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3" r:id="rId2"/>
  </p:sldMasterIdLst>
  <p:notesMasterIdLst>
    <p:notesMasterId r:id="rId159"/>
  </p:notesMasterIdLst>
  <p:sldIdLst>
    <p:sldId id="256" r:id="rId3"/>
    <p:sldId id="438" r:id="rId4"/>
    <p:sldId id="279" r:id="rId5"/>
    <p:sldId id="257" r:id="rId6"/>
    <p:sldId id="258" r:id="rId7"/>
    <p:sldId id="259" r:id="rId8"/>
    <p:sldId id="280" r:id="rId9"/>
    <p:sldId id="260" r:id="rId10"/>
    <p:sldId id="261" r:id="rId11"/>
    <p:sldId id="268" r:id="rId12"/>
    <p:sldId id="270" r:id="rId13"/>
    <p:sldId id="271" r:id="rId14"/>
    <p:sldId id="281" r:id="rId15"/>
    <p:sldId id="439" r:id="rId16"/>
    <p:sldId id="274" r:id="rId17"/>
    <p:sldId id="282" r:id="rId18"/>
    <p:sldId id="283" r:id="rId19"/>
    <p:sldId id="284" r:id="rId20"/>
    <p:sldId id="275" r:id="rId21"/>
    <p:sldId id="276" r:id="rId22"/>
    <p:sldId id="277" r:id="rId23"/>
    <p:sldId id="285" r:id="rId24"/>
    <p:sldId id="286" r:id="rId25"/>
    <p:sldId id="295" r:id="rId26"/>
    <p:sldId id="287" r:id="rId27"/>
    <p:sldId id="288" r:id="rId28"/>
    <p:sldId id="289" r:id="rId29"/>
    <p:sldId id="290" r:id="rId30"/>
    <p:sldId id="291" r:id="rId31"/>
    <p:sldId id="292" r:id="rId32"/>
    <p:sldId id="440" r:id="rId33"/>
    <p:sldId id="296" r:id="rId34"/>
    <p:sldId id="297" r:id="rId35"/>
    <p:sldId id="293"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9" r:id="rId59"/>
    <p:sldId id="320" r:id="rId60"/>
    <p:sldId id="321" r:id="rId61"/>
    <p:sldId id="330" r:id="rId62"/>
    <p:sldId id="323" r:id="rId63"/>
    <p:sldId id="324" r:id="rId64"/>
    <p:sldId id="325" r:id="rId65"/>
    <p:sldId id="326" r:id="rId66"/>
    <p:sldId id="327" r:id="rId67"/>
    <p:sldId id="328" r:id="rId68"/>
    <p:sldId id="331" r:id="rId69"/>
    <p:sldId id="332" r:id="rId70"/>
    <p:sldId id="333" r:id="rId71"/>
    <p:sldId id="334" r:id="rId72"/>
    <p:sldId id="336" r:id="rId73"/>
    <p:sldId id="337" r:id="rId74"/>
    <p:sldId id="338" r:id="rId75"/>
    <p:sldId id="339" r:id="rId76"/>
    <p:sldId id="340" r:id="rId77"/>
    <p:sldId id="341" r:id="rId78"/>
    <p:sldId id="342" r:id="rId79"/>
    <p:sldId id="441"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408" r:id="rId97"/>
    <p:sldId id="409" r:id="rId98"/>
    <p:sldId id="359" r:id="rId99"/>
    <p:sldId id="360" r:id="rId100"/>
    <p:sldId id="361" r:id="rId101"/>
    <p:sldId id="364" r:id="rId102"/>
    <p:sldId id="365" r:id="rId103"/>
    <p:sldId id="366" r:id="rId104"/>
    <p:sldId id="368" r:id="rId105"/>
    <p:sldId id="369" r:id="rId106"/>
    <p:sldId id="370" r:id="rId107"/>
    <p:sldId id="371" r:id="rId108"/>
    <p:sldId id="372" r:id="rId109"/>
    <p:sldId id="373" r:id="rId110"/>
    <p:sldId id="374" r:id="rId111"/>
    <p:sldId id="375" r:id="rId112"/>
    <p:sldId id="442" r:id="rId113"/>
    <p:sldId id="376" r:id="rId114"/>
    <p:sldId id="377" r:id="rId115"/>
    <p:sldId id="378" r:id="rId116"/>
    <p:sldId id="379" r:id="rId117"/>
    <p:sldId id="380" r:id="rId118"/>
    <p:sldId id="381" r:id="rId119"/>
    <p:sldId id="382" r:id="rId120"/>
    <p:sldId id="383" r:id="rId121"/>
    <p:sldId id="384" r:id="rId122"/>
    <p:sldId id="385" r:id="rId123"/>
    <p:sldId id="386" r:id="rId124"/>
    <p:sldId id="389" r:id="rId125"/>
    <p:sldId id="393" r:id="rId126"/>
    <p:sldId id="394" r:id="rId127"/>
    <p:sldId id="395" r:id="rId128"/>
    <p:sldId id="397" r:id="rId129"/>
    <p:sldId id="399" r:id="rId130"/>
    <p:sldId id="400" r:id="rId131"/>
    <p:sldId id="403" r:id="rId132"/>
    <p:sldId id="404" r:id="rId133"/>
    <p:sldId id="417" r:id="rId134"/>
    <p:sldId id="410" r:id="rId135"/>
    <p:sldId id="418" r:id="rId136"/>
    <p:sldId id="419" r:id="rId137"/>
    <p:sldId id="420" r:id="rId138"/>
    <p:sldId id="411" r:id="rId139"/>
    <p:sldId id="415" r:id="rId140"/>
    <p:sldId id="423" r:id="rId141"/>
    <p:sldId id="412" r:id="rId142"/>
    <p:sldId id="421" r:id="rId143"/>
    <p:sldId id="422" r:id="rId144"/>
    <p:sldId id="425" r:id="rId145"/>
    <p:sldId id="413" r:id="rId146"/>
    <p:sldId id="414" r:id="rId147"/>
    <p:sldId id="426" r:id="rId148"/>
    <p:sldId id="427" r:id="rId149"/>
    <p:sldId id="428" r:id="rId150"/>
    <p:sldId id="429" r:id="rId151"/>
    <p:sldId id="430" r:id="rId152"/>
    <p:sldId id="431" r:id="rId153"/>
    <p:sldId id="432" r:id="rId154"/>
    <p:sldId id="433" r:id="rId155"/>
    <p:sldId id="434" r:id="rId156"/>
    <p:sldId id="435" r:id="rId157"/>
    <p:sldId id="278" r:id="rId1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a:srgbClr val="0066FF"/>
    <a:srgbClr val="FF0000"/>
    <a:srgbClr val="FF0066"/>
    <a:srgbClr val="D60093"/>
    <a:srgbClr val="CC00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6E2ED-ED9F-4064-8EA4-64E21890E315}" v="2" dt="2018-11-03T03:29:28.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104" d="100"/>
          <a:sy n="104" d="100"/>
        </p:scale>
        <p:origin x="11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3F8C6-902E-4140-A473-71EEDC934006}" type="doc">
      <dgm:prSet loTypeId="urn:microsoft.com/office/officeart/2005/8/layout/vList2" loCatId="list" qsTypeId="urn:microsoft.com/office/officeart/2005/8/quickstyle/simple1" qsCatId="simple" csTypeId="urn:microsoft.com/office/officeart/2005/8/colors/accent2_2" csCatId="accent2" phldr="1"/>
      <dgm:spPr/>
      <dgm:t>
        <a:bodyPr/>
        <a:lstStyle/>
        <a:p>
          <a:pPr rtl="1"/>
          <a:endParaRPr lang="ar-JO"/>
        </a:p>
      </dgm:t>
    </dgm:pt>
    <dgm:pt modelId="{CE35A4E5-DABB-42CC-84C9-66EB78D52ED1}">
      <dgm:prSet/>
      <dgm:spPr>
        <a:noFill/>
      </dgm:spPr>
      <dgm:t>
        <a:bodyPr/>
        <a:lstStyle/>
        <a:p>
          <a:pPr algn="ctr" rtl="1"/>
          <a:r>
            <a:rPr lang="ar-JO" dirty="0">
              <a:solidFill>
                <a:srgbClr val="C00000"/>
              </a:solidFill>
            </a:rPr>
            <a:t>استخدامات تقييم الاداء </a:t>
          </a:r>
        </a:p>
      </dgm:t>
    </dgm:pt>
    <dgm:pt modelId="{5F21F98C-37D3-4D3E-A05B-A7927D167400}" type="parTrans" cxnId="{EE0897E8-3073-4D9B-A9E1-4C8B983E5624}">
      <dgm:prSet/>
      <dgm:spPr/>
      <dgm:t>
        <a:bodyPr/>
        <a:lstStyle/>
        <a:p>
          <a:pPr algn="ctr" rtl="1"/>
          <a:endParaRPr lang="ar-JO"/>
        </a:p>
      </dgm:t>
    </dgm:pt>
    <dgm:pt modelId="{11BF0849-7209-40A9-B22F-04E7845C7A7A}" type="sibTrans" cxnId="{EE0897E8-3073-4D9B-A9E1-4C8B983E5624}">
      <dgm:prSet/>
      <dgm:spPr/>
      <dgm:t>
        <a:bodyPr/>
        <a:lstStyle/>
        <a:p>
          <a:pPr algn="ctr" rtl="1"/>
          <a:endParaRPr lang="ar-JO"/>
        </a:p>
      </dgm:t>
    </dgm:pt>
    <dgm:pt modelId="{3B22F262-C3D1-4920-809D-1E57DA79A80F}" type="pres">
      <dgm:prSet presAssocID="{0F13F8C6-902E-4140-A473-71EEDC934006}" presName="linear" presStyleCnt="0">
        <dgm:presLayoutVars>
          <dgm:animLvl val="lvl"/>
          <dgm:resizeHandles val="exact"/>
        </dgm:presLayoutVars>
      </dgm:prSet>
      <dgm:spPr/>
    </dgm:pt>
    <dgm:pt modelId="{9192B2FB-0214-4D17-9629-2E6E9FF26068}" type="pres">
      <dgm:prSet presAssocID="{CE35A4E5-DABB-42CC-84C9-66EB78D52ED1}" presName="parentText" presStyleLbl="node1" presStyleIdx="0" presStyleCnt="1" custLinFactNeighborY="-22466">
        <dgm:presLayoutVars>
          <dgm:chMax val="0"/>
          <dgm:bulletEnabled val="1"/>
        </dgm:presLayoutVars>
      </dgm:prSet>
      <dgm:spPr/>
    </dgm:pt>
  </dgm:ptLst>
  <dgm:cxnLst>
    <dgm:cxn modelId="{087DB267-04F1-4D76-8493-7CC374389E0C}" type="presOf" srcId="{CE35A4E5-DABB-42CC-84C9-66EB78D52ED1}" destId="{9192B2FB-0214-4D17-9629-2E6E9FF26068}" srcOrd="0" destOrd="0" presId="urn:microsoft.com/office/officeart/2005/8/layout/vList2"/>
    <dgm:cxn modelId="{28A3E149-7798-4732-BE00-106427E3F353}" type="presOf" srcId="{0F13F8C6-902E-4140-A473-71EEDC934006}" destId="{3B22F262-C3D1-4920-809D-1E57DA79A80F}" srcOrd="0" destOrd="0" presId="urn:microsoft.com/office/officeart/2005/8/layout/vList2"/>
    <dgm:cxn modelId="{EE0897E8-3073-4D9B-A9E1-4C8B983E5624}" srcId="{0F13F8C6-902E-4140-A473-71EEDC934006}" destId="{CE35A4E5-DABB-42CC-84C9-66EB78D52ED1}" srcOrd="0" destOrd="0" parTransId="{5F21F98C-37D3-4D3E-A05B-A7927D167400}" sibTransId="{11BF0849-7209-40A9-B22F-04E7845C7A7A}"/>
    <dgm:cxn modelId="{66DE18D0-A8AE-4E00-8E93-9C949CC24830}" type="presParOf" srcId="{3B22F262-C3D1-4920-809D-1E57DA79A80F}" destId="{9192B2FB-0214-4D17-9629-2E6E9FF2606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2B2FB-0214-4D17-9629-2E6E9FF26068}">
      <dsp:nvSpPr>
        <dsp:cNvPr id="0" name=""/>
        <dsp:cNvSpPr/>
      </dsp:nvSpPr>
      <dsp:spPr>
        <a:xfrm>
          <a:off x="0" y="0"/>
          <a:ext cx="8229600" cy="100620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1">
            <a:lnSpc>
              <a:spcPct val="90000"/>
            </a:lnSpc>
            <a:spcBef>
              <a:spcPct val="0"/>
            </a:spcBef>
            <a:spcAft>
              <a:spcPct val="35000"/>
            </a:spcAft>
            <a:buNone/>
          </a:pPr>
          <a:r>
            <a:rPr lang="ar-JO" sz="4300" kern="1200" dirty="0">
              <a:solidFill>
                <a:srgbClr val="C00000"/>
              </a:solidFill>
            </a:rPr>
            <a:t>استخدامات تقييم الاداء </a:t>
          </a:r>
        </a:p>
      </dsp:txBody>
      <dsp:txXfrm>
        <a:off x="49119" y="49119"/>
        <a:ext cx="8131362" cy="9079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fr-FR"/>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fr-F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noProof="0"/>
              <a:t>Click to edit Master text styles</a:t>
            </a:r>
          </a:p>
          <a:p>
            <a:pPr lvl="1"/>
            <a:r>
              <a:rPr lang="en-US" altLang="fr-FR" noProof="0"/>
              <a:t>Second level</a:t>
            </a:r>
          </a:p>
          <a:p>
            <a:pPr lvl="2"/>
            <a:r>
              <a:rPr lang="en-US" altLang="fr-FR" noProof="0"/>
              <a:t>Third level</a:t>
            </a:r>
          </a:p>
          <a:p>
            <a:pPr lvl="3"/>
            <a:r>
              <a:rPr lang="en-US" altLang="fr-FR" noProof="0"/>
              <a:t>Fourth level</a:t>
            </a:r>
          </a:p>
          <a:p>
            <a:pPr lvl="4"/>
            <a:r>
              <a:rPr lang="en-US" altLang="fr-FR" noProof="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fr-F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F2665D7-4E03-4917-AB17-168C8681A255}" type="slidenum">
              <a:rPr lang="en-US" altLang="fr-FR"/>
              <a:pPr>
                <a:defRPr/>
              </a:pPr>
              <a:t>‹#›</a:t>
            </a:fld>
            <a:endParaRPr lang="en-US" altLang="fr-FR"/>
          </a:p>
        </p:txBody>
      </p:sp>
    </p:spTree>
    <p:extLst>
      <p:ext uri="{BB962C8B-B14F-4D97-AF65-F5344CB8AC3E}">
        <p14:creationId xmlns:p14="http://schemas.microsoft.com/office/powerpoint/2010/main" val="3165203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1</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2192579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0E6647-52E4-4950-AC05-B3648108B313}" type="slidenum">
              <a:rPr lang="en-US" altLang="fr-FR" sz="1200"/>
              <a:pPr/>
              <a:t>12</a:t>
            </a:fld>
            <a:endParaRPr lang="en-US" altLang="fr-F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43773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2665D7-4E03-4917-AB17-168C8681A255}" type="slidenum">
              <a:rPr lang="en-US" altLang="fr-FR" smtClean="0"/>
              <a:pPr>
                <a:defRPr/>
              </a:pPr>
              <a:t>13</a:t>
            </a:fld>
            <a:endParaRPr lang="en-US" altLang="fr-FR"/>
          </a:p>
        </p:txBody>
      </p:sp>
    </p:spTree>
    <p:extLst>
      <p:ext uri="{BB962C8B-B14F-4D97-AF65-F5344CB8AC3E}">
        <p14:creationId xmlns:p14="http://schemas.microsoft.com/office/powerpoint/2010/main" val="912639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14</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380819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62771B-A468-4D1A-A5B3-074EB8797366}" type="slidenum">
              <a:rPr lang="en-US" altLang="fr-FR" sz="1200"/>
              <a:pPr/>
              <a:t>15</a:t>
            </a:fld>
            <a:endParaRPr lang="en-US" altLang="fr-FR"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163915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E03684-2686-46A0-A90C-B9A2E6187FCE}" type="slidenum">
              <a:rPr lang="en-US" altLang="fr-FR" sz="1200"/>
              <a:pPr/>
              <a:t>19</a:t>
            </a:fld>
            <a:endParaRPr lang="en-US" altLang="fr-FR"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1426517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955867B-E7FD-428B-BB40-AAF0B786C87A}" type="slidenum">
              <a:rPr lang="en-US" altLang="fr-FR" sz="1200"/>
              <a:pPr/>
              <a:t>20</a:t>
            </a:fld>
            <a:endParaRPr lang="en-US" altLang="fr-FR"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2764430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C19085-10FA-4625-9E94-AE11E72D89DA}" type="slidenum">
              <a:rPr lang="en-US" altLang="fr-FR" sz="1200"/>
              <a:pPr/>
              <a:t>21</a:t>
            </a:fld>
            <a:endParaRPr lang="en-US" altLang="fr-FR"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3609791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DZ" altLang="fr-FR"/>
          </a:p>
        </p:txBody>
      </p:sp>
    </p:spTree>
    <p:extLst>
      <p:ext uri="{BB962C8B-B14F-4D97-AF65-F5344CB8AC3E}">
        <p14:creationId xmlns:p14="http://schemas.microsoft.com/office/powerpoint/2010/main" val="150739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208598-E7F0-48D0-9C72-62E03BB7A575}" type="slidenum">
              <a:rPr lang="en-US" altLang="fr-FR"/>
              <a:pPr/>
              <a:t>43</a:t>
            </a:fld>
            <a:endParaRPr lang="en-US" altLang="fr-F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165009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EE7D89-792F-4186-94B0-40F15B95F549}" type="slidenum">
              <a:rPr lang="en-US" altLang="fr-FR"/>
              <a:pPr/>
              <a:t>44</a:t>
            </a:fld>
            <a:endParaRPr lang="en-US" altLang="fr-F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310061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2</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707963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CAB03F-4DF7-4BC9-A5D5-C3290FF05161}" type="slidenum">
              <a:rPr lang="en-US" altLang="fr-FR"/>
              <a:pPr/>
              <a:t>45</a:t>
            </a:fld>
            <a:endParaRPr lang="en-US" altLang="fr-F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1647538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7F478C-AC09-4217-8013-E733CC084399}" type="slidenum">
              <a:rPr lang="en-US" altLang="fr-FR"/>
              <a:pPr/>
              <a:t>46</a:t>
            </a:fld>
            <a:endParaRPr lang="en-US" altLang="fr-F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608389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868A3F-3923-4C4D-A7E9-2992A2C637C7}" type="slidenum">
              <a:rPr lang="en-US" altLang="fr-FR"/>
              <a:pPr/>
              <a:t>47</a:t>
            </a:fld>
            <a:endParaRPr lang="en-US" altLang="fr-F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561627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00365F-0738-4BFA-9941-1F496F95575B}" type="slidenum">
              <a:rPr lang="en-US" altLang="fr-FR"/>
              <a:pPr/>
              <a:t>48</a:t>
            </a:fld>
            <a:endParaRPr lang="en-US"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896921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1459EF-1301-487C-AC55-1D377F04AA70}" type="slidenum">
              <a:rPr lang="en-US" altLang="fr-FR"/>
              <a:pPr/>
              <a:t>49</a:t>
            </a:fld>
            <a:endParaRPr lang="en-US" altLang="fr-F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val="203291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عنصر نائب لصورة الشريحة 1"/>
          <p:cNvSpPr>
            <a:spLocks noGrp="1" noRot="1" noChangeAspect="1" noTextEdit="1"/>
          </p:cNvSpPr>
          <p:nvPr>
            <p:ph type="sldImg"/>
          </p:nvPr>
        </p:nvSpPr>
        <p:spPr>
          <a:ln/>
        </p:spPr>
      </p:sp>
      <p:sp>
        <p:nvSpPr>
          <p:cNvPr id="239619"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39620" name="عنصر نائب لرقم الشريحة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2E4C2F-DAD5-4B07-B8CA-BE116DF44F42}" type="slidenum">
              <a:rPr lang="fr-FR" altLang="fr-FR"/>
              <a:pPr eaLnBrk="1" hangingPunct="1"/>
              <a:t>67</a:t>
            </a:fld>
            <a:endParaRPr lang="fr-FR" altLang="fr-FR"/>
          </a:p>
        </p:txBody>
      </p:sp>
    </p:spTree>
    <p:extLst>
      <p:ext uri="{BB962C8B-B14F-4D97-AF65-F5344CB8AC3E}">
        <p14:creationId xmlns:p14="http://schemas.microsoft.com/office/powerpoint/2010/main" val="3120277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ar-JO" altLang="fr-FR"/>
              <a:t>ر</a:t>
            </a:r>
          </a:p>
        </p:txBody>
      </p:sp>
      <p:sp>
        <p:nvSpPr>
          <p:cNvPr id="84996" name="Segnaposto numero diapositiva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66514E-E072-455B-A696-AC26B33C0FAE}" type="slidenum">
              <a:rPr lang="ar-SA" altLang="fr-FR">
                <a:latin typeface="Calibri" panose="020F0502020204030204" pitchFamily="34" charset="0"/>
              </a:rPr>
              <a:pPr eaLnBrk="1" hangingPunct="1"/>
              <a:t>82</a:t>
            </a:fld>
            <a:endParaRPr lang="ar-JO" altLang="fr-FR">
              <a:latin typeface="Calibri" panose="020F0502020204030204" pitchFamily="34" charset="0"/>
            </a:endParaRPr>
          </a:p>
        </p:txBody>
      </p:sp>
    </p:spTree>
    <p:extLst>
      <p:ext uri="{BB962C8B-B14F-4D97-AF65-F5344CB8AC3E}">
        <p14:creationId xmlns:p14="http://schemas.microsoft.com/office/powerpoint/2010/main" val="4233744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4168943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82736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88630B-3257-4C74-A1A2-0DFF845EBB15}" type="slidenum">
              <a:rPr lang="en-US" altLang="fr-FR" sz="1200"/>
              <a:pPr/>
              <a:t>156</a:t>
            </a:fld>
            <a:endParaRPr lang="en-US" altLang="fr-FR"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230166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313185-4E46-40DA-B479-CC46DEB253E2}" type="slidenum">
              <a:rPr lang="en-US" altLang="fr-FR" sz="1200"/>
              <a:pPr/>
              <a:t>4</a:t>
            </a:fld>
            <a:endParaRPr lang="en-US" altLang="fr-FR"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32498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B204BB-C9B4-48CD-BC30-47A491EBAC68}" type="slidenum">
              <a:rPr lang="en-US" altLang="fr-FR" sz="1200"/>
              <a:pPr/>
              <a:t>5</a:t>
            </a:fld>
            <a:endParaRPr lang="en-US" altLang="fr-FR"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44441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EBF8AD-BAC9-4F2D-BB25-41D7E63DD418}" type="slidenum">
              <a:rPr lang="en-US" altLang="fr-FR" sz="1200"/>
              <a:pPr/>
              <a:t>6</a:t>
            </a:fld>
            <a:endParaRPr lang="en-US" altLang="fr-FR"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421599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648E91-AC6C-4900-ADEB-B3B423A971AB}" type="slidenum">
              <a:rPr lang="en-US" altLang="fr-FR" sz="1200"/>
              <a:pPr/>
              <a:t>8</a:t>
            </a:fld>
            <a:endParaRPr lang="en-US" altLang="fr-FR"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210374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F826A3-2119-4574-AD55-5C7378B7A139}" type="slidenum">
              <a:rPr lang="en-US" altLang="fr-FR" sz="1200"/>
              <a:pPr/>
              <a:t>9</a:t>
            </a:fld>
            <a:endParaRPr lang="en-US" altLang="fr-FR"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163694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7F5DC9-E69A-46F1-AC63-C682710D1486}" type="slidenum">
              <a:rPr lang="en-US" altLang="fr-FR" sz="1200"/>
              <a:pPr/>
              <a:t>10</a:t>
            </a:fld>
            <a:endParaRPr lang="en-US" altLang="fr-FR"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211551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F97FE53-8CFE-4597-A457-7989777FB4A4}" type="slidenum">
              <a:rPr lang="en-US" altLang="fr-FR" sz="1200"/>
              <a:pPr/>
              <a:t>11</a:t>
            </a:fld>
            <a:endParaRPr lang="en-US" altLang="fr-FR"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2643894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file:///D:\My%20Documents\CLASS%20PRESENTATIONS\templates\Animated%20Global%201\Pro-Global07.avi"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 descr="Global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ro-Global07.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4572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sz="quarter"/>
          </p:nvPr>
        </p:nvSpPr>
        <p:spPr>
          <a:xfrm>
            <a:off x="685800" y="2514600"/>
            <a:ext cx="7772400" cy="838200"/>
          </a:xfrm>
        </p:spPr>
        <p:txBody>
          <a:bodyPr/>
          <a:lstStyle>
            <a:lvl1pPr algn="ctr">
              <a:defRPr sz="2000">
                <a:latin typeface="RiskYourLife.Solid." pitchFamily="2" charset="0"/>
              </a:defRPr>
            </a:lvl1pPr>
          </a:lstStyle>
          <a:p>
            <a:pPr lvl="0"/>
            <a:r>
              <a:rPr lang="en-US" altLang="fr-FR" noProof="0"/>
              <a:t>Click to edit Master title style</a:t>
            </a:r>
          </a:p>
        </p:txBody>
      </p:sp>
      <p:sp>
        <p:nvSpPr>
          <p:cNvPr id="5125" name="Rectangle 5"/>
          <p:cNvSpPr>
            <a:spLocks noGrp="1" noChangeArrowheads="1"/>
          </p:cNvSpPr>
          <p:nvPr>
            <p:ph type="subTitle" sz="quarter" idx="1"/>
          </p:nvPr>
        </p:nvSpPr>
        <p:spPr>
          <a:xfrm>
            <a:off x="1524000" y="3352800"/>
            <a:ext cx="6096000" cy="838200"/>
          </a:xfrm>
        </p:spPr>
        <p:txBody>
          <a:bodyPr/>
          <a:lstStyle>
            <a:lvl1pPr marL="0" indent="0" algn="ctr">
              <a:buFontTx/>
              <a:buNone/>
              <a:defRPr>
                <a:latin typeface="Arial Narrow" panose="020B0606020202030204" pitchFamily="34" charset="0"/>
              </a:defRPr>
            </a:lvl1pPr>
          </a:lstStyle>
          <a:p>
            <a:pPr lvl="0"/>
            <a:r>
              <a:rPr lang="en-US" altLang="fr-FR" noProof="0"/>
              <a:t>Click to edit Master subtitle style</a:t>
            </a:r>
          </a:p>
        </p:txBody>
      </p:sp>
      <p:sp>
        <p:nvSpPr>
          <p:cNvPr id="6" name="Rectangle 9"/>
          <p:cNvSpPr>
            <a:spLocks noGrp="1" noChangeArrowheads="1"/>
          </p:cNvSpPr>
          <p:nvPr>
            <p:ph type="dt" sz="quarter" idx="10"/>
          </p:nvPr>
        </p:nvSpPr>
        <p:spPr bwMode="auto">
          <a:xfrm>
            <a:off x="2362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fr-FR"/>
          </a:p>
        </p:txBody>
      </p:sp>
      <p:sp>
        <p:nvSpPr>
          <p:cNvPr id="7" name="Rectangle 10"/>
          <p:cNvSpPr>
            <a:spLocks noGrp="1" noChangeArrowheads="1"/>
          </p:cNvSpPr>
          <p:nvPr>
            <p:ph type="ftr" sz="quarter" idx="11"/>
          </p:nvPr>
        </p:nvSpPr>
        <p:spPr bwMode="auto">
          <a:xfrm>
            <a:off x="4419600" y="6248400"/>
            <a:ext cx="2667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fr-FR"/>
          </a:p>
        </p:txBody>
      </p:sp>
      <p:sp>
        <p:nvSpPr>
          <p:cNvPr id="8" name="Rectangle 11"/>
          <p:cNvSpPr>
            <a:spLocks noGrp="1" noChangeArrowheads="1"/>
          </p:cNvSpPr>
          <p:nvPr>
            <p:ph type="sldNum" sz="quarter" idx="12"/>
          </p:nvPr>
        </p:nvSpPr>
        <p:spPr bwMode="auto">
          <a:xfrm>
            <a:off x="7239000" y="6248400"/>
            <a:ext cx="1524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0AE708C-161F-4FF7-A16B-2162E959AE7B}" type="slidenum">
              <a:rPr lang="en-US" altLang="fr-FR"/>
              <a:pPr>
                <a:defRPr/>
              </a:pPr>
              <a:t>‹#›</a:t>
            </a:fld>
            <a:endParaRPr lang="en-US" altLang="fr-FR"/>
          </a:p>
        </p:txBody>
      </p:sp>
    </p:spTree>
    <p:extLst>
      <p:ext uri="{BB962C8B-B14F-4D97-AF65-F5344CB8AC3E}">
        <p14:creationId xmlns:p14="http://schemas.microsoft.com/office/powerpoint/2010/main" val="207754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Prev" delay="0">
                      <p:tgtEl>
                        <p:sldTgt/>
                      </p:tgtEl>
                    </p:cond>
                  </p:endCondLst>
                </p:cTn>
                <p:tgtEl>
                  <p:spTgt spid="5"/>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4418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28600"/>
            <a:ext cx="2133600" cy="5867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28600"/>
            <a:ext cx="62484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98755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pPr eaLnBrk="1" hangingPunct="1">
              <a:defRPr/>
            </a:pPr>
            <a:endParaRPr kumimoji="1" lang="en-US">
              <a:solidFill>
                <a:srgbClr val="EAEAEA"/>
              </a:solidFill>
            </a:endParaRPr>
          </a:p>
        </p:txBody>
      </p:sp>
      <p:grpSp>
        <p:nvGrpSpPr>
          <p:cNvPr id="5" name="Group 3"/>
          <p:cNvGrpSpPr>
            <a:grpSpLocks/>
          </p:cNvGrpSpPr>
          <p:nvPr/>
        </p:nvGrpSpPr>
        <p:grpSpPr bwMode="auto">
          <a:xfrm>
            <a:off x="2133600" y="473075"/>
            <a:ext cx="4878388" cy="3490913"/>
            <a:chOff x="1344" y="298"/>
            <a:chExt cx="3073" cy="2199"/>
          </a:xfrm>
        </p:grpSpPr>
        <p:sp>
          <p:nvSpPr>
            <p:cNvPr id="6" name="Freeform 4"/>
            <p:cNvSpPr>
              <a:spLocks/>
            </p:cNvSpPr>
            <p:nvPr/>
          </p:nvSpPr>
          <p:spPr bwMode="auto">
            <a:xfrm>
              <a:off x="1344" y="1035"/>
              <a:ext cx="1019" cy="907"/>
            </a:xfrm>
            <a:custGeom>
              <a:avLst/>
              <a:gdLst/>
              <a:ahLst/>
              <a:cxnLst>
                <a:cxn ang="0">
                  <a:pos x="0" y="566"/>
                </a:cxn>
                <a:cxn ang="0">
                  <a:pos x="0" y="906"/>
                </a:cxn>
                <a:cxn ang="0">
                  <a:pos x="1014" y="283"/>
                </a:cxn>
                <a:cxn ang="0">
                  <a:pos x="1018" y="307"/>
                </a:cxn>
                <a:cxn ang="0">
                  <a:pos x="869" y="0"/>
                </a:cxn>
                <a:cxn ang="0">
                  <a:pos x="0" y="566"/>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w="9525">
              <a:noFill/>
              <a:round/>
              <a:headEnd type="none" w="sm" len="sm"/>
              <a:tailEnd type="none" w="sm" len="sm"/>
            </a:ln>
            <a:effectLst/>
          </p:spPr>
          <p:txBody>
            <a:bodyPr/>
            <a:lstStyle/>
            <a:p>
              <a:pPr eaLnBrk="1" hangingPunct="1">
                <a:defRPr/>
              </a:pPr>
              <a:endParaRPr lang="ar-JO" sz="1800">
                <a:solidFill>
                  <a:srgbClr val="EAEAEA"/>
                </a:solidFill>
                <a:latin typeface="Arial" panose="020B0604020202020204" pitchFamily="34" charset="0"/>
              </a:endParaRPr>
            </a:p>
          </p:txBody>
        </p:sp>
        <p:sp>
          <p:nvSpPr>
            <p:cNvPr id="7" name="Freeform 5"/>
            <p:cNvSpPr>
              <a:spLocks/>
            </p:cNvSpPr>
            <p:nvPr/>
          </p:nvSpPr>
          <p:spPr bwMode="auto">
            <a:xfrm>
              <a:off x="3398" y="1035"/>
              <a:ext cx="1019" cy="907"/>
            </a:xfrm>
            <a:custGeom>
              <a:avLst/>
              <a:gdLst/>
              <a:ahLst/>
              <a:cxnLst>
                <a:cxn ang="0">
                  <a:pos x="1018" y="566"/>
                </a:cxn>
                <a:cxn ang="0">
                  <a:pos x="1018" y="906"/>
                </a:cxn>
                <a:cxn ang="0">
                  <a:pos x="3" y="283"/>
                </a:cxn>
                <a:cxn ang="0">
                  <a:pos x="0" y="307"/>
                </a:cxn>
                <a:cxn ang="0">
                  <a:pos x="148" y="0"/>
                </a:cxn>
                <a:cxn ang="0">
                  <a:pos x="1018" y="566"/>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w="9525">
              <a:noFill/>
              <a:round/>
              <a:headEnd type="none" w="sm" len="sm"/>
              <a:tailEnd type="none" w="sm" len="sm"/>
            </a:ln>
            <a:effectLst/>
          </p:spPr>
          <p:txBody>
            <a:bodyPr/>
            <a:lstStyle/>
            <a:p>
              <a:pPr eaLnBrk="1" hangingPunct="1">
                <a:defRPr/>
              </a:pPr>
              <a:endParaRPr lang="ar-JO" sz="1800">
                <a:solidFill>
                  <a:srgbClr val="EAEAEA"/>
                </a:solidFill>
                <a:latin typeface="Arial" panose="020B0604020202020204" pitchFamily="34" charset="0"/>
              </a:endParaRPr>
            </a:p>
          </p:txBody>
        </p:sp>
        <p:grpSp>
          <p:nvGrpSpPr>
            <p:cNvPr id="8" name="Group 6"/>
            <p:cNvGrpSpPr>
              <a:grpSpLocks/>
            </p:cNvGrpSpPr>
            <p:nvPr/>
          </p:nvGrpSpPr>
          <p:grpSpPr bwMode="auto">
            <a:xfrm>
              <a:off x="1571" y="298"/>
              <a:ext cx="2632" cy="2199"/>
              <a:chOff x="1571" y="298"/>
              <a:chExt cx="2632" cy="2199"/>
            </a:xfrm>
          </p:grpSpPr>
          <p:sp>
            <p:nvSpPr>
              <p:cNvPr id="10"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a:effectLst/>
            </p:spPr>
            <p:txBody>
              <a:bodyPr/>
              <a:lstStyle/>
              <a:p>
                <a:pPr eaLnBrk="1" hangingPunct="1">
                  <a:defRPr/>
                </a:pPr>
                <a:endParaRPr lang="ar-JO" sz="1800">
                  <a:solidFill>
                    <a:srgbClr val="EAEAEA"/>
                  </a:solidFill>
                  <a:latin typeface="Arial" panose="020B0604020202020204" pitchFamily="34" charset="0"/>
                </a:endParaRPr>
              </a:p>
            </p:txBody>
          </p:sp>
          <p:sp>
            <p:nvSpPr>
              <p:cNvPr id="11" name="Freeform 8"/>
              <p:cNvSpPr>
                <a:spLocks/>
              </p:cNvSpPr>
              <p:nvPr/>
            </p:nvSpPr>
            <p:spPr bwMode="auto">
              <a:xfrm>
                <a:off x="1571" y="298"/>
                <a:ext cx="1316" cy="2199"/>
              </a:xfrm>
              <a:custGeom>
                <a:avLst/>
                <a:gdLst/>
                <a:ahLst/>
                <a:cxnLst>
                  <a:cxn ang="0">
                    <a:pos x="1315" y="2198"/>
                  </a:cxn>
                  <a:cxn ang="0">
                    <a:pos x="1315" y="1815"/>
                  </a:cxn>
                  <a:cxn ang="0">
                    <a:pos x="409" y="214"/>
                  </a:cxn>
                  <a:cxn ang="0">
                    <a:pos x="0" y="0"/>
                  </a:cxn>
                  <a:cxn ang="0">
                    <a:pos x="1315" y="2198"/>
                  </a:cxn>
                </a:cxnLst>
                <a:rect l="0" t="0" r="r" b="b"/>
                <a:pathLst>
                  <a:path w="1316" h="2199">
                    <a:moveTo>
                      <a:pt x="1315" y="2198"/>
                    </a:moveTo>
                    <a:lnTo>
                      <a:pt x="1315" y="1815"/>
                    </a:lnTo>
                    <a:lnTo>
                      <a:pt x="409" y="214"/>
                    </a:lnTo>
                    <a:lnTo>
                      <a:pt x="0" y="0"/>
                    </a:lnTo>
                    <a:lnTo>
                      <a:pt x="1315" y="2198"/>
                    </a:lnTo>
                  </a:path>
                </a:pathLst>
              </a:custGeom>
              <a:solidFill>
                <a:srgbClr val="002010">
                  <a:alpha val="50000"/>
                </a:srgbClr>
              </a:solidFill>
              <a:ln w="12700" cap="sq">
                <a:solidFill>
                  <a:srgbClr val="006633"/>
                </a:solidFill>
                <a:prstDash val="solid"/>
                <a:round/>
                <a:headEnd type="none" w="sm" len="sm"/>
                <a:tailEnd type="none" w="sm" len="sm"/>
              </a:ln>
              <a:effectLst/>
            </p:spPr>
            <p:txBody>
              <a:bodyPr/>
              <a:lstStyle/>
              <a:p>
                <a:pPr eaLnBrk="1" hangingPunct="1">
                  <a:defRPr/>
                </a:pPr>
                <a:endParaRPr lang="ar-JO" sz="1800">
                  <a:solidFill>
                    <a:srgbClr val="EAEAEA"/>
                  </a:solidFill>
                  <a:latin typeface="Arial" panose="020B0604020202020204" pitchFamily="34" charset="0"/>
                </a:endParaRPr>
              </a:p>
            </p:txBody>
          </p:sp>
          <p:sp>
            <p:nvSpPr>
              <p:cNvPr id="12" name="Freeform 9"/>
              <p:cNvSpPr>
                <a:spLocks/>
              </p:cNvSpPr>
              <p:nvPr/>
            </p:nvSpPr>
            <p:spPr bwMode="auto">
              <a:xfrm>
                <a:off x="1571" y="298"/>
                <a:ext cx="2632" cy="217"/>
              </a:xfrm>
              <a:custGeom>
                <a:avLst/>
                <a:gdLst/>
                <a:ahLst/>
                <a:cxnLst>
                  <a:cxn ang="0">
                    <a:pos x="0" y="0"/>
                  </a:cxn>
                  <a:cxn ang="0">
                    <a:pos x="409" y="216"/>
                  </a:cxn>
                  <a:cxn ang="0">
                    <a:pos x="2279" y="216"/>
                  </a:cxn>
                  <a:cxn ang="0">
                    <a:pos x="2631" y="0"/>
                  </a:cxn>
                  <a:cxn ang="0">
                    <a:pos x="0" y="0"/>
                  </a:cxn>
                </a:cxnLst>
                <a:rect l="0" t="0" r="r" b="b"/>
                <a:pathLst>
                  <a:path w="2632" h="217">
                    <a:moveTo>
                      <a:pt x="0" y="0"/>
                    </a:moveTo>
                    <a:lnTo>
                      <a:pt x="409" y="216"/>
                    </a:lnTo>
                    <a:lnTo>
                      <a:pt x="2279" y="216"/>
                    </a:lnTo>
                    <a:lnTo>
                      <a:pt x="2631" y="0"/>
                    </a:lnTo>
                    <a:lnTo>
                      <a:pt x="0" y="0"/>
                    </a:lnTo>
                  </a:path>
                </a:pathLst>
              </a:custGeom>
              <a:solidFill>
                <a:srgbClr val="71BB96">
                  <a:alpha val="50000"/>
                </a:srgbClr>
              </a:solidFill>
              <a:ln w="12700" cap="sq">
                <a:solidFill>
                  <a:srgbClr val="006633"/>
                </a:solidFill>
                <a:prstDash val="solid"/>
                <a:round/>
                <a:headEnd type="none" w="sm" len="sm"/>
                <a:tailEnd type="none" w="sm" len="sm"/>
              </a:ln>
              <a:effectLst/>
            </p:spPr>
            <p:txBody>
              <a:bodyPr/>
              <a:lstStyle/>
              <a:p>
                <a:pPr eaLnBrk="1" hangingPunct="1">
                  <a:defRPr/>
                </a:pPr>
                <a:endParaRPr lang="ar-JO" sz="1800">
                  <a:solidFill>
                    <a:srgbClr val="EAEAEA"/>
                  </a:solidFill>
                  <a:latin typeface="Arial" panose="020B0604020202020204" pitchFamily="34" charset="0"/>
                </a:endParaRPr>
              </a:p>
            </p:txBody>
          </p:sp>
          <p:sp>
            <p:nvSpPr>
              <p:cNvPr id="13" name="Freeform 10"/>
              <p:cNvSpPr>
                <a:spLocks/>
              </p:cNvSpPr>
              <p:nvPr/>
            </p:nvSpPr>
            <p:spPr bwMode="auto">
              <a:xfrm>
                <a:off x="2886" y="298"/>
                <a:ext cx="1317" cy="2199"/>
              </a:xfrm>
              <a:custGeom>
                <a:avLst/>
                <a:gdLst/>
                <a:ahLst/>
                <a:cxnLst>
                  <a:cxn ang="0">
                    <a:pos x="0" y="2198"/>
                  </a:cxn>
                  <a:cxn ang="0">
                    <a:pos x="0" y="1815"/>
                  </a:cxn>
                  <a:cxn ang="0">
                    <a:pos x="906" y="214"/>
                  </a:cxn>
                  <a:cxn ang="0">
                    <a:pos x="1316" y="0"/>
                  </a:cxn>
                  <a:cxn ang="0">
                    <a:pos x="0" y="2198"/>
                  </a:cxn>
                </a:cxnLst>
                <a:rect l="0" t="0" r="r" b="b"/>
                <a:pathLst>
                  <a:path w="1317" h="2199">
                    <a:moveTo>
                      <a:pt x="0" y="2198"/>
                    </a:moveTo>
                    <a:lnTo>
                      <a:pt x="0" y="1815"/>
                    </a:lnTo>
                    <a:lnTo>
                      <a:pt x="906" y="214"/>
                    </a:lnTo>
                    <a:lnTo>
                      <a:pt x="1316" y="0"/>
                    </a:lnTo>
                    <a:lnTo>
                      <a:pt x="0" y="2198"/>
                    </a:lnTo>
                  </a:path>
                </a:pathLst>
              </a:custGeom>
              <a:solidFill>
                <a:srgbClr val="006633">
                  <a:alpha val="50000"/>
                </a:srgbClr>
              </a:solidFill>
              <a:ln w="12700" cap="sq">
                <a:solidFill>
                  <a:srgbClr val="006633"/>
                </a:solidFill>
                <a:prstDash val="solid"/>
                <a:round/>
                <a:headEnd type="none" w="sm" len="sm"/>
                <a:tailEnd type="none" w="sm" len="sm"/>
              </a:ln>
              <a:effectLst/>
            </p:spPr>
            <p:txBody>
              <a:bodyPr/>
              <a:lstStyle/>
              <a:p>
                <a:pPr eaLnBrk="1" hangingPunct="1">
                  <a:defRPr/>
                </a:pPr>
                <a:endParaRPr lang="ar-JO" sz="1800">
                  <a:solidFill>
                    <a:srgbClr val="EAEAEA"/>
                  </a:solidFill>
                  <a:latin typeface="Arial" panose="020B0604020202020204" pitchFamily="34" charset="0"/>
                </a:endParaRPr>
              </a:p>
            </p:txBody>
          </p:sp>
        </p:grpSp>
        <p:sp>
          <p:nvSpPr>
            <p:cNvPr id="9"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a:lstStyle/>
            <a:p>
              <a:pPr eaLnBrk="1" hangingPunct="1">
                <a:defRPr/>
              </a:pPr>
              <a:endParaRPr lang="ar-JO" sz="1800">
                <a:solidFill>
                  <a:srgbClr val="EAEAEA"/>
                </a:solidFill>
                <a:latin typeface="Arial" panose="020B0604020202020204" pitchFamily="34" charset="0"/>
              </a:endParaRPr>
            </a:p>
          </p:txBody>
        </p:sp>
      </p:grpSp>
      <p:sp>
        <p:nvSpPr>
          <p:cNvPr id="180236" name="Rectangle 12"/>
          <p:cNvSpPr>
            <a:spLocks noGrp="1" noChangeArrowheads="1"/>
          </p:cNvSpPr>
          <p:nvPr>
            <p:ph type="ctrTitle" sz="quarter"/>
          </p:nvPr>
        </p:nvSpPr>
        <p:spPr>
          <a:xfrm>
            <a:off x="685800" y="3886200"/>
            <a:ext cx="7772400" cy="1143000"/>
          </a:xfrm>
        </p:spPr>
        <p:txBody>
          <a:bodyPr/>
          <a:lstStyle>
            <a:lvl1pPr algn="ctr">
              <a:defRPr/>
            </a:lvl1pPr>
          </a:lstStyle>
          <a:p>
            <a:r>
              <a:rPr lang="en-US"/>
              <a:t>Click to edit Master title style</a:t>
            </a:r>
          </a:p>
        </p:txBody>
      </p:sp>
      <p:sp>
        <p:nvSpPr>
          <p:cNvPr id="180237"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quarter" idx="10"/>
          </p:nvPr>
        </p:nvSpPr>
        <p:spPr>
          <a:xfrm>
            <a:off x="685800" y="0"/>
            <a:ext cx="1905000" cy="457200"/>
          </a:xfrm>
        </p:spPr>
        <p:txBody>
          <a:bodyPr/>
          <a:lstStyle>
            <a:lvl1pPr>
              <a:defRPr/>
            </a:lvl1pPr>
          </a:lstStyle>
          <a:p>
            <a:pPr>
              <a:defRPr/>
            </a:pPr>
            <a:endParaRPr lang="en-US">
              <a:solidFill>
                <a:srgbClr val="EAEAEA"/>
              </a:solidFill>
            </a:endParaRPr>
          </a:p>
        </p:txBody>
      </p:sp>
      <p:sp>
        <p:nvSpPr>
          <p:cNvPr id="15" name="Rectangle 15"/>
          <p:cNvSpPr>
            <a:spLocks noGrp="1" noChangeArrowheads="1"/>
          </p:cNvSpPr>
          <p:nvPr>
            <p:ph type="ftr" sz="quarter" idx="11"/>
          </p:nvPr>
        </p:nvSpPr>
        <p:spPr>
          <a:xfrm>
            <a:off x="3124200" y="0"/>
            <a:ext cx="2895600" cy="457200"/>
          </a:xfrm>
        </p:spPr>
        <p:txBody>
          <a:bodyPr/>
          <a:lstStyle>
            <a:lvl1pPr>
              <a:defRPr/>
            </a:lvl1pPr>
          </a:lstStyle>
          <a:p>
            <a:pPr>
              <a:defRPr/>
            </a:pPr>
            <a:endParaRPr lang="en-US">
              <a:solidFill>
                <a:srgbClr val="EAEAEA"/>
              </a:solidFill>
            </a:endParaRPr>
          </a:p>
        </p:txBody>
      </p:sp>
      <p:sp>
        <p:nvSpPr>
          <p:cNvPr id="16" name="Rectangle 16"/>
          <p:cNvSpPr>
            <a:spLocks noGrp="1" noChangeArrowheads="1"/>
          </p:cNvSpPr>
          <p:nvPr>
            <p:ph type="sldNum" sz="quarter" idx="12"/>
          </p:nvPr>
        </p:nvSpPr>
        <p:spPr>
          <a:xfrm>
            <a:off x="6553200" y="0"/>
            <a:ext cx="1905000" cy="457200"/>
          </a:xfrm>
        </p:spPr>
        <p:txBody>
          <a:bodyPr/>
          <a:lstStyle>
            <a:lvl1pPr>
              <a:defRPr/>
            </a:lvl1pPr>
          </a:lstStyle>
          <a:p>
            <a:fld id="{F5D5FFEF-50FF-4249-A6EF-3167A4DAB915}"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37606715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fld id="{C9B6E563-061F-4D1F-A825-39FB16101C53}"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8342001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fld id="{9CDD4C01-4E05-4DF6-9502-417D55816D6A}"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358095477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fld id="{50A4BD63-56F9-42F6-BBF8-84B0EBDFCEE3}"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270132048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16"/>
          <p:cNvSpPr>
            <a:spLocks noGrp="1" noChangeArrowheads="1"/>
          </p:cNvSpPr>
          <p:nvPr>
            <p:ph type="sldNum" sz="quarter" idx="12"/>
          </p:nvPr>
        </p:nvSpPr>
        <p:spPr>
          <a:ln/>
        </p:spPr>
        <p:txBody>
          <a:bodyPr/>
          <a:lstStyle>
            <a:lvl1pPr>
              <a:defRPr/>
            </a:lvl1pPr>
          </a:lstStyle>
          <a:p>
            <a:fld id="{D32694B7-2012-449C-BF79-568F0B1E2E95}"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427869219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16"/>
          <p:cNvSpPr>
            <a:spLocks noGrp="1" noChangeArrowheads="1"/>
          </p:cNvSpPr>
          <p:nvPr>
            <p:ph type="sldNum" sz="quarter" idx="12"/>
          </p:nvPr>
        </p:nvSpPr>
        <p:spPr>
          <a:ln/>
        </p:spPr>
        <p:txBody>
          <a:bodyPr/>
          <a:lstStyle>
            <a:lvl1pPr>
              <a:defRPr/>
            </a:lvl1pPr>
          </a:lstStyle>
          <a:p>
            <a:fld id="{F8ADDB71-F10F-477E-A677-4824F3276435}"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58943068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3" name="Rectangle 15"/>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4" name="Rectangle 16"/>
          <p:cNvSpPr>
            <a:spLocks noGrp="1" noChangeArrowheads="1"/>
          </p:cNvSpPr>
          <p:nvPr>
            <p:ph type="sldNum" sz="quarter" idx="12"/>
          </p:nvPr>
        </p:nvSpPr>
        <p:spPr/>
        <p:txBody>
          <a:bodyPr/>
          <a:lstStyle>
            <a:lvl1pPr>
              <a:defRPr/>
            </a:lvl1pPr>
          </a:lstStyle>
          <a:p>
            <a:fld id="{B189485D-1197-4D11-90F0-17C62949963C}"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26253199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fld id="{73DB8FD8-6F87-4D9C-8691-05E0F57180C1}"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27897127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42185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fld id="{B6B18302-6D7D-4FEC-93DC-B395A3EB39ED}"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359882663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fld id="{CEA5ED9E-9F36-4AF5-AFE6-ECA70639DA1C}"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428841763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28600"/>
            <a:ext cx="2081212" cy="5791200"/>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661988" y="228600"/>
            <a:ext cx="60960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fld id="{553689AD-431C-4670-81F4-3EAC0AAB59E2}" type="slidenum">
              <a:rPr lang="ar-SA" altLang="fr-FR">
                <a:solidFill>
                  <a:srgbClr val="EAEAEA"/>
                </a:solidFill>
              </a:rPr>
              <a:pPr/>
              <a:t>‹#›</a:t>
            </a:fld>
            <a:endParaRPr lang="en-US" altLang="fr-FR">
              <a:solidFill>
                <a:srgbClr val="EAEAEA"/>
              </a:solidFill>
            </a:endParaRPr>
          </a:p>
        </p:txBody>
      </p:sp>
    </p:spTree>
    <p:extLst>
      <p:ext uri="{BB962C8B-B14F-4D97-AF65-F5344CB8AC3E}">
        <p14:creationId xmlns:p14="http://schemas.microsoft.com/office/powerpoint/2010/main" val="9585270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389569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95400"/>
            <a:ext cx="4191000" cy="4800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800600" y="1295400"/>
            <a:ext cx="4191000" cy="4800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4046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25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05625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19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417319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55753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file:///D:\My%20Documents\CLASS%20PRESENTATIONS\templates\Animated%20Global%201\Pro-Global07.avi"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lobal04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567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ro-Global07.avi">
            <a:hlinkClick r:id="" action="ppaction://media"/>
          </p:cNvPr>
          <p:cNvPicPr>
            <a:picLocks noRot="1" noChangeAspect="1" noChangeArrowheads="1"/>
          </p:cNvPicPr>
          <p:nvPr>
            <a:videoFile r:link="rId13"/>
          </p:nvPr>
        </p:nvPicPr>
        <p:blipFill>
          <a:blip r:embed="rId15">
            <a:extLst>
              <a:ext uri="{28A0092B-C50C-407E-A947-70E740481C1C}">
                <a14:useLocalDpi xmlns:a14="http://schemas.microsoft.com/office/drawing/2010/main" val="0"/>
              </a:ext>
            </a:extLst>
          </a:blip>
          <a:srcRect/>
          <a:stretch>
            <a:fillRect/>
          </a:stretch>
        </p:blipFill>
        <p:spPr bwMode="auto">
          <a:xfrm>
            <a:off x="0" y="5148263"/>
            <a:ext cx="1709738"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57200" y="228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9" name="Rectangle 5"/>
          <p:cNvSpPr>
            <a:spLocks noGrp="1" noChangeArrowheads="1"/>
          </p:cNvSpPr>
          <p:nvPr>
            <p:ph type="body" idx="1"/>
          </p:nvPr>
        </p:nvSpPr>
        <p:spPr bwMode="auto">
          <a:xfrm>
            <a:off x="457200" y="1295400"/>
            <a:ext cx="853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1030" name="Text Box 13"/>
          <p:cNvSpPr txBox="1">
            <a:spLocks noChangeArrowheads="1"/>
          </p:cNvSpPr>
          <p:nvPr userDrawn="1"/>
        </p:nvSpPr>
        <p:spPr bwMode="auto">
          <a:xfrm>
            <a:off x="5410200" y="6400800"/>
            <a:ext cx="358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fr-FR" sz="1400">
                <a:latin typeface="Impact" panose="020B0806030902050204" pitchFamily="34" charset="0"/>
              </a:rPr>
              <a:t>HRM 2007 </a:t>
            </a:r>
            <a:r>
              <a:rPr lang="en-US" altLang="fr-FR" sz="1400">
                <a:latin typeface="Franklin Gothic Medium" panose="020B0603020102020204" pitchFamily="34" charset="0"/>
              </a:rPr>
              <a:t>© GICI Business School</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4108"/>
                </p:tgtEl>
              </p:cMediaNode>
            </p:video>
            <p:seq concurrent="1" nextAc="seek">
              <p:cTn id="8" restart="whenNotActive" fill="hold" evtFilter="cancelBubble" nodeType="interactiveSeq">
                <p:stCondLst>
                  <p:cond evt="onClick" delay="0">
                    <p:tgtEl>
                      <p:spTgt spid="410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08"/>
                                        </p:tgtEl>
                                      </p:cBhvr>
                                    </p:cmd>
                                  </p:childTnLst>
                                </p:cTn>
                              </p:par>
                            </p:childTnLst>
                          </p:cTn>
                        </p:par>
                      </p:childTnLst>
                    </p:cTn>
                  </p:par>
                </p:childTnLst>
              </p:cTn>
              <p:nextCondLst>
                <p:cond evt="onClick" delay="0">
                  <p:tgtEl>
                    <p:spTgt spid="4108"/>
                  </p:tgtEl>
                </p:cond>
              </p:nextCondLst>
            </p:seq>
          </p:childTnLst>
        </p:cTn>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179202"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pPr eaLnBrk="1" hangingPunct="1">
              <a:defRPr/>
            </a:pPr>
            <a:endParaRPr kumimoji="1" lang="en-US">
              <a:solidFill>
                <a:srgbClr val="EAEAEA"/>
              </a:solidFill>
            </a:endParaRPr>
          </a:p>
        </p:txBody>
      </p:sp>
      <p:grpSp>
        <p:nvGrpSpPr>
          <p:cNvPr id="1027" name="Group 3"/>
          <p:cNvGrpSpPr>
            <a:grpSpLocks/>
          </p:cNvGrpSpPr>
          <p:nvPr/>
        </p:nvGrpSpPr>
        <p:grpSpPr bwMode="auto">
          <a:xfrm>
            <a:off x="152400" y="374650"/>
            <a:ext cx="1525588" cy="1227138"/>
            <a:chOff x="96" y="236"/>
            <a:chExt cx="961" cy="773"/>
          </a:xfrm>
        </p:grpSpPr>
        <p:sp>
          <p:nvSpPr>
            <p:cNvPr id="179204" name="Freeform 4"/>
            <p:cNvSpPr>
              <a:spLocks/>
            </p:cNvSpPr>
            <p:nvPr/>
          </p:nvSpPr>
          <p:spPr bwMode="auto">
            <a:xfrm>
              <a:off x="738" y="495"/>
              <a:ext cx="319" cy="319"/>
            </a:xfrm>
            <a:custGeom>
              <a:avLst/>
              <a:gdLst/>
              <a:ahLst/>
              <a:cxnLst>
                <a:cxn ang="0">
                  <a:pos x="318" y="198"/>
                </a:cxn>
                <a:cxn ang="0">
                  <a:pos x="318" y="318"/>
                </a:cxn>
                <a:cxn ang="0">
                  <a:pos x="1" y="99"/>
                </a:cxn>
                <a:cxn ang="0">
                  <a:pos x="0" y="108"/>
                </a:cxn>
                <a:cxn ang="0">
                  <a:pos x="46" y="0"/>
                </a:cxn>
                <a:cxn ang="0">
                  <a:pos x="318" y="198"/>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w="9525">
              <a:noFill/>
              <a:round/>
              <a:headEnd type="none" w="sm" len="sm"/>
              <a:tailEnd type="none" w="sm" len="sm"/>
            </a:ln>
            <a:effectLst/>
          </p:spPr>
          <p:txBody>
            <a:bodyPr/>
            <a:lstStyle/>
            <a:p>
              <a:pPr eaLnBrk="1" hangingPunct="1">
                <a:defRPr/>
              </a:pPr>
              <a:endParaRPr lang="ar-JO" sz="1800">
                <a:solidFill>
                  <a:srgbClr val="EAEAEA"/>
                </a:solidFill>
                <a:latin typeface="Arial" panose="020B0604020202020204" pitchFamily="34" charset="0"/>
              </a:endParaRPr>
            </a:p>
          </p:txBody>
        </p:sp>
        <p:sp>
          <p:nvSpPr>
            <p:cNvPr id="179205" name="Freeform 5"/>
            <p:cNvSpPr>
              <a:spLocks/>
            </p:cNvSpPr>
            <p:nvPr/>
          </p:nvSpPr>
          <p:spPr bwMode="auto">
            <a:xfrm>
              <a:off x="96" y="495"/>
              <a:ext cx="319" cy="319"/>
            </a:xfrm>
            <a:custGeom>
              <a:avLst/>
              <a:gdLst/>
              <a:ahLst/>
              <a:cxnLst>
                <a:cxn ang="0">
                  <a:pos x="0" y="198"/>
                </a:cxn>
                <a:cxn ang="0">
                  <a:pos x="0" y="318"/>
                </a:cxn>
                <a:cxn ang="0">
                  <a:pos x="316" y="99"/>
                </a:cxn>
                <a:cxn ang="0">
                  <a:pos x="318" y="108"/>
                </a:cxn>
                <a:cxn ang="0">
                  <a:pos x="271" y="0"/>
                </a:cxn>
                <a:cxn ang="0">
                  <a:pos x="0" y="198"/>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w="9525">
              <a:noFill/>
              <a:round/>
              <a:headEnd type="none" w="sm" len="sm"/>
              <a:tailEnd type="none" w="sm" len="sm"/>
            </a:ln>
            <a:effectLst/>
          </p:spPr>
          <p:txBody>
            <a:bodyPr/>
            <a:lstStyle/>
            <a:p>
              <a:pPr eaLnBrk="1" hangingPunct="1">
                <a:defRPr/>
              </a:pPr>
              <a:endParaRPr lang="ar-JO" sz="1800">
                <a:solidFill>
                  <a:srgbClr val="EAEAEA"/>
                </a:solidFill>
                <a:latin typeface="Arial" panose="020B0604020202020204" pitchFamily="34" charset="0"/>
              </a:endParaRPr>
            </a:p>
          </p:txBody>
        </p:sp>
        <p:grpSp>
          <p:nvGrpSpPr>
            <p:cNvPr id="1035" name="Group 6"/>
            <p:cNvGrpSpPr>
              <a:grpSpLocks/>
            </p:cNvGrpSpPr>
            <p:nvPr/>
          </p:nvGrpSpPr>
          <p:grpSpPr bwMode="auto">
            <a:xfrm>
              <a:off x="152" y="236"/>
              <a:ext cx="823" cy="773"/>
              <a:chOff x="152" y="236"/>
              <a:chExt cx="823" cy="773"/>
            </a:xfrm>
          </p:grpSpPr>
          <p:sp>
            <p:nvSpPr>
              <p:cNvPr id="179207"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3" cstate="print"/>
                <a:srcRect/>
                <a:tile tx="0" ty="0" sx="100000" sy="100000" flip="none" algn="tl"/>
              </a:blipFill>
              <a:ln w="12700" cap="sq">
                <a:solidFill>
                  <a:srgbClr val="006633"/>
                </a:solidFill>
                <a:miter lim="800000"/>
                <a:headEnd/>
                <a:tailEnd/>
              </a:ln>
              <a:effectLst/>
            </p:spPr>
            <p:txBody>
              <a:bodyPr/>
              <a:lstStyle/>
              <a:p>
                <a:pPr eaLnBrk="1" hangingPunct="1">
                  <a:defRPr/>
                </a:pPr>
                <a:endParaRPr lang="ar-JO" sz="1800">
                  <a:solidFill>
                    <a:srgbClr val="EAEAEA"/>
                  </a:solidFill>
                  <a:latin typeface="Arial" panose="020B0604020202020204" pitchFamily="34" charset="0"/>
                </a:endParaRPr>
              </a:p>
            </p:txBody>
          </p:sp>
          <p:sp>
            <p:nvSpPr>
              <p:cNvPr id="179208" name="Freeform 8"/>
              <p:cNvSpPr>
                <a:spLocks/>
              </p:cNvSpPr>
              <p:nvPr/>
            </p:nvSpPr>
            <p:spPr bwMode="auto">
              <a:xfrm>
                <a:off x="152" y="236"/>
                <a:ext cx="412" cy="773"/>
              </a:xfrm>
              <a:custGeom>
                <a:avLst/>
                <a:gdLst/>
                <a:ahLst/>
                <a:cxnLst>
                  <a:cxn ang="0">
                    <a:pos x="411" y="772"/>
                  </a:cxn>
                  <a:cxn ang="0">
                    <a:pos x="411" y="637"/>
                  </a:cxn>
                  <a:cxn ang="0">
                    <a:pos x="127" y="75"/>
                  </a:cxn>
                  <a:cxn ang="0">
                    <a:pos x="0" y="0"/>
                  </a:cxn>
                  <a:cxn ang="0">
                    <a:pos x="411" y="772"/>
                  </a:cxn>
                </a:cxnLst>
                <a:rect l="0" t="0" r="r" b="b"/>
                <a:pathLst>
                  <a:path w="412" h="773">
                    <a:moveTo>
                      <a:pt x="411" y="772"/>
                    </a:moveTo>
                    <a:lnTo>
                      <a:pt x="411" y="637"/>
                    </a:lnTo>
                    <a:lnTo>
                      <a:pt x="127" y="75"/>
                    </a:lnTo>
                    <a:lnTo>
                      <a:pt x="0" y="0"/>
                    </a:lnTo>
                    <a:lnTo>
                      <a:pt x="411" y="772"/>
                    </a:lnTo>
                  </a:path>
                </a:pathLst>
              </a:custGeom>
              <a:solidFill>
                <a:srgbClr val="002010">
                  <a:alpha val="50000"/>
                </a:srgbClr>
              </a:solidFill>
              <a:ln w="12700" cap="sq">
                <a:solidFill>
                  <a:srgbClr val="006633"/>
                </a:solidFill>
                <a:prstDash val="solid"/>
                <a:round/>
                <a:headEnd type="none" w="sm" len="sm"/>
                <a:tailEnd type="none" w="sm" len="sm"/>
              </a:ln>
              <a:effectLst/>
            </p:spPr>
            <p:txBody>
              <a:bodyPr/>
              <a:lstStyle/>
              <a:p>
                <a:pPr eaLnBrk="1" hangingPunct="1">
                  <a:defRPr/>
                </a:pPr>
                <a:endParaRPr lang="ar-JO" sz="1800">
                  <a:solidFill>
                    <a:srgbClr val="EAEAEA"/>
                  </a:solidFill>
                  <a:latin typeface="Arial" panose="020B0604020202020204" pitchFamily="34" charset="0"/>
                </a:endParaRPr>
              </a:p>
            </p:txBody>
          </p:sp>
          <p:sp>
            <p:nvSpPr>
              <p:cNvPr id="179209" name="Freeform 9"/>
              <p:cNvSpPr>
                <a:spLocks/>
              </p:cNvSpPr>
              <p:nvPr/>
            </p:nvSpPr>
            <p:spPr bwMode="auto">
              <a:xfrm>
                <a:off x="152" y="236"/>
                <a:ext cx="823" cy="77"/>
              </a:xfrm>
              <a:custGeom>
                <a:avLst/>
                <a:gdLst/>
                <a:ahLst/>
                <a:cxnLst>
                  <a:cxn ang="0">
                    <a:pos x="0" y="0"/>
                  </a:cxn>
                  <a:cxn ang="0">
                    <a:pos x="127" y="76"/>
                  </a:cxn>
                  <a:cxn ang="0">
                    <a:pos x="712" y="76"/>
                  </a:cxn>
                  <a:cxn ang="0">
                    <a:pos x="822" y="0"/>
                  </a:cxn>
                  <a:cxn ang="0">
                    <a:pos x="0" y="0"/>
                  </a:cxn>
                </a:cxnLst>
                <a:rect l="0" t="0" r="r" b="b"/>
                <a:pathLst>
                  <a:path w="823" h="77">
                    <a:moveTo>
                      <a:pt x="0" y="0"/>
                    </a:moveTo>
                    <a:lnTo>
                      <a:pt x="127" y="76"/>
                    </a:lnTo>
                    <a:lnTo>
                      <a:pt x="712" y="76"/>
                    </a:lnTo>
                    <a:lnTo>
                      <a:pt x="822" y="0"/>
                    </a:lnTo>
                    <a:lnTo>
                      <a:pt x="0" y="0"/>
                    </a:lnTo>
                  </a:path>
                </a:pathLst>
              </a:custGeom>
              <a:solidFill>
                <a:srgbClr val="71BB96">
                  <a:alpha val="50000"/>
                </a:srgbClr>
              </a:solidFill>
              <a:ln w="12700" cap="sq">
                <a:solidFill>
                  <a:srgbClr val="006633"/>
                </a:solidFill>
                <a:prstDash val="solid"/>
                <a:round/>
                <a:headEnd type="none" w="sm" len="sm"/>
                <a:tailEnd type="none" w="sm" len="sm"/>
              </a:ln>
              <a:effectLst/>
            </p:spPr>
            <p:txBody>
              <a:bodyPr/>
              <a:lstStyle/>
              <a:p>
                <a:pPr eaLnBrk="1" hangingPunct="1">
                  <a:defRPr/>
                </a:pPr>
                <a:endParaRPr lang="ar-JO" sz="1800">
                  <a:solidFill>
                    <a:srgbClr val="EAEAEA"/>
                  </a:solidFill>
                  <a:latin typeface="Arial" panose="020B0604020202020204" pitchFamily="34" charset="0"/>
                </a:endParaRPr>
              </a:p>
            </p:txBody>
          </p:sp>
          <p:sp>
            <p:nvSpPr>
              <p:cNvPr id="179210" name="Freeform 10"/>
              <p:cNvSpPr>
                <a:spLocks/>
              </p:cNvSpPr>
              <p:nvPr/>
            </p:nvSpPr>
            <p:spPr bwMode="auto">
              <a:xfrm>
                <a:off x="563" y="236"/>
                <a:ext cx="412" cy="773"/>
              </a:xfrm>
              <a:custGeom>
                <a:avLst/>
                <a:gdLst/>
                <a:ahLst/>
                <a:cxnLst>
                  <a:cxn ang="0">
                    <a:pos x="0" y="772"/>
                  </a:cxn>
                  <a:cxn ang="0">
                    <a:pos x="0" y="637"/>
                  </a:cxn>
                  <a:cxn ang="0">
                    <a:pos x="283" y="75"/>
                  </a:cxn>
                  <a:cxn ang="0">
                    <a:pos x="411" y="0"/>
                  </a:cxn>
                  <a:cxn ang="0">
                    <a:pos x="0" y="772"/>
                  </a:cxn>
                </a:cxnLst>
                <a:rect l="0" t="0" r="r" b="b"/>
                <a:pathLst>
                  <a:path w="412" h="773">
                    <a:moveTo>
                      <a:pt x="0" y="772"/>
                    </a:moveTo>
                    <a:lnTo>
                      <a:pt x="0" y="637"/>
                    </a:lnTo>
                    <a:lnTo>
                      <a:pt x="283" y="75"/>
                    </a:lnTo>
                    <a:lnTo>
                      <a:pt x="411" y="0"/>
                    </a:lnTo>
                    <a:lnTo>
                      <a:pt x="0" y="772"/>
                    </a:lnTo>
                  </a:path>
                </a:pathLst>
              </a:custGeom>
              <a:solidFill>
                <a:srgbClr val="006633">
                  <a:alpha val="50000"/>
                </a:srgbClr>
              </a:solidFill>
              <a:ln w="12700" cap="sq">
                <a:solidFill>
                  <a:srgbClr val="006633"/>
                </a:solidFill>
                <a:prstDash val="solid"/>
                <a:round/>
                <a:headEnd type="none" w="sm" len="sm"/>
                <a:tailEnd type="none" w="sm" len="sm"/>
              </a:ln>
              <a:effectLst/>
            </p:spPr>
            <p:txBody>
              <a:bodyPr/>
              <a:lstStyle/>
              <a:p>
                <a:pPr eaLnBrk="1" hangingPunct="1">
                  <a:defRPr/>
                </a:pPr>
                <a:endParaRPr lang="ar-JO" sz="1800">
                  <a:solidFill>
                    <a:srgbClr val="EAEAEA"/>
                  </a:solidFill>
                  <a:latin typeface="Arial" panose="020B0604020202020204" pitchFamily="34" charset="0"/>
                </a:endParaRPr>
              </a:p>
            </p:txBody>
          </p:sp>
        </p:grpSp>
        <p:sp>
          <p:nvSpPr>
            <p:cNvPr id="179211"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a:lstStyle/>
            <a:p>
              <a:pPr eaLnBrk="1" hangingPunct="1">
                <a:defRPr/>
              </a:pPr>
              <a:endParaRPr lang="ar-JO" sz="1800">
                <a:solidFill>
                  <a:srgbClr val="EAEAEA"/>
                </a:solidFill>
                <a:latin typeface="Arial" panose="020B0604020202020204" pitchFamily="34" charset="0"/>
              </a:endParaRPr>
            </a:p>
          </p:txBody>
        </p:sp>
      </p:grpSp>
      <p:sp>
        <p:nvSpPr>
          <p:cNvPr id="2052" name="Rectangle 12"/>
          <p:cNvSpPr>
            <a:spLocks noGrp="1" noChangeArrowheads="1"/>
          </p:cNvSpPr>
          <p:nvPr>
            <p:ph type="title"/>
          </p:nvPr>
        </p:nvSpPr>
        <p:spPr bwMode="auto">
          <a:xfrm>
            <a:off x="1905000" y="228600"/>
            <a:ext cx="7086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fr-FR"/>
              <a:t>Click to edit Master title style</a:t>
            </a:r>
          </a:p>
        </p:txBody>
      </p:sp>
      <p:sp>
        <p:nvSpPr>
          <p:cNvPr id="2053" name="Rectangle 13"/>
          <p:cNvSpPr>
            <a:spLocks noGrp="1" noChangeArrowheads="1"/>
          </p:cNvSpPr>
          <p:nvPr>
            <p:ph type="body" idx="1"/>
          </p:nvPr>
        </p:nvSpPr>
        <p:spPr bwMode="auto">
          <a:xfrm>
            <a:off x="661988"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179214" name="Rectangle 14"/>
          <p:cNvSpPr>
            <a:spLocks noGrp="1" noChangeArrowheads="1"/>
          </p:cNvSpPr>
          <p:nvPr>
            <p:ph type="dt" sz="half" idx="2"/>
          </p:nvPr>
        </p:nvSpPr>
        <p:spPr bwMode="auto">
          <a:xfrm>
            <a:off x="685800" y="6399213"/>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effectLst/>
                <a:latin typeface="+mn-lt"/>
                <a:cs typeface="+mn-cs"/>
              </a:defRPr>
            </a:lvl1pPr>
          </a:lstStyle>
          <a:p>
            <a:pPr>
              <a:defRPr/>
            </a:pPr>
            <a:endParaRPr lang="en-US">
              <a:solidFill>
                <a:srgbClr val="EAEAEA"/>
              </a:solidFill>
            </a:endParaRPr>
          </a:p>
        </p:txBody>
      </p:sp>
      <p:sp>
        <p:nvSpPr>
          <p:cNvPr id="179215" name="Rectangle 15"/>
          <p:cNvSpPr>
            <a:spLocks noGrp="1" noChangeArrowheads="1"/>
          </p:cNvSpPr>
          <p:nvPr>
            <p:ph type="ftr" sz="quarter" idx="3"/>
          </p:nvPr>
        </p:nvSpPr>
        <p:spPr bwMode="auto">
          <a:xfrm>
            <a:off x="3124200" y="6399213"/>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effectLst/>
                <a:latin typeface="+mn-lt"/>
                <a:cs typeface="+mn-cs"/>
              </a:defRPr>
            </a:lvl1pPr>
          </a:lstStyle>
          <a:p>
            <a:pPr>
              <a:defRPr/>
            </a:pPr>
            <a:endParaRPr lang="en-US">
              <a:solidFill>
                <a:srgbClr val="EAEAEA"/>
              </a:solidFill>
            </a:endParaRPr>
          </a:p>
        </p:txBody>
      </p:sp>
      <p:sp>
        <p:nvSpPr>
          <p:cNvPr id="179216" name="Rectangle 16"/>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imes New Roman" panose="02020603050405020304" pitchFamily="18" charset="0"/>
              </a:defRPr>
            </a:lvl1pPr>
          </a:lstStyle>
          <a:p>
            <a:pPr eaLnBrk="1" hangingPunct="1"/>
            <a:fld id="{3989315F-6F8E-4D05-8F95-41C0C09260DA}" type="slidenum">
              <a:rPr lang="ar-SA" altLang="fr-FR" smtClean="0">
                <a:solidFill>
                  <a:srgbClr val="EAEAEA"/>
                </a:solidFill>
              </a:rPr>
              <a:pPr eaLnBrk="1" hangingPunct="1"/>
              <a:t>‹#›</a:t>
            </a:fld>
            <a:endParaRPr lang="en-US" altLang="fr-FR">
              <a:solidFill>
                <a:srgbClr val="EAEAEA"/>
              </a:solidFill>
            </a:endParaRPr>
          </a:p>
        </p:txBody>
      </p:sp>
    </p:spTree>
    <p:extLst>
      <p:ext uri="{BB962C8B-B14F-4D97-AF65-F5344CB8AC3E}">
        <p14:creationId xmlns:p14="http://schemas.microsoft.com/office/powerpoint/2010/main" val="1680780132"/>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tmplLst>
          <p:tmpl>
            <p:tnLst>
              <p:par>
                <p:cTn presetID="10" presetClass="entr" presetSubtype="0" fill="hold" nodeType="withEffect">
                  <p:stCondLst>
                    <p:cond delay="0"/>
                  </p:stCondLst>
                  <p:childTnLst>
                    <p:set>
                      <p:cBhvr>
                        <p:cTn dur="1" fill="hold">
                          <p:stCondLst>
                            <p:cond delay="0"/>
                          </p:stCondLst>
                        </p:cTn>
                        <p:tgtEl>
                          <p:spTgt spid="2053"/>
                        </p:tgtEl>
                        <p:attrNameLst>
                          <p:attrName>style.visibility</p:attrName>
                        </p:attrNameLst>
                      </p:cBhvr>
                      <p:to>
                        <p:strVal val="visible"/>
                      </p:to>
                    </p:set>
                    <p:animEffect transition="in" filter="fade">
                      <p:cBhvr>
                        <p:cTn dur="2000"/>
                        <p:tgtEl>
                          <p:spTgt spid="2053"/>
                        </p:tgtEl>
                      </p:cBhvr>
                    </p:animEffect>
                  </p:childTnLst>
                </p:cTn>
              </p:par>
            </p:tnLst>
          </p:tmpl>
        </p:tmplLst>
      </p:bldP>
    </p:bldLst>
  </p:timing>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4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4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l" rtl="1" fontAlgn="base">
        <a:spcBef>
          <a:spcPct val="0"/>
        </a:spcBef>
        <a:spcAft>
          <a:spcPct val="0"/>
        </a:spcAft>
        <a:defRPr sz="4400">
          <a:solidFill>
            <a:schemeClr val="tx2"/>
          </a:solidFill>
          <a:latin typeface="Times New Roman" pitchFamily="18" charset="0"/>
          <a:cs typeface="Arial" pitchFamily="34" charset="0"/>
        </a:defRPr>
      </a:lvl6pPr>
      <a:lvl7pPr marL="914400" algn="l" rtl="1" fontAlgn="base">
        <a:spcBef>
          <a:spcPct val="0"/>
        </a:spcBef>
        <a:spcAft>
          <a:spcPct val="0"/>
        </a:spcAft>
        <a:defRPr sz="4400">
          <a:solidFill>
            <a:schemeClr val="tx2"/>
          </a:solidFill>
          <a:latin typeface="Times New Roman" pitchFamily="18" charset="0"/>
          <a:cs typeface="Arial" pitchFamily="34" charset="0"/>
        </a:defRPr>
      </a:lvl7pPr>
      <a:lvl8pPr marL="1371600" algn="l" rtl="1" fontAlgn="base">
        <a:spcBef>
          <a:spcPct val="0"/>
        </a:spcBef>
        <a:spcAft>
          <a:spcPct val="0"/>
        </a:spcAft>
        <a:defRPr sz="4400">
          <a:solidFill>
            <a:schemeClr val="tx2"/>
          </a:solidFill>
          <a:latin typeface="Times New Roman" pitchFamily="18" charset="0"/>
          <a:cs typeface="Arial" pitchFamily="34" charset="0"/>
        </a:defRPr>
      </a:lvl8pPr>
      <a:lvl9pPr marL="1828800" algn="l" rtl="1"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tx2"/>
        </a:buClr>
        <a:buSzPct val="90000"/>
        <a:buFont typeface="Wingdings" panose="05000000000000000000" pitchFamily="2" charset="2"/>
        <a:buChar char="Ú"/>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hemeOverride" Target="../theme/themeOverride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8.gi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8101" y="2796849"/>
            <a:ext cx="9143999" cy="1219200"/>
          </a:xfrm>
        </p:spPr>
        <p:txBody>
          <a:bodyPr/>
          <a:lstStyle/>
          <a:p>
            <a:pPr>
              <a:defRPr/>
            </a:pPr>
            <a:r>
              <a:rPr lang="ar-DZ" altLang="fr-FR" sz="5400" b="1" i="1" dirty="0">
                <a:effectLst>
                  <a:outerShdw blurRad="38100" dist="38100" dir="2700000" algn="tl">
                    <a:srgbClr val="000000"/>
                  </a:outerShdw>
                </a:effectLst>
                <a:cs typeface="Arial" panose="020B0604020202020204" pitchFamily="34" charset="0"/>
              </a:rPr>
              <a:t>ادارة الموارد البشرية </a:t>
            </a:r>
            <a:br>
              <a:rPr lang="fr-FR" altLang="fr-FR" sz="5400" b="1" i="1" dirty="0">
                <a:effectLst>
                  <a:outerShdw blurRad="38100" dist="38100" dir="2700000" algn="tl">
                    <a:srgbClr val="000000"/>
                  </a:outerShdw>
                </a:effectLst>
                <a:cs typeface="Arial" panose="020B0604020202020204" pitchFamily="34" charset="0"/>
              </a:rPr>
            </a:br>
            <a:r>
              <a:rPr lang="fr-FR" altLang="fr-FR" sz="5400" b="1" i="1" dirty="0">
                <a:effectLst>
                  <a:outerShdw blurRad="38100" dist="38100" dir="2700000" algn="tl">
                    <a:srgbClr val="000000"/>
                  </a:outerShdw>
                </a:effectLst>
                <a:cs typeface="Arial" panose="020B0604020202020204" pitchFamily="34" charset="0"/>
              </a:rPr>
              <a:t>GRH</a:t>
            </a:r>
            <a:endParaRPr lang="en-US" altLang="fr-FR" sz="5400" b="1" i="1" dirty="0">
              <a:effectLst>
                <a:outerShdw blurRad="38100" dist="38100" dir="2700000" algn="tl">
                  <a:srgbClr val="000000"/>
                </a:outerShdw>
              </a:effectLst>
              <a:cs typeface="Arial" panose="020B0604020202020204" pitchFamily="34" charset="0"/>
            </a:endParaRPr>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 name="Straight Connector 6">
            <a:extLst>
              <a:ext uri="{FF2B5EF4-FFF2-40B4-BE49-F238E27FC236}">
                <a16:creationId xmlns:a16="http://schemas.microsoft.com/office/drawing/2014/main" id="{5B16D5BC-E9AB-460A-98CE-066521F44F33}"/>
              </a:ext>
            </a:extLst>
          </p:cNvPr>
          <p:cNvCxnSpPr/>
          <p:nvPr/>
        </p:nvCxnSpPr>
        <p:spPr>
          <a:xfrm flipH="1">
            <a:off x="716279" y="937717"/>
            <a:ext cx="7711440" cy="0"/>
          </a:xfrm>
          <a:prstGeom prst="line">
            <a:avLst/>
          </a:prstGeom>
        </p:spPr>
        <p:style>
          <a:lnRef idx="3">
            <a:schemeClr val="dk1"/>
          </a:lnRef>
          <a:fillRef idx="0">
            <a:schemeClr val="dk1"/>
          </a:fillRef>
          <a:effectRef idx="2">
            <a:schemeClr val="dk1"/>
          </a:effectRef>
          <a:fontRef idx="minor">
            <a:schemeClr val="tx1"/>
          </a:fontRef>
        </p:style>
      </p:cxnSp>
      <p:pic>
        <p:nvPicPr>
          <p:cNvPr id="2050" name="Image 2" descr="Logo-univ-Eloiued-couleur">
            <a:extLst>
              <a:ext uri="{FF2B5EF4-FFF2-40B4-BE49-F238E27FC236}">
                <a16:creationId xmlns:a16="http://schemas.microsoft.com/office/drawing/2014/main" id="{53BD256A-5B53-40D3-824D-4CF08E31A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4" y="228605"/>
            <a:ext cx="1019175" cy="935033"/>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3" descr="Logo-univ-Eloiued-couleur">
            <a:extLst>
              <a:ext uri="{FF2B5EF4-FFF2-40B4-BE49-F238E27FC236}">
                <a16:creationId xmlns:a16="http://schemas.microsoft.com/office/drawing/2014/main" id="{D0BA5570-8B41-420A-B8A2-FD87A1F91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199" y="228605"/>
            <a:ext cx="1088005" cy="8954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23A98753-3B20-4B19-9ACA-B4235F372B5F}"/>
              </a:ext>
            </a:extLst>
          </p:cNvPr>
          <p:cNvSpPr>
            <a:spLocks noChangeArrowheads="1"/>
          </p:cNvSpPr>
          <p:nvPr/>
        </p:nvSpPr>
        <p:spPr bwMode="auto">
          <a:xfrm>
            <a:off x="990601" y="391456"/>
            <a:ext cx="67055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جامعة الشهيد حمه لخضر -الوادي</a:t>
            </a:r>
            <a:r>
              <a:rPr kumimoji="0" lang="ar-SA"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ar-DZ"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كلية العلوم الاقتصادية والتجارية وعلوم التسيير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قسم علوم التسيير</a:t>
            </a:r>
            <a:r>
              <a:rPr kumimoji="0" lang="ar-DZ" altLang="en-US" sz="1200" b="1" i="0" u="none" strike="noStrike" cap="none" normalizeH="0" baseline="0" dirty="0">
                <a:ln>
                  <a:noFill/>
                </a:ln>
                <a:solidFill>
                  <a:schemeClr val="tx1"/>
                </a:solidFill>
                <a:effectLst/>
                <a:latin typeface="Traditional Arabic" panose="02020603050405020304" pitchFamily="18" charset="-78"/>
                <a:ea typeface="Times New Roman" panose="02020603050405020304" pitchFamily="18" charset="0"/>
                <a:cs typeface="Traditional Arabic" panose="02020603050405020304" pitchFamily="18" charset="-78"/>
              </a:rPr>
              <a:t>-</a:t>
            </a:r>
            <a:endParaRPr kumimoji="0" lang="ar-DZ"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Rectangle 2">
            <a:extLst>
              <a:ext uri="{FF2B5EF4-FFF2-40B4-BE49-F238E27FC236}">
                <a16:creationId xmlns:a16="http://schemas.microsoft.com/office/drawing/2014/main" id="{004722C2-43A9-4207-9505-1F6BD10A4800}"/>
              </a:ext>
            </a:extLst>
          </p:cNvPr>
          <p:cNvSpPr txBox="1">
            <a:spLocks noChangeArrowheads="1"/>
          </p:cNvSpPr>
          <p:nvPr/>
        </p:nvSpPr>
        <p:spPr bwMode="auto">
          <a:xfrm>
            <a:off x="914399" y="1676400"/>
            <a:ext cx="7239001" cy="6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kern="1200">
                <a:solidFill>
                  <a:schemeClr val="tx2"/>
                </a:solidFill>
                <a:latin typeface="RiskYourLife.Solid." pitchFamily="2" charset="0"/>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ar-DZ" altLang="fr-FR" b="1" i="1" dirty="0">
                <a:effectLst>
                  <a:outerShdw blurRad="38100" dist="38100" dir="2700000" algn="tl">
                    <a:srgbClr val="000000"/>
                  </a:outerShdw>
                </a:effectLst>
                <a:cs typeface="Arial" panose="020B0604020202020204" pitchFamily="34" charset="0"/>
              </a:rPr>
              <a:t>محاضرات موجهة لطلبة السنة ثالثة ليسانس تخصص ادارة اعمال</a:t>
            </a:r>
            <a:endParaRPr lang="en-US" altLang="fr-FR" b="1" i="1" dirty="0">
              <a:effectLst>
                <a:outerShdw blurRad="38100" dist="38100" dir="2700000" algn="tl">
                  <a:srgbClr val="000000"/>
                </a:outerShdw>
              </a:effectLst>
              <a:cs typeface="Arial" panose="020B0604020202020204" pitchFamily="34" charset="0"/>
            </a:endParaRPr>
          </a:p>
        </p:txBody>
      </p:sp>
      <p:sp>
        <p:nvSpPr>
          <p:cNvPr id="13" name="Rectangle 2">
            <a:extLst>
              <a:ext uri="{FF2B5EF4-FFF2-40B4-BE49-F238E27FC236}">
                <a16:creationId xmlns:a16="http://schemas.microsoft.com/office/drawing/2014/main" id="{972DD038-415B-4B26-8223-D45EF271BB13}"/>
              </a:ext>
            </a:extLst>
          </p:cNvPr>
          <p:cNvSpPr txBox="1">
            <a:spLocks noChangeArrowheads="1"/>
          </p:cNvSpPr>
          <p:nvPr/>
        </p:nvSpPr>
        <p:spPr bwMode="auto">
          <a:xfrm>
            <a:off x="592182" y="4625645"/>
            <a:ext cx="8183313" cy="55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kern="1200">
                <a:solidFill>
                  <a:schemeClr val="tx2"/>
                </a:solidFill>
                <a:latin typeface="RiskYourLife.Solid." pitchFamily="2" charset="0"/>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ar-DZ" altLang="fr-FR" b="1" i="1" dirty="0">
                <a:effectLst>
                  <a:outerShdw blurRad="38100" dist="38100" dir="2700000" algn="tl">
                    <a:srgbClr val="000000"/>
                  </a:outerShdw>
                </a:effectLst>
                <a:cs typeface="Arial" panose="020B0604020202020204" pitchFamily="34" charset="0"/>
              </a:rPr>
              <a:t>د/عابي خليدة</a:t>
            </a:r>
            <a:endParaRPr lang="en-US" altLang="fr-FR" b="1" i="1" dirty="0">
              <a:effectLst>
                <a:outerShdw blurRad="38100" dist="38100" dir="2700000" algn="tl">
                  <a:srgbClr val="000000"/>
                </a:outerShdw>
              </a:effectLst>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iterate type="lt">
                                    <p:tmPct val="0"/>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1"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12"/>
                                        </p:tgtEl>
                                        <p:attrNameLst>
                                          <p:attrName>ppt_x</p:attrName>
                                          <p:attrName>ppt_y</p:attrName>
                                        </p:attrNameLst>
                                      </p:cBhvr>
                                    </p:animMotion>
                                    <p:animRot by="1500000">
                                      <p:cBhvr>
                                        <p:cTn id="27" dur="125" fill="hold">
                                          <p:stCondLst>
                                            <p:cond delay="0"/>
                                          </p:stCondLst>
                                        </p:cTn>
                                        <p:tgtEl>
                                          <p:spTgt spid="12"/>
                                        </p:tgtEl>
                                        <p:attrNameLst>
                                          <p:attrName>r</p:attrName>
                                        </p:attrNameLst>
                                      </p:cBhvr>
                                    </p:animRot>
                                    <p:animRot by="-1500000">
                                      <p:cBhvr>
                                        <p:cTn id="28" dur="125" fill="hold">
                                          <p:stCondLst>
                                            <p:cond delay="125"/>
                                          </p:stCondLst>
                                        </p:cTn>
                                        <p:tgtEl>
                                          <p:spTgt spid="12"/>
                                        </p:tgtEl>
                                        <p:attrNameLst>
                                          <p:attrName>r</p:attrName>
                                        </p:attrNameLst>
                                      </p:cBhvr>
                                    </p:animRot>
                                    <p:animRot by="-1500000">
                                      <p:cBhvr>
                                        <p:cTn id="29" dur="125" fill="hold">
                                          <p:stCondLst>
                                            <p:cond delay="250"/>
                                          </p:stCondLst>
                                        </p:cTn>
                                        <p:tgtEl>
                                          <p:spTgt spid="12"/>
                                        </p:tgtEl>
                                        <p:attrNameLst>
                                          <p:attrName>r</p:attrName>
                                        </p:attrNameLst>
                                      </p:cBhvr>
                                    </p:animRot>
                                    <p:animRot by="1500000">
                                      <p:cBhvr>
                                        <p:cTn id="30" dur="125" fill="hold">
                                          <p:stCondLst>
                                            <p:cond delay="375"/>
                                          </p:stCondLst>
                                        </p:cTn>
                                        <p:tgtEl>
                                          <p:spTgt spid="1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iterate type="lt">
                                    <p:tmPct val="0"/>
                                  </p:iterate>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34" presetClass="emph" presetSubtype="0" fill="hold" grpId="1" nodeType="click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13"/>
                                        </p:tgtEl>
                                        <p:attrNameLst>
                                          <p:attrName>ppt_x</p:attrName>
                                          <p:attrName>ppt_y</p:attrName>
                                        </p:attrNameLst>
                                      </p:cBhvr>
                                    </p:animMotion>
                                    <p:animRot by="1500000">
                                      <p:cBhvr>
                                        <p:cTn id="41" dur="125" fill="hold">
                                          <p:stCondLst>
                                            <p:cond delay="0"/>
                                          </p:stCondLst>
                                        </p:cTn>
                                        <p:tgtEl>
                                          <p:spTgt spid="13"/>
                                        </p:tgtEl>
                                        <p:attrNameLst>
                                          <p:attrName>r</p:attrName>
                                        </p:attrNameLst>
                                      </p:cBhvr>
                                    </p:animRot>
                                    <p:animRot by="-1500000">
                                      <p:cBhvr>
                                        <p:cTn id="42" dur="125" fill="hold">
                                          <p:stCondLst>
                                            <p:cond delay="125"/>
                                          </p:stCondLst>
                                        </p:cTn>
                                        <p:tgtEl>
                                          <p:spTgt spid="13"/>
                                        </p:tgtEl>
                                        <p:attrNameLst>
                                          <p:attrName>r</p:attrName>
                                        </p:attrNameLst>
                                      </p:cBhvr>
                                    </p:animRot>
                                    <p:animRot by="-1500000">
                                      <p:cBhvr>
                                        <p:cTn id="43" dur="125" fill="hold">
                                          <p:stCondLst>
                                            <p:cond delay="250"/>
                                          </p:stCondLst>
                                        </p:cTn>
                                        <p:tgtEl>
                                          <p:spTgt spid="13"/>
                                        </p:tgtEl>
                                        <p:attrNameLst>
                                          <p:attrName>r</p:attrName>
                                        </p:attrNameLst>
                                      </p:cBhvr>
                                    </p:animRot>
                                    <p:animRot by="1500000">
                                      <p:cBhvr>
                                        <p:cTn id="44"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P spid="12" grpId="0"/>
      <p:bldP spid="12" grpId="1"/>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p:cNvSpPr>
            <a:spLocks noChangeArrowheads="1"/>
          </p:cNvSpPr>
          <p:nvPr/>
        </p:nvSpPr>
        <p:spPr bwMode="auto">
          <a:xfrm>
            <a:off x="3054531" y="68580"/>
            <a:ext cx="6019800" cy="609600"/>
          </a:xfrm>
          <a:prstGeom prst="roundRect">
            <a:avLst>
              <a:gd name="adj" fmla="val 16667"/>
            </a:avLst>
          </a:prstGeom>
          <a:noFill/>
          <a:ln w="254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1800">
                <a:latin typeface="RiskYourLife.Solid." pitchFamily="2" charset="0"/>
                <a:cs typeface="Arial" panose="020B0604020202020204" pitchFamily="34" charset="0"/>
              </a:rPr>
              <a:t>دور ادارة الموارد البشرية </a:t>
            </a:r>
            <a:endParaRPr lang="en-US" altLang="fr-FR" sz="1800">
              <a:latin typeface="RiskYourLife.Solid." pitchFamily="2" charset="0"/>
              <a:cs typeface="Arial" panose="020B0604020202020204" pitchFamily="34" charset="0"/>
            </a:endParaRPr>
          </a:p>
        </p:txBody>
      </p:sp>
      <p:sp>
        <p:nvSpPr>
          <p:cNvPr id="19461" name="Oval 5"/>
          <p:cNvSpPr>
            <a:spLocks noChangeArrowheads="1"/>
          </p:cNvSpPr>
          <p:nvPr/>
        </p:nvSpPr>
        <p:spPr bwMode="auto">
          <a:xfrm>
            <a:off x="2514600" y="990600"/>
            <a:ext cx="3733800" cy="1143000"/>
          </a:xfrm>
          <a:prstGeom prst="ellipse">
            <a:avLst/>
          </a:prstGeom>
          <a:gradFill rotWithShape="1">
            <a:gsLst>
              <a:gs pos="0">
                <a:srgbClr val="0000FF"/>
              </a:gs>
              <a:gs pos="100000">
                <a:srgbClr val="0000FF">
                  <a:gamma/>
                  <a:shade val="46275"/>
                  <a:invGamma/>
                  <a:alpha val="0"/>
                </a:srgbClr>
              </a:gs>
            </a:gsLst>
            <a:lin ang="540000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sz="2800">
                <a:effectLst>
                  <a:outerShdw blurRad="38100" dist="38100" dir="2700000" algn="tl">
                    <a:srgbClr val="000000"/>
                  </a:outerShdw>
                </a:effectLst>
                <a:latin typeface="RiskYourLife.Solid." pitchFamily="2" charset="0"/>
                <a:cs typeface="Arial" panose="020B0604020202020204" pitchFamily="34" charset="0"/>
              </a:rPr>
              <a:t>ادارة الموارد البشرية </a:t>
            </a:r>
            <a:endParaRPr lang="en-US" altLang="fr-FR" sz="2800">
              <a:effectLst>
                <a:outerShdw blurRad="38100" dist="38100" dir="2700000" algn="tl">
                  <a:srgbClr val="000000"/>
                </a:outerShdw>
              </a:effectLst>
              <a:latin typeface="RiskYourLife.Solid." pitchFamily="2" charset="0"/>
              <a:cs typeface="Arial" panose="020B0604020202020204" pitchFamily="34" charset="0"/>
            </a:endParaRPr>
          </a:p>
        </p:txBody>
      </p:sp>
      <p:sp>
        <p:nvSpPr>
          <p:cNvPr id="19462" name="AutoShape 6"/>
          <p:cNvSpPr>
            <a:spLocks noChangeArrowheads="1"/>
          </p:cNvSpPr>
          <p:nvPr/>
        </p:nvSpPr>
        <p:spPr bwMode="auto">
          <a:xfrm>
            <a:off x="3048000" y="2209800"/>
            <a:ext cx="2895600" cy="990600"/>
          </a:xfrm>
          <a:prstGeom prst="downArrow">
            <a:avLst>
              <a:gd name="adj1" fmla="val 57130"/>
              <a:gd name="adj2" fmla="val 53218"/>
            </a:avLst>
          </a:prstGeom>
          <a:gradFill rotWithShape="1">
            <a:gsLst>
              <a:gs pos="0">
                <a:srgbClr val="760000">
                  <a:alpha val="0"/>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2800" dirty="0">
                <a:latin typeface="Arial Narrow" panose="020B0606020202030204" pitchFamily="34" charset="0"/>
                <a:cs typeface="Arial" panose="020B0604020202020204" pitchFamily="34" charset="0"/>
              </a:rPr>
              <a:t>وظائف</a:t>
            </a:r>
            <a:r>
              <a:rPr lang="ar-EG" altLang="fr-FR" dirty="0">
                <a:latin typeface="Arial Narrow" panose="020B0606020202030204" pitchFamily="34" charset="0"/>
                <a:cs typeface="Arial" panose="020B0604020202020204" pitchFamily="34" charset="0"/>
              </a:rPr>
              <a:t> ادارية (تشغيلية)</a:t>
            </a:r>
            <a:r>
              <a:rPr lang="en-US" altLang="fr-FR" dirty="0">
                <a:latin typeface="Arial Narrow" panose="020B0606020202030204" pitchFamily="34" charset="0"/>
              </a:rPr>
              <a:t> </a:t>
            </a:r>
          </a:p>
        </p:txBody>
      </p:sp>
      <p:sp>
        <p:nvSpPr>
          <p:cNvPr id="19465" name="Text Box 9"/>
          <p:cNvSpPr txBox="1">
            <a:spLocks noChangeArrowheads="1"/>
          </p:cNvSpPr>
          <p:nvPr/>
        </p:nvSpPr>
        <p:spPr bwMode="auto">
          <a:xfrm>
            <a:off x="3429000" y="3276600"/>
            <a:ext cx="2133600" cy="523220"/>
          </a:xfrm>
          <a:prstGeom prst="rect">
            <a:avLst/>
          </a:prstGeom>
          <a:gradFill rotWithShape="1">
            <a:gsLst>
              <a:gs pos="0">
                <a:srgbClr val="CC0099">
                  <a:gamma/>
                  <a:shade val="46275"/>
                  <a:invGamma/>
                  <a:alpha val="0"/>
                </a:srgbClr>
              </a:gs>
              <a:gs pos="50000">
                <a:srgbClr val="CC0099"/>
              </a:gs>
              <a:gs pos="100000">
                <a:srgbClr val="CC0099">
                  <a:gamma/>
                  <a:shade val="46275"/>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ar-EG" altLang="fr-FR" sz="2800" i="1" dirty="0">
                <a:solidFill>
                  <a:srgbClr val="FFFF00"/>
                </a:solidFill>
                <a:effectLst>
                  <a:outerShdw blurRad="38100" dist="38100" dir="2700000" algn="tl">
                    <a:srgbClr val="000000"/>
                  </a:outerShdw>
                </a:effectLst>
                <a:latin typeface="Arial Narrow" panose="020B0606020202030204" pitchFamily="34" charset="0"/>
                <a:cs typeface="Arial" panose="020B0604020202020204" pitchFamily="34" charset="0"/>
              </a:rPr>
              <a:t>التوظيف</a:t>
            </a:r>
            <a:r>
              <a:rPr lang="en-US" altLang="fr-FR" i="1" dirty="0">
                <a:solidFill>
                  <a:srgbClr val="FFFF00"/>
                </a:solidFill>
                <a:effectLst>
                  <a:outerShdw blurRad="38100" dist="38100" dir="2700000" algn="tl">
                    <a:srgbClr val="000000"/>
                  </a:outerShdw>
                </a:effectLst>
                <a:latin typeface="Arial Narrow" panose="020B0606020202030204" pitchFamily="34" charset="0"/>
              </a:rPr>
              <a:t> </a:t>
            </a:r>
          </a:p>
        </p:txBody>
      </p:sp>
      <p:sp>
        <p:nvSpPr>
          <p:cNvPr id="19466" name="Text Box 10"/>
          <p:cNvSpPr txBox="1">
            <a:spLocks noChangeArrowheads="1"/>
          </p:cNvSpPr>
          <p:nvPr/>
        </p:nvSpPr>
        <p:spPr bwMode="auto">
          <a:xfrm>
            <a:off x="2895600" y="3733800"/>
            <a:ext cx="3352800" cy="523220"/>
          </a:xfrm>
          <a:prstGeom prst="rect">
            <a:avLst/>
          </a:prstGeom>
          <a:gradFill rotWithShape="1">
            <a:gsLst>
              <a:gs pos="0">
                <a:srgbClr val="CC0099">
                  <a:gamma/>
                  <a:shade val="46275"/>
                  <a:invGamma/>
                  <a:alpha val="0"/>
                </a:srgbClr>
              </a:gs>
              <a:gs pos="50000">
                <a:srgbClr val="CC0099"/>
              </a:gs>
              <a:gs pos="100000">
                <a:srgbClr val="CC0099">
                  <a:gamma/>
                  <a:shade val="46275"/>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ar-EG" altLang="fr-FR" sz="2800" dirty="0">
                <a:latin typeface="Arial Narrow" panose="020B0606020202030204" pitchFamily="34" charset="0"/>
                <a:cs typeface="Arial" panose="020B0604020202020204" pitchFamily="34" charset="0"/>
              </a:rPr>
              <a:t>تحليل التعويضات </a:t>
            </a:r>
            <a:endParaRPr lang="en-US"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19467" name="Text Box 11"/>
          <p:cNvSpPr txBox="1">
            <a:spLocks noChangeArrowheads="1"/>
          </p:cNvSpPr>
          <p:nvPr/>
        </p:nvSpPr>
        <p:spPr bwMode="auto">
          <a:xfrm>
            <a:off x="2971800" y="4191000"/>
            <a:ext cx="3352800" cy="523220"/>
          </a:xfrm>
          <a:prstGeom prst="rect">
            <a:avLst/>
          </a:prstGeom>
          <a:gradFill rotWithShape="1">
            <a:gsLst>
              <a:gs pos="0">
                <a:srgbClr val="CC0099">
                  <a:gamma/>
                  <a:shade val="46275"/>
                  <a:invGamma/>
                  <a:alpha val="0"/>
                </a:srgbClr>
              </a:gs>
              <a:gs pos="50000">
                <a:srgbClr val="CC0099"/>
              </a:gs>
              <a:gs pos="100000">
                <a:srgbClr val="CC0099">
                  <a:gamma/>
                  <a:shade val="46275"/>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defRPr/>
            </a:pPr>
            <a:r>
              <a:rPr lang="ar-EG" altLang="fr-FR" sz="2800" i="1" dirty="0">
                <a:solidFill>
                  <a:srgbClr val="FFFF00"/>
                </a:solidFill>
                <a:effectLst>
                  <a:outerShdw blurRad="38100" dist="38100" dir="2700000" algn="tl">
                    <a:srgbClr val="000000"/>
                  </a:outerShdw>
                </a:effectLst>
                <a:latin typeface="Arial Narrow" panose="020B0606020202030204" pitchFamily="34" charset="0"/>
                <a:cs typeface="Arial" panose="020B0604020202020204" pitchFamily="34" charset="0"/>
              </a:rPr>
              <a:t>ادارة المميزات </a:t>
            </a:r>
            <a:r>
              <a:rPr lang="en-US" altLang="fr-FR" sz="2800" dirty="0">
                <a:effectLst>
                  <a:outerShdw blurRad="38100" dist="38100" dir="2700000" algn="tl">
                    <a:srgbClr val="000000"/>
                  </a:outerShdw>
                </a:effectLst>
              </a:rPr>
              <a:t>Benefits</a:t>
            </a:r>
            <a:r>
              <a:rPr lang="en-US" altLang="fr-FR" sz="2800" dirty="0"/>
              <a:t> </a:t>
            </a:r>
            <a:r>
              <a:rPr lang="ar-EG" altLang="fr-FR" sz="2800" dirty="0">
                <a:cs typeface="Times New Roman" panose="02020603050405020304" pitchFamily="18" charset="0"/>
              </a:rPr>
              <a:t> </a:t>
            </a:r>
            <a:endParaRPr lang="en-US" altLang="fr-FR" sz="2800" dirty="0">
              <a:cs typeface="Times New Roman" panose="02020603050405020304" pitchFamily="18" charset="0"/>
            </a:endParaRPr>
          </a:p>
        </p:txBody>
      </p:sp>
      <p:sp>
        <p:nvSpPr>
          <p:cNvPr id="19468" name="Text Box 12"/>
          <p:cNvSpPr txBox="1">
            <a:spLocks noChangeArrowheads="1"/>
          </p:cNvSpPr>
          <p:nvPr/>
        </p:nvSpPr>
        <p:spPr bwMode="auto">
          <a:xfrm>
            <a:off x="2895600" y="4648200"/>
            <a:ext cx="3352800" cy="523220"/>
          </a:xfrm>
          <a:prstGeom prst="rect">
            <a:avLst/>
          </a:prstGeom>
          <a:gradFill rotWithShape="1">
            <a:gsLst>
              <a:gs pos="0">
                <a:srgbClr val="CC0099">
                  <a:gamma/>
                  <a:shade val="46275"/>
                  <a:invGamma/>
                  <a:alpha val="0"/>
                </a:srgbClr>
              </a:gs>
              <a:gs pos="50000">
                <a:srgbClr val="CC0099"/>
              </a:gs>
              <a:gs pos="100000">
                <a:srgbClr val="CC0099">
                  <a:gamma/>
                  <a:shade val="46275"/>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ar-EG"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rPr>
              <a:t>التدريب وتطوير الاداء</a:t>
            </a:r>
            <a:endParaRPr lang="en-US" altLang="fr-FR" sz="2800" dirty="0">
              <a:latin typeface="Arial Narrow" panose="020B0606020202030204" pitchFamily="34" charset="0"/>
              <a:cs typeface="Arial" panose="020B0604020202020204" pitchFamily="34" charset="0"/>
            </a:endParaRPr>
          </a:p>
        </p:txBody>
      </p:sp>
      <p:sp>
        <p:nvSpPr>
          <p:cNvPr id="19469" name="Text Box 13"/>
          <p:cNvSpPr txBox="1">
            <a:spLocks noChangeArrowheads="1"/>
          </p:cNvSpPr>
          <p:nvPr/>
        </p:nvSpPr>
        <p:spPr bwMode="auto">
          <a:xfrm>
            <a:off x="2667000" y="5105400"/>
            <a:ext cx="3733800" cy="523220"/>
          </a:xfrm>
          <a:prstGeom prst="rect">
            <a:avLst/>
          </a:prstGeom>
          <a:gradFill rotWithShape="1">
            <a:gsLst>
              <a:gs pos="0">
                <a:srgbClr val="CC0099">
                  <a:gamma/>
                  <a:shade val="46275"/>
                  <a:invGamma/>
                  <a:alpha val="0"/>
                </a:srgbClr>
              </a:gs>
              <a:gs pos="50000">
                <a:srgbClr val="CC0099"/>
              </a:gs>
              <a:gs pos="100000">
                <a:srgbClr val="CC0099">
                  <a:gamma/>
                  <a:shade val="46275"/>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ar-EG" altLang="fr-FR" sz="2800" dirty="0">
                <a:solidFill>
                  <a:srgbClr val="FFFF00"/>
                </a:solidFill>
                <a:latin typeface="Arial Narrow" panose="020B0606020202030204" pitchFamily="34" charset="0"/>
                <a:cs typeface="Arial" panose="020B0604020202020204" pitchFamily="34" charset="0"/>
              </a:rPr>
              <a:t>الادارة العامة للموظفين</a:t>
            </a:r>
            <a:endParaRPr lang="en-US" altLang="fr-FR" sz="2800" i="1" dirty="0">
              <a:solidFill>
                <a:srgbClr val="FFFF00"/>
              </a:solidFill>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460"/>
                                        </p:tgtEl>
                                        <p:attrNameLst>
                                          <p:attrName>ppt_y</p:attrName>
                                        </p:attrNameLst>
                                      </p:cBhvr>
                                      <p:tavLst>
                                        <p:tav tm="0">
                                          <p:val>
                                            <p:strVal val="#ppt_y"/>
                                          </p:val>
                                        </p:tav>
                                        <p:tav tm="100000">
                                          <p:val>
                                            <p:strVal val="#ppt_y"/>
                                          </p:val>
                                        </p:tav>
                                      </p:tavLst>
                                    </p:anim>
                                    <p:anim calcmode="lin" valueType="num">
                                      <p:cBhvr>
                                        <p:cTn id="9" dur="500" fill="hold"/>
                                        <p:tgtEl>
                                          <p:spTgt spid="1946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46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4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9461"/>
                                        </p:tgtEl>
                                        <p:attrNameLst>
                                          <p:attrName>style.visibility</p:attrName>
                                        </p:attrNameLst>
                                      </p:cBhvr>
                                      <p:to>
                                        <p:strVal val="visible"/>
                                      </p:to>
                                    </p:set>
                                    <p:anim calcmode="lin" valueType="num">
                                      <p:cBhvr>
                                        <p:cTn id="16" dur="500" fill="hold"/>
                                        <p:tgtEl>
                                          <p:spTgt spid="19461"/>
                                        </p:tgtEl>
                                        <p:attrNameLst>
                                          <p:attrName>ppt_w</p:attrName>
                                        </p:attrNameLst>
                                      </p:cBhvr>
                                      <p:tavLst>
                                        <p:tav tm="0">
                                          <p:val>
                                            <p:fltVal val="0"/>
                                          </p:val>
                                        </p:tav>
                                        <p:tav tm="100000">
                                          <p:val>
                                            <p:strVal val="#ppt_w"/>
                                          </p:val>
                                        </p:tav>
                                      </p:tavLst>
                                    </p:anim>
                                    <p:anim calcmode="lin" valueType="num">
                                      <p:cBhvr>
                                        <p:cTn id="17" dur="500" fill="hold"/>
                                        <p:tgtEl>
                                          <p:spTgt spid="19461"/>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fade">
                                      <p:cBhvr>
                                        <p:cTn id="22" dur="1000"/>
                                        <p:tgtEl>
                                          <p:spTgt spid="19462"/>
                                        </p:tgtEl>
                                      </p:cBhvr>
                                    </p:animEffect>
                                    <p:anim calcmode="lin" valueType="num">
                                      <p:cBhvr>
                                        <p:cTn id="23" dur="1000" fill="hold"/>
                                        <p:tgtEl>
                                          <p:spTgt spid="19462"/>
                                        </p:tgtEl>
                                        <p:attrNameLst>
                                          <p:attrName>ppt_x</p:attrName>
                                        </p:attrNameLst>
                                      </p:cBhvr>
                                      <p:tavLst>
                                        <p:tav tm="0">
                                          <p:val>
                                            <p:strVal val="#ppt_x"/>
                                          </p:val>
                                        </p:tav>
                                        <p:tav tm="100000">
                                          <p:val>
                                            <p:strVal val="#ppt_x"/>
                                          </p:val>
                                        </p:tav>
                                      </p:tavLst>
                                    </p:anim>
                                    <p:anim calcmode="lin" valueType="num">
                                      <p:cBhvr>
                                        <p:cTn id="24"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19465"/>
                                        </p:tgtEl>
                                        <p:attrNameLst>
                                          <p:attrName>style.visibility</p:attrName>
                                        </p:attrNameLst>
                                      </p:cBhvr>
                                      <p:to>
                                        <p:strVal val="visible"/>
                                      </p:to>
                                    </p:set>
                                    <p:animEffect transition="in" filter="fade">
                                      <p:cBhvr>
                                        <p:cTn id="29" dur="770" decel="100000"/>
                                        <p:tgtEl>
                                          <p:spTgt spid="19465"/>
                                        </p:tgtEl>
                                      </p:cBhvr>
                                    </p:animEffect>
                                    <p:animScale>
                                      <p:cBhvr>
                                        <p:cTn id="30" dur="770" decel="100000"/>
                                        <p:tgtEl>
                                          <p:spTgt spid="19465"/>
                                        </p:tgtEl>
                                      </p:cBhvr>
                                      <p:from x="10000" y="10000"/>
                                      <p:to x="200000" y="450000"/>
                                    </p:animScale>
                                    <p:animScale>
                                      <p:cBhvr>
                                        <p:cTn id="31" dur="1230" accel="100000" fill="hold">
                                          <p:stCondLst>
                                            <p:cond delay="770"/>
                                          </p:stCondLst>
                                        </p:cTn>
                                        <p:tgtEl>
                                          <p:spTgt spid="19465"/>
                                        </p:tgtEl>
                                      </p:cBhvr>
                                      <p:from x="200000" y="450000"/>
                                      <p:to x="100000" y="100000"/>
                                    </p:animScale>
                                    <p:set>
                                      <p:cBhvr>
                                        <p:cTn id="32" dur="770" fill="hold"/>
                                        <p:tgtEl>
                                          <p:spTgt spid="19465"/>
                                        </p:tgtEl>
                                        <p:attrNameLst>
                                          <p:attrName>ppt_x</p:attrName>
                                        </p:attrNameLst>
                                      </p:cBhvr>
                                      <p:to>
                                        <p:strVal val="(0.5)"/>
                                      </p:to>
                                    </p:set>
                                    <p:anim from="(0.5)" to="(#ppt_x)" calcmode="lin" valueType="num">
                                      <p:cBhvr>
                                        <p:cTn id="33" dur="1230" accel="100000" fill="hold">
                                          <p:stCondLst>
                                            <p:cond delay="770"/>
                                          </p:stCondLst>
                                        </p:cTn>
                                        <p:tgtEl>
                                          <p:spTgt spid="19465"/>
                                        </p:tgtEl>
                                        <p:attrNameLst>
                                          <p:attrName>ppt_x</p:attrName>
                                        </p:attrNameLst>
                                      </p:cBhvr>
                                    </p:anim>
                                    <p:set>
                                      <p:cBhvr>
                                        <p:cTn id="34" dur="770" fill="hold"/>
                                        <p:tgtEl>
                                          <p:spTgt spid="19465"/>
                                        </p:tgtEl>
                                        <p:attrNameLst>
                                          <p:attrName>ppt_y</p:attrName>
                                        </p:attrNameLst>
                                      </p:cBhvr>
                                      <p:to>
                                        <p:strVal val="(#ppt_y+0.4)"/>
                                      </p:to>
                                    </p:set>
                                    <p:anim from="(#ppt_y+0.4)" to="(#ppt_y)" calcmode="lin" valueType="num">
                                      <p:cBhvr>
                                        <p:cTn id="35" dur="1230" accel="100000" fill="hold">
                                          <p:stCondLst>
                                            <p:cond delay="770"/>
                                          </p:stCondLst>
                                        </p:cTn>
                                        <p:tgtEl>
                                          <p:spTgt spid="19465"/>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19466"/>
                                        </p:tgtEl>
                                        <p:attrNameLst>
                                          <p:attrName>style.visibility</p:attrName>
                                        </p:attrNameLst>
                                      </p:cBhvr>
                                      <p:to>
                                        <p:strVal val="visible"/>
                                      </p:to>
                                    </p:set>
                                    <p:animEffect transition="in" filter="fade">
                                      <p:cBhvr>
                                        <p:cTn id="40" dur="770" decel="100000"/>
                                        <p:tgtEl>
                                          <p:spTgt spid="19466"/>
                                        </p:tgtEl>
                                      </p:cBhvr>
                                    </p:animEffect>
                                    <p:animScale>
                                      <p:cBhvr>
                                        <p:cTn id="41" dur="770" decel="100000"/>
                                        <p:tgtEl>
                                          <p:spTgt spid="19466"/>
                                        </p:tgtEl>
                                      </p:cBhvr>
                                      <p:from x="10000" y="10000"/>
                                      <p:to x="200000" y="450000"/>
                                    </p:animScale>
                                    <p:animScale>
                                      <p:cBhvr>
                                        <p:cTn id="42" dur="1230" accel="100000" fill="hold">
                                          <p:stCondLst>
                                            <p:cond delay="770"/>
                                          </p:stCondLst>
                                        </p:cTn>
                                        <p:tgtEl>
                                          <p:spTgt spid="19466"/>
                                        </p:tgtEl>
                                      </p:cBhvr>
                                      <p:from x="200000" y="450000"/>
                                      <p:to x="100000" y="100000"/>
                                    </p:animScale>
                                    <p:set>
                                      <p:cBhvr>
                                        <p:cTn id="43" dur="770" fill="hold"/>
                                        <p:tgtEl>
                                          <p:spTgt spid="19466"/>
                                        </p:tgtEl>
                                        <p:attrNameLst>
                                          <p:attrName>ppt_x</p:attrName>
                                        </p:attrNameLst>
                                      </p:cBhvr>
                                      <p:to>
                                        <p:strVal val="(0.5)"/>
                                      </p:to>
                                    </p:set>
                                    <p:anim from="(0.5)" to="(#ppt_x)" calcmode="lin" valueType="num">
                                      <p:cBhvr>
                                        <p:cTn id="44" dur="1230" accel="100000" fill="hold">
                                          <p:stCondLst>
                                            <p:cond delay="770"/>
                                          </p:stCondLst>
                                        </p:cTn>
                                        <p:tgtEl>
                                          <p:spTgt spid="19466"/>
                                        </p:tgtEl>
                                        <p:attrNameLst>
                                          <p:attrName>ppt_x</p:attrName>
                                        </p:attrNameLst>
                                      </p:cBhvr>
                                    </p:anim>
                                    <p:set>
                                      <p:cBhvr>
                                        <p:cTn id="45" dur="770" fill="hold"/>
                                        <p:tgtEl>
                                          <p:spTgt spid="19466"/>
                                        </p:tgtEl>
                                        <p:attrNameLst>
                                          <p:attrName>ppt_y</p:attrName>
                                        </p:attrNameLst>
                                      </p:cBhvr>
                                      <p:to>
                                        <p:strVal val="(#ppt_y+0.4)"/>
                                      </p:to>
                                    </p:set>
                                    <p:anim from="(#ppt_y+0.4)" to="(#ppt_y)" calcmode="lin" valueType="num">
                                      <p:cBhvr>
                                        <p:cTn id="46" dur="1230" accel="100000" fill="hold">
                                          <p:stCondLst>
                                            <p:cond delay="770"/>
                                          </p:stCondLst>
                                        </p:cTn>
                                        <p:tgtEl>
                                          <p:spTgt spid="19466"/>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nodeType="clickEffect">
                                  <p:stCondLst>
                                    <p:cond delay="0"/>
                                  </p:stCondLst>
                                  <p:childTnLst>
                                    <p:set>
                                      <p:cBhvr>
                                        <p:cTn id="50" dur="1" fill="hold">
                                          <p:stCondLst>
                                            <p:cond delay="0"/>
                                          </p:stCondLst>
                                        </p:cTn>
                                        <p:tgtEl>
                                          <p:spTgt spid="19467"/>
                                        </p:tgtEl>
                                        <p:attrNameLst>
                                          <p:attrName>style.visibility</p:attrName>
                                        </p:attrNameLst>
                                      </p:cBhvr>
                                      <p:to>
                                        <p:strVal val="visible"/>
                                      </p:to>
                                    </p:set>
                                    <p:animEffect transition="in" filter="fade">
                                      <p:cBhvr>
                                        <p:cTn id="51" dur="770" decel="100000"/>
                                        <p:tgtEl>
                                          <p:spTgt spid="19467"/>
                                        </p:tgtEl>
                                      </p:cBhvr>
                                    </p:animEffect>
                                    <p:animScale>
                                      <p:cBhvr>
                                        <p:cTn id="52" dur="770" decel="100000"/>
                                        <p:tgtEl>
                                          <p:spTgt spid="19467"/>
                                        </p:tgtEl>
                                      </p:cBhvr>
                                      <p:from x="10000" y="10000"/>
                                      <p:to x="200000" y="450000"/>
                                    </p:animScale>
                                    <p:animScale>
                                      <p:cBhvr>
                                        <p:cTn id="53" dur="1230" accel="100000" fill="hold">
                                          <p:stCondLst>
                                            <p:cond delay="770"/>
                                          </p:stCondLst>
                                        </p:cTn>
                                        <p:tgtEl>
                                          <p:spTgt spid="19467"/>
                                        </p:tgtEl>
                                      </p:cBhvr>
                                      <p:from x="200000" y="450000"/>
                                      <p:to x="100000" y="100000"/>
                                    </p:animScale>
                                    <p:set>
                                      <p:cBhvr>
                                        <p:cTn id="54" dur="770" fill="hold"/>
                                        <p:tgtEl>
                                          <p:spTgt spid="19467"/>
                                        </p:tgtEl>
                                        <p:attrNameLst>
                                          <p:attrName>ppt_x</p:attrName>
                                        </p:attrNameLst>
                                      </p:cBhvr>
                                      <p:to>
                                        <p:strVal val="(0.5)"/>
                                      </p:to>
                                    </p:set>
                                    <p:anim from="(0.5)" to="(#ppt_x)" calcmode="lin" valueType="num">
                                      <p:cBhvr>
                                        <p:cTn id="55" dur="1230" accel="100000" fill="hold">
                                          <p:stCondLst>
                                            <p:cond delay="770"/>
                                          </p:stCondLst>
                                        </p:cTn>
                                        <p:tgtEl>
                                          <p:spTgt spid="19467"/>
                                        </p:tgtEl>
                                        <p:attrNameLst>
                                          <p:attrName>ppt_x</p:attrName>
                                        </p:attrNameLst>
                                      </p:cBhvr>
                                    </p:anim>
                                    <p:set>
                                      <p:cBhvr>
                                        <p:cTn id="56" dur="770" fill="hold"/>
                                        <p:tgtEl>
                                          <p:spTgt spid="19467"/>
                                        </p:tgtEl>
                                        <p:attrNameLst>
                                          <p:attrName>ppt_y</p:attrName>
                                        </p:attrNameLst>
                                      </p:cBhvr>
                                      <p:to>
                                        <p:strVal val="(#ppt_y+0.4)"/>
                                      </p:to>
                                    </p:set>
                                    <p:anim from="(#ppt_y+0.4)" to="(#ppt_y)" calcmode="lin" valueType="num">
                                      <p:cBhvr>
                                        <p:cTn id="57" dur="1230" accel="100000" fill="hold">
                                          <p:stCondLst>
                                            <p:cond delay="770"/>
                                          </p:stCondLst>
                                        </p:cTn>
                                        <p:tgtEl>
                                          <p:spTgt spid="19467"/>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1" presetClass="entr" presetSubtype="0" fill="hold" nodeType="clickEffect">
                                  <p:stCondLst>
                                    <p:cond delay="0"/>
                                  </p:stCondLst>
                                  <p:childTnLst>
                                    <p:set>
                                      <p:cBhvr>
                                        <p:cTn id="61" dur="1" fill="hold">
                                          <p:stCondLst>
                                            <p:cond delay="0"/>
                                          </p:stCondLst>
                                        </p:cTn>
                                        <p:tgtEl>
                                          <p:spTgt spid="19468"/>
                                        </p:tgtEl>
                                        <p:attrNameLst>
                                          <p:attrName>style.visibility</p:attrName>
                                        </p:attrNameLst>
                                      </p:cBhvr>
                                      <p:to>
                                        <p:strVal val="visible"/>
                                      </p:to>
                                    </p:set>
                                    <p:animEffect transition="in" filter="fade">
                                      <p:cBhvr>
                                        <p:cTn id="62" dur="770" decel="100000"/>
                                        <p:tgtEl>
                                          <p:spTgt spid="19468"/>
                                        </p:tgtEl>
                                      </p:cBhvr>
                                    </p:animEffect>
                                    <p:animScale>
                                      <p:cBhvr>
                                        <p:cTn id="63" dur="770" decel="100000"/>
                                        <p:tgtEl>
                                          <p:spTgt spid="19468"/>
                                        </p:tgtEl>
                                      </p:cBhvr>
                                      <p:from x="10000" y="10000"/>
                                      <p:to x="200000" y="450000"/>
                                    </p:animScale>
                                    <p:animScale>
                                      <p:cBhvr>
                                        <p:cTn id="64" dur="1230" accel="100000" fill="hold">
                                          <p:stCondLst>
                                            <p:cond delay="770"/>
                                          </p:stCondLst>
                                        </p:cTn>
                                        <p:tgtEl>
                                          <p:spTgt spid="19468"/>
                                        </p:tgtEl>
                                      </p:cBhvr>
                                      <p:from x="200000" y="450000"/>
                                      <p:to x="100000" y="100000"/>
                                    </p:animScale>
                                    <p:set>
                                      <p:cBhvr>
                                        <p:cTn id="65" dur="770" fill="hold"/>
                                        <p:tgtEl>
                                          <p:spTgt spid="19468"/>
                                        </p:tgtEl>
                                        <p:attrNameLst>
                                          <p:attrName>ppt_x</p:attrName>
                                        </p:attrNameLst>
                                      </p:cBhvr>
                                      <p:to>
                                        <p:strVal val="(0.5)"/>
                                      </p:to>
                                    </p:set>
                                    <p:anim from="(0.5)" to="(#ppt_x)" calcmode="lin" valueType="num">
                                      <p:cBhvr>
                                        <p:cTn id="66" dur="1230" accel="100000" fill="hold">
                                          <p:stCondLst>
                                            <p:cond delay="770"/>
                                          </p:stCondLst>
                                        </p:cTn>
                                        <p:tgtEl>
                                          <p:spTgt spid="19468"/>
                                        </p:tgtEl>
                                        <p:attrNameLst>
                                          <p:attrName>ppt_x</p:attrName>
                                        </p:attrNameLst>
                                      </p:cBhvr>
                                    </p:anim>
                                    <p:set>
                                      <p:cBhvr>
                                        <p:cTn id="67" dur="770" fill="hold"/>
                                        <p:tgtEl>
                                          <p:spTgt spid="19468"/>
                                        </p:tgtEl>
                                        <p:attrNameLst>
                                          <p:attrName>ppt_y</p:attrName>
                                        </p:attrNameLst>
                                      </p:cBhvr>
                                      <p:to>
                                        <p:strVal val="(#ppt_y+0.4)"/>
                                      </p:to>
                                    </p:set>
                                    <p:anim from="(#ppt_y+0.4)" to="(#ppt_y)" calcmode="lin" valueType="num">
                                      <p:cBhvr>
                                        <p:cTn id="68" dur="1230" accel="100000" fill="hold">
                                          <p:stCondLst>
                                            <p:cond delay="770"/>
                                          </p:stCondLst>
                                        </p:cTn>
                                        <p:tgtEl>
                                          <p:spTgt spid="19468"/>
                                        </p:tgtEl>
                                        <p:attrNameLst>
                                          <p:attrName>ppt_y</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1" presetClass="entr" presetSubtype="0" fill="hold" nodeType="clickEffect">
                                  <p:stCondLst>
                                    <p:cond delay="0"/>
                                  </p:stCondLst>
                                  <p:childTnLst>
                                    <p:set>
                                      <p:cBhvr>
                                        <p:cTn id="72" dur="1" fill="hold">
                                          <p:stCondLst>
                                            <p:cond delay="0"/>
                                          </p:stCondLst>
                                        </p:cTn>
                                        <p:tgtEl>
                                          <p:spTgt spid="19469"/>
                                        </p:tgtEl>
                                        <p:attrNameLst>
                                          <p:attrName>style.visibility</p:attrName>
                                        </p:attrNameLst>
                                      </p:cBhvr>
                                      <p:to>
                                        <p:strVal val="visible"/>
                                      </p:to>
                                    </p:set>
                                    <p:animEffect transition="in" filter="fade">
                                      <p:cBhvr>
                                        <p:cTn id="73" dur="770" decel="100000"/>
                                        <p:tgtEl>
                                          <p:spTgt spid="19469"/>
                                        </p:tgtEl>
                                      </p:cBhvr>
                                    </p:animEffect>
                                    <p:animScale>
                                      <p:cBhvr>
                                        <p:cTn id="74" dur="770" decel="100000"/>
                                        <p:tgtEl>
                                          <p:spTgt spid="19469"/>
                                        </p:tgtEl>
                                      </p:cBhvr>
                                      <p:from x="10000" y="10000"/>
                                      <p:to x="200000" y="450000"/>
                                    </p:animScale>
                                    <p:animScale>
                                      <p:cBhvr>
                                        <p:cTn id="75" dur="1230" accel="100000" fill="hold">
                                          <p:stCondLst>
                                            <p:cond delay="770"/>
                                          </p:stCondLst>
                                        </p:cTn>
                                        <p:tgtEl>
                                          <p:spTgt spid="19469"/>
                                        </p:tgtEl>
                                      </p:cBhvr>
                                      <p:from x="200000" y="450000"/>
                                      <p:to x="100000" y="100000"/>
                                    </p:animScale>
                                    <p:set>
                                      <p:cBhvr>
                                        <p:cTn id="76" dur="770" fill="hold"/>
                                        <p:tgtEl>
                                          <p:spTgt spid="19469"/>
                                        </p:tgtEl>
                                        <p:attrNameLst>
                                          <p:attrName>ppt_x</p:attrName>
                                        </p:attrNameLst>
                                      </p:cBhvr>
                                      <p:to>
                                        <p:strVal val="(0.5)"/>
                                      </p:to>
                                    </p:set>
                                    <p:anim from="(0.5)" to="(#ppt_x)" calcmode="lin" valueType="num">
                                      <p:cBhvr>
                                        <p:cTn id="77" dur="1230" accel="100000" fill="hold">
                                          <p:stCondLst>
                                            <p:cond delay="770"/>
                                          </p:stCondLst>
                                        </p:cTn>
                                        <p:tgtEl>
                                          <p:spTgt spid="19469"/>
                                        </p:tgtEl>
                                        <p:attrNameLst>
                                          <p:attrName>ppt_x</p:attrName>
                                        </p:attrNameLst>
                                      </p:cBhvr>
                                    </p:anim>
                                    <p:set>
                                      <p:cBhvr>
                                        <p:cTn id="78" dur="770" fill="hold"/>
                                        <p:tgtEl>
                                          <p:spTgt spid="19469"/>
                                        </p:tgtEl>
                                        <p:attrNameLst>
                                          <p:attrName>ppt_y</p:attrName>
                                        </p:attrNameLst>
                                      </p:cBhvr>
                                      <p:to>
                                        <p:strVal val="(#ppt_y+0.4)"/>
                                      </p:to>
                                    </p:set>
                                    <p:anim from="(#ppt_y+0.4)" to="(#ppt_y)" calcmode="lin" valueType="num">
                                      <p:cBhvr>
                                        <p:cTn id="79" dur="1230" accel="100000" fill="hold">
                                          <p:stCondLst>
                                            <p:cond delay="770"/>
                                          </p:stCondLst>
                                        </p:cTn>
                                        <p:tgtEl>
                                          <p:spTgt spid="1946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pPr algn="r" eaLnBrk="1" hangingPunct="1"/>
            <a:r>
              <a:rPr lang="ar-JO" altLang="fr-FR">
                <a:solidFill>
                  <a:srgbClr val="C00000"/>
                </a:solidFill>
              </a:rPr>
              <a:t>أهمية تقييم الاداء </a:t>
            </a:r>
          </a:p>
        </p:txBody>
      </p:sp>
      <p:sp>
        <p:nvSpPr>
          <p:cNvPr id="37891" name="Segnaposto contenuto 2"/>
          <p:cNvSpPr>
            <a:spLocks noGrp="1"/>
          </p:cNvSpPr>
          <p:nvPr>
            <p:ph idx="1"/>
          </p:nvPr>
        </p:nvSpPr>
        <p:spPr/>
        <p:txBody>
          <a:bodyPr/>
          <a:lstStyle/>
          <a:p>
            <a:pPr marL="514350" indent="-514350" algn="just" rtl="1" eaLnBrk="1" hangingPunct="1">
              <a:buFont typeface="Gill Sans MT" panose="020B0502020104020203" pitchFamily="34" charset="0"/>
              <a:buAutoNum type="arabicPeriod"/>
            </a:pPr>
            <a:r>
              <a:rPr lang="ar-JO" altLang="fr-FR" sz="3200" dirty="0"/>
              <a:t>رفع معنويات العاملين :</a:t>
            </a:r>
          </a:p>
          <a:p>
            <a:pPr marL="514350" indent="-514350" algn="just" rtl="1" eaLnBrk="1" hangingPunct="1">
              <a:buFontTx/>
              <a:buNone/>
            </a:pPr>
            <a:r>
              <a:rPr lang="ar-JO" altLang="fr-FR" sz="3200" dirty="0"/>
              <a:t>يشعر العاملون ان جهدهم و طاقاتهم في تأدية أعمالهم هي موضع تقدير الادارة و ان هدف التقييم هو معالجة نقاط الضعف .</a:t>
            </a:r>
          </a:p>
          <a:p>
            <a:pPr marL="514350" indent="-514350" algn="just" rtl="1" eaLnBrk="1" hangingPunct="1">
              <a:buFontTx/>
              <a:buNone/>
            </a:pPr>
            <a:r>
              <a:rPr lang="ar-JO" altLang="fr-FR" sz="3200" dirty="0"/>
              <a:t>2. دعم اجراءات الترفيع و النقل و اثبات عدالتها و تحديد المكافآت و العلاوات </a:t>
            </a:r>
          </a:p>
          <a:p>
            <a:pPr marL="514350" indent="-514350" algn="just" rtl="1" eaLnBrk="1" hangingPunct="1">
              <a:buFontTx/>
              <a:buNone/>
            </a:pPr>
            <a:r>
              <a:rPr lang="ar-JO" altLang="fr-FR" sz="3200" dirty="0"/>
              <a:t>3.يساعد في تحديد مدى فعالية المشرفين و المديرين في تنمية و تطوير الافراد الذين يعملون تحت اشرافهم </a:t>
            </a:r>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37429820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p:txBody>
          <a:bodyPr/>
          <a:lstStyle/>
          <a:p>
            <a:pPr algn="r" eaLnBrk="1" hangingPunct="1"/>
            <a:r>
              <a:rPr lang="ar-JO" altLang="fr-FR">
                <a:solidFill>
                  <a:srgbClr val="C00000"/>
                </a:solidFill>
              </a:rPr>
              <a:t>أهمية تقييم الاداء</a:t>
            </a:r>
          </a:p>
        </p:txBody>
      </p:sp>
      <p:sp>
        <p:nvSpPr>
          <p:cNvPr id="38915" name="Segnaposto contenuto 2"/>
          <p:cNvSpPr>
            <a:spLocks noGrp="1"/>
          </p:cNvSpPr>
          <p:nvPr>
            <p:ph idx="1"/>
          </p:nvPr>
        </p:nvSpPr>
        <p:spPr/>
        <p:txBody>
          <a:bodyPr/>
          <a:lstStyle/>
          <a:p>
            <a:pPr algn="just" rtl="1" eaLnBrk="1" hangingPunct="1">
              <a:buFontTx/>
              <a:buNone/>
            </a:pPr>
            <a:r>
              <a:rPr lang="ar-JO" altLang="fr-FR" sz="3200" dirty="0"/>
              <a:t>4. استمرار الرقابة و الاشراف :</a:t>
            </a:r>
          </a:p>
          <a:p>
            <a:pPr algn="just" rtl="1" eaLnBrk="1" hangingPunct="1">
              <a:buFontTx/>
              <a:buNone/>
            </a:pPr>
            <a:r>
              <a:rPr lang="ar-JO" altLang="fr-FR" sz="3200" dirty="0"/>
              <a:t>الزام </a:t>
            </a:r>
            <a:r>
              <a:rPr lang="ar-JO" altLang="fr-FR" sz="3200" dirty="0" err="1"/>
              <a:t>الادارت</a:t>
            </a:r>
            <a:r>
              <a:rPr lang="ar-JO" altLang="fr-FR" sz="3200" dirty="0"/>
              <a:t> بتتبع العاملين و تقديم تقاريرهم و الاحتفاظ بسجلات لتدوين ملاحظاتهم و نتائج تقييمهم كوثائق للحكم على صحة التقييم </a:t>
            </a:r>
          </a:p>
          <a:p>
            <a:pPr algn="just" rtl="1" eaLnBrk="1" hangingPunct="1">
              <a:buFontTx/>
              <a:buNone/>
            </a:pPr>
            <a:endParaRPr lang="ar-JO" altLang="fr-FR" sz="3200" dirty="0"/>
          </a:p>
          <a:p>
            <a:pPr algn="just" rtl="1" eaLnBrk="1" hangingPunct="1">
              <a:buFontTx/>
              <a:buNone/>
            </a:pPr>
            <a:r>
              <a:rPr lang="ar-JO" altLang="fr-FR" sz="3200" dirty="0"/>
              <a:t>5. يمكن أن تؤدي نتائج تقييم الأداء الى اجراء تعديلات في الرواتب و الاجور للعاملين</a:t>
            </a:r>
          </a:p>
          <a:p>
            <a:pPr algn="just" rtl="1" eaLnBrk="1" hangingPunct="1">
              <a:buFontTx/>
              <a:buNone/>
            </a:pPr>
            <a:endParaRPr lang="ar-JO" altLang="fr-FR" sz="3200" dirty="0"/>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17684117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p:txBody>
          <a:bodyPr/>
          <a:lstStyle/>
          <a:p>
            <a:pPr algn="r" eaLnBrk="1" hangingPunct="1"/>
            <a:r>
              <a:rPr lang="ar-JO" altLang="fr-FR">
                <a:solidFill>
                  <a:srgbClr val="C00000"/>
                </a:solidFill>
              </a:rPr>
              <a:t>أهمية تقييم الاداء</a:t>
            </a:r>
          </a:p>
        </p:txBody>
      </p:sp>
      <p:sp>
        <p:nvSpPr>
          <p:cNvPr id="39939" name="Segnaposto contenuto 2"/>
          <p:cNvSpPr>
            <a:spLocks noGrp="1"/>
          </p:cNvSpPr>
          <p:nvPr>
            <p:ph idx="1"/>
          </p:nvPr>
        </p:nvSpPr>
        <p:spPr/>
        <p:txBody>
          <a:bodyPr/>
          <a:lstStyle/>
          <a:p>
            <a:pPr algn="r" rtl="1" eaLnBrk="1" hangingPunct="1">
              <a:buFontTx/>
              <a:buNone/>
            </a:pPr>
            <a:r>
              <a:rPr lang="ar-JO" altLang="fr-FR" sz="3200" dirty="0"/>
              <a:t>6. يعتبر تقييم الاداء و سيلة او اداه لقويم ضعف العاملين و اقتراح اجراءات لتحسين </a:t>
            </a:r>
            <a:r>
              <a:rPr lang="ar-JO" altLang="fr-FR" sz="3200" dirty="0" err="1"/>
              <a:t>آدائهم</a:t>
            </a:r>
            <a:r>
              <a:rPr lang="ar-JO" altLang="fr-FR" sz="3200" dirty="0"/>
              <a:t> </a:t>
            </a:r>
          </a:p>
          <a:p>
            <a:pPr algn="r" rtl="1" eaLnBrk="1" hangingPunct="1">
              <a:buFontTx/>
              <a:buNone/>
            </a:pPr>
            <a:endParaRPr lang="ar-JO" altLang="fr-FR" sz="3200" dirty="0"/>
          </a:p>
          <a:p>
            <a:pPr algn="r" rtl="1" eaLnBrk="1" hangingPunct="1">
              <a:buFontTx/>
              <a:buNone/>
            </a:pPr>
            <a:r>
              <a:rPr lang="ar-JO" altLang="fr-FR" sz="3200" dirty="0"/>
              <a:t>7. يعتبر من العوامل الاساسية في الكشف عن الحاجات التدريبية و تحديد انواع التدريب و التطوير اللازمة </a:t>
            </a:r>
          </a:p>
          <a:p>
            <a:pPr algn="r" rtl="1" eaLnBrk="1" hangingPunct="1">
              <a:buFontTx/>
              <a:buNone/>
            </a:pPr>
            <a:endParaRPr lang="ar-JO" altLang="fr-FR" sz="3200" dirty="0"/>
          </a:p>
          <a:p>
            <a:pPr algn="r" rtl="1" eaLnBrk="1" hangingPunct="1">
              <a:buFontTx/>
              <a:buNone/>
            </a:pPr>
            <a:r>
              <a:rPr lang="ar-JO" altLang="fr-FR" sz="3200" dirty="0"/>
              <a:t>8. يزود إدارة الافراد بالمعلومات عن أداء و اوضاع العاملين فيها </a:t>
            </a:r>
          </a:p>
        </p:txBody>
      </p:sp>
    </p:spTree>
    <p:extLst>
      <p:ext uri="{BB962C8B-B14F-4D97-AF65-F5344CB8AC3E}">
        <p14:creationId xmlns:p14="http://schemas.microsoft.com/office/powerpoint/2010/main" val="1581506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2346477437"/>
              </p:ext>
            </p:extLst>
          </p:nvPr>
        </p:nvGraphicFramePr>
        <p:xfrm>
          <a:off x="457200" y="274638"/>
          <a:ext cx="8229600" cy="102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7" name="Segnaposto contenuto 2"/>
          <p:cNvSpPr>
            <a:spLocks noGrp="1"/>
          </p:cNvSpPr>
          <p:nvPr>
            <p:ph idx="1"/>
          </p:nvPr>
        </p:nvSpPr>
        <p:spPr>
          <a:xfrm>
            <a:off x="304800" y="1600200"/>
            <a:ext cx="8534400" cy="4800600"/>
          </a:xfrm>
        </p:spPr>
        <p:txBody>
          <a:bodyPr/>
          <a:lstStyle/>
          <a:p>
            <a:pPr algn="r" rtl="1" eaLnBrk="1" hangingPunct="1">
              <a:buFont typeface="Wingdings" panose="05000000000000000000" pitchFamily="2" charset="2"/>
              <a:buChar char="v"/>
            </a:pPr>
            <a:r>
              <a:rPr lang="ar-JO" altLang="fr-FR" sz="3800" dirty="0"/>
              <a:t>تقويم الافراد و زيادة دافعيتهم للعمل </a:t>
            </a:r>
            <a:endParaRPr lang="fr-FR" altLang="fr-FR" sz="3800" dirty="0"/>
          </a:p>
          <a:p>
            <a:pPr algn="r" rtl="1" eaLnBrk="1" hangingPunct="1">
              <a:buFont typeface="Wingdings" panose="05000000000000000000" pitchFamily="2" charset="2"/>
              <a:buChar char="v"/>
            </a:pPr>
            <a:endParaRPr lang="ar-JO" altLang="fr-FR" sz="1000" dirty="0"/>
          </a:p>
          <a:p>
            <a:pPr algn="r" rtl="1" eaLnBrk="1" hangingPunct="1">
              <a:buFont typeface="Wingdings" panose="05000000000000000000" pitchFamily="2" charset="2"/>
              <a:buChar char="v"/>
            </a:pPr>
            <a:r>
              <a:rPr lang="ar-JO" altLang="fr-FR" sz="3800" dirty="0"/>
              <a:t>تطوير أداء الافراد عن طريق معرفة نقاط القوة و الضعف لديهم و تقديم المشورة المتعلقة بتطوير الأداء</a:t>
            </a:r>
            <a:endParaRPr lang="fr-FR" altLang="fr-FR" sz="3800" dirty="0"/>
          </a:p>
          <a:p>
            <a:pPr algn="r" rtl="1" eaLnBrk="1" hangingPunct="1">
              <a:buFont typeface="Wingdings" panose="05000000000000000000" pitchFamily="2" charset="2"/>
              <a:buChar char="v"/>
            </a:pPr>
            <a:endParaRPr lang="ar-JO" altLang="fr-FR" sz="1000" dirty="0"/>
          </a:p>
          <a:p>
            <a:pPr algn="r" rtl="1" eaLnBrk="1" hangingPunct="1">
              <a:buFont typeface="Wingdings" panose="05000000000000000000" pitchFamily="2" charset="2"/>
              <a:buChar char="v"/>
            </a:pPr>
            <a:r>
              <a:rPr lang="ar-JO" altLang="fr-FR" sz="3800" dirty="0"/>
              <a:t>يمكن الاستفادة منها في التخطيط للموارد البشرية المستقبلية في جميع المجالات </a:t>
            </a:r>
          </a:p>
          <a:p>
            <a:pPr algn="r" rtl="1" eaLnBrk="1" hangingPunct="1">
              <a:buFontTx/>
              <a:buNone/>
            </a:pPr>
            <a:endParaRPr lang="ar-JO" altLang="fr-FR" dirty="0"/>
          </a:p>
        </p:txBody>
      </p:sp>
    </p:spTree>
    <p:extLst>
      <p:ext uri="{BB962C8B-B14F-4D97-AF65-F5344CB8AC3E}">
        <p14:creationId xmlns:p14="http://schemas.microsoft.com/office/powerpoint/2010/main" val="1222444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p:txBody>
          <a:bodyPr/>
          <a:lstStyle/>
          <a:p>
            <a:pPr algn="ctr" eaLnBrk="1" hangingPunct="1"/>
            <a:r>
              <a:rPr lang="ar-JO" altLang="fr-FR" sz="3600" u="sng" dirty="0"/>
              <a:t>الاعتبارات الواجب مراعاتها في عملية تقييم الاداء </a:t>
            </a:r>
          </a:p>
        </p:txBody>
      </p:sp>
      <p:sp>
        <p:nvSpPr>
          <p:cNvPr id="43011" name="Segnaposto contenuto 2"/>
          <p:cNvSpPr>
            <a:spLocks noGrp="1"/>
          </p:cNvSpPr>
          <p:nvPr>
            <p:ph idx="1"/>
          </p:nvPr>
        </p:nvSpPr>
        <p:spPr/>
        <p:txBody>
          <a:bodyPr/>
          <a:lstStyle/>
          <a:p>
            <a:pPr marL="514350" indent="-514350" algn="r" rtl="1" eaLnBrk="1" hangingPunct="1">
              <a:buFont typeface="Gill Sans MT" panose="020B0502020104020203" pitchFamily="34" charset="0"/>
              <a:buAutoNum type="arabicPeriod"/>
            </a:pPr>
            <a:r>
              <a:rPr lang="ar-JO" altLang="fr-FR" sz="3600" dirty="0"/>
              <a:t>يجب أن يؤكد تقييم الاداء على الانجاز الذي يحققه الفرد في الوظيفة التي يشغلها و مقدار النجاح الذي يحرزه تحقيق اهداف المنظمة </a:t>
            </a:r>
          </a:p>
          <a:p>
            <a:pPr marL="514350" indent="-514350" algn="r" rtl="1" eaLnBrk="1" hangingPunct="1">
              <a:buFont typeface="Gill Sans MT" panose="020B0502020104020203" pitchFamily="34" charset="0"/>
              <a:buAutoNum type="arabicPeriod"/>
            </a:pPr>
            <a:r>
              <a:rPr lang="ar-JO" altLang="fr-FR" sz="3600" dirty="0"/>
              <a:t>يجب أن يركز تقييم الاداء على الفرد في الوظيفة و ليس على انطباع المقيم عن ملاحظاته لعادات العمل ، بمعنى يجب أن يكون التركيز أكثر على تقييم لتحليل الهدف بدلا من تقييم العادات </a:t>
            </a:r>
          </a:p>
          <a:p>
            <a:pPr marL="514350" indent="-514350" algn="r" rtl="1" eaLnBrk="1" hangingPunct="1">
              <a:buFontTx/>
              <a:buNone/>
            </a:pPr>
            <a:r>
              <a:rPr lang="ar-JO" altLang="fr-FR" sz="3600" dirty="0"/>
              <a:t> </a:t>
            </a:r>
          </a:p>
        </p:txBody>
      </p:sp>
      <p:sp>
        <p:nvSpPr>
          <p:cNvPr id="4" name="Freccia in giù 3"/>
          <p:cNvSpPr/>
          <p:nvPr/>
        </p:nvSpPr>
        <p:spPr bwMode="auto">
          <a:xfrm>
            <a:off x="214282" y="5643578"/>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35414046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a:xfrm>
            <a:off x="457200" y="533400"/>
            <a:ext cx="8305800" cy="838200"/>
          </a:xfrm>
        </p:spPr>
        <p:txBody>
          <a:bodyPr/>
          <a:lstStyle/>
          <a:p>
            <a:pPr algn="ctr" eaLnBrk="1" hangingPunct="1"/>
            <a:r>
              <a:rPr lang="ar-JO" altLang="fr-FR" sz="4000" b="1" u="sng" dirty="0"/>
              <a:t>الاعتبارات الواجب مراعاتها في عملية تقييم الاداء </a:t>
            </a:r>
          </a:p>
        </p:txBody>
      </p:sp>
      <p:sp>
        <p:nvSpPr>
          <p:cNvPr id="44035" name="Segnaposto contenuto 2"/>
          <p:cNvSpPr>
            <a:spLocks noGrp="1"/>
          </p:cNvSpPr>
          <p:nvPr>
            <p:ph idx="1"/>
          </p:nvPr>
        </p:nvSpPr>
        <p:spPr>
          <a:xfrm>
            <a:off x="342900" y="1828800"/>
            <a:ext cx="8534400" cy="4800600"/>
          </a:xfrm>
        </p:spPr>
        <p:txBody>
          <a:bodyPr/>
          <a:lstStyle/>
          <a:p>
            <a:pPr algn="r" rtl="1" eaLnBrk="1" hangingPunct="1">
              <a:buFontTx/>
              <a:buNone/>
            </a:pPr>
            <a:r>
              <a:rPr lang="ar-JO" altLang="fr-FR" sz="3600" dirty="0"/>
              <a:t>3. يجب أن يكون التقييم مقبولا من المقيم و الفرد الذي يتم تقييمه كلاهما يجب أن يوافق على أن التقييم يمكن أن يكون مفيدا للمنظمة و للعامل .</a:t>
            </a:r>
          </a:p>
          <a:p>
            <a:pPr algn="r" rtl="1" eaLnBrk="1" hangingPunct="1">
              <a:buFontTx/>
              <a:buNone/>
            </a:pPr>
            <a:endParaRPr lang="ar-JO" altLang="fr-FR" sz="3600" dirty="0"/>
          </a:p>
          <a:p>
            <a:pPr algn="r" rtl="1" eaLnBrk="1" hangingPunct="1">
              <a:buFontTx/>
              <a:buNone/>
            </a:pPr>
            <a:r>
              <a:rPr lang="ar-JO" altLang="fr-FR" sz="3600" dirty="0"/>
              <a:t>4. يجب أن يستخدم تقييم الأداء كأساس في تحسين إنتاجية الأفراد في المنظمة عن طريق جعلهم مؤهلين بشكل أفضل لينتجوا .</a:t>
            </a:r>
          </a:p>
        </p:txBody>
      </p:sp>
    </p:spTree>
    <p:extLst>
      <p:ext uri="{BB962C8B-B14F-4D97-AF65-F5344CB8AC3E}">
        <p14:creationId xmlns:p14="http://schemas.microsoft.com/office/powerpoint/2010/main" val="25709211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عوامل تقييم أداء العاملين</a:t>
            </a:r>
          </a:p>
        </p:txBody>
      </p:sp>
      <p:sp>
        <p:nvSpPr>
          <p:cNvPr id="45061" name="Segnaposto contenuto 2"/>
          <p:cNvSpPr>
            <a:spLocks noGrp="1"/>
          </p:cNvSpPr>
          <p:nvPr>
            <p:ph idx="1"/>
          </p:nvPr>
        </p:nvSpPr>
        <p:spPr>
          <a:xfrm>
            <a:off x="228600" y="1428750"/>
            <a:ext cx="8458200" cy="4697413"/>
          </a:xfrm>
        </p:spPr>
        <p:txBody>
          <a:bodyPr/>
          <a:lstStyle/>
          <a:p>
            <a:pPr algn="r" rtl="1" eaLnBrk="1" hangingPunct="1"/>
            <a:r>
              <a:rPr lang="ar-JO" altLang="fr-FR" sz="3600" dirty="0"/>
              <a:t>عامل الشخصية :يصعب معرفته ، يمكن الاستدلال عليه من خلال السلوك الملاحظ و النتائج </a:t>
            </a:r>
            <a:r>
              <a:rPr lang="ar-JO" altLang="fr-FR" sz="3600" dirty="0" err="1"/>
              <a:t>المحققه</a:t>
            </a:r>
            <a:r>
              <a:rPr lang="ar-JO" altLang="fr-FR" sz="3600" dirty="0"/>
              <a:t> </a:t>
            </a:r>
          </a:p>
          <a:p>
            <a:pPr algn="r" rtl="1" eaLnBrk="1" hangingPunct="1">
              <a:buFontTx/>
              <a:buNone/>
            </a:pPr>
            <a:endParaRPr lang="ar-JO" altLang="fr-FR" sz="1000" dirty="0"/>
          </a:p>
          <a:p>
            <a:pPr algn="r" rtl="1" eaLnBrk="1" hangingPunct="1"/>
            <a:r>
              <a:rPr lang="ar-JO" altLang="fr-FR" sz="3600" dirty="0"/>
              <a:t>عامل السلوك :يمكن معرفته من خلال </a:t>
            </a:r>
            <a:r>
              <a:rPr lang="ar-JO" altLang="fr-FR" sz="3600" dirty="0" err="1"/>
              <a:t>القياده</a:t>
            </a:r>
            <a:r>
              <a:rPr lang="ar-JO" altLang="fr-FR" sz="3600" dirty="0"/>
              <a:t> ، التخطيط ، حل المشكلات، اتخاذ القرارات ، الاتصال ، العلاقات الشخصية </a:t>
            </a:r>
          </a:p>
          <a:p>
            <a:pPr algn="r" rtl="1" eaLnBrk="1" hangingPunct="1">
              <a:buFontTx/>
              <a:buNone/>
            </a:pPr>
            <a:endParaRPr lang="ar-JO" altLang="fr-FR" sz="1000" dirty="0"/>
          </a:p>
          <a:p>
            <a:pPr algn="ctr" rtl="1" eaLnBrk="1" hangingPunct="1"/>
            <a:r>
              <a:rPr lang="ar-JO" altLang="fr-FR" sz="3600" dirty="0"/>
              <a:t>النتائج :هي المحصلة النهائية و الهدف الاول من التقييم , يمكن قياسها من حيث الكمية و الجودة و التكلفة و الوقت </a:t>
            </a:r>
          </a:p>
        </p:txBody>
      </p:sp>
    </p:spTree>
    <p:extLst>
      <p:ext uri="{BB962C8B-B14F-4D97-AF65-F5344CB8AC3E}">
        <p14:creationId xmlns:p14="http://schemas.microsoft.com/office/powerpoint/2010/main" val="8127781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algn="ctr" eaLnBrk="1" hangingPunct="1">
              <a:defRPr/>
            </a:pPr>
            <a:r>
              <a:rPr lang="ar-JO" dirty="0"/>
              <a:t>مراحل عملية تقييم الاداء</a:t>
            </a:r>
          </a:p>
        </p:txBody>
      </p:sp>
      <p:sp>
        <p:nvSpPr>
          <p:cNvPr id="46083" name="Segnaposto contenuto 2"/>
          <p:cNvSpPr>
            <a:spLocks noGrp="1"/>
          </p:cNvSpPr>
          <p:nvPr>
            <p:ph idx="1"/>
          </p:nvPr>
        </p:nvSpPr>
        <p:spPr>
          <a:xfrm>
            <a:off x="228600" y="1295400"/>
            <a:ext cx="8763000" cy="5410200"/>
          </a:xfrm>
        </p:spPr>
        <p:txBody>
          <a:bodyPr/>
          <a:lstStyle/>
          <a:p>
            <a:pPr algn="r" rtl="1" eaLnBrk="1" hangingPunct="1"/>
            <a:r>
              <a:rPr lang="ar-JO" altLang="fr-FR" sz="3400" dirty="0"/>
              <a:t>تحديد معايير الانجاز </a:t>
            </a:r>
            <a:r>
              <a:rPr lang="ar-JO" altLang="fr-FR" sz="3400" dirty="0" err="1"/>
              <a:t>بناءا</a:t>
            </a:r>
            <a:r>
              <a:rPr lang="ar-JO" altLang="fr-FR" sz="3400" dirty="0"/>
              <a:t> على طبيعة العمل يشترط أن تكون واضحة و موضوعية بشكل يسهل فهمها و قياسها </a:t>
            </a:r>
          </a:p>
          <a:p>
            <a:pPr algn="r" rtl="1" eaLnBrk="1" hangingPunct="1"/>
            <a:r>
              <a:rPr lang="ar-JO" altLang="fr-FR" sz="3400" dirty="0"/>
              <a:t>إبلاغ هذه المعايير و التوقعات إلى </a:t>
            </a:r>
            <a:r>
              <a:rPr lang="ar-JO" altLang="fr-FR" sz="3400" dirty="0" err="1"/>
              <a:t>المرؤسسين</a:t>
            </a:r>
            <a:r>
              <a:rPr lang="ar-JO" altLang="fr-FR" sz="3400" dirty="0"/>
              <a:t> لكي يعرف ما هو متوقع منه </a:t>
            </a:r>
          </a:p>
          <a:p>
            <a:pPr algn="r" rtl="1" eaLnBrk="1" hangingPunct="1"/>
            <a:r>
              <a:rPr lang="ar-JO" altLang="fr-FR" sz="3400" dirty="0"/>
              <a:t>قياس الانجاز الفعلي بالمعايير ، تحديد الانحرافات بين الانجاز الفعلي و بين المتوقع </a:t>
            </a:r>
          </a:p>
          <a:p>
            <a:pPr algn="r" rtl="1" eaLnBrk="1" hangingPunct="1"/>
            <a:r>
              <a:rPr lang="ar-JO" altLang="fr-FR" sz="3400" dirty="0"/>
              <a:t>مناقشة نتائج عملية التقييم مع </a:t>
            </a:r>
            <a:r>
              <a:rPr lang="ar-JO" altLang="fr-FR" sz="3400" dirty="0" err="1"/>
              <a:t>المرؤسسين</a:t>
            </a:r>
            <a:r>
              <a:rPr lang="ar-JO" altLang="fr-FR" sz="3400" dirty="0"/>
              <a:t> : أصعب مرحلة و تتطلب لباقة </a:t>
            </a:r>
          </a:p>
          <a:p>
            <a:pPr algn="r" rtl="1" eaLnBrk="1" hangingPunct="1"/>
            <a:r>
              <a:rPr lang="ar-JO" altLang="fr-FR" sz="3400" dirty="0"/>
              <a:t>اتخاذ الاجراءات التصحيحية </a:t>
            </a:r>
          </a:p>
        </p:txBody>
      </p:sp>
    </p:spTree>
    <p:extLst>
      <p:ext uri="{BB962C8B-B14F-4D97-AF65-F5344CB8AC3E}">
        <p14:creationId xmlns:p14="http://schemas.microsoft.com/office/powerpoint/2010/main" val="5037843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solidFill>
        </p:spPr>
        <p:style>
          <a:lnRef idx="2">
            <a:schemeClr val="accent2"/>
          </a:lnRef>
          <a:fillRef idx="1">
            <a:schemeClr val="lt1"/>
          </a:fillRef>
          <a:effectRef idx="0">
            <a:schemeClr val="accent2"/>
          </a:effectRef>
          <a:fontRef idx="minor">
            <a:schemeClr val="dk1"/>
          </a:fontRef>
        </p:style>
        <p:txBody>
          <a:bodyPr/>
          <a:lstStyle/>
          <a:p>
            <a:pPr algn="ctr" eaLnBrk="1" hangingPunct="1">
              <a:defRPr/>
            </a:pPr>
            <a:r>
              <a:rPr lang="ar-JO" dirty="0">
                <a:solidFill>
                  <a:schemeClr val="tx2"/>
                </a:solidFill>
              </a:rPr>
              <a:t>الخصائص الواجب توافرها في المعيار</a:t>
            </a:r>
          </a:p>
        </p:txBody>
      </p:sp>
      <p:sp>
        <p:nvSpPr>
          <p:cNvPr id="3" name="Segnaposto contenuto 2"/>
          <p:cNvSpPr>
            <a:spLocks noGrp="1"/>
          </p:cNvSpPr>
          <p:nvPr>
            <p:ph idx="1"/>
          </p:nvPr>
        </p:nvSpPr>
        <p:spPr/>
        <p:txBody>
          <a:bodyPr/>
          <a:lstStyle/>
          <a:p>
            <a:pPr algn="r" rtl="1" eaLnBrk="1" hangingPunct="1">
              <a:defRPr/>
            </a:pPr>
            <a:r>
              <a:rPr lang="ar-JO" sz="3600" dirty="0"/>
              <a:t>صدق المقياس ،العوامل الداخلة في المقياس يجب ان تعبر عن الخصائص التي يتطلبها أداء العمل بدون زيادة أو نقصان </a:t>
            </a:r>
          </a:p>
          <a:p>
            <a:pPr algn="r" rtl="1" eaLnBrk="1" hangingPunct="1">
              <a:buFontTx/>
              <a:buNone/>
              <a:defRPr/>
            </a:pPr>
            <a:r>
              <a:rPr lang="ar-JO" sz="3600" dirty="0">
                <a:solidFill>
                  <a:srgbClr val="C00000"/>
                </a:solidFill>
              </a:rPr>
              <a:t>     الحالات التي يكون فيها المقياس غير صادق :</a:t>
            </a:r>
          </a:p>
          <a:p>
            <a:pPr marL="514350" indent="-514350" algn="r" rtl="1" eaLnBrk="1" hangingPunct="1">
              <a:buFontTx/>
              <a:buNone/>
              <a:defRPr/>
            </a:pPr>
            <a:r>
              <a:rPr lang="ar-JO" sz="3600" dirty="0"/>
              <a:t>     قصور المقياس : عدم احتواء المقياس على عوامل اساسية في الاداء </a:t>
            </a:r>
          </a:p>
          <a:p>
            <a:pPr marL="514350" indent="-514350" algn="r" rtl="1" eaLnBrk="1" hangingPunct="1">
              <a:buFontTx/>
              <a:buNone/>
              <a:defRPr/>
            </a:pPr>
            <a:r>
              <a:rPr lang="ar-JO" sz="3600" dirty="0"/>
              <a:t>     تلوث المقياس : احتوائه على مؤثرات خارجة عن ارادة الفرد </a:t>
            </a:r>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22781106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solidFill>
        </p:spPr>
        <p:style>
          <a:lnRef idx="2">
            <a:schemeClr val="accent2"/>
          </a:lnRef>
          <a:fillRef idx="1">
            <a:schemeClr val="lt1"/>
          </a:fillRef>
          <a:effectRef idx="0">
            <a:schemeClr val="accent2"/>
          </a:effectRef>
          <a:fontRef idx="minor">
            <a:schemeClr val="dk1"/>
          </a:fontRef>
        </p:style>
        <p:txBody>
          <a:bodyPr/>
          <a:lstStyle/>
          <a:p>
            <a:pPr algn="ctr" eaLnBrk="1" hangingPunct="1">
              <a:defRPr/>
            </a:pPr>
            <a:r>
              <a:rPr lang="ar-JO" dirty="0">
                <a:solidFill>
                  <a:schemeClr val="tx2"/>
                </a:solidFill>
              </a:rPr>
              <a:t>الخصائص الواجب توافرها في المعيار </a:t>
            </a:r>
          </a:p>
        </p:txBody>
      </p:sp>
      <p:sp>
        <p:nvSpPr>
          <p:cNvPr id="48131" name="Segnaposto contenuto 2"/>
          <p:cNvSpPr>
            <a:spLocks noGrp="1"/>
          </p:cNvSpPr>
          <p:nvPr>
            <p:ph idx="1"/>
          </p:nvPr>
        </p:nvSpPr>
        <p:spPr/>
        <p:txBody>
          <a:bodyPr/>
          <a:lstStyle/>
          <a:p>
            <a:pPr algn="r" rtl="1" eaLnBrk="1" hangingPunct="1"/>
            <a:r>
              <a:rPr lang="ar-JO" altLang="fr-FR" sz="3600" dirty="0"/>
              <a:t>ثبات المقياس : نتائج اعمال الفرد من خلال المقياس ثابته عندما يكون ادائه ثابتا , تختلف نتائج المقياس باختلاف درجات او مستويات أدائه ( حالة طبيعية)</a:t>
            </a:r>
          </a:p>
          <a:p>
            <a:pPr algn="r" rtl="1" eaLnBrk="1" hangingPunct="1">
              <a:buFontTx/>
              <a:buNone/>
            </a:pPr>
            <a:endParaRPr lang="ar-JO" altLang="fr-FR" sz="1000" dirty="0"/>
          </a:p>
          <a:p>
            <a:pPr algn="r" rtl="1" eaLnBrk="1" hangingPunct="1"/>
            <a:r>
              <a:rPr lang="ar-JO" altLang="fr-FR" sz="3600" dirty="0"/>
              <a:t>التميز : تعني درجة حساسية المقياس </a:t>
            </a:r>
            <a:r>
              <a:rPr lang="ar-JO" altLang="fr-FR" sz="3600" dirty="0" err="1"/>
              <a:t>باظهار</a:t>
            </a:r>
            <a:r>
              <a:rPr lang="ar-JO" altLang="fr-FR" sz="3600" dirty="0"/>
              <a:t> الاختلافات في المستويات مهما كانت بسيطة </a:t>
            </a:r>
          </a:p>
          <a:p>
            <a:pPr algn="r" rtl="1" eaLnBrk="1" hangingPunct="1">
              <a:buFontTx/>
              <a:buNone/>
            </a:pPr>
            <a:endParaRPr lang="ar-JO" altLang="fr-FR" sz="1000" dirty="0"/>
          </a:p>
          <a:p>
            <a:pPr algn="ctr" rtl="1" eaLnBrk="1" hangingPunct="1"/>
            <a:r>
              <a:rPr lang="ar-JO" altLang="fr-FR" sz="3600" dirty="0"/>
              <a:t>سهولة استخدام المقياس : وضوح المقياس و امكانية استخدامه من قبل الرؤساء في العمل</a:t>
            </a:r>
          </a:p>
        </p:txBody>
      </p:sp>
    </p:spTree>
    <p:extLst>
      <p:ext uri="{BB962C8B-B14F-4D97-AF65-F5344CB8AC3E}">
        <p14:creationId xmlns:p14="http://schemas.microsoft.com/office/powerpoint/2010/main" val="193660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ltGray">
          <a:xfrm rot="5400000">
            <a:off x="-2373825" y="-226220"/>
            <a:ext cx="4824413" cy="5276852"/>
          </a:xfrm>
          <a:custGeom>
            <a:avLst/>
            <a:gdLst>
              <a:gd name="T0" fmla="*/ 2412207 w 21600"/>
              <a:gd name="T1" fmla="*/ 0 h 21600"/>
              <a:gd name="T2" fmla="*/ 36183 w 21600"/>
              <a:gd name="T3" fmla="*/ 2495645 h 21600"/>
              <a:gd name="T4" fmla="*/ 2412207 w 21600"/>
              <a:gd name="T5" fmla="*/ 75540 h 21600"/>
              <a:gd name="T6" fmla="*/ 4788230 w 21600"/>
              <a:gd name="T7" fmla="*/ 2495645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21507" name="AutoShape 3"/>
          <p:cNvSpPr>
            <a:spLocks noChangeArrowheads="1"/>
          </p:cNvSpPr>
          <p:nvPr/>
        </p:nvSpPr>
        <p:spPr bwMode="ltGray">
          <a:xfrm rot="5400000" flipH="1">
            <a:off x="-1484584" y="1196168"/>
            <a:ext cx="4032251" cy="2262214"/>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FF0000">
                  <a:alpha val="0"/>
                </a:srgbClr>
              </a:gs>
              <a:gs pos="100000">
                <a:srgbClr val="FF0000">
                  <a:gamma/>
                  <a:tint val="42353"/>
                  <a:invGamma/>
                </a:srgbClr>
              </a:gs>
            </a:gsLst>
            <a:lin ang="0" scaled="1"/>
          </a:gra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wrap="none" anchor="ctr"/>
          <a:lstStyle/>
          <a:p>
            <a:pPr algn="ctr">
              <a:defRPr/>
            </a:pPr>
            <a:r>
              <a:rPr lang="ar-EG" altLang="fr-FR" sz="3200" dirty="0">
                <a:effectLst>
                  <a:outerShdw blurRad="38100" dist="38100" dir="2700000" algn="tl">
                    <a:srgbClr val="000000"/>
                  </a:outerShdw>
                </a:effectLst>
                <a:latin typeface="Arial Narrow" panose="020B0606020202030204" pitchFamily="34" charset="0"/>
                <a:cs typeface="Arial" panose="020B0604020202020204" pitchFamily="34" charset="0"/>
              </a:rPr>
              <a:t>التحديات الواجب</a:t>
            </a:r>
          </a:p>
          <a:p>
            <a:pPr algn="ctr">
              <a:defRPr/>
            </a:pPr>
            <a:r>
              <a:rPr lang="ar-EG" altLang="fr-FR" sz="3200" dirty="0">
                <a:effectLst>
                  <a:outerShdw blurRad="38100" dist="38100" dir="2700000" algn="tl">
                    <a:srgbClr val="000000"/>
                  </a:outerShdw>
                </a:effectLst>
                <a:latin typeface="Arial Narrow" panose="020B0606020202030204" pitchFamily="34" charset="0"/>
                <a:cs typeface="Arial" panose="020B0604020202020204" pitchFamily="34" charset="0"/>
              </a:rPr>
              <a:t> مواجهتها</a:t>
            </a:r>
            <a:endParaRPr lang="en-US" altLang="fr-FR" sz="3200"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21513" name="AutoShape 9"/>
          <p:cNvSpPr>
            <a:spLocks noChangeArrowheads="1"/>
          </p:cNvSpPr>
          <p:nvPr/>
        </p:nvSpPr>
        <p:spPr bwMode="gray">
          <a:xfrm>
            <a:off x="2556055" y="572196"/>
            <a:ext cx="4191000" cy="990600"/>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r>
              <a:rPr lang="ar-EG"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rPr>
              <a:t>التطور الاقتصادي والت</a:t>
            </a:r>
            <a:r>
              <a:rPr lang="ar-DZ"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rPr>
              <a:t>ك</a:t>
            </a:r>
            <a:r>
              <a:rPr lang="ar-EG"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rPr>
              <a:t>نولوجي</a:t>
            </a:r>
            <a:endParaRPr lang="en-US"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21550" name="AutoShape 46"/>
          <p:cNvSpPr>
            <a:spLocks noChangeArrowheads="1"/>
          </p:cNvSpPr>
          <p:nvPr/>
        </p:nvSpPr>
        <p:spPr bwMode="gray">
          <a:xfrm>
            <a:off x="2912283" y="1728385"/>
            <a:ext cx="4419600" cy="990600"/>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r>
              <a:rPr lang="ar-EG"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rPr>
              <a:t>الوفرة الكمية والنوعية للموارد البشرية</a:t>
            </a:r>
            <a:endParaRPr lang="en-US"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21551" name="AutoShape 47"/>
          <p:cNvSpPr>
            <a:spLocks noChangeArrowheads="1"/>
          </p:cNvSpPr>
          <p:nvPr/>
        </p:nvSpPr>
        <p:spPr bwMode="gray">
          <a:xfrm>
            <a:off x="2912283" y="2857500"/>
            <a:ext cx="4495800" cy="609600"/>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r>
              <a:rPr lang="ar-EG"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rPr>
              <a:t>مشكلات ديموغرافية (سكانية)</a:t>
            </a:r>
            <a:r>
              <a:rPr lang="en-US" altLang="fr-FR" sz="2800" i="1" dirty="0">
                <a:effectLst>
                  <a:outerShdw blurRad="38100" dist="38100" dir="2700000" algn="tl">
                    <a:srgbClr val="000000"/>
                  </a:outerShdw>
                </a:effectLst>
                <a:latin typeface="Arial Narrow" panose="020B0606020202030204" pitchFamily="34" charset="0"/>
              </a:rPr>
              <a:t> </a:t>
            </a:r>
          </a:p>
        </p:txBody>
      </p:sp>
      <p:sp>
        <p:nvSpPr>
          <p:cNvPr id="21552" name="AutoShape 48"/>
          <p:cNvSpPr>
            <a:spLocks noChangeArrowheads="1"/>
          </p:cNvSpPr>
          <p:nvPr/>
        </p:nvSpPr>
        <p:spPr bwMode="gray">
          <a:xfrm>
            <a:off x="2320642" y="3839529"/>
            <a:ext cx="4419600" cy="609600"/>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defRPr/>
            </a:pPr>
            <a:r>
              <a:rPr lang="ar-EG" altLang="fr-FR" sz="2800" i="1">
                <a:effectLst>
                  <a:outerShdw blurRad="38100" dist="38100" dir="2700000" algn="tl">
                    <a:srgbClr val="000000"/>
                  </a:outerShdw>
                </a:effectLst>
                <a:latin typeface="Arial Narrow" panose="020B0606020202030204" pitchFamily="34" charset="0"/>
                <a:cs typeface="Arial" panose="020B0604020202020204" pitchFamily="34" charset="0"/>
              </a:rPr>
              <a:t>اعادة هيكلة الشركة </a:t>
            </a:r>
            <a:endParaRPr lang="en-US" altLang="fr-FR" sz="2800" i="1">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21553" name="Oval 49"/>
          <p:cNvSpPr>
            <a:spLocks noChangeArrowheads="1"/>
          </p:cNvSpPr>
          <p:nvPr/>
        </p:nvSpPr>
        <p:spPr bwMode="auto">
          <a:xfrm>
            <a:off x="2155449" y="862818"/>
            <a:ext cx="609600" cy="685800"/>
          </a:xfrm>
          <a:prstGeom prst="ellipse">
            <a:avLst/>
          </a:prstGeom>
          <a:noFill/>
          <a:ln w="38100" cmpd="dbl">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DZ" altLang="fr-FR" dirty="0"/>
              <a:t>1</a:t>
            </a:r>
            <a:endParaRPr lang="fr-FR" altLang="fr-FR" dirty="0"/>
          </a:p>
        </p:txBody>
      </p:sp>
      <p:sp>
        <p:nvSpPr>
          <p:cNvPr id="21554" name="Oval 50"/>
          <p:cNvSpPr>
            <a:spLocks noChangeArrowheads="1"/>
          </p:cNvSpPr>
          <p:nvPr/>
        </p:nvSpPr>
        <p:spPr bwMode="auto">
          <a:xfrm>
            <a:off x="2469627" y="1929618"/>
            <a:ext cx="609600" cy="685800"/>
          </a:xfrm>
          <a:prstGeom prst="ellipse">
            <a:avLst/>
          </a:prstGeom>
          <a:noFill/>
          <a:ln w="38100" cmpd="dbl">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DZ" altLang="fr-FR" dirty="0"/>
              <a:t>2</a:t>
            </a:r>
            <a:endParaRPr lang="fr-FR" altLang="fr-FR" dirty="0"/>
          </a:p>
        </p:txBody>
      </p:sp>
      <p:sp>
        <p:nvSpPr>
          <p:cNvPr id="21555" name="Oval 51"/>
          <p:cNvSpPr>
            <a:spLocks noChangeArrowheads="1"/>
          </p:cNvSpPr>
          <p:nvPr/>
        </p:nvSpPr>
        <p:spPr bwMode="auto">
          <a:xfrm>
            <a:off x="2430197" y="2822551"/>
            <a:ext cx="609600" cy="685800"/>
          </a:xfrm>
          <a:prstGeom prst="ellipse">
            <a:avLst/>
          </a:prstGeom>
          <a:noFill/>
          <a:ln w="38100" cmpd="dbl">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DZ" altLang="fr-FR" dirty="0"/>
              <a:t>3</a:t>
            </a:r>
            <a:endParaRPr lang="fr-FR" altLang="fr-FR" dirty="0"/>
          </a:p>
        </p:txBody>
      </p:sp>
      <p:sp>
        <p:nvSpPr>
          <p:cNvPr id="21556" name="Oval 52"/>
          <p:cNvSpPr>
            <a:spLocks noChangeArrowheads="1"/>
          </p:cNvSpPr>
          <p:nvPr/>
        </p:nvSpPr>
        <p:spPr bwMode="auto">
          <a:xfrm>
            <a:off x="2015842" y="3480582"/>
            <a:ext cx="609600" cy="685800"/>
          </a:xfrm>
          <a:prstGeom prst="ellipse">
            <a:avLst/>
          </a:prstGeom>
          <a:noFill/>
          <a:ln w="38100" cmpd="dbl">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DZ" altLang="fr-FR" dirty="0"/>
              <a:t>4</a:t>
            </a:r>
            <a:endParaRPr lang="fr-FR" alt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ppt_x</p:attrName>
                                        </p:attrNameLst>
                                      </p:cBhvr>
                                      <p:tavLst>
                                        <p:tav tm="0">
                                          <p:val>
                                            <p:strVal val="#ppt_x-.2"/>
                                          </p:val>
                                        </p:tav>
                                        <p:tav tm="100000">
                                          <p:val>
                                            <p:strVal val="#ppt_x"/>
                                          </p:val>
                                        </p:tav>
                                      </p:tavLst>
                                    </p:anim>
                                    <p:anim calcmode="lin" valueType="num">
                                      <p:cBhvr>
                                        <p:cTn id="8" dur="1000" fill="hold"/>
                                        <p:tgtEl>
                                          <p:spTgt spid="215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p:cTn id="12" dur="1000" fill="hold"/>
                                        <p:tgtEl>
                                          <p:spTgt spid="21506"/>
                                        </p:tgtEl>
                                        <p:attrNameLst>
                                          <p:attrName>ppt_x</p:attrName>
                                        </p:attrNameLst>
                                      </p:cBhvr>
                                      <p:tavLst>
                                        <p:tav tm="0">
                                          <p:val>
                                            <p:strVal val="#ppt_x-.2"/>
                                          </p:val>
                                        </p:tav>
                                        <p:tav tm="100000">
                                          <p:val>
                                            <p:strVal val="#ppt_x"/>
                                          </p:val>
                                        </p:tav>
                                      </p:tavLst>
                                    </p:anim>
                                    <p:anim calcmode="lin" valueType="num">
                                      <p:cBhvr>
                                        <p:cTn id="13" dur="1000" fill="hold"/>
                                        <p:tgtEl>
                                          <p:spTgt spid="2150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5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21553"/>
                                        </p:tgtEl>
                                        <p:attrNameLst>
                                          <p:attrName>style.visibility</p:attrName>
                                        </p:attrNameLst>
                                      </p:cBhvr>
                                      <p:to>
                                        <p:strVal val="visible"/>
                                      </p:to>
                                    </p:set>
                                    <p:anim calcmode="lin" valueType="num">
                                      <p:cBhvr>
                                        <p:cTn id="19" dur="500" fill="hold"/>
                                        <p:tgtEl>
                                          <p:spTgt spid="21553"/>
                                        </p:tgtEl>
                                        <p:attrNameLst>
                                          <p:attrName>ppt_x</p:attrName>
                                        </p:attrNameLst>
                                      </p:cBhvr>
                                      <p:tavLst>
                                        <p:tav tm="0">
                                          <p:val>
                                            <p:strVal val="#ppt_x-#ppt_w/2"/>
                                          </p:val>
                                        </p:tav>
                                        <p:tav tm="100000">
                                          <p:val>
                                            <p:strVal val="#ppt_x"/>
                                          </p:val>
                                        </p:tav>
                                      </p:tavLst>
                                    </p:anim>
                                    <p:anim calcmode="lin" valueType="num">
                                      <p:cBhvr>
                                        <p:cTn id="20" dur="500" fill="hold"/>
                                        <p:tgtEl>
                                          <p:spTgt spid="21553"/>
                                        </p:tgtEl>
                                        <p:attrNameLst>
                                          <p:attrName>ppt_y</p:attrName>
                                        </p:attrNameLst>
                                      </p:cBhvr>
                                      <p:tavLst>
                                        <p:tav tm="0">
                                          <p:val>
                                            <p:strVal val="#ppt_y"/>
                                          </p:val>
                                        </p:tav>
                                        <p:tav tm="100000">
                                          <p:val>
                                            <p:strVal val="#ppt_y"/>
                                          </p:val>
                                        </p:tav>
                                      </p:tavLst>
                                    </p:anim>
                                    <p:anim calcmode="lin" valueType="num">
                                      <p:cBhvr>
                                        <p:cTn id="21" dur="500" fill="hold"/>
                                        <p:tgtEl>
                                          <p:spTgt spid="21553"/>
                                        </p:tgtEl>
                                        <p:attrNameLst>
                                          <p:attrName>ppt_w</p:attrName>
                                        </p:attrNameLst>
                                      </p:cBhvr>
                                      <p:tavLst>
                                        <p:tav tm="0">
                                          <p:val>
                                            <p:fltVal val="0"/>
                                          </p:val>
                                        </p:tav>
                                        <p:tav tm="100000">
                                          <p:val>
                                            <p:strVal val="#ppt_w"/>
                                          </p:val>
                                        </p:tav>
                                      </p:tavLst>
                                    </p:anim>
                                    <p:anim calcmode="lin" valueType="num">
                                      <p:cBhvr>
                                        <p:cTn id="22" dur="500" fill="hold"/>
                                        <p:tgtEl>
                                          <p:spTgt spid="21553"/>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21513"/>
                                        </p:tgtEl>
                                        <p:attrNameLst>
                                          <p:attrName>style.visibility</p:attrName>
                                        </p:attrNameLst>
                                      </p:cBhvr>
                                      <p:to>
                                        <p:strVal val="visible"/>
                                      </p:to>
                                    </p:set>
                                    <p:anim calcmode="lin" valueType="num">
                                      <p:cBhvr>
                                        <p:cTn id="25" dur="500" fill="hold"/>
                                        <p:tgtEl>
                                          <p:spTgt spid="21513"/>
                                        </p:tgtEl>
                                        <p:attrNameLst>
                                          <p:attrName>ppt_x</p:attrName>
                                        </p:attrNameLst>
                                      </p:cBhvr>
                                      <p:tavLst>
                                        <p:tav tm="0">
                                          <p:val>
                                            <p:strVal val="#ppt_x-#ppt_w/2"/>
                                          </p:val>
                                        </p:tav>
                                        <p:tav tm="100000">
                                          <p:val>
                                            <p:strVal val="#ppt_x"/>
                                          </p:val>
                                        </p:tav>
                                      </p:tavLst>
                                    </p:anim>
                                    <p:anim calcmode="lin" valueType="num">
                                      <p:cBhvr>
                                        <p:cTn id="26" dur="500" fill="hold"/>
                                        <p:tgtEl>
                                          <p:spTgt spid="21513"/>
                                        </p:tgtEl>
                                        <p:attrNameLst>
                                          <p:attrName>ppt_y</p:attrName>
                                        </p:attrNameLst>
                                      </p:cBhvr>
                                      <p:tavLst>
                                        <p:tav tm="0">
                                          <p:val>
                                            <p:strVal val="#ppt_y"/>
                                          </p:val>
                                        </p:tav>
                                        <p:tav tm="100000">
                                          <p:val>
                                            <p:strVal val="#ppt_y"/>
                                          </p:val>
                                        </p:tav>
                                      </p:tavLst>
                                    </p:anim>
                                    <p:anim calcmode="lin" valueType="num">
                                      <p:cBhvr>
                                        <p:cTn id="27" dur="500" fill="hold"/>
                                        <p:tgtEl>
                                          <p:spTgt spid="21513"/>
                                        </p:tgtEl>
                                        <p:attrNameLst>
                                          <p:attrName>ppt_w</p:attrName>
                                        </p:attrNameLst>
                                      </p:cBhvr>
                                      <p:tavLst>
                                        <p:tav tm="0">
                                          <p:val>
                                            <p:fltVal val="0"/>
                                          </p:val>
                                        </p:tav>
                                        <p:tav tm="100000">
                                          <p:val>
                                            <p:strVal val="#ppt_w"/>
                                          </p:val>
                                        </p:tav>
                                      </p:tavLst>
                                    </p:anim>
                                    <p:anim calcmode="lin" valueType="num">
                                      <p:cBhvr>
                                        <p:cTn id="28" dur="500" fill="hold"/>
                                        <p:tgtEl>
                                          <p:spTgt spid="21513"/>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1550"/>
                                        </p:tgtEl>
                                        <p:attrNameLst>
                                          <p:attrName>style.visibility</p:attrName>
                                        </p:attrNameLst>
                                      </p:cBhvr>
                                      <p:to>
                                        <p:strVal val="visible"/>
                                      </p:to>
                                    </p:set>
                                    <p:anim calcmode="lin" valueType="num">
                                      <p:cBhvr>
                                        <p:cTn id="33" dur="500" fill="hold"/>
                                        <p:tgtEl>
                                          <p:spTgt spid="21550"/>
                                        </p:tgtEl>
                                        <p:attrNameLst>
                                          <p:attrName>ppt_x</p:attrName>
                                        </p:attrNameLst>
                                      </p:cBhvr>
                                      <p:tavLst>
                                        <p:tav tm="0">
                                          <p:val>
                                            <p:strVal val="#ppt_x-#ppt_w/2"/>
                                          </p:val>
                                        </p:tav>
                                        <p:tav tm="100000">
                                          <p:val>
                                            <p:strVal val="#ppt_x"/>
                                          </p:val>
                                        </p:tav>
                                      </p:tavLst>
                                    </p:anim>
                                    <p:anim calcmode="lin" valueType="num">
                                      <p:cBhvr>
                                        <p:cTn id="34" dur="500" fill="hold"/>
                                        <p:tgtEl>
                                          <p:spTgt spid="21550"/>
                                        </p:tgtEl>
                                        <p:attrNameLst>
                                          <p:attrName>ppt_y</p:attrName>
                                        </p:attrNameLst>
                                      </p:cBhvr>
                                      <p:tavLst>
                                        <p:tav tm="0">
                                          <p:val>
                                            <p:strVal val="#ppt_y"/>
                                          </p:val>
                                        </p:tav>
                                        <p:tav tm="100000">
                                          <p:val>
                                            <p:strVal val="#ppt_y"/>
                                          </p:val>
                                        </p:tav>
                                      </p:tavLst>
                                    </p:anim>
                                    <p:anim calcmode="lin" valueType="num">
                                      <p:cBhvr>
                                        <p:cTn id="35" dur="500" fill="hold"/>
                                        <p:tgtEl>
                                          <p:spTgt spid="21550"/>
                                        </p:tgtEl>
                                        <p:attrNameLst>
                                          <p:attrName>ppt_w</p:attrName>
                                        </p:attrNameLst>
                                      </p:cBhvr>
                                      <p:tavLst>
                                        <p:tav tm="0">
                                          <p:val>
                                            <p:fltVal val="0"/>
                                          </p:val>
                                        </p:tav>
                                        <p:tav tm="100000">
                                          <p:val>
                                            <p:strVal val="#ppt_w"/>
                                          </p:val>
                                        </p:tav>
                                      </p:tavLst>
                                    </p:anim>
                                    <p:anim calcmode="lin" valueType="num">
                                      <p:cBhvr>
                                        <p:cTn id="36" dur="500" fill="hold"/>
                                        <p:tgtEl>
                                          <p:spTgt spid="21550"/>
                                        </p:tgtEl>
                                        <p:attrNameLst>
                                          <p:attrName>ppt_h</p:attrName>
                                        </p:attrNameLst>
                                      </p:cBhvr>
                                      <p:tavLst>
                                        <p:tav tm="0">
                                          <p:val>
                                            <p:strVal val="#ppt_h"/>
                                          </p:val>
                                        </p:tav>
                                        <p:tav tm="100000">
                                          <p:val>
                                            <p:strVal val="#ppt_h"/>
                                          </p:val>
                                        </p:tav>
                                      </p:tavLst>
                                    </p:anim>
                                  </p:childTnLst>
                                </p:cTn>
                              </p:par>
                              <p:par>
                                <p:cTn id="37" presetID="17" presetClass="entr" presetSubtype="8" fill="hold" grpId="0" nodeType="withEffect">
                                  <p:stCondLst>
                                    <p:cond delay="0"/>
                                  </p:stCondLst>
                                  <p:childTnLst>
                                    <p:set>
                                      <p:cBhvr>
                                        <p:cTn id="38" dur="1" fill="hold">
                                          <p:stCondLst>
                                            <p:cond delay="0"/>
                                          </p:stCondLst>
                                        </p:cTn>
                                        <p:tgtEl>
                                          <p:spTgt spid="21554"/>
                                        </p:tgtEl>
                                        <p:attrNameLst>
                                          <p:attrName>style.visibility</p:attrName>
                                        </p:attrNameLst>
                                      </p:cBhvr>
                                      <p:to>
                                        <p:strVal val="visible"/>
                                      </p:to>
                                    </p:set>
                                    <p:anim calcmode="lin" valueType="num">
                                      <p:cBhvr>
                                        <p:cTn id="39" dur="500" fill="hold"/>
                                        <p:tgtEl>
                                          <p:spTgt spid="21554"/>
                                        </p:tgtEl>
                                        <p:attrNameLst>
                                          <p:attrName>ppt_x</p:attrName>
                                        </p:attrNameLst>
                                      </p:cBhvr>
                                      <p:tavLst>
                                        <p:tav tm="0">
                                          <p:val>
                                            <p:strVal val="#ppt_x-#ppt_w/2"/>
                                          </p:val>
                                        </p:tav>
                                        <p:tav tm="100000">
                                          <p:val>
                                            <p:strVal val="#ppt_x"/>
                                          </p:val>
                                        </p:tav>
                                      </p:tavLst>
                                    </p:anim>
                                    <p:anim calcmode="lin" valueType="num">
                                      <p:cBhvr>
                                        <p:cTn id="40" dur="500" fill="hold"/>
                                        <p:tgtEl>
                                          <p:spTgt spid="21554"/>
                                        </p:tgtEl>
                                        <p:attrNameLst>
                                          <p:attrName>ppt_y</p:attrName>
                                        </p:attrNameLst>
                                      </p:cBhvr>
                                      <p:tavLst>
                                        <p:tav tm="0">
                                          <p:val>
                                            <p:strVal val="#ppt_y"/>
                                          </p:val>
                                        </p:tav>
                                        <p:tav tm="100000">
                                          <p:val>
                                            <p:strVal val="#ppt_y"/>
                                          </p:val>
                                        </p:tav>
                                      </p:tavLst>
                                    </p:anim>
                                    <p:anim calcmode="lin" valueType="num">
                                      <p:cBhvr>
                                        <p:cTn id="41" dur="500" fill="hold"/>
                                        <p:tgtEl>
                                          <p:spTgt spid="21554"/>
                                        </p:tgtEl>
                                        <p:attrNameLst>
                                          <p:attrName>ppt_w</p:attrName>
                                        </p:attrNameLst>
                                      </p:cBhvr>
                                      <p:tavLst>
                                        <p:tav tm="0">
                                          <p:val>
                                            <p:fltVal val="0"/>
                                          </p:val>
                                        </p:tav>
                                        <p:tav tm="100000">
                                          <p:val>
                                            <p:strVal val="#ppt_w"/>
                                          </p:val>
                                        </p:tav>
                                      </p:tavLst>
                                    </p:anim>
                                    <p:anim calcmode="lin" valueType="num">
                                      <p:cBhvr>
                                        <p:cTn id="42" dur="500" fill="hold"/>
                                        <p:tgtEl>
                                          <p:spTgt spid="21554"/>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1555"/>
                                        </p:tgtEl>
                                        <p:attrNameLst>
                                          <p:attrName>style.visibility</p:attrName>
                                        </p:attrNameLst>
                                      </p:cBhvr>
                                      <p:to>
                                        <p:strVal val="visible"/>
                                      </p:to>
                                    </p:set>
                                    <p:anim calcmode="lin" valueType="num">
                                      <p:cBhvr>
                                        <p:cTn id="47" dur="500" fill="hold"/>
                                        <p:tgtEl>
                                          <p:spTgt spid="21555"/>
                                        </p:tgtEl>
                                        <p:attrNameLst>
                                          <p:attrName>ppt_x</p:attrName>
                                        </p:attrNameLst>
                                      </p:cBhvr>
                                      <p:tavLst>
                                        <p:tav tm="0">
                                          <p:val>
                                            <p:strVal val="#ppt_x-#ppt_w/2"/>
                                          </p:val>
                                        </p:tav>
                                        <p:tav tm="100000">
                                          <p:val>
                                            <p:strVal val="#ppt_x"/>
                                          </p:val>
                                        </p:tav>
                                      </p:tavLst>
                                    </p:anim>
                                    <p:anim calcmode="lin" valueType="num">
                                      <p:cBhvr>
                                        <p:cTn id="48" dur="500" fill="hold"/>
                                        <p:tgtEl>
                                          <p:spTgt spid="21555"/>
                                        </p:tgtEl>
                                        <p:attrNameLst>
                                          <p:attrName>ppt_y</p:attrName>
                                        </p:attrNameLst>
                                      </p:cBhvr>
                                      <p:tavLst>
                                        <p:tav tm="0">
                                          <p:val>
                                            <p:strVal val="#ppt_y"/>
                                          </p:val>
                                        </p:tav>
                                        <p:tav tm="100000">
                                          <p:val>
                                            <p:strVal val="#ppt_y"/>
                                          </p:val>
                                        </p:tav>
                                      </p:tavLst>
                                    </p:anim>
                                    <p:anim calcmode="lin" valueType="num">
                                      <p:cBhvr>
                                        <p:cTn id="49" dur="500" fill="hold"/>
                                        <p:tgtEl>
                                          <p:spTgt spid="21555"/>
                                        </p:tgtEl>
                                        <p:attrNameLst>
                                          <p:attrName>ppt_w</p:attrName>
                                        </p:attrNameLst>
                                      </p:cBhvr>
                                      <p:tavLst>
                                        <p:tav tm="0">
                                          <p:val>
                                            <p:fltVal val="0"/>
                                          </p:val>
                                        </p:tav>
                                        <p:tav tm="100000">
                                          <p:val>
                                            <p:strVal val="#ppt_w"/>
                                          </p:val>
                                        </p:tav>
                                      </p:tavLst>
                                    </p:anim>
                                    <p:anim calcmode="lin" valueType="num">
                                      <p:cBhvr>
                                        <p:cTn id="50" dur="500" fill="hold"/>
                                        <p:tgtEl>
                                          <p:spTgt spid="21555"/>
                                        </p:tgtEl>
                                        <p:attrNameLst>
                                          <p:attrName>ppt_h</p:attrName>
                                        </p:attrNameLst>
                                      </p:cBhvr>
                                      <p:tavLst>
                                        <p:tav tm="0">
                                          <p:val>
                                            <p:strVal val="#ppt_h"/>
                                          </p:val>
                                        </p:tav>
                                        <p:tav tm="100000">
                                          <p:val>
                                            <p:strVal val="#ppt_h"/>
                                          </p:val>
                                        </p:tav>
                                      </p:tavLst>
                                    </p:anim>
                                  </p:childTnLst>
                                </p:cTn>
                              </p:par>
                              <p:par>
                                <p:cTn id="51" presetID="17" presetClass="entr" presetSubtype="8" fill="hold" grpId="0" nodeType="withEffect">
                                  <p:stCondLst>
                                    <p:cond delay="0"/>
                                  </p:stCondLst>
                                  <p:childTnLst>
                                    <p:set>
                                      <p:cBhvr>
                                        <p:cTn id="52" dur="1" fill="hold">
                                          <p:stCondLst>
                                            <p:cond delay="0"/>
                                          </p:stCondLst>
                                        </p:cTn>
                                        <p:tgtEl>
                                          <p:spTgt spid="21551"/>
                                        </p:tgtEl>
                                        <p:attrNameLst>
                                          <p:attrName>style.visibility</p:attrName>
                                        </p:attrNameLst>
                                      </p:cBhvr>
                                      <p:to>
                                        <p:strVal val="visible"/>
                                      </p:to>
                                    </p:set>
                                    <p:anim calcmode="lin" valueType="num">
                                      <p:cBhvr>
                                        <p:cTn id="53" dur="500" fill="hold"/>
                                        <p:tgtEl>
                                          <p:spTgt spid="21551"/>
                                        </p:tgtEl>
                                        <p:attrNameLst>
                                          <p:attrName>ppt_x</p:attrName>
                                        </p:attrNameLst>
                                      </p:cBhvr>
                                      <p:tavLst>
                                        <p:tav tm="0">
                                          <p:val>
                                            <p:strVal val="#ppt_x-#ppt_w/2"/>
                                          </p:val>
                                        </p:tav>
                                        <p:tav tm="100000">
                                          <p:val>
                                            <p:strVal val="#ppt_x"/>
                                          </p:val>
                                        </p:tav>
                                      </p:tavLst>
                                    </p:anim>
                                    <p:anim calcmode="lin" valueType="num">
                                      <p:cBhvr>
                                        <p:cTn id="54" dur="500" fill="hold"/>
                                        <p:tgtEl>
                                          <p:spTgt spid="21551"/>
                                        </p:tgtEl>
                                        <p:attrNameLst>
                                          <p:attrName>ppt_y</p:attrName>
                                        </p:attrNameLst>
                                      </p:cBhvr>
                                      <p:tavLst>
                                        <p:tav tm="0">
                                          <p:val>
                                            <p:strVal val="#ppt_y"/>
                                          </p:val>
                                        </p:tav>
                                        <p:tav tm="100000">
                                          <p:val>
                                            <p:strVal val="#ppt_y"/>
                                          </p:val>
                                        </p:tav>
                                      </p:tavLst>
                                    </p:anim>
                                    <p:anim calcmode="lin" valueType="num">
                                      <p:cBhvr>
                                        <p:cTn id="55" dur="500" fill="hold"/>
                                        <p:tgtEl>
                                          <p:spTgt spid="21551"/>
                                        </p:tgtEl>
                                        <p:attrNameLst>
                                          <p:attrName>ppt_w</p:attrName>
                                        </p:attrNameLst>
                                      </p:cBhvr>
                                      <p:tavLst>
                                        <p:tav tm="0">
                                          <p:val>
                                            <p:fltVal val="0"/>
                                          </p:val>
                                        </p:tav>
                                        <p:tav tm="100000">
                                          <p:val>
                                            <p:strVal val="#ppt_w"/>
                                          </p:val>
                                        </p:tav>
                                      </p:tavLst>
                                    </p:anim>
                                    <p:anim calcmode="lin" valueType="num">
                                      <p:cBhvr>
                                        <p:cTn id="56" dur="500" fill="hold"/>
                                        <p:tgtEl>
                                          <p:spTgt spid="21551"/>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21556"/>
                                        </p:tgtEl>
                                        <p:attrNameLst>
                                          <p:attrName>style.visibility</p:attrName>
                                        </p:attrNameLst>
                                      </p:cBhvr>
                                      <p:to>
                                        <p:strVal val="visible"/>
                                      </p:to>
                                    </p:set>
                                    <p:anim calcmode="lin" valueType="num">
                                      <p:cBhvr>
                                        <p:cTn id="61" dur="500" fill="hold"/>
                                        <p:tgtEl>
                                          <p:spTgt spid="21556"/>
                                        </p:tgtEl>
                                        <p:attrNameLst>
                                          <p:attrName>ppt_x</p:attrName>
                                        </p:attrNameLst>
                                      </p:cBhvr>
                                      <p:tavLst>
                                        <p:tav tm="0">
                                          <p:val>
                                            <p:strVal val="#ppt_x-#ppt_w/2"/>
                                          </p:val>
                                        </p:tav>
                                        <p:tav tm="100000">
                                          <p:val>
                                            <p:strVal val="#ppt_x"/>
                                          </p:val>
                                        </p:tav>
                                      </p:tavLst>
                                    </p:anim>
                                    <p:anim calcmode="lin" valueType="num">
                                      <p:cBhvr>
                                        <p:cTn id="62" dur="500" fill="hold"/>
                                        <p:tgtEl>
                                          <p:spTgt spid="21556"/>
                                        </p:tgtEl>
                                        <p:attrNameLst>
                                          <p:attrName>ppt_y</p:attrName>
                                        </p:attrNameLst>
                                      </p:cBhvr>
                                      <p:tavLst>
                                        <p:tav tm="0">
                                          <p:val>
                                            <p:strVal val="#ppt_y"/>
                                          </p:val>
                                        </p:tav>
                                        <p:tav tm="100000">
                                          <p:val>
                                            <p:strVal val="#ppt_y"/>
                                          </p:val>
                                        </p:tav>
                                      </p:tavLst>
                                    </p:anim>
                                    <p:anim calcmode="lin" valueType="num">
                                      <p:cBhvr>
                                        <p:cTn id="63" dur="500" fill="hold"/>
                                        <p:tgtEl>
                                          <p:spTgt spid="21556"/>
                                        </p:tgtEl>
                                        <p:attrNameLst>
                                          <p:attrName>ppt_w</p:attrName>
                                        </p:attrNameLst>
                                      </p:cBhvr>
                                      <p:tavLst>
                                        <p:tav tm="0">
                                          <p:val>
                                            <p:fltVal val="0"/>
                                          </p:val>
                                        </p:tav>
                                        <p:tav tm="100000">
                                          <p:val>
                                            <p:strVal val="#ppt_w"/>
                                          </p:val>
                                        </p:tav>
                                      </p:tavLst>
                                    </p:anim>
                                    <p:anim calcmode="lin" valueType="num">
                                      <p:cBhvr>
                                        <p:cTn id="64" dur="500" fill="hold"/>
                                        <p:tgtEl>
                                          <p:spTgt spid="21556"/>
                                        </p:tgtEl>
                                        <p:attrNameLst>
                                          <p:attrName>ppt_h</p:attrName>
                                        </p:attrNameLst>
                                      </p:cBhvr>
                                      <p:tavLst>
                                        <p:tav tm="0">
                                          <p:val>
                                            <p:strVal val="#ppt_h"/>
                                          </p:val>
                                        </p:tav>
                                        <p:tav tm="100000">
                                          <p:val>
                                            <p:strVal val="#ppt_h"/>
                                          </p:val>
                                        </p:tav>
                                      </p:tavLst>
                                    </p:anim>
                                  </p:childTnLst>
                                </p:cTn>
                              </p:par>
                              <p:par>
                                <p:cTn id="65" presetID="17" presetClass="entr" presetSubtype="8" fill="hold" grpId="0" nodeType="withEffect">
                                  <p:stCondLst>
                                    <p:cond delay="0"/>
                                  </p:stCondLst>
                                  <p:childTnLst>
                                    <p:set>
                                      <p:cBhvr>
                                        <p:cTn id="66" dur="1" fill="hold">
                                          <p:stCondLst>
                                            <p:cond delay="0"/>
                                          </p:stCondLst>
                                        </p:cTn>
                                        <p:tgtEl>
                                          <p:spTgt spid="21552"/>
                                        </p:tgtEl>
                                        <p:attrNameLst>
                                          <p:attrName>style.visibility</p:attrName>
                                        </p:attrNameLst>
                                      </p:cBhvr>
                                      <p:to>
                                        <p:strVal val="visible"/>
                                      </p:to>
                                    </p:set>
                                    <p:anim calcmode="lin" valueType="num">
                                      <p:cBhvr>
                                        <p:cTn id="67" dur="500" fill="hold"/>
                                        <p:tgtEl>
                                          <p:spTgt spid="21552"/>
                                        </p:tgtEl>
                                        <p:attrNameLst>
                                          <p:attrName>ppt_x</p:attrName>
                                        </p:attrNameLst>
                                      </p:cBhvr>
                                      <p:tavLst>
                                        <p:tav tm="0">
                                          <p:val>
                                            <p:strVal val="#ppt_x-#ppt_w/2"/>
                                          </p:val>
                                        </p:tav>
                                        <p:tav tm="100000">
                                          <p:val>
                                            <p:strVal val="#ppt_x"/>
                                          </p:val>
                                        </p:tav>
                                      </p:tavLst>
                                    </p:anim>
                                    <p:anim calcmode="lin" valueType="num">
                                      <p:cBhvr>
                                        <p:cTn id="68" dur="500" fill="hold"/>
                                        <p:tgtEl>
                                          <p:spTgt spid="21552"/>
                                        </p:tgtEl>
                                        <p:attrNameLst>
                                          <p:attrName>ppt_y</p:attrName>
                                        </p:attrNameLst>
                                      </p:cBhvr>
                                      <p:tavLst>
                                        <p:tav tm="0">
                                          <p:val>
                                            <p:strVal val="#ppt_y"/>
                                          </p:val>
                                        </p:tav>
                                        <p:tav tm="100000">
                                          <p:val>
                                            <p:strVal val="#ppt_y"/>
                                          </p:val>
                                        </p:tav>
                                      </p:tavLst>
                                    </p:anim>
                                    <p:anim calcmode="lin" valueType="num">
                                      <p:cBhvr>
                                        <p:cTn id="69" dur="500" fill="hold"/>
                                        <p:tgtEl>
                                          <p:spTgt spid="21552"/>
                                        </p:tgtEl>
                                        <p:attrNameLst>
                                          <p:attrName>ppt_w</p:attrName>
                                        </p:attrNameLst>
                                      </p:cBhvr>
                                      <p:tavLst>
                                        <p:tav tm="0">
                                          <p:val>
                                            <p:fltVal val="0"/>
                                          </p:val>
                                        </p:tav>
                                        <p:tav tm="100000">
                                          <p:val>
                                            <p:strVal val="#ppt_w"/>
                                          </p:val>
                                        </p:tav>
                                      </p:tavLst>
                                    </p:anim>
                                    <p:anim calcmode="lin" valueType="num">
                                      <p:cBhvr>
                                        <p:cTn id="70" dur="500" fill="hold"/>
                                        <p:tgtEl>
                                          <p:spTgt spid="215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13" grpId="0" animBg="1"/>
      <p:bldP spid="21550" grpId="0" animBg="1"/>
      <p:bldP spid="21551" grpId="0" animBg="1"/>
      <p:bldP spid="21552" grpId="0" animBg="1"/>
      <p:bldP spid="21553" grpId="0" animBg="1"/>
      <p:bldP spid="21554" grpId="0" animBg="1"/>
      <p:bldP spid="21555" grpId="0" animBg="1"/>
      <p:bldP spid="2155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p:cNvSpPr>
            <a:spLocks noGrp="1"/>
          </p:cNvSpPr>
          <p:nvPr>
            <p:ph type="title"/>
          </p:nvPr>
        </p:nvSpPr>
        <p:spPr/>
        <p:txBody>
          <a:bodyPr/>
          <a:lstStyle/>
          <a:p>
            <a:pPr algn="ctr" rtl="1" eaLnBrk="1" hangingPunct="1"/>
            <a:r>
              <a:rPr lang="ar-JO" altLang="fr-FR" dirty="0"/>
              <a:t>مستويات تقويم العاملين </a:t>
            </a:r>
          </a:p>
        </p:txBody>
      </p:sp>
      <p:sp>
        <p:nvSpPr>
          <p:cNvPr id="49155" name="Segnaposto contenuto 2"/>
          <p:cNvSpPr>
            <a:spLocks noGrp="1"/>
          </p:cNvSpPr>
          <p:nvPr>
            <p:ph idx="1"/>
          </p:nvPr>
        </p:nvSpPr>
        <p:spPr/>
        <p:txBody>
          <a:bodyPr/>
          <a:lstStyle/>
          <a:p>
            <a:pPr algn="r" rtl="1" eaLnBrk="1" hangingPunct="1"/>
            <a:r>
              <a:rPr lang="ar-JO" altLang="fr-FR" sz="3600" dirty="0"/>
              <a:t>ثلاث مستويات  : ممتاز ، جيد ، ضعيف </a:t>
            </a:r>
          </a:p>
          <a:p>
            <a:pPr algn="r" rtl="1" eaLnBrk="1" hangingPunct="1"/>
            <a:r>
              <a:rPr lang="ar-JO" altLang="fr-FR" sz="3600" dirty="0"/>
              <a:t>سته :  ممتاز , جيد جدا , جيد , متوسط , مقبول ، ضعيف </a:t>
            </a:r>
          </a:p>
          <a:p>
            <a:pPr algn="r" rtl="1" eaLnBrk="1" hangingPunct="1">
              <a:buFontTx/>
              <a:buNone/>
            </a:pPr>
            <a:r>
              <a:rPr lang="ar-JO" altLang="fr-FR" sz="3600" dirty="0">
                <a:solidFill>
                  <a:srgbClr val="C00000"/>
                </a:solidFill>
              </a:rPr>
              <a:t> التصنيف الى خمس مستويات هو الذي يظهرها بشكل ادق   </a:t>
            </a:r>
          </a:p>
          <a:p>
            <a:pPr algn="ctr" rtl="1" eaLnBrk="1" hangingPunct="1"/>
            <a:r>
              <a:rPr lang="ar-JO" altLang="fr-FR" sz="3600" dirty="0"/>
              <a:t>ممتاز   ، جيد جدا ، جيد ، متوسط ، ضعيف </a:t>
            </a:r>
          </a:p>
        </p:txBody>
      </p:sp>
    </p:spTree>
    <p:extLst>
      <p:ext uri="{BB962C8B-B14F-4D97-AF65-F5344CB8AC3E}">
        <p14:creationId xmlns:p14="http://schemas.microsoft.com/office/powerpoint/2010/main" val="1399567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CD5902A-F532-4207-9A9B-E6745E5A036D}"/>
              </a:ext>
            </a:extLst>
          </p:cNvPr>
          <p:cNvSpPr>
            <a:spLocks noGrp="1"/>
          </p:cNvSpPr>
          <p:nvPr>
            <p:ph type="subTitle" sz="quarter" idx="1"/>
          </p:nvPr>
        </p:nvSpPr>
        <p:spPr>
          <a:xfrm>
            <a:off x="1524000" y="2895600"/>
            <a:ext cx="6096000" cy="838200"/>
          </a:xfrm>
        </p:spPr>
        <p:txBody>
          <a:bodyPr/>
          <a:lstStyle/>
          <a:p>
            <a:r>
              <a:rPr lang="ar-DZ" sz="4400" dirty="0"/>
              <a:t>المحاضرة التاسعة </a:t>
            </a:r>
            <a:endParaRPr lang="en-US" sz="4400" dirty="0"/>
          </a:p>
        </p:txBody>
      </p:sp>
    </p:spTree>
    <p:extLst>
      <p:ext uri="{BB962C8B-B14F-4D97-AF65-F5344CB8AC3E}">
        <p14:creationId xmlns:p14="http://schemas.microsoft.com/office/powerpoint/2010/main" val="19818199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eaLnBrk="1" hangingPunct="1">
              <a:defRPr/>
            </a:pPr>
            <a:r>
              <a:rPr lang="ar-JO" dirty="0"/>
              <a:t>طرق تقييم الاداء</a:t>
            </a:r>
          </a:p>
        </p:txBody>
      </p:sp>
      <p:sp>
        <p:nvSpPr>
          <p:cNvPr id="4" name="Dati 3"/>
          <p:cNvSpPr/>
          <p:nvPr/>
        </p:nvSpPr>
        <p:spPr bwMode="auto">
          <a:xfrm>
            <a:off x="5357818" y="1643050"/>
            <a:ext cx="2928958" cy="2357454"/>
          </a:xfrm>
          <a:prstGeom prst="flowChartInputOutput">
            <a:avLst/>
          </a:prstGeom>
          <a:solidFill>
            <a:srgbClr val="FF33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1"/>
          <a:lstStyle/>
          <a:p>
            <a:pPr fontAlgn="auto">
              <a:spcBef>
                <a:spcPts val="0"/>
              </a:spcBef>
              <a:spcAft>
                <a:spcPts val="0"/>
              </a:spcAft>
              <a:defRPr/>
            </a:pPr>
            <a:r>
              <a:rPr lang="ar-JO" sz="3600" b="1" dirty="0">
                <a:solidFill>
                  <a:schemeClr val="tx1"/>
                </a:solidFill>
              </a:rPr>
              <a:t>طرق التقييم التقليدية </a:t>
            </a:r>
          </a:p>
        </p:txBody>
      </p:sp>
      <p:sp>
        <p:nvSpPr>
          <p:cNvPr id="5" name="Dati 4"/>
          <p:cNvSpPr/>
          <p:nvPr/>
        </p:nvSpPr>
        <p:spPr bwMode="auto">
          <a:xfrm>
            <a:off x="1571604" y="2643182"/>
            <a:ext cx="2643206" cy="2428892"/>
          </a:xfrm>
          <a:prstGeom prst="flowChartInputOutput">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1"/>
          <a:lstStyle/>
          <a:p>
            <a:pPr fontAlgn="auto">
              <a:spcBef>
                <a:spcPts val="0"/>
              </a:spcBef>
              <a:spcAft>
                <a:spcPts val="0"/>
              </a:spcAft>
              <a:defRPr/>
            </a:pPr>
            <a:r>
              <a:rPr lang="ar-JO" sz="3600" dirty="0">
                <a:solidFill>
                  <a:schemeClr val="tx1"/>
                </a:solidFill>
              </a:rPr>
              <a:t>طرق التقييم الحديثة </a:t>
            </a:r>
          </a:p>
        </p:txBody>
      </p:sp>
    </p:spTree>
    <p:extLst>
      <p:ext uri="{BB962C8B-B14F-4D97-AF65-F5344CB8AC3E}">
        <p14:creationId xmlns:p14="http://schemas.microsoft.com/office/powerpoint/2010/main" val="31283417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33CC"/>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r" rtl="1" eaLnBrk="1" hangingPunct="1">
              <a:buFont typeface="Wingdings" pitchFamily="2" charset="2"/>
              <a:buChar char="v"/>
              <a:defRPr/>
            </a:pPr>
            <a:r>
              <a:rPr lang="ar-JO" dirty="0"/>
              <a:t>طرق التقييم التقليدية ( الوصفية ) </a:t>
            </a:r>
          </a:p>
        </p:txBody>
      </p:sp>
      <p:sp>
        <p:nvSpPr>
          <p:cNvPr id="51205" name="Segnaposto contenuto 2"/>
          <p:cNvSpPr>
            <a:spLocks noGrp="1"/>
          </p:cNvSpPr>
          <p:nvPr>
            <p:ph idx="1"/>
          </p:nvPr>
        </p:nvSpPr>
        <p:spPr>
          <a:xfrm>
            <a:off x="357188" y="1643063"/>
            <a:ext cx="8229600" cy="4525962"/>
          </a:xfrm>
        </p:spPr>
        <p:txBody>
          <a:bodyPr/>
          <a:lstStyle/>
          <a:p>
            <a:pPr algn="r" rtl="1" eaLnBrk="1" hangingPunct="1">
              <a:buFontTx/>
              <a:buNone/>
            </a:pPr>
            <a:endParaRPr lang="ar-JO" altLang="fr-FR" dirty="0"/>
          </a:p>
          <a:p>
            <a:pPr algn="r" rtl="1" eaLnBrk="1" hangingPunct="1">
              <a:buFontTx/>
              <a:buNone/>
            </a:pPr>
            <a:r>
              <a:rPr lang="ar-JO" altLang="fr-FR" dirty="0"/>
              <a:t>تعتمد على التقديرات الشخصية للرؤساء على أداء </a:t>
            </a:r>
            <a:r>
              <a:rPr lang="ar-JO" altLang="fr-FR" dirty="0" err="1"/>
              <a:t>مرؤسيهم</a:t>
            </a:r>
            <a:r>
              <a:rPr lang="ar-JO" altLang="fr-FR" dirty="0"/>
              <a:t> ، </a:t>
            </a:r>
            <a:r>
              <a:rPr lang="ar-JO" altLang="fr-FR" dirty="0" err="1"/>
              <a:t>لاتعتمد</a:t>
            </a:r>
            <a:r>
              <a:rPr lang="ar-JO" altLang="fr-FR" dirty="0"/>
              <a:t> على العوامل الموضوعية </a:t>
            </a:r>
          </a:p>
          <a:p>
            <a:pPr algn="r" rtl="1" eaLnBrk="1" hangingPunct="1">
              <a:buFontTx/>
              <a:buNone/>
            </a:pPr>
            <a:endParaRPr lang="ar-JO" altLang="fr-FR" dirty="0"/>
          </a:p>
          <a:p>
            <a:pPr algn="ctr" rtl="1" eaLnBrk="1" hangingPunct="1">
              <a:buFontTx/>
              <a:buNone/>
            </a:pPr>
            <a:r>
              <a:rPr lang="ar-JO" altLang="fr-FR" dirty="0"/>
              <a:t>تتفرع الى عدة طرق و هي </a:t>
            </a:r>
          </a:p>
          <a:p>
            <a:pPr algn="r" rtl="1" eaLnBrk="1" hangingPunct="1">
              <a:buFontTx/>
              <a:buNone/>
            </a:pPr>
            <a:endParaRPr lang="ar-JO" altLang="fr-FR" dirty="0"/>
          </a:p>
        </p:txBody>
      </p:sp>
      <p:sp>
        <p:nvSpPr>
          <p:cNvPr id="4" name="Freccia in giù 3"/>
          <p:cNvSpPr/>
          <p:nvPr/>
        </p:nvSpPr>
        <p:spPr bwMode="auto">
          <a:xfrm>
            <a:off x="3571875" y="4786313"/>
            <a:ext cx="1500188" cy="1571625"/>
          </a:xfrm>
          <a:prstGeom prst="down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1"/>
          <a:lstStyle/>
          <a:p>
            <a:pPr algn="l" rtl="0">
              <a:defRPr/>
            </a:pPr>
            <a:endParaRPr lang="ar-JO">
              <a:solidFill>
                <a:schemeClr val="tx1"/>
              </a:solidFill>
              <a:latin typeface="Arial" charset="0"/>
            </a:endParaRPr>
          </a:p>
        </p:txBody>
      </p:sp>
    </p:spTree>
    <p:extLst>
      <p:ext uri="{BB962C8B-B14F-4D97-AF65-F5344CB8AC3E}">
        <p14:creationId xmlns:p14="http://schemas.microsoft.com/office/powerpoint/2010/main" val="18355592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rgbClr val="FF33CC">
                  <a:shade val="30000"/>
                  <a:satMod val="115000"/>
                </a:srgbClr>
              </a:gs>
              <a:gs pos="50000">
                <a:srgbClr val="FF33CC">
                  <a:shade val="67500"/>
                  <a:satMod val="115000"/>
                </a:srgbClr>
              </a:gs>
              <a:gs pos="100000">
                <a:srgbClr val="FF33CC">
                  <a:shade val="100000"/>
                  <a:satMod val="115000"/>
                </a:srgbClr>
              </a:gs>
            </a:gsLst>
            <a:path path="circle">
              <a:fillToRect l="100000" t="100000"/>
            </a:path>
            <a:tileRect r="-100000" b="-100000"/>
          </a:gra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طرق التقييم التقليدية </a:t>
            </a:r>
          </a:p>
        </p:txBody>
      </p:sp>
      <p:sp>
        <p:nvSpPr>
          <p:cNvPr id="3" name="Segnaposto contenuto 2"/>
          <p:cNvSpPr>
            <a:spLocks noGrp="1"/>
          </p:cNvSpPr>
          <p:nvPr>
            <p:ph idx="1"/>
          </p:nvPr>
        </p:nvSpPr>
        <p:spPr>
          <a:xfrm>
            <a:off x="457200" y="1428750"/>
            <a:ext cx="8229600" cy="4697413"/>
          </a:xfrm>
        </p:spPr>
        <p:txBody>
          <a:bodyPr>
            <a:normAutofit fontScale="92500" lnSpcReduction="10000"/>
          </a:bodyPr>
          <a:lstStyle/>
          <a:p>
            <a:pPr algn="r" rtl="1" eaLnBrk="1" hangingPunct="1">
              <a:buFont typeface="Wingdings" pitchFamily="2" charset="2"/>
              <a:buChar char="Ø"/>
              <a:defRPr/>
            </a:pPr>
            <a:r>
              <a:rPr lang="ar-JO" b="1" u="sng" dirty="0"/>
              <a:t>طريقة الترتيب البسيط :</a:t>
            </a:r>
          </a:p>
          <a:p>
            <a:pPr algn="r" rtl="1" eaLnBrk="1" hangingPunct="1">
              <a:buFontTx/>
              <a:buNone/>
              <a:defRPr/>
            </a:pPr>
            <a:r>
              <a:rPr lang="ar-JO" dirty="0"/>
              <a:t>من أقدم الطرق يقوم الرئيس بترتيب مرؤسيه تنازليا أو تصاعديا على حسب الكفاءة ، التصنيف وفق الاداء العام للموظف</a:t>
            </a:r>
          </a:p>
          <a:p>
            <a:pPr algn="r" rtl="1" eaLnBrk="1" hangingPunct="1">
              <a:buFontTx/>
              <a:buNone/>
              <a:defRPr/>
            </a:pPr>
            <a:r>
              <a:rPr lang="ar-JO" dirty="0">
                <a:solidFill>
                  <a:srgbClr val="C00000"/>
                </a:solidFill>
              </a:rPr>
              <a:t>ميزات هذه الطريقة : </a:t>
            </a:r>
            <a:r>
              <a:rPr lang="ar-JO" dirty="0"/>
              <a:t>سهلة الفهم و الاستعمال </a:t>
            </a:r>
          </a:p>
          <a:p>
            <a:pPr algn="r" rtl="1" eaLnBrk="1" hangingPunct="1">
              <a:buFontTx/>
              <a:buNone/>
              <a:defRPr/>
            </a:pPr>
            <a:r>
              <a:rPr lang="ar-JO" dirty="0"/>
              <a:t>تمكن من فصل الموظفين ذو الكفاءه المنخفضة عن الموظفين ذوي الكفاءة المرتفعة </a:t>
            </a:r>
          </a:p>
          <a:p>
            <a:pPr algn="r" rtl="1" eaLnBrk="1" hangingPunct="1">
              <a:buFontTx/>
              <a:buNone/>
              <a:defRPr/>
            </a:pPr>
            <a:r>
              <a:rPr lang="ar-JO" dirty="0"/>
              <a:t>تناسب وظائف قطاع الخدمة العامة التي تتسم بطابع الانتاجية غير الملموسة </a:t>
            </a:r>
          </a:p>
          <a:p>
            <a:pPr algn="r" rtl="1" eaLnBrk="1" hangingPunct="1">
              <a:buFontTx/>
              <a:buNone/>
              <a:defRPr/>
            </a:pPr>
            <a:r>
              <a:rPr lang="ar-JO" dirty="0">
                <a:solidFill>
                  <a:srgbClr val="C00000"/>
                </a:solidFill>
              </a:rPr>
              <a:t>مساوئها</a:t>
            </a:r>
            <a:r>
              <a:rPr lang="ar-JO" dirty="0"/>
              <a:t> : لا تتسم بالموضوعية لانها تخضع عملية التقويم للحكم و المقارنه </a:t>
            </a:r>
          </a:p>
        </p:txBody>
      </p:sp>
    </p:spTree>
    <p:extLst>
      <p:ext uri="{BB962C8B-B14F-4D97-AF65-F5344CB8AC3E}">
        <p14:creationId xmlns:p14="http://schemas.microsoft.com/office/powerpoint/2010/main" val="1206540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33CC"/>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طرق التقييم التقليدية </a:t>
            </a:r>
          </a:p>
        </p:txBody>
      </p:sp>
      <p:sp>
        <p:nvSpPr>
          <p:cNvPr id="53253" name="Segnaposto contenuto 2"/>
          <p:cNvSpPr>
            <a:spLocks noGrp="1"/>
          </p:cNvSpPr>
          <p:nvPr>
            <p:ph idx="1"/>
          </p:nvPr>
        </p:nvSpPr>
        <p:spPr/>
        <p:txBody>
          <a:bodyPr/>
          <a:lstStyle/>
          <a:p>
            <a:pPr algn="r" rtl="1" eaLnBrk="1" hangingPunct="1">
              <a:buFont typeface="Wingdings" panose="05000000000000000000" pitchFamily="2" charset="2"/>
              <a:buChar char="Ø"/>
            </a:pPr>
            <a:r>
              <a:rPr lang="ar-JO" altLang="fr-FR" sz="3600" u="sng" dirty="0"/>
              <a:t>طريقة المقارنة المزدوجة </a:t>
            </a:r>
          </a:p>
          <a:p>
            <a:pPr algn="r" rtl="1" eaLnBrk="1" hangingPunct="1">
              <a:buFontTx/>
              <a:buNone/>
            </a:pPr>
            <a:endParaRPr lang="ar-JO" altLang="fr-FR" sz="3600" dirty="0"/>
          </a:p>
          <a:p>
            <a:pPr algn="r" rtl="1" eaLnBrk="1" hangingPunct="1">
              <a:buFontTx/>
              <a:buNone/>
            </a:pPr>
            <a:r>
              <a:rPr lang="ar-JO" altLang="fr-FR" sz="3600" dirty="0"/>
              <a:t> يقوم المقيم بمقارنة كل فرد عامل مع جميع الافراد العاملين بحيث تتحدد رتبته بين زملائه في العمل </a:t>
            </a:r>
          </a:p>
          <a:p>
            <a:pPr algn="r" rtl="1" eaLnBrk="1" hangingPunct="1">
              <a:buFontTx/>
              <a:buNone/>
            </a:pPr>
            <a:endParaRPr lang="ar-JO" altLang="fr-FR" sz="3600" dirty="0"/>
          </a:p>
        </p:txBody>
      </p:sp>
    </p:spTree>
    <p:extLst>
      <p:ext uri="{BB962C8B-B14F-4D97-AF65-F5344CB8AC3E}">
        <p14:creationId xmlns:p14="http://schemas.microsoft.com/office/powerpoint/2010/main" val="24058335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33CC"/>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طرق التقييم التقليدية </a:t>
            </a:r>
          </a:p>
        </p:txBody>
      </p:sp>
      <p:sp>
        <p:nvSpPr>
          <p:cNvPr id="54277" name="Segnaposto contenuto 2"/>
          <p:cNvSpPr>
            <a:spLocks noGrp="1"/>
          </p:cNvSpPr>
          <p:nvPr>
            <p:ph idx="1"/>
          </p:nvPr>
        </p:nvSpPr>
        <p:spPr/>
        <p:txBody>
          <a:bodyPr/>
          <a:lstStyle/>
          <a:p>
            <a:pPr algn="r" rtl="1" eaLnBrk="1" hangingPunct="1">
              <a:buFont typeface="Wingdings" panose="05000000000000000000" pitchFamily="2" charset="2"/>
              <a:buChar char="Ø"/>
            </a:pPr>
            <a:r>
              <a:rPr lang="ar-JO" altLang="fr-FR" sz="3600" u="sng"/>
              <a:t>طريقة التدرج </a:t>
            </a:r>
          </a:p>
          <a:p>
            <a:pPr algn="r" rtl="1" eaLnBrk="1" hangingPunct="1">
              <a:buFontTx/>
              <a:buNone/>
            </a:pPr>
            <a:r>
              <a:rPr lang="ar-JO" altLang="fr-FR" sz="3600"/>
              <a:t>يتم وضع تصنيفات للإفراد العاملين, يمثل كل تصنيف درجة معينة للأداء  ، توضع التصنيفات من قبل الادارة أو المقيم و من ثم تتم المقارنة وفقاً للتصنيفات المحددة مسبقا حيث يوضع كل فرد وفقا لدرجة أدائه </a:t>
            </a:r>
          </a:p>
          <a:p>
            <a:pPr algn="r" rtl="1" eaLnBrk="1" hangingPunct="1">
              <a:buFontTx/>
              <a:buNone/>
            </a:pPr>
            <a:r>
              <a:rPr lang="ar-JO" altLang="fr-FR" sz="3600"/>
              <a:t>اقسام التصنيف :</a:t>
            </a:r>
          </a:p>
          <a:p>
            <a:pPr algn="r" rtl="1" eaLnBrk="1" hangingPunct="1">
              <a:buFontTx/>
              <a:buNone/>
            </a:pPr>
            <a:r>
              <a:rPr lang="ar-JO" altLang="fr-FR" sz="3600"/>
              <a:t>الاداء المرضي ، الاداء الغير مرضي ، الأداء المتميز </a:t>
            </a:r>
          </a:p>
        </p:txBody>
      </p:sp>
    </p:spTree>
    <p:extLst>
      <p:ext uri="{BB962C8B-B14F-4D97-AF65-F5344CB8AC3E}">
        <p14:creationId xmlns:p14="http://schemas.microsoft.com/office/powerpoint/2010/main" val="38001827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33CC"/>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طرق التقييم التقليدية </a:t>
            </a:r>
          </a:p>
        </p:txBody>
      </p:sp>
      <p:sp>
        <p:nvSpPr>
          <p:cNvPr id="55301" name="Segnaposto contenuto 2"/>
          <p:cNvSpPr>
            <a:spLocks noGrp="1"/>
          </p:cNvSpPr>
          <p:nvPr>
            <p:ph idx="1"/>
          </p:nvPr>
        </p:nvSpPr>
        <p:spPr/>
        <p:txBody>
          <a:bodyPr/>
          <a:lstStyle/>
          <a:p>
            <a:pPr algn="r" rtl="1" eaLnBrk="1" hangingPunct="1">
              <a:buFont typeface="Wingdings" panose="05000000000000000000" pitchFamily="2" charset="2"/>
              <a:buChar char="Ø"/>
            </a:pPr>
            <a:r>
              <a:rPr lang="ar-JO" altLang="fr-FR" sz="3600" u="sng" dirty="0"/>
              <a:t>طريقة التدرج البياني </a:t>
            </a:r>
            <a:r>
              <a:rPr lang="ar-JO" altLang="fr-FR" sz="3600" dirty="0"/>
              <a:t>:</a:t>
            </a:r>
            <a:br>
              <a:rPr lang="ar-JO" altLang="fr-FR" sz="3600" dirty="0"/>
            </a:br>
            <a:r>
              <a:rPr lang="ar-JO" altLang="fr-FR" sz="3600" dirty="0"/>
              <a:t>تعتمد على عدد من الصفات او الخصائص التي تتعلق بالعمل و الأداء حيث تكون لكل صفة أو خاصية درجة مختلفة مرقمة او مصنفة بشكل متسلسل مثل : كمية الانتاج ، نوع الانتاج , الابداع ، التعاون و يتم تقييم كل فرد وفقا لدرجة امتلاكه لهذه الصفات او الخصائص </a:t>
            </a:r>
          </a:p>
          <a:p>
            <a:pPr algn="r" rtl="1" eaLnBrk="1" hangingPunct="1">
              <a:buFontTx/>
              <a:buNone/>
            </a:pPr>
            <a:endParaRPr lang="ar-JO" altLang="fr-FR" sz="3600" dirty="0"/>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29151006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33CC"/>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طرق التقييم التقليدية </a:t>
            </a:r>
          </a:p>
        </p:txBody>
      </p:sp>
      <p:sp>
        <p:nvSpPr>
          <p:cNvPr id="56325" name="Segnaposto contenuto 2"/>
          <p:cNvSpPr>
            <a:spLocks noGrp="1"/>
          </p:cNvSpPr>
          <p:nvPr>
            <p:ph idx="1"/>
          </p:nvPr>
        </p:nvSpPr>
        <p:spPr/>
        <p:txBody>
          <a:bodyPr/>
          <a:lstStyle/>
          <a:p>
            <a:pPr algn="r" rtl="1" eaLnBrk="1" hangingPunct="1">
              <a:buFontTx/>
              <a:buNone/>
            </a:pPr>
            <a:r>
              <a:rPr lang="ar-JO" altLang="fr-FR" sz="3600" dirty="0"/>
              <a:t>ميزات نظرية التدرج البياني :</a:t>
            </a:r>
          </a:p>
          <a:p>
            <a:pPr algn="r" rtl="1" eaLnBrk="1" hangingPunct="1">
              <a:buFontTx/>
              <a:buNone/>
            </a:pPr>
            <a:r>
              <a:rPr lang="ar-JO" altLang="fr-FR" sz="3600" dirty="0"/>
              <a:t>تقييم الاداء بشكل يعتمد على الدقة في تحديد الصفات و الخصائص المرتبطة </a:t>
            </a:r>
            <a:r>
              <a:rPr lang="ar-JO" altLang="fr-FR" sz="3600" dirty="0" err="1"/>
              <a:t>بالاداء</a:t>
            </a:r>
            <a:r>
              <a:rPr lang="ar-JO" altLang="fr-FR" sz="3600" dirty="0"/>
              <a:t> الفعال </a:t>
            </a:r>
          </a:p>
          <a:p>
            <a:pPr algn="r" rtl="1" eaLnBrk="1" hangingPunct="1">
              <a:buFontTx/>
              <a:buNone/>
            </a:pPr>
            <a:r>
              <a:rPr lang="ar-JO" altLang="fr-FR" sz="3600" dirty="0"/>
              <a:t>تلائم قطاع الخدمات لسهولة تحديد الصفات </a:t>
            </a:r>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28006195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33CC"/>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طرق التقييم التقليدية </a:t>
            </a:r>
          </a:p>
        </p:txBody>
      </p:sp>
      <p:sp>
        <p:nvSpPr>
          <p:cNvPr id="3" name="Segnaposto contenuto 2"/>
          <p:cNvSpPr>
            <a:spLocks noGrp="1"/>
          </p:cNvSpPr>
          <p:nvPr>
            <p:ph idx="1"/>
          </p:nvPr>
        </p:nvSpPr>
        <p:spPr>
          <a:xfrm>
            <a:off x="0" y="1066800"/>
            <a:ext cx="8991600" cy="5486400"/>
          </a:xfrm>
        </p:spPr>
        <p:txBody>
          <a:bodyPr>
            <a:noAutofit/>
          </a:bodyPr>
          <a:lstStyle/>
          <a:p>
            <a:pPr marL="0" indent="0" algn="r" rtl="1" eaLnBrk="1" hangingPunct="1">
              <a:buNone/>
              <a:defRPr/>
            </a:pPr>
            <a:r>
              <a:rPr lang="ar-JO" sz="3600" dirty="0"/>
              <a:t>عيوب نظرية التدرج البياني :</a:t>
            </a:r>
          </a:p>
          <a:p>
            <a:pPr algn="r" rtl="1" eaLnBrk="1" hangingPunct="1">
              <a:defRPr/>
            </a:pPr>
            <a:r>
              <a:rPr lang="ar-JO" sz="3600" dirty="0"/>
              <a:t>لا يرتبط بسلوك الافراد موضع التقييم حيث ان الفرد يقيم وفقا لاحكام المشرفين فيما يتعلق بكمية و نوع العمل مما يؤدي الى التحيز في عملية التقييم </a:t>
            </a:r>
          </a:p>
          <a:p>
            <a:pPr algn="r" rtl="1" eaLnBrk="1" hangingPunct="1">
              <a:defRPr/>
            </a:pPr>
            <a:r>
              <a:rPr lang="ar-JO" sz="3600" dirty="0"/>
              <a:t>من الصعب على الفرد العامل تحديد كيفية تغيير سلوكه للحصول على تقييم عالي </a:t>
            </a:r>
          </a:p>
          <a:p>
            <a:pPr algn="r" rtl="1" eaLnBrk="1" hangingPunct="1">
              <a:defRPr/>
            </a:pPr>
            <a:r>
              <a:rPr lang="ar-JO" sz="3600" dirty="0"/>
              <a:t>من الصعب تصميم برامج تدريبية للافراد العاملين الذين يكون تقييمهم منخفض فالصفات هي عامة في الغالب ، حيث لا بد من تحديد نقاط الضعف بدقة ليتسنى تعديل السلوك </a:t>
            </a:r>
          </a:p>
          <a:p>
            <a:pPr algn="r" rtl="1" eaLnBrk="1" hangingPunct="1">
              <a:buFontTx/>
              <a:buNone/>
              <a:defRPr/>
            </a:pPr>
            <a:endParaRPr lang="ar-JO" sz="3600" dirty="0"/>
          </a:p>
        </p:txBody>
      </p:sp>
      <p:sp>
        <p:nvSpPr>
          <p:cNvPr id="4" name="Freccia in giù 3"/>
          <p:cNvSpPr/>
          <p:nvPr/>
        </p:nvSpPr>
        <p:spPr bwMode="auto">
          <a:xfrm>
            <a:off x="-114304" y="5791200"/>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146619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p:cNvSpPr>
            <a:spLocks noChangeArrowheads="1"/>
          </p:cNvSpPr>
          <p:nvPr/>
        </p:nvSpPr>
        <p:spPr bwMode="auto">
          <a:xfrm>
            <a:off x="3810000" y="17417"/>
            <a:ext cx="5257800" cy="609600"/>
          </a:xfrm>
          <a:prstGeom prst="roundRect">
            <a:avLst>
              <a:gd name="adj" fmla="val 16667"/>
            </a:avLst>
          </a:prstGeom>
          <a:noFill/>
          <a:ln w="254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1800">
                <a:latin typeface="RiskYourLife.Solid." pitchFamily="2" charset="0"/>
                <a:cs typeface="Arial" panose="020B0604020202020204" pitchFamily="34" charset="0"/>
              </a:rPr>
              <a:t>تركز أنشطة ادارة الموارد البشرية علي:</a:t>
            </a:r>
            <a:endParaRPr lang="en-US" altLang="fr-FR" sz="1800">
              <a:latin typeface="RiskYourLife.Solid." pitchFamily="2" charset="0"/>
              <a:cs typeface="Arial" panose="020B0604020202020204" pitchFamily="34" charset="0"/>
            </a:endParaRPr>
          </a:p>
        </p:txBody>
      </p:sp>
      <p:sp>
        <p:nvSpPr>
          <p:cNvPr id="22534" name="AutoShape 6"/>
          <p:cNvSpPr>
            <a:spLocks noChangeArrowheads="1"/>
          </p:cNvSpPr>
          <p:nvPr/>
        </p:nvSpPr>
        <p:spPr bwMode="auto">
          <a:xfrm>
            <a:off x="5788854" y="1981200"/>
            <a:ext cx="2212146" cy="10668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3200" b="1">
                <a:latin typeface="Arial Narrow" panose="020B0606020202030204" pitchFamily="34" charset="0"/>
                <a:cs typeface="Arial" panose="020B0604020202020204" pitchFamily="34" charset="0"/>
              </a:rPr>
              <a:t>الانتاجية</a:t>
            </a:r>
            <a:endParaRPr lang="en-US" altLang="fr-FR" sz="3200" b="1">
              <a:latin typeface="Arial Narrow" panose="020B0606020202030204" pitchFamily="34" charset="0"/>
              <a:cs typeface="Arial" panose="020B0604020202020204" pitchFamily="34" charset="0"/>
            </a:endParaRPr>
          </a:p>
        </p:txBody>
      </p:sp>
      <p:sp>
        <p:nvSpPr>
          <p:cNvPr id="22536" name="AutoShape 8"/>
          <p:cNvSpPr>
            <a:spLocks noChangeArrowheads="1"/>
          </p:cNvSpPr>
          <p:nvPr/>
        </p:nvSpPr>
        <p:spPr bwMode="auto">
          <a:xfrm>
            <a:off x="3362177" y="3200400"/>
            <a:ext cx="2057400" cy="10668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3200" b="1">
                <a:latin typeface="Arial Narrow" panose="020B0606020202030204" pitchFamily="34" charset="0"/>
                <a:cs typeface="Arial" panose="020B0604020202020204" pitchFamily="34" charset="0"/>
              </a:rPr>
              <a:t>الجودة</a:t>
            </a:r>
            <a:r>
              <a:rPr lang="en-US" altLang="fr-FR" sz="3200" b="1">
                <a:latin typeface="Arial Narrow" panose="020B0606020202030204" pitchFamily="34" charset="0"/>
              </a:rPr>
              <a:t> </a:t>
            </a:r>
          </a:p>
        </p:txBody>
      </p:sp>
      <p:sp>
        <p:nvSpPr>
          <p:cNvPr id="22538" name="AutoShape 10"/>
          <p:cNvSpPr>
            <a:spLocks noChangeArrowheads="1"/>
          </p:cNvSpPr>
          <p:nvPr/>
        </p:nvSpPr>
        <p:spPr bwMode="auto">
          <a:xfrm>
            <a:off x="1066800" y="4572000"/>
            <a:ext cx="2057400" cy="10668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3200" b="1">
                <a:latin typeface="Arial Narrow" panose="020B0606020202030204" pitchFamily="34" charset="0"/>
                <a:cs typeface="Arial" panose="020B0604020202020204" pitchFamily="34" charset="0"/>
              </a:rPr>
              <a:t>الخدمات</a:t>
            </a:r>
            <a:r>
              <a:rPr lang="en-US" altLang="fr-FR" sz="3200" b="1">
                <a:latin typeface="Arial Narrow" panose="020B0606020202030204" pitchFamily="34" charset="0"/>
              </a:rPr>
              <a:t>  </a:t>
            </a:r>
          </a:p>
        </p:txBody>
      </p:sp>
      <p:sp>
        <p:nvSpPr>
          <p:cNvPr id="22539" name="Oval 11"/>
          <p:cNvSpPr>
            <a:spLocks noChangeArrowheads="1"/>
          </p:cNvSpPr>
          <p:nvPr/>
        </p:nvSpPr>
        <p:spPr bwMode="auto">
          <a:xfrm>
            <a:off x="7684477" y="1676400"/>
            <a:ext cx="685800" cy="609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38100" cmpd="dbl">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DZ" altLang="fr-FR" dirty="0"/>
              <a:t>01</a:t>
            </a:r>
            <a:endParaRPr lang="fr-FR" altLang="fr-FR" dirty="0"/>
          </a:p>
        </p:txBody>
      </p:sp>
      <p:sp>
        <p:nvSpPr>
          <p:cNvPr id="22540" name="Oval 12"/>
          <p:cNvSpPr>
            <a:spLocks noChangeArrowheads="1"/>
          </p:cNvSpPr>
          <p:nvPr/>
        </p:nvSpPr>
        <p:spPr bwMode="auto">
          <a:xfrm>
            <a:off x="5076677" y="2836985"/>
            <a:ext cx="685800" cy="60960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8100000" scaled="1"/>
            <a:tileRect/>
          </a:gradFill>
          <a:ln w="38100" cmpd="dbl">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DZ" altLang="fr-FR" dirty="0"/>
              <a:t>02</a:t>
            </a:r>
            <a:endParaRPr lang="fr-FR" altLang="fr-FR" dirty="0"/>
          </a:p>
        </p:txBody>
      </p:sp>
      <p:sp>
        <p:nvSpPr>
          <p:cNvPr id="22541" name="Oval 13"/>
          <p:cNvSpPr>
            <a:spLocks noChangeArrowheads="1"/>
          </p:cNvSpPr>
          <p:nvPr/>
        </p:nvSpPr>
        <p:spPr bwMode="auto">
          <a:xfrm>
            <a:off x="2781300" y="4267200"/>
            <a:ext cx="685800" cy="609600"/>
          </a:xfrm>
          <a:prstGeom prst="ellipse">
            <a:avLst/>
          </a:prstGeom>
          <a:solidFill>
            <a:srgbClr val="00B050"/>
          </a:solidFill>
          <a:ln w="38100" cmpd="dbl">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DZ" altLang="fr-FR" dirty="0"/>
              <a:t>03</a:t>
            </a:r>
            <a:endParaRPr lang="fr-FR" alt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532"/>
                                        </p:tgtEl>
                                        <p:attrNameLst>
                                          <p:attrName>ppt_y</p:attrName>
                                        </p:attrNameLst>
                                      </p:cBhvr>
                                      <p:tavLst>
                                        <p:tav tm="0">
                                          <p:val>
                                            <p:strVal val="#ppt_y"/>
                                          </p:val>
                                        </p:tav>
                                        <p:tav tm="100000">
                                          <p:val>
                                            <p:strVal val="#ppt_y"/>
                                          </p:val>
                                        </p:tav>
                                      </p:tavLst>
                                    </p:anim>
                                    <p:anim calcmode="lin" valueType="num">
                                      <p:cBhvr>
                                        <p:cTn id="9" dur="500" fill="hold"/>
                                        <p:tgtEl>
                                          <p:spTgt spid="225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5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5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fade">
                                      <p:cBhvr>
                                        <p:cTn id="16" dur="1000"/>
                                        <p:tgtEl>
                                          <p:spTgt spid="22534"/>
                                        </p:tgtEl>
                                      </p:cBhvr>
                                    </p:animEffect>
                                    <p:anim calcmode="lin" valueType="num">
                                      <p:cBhvr>
                                        <p:cTn id="17" dur="1000" fill="hold"/>
                                        <p:tgtEl>
                                          <p:spTgt spid="22534"/>
                                        </p:tgtEl>
                                        <p:attrNameLst>
                                          <p:attrName>ppt_x</p:attrName>
                                        </p:attrNameLst>
                                      </p:cBhvr>
                                      <p:tavLst>
                                        <p:tav tm="0">
                                          <p:val>
                                            <p:strVal val="#ppt_x"/>
                                          </p:val>
                                        </p:tav>
                                        <p:tav tm="100000">
                                          <p:val>
                                            <p:strVal val="#ppt_x"/>
                                          </p:val>
                                        </p:tav>
                                      </p:tavLst>
                                    </p:anim>
                                    <p:anim calcmode="lin" valueType="num">
                                      <p:cBhvr>
                                        <p:cTn id="18" dur="1000" fill="hold"/>
                                        <p:tgtEl>
                                          <p:spTgt spid="22534"/>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2536"/>
                                        </p:tgtEl>
                                        <p:attrNameLst>
                                          <p:attrName>style.visibility</p:attrName>
                                        </p:attrNameLst>
                                      </p:cBhvr>
                                      <p:to>
                                        <p:strVal val="visible"/>
                                      </p:to>
                                    </p:set>
                                    <p:animEffect transition="in" filter="fade">
                                      <p:cBhvr>
                                        <p:cTn id="23" dur="1000"/>
                                        <p:tgtEl>
                                          <p:spTgt spid="22536"/>
                                        </p:tgtEl>
                                      </p:cBhvr>
                                    </p:animEffect>
                                    <p:anim calcmode="lin" valueType="num">
                                      <p:cBhvr>
                                        <p:cTn id="24" dur="1000" fill="hold"/>
                                        <p:tgtEl>
                                          <p:spTgt spid="22536"/>
                                        </p:tgtEl>
                                        <p:attrNameLst>
                                          <p:attrName>ppt_x</p:attrName>
                                        </p:attrNameLst>
                                      </p:cBhvr>
                                      <p:tavLst>
                                        <p:tav tm="0">
                                          <p:val>
                                            <p:strVal val="#ppt_x"/>
                                          </p:val>
                                        </p:tav>
                                        <p:tav tm="100000">
                                          <p:val>
                                            <p:strVal val="#ppt_x"/>
                                          </p:val>
                                        </p:tav>
                                      </p:tavLst>
                                    </p:anim>
                                    <p:anim calcmode="lin" valueType="num">
                                      <p:cBhvr>
                                        <p:cTn id="25"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2538"/>
                                        </p:tgtEl>
                                        <p:attrNameLst>
                                          <p:attrName>style.visibility</p:attrName>
                                        </p:attrNameLst>
                                      </p:cBhvr>
                                      <p:to>
                                        <p:strVal val="visible"/>
                                      </p:to>
                                    </p:set>
                                    <p:animEffect transition="in" filter="fade">
                                      <p:cBhvr>
                                        <p:cTn id="30" dur="1000"/>
                                        <p:tgtEl>
                                          <p:spTgt spid="22538"/>
                                        </p:tgtEl>
                                      </p:cBhvr>
                                    </p:animEffect>
                                    <p:anim calcmode="lin" valueType="num">
                                      <p:cBhvr>
                                        <p:cTn id="31" dur="1000" fill="hold"/>
                                        <p:tgtEl>
                                          <p:spTgt spid="22538"/>
                                        </p:tgtEl>
                                        <p:attrNameLst>
                                          <p:attrName>ppt_x</p:attrName>
                                        </p:attrNameLst>
                                      </p:cBhvr>
                                      <p:tavLst>
                                        <p:tav tm="0">
                                          <p:val>
                                            <p:strVal val="#ppt_x"/>
                                          </p:val>
                                        </p:tav>
                                        <p:tav tm="100000">
                                          <p:val>
                                            <p:strVal val="#ppt_x"/>
                                          </p:val>
                                        </p:tav>
                                      </p:tavLst>
                                    </p:anim>
                                    <p:anim calcmode="lin" valueType="num">
                                      <p:cBhvr>
                                        <p:cTn id="32" dur="1000" fill="hold"/>
                                        <p:tgtEl>
                                          <p:spTgt spid="22538"/>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22539"/>
                                        </p:tgtEl>
                                        <p:attrNameLst>
                                          <p:attrName>style.visibility</p:attrName>
                                        </p:attrNameLst>
                                      </p:cBhvr>
                                      <p:to>
                                        <p:strVal val="visible"/>
                                      </p:to>
                                    </p:set>
                                    <p:anim calcmode="lin" valueType="num">
                                      <p:cBhvr>
                                        <p:cTn id="37" dur="500" fill="hold"/>
                                        <p:tgtEl>
                                          <p:spTgt spid="22539"/>
                                        </p:tgtEl>
                                        <p:attrNameLst>
                                          <p:attrName>ppt_x</p:attrName>
                                        </p:attrNameLst>
                                      </p:cBhvr>
                                      <p:tavLst>
                                        <p:tav tm="0">
                                          <p:val>
                                            <p:strVal val="#ppt_x"/>
                                          </p:val>
                                        </p:tav>
                                        <p:tav tm="100000">
                                          <p:val>
                                            <p:strVal val="#ppt_x"/>
                                          </p:val>
                                        </p:tav>
                                      </p:tavLst>
                                    </p:anim>
                                    <p:anim calcmode="lin" valueType="num">
                                      <p:cBhvr>
                                        <p:cTn id="38" dur="500" fill="hold"/>
                                        <p:tgtEl>
                                          <p:spTgt spid="22539"/>
                                        </p:tgtEl>
                                        <p:attrNameLst>
                                          <p:attrName>ppt_y</p:attrName>
                                        </p:attrNameLst>
                                      </p:cBhvr>
                                      <p:tavLst>
                                        <p:tav tm="0">
                                          <p:val>
                                            <p:strVal val="#ppt_y-#ppt_h/2"/>
                                          </p:val>
                                        </p:tav>
                                        <p:tav tm="100000">
                                          <p:val>
                                            <p:strVal val="#ppt_y"/>
                                          </p:val>
                                        </p:tav>
                                      </p:tavLst>
                                    </p:anim>
                                    <p:anim calcmode="lin" valueType="num">
                                      <p:cBhvr>
                                        <p:cTn id="39" dur="500" fill="hold"/>
                                        <p:tgtEl>
                                          <p:spTgt spid="22539"/>
                                        </p:tgtEl>
                                        <p:attrNameLst>
                                          <p:attrName>ppt_w</p:attrName>
                                        </p:attrNameLst>
                                      </p:cBhvr>
                                      <p:tavLst>
                                        <p:tav tm="0">
                                          <p:val>
                                            <p:strVal val="#ppt_w"/>
                                          </p:val>
                                        </p:tav>
                                        <p:tav tm="100000">
                                          <p:val>
                                            <p:strVal val="#ppt_w"/>
                                          </p:val>
                                        </p:tav>
                                      </p:tavLst>
                                    </p:anim>
                                    <p:anim calcmode="lin" valueType="num">
                                      <p:cBhvr>
                                        <p:cTn id="40" dur="500" fill="hold"/>
                                        <p:tgtEl>
                                          <p:spTgt spid="22539"/>
                                        </p:tgtEl>
                                        <p:attrNameLst>
                                          <p:attrName>ppt_h</p:attrName>
                                        </p:attrNameLst>
                                      </p:cBhvr>
                                      <p:tavLst>
                                        <p:tav tm="0">
                                          <p:val>
                                            <p:fltVal val="0"/>
                                          </p:val>
                                        </p:tav>
                                        <p:tav tm="100000">
                                          <p:val>
                                            <p:strVal val="#ppt_h"/>
                                          </p:val>
                                        </p:tav>
                                      </p:tavLst>
                                    </p:anim>
                                  </p:childTnLst>
                                </p:cTn>
                              </p:par>
                            </p:childTnLst>
                          </p:cTn>
                        </p:par>
                        <p:par>
                          <p:cTn id="41" fill="hold" nodeType="afterGroup">
                            <p:stCondLst>
                              <p:cond delay="500"/>
                            </p:stCondLst>
                            <p:childTnLst>
                              <p:par>
                                <p:cTn id="42" presetID="17" presetClass="entr" presetSubtype="1" fill="hold" grpId="0" nodeType="afterEffect">
                                  <p:stCondLst>
                                    <p:cond delay="0"/>
                                  </p:stCondLst>
                                  <p:childTnLst>
                                    <p:set>
                                      <p:cBhvr>
                                        <p:cTn id="43" dur="1" fill="hold">
                                          <p:stCondLst>
                                            <p:cond delay="0"/>
                                          </p:stCondLst>
                                        </p:cTn>
                                        <p:tgtEl>
                                          <p:spTgt spid="22540"/>
                                        </p:tgtEl>
                                        <p:attrNameLst>
                                          <p:attrName>style.visibility</p:attrName>
                                        </p:attrNameLst>
                                      </p:cBhvr>
                                      <p:to>
                                        <p:strVal val="visible"/>
                                      </p:to>
                                    </p:set>
                                    <p:anim calcmode="lin" valueType="num">
                                      <p:cBhvr>
                                        <p:cTn id="44" dur="500" fill="hold"/>
                                        <p:tgtEl>
                                          <p:spTgt spid="22540"/>
                                        </p:tgtEl>
                                        <p:attrNameLst>
                                          <p:attrName>ppt_x</p:attrName>
                                        </p:attrNameLst>
                                      </p:cBhvr>
                                      <p:tavLst>
                                        <p:tav tm="0">
                                          <p:val>
                                            <p:strVal val="#ppt_x"/>
                                          </p:val>
                                        </p:tav>
                                        <p:tav tm="100000">
                                          <p:val>
                                            <p:strVal val="#ppt_x"/>
                                          </p:val>
                                        </p:tav>
                                      </p:tavLst>
                                    </p:anim>
                                    <p:anim calcmode="lin" valueType="num">
                                      <p:cBhvr>
                                        <p:cTn id="45" dur="500" fill="hold"/>
                                        <p:tgtEl>
                                          <p:spTgt spid="22540"/>
                                        </p:tgtEl>
                                        <p:attrNameLst>
                                          <p:attrName>ppt_y</p:attrName>
                                        </p:attrNameLst>
                                      </p:cBhvr>
                                      <p:tavLst>
                                        <p:tav tm="0">
                                          <p:val>
                                            <p:strVal val="#ppt_y-#ppt_h/2"/>
                                          </p:val>
                                        </p:tav>
                                        <p:tav tm="100000">
                                          <p:val>
                                            <p:strVal val="#ppt_y"/>
                                          </p:val>
                                        </p:tav>
                                      </p:tavLst>
                                    </p:anim>
                                    <p:anim calcmode="lin" valueType="num">
                                      <p:cBhvr>
                                        <p:cTn id="46" dur="500" fill="hold"/>
                                        <p:tgtEl>
                                          <p:spTgt spid="22540"/>
                                        </p:tgtEl>
                                        <p:attrNameLst>
                                          <p:attrName>ppt_w</p:attrName>
                                        </p:attrNameLst>
                                      </p:cBhvr>
                                      <p:tavLst>
                                        <p:tav tm="0">
                                          <p:val>
                                            <p:strVal val="#ppt_w"/>
                                          </p:val>
                                        </p:tav>
                                        <p:tav tm="100000">
                                          <p:val>
                                            <p:strVal val="#ppt_w"/>
                                          </p:val>
                                        </p:tav>
                                      </p:tavLst>
                                    </p:anim>
                                    <p:anim calcmode="lin" valueType="num">
                                      <p:cBhvr>
                                        <p:cTn id="47" dur="500" fill="hold"/>
                                        <p:tgtEl>
                                          <p:spTgt spid="22540"/>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000"/>
                            </p:stCondLst>
                            <p:childTnLst>
                              <p:par>
                                <p:cTn id="49" presetID="17" presetClass="entr" presetSubtype="1" fill="hold" grpId="0" nodeType="afterEffect">
                                  <p:stCondLst>
                                    <p:cond delay="0"/>
                                  </p:stCondLst>
                                  <p:childTnLst>
                                    <p:set>
                                      <p:cBhvr>
                                        <p:cTn id="50" dur="1" fill="hold">
                                          <p:stCondLst>
                                            <p:cond delay="0"/>
                                          </p:stCondLst>
                                        </p:cTn>
                                        <p:tgtEl>
                                          <p:spTgt spid="22541"/>
                                        </p:tgtEl>
                                        <p:attrNameLst>
                                          <p:attrName>style.visibility</p:attrName>
                                        </p:attrNameLst>
                                      </p:cBhvr>
                                      <p:to>
                                        <p:strVal val="visible"/>
                                      </p:to>
                                    </p:set>
                                    <p:anim calcmode="lin" valueType="num">
                                      <p:cBhvr>
                                        <p:cTn id="51" dur="500" fill="hold"/>
                                        <p:tgtEl>
                                          <p:spTgt spid="22541"/>
                                        </p:tgtEl>
                                        <p:attrNameLst>
                                          <p:attrName>ppt_x</p:attrName>
                                        </p:attrNameLst>
                                      </p:cBhvr>
                                      <p:tavLst>
                                        <p:tav tm="0">
                                          <p:val>
                                            <p:strVal val="#ppt_x"/>
                                          </p:val>
                                        </p:tav>
                                        <p:tav tm="100000">
                                          <p:val>
                                            <p:strVal val="#ppt_x"/>
                                          </p:val>
                                        </p:tav>
                                      </p:tavLst>
                                    </p:anim>
                                    <p:anim calcmode="lin" valueType="num">
                                      <p:cBhvr>
                                        <p:cTn id="52" dur="500" fill="hold"/>
                                        <p:tgtEl>
                                          <p:spTgt spid="22541"/>
                                        </p:tgtEl>
                                        <p:attrNameLst>
                                          <p:attrName>ppt_y</p:attrName>
                                        </p:attrNameLst>
                                      </p:cBhvr>
                                      <p:tavLst>
                                        <p:tav tm="0">
                                          <p:val>
                                            <p:strVal val="#ppt_y-#ppt_h/2"/>
                                          </p:val>
                                        </p:tav>
                                        <p:tav tm="100000">
                                          <p:val>
                                            <p:strVal val="#ppt_y"/>
                                          </p:val>
                                        </p:tav>
                                      </p:tavLst>
                                    </p:anim>
                                    <p:anim calcmode="lin" valueType="num">
                                      <p:cBhvr>
                                        <p:cTn id="53" dur="500" fill="hold"/>
                                        <p:tgtEl>
                                          <p:spTgt spid="22541"/>
                                        </p:tgtEl>
                                        <p:attrNameLst>
                                          <p:attrName>ppt_w</p:attrName>
                                        </p:attrNameLst>
                                      </p:cBhvr>
                                      <p:tavLst>
                                        <p:tav tm="0">
                                          <p:val>
                                            <p:strVal val="#ppt_w"/>
                                          </p:val>
                                        </p:tav>
                                        <p:tav tm="100000">
                                          <p:val>
                                            <p:strVal val="#ppt_w"/>
                                          </p:val>
                                        </p:tav>
                                      </p:tavLst>
                                    </p:anim>
                                    <p:anim calcmode="lin" valueType="num">
                                      <p:cBhvr>
                                        <p:cTn id="54" dur="500" fill="hold"/>
                                        <p:tgtEl>
                                          <p:spTgt spid="225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4" grpId="0" animBg="1"/>
      <p:bldP spid="22536" grpId="0" animBg="1"/>
      <p:bldP spid="22538" grpId="0" animBg="1"/>
      <p:bldP spid="22539" grpId="0" animBg="1"/>
      <p:bldP spid="22540" grpId="0" animBg="1"/>
      <p:bldP spid="22541"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33CC"/>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طرق التقييم التقليدية </a:t>
            </a:r>
          </a:p>
        </p:txBody>
      </p:sp>
      <p:sp>
        <p:nvSpPr>
          <p:cNvPr id="3" name="Segnaposto contenuto 2"/>
          <p:cNvSpPr>
            <a:spLocks noGrp="1"/>
          </p:cNvSpPr>
          <p:nvPr>
            <p:ph idx="1"/>
          </p:nvPr>
        </p:nvSpPr>
        <p:spPr/>
        <p:txBody>
          <a:bodyPr>
            <a:noAutofit/>
          </a:bodyPr>
          <a:lstStyle/>
          <a:p>
            <a:pPr algn="r" rtl="1" eaLnBrk="1" hangingPunct="1">
              <a:defRPr/>
            </a:pPr>
            <a:r>
              <a:rPr lang="ar-JO" sz="3400" dirty="0"/>
              <a:t>عيوب نظرية التدرج البياني :</a:t>
            </a:r>
          </a:p>
          <a:p>
            <a:pPr algn="r" rtl="1" eaLnBrk="1" hangingPunct="1">
              <a:defRPr/>
            </a:pPr>
            <a:r>
              <a:rPr lang="ar-JO" sz="3400" dirty="0"/>
              <a:t>يتطلب هذا الاسلوب درجة عالية من الشعور بالمسؤولية و الحكم العادل من قبل المشرف المباشر و يتطلب جهد كبير في الملاحظة و الاشراف على سلوك العاملين و متابعتهم و لهذا التقييم نوعان هما </a:t>
            </a:r>
          </a:p>
          <a:p>
            <a:pPr algn="r" rtl="1" eaLnBrk="1" hangingPunct="1">
              <a:defRPr/>
            </a:pPr>
            <a:r>
              <a:rPr lang="ar-JO" sz="3400" dirty="0"/>
              <a:t>التقويم من خلال الاوصاف التقديرية </a:t>
            </a:r>
          </a:p>
          <a:p>
            <a:pPr algn="r" rtl="1" eaLnBrk="1" hangingPunct="1">
              <a:defRPr/>
            </a:pPr>
            <a:r>
              <a:rPr lang="ar-JO" sz="3400" dirty="0"/>
              <a:t>التقويم من خلال الاسلوب الوصفي و هو الاكثر استعمالا لانه يعطي فكرة واضحة و دقيقة لمدى توافر الصفات في الموظف و مدى قيامه بواجبات وظيفته </a:t>
            </a:r>
          </a:p>
        </p:txBody>
      </p:sp>
    </p:spTree>
    <p:extLst>
      <p:ext uri="{BB962C8B-B14F-4D97-AF65-F5344CB8AC3E}">
        <p14:creationId xmlns:p14="http://schemas.microsoft.com/office/powerpoint/2010/main" val="27264032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33CC"/>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طرق التقييم التقليدية </a:t>
            </a:r>
          </a:p>
        </p:txBody>
      </p:sp>
      <p:sp>
        <p:nvSpPr>
          <p:cNvPr id="3" name="Segnaposto contenuto 2"/>
          <p:cNvSpPr>
            <a:spLocks noGrp="1"/>
          </p:cNvSpPr>
          <p:nvPr>
            <p:ph idx="1"/>
          </p:nvPr>
        </p:nvSpPr>
        <p:spPr>
          <a:xfrm>
            <a:off x="214282" y="1295400"/>
            <a:ext cx="8777318" cy="4800600"/>
          </a:xfrm>
        </p:spPr>
        <p:txBody>
          <a:bodyPr>
            <a:noAutofit/>
          </a:bodyPr>
          <a:lstStyle/>
          <a:p>
            <a:pPr algn="r" rtl="1" eaLnBrk="1" hangingPunct="1">
              <a:buFont typeface="Wingdings" pitchFamily="2" charset="2"/>
              <a:buChar char="Ø"/>
              <a:defRPr/>
            </a:pPr>
            <a:r>
              <a:rPr lang="ar-JO" sz="3400" u="sng" dirty="0"/>
              <a:t>طريقة قوائم المراجعة :</a:t>
            </a:r>
          </a:p>
          <a:p>
            <a:pPr algn="r" rtl="1" eaLnBrk="1" hangingPunct="1">
              <a:buFontTx/>
              <a:buNone/>
              <a:defRPr/>
            </a:pPr>
            <a:r>
              <a:rPr lang="ar-JO" sz="3400" dirty="0"/>
              <a:t>تعتمد على دراسة كل نوع من الوظائف و ذلك لتحديد قائمة من الاسئلة تتضم مجموعة من العبارات الوصفية التي تصف الاداء الجيد للعمل و ليس هناك عدد محدد من الاسئلة </a:t>
            </a:r>
          </a:p>
          <a:p>
            <a:pPr algn="r" rtl="1" eaLnBrk="1" hangingPunct="1">
              <a:buFontTx/>
              <a:buNone/>
              <a:defRPr/>
            </a:pPr>
            <a:r>
              <a:rPr lang="ar-JO" sz="3400" dirty="0"/>
              <a:t>تحديد قيم عدديه متفاوته للصفات أو الاسئلة حسب اهمية كل منها للوظيفة و تكون القيم سرية و يطلب من المقوم الاجابة عليها بنعم أو لا حسب ما يراه منطبق على الموظف المراد تقويم ادائه و بعد الانتهاء تجمع الدرجات التي حصل عليها الموظف و تحول الى قيمه وصفيه تعبر عن أداءه </a:t>
            </a:r>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91931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33CC"/>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 التقييم التقليدية </a:t>
            </a:r>
          </a:p>
        </p:txBody>
      </p:sp>
      <p:sp>
        <p:nvSpPr>
          <p:cNvPr id="60421" name="Segnaposto contenuto 2"/>
          <p:cNvSpPr>
            <a:spLocks noGrp="1"/>
          </p:cNvSpPr>
          <p:nvPr>
            <p:ph idx="1"/>
          </p:nvPr>
        </p:nvSpPr>
        <p:spPr/>
        <p:txBody>
          <a:bodyPr/>
          <a:lstStyle/>
          <a:p>
            <a:pPr algn="r" rtl="1" eaLnBrk="1" hangingPunct="1">
              <a:buFontTx/>
              <a:buNone/>
            </a:pPr>
            <a:r>
              <a:rPr lang="ar-JO" altLang="fr-FR" sz="3600"/>
              <a:t>ميزات طريقة قوائم المراجعة </a:t>
            </a:r>
          </a:p>
          <a:p>
            <a:pPr algn="r" rtl="1" eaLnBrk="1" hangingPunct="1"/>
            <a:r>
              <a:rPr lang="ar-JO" altLang="fr-FR" sz="3600"/>
              <a:t>سهلة الاستخدام</a:t>
            </a:r>
          </a:p>
          <a:p>
            <a:pPr algn="r" rtl="1" eaLnBrk="1" hangingPunct="1"/>
            <a:r>
              <a:rPr lang="ar-JO" altLang="fr-FR" sz="3600"/>
              <a:t>لا تستغرف وقتا طويلا في تقويم الاداء </a:t>
            </a:r>
          </a:p>
          <a:p>
            <a:pPr algn="r" rtl="1" eaLnBrk="1" hangingPunct="1"/>
            <a:r>
              <a:rPr lang="ar-JO" altLang="fr-FR" sz="3600"/>
              <a:t>تعطي فكرة واضحة عن أداء الموظف </a:t>
            </a:r>
          </a:p>
          <a:p>
            <a:pPr algn="r" rtl="1" eaLnBrk="1" hangingPunct="1"/>
            <a:r>
              <a:rPr lang="ar-JO" altLang="fr-FR" sz="3600"/>
              <a:t>مفضلة الاستخدام في قطاع وظائف الخدمة ، مع الاعداد الكبيرة او الصغيرة من الموظفين  </a:t>
            </a:r>
          </a:p>
        </p:txBody>
      </p:sp>
    </p:spTree>
    <p:extLst>
      <p:ext uri="{BB962C8B-B14F-4D97-AF65-F5344CB8AC3E}">
        <p14:creationId xmlns:p14="http://schemas.microsoft.com/office/powerpoint/2010/main" val="2516198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33CC"/>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t>طرق التقييم التقليدية </a:t>
            </a:r>
          </a:p>
        </p:txBody>
      </p:sp>
      <p:sp>
        <p:nvSpPr>
          <p:cNvPr id="3" name="Segnaposto contenuto 2"/>
          <p:cNvSpPr>
            <a:spLocks noGrp="1"/>
          </p:cNvSpPr>
          <p:nvPr>
            <p:ph idx="1"/>
          </p:nvPr>
        </p:nvSpPr>
        <p:spPr>
          <a:xfrm>
            <a:off x="457200" y="1308279"/>
            <a:ext cx="8534400" cy="4800600"/>
          </a:xfrm>
        </p:spPr>
        <p:txBody>
          <a:bodyPr>
            <a:normAutofit lnSpcReduction="10000"/>
          </a:bodyPr>
          <a:lstStyle/>
          <a:p>
            <a:pPr algn="r" rtl="1" eaLnBrk="1" hangingPunct="1">
              <a:buFont typeface="Wingdings" pitchFamily="2" charset="2"/>
              <a:buChar char="Ø"/>
              <a:defRPr/>
            </a:pPr>
            <a:r>
              <a:rPr lang="ar-JO" u="sng" dirty="0"/>
              <a:t>طريقة المقالة :</a:t>
            </a:r>
          </a:p>
          <a:p>
            <a:pPr algn="r" rtl="1" eaLnBrk="1" hangingPunct="1">
              <a:buFontTx/>
              <a:buNone/>
              <a:defRPr/>
            </a:pPr>
            <a:r>
              <a:rPr lang="ar-JO" dirty="0"/>
              <a:t>تعتمد على كتابة التقاريير التفصيلية من قبل المشرف المباشر يصف فيها جوانب الضعف و القوة و الاداء الماضي و مهارات الافراد العاملين إضافة إلى وضع الاقتراحات التطويرية لكل منها .</a:t>
            </a:r>
          </a:p>
          <a:p>
            <a:pPr algn="r" rtl="1" eaLnBrk="1" hangingPunct="1">
              <a:buFontTx/>
              <a:buNone/>
              <a:defRPr/>
            </a:pPr>
            <a:r>
              <a:rPr lang="ar-JO" dirty="0">
                <a:solidFill>
                  <a:srgbClr val="C00000"/>
                </a:solidFill>
              </a:rPr>
              <a:t>المميزات</a:t>
            </a:r>
            <a:r>
              <a:rPr lang="ar-JO" dirty="0"/>
              <a:t> : بسيطة ، لا تتطلب تدريبا عاليا لانجازها ، </a:t>
            </a:r>
          </a:p>
          <a:p>
            <a:pPr algn="r" rtl="1" eaLnBrk="1" hangingPunct="1">
              <a:buFontTx/>
              <a:buNone/>
              <a:defRPr/>
            </a:pPr>
            <a:r>
              <a:rPr lang="ar-JO" dirty="0">
                <a:solidFill>
                  <a:srgbClr val="C00000"/>
                </a:solidFill>
              </a:rPr>
              <a:t>السلبيات</a:t>
            </a:r>
            <a:r>
              <a:rPr lang="ar-JO" dirty="0"/>
              <a:t> : -غير منظمة بشكل ثابت </a:t>
            </a:r>
          </a:p>
          <a:p>
            <a:pPr algn="r" rtl="1" eaLnBrk="1" hangingPunct="1">
              <a:buFontTx/>
              <a:buNone/>
              <a:defRPr/>
            </a:pPr>
            <a:r>
              <a:rPr lang="ar-JO" dirty="0"/>
              <a:t>            - تخضع للتغير من قبل المشرف </a:t>
            </a:r>
          </a:p>
          <a:p>
            <a:pPr algn="r" rtl="1" eaLnBrk="1" hangingPunct="1">
              <a:buFontTx/>
              <a:buNone/>
              <a:defRPr/>
            </a:pPr>
            <a:r>
              <a:rPr lang="ar-JO" dirty="0"/>
              <a:t>           - تتطلب امكانية جيدة في الكتابة و التعبير</a:t>
            </a:r>
          </a:p>
        </p:txBody>
      </p:sp>
    </p:spTree>
    <p:extLst>
      <p:ext uri="{BB962C8B-B14F-4D97-AF65-F5344CB8AC3E}">
        <p14:creationId xmlns:p14="http://schemas.microsoft.com/office/powerpoint/2010/main" val="22779679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solidFill>
                  <a:schemeClr val="tx1"/>
                </a:solidFill>
              </a:rPr>
              <a:t>طرق التقييم الحديثة </a:t>
            </a:r>
          </a:p>
        </p:txBody>
      </p:sp>
      <p:sp>
        <p:nvSpPr>
          <p:cNvPr id="3" name="Segnaposto contenuto 2"/>
          <p:cNvSpPr>
            <a:spLocks noGrp="1"/>
          </p:cNvSpPr>
          <p:nvPr>
            <p:ph idx="1"/>
          </p:nvPr>
        </p:nvSpPr>
        <p:spPr/>
        <p:txBody>
          <a:bodyPr>
            <a:normAutofit/>
          </a:bodyPr>
          <a:lstStyle/>
          <a:p>
            <a:pPr algn="r" rtl="1" eaLnBrk="1" hangingPunct="1">
              <a:buFont typeface="Wingdings" pitchFamily="2" charset="2"/>
              <a:buChar char="q"/>
              <a:defRPr/>
            </a:pPr>
            <a:r>
              <a:rPr lang="ar-JO" sz="3600" b="1" u="sng" dirty="0"/>
              <a:t>مقياس الملاحظات السلوكية </a:t>
            </a:r>
          </a:p>
          <a:p>
            <a:pPr algn="r" rtl="1" eaLnBrk="1" hangingPunct="1">
              <a:defRPr/>
            </a:pPr>
            <a:r>
              <a:rPr lang="ar-JO" sz="3600" dirty="0"/>
              <a:t>يتم تحديد الابعاد السلوكية المتوقعة للأداء كما في الطريقة السابقة الا ان المقيم هنا يقوم بملاحظة سلوك الافراد العاملين و يرتبهم على خمسة أوزان لكل بعد بدلا من وزن واحد , </a:t>
            </a:r>
            <a:endParaRPr lang="fr-FR" sz="3600" dirty="0"/>
          </a:p>
          <a:p>
            <a:pPr algn="r" rtl="1" eaLnBrk="1" hangingPunct="1">
              <a:defRPr/>
            </a:pPr>
            <a:r>
              <a:rPr lang="ar-JO" sz="3600" dirty="0"/>
              <a:t>تتميز هذه الطريقة انها تركز على السلوك الملاحظ بدلا من السلوك المتوقع</a:t>
            </a:r>
          </a:p>
        </p:txBody>
      </p:sp>
    </p:spTree>
    <p:extLst>
      <p:ext uri="{BB962C8B-B14F-4D97-AF65-F5344CB8AC3E}">
        <p14:creationId xmlns:p14="http://schemas.microsoft.com/office/powerpoint/2010/main" val="34677082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solidFill>
                  <a:schemeClr val="tx1"/>
                </a:solidFill>
              </a:rPr>
              <a:t>طرق التقييم الحديثة </a:t>
            </a:r>
          </a:p>
        </p:txBody>
      </p:sp>
      <p:sp>
        <p:nvSpPr>
          <p:cNvPr id="68613" name="Segnaposto contenuto 2"/>
          <p:cNvSpPr>
            <a:spLocks noGrp="1"/>
          </p:cNvSpPr>
          <p:nvPr>
            <p:ph idx="1"/>
          </p:nvPr>
        </p:nvSpPr>
        <p:spPr/>
        <p:txBody>
          <a:bodyPr/>
          <a:lstStyle/>
          <a:p>
            <a:pPr algn="r" rtl="1" eaLnBrk="1" hangingPunct="1">
              <a:buFont typeface="Wingdings" panose="05000000000000000000" pitchFamily="2" charset="2"/>
              <a:buChar char="q"/>
            </a:pPr>
            <a:r>
              <a:rPr lang="ar-JO" altLang="fr-FR" sz="3600" b="1" u="sng" dirty="0"/>
              <a:t>طريقة الادارة </a:t>
            </a:r>
            <a:r>
              <a:rPr lang="ar-JO" altLang="fr-FR" sz="3600" b="1" u="sng" dirty="0" err="1"/>
              <a:t>بالاهداف</a:t>
            </a:r>
            <a:r>
              <a:rPr lang="ar-JO" altLang="fr-FR" sz="3600" b="1" u="sng" dirty="0"/>
              <a:t> </a:t>
            </a:r>
          </a:p>
          <a:p>
            <a:pPr algn="r" rtl="1" eaLnBrk="1" hangingPunct="1">
              <a:buFontTx/>
              <a:buNone/>
            </a:pPr>
            <a:r>
              <a:rPr lang="ar-JO" altLang="fr-FR" sz="3600" dirty="0"/>
              <a:t> تتضمن خطوتين اساسيتين الاولى تحديد الاهداف و الثانية هي مراجعة و تقييم الاداء </a:t>
            </a:r>
          </a:p>
          <a:p>
            <a:pPr algn="r" rtl="1" eaLnBrk="1" hangingPunct="1">
              <a:buFontTx/>
              <a:buNone/>
            </a:pPr>
            <a:r>
              <a:rPr lang="ar-JO" altLang="fr-FR" sz="3600" dirty="0"/>
              <a:t>هناك لقاء بين الرئيس و المرؤوس بحيث يتم تحديد الهدف بالاتفاق و بعدئذ يلتقي الرئيس بالمرؤوس لمناقشة فترة انجاز الاهداف المحددة و بهذا يكون اساس التقييم هو النتائج المحققة و ليس على السلوك</a:t>
            </a:r>
          </a:p>
        </p:txBody>
      </p:sp>
    </p:spTree>
    <p:extLst>
      <p:ext uri="{BB962C8B-B14F-4D97-AF65-F5344CB8AC3E}">
        <p14:creationId xmlns:p14="http://schemas.microsoft.com/office/powerpoint/2010/main" val="5346175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5721"/>
            <a:ext cx="8305800" cy="838200"/>
          </a:xfrm>
          <a:solidFill>
            <a:srgbClr val="FFC000"/>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solidFill>
                  <a:schemeClr val="tx1"/>
                </a:solidFill>
              </a:rPr>
              <a:t>طرق التقييم الحديثة </a:t>
            </a:r>
          </a:p>
        </p:txBody>
      </p:sp>
      <p:sp>
        <p:nvSpPr>
          <p:cNvPr id="69637" name="Segnaposto contenuto 2"/>
          <p:cNvSpPr>
            <a:spLocks noGrp="1"/>
          </p:cNvSpPr>
          <p:nvPr>
            <p:ph idx="1"/>
          </p:nvPr>
        </p:nvSpPr>
        <p:spPr>
          <a:xfrm>
            <a:off x="228600" y="1295400"/>
            <a:ext cx="8763000" cy="4800600"/>
          </a:xfrm>
        </p:spPr>
        <p:txBody>
          <a:bodyPr/>
          <a:lstStyle/>
          <a:p>
            <a:pPr algn="r" rtl="1" eaLnBrk="1" hangingPunct="1"/>
            <a:r>
              <a:rPr lang="ar-JO" altLang="fr-FR" sz="3600" dirty="0"/>
              <a:t>مزايا طريقة الادارة </a:t>
            </a:r>
            <a:r>
              <a:rPr lang="ar-JO" altLang="fr-FR" sz="3600" dirty="0" err="1"/>
              <a:t>بالاهداف</a:t>
            </a:r>
            <a:r>
              <a:rPr lang="ar-JO" altLang="fr-FR" sz="3600" dirty="0"/>
              <a:t> :</a:t>
            </a:r>
          </a:p>
          <a:p>
            <a:pPr algn="r" rtl="1" eaLnBrk="1" hangingPunct="1"/>
            <a:r>
              <a:rPr lang="ar-JO" altLang="fr-FR" sz="3600" dirty="0"/>
              <a:t>من الطرق الموضوعية المعتمدة على الاداء الفعلي </a:t>
            </a:r>
          </a:p>
          <a:p>
            <a:pPr algn="r" rtl="1" eaLnBrk="1" hangingPunct="1"/>
            <a:r>
              <a:rPr lang="ar-JO" altLang="fr-FR" sz="3600" dirty="0"/>
              <a:t>تؤدي إلى تعريف الأفراد بما مطلوب منهم مسبقاً وما هي إمكانياتهم </a:t>
            </a:r>
          </a:p>
          <a:p>
            <a:pPr algn="r" rtl="1" eaLnBrk="1" hangingPunct="1"/>
            <a:r>
              <a:rPr lang="ar-JO" altLang="fr-FR" sz="3600" dirty="0"/>
              <a:t>تسهل عملية التخطيط و التنسيق في الأهداف لعموم المنظمة </a:t>
            </a:r>
          </a:p>
        </p:txBody>
      </p:sp>
    </p:spTree>
    <p:extLst>
      <p:ext uri="{BB962C8B-B14F-4D97-AF65-F5344CB8AC3E}">
        <p14:creationId xmlns:p14="http://schemas.microsoft.com/office/powerpoint/2010/main" val="8619458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r>
              <a:rPr lang="ar-JO" dirty="0">
                <a:solidFill>
                  <a:schemeClr val="tx1"/>
                </a:solidFill>
              </a:rPr>
              <a:t>طرق التقييم الحديثة </a:t>
            </a:r>
          </a:p>
        </p:txBody>
      </p:sp>
      <p:sp>
        <p:nvSpPr>
          <p:cNvPr id="3" name="Segnaposto contenuto 2"/>
          <p:cNvSpPr>
            <a:spLocks noGrp="1"/>
          </p:cNvSpPr>
          <p:nvPr>
            <p:ph idx="1"/>
          </p:nvPr>
        </p:nvSpPr>
        <p:spPr/>
        <p:txBody>
          <a:bodyPr>
            <a:normAutofit/>
          </a:bodyPr>
          <a:lstStyle/>
          <a:p>
            <a:pPr algn="r" rtl="1" eaLnBrk="1" hangingPunct="1">
              <a:buFont typeface="Wingdings" pitchFamily="2" charset="2"/>
              <a:buChar char="q"/>
              <a:defRPr/>
            </a:pPr>
            <a:r>
              <a:rPr lang="ar-JO" sz="3400" dirty="0"/>
              <a:t>طريقة مراكز التقييم : </a:t>
            </a:r>
          </a:p>
          <a:p>
            <a:pPr algn="r" rtl="1" eaLnBrk="1" hangingPunct="1">
              <a:buFontTx/>
              <a:buNone/>
              <a:defRPr/>
            </a:pPr>
            <a:r>
              <a:rPr lang="ar-JO" sz="3400" dirty="0"/>
              <a:t>تستخدم لتطوير المديرون و لتقييم أداءهم حيث إجراءاتها تساعد الافراد لفهم نقاط الضعف و القوة في أدائه مما يقود لتطوير الأداء </a:t>
            </a:r>
          </a:p>
          <a:p>
            <a:pPr algn="r" rtl="1" eaLnBrk="1" hangingPunct="1">
              <a:buFontTx/>
              <a:buNone/>
              <a:defRPr/>
            </a:pPr>
            <a:r>
              <a:rPr lang="ar-JO" sz="3400" dirty="0"/>
              <a:t>السمات الاساسية في هذه الطريقة هي مهارات التخطيط و التنظيم و العلاقات الانسانية و نوعية التفكير و مقاومة الضغوط و الدوافع نحو العمل و درجة الاعتماد على الاخريين إضافة الى مهارات التفاعل و الاتصال  </a:t>
            </a:r>
          </a:p>
        </p:txBody>
      </p:sp>
    </p:spTree>
    <p:extLst>
      <p:ext uri="{BB962C8B-B14F-4D97-AF65-F5344CB8AC3E}">
        <p14:creationId xmlns:p14="http://schemas.microsoft.com/office/powerpoint/2010/main" val="13487357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miter lim="800000"/>
            <a:headEnd/>
            <a:tailEnd/>
          </a:ln>
        </p:spPr>
        <p:style>
          <a:lnRef idx="0">
            <a:schemeClr val="accent5"/>
          </a:lnRef>
          <a:fillRef idx="3">
            <a:schemeClr val="accent5"/>
          </a:fillRef>
          <a:effectRef idx="3">
            <a:schemeClr val="accent5"/>
          </a:effectRef>
          <a:fontRef idx="minor">
            <a:schemeClr val="lt1"/>
          </a:fontRef>
        </p:style>
        <p:txBody>
          <a:bodyPr/>
          <a:lstStyle/>
          <a:p>
            <a:pPr algn="ctr" eaLnBrk="1" hangingPunct="1">
              <a:defRPr/>
            </a:pPr>
            <a:r>
              <a:rPr lang="ar-JO" sz="3600" dirty="0">
                <a:solidFill>
                  <a:schemeClr val="tx1"/>
                </a:solidFill>
              </a:rPr>
              <a:t> مصادر جمع البيانات لتقرير قياس الاداء</a:t>
            </a:r>
          </a:p>
        </p:txBody>
      </p:sp>
      <p:sp>
        <p:nvSpPr>
          <p:cNvPr id="73733" name="Segnaposto contenuto 2"/>
          <p:cNvSpPr>
            <a:spLocks noGrp="1"/>
          </p:cNvSpPr>
          <p:nvPr>
            <p:ph idx="1"/>
          </p:nvPr>
        </p:nvSpPr>
        <p:spPr/>
        <p:txBody>
          <a:bodyPr/>
          <a:lstStyle/>
          <a:p>
            <a:pPr marL="514350" indent="-514350" algn="r" rtl="1" eaLnBrk="1" hangingPunct="1">
              <a:buFontTx/>
              <a:buAutoNum type="arabic1Minus"/>
            </a:pPr>
            <a:r>
              <a:rPr lang="ar-JO" altLang="fr-FR" sz="3200" dirty="0"/>
              <a:t>الرئيس المباشر :حسب اغلب الآراء انسب شخص تتوفر لديه المعلومات </a:t>
            </a:r>
            <a:r>
              <a:rPr lang="ar-JO" altLang="fr-FR" sz="3200" dirty="0" err="1"/>
              <a:t>الكافيه</a:t>
            </a:r>
            <a:r>
              <a:rPr lang="ar-JO" altLang="fr-FR" sz="3200" dirty="0"/>
              <a:t> عن أداء الموظف لكن يتوجب عدم الاعتماد بشكل نهائي و كلي على الرئيس المباشر فقط و لضمان الموضوعية يتوجب على مستوى إداري اعلى ان يراجع النتائج </a:t>
            </a:r>
          </a:p>
          <a:p>
            <a:pPr marL="514350" indent="-514350" algn="r" rtl="1" eaLnBrk="1" hangingPunct="1">
              <a:buFontTx/>
              <a:buAutoNum type="arabic1Minus"/>
            </a:pPr>
            <a:r>
              <a:rPr lang="ar-JO" altLang="fr-FR" sz="3200" dirty="0"/>
              <a:t>التقييم الذاتي : الفرد نفسه هو الذي يقوم </a:t>
            </a:r>
            <a:r>
              <a:rPr lang="ar-JO" altLang="fr-FR" sz="3200" dirty="0" err="1"/>
              <a:t>بقييم</a:t>
            </a:r>
            <a:r>
              <a:rPr lang="ar-JO" altLang="fr-FR" sz="3200" dirty="0"/>
              <a:t> الأداء          الغاية من قيام الفرد بتقييم الاداء هو انه ادرى الناس بحقيقة </a:t>
            </a:r>
            <a:r>
              <a:rPr lang="ar-JO" altLang="fr-FR" sz="3200" dirty="0" err="1"/>
              <a:t>آدائه</a:t>
            </a:r>
            <a:r>
              <a:rPr lang="ar-JO" altLang="fr-FR" sz="3200" dirty="0"/>
              <a:t> و دور الرئيس المباشر هو ابداء الملاحظات حول التقييم </a:t>
            </a:r>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31169377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miter lim="800000"/>
            <a:headEnd/>
            <a:tailEnd/>
          </a:ln>
        </p:spPr>
        <p:style>
          <a:lnRef idx="0">
            <a:schemeClr val="accent5"/>
          </a:lnRef>
          <a:fillRef idx="3">
            <a:schemeClr val="accent5"/>
          </a:fillRef>
          <a:effectRef idx="3">
            <a:schemeClr val="accent5"/>
          </a:effectRef>
          <a:fontRef idx="minor">
            <a:schemeClr val="lt1"/>
          </a:fontRef>
        </p:style>
        <p:txBody>
          <a:bodyPr/>
          <a:lstStyle/>
          <a:p>
            <a:pPr algn="ctr" eaLnBrk="1" hangingPunct="1">
              <a:defRPr/>
            </a:pPr>
            <a:r>
              <a:rPr lang="ar-JO" sz="4000" dirty="0">
                <a:solidFill>
                  <a:schemeClr val="tx1"/>
                </a:solidFill>
              </a:rPr>
              <a:t>مصادر المعلومات لعملية قياس و تقييم الاداء</a:t>
            </a:r>
          </a:p>
        </p:txBody>
      </p:sp>
      <p:sp>
        <p:nvSpPr>
          <p:cNvPr id="74757" name="Segnaposto contenuto 2"/>
          <p:cNvSpPr>
            <a:spLocks noGrp="1"/>
          </p:cNvSpPr>
          <p:nvPr>
            <p:ph idx="1"/>
          </p:nvPr>
        </p:nvSpPr>
        <p:spPr>
          <a:xfrm>
            <a:off x="0" y="1295400"/>
            <a:ext cx="8991600" cy="4800600"/>
          </a:xfrm>
        </p:spPr>
        <p:txBody>
          <a:bodyPr/>
          <a:lstStyle/>
          <a:p>
            <a:pPr marL="514350" indent="-514350" algn="r" rtl="1" eaLnBrk="1" hangingPunct="1">
              <a:buFontTx/>
              <a:buNone/>
            </a:pPr>
            <a:r>
              <a:rPr lang="ar-JO" altLang="fr-FR" sz="3600" dirty="0"/>
              <a:t>ت- النظراء في العمل : </a:t>
            </a:r>
          </a:p>
          <a:p>
            <a:pPr marL="514350" indent="-514350" algn="r" rtl="1" eaLnBrk="1" hangingPunct="1">
              <a:buFontTx/>
              <a:buNone/>
            </a:pPr>
            <a:r>
              <a:rPr lang="ar-JO" altLang="fr-FR" sz="3600" dirty="0"/>
              <a:t>يقوم الزميل في نفس العمل بالتقييم و ذلك لان لديهم معلومات كافية عن سلوك و انجاز الفرد نتيجة الاحتكاك المستمر  </a:t>
            </a:r>
          </a:p>
          <a:p>
            <a:pPr marL="514350" indent="-514350" algn="r" rtl="1" eaLnBrk="1" hangingPunct="1">
              <a:buFontTx/>
              <a:buNone/>
            </a:pPr>
            <a:r>
              <a:rPr lang="ar-JO" altLang="fr-FR" sz="3600" dirty="0"/>
              <a:t>   لا ينصح بالاعتماد على النظراء بشكل كامل خوفا من الصراعات الداخلية </a:t>
            </a:r>
          </a:p>
          <a:p>
            <a:pPr marL="514350" indent="-514350" algn="r" rtl="1" eaLnBrk="1" hangingPunct="1">
              <a:buFontTx/>
              <a:buNone/>
            </a:pPr>
            <a:r>
              <a:rPr lang="ar-JO" altLang="fr-FR" sz="3600" dirty="0"/>
              <a:t>ج- المرؤوسين :ان يقوم المرؤوس بتقييم </a:t>
            </a:r>
            <a:r>
              <a:rPr lang="ar-JO" altLang="fr-FR" sz="3600" dirty="0" err="1"/>
              <a:t>آداء</a:t>
            </a:r>
            <a:r>
              <a:rPr lang="ar-JO" altLang="fr-FR" sz="3600" dirty="0"/>
              <a:t> رئيسه  </a:t>
            </a:r>
          </a:p>
          <a:p>
            <a:pPr marL="514350" indent="-514350" algn="r" rtl="1" eaLnBrk="1" hangingPunct="1">
              <a:buFontTx/>
              <a:buNone/>
            </a:pPr>
            <a:r>
              <a:rPr lang="ar-JO" altLang="fr-FR" sz="3600" dirty="0"/>
              <a:t>لا يتوجب الاعتماد بشكل كامل على المرؤوسين بسبب امكانية وجود خلاف بين الرئيس و المرؤوس </a:t>
            </a:r>
          </a:p>
        </p:txBody>
      </p:sp>
    </p:spTree>
    <p:extLst>
      <p:ext uri="{BB962C8B-B14F-4D97-AF65-F5344CB8AC3E}">
        <p14:creationId xmlns:p14="http://schemas.microsoft.com/office/powerpoint/2010/main" val="281293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altLang="fr-FR" dirty="0">
                <a:solidFill>
                  <a:srgbClr val="FFFF00"/>
                </a:solidFill>
                <a:cs typeface="Simplified Arabic" panose="02020603050405020304" pitchFamily="18" charset="-78"/>
              </a:rPr>
              <a:t>التطور التاريخي لإدارة الموارد البشرية</a:t>
            </a:r>
            <a:endParaRPr lang="fr-FR" dirty="0"/>
          </a:p>
        </p:txBody>
      </p:sp>
      <p:sp>
        <p:nvSpPr>
          <p:cNvPr id="4" name="Rectangle 3"/>
          <p:cNvSpPr>
            <a:spLocks noGrp="1" noChangeArrowheads="1"/>
          </p:cNvSpPr>
          <p:nvPr>
            <p:ph idx="1"/>
          </p:nvPr>
        </p:nvSpPr>
        <p:spPr/>
        <p:txBody>
          <a:bodyPr/>
          <a:lstStyle/>
          <a:p>
            <a:pPr marL="609600" indent="-609600" algn="r" rtl="1" eaLnBrk="1" hangingPunct="1">
              <a:buFont typeface="Wingdings" panose="05000000000000000000" pitchFamily="2" charset="2"/>
              <a:buNone/>
              <a:defRPr/>
            </a:pPr>
            <a:r>
              <a:rPr lang="ar-SA" altLang="fr-FR" b="1" dirty="0">
                <a:solidFill>
                  <a:srgbClr val="FFCC00"/>
                </a:solidFill>
                <a:cs typeface="Simplified Arabic" panose="02020603050405020304" pitchFamily="18" charset="-78"/>
              </a:rPr>
              <a:t>ظهرت إدارة الموارد البشرية كعلم مستقل في بداية القرن الماضي، وقد تطورت على عدة مراحل بالشكل التالي:</a:t>
            </a:r>
          </a:p>
          <a:p>
            <a:pPr marL="609600" indent="-609600" algn="r" rtl="1" eaLnBrk="1" hangingPunct="1">
              <a:buFont typeface="Wingdings" panose="05000000000000000000" pitchFamily="2" charset="2"/>
              <a:buAutoNum type="arabicPeriod"/>
              <a:defRPr/>
            </a:pPr>
            <a:r>
              <a:rPr lang="ar-SA" altLang="fr-FR" b="1" dirty="0"/>
              <a:t>المرحلة الأولى (الثورة الصناعية)</a:t>
            </a:r>
          </a:p>
          <a:p>
            <a:pPr marL="609600" indent="-609600" algn="r" rtl="1" eaLnBrk="1" hangingPunct="1">
              <a:buFont typeface="Wingdings" panose="05000000000000000000" pitchFamily="2" charset="2"/>
              <a:buAutoNum type="arabicPeriod"/>
              <a:defRPr/>
            </a:pPr>
            <a:r>
              <a:rPr lang="ar-SA" altLang="fr-FR" b="1" dirty="0"/>
              <a:t>المرحلة الثانية (حركة الإدارة العلمية)</a:t>
            </a:r>
          </a:p>
          <a:p>
            <a:pPr marL="609600" indent="-609600" algn="r" rtl="1" eaLnBrk="1" hangingPunct="1">
              <a:buFont typeface="Wingdings" panose="05000000000000000000" pitchFamily="2" charset="2"/>
              <a:buAutoNum type="arabicPeriod"/>
              <a:defRPr/>
            </a:pPr>
            <a:r>
              <a:rPr lang="ar-SA" altLang="fr-FR" b="1" dirty="0"/>
              <a:t>المرحلة الثالثة (ما بين الحرب العالمية الأولى والثانية)</a:t>
            </a:r>
          </a:p>
          <a:p>
            <a:pPr marL="609600" indent="-609600" algn="r" rtl="1" eaLnBrk="1" hangingPunct="1">
              <a:buFont typeface="Wingdings" panose="05000000000000000000" pitchFamily="2" charset="2"/>
              <a:buAutoNum type="arabicPeriod"/>
              <a:defRPr/>
            </a:pPr>
            <a:r>
              <a:rPr lang="ar-SA" altLang="fr-FR" b="1" dirty="0"/>
              <a:t>المرحلة الرابعة (ما بعد الحرب العالمية الثانية حتى وقتنا الحالي)</a:t>
            </a:r>
            <a:endParaRPr lang="fr-FR" altLang="fr-FR" b="1" dirty="0"/>
          </a:p>
        </p:txBody>
      </p:sp>
    </p:spTree>
    <p:extLst>
      <p:ext uri="{BB962C8B-B14F-4D97-AF65-F5344CB8AC3E}">
        <p14:creationId xmlns:p14="http://schemas.microsoft.com/office/powerpoint/2010/main" val="153633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898"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898"/>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898"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898"/>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898"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898"/>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898"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898"/>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1000"/>
                                        <p:tgtEl>
                                          <p:spTgt spid="4">
                                            <p:txEl>
                                              <p:pRg st="4" end="4"/>
                                            </p:txEl>
                                          </p:spTgt>
                                        </p:tgtEl>
                                      </p:cBhvr>
                                    </p:animEffect>
                                    <p:anim calcmode="lin" valueType="num">
                                      <p:cBhvr>
                                        <p:cTn id="4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898"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898"/>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olo 1"/>
          <p:cNvSpPr>
            <a:spLocks noGrp="1"/>
          </p:cNvSpPr>
          <p:nvPr>
            <p:ph type="title"/>
          </p:nvPr>
        </p:nvSpPr>
        <p:spPr/>
        <p:txBody>
          <a:bodyPr/>
          <a:lstStyle/>
          <a:p>
            <a:pPr algn="ctr" eaLnBrk="1" hangingPunct="1"/>
            <a:r>
              <a:rPr lang="ar-JO" altLang="fr-FR" sz="4000" b="1" u="sng"/>
              <a:t>مقومات نجاح تقويم كفاية أداء العاملين</a:t>
            </a:r>
          </a:p>
        </p:txBody>
      </p:sp>
      <p:sp>
        <p:nvSpPr>
          <p:cNvPr id="3" name="Segnaposto contenuto 2"/>
          <p:cNvSpPr>
            <a:spLocks noGrp="1"/>
          </p:cNvSpPr>
          <p:nvPr>
            <p:ph idx="1"/>
          </p:nvPr>
        </p:nvSpPr>
        <p:spPr/>
        <p:txBody>
          <a:bodyPr>
            <a:normAutofit fontScale="85000" lnSpcReduction="10000"/>
          </a:bodyPr>
          <a:lstStyle/>
          <a:p>
            <a:pPr algn="r" rtl="1" eaLnBrk="1" hangingPunct="1">
              <a:defRPr/>
            </a:pPr>
            <a:r>
              <a:rPr lang="ar-JO" dirty="0"/>
              <a:t>دقة وموضوعية المعايير </a:t>
            </a:r>
          </a:p>
          <a:p>
            <a:pPr algn="r" rtl="1" eaLnBrk="1" hangingPunct="1">
              <a:defRPr/>
            </a:pPr>
            <a:r>
              <a:rPr lang="ar-JO" dirty="0"/>
              <a:t>اختيار الوسيلة او الطريقة المناسبة من طرق تقويم الاداء</a:t>
            </a:r>
          </a:p>
          <a:p>
            <a:pPr algn="r" rtl="1" eaLnBrk="1" hangingPunct="1">
              <a:defRPr/>
            </a:pPr>
            <a:r>
              <a:rPr lang="ar-JO" dirty="0"/>
              <a:t>تحديد الاهداف المرغوب تحقيقها من تقويم الاداء </a:t>
            </a:r>
          </a:p>
          <a:p>
            <a:pPr algn="r" rtl="1" eaLnBrk="1" hangingPunct="1">
              <a:defRPr/>
            </a:pPr>
            <a:r>
              <a:rPr lang="ar-JO" dirty="0"/>
              <a:t>التحديد الواضح للصفات و الخصائص و المهارات المرغوب قياسها </a:t>
            </a:r>
          </a:p>
          <a:p>
            <a:pPr algn="r" rtl="1" eaLnBrk="1" hangingPunct="1">
              <a:defRPr/>
            </a:pPr>
            <a:r>
              <a:rPr lang="ar-JO" dirty="0"/>
              <a:t>تحليل نتائج تقويم كفاية الاداء و الاستفادة منها في مجالات تطوير سياسات التوظيف و رفع كفية أداء العاملين</a:t>
            </a:r>
          </a:p>
          <a:p>
            <a:pPr algn="r" rtl="1" eaLnBrk="1" hangingPunct="1">
              <a:defRPr/>
            </a:pPr>
            <a:r>
              <a:rPr lang="ar-JO" dirty="0"/>
              <a:t>الا يكون الهدف من التقويم تقييد الاخطاء للمرؤوسين </a:t>
            </a:r>
          </a:p>
          <a:p>
            <a:pPr algn="r" rtl="1" eaLnBrk="1" hangingPunct="1">
              <a:defRPr/>
            </a:pPr>
            <a:r>
              <a:rPr lang="ar-JO" dirty="0"/>
              <a:t>اللباقة في معاملة العاملين ذو التقديرات المرتفعة او المنخفضة على حد سواء </a:t>
            </a:r>
          </a:p>
          <a:p>
            <a:pPr algn="ctr" rtl="1" eaLnBrk="1" hangingPunct="1">
              <a:defRPr/>
            </a:pPr>
            <a:r>
              <a:rPr lang="ar-JO" dirty="0"/>
              <a:t>ان تخضع تقارير كفاية الاداء لمراجعة من أكثر من جهة في الشركة ضمانا للموضوعية و الدقة</a:t>
            </a:r>
          </a:p>
        </p:txBody>
      </p:sp>
    </p:spTree>
    <p:extLst>
      <p:ext uri="{BB962C8B-B14F-4D97-AF65-F5344CB8AC3E}">
        <p14:creationId xmlns:p14="http://schemas.microsoft.com/office/powerpoint/2010/main" val="6895854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olo 1"/>
          <p:cNvSpPr>
            <a:spLocks noGrp="1"/>
          </p:cNvSpPr>
          <p:nvPr>
            <p:ph type="title"/>
          </p:nvPr>
        </p:nvSpPr>
        <p:spPr>
          <a:ln w="38100">
            <a:solidFill>
              <a:srgbClr val="FFFF00"/>
            </a:solidFill>
            <a:miter lim="800000"/>
            <a:headEnd/>
            <a:tailEnd/>
          </a:ln>
        </p:spPr>
        <p:txBody>
          <a:bodyPr/>
          <a:lstStyle/>
          <a:p>
            <a:pPr algn="ctr" eaLnBrk="1" hangingPunct="1"/>
            <a:r>
              <a:rPr lang="ar-JO" altLang="fr-FR"/>
              <a:t>الاتجاهات الحديثة في تقييم أداء العاملين</a:t>
            </a:r>
          </a:p>
        </p:txBody>
      </p:sp>
      <p:sp>
        <p:nvSpPr>
          <p:cNvPr id="78851" name="Segnaposto contenuto 2"/>
          <p:cNvSpPr>
            <a:spLocks noGrp="1"/>
          </p:cNvSpPr>
          <p:nvPr>
            <p:ph idx="1"/>
          </p:nvPr>
        </p:nvSpPr>
        <p:spPr/>
        <p:txBody>
          <a:bodyPr/>
          <a:lstStyle/>
          <a:p>
            <a:pPr algn="r" rtl="1" eaLnBrk="1" hangingPunct="1"/>
            <a:r>
              <a:rPr lang="ar-JO" altLang="fr-FR" sz="3200" dirty="0"/>
              <a:t>الاتجاهات نحو التقليل من استخدام الصفات موضوع التقييم مع توسيع و تعميق المعاني المستخدمة</a:t>
            </a:r>
          </a:p>
          <a:p>
            <a:pPr algn="r" rtl="1" eaLnBrk="1" hangingPunct="1">
              <a:buFontTx/>
              <a:buNone/>
            </a:pPr>
            <a:endParaRPr lang="ar-JO" altLang="fr-FR" sz="3200" dirty="0"/>
          </a:p>
          <a:p>
            <a:pPr algn="r" rtl="1" eaLnBrk="1" hangingPunct="1"/>
            <a:r>
              <a:rPr lang="ar-JO" altLang="fr-FR" sz="3200" dirty="0"/>
              <a:t>الاتجاه الى استخدام الطرق البسيطة و الاعتماد على اكثر من طريقة</a:t>
            </a:r>
          </a:p>
          <a:p>
            <a:pPr algn="r" rtl="1" eaLnBrk="1" hangingPunct="1">
              <a:buFontTx/>
              <a:buNone/>
            </a:pPr>
            <a:endParaRPr lang="ar-JO" altLang="fr-FR" sz="3200" dirty="0"/>
          </a:p>
          <a:p>
            <a:pPr algn="r" rtl="1" eaLnBrk="1" hangingPunct="1"/>
            <a:r>
              <a:rPr lang="ar-JO" altLang="fr-FR" sz="3200" dirty="0"/>
              <a:t>المشاركة بأكثر من جهة في المستويات الادارية في عمليات التقييم </a:t>
            </a:r>
          </a:p>
        </p:txBody>
      </p:sp>
    </p:spTree>
    <p:extLst>
      <p:ext uri="{BB962C8B-B14F-4D97-AF65-F5344CB8AC3E}">
        <p14:creationId xmlns:p14="http://schemas.microsoft.com/office/powerpoint/2010/main" val="36605243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457200" y="2105025"/>
            <a:ext cx="7772400" cy="1933575"/>
          </a:xfrm>
          <a:noFill/>
        </p:spPr>
        <p:txBody>
          <a:bodyPr/>
          <a:lstStyle/>
          <a:p>
            <a:pPr eaLnBrk="1" hangingPunct="1"/>
            <a:r>
              <a:rPr lang="ar-DZ" altLang="fr-FR" sz="5400" b="1" dirty="0">
                <a:solidFill>
                  <a:srgbClr val="FF0000"/>
                </a:solidFill>
                <a:cs typeface="Simplified Arabic" panose="02020603050405020304" pitchFamily="18" charset="-78"/>
              </a:rPr>
              <a:t>المحاضرة العاشرة </a:t>
            </a:r>
            <a:br>
              <a:rPr lang="ar-DZ" altLang="fr-FR" sz="5400" b="1" dirty="0">
                <a:solidFill>
                  <a:srgbClr val="FF0000"/>
                </a:solidFill>
                <a:cs typeface="Simplified Arabic" panose="02020603050405020304" pitchFamily="18" charset="-78"/>
              </a:rPr>
            </a:br>
            <a:r>
              <a:rPr lang="ar-EG" altLang="fr-FR" sz="5400" b="1" dirty="0">
                <a:solidFill>
                  <a:srgbClr val="FF0000"/>
                </a:solidFill>
                <a:cs typeface="Simplified Arabic" panose="02020603050405020304" pitchFamily="18" charset="-78"/>
              </a:rPr>
              <a:t>تصميم نظام ال</a:t>
            </a:r>
            <a:r>
              <a:rPr lang="ar-SA" altLang="fr-FR" sz="5400" b="1" dirty="0">
                <a:solidFill>
                  <a:srgbClr val="FF0000"/>
                </a:solidFill>
                <a:cs typeface="Simplified Arabic" panose="02020603050405020304" pitchFamily="18" charset="-78"/>
              </a:rPr>
              <a:t>أ</a:t>
            </a:r>
            <a:r>
              <a:rPr lang="ar-EG" altLang="fr-FR" sz="5400" b="1" dirty="0">
                <a:solidFill>
                  <a:srgbClr val="FF0000"/>
                </a:solidFill>
                <a:cs typeface="Simplified Arabic" panose="02020603050405020304" pitchFamily="18" charset="-78"/>
              </a:rPr>
              <a:t>جور</a:t>
            </a:r>
            <a:endParaRPr lang="en-GB" altLang="fr-FR" sz="5400" b="1" dirty="0">
              <a:solidFill>
                <a:srgbClr val="FF0000"/>
              </a:solidFill>
              <a:cs typeface="Simplified Arabic" panose="02020603050405020304" pitchFamily="18" charset="-78"/>
            </a:endParaRPr>
          </a:p>
        </p:txBody>
      </p:sp>
    </p:spTree>
    <p:custDataLst>
      <p:tags r:id="rId2"/>
    </p:custDataLst>
    <p:extLst>
      <p:ext uri="{BB962C8B-B14F-4D97-AF65-F5344CB8AC3E}">
        <p14:creationId xmlns:p14="http://schemas.microsoft.com/office/powerpoint/2010/main" val="4069262379"/>
      </p:ext>
    </p:extLst>
  </p:cSld>
  <p:clrMapOvr>
    <a:overrideClrMapping bg1="dk2" tx1="lt1" bg2="dk1" tx2="lt2" accent1="accent1" accent2="accent2" accent3="accent3" accent4="accent4" accent5="accent5" accent6="accent6" hlink="hlink" folHlink="folHlink"/>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a:xfrm>
            <a:off x="533400" y="120092"/>
            <a:ext cx="7620000" cy="792162"/>
          </a:xfrm>
        </p:spPr>
        <p:txBody>
          <a:bodyPr/>
          <a:lstStyle/>
          <a:p>
            <a:pPr algn="ctr" rtl="1" eaLnBrk="1" fontAlgn="auto" hangingPunct="1">
              <a:spcAft>
                <a:spcPts val="0"/>
              </a:spcAft>
              <a:defRPr/>
            </a:pPr>
            <a:r>
              <a:rPr lang="ar-SA" sz="3600" b="1" dirty="0">
                <a:solidFill>
                  <a:srgbClr val="FF0000"/>
                </a:solidFill>
              </a:rPr>
              <a:t> هيكلة نظام الأجور والرواتب</a:t>
            </a:r>
          </a:p>
        </p:txBody>
      </p:sp>
      <p:sp>
        <p:nvSpPr>
          <p:cNvPr id="9219" name="عنصر نائب للمحتوى 2"/>
          <p:cNvSpPr>
            <a:spLocks noGrp="1"/>
          </p:cNvSpPr>
          <p:nvPr>
            <p:ph idx="1"/>
          </p:nvPr>
        </p:nvSpPr>
        <p:spPr>
          <a:xfrm>
            <a:off x="119062" y="762000"/>
            <a:ext cx="8961438" cy="5715000"/>
          </a:xfrm>
        </p:spPr>
        <p:txBody>
          <a:bodyPr/>
          <a:lstStyle/>
          <a:p>
            <a:pPr marL="114300" indent="0" algn="just" rtl="1" eaLnBrk="1" hangingPunct="1">
              <a:buFont typeface="Arial" charset="0"/>
              <a:buNone/>
              <a:defRPr/>
            </a:pPr>
            <a:r>
              <a:rPr lang="ar-SA" sz="3000" b="1" dirty="0">
                <a:solidFill>
                  <a:srgbClr val="00B050"/>
                </a:solidFill>
              </a:rPr>
              <a:t>أ. مفاهيم تتعلق بالأجور </a:t>
            </a:r>
            <a:r>
              <a:rPr lang="ar-SA" sz="3000" dirty="0"/>
              <a:t>: يشمل الاجر جميع المدفوعات المالية التي تدفع للموظف أو العامل ( الراتب، العلاوة ، العمولة ، ... الخ ) . وغالبا ما تدفع الأجور للعمال مقابل الساعة. و يمكن ان نفرق بين : </a:t>
            </a:r>
          </a:p>
          <a:p>
            <a:pPr algn="just" rtl="1" eaLnBrk="1" hangingPunct="1">
              <a:lnSpc>
                <a:spcPct val="150000"/>
              </a:lnSpc>
              <a:buFont typeface="Arial" charset="0"/>
              <a:buChar char="•"/>
              <a:defRPr/>
            </a:pPr>
            <a:r>
              <a:rPr lang="ar-SA" sz="3000" dirty="0"/>
              <a:t>الاجر النقدي : هو الأجر الإجمالي المدفوع للوظيفة أو للعمل الذي يعمله الفرد، لكنه لا يمثل الأجر المدفوع نقدا للعامل.</a:t>
            </a:r>
          </a:p>
          <a:p>
            <a:pPr algn="just" rtl="1" eaLnBrk="1" hangingPunct="1">
              <a:lnSpc>
                <a:spcPct val="150000"/>
              </a:lnSpc>
              <a:buFont typeface="Arial" charset="0"/>
              <a:buChar char="•"/>
              <a:defRPr/>
            </a:pPr>
            <a:r>
              <a:rPr lang="ar-SA" sz="3000" dirty="0"/>
              <a:t>الاجر الحقيقي : هو الأجر الإجمالي المدفوع للوظيفة أو للعمل الذي يعمله الفرد يضاف إليه الخصومات ( أقساط التقاعد ، أقساط التأمين الصحي ، أقساط التأمين الاجتماعي...) أي أنه القوة الشرائية التي يحصل عليها العامل بهذا الأجر.</a:t>
            </a:r>
            <a:endParaRPr lang="en-US" sz="3000" dirty="0"/>
          </a:p>
          <a:p>
            <a:pPr marL="114300" indent="0" algn="just" rtl="1" eaLnBrk="1" hangingPunct="1">
              <a:lnSpc>
                <a:spcPct val="150000"/>
              </a:lnSpc>
              <a:buFont typeface="Arial" charset="0"/>
              <a:buNone/>
              <a:defRPr/>
            </a:pPr>
            <a:endParaRPr lang="ar-SA" sz="3000" dirty="0"/>
          </a:p>
        </p:txBody>
      </p:sp>
    </p:spTree>
    <p:extLst>
      <p:ext uri="{BB962C8B-B14F-4D97-AF65-F5344CB8AC3E}">
        <p14:creationId xmlns:p14="http://schemas.microsoft.com/office/powerpoint/2010/main" val="41552181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algn="ctr" eaLnBrk="1" hangingPunct="1"/>
            <a:r>
              <a:rPr lang="ar-EG" altLang="fr-FR" sz="4800" b="1">
                <a:solidFill>
                  <a:srgbClr val="FF0000"/>
                </a:solidFill>
                <a:cs typeface="Simplified Arabic" panose="02020603050405020304" pitchFamily="18" charset="-78"/>
              </a:rPr>
              <a:t>ماهية ال</a:t>
            </a:r>
            <a:r>
              <a:rPr lang="ar-SA" altLang="fr-FR" sz="4800" b="1">
                <a:solidFill>
                  <a:srgbClr val="FF0000"/>
                </a:solidFill>
                <a:cs typeface="Simplified Arabic" panose="02020603050405020304" pitchFamily="18" charset="-78"/>
              </a:rPr>
              <a:t>أ</a:t>
            </a:r>
            <a:r>
              <a:rPr lang="ar-EG" altLang="fr-FR" sz="4800" b="1">
                <a:solidFill>
                  <a:srgbClr val="FF0000"/>
                </a:solidFill>
                <a:cs typeface="Simplified Arabic" panose="02020603050405020304" pitchFamily="18" charset="-78"/>
              </a:rPr>
              <a:t>جور</a:t>
            </a:r>
            <a:endParaRPr lang="en-GB" altLang="fr-FR" sz="4800" b="1">
              <a:solidFill>
                <a:srgbClr val="FF0000"/>
              </a:solidFill>
              <a:cs typeface="Simplified Arabic" panose="02020603050405020304" pitchFamily="18" charset="-78"/>
            </a:endParaRPr>
          </a:p>
        </p:txBody>
      </p:sp>
      <p:sp>
        <p:nvSpPr>
          <p:cNvPr id="4099" name="Rectangle 3"/>
          <p:cNvSpPr>
            <a:spLocks noGrp="1" noChangeArrowheads="1"/>
          </p:cNvSpPr>
          <p:nvPr>
            <p:ph idx="1"/>
          </p:nvPr>
        </p:nvSpPr>
        <p:spPr>
          <a:xfrm>
            <a:off x="0" y="914400"/>
            <a:ext cx="8991600" cy="5181600"/>
          </a:xfrm>
        </p:spPr>
        <p:txBody>
          <a:bodyPr/>
          <a:lstStyle/>
          <a:p>
            <a:pPr algn="just" rtl="1" eaLnBrk="1" hangingPunct="1">
              <a:lnSpc>
                <a:spcPct val="120000"/>
              </a:lnSpc>
              <a:defRPr/>
            </a:pPr>
            <a:r>
              <a:rPr lang="ar-EG" sz="3000" dirty="0">
                <a:solidFill>
                  <a:schemeClr val="accent1">
                    <a:lumMod val="50000"/>
                  </a:schemeClr>
                </a:solidFill>
                <a:cs typeface="Simplified Arabic" pitchFamily="18" charset="-78"/>
              </a:rPr>
              <a:t>ال</a:t>
            </a:r>
            <a:r>
              <a:rPr lang="ar-SA" sz="3000" dirty="0">
                <a:solidFill>
                  <a:schemeClr val="accent1">
                    <a:lumMod val="50000"/>
                  </a:schemeClr>
                </a:solidFill>
                <a:cs typeface="Simplified Arabic" pitchFamily="18" charset="-78"/>
              </a:rPr>
              <a:t>أ</a:t>
            </a:r>
            <a:r>
              <a:rPr lang="ar-EG" sz="3000" dirty="0">
                <a:solidFill>
                  <a:schemeClr val="accent1">
                    <a:lumMod val="50000"/>
                  </a:schemeClr>
                </a:solidFill>
                <a:cs typeface="Simplified Arabic" pitchFamily="18" charset="-78"/>
              </a:rPr>
              <a:t>جر</a:t>
            </a:r>
            <a:r>
              <a:rPr lang="ar-SA" sz="3000" dirty="0">
                <a:cs typeface="Simplified Arabic" pitchFamily="18" charset="-78"/>
              </a:rPr>
              <a:t>:</a:t>
            </a:r>
            <a:r>
              <a:rPr lang="ar-EG" sz="3000" dirty="0">
                <a:cs typeface="Simplified Arabic" pitchFamily="18" charset="-78"/>
              </a:rPr>
              <a:t> هو مقابل قيمة الوظيفة الت</a:t>
            </a:r>
            <a:r>
              <a:rPr lang="ar-SA" sz="3000" dirty="0">
                <a:cs typeface="Simplified Arabic" pitchFamily="18" charset="-78"/>
              </a:rPr>
              <a:t>ي</a:t>
            </a:r>
            <a:r>
              <a:rPr lang="ar-EG" sz="3000" dirty="0">
                <a:cs typeface="Simplified Arabic" pitchFamily="18" charset="-78"/>
              </a:rPr>
              <a:t> يشغلها الفرد </a:t>
            </a:r>
            <a:r>
              <a:rPr lang="ar-EG" sz="3000" dirty="0">
                <a:solidFill>
                  <a:srgbClr val="FF0000"/>
                </a:solidFill>
                <a:cs typeface="Simplified Arabic" pitchFamily="18" charset="-78"/>
              </a:rPr>
              <a:t>ويجب التفرقة بين</a:t>
            </a:r>
            <a:r>
              <a:rPr lang="ar-EG" sz="3000" dirty="0">
                <a:cs typeface="Simplified Arabic" pitchFamily="18" charset="-78"/>
              </a:rPr>
              <a:t>:</a:t>
            </a:r>
          </a:p>
          <a:p>
            <a:pPr algn="just" rtl="1" eaLnBrk="1" hangingPunct="1">
              <a:lnSpc>
                <a:spcPct val="120000"/>
              </a:lnSpc>
              <a:defRPr/>
            </a:pPr>
            <a:r>
              <a:rPr lang="ar-EG" sz="3000" dirty="0">
                <a:solidFill>
                  <a:srgbClr val="FF0000"/>
                </a:solidFill>
                <a:cs typeface="Simplified Arabic" pitchFamily="18" charset="-78"/>
              </a:rPr>
              <a:t>المرتب</a:t>
            </a:r>
            <a:r>
              <a:rPr lang="ar-EG" sz="3000" dirty="0">
                <a:cs typeface="Simplified Arabic" pitchFamily="18" charset="-78"/>
              </a:rPr>
              <a:t>: هو ما يحصل عليه الموظف وهو يصرف شهرياً ف</a:t>
            </a:r>
            <a:r>
              <a:rPr lang="ar-SA" sz="3000" dirty="0">
                <a:cs typeface="Simplified Arabic" pitchFamily="18" charset="-78"/>
              </a:rPr>
              <a:t>ي</a:t>
            </a:r>
            <a:r>
              <a:rPr lang="ar-EG" sz="3000" dirty="0">
                <a:cs typeface="Simplified Arabic" pitchFamily="18" charset="-78"/>
              </a:rPr>
              <a:t> الغالب.</a:t>
            </a:r>
          </a:p>
          <a:p>
            <a:pPr algn="just" rtl="1" eaLnBrk="1" hangingPunct="1">
              <a:lnSpc>
                <a:spcPct val="120000"/>
              </a:lnSpc>
              <a:defRPr/>
            </a:pPr>
            <a:r>
              <a:rPr lang="ar-EG" sz="3000" dirty="0">
                <a:solidFill>
                  <a:srgbClr val="FF0000"/>
                </a:solidFill>
                <a:cs typeface="Simplified Arabic" pitchFamily="18" charset="-78"/>
              </a:rPr>
              <a:t>ال</a:t>
            </a:r>
            <a:r>
              <a:rPr lang="ar-SA" sz="3000" dirty="0">
                <a:solidFill>
                  <a:srgbClr val="FF0000"/>
                </a:solidFill>
                <a:cs typeface="Simplified Arabic" pitchFamily="18" charset="-78"/>
              </a:rPr>
              <a:t>أ</a:t>
            </a:r>
            <a:r>
              <a:rPr lang="ar-EG" sz="3000" dirty="0">
                <a:solidFill>
                  <a:srgbClr val="FF0000"/>
                </a:solidFill>
                <a:cs typeface="Simplified Arabic" pitchFamily="18" charset="-78"/>
              </a:rPr>
              <a:t>جر</a:t>
            </a:r>
            <a:r>
              <a:rPr lang="ar-EG" sz="3000" dirty="0">
                <a:cs typeface="Simplified Arabic" pitchFamily="18" charset="-78"/>
              </a:rPr>
              <a:t>: هو ما يحصل عليه العامل وهو يصرف يوميا</a:t>
            </a:r>
            <a:r>
              <a:rPr lang="ar-SA" sz="3000" dirty="0">
                <a:cs typeface="Simplified Arabic" pitchFamily="18" charset="-78"/>
              </a:rPr>
              <a:t>ً</a:t>
            </a:r>
            <a:r>
              <a:rPr lang="ar-EG" sz="3000" dirty="0">
                <a:cs typeface="Simplified Arabic" pitchFamily="18" charset="-78"/>
              </a:rPr>
              <a:t> </a:t>
            </a:r>
            <a:r>
              <a:rPr lang="ar-SA" sz="3000" dirty="0">
                <a:cs typeface="Simplified Arabic" pitchFamily="18" charset="-78"/>
              </a:rPr>
              <a:t>أ</a:t>
            </a:r>
            <a:r>
              <a:rPr lang="ar-EG" sz="3000" dirty="0">
                <a:cs typeface="Simplified Arabic" pitchFamily="18" charset="-78"/>
              </a:rPr>
              <a:t>و اسبوعيا</a:t>
            </a:r>
            <a:r>
              <a:rPr lang="ar-SA" sz="3000" dirty="0">
                <a:cs typeface="Simplified Arabic" pitchFamily="18" charset="-78"/>
              </a:rPr>
              <a:t>ً</a:t>
            </a:r>
            <a:r>
              <a:rPr lang="ar-EG" sz="3000" dirty="0">
                <a:cs typeface="Simplified Arabic" pitchFamily="18" charset="-78"/>
              </a:rPr>
              <a:t>.</a:t>
            </a:r>
          </a:p>
          <a:p>
            <a:pPr algn="just" rtl="1" eaLnBrk="1" hangingPunct="1">
              <a:lnSpc>
                <a:spcPct val="120000"/>
              </a:lnSpc>
              <a:defRPr/>
            </a:pPr>
            <a:r>
              <a:rPr lang="ar-SA" sz="3000" dirty="0">
                <a:solidFill>
                  <a:srgbClr val="FF0000"/>
                </a:solidFill>
                <a:cs typeface="Simplified Arabic" pitchFamily="18" charset="-78"/>
              </a:rPr>
              <a:t>إ</a:t>
            </a:r>
            <a:r>
              <a:rPr lang="ar-EG" sz="3000" dirty="0">
                <a:solidFill>
                  <a:srgbClr val="FF0000"/>
                </a:solidFill>
                <a:cs typeface="Simplified Arabic" pitchFamily="18" charset="-78"/>
              </a:rPr>
              <a:t>جمال</a:t>
            </a:r>
            <a:r>
              <a:rPr lang="ar-SA" sz="3000" dirty="0">
                <a:solidFill>
                  <a:srgbClr val="FF0000"/>
                </a:solidFill>
                <a:cs typeface="Simplified Arabic" pitchFamily="18" charset="-78"/>
              </a:rPr>
              <a:t>ي</a:t>
            </a:r>
            <a:r>
              <a:rPr lang="ar-EG" sz="3000" dirty="0">
                <a:solidFill>
                  <a:srgbClr val="FF0000"/>
                </a:solidFill>
                <a:cs typeface="Simplified Arabic" pitchFamily="18" charset="-78"/>
              </a:rPr>
              <a:t> ال</a:t>
            </a:r>
            <a:r>
              <a:rPr lang="ar-SA" sz="3000" dirty="0">
                <a:solidFill>
                  <a:srgbClr val="FF0000"/>
                </a:solidFill>
                <a:cs typeface="Simplified Arabic" pitchFamily="18" charset="-78"/>
              </a:rPr>
              <a:t>أ</a:t>
            </a:r>
            <a:r>
              <a:rPr lang="ar-EG" sz="3000" dirty="0">
                <a:solidFill>
                  <a:srgbClr val="FF0000"/>
                </a:solidFill>
                <a:cs typeface="Simplified Arabic" pitchFamily="18" charset="-78"/>
              </a:rPr>
              <a:t>جر</a:t>
            </a:r>
            <a:r>
              <a:rPr lang="ar-EG" sz="3000" dirty="0">
                <a:cs typeface="Simplified Arabic" pitchFamily="18" charset="-78"/>
              </a:rPr>
              <a:t>: ما يستحقه الفرد من </a:t>
            </a:r>
            <a:r>
              <a:rPr lang="ar-SA" sz="3000" dirty="0">
                <a:cs typeface="Simplified Arabic" pitchFamily="18" charset="-78"/>
              </a:rPr>
              <a:t>أ</a:t>
            </a:r>
            <a:r>
              <a:rPr lang="ar-EG" sz="3000" dirty="0">
                <a:cs typeface="Simplified Arabic" pitchFamily="18" charset="-78"/>
              </a:rPr>
              <a:t>جر قبل خصم </a:t>
            </a:r>
            <a:r>
              <a:rPr lang="ar-SA" sz="3000" dirty="0">
                <a:cs typeface="Simplified Arabic" pitchFamily="18" charset="-78"/>
              </a:rPr>
              <a:t>أي</a:t>
            </a:r>
            <a:r>
              <a:rPr lang="ar-EG" sz="3000" dirty="0">
                <a:cs typeface="Simplified Arabic" pitchFamily="18" charset="-78"/>
              </a:rPr>
              <a:t> </a:t>
            </a:r>
            <a:r>
              <a:rPr lang="ar-SA" sz="3000" dirty="0">
                <a:cs typeface="Simplified Arabic" pitchFamily="18" charset="-78"/>
              </a:rPr>
              <a:t>إ</a:t>
            </a:r>
            <a:r>
              <a:rPr lang="ar-EG" sz="3000" dirty="0">
                <a:cs typeface="Simplified Arabic" pitchFamily="18" charset="-78"/>
              </a:rPr>
              <a:t>ستقطاعات.</a:t>
            </a:r>
          </a:p>
          <a:p>
            <a:pPr algn="just" rtl="1" eaLnBrk="1" hangingPunct="1">
              <a:lnSpc>
                <a:spcPct val="120000"/>
              </a:lnSpc>
              <a:defRPr/>
            </a:pPr>
            <a:r>
              <a:rPr lang="ar-EG" sz="3000" dirty="0">
                <a:solidFill>
                  <a:srgbClr val="FF0000"/>
                </a:solidFill>
                <a:cs typeface="Simplified Arabic" pitchFamily="18" charset="-78"/>
              </a:rPr>
              <a:t>صاف</a:t>
            </a:r>
            <a:r>
              <a:rPr lang="ar-SA" sz="3000" dirty="0">
                <a:solidFill>
                  <a:srgbClr val="FF0000"/>
                </a:solidFill>
                <a:cs typeface="Simplified Arabic" pitchFamily="18" charset="-78"/>
              </a:rPr>
              <a:t>ي</a:t>
            </a:r>
            <a:r>
              <a:rPr lang="ar-EG" sz="3000" dirty="0">
                <a:solidFill>
                  <a:srgbClr val="FF0000"/>
                </a:solidFill>
                <a:cs typeface="Simplified Arabic" pitchFamily="18" charset="-78"/>
              </a:rPr>
              <a:t> ال</a:t>
            </a:r>
            <a:r>
              <a:rPr lang="ar-SA" sz="3000" dirty="0">
                <a:solidFill>
                  <a:srgbClr val="FF0000"/>
                </a:solidFill>
                <a:cs typeface="Simplified Arabic" pitchFamily="18" charset="-78"/>
              </a:rPr>
              <a:t>أ</a:t>
            </a:r>
            <a:r>
              <a:rPr lang="ar-EG" sz="3000" dirty="0">
                <a:solidFill>
                  <a:srgbClr val="FF0000"/>
                </a:solidFill>
                <a:cs typeface="Simplified Arabic" pitchFamily="18" charset="-78"/>
              </a:rPr>
              <a:t>جر</a:t>
            </a:r>
            <a:r>
              <a:rPr lang="ar-EG" sz="3000" dirty="0">
                <a:cs typeface="Simplified Arabic" pitchFamily="18" charset="-78"/>
              </a:rPr>
              <a:t>: عبارة عن ال</a:t>
            </a:r>
            <a:r>
              <a:rPr lang="ar-SA" sz="3000" dirty="0">
                <a:cs typeface="Simplified Arabic" pitchFamily="18" charset="-78"/>
              </a:rPr>
              <a:t>أ</a:t>
            </a:r>
            <a:r>
              <a:rPr lang="ar-EG" sz="3000" dirty="0">
                <a:cs typeface="Simplified Arabic" pitchFamily="18" charset="-78"/>
              </a:rPr>
              <a:t>جر بعد خصم ال</a:t>
            </a:r>
            <a:r>
              <a:rPr lang="ar-SA" sz="3000" dirty="0">
                <a:cs typeface="Simplified Arabic" pitchFamily="18" charset="-78"/>
              </a:rPr>
              <a:t>إ</a:t>
            </a:r>
            <a:r>
              <a:rPr lang="ar-EG" sz="3000" dirty="0">
                <a:cs typeface="Simplified Arabic" pitchFamily="18" charset="-78"/>
              </a:rPr>
              <a:t>ستقطاعات مثل الضرائب، التأمينات .........</a:t>
            </a:r>
          </a:p>
          <a:p>
            <a:pPr algn="just" rtl="1" eaLnBrk="1" hangingPunct="1">
              <a:lnSpc>
                <a:spcPct val="120000"/>
              </a:lnSpc>
              <a:defRPr/>
            </a:pPr>
            <a:r>
              <a:rPr lang="ar-EG" sz="3000" dirty="0">
                <a:solidFill>
                  <a:srgbClr val="FF0000"/>
                </a:solidFill>
                <a:cs typeface="Simplified Arabic" pitchFamily="18" charset="-78"/>
              </a:rPr>
              <a:t>ال</a:t>
            </a:r>
            <a:r>
              <a:rPr lang="ar-SA" sz="3000" dirty="0">
                <a:solidFill>
                  <a:srgbClr val="FF0000"/>
                </a:solidFill>
                <a:cs typeface="Simplified Arabic" pitchFamily="18" charset="-78"/>
              </a:rPr>
              <a:t>أ</a:t>
            </a:r>
            <a:r>
              <a:rPr lang="ar-EG" sz="3000" dirty="0">
                <a:solidFill>
                  <a:srgbClr val="FF0000"/>
                </a:solidFill>
                <a:cs typeface="Simplified Arabic" pitchFamily="18" charset="-78"/>
              </a:rPr>
              <a:t>جر النقد</a:t>
            </a:r>
            <a:r>
              <a:rPr lang="ar-SA" sz="3000" dirty="0">
                <a:solidFill>
                  <a:srgbClr val="FF0000"/>
                </a:solidFill>
                <a:cs typeface="Simplified Arabic" pitchFamily="18" charset="-78"/>
              </a:rPr>
              <a:t>ي</a:t>
            </a:r>
            <a:r>
              <a:rPr lang="ar-EG" sz="3000" dirty="0">
                <a:cs typeface="Simplified Arabic" pitchFamily="18" charset="-78"/>
              </a:rPr>
              <a:t>: هو المقابل النقد</a:t>
            </a:r>
            <a:r>
              <a:rPr lang="ar-SA" sz="3000" dirty="0">
                <a:cs typeface="Simplified Arabic" pitchFamily="18" charset="-78"/>
              </a:rPr>
              <a:t>ي</a:t>
            </a:r>
            <a:r>
              <a:rPr lang="ar-EG" sz="3000" dirty="0">
                <a:cs typeface="Simplified Arabic" pitchFamily="18" charset="-78"/>
              </a:rPr>
              <a:t> لقيمة الوظيفة والعمل المكلف به.</a:t>
            </a:r>
          </a:p>
          <a:p>
            <a:pPr algn="just" rtl="1" eaLnBrk="1" hangingPunct="1">
              <a:lnSpc>
                <a:spcPct val="120000"/>
              </a:lnSpc>
              <a:defRPr/>
            </a:pPr>
            <a:r>
              <a:rPr lang="ar-EG" sz="3000" dirty="0">
                <a:solidFill>
                  <a:srgbClr val="FF0000"/>
                </a:solidFill>
                <a:cs typeface="Simplified Arabic" pitchFamily="18" charset="-78"/>
              </a:rPr>
              <a:t>ال</a:t>
            </a:r>
            <a:r>
              <a:rPr lang="ar-SA" sz="3000" dirty="0">
                <a:solidFill>
                  <a:srgbClr val="FF0000"/>
                </a:solidFill>
                <a:cs typeface="Simplified Arabic" pitchFamily="18" charset="-78"/>
              </a:rPr>
              <a:t>أ</a:t>
            </a:r>
            <a:r>
              <a:rPr lang="ar-EG" sz="3000" dirty="0">
                <a:solidFill>
                  <a:srgbClr val="FF0000"/>
                </a:solidFill>
                <a:cs typeface="Simplified Arabic" pitchFamily="18" charset="-78"/>
              </a:rPr>
              <a:t>جر</a:t>
            </a:r>
            <a:r>
              <a:rPr lang="ar-SA" sz="3000" dirty="0">
                <a:solidFill>
                  <a:srgbClr val="FF0000"/>
                </a:solidFill>
                <a:cs typeface="Simplified Arabic" pitchFamily="18" charset="-78"/>
              </a:rPr>
              <a:t> </a:t>
            </a:r>
            <a:r>
              <a:rPr lang="ar-EG" sz="3000" dirty="0">
                <a:solidFill>
                  <a:srgbClr val="FF0000"/>
                </a:solidFill>
                <a:cs typeface="Simplified Arabic" pitchFamily="18" charset="-78"/>
              </a:rPr>
              <a:t>العين</a:t>
            </a:r>
            <a:r>
              <a:rPr lang="ar-SA" sz="3000" dirty="0">
                <a:solidFill>
                  <a:srgbClr val="FF0000"/>
                </a:solidFill>
                <a:cs typeface="Simplified Arabic" pitchFamily="18" charset="-78"/>
              </a:rPr>
              <a:t>ي</a:t>
            </a:r>
            <a:r>
              <a:rPr lang="ar-EG" sz="3000" dirty="0">
                <a:cs typeface="Simplified Arabic" pitchFamily="18" charset="-78"/>
              </a:rPr>
              <a:t>:</a:t>
            </a:r>
            <a:r>
              <a:rPr lang="ar-SA" sz="3000" dirty="0">
                <a:cs typeface="Simplified Arabic" pitchFamily="18" charset="-78"/>
              </a:rPr>
              <a:t> </a:t>
            </a:r>
            <a:r>
              <a:rPr lang="ar-EG" sz="3000" dirty="0">
                <a:cs typeface="Simplified Arabic" pitchFamily="18" charset="-78"/>
              </a:rPr>
              <a:t>هو مقابل غير ماد</a:t>
            </a:r>
            <a:r>
              <a:rPr lang="ar-SA" sz="3000" dirty="0">
                <a:cs typeface="Simplified Arabic" pitchFamily="18" charset="-78"/>
              </a:rPr>
              <a:t>ي</a:t>
            </a:r>
            <a:r>
              <a:rPr lang="ar-EG" sz="3000" dirty="0">
                <a:cs typeface="Simplified Arabic" pitchFamily="18" charset="-78"/>
              </a:rPr>
              <a:t> يظهر ف</a:t>
            </a:r>
            <a:r>
              <a:rPr lang="ar-SA" sz="3000" dirty="0">
                <a:cs typeface="Simplified Arabic" pitchFamily="18" charset="-78"/>
              </a:rPr>
              <a:t>ي</a:t>
            </a:r>
            <a:r>
              <a:rPr lang="ar-EG" sz="3000" dirty="0">
                <a:cs typeface="Simplified Arabic" pitchFamily="18" charset="-78"/>
              </a:rPr>
              <a:t> شكل خدمات تقدمها الشركة للفرد مثل الرعاية الطبية، العلاج، المواصلات، السكن ......</a:t>
            </a:r>
            <a:endParaRPr lang="en-GB" sz="3000" dirty="0">
              <a:cs typeface="Simplified Arabic" pitchFamily="18" charset="-78"/>
            </a:endParaRPr>
          </a:p>
        </p:txBody>
      </p:sp>
    </p:spTree>
    <p:custDataLst>
      <p:tags r:id="rId1"/>
    </p:custDataLst>
    <p:extLst>
      <p:ext uri="{BB962C8B-B14F-4D97-AF65-F5344CB8AC3E}">
        <p14:creationId xmlns:p14="http://schemas.microsoft.com/office/powerpoint/2010/main" val="8038393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ar-JO" altLang="fr-FR" sz="5400">
                <a:solidFill>
                  <a:srgbClr val="FF0000"/>
                </a:solidFill>
                <a:latin typeface="Simplified Arabic" panose="02020603050405020304" pitchFamily="18" charset="-78"/>
                <a:cs typeface="Simplified Arabic" panose="02020603050405020304" pitchFamily="18" charset="-78"/>
              </a:rPr>
              <a:t>الأجور والرواتب </a:t>
            </a:r>
          </a:p>
        </p:txBody>
      </p:sp>
      <p:sp>
        <p:nvSpPr>
          <p:cNvPr id="3" name="Content Placeholder 2"/>
          <p:cNvSpPr>
            <a:spLocks noGrp="1"/>
          </p:cNvSpPr>
          <p:nvPr>
            <p:ph idx="1"/>
          </p:nvPr>
        </p:nvSpPr>
        <p:spPr>
          <a:xfrm>
            <a:off x="0" y="1295400"/>
            <a:ext cx="8991600" cy="5257800"/>
          </a:xfrm>
        </p:spPr>
        <p:txBody>
          <a:bodyPr/>
          <a:lstStyle/>
          <a:p>
            <a:pPr algn="just" rtl="1">
              <a:defRPr/>
            </a:pPr>
            <a:r>
              <a:rPr lang="ar-JO" sz="3400" b="1" dirty="0">
                <a:latin typeface="Simplified Arabic" pitchFamily="18" charset="-78"/>
                <a:cs typeface="Simplified Arabic" pitchFamily="18" charset="-78"/>
              </a:rPr>
              <a:t>وتمثل كلاً من الأجور والمرتبات تعويضاً نقدياً مباشراً يحصل عليه الفرد لقاء مساهمته التي يقدمها للمنظمة التي يعمل بها، فهما متشابهان من حيث المضمون ويختلفان من حيث الاستخدام فالشائع في </a:t>
            </a:r>
            <a:r>
              <a:rPr lang="ar-JO" sz="3400" b="1" dirty="0">
                <a:solidFill>
                  <a:srgbClr val="FF0000"/>
                </a:solidFill>
                <a:latin typeface="Simplified Arabic" pitchFamily="18" charset="-78"/>
                <a:cs typeface="Simplified Arabic" pitchFamily="18" charset="-78"/>
              </a:rPr>
              <a:t>الرواتب</a:t>
            </a:r>
            <a:r>
              <a:rPr lang="ar-JO" sz="3400" b="1" dirty="0">
                <a:latin typeface="Simplified Arabic" pitchFamily="18" charset="-78"/>
                <a:cs typeface="Simplified Arabic" pitchFamily="18" charset="-78"/>
              </a:rPr>
              <a:t> تطلق على شاغلي الأعمال المكتبية و الإدارية، يحث يتم الدفع لهم على أساس الزمن ويسمون بالموظفين، أما </a:t>
            </a:r>
            <a:r>
              <a:rPr lang="ar-JO" sz="3400" b="1" dirty="0">
                <a:solidFill>
                  <a:schemeClr val="accent5">
                    <a:lumMod val="25000"/>
                  </a:schemeClr>
                </a:solidFill>
                <a:latin typeface="Simplified Arabic" pitchFamily="18" charset="-78"/>
                <a:cs typeface="Simplified Arabic" pitchFamily="18" charset="-78"/>
              </a:rPr>
              <a:t>الأجر</a:t>
            </a:r>
            <a:r>
              <a:rPr lang="ar-JO" sz="3400" b="1" dirty="0">
                <a:latin typeface="Simplified Arabic" pitchFamily="18" charset="-78"/>
                <a:cs typeface="Simplified Arabic" pitchFamily="18" charset="-78"/>
              </a:rPr>
              <a:t> فهو يطلق على التعويض النقدي الذي يدفع لشاغلي الأعمال الصناعية و الإنتاجية، حيث تدفع تعويضاتهم على أساس كمية الإنتاج أو على أساس الزمن أو على أساسهما معاً.</a:t>
            </a:r>
          </a:p>
        </p:txBody>
      </p:sp>
    </p:spTree>
    <p:custDataLst>
      <p:tags r:id="rId1"/>
    </p:custDataLst>
    <p:extLst>
      <p:ext uri="{BB962C8B-B14F-4D97-AF65-F5344CB8AC3E}">
        <p14:creationId xmlns:p14="http://schemas.microsoft.com/office/powerpoint/2010/main" val="24069574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lstStyle/>
          <a:p>
            <a:pPr algn="ctr" eaLnBrk="1" hangingPunct="1"/>
            <a:r>
              <a:rPr lang="ar-EG" altLang="fr-FR" sz="4000" b="1">
                <a:solidFill>
                  <a:srgbClr val="FF0000"/>
                </a:solidFill>
                <a:cs typeface="Simplified Arabic" panose="02020603050405020304" pitchFamily="18" charset="-78"/>
              </a:rPr>
              <a:t>هل ال</a:t>
            </a:r>
            <a:r>
              <a:rPr lang="ar-SY" altLang="fr-FR" sz="4000" b="1">
                <a:solidFill>
                  <a:srgbClr val="FF0000"/>
                </a:solidFill>
                <a:cs typeface="Simplified Arabic" panose="02020603050405020304" pitchFamily="18" charset="-78"/>
              </a:rPr>
              <a:t>أ</a:t>
            </a:r>
            <a:r>
              <a:rPr lang="ar-EG" altLang="fr-FR" sz="4000" b="1">
                <a:solidFill>
                  <a:srgbClr val="FF0000"/>
                </a:solidFill>
                <a:cs typeface="Simplified Arabic" panose="02020603050405020304" pitchFamily="18" charset="-78"/>
              </a:rPr>
              <a:t>جور مهمة؟</a:t>
            </a:r>
            <a:endParaRPr lang="en-GB" altLang="fr-FR" sz="4000" b="1">
              <a:solidFill>
                <a:srgbClr val="FF0000"/>
              </a:solidFill>
              <a:cs typeface="Simplified Arabic" panose="02020603050405020304" pitchFamily="18" charset="-78"/>
            </a:endParaRPr>
          </a:p>
        </p:txBody>
      </p:sp>
      <p:sp>
        <p:nvSpPr>
          <p:cNvPr id="5123" name="Rectangle 3"/>
          <p:cNvSpPr>
            <a:spLocks noGrp="1" noChangeArrowheads="1"/>
          </p:cNvSpPr>
          <p:nvPr>
            <p:ph idx="1"/>
          </p:nvPr>
        </p:nvSpPr>
        <p:spPr>
          <a:xfrm>
            <a:off x="0" y="1048555"/>
            <a:ext cx="8959403" cy="4800600"/>
          </a:xfrm>
        </p:spPr>
        <p:txBody>
          <a:bodyPr/>
          <a:lstStyle/>
          <a:p>
            <a:pPr algn="just" rtl="1" eaLnBrk="1" hangingPunct="1">
              <a:lnSpc>
                <a:spcPct val="120000"/>
              </a:lnSpc>
              <a:defRPr/>
            </a:pPr>
            <a:r>
              <a:rPr lang="ar-EG" dirty="0">
                <a:cs typeface="Simplified Arabic" pitchFamily="18" charset="-78"/>
              </a:rPr>
              <a:t>نعم لأهميتها البالغة سواء على مستوى الفرد ف</a:t>
            </a:r>
            <a:r>
              <a:rPr lang="ar-SA" dirty="0">
                <a:cs typeface="Simplified Arabic" pitchFamily="18" charset="-78"/>
              </a:rPr>
              <a:t>ي</a:t>
            </a:r>
            <a:r>
              <a:rPr lang="ar-EG" dirty="0">
                <a:cs typeface="Simplified Arabic" pitchFamily="18" charset="-78"/>
              </a:rPr>
              <a:t> </a:t>
            </a:r>
            <a:r>
              <a:rPr lang="ar-SY" dirty="0">
                <a:cs typeface="Simplified Arabic" pitchFamily="18" charset="-78"/>
              </a:rPr>
              <a:t>إ</a:t>
            </a:r>
            <a:r>
              <a:rPr lang="ar-EG" dirty="0">
                <a:cs typeface="Simplified Arabic" pitchFamily="18" charset="-78"/>
              </a:rPr>
              <a:t>نها وسيلة لإشباع </a:t>
            </a:r>
            <a:r>
              <a:rPr lang="ar-SY" dirty="0">
                <a:cs typeface="Simplified Arabic" pitchFamily="18" charset="-78"/>
              </a:rPr>
              <a:t>إ</a:t>
            </a:r>
            <a:r>
              <a:rPr lang="ar-EG" dirty="0">
                <a:cs typeface="Simplified Arabic" pitchFamily="18" charset="-78"/>
              </a:rPr>
              <a:t>حتياجاته المختلفة. </a:t>
            </a:r>
            <a:r>
              <a:rPr lang="ar-SY" dirty="0">
                <a:cs typeface="Simplified Arabic" pitchFamily="18" charset="-78"/>
              </a:rPr>
              <a:t>أ</a:t>
            </a:r>
            <a:r>
              <a:rPr lang="ar-EG" dirty="0">
                <a:cs typeface="Simplified Arabic" pitchFamily="18" charset="-78"/>
              </a:rPr>
              <a:t>و على مستوى الشركة حيث يعتبر وسيلة لـ:</a:t>
            </a:r>
          </a:p>
          <a:p>
            <a:pPr lvl="1" algn="just" rtl="1" eaLnBrk="1" hangingPunct="1">
              <a:lnSpc>
                <a:spcPct val="120000"/>
              </a:lnSpc>
              <a:buFont typeface="Wingdings" pitchFamily="2" charset="2"/>
              <a:buChar char="l"/>
              <a:defRPr/>
            </a:pPr>
            <a:r>
              <a:rPr lang="ar-EG" sz="3200" dirty="0">
                <a:solidFill>
                  <a:srgbClr val="FF0000"/>
                </a:solidFill>
                <a:cs typeface="Simplified Arabic" pitchFamily="18" charset="-78"/>
              </a:rPr>
              <a:t>جذب الكفاءات المناسبة للعمل بها.</a:t>
            </a:r>
          </a:p>
          <a:p>
            <a:pPr lvl="1" algn="just" rtl="1" eaLnBrk="1" hangingPunct="1">
              <a:lnSpc>
                <a:spcPct val="120000"/>
              </a:lnSpc>
              <a:buFont typeface="Wingdings" pitchFamily="2" charset="2"/>
              <a:buChar char="l"/>
              <a:defRPr/>
            </a:pPr>
            <a:r>
              <a:rPr lang="ar-SY" sz="3200" dirty="0">
                <a:solidFill>
                  <a:srgbClr val="FF0000"/>
                </a:solidFill>
                <a:cs typeface="Simplified Arabic" pitchFamily="18" charset="-78"/>
              </a:rPr>
              <a:t>إ</a:t>
            </a:r>
            <a:r>
              <a:rPr lang="ar-EG" sz="3200" dirty="0">
                <a:solidFill>
                  <a:srgbClr val="FF0000"/>
                </a:solidFill>
                <a:cs typeface="Simplified Arabic" pitchFamily="18" charset="-78"/>
              </a:rPr>
              <a:t>بقاء الشركة على </a:t>
            </a:r>
            <a:r>
              <a:rPr lang="ar-SY" sz="3200" dirty="0">
                <a:solidFill>
                  <a:srgbClr val="FF0000"/>
                </a:solidFill>
                <a:cs typeface="Simplified Arabic" pitchFamily="18" charset="-78"/>
              </a:rPr>
              <a:t>أ</a:t>
            </a:r>
            <a:r>
              <a:rPr lang="ar-EG" sz="3200" dirty="0">
                <a:solidFill>
                  <a:srgbClr val="FF0000"/>
                </a:solidFill>
                <a:cs typeface="Simplified Arabic" pitchFamily="18" charset="-78"/>
              </a:rPr>
              <a:t>فضل الكفاءات العاملة حاليا</a:t>
            </a:r>
            <a:r>
              <a:rPr lang="ar-SA" sz="3200" dirty="0">
                <a:solidFill>
                  <a:srgbClr val="FF0000"/>
                </a:solidFill>
                <a:cs typeface="Simplified Arabic" pitchFamily="18" charset="-78"/>
              </a:rPr>
              <a:t>ً</a:t>
            </a:r>
            <a:r>
              <a:rPr lang="ar-EG" sz="3200" dirty="0">
                <a:solidFill>
                  <a:srgbClr val="FF0000"/>
                </a:solidFill>
                <a:cs typeface="Simplified Arabic" pitchFamily="18" charset="-78"/>
              </a:rPr>
              <a:t> بها.</a:t>
            </a:r>
          </a:p>
          <a:p>
            <a:pPr lvl="1" algn="just" rtl="1" eaLnBrk="1" hangingPunct="1">
              <a:lnSpc>
                <a:spcPct val="120000"/>
              </a:lnSpc>
              <a:buFont typeface="Wingdings" pitchFamily="2" charset="2"/>
              <a:buChar char="l"/>
              <a:defRPr/>
            </a:pPr>
            <a:r>
              <a:rPr lang="ar-EG" sz="3200" dirty="0">
                <a:solidFill>
                  <a:srgbClr val="FF0000"/>
                </a:solidFill>
                <a:cs typeface="Simplified Arabic" pitchFamily="18" charset="-78"/>
              </a:rPr>
              <a:t>هو المقابل العادل للعمل وهو الوسيلة ل</a:t>
            </a:r>
            <a:r>
              <a:rPr lang="ar-SY" sz="3200" dirty="0">
                <a:solidFill>
                  <a:srgbClr val="FF0000"/>
                </a:solidFill>
                <a:cs typeface="Simplified Arabic" pitchFamily="18" charset="-78"/>
              </a:rPr>
              <a:t>إ</a:t>
            </a:r>
            <a:r>
              <a:rPr lang="ar-EG" sz="3200" dirty="0">
                <a:solidFill>
                  <a:srgbClr val="FF0000"/>
                </a:solidFill>
                <a:cs typeface="Simplified Arabic" pitchFamily="18" charset="-78"/>
              </a:rPr>
              <a:t>شاعة العدالة بين العاملين.</a:t>
            </a:r>
            <a:endParaRPr lang="en-GB" sz="3200" dirty="0">
              <a:solidFill>
                <a:srgbClr val="FF0000"/>
              </a:solidFill>
              <a:cs typeface="Simplified Arabic" pitchFamily="18" charset="-78"/>
            </a:endParaRPr>
          </a:p>
        </p:txBody>
      </p:sp>
      <p:pic>
        <p:nvPicPr>
          <p:cNvPr id="4" name="Picture 4" descr="007-work_so-t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19600"/>
            <a:ext cx="6858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854742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620000" cy="639762"/>
          </a:xfrm>
        </p:spPr>
        <p:txBody>
          <a:bodyPr>
            <a:normAutofit fontScale="90000"/>
          </a:bodyPr>
          <a:lstStyle/>
          <a:p>
            <a:pPr algn="r" rtl="1" eaLnBrk="1" fontAlgn="auto" hangingPunct="1">
              <a:spcAft>
                <a:spcPts val="0"/>
              </a:spcAft>
              <a:defRPr/>
            </a:pPr>
            <a:r>
              <a:rPr lang="ar-SA" sz="3600" b="1" dirty="0">
                <a:solidFill>
                  <a:srgbClr val="00B050"/>
                </a:solidFill>
              </a:rPr>
              <a:t>ب.  عوامل تحديد الاجور</a:t>
            </a:r>
          </a:p>
        </p:txBody>
      </p:sp>
      <p:sp>
        <p:nvSpPr>
          <p:cNvPr id="10243" name="عنصر نائب للمحتوى 2"/>
          <p:cNvSpPr>
            <a:spLocks noGrp="1"/>
          </p:cNvSpPr>
          <p:nvPr>
            <p:ph idx="1"/>
          </p:nvPr>
        </p:nvSpPr>
        <p:spPr>
          <a:xfrm>
            <a:off x="76200" y="762000"/>
            <a:ext cx="8762999" cy="5638800"/>
          </a:xfrm>
        </p:spPr>
        <p:txBody>
          <a:bodyPr/>
          <a:lstStyle/>
          <a:p>
            <a:pPr marL="114300" indent="0" algn="r" rtl="1" eaLnBrk="1" hangingPunct="1">
              <a:spcBef>
                <a:spcPts val="0"/>
              </a:spcBef>
              <a:buFont typeface="Arial" charset="0"/>
              <a:buNone/>
              <a:defRPr/>
            </a:pPr>
            <a:r>
              <a:rPr lang="ar-SA" dirty="0"/>
              <a:t>تتمثل أهم العوامل التي تؤثر في تحديد الجور في ما يلي : </a:t>
            </a:r>
          </a:p>
          <a:p>
            <a:pPr marL="114300" indent="0" algn="r" rtl="1" eaLnBrk="1" hangingPunct="1">
              <a:spcBef>
                <a:spcPts val="0"/>
              </a:spcBef>
              <a:buFont typeface="Arial" charset="0"/>
              <a:buNone/>
              <a:defRPr/>
            </a:pPr>
            <a:r>
              <a:rPr lang="ar-SA" b="1" dirty="0"/>
              <a:t>1. سياسة المنظمة في تحديد مستويات الأجور:</a:t>
            </a:r>
            <a:endParaRPr lang="en-US" b="1" dirty="0">
              <a:cs typeface="Arial" charset="0"/>
            </a:endParaRPr>
          </a:p>
          <a:p>
            <a:pPr algn="r" rtl="1" eaLnBrk="1" hangingPunct="1">
              <a:spcBef>
                <a:spcPts val="0"/>
              </a:spcBef>
              <a:buFont typeface="Arial" charset="0"/>
              <a:buChar char="•"/>
              <a:defRPr/>
            </a:pPr>
            <a:r>
              <a:rPr lang="ar-SA" dirty="0"/>
              <a:t>الريادة في تحديد الأجور في سوق العمل.</a:t>
            </a:r>
            <a:endParaRPr lang="en-US" dirty="0">
              <a:cs typeface="Arial" charset="0"/>
            </a:endParaRPr>
          </a:p>
          <a:p>
            <a:pPr algn="r" rtl="1" eaLnBrk="1" hangingPunct="1">
              <a:spcBef>
                <a:spcPts val="0"/>
              </a:spcBef>
              <a:buFont typeface="Arial" charset="0"/>
              <a:buChar char="•"/>
              <a:defRPr/>
            </a:pPr>
            <a:r>
              <a:rPr lang="ar-SA" dirty="0"/>
              <a:t>المناقشة مع المنظمات الأخرى في تحديد مستويات الأجور.</a:t>
            </a:r>
            <a:endParaRPr lang="en-US" dirty="0">
              <a:cs typeface="Arial" charset="0"/>
            </a:endParaRPr>
          </a:p>
          <a:p>
            <a:pPr algn="r" rtl="1" eaLnBrk="1" hangingPunct="1">
              <a:spcBef>
                <a:spcPts val="0"/>
              </a:spcBef>
              <a:buFont typeface="Arial" charset="0"/>
              <a:buChar char="•"/>
              <a:defRPr/>
            </a:pPr>
            <a:r>
              <a:rPr lang="ar-SA" dirty="0"/>
              <a:t>التخلف عن مستويات الأجور السائدة في السوق والدفع أقل من هذه المستويات.</a:t>
            </a:r>
          </a:p>
          <a:p>
            <a:pPr marL="114300" indent="0" algn="r" rtl="1" eaLnBrk="1" hangingPunct="1">
              <a:spcBef>
                <a:spcPts val="0"/>
              </a:spcBef>
              <a:buFont typeface="Arial" charset="0"/>
              <a:buNone/>
              <a:defRPr/>
            </a:pPr>
            <a:r>
              <a:rPr lang="ar-SA" b="1" dirty="0"/>
              <a:t>2.العوامل التنظيمية والادارية والاعتبارات الاقتصادية والاجتماعية :</a:t>
            </a:r>
          </a:p>
          <a:p>
            <a:pPr algn="r" rtl="1" eaLnBrk="1" hangingPunct="1">
              <a:spcBef>
                <a:spcPts val="0"/>
              </a:spcBef>
              <a:buFont typeface="Arial" charset="0"/>
              <a:buChar char="•"/>
              <a:defRPr/>
            </a:pPr>
            <a:r>
              <a:rPr lang="ar-SA" kern="0" dirty="0"/>
              <a:t>الاعتبارات التنظيمية والإدارية</a:t>
            </a:r>
            <a:r>
              <a:rPr lang="en-IN" kern="0" dirty="0"/>
              <a:t> :  </a:t>
            </a:r>
            <a:r>
              <a:rPr lang="ar-SA" kern="0" dirty="0"/>
              <a:t>واجبات ومسؤوليات الوظيفة، معدلات الأجور المماثلة، فرص الترقية والمزايا المالية...</a:t>
            </a:r>
          </a:p>
          <a:p>
            <a:pPr algn="r" rtl="1" eaLnBrk="1" hangingPunct="1">
              <a:lnSpc>
                <a:spcPct val="150000"/>
              </a:lnSpc>
              <a:buFont typeface="Arial" charset="0"/>
              <a:buChar char="•"/>
              <a:defRPr/>
            </a:pPr>
            <a:endParaRPr lang="en-US" kern="0" dirty="0">
              <a:solidFill>
                <a:sysClr val="windowText" lastClr="000000"/>
              </a:solidFill>
            </a:endParaRPr>
          </a:p>
          <a:p>
            <a:pPr marL="114300" indent="0" algn="r" rtl="1" eaLnBrk="1" hangingPunct="1">
              <a:lnSpc>
                <a:spcPct val="150000"/>
              </a:lnSpc>
              <a:buFont typeface="Arial" charset="0"/>
              <a:buNone/>
              <a:defRPr/>
            </a:pPr>
            <a:endParaRPr lang="en-US" b="1" kern="0" dirty="0">
              <a:solidFill>
                <a:sysClr val="windowText" lastClr="000000"/>
              </a:solidFill>
            </a:endParaRPr>
          </a:p>
          <a:p>
            <a:pPr marL="114300" indent="0" algn="r" rtl="1" eaLnBrk="1" hangingPunct="1">
              <a:lnSpc>
                <a:spcPct val="150000"/>
              </a:lnSpc>
              <a:buFont typeface="Arial" charset="0"/>
              <a:buNone/>
              <a:defRPr/>
            </a:pPr>
            <a:endParaRPr lang="en-US" b="1" kern="0" dirty="0">
              <a:solidFill>
                <a:sysClr val="windowText" lastClr="000000"/>
              </a:solidFill>
            </a:endParaRPr>
          </a:p>
          <a:p>
            <a:pPr marL="114300" indent="0" algn="r" rtl="1" eaLnBrk="1" hangingPunct="1">
              <a:lnSpc>
                <a:spcPct val="150000"/>
              </a:lnSpc>
              <a:buFont typeface="Arial" charset="0"/>
              <a:buNone/>
              <a:defRPr/>
            </a:pPr>
            <a:r>
              <a:rPr lang="ar-SA" b="1" dirty="0"/>
              <a:t> </a:t>
            </a:r>
          </a:p>
          <a:p>
            <a:pPr marL="114300" indent="0" algn="r" rtl="1" eaLnBrk="1" hangingPunct="1">
              <a:lnSpc>
                <a:spcPct val="150000"/>
              </a:lnSpc>
              <a:buFont typeface="Arial" charset="0"/>
              <a:buNone/>
              <a:defRPr/>
            </a:pPr>
            <a:endParaRPr lang="ar-SA" b="1" dirty="0"/>
          </a:p>
          <a:p>
            <a:pPr marL="114300" indent="0" algn="r" rtl="1" eaLnBrk="1" hangingPunct="1">
              <a:lnSpc>
                <a:spcPct val="150000"/>
              </a:lnSpc>
              <a:buFont typeface="Arial" charset="0"/>
              <a:buNone/>
              <a:defRPr/>
            </a:pPr>
            <a:endParaRPr lang="ar-SA" b="1" dirty="0"/>
          </a:p>
          <a:p>
            <a:pPr marL="114300" indent="0" algn="r" rtl="1" eaLnBrk="1" hangingPunct="1">
              <a:lnSpc>
                <a:spcPct val="150000"/>
              </a:lnSpc>
              <a:buFont typeface="Arial" charset="0"/>
              <a:buNone/>
              <a:defRPr/>
            </a:pPr>
            <a:endParaRPr lang="en-US" b="1" dirty="0"/>
          </a:p>
          <a:p>
            <a:pPr algn="r" rtl="1" eaLnBrk="1" hangingPunct="1">
              <a:lnSpc>
                <a:spcPct val="150000"/>
              </a:lnSpc>
              <a:buFont typeface="Wingdings 2" pitchFamily="18" charset="2"/>
              <a:buNone/>
              <a:defRPr/>
            </a:pPr>
            <a:endParaRPr lang="ar-SA" dirty="0"/>
          </a:p>
        </p:txBody>
      </p:sp>
      <p:sp>
        <p:nvSpPr>
          <p:cNvPr id="9221" name="عنصر نائب للتذييل 3"/>
          <p:cNvSpPr>
            <a:spLocks noGrp="1"/>
          </p:cNvSpPr>
          <p:nvPr>
            <p:ph type="ftr" sz="quarter" idx="4294967295"/>
          </p:nvPr>
        </p:nvSpPr>
        <p:spPr bwMode="auto">
          <a:xfrm rot="16200000">
            <a:off x="7587456" y="4048919"/>
            <a:ext cx="236696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fr-FR" dirty="0">
                <a:solidFill>
                  <a:schemeClr val="bg2"/>
                </a:solidFill>
              </a:rPr>
              <a:t>إدارة الموارد البشرية</a:t>
            </a:r>
          </a:p>
        </p:txBody>
      </p:sp>
    </p:spTree>
    <p:extLst>
      <p:ext uri="{BB962C8B-B14F-4D97-AF65-F5344CB8AC3E}">
        <p14:creationId xmlns:p14="http://schemas.microsoft.com/office/powerpoint/2010/main" val="34616318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012954"/>
            <a:ext cx="7924800" cy="3970318"/>
          </a:xfrm>
          <a:prstGeom prst="rect">
            <a:avLst/>
          </a:prstGeom>
        </p:spPr>
        <p:txBody>
          <a:bodyPr wrap="square">
            <a:spAutoFit/>
          </a:bodyPr>
          <a:lstStyle/>
          <a:p>
            <a:pPr marL="342900" lvl="0" indent="-342900" algn="r" rtl="1" eaLnBrk="1" hangingPunct="1">
              <a:spcBef>
                <a:spcPts val="0"/>
              </a:spcBef>
              <a:buFont typeface="Arial" charset="0"/>
              <a:buChar char="•"/>
              <a:defRPr/>
            </a:pPr>
            <a:r>
              <a:rPr lang="ar-SA" sz="3600" kern="0" dirty="0">
                <a:solidFill>
                  <a:srgbClr val="FFFFFF"/>
                </a:solidFill>
                <a:latin typeface="Times New Roman"/>
              </a:rPr>
              <a:t>العوامل الاجتماعية :  تكاليف المعيشة، الحد الأدنى للأجور...</a:t>
            </a:r>
          </a:p>
          <a:p>
            <a:pPr marL="342900" lvl="0" indent="-342900" algn="r" rtl="1" eaLnBrk="1" hangingPunct="1">
              <a:spcBef>
                <a:spcPts val="0"/>
              </a:spcBef>
              <a:buFont typeface="Arial" charset="0"/>
              <a:buChar char="•"/>
              <a:defRPr/>
            </a:pPr>
            <a:r>
              <a:rPr lang="ar-SA" sz="3600" kern="0" dirty="0">
                <a:solidFill>
                  <a:srgbClr val="FFFFFF"/>
                </a:solidFill>
                <a:latin typeface="Times New Roman"/>
              </a:rPr>
              <a:t>الاعتبارات الاقتصادية :  معدل الإنتاج، الإمكانيات المالية للمنظمة، عوامل العرض والطلب ...</a:t>
            </a:r>
          </a:p>
          <a:p>
            <a:pPr marL="114300" lvl="0" algn="r" rtl="1" eaLnBrk="1" hangingPunct="1">
              <a:spcBef>
                <a:spcPts val="0"/>
              </a:spcBef>
              <a:defRPr/>
            </a:pPr>
            <a:r>
              <a:rPr lang="ar-SA" sz="3600" b="1" kern="0" dirty="0">
                <a:solidFill>
                  <a:srgbClr val="FFFFFF"/>
                </a:solidFill>
                <a:latin typeface="Times New Roman"/>
              </a:rPr>
              <a:t>3.تدخل الدولة : </a:t>
            </a:r>
            <a:r>
              <a:rPr lang="ar-SA" sz="3600" kern="0" dirty="0">
                <a:solidFill>
                  <a:srgbClr val="FFFFFF"/>
                </a:solidFill>
                <a:latin typeface="Times New Roman"/>
              </a:rPr>
              <a:t>تحديد الاجر الادنى والاجر الاقصى، عند الخلاف بين المنشأة والعمال أو الصناعة والعمال</a:t>
            </a:r>
          </a:p>
        </p:txBody>
      </p:sp>
    </p:spTree>
    <p:extLst>
      <p:ext uri="{BB962C8B-B14F-4D97-AF65-F5344CB8AC3E}">
        <p14:creationId xmlns:p14="http://schemas.microsoft.com/office/powerpoint/2010/main" val="27569354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04800" y="228600"/>
            <a:ext cx="8534400" cy="1143000"/>
          </a:xfrm>
        </p:spPr>
        <p:txBody>
          <a:bodyPr/>
          <a:lstStyle/>
          <a:p>
            <a:pPr algn="ctr"/>
            <a:r>
              <a:rPr lang="ar-EG" altLang="fr-FR">
                <a:cs typeface="Times New Roman" panose="02020603050405020304" pitchFamily="18" charset="0"/>
              </a:rPr>
              <a:t>العوامل المؤثرة في الأجور</a:t>
            </a:r>
            <a:endParaRPr lang="en-US" altLang="fr-FR">
              <a:cs typeface="Times New Roman" panose="02020603050405020304" pitchFamily="18" charset="0"/>
            </a:endParaRPr>
          </a:p>
        </p:txBody>
      </p:sp>
      <p:sp>
        <p:nvSpPr>
          <p:cNvPr id="68614" name="Text Box 6"/>
          <p:cNvSpPr txBox="1">
            <a:spLocks noChangeArrowheads="1"/>
          </p:cNvSpPr>
          <p:nvPr/>
        </p:nvSpPr>
        <p:spPr bwMode="auto">
          <a:xfrm>
            <a:off x="2209800" y="14478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fr-FR"/>
              <a:t>		 </a:t>
            </a:r>
            <a:r>
              <a:rPr lang="ar-EG" altLang="fr-FR">
                <a:cs typeface="Times New Roman" panose="02020603050405020304" pitchFamily="18" charset="0"/>
              </a:rPr>
              <a:t>عوامل</a:t>
            </a:r>
            <a:endParaRPr lang="en-US" altLang="fr-FR">
              <a:cs typeface="Times New Roman" panose="02020603050405020304" pitchFamily="18" charset="0"/>
            </a:endParaRPr>
          </a:p>
          <a:p>
            <a:endParaRPr lang="en-US" altLang="fr-FR"/>
          </a:p>
          <a:p>
            <a:r>
              <a:rPr lang="en-US" altLang="fr-FR"/>
              <a:t>		</a:t>
            </a:r>
            <a:r>
              <a:rPr lang="ar-EG" altLang="fr-FR">
                <a:cs typeface="Times New Roman" panose="02020603050405020304" pitchFamily="18" charset="0"/>
              </a:rPr>
              <a:t>    </a:t>
            </a:r>
            <a:r>
              <a:rPr lang="en-US" altLang="fr-FR"/>
              <a:t>	</a:t>
            </a:r>
            <a:r>
              <a:rPr lang="ar-EG" altLang="fr-FR">
                <a:cs typeface="Times New Roman" panose="02020603050405020304" pitchFamily="18" charset="0"/>
              </a:rPr>
              <a:t>    </a:t>
            </a:r>
            <a:endParaRPr lang="en-US" altLang="fr-FR">
              <a:cs typeface="Times New Roman" panose="02020603050405020304" pitchFamily="18" charset="0"/>
            </a:endParaRPr>
          </a:p>
        </p:txBody>
      </p:sp>
      <p:sp>
        <p:nvSpPr>
          <p:cNvPr id="68615" name="Line 7"/>
          <p:cNvSpPr>
            <a:spLocks noChangeShapeType="1"/>
          </p:cNvSpPr>
          <p:nvPr/>
        </p:nvSpPr>
        <p:spPr bwMode="auto">
          <a:xfrm>
            <a:off x="4572000" y="1828800"/>
            <a:ext cx="0" cy="304800"/>
          </a:xfrm>
          <a:prstGeom prst="line">
            <a:avLst/>
          </a:prstGeom>
          <a:noFill/>
          <a:ln w="5715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16" name="Line 8"/>
          <p:cNvSpPr>
            <a:spLocks noChangeShapeType="1"/>
          </p:cNvSpPr>
          <p:nvPr/>
        </p:nvSpPr>
        <p:spPr bwMode="auto">
          <a:xfrm>
            <a:off x="2209800" y="2133600"/>
            <a:ext cx="0" cy="152400"/>
          </a:xfrm>
          <a:prstGeom prst="line">
            <a:avLst/>
          </a:prstGeom>
          <a:noFill/>
          <a:ln w="5715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17" name="Line 9"/>
          <p:cNvSpPr>
            <a:spLocks noChangeShapeType="1"/>
          </p:cNvSpPr>
          <p:nvPr/>
        </p:nvSpPr>
        <p:spPr bwMode="auto">
          <a:xfrm flipH="1" flipV="1">
            <a:off x="2209800" y="2133600"/>
            <a:ext cx="4800600" cy="0"/>
          </a:xfrm>
          <a:prstGeom prst="line">
            <a:avLst/>
          </a:prstGeom>
          <a:noFill/>
          <a:ln w="5715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18" name="Line 10"/>
          <p:cNvSpPr>
            <a:spLocks noChangeShapeType="1"/>
          </p:cNvSpPr>
          <p:nvPr/>
        </p:nvSpPr>
        <p:spPr bwMode="auto">
          <a:xfrm>
            <a:off x="7010400" y="2133600"/>
            <a:ext cx="0" cy="152400"/>
          </a:xfrm>
          <a:prstGeom prst="line">
            <a:avLst/>
          </a:prstGeom>
          <a:noFill/>
          <a:ln w="5715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19" name="Text Box 11"/>
          <p:cNvSpPr txBox="1">
            <a:spLocks noChangeArrowheads="1"/>
          </p:cNvSpPr>
          <p:nvPr/>
        </p:nvSpPr>
        <p:spPr bwMode="auto">
          <a:xfrm>
            <a:off x="1676400" y="2819400"/>
            <a:ext cx="2819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ü"/>
            </a:pPr>
            <a:r>
              <a:rPr lang="ar-EG" altLang="fr-FR">
                <a:cs typeface="Times New Roman" panose="02020603050405020304" pitchFamily="18" charset="0"/>
              </a:rPr>
              <a:t>سوق العمل</a:t>
            </a:r>
            <a:endParaRPr lang="en-US" altLang="fr-FR">
              <a:cs typeface="Times New Roman" panose="02020603050405020304" pitchFamily="18" charset="0"/>
            </a:endParaRPr>
          </a:p>
          <a:p>
            <a:pPr>
              <a:buFont typeface="Wingdings" panose="05000000000000000000" pitchFamily="2" charset="2"/>
              <a:buChar char="ü"/>
            </a:pPr>
            <a:r>
              <a:rPr lang="ar-EG" altLang="fr-FR">
                <a:cs typeface="Times New Roman" panose="02020603050405020304" pitchFamily="18" charset="0"/>
              </a:rPr>
              <a:t>تكاليف المعيشة</a:t>
            </a:r>
            <a:endParaRPr lang="en-US" altLang="fr-FR">
              <a:cs typeface="Times New Roman" panose="02020603050405020304" pitchFamily="18" charset="0"/>
            </a:endParaRPr>
          </a:p>
          <a:p>
            <a:pPr>
              <a:buFont typeface="Wingdings" panose="05000000000000000000" pitchFamily="2" charset="2"/>
              <a:buChar char="ü"/>
            </a:pPr>
            <a:r>
              <a:rPr lang="ar-EG" altLang="fr-FR">
                <a:cs typeface="Times New Roman" panose="02020603050405020304" pitchFamily="18" charset="0"/>
              </a:rPr>
              <a:t>اتحادات العمال</a:t>
            </a:r>
            <a:endParaRPr lang="en-US" altLang="fr-FR">
              <a:cs typeface="Times New Roman" panose="02020603050405020304" pitchFamily="18" charset="0"/>
            </a:endParaRPr>
          </a:p>
          <a:p>
            <a:pPr>
              <a:buFont typeface="Wingdings" panose="05000000000000000000" pitchFamily="2" charset="2"/>
              <a:buChar char="ü"/>
            </a:pPr>
            <a:r>
              <a:rPr lang="ar-EG" altLang="fr-FR">
                <a:cs typeface="Times New Roman" panose="02020603050405020304" pitchFamily="18" charset="0"/>
              </a:rPr>
              <a:t>التشريعات الحكومية</a:t>
            </a:r>
            <a:endParaRPr lang="en-US" altLang="fr-FR">
              <a:cs typeface="Times New Roman" panose="02020603050405020304" pitchFamily="18" charset="0"/>
            </a:endParaRPr>
          </a:p>
          <a:p>
            <a:pPr>
              <a:buFont typeface="Wingdings" panose="05000000000000000000" pitchFamily="2" charset="2"/>
              <a:buChar char="ü"/>
            </a:pPr>
            <a:r>
              <a:rPr lang="ar-EG" altLang="fr-FR">
                <a:cs typeface="Times New Roman" panose="02020603050405020304" pitchFamily="18" charset="0"/>
              </a:rPr>
              <a:t>المجتمع</a:t>
            </a:r>
            <a:endParaRPr lang="en-US" altLang="fr-FR">
              <a:cs typeface="Times New Roman" panose="02020603050405020304" pitchFamily="18" charset="0"/>
            </a:endParaRPr>
          </a:p>
          <a:p>
            <a:pPr>
              <a:buFont typeface="Wingdings" panose="05000000000000000000" pitchFamily="2" charset="2"/>
              <a:buChar char="ü"/>
            </a:pPr>
            <a:r>
              <a:rPr lang="ar-EG" altLang="fr-FR">
                <a:cs typeface="Times New Roman" panose="02020603050405020304" pitchFamily="18" charset="0"/>
              </a:rPr>
              <a:t>الاقتصاد</a:t>
            </a:r>
            <a:endParaRPr lang="en-US" altLang="fr-FR">
              <a:cs typeface="Times New Roman" panose="02020603050405020304" pitchFamily="18" charset="0"/>
            </a:endParaRPr>
          </a:p>
          <a:p>
            <a:endParaRPr lang="en-US" altLang="fr-FR"/>
          </a:p>
        </p:txBody>
      </p:sp>
      <p:sp>
        <p:nvSpPr>
          <p:cNvPr id="68621" name="Line 13"/>
          <p:cNvSpPr>
            <a:spLocks noChangeShapeType="1"/>
          </p:cNvSpPr>
          <p:nvPr/>
        </p:nvSpPr>
        <p:spPr bwMode="auto">
          <a:xfrm>
            <a:off x="2209800" y="2590800"/>
            <a:ext cx="0" cy="304800"/>
          </a:xfrm>
          <a:prstGeom prst="line">
            <a:avLst/>
          </a:prstGeom>
          <a:noFill/>
          <a:ln w="5715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22" name="Line 14"/>
          <p:cNvSpPr>
            <a:spLocks noChangeShapeType="1"/>
          </p:cNvSpPr>
          <p:nvPr/>
        </p:nvSpPr>
        <p:spPr bwMode="auto">
          <a:xfrm>
            <a:off x="7010400" y="2590800"/>
            <a:ext cx="0" cy="304800"/>
          </a:xfrm>
          <a:prstGeom prst="line">
            <a:avLst/>
          </a:prstGeom>
          <a:noFill/>
          <a:ln w="5715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8623" name="Text Box 15"/>
          <p:cNvSpPr txBox="1">
            <a:spLocks noChangeArrowheads="1"/>
          </p:cNvSpPr>
          <p:nvPr/>
        </p:nvSpPr>
        <p:spPr bwMode="auto">
          <a:xfrm>
            <a:off x="6308725" y="2860675"/>
            <a:ext cx="2822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anose="05000000000000000000" pitchFamily="2" charset="2"/>
              <a:buChar char="ü"/>
            </a:pPr>
            <a:r>
              <a:rPr lang="ar-EG" altLang="fr-FR">
                <a:cs typeface="Times New Roman" panose="02020603050405020304" pitchFamily="18" charset="0"/>
              </a:rPr>
              <a:t>خطة العمل</a:t>
            </a:r>
            <a:endParaRPr lang="en-US" altLang="fr-FR">
              <a:cs typeface="Times New Roman" panose="02020603050405020304" pitchFamily="18" charset="0"/>
            </a:endParaRPr>
          </a:p>
          <a:p>
            <a:pPr>
              <a:buFont typeface="Wingdings" panose="05000000000000000000" pitchFamily="2" charset="2"/>
              <a:buChar char="ü"/>
            </a:pPr>
            <a:r>
              <a:rPr lang="ar-EG" altLang="fr-FR">
                <a:cs typeface="Times New Roman" panose="02020603050405020304" pitchFamily="18" charset="0"/>
              </a:rPr>
              <a:t>تقييم الوظيفة وتقييم الاداء</a:t>
            </a:r>
            <a:endParaRPr lang="en-US" altLang="fr-FR">
              <a:cs typeface="Times New Roman" panose="02020603050405020304" pitchFamily="18" charset="0"/>
            </a:endParaRPr>
          </a:p>
          <a:p>
            <a:pPr>
              <a:buFont typeface="Wingdings" panose="05000000000000000000" pitchFamily="2" charset="2"/>
              <a:buChar char="ü"/>
            </a:pPr>
            <a:r>
              <a:rPr lang="ar-EG" altLang="fr-FR">
                <a:cs typeface="Times New Roman" panose="02020603050405020304" pitchFamily="18" charset="0"/>
              </a:rPr>
              <a:t>الموظف</a:t>
            </a:r>
            <a:endParaRPr lang="en-US" altLang="fr-FR">
              <a:cs typeface="Times New Roman" panose="02020603050405020304" pitchFamily="18" charset="0"/>
            </a:endParaRPr>
          </a:p>
        </p:txBody>
      </p:sp>
      <p:sp>
        <p:nvSpPr>
          <p:cNvPr id="68624" name="Text Box 16"/>
          <p:cNvSpPr txBox="1">
            <a:spLocks noChangeArrowheads="1"/>
          </p:cNvSpPr>
          <p:nvPr/>
        </p:nvSpPr>
        <p:spPr bwMode="auto">
          <a:xfrm>
            <a:off x="1752600" y="2133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EG" altLang="fr-FR">
                <a:cs typeface="Times New Roman" panose="02020603050405020304" pitchFamily="18" charset="0"/>
              </a:rPr>
              <a:t>خارجية</a:t>
            </a:r>
            <a:endParaRPr lang="en-US" altLang="fr-FR">
              <a:cs typeface="Times New Roman" panose="02020603050405020304" pitchFamily="18" charset="0"/>
            </a:endParaRPr>
          </a:p>
        </p:txBody>
      </p:sp>
      <p:sp>
        <p:nvSpPr>
          <p:cNvPr id="68625" name="Text Box 17"/>
          <p:cNvSpPr txBox="1">
            <a:spLocks noChangeArrowheads="1"/>
          </p:cNvSpPr>
          <p:nvPr/>
        </p:nvSpPr>
        <p:spPr bwMode="auto">
          <a:xfrm>
            <a:off x="6578600" y="21971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EG" altLang="fr-FR">
                <a:cs typeface="Times New Roman" panose="02020603050405020304" pitchFamily="18" charset="0"/>
              </a:rPr>
              <a:t>داخلية</a:t>
            </a:r>
            <a:endParaRPr lang="en-US" altLang="fr-FR">
              <a:cs typeface="Times New Roman" panose="02020603050405020304" pitchFamily="18" charset="0"/>
            </a:endParaRPr>
          </a:p>
        </p:txBody>
      </p:sp>
    </p:spTree>
    <p:extLst>
      <p:ext uri="{BB962C8B-B14F-4D97-AF65-F5344CB8AC3E}">
        <p14:creationId xmlns:p14="http://schemas.microsoft.com/office/powerpoint/2010/main" val="2372682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8101" y="2796849"/>
            <a:ext cx="9143999" cy="1219200"/>
          </a:xfrm>
        </p:spPr>
        <p:txBody>
          <a:bodyPr/>
          <a:lstStyle/>
          <a:p>
            <a:pPr>
              <a:defRPr/>
            </a:pPr>
            <a:r>
              <a:rPr lang="ar-DZ" altLang="fr-FR" sz="5400" b="1" i="1" dirty="0">
                <a:effectLst>
                  <a:outerShdw blurRad="38100" dist="38100" dir="2700000" algn="tl">
                    <a:srgbClr val="000000"/>
                  </a:outerShdw>
                </a:effectLst>
                <a:cs typeface="Arial" panose="020B0604020202020204" pitchFamily="34" charset="0"/>
              </a:rPr>
              <a:t>المحاضرة الثانية</a:t>
            </a:r>
            <a:endParaRPr lang="en-US" altLang="fr-FR" sz="5400" b="1" i="1" dirty="0">
              <a:effectLst>
                <a:outerShdw blurRad="38100" dist="38100" dir="2700000" algn="tl">
                  <a:srgbClr val="000000"/>
                </a:outerShdw>
              </a:effectLst>
              <a:cs typeface="Arial" panose="020B0604020202020204" pitchFamily="34" charset="0"/>
            </a:endParaRPr>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993649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عنصر نائب للمحتوى 2"/>
          <p:cNvSpPr>
            <a:spLocks noGrp="1"/>
          </p:cNvSpPr>
          <p:nvPr>
            <p:ph idx="1"/>
          </p:nvPr>
        </p:nvSpPr>
        <p:spPr>
          <a:xfrm>
            <a:off x="152400" y="152400"/>
            <a:ext cx="8839200" cy="6477000"/>
          </a:xfrm>
        </p:spPr>
        <p:txBody>
          <a:bodyPr rtlCol="0">
            <a:normAutofit/>
          </a:bodyPr>
          <a:lstStyle/>
          <a:p>
            <a:pPr algn="just" rtl="1" eaLnBrk="1" fontAlgn="auto" hangingPunct="1">
              <a:lnSpc>
                <a:spcPct val="150000"/>
              </a:lnSpc>
              <a:spcAft>
                <a:spcPts val="0"/>
              </a:spcAft>
              <a:buFont typeface="Wingdings 2" pitchFamily="18" charset="2"/>
              <a:buNone/>
              <a:defRPr/>
            </a:pPr>
            <a:r>
              <a:rPr lang="ar-SA" sz="2800" b="1" dirty="0">
                <a:solidFill>
                  <a:srgbClr val="00B050"/>
                </a:solidFill>
              </a:rPr>
              <a:t>ج. طرق حساب الأجور :</a:t>
            </a:r>
          </a:p>
          <a:p>
            <a:pPr algn="just" rtl="1" eaLnBrk="1" fontAlgn="auto" hangingPunct="1">
              <a:lnSpc>
                <a:spcPct val="150000"/>
              </a:lnSpc>
              <a:spcBef>
                <a:spcPts val="0"/>
              </a:spcBef>
              <a:spcAft>
                <a:spcPts val="0"/>
              </a:spcAft>
              <a:buFont typeface="Arial" charset="0"/>
              <a:buChar char="•"/>
              <a:defRPr/>
            </a:pPr>
            <a:r>
              <a:rPr lang="ar-SA" dirty="0"/>
              <a:t>الأجر حسب الوقت : أجر شهري للإداريين وأجر يومي للعمال.</a:t>
            </a:r>
            <a:endParaRPr lang="en-US" dirty="0"/>
          </a:p>
          <a:p>
            <a:pPr algn="r" rtl="1" eaLnBrk="1" fontAlgn="auto" hangingPunct="1">
              <a:spcBef>
                <a:spcPts val="0"/>
              </a:spcBef>
              <a:spcAft>
                <a:spcPts val="0"/>
              </a:spcAft>
              <a:buFont typeface="Arial" charset="0"/>
              <a:buChar char="•"/>
              <a:defRPr/>
            </a:pPr>
            <a:r>
              <a:rPr lang="ar-SA" dirty="0"/>
              <a:t>الأجر حسب الإنتاج : يقوم على التفرقة بين العمال على أساس الكفاءة.</a:t>
            </a:r>
          </a:p>
          <a:p>
            <a:pPr marL="114300" indent="0" algn="r" rtl="1" eaLnBrk="1" fontAlgn="auto" hangingPunct="1">
              <a:lnSpc>
                <a:spcPct val="150000"/>
              </a:lnSpc>
              <a:spcBef>
                <a:spcPts val="0"/>
              </a:spcBef>
              <a:spcAft>
                <a:spcPts val="0"/>
              </a:spcAft>
              <a:buFont typeface="Arial" charset="0"/>
              <a:buNone/>
              <a:defRPr/>
            </a:pPr>
            <a:r>
              <a:rPr lang="ar-SA" dirty="0"/>
              <a:t>وفي كثير من الاحوال قد تستعمل الطريقتين معا.</a:t>
            </a:r>
          </a:p>
          <a:p>
            <a:pPr marL="114300" indent="0" algn="r" rtl="1" eaLnBrk="1" fontAlgn="auto" hangingPunct="1">
              <a:lnSpc>
                <a:spcPct val="150000"/>
              </a:lnSpc>
              <a:spcAft>
                <a:spcPts val="0"/>
              </a:spcAft>
              <a:buFont typeface="Arial" charset="0"/>
              <a:buNone/>
              <a:defRPr/>
            </a:pPr>
            <a:endParaRPr lang="en-US" dirty="0"/>
          </a:p>
          <a:p>
            <a:pPr algn="r" rtl="1" eaLnBrk="1" fontAlgn="auto" hangingPunct="1">
              <a:spcAft>
                <a:spcPts val="0"/>
              </a:spcAft>
              <a:buFont typeface="Wingdings 2" pitchFamily="18" charset="2"/>
              <a:buNone/>
              <a:defRPr/>
            </a:pPr>
            <a:endParaRPr lang="ar-SA" dirty="0"/>
          </a:p>
          <a:p>
            <a:pPr marL="114300" indent="0" algn="just" rtl="1" eaLnBrk="1" fontAlgn="auto" hangingPunct="1">
              <a:spcAft>
                <a:spcPts val="0"/>
              </a:spcAft>
              <a:buFont typeface="Arial" panose="020B0604020202020204" pitchFamily="34" charset="0"/>
              <a:buNone/>
              <a:defRPr/>
            </a:pPr>
            <a:endParaRPr lang="en-US" dirty="0"/>
          </a:p>
          <a:p>
            <a:pPr algn="just" rtl="1" eaLnBrk="1" fontAlgn="auto" hangingPunct="1">
              <a:spcAft>
                <a:spcPts val="0"/>
              </a:spcAft>
              <a:buFont typeface="Wingdings 2" pitchFamily="18" charset="2"/>
              <a:buNone/>
              <a:defRPr/>
            </a:pPr>
            <a:endParaRPr lang="ar-SA" dirty="0"/>
          </a:p>
        </p:txBody>
      </p:sp>
      <p:pic>
        <p:nvPicPr>
          <p:cNvPr id="2" name="Image 1"/>
          <p:cNvPicPr>
            <a:picLocks noChangeAspect="1"/>
          </p:cNvPicPr>
          <p:nvPr/>
        </p:nvPicPr>
        <p:blipFill>
          <a:blip r:embed="rId2"/>
          <a:stretch>
            <a:fillRect/>
          </a:stretch>
        </p:blipFill>
        <p:spPr>
          <a:xfrm>
            <a:off x="283092" y="3390900"/>
            <a:ext cx="8577815" cy="2933700"/>
          </a:xfrm>
          <a:prstGeom prst="rect">
            <a:avLst/>
          </a:prstGeom>
        </p:spPr>
      </p:pic>
    </p:spTree>
    <p:extLst>
      <p:ext uri="{BB962C8B-B14F-4D97-AF65-F5344CB8AC3E}">
        <p14:creationId xmlns:p14="http://schemas.microsoft.com/office/powerpoint/2010/main" val="13551960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noFill/>
        </p:spPr>
        <p:txBody>
          <a:bodyPr/>
          <a:lstStyle/>
          <a:p>
            <a:pPr algn="ctr" eaLnBrk="1" hangingPunct="1"/>
            <a:r>
              <a:rPr lang="ar-EG" altLang="fr-FR" sz="4200" b="1">
                <a:solidFill>
                  <a:srgbClr val="FF0000"/>
                </a:solidFill>
                <a:cs typeface="Simplified Arabic" panose="02020603050405020304" pitchFamily="18" charset="-78"/>
              </a:rPr>
              <a:t>خطوات تصميم نظام ال</a:t>
            </a:r>
            <a:r>
              <a:rPr lang="ar-SY" altLang="fr-FR" sz="4200" b="1">
                <a:solidFill>
                  <a:srgbClr val="FF0000"/>
                </a:solidFill>
                <a:cs typeface="Simplified Arabic" panose="02020603050405020304" pitchFamily="18" charset="-78"/>
              </a:rPr>
              <a:t>أ</a:t>
            </a:r>
            <a:r>
              <a:rPr lang="ar-EG" altLang="fr-FR" sz="4200" b="1">
                <a:solidFill>
                  <a:srgbClr val="FF0000"/>
                </a:solidFill>
                <a:cs typeface="Simplified Arabic" panose="02020603050405020304" pitchFamily="18" charset="-78"/>
              </a:rPr>
              <a:t>جور</a:t>
            </a:r>
            <a:endParaRPr lang="en-GB" altLang="fr-FR" sz="4200" b="1">
              <a:solidFill>
                <a:srgbClr val="FF0000"/>
              </a:solidFill>
              <a:cs typeface="Simplified Arabic" panose="02020603050405020304" pitchFamily="18" charset="-78"/>
            </a:endParaRPr>
          </a:p>
        </p:txBody>
      </p:sp>
      <p:sp>
        <p:nvSpPr>
          <p:cNvPr id="14339" name="Rectangle 3"/>
          <p:cNvSpPr>
            <a:spLocks noGrp="1" noChangeArrowheads="1"/>
          </p:cNvSpPr>
          <p:nvPr>
            <p:ph idx="1"/>
          </p:nvPr>
        </p:nvSpPr>
        <p:spPr>
          <a:xfrm>
            <a:off x="0" y="914400"/>
            <a:ext cx="8991600" cy="5715000"/>
          </a:xfrm>
        </p:spPr>
        <p:txBody>
          <a:bodyPr/>
          <a:lstStyle/>
          <a:p>
            <a:pPr algn="just" rtl="1" eaLnBrk="1" hangingPunct="1">
              <a:lnSpc>
                <a:spcPct val="120000"/>
              </a:lnSpc>
            </a:pPr>
            <a:r>
              <a:rPr lang="ar-EG" altLang="fr-FR" dirty="0">
                <a:solidFill>
                  <a:srgbClr val="FF0000"/>
                </a:solidFill>
                <a:cs typeface="Simplified Arabic" panose="02020603050405020304" pitchFamily="18" charset="-78"/>
              </a:rPr>
              <a:t>التمهيد لتصميم النظام</a:t>
            </a:r>
            <a:r>
              <a:rPr lang="ar-JO" altLang="fr-FR" dirty="0">
                <a:solidFill>
                  <a:srgbClr val="FF0000"/>
                </a:solidFill>
                <a:cs typeface="Simplified Arabic" panose="02020603050405020304" pitchFamily="18" charset="-78"/>
              </a:rPr>
              <a:t>: </a:t>
            </a:r>
          </a:p>
          <a:p>
            <a:pPr algn="just" rtl="1" eaLnBrk="1" hangingPunct="1">
              <a:buFont typeface="Wingdings 2" panose="05020102010507070707" pitchFamily="18" charset="2"/>
              <a:buNone/>
            </a:pPr>
            <a:r>
              <a:rPr lang="ar-JO" altLang="fr-FR" dirty="0">
                <a:solidFill>
                  <a:srgbClr val="002060"/>
                </a:solidFill>
                <a:cs typeface="Simplified Arabic" panose="02020603050405020304" pitchFamily="18" charset="-78"/>
              </a:rPr>
              <a:t>1- </a:t>
            </a:r>
            <a:r>
              <a:rPr lang="ar-IQ" altLang="fr-FR" dirty="0"/>
              <a:t>تحديد ما إذا كان تقييم الوظائف سيتم بشكل رسمي أي وفق قواعد ثابتة ومقننة،  أو غير رسمي أي لا تحكمه قواعد ثابتة وغير مكتوب)</a:t>
            </a:r>
            <a:r>
              <a:rPr lang="ar-JO" altLang="fr-FR" dirty="0"/>
              <a:t>.</a:t>
            </a:r>
          </a:p>
          <a:p>
            <a:pPr algn="just" rtl="1" eaLnBrk="1" hangingPunct="1">
              <a:lnSpc>
                <a:spcPct val="120000"/>
              </a:lnSpc>
              <a:buFont typeface="Wingdings 2" panose="05020102010507070707" pitchFamily="18" charset="2"/>
              <a:buNone/>
            </a:pPr>
            <a:r>
              <a:rPr lang="ar-JO" altLang="fr-FR" dirty="0"/>
              <a:t>2- تحديد ما إذا كان النظام سيتم بناءه أو شراءه.</a:t>
            </a:r>
          </a:p>
          <a:p>
            <a:pPr algn="just" rtl="1" eaLnBrk="1" hangingPunct="1">
              <a:lnSpc>
                <a:spcPct val="120000"/>
              </a:lnSpc>
              <a:buFont typeface="Wingdings 2" panose="05020102010507070707" pitchFamily="18" charset="2"/>
              <a:buNone/>
            </a:pPr>
            <a:r>
              <a:rPr lang="ar-JO" altLang="fr-FR" dirty="0"/>
              <a:t>3- </a:t>
            </a:r>
            <a:r>
              <a:rPr lang="ar-IQ" altLang="fr-FR" dirty="0"/>
              <a:t>وكذلك تحديد من يقوم بتقييم الوظائف.</a:t>
            </a:r>
            <a:endParaRPr lang="ar-JO" altLang="fr-FR" dirty="0"/>
          </a:p>
          <a:p>
            <a:pPr algn="just" rtl="1" eaLnBrk="1" hangingPunct="1">
              <a:lnSpc>
                <a:spcPct val="120000"/>
              </a:lnSpc>
              <a:buFont typeface="Wingdings 2" panose="05020102010507070707" pitchFamily="18" charset="2"/>
              <a:buNone/>
            </a:pPr>
            <a:endParaRPr lang="ar-EG" altLang="fr-FR" sz="100" dirty="0">
              <a:cs typeface="Simplified Arabic" panose="02020603050405020304" pitchFamily="18" charset="-78"/>
            </a:endParaRPr>
          </a:p>
          <a:p>
            <a:pPr algn="just" rtl="1" eaLnBrk="1" hangingPunct="1">
              <a:lnSpc>
                <a:spcPct val="120000"/>
              </a:lnSpc>
            </a:pPr>
            <a:r>
              <a:rPr lang="ar-SY" altLang="fr-FR" dirty="0">
                <a:solidFill>
                  <a:srgbClr val="FF0000"/>
                </a:solidFill>
                <a:cs typeface="Simplified Arabic" panose="02020603050405020304" pitchFamily="18" charset="-78"/>
              </a:rPr>
              <a:t>إ</a:t>
            </a:r>
            <a:r>
              <a:rPr lang="ar-EG" altLang="fr-FR" dirty="0" err="1">
                <a:solidFill>
                  <a:srgbClr val="FF0000"/>
                </a:solidFill>
                <a:cs typeface="Simplified Arabic" panose="02020603050405020304" pitchFamily="18" charset="-78"/>
              </a:rPr>
              <a:t>ختيار</a:t>
            </a:r>
            <a:r>
              <a:rPr lang="ar-EG" altLang="fr-FR" dirty="0">
                <a:solidFill>
                  <a:srgbClr val="FF0000"/>
                </a:solidFill>
                <a:cs typeface="Simplified Arabic" panose="02020603050405020304" pitchFamily="18" charset="-78"/>
              </a:rPr>
              <a:t> طريقة تقييم الوظائف</a:t>
            </a:r>
            <a:r>
              <a:rPr lang="ar-JO" altLang="fr-FR" dirty="0">
                <a:solidFill>
                  <a:srgbClr val="002060"/>
                </a:solidFill>
                <a:cs typeface="Simplified Arabic" panose="02020603050405020304" pitchFamily="18" charset="-78"/>
              </a:rPr>
              <a:t>: </a:t>
            </a:r>
            <a:r>
              <a:rPr lang="ar-JO" altLang="fr-FR" dirty="0"/>
              <a:t>طرق لتقييم الوظائف</a:t>
            </a:r>
          </a:p>
          <a:p>
            <a:pPr algn="just" rtl="1" eaLnBrk="1" hangingPunct="1">
              <a:lnSpc>
                <a:spcPct val="120000"/>
              </a:lnSpc>
              <a:buFont typeface="Wingdings 2" panose="05020102010507070707" pitchFamily="18" charset="2"/>
              <a:buNone/>
            </a:pPr>
            <a:r>
              <a:rPr lang="ar-JO" altLang="fr-FR" dirty="0"/>
              <a:t>أ. </a:t>
            </a:r>
            <a:r>
              <a:rPr lang="ar-IQ" altLang="fr-FR" dirty="0"/>
              <a:t> الترتيب</a:t>
            </a:r>
            <a:r>
              <a:rPr lang="ar-JO" altLang="fr-FR" dirty="0"/>
              <a:t>.</a:t>
            </a:r>
            <a:r>
              <a:rPr lang="ar-IQ" altLang="fr-FR" dirty="0"/>
              <a:t> </a:t>
            </a:r>
            <a:r>
              <a:rPr lang="ar-JO" altLang="fr-FR" dirty="0"/>
              <a:t>                                           ب. </a:t>
            </a:r>
            <a:r>
              <a:rPr lang="ar-IQ" altLang="fr-FR" dirty="0"/>
              <a:t>الدرجات</a:t>
            </a:r>
            <a:r>
              <a:rPr lang="ar-JO" altLang="fr-FR" dirty="0"/>
              <a:t>.</a:t>
            </a:r>
            <a:r>
              <a:rPr lang="ar-IQ" altLang="fr-FR" dirty="0"/>
              <a:t> </a:t>
            </a:r>
            <a:endParaRPr lang="ar-JO" altLang="fr-FR" dirty="0"/>
          </a:p>
          <a:p>
            <a:pPr algn="just" rtl="1" eaLnBrk="1" hangingPunct="1">
              <a:lnSpc>
                <a:spcPct val="120000"/>
              </a:lnSpc>
              <a:buFont typeface="Wingdings 2" panose="05020102010507070707" pitchFamily="18" charset="2"/>
              <a:buNone/>
            </a:pPr>
            <a:r>
              <a:rPr lang="ar-JO" altLang="fr-FR" dirty="0"/>
              <a:t>ج. مقارنة العوامل.                                    د. </a:t>
            </a:r>
            <a:r>
              <a:rPr lang="ar-IQ" altLang="fr-FR" dirty="0"/>
              <a:t>النقط.</a:t>
            </a:r>
            <a:endParaRPr lang="ar-EG" altLang="fr-FR" dirty="0">
              <a:cs typeface="Simplified Arabic" panose="02020603050405020304" pitchFamily="18" charset="-78"/>
            </a:endParaRPr>
          </a:p>
        </p:txBody>
      </p:sp>
    </p:spTree>
    <p:custDataLst>
      <p:tags r:id="rId1"/>
    </p:custDataLst>
    <p:extLst>
      <p:ext uri="{BB962C8B-B14F-4D97-AF65-F5344CB8AC3E}">
        <p14:creationId xmlns:p14="http://schemas.microsoft.com/office/powerpoint/2010/main" val="18387920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ar-EG" altLang="fr-FR" sz="5400" b="1">
                <a:solidFill>
                  <a:srgbClr val="FF0000"/>
                </a:solidFill>
                <a:cs typeface="Simplified Arabic" panose="02020603050405020304" pitchFamily="18" charset="-78"/>
              </a:rPr>
              <a:t>خطوات تصميم نظام ال</a:t>
            </a:r>
            <a:r>
              <a:rPr lang="ar-SY" altLang="fr-FR" sz="5400" b="1">
                <a:solidFill>
                  <a:srgbClr val="FF0000"/>
                </a:solidFill>
                <a:cs typeface="Simplified Arabic" panose="02020603050405020304" pitchFamily="18" charset="-78"/>
              </a:rPr>
              <a:t>أ</a:t>
            </a:r>
            <a:r>
              <a:rPr lang="ar-EG" altLang="fr-FR" sz="5400" b="1">
                <a:solidFill>
                  <a:srgbClr val="FF0000"/>
                </a:solidFill>
                <a:cs typeface="Simplified Arabic" panose="02020603050405020304" pitchFamily="18" charset="-78"/>
              </a:rPr>
              <a:t>جور</a:t>
            </a:r>
            <a:endParaRPr lang="ar-JO" altLang="fr-FR"/>
          </a:p>
        </p:txBody>
      </p:sp>
      <p:sp>
        <p:nvSpPr>
          <p:cNvPr id="15363" name="Content Placeholder 2"/>
          <p:cNvSpPr>
            <a:spLocks noGrp="1"/>
          </p:cNvSpPr>
          <p:nvPr>
            <p:ph idx="1"/>
          </p:nvPr>
        </p:nvSpPr>
        <p:spPr>
          <a:xfrm>
            <a:off x="0" y="1066800"/>
            <a:ext cx="8991600" cy="5410200"/>
          </a:xfrm>
        </p:spPr>
        <p:txBody>
          <a:bodyPr/>
          <a:lstStyle/>
          <a:p>
            <a:pPr algn="just" rtl="1" eaLnBrk="1" hangingPunct="1"/>
            <a:r>
              <a:rPr lang="ar-EG" altLang="fr-FR" sz="3000" dirty="0">
                <a:cs typeface="Simplified Arabic" panose="02020603050405020304" pitchFamily="18" charset="-78"/>
              </a:rPr>
              <a:t>وضع ملامح خطة التقييم</a:t>
            </a:r>
            <a:r>
              <a:rPr lang="ar-JO" altLang="fr-FR" sz="3000" dirty="0">
                <a:cs typeface="Simplified Arabic" panose="02020603050405020304" pitchFamily="18" charset="-78"/>
              </a:rPr>
              <a:t>: </a:t>
            </a:r>
            <a:r>
              <a:rPr lang="ar-IQ" altLang="fr-FR" sz="3000" dirty="0"/>
              <a:t>أي تحديد الوظائف التي </a:t>
            </a:r>
            <a:r>
              <a:rPr lang="ar-IQ" altLang="fr-FR" sz="3000" u="sng" dirty="0"/>
              <a:t>ستقيم </a:t>
            </a:r>
            <a:r>
              <a:rPr lang="ar-IQ" altLang="fr-FR" sz="3000" dirty="0"/>
              <a:t>و</a:t>
            </a:r>
            <a:r>
              <a:rPr lang="ar-IQ" altLang="fr-FR" sz="3000" u="sng" dirty="0"/>
              <a:t>تحديد الكلفة </a:t>
            </a:r>
            <a:r>
              <a:rPr lang="ar-IQ" altLang="fr-FR" sz="3000" dirty="0"/>
              <a:t>و</a:t>
            </a:r>
            <a:r>
              <a:rPr lang="ar-IQ" altLang="fr-FR" sz="3000" u="sng" dirty="0"/>
              <a:t>وضع جدول زمني للتنفيذ</a:t>
            </a:r>
            <a:r>
              <a:rPr lang="ar-IQ" altLang="fr-FR" sz="3000" dirty="0"/>
              <a:t> و</a:t>
            </a:r>
            <a:r>
              <a:rPr lang="ar-IQ" altLang="fr-FR" sz="3000" u="sng" dirty="0"/>
              <a:t>تعريف العاملين بخطة تقييم الوظائف</a:t>
            </a:r>
            <a:r>
              <a:rPr lang="ar-IQ" altLang="fr-FR" sz="3000" dirty="0"/>
              <a:t>.</a:t>
            </a:r>
            <a:endParaRPr lang="ar-EG" altLang="fr-FR" sz="3000" dirty="0">
              <a:cs typeface="Simplified Arabic" panose="02020603050405020304" pitchFamily="18" charset="-78"/>
            </a:endParaRPr>
          </a:p>
          <a:p>
            <a:pPr algn="just" rtl="1" eaLnBrk="1" hangingPunct="1">
              <a:lnSpc>
                <a:spcPct val="120000"/>
              </a:lnSpc>
            </a:pPr>
            <a:r>
              <a:rPr lang="ar-EG" altLang="fr-FR" sz="3000" dirty="0">
                <a:cs typeface="Simplified Arabic" panose="02020603050405020304" pitchFamily="18" charset="-78"/>
              </a:rPr>
              <a:t>التقييم الفعل</a:t>
            </a:r>
            <a:r>
              <a:rPr lang="ar-SY" altLang="fr-FR" sz="3000" dirty="0">
                <a:cs typeface="Simplified Arabic" panose="02020603050405020304" pitchFamily="18" charset="-78"/>
              </a:rPr>
              <a:t>ي</a:t>
            </a:r>
            <a:r>
              <a:rPr lang="ar-EG" altLang="fr-FR" sz="3000" dirty="0">
                <a:cs typeface="Simplified Arabic" panose="02020603050405020304" pitchFamily="18" charset="-78"/>
              </a:rPr>
              <a:t> للوظائف</a:t>
            </a:r>
            <a:r>
              <a:rPr lang="ar-JO" altLang="fr-FR" sz="3000" dirty="0">
                <a:cs typeface="Simplified Arabic" panose="02020603050405020304" pitchFamily="18" charset="-78"/>
              </a:rPr>
              <a:t>: </a:t>
            </a:r>
            <a:r>
              <a:rPr lang="ar-JO" altLang="fr-FR" sz="3000" dirty="0" err="1"/>
              <a:t>بناءاً</a:t>
            </a:r>
            <a:r>
              <a:rPr lang="ar-JO" altLang="fr-FR" sz="3000" dirty="0"/>
              <a:t> على الخطة الموضوعة والتأكد من أنها تسير بشكل المطلوب والمرضي.</a:t>
            </a:r>
            <a:endParaRPr lang="ar-EG" altLang="fr-FR" sz="3000" dirty="0"/>
          </a:p>
          <a:p>
            <a:pPr algn="just" rtl="1" eaLnBrk="1" hangingPunct="1">
              <a:lnSpc>
                <a:spcPct val="120000"/>
              </a:lnSpc>
            </a:pPr>
            <a:r>
              <a:rPr lang="ar-EG" altLang="fr-FR" sz="3000" dirty="0">
                <a:cs typeface="Simplified Arabic" panose="02020603050405020304" pitchFamily="18" charset="-78"/>
              </a:rPr>
              <a:t>تحديد عدد الدرجات</a:t>
            </a:r>
            <a:r>
              <a:rPr lang="ar-JO" altLang="fr-FR" sz="3000" dirty="0">
                <a:cs typeface="Simplified Arabic" panose="02020603050405020304" pitchFamily="18" charset="-78"/>
              </a:rPr>
              <a:t> : </a:t>
            </a:r>
            <a:r>
              <a:rPr lang="ar-JO" altLang="fr-FR" sz="3000" dirty="0"/>
              <a:t>أي تحديد عدد الدرجات السلم الوظيفي، حيث كل درجة تحتوي على عدد من الوظائف.</a:t>
            </a:r>
            <a:endParaRPr lang="ar-EG" altLang="fr-FR" sz="3000" dirty="0"/>
          </a:p>
          <a:p>
            <a:pPr algn="just" rtl="1" eaLnBrk="1" hangingPunct="1">
              <a:lnSpc>
                <a:spcPct val="120000"/>
              </a:lnSpc>
            </a:pPr>
            <a:r>
              <a:rPr lang="ar-EG" altLang="fr-FR" sz="3000" dirty="0">
                <a:cs typeface="Simplified Arabic" panose="02020603050405020304" pitchFamily="18" charset="-78"/>
              </a:rPr>
              <a:t>تسعير الدرجات</a:t>
            </a:r>
            <a:r>
              <a:rPr lang="ar-JO" altLang="fr-FR" sz="3000" dirty="0">
                <a:cs typeface="Simplified Arabic" panose="02020603050405020304" pitchFamily="18" charset="-78"/>
              </a:rPr>
              <a:t>: </a:t>
            </a:r>
            <a:r>
              <a:rPr lang="ar-IQ" altLang="fr-FR" sz="3000" dirty="0"/>
              <a:t>يتم تحديد بداية الأجر ونهايته لكل درجة.</a:t>
            </a:r>
            <a:endParaRPr lang="ar-EG" altLang="fr-FR" sz="3000" dirty="0">
              <a:cs typeface="Simplified Arabic" panose="02020603050405020304" pitchFamily="18" charset="-78"/>
            </a:endParaRPr>
          </a:p>
          <a:p>
            <a:pPr algn="just" rtl="1" eaLnBrk="1" hangingPunct="1">
              <a:lnSpc>
                <a:spcPct val="120000"/>
              </a:lnSpc>
            </a:pPr>
            <a:r>
              <a:rPr lang="ar-SY" altLang="fr-FR" sz="3000" dirty="0">
                <a:cs typeface="Simplified Arabic" panose="02020603050405020304" pitchFamily="18" charset="-78"/>
              </a:rPr>
              <a:t>إ</a:t>
            </a:r>
            <a:r>
              <a:rPr lang="ar-EG" altLang="fr-FR" sz="3000" dirty="0">
                <a:cs typeface="Simplified Arabic" panose="02020603050405020304" pitchFamily="18" charset="-78"/>
              </a:rPr>
              <a:t>دارة نظام ال</a:t>
            </a:r>
            <a:r>
              <a:rPr lang="ar-SY" altLang="fr-FR" sz="3000" dirty="0">
                <a:cs typeface="Simplified Arabic" panose="02020603050405020304" pitchFamily="18" charset="-78"/>
              </a:rPr>
              <a:t>أ</a:t>
            </a:r>
            <a:r>
              <a:rPr lang="ar-EG" altLang="fr-FR" sz="3000" dirty="0">
                <a:cs typeface="Simplified Arabic" panose="02020603050405020304" pitchFamily="18" charset="-78"/>
              </a:rPr>
              <a:t>جور</a:t>
            </a:r>
            <a:r>
              <a:rPr lang="ar-JO" altLang="fr-FR" sz="3000" dirty="0">
                <a:cs typeface="Simplified Arabic" panose="02020603050405020304" pitchFamily="18" charset="-78"/>
              </a:rPr>
              <a:t>: </a:t>
            </a:r>
            <a:r>
              <a:rPr lang="ar-IQ" altLang="fr-FR" sz="3000" dirty="0"/>
              <a:t>أي اسلوب الدفع وتحديد العلاوات والزيادات المحتملة للتكيف مع غلاء المعيشة مع معالجة أي مشكلة تطرأ مستقبلا</a:t>
            </a:r>
            <a:r>
              <a:rPr lang="ar-JO" altLang="fr-FR" sz="3000" dirty="0"/>
              <a:t>ً</a:t>
            </a:r>
            <a:r>
              <a:rPr lang="ar-IQ" altLang="fr-FR" sz="3000" dirty="0"/>
              <a:t>.</a:t>
            </a:r>
            <a:endParaRPr lang="en-GB" altLang="fr-FR" sz="3000" dirty="0">
              <a:cs typeface="Simplified Arabic" panose="02020603050405020304" pitchFamily="18" charset="-78"/>
            </a:endParaRPr>
          </a:p>
          <a:p>
            <a:pPr algn="r" rtl="1"/>
            <a:endParaRPr lang="ar-JO" altLang="fr-FR" dirty="0"/>
          </a:p>
        </p:txBody>
      </p:sp>
    </p:spTree>
    <p:custDataLst>
      <p:tags r:id="rId1"/>
    </p:custDataLst>
    <p:extLst>
      <p:ext uri="{BB962C8B-B14F-4D97-AF65-F5344CB8AC3E}">
        <p14:creationId xmlns:p14="http://schemas.microsoft.com/office/powerpoint/2010/main" val="42900949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09978" y="152937"/>
            <a:ext cx="7491413" cy="609600"/>
          </a:xfrm>
        </p:spPr>
        <p:txBody>
          <a:bodyPr/>
          <a:lstStyle/>
          <a:p>
            <a:pPr algn="ctr"/>
            <a:r>
              <a:rPr lang="ar-EG" altLang="fr-FR" sz="2800" b="1" dirty="0">
                <a:cs typeface="Times New Roman" panose="02020603050405020304" pitchFamily="18" charset="0"/>
              </a:rPr>
              <a:t>مكونات أجر الموظف</a:t>
            </a:r>
            <a:endParaRPr lang="en-US" altLang="fr-FR" sz="2800" b="1" dirty="0">
              <a:cs typeface="Times New Roman" panose="02020603050405020304" pitchFamily="18" charset="0"/>
            </a:endParaRPr>
          </a:p>
        </p:txBody>
      </p:sp>
      <p:sp>
        <p:nvSpPr>
          <p:cNvPr id="62468" name="Rectangle 4"/>
          <p:cNvSpPr>
            <a:spLocks noChangeArrowheads="1"/>
          </p:cNvSpPr>
          <p:nvPr/>
        </p:nvSpPr>
        <p:spPr bwMode="auto">
          <a:xfrm>
            <a:off x="452908" y="886496"/>
            <a:ext cx="7937140" cy="457200"/>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pPr algn="ctr"/>
            <a:r>
              <a:rPr lang="ar-EG" altLang="fr-FR" b="1">
                <a:cs typeface="Times New Roman" panose="02020603050405020304" pitchFamily="18" charset="0"/>
              </a:rPr>
              <a:t>التعويضات</a:t>
            </a:r>
            <a:r>
              <a:rPr lang="en-US" altLang="fr-FR" b="1"/>
              <a:t> </a:t>
            </a:r>
          </a:p>
        </p:txBody>
      </p:sp>
      <p:sp>
        <p:nvSpPr>
          <p:cNvPr id="62469" name="Rectangle 5"/>
          <p:cNvSpPr>
            <a:spLocks noChangeArrowheads="1"/>
          </p:cNvSpPr>
          <p:nvPr/>
        </p:nvSpPr>
        <p:spPr bwMode="auto">
          <a:xfrm>
            <a:off x="409978" y="1644471"/>
            <a:ext cx="4648200" cy="457200"/>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pPr algn="ctr"/>
            <a:r>
              <a:rPr lang="ar-EG" altLang="fr-FR" b="1">
                <a:cs typeface="Times New Roman" panose="02020603050405020304" pitchFamily="18" charset="0"/>
              </a:rPr>
              <a:t>مالية</a:t>
            </a:r>
            <a:r>
              <a:rPr lang="en-US" altLang="fr-FR" b="1"/>
              <a:t> </a:t>
            </a:r>
          </a:p>
        </p:txBody>
      </p:sp>
      <p:sp>
        <p:nvSpPr>
          <p:cNvPr id="62470" name="Rectangle 6"/>
          <p:cNvSpPr>
            <a:spLocks noChangeArrowheads="1"/>
          </p:cNvSpPr>
          <p:nvPr/>
        </p:nvSpPr>
        <p:spPr bwMode="auto">
          <a:xfrm>
            <a:off x="5638799" y="1647691"/>
            <a:ext cx="2751249" cy="381000"/>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pPr algn="ctr"/>
            <a:r>
              <a:rPr lang="ar-EG" altLang="fr-FR" b="1" dirty="0">
                <a:cs typeface="Times New Roman" panose="02020603050405020304" pitchFamily="18" charset="0"/>
              </a:rPr>
              <a:t>غير مالية</a:t>
            </a:r>
            <a:endParaRPr lang="en-US" altLang="fr-FR" b="1" dirty="0">
              <a:cs typeface="Times New Roman" panose="02020603050405020304" pitchFamily="18" charset="0"/>
            </a:endParaRPr>
          </a:p>
        </p:txBody>
      </p:sp>
      <p:sp>
        <p:nvSpPr>
          <p:cNvPr id="62471" name="Rectangle 7"/>
          <p:cNvSpPr>
            <a:spLocks noChangeArrowheads="1"/>
          </p:cNvSpPr>
          <p:nvPr/>
        </p:nvSpPr>
        <p:spPr bwMode="auto">
          <a:xfrm>
            <a:off x="910376" y="2438400"/>
            <a:ext cx="1752600" cy="685800"/>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pPr algn="ctr"/>
            <a:r>
              <a:rPr lang="ar-EG" altLang="fr-FR" b="1" dirty="0">
                <a:cs typeface="Times New Roman" panose="02020603050405020304" pitchFamily="18" charset="0"/>
              </a:rPr>
              <a:t>الأجور الاساسية</a:t>
            </a:r>
            <a:endParaRPr lang="en-US" altLang="fr-FR" b="1" dirty="0">
              <a:cs typeface="Times New Roman" panose="02020603050405020304" pitchFamily="18" charset="0"/>
            </a:endParaRPr>
          </a:p>
        </p:txBody>
      </p:sp>
      <p:sp>
        <p:nvSpPr>
          <p:cNvPr id="62472" name="Rectangle 8"/>
          <p:cNvSpPr>
            <a:spLocks noChangeArrowheads="1"/>
          </p:cNvSpPr>
          <p:nvPr/>
        </p:nvSpPr>
        <p:spPr bwMode="auto">
          <a:xfrm>
            <a:off x="3505200" y="2374542"/>
            <a:ext cx="2133600" cy="1219200"/>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pPr algn="ctr"/>
            <a:r>
              <a:rPr lang="ar-EG" altLang="fr-FR" b="1" dirty="0">
                <a:cs typeface="Times New Roman" panose="02020603050405020304" pitchFamily="18" charset="0"/>
              </a:rPr>
              <a:t>الحوافز</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خطط فردية</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خطط جماعية</a:t>
            </a:r>
            <a:endParaRPr lang="en-US" altLang="fr-FR" b="1" dirty="0">
              <a:cs typeface="Times New Roman" panose="02020603050405020304" pitchFamily="18" charset="0"/>
            </a:endParaRPr>
          </a:p>
        </p:txBody>
      </p:sp>
      <p:sp>
        <p:nvSpPr>
          <p:cNvPr id="62473" name="Rectangle 9"/>
          <p:cNvSpPr>
            <a:spLocks noChangeArrowheads="1"/>
          </p:cNvSpPr>
          <p:nvPr/>
        </p:nvSpPr>
        <p:spPr bwMode="auto">
          <a:xfrm>
            <a:off x="452908" y="3732727"/>
            <a:ext cx="2362200" cy="2824230"/>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pPr algn="ctr"/>
            <a:r>
              <a:rPr lang="ar-EG" altLang="fr-FR" b="1" dirty="0">
                <a:cs typeface="Times New Roman" panose="02020603050405020304" pitchFamily="18" charset="0"/>
              </a:rPr>
              <a:t>المزايا الاضافية</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التأمين الطبي</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اغاثات الحوادث</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التأمين الجماعي</a:t>
            </a:r>
            <a:endParaRPr lang="en-US" altLang="fr-FR" b="1" dirty="0">
              <a:cs typeface="Times New Roman" panose="02020603050405020304" pitchFamily="18" charset="0"/>
            </a:endParaRPr>
          </a:p>
          <a:p>
            <a:pPr algn="ctr"/>
            <a:r>
              <a:rPr lang="en-US" altLang="fr-FR" b="1" dirty="0"/>
              <a:t> </a:t>
            </a:r>
          </a:p>
        </p:txBody>
      </p:sp>
      <p:sp>
        <p:nvSpPr>
          <p:cNvPr id="62474" name="Rectangle 10"/>
          <p:cNvSpPr>
            <a:spLocks noChangeArrowheads="1"/>
          </p:cNvSpPr>
          <p:nvPr/>
        </p:nvSpPr>
        <p:spPr bwMode="auto">
          <a:xfrm>
            <a:off x="2979850" y="3813757"/>
            <a:ext cx="2590800" cy="2743200"/>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pPr algn="ctr"/>
            <a:r>
              <a:rPr lang="ar-EG" altLang="fr-FR" b="1" dirty="0">
                <a:cs typeface="Times New Roman" panose="02020603050405020304" pitchFamily="18" charset="0"/>
              </a:rPr>
              <a:t>علاوات استثنائية</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سيارة</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عضوية نادي</a:t>
            </a:r>
            <a:endParaRPr lang="en-US" altLang="fr-FR" b="1" dirty="0">
              <a:cs typeface="Times New Roman" panose="02020603050405020304" pitchFamily="18" charset="0"/>
            </a:endParaRPr>
          </a:p>
          <a:p>
            <a:pPr algn="ctr"/>
            <a:r>
              <a:rPr lang="ar-EG" altLang="fr-FR" b="1" dirty="0" err="1">
                <a:cs typeface="Times New Roman" panose="02020603050405020304" pitchFamily="18" charset="0"/>
              </a:rPr>
              <a:t>أجازات</a:t>
            </a:r>
            <a:r>
              <a:rPr lang="ar-EG" altLang="fr-FR" b="1" dirty="0">
                <a:cs typeface="Times New Roman" panose="02020603050405020304" pitchFamily="18" charset="0"/>
              </a:rPr>
              <a:t> مدفوعة الأجر</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أثاث منزلي</a:t>
            </a:r>
            <a:endParaRPr lang="en-US" altLang="fr-FR" b="1" dirty="0">
              <a:cs typeface="Times New Roman" panose="02020603050405020304" pitchFamily="18" charset="0"/>
            </a:endParaRPr>
          </a:p>
        </p:txBody>
      </p:sp>
      <p:sp>
        <p:nvSpPr>
          <p:cNvPr id="62475" name="Line 11"/>
          <p:cNvSpPr>
            <a:spLocks noChangeShapeType="1"/>
          </p:cNvSpPr>
          <p:nvPr/>
        </p:nvSpPr>
        <p:spPr bwMode="auto">
          <a:xfrm>
            <a:off x="3276600" y="2222142"/>
            <a:ext cx="0" cy="1524000"/>
          </a:xfrm>
          <a:prstGeom prst="line">
            <a:avLst/>
          </a:prstGeom>
          <a:noFill/>
          <a:ln w="5715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2476" name="Line 12"/>
          <p:cNvSpPr>
            <a:spLocks noChangeShapeType="1"/>
          </p:cNvSpPr>
          <p:nvPr/>
        </p:nvSpPr>
        <p:spPr bwMode="auto">
          <a:xfrm>
            <a:off x="1913050" y="2209800"/>
            <a:ext cx="0" cy="228600"/>
          </a:xfrm>
          <a:prstGeom prst="line">
            <a:avLst/>
          </a:prstGeom>
          <a:noFill/>
          <a:ln w="5715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2477" name="Line 13"/>
          <p:cNvSpPr>
            <a:spLocks noChangeShapeType="1"/>
          </p:cNvSpPr>
          <p:nvPr/>
        </p:nvSpPr>
        <p:spPr bwMode="auto">
          <a:xfrm>
            <a:off x="4572000" y="3618427"/>
            <a:ext cx="0" cy="228600"/>
          </a:xfrm>
          <a:prstGeom prst="line">
            <a:avLst/>
          </a:prstGeom>
          <a:noFill/>
          <a:ln w="5715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2478" name="Line 14"/>
          <p:cNvSpPr>
            <a:spLocks noChangeShapeType="1"/>
          </p:cNvSpPr>
          <p:nvPr/>
        </p:nvSpPr>
        <p:spPr bwMode="auto">
          <a:xfrm>
            <a:off x="4588099" y="2133600"/>
            <a:ext cx="0" cy="304800"/>
          </a:xfrm>
          <a:prstGeom prst="line">
            <a:avLst/>
          </a:prstGeom>
          <a:noFill/>
          <a:ln w="5715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2479" name="Line 15"/>
          <p:cNvSpPr>
            <a:spLocks noChangeShapeType="1"/>
          </p:cNvSpPr>
          <p:nvPr/>
        </p:nvSpPr>
        <p:spPr bwMode="auto">
          <a:xfrm>
            <a:off x="1786676" y="3199327"/>
            <a:ext cx="0" cy="533400"/>
          </a:xfrm>
          <a:prstGeom prst="line">
            <a:avLst/>
          </a:prstGeom>
          <a:noFill/>
          <a:ln w="5715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2480" name="Line 16"/>
          <p:cNvSpPr>
            <a:spLocks noChangeShapeType="1"/>
          </p:cNvSpPr>
          <p:nvPr/>
        </p:nvSpPr>
        <p:spPr bwMode="auto">
          <a:xfrm>
            <a:off x="3505200" y="1371600"/>
            <a:ext cx="0" cy="304800"/>
          </a:xfrm>
          <a:prstGeom prst="line">
            <a:avLst/>
          </a:prstGeom>
          <a:noFill/>
          <a:ln w="5715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2481" name="Line 17"/>
          <p:cNvSpPr>
            <a:spLocks noChangeShapeType="1"/>
          </p:cNvSpPr>
          <p:nvPr/>
        </p:nvSpPr>
        <p:spPr bwMode="auto">
          <a:xfrm>
            <a:off x="7239000" y="1371600"/>
            <a:ext cx="0" cy="304800"/>
          </a:xfrm>
          <a:prstGeom prst="line">
            <a:avLst/>
          </a:prstGeom>
          <a:noFill/>
          <a:ln w="5715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2482" name="Rectangle 18"/>
          <p:cNvSpPr>
            <a:spLocks noChangeArrowheads="1"/>
          </p:cNvSpPr>
          <p:nvPr/>
        </p:nvSpPr>
        <p:spPr bwMode="auto">
          <a:xfrm>
            <a:off x="5799249" y="2463085"/>
            <a:ext cx="2590800" cy="3200400"/>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pPr algn="ctr"/>
            <a:r>
              <a:rPr lang="ar-EG" altLang="fr-FR" b="1" dirty="0">
                <a:cs typeface="Times New Roman" panose="02020603050405020304" pitchFamily="18" charset="0"/>
              </a:rPr>
              <a:t>المسمى الوظيفي</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التحدي الوظيفي</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المسئوليات</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التدرج الوظيفي</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الاشراف</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ظروف العمل</a:t>
            </a:r>
            <a:endParaRPr lang="en-US" altLang="fr-FR" b="1" dirty="0">
              <a:cs typeface="Times New Roman" panose="02020603050405020304" pitchFamily="18" charset="0"/>
            </a:endParaRPr>
          </a:p>
          <a:p>
            <a:pPr algn="ctr"/>
            <a:r>
              <a:rPr lang="ar-EG" altLang="fr-FR" b="1" dirty="0">
                <a:cs typeface="Times New Roman" panose="02020603050405020304" pitchFamily="18" charset="0"/>
              </a:rPr>
              <a:t>الخ</a:t>
            </a:r>
            <a:endParaRPr lang="en-US" altLang="fr-FR" b="1" dirty="0">
              <a:cs typeface="Times New Roman" panose="02020603050405020304" pitchFamily="18" charset="0"/>
            </a:endParaRPr>
          </a:p>
        </p:txBody>
      </p:sp>
      <p:sp>
        <p:nvSpPr>
          <p:cNvPr id="62483" name="Line 19"/>
          <p:cNvSpPr>
            <a:spLocks noChangeShapeType="1"/>
          </p:cNvSpPr>
          <p:nvPr/>
        </p:nvSpPr>
        <p:spPr bwMode="auto">
          <a:xfrm>
            <a:off x="7239000" y="2057400"/>
            <a:ext cx="0" cy="304800"/>
          </a:xfrm>
          <a:prstGeom prst="line">
            <a:avLst/>
          </a:prstGeom>
          <a:noFill/>
          <a:ln w="5715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Tree>
    <p:extLst>
      <p:ext uri="{BB962C8B-B14F-4D97-AF65-F5344CB8AC3E}">
        <p14:creationId xmlns:p14="http://schemas.microsoft.com/office/powerpoint/2010/main" val="13472592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عنصر نائب للمحتوى 2"/>
          <p:cNvSpPr>
            <a:spLocks noGrp="1"/>
          </p:cNvSpPr>
          <p:nvPr>
            <p:ph idx="1"/>
          </p:nvPr>
        </p:nvSpPr>
        <p:spPr>
          <a:xfrm>
            <a:off x="304800" y="304800"/>
            <a:ext cx="8001000" cy="6324600"/>
          </a:xfrm>
        </p:spPr>
        <p:txBody>
          <a:bodyPr/>
          <a:lstStyle/>
          <a:p>
            <a:pPr algn="just" rtl="1" eaLnBrk="1" hangingPunct="1">
              <a:buFont typeface="Wingdings 2" pitchFamily="18" charset="2"/>
              <a:buNone/>
              <a:defRPr/>
            </a:pPr>
            <a:r>
              <a:rPr lang="ar-SA" b="1" dirty="0">
                <a:solidFill>
                  <a:srgbClr val="00B050"/>
                </a:solidFill>
              </a:rPr>
              <a:t>د . تسعير الوظائف </a:t>
            </a:r>
            <a:r>
              <a:rPr lang="ar-SA" b="1" dirty="0">
                <a:cs typeface="+mj-cs"/>
              </a:rPr>
              <a:t>: </a:t>
            </a:r>
            <a:r>
              <a:rPr lang="ar-SA" dirty="0">
                <a:cs typeface="+mj-cs"/>
              </a:rPr>
              <a:t>يتم تحديد الأجر المناسب للوظيفة في ضوء تقييم الوظيفة واستقصاء الأجور.</a:t>
            </a: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ar-SA" dirty="0">
              <a:cs typeface="+mj-cs"/>
            </a:endParaRPr>
          </a:p>
          <a:p>
            <a:pPr algn="just" rtl="1" eaLnBrk="1" hangingPunct="1">
              <a:buFont typeface="Wingdings 2" pitchFamily="18" charset="2"/>
              <a:buNone/>
              <a:defRPr/>
            </a:pPr>
            <a:endParaRPr lang="en-US" dirty="0">
              <a:cs typeface="+mj-cs"/>
            </a:endParaRPr>
          </a:p>
        </p:txBody>
      </p:sp>
      <p:sp>
        <p:nvSpPr>
          <p:cNvPr id="1126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DZ" altLang="fr-FR"/>
          </a:p>
        </p:txBody>
      </p:sp>
      <p:sp>
        <p:nvSpPr>
          <p:cNvPr id="11269" name="عنصر نائب للتذييل 2"/>
          <p:cNvSpPr>
            <a:spLocks noGrp="1"/>
          </p:cNvSpPr>
          <p:nvPr>
            <p:ph type="ftr" sz="quarter" idx="4294967295"/>
          </p:nvPr>
        </p:nvSpPr>
        <p:spPr bwMode="auto">
          <a:xfrm rot="16200000">
            <a:off x="7587456" y="4048919"/>
            <a:ext cx="236696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fr-FR" dirty="0">
                <a:solidFill>
                  <a:schemeClr val="bg2"/>
                </a:solidFill>
              </a:rPr>
              <a:t>إدارة الموارد البشرية</a:t>
            </a:r>
          </a:p>
        </p:txBody>
      </p:sp>
      <p:grpSp>
        <p:nvGrpSpPr>
          <p:cNvPr id="11271" name="Group 1"/>
          <p:cNvGrpSpPr>
            <a:grpSpLocks noChangeAspect="1"/>
          </p:cNvGrpSpPr>
          <p:nvPr/>
        </p:nvGrpSpPr>
        <p:grpSpPr bwMode="auto">
          <a:xfrm>
            <a:off x="852543" y="1905000"/>
            <a:ext cx="7720807" cy="3683000"/>
            <a:chOff x="4288" y="1233"/>
            <a:chExt cx="7159" cy="1962"/>
          </a:xfrm>
        </p:grpSpPr>
        <p:sp>
          <p:nvSpPr>
            <p:cNvPr id="11272" name="AutoShape 5"/>
            <p:cNvSpPr>
              <a:spLocks noChangeAspect="1" noChangeArrowheads="1" noTextEdit="1"/>
            </p:cNvSpPr>
            <p:nvPr/>
          </p:nvSpPr>
          <p:spPr bwMode="auto">
            <a:xfrm>
              <a:off x="4288" y="1233"/>
              <a:ext cx="7159"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 name="AutoShape 4"/>
            <p:cNvSpPr>
              <a:spLocks noChangeArrowheads="1"/>
            </p:cNvSpPr>
            <p:nvPr/>
          </p:nvSpPr>
          <p:spPr bwMode="auto">
            <a:xfrm>
              <a:off x="6466" y="1233"/>
              <a:ext cx="3029" cy="1962"/>
            </a:xfrm>
            <a:prstGeom prst="leftRightArrowCallout">
              <a:avLst>
                <a:gd name="adj1" fmla="val 25000"/>
                <a:gd name="adj2" fmla="val 25000"/>
                <a:gd name="adj3" fmla="val 19292"/>
                <a:gd name="adj4" fmla="val 50000"/>
              </a:avLst>
            </a:prstGeom>
            <a:ln>
              <a:headEnd/>
              <a:tailEnd/>
            </a:ln>
          </p:spPr>
          <p:style>
            <a:lnRef idx="3">
              <a:schemeClr val="lt1"/>
            </a:lnRef>
            <a:fillRef idx="1">
              <a:schemeClr val="accent1"/>
            </a:fillRef>
            <a:effectRef idx="1">
              <a:schemeClr val="accent1"/>
            </a:effectRef>
            <a:fontRef idx="minor">
              <a:schemeClr val="lt1"/>
            </a:fontRef>
          </p:style>
          <p:txBody>
            <a:bodyPr wrap="none" lIns="81382" tIns="40691" rIns="81382" bIns="40691" anchor="ctr"/>
            <a:lstStyle/>
            <a:p>
              <a:pPr algn="ctr">
                <a:defRPr/>
              </a:pPr>
              <a:r>
                <a:rPr lang="ar-SA" b="1" dirty="0">
                  <a:solidFill>
                    <a:srgbClr val="000000"/>
                  </a:solidFill>
                  <a:cs typeface="Times New Roman" pitchFamily="18" charset="0"/>
                </a:rPr>
                <a:t>تحديد الأجر</a:t>
              </a:r>
              <a:endParaRPr lang="ar-SA" sz="1100" dirty="0"/>
            </a:p>
          </p:txBody>
        </p:sp>
        <p:sp>
          <p:nvSpPr>
            <p:cNvPr id="17" name="Oval 3"/>
            <p:cNvSpPr>
              <a:spLocks noChangeArrowheads="1"/>
            </p:cNvSpPr>
            <p:nvPr/>
          </p:nvSpPr>
          <p:spPr bwMode="auto">
            <a:xfrm>
              <a:off x="9459" y="1614"/>
              <a:ext cx="1456" cy="1141"/>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81382" tIns="40691" rIns="81382" bIns="40691" anchor="ctr"/>
            <a:lstStyle/>
            <a:p>
              <a:pPr algn="ctr">
                <a:defRPr/>
              </a:pPr>
              <a:r>
                <a:rPr lang="ar-SA" sz="1600" b="1" dirty="0">
                  <a:solidFill>
                    <a:srgbClr val="000000"/>
                  </a:solidFill>
                  <a:cs typeface="Times New Roman" pitchFamily="18" charset="0"/>
                </a:rPr>
                <a:t>تقييم الوظائف</a:t>
              </a:r>
              <a:endParaRPr lang="ar-SA" dirty="0">
                <a:cs typeface="Times New Roman" pitchFamily="18" charset="0"/>
              </a:endParaRPr>
            </a:p>
          </p:txBody>
        </p:sp>
        <p:sp>
          <p:nvSpPr>
            <p:cNvPr id="18" name="Oval 2"/>
            <p:cNvSpPr>
              <a:spLocks noChangeArrowheads="1"/>
            </p:cNvSpPr>
            <p:nvPr/>
          </p:nvSpPr>
          <p:spPr bwMode="auto">
            <a:xfrm>
              <a:off x="4326" y="1614"/>
              <a:ext cx="2085" cy="1141"/>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81382" tIns="40691" rIns="81382" bIns="40691" anchor="ctr"/>
            <a:lstStyle/>
            <a:p>
              <a:pPr algn="ctr">
                <a:defRPr/>
              </a:pPr>
              <a:r>
                <a:rPr lang="ar-SA" sz="1600" b="1" dirty="0" err="1">
                  <a:solidFill>
                    <a:srgbClr val="000000"/>
                  </a:solidFill>
                  <a:cs typeface="Times New Roman" pitchFamily="18" charset="0"/>
                </a:rPr>
                <a:t>استقصاءات</a:t>
              </a:r>
              <a:r>
                <a:rPr lang="ar-SA" sz="1600" b="1" dirty="0">
                  <a:solidFill>
                    <a:srgbClr val="000000"/>
                  </a:solidFill>
                  <a:cs typeface="Times New Roman" pitchFamily="18" charset="0"/>
                </a:rPr>
                <a:t> الأجور </a:t>
              </a:r>
              <a:endParaRPr lang="ar-SA" sz="1100" dirty="0">
                <a:cs typeface="Times New Roman" pitchFamily="18" charset="0"/>
              </a:endParaRPr>
            </a:p>
            <a:p>
              <a:pPr algn="ctr" rtl="0" eaLnBrk="0" hangingPunct="0">
                <a:defRPr/>
              </a:pPr>
              <a:r>
                <a:rPr lang="ar-SA" sz="1600" b="1" dirty="0">
                  <a:solidFill>
                    <a:srgbClr val="000000"/>
                  </a:solidFill>
                  <a:cs typeface="Times New Roman" pitchFamily="18" charset="0"/>
                </a:rPr>
                <a:t>في المنظمات الأخرى</a:t>
              </a:r>
              <a:endParaRPr lang="ar-SA" dirty="0"/>
            </a:p>
          </p:txBody>
        </p:sp>
      </p:grpSp>
    </p:spTree>
    <p:extLst>
      <p:ext uri="{BB962C8B-B14F-4D97-AF65-F5344CB8AC3E}">
        <p14:creationId xmlns:p14="http://schemas.microsoft.com/office/powerpoint/2010/main" val="34358356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عنصر نائب للمحتوى 2"/>
          <p:cNvSpPr>
            <a:spLocks noGrp="1"/>
          </p:cNvSpPr>
          <p:nvPr>
            <p:ph idx="1"/>
          </p:nvPr>
        </p:nvSpPr>
        <p:spPr>
          <a:xfrm>
            <a:off x="0" y="163513"/>
            <a:ext cx="8763000" cy="6248400"/>
          </a:xfrm>
        </p:spPr>
        <p:txBody>
          <a:bodyPr/>
          <a:lstStyle/>
          <a:p>
            <a:pPr lvl="0" algn="just" rtl="1" eaLnBrk="1" hangingPunct="1">
              <a:lnSpc>
                <a:spcPct val="150000"/>
              </a:lnSpc>
              <a:buNone/>
              <a:defRPr/>
            </a:pPr>
            <a:r>
              <a:rPr lang="ar-SA" b="1" dirty="0">
                <a:solidFill>
                  <a:srgbClr val="00B050"/>
                </a:solidFill>
              </a:rPr>
              <a:t>هـ . تحديد نطاق الأجور: </a:t>
            </a:r>
            <a:endParaRPr lang="ar-SA" dirty="0">
              <a:solidFill>
                <a:srgbClr val="00B050"/>
              </a:solidFill>
            </a:endParaRPr>
          </a:p>
          <a:p>
            <a:pPr lvl="0" algn="just" rtl="1" eaLnBrk="1" hangingPunct="1">
              <a:lnSpc>
                <a:spcPct val="150000"/>
              </a:lnSpc>
              <a:buNone/>
              <a:defRPr/>
            </a:pPr>
            <a:r>
              <a:rPr lang="ar-SA" dirty="0">
                <a:solidFill>
                  <a:srgbClr val="FFFFFF"/>
                </a:solidFill>
              </a:rPr>
              <a:t>بمعنى تحديد مدى الأجر، حدوده الدنيا والوسطى والقصوى ، أي بداية مربوط الراتب ونهايته. </a:t>
            </a:r>
          </a:p>
          <a:p>
            <a:pPr algn="just" rtl="1" eaLnBrk="1" hangingPunct="1">
              <a:lnSpc>
                <a:spcPct val="150000"/>
              </a:lnSpc>
              <a:buFont typeface="Wingdings 2" pitchFamily="18" charset="2"/>
              <a:buNone/>
              <a:defRPr/>
            </a:pPr>
            <a:endParaRPr lang="ar-SA" dirty="0"/>
          </a:p>
          <a:p>
            <a:pPr algn="just" rtl="1" eaLnBrk="1" hangingPunct="1">
              <a:lnSpc>
                <a:spcPct val="150000"/>
              </a:lnSpc>
              <a:buFont typeface="Wingdings 2" pitchFamily="18" charset="2"/>
              <a:buNone/>
              <a:defRPr/>
            </a:pPr>
            <a:endParaRPr lang="ar-SA" dirty="0"/>
          </a:p>
          <a:p>
            <a:pPr algn="just" rtl="1" eaLnBrk="1" hangingPunct="1">
              <a:lnSpc>
                <a:spcPct val="150000"/>
              </a:lnSpc>
              <a:buFont typeface="Wingdings 2" pitchFamily="18" charset="2"/>
              <a:buNone/>
              <a:defRPr/>
            </a:pPr>
            <a:endParaRPr lang="ar-SA" dirty="0"/>
          </a:p>
          <a:p>
            <a:pPr algn="just" rtl="1" eaLnBrk="1" hangingPunct="1">
              <a:lnSpc>
                <a:spcPct val="150000"/>
              </a:lnSpc>
              <a:buFont typeface="Wingdings 2" pitchFamily="18" charset="2"/>
              <a:buNone/>
              <a:defRPr/>
            </a:pPr>
            <a:endParaRPr lang="ar-SA" dirty="0"/>
          </a:p>
          <a:p>
            <a:pPr algn="just" rtl="1" eaLnBrk="1" hangingPunct="1">
              <a:lnSpc>
                <a:spcPct val="150000"/>
              </a:lnSpc>
              <a:buFont typeface="Wingdings 2" pitchFamily="18" charset="2"/>
              <a:buNone/>
              <a:defRPr/>
            </a:pPr>
            <a:endParaRPr lang="ar-SA" dirty="0"/>
          </a:p>
          <a:p>
            <a:pPr algn="just" rtl="1" eaLnBrk="1" hangingPunct="1">
              <a:lnSpc>
                <a:spcPct val="150000"/>
              </a:lnSpc>
              <a:buFont typeface="Wingdings 2" pitchFamily="18" charset="2"/>
              <a:buNone/>
              <a:defRPr/>
            </a:pPr>
            <a:endParaRPr lang="ar-SA" dirty="0"/>
          </a:p>
          <a:p>
            <a:pPr algn="just" rtl="1" eaLnBrk="1" hangingPunct="1">
              <a:lnSpc>
                <a:spcPct val="150000"/>
              </a:lnSpc>
              <a:buFont typeface="Wingdings 2" pitchFamily="18" charset="2"/>
              <a:buNone/>
              <a:defRPr/>
            </a:pPr>
            <a:endParaRPr lang="ar-SA" dirty="0"/>
          </a:p>
          <a:p>
            <a:pPr algn="just" rtl="1" eaLnBrk="1" hangingPunct="1">
              <a:lnSpc>
                <a:spcPct val="150000"/>
              </a:lnSpc>
              <a:buFont typeface="Wingdings 2" pitchFamily="18" charset="2"/>
              <a:buNone/>
              <a:defRPr/>
            </a:pPr>
            <a:r>
              <a:rPr lang="ar-SA" dirty="0">
                <a:cs typeface="+mj-cs"/>
              </a:rPr>
              <a:t>ويساعد هذا المفهوم في تطبيق مبدأ العدالة فإذا كان نطاق الأجر 2000 ريال فهذا يعني أن الموظف الجديد ذو الحد الأدنى من الأداء يحصل على  4000 ريال في الشهر</a:t>
            </a:r>
          </a:p>
          <a:p>
            <a:pPr algn="just" rtl="1" eaLnBrk="1" hangingPunct="1">
              <a:lnSpc>
                <a:spcPct val="150000"/>
              </a:lnSpc>
              <a:buFont typeface="Wingdings 2" pitchFamily="18" charset="2"/>
              <a:buNone/>
              <a:defRPr/>
            </a:pPr>
            <a:r>
              <a:rPr lang="ar-SA" dirty="0">
                <a:cs typeface="+mj-cs"/>
              </a:rPr>
              <a:t>( بداية المربوط ) والموظف المرضي يحصل على 5000 والموظف المميز يحصل على 6000  ( نهاية المربوط ) .</a:t>
            </a:r>
            <a:endParaRPr lang="en-US" dirty="0">
              <a:cs typeface="+mj-cs"/>
            </a:endParaRPr>
          </a:p>
          <a:p>
            <a:pPr algn="just" rtl="1" eaLnBrk="1" hangingPunct="1">
              <a:lnSpc>
                <a:spcPct val="150000"/>
              </a:lnSpc>
              <a:buFont typeface="Wingdings 2" pitchFamily="18" charset="2"/>
              <a:buNone/>
              <a:defRPr/>
            </a:pPr>
            <a:endParaRPr lang="ar-SA" dirty="0">
              <a:cs typeface="+mj-cs"/>
            </a:endParaRPr>
          </a:p>
          <a:p>
            <a:pPr algn="just" rtl="1" eaLnBrk="1" hangingPunct="1">
              <a:lnSpc>
                <a:spcPct val="150000"/>
              </a:lnSpc>
              <a:buFont typeface="Wingdings 2" pitchFamily="18" charset="2"/>
              <a:buNone/>
              <a:defRPr/>
            </a:pPr>
            <a:endParaRPr lang="ar-SA" dirty="0">
              <a:cs typeface="+mj-cs"/>
            </a:endParaRPr>
          </a:p>
          <a:p>
            <a:pPr algn="just" rtl="1" eaLnBrk="1" hangingPunct="1">
              <a:lnSpc>
                <a:spcPct val="150000"/>
              </a:lnSpc>
              <a:buFont typeface="Wingdings 2" pitchFamily="18" charset="2"/>
              <a:buNone/>
              <a:defRPr/>
            </a:pPr>
            <a:endParaRPr lang="ar-SA" dirty="0">
              <a:cs typeface="+mj-cs"/>
            </a:endParaRPr>
          </a:p>
          <a:p>
            <a:pPr algn="just" rtl="1" eaLnBrk="1" hangingPunct="1">
              <a:lnSpc>
                <a:spcPct val="150000"/>
              </a:lnSpc>
              <a:buFont typeface="Wingdings 2" pitchFamily="18" charset="2"/>
              <a:buNone/>
              <a:defRPr/>
            </a:pPr>
            <a:endParaRPr lang="ar-SA" dirty="0">
              <a:cs typeface="+mj-cs"/>
            </a:endParaRPr>
          </a:p>
          <a:p>
            <a:pPr algn="just" rtl="1" eaLnBrk="1" hangingPunct="1">
              <a:lnSpc>
                <a:spcPct val="150000"/>
              </a:lnSpc>
              <a:buFont typeface="Wingdings 2" pitchFamily="18" charset="2"/>
              <a:buNone/>
              <a:defRPr/>
            </a:pPr>
            <a:endParaRPr lang="ar-SA" dirty="0">
              <a:cs typeface="+mj-cs"/>
            </a:endParaRPr>
          </a:p>
          <a:p>
            <a:pPr algn="just" rtl="1" eaLnBrk="1" hangingPunct="1">
              <a:lnSpc>
                <a:spcPct val="150000"/>
              </a:lnSpc>
              <a:buFont typeface="Wingdings 2" pitchFamily="18" charset="2"/>
              <a:buNone/>
              <a:defRPr/>
            </a:pPr>
            <a:endParaRPr lang="ar-SA" dirty="0">
              <a:cs typeface="+mj-cs"/>
            </a:endParaRPr>
          </a:p>
          <a:p>
            <a:pPr algn="just" rtl="1" eaLnBrk="1" hangingPunct="1">
              <a:lnSpc>
                <a:spcPct val="150000"/>
              </a:lnSpc>
              <a:buFont typeface="Wingdings 2" pitchFamily="18" charset="2"/>
              <a:buNone/>
              <a:defRPr/>
            </a:pPr>
            <a:endParaRPr lang="ar-SA" dirty="0"/>
          </a:p>
          <a:p>
            <a:pPr algn="just" rtl="1" eaLnBrk="1" hangingPunct="1">
              <a:lnSpc>
                <a:spcPct val="150000"/>
              </a:lnSpc>
              <a:buFont typeface="Wingdings 2" pitchFamily="18" charset="2"/>
              <a:buNone/>
              <a:defRPr/>
            </a:pPr>
            <a:endParaRPr lang="ar-SA" dirty="0"/>
          </a:p>
          <a:p>
            <a:pPr algn="just" rtl="1" eaLnBrk="1" hangingPunct="1">
              <a:lnSpc>
                <a:spcPct val="150000"/>
              </a:lnSpc>
              <a:buFont typeface="Wingdings 2" pitchFamily="18" charset="2"/>
              <a:buNone/>
              <a:defRPr/>
            </a:pPr>
            <a:endParaRPr lang="ar-SA" dirty="0"/>
          </a:p>
        </p:txBody>
      </p:sp>
      <p:sp>
        <p:nvSpPr>
          <p:cNvPr id="12291"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DZ" altLang="fr-FR"/>
          </a:p>
        </p:txBody>
      </p:sp>
      <p:grpSp>
        <p:nvGrpSpPr>
          <p:cNvPr id="2" name="Group 1"/>
          <p:cNvGrpSpPr>
            <a:grpSpLocks noChangeAspect="1"/>
          </p:cNvGrpSpPr>
          <p:nvPr/>
        </p:nvGrpSpPr>
        <p:grpSpPr bwMode="auto">
          <a:xfrm>
            <a:off x="609600" y="2362200"/>
            <a:ext cx="7467600" cy="4213225"/>
            <a:chOff x="4327" y="2238"/>
            <a:chExt cx="4587" cy="3201"/>
          </a:xfrm>
          <a:solidFill>
            <a:schemeClr val="accent2">
              <a:lumMod val="60000"/>
              <a:lumOff val="40000"/>
            </a:schemeClr>
          </a:solidFill>
        </p:grpSpPr>
        <p:sp>
          <p:nvSpPr>
            <p:cNvPr id="45086" name="AutoShape 30"/>
            <p:cNvSpPr>
              <a:spLocks noChangeAspect="1" noChangeArrowheads="1" noTextEdit="1"/>
            </p:cNvSpPr>
            <p:nvPr/>
          </p:nvSpPr>
          <p:spPr bwMode="auto">
            <a:xfrm>
              <a:off x="4327" y="2238"/>
              <a:ext cx="4587" cy="3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ar-SA">
                <a:latin typeface="Arial" pitchFamily="34" charset="0"/>
              </a:endParaRPr>
            </a:p>
          </p:txBody>
        </p:sp>
        <p:sp>
          <p:nvSpPr>
            <p:cNvPr id="45085" name="Line 29"/>
            <p:cNvSpPr>
              <a:spLocks noChangeShapeType="1"/>
            </p:cNvSpPr>
            <p:nvPr/>
          </p:nvSpPr>
          <p:spPr bwMode="auto">
            <a:xfrm flipV="1">
              <a:off x="5462" y="2429"/>
              <a:ext cx="0" cy="2342"/>
            </a:xfrm>
            <a:prstGeom prst="line">
              <a:avLst/>
            </a:prstGeom>
            <a:grpFill/>
            <a:ln w="9525">
              <a:solidFill>
                <a:srgbClr val="000000"/>
              </a:solidFill>
              <a:round/>
              <a:headEnd/>
              <a:tailEnd type="triangle" w="med" len="med"/>
            </a:ln>
          </p:spPr>
          <p:txBody>
            <a:bodyPr/>
            <a:lstStyle/>
            <a:p>
              <a:pPr>
                <a:defRPr/>
              </a:pPr>
              <a:endParaRPr lang="ar-SA"/>
            </a:p>
          </p:txBody>
        </p:sp>
        <p:sp>
          <p:nvSpPr>
            <p:cNvPr id="45084" name="Rectangle 28"/>
            <p:cNvSpPr>
              <a:spLocks noChangeArrowheads="1"/>
            </p:cNvSpPr>
            <p:nvPr/>
          </p:nvSpPr>
          <p:spPr bwMode="auto">
            <a:xfrm>
              <a:off x="5840" y="4011"/>
              <a:ext cx="315" cy="507"/>
            </a:xfrm>
            <a:prstGeom prst="rect">
              <a:avLst/>
            </a:prstGeom>
            <a:grpFill/>
            <a:ln w="9525">
              <a:solidFill>
                <a:srgbClr val="000000"/>
              </a:solidFill>
              <a:miter lim="800000"/>
              <a:headEnd/>
              <a:tailEnd/>
            </a:ln>
          </p:spPr>
          <p:txBody>
            <a:bodyPr wrap="none" anchor="ctr"/>
            <a:lstStyle/>
            <a:p>
              <a:pPr>
                <a:defRPr/>
              </a:pPr>
              <a:endParaRPr lang="ar-SA"/>
            </a:p>
          </p:txBody>
        </p:sp>
        <p:sp>
          <p:nvSpPr>
            <p:cNvPr id="45083" name="Rectangle 27"/>
            <p:cNvSpPr>
              <a:spLocks noChangeArrowheads="1"/>
            </p:cNvSpPr>
            <p:nvPr/>
          </p:nvSpPr>
          <p:spPr bwMode="auto">
            <a:xfrm>
              <a:off x="7729" y="2619"/>
              <a:ext cx="316" cy="506"/>
            </a:xfrm>
            <a:prstGeom prst="rect">
              <a:avLst/>
            </a:prstGeom>
            <a:grpFill/>
            <a:ln w="9525">
              <a:solidFill>
                <a:srgbClr val="000000"/>
              </a:solidFill>
              <a:miter lim="800000"/>
              <a:headEnd/>
              <a:tailEnd/>
            </a:ln>
          </p:spPr>
          <p:txBody>
            <a:bodyPr wrap="none" anchor="ctr"/>
            <a:lstStyle/>
            <a:p>
              <a:pPr>
                <a:defRPr/>
              </a:pPr>
              <a:endParaRPr lang="ar-SA"/>
            </a:p>
          </p:txBody>
        </p:sp>
        <p:sp>
          <p:nvSpPr>
            <p:cNvPr id="45082" name="Rectangle 26"/>
            <p:cNvSpPr>
              <a:spLocks noChangeArrowheads="1"/>
            </p:cNvSpPr>
            <p:nvPr/>
          </p:nvSpPr>
          <p:spPr bwMode="auto">
            <a:xfrm>
              <a:off x="7100" y="3061"/>
              <a:ext cx="314" cy="506"/>
            </a:xfrm>
            <a:prstGeom prst="rect">
              <a:avLst/>
            </a:prstGeom>
            <a:grpFill/>
            <a:ln w="9525">
              <a:solidFill>
                <a:srgbClr val="000000"/>
              </a:solidFill>
              <a:miter lim="800000"/>
              <a:headEnd/>
              <a:tailEnd/>
            </a:ln>
          </p:spPr>
          <p:txBody>
            <a:bodyPr wrap="none" anchor="ctr"/>
            <a:lstStyle/>
            <a:p>
              <a:pPr>
                <a:defRPr/>
              </a:pPr>
              <a:endParaRPr lang="ar-SA"/>
            </a:p>
          </p:txBody>
        </p:sp>
        <p:sp>
          <p:nvSpPr>
            <p:cNvPr id="45081" name="Rectangle 25"/>
            <p:cNvSpPr>
              <a:spLocks noChangeArrowheads="1"/>
            </p:cNvSpPr>
            <p:nvPr/>
          </p:nvSpPr>
          <p:spPr bwMode="auto">
            <a:xfrm>
              <a:off x="6469" y="3505"/>
              <a:ext cx="315" cy="506"/>
            </a:xfrm>
            <a:prstGeom prst="rect">
              <a:avLst/>
            </a:prstGeom>
            <a:grpFill/>
            <a:ln w="9525">
              <a:solidFill>
                <a:srgbClr val="000000"/>
              </a:solidFill>
              <a:miter lim="800000"/>
              <a:headEnd/>
              <a:tailEnd/>
            </a:ln>
          </p:spPr>
          <p:txBody>
            <a:bodyPr wrap="none" anchor="ctr"/>
            <a:lstStyle/>
            <a:p>
              <a:pPr>
                <a:defRPr/>
              </a:pPr>
              <a:endParaRPr lang="ar-SA"/>
            </a:p>
          </p:txBody>
        </p:sp>
        <p:sp>
          <p:nvSpPr>
            <p:cNvPr id="45080" name="Rectangle 24"/>
            <p:cNvSpPr>
              <a:spLocks noChangeArrowheads="1"/>
            </p:cNvSpPr>
            <p:nvPr/>
          </p:nvSpPr>
          <p:spPr bwMode="auto">
            <a:xfrm>
              <a:off x="7414" y="2871"/>
              <a:ext cx="315" cy="507"/>
            </a:xfrm>
            <a:prstGeom prst="rect">
              <a:avLst/>
            </a:prstGeom>
            <a:grpFill/>
            <a:ln w="9525">
              <a:solidFill>
                <a:srgbClr val="000000"/>
              </a:solidFill>
              <a:miter lim="800000"/>
              <a:headEnd/>
              <a:tailEnd/>
            </a:ln>
          </p:spPr>
          <p:txBody>
            <a:bodyPr wrap="none" anchor="ctr"/>
            <a:lstStyle/>
            <a:p>
              <a:pPr>
                <a:defRPr/>
              </a:pPr>
              <a:endParaRPr lang="ar-SA"/>
            </a:p>
          </p:txBody>
        </p:sp>
        <p:sp>
          <p:nvSpPr>
            <p:cNvPr id="45079" name="Rectangle 23"/>
            <p:cNvSpPr>
              <a:spLocks noChangeArrowheads="1"/>
            </p:cNvSpPr>
            <p:nvPr/>
          </p:nvSpPr>
          <p:spPr bwMode="auto">
            <a:xfrm>
              <a:off x="6784" y="3251"/>
              <a:ext cx="316" cy="506"/>
            </a:xfrm>
            <a:prstGeom prst="rect">
              <a:avLst/>
            </a:prstGeom>
            <a:grpFill/>
            <a:ln w="9525">
              <a:solidFill>
                <a:srgbClr val="000000"/>
              </a:solidFill>
              <a:miter lim="800000"/>
              <a:headEnd/>
              <a:tailEnd/>
            </a:ln>
          </p:spPr>
          <p:txBody>
            <a:bodyPr wrap="none" anchor="ctr"/>
            <a:lstStyle/>
            <a:p>
              <a:pPr>
                <a:defRPr/>
              </a:pPr>
              <a:endParaRPr lang="ar-SA"/>
            </a:p>
          </p:txBody>
        </p:sp>
        <p:sp>
          <p:nvSpPr>
            <p:cNvPr id="45078" name="Rectangle 22"/>
            <p:cNvSpPr>
              <a:spLocks noChangeArrowheads="1"/>
            </p:cNvSpPr>
            <p:nvPr/>
          </p:nvSpPr>
          <p:spPr bwMode="auto">
            <a:xfrm>
              <a:off x="6155" y="3757"/>
              <a:ext cx="315" cy="507"/>
            </a:xfrm>
            <a:prstGeom prst="rect">
              <a:avLst/>
            </a:prstGeom>
            <a:grpFill/>
            <a:ln w="9525">
              <a:solidFill>
                <a:srgbClr val="000000"/>
              </a:solidFill>
              <a:miter lim="800000"/>
              <a:headEnd/>
              <a:tailEnd/>
            </a:ln>
          </p:spPr>
          <p:txBody>
            <a:bodyPr wrap="none" anchor="ctr"/>
            <a:lstStyle/>
            <a:p>
              <a:pPr>
                <a:defRPr/>
              </a:pPr>
              <a:endParaRPr lang="ar-SA"/>
            </a:p>
          </p:txBody>
        </p:sp>
        <p:sp>
          <p:nvSpPr>
            <p:cNvPr id="45077" name="Line 21"/>
            <p:cNvSpPr>
              <a:spLocks noChangeShapeType="1"/>
            </p:cNvSpPr>
            <p:nvPr/>
          </p:nvSpPr>
          <p:spPr bwMode="auto">
            <a:xfrm flipV="1">
              <a:off x="5462" y="2429"/>
              <a:ext cx="3023" cy="2342"/>
            </a:xfrm>
            <a:prstGeom prst="line">
              <a:avLst/>
            </a:prstGeom>
            <a:grpFill/>
            <a:ln w="9525">
              <a:solidFill>
                <a:srgbClr val="000000"/>
              </a:solidFill>
              <a:round/>
              <a:headEnd/>
              <a:tailEnd/>
            </a:ln>
          </p:spPr>
          <p:txBody>
            <a:bodyPr/>
            <a:lstStyle/>
            <a:p>
              <a:pPr>
                <a:defRPr/>
              </a:pPr>
              <a:endParaRPr lang="ar-SA"/>
            </a:p>
          </p:txBody>
        </p:sp>
        <p:sp>
          <p:nvSpPr>
            <p:cNvPr id="45076" name="Text Box 20"/>
            <p:cNvSpPr txBox="1">
              <a:spLocks noChangeArrowheads="1"/>
            </p:cNvSpPr>
            <p:nvPr/>
          </p:nvSpPr>
          <p:spPr bwMode="auto">
            <a:xfrm>
              <a:off x="7972" y="2446"/>
              <a:ext cx="884" cy="566"/>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منحنى</a:t>
              </a:r>
              <a:endParaRPr lang="ar-SA" sz="1100"/>
            </a:p>
            <a:p>
              <a:pPr rtl="0" eaLnBrk="0" hangingPunct="0">
                <a:defRPr/>
              </a:pPr>
              <a:r>
                <a:rPr lang="ar-SA" sz="1600" b="1">
                  <a:solidFill>
                    <a:srgbClr val="000000"/>
                  </a:solidFill>
                  <a:ea typeface="Times New Roman" pitchFamily="18" charset="0"/>
                </a:rPr>
                <a:t>خط الأجور</a:t>
              </a:r>
              <a:endParaRPr lang="ar-SA"/>
            </a:p>
          </p:txBody>
        </p:sp>
        <p:sp>
          <p:nvSpPr>
            <p:cNvPr id="45075" name="Line 19"/>
            <p:cNvSpPr>
              <a:spLocks noChangeShapeType="1"/>
            </p:cNvSpPr>
            <p:nvPr/>
          </p:nvSpPr>
          <p:spPr bwMode="auto">
            <a:xfrm flipH="1" flipV="1">
              <a:off x="6344" y="3061"/>
              <a:ext cx="567" cy="569"/>
            </a:xfrm>
            <a:prstGeom prst="line">
              <a:avLst/>
            </a:prstGeom>
            <a:grpFill/>
            <a:ln w="9525">
              <a:solidFill>
                <a:srgbClr val="000000"/>
              </a:solidFill>
              <a:round/>
              <a:headEnd/>
              <a:tailEnd type="triangle" w="med" len="med"/>
            </a:ln>
          </p:spPr>
          <p:txBody>
            <a:bodyPr/>
            <a:lstStyle/>
            <a:p>
              <a:pPr>
                <a:defRPr/>
              </a:pPr>
              <a:endParaRPr lang="ar-SA"/>
            </a:p>
          </p:txBody>
        </p:sp>
        <p:sp>
          <p:nvSpPr>
            <p:cNvPr id="45074" name="Text Box 18"/>
            <p:cNvSpPr txBox="1">
              <a:spLocks noChangeArrowheads="1"/>
            </p:cNvSpPr>
            <p:nvPr/>
          </p:nvSpPr>
          <p:spPr bwMode="auto">
            <a:xfrm>
              <a:off x="5565" y="2698"/>
              <a:ext cx="680" cy="808"/>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متوسط </a:t>
              </a:r>
              <a:endParaRPr lang="ar-SA" sz="1100"/>
            </a:p>
            <a:p>
              <a:pPr rtl="0" eaLnBrk="0" hangingPunct="0">
                <a:defRPr/>
              </a:pPr>
              <a:r>
                <a:rPr lang="ar-SA" sz="1600" b="1">
                  <a:solidFill>
                    <a:srgbClr val="000000"/>
                  </a:solidFill>
                  <a:ea typeface="Times New Roman" pitchFamily="18" charset="0"/>
                </a:rPr>
                <a:t>الأجر</a:t>
              </a:r>
              <a:endParaRPr lang="ar-SA" sz="1100"/>
            </a:p>
            <a:p>
              <a:pPr rtl="0" eaLnBrk="0" hangingPunct="0">
                <a:defRPr/>
              </a:pPr>
              <a:r>
                <a:rPr lang="ar-SA" sz="1600" b="1">
                  <a:solidFill>
                    <a:srgbClr val="000000"/>
                  </a:solidFill>
                  <a:ea typeface="Times New Roman" pitchFamily="18" charset="0"/>
                </a:rPr>
                <a:t>السائد</a:t>
              </a:r>
              <a:endParaRPr lang="ar-SA"/>
            </a:p>
          </p:txBody>
        </p:sp>
        <p:sp>
          <p:nvSpPr>
            <p:cNvPr id="45073" name="Line 17"/>
            <p:cNvSpPr>
              <a:spLocks noChangeShapeType="1"/>
            </p:cNvSpPr>
            <p:nvPr/>
          </p:nvSpPr>
          <p:spPr bwMode="auto">
            <a:xfrm flipV="1">
              <a:off x="7100" y="2745"/>
              <a:ext cx="0" cy="316"/>
            </a:xfrm>
            <a:prstGeom prst="line">
              <a:avLst/>
            </a:prstGeom>
            <a:grpFill/>
            <a:ln w="9525">
              <a:solidFill>
                <a:srgbClr val="000000"/>
              </a:solidFill>
              <a:round/>
              <a:headEnd/>
              <a:tailEnd type="triangle" w="med" len="med"/>
            </a:ln>
          </p:spPr>
          <p:txBody>
            <a:bodyPr/>
            <a:lstStyle/>
            <a:p>
              <a:pPr>
                <a:defRPr/>
              </a:pPr>
              <a:endParaRPr lang="ar-SA"/>
            </a:p>
          </p:txBody>
        </p:sp>
        <p:sp>
          <p:nvSpPr>
            <p:cNvPr id="45072" name="Text Box 16"/>
            <p:cNvSpPr txBox="1">
              <a:spLocks noChangeArrowheads="1"/>
            </p:cNvSpPr>
            <p:nvPr/>
          </p:nvSpPr>
          <p:spPr bwMode="auto">
            <a:xfrm>
              <a:off x="6280" y="2238"/>
              <a:ext cx="977" cy="566"/>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dirty="0">
                  <a:solidFill>
                    <a:srgbClr val="000000"/>
                  </a:solidFill>
                  <a:ea typeface="Times New Roman" pitchFamily="18" charset="0"/>
                </a:rPr>
                <a:t>الحد الأقصى</a:t>
              </a:r>
              <a:endParaRPr lang="ar-SA" sz="1100" dirty="0"/>
            </a:p>
            <a:p>
              <a:pPr rtl="0" eaLnBrk="0" hangingPunct="0">
                <a:defRPr/>
              </a:pPr>
              <a:r>
                <a:rPr lang="ar-SA" sz="1600" b="1" dirty="0">
                  <a:solidFill>
                    <a:srgbClr val="000000"/>
                  </a:solidFill>
                  <a:ea typeface="Times New Roman" pitchFamily="18" charset="0"/>
                </a:rPr>
                <a:t>للأجر</a:t>
              </a:r>
              <a:endParaRPr lang="ar-SA" dirty="0"/>
            </a:p>
          </p:txBody>
        </p:sp>
        <p:sp>
          <p:nvSpPr>
            <p:cNvPr id="45071" name="Line 15"/>
            <p:cNvSpPr>
              <a:spLocks noChangeShapeType="1"/>
            </p:cNvSpPr>
            <p:nvPr/>
          </p:nvSpPr>
          <p:spPr bwMode="auto">
            <a:xfrm>
              <a:off x="7414" y="3567"/>
              <a:ext cx="378" cy="190"/>
            </a:xfrm>
            <a:prstGeom prst="line">
              <a:avLst/>
            </a:prstGeom>
            <a:grpFill/>
            <a:ln w="9525">
              <a:solidFill>
                <a:srgbClr val="000000"/>
              </a:solidFill>
              <a:round/>
              <a:headEnd/>
              <a:tailEnd type="triangle" w="med" len="med"/>
            </a:ln>
          </p:spPr>
          <p:txBody>
            <a:bodyPr/>
            <a:lstStyle/>
            <a:p>
              <a:pPr>
                <a:defRPr/>
              </a:pPr>
              <a:endParaRPr lang="ar-SA"/>
            </a:p>
          </p:txBody>
        </p:sp>
        <p:sp>
          <p:nvSpPr>
            <p:cNvPr id="45070" name="Text Box 14"/>
            <p:cNvSpPr txBox="1">
              <a:spLocks noChangeArrowheads="1"/>
            </p:cNvSpPr>
            <p:nvPr/>
          </p:nvSpPr>
          <p:spPr bwMode="auto">
            <a:xfrm>
              <a:off x="7336" y="3711"/>
              <a:ext cx="884" cy="565"/>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الحد الأدنى</a:t>
              </a:r>
              <a:endParaRPr lang="ar-SA" sz="1100"/>
            </a:p>
            <a:p>
              <a:pPr rtl="0" eaLnBrk="0" hangingPunct="0">
                <a:defRPr/>
              </a:pPr>
              <a:r>
                <a:rPr lang="ar-SA" sz="1600" b="1">
                  <a:solidFill>
                    <a:srgbClr val="000000"/>
                  </a:solidFill>
                  <a:ea typeface="Times New Roman" pitchFamily="18" charset="0"/>
                </a:rPr>
                <a:t>للأجر</a:t>
              </a:r>
              <a:endParaRPr lang="ar-SA"/>
            </a:p>
          </p:txBody>
        </p:sp>
        <p:sp>
          <p:nvSpPr>
            <p:cNvPr id="45069" name="Text Box 13"/>
            <p:cNvSpPr txBox="1">
              <a:spLocks noChangeArrowheads="1"/>
            </p:cNvSpPr>
            <p:nvPr/>
          </p:nvSpPr>
          <p:spPr bwMode="auto">
            <a:xfrm>
              <a:off x="4616" y="4345"/>
              <a:ext cx="606" cy="324"/>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1000</a:t>
              </a:r>
              <a:endParaRPr lang="ar-SA"/>
            </a:p>
          </p:txBody>
        </p:sp>
        <p:sp>
          <p:nvSpPr>
            <p:cNvPr id="45068" name="Text Box 12"/>
            <p:cNvSpPr txBox="1">
              <a:spLocks noChangeArrowheads="1"/>
            </p:cNvSpPr>
            <p:nvPr/>
          </p:nvSpPr>
          <p:spPr bwMode="auto">
            <a:xfrm>
              <a:off x="4643" y="3884"/>
              <a:ext cx="606" cy="324"/>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2000</a:t>
              </a:r>
              <a:endParaRPr lang="ar-SA"/>
            </a:p>
          </p:txBody>
        </p:sp>
        <p:sp>
          <p:nvSpPr>
            <p:cNvPr id="45067" name="Text Box 11"/>
            <p:cNvSpPr txBox="1">
              <a:spLocks noChangeArrowheads="1"/>
            </p:cNvSpPr>
            <p:nvPr/>
          </p:nvSpPr>
          <p:spPr bwMode="auto">
            <a:xfrm>
              <a:off x="4705" y="3315"/>
              <a:ext cx="606" cy="324"/>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3000</a:t>
              </a:r>
              <a:endParaRPr lang="ar-SA"/>
            </a:p>
          </p:txBody>
        </p:sp>
        <p:sp>
          <p:nvSpPr>
            <p:cNvPr id="45066" name="Text Box 10"/>
            <p:cNvSpPr txBox="1">
              <a:spLocks noChangeArrowheads="1"/>
            </p:cNvSpPr>
            <p:nvPr/>
          </p:nvSpPr>
          <p:spPr bwMode="auto">
            <a:xfrm>
              <a:off x="4743" y="2319"/>
              <a:ext cx="606" cy="324"/>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9000</a:t>
              </a:r>
              <a:endParaRPr lang="ar-SA"/>
            </a:p>
          </p:txBody>
        </p:sp>
        <p:sp>
          <p:nvSpPr>
            <p:cNvPr id="45065" name="Text Box 9"/>
            <p:cNvSpPr txBox="1">
              <a:spLocks noChangeArrowheads="1"/>
            </p:cNvSpPr>
            <p:nvPr/>
          </p:nvSpPr>
          <p:spPr bwMode="auto">
            <a:xfrm>
              <a:off x="4327" y="2613"/>
              <a:ext cx="1051" cy="566"/>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dirty="0">
                  <a:solidFill>
                    <a:srgbClr val="000000"/>
                  </a:solidFill>
                  <a:ea typeface="Times New Roman" pitchFamily="18" charset="0"/>
                </a:rPr>
                <a:t>مستوى الأجر</a:t>
              </a:r>
              <a:endParaRPr lang="ar-SA" sz="1100" dirty="0"/>
            </a:p>
            <a:p>
              <a:pPr rtl="0" eaLnBrk="0" hangingPunct="0">
                <a:defRPr/>
              </a:pPr>
              <a:r>
                <a:rPr lang="ar-SA" sz="1600" b="1" dirty="0">
                  <a:solidFill>
                    <a:srgbClr val="000000"/>
                  </a:solidFill>
                  <a:ea typeface="Times New Roman" pitchFamily="18" charset="0"/>
                </a:rPr>
                <a:t>الشهري</a:t>
              </a:r>
              <a:endParaRPr lang="ar-SA" dirty="0"/>
            </a:p>
          </p:txBody>
        </p:sp>
        <p:sp>
          <p:nvSpPr>
            <p:cNvPr id="45064" name="Text Box 8"/>
            <p:cNvSpPr txBox="1">
              <a:spLocks noChangeArrowheads="1"/>
            </p:cNvSpPr>
            <p:nvPr/>
          </p:nvSpPr>
          <p:spPr bwMode="auto">
            <a:xfrm>
              <a:off x="5520" y="4851"/>
              <a:ext cx="273" cy="324"/>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1</a:t>
              </a:r>
              <a:endParaRPr lang="ar-SA"/>
            </a:p>
          </p:txBody>
        </p:sp>
        <p:sp>
          <p:nvSpPr>
            <p:cNvPr id="45063" name="Text Box 7"/>
            <p:cNvSpPr txBox="1">
              <a:spLocks noChangeArrowheads="1"/>
            </p:cNvSpPr>
            <p:nvPr/>
          </p:nvSpPr>
          <p:spPr bwMode="auto">
            <a:xfrm>
              <a:off x="5902" y="4833"/>
              <a:ext cx="273" cy="324"/>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2</a:t>
              </a:r>
              <a:endParaRPr lang="ar-SA"/>
            </a:p>
          </p:txBody>
        </p:sp>
        <p:sp>
          <p:nvSpPr>
            <p:cNvPr id="45062" name="Text Box 6"/>
            <p:cNvSpPr txBox="1">
              <a:spLocks noChangeArrowheads="1"/>
            </p:cNvSpPr>
            <p:nvPr/>
          </p:nvSpPr>
          <p:spPr bwMode="auto">
            <a:xfrm>
              <a:off x="6276" y="4851"/>
              <a:ext cx="273" cy="324"/>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3</a:t>
              </a:r>
              <a:endParaRPr lang="ar-SA"/>
            </a:p>
          </p:txBody>
        </p:sp>
        <p:sp>
          <p:nvSpPr>
            <p:cNvPr id="45061" name="Text Box 5"/>
            <p:cNvSpPr txBox="1">
              <a:spLocks noChangeArrowheads="1"/>
            </p:cNvSpPr>
            <p:nvPr/>
          </p:nvSpPr>
          <p:spPr bwMode="auto">
            <a:xfrm>
              <a:off x="6722" y="4833"/>
              <a:ext cx="273" cy="324"/>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4</a:t>
              </a:r>
              <a:endParaRPr lang="ar-SA"/>
            </a:p>
          </p:txBody>
        </p:sp>
        <p:sp>
          <p:nvSpPr>
            <p:cNvPr id="45060" name="Text Box 4"/>
            <p:cNvSpPr txBox="1">
              <a:spLocks noChangeArrowheads="1"/>
            </p:cNvSpPr>
            <p:nvPr/>
          </p:nvSpPr>
          <p:spPr bwMode="auto">
            <a:xfrm>
              <a:off x="8608" y="4851"/>
              <a:ext cx="273" cy="324"/>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a:solidFill>
                    <a:srgbClr val="000000"/>
                  </a:solidFill>
                  <a:ea typeface="Times New Roman" pitchFamily="18" charset="0"/>
                </a:rPr>
                <a:t>9</a:t>
              </a:r>
              <a:endParaRPr lang="ar-SA"/>
            </a:p>
          </p:txBody>
        </p:sp>
        <p:sp>
          <p:nvSpPr>
            <p:cNvPr id="45059" name="Text Box 3"/>
            <p:cNvSpPr txBox="1">
              <a:spLocks noChangeArrowheads="1"/>
            </p:cNvSpPr>
            <p:nvPr/>
          </p:nvSpPr>
          <p:spPr bwMode="auto">
            <a:xfrm>
              <a:off x="7037" y="4897"/>
              <a:ext cx="1069" cy="324"/>
            </a:xfrm>
            <a:prstGeom prst="rect">
              <a:avLst/>
            </a:prstGeom>
            <a:grpFill/>
            <a:ln w="9525">
              <a:noFill/>
              <a:miter lim="800000"/>
              <a:headEnd/>
              <a:tailEnd/>
            </a:ln>
          </p:spPr>
          <p:txBody>
            <a:bodyPr wrap="none" lIns="83210" tIns="41605" rIns="83210" bIns="41605">
              <a:spAutoFit/>
            </a:bodyPr>
            <a:lstStyle/>
            <a:p>
              <a:pPr eaLnBrk="0" hangingPunct="0">
                <a:defRPr/>
              </a:pPr>
              <a:r>
                <a:rPr lang="ar-SA" sz="1600" b="1" dirty="0">
                  <a:solidFill>
                    <a:srgbClr val="000000"/>
                  </a:solidFill>
                  <a:ea typeface="Times New Roman" pitchFamily="18" charset="0"/>
                </a:rPr>
                <a:t>فئات الوظائف</a:t>
              </a:r>
              <a:endParaRPr lang="ar-SA" dirty="0"/>
            </a:p>
          </p:txBody>
        </p:sp>
        <p:sp>
          <p:nvSpPr>
            <p:cNvPr id="45058" name="Line 2"/>
            <p:cNvSpPr>
              <a:spLocks noChangeShapeType="1"/>
            </p:cNvSpPr>
            <p:nvPr/>
          </p:nvSpPr>
          <p:spPr bwMode="auto">
            <a:xfrm flipV="1">
              <a:off x="5427" y="4750"/>
              <a:ext cx="3454" cy="1"/>
            </a:xfrm>
            <a:prstGeom prst="line">
              <a:avLst/>
            </a:prstGeom>
            <a:grpFill/>
            <a:ln w="9525">
              <a:solidFill>
                <a:srgbClr val="000000"/>
              </a:solidFill>
              <a:round/>
              <a:headEnd/>
              <a:tailEnd type="triangle" w="med" len="med"/>
            </a:ln>
          </p:spPr>
          <p:txBody>
            <a:bodyPr/>
            <a:lstStyle/>
            <a:p>
              <a:pPr>
                <a:defRPr/>
              </a:pPr>
              <a:endParaRPr lang="ar-SA"/>
            </a:p>
          </p:txBody>
        </p:sp>
      </p:grpSp>
      <p:sp>
        <p:nvSpPr>
          <p:cNvPr id="12294" name="عنصر نائب للتذييل 3"/>
          <p:cNvSpPr>
            <a:spLocks noGrp="1"/>
          </p:cNvSpPr>
          <p:nvPr>
            <p:ph type="ftr" sz="quarter" idx="4294967295"/>
          </p:nvPr>
        </p:nvSpPr>
        <p:spPr bwMode="auto">
          <a:xfrm rot="16200000">
            <a:off x="7587456" y="4048919"/>
            <a:ext cx="236696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fr-FR">
                <a:solidFill>
                  <a:schemeClr val="bg2"/>
                </a:solidFill>
              </a:rPr>
              <a:t>إدارة الموارد البشرية</a:t>
            </a:r>
          </a:p>
        </p:txBody>
      </p:sp>
    </p:spTree>
    <p:extLst>
      <p:ext uri="{BB962C8B-B14F-4D97-AF65-F5344CB8AC3E}">
        <p14:creationId xmlns:p14="http://schemas.microsoft.com/office/powerpoint/2010/main" val="23285162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9600" y="2667000"/>
            <a:ext cx="8305800" cy="838200"/>
          </a:xfrm>
        </p:spPr>
        <p:txBody>
          <a:bodyPr/>
          <a:lstStyle/>
          <a:p>
            <a:pPr algn="ctr"/>
            <a:r>
              <a:rPr lang="ar-DZ" sz="5400" b="1" dirty="0">
                <a:solidFill>
                  <a:srgbClr val="FFFF00"/>
                </a:solidFill>
              </a:rPr>
              <a:t>المحاضرة الحادية عشرة</a:t>
            </a:r>
            <a:br>
              <a:rPr lang="ar-DZ" sz="5400" b="1" dirty="0">
                <a:solidFill>
                  <a:srgbClr val="FFFF00"/>
                </a:solidFill>
              </a:rPr>
            </a:br>
            <a:r>
              <a:rPr lang="ar-DZ" sz="5400" b="1" dirty="0">
                <a:solidFill>
                  <a:srgbClr val="FFFF00"/>
                </a:solidFill>
              </a:rPr>
              <a:t>صيانة الموارد البشرية</a:t>
            </a:r>
            <a:endParaRPr lang="fr-FR" sz="5400" b="1" dirty="0">
              <a:solidFill>
                <a:srgbClr val="FFFF00"/>
              </a:solidFill>
            </a:endParaRPr>
          </a:p>
        </p:txBody>
      </p:sp>
    </p:spTree>
    <p:extLst>
      <p:ext uri="{BB962C8B-B14F-4D97-AF65-F5344CB8AC3E}">
        <p14:creationId xmlns:p14="http://schemas.microsoft.com/office/powerpoint/2010/main" val="100458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762000"/>
            <a:ext cx="8534400" cy="5334000"/>
          </a:xfrm>
        </p:spPr>
        <p:txBody>
          <a:bodyPr/>
          <a:lstStyle/>
          <a:p>
            <a:pPr algn="r" rtl="1"/>
            <a:r>
              <a:rPr lang="ar-DZ" sz="4000" dirty="0"/>
              <a:t>أولا مفهوم صيانة  الموارد البشرية :</a:t>
            </a:r>
            <a:br>
              <a:rPr lang="ar-DZ" sz="4000" dirty="0"/>
            </a:br>
            <a:r>
              <a:rPr lang="ar-DZ" sz="4000" dirty="0"/>
              <a:t> إن المقصود بصيانة الموظفين هو تقديم مختلف الخدمات الاجتماعية والصحية المجانية أو المدعومة وتوفير وسائل الأمن الصناعي والارتفاع بالمستوى الاقتصادي والمعاشي للعاملين ووضع البرامج الكفيلة بتحسين مستويات الأداء والتطور أو التنمية الوظيفية . </a:t>
            </a:r>
            <a:endParaRPr lang="fr-FR" sz="4000" dirty="0"/>
          </a:p>
        </p:txBody>
      </p:sp>
    </p:spTree>
    <p:extLst>
      <p:ext uri="{BB962C8B-B14F-4D97-AF65-F5344CB8AC3E}">
        <p14:creationId xmlns:p14="http://schemas.microsoft.com/office/powerpoint/2010/main" val="23625152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8991600" cy="6247864"/>
          </a:xfrm>
          <a:prstGeom prst="rect">
            <a:avLst/>
          </a:prstGeom>
        </p:spPr>
        <p:txBody>
          <a:bodyPr wrap="square">
            <a:spAutoFit/>
          </a:bodyPr>
          <a:lstStyle/>
          <a:p>
            <a:pPr algn="r" rtl="1"/>
            <a:r>
              <a:rPr lang="ar-DZ" sz="4000" dirty="0">
                <a:solidFill>
                  <a:srgbClr val="FF0000"/>
                </a:solidFill>
              </a:rPr>
              <a:t>ثانيا  أهداف صيانة الموارد البشرية </a:t>
            </a:r>
            <a:r>
              <a:rPr lang="ar-DZ" dirty="0"/>
              <a:t>:</a:t>
            </a:r>
          </a:p>
          <a:p>
            <a:pPr algn="just" rtl="1"/>
            <a:r>
              <a:rPr lang="ar-DZ" dirty="0"/>
              <a:t> </a:t>
            </a:r>
            <a:r>
              <a:rPr lang="ar-DZ" sz="3600" dirty="0"/>
              <a:t>إن صيانة العاملين تسعى إلى تحقيق مجموعة من الأهداف على المستوى الاجتماعي </a:t>
            </a:r>
            <a:r>
              <a:rPr lang="ar-DZ" sz="3600" dirty="0" err="1"/>
              <a:t>والمنظمي</a:t>
            </a:r>
            <a:r>
              <a:rPr lang="ar-DZ" sz="3600" dirty="0"/>
              <a:t> والعاملين أنفسهم ,</a:t>
            </a:r>
          </a:p>
          <a:p>
            <a:pPr algn="just" rtl="1"/>
            <a:r>
              <a:rPr lang="ar-DZ" sz="3600" dirty="0"/>
              <a:t>1 – على المستوى الاجتماعي : تتمثل بتوفير الضمان المالي للموظفين عند تعرضهم للمرض أو العوق  المؤقت أو الدائم توفير الراتب التقاعدي </a:t>
            </a:r>
          </a:p>
          <a:p>
            <a:pPr algn="just" rtl="1"/>
            <a:r>
              <a:rPr lang="ar-DZ" sz="3600" dirty="0"/>
              <a:t>2 – على المستوى </a:t>
            </a:r>
            <a:r>
              <a:rPr lang="ar-DZ" sz="3600" dirty="0" err="1"/>
              <a:t>المنظمي</a:t>
            </a:r>
            <a:r>
              <a:rPr lang="ar-DZ" sz="3600" dirty="0"/>
              <a:t> : فغن المنظمات العاملة والخاصة على السواء تسعى اليوم لتحقيق جملة من الأهداف عند تقديمها للخدمات الصحية والعوائد الإضافية منها : تقليل معدلات أو نسب دوران العمل واستقطاب الأيدي العاملة الكفؤة.</a:t>
            </a:r>
            <a:endParaRPr lang="fr-FR" dirty="0"/>
          </a:p>
        </p:txBody>
      </p:sp>
    </p:spTree>
    <p:extLst>
      <p:ext uri="{BB962C8B-B14F-4D97-AF65-F5344CB8AC3E}">
        <p14:creationId xmlns:p14="http://schemas.microsoft.com/office/powerpoint/2010/main" val="30879113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838200"/>
            <a:ext cx="8686800" cy="4524315"/>
          </a:xfrm>
          <a:prstGeom prst="rect">
            <a:avLst/>
          </a:prstGeom>
        </p:spPr>
        <p:txBody>
          <a:bodyPr wrap="square">
            <a:spAutoFit/>
          </a:bodyPr>
          <a:lstStyle/>
          <a:p>
            <a:pPr algn="r" rtl="1"/>
            <a:r>
              <a:rPr lang="ar-DZ" sz="3600" dirty="0"/>
              <a:t>وتخفيض تكاليف الأعمال الإضافية والحد من عدم لاستقرار والإجهاد وزيادة الرضا الوظيفي والولاء </a:t>
            </a:r>
            <a:r>
              <a:rPr lang="ar-DZ" sz="3600" dirty="0" err="1"/>
              <a:t>المنظمي</a:t>
            </a:r>
            <a:endParaRPr lang="ar-DZ" sz="3600" dirty="0"/>
          </a:p>
          <a:p>
            <a:pPr algn="just" rtl="1"/>
            <a:r>
              <a:rPr lang="ar-DZ" sz="3600" dirty="0"/>
              <a:t>3 _أما على صعيد العاملين : فإنهم دون شك يفضلون العمل في المنظمات التي توفر أنواعا أكثر من الخدمات فخدمات التامين على سبيل المثال يمكن للعاملين الحصول عليها عن طريق المنظمة وبشكل جماعي وبكلفة اقل مما تم الحصول عليها بشكل مباشر من شركات التامين المتخصصة . </a:t>
            </a:r>
            <a:endParaRPr lang="fr-FR" sz="3600" dirty="0"/>
          </a:p>
        </p:txBody>
      </p:sp>
    </p:spTree>
    <p:extLst>
      <p:ext uri="{BB962C8B-B14F-4D97-AF65-F5344CB8AC3E}">
        <p14:creationId xmlns:p14="http://schemas.microsoft.com/office/powerpoint/2010/main" val="58099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reeform 3"/>
          <p:cNvSpPr>
            <a:spLocks/>
          </p:cNvSpPr>
          <p:nvPr/>
        </p:nvSpPr>
        <p:spPr bwMode="gray">
          <a:xfrm>
            <a:off x="3721100" y="3743325"/>
            <a:ext cx="2466975" cy="771525"/>
          </a:xfrm>
          <a:custGeom>
            <a:avLst/>
            <a:gdLst>
              <a:gd name="T0" fmla="*/ 2018695 w 1717"/>
              <a:gd name="T1" fmla="*/ 162594 h 484"/>
              <a:gd name="T2" fmla="*/ 2212662 w 1717"/>
              <a:gd name="T3" fmla="*/ 629654 h 484"/>
              <a:gd name="T4" fmla="*/ 2114961 w 1717"/>
              <a:gd name="T5" fmla="*/ 588208 h 484"/>
              <a:gd name="T6" fmla="*/ 1972718 w 1717"/>
              <a:gd name="T7" fmla="*/ 642406 h 484"/>
              <a:gd name="T8" fmla="*/ 1830475 w 1717"/>
              <a:gd name="T9" fmla="*/ 690228 h 484"/>
              <a:gd name="T10" fmla="*/ 1666681 w 1717"/>
              <a:gd name="T11" fmla="*/ 730079 h 484"/>
              <a:gd name="T12" fmla="*/ 1525875 w 1717"/>
              <a:gd name="T13" fmla="*/ 752396 h 484"/>
              <a:gd name="T14" fmla="*/ 1390816 w 1717"/>
              <a:gd name="T15" fmla="*/ 763555 h 484"/>
              <a:gd name="T16" fmla="*/ 1252884 w 1717"/>
              <a:gd name="T17" fmla="*/ 763555 h 484"/>
              <a:gd name="T18" fmla="*/ 1100584 w 1717"/>
              <a:gd name="T19" fmla="*/ 746020 h 484"/>
              <a:gd name="T20" fmla="*/ 910927 w 1717"/>
              <a:gd name="T21" fmla="*/ 699792 h 484"/>
              <a:gd name="T22" fmla="*/ 752880 w 1717"/>
              <a:gd name="T23" fmla="*/ 648782 h 484"/>
              <a:gd name="T24" fmla="*/ 625005 w 1717"/>
              <a:gd name="T25" fmla="*/ 594584 h 484"/>
              <a:gd name="T26" fmla="*/ 494257 w 1717"/>
              <a:gd name="T27" fmla="*/ 519664 h 484"/>
              <a:gd name="T28" fmla="*/ 347704 w 1717"/>
              <a:gd name="T29" fmla="*/ 408079 h 484"/>
              <a:gd name="T30" fmla="*/ 225577 w 1717"/>
              <a:gd name="T31" fmla="*/ 296495 h 484"/>
              <a:gd name="T32" fmla="*/ 146553 w 1717"/>
              <a:gd name="T33" fmla="*/ 210416 h 484"/>
              <a:gd name="T34" fmla="*/ 0 w 1717"/>
              <a:gd name="T35" fmla="*/ 0 h 484"/>
              <a:gd name="T36" fmla="*/ 193967 w 1717"/>
              <a:gd name="T37" fmla="*/ 197663 h 484"/>
              <a:gd name="T38" fmla="*/ 314658 w 1717"/>
              <a:gd name="T39" fmla="*/ 296495 h 484"/>
              <a:gd name="T40" fmla="*/ 441096 w 1717"/>
              <a:gd name="T41" fmla="*/ 368228 h 484"/>
              <a:gd name="T42" fmla="*/ 567534 w 1717"/>
              <a:gd name="T43" fmla="*/ 425614 h 484"/>
              <a:gd name="T44" fmla="*/ 699719 w 1717"/>
              <a:gd name="T45" fmla="*/ 467060 h 484"/>
              <a:gd name="T46" fmla="*/ 820409 w 1717"/>
              <a:gd name="T47" fmla="*/ 492565 h 484"/>
              <a:gd name="T48" fmla="*/ 966962 w 1717"/>
              <a:gd name="T49" fmla="*/ 506911 h 484"/>
              <a:gd name="T50" fmla="*/ 1100584 w 1717"/>
              <a:gd name="T51" fmla="*/ 506911 h 484"/>
              <a:gd name="T52" fmla="*/ 1278747 w 1717"/>
              <a:gd name="T53" fmla="*/ 495753 h 484"/>
              <a:gd name="T54" fmla="*/ 1436794 w 1717"/>
              <a:gd name="T55" fmla="*/ 471842 h 484"/>
              <a:gd name="T56" fmla="*/ 1589094 w 1717"/>
              <a:gd name="T57" fmla="*/ 436772 h 484"/>
              <a:gd name="T58" fmla="*/ 1741394 w 1717"/>
              <a:gd name="T59" fmla="*/ 390545 h 484"/>
              <a:gd name="T60" fmla="*/ 1893694 w 1717"/>
              <a:gd name="T61" fmla="*/ 333159 h 484"/>
              <a:gd name="T62" fmla="*/ 2050305 w 1717"/>
              <a:gd name="T63" fmla="*/ 243891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CCFF"/>
          </a:solidFill>
          <a:ln w="12700" cap="rnd" cmpd="sng">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28" name="Freeform 4"/>
          <p:cNvSpPr>
            <a:spLocks/>
          </p:cNvSpPr>
          <p:nvPr/>
        </p:nvSpPr>
        <p:spPr bwMode="gray">
          <a:xfrm rot="3600000">
            <a:off x="2543175" y="3487738"/>
            <a:ext cx="2465387" cy="769938"/>
          </a:xfrm>
          <a:custGeom>
            <a:avLst/>
            <a:gdLst>
              <a:gd name="T0" fmla="*/ 2017396 w 1717"/>
              <a:gd name="T1" fmla="*/ 162260 h 484"/>
              <a:gd name="T2" fmla="*/ 2211238 w 1717"/>
              <a:gd name="T3" fmla="*/ 628358 h 484"/>
              <a:gd name="T4" fmla="*/ 2113599 w 1717"/>
              <a:gd name="T5" fmla="*/ 586998 h 484"/>
              <a:gd name="T6" fmla="*/ 1971448 w 1717"/>
              <a:gd name="T7" fmla="*/ 641085 h 484"/>
              <a:gd name="T8" fmla="*/ 1829297 w 1717"/>
              <a:gd name="T9" fmla="*/ 688808 h 484"/>
              <a:gd name="T10" fmla="*/ 1665608 w 1717"/>
              <a:gd name="T11" fmla="*/ 728578 h 484"/>
              <a:gd name="T12" fmla="*/ 1524893 w 1717"/>
              <a:gd name="T13" fmla="*/ 750849 h 484"/>
              <a:gd name="T14" fmla="*/ 1389921 w 1717"/>
              <a:gd name="T15" fmla="*/ 761984 h 484"/>
              <a:gd name="T16" fmla="*/ 1252078 w 1717"/>
              <a:gd name="T17" fmla="*/ 761984 h 484"/>
              <a:gd name="T18" fmla="*/ 1099876 w 1717"/>
              <a:gd name="T19" fmla="*/ 744486 h 484"/>
              <a:gd name="T20" fmla="*/ 910341 w 1717"/>
              <a:gd name="T21" fmla="*/ 698353 h 484"/>
              <a:gd name="T22" fmla="*/ 752395 w 1717"/>
              <a:gd name="T23" fmla="*/ 647448 h 484"/>
              <a:gd name="T24" fmla="*/ 624603 w 1717"/>
              <a:gd name="T25" fmla="*/ 593361 h 484"/>
              <a:gd name="T26" fmla="*/ 493939 w 1717"/>
              <a:gd name="T27" fmla="*/ 518595 h 484"/>
              <a:gd name="T28" fmla="*/ 347480 w 1717"/>
              <a:gd name="T29" fmla="*/ 407240 h 484"/>
              <a:gd name="T30" fmla="*/ 225431 w 1717"/>
              <a:gd name="T31" fmla="*/ 295885 h 484"/>
              <a:gd name="T32" fmla="*/ 146459 w 1717"/>
              <a:gd name="T33" fmla="*/ 209983 h 484"/>
              <a:gd name="T34" fmla="*/ 0 w 1717"/>
              <a:gd name="T35" fmla="*/ 0 h 484"/>
              <a:gd name="T36" fmla="*/ 193842 w 1717"/>
              <a:gd name="T37" fmla="*/ 197257 h 484"/>
              <a:gd name="T38" fmla="*/ 314455 w 1717"/>
              <a:gd name="T39" fmla="*/ 295885 h 484"/>
              <a:gd name="T40" fmla="*/ 440812 w 1717"/>
              <a:gd name="T41" fmla="*/ 367470 h 484"/>
              <a:gd name="T42" fmla="*/ 567168 w 1717"/>
              <a:gd name="T43" fmla="*/ 424739 h 484"/>
              <a:gd name="T44" fmla="*/ 699268 w 1717"/>
              <a:gd name="T45" fmla="*/ 466099 h 484"/>
              <a:gd name="T46" fmla="*/ 819881 w 1717"/>
              <a:gd name="T47" fmla="*/ 491551 h 484"/>
              <a:gd name="T48" fmla="*/ 966340 w 1717"/>
              <a:gd name="T49" fmla="*/ 505868 h 484"/>
              <a:gd name="T50" fmla="*/ 1099876 w 1717"/>
              <a:gd name="T51" fmla="*/ 505868 h 484"/>
              <a:gd name="T52" fmla="*/ 1277923 w 1717"/>
              <a:gd name="T53" fmla="*/ 494733 h 484"/>
              <a:gd name="T54" fmla="*/ 1435869 w 1717"/>
              <a:gd name="T55" fmla="*/ 470871 h 484"/>
              <a:gd name="T56" fmla="*/ 1588071 w 1717"/>
              <a:gd name="T57" fmla="*/ 435874 h 484"/>
              <a:gd name="T58" fmla="*/ 1740273 w 1717"/>
              <a:gd name="T59" fmla="*/ 389741 h 484"/>
              <a:gd name="T60" fmla="*/ 1892475 w 1717"/>
              <a:gd name="T61" fmla="*/ 332473 h 484"/>
              <a:gd name="T62" fmla="*/ 2048985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6699"/>
          </a:solidFill>
          <a:ln w="12700" cap="rnd" cmpd="sng">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29" name="Freeform 5"/>
          <p:cNvSpPr>
            <a:spLocks/>
          </p:cNvSpPr>
          <p:nvPr/>
        </p:nvSpPr>
        <p:spPr bwMode="gray">
          <a:xfrm rot="7200000">
            <a:off x="2214563" y="2187575"/>
            <a:ext cx="2465388" cy="769937"/>
          </a:xfrm>
          <a:custGeom>
            <a:avLst/>
            <a:gdLst>
              <a:gd name="T0" fmla="*/ 2017397 w 1717"/>
              <a:gd name="T1" fmla="*/ 162259 h 484"/>
              <a:gd name="T2" fmla="*/ 2211239 w 1717"/>
              <a:gd name="T3" fmla="*/ 628358 h 484"/>
              <a:gd name="T4" fmla="*/ 2113600 w 1717"/>
              <a:gd name="T5" fmla="*/ 586997 h 484"/>
              <a:gd name="T6" fmla="*/ 1971449 w 1717"/>
              <a:gd name="T7" fmla="*/ 641084 h 484"/>
              <a:gd name="T8" fmla="*/ 1829298 w 1717"/>
              <a:gd name="T9" fmla="*/ 688807 h 484"/>
              <a:gd name="T10" fmla="*/ 1665609 w 1717"/>
              <a:gd name="T11" fmla="*/ 728577 h 484"/>
              <a:gd name="T12" fmla="*/ 1524893 w 1717"/>
              <a:gd name="T13" fmla="*/ 750848 h 484"/>
              <a:gd name="T14" fmla="*/ 1389922 w 1717"/>
              <a:gd name="T15" fmla="*/ 761983 h 484"/>
              <a:gd name="T16" fmla="*/ 1252078 w 1717"/>
              <a:gd name="T17" fmla="*/ 761983 h 484"/>
              <a:gd name="T18" fmla="*/ 1099876 w 1717"/>
              <a:gd name="T19" fmla="*/ 744485 h 484"/>
              <a:gd name="T20" fmla="*/ 910341 w 1717"/>
              <a:gd name="T21" fmla="*/ 698352 h 484"/>
              <a:gd name="T22" fmla="*/ 752396 w 1717"/>
              <a:gd name="T23" fmla="*/ 647447 h 484"/>
              <a:gd name="T24" fmla="*/ 624603 w 1717"/>
              <a:gd name="T25" fmla="*/ 593361 h 484"/>
              <a:gd name="T26" fmla="*/ 493939 w 1717"/>
              <a:gd name="T27" fmla="*/ 518594 h 484"/>
              <a:gd name="T28" fmla="*/ 347480 w 1717"/>
              <a:gd name="T29" fmla="*/ 407239 h 484"/>
              <a:gd name="T30" fmla="*/ 225432 w 1717"/>
              <a:gd name="T31" fmla="*/ 295885 h 484"/>
              <a:gd name="T32" fmla="*/ 146459 w 1717"/>
              <a:gd name="T33" fmla="*/ 209983 h 484"/>
              <a:gd name="T34" fmla="*/ 0 w 1717"/>
              <a:gd name="T35" fmla="*/ 0 h 484"/>
              <a:gd name="T36" fmla="*/ 193842 w 1717"/>
              <a:gd name="T37" fmla="*/ 197257 h 484"/>
              <a:gd name="T38" fmla="*/ 314455 w 1717"/>
              <a:gd name="T39" fmla="*/ 295885 h 484"/>
              <a:gd name="T40" fmla="*/ 440812 w 1717"/>
              <a:gd name="T41" fmla="*/ 367470 h 484"/>
              <a:gd name="T42" fmla="*/ 567168 w 1717"/>
              <a:gd name="T43" fmla="*/ 424738 h 484"/>
              <a:gd name="T44" fmla="*/ 699268 w 1717"/>
              <a:gd name="T45" fmla="*/ 466098 h 484"/>
              <a:gd name="T46" fmla="*/ 819882 w 1717"/>
              <a:gd name="T47" fmla="*/ 491551 h 484"/>
              <a:gd name="T48" fmla="*/ 966340 w 1717"/>
              <a:gd name="T49" fmla="*/ 505868 h 484"/>
              <a:gd name="T50" fmla="*/ 1099876 w 1717"/>
              <a:gd name="T51" fmla="*/ 505868 h 484"/>
              <a:gd name="T52" fmla="*/ 1277924 w 1717"/>
              <a:gd name="T53" fmla="*/ 494732 h 484"/>
              <a:gd name="T54" fmla="*/ 1435870 w 1717"/>
              <a:gd name="T55" fmla="*/ 470871 h 484"/>
              <a:gd name="T56" fmla="*/ 1588072 w 1717"/>
              <a:gd name="T57" fmla="*/ 435873 h 484"/>
              <a:gd name="T58" fmla="*/ 1740274 w 1717"/>
              <a:gd name="T59" fmla="*/ 389741 h 484"/>
              <a:gd name="T60" fmla="*/ 1892476 w 1717"/>
              <a:gd name="T61" fmla="*/ 332473 h 484"/>
              <a:gd name="T62" fmla="*/ 2048986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66CC"/>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30" name="Freeform 6"/>
          <p:cNvSpPr>
            <a:spLocks/>
          </p:cNvSpPr>
          <p:nvPr/>
        </p:nvSpPr>
        <p:spPr bwMode="gray">
          <a:xfrm rot="10800000">
            <a:off x="2838450" y="1314450"/>
            <a:ext cx="2466975" cy="769938"/>
          </a:xfrm>
          <a:custGeom>
            <a:avLst/>
            <a:gdLst>
              <a:gd name="T0" fmla="*/ 2018695 w 1717"/>
              <a:gd name="T1" fmla="*/ 162260 h 484"/>
              <a:gd name="T2" fmla="*/ 2212662 w 1717"/>
              <a:gd name="T3" fmla="*/ 628358 h 484"/>
              <a:gd name="T4" fmla="*/ 2114961 w 1717"/>
              <a:gd name="T5" fmla="*/ 586998 h 484"/>
              <a:gd name="T6" fmla="*/ 1972718 w 1717"/>
              <a:gd name="T7" fmla="*/ 641085 h 484"/>
              <a:gd name="T8" fmla="*/ 1830475 w 1717"/>
              <a:gd name="T9" fmla="*/ 688808 h 484"/>
              <a:gd name="T10" fmla="*/ 1666681 w 1717"/>
              <a:gd name="T11" fmla="*/ 728578 h 484"/>
              <a:gd name="T12" fmla="*/ 1525875 w 1717"/>
              <a:gd name="T13" fmla="*/ 750849 h 484"/>
              <a:gd name="T14" fmla="*/ 1390816 w 1717"/>
              <a:gd name="T15" fmla="*/ 761984 h 484"/>
              <a:gd name="T16" fmla="*/ 1252884 w 1717"/>
              <a:gd name="T17" fmla="*/ 761984 h 484"/>
              <a:gd name="T18" fmla="*/ 1100584 w 1717"/>
              <a:gd name="T19" fmla="*/ 744486 h 484"/>
              <a:gd name="T20" fmla="*/ 910927 w 1717"/>
              <a:gd name="T21" fmla="*/ 698353 h 484"/>
              <a:gd name="T22" fmla="*/ 752880 w 1717"/>
              <a:gd name="T23" fmla="*/ 647448 h 484"/>
              <a:gd name="T24" fmla="*/ 625005 w 1717"/>
              <a:gd name="T25" fmla="*/ 593361 h 484"/>
              <a:gd name="T26" fmla="*/ 494257 w 1717"/>
              <a:gd name="T27" fmla="*/ 518595 h 484"/>
              <a:gd name="T28" fmla="*/ 347704 w 1717"/>
              <a:gd name="T29" fmla="*/ 407240 h 484"/>
              <a:gd name="T30" fmla="*/ 225577 w 1717"/>
              <a:gd name="T31" fmla="*/ 295885 h 484"/>
              <a:gd name="T32" fmla="*/ 146553 w 1717"/>
              <a:gd name="T33" fmla="*/ 209983 h 484"/>
              <a:gd name="T34" fmla="*/ 0 w 1717"/>
              <a:gd name="T35" fmla="*/ 0 h 484"/>
              <a:gd name="T36" fmla="*/ 193967 w 1717"/>
              <a:gd name="T37" fmla="*/ 197257 h 484"/>
              <a:gd name="T38" fmla="*/ 314658 w 1717"/>
              <a:gd name="T39" fmla="*/ 295885 h 484"/>
              <a:gd name="T40" fmla="*/ 441096 w 1717"/>
              <a:gd name="T41" fmla="*/ 367470 h 484"/>
              <a:gd name="T42" fmla="*/ 567534 w 1717"/>
              <a:gd name="T43" fmla="*/ 424739 h 484"/>
              <a:gd name="T44" fmla="*/ 699719 w 1717"/>
              <a:gd name="T45" fmla="*/ 466099 h 484"/>
              <a:gd name="T46" fmla="*/ 820409 w 1717"/>
              <a:gd name="T47" fmla="*/ 491551 h 484"/>
              <a:gd name="T48" fmla="*/ 966962 w 1717"/>
              <a:gd name="T49" fmla="*/ 505868 h 484"/>
              <a:gd name="T50" fmla="*/ 1100584 w 1717"/>
              <a:gd name="T51" fmla="*/ 505868 h 484"/>
              <a:gd name="T52" fmla="*/ 1278747 w 1717"/>
              <a:gd name="T53" fmla="*/ 494733 h 484"/>
              <a:gd name="T54" fmla="*/ 1436794 w 1717"/>
              <a:gd name="T55" fmla="*/ 470871 h 484"/>
              <a:gd name="T56" fmla="*/ 1589094 w 1717"/>
              <a:gd name="T57" fmla="*/ 435874 h 484"/>
              <a:gd name="T58" fmla="*/ 1741394 w 1717"/>
              <a:gd name="T59" fmla="*/ 389741 h 484"/>
              <a:gd name="T60" fmla="*/ 1893694 w 1717"/>
              <a:gd name="T61" fmla="*/ 332473 h 484"/>
              <a:gd name="T62" fmla="*/ 2050305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99CC"/>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31" name="Freeform 7"/>
          <p:cNvSpPr>
            <a:spLocks/>
          </p:cNvSpPr>
          <p:nvPr/>
        </p:nvSpPr>
        <p:spPr bwMode="gray">
          <a:xfrm rot="-7200000">
            <a:off x="4089400" y="1609725"/>
            <a:ext cx="2465388" cy="769938"/>
          </a:xfrm>
          <a:custGeom>
            <a:avLst/>
            <a:gdLst>
              <a:gd name="T0" fmla="*/ 2017397 w 1717"/>
              <a:gd name="T1" fmla="*/ 162260 h 484"/>
              <a:gd name="T2" fmla="*/ 2211239 w 1717"/>
              <a:gd name="T3" fmla="*/ 628358 h 484"/>
              <a:gd name="T4" fmla="*/ 2113600 w 1717"/>
              <a:gd name="T5" fmla="*/ 586998 h 484"/>
              <a:gd name="T6" fmla="*/ 1971449 w 1717"/>
              <a:gd name="T7" fmla="*/ 641085 h 484"/>
              <a:gd name="T8" fmla="*/ 1829298 w 1717"/>
              <a:gd name="T9" fmla="*/ 688808 h 484"/>
              <a:gd name="T10" fmla="*/ 1665609 w 1717"/>
              <a:gd name="T11" fmla="*/ 728578 h 484"/>
              <a:gd name="T12" fmla="*/ 1524893 w 1717"/>
              <a:gd name="T13" fmla="*/ 750849 h 484"/>
              <a:gd name="T14" fmla="*/ 1389922 w 1717"/>
              <a:gd name="T15" fmla="*/ 761984 h 484"/>
              <a:gd name="T16" fmla="*/ 1252078 w 1717"/>
              <a:gd name="T17" fmla="*/ 761984 h 484"/>
              <a:gd name="T18" fmla="*/ 1099876 w 1717"/>
              <a:gd name="T19" fmla="*/ 744486 h 484"/>
              <a:gd name="T20" fmla="*/ 910341 w 1717"/>
              <a:gd name="T21" fmla="*/ 698353 h 484"/>
              <a:gd name="T22" fmla="*/ 752396 w 1717"/>
              <a:gd name="T23" fmla="*/ 647448 h 484"/>
              <a:gd name="T24" fmla="*/ 624603 w 1717"/>
              <a:gd name="T25" fmla="*/ 593361 h 484"/>
              <a:gd name="T26" fmla="*/ 493939 w 1717"/>
              <a:gd name="T27" fmla="*/ 518595 h 484"/>
              <a:gd name="T28" fmla="*/ 347480 w 1717"/>
              <a:gd name="T29" fmla="*/ 407240 h 484"/>
              <a:gd name="T30" fmla="*/ 225432 w 1717"/>
              <a:gd name="T31" fmla="*/ 295885 h 484"/>
              <a:gd name="T32" fmla="*/ 146459 w 1717"/>
              <a:gd name="T33" fmla="*/ 209983 h 484"/>
              <a:gd name="T34" fmla="*/ 0 w 1717"/>
              <a:gd name="T35" fmla="*/ 0 h 484"/>
              <a:gd name="T36" fmla="*/ 193842 w 1717"/>
              <a:gd name="T37" fmla="*/ 197257 h 484"/>
              <a:gd name="T38" fmla="*/ 314455 w 1717"/>
              <a:gd name="T39" fmla="*/ 295885 h 484"/>
              <a:gd name="T40" fmla="*/ 440812 w 1717"/>
              <a:gd name="T41" fmla="*/ 367470 h 484"/>
              <a:gd name="T42" fmla="*/ 567168 w 1717"/>
              <a:gd name="T43" fmla="*/ 424739 h 484"/>
              <a:gd name="T44" fmla="*/ 699268 w 1717"/>
              <a:gd name="T45" fmla="*/ 466099 h 484"/>
              <a:gd name="T46" fmla="*/ 819882 w 1717"/>
              <a:gd name="T47" fmla="*/ 491551 h 484"/>
              <a:gd name="T48" fmla="*/ 966340 w 1717"/>
              <a:gd name="T49" fmla="*/ 505868 h 484"/>
              <a:gd name="T50" fmla="*/ 1099876 w 1717"/>
              <a:gd name="T51" fmla="*/ 505868 h 484"/>
              <a:gd name="T52" fmla="*/ 1277924 w 1717"/>
              <a:gd name="T53" fmla="*/ 494733 h 484"/>
              <a:gd name="T54" fmla="*/ 1435870 w 1717"/>
              <a:gd name="T55" fmla="*/ 470871 h 484"/>
              <a:gd name="T56" fmla="*/ 1588072 w 1717"/>
              <a:gd name="T57" fmla="*/ 435874 h 484"/>
              <a:gd name="T58" fmla="*/ 1740274 w 1717"/>
              <a:gd name="T59" fmla="*/ 389741 h 484"/>
              <a:gd name="T60" fmla="*/ 1892476 w 1717"/>
              <a:gd name="T61" fmla="*/ 332473 h 484"/>
              <a:gd name="T62" fmla="*/ 2048986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w="12700" cap="rnd"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32" name="Freeform 8"/>
          <p:cNvSpPr>
            <a:spLocks/>
          </p:cNvSpPr>
          <p:nvPr/>
        </p:nvSpPr>
        <p:spPr bwMode="gray">
          <a:xfrm rot="-3600000">
            <a:off x="4419600" y="2824163"/>
            <a:ext cx="2466975" cy="771525"/>
          </a:xfrm>
          <a:custGeom>
            <a:avLst/>
            <a:gdLst>
              <a:gd name="T0" fmla="*/ 2018695 w 1717"/>
              <a:gd name="T1" fmla="*/ 162594 h 484"/>
              <a:gd name="T2" fmla="*/ 2212662 w 1717"/>
              <a:gd name="T3" fmla="*/ 629654 h 484"/>
              <a:gd name="T4" fmla="*/ 2114961 w 1717"/>
              <a:gd name="T5" fmla="*/ 588208 h 484"/>
              <a:gd name="T6" fmla="*/ 1972718 w 1717"/>
              <a:gd name="T7" fmla="*/ 642406 h 484"/>
              <a:gd name="T8" fmla="*/ 1830475 w 1717"/>
              <a:gd name="T9" fmla="*/ 690228 h 484"/>
              <a:gd name="T10" fmla="*/ 1666681 w 1717"/>
              <a:gd name="T11" fmla="*/ 730079 h 484"/>
              <a:gd name="T12" fmla="*/ 1525875 w 1717"/>
              <a:gd name="T13" fmla="*/ 752396 h 484"/>
              <a:gd name="T14" fmla="*/ 1390816 w 1717"/>
              <a:gd name="T15" fmla="*/ 763555 h 484"/>
              <a:gd name="T16" fmla="*/ 1252884 w 1717"/>
              <a:gd name="T17" fmla="*/ 763555 h 484"/>
              <a:gd name="T18" fmla="*/ 1100584 w 1717"/>
              <a:gd name="T19" fmla="*/ 746020 h 484"/>
              <a:gd name="T20" fmla="*/ 910927 w 1717"/>
              <a:gd name="T21" fmla="*/ 699792 h 484"/>
              <a:gd name="T22" fmla="*/ 752880 w 1717"/>
              <a:gd name="T23" fmla="*/ 648782 h 484"/>
              <a:gd name="T24" fmla="*/ 625005 w 1717"/>
              <a:gd name="T25" fmla="*/ 594584 h 484"/>
              <a:gd name="T26" fmla="*/ 494257 w 1717"/>
              <a:gd name="T27" fmla="*/ 519664 h 484"/>
              <a:gd name="T28" fmla="*/ 347704 w 1717"/>
              <a:gd name="T29" fmla="*/ 408079 h 484"/>
              <a:gd name="T30" fmla="*/ 225577 w 1717"/>
              <a:gd name="T31" fmla="*/ 296495 h 484"/>
              <a:gd name="T32" fmla="*/ 146553 w 1717"/>
              <a:gd name="T33" fmla="*/ 210416 h 484"/>
              <a:gd name="T34" fmla="*/ 0 w 1717"/>
              <a:gd name="T35" fmla="*/ 0 h 484"/>
              <a:gd name="T36" fmla="*/ 193967 w 1717"/>
              <a:gd name="T37" fmla="*/ 197663 h 484"/>
              <a:gd name="T38" fmla="*/ 314658 w 1717"/>
              <a:gd name="T39" fmla="*/ 296495 h 484"/>
              <a:gd name="T40" fmla="*/ 441096 w 1717"/>
              <a:gd name="T41" fmla="*/ 368228 h 484"/>
              <a:gd name="T42" fmla="*/ 567534 w 1717"/>
              <a:gd name="T43" fmla="*/ 425614 h 484"/>
              <a:gd name="T44" fmla="*/ 699719 w 1717"/>
              <a:gd name="T45" fmla="*/ 467060 h 484"/>
              <a:gd name="T46" fmla="*/ 820409 w 1717"/>
              <a:gd name="T47" fmla="*/ 492565 h 484"/>
              <a:gd name="T48" fmla="*/ 966962 w 1717"/>
              <a:gd name="T49" fmla="*/ 506911 h 484"/>
              <a:gd name="T50" fmla="*/ 1100584 w 1717"/>
              <a:gd name="T51" fmla="*/ 506911 h 484"/>
              <a:gd name="T52" fmla="*/ 1278747 w 1717"/>
              <a:gd name="T53" fmla="*/ 495753 h 484"/>
              <a:gd name="T54" fmla="*/ 1436794 w 1717"/>
              <a:gd name="T55" fmla="*/ 471842 h 484"/>
              <a:gd name="T56" fmla="*/ 1589094 w 1717"/>
              <a:gd name="T57" fmla="*/ 436772 h 484"/>
              <a:gd name="T58" fmla="*/ 1741394 w 1717"/>
              <a:gd name="T59" fmla="*/ 390545 h 484"/>
              <a:gd name="T60" fmla="*/ 1893694 w 1717"/>
              <a:gd name="T61" fmla="*/ 333159 h 484"/>
              <a:gd name="T62" fmla="*/ 2050305 w 1717"/>
              <a:gd name="T63" fmla="*/ 243891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6699"/>
          </a:solidFill>
          <a:ln w="12700" cap="rnd" cmpd="sng">
            <a:solidFill>
              <a:srgbClr val="00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6633" name="Group 9"/>
          <p:cNvGrpSpPr>
            <a:grpSpLocks/>
          </p:cNvGrpSpPr>
          <p:nvPr/>
        </p:nvGrpSpPr>
        <p:grpSpPr bwMode="auto">
          <a:xfrm>
            <a:off x="3505200" y="1905000"/>
            <a:ext cx="2057400" cy="2057400"/>
            <a:chOff x="2016" y="1920"/>
            <a:chExt cx="1680" cy="1680"/>
          </a:xfrm>
        </p:grpSpPr>
        <p:sp>
          <p:nvSpPr>
            <p:cNvPr id="22544" name="Oval 10"/>
            <p:cNvSpPr>
              <a:spLocks noChangeArrowheads="1"/>
            </p:cNvSpPr>
            <p:nvPr/>
          </p:nvSpPr>
          <p:spPr bwMode="gray">
            <a:xfrm>
              <a:off x="2016" y="1920"/>
              <a:ext cx="1680" cy="1680"/>
            </a:xfrm>
            <a:prstGeom prst="ellipse">
              <a:avLst/>
            </a:prstGeom>
            <a:gradFill rotWithShape="1">
              <a:gsLst>
                <a:gs pos="0">
                  <a:srgbClr val="0066FF"/>
                </a:gs>
                <a:gs pos="100000">
                  <a:srgbClr val="0000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22545" name="Freeform 11"/>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1"/>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fr-FR"/>
            </a:p>
          </p:txBody>
        </p:sp>
      </p:grpSp>
      <p:sp>
        <p:nvSpPr>
          <p:cNvPr id="26636" name="Text Box 12"/>
          <p:cNvSpPr txBox="1">
            <a:spLocks noChangeArrowheads="1"/>
          </p:cNvSpPr>
          <p:nvPr/>
        </p:nvSpPr>
        <p:spPr bwMode="auto">
          <a:xfrm>
            <a:off x="5758571" y="3465366"/>
            <a:ext cx="3239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b="1" dirty="0">
                <a:latin typeface="Arial" panose="020B0604020202020204" pitchFamily="34" charset="0"/>
                <a:cs typeface="Arial" panose="020B0604020202020204" pitchFamily="34" charset="0"/>
              </a:rPr>
              <a:t>تخطيط وتحليل الموارد البشرية</a:t>
            </a:r>
            <a:endParaRPr lang="en-US" altLang="fr-FR" b="1" dirty="0">
              <a:latin typeface="Arial" panose="020B0604020202020204" pitchFamily="34" charset="0"/>
              <a:cs typeface="Arial" panose="020B0604020202020204" pitchFamily="34" charset="0"/>
            </a:endParaRPr>
          </a:p>
        </p:txBody>
      </p:sp>
      <p:sp>
        <p:nvSpPr>
          <p:cNvPr id="26637" name="Text Box 13"/>
          <p:cNvSpPr txBox="1">
            <a:spLocks noChangeArrowheads="1"/>
          </p:cNvSpPr>
          <p:nvPr/>
        </p:nvSpPr>
        <p:spPr bwMode="auto">
          <a:xfrm>
            <a:off x="5604662" y="1600200"/>
            <a:ext cx="27590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2800" b="1" dirty="0">
                <a:latin typeface="Arial" panose="020B0604020202020204" pitchFamily="34" charset="0"/>
                <a:cs typeface="Arial" panose="020B0604020202020204" pitchFamily="34" charset="0"/>
              </a:rPr>
              <a:t>تكافؤ الفرص الوظيفية</a:t>
            </a:r>
            <a:endParaRPr lang="en-US" altLang="fr-FR" sz="2800" b="1" dirty="0">
              <a:latin typeface="Arial" panose="020B0604020202020204" pitchFamily="34" charset="0"/>
              <a:cs typeface="Arial" panose="020B0604020202020204" pitchFamily="34" charset="0"/>
            </a:endParaRPr>
          </a:p>
        </p:txBody>
      </p:sp>
      <p:sp>
        <p:nvSpPr>
          <p:cNvPr id="26638" name="Text Box 14"/>
          <p:cNvSpPr txBox="1">
            <a:spLocks noChangeArrowheads="1"/>
          </p:cNvSpPr>
          <p:nvPr/>
        </p:nvSpPr>
        <p:spPr bwMode="auto">
          <a:xfrm>
            <a:off x="-1" y="1922998"/>
            <a:ext cx="3248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b="1" dirty="0">
                <a:solidFill>
                  <a:srgbClr val="FFFF00"/>
                </a:solidFill>
                <a:latin typeface="Arial" panose="020B0604020202020204" pitchFamily="34" charset="0"/>
                <a:cs typeface="Arial" panose="020B0604020202020204" pitchFamily="34" charset="0"/>
              </a:rPr>
              <a:t>تطوير وتنمية الموارد البشرية</a:t>
            </a:r>
            <a:endParaRPr lang="en-US" altLang="fr-FR" b="1" dirty="0">
              <a:solidFill>
                <a:srgbClr val="FFFF00"/>
              </a:solidFill>
              <a:latin typeface="Arial" panose="020B0604020202020204" pitchFamily="34" charset="0"/>
              <a:cs typeface="Arial" panose="020B0604020202020204" pitchFamily="34" charset="0"/>
            </a:endParaRPr>
          </a:p>
        </p:txBody>
      </p:sp>
      <p:sp>
        <p:nvSpPr>
          <p:cNvPr id="26639" name="Text Box 15"/>
          <p:cNvSpPr txBox="1">
            <a:spLocks noChangeArrowheads="1"/>
          </p:cNvSpPr>
          <p:nvPr/>
        </p:nvSpPr>
        <p:spPr bwMode="auto">
          <a:xfrm>
            <a:off x="524097" y="3727170"/>
            <a:ext cx="2816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2800" b="1" dirty="0">
                <a:solidFill>
                  <a:srgbClr val="00CCFF"/>
                </a:solidFill>
                <a:latin typeface="Arial" panose="020B0604020202020204" pitchFamily="34" charset="0"/>
                <a:cs typeface="Arial" panose="020B0604020202020204" pitchFamily="34" charset="0"/>
              </a:rPr>
              <a:t>التعويضات والمميزات </a:t>
            </a:r>
            <a:endParaRPr lang="en-US" altLang="fr-FR" sz="2800" b="1" dirty="0">
              <a:solidFill>
                <a:srgbClr val="00CCFF"/>
              </a:solidFill>
              <a:latin typeface="Arial" panose="020B0604020202020204" pitchFamily="34" charset="0"/>
              <a:cs typeface="Arial" panose="020B0604020202020204" pitchFamily="34" charset="0"/>
            </a:endParaRPr>
          </a:p>
        </p:txBody>
      </p:sp>
      <p:sp>
        <p:nvSpPr>
          <p:cNvPr id="26640" name="Text Box 16"/>
          <p:cNvSpPr txBox="1">
            <a:spLocks noChangeArrowheads="1"/>
          </p:cNvSpPr>
          <p:nvPr/>
        </p:nvSpPr>
        <p:spPr bwMode="auto">
          <a:xfrm>
            <a:off x="2623344" y="4999328"/>
            <a:ext cx="3892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2800" b="1" dirty="0">
                <a:solidFill>
                  <a:srgbClr val="00CCFF"/>
                </a:solidFill>
                <a:latin typeface="Arial" panose="020B0604020202020204" pitchFamily="34" charset="0"/>
                <a:cs typeface="Arial" panose="020B0604020202020204" pitchFamily="34" charset="0"/>
              </a:rPr>
              <a:t>المكافآت وعلاقات العاملين</a:t>
            </a:r>
            <a:endParaRPr lang="en-US" altLang="fr-FR" sz="2800" b="1" dirty="0">
              <a:solidFill>
                <a:srgbClr val="00CCFF"/>
              </a:solidFill>
              <a:latin typeface="Arial" panose="020B0604020202020204" pitchFamily="34" charset="0"/>
              <a:cs typeface="Arial" panose="020B0604020202020204" pitchFamily="34" charset="0"/>
            </a:endParaRPr>
          </a:p>
        </p:txBody>
      </p:sp>
      <p:sp>
        <p:nvSpPr>
          <p:cNvPr id="26641" name="Text Box 17"/>
          <p:cNvSpPr txBox="1">
            <a:spLocks noChangeArrowheads="1"/>
          </p:cNvSpPr>
          <p:nvPr/>
        </p:nvSpPr>
        <p:spPr bwMode="auto">
          <a:xfrm>
            <a:off x="3468196" y="533400"/>
            <a:ext cx="22028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2800" b="1" dirty="0">
                <a:solidFill>
                  <a:srgbClr val="FFFF00"/>
                </a:solidFill>
                <a:latin typeface="Arial" panose="020B0604020202020204" pitchFamily="34" charset="0"/>
                <a:cs typeface="Arial" panose="020B0604020202020204" pitchFamily="34" charset="0"/>
              </a:rPr>
              <a:t>الاختيار والتعيين </a:t>
            </a:r>
            <a:endParaRPr lang="en-US" altLang="fr-FR" sz="2800" b="1" dirty="0">
              <a:solidFill>
                <a:srgbClr val="FFFF00"/>
              </a:solidFill>
              <a:latin typeface="Arial" panose="020B0604020202020204" pitchFamily="34" charset="0"/>
              <a:cs typeface="Arial" panose="020B0604020202020204" pitchFamily="34" charset="0"/>
            </a:endParaRPr>
          </a:p>
        </p:txBody>
      </p:sp>
      <p:sp>
        <p:nvSpPr>
          <p:cNvPr id="26642" name="Text Box 18"/>
          <p:cNvSpPr txBox="1">
            <a:spLocks noChangeArrowheads="1"/>
          </p:cNvSpPr>
          <p:nvPr/>
        </p:nvSpPr>
        <p:spPr bwMode="gray">
          <a:xfrm>
            <a:off x="3581400" y="2819400"/>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ar-EG" altLang="fr-FR"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أنشطة ادارة الموارد البشرية</a:t>
            </a:r>
            <a:endParaRPr lang="en-US" altLang="fr-FR"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42"/>
                                        </p:tgtEl>
                                        <p:attrNameLst>
                                          <p:attrName>style.visibility</p:attrName>
                                        </p:attrNameLst>
                                      </p:cBhvr>
                                      <p:to>
                                        <p:strVal val="visible"/>
                                      </p:to>
                                    </p:set>
                                    <p:anim calcmode="lin" valueType="num">
                                      <p:cBhvr>
                                        <p:cTn id="7" dur="500" fill="hold"/>
                                        <p:tgtEl>
                                          <p:spTgt spid="26642"/>
                                        </p:tgtEl>
                                        <p:attrNameLst>
                                          <p:attrName>ppt_w</p:attrName>
                                        </p:attrNameLst>
                                      </p:cBhvr>
                                      <p:tavLst>
                                        <p:tav tm="0">
                                          <p:val>
                                            <p:fltVal val="0"/>
                                          </p:val>
                                        </p:tav>
                                        <p:tav tm="100000">
                                          <p:val>
                                            <p:strVal val="#ppt_w"/>
                                          </p:val>
                                        </p:tav>
                                      </p:tavLst>
                                    </p:anim>
                                    <p:anim calcmode="lin" valueType="num">
                                      <p:cBhvr>
                                        <p:cTn id="8" dur="500" fill="hold"/>
                                        <p:tgtEl>
                                          <p:spTgt spid="2664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33"/>
                                        </p:tgtEl>
                                        <p:attrNameLst>
                                          <p:attrName>style.visibility</p:attrName>
                                        </p:attrNameLst>
                                      </p:cBhvr>
                                      <p:to>
                                        <p:strVal val="visible"/>
                                      </p:to>
                                    </p:set>
                                    <p:anim calcmode="lin" valueType="num">
                                      <p:cBhvr>
                                        <p:cTn id="11" dur="500" fill="hold"/>
                                        <p:tgtEl>
                                          <p:spTgt spid="26633"/>
                                        </p:tgtEl>
                                        <p:attrNameLst>
                                          <p:attrName>ppt_w</p:attrName>
                                        </p:attrNameLst>
                                      </p:cBhvr>
                                      <p:tavLst>
                                        <p:tav tm="0">
                                          <p:val>
                                            <p:fltVal val="0"/>
                                          </p:val>
                                        </p:tav>
                                        <p:tav tm="100000">
                                          <p:val>
                                            <p:strVal val="#ppt_w"/>
                                          </p:val>
                                        </p:tav>
                                      </p:tavLst>
                                    </p:anim>
                                    <p:anim calcmode="lin" valueType="num">
                                      <p:cBhvr>
                                        <p:cTn id="12" dur="500" fill="hold"/>
                                        <p:tgtEl>
                                          <p:spTgt spid="2663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6627"/>
                                        </p:tgtEl>
                                        <p:attrNameLst>
                                          <p:attrName>style.visibility</p:attrName>
                                        </p:attrNameLst>
                                      </p:cBhvr>
                                      <p:to>
                                        <p:strVal val="visible"/>
                                      </p:to>
                                    </p:set>
                                    <p:anim calcmode="lin" valueType="num">
                                      <p:cBhvr>
                                        <p:cTn id="17" dur="500" fill="hold"/>
                                        <p:tgtEl>
                                          <p:spTgt spid="26627"/>
                                        </p:tgtEl>
                                        <p:attrNameLst>
                                          <p:attrName>ppt_w</p:attrName>
                                        </p:attrNameLst>
                                      </p:cBhvr>
                                      <p:tavLst>
                                        <p:tav tm="0">
                                          <p:val>
                                            <p:fltVal val="0"/>
                                          </p:val>
                                        </p:tav>
                                        <p:tav tm="100000">
                                          <p:val>
                                            <p:strVal val="#ppt_w"/>
                                          </p:val>
                                        </p:tav>
                                      </p:tavLst>
                                    </p:anim>
                                    <p:anim calcmode="lin" valueType="num">
                                      <p:cBhvr>
                                        <p:cTn id="18" dur="500" fill="hold"/>
                                        <p:tgtEl>
                                          <p:spTgt spid="26627"/>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26636"/>
                                        </p:tgtEl>
                                        <p:attrNameLst>
                                          <p:attrName>style.visibility</p:attrName>
                                        </p:attrNameLst>
                                      </p:cBhvr>
                                      <p:to>
                                        <p:strVal val="visible"/>
                                      </p:to>
                                    </p:set>
                                    <p:anim calcmode="lin" valueType="num">
                                      <p:cBhvr>
                                        <p:cTn id="21" dur="500" fill="hold"/>
                                        <p:tgtEl>
                                          <p:spTgt spid="26636"/>
                                        </p:tgtEl>
                                        <p:attrNameLst>
                                          <p:attrName>ppt_w</p:attrName>
                                        </p:attrNameLst>
                                      </p:cBhvr>
                                      <p:tavLst>
                                        <p:tav tm="0">
                                          <p:val>
                                            <p:fltVal val="0"/>
                                          </p:val>
                                        </p:tav>
                                        <p:tav tm="100000">
                                          <p:val>
                                            <p:strVal val="#ppt_w"/>
                                          </p:val>
                                        </p:tav>
                                      </p:tavLst>
                                    </p:anim>
                                    <p:anim calcmode="lin" valueType="num">
                                      <p:cBhvr>
                                        <p:cTn id="22" dur="500" fill="hold"/>
                                        <p:tgtEl>
                                          <p:spTgt spid="2663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6632"/>
                                        </p:tgtEl>
                                        <p:attrNameLst>
                                          <p:attrName>style.visibility</p:attrName>
                                        </p:attrNameLst>
                                      </p:cBhvr>
                                      <p:to>
                                        <p:strVal val="visible"/>
                                      </p:to>
                                    </p:set>
                                    <p:anim calcmode="lin" valueType="num">
                                      <p:cBhvr>
                                        <p:cTn id="27" dur="500" fill="hold"/>
                                        <p:tgtEl>
                                          <p:spTgt spid="26632"/>
                                        </p:tgtEl>
                                        <p:attrNameLst>
                                          <p:attrName>ppt_w</p:attrName>
                                        </p:attrNameLst>
                                      </p:cBhvr>
                                      <p:tavLst>
                                        <p:tav tm="0">
                                          <p:val>
                                            <p:fltVal val="0"/>
                                          </p:val>
                                        </p:tav>
                                        <p:tav tm="100000">
                                          <p:val>
                                            <p:strVal val="#ppt_w"/>
                                          </p:val>
                                        </p:tav>
                                      </p:tavLst>
                                    </p:anim>
                                    <p:anim calcmode="lin" valueType="num">
                                      <p:cBhvr>
                                        <p:cTn id="28" dur="500" fill="hold"/>
                                        <p:tgtEl>
                                          <p:spTgt spid="26632"/>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26637"/>
                                        </p:tgtEl>
                                        <p:attrNameLst>
                                          <p:attrName>style.visibility</p:attrName>
                                        </p:attrNameLst>
                                      </p:cBhvr>
                                      <p:to>
                                        <p:strVal val="visible"/>
                                      </p:to>
                                    </p:set>
                                    <p:anim calcmode="lin" valueType="num">
                                      <p:cBhvr>
                                        <p:cTn id="31" dur="500" fill="hold"/>
                                        <p:tgtEl>
                                          <p:spTgt spid="26637"/>
                                        </p:tgtEl>
                                        <p:attrNameLst>
                                          <p:attrName>ppt_x</p:attrName>
                                        </p:attrNameLst>
                                      </p:cBhvr>
                                      <p:tavLst>
                                        <p:tav tm="0">
                                          <p:val>
                                            <p:strVal val="#ppt_x-#ppt_w/2"/>
                                          </p:val>
                                        </p:tav>
                                        <p:tav tm="100000">
                                          <p:val>
                                            <p:strVal val="#ppt_x"/>
                                          </p:val>
                                        </p:tav>
                                      </p:tavLst>
                                    </p:anim>
                                    <p:anim calcmode="lin" valueType="num">
                                      <p:cBhvr>
                                        <p:cTn id="32" dur="500" fill="hold"/>
                                        <p:tgtEl>
                                          <p:spTgt spid="26637"/>
                                        </p:tgtEl>
                                        <p:attrNameLst>
                                          <p:attrName>ppt_y</p:attrName>
                                        </p:attrNameLst>
                                      </p:cBhvr>
                                      <p:tavLst>
                                        <p:tav tm="0">
                                          <p:val>
                                            <p:strVal val="#ppt_y"/>
                                          </p:val>
                                        </p:tav>
                                        <p:tav tm="100000">
                                          <p:val>
                                            <p:strVal val="#ppt_y"/>
                                          </p:val>
                                        </p:tav>
                                      </p:tavLst>
                                    </p:anim>
                                    <p:anim calcmode="lin" valueType="num">
                                      <p:cBhvr>
                                        <p:cTn id="33" dur="500" fill="hold"/>
                                        <p:tgtEl>
                                          <p:spTgt spid="26637"/>
                                        </p:tgtEl>
                                        <p:attrNameLst>
                                          <p:attrName>ppt_w</p:attrName>
                                        </p:attrNameLst>
                                      </p:cBhvr>
                                      <p:tavLst>
                                        <p:tav tm="0">
                                          <p:val>
                                            <p:fltVal val="0"/>
                                          </p:val>
                                        </p:tav>
                                        <p:tav tm="100000">
                                          <p:val>
                                            <p:strVal val="#ppt_w"/>
                                          </p:val>
                                        </p:tav>
                                      </p:tavLst>
                                    </p:anim>
                                    <p:anim calcmode="lin" valueType="num">
                                      <p:cBhvr>
                                        <p:cTn id="34" dur="500" fill="hold"/>
                                        <p:tgtEl>
                                          <p:spTgt spid="26637"/>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26631"/>
                                        </p:tgtEl>
                                        <p:attrNameLst>
                                          <p:attrName>style.visibility</p:attrName>
                                        </p:attrNameLst>
                                      </p:cBhvr>
                                      <p:to>
                                        <p:strVal val="visible"/>
                                      </p:to>
                                    </p:set>
                                    <p:anim calcmode="lin" valueType="num">
                                      <p:cBhvr>
                                        <p:cTn id="39" dur="500" fill="hold"/>
                                        <p:tgtEl>
                                          <p:spTgt spid="26631"/>
                                        </p:tgtEl>
                                        <p:attrNameLst>
                                          <p:attrName>ppt_x</p:attrName>
                                        </p:attrNameLst>
                                      </p:cBhvr>
                                      <p:tavLst>
                                        <p:tav tm="0">
                                          <p:val>
                                            <p:strVal val="#ppt_x"/>
                                          </p:val>
                                        </p:tav>
                                        <p:tav tm="100000">
                                          <p:val>
                                            <p:strVal val="#ppt_x"/>
                                          </p:val>
                                        </p:tav>
                                      </p:tavLst>
                                    </p:anim>
                                    <p:anim calcmode="lin" valueType="num">
                                      <p:cBhvr>
                                        <p:cTn id="40" dur="500" fill="hold"/>
                                        <p:tgtEl>
                                          <p:spTgt spid="26631"/>
                                        </p:tgtEl>
                                        <p:attrNameLst>
                                          <p:attrName>ppt_y</p:attrName>
                                        </p:attrNameLst>
                                      </p:cBhvr>
                                      <p:tavLst>
                                        <p:tav tm="0">
                                          <p:val>
                                            <p:strVal val="#ppt_y+#ppt_h/2"/>
                                          </p:val>
                                        </p:tav>
                                        <p:tav tm="100000">
                                          <p:val>
                                            <p:strVal val="#ppt_y"/>
                                          </p:val>
                                        </p:tav>
                                      </p:tavLst>
                                    </p:anim>
                                    <p:anim calcmode="lin" valueType="num">
                                      <p:cBhvr>
                                        <p:cTn id="41" dur="500" fill="hold"/>
                                        <p:tgtEl>
                                          <p:spTgt spid="26631"/>
                                        </p:tgtEl>
                                        <p:attrNameLst>
                                          <p:attrName>ppt_w</p:attrName>
                                        </p:attrNameLst>
                                      </p:cBhvr>
                                      <p:tavLst>
                                        <p:tav tm="0">
                                          <p:val>
                                            <p:strVal val="#ppt_w"/>
                                          </p:val>
                                        </p:tav>
                                        <p:tav tm="100000">
                                          <p:val>
                                            <p:strVal val="#ppt_w"/>
                                          </p:val>
                                        </p:tav>
                                      </p:tavLst>
                                    </p:anim>
                                    <p:anim calcmode="lin" valueType="num">
                                      <p:cBhvr>
                                        <p:cTn id="42" dur="500" fill="hold"/>
                                        <p:tgtEl>
                                          <p:spTgt spid="26631"/>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2" fill="hold" grpId="0" nodeType="clickEffect">
                                  <p:stCondLst>
                                    <p:cond delay="0"/>
                                  </p:stCondLst>
                                  <p:childTnLst>
                                    <p:set>
                                      <p:cBhvr>
                                        <p:cTn id="46" dur="1" fill="hold">
                                          <p:stCondLst>
                                            <p:cond delay="0"/>
                                          </p:stCondLst>
                                        </p:cTn>
                                        <p:tgtEl>
                                          <p:spTgt spid="26641"/>
                                        </p:tgtEl>
                                        <p:attrNameLst>
                                          <p:attrName>style.visibility</p:attrName>
                                        </p:attrNameLst>
                                      </p:cBhvr>
                                      <p:to>
                                        <p:strVal val="visible"/>
                                      </p:to>
                                    </p:set>
                                    <p:anim calcmode="lin" valueType="num">
                                      <p:cBhvr>
                                        <p:cTn id="47" dur="500" fill="hold"/>
                                        <p:tgtEl>
                                          <p:spTgt spid="26641"/>
                                        </p:tgtEl>
                                        <p:attrNameLst>
                                          <p:attrName>ppt_x</p:attrName>
                                        </p:attrNameLst>
                                      </p:cBhvr>
                                      <p:tavLst>
                                        <p:tav tm="0">
                                          <p:val>
                                            <p:strVal val="#ppt_x+#ppt_w/2"/>
                                          </p:val>
                                        </p:tav>
                                        <p:tav tm="100000">
                                          <p:val>
                                            <p:strVal val="#ppt_x"/>
                                          </p:val>
                                        </p:tav>
                                      </p:tavLst>
                                    </p:anim>
                                    <p:anim calcmode="lin" valueType="num">
                                      <p:cBhvr>
                                        <p:cTn id="48" dur="500" fill="hold"/>
                                        <p:tgtEl>
                                          <p:spTgt spid="26641"/>
                                        </p:tgtEl>
                                        <p:attrNameLst>
                                          <p:attrName>ppt_y</p:attrName>
                                        </p:attrNameLst>
                                      </p:cBhvr>
                                      <p:tavLst>
                                        <p:tav tm="0">
                                          <p:val>
                                            <p:strVal val="#ppt_y"/>
                                          </p:val>
                                        </p:tav>
                                        <p:tav tm="100000">
                                          <p:val>
                                            <p:strVal val="#ppt_y"/>
                                          </p:val>
                                        </p:tav>
                                      </p:tavLst>
                                    </p:anim>
                                    <p:anim calcmode="lin" valueType="num">
                                      <p:cBhvr>
                                        <p:cTn id="49" dur="500" fill="hold"/>
                                        <p:tgtEl>
                                          <p:spTgt spid="26641"/>
                                        </p:tgtEl>
                                        <p:attrNameLst>
                                          <p:attrName>ppt_w</p:attrName>
                                        </p:attrNameLst>
                                      </p:cBhvr>
                                      <p:tavLst>
                                        <p:tav tm="0">
                                          <p:val>
                                            <p:fltVal val="0"/>
                                          </p:val>
                                        </p:tav>
                                        <p:tav tm="100000">
                                          <p:val>
                                            <p:strVal val="#ppt_w"/>
                                          </p:val>
                                        </p:tav>
                                      </p:tavLst>
                                    </p:anim>
                                    <p:anim calcmode="lin" valueType="num">
                                      <p:cBhvr>
                                        <p:cTn id="50" dur="500" fill="hold"/>
                                        <p:tgtEl>
                                          <p:spTgt spid="26641"/>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2" fill="hold" grpId="0" nodeType="clickEffect">
                                  <p:stCondLst>
                                    <p:cond delay="0"/>
                                  </p:stCondLst>
                                  <p:childTnLst>
                                    <p:set>
                                      <p:cBhvr>
                                        <p:cTn id="54" dur="1" fill="hold">
                                          <p:stCondLst>
                                            <p:cond delay="0"/>
                                          </p:stCondLst>
                                        </p:cTn>
                                        <p:tgtEl>
                                          <p:spTgt spid="26630"/>
                                        </p:tgtEl>
                                        <p:attrNameLst>
                                          <p:attrName>style.visibility</p:attrName>
                                        </p:attrNameLst>
                                      </p:cBhvr>
                                      <p:to>
                                        <p:strVal val="visible"/>
                                      </p:to>
                                    </p:set>
                                    <p:anim calcmode="lin" valueType="num">
                                      <p:cBhvr>
                                        <p:cTn id="55" dur="500" fill="hold"/>
                                        <p:tgtEl>
                                          <p:spTgt spid="26630"/>
                                        </p:tgtEl>
                                        <p:attrNameLst>
                                          <p:attrName>ppt_x</p:attrName>
                                        </p:attrNameLst>
                                      </p:cBhvr>
                                      <p:tavLst>
                                        <p:tav tm="0">
                                          <p:val>
                                            <p:strVal val="#ppt_x+#ppt_w/2"/>
                                          </p:val>
                                        </p:tav>
                                        <p:tav tm="100000">
                                          <p:val>
                                            <p:strVal val="#ppt_x"/>
                                          </p:val>
                                        </p:tav>
                                      </p:tavLst>
                                    </p:anim>
                                    <p:anim calcmode="lin" valueType="num">
                                      <p:cBhvr>
                                        <p:cTn id="56" dur="500" fill="hold"/>
                                        <p:tgtEl>
                                          <p:spTgt spid="26630"/>
                                        </p:tgtEl>
                                        <p:attrNameLst>
                                          <p:attrName>ppt_y</p:attrName>
                                        </p:attrNameLst>
                                      </p:cBhvr>
                                      <p:tavLst>
                                        <p:tav tm="0">
                                          <p:val>
                                            <p:strVal val="#ppt_y"/>
                                          </p:val>
                                        </p:tav>
                                        <p:tav tm="100000">
                                          <p:val>
                                            <p:strVal val="#ppt_y"/>
                                          </p:val>
                                        </p:tav>
                                      </p:tavLst>
                                    </p:anim>
                                    <p:anim calcmode="lin" valueType="num">
                                      <p:cBhvr>
                                        <p:cTn id="57" dur="500" fill="hold"/>
                                        <p:tgtEl>
                                          <p:spTgt spid="26630"/>
                                        </p:tgtEl>
                                        <p:attrNameLst>
                                          <p:attrName>ppt_w</p:attrName>
                                        </p:attrNameLst>
                                      </p:cBhvr>
                                      <p:tavLst>
                                        <p:tav tm="0">
                                          <p:val>
                                            <p:fltVal val="0"/>
                                          </p:val>
                                        </p:tav>
                                        <p:tav tm="100000">
                                          <p:val>
                                            <p:strVal val="#ppt_w"/>
                                          </p:val>
                                        </p:tav>
                                      </p:tavLst>
                                    </p:anim>
                                    <p:anim calcmode="lin" valueType="num">
                                      <p:cBhvr>
                                        <p:cTn id="58" dur="500" fill="hold"/>
                                        <p:tgtEl>
                                          <p:spTgt spid="26630"/>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2" fill="hold" grpId="0" nodeType="clickEffect">
                                  <p:stCondLst>
                                    <p:cond delay="0"/>
                                  </p:stCondLst>
                                  <p:childTnLst>
                                    <p:set>
                                      <p:cBhvr>
                                        <p:cTn id="62" dur="1" fill="hold">
                                          <p:stCondLst>
                                            <p:cond delay="0"/>
                                          </p:stCondLst>
                                        </p:cTn>
                                        <p:tgtEl>
                                          <p:spTgt spid="26638"/>
                                        </p:tgtEl>
                                        <p:attrNameLst>
                                          <p:attrName>style.visibility</p:attrName>
                                        </p:attrNameLst>
                                      </p:cBhvr>
                                      <p:to>
                                        <p:strVal val="visible"/>
                                      </p:to>
                                    </p:set>
                                    <p:anim calcmode="lin" valueType="num">
                                      <p:cBhvr>
                                        <p:cTn id="63" dur="500" fill="hold"/>
                                        <p:tgtEl>
                                          <p:spTgt spid="26638"/>
                                        </p:tgtEl>
                                        <p:attrNameLst>
                                          <p:attrName>ppt_x</p:attrName>
                                        </p:attrNameLst>
                                      </p:cBhvr>
                                      <p:tavLst>
                                        <p:tav tm="0">
                                          <p:val>
                                            <p:strVal val="#ppt_x+#ppt_w/2"/>
                                          </p:val>
                                        </p:tav>
                                        <p:tav tm="100000">
                                          <p:val>
                                            <p:strVal val="#ppt_x"/>
                                          </p:val>
                                        </p:tav>
                                      </p:tavLst>
                                    </p:anim>
                                    <p:anim calcmode="lin" valueType="num">
                                      <p:cBhvr>
                                        <p:cTn id="64" dur="500" fill="hold"/>
                                        <p:tgtEl>
                                          <p:spTgt spid="26638"/>
                                        </p:tgtEl>
                                        <p:attrNameLst>
                                          <p:attrName>ppt_y</p:attrName>
                                        </p:attrNameLst>
                                      </p:cBhvr>
                                      <p:tavLst>
                                        <p:tav tm="0">
                                          <p:val>
                                            <p:strVal val="#ppt_y"/>
                                          </p:val>
                                        </p:tav>
                                        <p:tav tm="100000">
                                          <p:val>
                                            <p:strVal val="#ppt_y"/>
                                          </p:val>
                                        </p:tav>
                                      </p:tavLst>
                                    </p:anim>
                                    <p:anim calcmode="lin" valueType="num">
                                      <p:cBhvr>
                                        <p:cTn id="65" dur="500" fill="hold"/>
                                        <p:tgtEl>
                                          <p:spTgt spid="26638"/>
                                        </p:tgtEl>
                                        <p:attrNameLst>
                                          <p:attrName>ppt_w</p:attrName>
                                        </p:attrNameLst>
                                      </p:cBhvr>
                                      <p:tavLst>
                                        <p:tav tm="0">
                                          <p:val>
                                            <p:fltVal val="0"/>
                                          </p:val>
                                        </p:tav>
                                        <p:tav tm="100000">
                                          <p:val>
                                            <p:strVal val="#ppt_w"/>
                                          </p:val>
                                        </p:tav>
                                      </p:tavLst>
                                    </p:anim>
                                    <p:anim calcmode="lin" valueType="num">
                                      <p:cBhvr>
                                        <p:cTn id="66" dur="500" fill="hold"/>
                                        <p:tgtEl>
                                          <p:spTgt spid="2663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1" fill="hold" grpId="0" nodeType="clickEffect">
                                  <p:stCondLst>
                                    <p:cond delay="0"/>
                                  </p:stCondLst>
                                  <p:childTnLst>
                                    <p:set>
                                      <p:cBhvr>
                                        <p:cTn id="70" dur="1" fill="hold">
                                          <p:stCondLst>
                                            <p:cond delay="0"/>
                                          </p:stCondLst>
                                        </p:cTn>
                                        <p:tgtEl>
                                          <p:spTgt spid="26629"/>
                                        </p:tgtEl>
                                        <p:attrNameLst>
                                          <p:attrName>style.visibility</p:attrName>
                                        </p:attrNameLst>
                                      </p:cBhvr>
                                      <p:to>
                                        <p:strVal val="visible"/>
                                      </p:to>
                                    </p:set>
                                    <p:anim calcmode="lin" valueType="num">
                                      <p:cBhvr>
                                        <p:cTn id="71" dur="500" fill="hold"/>
                                        <p:tgtEl>
                                          <p:spTgt spid="26629"/>
                                        </p:tgtEl>
                                        <p:attrNameLst>
                                          <p:attrName>ppt_x</p:attrName>
                                        </p:attrNameLst>
                                      </p:cBhvr>
                                      <p:tavLst>
                                        <p:tav tm="0">
                                          <p:val>
                                            <p:strVal val="#ppt_x"/>
                                          </p:val>
                                        </p:tav>
                                        <p:tav tm="100000">
                                          <p:val>
                                            <p:strVal val="#ppt_x"/>
                                          </p:val>
                                        </p:tav>
                                      </p:tavLst>
                                    </p:anim>
                                    <p:anim calcmode="lin" valueType="num">
                                      <p:cBhvr>
                                        <p:cTn id="72" dur="500" fill="hold"/>
                                        <p:tgtEl>
                                          <p:spTgt spid="26629"/>
                                        </p:tgtEl>
                                        <p:attrNameLst>
                                          <p:attrName>ppt_y</p:attrName>
                                        </p:attrNameLst>
                                      </p:cBhvr>
                                      <p:tavLst>
                                        <p:tav tm="0">
                                          <p:val>
                                            <p:strVal val="#ppt_y-#ppt_h/2"/>
                                          </p:val>
                                        </p:tav>
                                        <p:tav tm="100000">
                                          <p:val>
                                            <p:strVal val="#ppt_y"/>
                                          </p:val>
                                        </p:tav>
                                      </p:tavLst>
                                    </p:anim>
                                    <p:anim calcmode="lin" valueType="num">
                                      <p:cBhvr>
                                        <p:cTn id="73" dur="500" fill="hold"/>
                                        <p:tgtEl>
                                          <p:spTgt spid="26629"/>
                                        </p:tgtEl>
                                        <p:attrNameLst>
                                          <p:attrName>ppt_w</p:attrName>
                                        </p:attrNameLst>
                                      </p:cBhvr>
                                      <p:tavLst>
                                        <p:tav tm="0">
                                          <p:val>
                                            <p:strVal val="#ppt_w"/>
                                          </p:val>
                                        </p:tav>
                                        <p:tav tm="100000">
                                          <p:val>
                                            <p:strVal val="#ppt_w"/>
                                          </p:val>
                                        </p:tav>
                                      </p:tavLst>
                                    </p:anim>
                                    <p:anim calcmode="lin" valueType="num">
                                      <p:cBhvr>
                                        <p:cTn id="74" dur="500" fill="hold"/>
                                        <p:tgtEl>
                                          <p:spTgt spid="26629"/>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 fill="hold" grpId="0" nodeType="clickEffect">
                                  <p:stCondLst>
                                    <p:cond delay="0"/>
                                  </p:stCondLst>
                                  <p:childTnLst>
                                    <p:set>
                                      <p:cBhvr>
                                        <p:cTn id="78" dur="1" fill="hold">
                                          <p:stCondLst>
                                            <p:cond delay="0"/>
                                          </p:stCondLst>
                                        </p:cTn>
                                        <p:tgtEl>
                                          <p:spTgt spid="26639"/>
                                        </p:tgtEl>
                                        <p:attrNameLst>
                                          <p:attrName>style.visibility</p:attrName>
                                        </p:attrNameLst>
                                      </p:cBhvr>
                                      <p:to>
                                        <p:strVal val="visible"/>
                                      </p:to>
                                    </p:set>
                                    <p:anim calcmode="lin" valueType="num">
                                      <p:cBhvr>
                                        <p:cTn id="79" dur="500" fill="hold"/>
                                        <p:tgtEl>
                                          <p:spTgt spid="26639"/>
                                        </p:tgtEl>
                                        <p:attrNameLst>
                                          <p:attrName>ppt_x</p:attrName>
                                        </p:attrNameLst>
                                      </p:cBhvr>
                                      <p:tavLst>
                                        <p:tav tm="0">
                                          <p:val>
                                            <p:strVal val="#ppt_x"/>
                                          </p:val>
                                        </p:tav>
                                        <p:tav tm="100000">
                                          <p:val>
                                            <p:strVal val="#ppt_x"/>
                                          </p:val>
                                        </p:tav>
                                      </p:tavLst>
                                    </p:anim>
                                    <p:anim calcmode="lin" valueType="num">
                                      <p:cBhvr>
                                        <p:cTn id="80" dur="500" fill="hold"/>
                                        <p:tgtEl>
                                          <p:spTgt spid="26639"/>
                                        </p:tgtEl>
                                        <p:attrNameLst>
                                          <p:attrName>ppt_y</p:attrName>
                                        </p:attrNameLst>
                                      </p:cBhvr>
                                      <p:tavLst>
                                        <p:tav tm="0">
                                          <p:val>
                                            <p:strVal val="#ppt_y-#ppt_h/2"/>
                                          </p:val>
                                        </p:tav>
                                        <p:tav tm="100000">
                                          <p:val>
                                            <p:strVal val="#ppt_y"/>
                                          </p:val>
                                        </p:tav>
                                      </p:tavLst>
                                    </p:anim>
                                    <p:anim calcmode="lin" valueType="num">
                                      <p:cBhvr>
                                        <p:cTn id="81" dur="500" fill="hold"/>
                                        <p:tgtEl>
                                          <p:spTgt spid="26639"/>
                                        </p:tgtEl>
                                        <p:attrNameLst>
                                          <p:attrName>ppt_w</p:attrName>
                                        </p:attrNameLst>
                                      </p:cBhvr>
                                      <p:tavLst>
                                        <p:tav tm="0">
                                          <p:val>
                                            <p:strVal val="#ppt_w"/>
                                          </p:val>
                                        </p:tav>
                                        <p:tav tm="100000">
                                          <p:val>
                                            <p:strVal val="#ppt_w"/>
                                          </p:val>
                                        </p:tav>
                                      </p:tavLst>
                                    </p:anim>
                                    <p:anim calcmode="lin" valueType="num">
                                      <p:cBhvr>
                                        <p:cTn id="82" dur="500" fill="hold"/>
                                        <p:tgtEl>
                                          <p:spTgt spid="26639"/>
                                        </p:tgtEl>
                                        <p:attrNameLst>
                                          <p:attrName>ppt_h</p:attrName>
                                        </p:attrNameLst>
                                      </p:cBhvr>
                                      <p:tavLst>
                                        <p:tav tm="0">
                                          <p:val>
                                            <p:fltVal val="0"/>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26628"/>
                                        </p:tgtEl>
                                        <p:attrNameLst>
                                          <p:attrName>style.visibility</p:attrName>
                                        </p:attrNameLst>
                                      </p:cBhvr>
                                      <p:to>
                                        <p:strVal val="visible"/>
                                      </p:to>
                                    </p:set>
                                    <p:anim calcmode="lin" valueType="num">
                                      <p:cBhvr>
                                        <p:cTn id="87" dur="500" fill="hold"/>
                                        <p:tgtEl>
                                          <p:spTgt spid="26628"/>
                                        </p:tgtEl>
                                        <p:attrNameLst>
                                          <p:attrName>ppt_x</p:attrName>
                                        </p:attrNameLst>
                                      </p:cBhvr>
                                      <p:tavLst>
                                        <p:tav tm="0">
                                          <p:val>
                                            <p:strVal val="#ppt_x"/>
                                          </p:val>
                                        </p:tav>
                                        <p:tav tm="100000">
                                          <p:val>
                                            <p:strVal val="#ppt_x"/>
                                          </p:val>
                                        </p:tav>
                                      </p:tavLst>
                                    </p:anim>
                                    <p:anim calcmode="lin" valueType="num">
                                      <p:cBhvr>
                                        <p:cTn id="88" dur="500" fill="hold"/>
                                        <p:tgtEl>
                                          <p:spTgt spid="26628"/>
                                        </p:tgtEl>
                                        <p:attrNameLst>
                                          <p:attrName>ppt_y</p:attrName>
                                        </p:attrNameLst>
                                      </p:cBhvr>
                                      <p:tavLst>
                                        <p:tav tm="0">
                                          <p:val>
                                            <p:strVal val="#ppt_y-#ppt_h/2"/>
                                          </p:val>
                                        </p:tav>
                                        <p:tav tm="100000">
                                          <p:val>
                                            <p:strVal val="#ppt_y"/>
                                          </p:val>
                                        </p:tav>
                                      </p:tavLst>
                                    </p:anim>
                                    <p:anim calcmode="lin" valueType="num">
                                      <p:cBhvr>
                                        <p:cTn id="89" dur="500" fill="hold"/>
                                        <p:tgtEl>
                                          <p:spTgt spid="26628"/>
                                        </p:tgtEl>
                                        <p:attrNameLst>
                                          <p:attrName>ppt_w</p:attrName>
                                        </p:attrNameLst>
                                      </p:cBhvr>
                                      <p:tavLst>
                                        <p:tav tm="0">
                                          <p:val>
                                            <p:strVal val="#ppt_w"/>
                                          </p:val>
                                        </p:tav>
                                        <p:tav tm="100000">
                                          <p:val>
                                            <p:strVal val="#ppt_w"/>
                                          </p:val>
                                        </p:tav>
                                      </p:tavLst>
                                    </p:anim>
                                    <p:anim calcmode="lin" valueType="num">
                                      <p:cBhvr>
                                        <p:cTn id="90"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1" fill="hold" grpId="0" nodeType="clickEffect">
                                  <p:stCondLst>
                                    <p:cond delay="0"/>
                                  </p:stCondLst>
                                  <p:childTnLst>
                                    <p:set>
                                      <p:cBhvr>
                                        <p:cTn id="94" dur="1" fill="hold">
                                          <p:stCondLst>
                                            <p:cond delay="0"/>
                                          </p:stCondLst>
                                        </p:cTn>
                                        <p:tgtEl>
                                          <p:spTgt spid="26640"/>
                                        </p:tgtEl>
                                        <p:attrNameLst>
                                          <p:attrName>style.visibility</p:attrName>
                                        </p:attrNameLst>
                                      </p:cBhvr>
                                      <p:to>
                                        <p:strVal val="visible"/>
                                      </p:to>
                                    </p:set>
                                    <p:anim calcmode="lin" valueType="num">
                                      <p:cBhvr>
                                        <p:cTn id="95" dur="500" fill="hold"/>
                                        <p:tgtEl>
                                          <p:spTgt spid="26640"/>
                                        </p:tgtEl>
                                        <p:attrNameLst>
                                          <p:attrName>ppt_x</p:attrName>
                                        </p:attrNameLst>
                                      </p:cBhvr>
                                      <p:tavLst>
                                        <p:tav tm="0">
                                          <p:val>
                                            <p:strVal val="#ppt_x"/>
                                          </p:val>
                                        </p:tav>
                                        <p:tav tm="100000">
                                          <p:val>
                                            <p:strVal val="#ppt_x"/>
                                          </p:val>
                                        </p:tav>
                                      </p:tavLst>
                                    </p:anim>
                                    <p:anim calcmode="lin" valueType="num">
                                      <p:cBhvr>
                                        <p:cTn id="96" dur="500" fill="hold"/>
                                        <p:tgtEl>
                                          <p:spTgt spid="26640"/>
                                        </p:tgtEl>
                                        <p:attrNameLst>
                                          <p:attrName>ppt_y</p:attrName>
                                        </p:attrNameLst>
                                      </p:cBhvr>
                                      <p:tavLst>
                                        <p:tav tm="0">
                                          <p:val>
                                            <p:strVal val="#ppt_y-#ppt_h/2"/>
                                          </p:val>
                                        </p:tav>
                                        <p:tav tm="100000">
                                          <p:val>
                                            <p:strVal val="#ppt_y"/>
                                          </p:val>
                                        </p:tav>
                                      </p:tavLst>
                                    </p:anim>
                                    <p:anim calcmode="lin" valueType="num">
                                      <p:cBhvr>
                                        <p:cTn id="97" dur="500" fill="hold"/>
                                        <p:tgtEl>
                                          <p:spTgt spid="26640"/>
                                        </p:tgtEl>
                                        <p:attrNameLst>
                                          <p:attrName>ppt_w</p:attrName>
                                        </p:attrNameLst>
                                      </p:cBhvr>
                                      <p:tavLst>
                                        <p:tav tm="0">
                                          <p:val>
                                            <p:strVal val="#ppt_w"/>
                                          </p:val>
                                        </p:tav>
                                        <p:tav tm="100000">
                                          <p:val>
                                            <p:strVal val="#ppt_w"/>
                                          </p:val>
                                        </p:tav>
                                      </p:tavLst>
                                    </p:anim>
                                    <p:anim calcmode="lin" valueType="num">
                                      <p:cBhvr>
                                        <p:cTn id="98" dur="500" fill="hold"/>
                                        <p:tgtEl>
                                          <p:spTgt spid="266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8" grpId="0" animBg="1"/>
      <p:bldP spid="26629" grpId="0" animBg="1"/>
      <p:bldP spid="26630" grpId="0" animBg="1"/>
      <p:bldP spid="26631" grpId="0" animBg="1"/>
      <p:bldP spid="26632" grpId="0" animBg="1"/>
      <p:bldP spid="26636" grpId="0"/>
      <p:bldP spid="26637" grpId="0"/>
      <p:bldP spid="26638" grpId="0"/>
      <p:bldP spid="26639" grpId="0"/>
      <p:bldP spid="26640" grpId="0"/>
      <p:bldP spid="26641" grpId="0"/>
      <p:bldP spid="2664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66800"/>
            <a:ext cx="8229600" cy="4339650"/>
          </a:xfrm>
          <a:prstGeom prst="rect">
            <a:avLst/>
          </a:prstGeom>
        </p:spPr>
        <p:txBody>
          <a:bodyPr wrap="square">
            <a:spAutoFit/>
          </a:bodyPr>
          <a:lstStyle/>
          <a:p>
            <a:pPr algn="just" rtl="1"/>
            <a:r>
              <a:rPr lang="ar-DZ" sz="3600" b="1" dirty="0">
                <a:solidFill>
                  <a:srgbClr val="FF0000"/>
                </a:solidFill>
              </a:rPr>
              <a:t>ثالثا أنواع سياسات وبرامج الصيانة :</a:t>
            </a:r>
          </a:p>
          <a:p>
            <a:pPr algn="just" rtl="1"/>
            <a:r>
              <a:rPr lang="ar-DZ" sz="3600" dirty="0"/>
              <a:t> </a:t>
            </a:r>
            <a:r>
              <a:rPr lang="ar-DZ" sz="4000" dirty="0"/>
              <a:t>تتوزع برامج وسياسات صيانة الموارد البشرية ( الموظفين و العاملين ) على ثلاثة أقسام أو أنواع النسبة هي :</a:t>
            </a:r>
          </a:p>
          <a:p>
            <a:pPr algn="just" rtl="1"/>
            <a:r>
              <a:rPr lang="ar-DZ" sz="4000" dirty="0"/>
              <a:t>أ – العوائد المالية الإضافية .</a:t>
            </a:r>
          </a:p>
          <a:p>
            <a:pPr algn="just" rtl="1"/>
            <a:r>
              <a:rPr lang="ar-DZ" sz="4000" dirty="0"/>
              <a:t>ب – الرعاية الصحية .</a:t>
            </a:r>
          </a:p>
          <a:p>
            <a:pPr algn="just" rtl="1"/>
            <a:r>
              <a:rPr lang="ar-DZ" sz="4000" dirty="0"/>
              <a:t>ج – الأمن والسلامة المهنية أو الصناعية </a:t>
            </a:r>
          </a:p>
        </p:txBody>
      </p:sp>
    </p:spTree>
    <p:extLst>
      <p:ext uri="{BB962C8B-B14F-4D97-AF65-F5344CB8AC3E}">
        <p14:creationId xmlns:p14="http://schemas.microsoft.com/office/powerpoint/2010/main" val="14795887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839200" cy="6186309"/>
          </a:xfrm>
          <a:prstGeom prst="rect">
            <a:avLst/>
          </a:prstGeom>
        </p:spPr>
        <p:txBody>
          <a:bodyPr wrap="square">
            <a:spAutoFit/>
          </a:bodyPr>
          <a:lstStyle/>
          <a:p>
            <a:pPr algn="r"/>
            <a:r>
              <a:rPr lang="ar-DZ" dirty="0"/>
              <a:t>أ – </a:t>
            </a:r>
            <a:r>
              <a:rPr lang="ar-DZ" sz="3600" dirty="0"/>
              <a:t>العوائد المالية الإضافية :  وهي مبالغ مالية إضافية تقدم للعاملين علاوة على الراتب أو الأجر الأساسي بشكل نقدي أو عيني مباشر أو غير مباشر مثل خدمات التامين , الضمان الوظيفي ....الخ </a:t>
            </a:r>
          </a:p>
          <a:p>
            <a:pPr algn="r"/>
            <a:r>
              <a:rPr lang="ar-DZ" sz="3600" dirty="0"/>
              <a:t>ب – برامج الرعاية الصحية : تعد المنظمات في الوقت الحاضر مسؤولة بشكل مباشر عن الاهتمام بصحة العاملين البدنية والعقلية وذلك لما لها من أهمية اقتصادية واجتماعية ليس للمنظمة وحسب وإنما العاملين فيها أيضا وان العناية بصحة العاملين غالبا ما تفرض اليوم بتشريع  خاص من قبل الجهات المسؤولة في اغلب المجتمعات لأهميتها ولا تترك لرغبة إدارة  هذه المنظمة أو تلك ومن أهم برامج الرعاية</a:t>
            </a:r>
            <a:endParaRPr lang="fr-FR" dirty="0"/>
          </a:p>
        </p:txBody>
      </p:sp>
    </p:spTree>
    <p:extLst>
      <p:ext uri="{BB962C8B-B14F-4D97-AF65-F5344CB8AC3E}">
        <p14:creationId xmlns:p14="http://schemas.microsoft.com/office/powerpoint/2010/main" val="10233989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8991600" cy="6617196"/>
          </a:xfrm>
          <a:prstGeom prst="rect">
            <a:avLst/>
          </a:prstGeom>
        </p:spPr>
        <p:txBody>
          <a:bodyPr wrap="square">
            <a:spAutoFit/>
          </a:bodyPr>
          <a:lstStyle/>
          <a:p>
            <a:pPr algn="r"/>
            <a:r>
              <a:rPr lang="ar-DZ" sz="3600" dirty="0"/>
              <a:t>الصحية المقدمة للعاملين والموظفين هي :</a:t>
            </a:r>
          </a:p>
          <a:p>
            <a:pPr algn="r"/>
            <a:r>
              <a:rPr lang="ar-DZ" sz="3600" dirty="0"/>
              <a:t>1 </a:t>
            </a:r>
            <a:r>
              <a:rPr lang="ar-DZ" sz="3200" dirty="0"/>
              <a:t>– تهيئة ظروف عمل مناسبة </a:t>
            </a:r>
          </a:p>
          <a:p>
            <a:pPr algn="r"/>
            <a:r>
              <a:rPr lang="ar-DZ" sz="3200" dirty="0"/>
              <a:t>2 – تقديم خدمات صحية داخل المنظمة من خلال المراكز الصحية  الموجودة فيها للحالات البسيطة أو المساعدة في معالجة العاملين عند تعرضهم لحالات صعبة في المستشفيات والعيادات الخاصة خارج المنظمة</a:t>
            </a:r>
          </a:p>
          <a:p>
            <a:pPr algn="r"/>
            <a:r>
              <a:rPr lang="ar-DZ" sz="3200" dirty="0"/>
              <a:t>3 – توجيه العاملين للمحافظة على صحتهم بشتى الأساليب وتجنب التعرض للعدوى والأمراض المتنوعة</a:t>
            </a:r>
          </a:p>
          <a:p>
            <a:pPr algn="r"/>
            <a:r>
              <a:rPr lang="ar-DZ" sz="3200" dirty="0"/>
              <a:t>4 – مراعاة حالة النظافة العامة في المنظمة , وتوفير ظروف عمل مناسبة من حيث الإضاءة والتهوية ومراعاة القواعد الصحية عند إعداد وتقديم  الوجبات الغذائية للعاملين واهتمام بالعاملين المكلفين بتنفيذ المهام الخطرة من خلال توفير مستلزمات الوقاية من المخاطر  . </a:t>
            </a:r>
            <a:endParaRPr lang="fr-FR" sz="3200" dirty="0"/>
          </a:p>
        </p:txBody>
      </p:sp>
    </p:spTree>
    <p:extLst>
      <p:ext uri="{BB962C8B-B14F-4D97-AF65-F5344CB8AC3E}">
        <p14:creationId xmlns:p14="http://schemas.microsoft.com/office/powerpoint/2010/main" val="184050032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166843"/>
            <a:ext cx="8229600" cy="4524315"/>
          </a:xfrm>
          <a:prstGeom prst="rect">
            <a:avLst/>
          </a:prstGeom>
        </p:spPr>
        <p:txBody>
          <a:bodyPr wrap="square">
            <a:spAutoFit/>
          </a:bodyPr>
          <a:lstStyle/>
          <a:p>
            <a:pPr algn="just" rtl="1"/>
            <a:r>
              <a:rPr lang="ar-DZ" sz="3600" dirty="0"/>
              <a:t>ج – برامج الأمن والسلامة :  الهدف من برامج الأمن والسلامة المهنية أو الصناعية منع أو الحد من الحوادث والإصابات التي يتعرض لها العاملون أو الموظفون أثناء تأديتهم للمهام المناطة بهم ومنها على سبيل المثال سوء التهوية , ساعات العمل الطويلة , وقلة أوقات الراحة ..........الخ .وعليه فإن الأمر يتطلب اهتمام المنظمات في الوقت الحاضر ببرامج وسياسات الأمن الصناعي والسلامة المهنية بجميع جوانبها الفنية</a:t>
            </a:r>
            <a:endParaRPr lang="fr-FR" sz="3600" dirty="0"/>
          </a:p>
        </p:txBody>
      </p:sp>
    </p:spTree>
    <p:extLst>
      <p:ext uri="{BB962C8B-B14F-4D97-AF65-F5344CB8AC3E}">
        <p14:creationId xmlns:p14="http://schemas.microsoft.com/office/powerpoint/2010/main" val="33821891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5632311"/>
          </a:xfrm>
          <a:prstGeom prst="rect">
            <a:avLst/>
          </a:prstGeom>
        </p:spPr>
        <p:txBody>
          <a:bodyPr wrap="square">
            <a:spAutoFit/>
          </a:bodyPr>
          <a:lstStyle/>
          <a:p>
            <a:pPr algn="just" rtl="1"/>
            <a:r>
              <a:rPr lang="ar-DZ" sz="3600" dirty="0"/>
              <a:t>والبشرية ووضع خطط من شانها التقليل من الحوادث والإصابات التي قد يتعرض لها العاملون ومن العناصر الأساسية التي يجب أن تتضمنها هذه البرامج ما يلي :</a:t>
            </a:r>
          </a:p>
          <a:p>
            <a:pPr algn="just" rtl="1"/>
            <a:r>
              <a:rPr lang="ar-DZ" sz="3600" dirty="0"/>
              <a:t>1 – دعم الإدارة العليا لهذا النوع من البرامج والقائمين عليها </a:t>
            </a:r>
          </a:p>
          <a:p>
            <a:pPr algn="just" rtl="1"/>
            <a:r>
              <a:rPr lang="ar-DZ" sz="3600" dirty="0"/>
              <a:t>2 – تصميم وترتيب العدد والآلات والمعدات والأجهزة </a:t>
            </a:r>
          </a:p>
          <a:p>
            <a:pPr algn="just" rtl="1"/>
            <a:r>
              <a:rPr lang="ar-DZ" sz="3600" dirty="0"/>
              <a:t>3 – تهيئة الأماكن المناسبة لوقوف أو الجلوس الموظفين في أثناء تنفيذهم لواجباتهم بطريقة تضمن الأداء الفعال والكفء وسلامة القائمين بها </a:t>
            </a:r>
          </a:p>
          <a:p>
            <a:pPr algn="just" rtl="1"/>
            <a:r>
              <a:rPr lang="ar-DZ" sz="3600" dirty="0"/>
              <a:t>4 – وضع البرامج والخطط المناسبة لتعليم وتدريب العاملين وزيادة مهارتهم وكفاءتهم من استخدام الأجهزة والمعدات</a:t>
            </a:r>
            <a:endParaRPr lang="fr-FR" sz="3600" dirty="0"/>
          </a:p>
        </p:txBody>
      </p:sp>
    </p:spTree>
    <p:extLst>
      <p:ext uri="{BB962C8B-B14F-4D97-AF65-F5344CB8AC3E}">
        <p14:creationId xmlns:p14="http://schemas.microsoft.com/office/powerpoint/2010/main" val="10654523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133600"/>
            <a:ext cx="8686800" cy="2739211"/>
          </a:xfrm>
          <a:prstGeom prst="rect">
            <a:avLst/>
          </a:prstGeom>
        </p:spPr>
        <p:txBody>
          <a:bodyPr wrap="square">
            <a:spAutoFit/>
          </a:bodyPr>
          <a:lstStyle/>
          <a:p>
            <a:pPr algn="justLow" rtl="1">
              <a:spcAft>
                <a:spcPts val="0"/>
              </a:spcAft>
              <a:tabLst>
                <a:tab pos="1692910" algn="l"/>
              </a:tabLst>
            </a:pPr>
            <a:r>
              <a:rPr lang="ar-JO" sz="2800" b="1" dirty="0">
                <a:ea typeface="Times New Roman" panose="02020603050405020304" pitchFamily="18" charset="0"/>
                <a:cs typeface="Simplified Arabic" panose="02020603050405020304" pitchFamily="18" charset="-78"/>
              </a:rPr>
              <a:t>المراجع </a:t>
            </a:r>
            <a:endParaRPr lang="fr-FR" dirty="0">
              <a:ea typeface="Times New Roman" panose="02020603050405020304" pitchFamily="18" charset="0"/>
            </a:endParaRPr>
          </a:p>
          <a:p>
            <a:pPr marL="342900" lvl="0" indent="-342900" algn="justLow" rtl="1">
              <a:spcAft>
                <a:spcPts val="0"/>
              </a:spcAft>
              <a:buFont typeface="+mj-lt"/>
              <a:buAutoNum type="arabicPeriod"/>
              <a:tabLst>
                <a:tab pos="457200" algn="l"/>
                <a:tab pos="1692910" algn="l"/>
              </a:tabLst>
            </a:pPr>
            <a:r>
              <a:rPr lang="ar-JO" dirty="0">
                <a:ea typeface="Times New Roman" panose="02020603050405020304" pitchFamily="18" charset="0"/>
                <a:cs typeface="Simplified Arabic" panose="02020603050405020304" pitchFamily="18" charset="-78"/>
              </a:rPr>
              <a:t>عمر وصفي عقيلي </a:t>
            </a:r>
            <a:r>
              <a:rPr lang="ar-DZ" dirty="0">
                <a:ea typeface="Times New Roman" panose="02020603050405020304" pitchFamily="18" charset="0"/>
                <a:cs typeface="Simplified Arabic" panose="02020603050405020304" pitchFamily="18" charset="-78"/>
              </a:rPr>
              <a:t>،</a:t>
            </a:r>
            <a:r>
              <a:rPr lang="ar-JO" dirty="0">
                <a:ea typeface="Times New Roman" panose="02020603050405020304" pitchFamily="18" charset="0"/>
                <a:cs typeface="Simplified Arabic" panose="02020603050405020304" pitchFamily="18" charset="-78"/>
              </a:rPr>
              <a:t> ادارة الموارد البشرية المعاصرة , دار وائل، عمان ،الأردن</a:t>
            </a:r>
            <a:r>
              <a:rPr lang="ar-DZ" dirty="0">
                <a:ea typeface="Times New Roman" panose="02020603050405020304" pitchFamily="18" charset="0"/>
                <a:cs typeface="Simplified Arabic" panose="02020603050405020304" pitchFamily="18" charset="-78"/>
              </a:rPr>
              <a:t>،2005,</a:t>
            </a:r>
            <a:endParaRPr lang="fr-FR" dirty="0">
              <a:ea typeface="Times New Roman" panose="02020603050405020304" pitchFamily="18" charset="0"/>
            </a:endParaRPr>
          </a:p>
          <a:p>
            <a:pPr marL="342900" lvl="0" indent="-342900" algn="justLow" rtl="1">
              <a:spcAft>
                <a:spcPts val="0"/>
              </a:spcAft>
              <a:buFont typeface="+mj-lt"/>
              <a:buAutoNum type="arabicPeriod"/>
              <a:tabLst>
                <a:tab pos="457200" algn="l"/>
                <a:tab pos="1692910" algn="l"/>
              </a:tabLst>
            </a:pPr>
            <a:r>
              <a:rPr lang="ar-JO" dirty="0">
                <a:ea typeface="Times New Roman" panose="02020603050405020304" pitchFamily="18" charset="0"/>
                <a:cs typeface="Simplified Arabic" panose="02020603050405020304" pitchFamily="18" charset="-78"/>
              </a:rPr>
              <a:t>مازن فارس رشيد</a:t>
            </a:r>
            <a:r>
              <a:rPr lang="ar-DZ" dirty="0">
                <a:ea typeface="Times New Roman" panose="02020603050405020304" pitchFamily="18" charset="0"/>
                <a:cs typeface="Simplified Arabic" panose="02020603050405020304" pitchFamily="18" charset="-78"/>
              </a:rPr>
              <a:t>، </a:t>
            </a:r>
            <a:r>
              <a:rPr lang="ar-JO" dirty="0">
                <a:ea typeface="Times New Roman" panose="02020603050405020304" pitchFamily="18" charset="0"/>
                <a:cs typeface="Simplified Arabic" panose="02020603050405020304" pitchFamily="18" charset="-78"/>
              </a:rPr>
              <a:t>ادارة الموارد البشرية ، السعودية </a:t>
            </a:r>
            <a:r>
              <a:rPr lang="ar-DZ" dirty="0">
                <a:ea typeface="Times New Roman" panose="02020603050405020304" pitchFamily="18" charset="0"/>
                <a:cs typeface="Simplified Arabic" panose="02020603050405020304" pitchFamily="18" charset="-78"/>
              </a:rPr>
              <a:t>، 2001,</a:t>
            </a:r>
            <a:endParaRPr lang="fr-FR" dirty="0">
              <a:ea typeface="Times New Roman" panose="02020603050405020304" pitchFamily="18" charset="0"/>
            </a:endParaRPr>
          </a:p>
          <a:p>
            <a:pPr marL="342900" lvl="0" indent="-342900" algn="justLow" rtl="1">
              <a:spcAft>
                <a:spcPts val="0"/>
              </a:spcAft>
              <a:buFont typeface="+mj-lt"/>
              <a:buAutoNum type="arabicPeriod"/>
              <a:tabLst>
                <a:tab pos="457200" algn="l"/>
                <a:tab pos="1692910" algn="l"/>
              </a:tabLst>
            </a:pPr>
            <a:r>
              <a:rPr lang="ar-JO" dirty="0">
                <a:ea typeface="Times New Roman" panose="02020603050405020304" pitchFamily="18" charset="0"/>
                <a:cs typeface="Simplified Arabic" panose="02020603050405020304" pitchFamily="18" charset="-78"/>
              </a:rPr>
              <a:t> مصطفى نجيب شاويش ، أدارة الموارد البشرية ، عمّان ، الأردن</a:t>
            </a:r>
            <a:r>
              <a:rPr lang="ar-DZ" dirty="0">
                <a:ea typeface="Times New Roman" panose="02020603050405020304" pitchFamily="18" charset="0"/>
                <a:cs typeface="Simplified Arabic" panose="02020603050405020304" pitchFamily="18" charset="-78"/>
              </a:rPr>
              <a:t>، 2000</a:t>
            </a:r>
            <a:r>
              <a:rPr lang="ar-JO" dirty="0">
                <a:ea typeface="Times New Roman" panose="02020603050405020304" pitchFamily="18" charset="0"/>
                <a:cs typeface="Simplified Arabic" panose="02020603050405020304" pitchFamily="18" charset="-78"/>
              </a:rPr>
              <a:t> . </a:t>
            </a:r>
            <a:endParaRPr lang="fr-FR" dirty="0">
              <a:ea typeface="Times New Roman" panose="02020603050405020304" pitchFamily="18" charset="0"/>
            </a:endParaRPr>
          </a:p>
          <a:p>
            <a:pPr marL="342900" lvl="0" indent="-342900" algn="justLow" rtl="1">
              <a:spcAft>
                <a:spcPts val="0"/>
              </a:spcAft>
              <a:buFont typeface="+mj-lt"/>
              <a:buAutoNum type="arabicPeriod"/>
              <a:tabLst>
                <a:tab pos="457200" algn="l"/>
                <a:tab pos="1692910" algn="l"/>
              </a:tabLst>
            </a:pPr>
            <a:r>
              <a:rPr lang="ar-JO" dirty="0">
                <a:ea typeface="Times New Roman" panose="02020603050405020304" pitchFamily="18" charset="0"/>
                <a:cs typeface="Simplified Arabic" panose="02020603050405020304" pitchFamily="18" charset="-78"/>
              </a:rPr>
              <a:t>احمد ماهر </a:t>
            </a:r>
            <a:r>
              <a:rPr lang="ar-DZ" dirty="0">
                <a:ea typeface="Times New Roman" panose="02020603050405020304" pitchFamily="18" charset="0"/>
                <a:cs typeface="Simplified Arabic" panose="02020603050405020304" pitchFamily="18" charset="-78"/>
              </a:rPr>
              <a:t>،</a:t>
            </a:r>
            <a:r>
              <a:rPr lang="ar-JO" dirty="0">
                <a:ea typeface="Times New Roman" panose="02020603050405020304" pitchFamily="18" charset="0"/>
                <a:cs typeface="Simplified Arabic" panose="02020603050405020304" pitchFamily="18" charset="-78"/>
              </a:rPr>
              <a:t> أدارة الموارد البشرية ، القاهرة </a:t>
            </a:r>
            <a:r>
              <a:rPr lang="ar-DZ" dirty="0">
                <a:ea typeface="Times New Roman" panose="02020603050405020304" pitchFamily="18" charset="0"/>
                <a:cs typeface="Simplified Arabic" panose="02020603050405020304" pitchFamily="18" charset="-78"/>
              </a:rPr>
              <a:t>،1999</a:t>
            </a:r>
            <a:r>
              <a:rPr lang="ar-JO" dirty="0">
                <a:ea typeface="Times New Roman" panose="02020603050405020304" pitchFamily="18" charset="0"/>
                <a:cs typeface="Simplified Arabic" panose="02020603050405020304" pitchFamily="18" charset="-78"/>
              </a:rPr>
              <a:t>.</a:t>
            </a:r>
            <a:endParaRPr lang="fr-FR" dirty="0">
              <a:ea typeface="Times New Roman" panose="02020603050405020304" pitchFamily="18" charset="0"/>
            </a:endParaRPr>
          </a:p>
          <a:p>
            <a:pPr marL="342900" lvl="0" indent="-342900" algn="justLow" rtl="1">
              <a:spcAft>
                <a:spcPts val="0"/>
              </a:spcAft>
              <a:buFont typeface="+mj-lt"/>
              <a:buAutoNum type="arabicPeriod"/>
              <a:tabLst>
                <a:tab pos="457200" algn="l"/>
                <a:tab pos="1692910" algn="l"/>
              </a:tabLst>
            </a:pPr>
            <a:r>
              <a:rPr lang="ar-JO" dirty="0">
                <a:ea typeface="Times New Roman" panose="02020603050405020304" pitchFamily="18" charset="0"/>
                <a:cs typeface="Simplified Arabic" panose="02020603050405020304" pitchFamily="18" charset="-78"/>
              </a:rPr>
              <a:t>راوية محمد حسن ، أدارة الموارد البشرية الاسكندرية ،  مصر</a:t>
            </a:r>
            <a:r>
              <a:rPr lang="ar-DZ" dirty="0">
                <a:ea typeface="Times New Roman" panose="02020603050405020304" pitchFamily="18" charset="0"/>
                <a:cs typeface="Simplified Arabic" panose="02020603050405020304" pitchFamily="18" charset="-78"/>
              </a:rPr>
              <a:t>،1998,</a:t>
            </a:r>
            <a:r>
              <a:rPr lang="ar-JO" dirty="0">
                <a:ea typeface="Times New Roman" panose="02020603050405020304" pitchFamily="18" charset="0"/>
                <a:cs typeface="Simplified Arabic" panose="02020603050405020304" pitchFamily="18" charset="-78"/>
              </a:rPr>
              <a:t> </a:t>
            </a:r>
            <a:endParaRPr lang="fr-FR" dirty="0">
              <a:ea typeface="Times New Roman" panose="02020603050405020304" pitchFamily="18" charset="0"/>
            </a:endParaRPr>
          </a:p>
        </p:txBody>
      </p:sp>
    </p:spTree>
    <p:extLst>
      <p:ext uri="{BB962C8B-B14F-4D97-AF65-F5344CB8AC3E}">
        <p14:creationId xmlns:p14="http://schemas.microsoft.com/office/powerpoint/2010/main" val="14148462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AutoShape 6"/>
          <p:cNvSpPr>
            <a:spLocks noChangeArrowheads="1"/>
          </p:cNvSpPr>
          <p:nvPr/>
        </p:nvSpPr>
        <p:spPr bwMode="auto">
          <a:xfrm>
            <a:off x="2286000" y="2743200"/>
            <a:ext cx="4953000" cy="9144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dirty="0">
                <a:effectLst>
                  <a:outerShdw blurRad="38100" dist="38100" dir="2700000" algn="tl">
                    <a:srgbClr val="000000"/>
                  </a:outerShdw>
                </a:effectLst>
                <a:latin typeface="RiskYourLife.Solid." pitchFamily="2" charset="0"/>
                <a:cs typeface="Arial" panose="020B0604020202020204" pitchFamily="34" charset="0"/>
              </a:rPr>
              <a:t>شكراً</a:t>
            </a:r>
            <a:endParaRPr lang="en-US" altLang="fr-FR" dirty="0">
              <a:effectLst>
                <a:outerShdw blurRad="38100" dist="38100" dir="2700000" algn="tl">
                  <a:srgbClr val="000000"/>
                </a:outerShdw>
              </a:effectLst>
              <a:latin typeface="RiskYourLife.Solid." pitchFamily="2"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2774"/>
                                        </p:tgtEl>
                                        <p:attrNameLst>
                                          <p:attrName>style.visibility</p:attrName>
                                        </p:attrNameLst>
                                      </p:cBhvr>
                                      <p:to>
                                        <p:strVal val="visible"/>
                                      </p:to>
                                    </p:set>
                                    <p:anim calcmode="lin" valueType="num">
                                      <p:cBhvr>
                                        <p:cTn id="7" dur="500" fill="hold"/>
                                        <p:tgtEl>
                                          <p:spTgt spid="327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774"/>
                                        </p:tgtEl>
                                        <p:attrNameLst>
                                          <p:attrName>ppt_y</p:attrName>
                                        </p:attrNameLst>
                                      </p:cBhvr>
                                      <p:tavLst>
                                        <p:tav tm="0">
                                          <p:val>
                                            <p:strVal val="#ppt_y"/>
                                          </p:val>
                                        </p:tav>
                                        <p:tav tm="100000">
                                          <p:val>
                                            <p:strVal val="#ppt_y"/>
                                          </p:val>
                                        </p:tav>
                                      </p:tavLst>
                                    </p:anim>
                                    <p:anim calcmode="lin" valueType="num">
                                      <p:cBhvr>
                                        <p:cTn id="9" dur="500" fill="hold"/>
                                        <p:tgtEl>
                                          <p:spTgt spid="327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7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SA" altLang="fr-FR" dirty="0">
                <a:solidFill>
                  <a:srgbClr val="FFFF00"/>
                </a:solidFill>
                <a:cs typeface="Simplified Arabic" panose="02020603050405020304" pitchFamily="18" charset="-78"/>
              </a:rPr>
              <a:t>أهداف إدارة الموارد البشرية</a:t>
            </a:r>
            <a:endParaRPr lang="fr-FR" dirty="0"/>
          </a:p>
        </p:txBody>
      </p:sp>
      <p:sp>
        <p:nvSpPr>
          <p:cNvPr id="3" name="Espace réservé du contenu 2"/>
          <p:cNvSpPr>
            <a:spLocks noGrp="1"/>
          </p:cNvSpPr>
          <p:nvPr>
            <p:ph idx="1"/>
          </p:nvPr>
        </p:nvSpPr>
        <p:spPr>
          <a:xfrm>
            <a:off x="457200" y="1562099"/>
            <a:ext cx="8534400" cy="1752601"/>
          </a:xfr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txBody>
          <a:bodyPr/>
          <a:lstStyle/>
          <a:p>
            <a:pPr marL="609600" indent="-609600" eaLnBrk="1" hangingPunct="1">
              <a:buFont typeface="Wingdings" panose="05000000000000000000" pitchFamily="2" charset="2"/>
              <a:buNone/>
              <a:defRPr/>
            </a:pPr>
            <a:r>
              <a:rPr lang="ar-SA" altLang="fr-FR" b="1" dirty="0">
                <a:solidFill>
                  <a:srgbClr val="FFCC00"/>
                </a:solidFill>
                <a:cs typeface="Simplified Arabic" panose="02020603050405020304" pitchFamily="18" charset="-78"/>
              </a:rPr>
              <a:t>الهدف الأساسي لإدارة الموارد البشرية</a:t>
            </a:r>
            <a:r>
              <a:rPr lang="ar-SA" altLang="fr-FR" dirty="0">
                <a:cs typeface="Simplified Arabic" panose="02020603050405020304" pitchFamily="18" charset="-78"/>
              </a:rPr>
              <a:t> هو استمرار توفير الموارد البشرية بالكم والكفاءة من أجل تمكين المنظمة من تحقيق أهدافها وأهداف العاملين و المجتمع بكفاءة و فاعلية.</a:t>
            </a:r>
          </a:p>
          <a:p>
            <a:pPr marL="609600" indent="-609600" eaLnBrk="1" hangingPunct="1">
              <a:buFont typeface="Wingdings" panose="05000000000000000000" pitchFamily="2" charset="2"/>
              <a:buNone/>
              <a:defRPr/>
            </a:pPr>
            <a:endParaRPr lang="ar-SA" altLang="fr-FR" sz="1100" dirty="0">
              <a:cs typeface="Simplified Arabic" panose="02020603050405020304" pitchFamily="18" charset="-78"/>
            </a:endParaRPr>
          </a:p>
          <a:p>
            <a:pPr marL="609600" indent="-609600" eaLnBrk="1" hangingPunct="1">
              <a:buFont typeface="Wingdings" panose="05000000000000000000" pitchFamily="2" charset="2"/>
              <a:buNone/>
              <a:defRPr/>
            </a:pPr>
            <a:r>
              <a:rPr lang="ar-SA" altLang="fr-FR" b="1" dirty="0">
                <a:solidFill>
                  <a:srgbClr val="FFCC00"/>
                </a:solidFill>
              </a:rPr>
              <a:t>  </a:t>
            </a:r>
            <a:endParaRPr lang="fr-FR" dirty="0"/>
          </a:p>
        </p:txBody>
      </p:sp>
      <p:sp>
        <p:nvSpPr>
          <p:cNvPr id="4" name="Rectangle 3"/>
          <p:cNvSpPr/>
          <p:nvPr/>
        </p:nvSpPr>
        <p:spPr>
          <a:xfrm>
            <a:off x="304800" y="3810000"/>
            <a:ext cx="8572500" cy="1569660"/>
          </a:xfrm>
          <a:prstGeom prst="rect">
            <a:avLst/>
          </a:prstGeom>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effectLst>
            <a:outerShdw blurRad="50800" dist="38100" algn="l" rotWithShape="0">
              <a:prstClr val="black">
                <a:alpha val="40000"/>
              </a:prstClr>
            </a:outerShdw>
          </a:effectLst>
        </p:spPr>
        <p:txBody>
          <a:bodyPr wrap="square">
            <a:spAutoFit/>
          </a:bodyPr>
          <a:lstStyle/>
          <a:p>
            <a:pPr marL="609600" indent="-609600" algn="r" eaLnBrk="1" hangingPunct="1">
              <a:buFont typeface="Wingdings" panose="05000000000000000000" pitchFamily="2" charset="2"/>
              <a:buNone/>
              <a:defRPr/>
            </a:pPr>
            <a:r>
              <a:rPr lang="ar-SA" altLang="fr-FR" sz="3200" b="1" dirty="0">
                <a:solidFill>
                  <a:srgbClr val="FFCC00"/>
                </a:solidFill>
              </a:rPr>
              <a:t>الأهداف التنظيمية</a:t>
            </a:r>
            <a:r>
              <a:rPr lang="ar-SA" altLang="fr-FR" sz="3200" dirty="0">
                <a:solidFill>
                  <a:srgbClr val="FFCC00"/>
                </a:solidFill>
              </a:rPr>
              <a:t>:</a:t>
            </a:r>
            <a:r>
              <a:rPr lang="ar-SA" altLang="fr-FR" sz="3200" dirty="0"/>
              <a:t> وهي أن تؤدي إدارة الموارد البشرية وظيفتها بشكل مترابط مع باقي الإدارات الأخرى و تقديم النصح والإرشاد فيما يتعلق بشؤون الأفراد.</a:t>
            </a:r>
          </a:p>
        </p:txBody>
      </p:sp>
    </p:spTree>
    <p:extLst>
      <p:ext uri="{BB962C8B-B14F-4D97-AF65-F5344CB8AC3E}">
        <p14:creationId xmlns:p14="http://schemas.microsoft.com/office/powerpoint/2010/main" val="12841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altLang="fr-FR" dirty="0">
                <a:solidFill>
                  <a:srgbClr val="FFFF00"/>
                </a:solidFill>
              </a:rPr>
              <a:t>2. الأهداف الوظيفية</a:t>
            </a:r>
            <a:endParaRPr lang="fr-FR" dirty="0"/>
          </a:p>
        </p:txBody>
      </p:sp>
      <p:sp>
        <p:nvSpPr>
          <p:cNvPr id="3" name="Espace réservé du contenu 2"/>
          <p:cNvSpPr>
            <a:spLocks noGrp="1"/>
          </p:cNvSpPr>
          <p:nvPr>
            <p:ph idx="1"/>
          </p:nvPr>
        </p:nvSpPr>
        <p:spPr/>
        <p:txBody>
          <a:bodyPr/>
          <a:lstStyle/>
          <a:p>
            <a:pPr marL="363538" indent="-363538" algn="r" rtl="1" eaLnBrk="1" hangingPunct="1">
              <a:buFont typeface="Wingdings" panose="05000000000000000000" pitchFamily="2" charset="2"/>
              <a:buNone/>
              <a:defRPr/>
            </a:pPr>
            <a:r>
              <a:rPr lang="ar-SA" altLang="fr-FR" b="1" dirty="0">
                <a:solidFill>
                  <a:srgbClr val="FFCC00"/>
                </a:solidFill>
              </a:rPr>
              <a:t>وهي القيام بالوظائف الاستشارية والتنفيذية الخاصة بالمنظمة والمتعلقة بالأفراد العالمين فيها ومنها :</a:t>
            </a:r>
          </a:p>
          <a:p>
            <a:pPr marL="363538" indent="-363538" algn="r" rtl="1" eaLnBrk="1" hangingPunct="1">
              <a:buFont typeface="Wingdings" panose="05000000000000000000" pitchFamily="2" charset="2"/>
              <a:buChar char="Ø"/>
              <a:defRPr/>
            </a:pPr>
            <a:r>
              <a:rPr lang="ar-SA" altLang="fr-FR" dirty="0"/>
              <a:t>ضمان استمرار تدفق القوى البشرية للمؤسسة من خلال الاستقطاب والاختيار والتعيين .</a:t>
            </a:r>
          </a:p>
          <a:p>
            <a:pPr marL="363538" indent="-363538" algn="r" rtl="1" eaLnBrk="1" hangingPunct="1">
              <a:buFont typeface="Wingdings" panose="05000000000000000000" pitchFamily="2" charset="2"/>
              <a:buChar char="Ø"/>
              <a:defRPr/>
            </a:pPr>
            <a:r>
              <a:rPr lang="ar-SA" altLang="fr-FR" dirty="0"/>
              <a:t>ضمان الاستفادة القصوى من الجهود البشرية من خلال تدريبها وتطويرها .</a:t>
            </a:r>
          </a:p>
          <a:p>
            <a:pPr marL="363538" indent="-363538" algn="r" rtl="1" eaLnBrk="1" hangingPunct="1">
              <a:buFont typeface="Wingdings" panose="05000000000000000000" pitchFamily="2" charset="2"/>
              <a:buChar char="Ø"/>
              <a:defRPr/>
            </a:pPr>
            <a:r>
              <a:rPr lang="ar-SA" altLang="fr-FR" dirty="0"/>
              <a:t>المحافظة على استمرار رغبة العاملين في العمل وذلك عن طريق توفير نظام تعويضات كامل .</a:t>
            </a:r>
          </a:p>
          <a:p>
            <a:pPr algn="r" rtl="1"/>
            <a:endParaRPr lang="fr-FR" dirty="0"/>
          </a:p>
        </p:txBody>
      </p:sp>
    </p:spTree>
    <p:extLst>
      <p:ext uri="{BB962C8B-B14F-4D97-AF65-F5344CB8AC3E}">
        <p14:creationId xmlns:p14="http://schemas.microsoft.com/office/powerpoint/2010/main" val="34949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SA" altLang="fr-FR" dirty="0">
                <a:solidFill>
                  <a:srgbClr val="FFFF00"/>
                </a:solidFill>
                <a:cs typeface="Simplified Arabic" panose="02020603050405020304" pitchFamily="18" charset="-78"/>
              </a:rPr>
              <a:t>3. الأهداف الإنسانية</a:t>
            </a:r>
            <a:endParaRPr lang="fr-FR" dirty="0"/>
          </a:p>
        </p:txBody>
      </p:sp>
      <p:sp>
        <p:nvSpPr>
          <p:cNvPr id="3" name="Espace réservé du contenu 2"/>
          <p:cNvSpPr>
            <a:spLocks noGrp="1"/>
          </p:cNvSpPr>
          <p:nvPr>
            <p:ph idx="1"/>
          </p:nvPr>
        </p:nvSpPr>
        <p:spPr>
          <a:xfrm>
            <a:off x="76200" y="1295400"/>
            <a:ext cx="8915400" cy="4800600"/>
          </a:xfrm>
        </p:spPr>
        <p:txBody>
          <a:bodyPr/>
          <a:lstStyle/>
          <a:p>
            <a:pPr algn="r" rtl="1" eaLnBrk="1" hangingPunct="1">
              <a:lnSpc>
                <a:spcPct val="90000"/>
              </a:lnSpc>
              <a:buFont typeface="Wingdings" panose="05000000000000000000" pitchFamily="2" charset="2"/>
              <a:buNone/>
              <a:defRPr/>
            </a:pPr>
            <a:r>
              <a:rPr lang="ar-SA" altLang="fr-FR" b="1" dirty="0">
                <a:solidFill>
                  <a:srgbClr val="FFCC00"/>
                </a:solidFill>
              </a:rPr>
              <a:t>وهي الأهداف الخاصة بالأفراد العاملين حيث تسعى البشرية إدارة الموارد لإشباع رغبات وحاجات العاملين ومن هذه الأهداف :</a:t>
            </a:r>
            <a:endParaRPr lang="ar-SA" altLang="fr-FR" sz="1800" b="1" dirty="0">
              <a:solidFill>
                <a:srgbClr val="FFCC00"/>
              </a:solidFill>
            </a:endParaRPr>
          </a:p>
          <a:p>
            <a:pPr algn="r" rtl="1" eaLnBrk="1" hangingPunct="1">
              <a:lnSpc>
                <a:spcPct val="90000"/>
              </a:lnSpc>
              <a:buFont typeface="Wingdings" panose="05000000000000000000" pitchFamily="2" charset="2"/>
              <a:buChar char="Ø"/>
              <a:defRPr/>
            </a:pPr>
            <a:r>
              <a:rPr lang="ar-SA" altLang="fr-FR" dirty="0"/>
              <a:t>إتاحة فرص تقدم الأفراد في مجال أعمالهم من خلال تهيئتهم وإتاحة ظروف عمل منشطة لهم تسمح بزيادة دخولهم .</a:t>
            </a:r>
          </a:p>
          <a:p>
            <a:pPr algn="just" rtl="1" eaLnBrk="1" hangingPunct="1">
              <a:lnSpc>
                <a:spcPct val="90000"/>
              </a:lnSpc>
              <a:buFont typeface="Wingdings" panose="05000000000000000000" pitchFamily="2" charset="2"/>
              <a:buChar char="Ø"/>
              <a:defRPr/>
            </a:pPr>
            <a:r>
              <a:rPr lang="ar-SA" altLang="fr-FR" dirty="0"/>
              <a:t>توفير سياسات موضوعية لاستخدام الطاقات البشرية وحمايتها من الأخطار بما يتمشى مع كرامة الإنسان.</a:t>
            </a:r>
          </a:p>
          <a:p>
            <a:pPr algn="just" rtl="1" eaLnBrk="1" hangingPunct="1">
              <a:lnSpc>
                <a:spcPct val="90000"/>
              </a:lnSpc>
              <a:buFont typeface="Wingdings" panose="05000000000000000000" pitchFamily="2" charset="2"/>
              <a:buNone/>
              <a:defRPr/>
            </a:pPr>
            <a:endParaRPr lang="ar-SA" altLang="fr-FR" sz="1600" dirty="0"/>
          </a:p>
          <a:p>
            <a:pPr algn="just" rtl="1" eaLnBrk="1" hangingPunct="1">
              <a:lnSpc>
                <a:spcPct val="90000"/>
              </a:lnSpc>
              <a:buFont typeface="Wingdings" panose="05000000000000000000" pitchFamily="2" charset="2"/>
              <a:buNone/>
              <a:defRPr/>
            </a:pPr>
            <a:r>
              <a:rPr lang="ar-SA" altLang="fr-FR" sz="3600" b="1" dirty="0">
                <a:solidFill>
                  <a:srgbClr val="FFCC00"/>
                </a:solidFill>
              </a:rPr>
              <a:t>4. الأهداف الاجتماعية :</a:t>
            </a:r>
            <a:r>
              <a:rPr lang="ar-SA" altLang="fr-FR" dirty="0"/>
              <a:t> وهي تحقيق أهداف المجتمع من تشغيل للأفراد حسب قدراتهم، وبما يتناسب مع القوانين والتشريعات الخاصة بالعمال وحمايتهم من الأخطار. ومن هذه الأهداف</a:t>
            </a:r>
            <a:endParaRPr lang="fr-FR" dirty="0"/>
          </a:p>
        </p:txBody>
      </p:sp>
    </p:spTree>
    <p:extLst>
      <p:ext uri="{BB962C8B-B14F-4D97-AF65-F5344CB8AC3E}">
        <p14:creationId xmlns:p14="http://schemas.microsoft.com/office/powerpoint/2010/main" val="22966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AutoShape 4"/>
          <p:cNvSpPr>
            <a:spLocks noChangeArrowheads="1"/>
          </p:cNvSpPr>
          <p:nvPr/>
        </p:nvSpPr>
        <p:spPr bwMode="auto">
          <a:xfrm>
            <a:off x="228600" y="304800"/>
            <a:ext cx="5486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254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sz="1800">
                <a:effectLst>
                  <a:outerShdw blurRad="38100" dist="38100" dir="2700000" algn="tl">
                    <a:srgbClr val="000000"/>
                  </a:outerShdw>
                </a:effectLst>
                <a:latin typeface="RiskYourLife.Solid." pitchFamily="2" charset="0"/>
                <a:cs typeface="Arial" panose="020B0604020202020204" pitchFamily="34" charset="0"/>
              </a:rPr>
              <a:t>التوزيع النسبي لاهداف ادارة الموارد البشرية </a:t>
            </a:r>
            <a:endParaRPr lang="en-US" altLang="fr-FR" sz="1800">
              <a:effectLst>
                <a:outerShdw blurRad="38100" dist="38100" dir="2700000" algn="tl">
                  <a:srgbClr val="000000"/>
                </a:outerShdw>
              </a:effectLst>
              <a:latin typeface="RiskYourLife.Solid." pitchFamily="2" charset="0"/>
              <a:cs typeface="Arial" panose="020B0604020202020204" pitchFamily="34" charset="0"/>
            </a:endParaRPr>
          </a:p>
        </p:txBody>
      </p:sp>
      <p:sp>
        <p:nvSpPr>
          <p:cNvPr id="29701" name="Rectangle 5"/>
          <p:cNvSpPr>
            <a:spLocks noChangeArrowheads="1"/>
          </p:cNvSpPr>
          <p:nvPr/>
        </p:nvSpPr>
        <p:spPr bwMode="auto">
          <a:xfrm>
            <a:off x="906463" y="1597025"/>
            <a:ext cx="3330575" cy="457200"/>
          </a:xfrm>
          <a:prstGeom prst="rect">
            <a:avLst/>
          </a:prstGeom>
          <a:gradFill rotWithShape="1">
            <a:gsLst>
              <a:gs pos="0">
                <a:srgbClr val="0000FF">
                  <a:gamma/>
                  <a:shade val="46275"/>
                  <a:invGamma/>
                  <a:alpha val="0"/>
                </a:srgbClr>
              </a:gs>
              <a:gs pos="100000">
                <a:srgbClr val="0000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ar-EG" altLang="fr-FR" b="1">
                <a:effectLst>
                  <a:outerShdw blurRad="38100" dist="38100" dir="2700000" algn="tl">
                    <a:srgbClr val="000000"/>
                  </a:outerShdw>
                </a:effectLst>
                <a:latin typeface="Arial Narrow" panose="020B0606020202030204" pitchFamily="34" charset="0"/>
                <a:cs typeface="Arial" panose="020B0604020202020204" pitchFamily="34" charset="0"/>
              </a:rPr>
              <a:t>اختيار وتعيين وتوجيه الكفاءات </a:t>
            </a:r>
            <a:endParaRPr lang="en-US" altLang="fr-FR" b="1">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29702" name="Oval 6"/>
          <p:cNvSpPr>
            <a:spLocks noChangeArrowheads="1"/>
          </p:cNvSpPr>
          <p:nvPr/>
        </p:nvSpPr>
        <p:spPr bwMode="auto">
          <a:xfrm>
            <a:off x="4648200" y="1066800"/>
            <a:ext cx="1752600" cy="1447800"/>
          </a:xfrm>
          <a:prstGeom prst="ellipse">
            <a:avLst/>
          </a:prstGeom>
          <a:gradFill rotWithShape="1">
            <a:gsLst>
              <a:gs pos="0">
                <a:srgbClr val="0000FF"/>
              </a:gs>
              <a:gs pos="100000">
                <a:srgbClr val="000076">
                  <a:alpha val="0"/>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3600">
                <a:latin typeface="Impact" panose="020B0806030902050204" pitchFamily="34" charset="0"/>
              </a:rPr>
              <a:t>55 %</a:t>
            </a:r>
          </a:p>
        </p:txBody>
      </p:sp>
      <p:sp>
        <p:nvSpPr>
          <p:cNvPr id="29703" name="Rectangle 7"/>
          <p:cNvSpPr>
            <a:spLocks noChangeArrowheads="1"/>
          </p:cNvSpPr>
          <p:nvPr/>
        </p:nvSpPr>
        <p:spPr bwMode="auto">
          <a:xfrm>
            <a:off x="3533775" y="2516188"/>
            <a:ext cx="2259013" cy="457200"/>
          </a:xfrm>
          <a:prstGeom prst="rect">
            <a:avLst/>
          </a:prstGeom>
          <a:gradFill rotWithShape="1">
            <a:gsLst>
              <a:gs pos="0">
                <a:srgbClr val="FF0066">
                  <a:gamma/>
                  <a:shade val="46275"/>
                  <a:invGamma/>
                  <a:alpha val="0"/>
                </a:srgbClr>
              </a:gs>
              <a:gs pos="100000">
                <a:srgbClr val="FF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ar-EG" altLang="fr-FR" b="1">
                <a:effectLst>
                  <a:outerShdw blurRad="38100" dist="38100" dir="2700000" algn="tl">
                    <a:srgbClr val="000000"/>
                  </a:outerShdw>
                </a:effectLst>
                <a:latin typeface="Arial Narrow" panose="020B0606020202030204" pitchFamily="34" charset="0"/>
                <a:cs typeface="Arial" panose="020B0604020202020204" pitchFamily="34" charset="0"/>
              </a:rPr>
              <a:t>التدريب وتنمية الاداء</a:t>
            </a:r>
            <a:endParaRPr lang="en-US" altLang="fr-FR" b="1">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29704" name="Oval 8"/>
          <p:cNvSpPr>
            <a:spLocks noChangeArrowheads="1"/>
          </p:cNvSpPr>
          <p:nvPr/>
        </p:nvSpPr>
        <p:spPr bwMode="auto">
          <a:xfrm>
            <a:off x="6248400" y="1985963"/>
            <a:ext cx="1752600" cy="1447800"/>
          </a:xfrm>
          <a:prstGeom prst="ellipse">
            <a:avLst/>
          </a:prstGeom>
          <a:gradFill rotWithShape="1">
            <a:gsLst>
              <a:gs pos="0">
                <a:srgbClr val="FF0066"/>
              </a:gs>
              <a:gs pos="100000">
                <a:srgbClr val="76002F">
                  <a:alpha val="0"/>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3600">
                <a:latin typeface="Impact" panose="020B0806030902050204" pitchFamily="34" charset="0"/>
              </a:rPr>
              <a:t>46 %</a:t>
            </a:r>
          </a:p>
        </p:txBody>
      </p:sp>
      <p:sp>
        <p:nvSpPr>
          <p:cNvPr id="29706" name="Oval 10"/>
          <p:cNvSpPr>
            <a:spLocks noChangeArrowheads="1"/>
          </p:cNvSpPr>
          <p:nvPr/>
        </p:nvSpPr>
        <p:spPr bwMode="auto">
          <a:xfrm>
            <a:off x="4800600" y="3052763"/>
            <a:ext cx="1752600" cy="1447800"/>
          </a:xfrm>
          <a:prstGeom prst="ellipse">
            <a:avLst/>
          </a:prstGeom>
          <a:gradFill rotWithShape="1">
            <a:gsLst>
              <a:gs pos="0">
                <a:srgbClr val="0000FF"/>
              </a:gs>
              <a:gs pos="100000">
                <a:srgbClr val="000076">
                  <a:alpha val="0"/>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3600">
                <a:latin typeface="Impact" panose="020B0806030902050204" pitchFamily="34" charset="0"/>
              </a:rPr>
              <a:t>36 %</a:t>
            </a:r>
          </a:p>
        </p:txBody>
      </p:sp>
      <p:sp>
        <p:nvSpPr>
          <p:cNvPr id="29708" name="Oval 12"/>
          <p:cNvSpPr>
            <a:spLocks noChangeArrowheads="1"/>
          </p:cNvSpPr>
          <p:nvPr/>
        </p:nvSpPr>
        <p:spPr bwMode="auto">
          <a:xfrm>
            <a:off x="6553200" y="4195763"/>
            <a:ext cx="1752600" cy="1447800"/>
          </a:xfrm>
          <a:prstGeom prst="ellipse">
            <a:avLst/>
          </a:prstGeom>
          <a:gradFill rotWithShape="1">
            <a:gsLst>
              <a:gs pos="0">
                <a:srgbClr val="FF0066"/>
              </a:gs>
              <a:gs pos="100000">
                <a:srgbClr val="76002F">
                  <a:alpha val="0"/>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3600">
                <a:latin typeface="Impact" panose="020B0806030902050204" pitchFamily="34" charset="0"/>
              </a:rPr>
              <a:t>28 %</a:t>
            </a:r>
          </a:p>
        </p:txBody>
      </p:sp>
      <p:sp>
        <p:nvSpPr>
          <p:cNvPr id="29705" name="Rectangle 9"/>
          <p:cNvSpPr>
            <a:spLocks noChangeArrowheads="1"/>
          </p:cNvSpPr>
          <p:nvPr/>
        </p:nvSpPr>
        <p:spPr bwMode="auto">
          <a:xfrm>
            <a:off x="3308350" y="3582988"/>
            <a:ext cx="1239838" cy="457200"/>
          </a:xfrm>
          <a:prstGeom prst="rect">
            <a:avLst/>
          </a:prstGeom>
          <a:gradFill rotWithShape="1">
            <a:gsLst>
              <a:gs pos="0">
                <a:srgbClr val="0000FF">
                  <a:gamma/>
                  <a:shade val="46275"/>
                  <a:invGamma/>
                  <a:alpha val="0"/>
                </a:srgbClr>
              </a:gs>
              <a:gs pos="100000">
                <a:srgbClr val="0000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ar-EG" altLang="fr-FR" b="1">
                <a:effectLst>
                  <a:outerShdw blurRad="38100" dist="38100" dir="2700000" algn="tl">
                    <a:srgbClr val="000000"/>
                  </a:outerShdw>
                </a:effectLst>
                <a:latin typeface="Arial Narrow" panose="020B0606020202030204" pitchFamily="34" charset="0"/>
                <a:cs typeface="Arial" panose="020B0604020202020204" pitchFamily="34" charset="0"/>
              </a:rPr>
              <a:t>التعويضات</a:t>
            </a:r>
            <a:endParaRPr lang="en-US" altLang="fr-FR" b="1">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29707" name="Rectangle 11"/>
          <p:cNvSpPr>
            <a:spLocks noChangeArrowheads="1"/>
          </p:cNvSpPr>
          <p:nvPr/>
        </p:nvSpPr>
        <p:spPr bwMode="auto">
          <a:xfrm>
            <a:off x="4551363" y="4725988"/>
            <a:ext cx="2030412" cy="457200"/>
          </a:xfrm>
          <a:prstGeom prst="rect">
            <a:avLst/>
          </a:prstGeom>
          <a:gradFill rotWithShape="1">
            <a:gsLst>
              <a:gs pos="0">
                <a:srgbClr val="FF0066">
                  <a:gamma/>
                  <a:shade val="46275"/>
                  <a:invGamma/>
                  <a:alpha val="0"/>
                </a:srgbClr>
              </a:gs>
              <a:gs pos="100000">
                <a:srgbClr val="FF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ar-EG" altLang="fr-FR" b="1">
                <a:effectLst>
                  <a:outerShdw blurRad="38100" dist="38100" dir="2700000" algn="tl">
                    <a:srgbClr val="000000"/>
                  </a:outerShdw>
                </a:effectLst>
                <a:latin typeface="Arial Narrow" panose="020B0606020202030204" pitchFamily="34" charset="0"/>
                <a:cs typeface="Arial" panose="020B0604020202020204" pitchFamily="34" charset="0"/>
              </a:rPr>
              <a:t>العلاقات الصناعية </a:t>
            </a:r>
            <a:endParaRPr lang="en-US" altLang="fr-FR" b="1">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700"/>
                                        </p:tgtEl>
                                        <p:attrNameLst>
                                          <p:attrName>ppt_y</p:attrName>
                                        </p:attrNameLst>
                                      </p:cBhvr>
                                      <p:tavLst>
                                        <p:tav tm="0">
                                          <p:val>
                                            <p:strVal val="#ppt_y"/>
                                          </p:val>
                                        </p:tav>
                                        <p:tav tm="100000">
                                          <p:val>
                                            <p:strVal val="#ppt_y"/>
                                          </p:val>
                                        </p:tav>
                                      </p:tavLst>
                                    </p:anim>
                                    <p:anim calcmode="lin" valueType="num">
                                      <p:cBhvr>
                                        <p:cTn id="9" dur="500" fill="hold"/>
                                        <p:tgtEl>
                                          <p:spTgt spid="2970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70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7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29701"/>
                                        </p:tgtEl>
                                        <p:attrNameLst>
                                          <p:attrName>style.visibility</p:attrName>
                                        </p:attrNameLst>
                                      </p:cBhvr>
                                      <p:to>
                                        <p:strVal val="visible"/>
                                      </p:to>
                                    </p:set>
                                    <p:anim calcmode="lin" valueType="num">
                                      <p:cBhvr>
                                        <p:cTn id="16" dur="1000" fill="hold"/>
                                        <p:tgtEl>
                                          <p:spTgt spid="29701"/>
                                        </p:tgtEl>
                                        <p:attrNameLst>
                                          <p:attrName>ppt_x</p:attrName>
                                        </p:attrNameLst>
                                      </p:cBhvr>
                                      <p:tavLst>
                                        <p:tav tm="0">
                                          <p:val>
                                            <p:strVal val="#ppt_x-.2"/>
                                          </p:val>
                                        </p:tav>
                                        <p:tav tm="100000">
                                          <p:val>
                                            <p:strVal val="#ppt_x"/>
                                          </p:val>
                                        </p:tav>
                                      </p:tavLst>
                                    </p:anim>
                                    <p:anim calcmode="lin" valueType="num">
                                      <p:cBhvr>
                                        <p:cTn id="17" dur="1000" fill="hold"/>
                                        <p:tgtEl>
                                          <p:spTgt spid="2970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9701"/>
                                        </p:tgtEl>
                                      </p:cBhvr>
                                    </p:animEffect>
                                  </p:childTnLst>
                                </p:cTn>
                              </p:par>
                            </p:childTnLst>
                          </p:cTn>
                        </p:par>
                        <p:par>
                          <p:cTn id="19" fill="hold" nodeType="afterGroup">
                            <p:stCondLst>
                              <p:cond delay="1000"/>
                            </p:stCondLst>
                            <p:childTnLst>
                              <p:par>
                                <p:cTn id="20" presetID="29" presetClass="entr" presetSubtype="0" fill="hold" grpId="0" nodeType="afterEffect">
                                  <p:stCondLst>
                                    <p:cond delay="0"/>
                                  </p:stCondLst>
                                  <p:childTnLst>
                                    <p:set>
                                      <p:cBhvr>
                                        <p:cTn id="21" dur="1" fill="hold">
                                          <p:stCondLst>
                                            <p:cond delay="0"/>
                                          </p:stCondLst>
                                        </p:cTn>
                                        <p:tgtEl>
                                          <p:spTgt spid="29702"/>
                                        </p:tgtEl>
                                        <p:attrNameLst>
                                          <p:attrName>style.visibility</p:attrName>
                                        </p:attrNameLst>
                                      </p:cBhvr>
                                      <p:to>
                                        <p:strVal val="visible"/>
                                      </p:to>
                                    </p:set>
                                    <p:anim calcmode="lin" valueType="num">
                                      <p:cBhvr>
                                        <p:cTn id="22" dur="500" fill="hold"/>
                                        <p:tgtEl>
                                          <p:spTgt spid="29702"/>
                                        </p:tgtEl>
                                        <p:attrNameLst>
                                          <p:attrName>ppt_x</p:attrName>
                                        </p:attrNameLst>
                                      </p:cBhvr>
                                      <p:tavLst>
                                        <p:tav tm="0">
                                          <p:val>
                                            <p:strVal val="#ppt_x-.2"/>
                                          </p:val>
                                        </p:tav>
                                        <p:tav tm="100000">
                                          <p:val>
                                            <p:strVal val="#ppt_x"/>
                                          </p:val>
                                        </p:tav>
                                      </p:tavLst>
                                    </p:anim>
                                    <p:anim calcmode="lin" valueType="num">
                                      <p:cBhvr>
                                        <p:cTn id="23" dur="500" fill="hold"/>
                                        <p:tgtEl>
                                          <p:spTgt spid="29702"/>
                                        </p:tgtEl>
                                        <p:attrNameLst>
                                          <p:attrName>ppt_y</p:attrName>
                                        </p:attrNameLst>
                                      </p:cBhvr>
                                      <p:tavLst>
                                        <p:tav tm="0">
                                          <p:val>
                                            <p:strVal val="#ppt_y"/>
                                          </p:val>
                                        </p:tav>
                                        <p:tav tm="100000">
                                          <p:val>
                                            <p:strVal val="#ppt_y"/>
                                          </p:val>
                                        </p:tav>
                                      </p:tavLst>
                                    </p:anim>
                                    <p:animEffect transition="in" filter="wipe(right)" prLst="gradientSize: 0.1">
                                      <p:cBhvr>
                                        <p:cTn id="24" dur="500"/>
                                        <p:tgtEl>
                                          <p:spTgt spid="297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29703"/>
                                        </p:tgtEl>
                                        <p:attrNameLst>
                                          <p:attrName>style.visibility</p:attrName>
                                        </p:attrNameLst>
                                      </p:cBhvr>
                                      <p:to>
                                        <p:strVal val="visible"/>
                                      </p:to>
                                    </p:set>
                                    <p:anim calcmode="lin" valueType="num">
                                      <p:cBhvr>
                                        <p:cTn id="29" dur="500" fill="hold"/>
                                        <p:tgtEl>
                                          <p:spTgt spid="29703"/>
                                        </p:tgtEl>
                                        <p:attrNameLst>
                                          <p:attrName>ppt_x</p:attrName>
                                        </p:attrNameLst>
                                      </p:cBhvr>
                                      <p:tavLst>
                                        <p:tav tm="0">
                                          <p:val>
                                            <p:strVal val="#ppt_x-#ppt_w/2"/>
                                          </p:val>
                                        </p:tav>
                                        <p:tav tm="100000">
                                          <p:val>
                                            <p:strVal val="#ppt_x"/>
                                          </p:val>
                                        </p:tav>
                                      </p:tavLst>
                                    </p:anim>
                                    <p:anim calcmode="lin" valueType="num">
                                      <p:cBhvr>
                                        <p:cTn id="30" dur="500" fill="hold"/>
                                        <p:tgtEl>
                                          <p:spTgt spid="29703"/>
                                        </p:tgtEl>
                                        <p:attrNameLst>
                                          <p:attrName>ppt_y</p:attrName>
                                        </p:attrNameLst>
                                      </p:cBhvr>
                                      <p:tavLst>
                                        <p:tav tm="0">
                                          <p:val>
                                            <p:strVal val="#ppt_y"/>
                                          </p:val>
                                        </p:tav>
                                        <p:tav tm="100000">
                                          <p:val>
                                            <p:strVal val="#ppt_y"/>
                                          </p:val>
                                        </p:tav>
                                      </p:tavLst>
                                    </p:anim>
                                    <p:anim calcmode="lin" valueType="num">
                                      <p:cBhvr>
                                        <p:cTn id="31" dur="500" fill="hold"/>
                                        <p:tgtEl>
                                          <p:spTgt spid="29703"/>
                                        </p:tgtEl>
                                        <p:attrNameLst>
                                          <p:attrName>ppt_w</p:attrName>
                                        </p:attrNameLst>
                                      </p:cBhvr>
                                      <p:tavLst>
                                        <p:tav tm="0">
                                          <p:val>
                                            <p:fltVal val="0"/>
                                          </p:val>
                                        </p:tav>
                                        <p:tav tm="100000">
                                          <p:val>
                                            <p:strVal val="#ppt_w"/>
                                          </p:val>
                                        </p:tav>
                                      </p:tavLst>
                                    </p:anim>
                                    <p:anim calcmode="lin" valueType="num">
                                      <p:cBhvr>
                                        <p:cTn id="32" dur="500" fill="hold"/>
                                        <p:tgtEl>
                                          <p:spTgt spid="29703"/>
                                        </p:tgtEl>
                                        <p:attrNameLst>
                                          <p:attrName>ppt_h</p:attrName>
                                        </p:attrNameLst>
                                      </p:cBhvr>
                                      <p:tavLst>
                                        <p:tav tm="0">
                                          <p:val>
                                            <p:strVal val="#ppt_h"/>
                                          </p:val>
                                        </p:tav>
                                        <p:tav tm="100000">
                                          <p:val>
                                            <p:strVal val="#ppt_h"/>
                                          </p:val>
                                        </p:tav>
                                      </p:tavLst>
                                    </p:anim>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29704"/>
                                        </p:tgtEl>
                                        <p:attrNameLst>
                                          <p:attrName>style.visibility</p:attrName>
                                        </p:attrNameLst>
                                      </p:cBhvr>
                                      <p:to>
                                        <p:strVal val="visible"/>
                                      </p:to>
                                    </p:set>
                                    <p:anim calcmode="lin" valueType="num">
                                      <p:cBhvr>
                                        <p:cTn id="35" dur="500" fill="hold"/>
                                        <p:tgtEl>
                                          <p:spTgt spid="29704"/>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9704"/>
                                        </p:tgtEl>
                                        <p:attrNameLst>
                                          <p:attrName>ppt_y</p:attrName>
                                        </p:attrNameLst>
                                      </p:cBhvr>
                                      <p:tavLst>
                                        <p:tav tm="0">
                                          <p:val>
                                            <p:strVal val="#ppt_y"/>
                                          </p:val>
                                        </p:tav>
                                        <p:tav tm="100000">
                                          <p:val>
                                            <p:strVal val="#ppt_y"/>
                                          </p:val>
                                        </p:tav>
                                      </p:tavLst>
                                    </p:anim>
                                    <p:anim calcmode="lin" valueType="num">
                                      <p:cBhvr>
                                        <p:cTn id="37" dur="500" fill="hold"/>
                                        <p:tgtEl>
                                          <p:spTgt spid="29704"/>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970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970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29705"/>
                                        </p:tgtEl>
                                        <p:attrNameLst>
                                          <p:attrName>style.visibility</p:attrName>
                                        </p:attrNameLst>
                                      </p:cBhvr>
                                      <p:to>
                                        <p:strVal val="visible"/>
                                      </p:to>
                                    </p:set>
                                    <p:anim calcmode="lin" valueType="num">
                                      <p:cBhvr>
                                        <p:cTn id="44" dur="500" fill="hold"/>
                                        <p:tgtEl>
                                          <p:spTgt spid="29705"/>
                                        </p:tgtEl>
                                        <p:attrNameLst>
                                          <p:attrName>ppt_x</p:attrName>
                                        </p:attrNameLst>
                                      </p:cBhvr>
                                      <p:tavLst>
                                        <p:tav tm="0">
                                          <p:val>
                                            <p:strVal val="#ppt_x-#ppt_w/2"/>
                                          </p:val>
                                        </p:tav>
                                        <p:tav tm="100000">
                                          <p:val>
                                            <p:strVal val="#ppt_x"/>
                                          </p:val>
                                        </p:tav>
                                      </p:tavLst>
                                    </p:anim>
                                    <p:anim calcmode="lin" valueType="num">
                                      <p:cBhvr>
                                        <p:cTn id="45" dur="500" fill="hold"/>
                                        <p:tgtEl>
                                          <p:spTgt spid="29705"/>
                                        </p:tgtEl>
                                        <p:attrNameLst>
                                          <p:attrName>ppt_y</p:attrName>
                                        </p:attrNameLst>
                                      </p:cBhvr>
                                      <p:tavLst>
                                        <p:tav tm="0">
                                          <p:val>
                                            <p:strVal val="#ppt_y"/>
                                          </p:val>
                                        </p:tav>
                                        <p:tav tm="100000">
                                          <p:val>
                                            <p:strVal val="#ppt_y"/>
                                          </p:val>
                                        </p:tav>
                                      </p:tavLst>
                                    </p:anim>
                                    <p:anim calcmode="lin" valueType="num">
                                      <p:cBhvr>
                                        <p:cTn id="46" dur="500" fill="hold"/>
                                        <p:tgtEl>
                                          <p:spTgt spid="29705"/>
                                        </p:tgtEl>
                                        <p:attrNameLst>
                                          <p:attrName>ppt_w</p:attrName>
                                        </p:attrNameLst>
                                      </p:cBhvr>
                                      <p:tavLst>
                                        <p:tav tm="0">
                                          <p:val>
                                            <p:fltVal val="0"/>
                                          </p:val>
                                        </p:tav>
                                        <p:tav tm="100000">
                                          <p:val>
                                            <p:strVal val="#ppt_w"/>
                                          </p:val>
                                        </p:tav>
                                      </p:tavLst>
                                    </p:anim>
                                    <p:anim calcmode="lin" valueType="num">
                                      <p:cBhvr>
                                        <p:cTn id="47" dur="500" fill="hold"/>
                                        <p:tgtEl>
                                          <p:spTgt spid="29705"/>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9706"/>
                                        </p:tgtEl>
                                        <p:attrNameLst>
                                          <p:attrName>style.visibility</p:attrName>
                                        </p:attrNameLst>
                                      </p:cBhvr>
                                      <p:to>
                                        <p:strVal val="visible"/>
                                      </p:to>
                                    </p:set>
                                    <p:anim calcmode="lin" valueType="num">
                                      <p:cBhvr>
                                        <p:cTn id="52" dur="500" fill="hold"/>
                                        <p:tgtEl>
                                          <p:spTgt spid="29706"/>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9706"/>
                                        </p:tgtEl>
                                        <p:attrNameLst>
                                          <p:attrName>ppt_y</p:attrName>
                                        </p:attrNameLst>
                                      </p:cBhvr>
                                      <p:tavLst>
                                        <p:tav tm="0">
                                          <p:val>
                                            <p:strVal val="#ppt_y"/>
                                          </p:val>
                                        </p:tav>
                                        <p:tav tm="100000">
                                          <p:val>
                                            <p:strVal val="#ppt_y"/>
                                          </p:val>
                                        </p:tav>
                                      </p:tavLst>
                                    </p:anim>
                                    <p:anim calcmode="lin" valueType="num">
                                      <p:cBhvr>
                                        <p:cTn id="54" dur="500" fill="hold"/>
                                        <p:tgtEl>
                                          <p:spTgt spid="29706"/>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9706"/>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970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29707"/>
                                        </p:tgtEl>
                                        <p:attrNameLst>
                                          <p:attrName>style.visibility</p:attrName>
                                        </p:attrNameLst>
                                      </p:cBhvr>
                                      <p:to>
                                        <p:strVal val="visible"/>
                                      </p:to>
                                    </p:set>
                                    <p:anim calcmode="lin" valueType="num">
                                      <p:cBhvr>
                                        <p:cTn id="61" dur="500" fill="hold"/>
                                        <p:tgtEl>
                                          <p:spTgt spid="29707"/>
                                        </p:tgtEl>
                                        <p:attrNameLst>
                                          <p:attrName>ppt_w</p:attrName>
                                        </p:attrNameLst>
                                      </p:cBhvr>
                                      <p:tavLst>
                                        <p:tav tm="0">
                                          <p:val>
                                            <p:fltVal val="0"/>
                                          </p:val>
                                        </p:tav>
                                        <p:tav tm="100000">
                                          <p:val>
                                            <p:strVal val="#ppt_w"/>
                                          </p:val>
                                        </p:tav>
                                      </p:tavLst>
                                    </p:anim>
                                    <p:anim calcmode="lin" valueType="num">
                                      <p:cBhvr>
                                        <p:cTn id="62" dur="500" fill="hold"/>
                                        <p:tgtEl>
                                          <p:spTgt spid="29707"/>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9708"/>
                                        </p:tgtEl>
                                        <p:attrNameLst>
                                          <p:attrName>style.visibility</p:attrName>
                                        </p:attrNameLst>
                                      </p:cBhvr>
                                      <p:to>
                                        <p:strVal val="visible"/>
                                      </p:to>
                                    </p:set>
                                    <p:anim calcmode="lin" valueType="num">
                                      <p:cBhvr>
                                        <p:cTn id="67" dur="500" fill="hold"/>
                                        <p:tgtEl>
                                          <p:spTgt spid="29708"/>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9708"/>
                                        </p:tgtEl>
                                        <p:attrNameLst>
                                          <p:attrName>ppt_y</p:attrName>
                                        </p:attrNameLst>
                                      </p:cBhvr>
                                      <p:tavLst>
                                        <p:tav tm="0">
                                          <p:val>
                                            <p:strVal val="#ppt_y"/>
                                          </p:val>
                                        </p:tav>
                                        <p:tav tm="100000">
                                          <p:val>
                                            <p:strVal val="#ppt_y"/>
                                          </p:val>
                                        </p:tav>
                                      </p:tavLst>
                                    </p:anim>
                                    <p:anim calcmode="lin" valueType="num">
                                      <p:cBhvr>
                                        <p:cTn id="69" dur="500" fill="hold"/>
                                        <p:tgtEl>
                                          <p:spTgt spid="29708"/>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970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3" grpId="0" animBg="1"/>
      <p:bldP spid="29704" grpId="0" animBg="1"/>
      <p:bldP spid="29706" grpId="0" animBg="1"/>
      <p:bldP spid="29708" grpId="0" animBg="1"/>
      <p:bldP spid="29705" grpId="0" animBg="1"/>
      <p:bldP spid="297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8101" y="2796849"/>
            <a:ext cx="9143999" cy="1219200"/>
          </a:xfrm>
        </p:spPr>
        <p:txBody>
          <a:bodyPr/>
          <a:lstStyle/>
          <a:p>
            <a:pPr>
              <a:defRPr/>
            </a:pPr>
            <a:r>
              <a:rPr lang="ar-DZ" altLang="fr-FR" sz="5400" b="1" i="1" dirty="0">
                <a:effectLst>
                  <a:outerShdw blurRad="38100" dist="38100" dir="2700000" algn="tl">
                    <a:srgbClr val="000000"/>
                  </a:outerShdw>
                </a:effectLst>
                <a:cs typeface="Arial" panose="020B0604020202020204" pitchFamily="34" charset="0"/>
              </a:rPr>
              <a:t>المحاضرة الاولى</a:t>
            </a:r>
            <a:endParaRPr lang="en-US" altLang="fr-FR" sz="5400" b="1" i="1" dirty="0">
              <a:effectLst>
                <a:outerShdw blurRad="38100" dist="38100" dir="2700000" algn="tl">
                  <a:srgbClr val="000000"/>
                </a:outerShdw>
              </a:effectLst>
              <a:cs typeface="Arial" panose="020B0604020202020204" pitchFamily="34" charset="0"/>
            </a:endParaRPr>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130724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4"/>
          <p:cNvSpPr>
            <a:spLocks noChangeArrowheads="1"/>
          </p:cNvSpPr>
          <p:nvPr/>
        </p:nvSpPr>
        <p:spPr bwMode="auto">
          <a:xfrm>
            <a:off x="228600" y="457200"/>
            <a:ext cx="3429000" cy="1219200"/>
          </a:xfrm>
          <a:prstGeom prst="rightArrow">
            <a:avLst>
              <a:gd name="adj1" fmla="val 50000"/>
              <a:gd name="adj2" fmla="val 70313"/>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EG" altLang="fr-FR" sz="2000" b="1">
                <a:latin typeface="Arial" panose="020B0604020202020204" pitchFamily="34" charset="0"/>
                <a:cs typeface="Arial" panose="020B0604020202020204" pitchFamily="34" charset="0"/>
              </a:rPr>
              <a:t>اهداف ادارة الموارد البشرية</a:t>
            </a:r>
            <a:endParaRPr lang="en-US" altLang="fr-FR" sz="2000" b="1">
              <a:latin typeface="Arial" panose="020B0604020202020204" pitchFamily="34" charset="0"/>
              <a:cs typeface="Arial" panose="020B0604020202020204" pitchFamily="34" charset="0"/>
            </a:endParaRPr>
          </a:p>
        </p:txBody>
      </p:sp>
      <p:sp>
        <p:nvSpPr>
          <p:cNvPr id="30727" name="AutoShape 7"/>
          <p:cNvSpPr>
            <a:spLocks noChangeArrowheads="1"/>
          </p:cNvSpPr>
          <p:nvPr/>
        </p:nvSpPr>
        <p:spPr bwMode="auto">
          <a:xfrm>
            <a:off x="685800" y="1524000"/>
            <a:ext cx="609600" cy="8382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5400" dirty="0">
                <a:solidFill>
                  <a:srgbClr val="FF0000"/>
                </a:solidFill>
                <a:latin typeface="Impact" panose="020B0806030902050204" pitchFamily="34" charset="0"/>
              </a:rPr>
              <a:t>1</a:t>
            </a:r>
          </a:p>
        </p:txBody>
      </p:sp>
      <p:sp>
        <p:nvSpPr>
          <p:cNvPr id="30728" name="AutoShape 8"/>
          <p:cNvSpPr>
            <a:spLocks noChangeArrowheads="1"/>
          </p:cNvSpPr>
          <p:nvPr/>
        </p:nvSpPr>
        <p:spPr bwMode="auto">
          <a:xfrm>
            <a:off x="1219200" y="1752600"/>
            <a:ext cx="4800600" cy="457200"/>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cmpd="dbl">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b="1" dirty="0">
                <a:solidFill>
                  <a:schemeClr val="accent4">
                    <a:lumMod val="10000"/>
                  </a:schemeClr>
                </a:solidFill>
                <a:latin typeface="Arial Narrow" panose="020B0606020202030204" pitchFamily="34" charset="0"/>
                <a:cs typeface="Arial" panose="020B0604020202020204" pitchFamily="34" charset="0"/>
              </a:rPr>
              <a:t>تعظيم الفائدة من رأس المال البشري</a:t>
            </a:r>
            <a:endParaRPr lang="en-US" altLang="fr-FR" b="1" dirty="0">
              <a:solidFill>
                <a:schemeClr val="accent4">
                  <a:lumMod val="10000"/>
                </a:schemeClr>
              </a:solidFill>
              <a:latin typeface="Arial Narrow" panose="020B0606020202030204" pitchFamily="34" charset="0"/>
              <a:cs typeface="Arial" panose="020B0604020202020204" pitchFamily="34" charset="0"/>
            </a:endParaRPr>
          </a:p>
        </p:txBody>
      </p:sp>
      <p:sp>
        <p:nvSpPr>
          <p:cNvPr id="30729" name="AutoShape 9"/>
          <p:cNvSpPr>
            <a:spLocks noChangeArrowheads="1"/>
          </p:cNvSpPr>
          <p:nvPr/>
        </p:nvSpPr>
        <p:spPr bwMode="auto">
          <a:xfrm>
            <a:off x="1295400" y="2286000"/>
            <a:ext cx="609600" cy="8382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5400" dirty="0">
                <a:solidFill>
                  <a:srgbClr val="FF0000"/>
                </a:solidFill>
                <a:latin typeface="Impact" panose="020B0806030902050204" pitchFamily="34" charset="0"/>
              </a:rPr>
              <a:t>2</a:t>
            </a:r>
          </a:p>
        </p:txBody>
      </p:sp>
      <p:sp>
        <p:nvSpPr>
          <p:cNvPr id="30730" name="AutoShape 10"/>
          <p:cNvSpPr>
            <a:spLocks noChangeArrowheads="1"/>
          </p:cNvSpPr>
          <p:nvPr/>
        </p:nvSpPr>
        <p:spPr bwMode="auto">
          <a:xfrm>
            <a:off x="1828800" y="2514600"/>
            <a:ext cx="4800600" cy="457200"/>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8100" cmpd="dbl">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b="1" dirty="0">
                <a:solidFill>
                  <a:schemeClr val="accent4">
                    <a:lumMod val="10000"/>
                  </a:schemeClr>
                </a:solidFill>
                <a:latin typeface="Arial Narrow" panose="020B0606020202030204" pitchFamily="34" charset="0"/>
                <a:cs typeface="Arial" panose="020B0604020202020204" pitchFamily="34" charset="0"/>
              </a:rPr>
              <a:t>التوظيف والمحافظة على الموارد البشرية</a:t>
            </a:r>
            <a:endParaRPr lang="en-US" altLang="fr-FR" b="1" dirty="0">
              <a:solidFill>
                <a:schemeClr val="accent4">
                  <a:lumMod val="10000"/>
                </a:schemeClr>
              </a:solidFill>
              <a:latin typeface="Arial Narrow" panose="020B0606020202030204" pitchFamily="34" charset="0"/>
              <a:cs typeface="Arial" panose="020B0604020202020204" pitchFamily="34" charset="0"/>
            </a:endParaRPr>
          </a:p>
        </p:txBody>
      </p:sp>
      <p:sp>
        <p:nvSpPr>
          <p:cNvPr id="30731" name="AutoShape 11"/>
          <p:cNvSpPr>
            <a:spLocks noChangeArrowheads="1"/>
          </p:cNvSpPr>
          <p:nvPr/>
        </p:nvSpPr>
        <p:spPr bwMode="auto">
          <a:xfrm>
            <a:off x="1981200" y="3048000"/>
            <a:ext cx="609600" cy="8382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5400" dirty="0">
                <a:solidFill>
                  <a:srgbClr val="FF0000"/>
                </a:solidFill>
                <a:latin typeface="Impact" panose="020B0806030902050204" pitchFamily="34" charset="0"/>
              </a:rPr>
              <a:t>3</a:t>
            </a:r>
          </a:p>
        </p:txBody>
      </p:sp>
      <p:sp>
        <p:nvSpPr>
          <p:cNvPr id="30732" name="AutoShape 12"/>
          <p:cNvSpPr>
            <a:spLocks noChangeArrowheads="1"/>
          </p:cNvSpPr>
          <p:nvPr/>
        </p:nvSpPr>
        <p:spPr bwMode="auto">
          <a:xfrm>
            <a:off x="2514600" y="3276600"/>
            <a:ext cx="4800600" cy="457200"/>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8100" cmpd="dbl">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b="1" dirty="0">
                <a:solidFill>
                  <a:schemeClr val="accent4">
                    <a:lumMod val="10000"/>
                  </a:schemeClr>
                </a:solidFill>
                <a:latin typeface="Arial Narrow" panose="020B0606020202030204" pitchFamily="34" charset="0"/>
                <a:cs typeface="Arial" panose="020B0604020202020204" pitchFamily="34" charset="0"/>
              </a:rPr>
              <a:t>تطوير مهارات وقدرات الموارد البشرية</a:t>
            </a:r>
            <a:endParaRPr lang="en-US" altLang="fr-FR" b="1" dirty="0">
              <a:solidFill>
                <a:schemeClr val="accent4">
                  <a:lumMod val="10000"/>
                </a:schemeClr>
              </a:solidFill>
              <a:latin typeface="Arial Narrow" panose="020B0606020202030204" pitchFamily="34" charset="0"/>
              <a:cs typeface="Arial" panose="020B0604020202020204" pitchFamily="34" charset="0"/>
            </a:endParaRPr>
          </a:p>
        </p:txBody>
      </p:sp>
      <p:sp>
        <p:nvSpPr>
          <p:cNvPr id="30733" name="AutoShape 13"/>
          <p:cNvSpPr>
            <a:spLocks noChangeArrowheads="1"/>
          </p:cNvSpPr>
          <p:nvPr/>
        </p:nvSpPr>
        <p:spPr bwMode="auto">
          <a:xfrm>
            <a:off x="2629989" y="3780609"/>
            <a:ext cx="609600" cy="8382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5400" dirty="0">
                <a:solidFill>
                  <a:srgbClr val="FF0000"/>
                </a:solidFill>
                <a:latin typeface="Impact" panose="020B0806030902050204" pitchFamily="34" charset="0"/>
              </a:rPr>
              <a:t>4</a:t>
            </a:r>
          </a:p>
        </p:txBody>
      </p:sp>
      <p:sp>
        <p:nvSpPr>
          <p:cNvPr id="30734" name="AutoShape 14"/>
          <p:cNvSpPr>
            <a:spLocks noChangeArrowheads="1"/>
          </p:cNvSpPr>
          <p:nvPr/>
        </p:nvSpPr>
        <p:spPr bwMode="auto">
          <a:xfrm>
            <a:off x="3200400" y="3971109"/>
            <a:ext cx="4800600" cy="457200"/>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8100" cmpd="dbl">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b="1" dirty="0">
                <a:solidFill>
                  <a:schemeClr val="accent4">
                    <a:lumMod val="10000"/>
                  </a:schemeClr>
                </a:solidFill>
                <a:latin typeface="Arial Narrow" panose="020B0606020202030204" pitchFamily="34" charset="0"/>
                <a:cs typeface="Arial" panose="020B0604020202020204" pitchFamily="34" charset="0"/>
              </a:rPr>
              <a:t>تحديد الهوية والتعويضات</a:t>
            </a:r>
            <a:endParaRPr lang="en-US" altLang="fr-FR" b="1" dirty="0">
              <a:solidFill>
                <a:schemeClr val="accent4">
                  <a:lumMod val="10000"/>
                </a:schemeClr>
              </a:solidFill>
              <a:latin typeface="Arial Narrow" panose="020B0606020202030204" pitchFamily="34" charset="0"/>
              <a:cs typeface="Arial" panose="020B0604020202020204" pitchFamily="34" charset="0"/>
            </a:endParaRPr>
          </a:p>
        </p:txBody>
      </p:sp>
      <p:sp>
        <p:nvSpPr>
          <p:cNvPr id="30735" name="AutoShape 15"/>
          <p:cNvSpPr>
            <a:spLocks noChangeArrowheads="1"/>
          </p:cNvSpPr>
          <p:nvPr/>
        </p:nvSpPr>
        <p:spPr bwMode="auto">
          <a:xfrm>
            <a:off x="3272246" y="4551317"/>
            <a:ext cx="609600" cy="8382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5400" dirty="0">
                <a:solidFill>
                  <a:srgbClr val="FF0000"/>
                </a:solidFill>
                <a:latin typeface="Impact" panose="020B0806030902050204" pitchFamily="34" charset="0"/>
              </a:rPr>
              <a:t>5</a:t>
            </a:r>
          </a:p>
        </p:txBody>
      </p:sp>
      <p:sp>
        <p:nvSpPr>
          <p:cNvPr id="30736" name="AutoShape 16"/>
          <p:cNvSpPr>
            <a:spLocks noChangeArrowheads="1"/>
          </p:cNvSpPr>
          <p:nvPr/>
        </p:nvSpPr>
        <p:spPr bwMode="auto">
          <a:xfrm>
            <a:off x="3810000" y="4717869"/>
            <a:ext cx="4800600" cy="457200"/>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8100" cmpd="dbl">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b="1" dirty="0">
                <a:solidFill>
                  <a:schemeClr val="accent4">
                    <a:lumMod val="10000"/>
                  </a:schemeClr>
                </a:solidFill>
                <a:latin typeface="Arial Narrow" panose="020B0606020202030204" pitchFamily="34" charset="0"/>
                <a:cs typeface="Arial" panose="020B0604020202020204" pitchFamily="34" charset="0"/>
              </a:rPr>
              <a:t>نتائج نظام التكلفة والفاعلية </a:t>
            </a:r>
            <a:endParaRPr lang="en-US" altLang="fr-FR" b="1" dirty="0">
              <a:solidFill>
                <a:schemeClr val="accent4">
                  <a:lumMod val="10000"/>
                </a:schemeClr>
              </a:solidFill>
              <a:latin typeface="Arial Narrow" panose="020B0606020202030204" pitchFamily="34" charset="0"/>
              <a:cs typeface="Arial" panose="020B0604020202020204" pitchFamily="34" charset="0"/>
            </a:endParaRPr>
          </a:p>
        </p:txBody>
      </p:sp>
      <p:sp>
        <p:nvSpPr>
          <p:cNvPr id="30737" name="AutoShape 17"/>
          <p:cNvSpPr>
            <a:spLocks noChangeArrowheads="1"/>
          </p:cNvSpPr>
          <p:nvPr/>
        </p:nvSpPr>
        <p:spPr bwMode="auto">
          <a:xfrm>
            <a:off x="3881846" y="5389517"/>
            <a:ext cx="609600" cy="8382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5400" dirty="0">
                <a:solidFill>
                  <a:srgbClr val="FF0000"/>
                </a:solidFill>
                <a:latin typeface="Impact" panose="020B0806030902050204" pitchFamily="34" charset="0"/>
              </a:rPr>
              <a:t>6</a:t>
            </a:r>
          </a:p>
        </p:txBody>
      </p:sp>
      <p:sp>
        <p:nvSpPr>
          <p:cNvPr id="30738" name="AutoShape 18"/>
          <p:cNvSpPr>
            <a:spLocks noChangeArrowheads="1"/>
          </p:cNvSpPr>
          <p:nvPr/>
        </p:nvSpPr>
        <p:spPr bwMode="auto">
          <a:xfrm>
            <a:off x="4419599" y="5562600"/>
            <a:ext cx="4630783" cy="457200"/>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8100" cmpd="dbl">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b="1" dirty="0">
                <a:solidFill>
                  <a:schemeClr val="accent4">
                    <a:lumMod val="10000"/>
                  </a:schemeClr>
                </a:solidFill>
                <a:latin typeface="Arial Narrow" panose="020B0606020202030204" pitchFamily="34" charset="0"/>
                <a:cs typeface="Arial" panose="020B0604020202020204" pitchFamily="34" charset="0"/>
              </a:rPr>
              <a:t>الادارة الفعالة</a:t>
            </a:r>
            <a:endParaRPr lang="en-US" altLang="fr-FR" b="1" dirty="0">
              <a:solidFill>
                <a:schemeClr val="accent4">
                  <a:lumMod val="10000"/>
                </a:schemeClr>
              </a:solidFill>
              <a:latin typeface="Arial Narrow" panose="020B0606020202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2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2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0727"/>
                                        </p:tgtEl>
                                        <p:attrNameLst>
                                          <p:attrName>style.visibility</p:attrName>
                                        </p:attrNameLst>
                                      </p:cBhvr>
                                      <p:to>
                                        <p:strVal val="visible"/>
                                      </p:to>
                                    </p:set>
                                    <p:anim calcmode="lin" valueType="num">
                                      <p:cBhvr>
                                        <p:cTn id="15" dur="500" fill="hold"/>
                                        <p:tgtEl>
                                          <p:spTgt spid="30727"/>
                                        </p:tgtEl>
                                        <p:attrNameLst>
                                          <p:attrName>ppt_x</p:attrName>
                                        </p:attrNameLst>
                                      </p:cBhvr>
                                      <p:tavLst>
                                        <p:tav tm="0">
                                          <p:val>
                                            <p:strVal val="#ppt_x-#ppt_w/2"/>
                                          </p:val>
                                        </p:tav>
                                        <p:tav tm="100000">
                                          <p:val>
                                            <p:strVal val="#ppt_x"/>
                                          </p:val>
                                        </p:tav>
                                      </p:tavLst>
                                    </p:anim>
                                    <p:anim calcmode="lin" valueType="num">
                                      <p:cBhvr>
                                        <p:cTn id="16" dur="500" fill="hold"/>
                                        <p:tgtEl>
                                          <p:spTgt spid="30727"/>
                                        </p:tgtEl>
                                        <p:attrNameLst>
                                          <p:attrName>ppt_y</p:attrName>
                                        </p:attrNameLst>
                                      </p:cBhvr>
                                      <p:tavLst>
                                        <p:tav tm="0">
                                          <p:val>
                                            <p:strVal val="#ppt_y"/>
                                          </p:val>
                                        </p:tav>
                                        <p:tav tm="100000">
                                          <p:val>
                                            <p:strVal val="#ppt_y"/>
                                          </p:val>
                                        </p:tav>
                                      </p:tavLst>
                                    </p:anim>
                                    <p:anim calcmode="lin" valueType="num">
                                      <p:cBhvr>
                                        <p:cTn id="17" dur="500" fill="hold"/>
                                        <p:tgtEl>
                                          <p:spTgt spid="30727"/>
                                        </p:tgtEl>
                                        <p:attrNameLst>
                                          <p:attrName>ppt_w</p:attrName>
                                        </p:attrNameLst>
                                      </p:cBhvr>
                                      <p:tavLst>
                                        <p:tav tm="0">
                                          <p:val>
                                            <p:fltVal val="0"/>
                                          </p:val>
                                        </p:tav>
                                        <p:tav tm="100000">
                                          <p:val>
                                            <p:strVal val="#ppt_w"/>
                                          </p:val>
                                        </p:tav>
                                      </p:tavLst>
                                    </p:anim>
                                    <p:anim calcmode="lin" valueType="num">
                                      <p:cBhvr>
                                        <p:cTn id="18" dur="500" fill="hold"/>
                                        <p:tgtEl>
                                          <p:spTgt spid="30727"/>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17" presetClass="entr" presetSubtype="8" fill="hold" grpId="0" nodeType="afterEffect">
                                  <p:stCondLst>
                                    <p:cond delay="0"/>
                                  </p:stCondLst>
                                  <p:childTnLst>
                                    <p:set>
                                      <p:cBhvr>
                                        <p:cTn id="21" dur="1" fill="hold">
                                          <p:stCondLst>
                                            <p:cond delay="0"/>
                                          </p:stCondLst>
                                        </p:cTn>
                                        <p:tgtEl>
                                          <p:spTgt spid="30728"/>
                                        </p:tgtEl>
                                        <p:attrNameLst>
                                          <p:attrName>style.visibility</p:attrName>
                                        </p:attrNameLst>
                                      </p:cBhvr>
                                      <p:to>
                                        <p:strVal val="visible"/>
                                      </p:to>
                                    </p:set>
                                    <p:anim calcmode="lin" valueType="num">
                                      <p:cBhvr>
                                        <p:cTn id="22" dur="500" fill="hold"/>
                                        <p:tgtEl>
                                          <p:spTgt spid="30728"/>
                                        </p:tgtEl>
                                        <p:attrNameLst>
                                          <p:attrName>ppt_x</p:attrName>
                                        </p:attrNameLst>
                                      </p:cBhvr>
                                      <p:tavLst>
                                        <p:tav tm="0">
                                          <p:val>
                                            <p:strVal val="#ppt_x-#ppt_w/2"/>
                                          </p:val>
                                        </p:tav>
                                        <p:tav tm="100000">
                                          <p:val>
                                            <p:strVal val="#ppt_x"/>
                                          </p:val>
                                        </p:tav>
                                      </p:tavLst>
                                    </p:anim>
                                    <p:anim calcmode="lin" valueType="num">
                                      <p:cBhvr>
                                        <p:cTn id="23" dur="500" fill="hold"/>
                                        <p:tgtEl>
                                          <p:spTgt spid="30728"/>
                                        </p:tgtEl>
                                        <p:attrNameLst>
                                          <p:attrName>ppt_y</p:attrName>
                                        </p:attrNameLst>
                                      </p:cBhvr>
                                      <p:tavLst>
                                        <p:tav tm="0">
                                          <p:val>
                                            <p:strVal val="#ppt_y"/>
                                          </p:val>
                                        </p:tav>
                                        <p:tav tm="100000">
                                          <p:val>
                                            <p:strVal val="#ppt_y"/>
                                          </p:val>
                                        </p:tav>
                                      </p:tavLst>
                                    </p:anim>
                                    <p:anim calcmode="lin" valueType="num">
                                      <p:cBhvr>
                                        <p:cTn id="24" dur="500" fill="hold"/>
                                        <p:tgtEl>
                                          <p:spTgt spid="30728"/>
                                        </p:tgtEl>
                                        <p:attrNameLst>
                                          <p:attrName>ppt_w</p:attrName>
                                        </p:attrNameLst>
                                      </p:cBhvr>
                                      <p:tavLst>
                                        <p:tav tm="0">
                                          <p:val>
                                            <p:fltVal val="0"/>
                                          </p:val>
                                        </p:tav>
                                        <p:tav tm="100000">
                                          <p:val>
                                            <p:strVal val="#ppt_w"/>
                                          </p:val>
                                        </p:tav>
                                      </p:tavLst>
                                    </p:anim>
                                    <p:anim calcmode="lin" valueType="num">
                                      <p:cBhvr>
                                        <p:cTn id="25" dur="500" fill="hold"/>
                                        <p:tgtEl>
                                          <p:spTgt spid="30728"/>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30729"/>
                                        </p:tgtEl>
                                        <p:attrNameLst>
                                          <p:attrName>style.visibility</p:attrName>
                                        </p:attrNameLst>
                                      </p:cBhvr>
                                      <p:to>
                                        <p:strVal val="visible"/>
                                      </p:to>
                                    </p:set>
                                    <p:anim calcmode="lin" valueType="num">
                                      <p:cBhvr>
                                        <p:cTn id="30" dur="500" fill="hold"/>
                                        <p:tgtEl>
                                          <p:spTgt spid="30729"/>
                                        </p:tgtEl>
                                        <p:attrNameLst>
                                          <p:attrName>ppt_w</p:attrName>
                                        </p:attrNameLst>
                                      </p:cBhvr>
                                      <p:tavLst>
                                        <p:tav tm="0">
                                          <p:val>
                                            <p:fltVal val="0"/>
                                          </p:val>
                                        </p:tav>
                                        <p:tav tm="100000">
                                          <p:val>
                                            <p:strVal val="#ppt_w"/>
                                          </p:val>
                                        </p:tav>
                                      </p:tavLst>
                                    </p:anim>
                                    <p:anim calcmode="lin" valueType="num">
                                      <p:cBhvr>
                                        <p:cTn id="31" dur="500" fill="hold"/>
                                        <p:tgtEl>
                                          <p:spTgt spid="30729"/>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30730"/>
                                        </p:tgtEl>
                                        <p:attrNameLst>
                                          <p:attrName>style.visibility</p:attrName>
                                        </p:attrNameLst>
                                      </p:cBhvr>
                                      <p:to>
                                        <p:strVal val="visible"/>
                                      </p:to>
                                    </p:set>
                                    <p:anim calcmode="lin" valueType="num">
                                      <p:cBhvr>
                                        <p:cTn id="36" dur="500" fill="hold"/>
                                        <p:tgtEl>
                                          <p:spTgt spid="30730"/>
                                        </p:tgtEl>
                                        <p:attrNameLst>
                                          <p:attrName>ppt_x</p:attrName>
                                        </p:attrNameLst>
                                      </p:cBhvr>
                                      <p:tavLst>
                                        <p:tav tm="0">
                                          <p:val>
                                            <p:strVal val="#ppt_x-#ppt_w/2"/>
                                          </p:val>
                                        </p:tav>
                                        <p:tav tm="100000">
                                          <p:val>
                                            <p:strVal val="#ppt_x"/>
                                          </p:val>
                                        </p:tav>
                                      </p:tavLst>
                                    </p:anim>
                                    <p:anim calcmode="lin" valueType="num">
                                      <p:cBhvr>
                                        <p:cTn id="37" dur="500" fill="hold"/>
                                        <p:tgtEl>
                                          <p:spTgt spid="30730"/>
                                        </p:tgtEl>
                                        <p:attrNameLst>
                                          <p:attrName>ppt_y</p:attrName>
                                        </p:attrNameLst>
                                      </p:cBhvr>
                                      <p:tavLst>
                                        <p:tav tm="0">
                                          <p:val>
                                            <p:strVal val="#ppt_y"/>
                                          </p:val>
                                        </p:tav>
                                        <p:tav tm="100000">
                                          <p:val>
                                            <p:strVal val="#ppt_y"/>
                                          </p:val>
                                        </p:tav>
                                      </p:tavLst>
                                    </p:anim>
                                    <p:anim calcmode="lin" valueType="num">
                                      <p:cBhvr>
                                        <p:cTn id="38" dur="500" fill="hold"/>
                                        <p:tgtEl>
                                          <p:spTgt spid="30730"/>
                                        </p:tgtEl>
                                        <p:attrNameLst>
                                          <p:attrName>ppt_w</p:attrName>
                                        </p:attrNameLst>
                                      </p:cBhvr>
                                      <p:tavLst>
                                        <p:tav tm="0">
                                          <p:val>
                                            <p:fltVal val="0"/>
                                          </p:val>
                                        </p:tav>
                                        <p:tav tm="100000">
                                          <p:val>
                                            <p:strVal val="#ppt_w"/>
                                          </p:val>
                                        </p:tav>
                                      </p:tavLst>
                                    </p:anim>
                                    <p:anim calcmode="lin" valueType="num">
                                      <p:cBhvr>
                                        <p:cTn id="39" dur="500" fill="hold"/>
                                        <p:tgtEl>
                                          <p:spTgt spid="30730"/>
                                        </p:tgtEl>
                                        <p:attrNameLst>
                                          <p:attrName>ppt_h</p:attrName>
                                        </p:attrNameLst>
                                      </p:cBhvr>
                                      <p:tavLst>
                                        <p:tav tm="0">
                                          <p:val>
                                            <p:strVal val="#ppt_h"/>
                                          </p:val>
                                        </p:tav>
                                        <p:tav tm="100000">
                                          <p:val>
                                            <p:strVal val="#ppt_h"/>
                                          </p:val>
                                        </p:tav>
                                      </p:tavLst>
                                    </p:anim>
                                  </p:childTnLst>
                                </p:cTn>
                              </p:par>
                              <p:par>
                                <p:cTn id="40" presetID="17" presetClass="entr" presetSubtype="8" fill="hold" grpId="0" nodeType="withEffect">
                                  <p:stCondLst>
                                    <p:cond delay="0"/>
                                  </p:stCondLst>
                                  <p:childTnLst>
                                    <p:set>
                                      <p:cBhvr>
                                        <p:cTn id="41" dur="1" fill="hold">
                                          <p:stCondLst>
                                            <p:cond delay="0"/>
                                          </p:stCondLst>
                                        </p:cTn>
                                        <p:tgtEl>
                                          <p:spTgt spid="30731"/>
                                        </p:tgtEl>
                                        <p:attrNameLst>
                                          <p:attrName>style.visibility</p:attrName>
                                        </p:attrNameLst>
                                      </p:cBhvr>
                                      <p:to>
                                        <p:strVal val="visible"/>
                                      </p:to>
                                    </p:set>
                                    <p:anim calcmode="lin" valueType="num">
                                      <p:cBhvr>
                                        <p:cTn id="42" dur="500" fill="hold"/>
                                        <p:tgtEl>
                                          <p:spTgt spid="30731"/>
                                        </p:tgtEl>
                                        <p:attrNameLst>
                                          <p:attrName>ppt_x</p:attrName>
                                        </p:attrNameLst>
                                      </p:cBhvr>
                                      <p:tavLst>
                                        <p:tav tm="0">
                                          <p:val>
                                            <p:strVal val="#ppt_x-#ppt_w/2"/>
                                          </p:val>
                                        </p:tav>
                                        <p:tav tm="100000">
                                          <p:val>
                                            <p:strVal val="#ppt_x"/>
                                          </p:val>
                                        </p:tav>
                                      </p:tavLst>
                                    </p:anim>
                                    <p:anim calcmode="lin" valueType="num">
                                      <p:cBhvr>
                                        <p:cTn id="43" dur="500" fill="hold"/>
                                        <p:tgtEl>
                                          <p:spTgt spid="30731"/>
                                        </p:tgtEl>
                                        <p:attrNameLst>
                                          <p:attrName>ppt_y</p:attrName>
                                        </p:attrNameLst>
                                      </p:cBhvr>
                                      <p:tavLst>
                                        <p:tav tm="0">
                                          <p:val>
                                            <p:strVal val="#ppt_y"/>
                                          </p:val>
                                        </p:tav>
                                        <p:tav tm="100000">
                                          <p:val>
                                            <p:strVal val="#ppt_y"/>
                                          </p:val>
                                        </p:tav>
                                      </p:tavLst>
                                    </p:anim>
                                    <p:anim calcmode="lin" valueType="num">
                                      <p:cBhvr>
                                        <p:cTn id="44" dur="500" fill="hold"/>
                                        <p:tgtEl>
                                          <p:spTgt spid="30731"/>
                                        </p:tgtEl>
                                        <p:attrNameLst>
                                          <p:attrName>ppt_w</p:attrName>
                                        </p:attrNameLst>
                                      </p:cBhvr>
                                      <p:tavLst>
                                        <p:tav tm="0">
                                          <p:val>
                                            <p:fltVal val="0"/>
                                          </p:val>
                                        </p:tav>
                                        <p:tav tm="100000">
                                          <p:val>
                                            <p:strVal val="#ppt_w"/>
                                          </p:val>
                                        </p:tav>
                                      </p:tavLst>
                                    </p:anim>
                                    <p:anim calcmode="lin" valueType="num">
                                      <p:cBhvr>
                                        <p:cTn id="45" dur="500" fill="hold"/>
                                        <p:tgtEl>
                                          <p:spTgt spid="30731"/>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30732"/>
                                        </p:tgtEl>
                                        <p:attrNameLst>
                                          <p:attrName>style.visibility</p:attrName>
                                        </p:attrNameLst>
                                      </p:cBhvr>
                                      <p:to>
                                        <p:strVal val="visible"/>
                                      </p:to>
                                    </p:set>
                                    <p:anim calcmode="lin" valueType="num">
                                      <p:cBhvr>
                                        <p:cTn id="50" dur="500" fill="hold"/>
                                        <p:tgtEl>
                                          <p:spTgt spid="30732"/>
                                        </p:tgtEl>
                                        <p:attrNameLst>
                                          <p:attrName>ppt_x</p:attrName>
                                        </p:attrNameLst>
                                      </p:cBhvr>
                                      <p:tavLst>
                                        <p:tav tm="0">
                                          <p:val>
                                            <p:strVal val="#ppt_x-#ppt_w/2"/>
                                          </p:val>
                                        </p:tav>
                                        <p:tav tm="100000">
                                          <p:val>
                                            <p:strVal val="#ppt_x"/>
                                          </p:val>
                                        </p:tav>
                                      </p:tavLst>
                                    </p:anim>
                                    <p:anim calcmode="lin" valueType="num">
                                      <p:cBhvr>
                                        <p:cTn id="51" dur="500" fill="hold"/>
                                        <p:tgtEl>
                                          <p:spTgt spid="30732"/>
                                        </p:tgtEl>
                                        <p:attrNameLst>
                                          <p:attrName>ppt_y</p:attrName>
                                        </p:attrNameLst>
                                      </p:cBhvr>
                                      <p:tavLst>
                                        <p:tav tm="0">
                                          <p:val>
                                            <p:strVal val="#ppt_y"/>
                                          </p:val>
                                        </p:tav>
                                        <p:tav tm="100000">
                                          <p:val>
                                            <p:strVal val="#ppt_y"/>
                                          </p:val>
                                        </p:tav>
                                      </p:tavLst>
                                    </p:anim>
                                    <p:anim calcmode="lin" valueType="num">
                                      <p:cBhvr>
                                        <p:cTn id="52" dur="500" fill="hold"/>
                                        <p:tgtEl>
                                          <p:spTgt spid="30732"/>
                                        </p:tgtEl>
                                        <p:attrNameLst>
                                          <p:attrName>ppt_w</p:attrName>
                                        </p:attrNameLst>
                                      </p:cBhvr>
                                      <p:tavLst>
                                        <p:tav tm="0">
                                          <p:val>
                                            <p:fltVal val="0"/>
                                          </p:val>
                                        </p:tav>
                                        <p:tav tm="100000">
                                          <p:val>
                                            <p:strVal val="#ppt_w"/>
                                          </p:val>
                                        </p:tav>
                                      </p:tavLst>
                                    </p:anim>
                                    <p:anim calcmode="lin" valueType="num">
                                      <p:cBhvr>
                                        <p:cTn id="53" dur="500" fill="hold"/>
                                        <p:tgtEl>
                                          <p:spTgt spid="30732"/>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30733"/>
                                        </p:tgtEl>
                                        <p:attrNameLst>
                                          <p:attrName>style.visibility</p:attrName>
                                        </p:attrNameLst>
                                      </p:cBhvr>
                                      <p:to>
                                        <p:strVal val="visible"/>
                                      </p:to>
                                    </p:set>
                                    <p:anim calcmode="lin" valueType="num">
                                      <p:cBhvr>
                                        <p:cTn id="58" dur="500" fill="hold"/>
                                        <p:tgtEl>
                                          <p:spTgt spid="30733"/>
                                        </p:tgtEl>
                                        <p:attrNameLst>
                                          <p:attrName>ppt_x</p:attrName>
                                        </p:attrNameLst>
                                      </p:cBhvr>
                                      <p:tavLst>
                                        <p:tav tm="0">
                                          <p:val>
                                            <p:strVal val="#ppt_x-#ppt_w/2"/>
                                          </p:val>
                                        </p:tav>
                                        <p:tav tm="100000">
                                          <p:val>
                                            <p:strVal val="#ppt_x"/>
                                          </p:val>
                                        </p:tav>
                                      </p:tavLst>
                                    </p:anim>
                                    <p:anim calcmode="lin" valueType="num">
                                      <p:cBhvr>
                                        <p:cTn id="59" dur="500" fill="hold"/>
                                        <p:tgtEl>
                                          <p:spTgt spid="30733"/>
                                        </p:tgtEl>
                                        <p:attrNameLst>
                                          <p:attrName>ppt_y</p:attrName>
                                        </p:attrNameLst>
                                      </p:cBhvr>
                                      <p:tavLst>
                                        <p:tav tm="0">
                                          <p:val>
                                            <p:strVal val="#ppt_y"/>
                                          </p:val>
                                        </p:tav>
                                        <p:tav tm="100000">
                                          <p:val>
                                            <p:strVal val="#ppt_y"/>
                                          </p:val>
                                        </p:tav>
                                      </p:tavLst>
                                    </p:anim>
                                    <p:anim calcmode="lin" valueType="num">
                                      <p:cBhvr>
                                        <p:cTn id="60" dur="500" fill="hold"/>
                                        <p:tgtEl>
                                          <p:spTgt spid="30733"/>
                                        </p:tgtEl>
                                        <p:attrNameLst>
                                          <p:attrName>ppt_w</p:attrName>
                                        </p:attrNameLst>
                                      </p:cBhvr>
                                      <p:tavLst>
                                        <p:tav tm="0">
                                          <p:val>
                                            <p:fltVal val="0"/>
                                          </p:val>
                                        </p:tav>
                                        <p:tav tm="100000">
                                          <p:val>
                                            <p:strVal val="#ppt_w"/>
                                          </p:val>
                                        </p:tav>
                                      </p:tavLst>
                                    </p:anim>
                                    <p:anim calcmode="lin" valueType="num">
                                      <p:cBhvr>
                                        <p:cTn id="61" dur="500" fill="hold"/>
                                        <p:tgtEl>
                                          <p:spTgt spid="30733"/>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30734"/>
                                        </p:tgtEl>
                                        <p:attrNameLst>
                                          <p:attrName>style.visibility</p:attrName>
                                        </p:attrNameLst>
                                      </p:cBhvr>
                                      <p:to>
                                        <p:strVal val="visible"/>
                                      </p:to>
                                    </p:set>
                                    <p:anim calcmode="lin" valueType="num">
                                      <p:cBhvr>
                                        <p:cTn id="64" dur="500" fill="hold"/>
                                        <p:tgtEl>
                                          <p:spTgt spid="30734"/>
                                        </p:tgtEl>
                                        <p:attrNameLst>
                                          <p:attrName>ppt_x</p:attrName>
                                        </p:attrNameLst>
                                      </p:cBhvr>
                                      <p:tavLst>
                                        <p:tav tm="0">
                                          <p:val>
                                            <p:strVal val="#ppt_x-#ppt_w/2"/>
                                          </p:val>
                                        </p:tav>
                                        <p:tav tm="100000">
                                          <p:val>
                                            <p:strVal val="#ppt_x"/>
                                          </p:val>
                                        </p:tav>
                                      </p:tavLst>
                                    </p:anim>
                                    <p:anim calcmode="lin" valueType="num">
                                      <p:cBhvr>
                                        <p:cTn id="65" dur="500" fill="hold"/>
                                        <p:tgtEl>
                                          <p:spTgt spid="30734"/>
                                        </p:tgtEl>
                                        <p:attrNameLst>
                                          <p:attrName>ppt_y</p:attrName>
                                        </p:attrNameLst>
                                      </p:cBhvr>
                                      <p:tavLst>
                                        <p:tav tm="0">
                                          <p:val>
                                            <p:strVal val="#ppt_y"/>
                                          </p:val>
                                        </p:tav>
                                        <p:tav tm="100000">
                                          <p:val>
                                            <p:strVal val="#ppt_y"/>
                                          </p:val>
                                        </p:tav>
                                      </p:tavLst>
                                    </p:anim>
                                    <p:anim calcmode="lin" valueType="num">
                                      <p:cBhvr>
                                        <p:cTn id="66" dur="500" fill="hold"/>
                                        <p:tgtEl>
                                          <p:spTgt spid="30734"/>
                                        </p:tgtEl>
                                        <p:attrNameLst>
                                          <p:attrName>ppt_w</p:attrName>
                                        </p:attrNameLst>
                                      </p:cBhvr>
                                      <p:tavLst>
                                        <p:tav tm="0">
                                          <p:val>
                                            <p:fltVal val="0"/>
                                          </p:val>
                                        </p:tav>
                                        <p:tav tm="100000">
                                          <p:val>
                                            <p:strVal val="#ppt_w"/>
                                          </p:val>
                                        </p:tav>
                                      </p:tavLst>
                                    </p:anim>
                                    <p:anim calcmode="lin" valueType="num">
                                      <p:cBhvr>
                                        <p:cTn id="67" dur="500" fill="hold"/>
                                        <p:tgtEl>
                                          <p:spTgt spid="30734"/>
                                        </p:tgtEl>
                                        <p:attrNameLst>
                                          <p:attrName>ppt_h</p:attrName>
                                        </p:attrNameLst>
                                      </p:cBhvr>
                                      <p:tavLst>
                                        <p:tav tm="0">
                                          <p:val>
                                            <p:strVal val="#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30736"/>
                                        </p:tgtEl>
                                        <p:attrNameLst>
                                          <p:attrName>style.visibility</p:attrName>
                                        </p:attrNameLst>
                                      </p:cBhvr>
                                      <p:to>
                                        <p:strVal val="visible"/>
                                      </p:to>
                                    </p:set>
                                    <p:anim calcmode="lin" valueType="num">
                                      <p:cBhvr>
                                        <p:cTn id="72" dur="500" fill="hold"/>
                                        <p:tgtEl>
                                          <p:spTgt spid="30736"/>
                                        </p:tgtEl>
                                        <p:attrNameLst>
                                          <p:attrName>ppt_x</p:attrName>
                                        </p:attrNameLst>
                                      </p:cBhvr>
                                      <p:tavLst>
                                        <p:tav tm="0">
                                          <p:val>
                                            <p:strVal val="#ppt_x-#ppt_w/2"/>
                                          </p:val>
                                        </p:tav>
                                        <p:tav tm="100000">
                                          <p:val>
                                            <p:strVal val="#ppt_x"/>
                                          </p:val>
                                        </p:tav>
                                      </p:tavLst>
                                    </p:anim>
                                    <p:anim calcmode="lin" valueType="num">
                                      <p:cBhvr>
                                        <p:cTn id="73" dur="500" fill="hold"/>
                                        <p:tgtEl>
                                          <p:spTgt spid="30736"/>
                                        </p:tgtEl>
                                        <p:attrNameLst>
                                          <p:attrName>ppt_y</p:attrName>
                                        </p:attrNameLst>
                                      </p:cBhvr>
                                      <p:tavLst>
                                        <p:tav tm="0">
                                          <p:val>
                                            <p:strVal val="#ppt_y"/>
                                          </p:val>
                                        </p:tav>
                                        <p:tav tm="100000">
                                          <p:val>
                                            <p:strVal val="#ppt_y"/>
                                          </p:val>
                                        </p:tav>
                                      </p:tavLst>
                                    </p:anim>
                                    <p:anim calcmode="lin" valueType="num">
                                      <p:cBhvr>
                                        <p:cTn id="74" dur="500" fill="hold"/>
                                        <p:tgtEl>
                                          <p:spTgt spid="30736"/>
                                        </p:tgtEl>
                                        <p:attrNameLst>
                                          <p:attrName>ppt_w</p:attrName>
                                        </p:attrNameLst>
                                      </p:cBhvr>
                                      <p:tavLst>
                                        <p:tav tm="0">
                                          <p:val>
                                            <p:fltVal val="0"/>
                                          </p:val>
                                        </p:tav>
                                        <p:tav tm="100000">
                                          <p:val>
                                            <p:strVal val="#ppt_w"/>
                                          </p:val>
                                        </p:tav>
                                      </p:tavLst>
                                    </p:anim>
                                    <p:anim calcmode="lin" valueType="num">
                                      <p:cBhvr>
                                        <p:cTn id="75" dur="500" fill="hold"/>
                                        <p:tgtEl>
                                          <p:spTgt spid="30736"/>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17" presetClass="entr" presetSubtype="8" fill="hold" grpId="0" nodeType="clickEffect">
                                  <p:stCondLst>
                                    <p:cond delay="0"/>
                                  </p:stCondLst>
                                  <p:childTnLst>
                                    <p:set>
                                      <p:cBhvr>
                                        <p:cTn id="79" dur="1" fill="hold">
                                          <p:stCondLst>
                                            <p:cond delay="0"/>
                                          </p:stCondLst>
                                        </p:cTn>
                                        <p:tgtEl>
                                          <p:spTgt spid="30735"/>
                                        </p:tgtEl>
                                        <p:attrNameLst>
                                          <p:attrName>style.visibility</p:attrName>
                                        </p:attrNameLst>
                                      </p:cBhvr>
                                      <p:to>
                                        <p:strVal val="visible"/>
                                      </p:to>
                                    </p:set>
                                    <p:anim calcmode="lin" valueType="num">
                                      <p:cBhvr>
                                        <p:cTn id="80" dur="500" fill="hold"/>
                                        <p:tgtEl>
                                          <p:spTgt spid="30735"/>
                                        </p:tgtEl>
                                        <p:attrNameLst>
                                          <p:attrName>ppt_x</p:attrName>
                                        </p:attrNameLst>
                                      </p:cBhvr>
                                      <p:tavLst>
                                        <p:tav tm="0">
                                          <p:val>
                                            <p:strVal val="#ppt_x-#ppt_w/2"/>
                                          </p:val>
                                        </p:tav>
                                        <p:tav tm="100000">
                                          <p:val>
                                            <p:strVal val="#ppt_x"/>
                                          </p:val>
                                        </p:tav>
                                      </p:tavLst>
                                    </p:anim>
                                    <p:anim calcmode="lin" valueType="num">
                                      <p:cBhvr>
                                        <p:cTn id="81" dur="500" fill="hold"/>
                                        <p:tgtEl>
                                          <p:spTgt spid="30735"/>
                                        </p:tgtEl>
                                        <p:attrNameLst>
                                          <p:attrName>ppt_y</p:attrName>
                                        </p:attrNameLst>
                                      </p:cBhvr>
                                      <p:tavLst>
                                        <p:tav tm="0">
                                          <p:val>
                                            <p:strVal val="#ppt_y"/>
                                          </p:val>
                                        </p:tav>
                                        <p:tav tm="100000">
                                          <p:val>
                                            <p:strVal val="#ppt_y"/>
                                          </p:val>
                                        </p:tav>
                                      </p:tavLst>
                                    </p:anim>
                                    <p:anim calcmode="lin" valueType="num">
                                      <p:cBhvr>
                                        <p:cTn id="82" dur="500" fill="hold"/>
                                        <p:tgtEl>
                                          <p:spTgt spid="30735"/>
                                        </p:tgtEl>
                                        <p:attrNameLst>
                                          <p:attrName>ppt_w</p:attrName>
                                        </p:attrNameLst>
                                      </p:cBhvr>
                                      <p:tavLst>
                                        <p:tav tm="0">
                                          <p:val>
                                            <p:fltVal val="0"/>
                                          </p:val>
                                        </p:tav>
                                        <p:tav tm="100000">
                                          <p:val>
                                            <p:strVal val="#ppt_w"/>
                                          </p:val>
                                        </p:tav>
                                      </p:tavLst>
                                    </p:anim>
                                    <p:anim calcmode="lin" valueType="num">
                                      <p:cBhvr>
                                        <p:cTn id="83" dur="500" fill="hold"/>
                                        <p:tgtEl>
                                          <p:spTgt spid="30735"/>
                                        </p:tgtEl>
                                        <p:attrNameLst>
                                          <p:attrName>ppt_h</p:attrName>
                                        </p:attrNameLst>
                                      </p:cBhvr>
                                      <p:tavLst>
                                        <p:tav tm="0">
                                          <p:val>
                                            <p:strVal val="#ppt_h"/>
                                          </p:val>
                                        </p:tav>
                                        <p:tav tm="100000">
                                          <p:val>
                                            <p:strVal val="#ppt_h"/>
                                          </p:val>
                                        </p:tav>
                                      </p:tavLst>
                                    </p:anim>
                                  </p:childTnLst>
                                </p:cTn>
                              </p:par>
                              <p:par>
                                <p:cTn id="84" presetID="17" presetClass="entr" presetSubtype="8" fill="hold" grpId="0" nodeType="withEffect">
                                  <p:stCondLst>
                                    <p:cond delay="0"/>
                                  </p:stCondLst>
                                  <p:childTnLst>
                                    <p:set>
                                      <p:cBhvr>
                                        <p:cTn id="85" dur="1" fill="hold">
                                          <p:stCondLst>
                                            <p:cond delay="0"/>
                                          </p:stCondLst>
                                        </p:cTn>
                                        <p:tgtEl>
                                          <p:spTgt spid="30738"/>
                                        </p:tgtEl>
                                        <p:attrNameLst>
                                          <p:attrName>style.visibility</p:attrName>
                                        </p:attrNameLst>
                                      </p:cBhvr>
                                      <p:to>
                                        <p:strVal val="visible"/>
                                      </p:to>
                                    </p:set>
                                    <p:anim calcmode="lin" valueType="num">
                                      <p:cBhvr>
                                        <p:cTn id="86" dur="500" fill="hold"/>
                                        <p:tgtEl>
                                          <p:spTgt spid="30738"/>
                                        </p:tgtEl>
                                        <p:attrNameLst>
                                          <p:attrName>ppt_x</p:attrName>
                                        </p:attrNameLst>
                                      </p:cBhvr>
                                      <p:tavLst>
                                        <p:tav tm="0">
                                          <p:val>
                                            <p:strVal val="#ppt_x-#ppt_w/2"/>
                                          </p:val>
                                        </p:tav>
                                        <p:tav tm="100000">
                                          <p:val>
                                            <p:strVal val="#ppt_x"/>
                                          </p:val>
                                        </p:tav>
                                      </p:tavLst>
                                    </p:anim>
                                    <p:anim calcmode="lin" valueType="num">
                                      <p:cBhvr>
                                        <p:cTn id="87" dur="500" fill="hold"/>
                                        <p:tgtEl>
                                          <p:spTgt spid="30738"/>
                                        </p:tgtEl>
                                        <p:attrNameLst>
                                          <p:attrName>ppt_y</p:attrName>
                                        </p:attrNameLst>
                                      </p:cBhvr>
                                      <p:tavLst>
                                        <p:tav tm="0">
                                          <p:val>
                                            <p:strVal val="#ppt_y"/>
                                          </p:val>
                                        </p:tav>
                                        <p:tav tm="100000">
                                          <p:val>
                                            <p:strVal val="#ppt_y"/>
                                          </p:val>
                                        </p:tav>
                                      </p:tavLst>
                                    </p:anim>
                                    <p:anim calcmode="lin" valueType="num">
                                      <p:cBhvr>
                                        <p:cTn id="88" dur="500" fill="hold"/>
                                        <p:tgtEl>
                                          <p:spTgt spid="30738"/>
                                        </p:tgtEl>
                                        <p:attrNameLst>
                                          <p:attrName>ppt_w</p:attrName>
                                        </p:attrNameLst>
                                      </p:cBhvr>
                                      <p:tavLst>
                                        <p:tav tm="0">
                                          <p:val>
                                            <p:fltVal val="0"/>
                                          </p:val>
                                        </p:tav>
                                        <p:tav tm="100000">
                                          <p:val>
                                            <p:strVal val="#ppt_w"/>
                                          </p:val>
                                        </p:tav>
                                      </p:tavLst>
                                    </p:anim>
                                    <p:anim calcmode="lin" valueType="num">
                                      <p:cBhvr>
                                        <p:cTn id="89" dur="500" fill="hold"/>
                                        <p:tgtEl>
                                          <p:spTgt spid="30738"/>
                                        </p:tgtEl>
                                        <p:attrNameLst>
                                          <p:attrName>ppt_h</p:attrName>
                                        </p:attrNameLst>
                                      </p:cBhvr>
                                      <p:tavLst>
                                        <p:tav tm="0">
                                          <p:val>
                                            <p:strVal val="#ppt_h"/>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8" fill="hold" grpId="0" nodeType="clickEffect">
                                  <p:stCondLst>
                                    <p:cond delay="0"/>
                                  </p:stCondLst>
                                  <p:childTnLst>
                                    <p:set>
                                      <p:cBhvr>
                                        <p:cTn id="93" dur="1" fill="hold">
                                          <p:stCondLst>
                                            <p:cond delay="0"/>
                                          </p:stCondLst>
                                        </p:cTn>
                                        <p:tgtEl>
                                          <p:spTgt spid="30737"/>
                                        </p:tgtEl>
                                        <p:attrNameLst>
                                          <p:attrName>style.visibility</p:attrName>
                                        </p:attrNameLst>
                                      </p:cBhvr>
                                      <p:to>
                                        <p:strVal val="visible"/>
                                      </p:to>
                                    </p:set>
                                    <p:anim calcmode="lin" valueType="num">
                                      <p:cBhvr>
                                        <p:cTn id="94" dur="500" fill="hold"/>
                                        <p:tgtEl>
                                          <p:spTgt spid="30737"/>
                                        </p:tgtEl>
                                        <p:attrNameLst>
                                          <p:attrName>ppt_x</p:attrName>
                                        </p:attrNameLst>
                                      </p:cBhvr>
                                      <p:tavLst>
                                        <p:tav tm="0">
                                          <p:val>
                                            <p:strVal val="#ppt_x-#ppt_w/2"/>
                                          </p:val>
                                        </p:tav>
                                        <p:tav tm="100000">
                                          <p:val>
                                            <p:strVal val="#ppt_x"/>
                                          </p:val>
                                        </p:tav>
                                      </p:tavLst>
                                    </p:anim>
                                    <p:anim calcmode="lin" valueType="num">
                                      <p:cBhvr>
                                        <p:cTn id="95" dur="500" fill="hold"/>
                                        <p:tgtEl>
                                          <p:spTgt spid="30737"/>
                                        </p:tgtEl>
                                        <p:attrNameLst>
                                          <p:attrName>ppt_y</p:attrName>
                                        </p:attrNameLst>
                                      </p:cBhvr>
                                      <p:tavLst>
                                        <p:tav tm="0">
                                          <p:val>
                                            <p:strVal val="#ppt_y"/>
                                          </p:val>
                                        </p:tav>
                                        <p:tav tm="100000">
                                          <p:val>
                                            <p:strVal val="#ppt_y"/>
                                          </p:val>
                                        </p:tav>
                                      </p:tavLst>
                                    </p:anim>
                                    <p:anim calcmode="lin" valueType="num">
                                      <p:cBhvr>
                                        <p:cTn id="96" dur="500" fill="hold"/>
                                        <p:tgtEl>
                                          <p:spTgt spid="30737"/>
                                        </p:tgtEl>
                                        <p:attrNameLst>
                                          <p:attrName>ppt_w</p:attrName>
                                        </p:attrNameLst>
                                      </p:cBhvr>
                                      <p:tavLst>
                                        <p:tav tm="0">
                                          <p:val>
                                            <p:fltVal val="0"/>
                                          </p:val>
                                        </p:tav>
                                        <p:tav tm="100000">
                                          <p:val>
                                            <p:strVal val="#ppt_w"/>
                                          </p:val>
                                        </p:tav>
                                      </p:tavLst>
                                    </p:anim>
                                    <p:anim calcmode="lin" valueType="num">
                                      <p:cBhvr>
                                        <p:cTn id="97" dur="500" fill="hold"/>
                                        <p:tgtEl>
                                          <p:spTgt spid="307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7" grpId="0" animBg="1"/>
      <p:bldP spid="30728" grpId="0" animBg="1"/>
      <p:bldP spid="30729" grpId="0" animBg="1"/>
      <p:bldP spid="30730" grpId="0" animBg="1"/>
      <p:bldP spid="30731" grpId="0" animBg="1"/>
      <p:bldP spid="30732" grpId="0" animBg="1"/>
      <p:bldP spid="30733" grpId="0" animBg="1"/>
      <p:bldP spid="30734" grpId="0" animBg="1"/>
      <p:bldP spid="30735" grpId="0" animBg="1"/>
      <p:bldP spid="30736" grpId="0" animBg="1"/>
      <p:bldP spid="30737" grpId="0" animBg="1"/>
      <p:bldP spid="307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AutoShape 4"/>
          <p:cNvSpPr>
            <a:spLocks noChangeArrowheads="1"/>
          </p:cNvSpPr>
          <p:nvPr/>
        </p:nvSpPr>
        <p:spPr bwMode="auto">
          <a:xfrm>
            <a:off x="228600" y="457200"/>
            <a:ext cx="3581400" cy="4648200"/>
          </a:xfrm>
          <a:prstGeom prst="roundRect">
            <a:avLst>
              <a:gd name="adj" fmla="val 16667"/>
            </a:avLst>
          </a:prstGeom>
          <a:noFill/>
          <a:ln w="38100" cmpd="dbl">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31749" name="AutoShape 5"/>
          <p:cNvSpPr>
            <a:spLocks noChangeArrowheads="1"/>
          </p:cNvSpPr>
          <p:nvPr/>
        </p:nvSpPr>
        <p:spPr bwMode="auto">
          <a:xfrm>
            <a:off x="228600" y="228600"/>
            <a:ext cx="3581400" cy="609600"/>
          </a:xfrm>
          <a:prstGeom prst="roundRect">
            <a:avLst>
              <a:gd name="adj" fmla="val 16667"/>
            </a:avLst>
          </a:prstGeom>
          <a:gradFill rotWithShape="1">
            <a:gsLst>
              <a:gs pos="0">
                <a:srgbClr val="0000FF">
                  <a:gamma/>
                  <a:shade val="46275"/>
                  <a:invGamma/>
                  <a:alpha val="0"/>
                </a:srgbClr>
              </a:gs>
              <a:gs pos="50000">
                <a:srgbClr val="0000FF"/>
              </a:gs>
              <a:gs pos="100000">
                <a:srgbClr val="0000FF">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sz="2200" dirty="0">
                <a:effectLst>
                  <a:outerShdw blurRad="38100" dist="38100" dir="2700000" algn="tl">
                    <a:srgbClr val="000000"/>
                  </a:outerShdw>
                </a:effectLst>
                <a:latin typeface="Arial Narrow" panose="020B0606020202030204" pitchFamily="34" charset="0"/>
                <a:cs typeface="Arial" panose="020B0604020202020204" pitchFamily="34" charset="0"/>
              </a:rPr>
              <a:t>وظائف ادارة الموارد البشرية التقليدية</a:t>
            </a:r>
            <a:endParaRPr lang="en-US" altLang="fr-FR" sz="2200"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0" name="AutoShape 6"/>
          <p:cNvSpPr>
            <a:spLocks noChangeArrowheads="1"/>
          </p:cNvSpPr>
          <p:nvPr/>
        </p:nvSpPr>
        <p:spPr bwMode="auto">
          <a:xfrm>
            <a:off x="228600" y="838200"/>
            <a:ext cx="3581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التركيز على التشغيل فقط</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1" name="AutoShape 7"/>
          <p:cNvSpPr>
            <a:spLocks noChangeArrowheads="1"/>
          </p:cNvSpPr>
          <p:nvPr/>
        </p:nvSpPr>
        <p:spPr bwMode="auto">
          <a:xfrm>
            <a:off x="228600" y="1524000"/>
            <a:ext cx="3581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موقف رد الفعل</a:t>
            </a:r>
            <a:r>
              <a:rPr lang="en-US" altLang="fr-FR">
                <a:effectLst>
                  <a:outerShdw blurRad="38100" dist="38100" dir="2700000" algn="tl">
                    <a:srgbClr val="000000"/>
                  </a:outerShdw>
                </a:effectLst>
                <a:latin typeface="Arial Narrow" panose="020B0606020202030204" pitchFamily="34" charset="0"/>
              </a:rPr>
              <a:t> </a:t>
            </a:r>
          </a:p>
        </p:txBody>
      </p:sp>
      <p:sp>
        <p:nvSpPr>
          <p:cNvPr id="31752" name="AutoShape 8"/>
          <p:cNvSpPr>
            <a:spLocks noChangeArrowheads="1"/>
          </p:cNvSpPr>
          <p:nvPr/>
        </p:nvSpPr>
        <p:spPr bwMode="auto">
          <a:xfrm>
            <a:off x="228600" y="2209800"/>
            <a:ext cx="3581400" cy="7620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الانفصال عن رؤية الشركة</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3" name="AutoShape 9"/>
          <p:cNvSpPr>
            <a:spLocks noChangeArrowheads="1"/>
          </p:cNvSpPr>
          <p:nvPr/>
        </p:nvSpPr>
        <p:spPr bwMode="auto">
          <a:xfrm>
            <a:off x="228600" y="3048000"/>
            <a:ext cx="3581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التركيز على الانتاج فقط</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4" name="AutoShape 10"/>
          <p:cNvSpPr>
            <a:spLocks noChangeArrowheads="1"/>
          </p:cNvSpPr>
          <p:nvPr/>
        </p:nvSpPr>
        <p:spPr bwMode="auto">
          <a:xfrm>
            <a:off x="228600" y="3733800"/>
            <a:ext cx="3581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الهرم الرأسي للسلطة</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5" name="AutoShape 11"/>
          <p:cNvSpPr>
            <a:spLocks noChangeArrowheads="1"/>
          </p:cNvSpPr>
          <p:nvPr/>
        </p:nvSpPr>
        <p:spPr bwMode="auto">
          <a:xfrm>
            <a:off x="228600" y="4419600"/>
            <a:ext cx="3581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الموارد البشرية = تكلفة</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6" name="AutoShape 12"/>
          <p:cNvSpPr>
            <a:spLocks noChangeArrowheads="1"/>
          </p:cNvSpPr>
          <p:nvPr/>
        </p:nvSpPr>
        <p:spPr bwMode="auto">
          <a:xfrm>
            <a:off x="4876800" y="457200"/>
            <a:ext cx="3581400" cy="4648200"/>
          </a:xfrm>
          <a:prstGeom prst="roundRect">
            <a:avLst>
              <a:gd name="adj" fmla="val 16667"/>
            </a:avLst>
          </a:prstGeom>
          <a:noFill/>
          <a:ln w="38100" cmpd="dbl">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31757" name="AutoShape 13"/>
          <p:cNvSpPr>
            <a:spLocks noChangeArrowheads="1"/>
          </p:cNvSpPr>
          <p:nvPr/>
        </p:nvSpPr>
        <p:spPr bwMode="auto">
          <a:xfrm>
            <a:off x="4724400" y="228600"/>
            <a:ext cx="3886200" cy="609600"/>
          </a:xfrm>
          <a:prstGeom prst="roundRect">
            <a:avLst>
              <a:gd name="adj" fmla="val 16667"/>
            </a:avLst>
          </a:prstGeom>
          <a:gradFill rotWithShape="1">
            <a:gsLst>
              <a:gs pos="0">
                <a:srgbClr val="00CCFF">
                  <a:gamma/>
                  <a:shade val="46275"/>
                  <a:invGamma/>
                  <a:alpha val="0"/>
                </a:srgbClr>
              </a:gs>
              <a:gs pos="50000">
                <a:srgbClr val="00CCFF"/>
              </a:gs>
              <a:gs pos="100000">
                <a:srgbClr val="00CCFF">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dirty="0">
                <a:effectLst>
                  <a:outerShdw blurRad="38100" dist="38100" dir="2700000" algn="tl">
                    <a:srgbClr val="000000"/>
                  </a:outerShdw>
                </a:effectLst>
                <a:latin typeface="Arial Narrow" panose="020B0606020202030204" pitchFamily="34" charset="0"/>
                <a:cs typeface="Arial" panose="020B0604020202020204" pitchFamily="34" charset="0"/>
              </a:rPr>
              <a:t>وظائف ادارة الموارد البشرية الحديثة</a:t>
            </a:r>
            <a:endParaRPr lang="en-US"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8" name="AutoShape 14"/>
          <p:cNvSpPr>
            <a:spLocks noChangeArrowheads="1"/>
          </p:cNvSpPr>
          <p:nvPr/>
        </p:nvSpPr>
        <p:spPr bwMode="auto">
          <a:xfrm>
            <a:off x="4876800" y="838200"/>
            <a:ext cx="3581400" cy="6096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dirty="0">
                <a:effectLst>
                  <a:outerShdw blurRad="38100" dist="38100" dir="2700000" algn="tl">
                    <a:srgbClr val="000000"/>
                  </a:outerShdw>
                </a:effectLst>
                <a:latin typeface="Arial Narrow" panose="020B0606020202030204" pitchFamily="34" charset="0"/>
                <a:cs typeface="Arial" panose="020B0604020202020204" pitchFamily="34" charset="0"/>
              </a:rPr>
              <a:t>التركيز على الاستراتيجية</a:t>
            </a:r>
            <a:endParaRPr lang="en-US"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9" name="AutoShape 15"/>
          <p:cNvSpPr>
            <a:spLocks noChangeArrowheads="1"/>
          </p:cNvSpPr>
          <p:nvPr/>
        </p:nvSpPr>
        <p:spPr bwMode="auto">
          <a:xfrm>
            <a:off x="4876800" y="1524000"/>
            <a:ext cx="3581400" cy="6096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النظرة المستقبلية</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60" name="AutoShape 16"/>
          <p:cNvSpPr>
            <a:spLocks noChangeArrowheads="1"/>
          </p:cNvSpPr>
          <p:nvPr/>
        </p:nvSpPr>
        <p:spPr bwMode="auto">
          <a:xfrm>
            <a:off x="4876800" y="2209800"/>
            <a:ext cx="3581400" cy="7620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dirty="0">
                <a:effectLst>
                  <a:outerShdw blurRad="38100" dist="38100" dir="2700000" algn="tl">
                    <a:srgbClr val="000000"/>
                  </a:outerShdw>
                </a:effectLst>
                <a:latin typeface="Arial Narrow" panose="020B0606020202030204" pitchFamily="34" charset="0"/>
                <a:cs typeface="Arial" panose="020B0604020202020204" pitchFamily="34" charset="0"/>
              </a:rPr>
              <a:t>تعمل لتحقيق رؤية الشركة </a:t>
            </a:r>
            <a:endParaRPr lang="en-US"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61" name="AutoShape 17"/>
          <p:cNvSpPr>
            <a:spLocks noChangeArrowheads="1"/>
          </p:cNvSpPr>
          <p:nvPr/>
        </p:nvSpPr>
        <p:spPr bwMode="auto">
          <a:xfrm>
            <a:off x="4876800" y="3048000"/>
            <a:ext cx="3581400" cy="6096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التركيز على الخدمات</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62" name="AutoShape 18"/>
          <p:cNvSpPr>
            <a:spLocks noChangeArrowheads="1"/>
          </p:cNvSpPr>
          <p:nvPr/>
        </p:nvSpPr>
        <p:spPr bwMode="auto">
          <a:xfrm>
            <a:off x="4876800" y="3733800"/>
            <a:ext cx="3581400" cy="6096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المسئولية الافقية</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63" name="AutoShape 19"/>
          <p:cNvSpPr>
            <a:spLocks noChangeArrowheads="1"/>
          </p:cNvSpPr>
          <p:nvPr/>
        </p:nvSpPr>
        <p:spPr bwMode="auto">
          <a:xfrm>
            <a:off x="4876800" y="4419600"/>
            <a:ext cx="3581400" cy="6096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dirty="0">
                <a:effectLst>
                  <a:outerShdw blurRad="38100" dist="38100" dir="2700000" algn="tl">
                    <a:srgbClr val="000000"/>
                  </a:outerShdw>
                </a:effectLst>
                <a:latin typeface="Arial Narrow" panose="020B0606020202030204" pitchFamily="34" charset="0"/>
                <a:cs typeface="Arial" panose="020B0604020202020204" pitchFamily="34" charset="0"/>
              </a:rPr>
              <a:t>الموارد البشرية = استثمار</a:t>
            </a:r>
            <a:endParaRPr lang="en-US"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pic>
        <p:nvPicPr>
          <p:cNvPr id="31764" name="Picture 20"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38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24"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25"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2860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26"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0480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27"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7338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28"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4196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770" decel="100000"/>
                                        <p:tgtEl>
                                          <p:spTgt spid="31748"/>
                                        </p:tgtEl>
                                      </p:cBhvr>
                                    </p:animEffect>
                                    <p:animScale>
                                      <p:cBhvr>
                                        <p:cTn id="8" dur="770" decel="100000"/>
                                        <p:tgtEl>
                                          <p:spTgt spid="31748"/>
                                        </p:tgtEl>
                                      </p:cBhvr>
                                      <p:from x="10000" y="10000"/>
                                      <p:to x="200000" y="450000"/>
                                    </p:animScale>
                                    <p:animScale>
                                      <p:cBhvr>
                                        <p:cTn id="9" dur="1230" accel="100000" fill="hold">
                                          <p:stCondLst>
                                            <p:cond delay="770"/>
                                          </p:stCondLst>
                                        </p:cTn>
                                        <p:tgtEl>
                                          <p:spTgt spid="31748"/>
                                        </p:tgtEl>
                                      </p:cBhvr>
                                      <p:from x="200000" y="450000"/>
                                      <p:to x="100000" y="100000"/>
                                    </p:animScale>
                                    <p:set>
                                      <p:cBhvr>
                                        <p:cTn id="10" dur="770" fill="hold"/>
                                        <p:tgtEl>
                                          <p:spTgt spid="31748"/>
                                        </p:tgtEl>
                                        <p:attrNameLst>
                                          <p:attrName>ppt_x</p:attrName>
                                        </p:attrNameLst>
                                      </p:cBhvr>
                                      <p:to>
                                        <p:strVal val="(0.5)"/>
                                      </p:to>
                                    </p:set>
                                    <p:anim from="(0.5)" to="(#ppt_x)" calcmode="lin" valueType="num">
                                      <p:cBhvr>
                                        <p:cTn id="11" dur="1230" accel="100000" fill="hold">
                                          <p:stCondLst>
                                            <p:cond delay="770"/>
                                          </p:stCondLst>
                                        </p:cTn>
                                        <p:tgtEl>
                                          <p:spTgt spid="31748"/>
                                        </p:tgtEl>
                                        <p:attrNameLst>
                                          <p:attrName>ppt_x</p:attrName>
                                        </p:attrNameLst>
                                      </p:cBhvr>
                                    </p:anim>
                                    <p:set>
                                      <p:cBhvr>
                                        <p:cTn id="12" dur="770" fill="hold"/>
                                        <p:tgtEl>
                                          <p:spTgt spid="31748"/>
                                        </p:tgtEl>
                                        <p:attrNameLst>
                                          <p:attrName>ppt_y</p:attrName>
                                        </p:attrNameLst>
                                      </p:cBhvr>
                                      <p:to>
                                        <p:strVal val="(#ppt_y+0.4)"/>
                                      </p:to>
                                    </p:set>
                                    <p:anim from="(#ppt_y+0.4)" to="(#ppt_y)" calcmode="lin" valueType="num">
                                      <p:cBhvr>
                                        <p:cTn id="13" dur="1230" accel="100000" fill="hold">
                                          <p:stCondLst>
                                            <p:cond delay="770"/>
                                          </p:stCondLst>
                                        </p:cTn>
                                        <p:tgtEl>
                                          <p:spTgt spid="3174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31749"/>
                                        </p:tgtEl>
                                        <p:attrNameLst>
                                          <p:attrName>style.visibility</p:attrName>
                                        </p:attrNameLst>
                                      </p:cBhvr>
                                      <p:to>
                                        <p:strVal val="visible"/>
                                      </p:to>
                                    </p:set>
                                    <p:anim calcmode="lin" valueType="num">
                                      <p:cBhvr>
                                        <p:cTn id="18" dur="500" fill="hold"/>
                                        <p:tgtEl>
                                          <p:spTgt spid="3174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1749"/>
                                        </p:tgtEl>
                                        <p:attrNameLst>
                                          <p:attrName>ppt_y</p:attrName>
                                        </p:attrNameLst>
                                      </p:cBhvr>
                                      <p:tavLst>
                                        <p:tav tm="0">
                                          <p:val>
                                            <p:strVal val="#ppt_y"/>
                                          </p:val>
                                        </p:tav>
                                        <p:tav tm="100000">
                                          <p:val>
                                            <p:strVal val="#ppt_y"/>
                                          </p:val>
                                        </p:tav>
                                      </p:tavLst>
                                    </p:anim>
                                    <p:anim calcmode="lin" valueType="num">
                                      <p:cBhvr>
                                        <p:cTn id="20" dur="500" fill="hold"/>
                                        <p:tgtEl>
                                          <p:spTgt spid="3174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174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17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 calcmode="lin" valueType="num">
                                      <p:cBhvr>
                                        <p:cTn id="27" dur="500" fill="hold"/>
                                        <p:tgtEl>
                                          <p:spTgt spid="31750"/>
                                        </p:tgtEl>
                                        <p:attrNameLst>
                                          <p:attrName>ppt_x</p:attrName>
                                        </p:attrNameLst>
                                      </p:cBhvr>
                                      <p:tavLst>
                                        <p:tav tm="0">
                                          <p:val>
                                            <p:strVal val="#ppt_x"/>
                                          </p:val>
                                        </p:tav>
                                        <p:tav tm="100000">
                                          <p:val>
                                            <p:strVal val="#ppt_x"/>
                                          </p:val>
                                        </p:tav>
                                      </p:tavLst>
                                    </p:anim>
                                    <p:anim calcmode="lin" valueType="num">
                                      <p:cBhvr>
                                        <p:cTn id="28" dur="500" fill="hold"/>
                                        <p:tgtEl>
                                          <p:spTgt spid="31750"/>
                                        </p:tgtEl>
                                        <p:attrNameLst>
                                          <p:attrName>ppt_y</p:attrName>
                                        </p:attrNameLst>
                                      </p:cBhvr>
                                      <p:tavLst>
                                        <p:tav tm="0">
                                          <p:val>
                                            <p:strVal val="#ppt_y-#ppt_h/2"/>
                                          </p:val>
                                        </p:tav>
                                        <p:tav tm="100000">
                                          <p:val>
                                            <p:strVal val="#ppt_y"/>
                                          </p:val>
                                        </p:tav>
                                      </p:tavLst>
                                    </p:anim>
                                    <p:anim calcmode="lin" valueType="num">
                                      <p:cBhvr>
                                        <p:cTn id="29" dur="500" fill="hold"/>
                                        <p:tgtEl>
                                          <p:spTgt spid="31750"/>
                                        </p:tgtEl>
                                        <p:attrNameLst>
                                          <p:attrName>ppt_w</p:attrName>
                                        </p:attrNameLst>
                                      </p:cBhvr>
                                      <p:tavLst>
                                        <p:tav tm="0">
                                          <p:val>
                                            <p:strVal val="#ppt_w"/>
                                          </p:val>
                                        </p:tav>
                                        <p:tav tm="100000">
                                          <p:val>
                                            <p:strVal val="#ppt_w"/>
                                          </p:val>
                                        </p:tav>
                                      </p:tavLst>
                                    </p:anim>
                                    <p:anim calcmode="lin" valueType="num">
                                      <p:cBhvr>
                                        <p:cTn id="30" dur="500" fill="hold"/>
                                        <p:tgtEl>
                                          <p:spTgt spid="31750"/>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 fill="hold" nodeType="clickEffect">
                                  <p:stCondLst>
                                    <p:cond delay="0"/>
                                  </p:stCondLst>
                                  <p:childTnLst>
                                    <p:set>
                                      <p:cBhvr>
                                        <p:cTn id="34" dur="1" fill="hold">
                                          <p:stCondLst>
                                            <p:cond delay="0"/>
                                          </p:stCondLst>
                                        </p:cTn>
                                        <p:tgtEl>
                                          <p:spTgt spid="31751"/>
                                        </p:tgtEl>
                                        <p:attrNameLst>
                                          <p:attrName>style.visibility</p:attrName>
                                        </p:attrNameLst>
                                      </p:cBhvr>
                                      <p:to>
                                        <p:strVal val="visible"/>
                                      </p:to>
                                    </p:set>
                                    <p:anim calcmode="lin" valueType="num">
                                      <p:cBhvr>
                                        <p:cTn id="35" dur="500" fill="hold"/>
                                        <p:tgtEl>
                                          <p:spTgt spid="31751"/>
                                        </p:tgtEl>
                                        <p:attrNameLst>
                                          <p:attrName>ppt_x</p:attrName>
                                        </p:attrNameLst>
                                      </p:cBhvr>
                                      <p:tavLst>
                                        <p:tav tm="0">
                                          <p:val>
                                            <p:strVal val="#ppt_x"/>
                                          </p:val>
                                        </p:tav>
                                        <p:tav tm="100000">
                                          <p:val>
                                            <p:strVal val="#ppt_x"/>
                                          </p:val>
                                        </p:tav>
                                      </p:tavLst>
                                    </p:anim>
                                    <p:anim calcmode="lin" valueType="num">
                                      <p:cBhvr>
                                        <p:cTn id="36" dur="500" fill="hold"/>
                                        <p:tgtEl>
                                          <p:spTgt spid="31751"/>
                                        </p:tgtEl>
                                        <p:attrNameLst>
                                          <p:attrName>ppt_y</p:attrName>
                                        </p:attrNameLst>
                                      </p:cBhvr>
                                      <p:tavLst>
                                        <p:tav tm="0">
                                          <p:val>
                                            <p:strVal val="#ppt_y-#ppt_h/2"/>
                                          </p:val>
                                        </p:tav>
                                        <p:tav tm="100000">
                                          <p:val>
                                            <p:strVal val="#ppt_y"/>
                                          </p:val>
                                        </p:tav>
                                      </p:tavLst>
                                    </p:anim>
                                    <p:anim calcmode="lin" valueType="num">
                                      <p:cBhvr>
                                        <p:cTn id="37" dur="500" fill="hold"/>
                                        <p:tgtEl>
                                          <p:spTgt spid="31751"/>
                                        </p:tgtEl>
                                        <p:attrNameLst>
                                          <p:attrName>ppt_w</p:attrName>
                                        </p:attrNameLst>
                                      </p:cBhvr>
                                      <p:tavLst>
                                        <p:tav tm="0">
                                          <p:val>
                                            <p:strVal val="#ppt_w"/>
                                          </p:val>
                                        </p:tav>
                                        <p:tav tm="100000">
                                          <p:val>
                                            <p:strVal val="#ppt_w"/>
                                          </p:val>
                                        </p:tav>
                                      </p:tavLst>
                                    </p:anim>
                                    <p:anim calcmode="lin" valueType="num">
                                      <p:cBhvr>
                                        <p:cTn id="38" dur="500" fill="hold"/>
                                        <p:tgtEl>
                                          <p:spTgt spid="31751"/>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 fill="hold" nodeType="clickEffect">
                                  <p:stCondLst>
                                    <p:cond delay="0"/>
                                  </p:stCondLst>
                                  <p:childTnLst>
                                    <p:set>
                                      <p:cBhvr>
                                        <p:cTn id="42" dur="1" fill="hold">
                                          <p:stCondLst>
                                            <p:cond delay="0"/>
                                          </p:stCondLst>
                                        </p:cTn>
                                        <p:tgtEl>
                                          <p:spTgt spid="31752"/>
                                        </p:tgtEl>
                                        <p:attrNameLst>
                                          <p:attrName>style.visibility</p:attrName>
                                        </p:attrNameLst>
                                      </p:cBhvr>
                                      <p:to>
                                        <p:strVal val="visible"/>
                                      </p:to>
                                    </p:set>
                                    <p:anim calcmode="lin" valueType="num">
                                      <p:cBhvr>
                                        <p:cTn id="43" dur="500" fill="hold"/>
                                        <p:tgtEl>
                                          <p:spTgt spid="31752"/>
                                        </p:tgtEl>
                                        <p:attrNameLst>
                                          <p:attrName>ppt_x</p:attrName>
                                        </p:attrNameLst>
                                      </p:cBhvr>
                                      <p:tavLst>
                                        <p:tav tm="0">
                                          <p:val>
                                            <p:strVal val="#ppt_x"/>
                                          </p:val>
                                        </p:tav>
                                        <p:tav tm="100000">
                                          <p:val>
                                            <p:strVal val="#ppt_x"/>
                                          </p:val>
                                        </p:tav>
                                      </p:tavLst>
                                    </p:anim>
                                    <p:anim calcmode="lin" valueType="num">
                                      <p:cBhvr>
                                        <p:cTn id="44" dur="500" fill="hold"/>
                                        <p:tgtEl>
                                          <p:spTgt spid="31752"/>
                                        </p:tgtEl>
                                        <p:attrNameLst>
                                          <p:attrName>ppt_y</p:attrName>
                                        </p:attrNameLst>
                                      </p:cBhvr>
                                      <p:tavLst>
                                        <p:tav tm="0">
                                          <p:val>
                                            <p:strVal val="#ppt_y-#ppt_h/2"/>
                                          </p:val>
                                        </p:tav>
                                        <p:tav tm="100000">
                                          <p:val>
                                            <p:strVal val="#ppt_y"/>
                                          </p:val>
                                        </p:tav>
                                      </p:tavLst>
                                    </p:anim>
                                    <p:anim calcmode="lin" valueType="num">
                                      <p:cBhvr>
                                        <p:cTn id="45" dur="500" fill="hold"/>
                                        <p:tgtEl>
                                          <p:spTgt spid="31752"/>
                                        </p:tgtEl>
                                        <p:attrNameLst>
                                          <p:attrName>ppt_w</p:attrName>
                                        </p:attrNameLst>
                                      </p:cBhvr>
                                      <p:tavLst>
                                        <p:tav tm="0">
                                          <p:val>
                                            <p:strVal val="#ppt_w"/>
                                          </p:val>
                                        </p:tav>
                                        <p:tav tm="100000">
                                          <p:val>
                                            <p:strVal val="#ppt_w"/>
                                          </p:val>
                                        </p:tav>
                                      </p:tavLst>
                                    </p:anim>
                                    <p:anim calcmode="lin" valueType="num">
                                      <p:cBhvr>
                                        <p:cTn id="46" dur="500" fill="hold"/>
                                        <p:tgtEl>
                                          <p:spTgt spid="31752"/>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 fill="hold" nodeType="clickEffect">
                                  <p:stCondLst>
                                    <p:cond delay="0"/>
                                  </p:stCondLst>
                                  <p:childTnLst>
                                    <p:set>
                                      <p:cBhvr>
                                        <p:cTn id="50" dur="1" fill="hold">
                                          <p:stCondLst>
                                            <p:cond delay="0"/>
                                          </p:stCondLst>
                                        </p:cTn>
                                        <p:tgtEl>
                                          <p:spTgt spid="31753"/>
                                        </p:tgtEl>
                                        <p:attrNameLst>
                                          <p:attrName>style.visibility</p:attrName>
                                        </p:attrNameLst>
                                      </p:cBhvr>
                                      <p:to>
                                        <p:strVal val="visible"/>
                                      </p:to>
                                    </p:set>
                                    <p:anim calcmode="lin" valueType="num">
                                      <p:cBhvr>
                                        <p:cTn id="51" dur="500" fill="hold"/>
                                        <p:tgtEl>
                                          <p:spTgt spid="31753"/>
                                        </p:tgtEl>
                                        <p:attrNameLst>
                                          <p:attrName>ppt_x</p:attrName>
                                        </p:attrNameLst>
                                      </p:cBhvr>
                                      <p:tavLst>
                                        <p:tav tm="0">
                                          <p:val>
                                            <p:strVal val="#ppt_x"/>
                                          </p:val>
                                        </p:tav>
                                        <p:tav tm="100000">
                                          <p:val>
                                            <p:strVal val="#ppt_x"/>
                                          </p:val>
                                        </p:tav>
                                      </p:tavLst>
                                    </p:anim>
                                    <p:anim calcmode="lin" valueType="num">
                                      <p:cBhvr>
                                        <p:cTn id="52" dur="500" fill="hold"/>
                                        <p:tgtEl>
                                          <p:spTgt spid="31753"/>
                                        </p:tgtEl>
                                        <p:attrNameLst>
                                          <p:attrName>ppt_y</p:attrName>
                                        </p:attrNameLst>
                                      </p:cBhvr>
                                      <p:tavLst>
                                        <p:tav tm="0">
                                          <p:val>
                                            <p:strVal val="#ppt_y-#ppt_h/2"/>
                                          </p:val>
                                        </p:tav>
                                        <p:tav tm="100000">
                                          <p:val>
                                            <p:strVal val="#ppt_y"/>
                                          </p:val>
                                        </p:tav>
                                      </p:tavLst>
                                    </p:anim>
                                    <p:anim calcmode="lin" valueType="num">
                                      <p:cBhvr>
                                        <p:cTn id="53" dur="500" fill="hold"/>
                                        <p:tgtEl>
                                          <p:spTgt spid="31753"/>
                                        </p:tgtEl>
                                        <p:attrNameLst>
                                          <p:attrName>ppt_w</p:attrName>
                                        </p:attrNameLst>
                                      </p:cBhvr>
                                      <p:tavLst>
                                        <p:tav tm="0">
                                          <p:val>
                                            <p:strVal val="#ppt_w"/>
                                          </p:val>
                                        </p:tav>
                                        <p:tav tm="100000">
                                          <p:val>
                                            <p:strVal val="#ppt_w"/>
                                          </p:val>
                                        </p:tav>
                                      </p:tavLst>
                                    </p:anim>
                                    <p:anim calcmode="lin" valueType="num">
                                      <p:cBhvr>
                                        <p:cTn id="54" dur="500" fill="hold"/>
                                        <p:tgtEl>
                                          <p:spTgt spid="31753"/>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 fill="hold" nodeType="clickEffect">
                                  <p:stCondLst>
                                    <p:cond delay="0"/>
                                  </p:stCondLst>
                                  <p:childTnLst>
                                    <p:set>
                                      <p:cBhvr>
                                        <p:cTn id="58" dur="1" fill="hold">
                                          <p:stCondLst>
                                            <p:cond delay="0"/>
                                          </p:stCondLst>
                                        </p:cTn>
                                        <p:tgtEl>
                                          <p:spTgt spid="31754"/>
                                        </p:tgtEl>
                                        <p:attrNameLst>
                                          <p:attrName>style.visibility</p:attrName>
                                        </p:attrNameLst>
                                      </p:cBhvr>
                                      <p:to>
                                        <p:strVal val="visible"/>
                                      </p:to>
                                    </p:set>
                                    <p:anim calcmode="lin" valueType="num">
                                      <p:cBhvr>
                                        <p:cTn id="59" dur="500" fill="hold"/>
                                        <p:tgtEl>
                                          <p:spTgt spid="31754"/>
                                        </p:tgtEl>
                                        <p:attrNameLst>
                                          <p:attrName>ppt_x</p:attrName>
                                        </p:attrNameLst>
                                      </p:cBhvr>
                                      <p:tavLst>
                                        <p:tav tm="0">
                                          <p:val>
                                            <p:strVal val="#ppt_x"/>
                                          </p:val>
                                        </p:tav>
                                        <p:tav tm="100000">
                                          <p:val>
                                            <p:strVal val="#ppt_x"/>
                                          </p:val>
                                        </p:tav>
                                      </p:tavLst>
                                    </p:anim>
                                    <p:anim calcmode="lin" valueType="num">
                                      <p:cBhvr>
                                        <p:cTn id="60" dur="500" fill="hold"/>
                                        <p:tgtEl>
                                          <p:spTgt spid="31754"/>
                                        </p:tgtEl>
                                        <p:attrNameLst>
                                          <p:attrName>ppt_y</p:attrName>
                                        </p:attrNameLst>
                                      </p:cBhvr>
                                      <p:tavLst>
                                        <p:tav tm="0">
                                          <p:val>
                                            <p:strVal val="#ppt_y-#ppt_h/2"/>
                                          </p:val>
                                        </p:tav>
                                        <p:tav tm="100000">
                                          <p:val>
                                            <p:strVal val="#ppt_y"/>
                                          </p:val>
                                        </p:tav>
                                      </p:tavLst>
                                    </p:anim>
                                    <p:anim calcmode="lin" valueType="num">
                                      <p:cBhvr>
                                        <p:cTn id="61" dur="500" fill="hold"/>
                                        <p:tgtEl>
                                          <p:spTgt spid="31754"/>
                                        </p:tgtEl>
                                        <p:attrNameLst>
                                          <p:attrName>ppt_w</p:attrName>
                                        </p:attrNameLst>
                                      </p:cBhvr>
                                      <p:tavLst>
                                        <p:tav tm="0">
                                          <p:val>
                                            <p:strVal val="#ppt_w"/>
                                          </p:val>
                                        </p:tav>
                                        <p:tav tm="100000">
                                          <p:val>
                                            <p:strVal val="#ppt_w"/>
                                          </p:val>
                                        </p:tav>
                                      </p:tavLst>
                                    </p:anim>
                                    <p:anim calcmode="lin" valueType="num">
                                      <p:cBhvr>
                                        <p:cTn id="62" dur="500" fill="hold"/>
                                        <p:tgtEl>
                                          <p:spTgt spid="31754"/>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 fill="hold" nodeType="clickEffect">
                                  <p:stCondLst>
                                    <p:cond delay="0"/>
                                  </p:stCondLst>
                                  <p:childTnLst>
                                    <p:set>
                                      <p:cBhvr>
                                        <p:cTn id="66" dur="1" fill="hold">
                                          <p:stCondLst>
                                            <p:cond delay="0"/>
                                          </p:stCondLst>
                                        </p:cTn>
                                        <p:tgtEl>
                                          <p:spTgt spid="31755"/>
                                        </p:tgtEl>
                                        <p:attrNameLst>
                                          <p:attrName>style.visibility</p:attrName>
                                        </p:attrNameLst>
                                      </p:cBhvr>
                                      <p:to>
                                        <p:strVal val="visible"/>
                                      </p:to>
                                    </p:set>
                                    <p:anim calcmode="lin" valueType="num">
                                      <p:cBhvr>
                                        <p:cTn id="67" dur="500" fill="hold"/>
                                        <p:tgtEl>
                                          <p:spTgt spid="31755"/>
                                        </p:tgtEl>
                                        <p:attrNameLst>
                                          <p:attrName>ppt_x</p:attrName>
                                        </p:attrNameLst>
                                      </p:cBhvr>
                                      <p:tavLst>
                                        <p:tav tm="0">
                                          <p:val>
                                            <p:strVal val="#ppt_x"/>
                                          </p:val>
                                        </p:tav>
                                        <p:tav tm="100000">
                                          <p:val>
                                            <p:strVal val="#ppt_x"/>
                                          </p:val>
                                        </p:tav>
                                      </p:tavLst>
                                    </p:anim>
                                    <p:anim calcmode="lin" valueType="num">
                                      <p:cBhvr>
                                        <p:cTn id="68" dur="500" fill="hold"/>
                                        <p:tgtEl>
                                          <p:spTgt spid="31755"/>
                                        </p:tgtEl>
                                        <p:attrNameLst>
                                          <p:attrName>ppt_y</p:attrName>
                                        </p:attrNameLst>
                                      </p:cBhvr>
                                      <p:tavLst>
                                        <p:tav tm="0">
                                          <p:val>
                                            <p:strVal val="#ppt_y-#ppt_h/2"/>
                                          </p:val>
                                        </p:tav>
                                        <p:tav tm="100000">
                                          <p:val>
                                            <p:strVal val="#ppt_y"/>
                                          </p:val>
                                        </p:tav>
                                      </p:tavLst>
                                    </p:anim>
                                    <p:anim calcmode="lin" valueType="num">
                                      <p:cBhvr>
                                        <p:cTn id="69" dur="500" fill="hold"/>
                                        <p:tgtEl>
                                          <p:spTgt spid="31755"/>
                                        </p:tgtEl>
                                        <p:attrNameLst>
                                          <p:attrName>ppt_w</p:attrName>
                                        </p:attrNameLst>
                                      </p:cBhvr>
                                      <p:tavLst>
                                        <p:tav tm="0">
                                          <p:val>
                                            <p:strVal val="#ppt_w"/>
                                          </p:val>
                                        </p:tav>
                                        <p:tav tm="100000">
                                          <p:val>
                                            <p:strVal val="#ppt_w"/>
                                          </p:val>
                                        </p:tav>
                                      </p:tavLst>
                                    </p:anim>
                                    <p:anim calcmode="lin" valueType="num">
                                      <p:cBhvr>
                                        <p:cTn id="70" dur="500" fill="hold"/>
                                        <p:tgtEl>
                                          <p:spTgt spid="31755"/>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31756"/>
                                        </p:tgtEl>
                                        <p:attrNameLst>
                                          <p:attrName>style.visibility</p:attrName>
                                        </p:attrNameLst>
                                      </p:cBhvr>
                                      <p:to>
                                        <p:strVal val="visible"/>
                                      </p:to>
                                    </p:set>
                                    <p:anim calcmode="lin" valueType="num">
                                      <p:cBhvr>
                                        <p:cTn id="75" dur="500" fill="hold"/>
                                        <p:tgtEl>
                                          <p:spTgt spid="31756"/>
                                        </p:tgtEl>
                                        <p:attrNameLst>
                                          <p:attrName>ppt_w</p:attrName>
                                        </p:attrNameLst>
                                      </p:cBhvr>
                                      <p:tavLst>
                                        <p:tav tm="0">
                                          <p:val>
                                            <p:fltVal val="0"/>
                                          </p:val>
                                        </p:tav>
                                        <p:tav tm="100000">
                                          <p:val>
                                            <p:strVal val="#ppt_w"/>
                                          </p:val>
                                        </p:tav>
                                      </p:tavLst>
                                    </p:anim>
                                    <p:anim calcmode="lin" valueType="num">
                                      <p:cBhvr>
                                        <p:cTn id="76" dur="500" fill="hold"/>
                                        <p:tgtEl>
                                          <p:spTgt spid="31756"/>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51" presetClass="entr" presetSubtype="0" fill="hold" nodeType="clickEffect">
                                  <p:stCondLst>
                                    <p:cond delay="0"/>
                                  </p:stCondLst>
                                  <p:childTnLst>
                                    <p:set>
                                      <p:cBhvr>
                                        <p:cTn id="80" dur="1" fill="hold">
                                          <p:stCondLst>
                                            <p:cond delay="0"/>
                                          </p:stCondLst>
                                        </p:cTn>
                                        <p:tgtEl>
                                          <p:spTgt spid="31757"/>
                                        </p:tgtEl>
                                        <p:attrNameLst>
                                          <p:attrName>style.visibility</p:attrName>
                                        </p:attrNameLst>
                                      </p:cBhvr>
                                      <p:to>
                                        <p:strVal val="visible"/>
                                      </p:to>
                                    </p:set>
                                    <p:animEffect transition="in" filter="fade">
                                      <p:cBhvr>
                                        <p:cTn id="81" dur="770" decel="100000"/>
                                        <p:tgtEl>
                                          <p:spTgt spid="31757"/>
                                        </p:tgtEl>
                                      </p:cBhvr>
                                    </p:animEffect>
                                    <p:animScale>
                                      <p:cBhvr>
                                        <p:cTn id="82" dur="770" decel="100000"/>
                                        <p:tgtEl>
                                          <p:spTgt spid="31757"/>
                                        </p:tgtEl>
                                      </p:cBhvr>
                                      <p:from x="10000" y="10000"/>
                                      <p:to x="200000" y="450000"/>
                                    </p:animScale>
                                    <p:animScale>
                                      <p:cBhvr>
                                        <p:cTn id="83" dur="1230" accel="100000" fill="hold">
                                          <p:stCondLst>
                                            <p:cond delay="770"/>
                                          </p:stCondLst>
                                        </p:cTn>
                                        <p:tgtEl>
                                          <p:spTgt spid="31757"/>
                                        </p:tgtEl>
                                      </p:cBhvr>
                                      <p:from x="200000" y="450000"/>
                                      <p:to x="100000" y="100000"/>
                                    </p:animScale>
                                    <p:set>
                                      <p:cBhvr>
                                        <p:cTn id="84" dur="770" fill="hold"/>
                                        <p:tgtEl>
                                          <p:spTgt spid="31757"/>
                                        </p:tgtEl>
                                        <p:attrNameLst>
                                          <p:attrName>ppt_x</p:attrName>
                                        </p:attrNameLst>
                                      </p:cBhvr>
                                      <p:to>
                                        <p:strVal val="(0.5)"/>
                                      </p:to>
                                    </p:set>
                                    <p:anim from="(0.5)" to="(#ppt_x)" calcmode="lin" valueType="num">
                                      <p:cBhvr>
                                        <p:cTn id="85" dur="1230" accel="100000" fill="hold">
                                          <p:stCondLst>
                                            <p:cond delay="770"/>
                                          </p:stCondLst>
                                        </p:cTn>
                                        <p:tgtEl>
                                          <p:spTgt spid="31757"/>
                                        </p:tgtEl>
                                        <p:attrNameLst>
                                          <p:attrName>ppt_x</p:attrName>
                                        </p:attrNameLst>
                                      </p:cBhvr>
                                    </p:anim>
                                    <p:set>
                                      <p:cBhvr>
                                        <p:cTn id="86" dur="770" fill="hold"/>
                                        <p:tgtEl>
                                          <p:spTgt spid="31757"/>
                                        </p:tgtEl>
                                        <p:attrNameLst>
                                          <p:attrName>ppt_y</p:attrName>
                                        </p:attrNameLst>
                                      </p:cBhvr>
                                      <p:to>
                                        <p:strVal val="(#ppt_y+0.4)"/>
                                      </p:to>
                                    </p:set>
                                    <p:anim from="(#ppt_y+0.4)" to="(#ppt_y)" calcmode="lin" valueType="num">
                                      <p:cBhvr>
                                        <p:cTn id="87" dur="1230" accel="100000" fill="hold">
                                          <p:stCondLst>
                                            <p:cond delay="770"/>
                                          </p:stCondLst>
                                        </p:cTn>
                                        <p:tgtEl>
                                          <p:spTgt spid="31757"/>
                                        </p:tgtEl>
                                        <p:attrNameLst>
                                          <p:attrName>ppt_y</p:attrName>
                                        </p:attrNameLst>
                                      </p:cBhvr>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47" presetClass="entr" presetSubtype="0" fill="hold" nodeType="clickEffect">
                                  <p:stCondLst>
                                    <p:cond delay="0"/>
                                  </p:stCondLst>
                                  <p:childTnLst>
                                    <p:set>
                                      <p:cBhvr>
                                        <p:cTn id="91" dur="1" fill="hold">
                                          <p:stCondLst>
                                            <p:cond delay="0"/>
                                          </p:stCondLst>
                                        </p:cTn>
                                        <p:tgtEl>
                                          <p:spTgt spid="31758"/>
                                        </p:tgtEl>
                                        <p:attrNameLst>
                                          <p:attrName>style.visibility</p:attrName>
                                        </p:attrNameLst>
                                      </p:cBhvr>
                                      <p:to>
                                        <p:strVal val="visible"/>
                                      </p:to>
                                    </p:set>
                                    <p:animEffect transition="in" filter="fade">
                                      <p:cBhvr>
                                        <p:cTn id="92" dur="1000"/>
                                        <p:tgtEl>
                                          <p:spTgt spid="31758"/>
                                        </p:tgtEl>
                                      </p:cBhvr>
                                    </p:animEffect>
                                    <p:anim calcmode="lin" valueType="num">
                                      <p:cBhvr>
                                        <p:cTn id="93" dur="1000" fill="hold"/>
                                        <p:tgtEl>
                                          <p:spTgt spid="31758"/>
                                        </p:tgtEl>
                                        <p:attrNameLst>
                                          <p:attrName>ppt_x</p:attrName>
                                        </p:attrNameLst>
                                      </p:cBhvr>
                                      <p:tavLst>
                                        <p:tav tm="0">
                                          <p:val>
                                            <p:strVal val="#ppt_x"/>
                                          </p:val>
                                        </p:tav>
                                        <p:tav tm="100000">
                                          <p:val>
                                            <p:strVal val="#ppt_x"/>
                                          </p:val>
                                        </p:tav>
                                      </p:tavLst>
                                    </p:anim>
                                    <p:anim calcmode="lin" valueType="num">
                                      <p:cBhvr>
                                        <p:cTn id="94" dur="1000" fill="hold"/>
                                        <p:tgtEl>
                                          <p:spTgt spid="31758"/>
                                        </p:tgtEl>
                                        <p:attrNameLst>
                                          <p:attrName>ppt_y</p:attrName>
                                        </p:attrNameLst>
                                      </p:cBhvr>
                                      <p:tavLst>
                                        <p:tav tm="0">
                                          <p:val>
                                            <p:strVal val="#ppt_y-.1"/>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47" presetClass="entr" presetSubtype="0" fill="hold" nodeType="clickEffect">
                                  <p:stCondLst>
                                    <p:cond delay="0"/>
                                  </p:stCondLst>
                                  <p:childTnLst>
                                    <p:set>
                                      <p:cBhvr>
                                        <p:cTn id="98" dur="1" fill="hold">
                                          <p:stCondLst>
                                            <p:cond delay="0"/>
                                          </p:stCondLst>
                                        </p:cTn>
                                        <p:tgtEl>
                                          <p:spTgt spid="31759"/>
                                        </p:tgtEl>
                                        <p:attrNameLst>
                                          <p:attrName>style.visibility</p:attrName>
                                        </p:attrNameLst>
                                      </p:cBhvr>
                                      <p:to>
                                        <p:strVal val="visible"/>
                                      </p:to>
                                    </p:set>
                                    <p:animEffect transition="in" filter="fade">
                                      <p:cBhvr>
                                        <p:cTn id="99" dur="1000"/>
                                        <p:tgtEl>
                                          <p:spTgt spid="31759"/>
                                        </p:tgtEl>
                                      </p:cBhvr>
                                    </p:animEffect>
                                    <p:anim calcmode="lin" valueType="num">
                                      <p:cBhvr>
                                        <p:cTn id="100" dur="1000" fill="hold"/>
                                        <p:tgtEl>
                                          <p:spTgt spid="31759"/>
                                        </p:tgtEl>
                                        <p:attrNameLst>
                                          <p:attrName>ppt_x</p:attrName>
                                        </p:attrNameLst>
                                      </p:cBhvr>
                                      <p:tavLst>
                                        <p:tav tm="0">
                                          <p:val>
                                            <p:strVal val="#ppt_x"/>
                                          </p:val>
                                        </p:tav>
                                        <p:tav tm="100000">
                                          <p:val>
                                            <p:strVal val="#ppt_x"/>
                                          </p:val>
                                        </p:tav>
                                      </p:tavLst>
                                    </p:anim>
                                    <p:anim calcmode="lin" valueType="num">
                                      <p:cBhvr>
                                        <p:cTn id="101" dur="1000" fill="hold"/>
                                        <p:tgtEl>
                                          <p:spTgt spid="31759"/>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7" presetClass="entr" presetSubtype="0" fill="hold" nodeType="clickEffect">
                                  <p:stCondLst>
                                    <p:cond delay="0"/>
                                  </p:stCondLst>
                                  <p:childTnLst>
                                    <p:set>
                                      <p:cBhvr>
                                        <p:cTn id="105" dur="1" fill="hold">
                                          <p:stCondLst>
                                            <p:cond delay="0"/>
                                          </p:stCondLst>
                                        </p:cTn>
                                        <p:tgtEl>
                                          <p:spTgt spid="31760"/>
                                        </p:tgtEl>
                                        <p:attrNameLst>
                                          <p:attrName>style.visibility</p:attrName>
                                        </p:attrNameLst>
                                      </p:cBhvr>
                                      <p:to>
                                        <p:strVal val="visible"/>
                                      </p:to>
                                    </p:set>
                                    <p:animEffect transition="in" filter="fade">
                                      <p:cBhvr>
                                        <p:cTn id="106" dur="1000"/>
                                        <p:tgtEl>
                                          <p:spTgt spid="31760"/>
                                        </p:tgtEl>
                                      </p:cBhvr>
                                    </p:animEffect>
                                    <p:anim calcmode="lin" valueType="num">
                                      <p:cBhvr>
                                        <p:cTn id="107" dur="1000" fill="hold"/>
                                        <p:tgtEl>
                                          <p:spTgt spid="31760"/>
                                        </p:tgtEl>
                                        <p:attrNameLst>
                                          <p:attrName>ppt_x</p:attrName>
                                        </p:attrNameLst>
                                      </p:cBhvr>
                                      <p:tavLst>
                                        <p:tav tm="0">
                                          <p:val>
                                            <p:strVal val="#ppt_x"/>
                                          </p:val>
                                        </p:tav>
                                        <p:tav tm="100000">
                                          <p:val>
                                            <p:strVal val="#ppt_x"/>
                                          </p:val>
                                        </p:tav>
                                      </p:tavLst>
                                    </p:anim>
                                    <p:anim calcmode="lin" valueType="num">
                                      <p:cBhvr>
                                        <p:cTn id="108" dur="1000" fill="hold"/>
                                        <p:tgtEl>
                                          <p:spTgt spid="31760"/>
                                        </p:tgtEl>
                                        <p:attrNameLst>
                                          <p:attrName>ppt_y</p:attrName>
                                        </p:attrNameLst>
                                      </p:cBhvr>
                                      <p:tavLst>
                                        <p:tav tm="0">
                                          <p:val>
                                            <p:strVal val="#ppt_y-.1"/>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7" presetClass="entr" presetSubtype="0" fill="hold" nodeType="clickEffect">
                                  <p:stCondLst>
                                    <p:cond delay="0"/>
                                  </p:stCondLst>
                                  <p:childTnLst>
                                    <p:set>
                                      <p:cBhvr>
                                        <p:cTn id="112" dur="1" fill="hold">
                                          <p:stCondLst>
                                            <p:cond delay="0"/>
                                          </p:stCondLst>
                                        </p:cTn>
                                        <p:tgtEl>
                                          <p:spTgt spid="31761"/>
                                        </p:tgtEl>
                                        <p:attrNameLst>
                                          <p:attrName>style.visibility</p:attrName>
                                        </p:attrNameLst>
                                      </p:cBhvr>
                                      <p:to>
                                        <p:strVal val="visible"/>
                                      </p:to>
                                    </p:set>
                                    <p:animEffect transition="in" filter="fade">
                                      <p:cBhvr>
                                        <p:cTn id="113" dur="1000"/>
                                        <p:tgtEl>
                                          <p:spTgt spid="31761"/>
                                        </p:tgtEl>
                                      </p:cBhvr>
                                    </p:animEffect>
                                    <p:anim calcmode="lin" valueType="num">
                                      <p:cBhvr>
                                        <p:cTn id="114" dur="1000" fill="hold"/>
                                        <p:tgtEl>
                                          <p:spTgt spid="31761"/>
                                        </p:tgtEl>
                                        <p:attrNameLst>
                                          <p:attrName>ppt_x</p:attrName>
                                        </p:attrNameLst>
                                      </p:cBhvr>
                                      <p:tavLst>
                                        <p:tav tm="0">
                                          <p:val>
                                            <p:strVal val="#ppt_x"/>
                                          </p:val>
                                        </p:tav>
                                        <p:tav tm="100000">
                                          <p:val>
                                            <p:strVal val="#ppt_x"/>
                                          </p:val>
                                        </p:tav>
                                      </p:tavLst>
                                    </p:anim>
                                    <p:anim calcmode="lin" valueType="num">
                                      <p:cBhvr>
                                        <p:cTn id="115" dur="1000" fill="hold"/>
                                        <p:tgtEl>
                                          <p:spTgt spid="31761"/>
                                        </p:tgtEl>
                                        <p:attrNameLst>
                                          <p:attrName>ppt_y</p:attrName>
                                        </p:attrNameLst>
                                      </p:cBhvr>
                                      <p:tavLst>
                                        <p:tav tm="0">
                                          <p:val>
                                            <p:strVal val="#ppt_y-.1"/>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7" presetClass="entr" presetSubtype="0" fill="hold" nodeType="clickEffect">
                                  <p:stCondLst>
                                    <p:cond delay="0"/>
                                  </p:stCondLst>
                                  <p:childTnLst>
                                    <p:set>
                                      <p:cBhvr>
                                        <p:cTn id="119" dur="1" fill="hold">
                                          <p:stCondLst>
                                            <p:cond delay="0"/>
                                          </p:stCondLst>
                                        </p:cTn>
                                        <p:tgtEl>
                                          <p:spTgt spid="31762"/>
                                        </p:tgtEl>
                                        <p:attrNameLst>
                                          <p:attrName>style.visibility</p:attrName>
                                        </p:attrNameLst>
                                      </p:cBhvr>
                                      <p:to>
                                        <p:strVal val="visible"/>
                                      </p:to>
                                    </p:set>
                                    <p:animEffect transition="in" filter="fade">
                                      <p:cBhvr>
                                        <p:cTn id="120" dur="1000"/>
                                        <p:tgtEl>
                                          <p:spTgt spid="31762"/>
                                        </p:tgtEl>
                                      </p:cBhvr>
                                    </p:animEffect>
                                    <p:anim calcmode="lin" valueType="num">
                                      <p:cBhvr>
                                        <p:cTn id="121" dur="1000" fill="hold"/>
                                        <p:tgtEl>
                                          <p:spTgt spid="31762"/>
                                        </p:tgtEl>
                                        <p:attrNameLst>
                                          <p:attrName>ppt_x</p:attrName>
                                        </p:attrNameLst>
                                      </p:cBhvr>
                                      <p:tavLst>
                                        <p:tav tm="0">
                                          <p:val>
                                            <p:strVal val="#ppt_x"/>
                                          </p:val>
                                        </p:tav>
                                        <p:tav tm="100000">
                                          <p:val>
                                            <p:strVal val="#ppt_x"/>
                                          </p:val>
                                        </p:tav>
                                      </p:tavLst>
                                    </p:anim>
                                    <p:anim calcmode="lin" valueType="num">
                                      <p:cBhvr>
                                        <p:cTn id="122" dur="1000" fill="hold"/>
                                        <p:tgtEl>
                                          <p:spTgt spid="31762"/>
                                        </p:tgtEl>
                                        <p:attrNameLst>
                                          <p:attrName>ppt_y</p:attrName>
                                        </p:attrNameLst>
                                      </p:cBhvr>
                                      <p:tavLst>
                                        <p:tav tm="0">
                                          <p:val>
                                            <p:strVal val="#ppt_y-.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7" presetClass="entr" presetSubtype="0" fill="hold" nodeType="clickEffect">
                                  <p:stCondLst>
                                    <p:cond delay="0"/>
                                  </p:stCondLst>
                                  <p:childTnLst>
                                    <p:set>
                                      <p:cBhvr>
                                        <p:cTn id="126" dur="1" fill="hold">
                                          <p:stCondLst>
                                            <p:cond delay="0"/>
                                          </p:stCondLst>
                                        </p:cTn>
                                        <p:tgtEl>
                                          <p:spTgt spid="31763"/>
                                        </p:tgtEl>
                                        <p:attrNameLst>
                                          <p:attrName>style.visibility</p:attrName>
                                        </p:attrNameLst>
                                      </p:cBhvr>
                                      <p:to>
                                        <p:strVal val="visible"/>
                                      </p:to>
                                    </p:set>
                                    <p:animEffect transition="in" filter="fade">
                                      <p:cBhvr>
                                        <p:cTn id="127" dur="1000"/>
                                        <p:tgtEl>
                                          <p:spTgt spid="31763"/>
                                        </p:tgtEl>
                                      </p:cBhvr>
                                    </p:animEffect>
                                    <p:anim calcmode="lin" valueType="num">
                                      <p:cBhvr>
                                        <p:cTn id="128" dur="1000" fill="hold"/>
                                        <p:tgtEl>
                                          <p:spTgt spid="31763"/>
                                        </p:tgtEl>
                                        <p:attrNameLst>
                                          <p:attrName>ppt_x</p:attrName>
                                        </p:attrNameLst>
                                      </p:cBhvr>
                                      <p:tavLst>
                                        <p:tav tm="0">
                                          <p:val>
                                            <p:strVal val="#ppt_x"/>
                                          </p:val>
                                        </p:tav>
                                        <p:tav tm="100000">
                                          <p:val>
                                            <p:strVal val="#ppt_x"/>
                                          </p:val>
                                        </p:tav>
                                      </p:tavLst>
                                    </p:anim>
                                    <p:anim calcmode="lin" valueType="num">
                                      <p:cBhvr>
                                        <p:cTn id="129" dur="1000" fill="hold"/>
                                        <p:tgtEl>
                                          <p:spTgt spid="31763"/>
                                        </p:tgtEl>
                                        <p:attrNameLst>
                                          <p:attrName>ppt_y</p:attrName>
                                        </p:attrNameLst>
                                      </p:cBhvr>
                                      <p:tavLst>
                                        <p:tav tm="0">
                                          <p:val>
                                            <p:strVal val="#ppt_y-.1"/>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9" presetClass="entr" presetSubtype="0" fill="hold" nodeType="clickEffect">
                                  <p:stCondLst>
                                    <p:cond delay="0"/>
                                  </p:stCondLst>
                                  <p:childTnLst>
                                    <p:set>
                                      <p:cBhvr>
                                        <p:cTn id="133" dur="1" fill="hold">
                                          <p:stCondLst>
                                            <p:cond delay="0"/>
                                          </p:stCondLst>
                                        </p:cTn>
                                        <p:tgtEl>
                                          <p:spTgt spid="31764"/>
                                        </p:tgtEl>
                                        <p:attrNameLst>
                                          <p:attrName>style.visibility</p:attrName>
                                        </p:attrNameLst>
                                      </p:cBhvr>
                                      <p:to>
                                        <p:strVal val="visible"/>
                                      </p:to>
                                    </p:set>
                                    <p:anim calcmode="lin" valueType="num">
                                      <p:cBhvr>
                                        <p:cTn id="134" dur="500" fill="hold"/>
                                        <p:tgtEl>
                                          <p:spTgt spid="31764"/>
                                        </p:tgtEl>
                                        <p:attrNameLst>
                                          <p:attrName>ppt_x</p:attrName>
                                        </p:attrNameLst>
                                      </p:cBhvr>
                                      <p:tavLst>
                                        <p:tav tm="0">
                                          <p:val>
                                            <p:strVal val="#ppt_x-.2"/>
                                          </p:val>
                                        </p:tav>
                                        <p:tav tm="100000">
                                          <p:val>
                                            <p:strVal val="#ppt_x"/>
                                          </p:val>
                                        </p:tav>
                                      </p:tavLst>
                                    </p:anim>
                                    <p:anim calcmode="lin" valueType="num">
                                      <p:cBhvr>
                                        <p:cTn id="135" dur="500" fill="hold"/>
                                        <p:tgtEl>
                                          <p:spTgt spid="31764"/>
                                        </p:tgtEl>
                                        <p:attrNameLst>
                                          <p:attrName>ppt_y</p:attrName>
                                        </p:attrNameLst>
                                      </p:cBhvr>
                                      <p:tavLst>
                                        <p:tav tm="0">
                                          <p:val>
                                            <p:strVal val="#ppt_y"/>
                                          </p:val>
                                        </p:tav>
                                        <p:tav tm="100000">
                                          <p:val>
                                            <p:strVal val="#ppt_y"/>
                                          </p:val>
                                        </p:tav>
                                      </p:tavLst>
                                    </p:anim>
                                    <p:animEffect transition="in" filter="wipe(right)" prLst="gradientSize: 0.1">
                                      <p:cBhvr>
                                        <p:cTn id="136" dur="500"/>
                                        <p:tgtEl>
                                          <p:spTgt spid="31764"/>
                                        </p:tgtEl>
                                      </p:cBhvr>
                                    </p:animEffect>
                                  </p:childTnLst>
                                </p:cTn>
                              </p:par>
                            </p:childTnLst>
                          </p:cTn>
                        </p:par>
                        <p:par>
                          <p:cTn id="137" fill="hold" nodeType="afterGroup">
                            <p:stCondLst>
                              <p:cond delay="500"/>
                            </p:stCondLst>
                            <p:childTnLst>
                              <p:par>
                                <p:cTn id="138" presetID="29" presetClass="entr" presetSubtype="0" fill="hold" nodeType="afterEffect">
                                  <p:stCondLst>
                                    <p:cond delay="0"/>
                                  </p:stCondLst>
                                  <p:childTnLst>
                                    <p:set>
                                      <p:cBhvr>
                                        <p:cTn id="139" dur="1" fill="hold">
                                          <p:stCondLst>
                                            <p:cond delay="0"/>
                                          </p:stCondLst>
                                        </p:cTn>
                                        <p:tgtEl>
                                          <p:spTgt spid="31768"/>
                                        </p:tgtEl>
                                        <p:attrNameLst>
                                          <p:attrName>style.visibility</p:attrName>
                                        </p:attrNameLst>
                                      </p:cBhvr>
                                      <p:to>
                                        <p:strVal val="visible"/>
                                      </p:to>
                                    </p:set>
                                    <p:anim calcmode="lin" valueType="num">
                                      <p:cBhvr>
                                        <p:cTn id="140" dur="500" fill="hold"/>
                                        <p:tgtEl>
                                          <p:spTgt spid="31768"/>
                                        </p:tgtEl>
                                        <p:attrNameLst>
                                          <p:attrName>ppt_x</p:attrName>
                                        </p:attrNameLst>
                                      </p:cBhvr>
                                      <p:tavLst>
                                        <p:tav tm="0">
                                          <p:val>
                                            <p:strVal val="#ppt_x-.2"/>
                                          </p:val>
                                        </p:tav>
                                        <p:tav tm="100000">
                                          <p:val>
                                            <p:strVal val="#ppt_x"/>
                                          </p:val>
                                        </p:tav>
                                      </p:tavLst>
                                    </p:anim>
                                    <p:anim calcmode="lin" valueType="num">
                                      <p:cBhvr>
                                        <p:cTn id="141" dur="500" fill="hold"/>
                                        <p:tgtEl>
                                          <p:spTgt spid="31768"/>
                                        </p:tgtEl>
                                        <p:attrNameLst>
                                          <p:attrName>ppt_y</p:attrName>
                                        </p:attrNameLst>
                                      </p:cBhvr>
                                      <p:tavLst>
                                        <p:tav tm="0">
                                          <p:val>
                                            <p:strVal val="#ppt_y"/>
                                          </p:val>
                                        </p:tav>
                                        <p:tav tm="100000">
                                          <p:val>
                                            <p:strVal val="#ppt_y"/>
                                          </p:val>
                                        </p:tav>
                                      </p:tavLst>
                                    </p:anim>
                                    <p:animEffect transition="in" filter="wipe(right)" prLst="gradientSize: 0.1">
                                      <p:cBhvr>
                                        <p:cTn id="142" dur="500"/>
                                        <p:tgtEl>
                                          <p:spTgt spid="31768"/>
                                        </p:tgtEl>
                                      </p:cBhvr>
                                    </p:animEffect>
                                  </p:childTnLst>
                                </p:cTn>
                              </p:par>
                            </p:childTnLst>
                          </p:cTn>
                        </p:par>
                        <p:par>
                          <p:cTn id="143" fill="hold" nodeType="afterGroup">
                            <p:stCondLst>
                              <p:cond delay="1000"/>
                            </p:stCondLst>
                            <p:childTnLst>
                              <p:par>
                                <p:cTn id="144" presetID="29" presetClass="entr" presetSubtype="0" fill="hold" nodeType="afterEffect">
                                  <p:stCondLst>
                                    <p:cond delay="0"/>
                                  </p:stCondLst>
                                  <p:childTnLst>
                                    <p:set>
                                      <p:cBhvr>
                                        <p:cTn id="145" dur="1" fill="hold">
                                          <p:stCondLst>
                                            <p:cond delay="0"/>
                                          </p:stCondLst>
                                        </p:cTn>
                                        <p:tgtEl>
                                          <p:spTgt spid="31769"/>
                                        </p:tgtEl>
                                        <p:attrNameLst>
                                          <p:attrName>style.visibility</p:attrName>
                                        </p:attrNameLst>
                                      </p:cBhvr>
                                      <p:to>
                                        <p:strVal val="visible"/>
                                      </p:to>
                                    </p:set>
                                    <p:anim calcmode="lin" valueType="num">
                                      <p:cBhvr>
                                        <p:cTn id="146" dur="500" fill="hold"/>
                                        <p:tgtEl>
                                          <p:spTgt spid="31769"/>
                                        </p:tgtEl>
                                        <p:attrNameLst>
                                          <p:attrName>ppt_x</p:attrName>
                                        </p:attrNameLst>
                                      </p:cBhvr>
                                      <p:tavLst>
                                        <p:tav tm="0">
                                          <p:val>
                                            <p:strVal val="#ppt_x-.2"/>
                                          </p:val>
                                        </p:tav>
                                        <p:tav tm="100000">
                                          <p:val>
                                            <p:strVal val="#ppt_x"/>
                                          </p:val>
                                        </p:tav>
                                      </p:tavLst>
                                    </p:anim>
                                    <p:anim calcmode="lin" valueType="num">
                                      <p:cBhvr>
                                        <p:cTn id="147" dur="500" fill="hold"/>
                                        <p:tgtEl>
                                          <p:spTgt spid="31769"/>
                                        </p:tgtEl>
                                        <p:attrNameLst>
                                          <p:attrName>ppt_y</p:attrName>
                                        </p:attrNameLst>
                                      </p:cBhvr>
                                      <p:tavLst>
                                        <p:tav tm="0">
                                          <p:val>
                                            <p:strVal val="#ppt_y"/>
                                          </p:val>
                                        </p:tav>
                                        <p:tav tm="100000">
                                          <p:val>
                                            <p:strVal val="#ppt_y"/>
                                          </p:val>
                                        </p:tav>
                                      </p:tavLst>
                                    </p:anim>
                                    <p:animEffect transition="in" filter="wipe(right)" prLst="gradientSize: 0.1">
                                      <p:cBhvr>
                                        <p:cTn id="148" dur="500"/>
                                        <p:tgtEl>
                                          <p:spTgt spid="31769"/>
                                        </p:tgtEl>
                                      </p:cBhvr>
                                    </p:animEffect>
                                  </p:childTnLst>
                                </p:cTn>
                              </p:par>
                            </p:childTnLst>
                          </p:cTn>
                        </p:par>
                        <p:par>
                          <p:cTn id="149" fill="hold" nodeType="afterGroup">
                            <p:stCondLst>
                              <p:cond delay="1500"/>
                            </p:stCondLst>
                            <p:childTnLst>
                              <p:par>
                                <p:cTn id="150" presetID="29" presetClass="entr" presetSubtype="0" fill="hold" nodeType="afterEffect">
                                  <p:stCondLst>
                                    <p:cond delay="0"/>
                                  </p:stCondLst>
                                  <p:childTnLst>
                                    <p:set>
                                      <p:cBhvr>
                                        <p:cTn id="151" dur="1" fill="hold">
                                          <p:stCondLst>
                                            <p:cond delay="0"/>
                                          </p:stCondLst>
                                        </p:cTn>
                                        <p:tgtEl>
                                          <p:spTgt spid="31770"/>
                                        </p:tgtEl>
                                        <p:attrNameLst>
                                          <p:attrName>style.visibility</p:attrName>
                                        </p:attrNameLst>
                                      </p:cBhvr>
                                      <p:to>
                                        <p:strVal val="visible"/>
                                      </p:to>
                                    </p:set>
                                    <p:anim calcmode="lin" valueType="num">
                                      <p:cBhvr>
                                        <p:cTn id="152" dur="500" fill="hold"/>
                                        <p:tgtEl>
                                          <p:spTgt spid="31770"/>
                                        </p:tgtEl>
                                        <p:attrNameLst>
                                          <p:attrName>ppt_x</p:attrName>
                                        </p:attrNameLst>
                                      </p:cBhvr>
                                      <p:tavLst>
                                        <p:tav tm="0">
                                          <p:val>
                                            <p:strVal val="#ppt_x-.2"/>
                                          </p:val>
                                        </p:tav>
                                        <p:tav tm="100000">
                                          <p:val>
                                            <p:strVal val="#ppt_x"/>
                                          </p:val>
                                        </p:tav>
                                      </p:tavLst>
                                    </p:anim>
                                    <p:anim calcmode="lin" valueType="num">
                                      <p:cBhvr>
                                        <p:cTn id="153" dur="500" fill="hold"/>
                                        <p:tgtEl>
                                          <p:spTgt spid="31770"/>
                                        </p:tgtEl>
                                        <p:attrNameLst>
                                          <p:attrName>ppt_y</p:attrName>
                                        </p:attrNameLst>
                                      </p:cBhvr>
                                      <p:tavLst>
                                        <p:tav tm="0">
                                          <p:val>
                                            <p:strVal val="#ppt_y"/>
                                          </p:val>
                                        </p:tav>
                                        <p:tav tm="100000">
                                          <p:val>
                                            <p:strVal val="#ppt_y"/>
                                          </p:val>
                                        </p:tav>
                                      </p:tavLst>
                                    </p:anim>
                                    <p:animEffect transition="in" filter="wipe(right)" prLst="gradientSize: 0.1">
                                      <p:cBhvr>
                                        <p:cTn id="154" dur="500"/>
                                        <p:tgtEl>
                                          <p:spTgt spid="31770"/>
                                        </p:tgtEl>
                                      </p:cBhvr>
                                    </p:animEffect>
                                  </p:childTnLst>
                                </p:cTn>
                              </p:par>
                            </p:childTnLst>
                          </p:cTn>
                        </p:par>
                        <p:par>
                          <p:cTn id="155" fill="hold" nodeType="afterGroup">
                            <p:stCondLst>
                              <p:cond delay="2000"/>
                            </p:stCondLst>
                            <p:childTnLst>
                              <p:par>
                                <p:cTn id="156" presetID="29" presetClass="entr" presetSubtype="0" fill="hold" nodeType="afterEffect">
                                  <p:stCondLst>
                                    <p:cond delay="0"/>
                                  </p:stCondLst>
                                  <p:childTnLst>
                                    <p:set>
                                      <p:cBhvr>
                                        <p:cTn id="157" dur="1" fill="hold">
                                          <p:stCondLst>
                                            <p:cond delay="0"/>
                                          </p:stCondLst>
                                        </p:cTn>
                                        <p:tgtEl>
                                          <p:spTgt spid="31771"/>
                                        </p:tgtEl>
                                        <p:attrNameLst>
                                          <p:attrName>style.visibility</p:attrName>
                                        </p:attrNameLst>
                                      </p:cBhvr>
                                      <p:to>
                                        <p:strVal val="visible"/>
                                      </p:to>
                                    </p:set>
                                    <p:anim calcmode="lin" valueType="num">
                                      <p:cBhvr>
                                        <p:cTn id="158" dur="500" fill="hold"/>
                                        <p:tgtEl>
                                          <p:spTgt spid="31771"/>
                                        </p:tgtEl>
                                        <p:attrNameLst>
                                          <p:attrName>ppt_x</p:attrName>
                                        </p:attrNameLst>
                                      </p:cBhvr>
                                      <p:tavLst>
                                        <p:tav tm="0">
                                          <p:val>
                                            <p:strVal val="#ppt_x-.2"/>
                                          </p:val>
                                        </p:tav>
                                        <p:tav tm="100000">
                                          <p:val>
                                            <p:strVal val="#ppt_x"/>
                                          </p:val>
                                        </p:tav>
                                      </p:tavLst>
                                    </p:anim>
                                    <p:anim calcmode="lin" valueType="num">
                                      <p:cBhvr>
                                        <p:cTn id="159" dur="500" fill="hold"/>
                                        <p:tgtEl>
                                          <p:spTgt spid="31771"/>
                                        </p:tgtEl>
                                        <p:attrNameLst>
                                          <p:attrName>ppt_y</p:attrName>
                                        </p:attrNameLst>
                                      </p:cBhvr>
                                      <p:tavLst>
                                        <p:tav tm="0">
                                          <p:val>
                                            <p:strVal val="#ppt_y"/>
                                          </p:val>
                                        </p:tav>
                                        <p:tav tm="100000">
                                          <p:val>
                                            <p:strVal val="#ppt_y"/>
                                          </p:val>
                                        </p:tav>
                                      </p:tavLst>
                                    </p:anim>
                                    <p:animEffect transition="in" filter="wipe(right)" prLst="gradientSize: 0.1">
                                      <p:cBhvr>
                                        <p:cTn id="160" dur="500"/>
                                        <p:tgtEl>
                                          <p:spTgt spid="31771"/>
                                        </p:tgtEl>
                                      </p:cBhvr>
                                    </p:animEffect>
                                  </p:childTnLst>
                                </p:cTn>
                              </p:par>
                            </p:childTnLst>
                          </p:cTn>
                        </p:par>
                        <p:par>
                          <p:cTn id="161" fill="hold" nodeType="afterGroup">
                            <p:stCondLst>
                              <p:cond delay="2500"/>
                            </p:stCondLst>
                            <p:childTnLst>
                              <p:par>
                                <p:cTn id="162" presetID="29" presetClass="entr" presetSubtype="0" fill="hold" nodeType="afterEffect">
                                  <p:stCondLst>
                                    <p:cond delay="0"/>
                                  </p:stCondLst>
                                  <p:childTnLst>
                                    <p:set>
                                      <p:cBhvr>
                                        <p:cTn id="163" dur="1" fill="hold">
                                          <p:stCondLst>
                                            <p:cond delay="0"/>
                                          </p:stCondLst>
                                        </p:cTn>
                                        <p:tgtEl>
                                          <p:spTgt spid="31772"/>
                                        </p:tgtEl>
                                        <p:attrNameLst>
                                          <p:attrName>style.visibility</p:attrName>
                                        </p:attrNameLst>
                                      </p:cBhvr>
                                      <p:to>
                                        <p:strVal val="visible"/>
                                      </p:to>
                                    </p:set>
                                    <p:anim calcmode="lin" valueType="num">
                                      <p:cBhvr>
                                        <p:cTn id="164" dur="500" fill="hold"/>
                                        <p:tgtEl>
                                          <p:spTgt spid="31772"/>
                                        </p:tgtEl>
                                        <p:attrNameLst>
                                          <p:attrName>ppt_x</p:attrName>
                                        </p:attrNameLst>
                                      </p:cBhvr>
                                      <p:tavLst>
                                        <p:tav tm="0">
                                          <p:val>
                                            <p:strVal val="#ppt_x-.2"/>
                                          </p:val>
                                        </p:tav>
                                        <p:tav tm="100000">
                                          <p:val>
                                            <p:strVal val="#ppt_x"/>
                                          </p:val>
                                        </p:tav>
                                      </p:tavLst>
                                    </p:anim>
                                    <p:anim calcmode="lin" valueType="num">
                                      <p:cBhvr>
                                        <p:cTn id="165" dur="500" fill="hold"/>
                                        <p:tgtEl>
                                          <p:spTgt spid="31772"/>
                                        </p:tgtEl>
                                        <p:attrNameLst>
                                          <p:attrName>ppt_y</p:attrName>
                                        </p:attrNameLst>
                                      </p:cBhvr>
                                      <p:tavLst>
                                        <p:tav tm="0">
                                          <p:val>
                                            <p:strVal val="#ppt_y"/>
                                          </p:val>
                                        </p:tav>
                                        <p:tav tm="100000">
                                          <p:val>
                                            <p:strVal val="#ppt_y"/>
                                          </p:val>
                                        </p:tav>
                                      </p:tavLst>
                                    </p:anim>
                                    <p:animEffect transition="in" filter="wipe(right)" prLst="gradientSize: 0.1">
                                      <p:cBhvr>
                                        <p:cTn id="166" dur="500"/>
                                        <p:tgtEl>
                                          <p:spTgt spid="31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SA" altLang="fr-FR" dirty="0">
                <a:solidFill>
                  <a:srgbClr val="FFFF00"/>
                </a:solidFill>
              </a:rPr>
              <a:t>تخطيط الموارد البشرية </a:t>
            </a:r>
            <a:endParaRPr lang="fr-FR" dirty="0"/>
          </a:p>
        </p:txBody>
      </p:sp>
      <p:sp>
        <p:nvSpPr>
          <p:cNvPr id="3" name="Espace réservé du contenu 2"/>
          <p:cNvSpPr>
            <a:spLocks noGrp="1"/>
          </p:cNvSpPr>
          <p:nvPr>
            <p:ph idx="1"/>
          </p:nvPr>
        </p:nvSpPr>
        <p:spPr/>
        <p:txBody>
          <a:bodyPr/>
          <a:lstStyle/>
          <a:p>
            <a:pPr marL="609600" indent="-609600" algn="r" rtl="1" eaLnBrk="1" hangingPunct="1">
              <a:buFont typeface="Wingdings" panose="05000000000000000000" pitchFamily="2" charset="2"/>
              <a:buNone/>
              <a:defRPr/>
            </a:pPr>
            <a:r>
              <a:rPr lang="ar-SA" altLang="fr-FR" b="1" dirty="0">
                <a:solidFill>
                  <a:srgbClr val="FFCC00"/>
                </a:solidFill>
              </a:rPr>
              <a:t>تتم عملية تخطيط الموارد البشرية بعدة مراحل وهي:</a:t>
            </a:r>
          </a:p>
          <a:p>
            <a:pPr marL="609600" indent="-609600" algn="r" rtl="1" eaLnBrk="1" hangingPunct="1">
              <a:buFont typeface="Wingdings" panose="05000000000000000000" pitchFamily="2" charset="2"/>
              <a:buNone/>
              <a:defRPr/>
            </a:pPr>
            <a:r>
              <a:rPr lang="ar-SA" altLang="fr-FR" sz="1200" b="1" dirty="0">
                <a:solidFill>
                  <a:srgbClr val="FFCC00"/>
                </a:solidFill>
              </a:rPr>
              <a:t> </a:t>
            </a:r>
          </a:p>
          <a:p>
            <a:pPr marL="609600" indent="-609600" algn="r" rtl="1" eaLnBrk="1" hangingPunct="1">
              <a:buFont typeface="Wingdings" panose="05000000000000000000" pitchFamily="2" charset="2"/>
              <a:buAutoNum type="arabicPeriod"/>
              <a:defRPr/>
            </a:pPr>
            <a:r>
              <a:rPr lang="ar-SA" altLang="fr-FR" dirty="0"/>
              <a:t>التعرف على إستراتيجية وخطة المنظمة المتعددة.</a:t>
            </a:r>
          </a:p>
          <a:p>
            <a:pPr marL="609600" indent="-609600" algn="r" rtl="1" eaLnBrk="1" hangingPunct="1">
              <a:buFont typeface="Wingdings" panose="05000000000000000000" pitchFamily="2" charset="2"/>
              <a:buAutoNum type="arabicPeriod"/>
              <a:defRPr/>
            </a:pPr>
            <a:r>
              <a:rPr lang="ar-SA" altLang="fr-FR" dirty="0"/>
              <a:t>دراسة المتغيرات في البيئة الخارجية و الداخلية.</a:t>
            </a:r>
          </a:p>
          <a:p>
            <a:pPr marL="609600" indent="-609600" algn="r" rtl="1" eaLnBrk="1" hangingPunct="1">
              <a:buFont typeface="Wingdings" panose="05000000000000000000" pitchFamily="2" charset="2"/>
              <a:buAutoNum type="arabicPeriod"/>
              <a:defRPr/>
            </a:pPr>
            <a:r>
              <a:rPr lang="ar-SA" altLang="fr-FR" dirty="0"/>
              <a:t>وضع التنبؤات والافتراضات والتصورات .</a:t>
            </a:r>
          </a:p>
          <a:p>
            <a:pPr marL="609600" indent="-609600" algn="r" rtl="1" eaLnBrk="1" hangingPunct="1">
              <a:buFont typeface="Wingdings" panose="05000000000000000000" pitchFamily="2" charset="2"/>
              <a:buAutoNum type="arabicPeriod"/>
              <a:defRPr/>
            </a:pPr>
            <a:r>
              <a:rPr lang="ar-SA" altLang="fr-FR" dirty="0"/>
              <a:t>مقارنة الطلب والعرض على اليد العاملة.</a:t>
            </a:r>
          </a:p>
          <a:p>
            <a:pPr marL="609600" indent="-609600" algn="r" rtl="1" eaLnBrk="1" hangingPunct="1">
              <a:buFont typeface="Wingdings" panose="05000000000000000000" pitchFamily="2" charset="2"/>
              <a:buAutoNum type="arabicPeriod"/>
              <a:defRPr/>
            </a:pPr>
            <a:r>
              <a:rPr lang="ar-SA" altLang="fr-FR" dirty="0"/>
              <a:t>وضع الخطة بما </a:t>
            </a:r>
            <a:r>
              <a:rPr lang="ar-SA" altLang="fr-FR" dirty="0" err="1"/>
              <a:t>تتطلبه</a:t>
            </a:r>
            <a:r>
              <a:rPr lang="ar-SA" altLang="fr-FR" dirty="0"/>
              <a:t> من معالجة الموقف مستقبلا في مواجهة متطلبات التوسع في الموارد البشرية.</a:t>
            </a:r>
            <a:endParaRPr lang="fr-FR" altLang="fr-FR" dirty="0"/>
          </a:p>
          <a:p>
            <a:endParaRPr lang="fr-FR" dirty="0"/>
          </a:p>
        </p:txBody>
      </p:sp>
    </p:spTree>
    <p:extLst>
      <p:ext uri="{BB962C8B-B14F-4D97-AF65-F5344CB8AC3E}">
        <p14:creationId xmlns:p14="http://schemas.microsoft.com/office/powerpoint/2010/main" val="28735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2438400"/>
            <a:ext cx="8534400" cy="1905000"/>
          </a:xfrm>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p:spPr>
        <p:txBody>
          <a:bodyPr/>
          <a:lstStyle/>
          <a:p>
            <a:pPr marL="609600" indent="-609600" algn="r" rtl="1" eaLnBrk="1" hangingPunct="1">
              <a:lnSpc>
                <a:spcPct val="90000"/>
              </a:lnSpc>
              <a:buFontTx/>
              <a:buAutoNum type="arabicPeriod"/>
            </a:pPr>
            <a:r>
              <a:rPr lang="ar-EG" altLang="fr-FR" sz="4000" dirty="0">
                <a:solidFill>
                  <a:srgbClr val="F1F159"/>
                </a:solidFill>
                <a:cs typeface="Monotype Koufi" pitchFamily="2" charset="-78"/>
              </a:rPr>
              <a:t>تخطيط الموارد البشرية</a:t>
            </a:r>
            <a:endParaRPr lang="ar-EG" altLang="fr-FR" sz="4000" dirty="0"/>
          </a:p>
          <a:p>
            <a:pPr marL="990600" lvl="1" indent="-533400" algn="r" rtl="1" eaLnBrk="1" hangingPunct="1">
              <a:lnSpc>
                <a:spcPct val="90000"/>
              </a:lnSpc>
            </a:pPr>
            <a:r>
              <a:rPr lang="ar-EG" altLang="fr-FR" sz="4000" dirty="0">
                <a:solidFill>
                  <a:srgbClr val="FBFDE5"/>
                </a:solidFill>
              </a:rPr>
              <a:t>أولاً : تحليل الوظائف</a:t>
            </a:r>
          </a:p>
          <a:p>
            <a:pPr marL="990600" lvl="1" indent="-533400" algn="r" rtl="1" eaLnBrk="1" hangingPunct="1">
              <a:lnSpc>
                <a:spcPct val="90000"/>
              </a:lnSpc>
            </a:pPr>
            <a:r>
              <a:rPr lang="ar-EG" altLang="fr-FR" sz="4000" dirty="0">
                <a:solidFill>
                  <a:srgbClr val="FBFDE5"/>
                </a:solidFill>
              </a:rPr>
              <a:t>ثانياً: تخطيط الاحتياجات </a:t>
            </a:r>
            <a:r>
              <a:rPr lang="ar-EG" altLang="fr-FR" sz="3200" dirty="0">
                <a:solidFill>
                  <a:srgbClr val="FBFDE5"/>
                </a:solidFill>
              </a:rPr>
              <a:t>من الموارد البشرية</a:t>
            </a:r>
          </a:p>
        </p:txBody>
      </p:sp>
    </p:spTree>
    <p:extLst>
      <p:ext uri="{BB962C8B-B14F-4D97-AF65-F5344CB8AC3E}">
        <p14:creationId xmlns:p14="http://schemas.microsoft.com/office/powerpoint/2010/main" val="68044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ChangeArrowheads="1"/>
          </p:cNvSpPr>
          <p:nvPr/>
        </p:nvSpPr>
        <p:spPr bwMode="auto">
          <a:xfrm>
            <a:off x="2124075" y="692150"/>
            <a:ext cx="4248150" cy="865188"/>
          </a:xfrm>
          <a:prstGeom prst="rect">
            <a:avLst/>
          </a:prstGeom>
          <a:noFill/>
          <a:ln w="12700" cap="sq">
            <a:solidFill>
              <a:schemeClr val="tx1"/>
            </a:solidFill>
            <a:miter lim="800000"/>
            <a:headEnd type="none" w="sm" len="sm"/>
            <a:tailEnd type="none" w="sm" len="sm"/>
          </a:ln>
          <a:effectLst/>
        </p:spPr>
        <p:txBody>
          <a:bodyPr wrap="none" anchor="ctr"/>
          <a:lstStyle/>
          <a:p>
            <a:pPr algn="ctr">
              <a:defRPr/>
            </a:pPr>
            <a:r>
              <a:rPr lang="ar-SA" sz="3600">
                <a:solidFill>
                  <a:srgbClr val="FFFF66"/>
                </a:solidFill>
                <a:effectLst>
                  <a:outerShdw blurRad="38100" dist="38100" dir="2700000" algn="tl">
                    <a:srgbClr val="000000"/>
                  </a:outerShdw>
                </a:effectLst>
                <a:cs typeface="Times New Roman" pitchFamily="18" charset="0"/>
              </a:rPr>
              <a:t>وظيفة التوظيف</a:t>
            </a:r>
            <a:endParaRPr lang="en-US" sz="3600">
              <a:solidFill>
                <a:srgbClr val="FFFF66"/>
              </a:solidFill>
              <a:effectLst>
                <a:outerShdw blurRad="38100" dist="38100" dir="2700000" algn="tl">
                  <a:srgbClr val="000000"/>
                </a:outerShdw>
              </a:effectLst>
              <a:cs typeface="Times New Roman" pitchFamily="18" charset="0"/>
            </a:endParaRPr>
          </a:p>
        </p:txBody>
      </p:sp>
      <p:sp>
        <p:nvSpPr>
          <p:cNvPr id="172038" name="Line 6"/>
          <p:cNvSpPr>
            <a:spLocks noChangeShapeType="1"/>
          </p:cNvSpPr>
          <p:nvPr/>
        </p:nvSpPr>
        <p:spPr bwMode="auto">
          <a:xfrm>
            <a:off x="4140200" y="1557338"/>
            <a:ext cx="0" cy="503237"/>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39" name="Line 7"/>
          <p:cNvSpPr>
            <a:spLocks noChangeShapeType="1"/>
          </p:cNvSpPr>
          <p:nvPr/>
        </p:nvSpPr>
        <p:spPr bwMode="auto">
          <a:xfrm>
            <a:off x="755650" y="2060575"/>
            <a:ext cx="7775575" cy="0"/>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40" name="Line 8"/>
          <p:cNvSpPr>
            <a:spLocks noChangeShapeType="1"/>
          </p:cNvSpPr>
          <p:nvPr/>
        </p:nvSpPr>
        <p:spPr bwMode="auto">
          <a:xfrm>
            <a:off x="8532813" y="2060575"/>
            <a:ext cx="0" cy="431800"/>
          </a:xfrm>
          <a:prstGeom prst="line">
            <a:avLst/>
          </a:prstGeom>
          <a:noFill/>
          <a:ln w="12700" cap="sq">
            <a:solidFill>
              <a:schemeClr val="tx1"/>
            </a:solidFill>
            <a:round/>
            <a:headEnd type="none" w="sm" len="sm"/>
            <a:tailEnd type="triangl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41" name="Line 9"/>
          <p:cNvSpPr>
            <a:spLocks noChangeShapeType="1"/>
          </p:cNvSpPr>
          <p:nvPr/>
        </p:nvSpPr>
        <p:spPr bwMode="auto">
          <a:xfrm>
            <a:off x="5435600" y="2060575"/>
            <a:ext cx="0" cy="360363"/>
          </a:xfrm>
          <a:prstGeom prst="line">
            <a:avLst/>
          </a:prstGeom>
          <a:noFill/>
          <a:ln w="12700" cap="sq">
            <a:solidFill>
              <a:schemeClr val="tx1"/>
            </a:solidFill>
            <a:round/>
            <a:headEnd type="none" w="sm" len="sm"/>
            <a:tailEnd type="triangl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42" name="Line 10"/>
          <p:cNvSpPr>
            <a:spLocks noChangeShapeType="1"/>
          </p:cNvSpPr>
          <p:nvPr/>
        </p:nvSpPr>
        <p:spPr bwMode="auto">
          <a:xfrm>
            <a:off x="755650" y="2060575"/>
            <a:ext cx="0" cy="360363"/>
          </a:xfrm>
          <a:prstGeom prst="line">
            <a:avLst/>
          </a:prstGeom>
          <a:noFill/>
          <a:ln w="12700" cap="sq">
            <a:solidFill>
              <a:schemeClr val="tx1"/>
            </a:solidFill>
            <a:round/>
            <a:headEnd type="none" w="sm" len="sm"/>
            <a:tailEnd type="triangl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44" name="Rectangle 12"/>
          <p:cNvSpPr>
            <a:spLocks noChangeArrowheads="1"/>
          </p:cNvSpPr>
          <p:nvPr/>
        </p:nvSpPr>
        <p:spPr bwMode="auto">
          <a:xfrm>
            <a:off x="7524750" y="2492375"/>
            <a:ext cx="1366838"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defRPr/>
            </a:pPr>
            <a:r>
              <a:rPr lang="ar-SA">
                <a:effectLst>
                  <a:outerShdw blurRad="38100" dist="38100" dir="2700000" algn="tl">
                    <a:srgbClr val="000000"/>
                  </a:outerShdw>
                </a:effectLst>
                <a:cs typeface="Times New Roman" pitchFamily="18" charset="0"/>
              </a:rPr>
              <a:t>تحليل الوظيفة</a:t>
            </a:r>
            <a:endParaRPr lang="en-US">
              <a:effectLst>
                <a:outerShdw blurRad="38100" dist="38100" dir="2700000" algn="tl">
                  <a:srgbClr val="000000"/>
                </a:outerShdw>
              </a:effectLst>
              <a:cs typeface="Times New Roman" pitchFamily="18" charset="0"/>
            </a:endParaRPr>
          </a:p>
        </p:txBody>
      </p:sp>
      <p:sp>
        <p:nvSpPr>
          <p:cNvPr id="172046" name="Line 14"/>
          <p:cNvSpPr>
            <a:spLocks noChangeShapeType="1"/>
          </p:cNvSpPr>
          <p:nvPr/>
        </p:nvSpPr>
        <p:spPr bwMode="auto">
          <a:xfrm>
            <a:off x="8172450" y="2924175"/>
            <a:ext cx="0" cy="361950"/>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47" name="Line 15"/>
          <p:cNvSpPr>
            <a:spLocks noChangeShapeType="1"/>
          </p:cNvSpPr>
          <p:nvPr/>
        </p:nvSpPr>
        <p:spPr bwMode="auto">
          <a:xfrm>
            <a:off x="7524750" y="3284538"/>
            <a:ext cx="1368425" cy="0"/>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48" name="Line 16"/>
          <p:cNvSpPr>
            <a:spLocks noChangeShapeType="1"/>
          </p:cNvSpPr>
          <p:nvPr/>
        </p:nvSpPr>
        <p:spPr bwMode="auto">
          <a:xfrm>
            <a:off x="8893175" y="3284538"/>
            <a:ext cx="0" cy="287337"/>
          </a:xfrm>
          <a:prstGeom prst="line">
            <a:avLst/>
          </a:prstGeom>
          <a:noFill/>
          <a:ln w="12700" cap="sq">
            <a:solidFill>
              <a:schemeClr val="tx1"/>
            </a:solidFill>
            <a:round/>
            <a:headEnd type="none" w="sm" len="sm"/>
            <a:tailEnd type="triangl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49" name="Line 17"/>
          <p:cNvSpPr>
            <a:spLocks noChangeShapeType="1"/>
          </p:cNvSpPr>
          <p:nvPr/>
        </p:nvSpPr>
        <p:spPr bwMode="auto">
          <a:xfrm>
            <a:off x="7524750" y="3284538"/>
            <a:ext cx="0" cy="287337"/>
          </a:xfrm>
          <a:prstGeom prst="line">
            <a:avLst/>
          </a:prstGeom>
          <a:noFill/>
          <a:ln w="12700" cap="sq">
            <a:solidFill>
              <a:schemeClr val="tx1"/>
            </a:solidFill>
            <a:round/>
            <a:headEnd type="none" w="sm" len="sm"/>
            <a:tailEnd type="triangl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50" name="Rectangle 18"/>
          <p:cNvSpPr>
            <a:spLocks noChangeArrowheads="1"/>
          </p:cNvSpPr>
          <p:nvPr/>
        </p:nvSpPr>
        <p:spPr bwMode="auto">
          <a:xfrm>
            <a:off x="7885113" y="3644900"/>
            <a:ext cx="1258887" cy="792163"/>
          </a:xfrm>
          <a:prstGeom prst="rect">
            <a:avLst/>
          </a:prstGeom>
          <a:noFill/>
          <a:ln w="12700" cap="sq">
            <a:solidFill>
              <a:srgbClr val="00CC00"/>
            </a:solidFill>
            <a:miter lim="800000"/>
            <a:headEnd type="none" w="sm" len="sm"/>
            <a:tailEnd type="none" w="sm" len="sm"/>
          </a:ln>
          <a:effectLst/>
        </p:spPr>
        <p:txBody>
          <a:bodyPr wrap="none" anchor="ctr"/>
          <a:lstStyle/>
          <a:p>
            <a:pPr algn="ctr">
              <a:defRPr/>
            </a:pPr>
            <a:r>
              <a:rPr lang="ar-SA">
                <a:effectLst>
                  <a:outerShdw blurRad="38100" dist="38100" dir="2700000" algn="tl">
                    <a:srgbClr val="000000"/>
                  </a:outerShdw>
                </a:effectLst>
                <a:cs typeface="Times New Roman" pitchFamily="18" charset="0"/>
              </a:rPr>
              <a:t>توصيف</a:t>
            </a:r>
          </a:p>
          <a:p>
            <a:pPr algn="ctr">
              <a:defRPr/>
            </a:pPr>
            <a:r>
              <a:rPr lang="ar-SA">
                <a:effectLst>
                  <a:outerShdw blurRad="38100" dist="38100" dir="2700000" algn="tl">
                    <a:srgbClr val="000000"/>
                  </a:outerShdw>
                </a:effectLst>
                <a:cs typeface="Times New Roman" pitchFamily="18" charset="0"/>
              </a:rPr>
              <a:t>الوظيفة</a:t>
            </a:r>
            <a:endParaRPr lang="en-US">
              <a:effectLst>
                <a:outerShdw blurRad="38100" dist="38100" dir="2700000" algn="tl">
                  <a:srgbClr val="000000"/>
                </a:outerShdw>
              </a:effectLst>
              <a:cs typeface="Times New Roman" pitchFamily="18" charset="0"/>
            </a:endParaRPr>
          </a:p>
        </p:txBody>
      </p:sp>
      <p:sp>
        <p:nvSpPr>
          <p:cNvPr id="172053" name="Rectangle 21"/>
          <p:cNvSpPr>
            <a:spLocks noChangeArrowheads="1"/>
          </p:cNvSpPr>
          <p:nvPr/>
        </p:nvSpPr>
        <p:spPr bwMode="auto">
          <a:xfrm>
            <a:off x="6659563" y="3644900"/>
            <a:ext cx="1081087" cy="719138"/>
          </a:xfrm>
          <a:prstGeom prst="rect">
            <a:avLst/>
          </a:prstGeom>
          <a:noFill/>
          <a:ln w="12700" cap="sq">
            <a:solidFill>
              <a:srgbClr val="00CC00"/>
            </a:solidFill>
            <a:miter lim="800000"/>
            <a:headEnd type="none" w="sm" len="sm"/>
            <a:tailEnd type="none" w="sm" len="sm"/>
          </a:ln>
          <a:effectLst/>
        </p:spPr>
        <p:txBody>
          <a:bodyPr wrap="none" anchor="ctr"/>
          <a:lstStyle/>
          <a:p>
            <a:pPr algn="ctr">
              <a:defRPr/>
            </a:pPr>
            <a:r>
              <a:rPr lang="ar-SA">
                <a:effectLst>
                  <a:outerShdw blurRad="38100" dist="38100" dir="2700000" algn="tl">
                    <a:srgbClr val="000000"/>
                  </a:outerShdw>
                </a:effectLst>
                <a:cs typeface="Times New Roman" pitchFamily="18" charset="0"/>
              </a:rPr>
              <a:t>مواصفات</a:t>
            </a:r>
          </a:p>
          <a:p>
            <a:pPr algn="ctr">
              <a:defRPr/>
            </a:pPr>
            <a:r>
              <a:rPr lang="ar-SA">
                <a:effectLst>
                  <a:outerShdw blurRad="38100" dist="38100" dir="2700000" algn="tl">
                    <a:srgbClr val="000000"/>
                  </a:outerShdw>
                </a:effectLst>
                <a:cs typeface="Times New Roman" pitchFamily="18" charset="0"/>
              </a:rPr>
              <a:t>الوظيفة</a:t>
            </a:r>
            <a:endParaRPr lang="en-US">
              <a:effectLst>
                <a:outerShdw blurRad="38100" dist="38100" dir="2700000" algn="tl">
                  <a:srgbClr val="000000"/>
                </a:outerShdw>
              </a:effectLst>
              <a:cs typeface="Times New Roman" pitchFamily="18" charset="0"/>
            </a:endParaRPr>
          </a:p>
        </p:txBody>
      </p:sp>
      <p:sp>
        <p:nvSpPr>
          <p:cNvPr id="172054" name="Rectangle 22"/>
          <p:cNvSpPr>
            <a:spLocks noChangeArrowheads="1"/>
          </p:cNvSpPr>
          <p:nvPr/>
        </p:nvSpPr>
        <p:spPr bwMode="auto">
          <a:xfrm>
            <a:off x="4572000" y="2420938"/>
            <a:ext cx="1512888" cy="6477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defRPr/>
            </a:pPr>
            <a:r>
              <a:rPr lang="ar-SA">
                <a:effectLst>
                  <a:outerShdw blurRad="38100" dist="38100" dir="2700000" algn="tl">
                    <a:srgbClr val="000000"/>
                  </a:outerShdw>
                </a:effectLst>
                <a:cs typeface="Times New Roman" pitchFamily="18" charset="0"/>
              </a:rPr>
              <a:t>تخطيط العمالة</a:t>
            </a:r>
            <a:endParaRPr lang="en-US">
              <a:effectLst>
                <a:outerShdw blurRad="38100" dist="38100" dir="2700000" algn="tl">
                  <a:srgbClr val="000000"/>
                </a:outerShdw>
              </a:effectLst>
              <a:cs typeface="Times New Roman" pitchFamily="18" charset="0"/>
            </a:endParaRPr>
          </a:p>
        </p:txBody>
      </p:sp>
      <p:sp>
        <p:nvSpPr>
          <p:cNvPr id="172055" name="Rectangle 23"/>
          <p:cNvSpPr>
            <a:spLocks noChangeArrowheads="1"/>
          </p:cNvSpPr>
          <p:nvPr/>
        </p:nvSpPr>
        <p:spPr bwMode="auto">
          <a:xfrm>
            <a:off x="684213" y="2492375"/>
            <a:ext cx="1439862" cy="792163"/>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defRPr/>
            </a:pPr>
            <a:r>
              <a:rPr lang="ar-SA">
                <a:effectLst>
                  <a:outerShdw blurRad="38100" dist="38100" dir="2700000" algn="tl">
                    <a:srgbClr val="000000"/>
                  </a:outerShdw>
                </a:effectLst>
                <a:cs typeface="Times New Roman" pitchFamily="18" charset="0"/>
              </a:rPr>
              <a:t>الاختيار </a:t>
            </a:r>
          </a:p>
          <a:p>
            <a:pPr algn="ctr">
              <a:defRPr/>
            </a:pPr>
            <a:r>
              <a:rPr lang="ar-SA">
                <a:effectLst>
                  <a:outerShdw blurRad="38100" dist="38100" dir="2700000" algn="tl">
                    <a:srgbClr val="000000"/>
                  </a:outerShdw>
                </a:effectLst>
                <a:cs typeface="Times New Roman" pitchFamily="18" charset="0"/>
              </a:rPr>
              <a:t>والتعيين</a:t>
            </a:r>
            <a:endParaRPr lang="en-US">
              <a:effectLst>
                <a:outerShdw blurRad="38100" dist="38100" dir="2700000" algn="tl">
                  <a:srgbClr val="000000"/>
                </a:outerShdw>
              </a:effectLst>
              <a:cs typeface="Times New Roman" pitchFamily="18" charset="0"/>
            </a:endParaRPr>
          </a:p>
        </p:txBody>
      </p:sp>
      <p:sp>
        <p:nvSpPr>
          <p:cNvPr id="172056" name="Line 24"/>
          <p:cNvSpPr>
            <a:spLocks noChangeShapeType="1"/>
          </p:cNvSpPr>
          <p:nvPr/>
        </p:nvSpPr>
        <p:spPr bwMode="auto">
          <a:xfrm>
            <a:off x="5364163" y="3068638"/>
            <a:ext cx="0" cy="360362"/>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58" name="Line 26"/>
          <p:cNvSpPr>
            <a:spLocks noChangeShapeType="1"/>
          </p:cNvSpPr>
          <p:nvPr/>
        </p:nvSpPr>
        <p:spPr bwMode="auto">
          <a:xfrm>
            <a:off x="5148263" y="3429000"/>
            <a:ext cx="0" cy="360363"/>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59" name="Line 27"/>
          <p:cNvSpPr>
            <a:spLocks noChangeShapeType="1"/>
          </p:cNvSpPr>
          <p:nvPr/>
        </p:nvSpPr>
        <p:spPr bwMode="auto">
          <a:xfrm>
            <a:off x="3851275" y="4149725"/>
            <a:ext cx="0" cy="0"/>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61" name="Rectangle 29"/>
          <p:cNvSpPr>
            <a:spLocks noChangeArrowheads="1"/>
          </p:cNvSpPr>
          <p:nvPr/>
        </p:nvSpPr>
        <p:spPr bwMode="auto">
          <a:xfrm>
            <a:off x="4643438" y="3429000"/>
            <a:ext cx="1657350" cy="936625"/>
          </a:xfrm>
          <a:prstGeom prst="rect">
            <a:avLst/>
          </a:prstGeom>
          <a:noFill/>
          <a:ln w="12700" cap="sq">
            <a:solidFill>
              <a:srgbClr val="00CC00"/>
            </a:solidFill>
            <a:miter lim="800000"/>
            <a:headEnd type="none" w="sm" len="sm"/>
            <a:tailEnd type="none" w="sm" len="sm"/>
          </a:ln>
          <a:effectLst/>
        </p:spPr>
        <p:txBody>
          <a:bodyPr wrap="none" anchor="ctr"/>
          <a:lstStyle/>
          <a:p>
            <a:pPr algn="ctr">
              <a:defRPr/>
            </a:pPr>
            <a:endParaRPr lang="ar-SA" sz="1400">
              <a:effectLst>
                <a:outerShdw blurRad="38100" dist="38100" dir="2700000" algn="tl">
                  <a:srgbClr val="000000"/>
                </a:outerShdw>
              </a:effectLst>
              <a:cs typeface="Times New Roman" pitchFamily="18" charset="0"/>
            </a:endParaRPr>
          </a:p>
          <a:p>
            <a:pPr algn="ctr">
              <a:defRPr/>
            </a:pPr>
            <a:r>
              <a:rPr lang="ar-SA" sz="2000">
                <a:effectLst>
                  <a:outerShdw blurRad="38100" dist="38100" dir="2700000" algn="tl">
                    <a:srgbClr val="000000"/>
                  </a:outerShdw>
                </a:effectLst>
                <a:cs typeface="Times New Roman" pitchFamily="18" charset="0"/>
              </a:rPr>
              <a:t>تحديد العمالة </a:t>
            </a:r>
          </a:p>
          <a:p>
            <a:pPr algn="ctr">
              <a:defRPr/>
            </a:pPr>
            <a:r>
              <a:rPr lang="ar-SA" sz="2000">
                <a:effectLst>
                  <a:outerShdw blurRad="38100" dist="38100" dir="2700000" algn="tl">
                    <a:srgbClr val="000000"/>
                  </a:outerShdw>
                </a:effectLst>
                <a:cs typeface="Times New Roman" pitchFamily="18" charset="0"/>
              </a:rPr>
              <a:t>اللازمة بالأعداد</a:t>
            </a:r>
          </a:p>
          <a:p>
            <a:pPr algn="ctr">
              <a:defRPr/>
            </a:pPr>
            <a:r>
              <a:rPr lang="ar-SA" sz="2000">
                <a:effectLst>
                  <a:outerShdw blurRad="38100" dist="38100" dir="2700000" algn="tl">
                    <a:srgbClr val="000000"/>
                  </a:outerShdw>
                </a:effectLst>
                <a:cs typeface="Times New Roman" pitchFamily="18" charset="0"/>
              </a:rPr>
              <a:t>والمهارات</a:t>
            </a:r>
          </a:p>
          <a:p>
            <a:pPr algn="ctr">
              <a:defRPr/>
            </a:pPr>
            <a:endParaRPr lang="en-US" sz="2000">
              <a:effectLst>
                <a:outerShdw blurRad="38100" dist="38100" dir="2700000" algn="tl">
                  <a:srgbClr val="000000"/>
                </a:outerShdw>
              </a:effectLst>
              <a:cs typeface="Times New Roman" pitchFamily="18" charset="0"/>
            </a:endParaRPr>
          </a:p>
        </p:txBody>
      </p:sp>
      <p:sp>
        <p:nvSpPr>
          <p:cNvPr id="172062" name="Rectangle 30"/>
          <p:cNvSpPr>
            <a:spLocks noChangeArrowheads="1"/>
          </p:cNvSpPr>
          <p:nvPr/>
        </p:nvSpPr>
        <p:spPr bwMode="auto">
          <a:xfrm>
            <a:off x="3059113" y="2565400"/>
            <a:ext cx="1008062" cy="647700"/>
          </a:xfrm>
          <a:prstGeom prst="rect">
            <a:avLst/>
          </a:prstGeom>
          <a:solidFill>
            <a:schemeClr val="accent1"/>
          </a:solidFill>
          <a:ln w="12700" cap="sq" algn="ctr">
            <a:solidFill>
              <a:schemeClr val="tx1"/>
            </a:solidFill>
            <a:miter lim="800000"/>
            <a:headEnd type="none" w="sm" len="sm"/>
            <a:tailEnd type="none" w="sm" len="sm"/>
          </a:ln>
          <a:effectLst/>
        </p:spPr>
        <p:txBody>
          <a:bodyPr wrap="none" anchor="ctr"/>
          <a:lstStyle/>
          <a:p>
            <a:pPr algn="ctr">
              <a:defRPr/>
            </a:pPr>
            <a:r>
              <a:rPr lang="ar-SA">
                <a:effectLst>
                  <a:outerShdw blurRad="38100" dist="38100" dir="2700000" algn="tl">
                    <a:srgbClr val="000000"/>
                  </a:outerShdw>
                </a:effectLst>
                <a:cs typeface="Times New Roman" pitchFamily="18" charset="0"/>
              </a:rPr>
              <a:t>الاستقطاب</a:t>
            </a:r>
            <a:endParaRPr lang="en-US">
              <a:effectLst>
                <a:outerShdw blurRad="38100" dist="38100" dir="2700000" algn="tl">
                  <a:srgbClr val="000000"/>
                </a:outerShdw>
              </a:effectLst>
              <a:cs typeface="Times New Roman" pitchFamily="18" charset="0"/>
            </a:endParaRPr>
          </a:p>
        </p:txBody>
      </p:sp>
      <p:sp>
        <p:nvSpPr>
          <p:cNvPr id="172063" name="Line 31"/>
          <p:cNvSpPr>
            <a:spLocks noChangeShapeType="1"/>
          </p:cNvSpPr>
          <p:nvPr/>
        </p:nvSpPr>
        <p:spPr bwMode="auto">
          <a:xfrm>
            <a:off x="3492500" y="3213100"/>
            <a:ext cx="0" cy="360363"/>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65" name="Line 33"/>
          <p:cNvSpPr>
            <a:spLocks noChangeShapeType="1"/>
          </p:cNvSpPr>
          <p:nvPr/>
        </p:nvSpPr>
        <p:spPr bwMode="auto">
          <a:xfrm>
            <a:off x="2627313" y="3573463"/>
            <a:ext cx="1511300" cy="0"/>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66" name="Line 34"/>
          <p:cNvSpPr>
            <a:spLocks noChangeShapeType="1"/>
          </p:cNvSpPr>
          <p:nvPr/>
        </p:nvSpPr>
        <p:spPr bwMode="auto">
          <a:xfrm>
            <a:off x="4140200" y="3573463"/>
            <a:ext cx="0" cy="358775"/>
          </a:xfrm>
          <a:prstGeom prst="line">
            <a:avLst/>
          </a:prstGeom>
          <a:noFill/>
          <a:ln w="12700" cap="sq">
            <a:solidFill>
              <a:schemeClr val="tx1"/>
            </a:solidFill>
            <a:round/>
            <a:headEnd type="none" w="sm" len="sm"/>
            <a:tailEnd type="triangl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67" name="Line 35"/>
          <p:cNvSpPr>
            <a:spLocks noChangeShapeType="1"/>
          </p:cNvSpPr>
          <p:nvPr/>
        </p:nvSpPr>
        <p:spPr bwMode="auto">
          <a:xfrm>
            <a:off x="2627313" y="3573463"/>
            <a:ext cx="0" cy="719137"/>
          </a:xfrm>
          <a:prstGeom prst="line">
            <a:avLst/>
          </a:prstGeom>
          <a:noFill/>
          <a:ln w="12700" cap="sq">
            <a:solidFill>
              <a:schemeClr val="tx1"/>
            </a:solidFill>
            <a:round/>
            <a:headEnd type="none" w="sm" len="sm"/>
            <a:tailEnd type="triangl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68" name="Line 36"/>
          <p:cNvSpPr>
            <a:spLocks noChangeShapeType="1"/>
          </p:cNvSpPr>
          <p:nvPr/>
        </p:nvSpPr>
        <p:spPr bwMode="auto">
          <a:xfrm>
            <a:off x="2051050" y="3284538"/>
            <a:ext cx="0" cy="2016125"/>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69" name="Oval 37"/>
          <p:cNvSpPr>
            <a:spLocks noChangeArrowheads="1"/>
          </p:cNvSpPr>
          <p:nvPr/>
        </p:nvSpPr>
        <p:spPr bwMode="auto">
          <a:xfrm>
            <a:off x="3492500" y="4221163"/>
            <a:ext cx="1295400" cy="1008062"/>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defRPr/>
            </a:pPr>
            <a:r>
              <a:rPr lang="ar-SA">
                <a:effectLst>
                  <a:outerShdw blurRad="38100" dist="38100" dir="2700000" algn="tl">
                    <a:srgbClr val="000000"/>
                  </a:outerShdw>
                </a:effectLst>
                <a:cs typeface="Times New Roman" pitchFamily="18" charset="0"/>
              </a:rPr>
              <a:t>مصادر</a:t>
            </a:r>
          </a:p>
          <a:p>
            <a:pPr algn="ctr">
              <a:defRPr/>
            </a:pPr>
            <a:r>
              <a:rPr lang="ar-SA">
                <a:effectLst>
                  <a:outerShdw blurRad="38100" dist="38100" dir="2700000" algn="tl">
                    <a:srgbClr val="000000"/>
                  </a:outerShdw>
                </a:effectLst>
                <a:cs typeface="Times New Roman" pitchFamily="18" charset="0"/>
              </a:rPr>
              <a:t> داخلية</a:t>
            </a:r>
            <a:endParaRPr lang="en-US">
              <a:effectLst>
                <a:outerShdw blurRad="38100" dist="38100" dir="2700000" algn="tl">
                  <a:srgbClr val="000000"/>
                </a:outerShdw>
              </a:effectLst>
              <a:cs typeface="Times New Roman" pitchFamily="18" charset="0"/>
            </a:endParaRPr>
          </a:p>
        </p:txBody>
      </p:sp>
      <p:sp>
        <p:nvSpPr>
          <p:cNvPr id="172070" name="Oval 38"/>
          <p:cNvSpPr>
            <a:spLocks noChangeArrowheads="1"/>
          </p:cNvSpPr>
          <p:nvPr/>
        </p:nvSpPr>
        <p:spPr bwMode="auto">
          <a:xfrm>
            <a:off x="2124075" y="4581525"/>
            <a:ext cx="1368425" cy="1008063"/>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defRPr/>
            </a:pPr>
            <a:r>
              <a:rPr lang="ar-SA">
                <a:effectLst>
                  <a:outerShdw blurRad="38100" dist="38100" dir="2700000" algn="tl">
                    <a:srgbClr val="000000"/>
                  </a:outerShdw>
                </a:effectLst>
                <a:cs typeface="Times New Roman" pitchFamily="18" charset="0"/>
              </a:rPr>
              <a:t>مصادر </a:t>
            </a:r>
          </a:p>
          <a:p>
            <a:pPr algn="ctr">
              <a:defRPr/>
            </a:pPr>
            <a:r>
              <a:rPr lang="ar-SA">
                <a:effectLst>
                  <a:outerShdw blurRad="38100" dist="38100" dir="2700000" algn="tl">
                    <a:srgbClr val="000000"/>
                  </a:outerShdw>
                </a:effectLst>
                <a:cs typeface="Times New Roman" pitchFamily="18" charset="0"/>
              </a:rPr>
              <a:t>خارجية</a:t>
            </a:r>
            <a:endParaRPr lang="en-US">
              <a:effectLst>
                <a:outerShdw blurRad="38100" dist="38100" dir="2700000" algn="tl">
                  <a:srgbClr val="000000"/>
                </a:outerShdw>
              </a:effectLst>
              <a:cs typeface="Times New Roman" pitchFamily="18" charset="0"/>
            </a:endParaRPr>
          </a:p>
        </p:txBody>
      </p:sp>
      <p:sp>
        <p:nvSpPr>
          <p:cNvPr id="172071" name="Line 39"/>
          <p:cNvSpPr>
            <a:spLocks noChangeShapeType="1"/>
          </p:cNvSpPr>
          <p:nvPr/>
        </p:nvSpPr>
        <p:spPr bwMode="auto">
          <a:xfrm flipH="1">
            <a:off x="1763713" y="3573463"/>
            <a:ext cx="287337" cy="0"/>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72" name="Line 40"/>
          <p:cNvSpPr>
            <a:spLocks noChangeShapeType="1"/>
          </p:cNvSpPr>
          <p:nvPr/>
        </p:nvSpPr>
        <p:spPr bwMode="auto">
          <a:xfrm flipH="1">
            <a:off x="1763713" y="4005263"/>
            <a:ext cx="287337" cy="0"/>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74" name="Line 42"/>
          <p:cNvSpPr>
            <a:spLocks noChangeShapeType="1"/>
          </p:cNvSpPr>
          <p:nvPr/>
        </p:nvSpPr>
        <p:spPr bwMode="auto">
          <a:xfrm flipH="1">
            <a:off x="1763713" y="4652963"/>
            <a:ext cx="287337" cy="0"/>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75" name="Line 43"/>
          <p:cNvSpPr>
            <a:spLocks noChangeShapeType="1"/>
          </p:cNvSpPr>
          <p:nvPr/>
        </p:nvSpPr>
        <p:spPr bwMode="auto">
          <a:xfrm flipH="1">
            <a:off x="1763713" y="5300663"/>
            <a:ext cx="287337" cy="0"/>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76" name="Rectangle 44"/>
          <p:cNvSpPr>
            <a:spLocks noChangeArrowheads="1"/>
          </p:cNvSpPr>
          <p:nvPr/>
        </p:nvSpPr>
        <p:spPr bwMode="auto">
          <a:xfrm>
            <a:off x="755650" y="3429000"/>
            <a:ext cx="936625" cy="287338"/>
          </a:xfrm>
          <a:prstGeom prst="rect">
            <a:avLst/>
          </a:prstGeom>
          <a:noFill/>
          <a:ln w="12700" cap="sq">
            <a:noFill/>
            <a:miter lim="800000"/>
            <a:headEnd type="none" w="sm" len="sm"/>
            <a:tailEnd type="none" w="sm" len="sm"/>
          </a:ln>
          <a:effectLst/>
        </p:spPr>
        <p:txBody>
          <a:bodyPr wrap="none" anchor="ctr"/>
          <a:lstStyle/>
          <a:p>
            <a:pPr algn="ctr">
              <a:defRPr/>
            </a:pPr>
            <a:r>
              <a:rPr lang="ar-SA" sz="1800">
                <a:effectLst>
                  <a:outerShdw blurRad="38100" dist="38100" dir="2700000" algn="tl">
                    <a:srgbClr val="000000"/>
                  </a:outerShdw>
                </a:effectLst>
                <a:cs typeface="Times New Roman" pitchFamily="18" charset="0"/>
              </a:rPr>
              <a:t>   </a:t>
            </a:r>
            <a:r>
              <a:rPr lang="ar-SA" sz="2000">
                <a:effectLst>
                  <a:outerShdw blurRad="38100" dist="38100" dir="2700000" algn="tl">
                    <a:srgbClr val="000000"/>
                  </a:outerShdw>
                </a:effectLst>
                <a:cs typeface="Times New Roman" pitchFamily="18" charset="0"/>
              </a:rPr>
              <a:t>المقابلة المبدئية</a:t>
            </a:r>
            <a:endParaRPr lang="en-US" sz="2000">
              <a:effectLst>
                <a:outerShdw blurRad="38100" dist="38100" dir="2700000" algn="tl">
                  <a:srgbClr val="000000"/>
                </a:outerShdw>
              </a:effectLst>
              <a:cs typeface="Times New Roman" pitchFamily="18" charset="0"/>
            </a:endParaRPr>
          </a:p>
        </p:txBody>
      </p:sp>
      <p:sp>
        <p:nvSpPr>
          <p:cNvPr id="172078" name="Rectangle 46"/>
          <p:cNvSpPr>
            <a:spLocks noChangeArrowheads="1"/>
          </p:cNvSpPr>
          <p:nvPr/>
        </p:nvSpPr>
        <p:spPr bwMode="auto">
          <a:xfrm>
            <a:off x="468313" y="3933825"/>
            <a:ext cx="1441450" cy="287338"/>
          </a:xfrm>
          <a:prstGeom prst="rect">
            <a:avLst/>
          </a:prstGeom>
          <a:noFill/>
          <a:ln w="12700" cap="sq">
            <a:noFill/>
            <a:miter lim="800000"/>
            <a:headEnd type="none" w="sm" len="sm"/>
            <a:tailEnd type="none" w="sm" len="sm"/>
          </a:ln>
          <a:effectLst/>
        </p:spPr>
        <p:txBody>
          <a:bodyPr wrap="none" anchor="ctr"/>
          <a:lstStyle/>
          <a:p>
            <a:pPr algn="ctr">
              <a:defRPr/>
            </a:pPr>
            <a:r>
              <a:rPr lang="ar-SA" sz="2000">
                <a:effectLst>
                  <a:outerShdw blurRad="38100" dist="38100" dir="2700000" algn="tl">
                    <a:srgbClr val="000000"/>
                  </a:outerShdw>
                </a:effectLst>
                <a:cs typeface="Times New Roman" pitchFamily="18" charset="0"/>
              </a:rPr>
              <a:t>تحليل طلب</a:t>
            </a:r>
          </a:p>
          <a:p>
            <a:pPr algn="ctr">
              <a:defRPr/>
            </a:pPr>
            <a:r>
              <a:rPr lang="ar-SA" sz="2000">
                <a:effectLst>
                  <a:outerShdw blurRad="38100" dist="38100" dir="2700000" algn="tl">
                    <a:srgbClr val="000000"/>
                  </a:outerShdw>
                </a:effectLst>
                <a:cs typeface="Times New Roman" pitchFamily="18" charset="0"/>
              </a:rPr>
              <a:t> توظيف</a:t>
            </a:r>
            <a:endParaRPr lang="en-US" sz="2000">
              <a:effectLst>
                <a:outerShdw blurRad="38100" dist="38100" dir="2700000" algn="tl">
                  <a:srgbClr val="000000"/>
                </a:outerShdw>
              </a:effectLst>
              <a:cs typeface="Times New Roman" pitchFamily="18" charset="0"/>
            </a:endParaRPr>
          </a:p>
        </p:txBody>
      </p:sp>
      <p:sp>
        <p:nvSpPr>
          <p:cNvPr id="172079" name="Rectangle 47"/>
          <p:cNvSpPr>
            <a:spLocks noChangeArrowheads="1"/>
          </p:cNvSpPr>
          <p:nvPr/>
        </p:nvSpPr>
        <p:spPr bwMode="auto">
          <a:xfrm>
            <a:off x="250825" y="4365625"/>
            <a:ext cx="1403350" cy="431800"/>
          </a:xfrm>
          <a:prstGeom prst="rect">
            <a:avLst/>
          </a:prstGeom>
          <a:noFill/>
          <a:ln w="12700" cap="sq">
            <a:noFill/>
            <a:miter lim="800000"/>
            <a:headEnd type="none" w="sm" len="sm"/>
            <a:tailEnd type="none" w="sm" len="sm"/>
          </a:ln>
          <a:effectLst/>
        </p:spPr>
        <p:txBody>
          <a:bodyPr wrap="none" anchor="ctr"/>
          <a:lstStyle/>
          <a:p>
            <a:pPr algn="ctr">
              <a:defRPr/>
            </a:pPr>
            <a:r>
              <a:rPr lang="ar-SA" sz="2000">
                <a:effectLst>
                  <a:outerShdw blurRad="38100" dist="38100" dir="2700000" algn="tl">
                    <a:srgbClr val="000000"/>
                  </a:outerShdw>
                </a:effectLst>
                <a:cs typeface="Times New Roman" pitchFamily="18" charset="0"/>
              </a:rPr>
              <a:t>توجيه الاختبارات</a:t>
            </a:r>
            <a:endParaRPr lang="en-US" sz="2000">
              <a:effectLst>
                <a:outerShdw blurRad="38100" dist="38100" dir="2700000" algn="tl">
                  <a:srgbClr val="000000"/>
                </a:outerShdw>
              </a:effectLst>
              <a:cs typeface="Times New Roman" pitchFamily="18" charset="0"/>
            </a:endParaRPr>
          </a:p>
        </p:txBody>
      </p:sp>
      <p:sp>
        <p:nvSpPr>
          <p:cNvPr id="172080" name="Rectangle 48"/>
          <p:cNvSpPr>
            <a:spLocks noChangeArrowheads="1"/>
          </p:cNvSpPr>
          <p:nvPr/>
        </p:nvSpPr>
        <p:spPr bwMode="auto">
          <a:xfrm>
            <a:off x="468313" y="5084763"/>
            <a:ext cx="1008062" cy="503237"/>
          </a:xfrm>
          <a:prstGeom prst="rect">
            <a:avLst/>
          </a:prstGeom>
          <a:noFill/>
          <a:ln w="12700" cap="sq">
            <a:noFill/>
            <a:miter lim="800000"/>
            <a:headEnd type="none" w="sm" len="sm"/>
            <a:tailEnd type="none" w="sm" len="sm"/>
          </a:ln>
          <a:effectLst/>
        </p:spPr>
        <p:txBody>
          <a:bodyPr wrap="none" anchor="ctr"/>
          <a:lstStyle/>
          <a:p>
            <a:pPr algn="ctr">
              <a:defRPr/>
            </a:pPr>
            <a:r>
              <a:rPr lang="ar-SA" sz="2000">
                <a:effectLst>
                  <a:outerShdw blurRad="38100" dist="38100" dir="2700000" algn="tl">
                    <a:srgbClr val="000000"/>
                  </a:outerShdw>
                </a:effectLst>
                <a:cs typeface="Times New Roman" pitchFamily="18" charset="0"/>
              </a:rPr>
              <a:t>المقابلة الشخصية</a:t>
            </a:r>
            <a:endParaRPr lang="en-US" sz="2000">
              <a:effectLst>
                <a:outerShdw blurRad="38100" dist="38100" dir="2700000" algn="tl">
                  <a:srgbClr val="000000"/>
                </a:outerShdw>
              </a:effectLst>
              <a:cs typeface="Times New Roman" pitchFamily="18" charset="0"/>
            </a:endParaRPr>
          </a:p>
        </p:txBody>
      </p:sp>
      <p:sp>
        <p:nvSpPr>
          <p:cNvPr id="172081" name="Line 49"/>
          <p:cNvSpPr>
            <a:spLocks noChangeShapeType="1"/>
          </p:cNvSpPr>
          <p:nvPr/>
        </p:nvSpPr>
        <p:spPr bwMode="auto">
          <a:xfrm>
            <a:off x="8459788" y="4508500"/>
            <a:ext cx="0" cy="504825"/>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82" name="Line 50"/>
          <p:cNvSpPr>
            <a:spLocks noChangeShapeType="1"/>
          </p:cNvSpPr>
          <p:nvPr/>
        </p:nvSpPr>
        <p:spPr bwMode="auto">
          <a:xfrm>
            <a:off x="7235825" y="4437063"/>
            <a:ext cx="0" cy="504825"/>
          </a:xfrm>
          <a:prstGeom prst="line">
            <a:avLst/>
          </a:prstGeom>
          <a:noFill/>
          <a:ln w="12700" cap="sq">
            <a:solidFill>
              <a:schemeClr val="tx1"/>
            </a:solidFill>
            <a:round/>
            <a:headEnd type="none" w="sm" len="sm"/>
            <a:tailEnd type="none" w="sm" len="sm"/>
          </a:ln>
          <a:effectLst/>
        </p:spPr>
        <p:txBody>
          <a:bodyPr wrap="none"/>
          <a:lstStyle/>
          <a:p>
            <a:pPr>
              <a:defRPr/>
            </a:pPr>
            <a:endParaRPr lang="ar-SA">
              <a:effectLst>
                <a:outerShdw blurRad="38100" dist="38100" dir="2700000" algn="tl">
                  <a:srgbClr val="000000">
                    <a:alpha val="43137"/>
                  </a:srgbClr>
                </a:outerShdw>
              </a:effectLst>
            </a:endParaRPr>
          </a:p>
        </p:txBody>
      </p:sp>
      <p:sp>
        <p:nvSpPr>
          <p:cNvPr id="172083" name="Rectangle 51"/>
          <p:cNvSpPr>
            <a:spLocks noChangeArrowheads="1"/>
          </p:cNvSpPr>
          <p:nvPr/>
        </p:nvSpPr>
        <p:spPr bwMode="auto">
          <a:xfrm>
            <a:off x="7740650" y="5157788"/>
            <a:ext cx="1403350" cy="720725"/>
          </a:xfrm>
          <a:prstGeom prst="rect">
            <a:avLst/>
          </a:prstGeom>
          <a:noFill/>
          <a:ln w="12700" cap="sq">
            <a:solidFill>
              <a:schemeClr val="tx1"/>
            </a:solidFill>
            <a:miter lim="800000"/>
            <a:headEnd type="none" w="sm" len="sm"/>
            <a:tailEnd type="none" w="sm" len="sm"/>
          </a:ln>
          <a:effectLst/>
        </p:spPr>
        <p:txBody>
          <a:bodyPr wrap="none" anchor="ctr"/>
          <a:lstStyle/>
          <a:p>
            <a:pPr algn="ctr">
              <a:defRPr/>
            </a:pPr>
            <a:r>
              <a:rPr lang="ar-SA">
                <a:effectLst>
                  <a:outerShdw blurRad="38100" dist="38100" dir="2700000" algn="tl">
                    <a:srgbClr val="000000"/>
                  </a:outerShdw>
                </a:effectLst>
                <a:cs typeface="Times New Roman" pitchFamily="18" charset="0"/>
              </a:rPr>
              <a:t>معيار الوظيفة</a:t>
            </a:r>
            <a:endParaRPr lang="en-US">
              <a:effectLst>
                <a:outerShdw blurRad="38100" dist="38100" dir="2700000" algn="tl">
                  <a:srgbClr val="000000"/>
                </a:outerShdw>
              </a:effectLst>
              <a:cs typeface="Times New Roman" pitchFamily="18" charset="0"/>
            </a:endParaRPr>
          </a:p>
        </p:txBody>
      </p:sp>
      <p:sp>
        <p:nvSpPr>
          <p:cNvPr id="172084" name="Rectangle 52"/>
          <p:cNvSpPr>
            <a:spLocks noChangeArrowheads="1"/>
          </p:cNvSpPr>
          <p:nvPr/>
        </p:nvSpPr>
        <p:spPr bwMode="auto">
          <a:xfrm>
            <a:off x="5940425" y="5157788"/>
            <a:ext cx="1511300" cy="720725"/>
          </a:xfrm>
          <a:prstGeom prst="rect">
            <a:avLst/>
          </a:prstGeom>
          <a:noFill/>
          <a:ln w="12700" cap="sq">
            <a:solidFill>
              <a:schemeClr val="tx1"/>
            </a:solidFill>
            <a:miter lim="800000"/>
            <a:headEnd type="none" w="sm" len="sm"/>
            <a:tailEnd type="none" w="sm" len="sm"/>
          </a:ln>
          <a:effectLst/>
        </p:spPr>
        <p:txBody>
          <a:bodyPr wrap="none" anchor="ctr"/>
          <a:lstStyle/>
          <a:p>
            <a:pPr algn="ctr">
              <a:defRPr/>
            </a:pPr>
            <a:r>
              <a:rPr lang="ar-SA">
                <a:effectLst>
                  <a:outerShdw blurRad="38100" dist="38100" dir="2700000" algn="tl">
                    <a:srgbClr val="000000"/>
                  </a:outerShdw>
                </a:effectLst>
                <a:cs typeface="Times New Roman" pitchFamily="18" charset="0"/>
              </a:rPr>
              <a:t>معيار الموظف</a:t>
            </a:r>
            <a:endParaRPr lang="en-US">
              <a:effectLst>
                <a:outerShdw blurRad="38100" dist="38100" dir="2700000" algn="tl">
                  <a:srgbClr val="000000"/>
                </a:outerShdw>
              </a:effectLst>
              <a:cs typeface="Times New Roman" pitchFamily="18" charset="0"/>
            </a:endParaRPr>
          </a:p>
        </p:txBody>
      </p:sp>
      <p:sp>
        <p:nvSpPr>
          <p:cNvPr id="172085" name="Line 53"/>
          <p:cNvSpPr>
            <a:spLocks noChangeShapeType="1"/>
          </p:cNvSpPr>
          <p:nvPr/>
        </p:nvSpPr>
        <p:spPr bwMode="auto">
          <a:xfrm>
            <a:off x="3563938" y="2060575"/>
            <a:ext cx="0" cy="503238"/>
          </a:xfrm>
          <a:prstGeom prst="line">
            <a:avLst/>
          </a:prstGeom>
          <a:noFill/>
          <a:ln w="12700" cap="sq">
            <a:solidFill>
              <a:schemeClr val="tx1"/>
            </a:solidFill>
            <a:round/>
            <a:headEnd type="none" w="sm" len="sm"/>
            <a:tailEnd type="triangle" w="sm" len="sm"/>
          </a:ln>
          <a:effectLst/>
        </p:spPr>
        <p:txBody>
          <a:bodyPr wrap="none"/>
          <a:lstStyle/>
          <a:p>
            <a:pPr>
              <a:defRPr/>
            </a:pPr>
            <a:endParaRPr lang="ar-SA">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2641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SA" altLang="fr-FR" sz="5400" dirty="0">
                <a:solidFill>
                  <a:srgbClr val="F1F159"/>
                </a:solidFill>
                <a:effectLst>
                  <a:outerShdw blurRad="38100" dist="38100" dir="2700000" algn="tl">
                    <a:srgbClr val="000000"/>
                  </a:outerShdw>
                </a:effectLst>
                <a:latin typeface="Arial"/>
              </a:rPr>
              <a:t>مفهوم تحليل الوظائف</a:t>
            </a:r>
            <a:endParaRPr lang="fr-FR" dirty="0"/>
          </a:p>
        </p:txBody>
      </p:sp>
      <p:sp>
        <p:nvSpPr>
          <p:cNvPr id="4" name="Rectangle 5"/>
          <p:cNvSpPr>
            <a:spLocks noGrp="1" noChangeArrowheads="1"/>
          </p:cNvSpPr>
          <p:nvPr>
            <p:ph idx="1"/>
          </p:nvPr>
        </p:nvSpPr>
        <p:spPr bwMode="auto">
          <a:xfrm>
            <a:off x="457200" y="1295400"/>
            <a:ext cx="8534400" cy="1815882"/>
          </a:xfrm>
          <a:prstGeom prst="rect">
            <a:avLst/>
          </a:prstGeom>
          <a:gradFill rotWithShape="1">
            <a:gsLst>
              <a:gs pos="0">
                <a:schemeClr val="accent2">
                  <a:gamma/>
                  <a:shade val="46275"/>
                  <a:invGamma/>
                  <a:alpha val="0"/>
                </a:schemeClr>
              </a:gs>
              <a:gs pos="50000">
                <a:schemeClr val="accent2"/>
              </a:gs>
              <a:gs pos="100000">
                <a:schemeClr val="accent2">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eaLnBrk="1" hangingPunct="1"/>
            <a:r>
              <a:rPr lang="ar-SA" altLang="fr-FR" sz="2800" dirty="0"/>
              <a:t>يقصد بتحليل الوظيفة عملية جمع المعلومات عن محتوى الوظيفة ثم عرضها بطريقة منظمة بحيث يتم تحديد طبيعة وواجبات الوظيفة (وصف الوظيفة) وك</a:t>
            </a:r>
            <a:r>
              <a:rPr lang="ar-EG" altLang="fr-FR" sz="2800" dirty="0"/>
              <a:t>ذلك أنواع الأفراد وشروط شغلهم لهذه الوظيفة (مواصفات الوظيفة)</a:t>
            </a:r>
            <a:endParaRPr lang="fr-FR" altLang="fr-FR" sz="2800" dirty="0"/>
          </a:p>
        </p:txBody>
      </p:sp>
      <p:sp>
        <p:nvSpPr>
          <p:cNvPr id="7" name="Rectangle 6"/>
          <p:cNvSpPr/>
          <p:nvPr/>
        </p:nvSpPr>
        <p:spPr>
          <a:xfrm>
            <a:off x="2573009" y="3733800"/>
            <a:ext cx="6359433" cy="646331"/>
          </a:xfrm>
          <a:prstGeom prst="rect">
            <a:avLst/>
          </a:prstGeom>
        </p:spPr>
        <p:txBody>
          <a:bodyPr wrap="none">
            <a:spAutoFit/>
          </a:bodyPr>
          <a:lstStyle/>
          <a:p>
            <a:r>
              <a:rPr lang="ar-SA" altLang="fr-FR" sz="3600" dirty="0">
                <a:solidFill>
                  <a:srgbClr val="FFFF00"/>
                </a:solidFill>
              </a:rPr>
              <a:t>أولا: مرحلة دراسة خطط المنشأة وأهدافها:</a:t>
            </a:r>
            <a:endParaRPr lang="fr-FR" sz="3600" dirty="0"/>
          </a:p>
        </p:txBody>
      </p:sp>
      <p:sp>
        <p:nvSpPr>
          <p:cNvPr id="8" name="Rectangle 7"/>
          <p:cNvSpPr/>
          <p:nvPr/>
        </p:nvSpPr>
        <p:spPr>
          <a:xfrm>
            <a:off x="1143000" y="4380131"/>
            <a:ext cx="7315200" cy="1815882"/>
          </a:xfrm>
          <a:prstGeom prst="rect">
            <a:avLst/>
          </a:prstGeom>
          <a:gradFill rotWithShape="1">
            <a:gsLst>
              <a:gs pos="0">
                <a:schemeClr val="accent2">
                  <a:gamma/>
                  <a:shade val="46275"/>
                  <a:invGamma/>
                  <a:alpha val="0"/>
                </a:schemeClr>
              </a:gs>
              <a:gs pos="50000">
                <a:schemeClr val="accent2"/>
              </a:gs>
              <a:gs pos="100000">
                <a:schemeClr val="accent2">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lgn="r" rtl="1" eaLnBrk="1" hangingPunct="1">
              <a:spcBef>
                <a:spcPct val="20000"/>
              </a:spcBef>
              <a:buChar char="•"/>
            </a:pPr>
            <a:r>
              <a:rPr lang="ar-SA" altLang="fr-FR" sz="2800" dirty="0">
                <a:latin typeface="+mn-lt"/>
              </a:rPr>
              <a:t>هي عبارة عن تقدير الاحتياجات المستقبلية من خلال تحليل الوضع الحالي ومعرفة مدى النقص أو الفائض في العمالة وتحديد المتطلبات حسب التخصصات لتمكين المنشأة من بلوغ أهدافها .</a:t>
            </a:r>
          </a:p>
        </p:txBody>
      </p:sp>
    </p:spTree>
    <p:extLst>
      <p:ext uri="{BB962C8B-B14F-4D97-AF65-F5344CB8AC3E}">
        <p14:creationId xmlns:p14="http://schemas.microsoft.com/office/powerpoint/2010/main" val="18322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bg/>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762000"/>
            <a:ext cx="8839200" cy="5334000"/>
          </a:xfr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spcBef>
                <a:spcPct val="0"/>
              </a:spcBef>
            </a:pPr>
            <a:r>
              <a:rPr lang="ar-SA" altLang="fr-FR" b="1" dirty="0">
                <a:solidFill>
                  <a:srgbClr val="FFFF00"/>
                </a:solidFill>
                <a:effectLst>
                  <a:outerShdw blurRad="38100" dist="38100" dir="2700000" algn="tl">
                    <a:srgbClr val="000000"/>
                  </a:outerShdw>
                </a:effectLst>
                <a:latin typeface="Arial Narrow" panose="020B0606020202030204" pitchFamily="34" charset="0"/>
                <a:cs typeface="Arial" panose="020B0604020202020204" pitchFamily="34" charset="0"/>
              </a:rPr>
              <a:t>وينبغي القيام في هذه المرحلة بتحليل ودراسة ما يلي </a:t>
            </a:r>
            <a:r>
              <a:rPr lang="ar-SA" altLang="fr-FR" sz="2400" dirty="0">
                <a:effectLst>
                  <a:outerShdw blurRad="38100" dist="38100" dir="2700000" algn="tl">
                    <a:srgbClr val="000000"/>
                  </a:outerShdw>
                </a:effectLst>
                <a:latin typeface="Arial Narrow" panose="020B0606020202030204" pitchFamily="34" charset="0"/>
                <a:cs typeface="Arial" panose="020B0604020202020204" pitchFamily="34" charset="0"/>
              </a:rPr>
              <a:t>:</a:t>
            </a:r>
            <a:endParaRPr lang="ar-SA"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a:p>
            <a:pPr algn="r" rtl="1">
              <a:spcBef>
                <a:spcPct val="0"/>
              </a:spcBef>
            </a:pPr>
            <a:r>
              <a:rPr lang="ar-SA" altLang="fr-FR" dirty="0">
                <a:effectLst>
                  <a:outerShdw blurRad="38100" dist="38100" dir="2700000" algn="tl">
                    <a:srgbClr val="000000"/>
                  </a:outerShdw>
                </a:effectLst>
                <a:latin typeface="Arial Narrow" panose="020B0606020202030204" pitchFamily="34" charset="0"/>
                <a:cs typeface="Arial" panose="020B0604020202020204" pitchFamily="34" charset="0"/>
              </a:rPr>
              <a:t>مراجعة خطط المنظمة وأهدافها بعيدة المدى في التوسع أو الانكماش .</a:t>
            </a:r>
          </a:p>
          <a:p>
            <a:pPr algn="r" rtl="1">
              <a:spcBef>
                <a:spcPct val="0"/>
              </a:spcBef>
            </a:pPr>
            <a:r>
              <a:rPr lang="ar-SA" altLang="fr-FR" dirty="0">
                <a:effectLst>
                  <a:outerShdw blurRad="38100" dist="38100" dir="2700000" algn="tl">
                    <a:srgbClr val="000000"/>
                  </a:outerShdw>
                </a:effectLst>
                <a:latin typeface="Arial Narrow" panose="020B0606020202030204" pitchFamily="34" charset="0"/>
                <a:cs typeface="Arial" panose="020B0604020202020204" pitchFamily="34" charset="0"/>
              </a:rPr>
              <a:t>التعرف على مدى الاتجاه نحو التطوير التكنولوجي .</a:t>
            </a:r>
          </a:p>
          <a:p>
            <a:pPr algn="r" rtl="1">
              <a:spcBef>
                <a:spcPct val="0"/>
              </a:spcBef>
            </a:pPr>
            <a:r>
              <a:rPr lang="ar-SA" altLang="fr-FR" dirty="0">
                <a:effectLst>
                  <a:outerShdw blurRad="38100" dist="38100" dir="2700000" algn="tl">
                    <a:srgbClr val="000000"/>
                  </a:outerShdw>
                </a:effectLst>
                <a:latin typeface="Arial Narrow" panose="020B0606020202030204" pitchFamily="34" charset="0"/>
                <a:cs typeface="Arial" panose="020B0604020202020204" pitchFamily="34" charset="0"/>
              </a:rPr>
              <a:t>إجراء مراجعة لرسالة المنظمة وثقافتها وسياستها .</a:t>
            </a:r>
          </a:p>
          <a:p>
            <a:pPr algn="r" rtl="1">
              <a:spcBef>
                <a:spcPct val="0"/>
              </a:spcBef>
            </a:pPr>
            <a:r>
              <a:rPr lang="ar-SA" altLang="fr-FR" dirty="0">
                <a:effectLst>
                  <a:outerShdw blurRad="38100" dist="38100" dir="2700000" algn="tl">
                    <a:srgbClr val="000000"/>
                  </a:outerShdw>
                </a:effectLst>
                <a:latin typeface="Arial Narrow" panose="020B0606020202030204" pitchFamily="34" charset="0"/>
                <a:cs typeface="Arial" panose="020B0604020202020204" pitchFamily="34" charset="0"/>
              </a:rPr>
              <a:t>ربط دورة حياة المنظمة بخطة الموارد البشرية لإكسابها واقعية</a:t>
            </a:r>
            <a:endParaRPr lang="fr-FR"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a:p>
            <a:pPr marL="0" indent="0" algn="r" rtl="1">
              <a:spcBef>
                <a:spcPct val="0"/>
              </a:spcBef>
              <a:buNone/>
            </a:pPr>
            <a:r>
              <a:rPr lang="ar-SA" altLang="fr-FR" dirty="0">
                <a:effectLst>
                  <a:outerShdw blurRad="38100" dist="38100" dir="2700000" algn="tl">
                    <a:srgbClr val="000000"/>
                  </a:outerShdw>
                </a:effectLst>
                <a:latin typeface="Arial Narrow" panose="020B0606020202030204" pitchFamily="34" charset="0"/>
                <a:cs typeface="Arial" panose="020B0604020202020204" pitchFamily="34" charset="0"/>
              </a:rPr>
              <a:t>وموضوعية .</a:t>
            </a:r>
          </a:p>
          <a:p>
            <a:pPr algn="r" rtl="1">
              <a:spcBef>
                <a:spcPct val="0"/>
              </a:spcBef>
            </a:pPr>
            <a:r>
              <a:rPr lang="ar-SA" altLang="fr-FR" dirty="0">
                <a:effectLst>
                  <a:outerShdw blurRad="38100" dist="38100" dir="2700000" algn="tl">
                    <a:srgbClr val="000000"/>
                  </a:outerShdw>
                </a:effectLst>
                <a:latin typeface="Arial Narrow" panose="020B0606020202030204" pitchFamily="34" charset="0"/>
                <a:cs typeface="Arial" panose="020B0604020202020204" pitchFamily="34" charset="0"/>
              </a:rPr>
              <a:t>إدراك الإدارة العليا للقيود والمعوقات في تنفيذ الخطة </a:t>
            </a:r>
            <a:r>
              <a:rPr lang="ar-SA" altLang="fr-FR" dirty="0" err="1">
                <a:effectLst>
                  <a:outerShdw blurRad="38100" dist="38100" dir="2700000" algn="tl">
                    <a:srgbClr val="000000"/>
                  </a:outerShdw>
                </a:effectLst>
                <a:latin typeface="Arial Narrow" panose="020B0606020202030204" pitchFamily="34" charset="0"/>
                <a:cs typeface="Arial" panose="020B0604020202020204" pitchFamily="34" charset="0"/>
              </a:rPr>
              <a:t>الإستراتيجية</a:t>
            </a:r>
            <a:endParaRPr lang="fr-FR"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a:p>
            <a:pPr marL="0" indent="0" algn="r" rtl="1">
              <a:spcBef>
                <a:spcPct val="0"/>
              </a:spcBef>
              <a:buNone/>
            </a:pPr>
            <a:r>
              <a:rPr lang="ar-SA" altLang="fr-FR" dirty="0">
                <a:effectLst>
                  <a:outerShdw blurRad="38100" dist="38100" dir="2700000" algn="tl">
                    <a:srgbClr val="000000"/>
                  </a:outerShdw>
                </a:effectLst>
                <a:latin typeface="Arial Narrow" panose="020B0606020202030204" pitchFamily="34" charset="0"/>
                <a:cs typeface="Arial" panose="020B0604020202020204" pitchFamily="34" charset="0"/>
              </a:rPr>
              <a:t> والمتمثلة بالنقص في اليد العاملة وندرتها والاهتمام بالمطلوب</a:t>
            </a:r>
            <a:endParaRPr lang="fr-FR"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a:p>
            <a:pPr marL="0" indent="0" algn="r" rtl="1">
              <a:spcBef>
                <a:spcPct val="0"/>
              </a:spcBef>
              <a:buNone/>
            </a:pPr>
            <a:r>
              <a:rPr lang="ar-SA" altLang="fr-FR" dirty="0">
                <a:effectLst>
                  <a:outerShdw blurRad="38100" dist="38100" dir="2700000" algn="tl">
                    <a:srgbClr val="000000"/>
                  </a:outerShdw>
                </a:effectLst>
                <a:latin typeface="Arial Narrow" panose="020B0606020202030204" pitchFamily="34" charset="0"/>
                <a:cs typeface="Arial" panose="020B0604020202020204" pitchFamily="34" charset="0"/>
              </a:rPr>
              <a:t> لتامين التخصصات المطلوبة .</a:t>
            </a:r>
            <a:endParaRPr lang="fr-FR"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a:p>
            <a:pPr algn="r" rtl="1">
              <a:spcBef>
                <a:spcPct val="0"/>
              </a:spcBef>
            </a:pPr>
            <a:endParaRPr 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20351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SA" altLang="fr-FR" dirty="0">
                <a:solidFill>
                  <a:srgbClr val="FFFF00"/>
                </a:solidFill>
              </a:rPr>
              <a:t>تحليل بيئة المنظمة :</a:t>
            </a:r>
            <a:endParaRPr lang="fr-FR" dirty="0"/>
          </a:p>
        </p:txBody>
      </p:sp>
      <p:sp>
        <p:nvSpPr>
          <p:cNvPr id="4" name="Rectangle 3"/>
          <p:cNvSpPr>
            <a:spLocks noGrp="1" noChangeArrowheads="1"/>
          </p:cNvSpPr>
          <p:nvPr>
            <p:ph idx="1"/>
          </p:nvPr>
        </p:nvSpPr>
        <p:spPr>
          <a:xfrm>
            <a:off x="76200" y="1066800"/>
            <a:ext cx="8915400" cy="5715000"/>
          </a:xfrm>
        </p:spPr>
        <p:txBody>
          <a:bodyPr/>
          <a:lstStyle/>
          <a:p>
            <a:pPr marL="609600" indent="-609600" algn="r" rtl="1" eaLnBrk="1" hangingPunct="1">
              <a:lnSpc>
                <a:spcPct val="80000"/>
              </a:lnSpc>
              <a:buFont typeface="Wingdings" panose="05000000000000000000" pitchFamily="2" charset="2"/>
              <a:buAutoNum type="arabicPeriod"/>
              <a:defRPr/>
            </a:pPr>
            <a:r>
              <a:rPr lang="ar-SA" altLang="fr-FR" b="1" dirty="0">
                <a:solidFill>
                  <a:srgbClr val="FFCC00"/>
                </a:solidFill>
              </a:rPr>
              <a:t>تحليل البيئة الخارجية :</a:t>
            </a:r>
            <a:r>
              <a:rPr lang="ar-SA" altLang="fr-FR" dirty="0"/>
              <a:t> تحليل العوامل التي تؤثر على سوق العمل من حيث العرض والطلب على العمالة كالتالي :</a:t>
            </a:r>
          </a:p>
          <a:p>
            <a:pPr marL="609600" indent="-609600" eaLnBrk="1" hangingPunct="1">
              <a:lnSpc>
                <a:spcPct val="80000"/>
              </a:lnSpc>
              <a:buFont typeface="Wingdings" panose="05000000000000000000" pitchFamily="2" charset="2"/>
              <a:buNone/>
              <a:defRPr/>
            </a:pPr>
            <a:endParaRPr lang="ar-SA" altLang="fr-FR" sz="1400" dirty="0"/>
          </a:p>
          <a:p>
            <a:pPr marL="609600" indent="-609600" algn="r" rtl="1" eaLnBrk="1" hangingPunct="1">
              <a:lnSpc>
                <a:spcPct val="80000"/>
              </a:lnSpc>
              <a:buFont typeface="Wingdings" panose="05000000000000000000" pitchFamily="2" charset="2"/>
              <a:buNone/>
              <a:defRPr/>
            </a:pPr>
            <a:r>
              <a:rPr lang="ar-SA" altLang="fr-FR" sz="2800" b="1" dirty="0"/>
              <a:t> </a:t>
            </a:r>
            <a:r>
              <a:rPr lang="ar-SA" altLang="fr-FR" sz="2800" b="1" dirty="0">
                <a:solidFill>
                  <a:srgbClr val="FF3300"/>
                </a:solidFill>
              </a:rPr>
              <a:t>أ. </a:t>
            </a:r>
            <a:r>
              <a:rPr lang="ar-SA" altLang="fr-FR" sz="3000" b="1" dirty="0">
                <a:solidFill>
                  <a:srgbClr val="FF3300"/>
                </a:solidFill>
              </a:rPr>
              <a:t>تكوين الموارد البشرية :</a:t>
            </a:r>
            <a:r>
              <a:rPr lang="ar-SA" altLang="fr-FR" sz="3000" dirty="0"/>
              <a:t> هو تحليل لنسب الأعمار حسب مستوى الثقافة ومستوى التعليم في البلاد إلى جانب أسلوب التوظيف المرغوب في المجتمع</a:t>
            </a:r>
          </a:p>
          <a:p>
            <a:pPr marL="609600" indent="-609600" algn="r" rtl="1" eaLnBrk="1" hangingPunct="1">
              <a:lnSpc>
                <a:spcPct val="80000"/>
              </a:lnSpc>
              <a:buFont typeface="Wingdings" panose="05000000000000000000" pitchFamily="2" charset="2"/>
              <a:buNone/>
              <a:defRPr/>
            </a:pPr>
            <a:endParaRPr lang="ar-SA" altLang="fr-FR" sz="500" dirty="0"/>
          </a:p>
          <a:p>
            <a:pPr marL="609600" indent="-609600" algn="r" rtl="1" eaLnBrk="1" hangingPunct="1">
              <a:lnSpc>
                <a:spcPct val="80000"/>
              </a:lnSpc>
              <a:buFont typeface="Wingdings" panose="05000000000000000000" pitchFamily="2" charset="2"/>
              <a:buNone/>
              <a:defRPr/>
            </a:pPr>
            <a:r>
              <a:rPr lang="ar-SA" altLang="fr-FR" sz="3000" b="1" dirty="0">
                <a:solidFill>
                  <a:srgbClr val="FF3300"/>
                </a:solidFill>
              </a:rPr>
              <a:t> ب. التشريعات الحكومية</a:t>
            </a:r>
            <a:r>
              <a:rPr lang="ar-SA" altLang="fr-FR" sz="3000" dirty="0">
                <a:solidFill>
                  <a:srgbClr val="CC00CC"/>
                </a:solidFill>
              </a:rPr>
              <a:t> :</a:t>
            </a:r>
            <a:r>
              <a:rPr lang="ar-SA" altLang="fr-FR" sz="3000" dirty="0"/>
              <a:t> من العوامل الرئيسية التي تؤثر على سوق العمل ما تصدره الحكومة من تشريعات ومنها:</a:t>
            </a:r>
          </a:p>
          <a:p>
            <a:pPr marL="990600" lvl="1" indent="-201613" algn="r" rtl="1" eaLnBrk="1" hangingPunct="1">
              <a:lnSpc>
                <a:spcPct val="80000"/>
              </a:lnSpc>
              <a:buFont typeface="Wingdings" panose="05000000000000000000" pitchFamily="2" charset="2"/>
              <a:buChar char="Ø"/>
              <a:defRPr/>
            </a:pPr>
            <a:r>
              <a:rPr lang="ar-SA" altLang="fr-FR" sz="3000" dirty="0"/>
              <a:t> أنظمة العمل والعمال .</a:t>
            </a:r>
          </a:p>
          <a:p>
            <a:pPr marL="990600" lvl="1" indent="-201613" algn="r" rtl="1" eaLnBrk="1" hangingPunct="1">
              <a:lnSpc>
                <a:spcPct val="80000"/>
              </a:lnSpc>
              <a:buFont typeface="Wingdings" panose="05000000000000000000" pitchFamily="2" charset="2"/>
              <a:buChar char="Ø"/>
              <a:defRPr/>
            </a:pPr>
            <a:r>
              <a:rPr lang="ar-SA" altLang="fr-FR" sz="3000" dirty="0"/>
              <a:t>القيود على التعاقد واستقدام العمالة من الخارج .</a:t>
            </a:r>
          </a:p>
          <a:p>
            <a:pPr marL="990600" lvl="1" indent="-201613" algn="r" rtl="1" eaLnBrk="1" hangingPunct="1">
              <a:lnSpc>
                <a:spcPct val="80000"/>
              </a:lnSpc>
              <a:buFont typeface="Wingdings" panose="05000000000000000000" pitchFamily="2" charset="2"/>
              <a:buChar char="Ø"/>
              <a:defRPr/>
            </a:pPr>
            <a:r>
              <a:rPr lang="ar-SA" altLang="fr-FR" sz="3000" dirty="0"/>
              <a:t>الضرائب .</a:t>
            </a:r>
          </a:p>
          <a:p>
            <a:pPr marL="990600" lvl="1" indent="-201613" algn="r" rtl="1" eaLnBrk="1" hangingPunct="1">
              <a:lnSpc>
                <a:spcPct val="80000"/>
              </a:lnSpc>
              <a:buFont typeface="Wingdings" panose="05000000000000000000" pitchFamily="2" charset="2"/>
              <a:buChar char="Ø"/>
              <a:defRPr/>
            </a:pPr>
            <a:r>
              <a:rPr lang="ar-SA" altLang="fr-FR" sz="3000" dirty="0"/>
              <a:t>الضمان الاجتماعي .</a:t>
            </a:r>
          </a:p>
          <a:p>
            <a:pPr marL="990600" lvl="1" indent="-201613" algn="r" rtl="1" eaLnBrk="1" hangingPunct="1">
              <a:lnSpc>
                <a:spcPct val="80000"/>
              </a:lnSpc>
              <a:buFont typeface="Wingdings" panose="05000000000000000000" pitchFamily="2" charset="2"/>
              <a:buChar char="Ø"/>
              <a:defRPr/>
            </a:pPr>
            <a:r>
              <a:rPr lang="ar-SA" altLang="fr-FR" sz="3000" dirty="0"/>
              <a:t>سياسات التعليم .</a:t>
            </a:r>
            <a:endParaRPr lang="fr-FR" altLang="fr-FR" sz="3000" dirty="0"/>
          </a:p>
        </p:txBody>
      </p:sp>
    </p:spTree>
    <p:extLst>
      <p:ext uri="{BB962C8B-B14F-4D97-AF65-F5344CB8AC3E}">
        <p14:creationId xmlns:p14="http://schemas.microsoft.com/office/powerpoint/2010/main" val="108865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p:cTn id="2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4">
                                            <p:txEl>
                                              <p:pRg st="5" end="5"/>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4">
                                            <p:txEl>
                                              <p:pRg st="6" end="6"/>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 calcmode="lin" valueType="num">
                                      <p:cBhvr>
                                        <p:cTn id="3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4">
                                            <p:txEl>
                                              <p:pRg st="7" end="7"/>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p:cTn id="41"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4">
                                            <p:txEl>
                                              <p:pRg st="8" end="8"/>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 calcmode="lin" valueType="num">
                                      <p:cBhvr>
                                        <p:cTn id="46"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SA" altLang="fr-FR" dirty="0">
                <a:solidFill>
                  <a:srgbClr val="FFFF00"/>
                </a:solidFill>
              </a:rPr>
              <a:t>1. تحليل البيئة الخارجية :</a:t>
            </a:r>
            <a:endParaRPr lang="fr-FR" dirty="0"/>
          </a:p>
        </p:txBody>
      </p:sp>
      <p:sp>
        <p:nvSpPr>
          <p:cNvPr id="4" name="Rectangle 3"/>
          <p:cNvSpPr>
            <a:spLocks noGrp="1" noChangeArrowheads="1"/>
          </p:cNvSpPr>
          <p:nvPr>
            <p:ph idx="1"/>
          </p:nvPr>
        </p:nvSpPr>
        <p:spPr>
          <a:xfrm>
            <a:off x="457200" y="1371600"/>
            <a:ext cx="8534400" cy="5257800"/>
          </a:xfrm>
        </p:spPr>
        <p:txBody>
          <a:bodyPr/>
          <a:lstStyle/>
          <a:p>
            <a:pPr algn="r" rtl="1" eaLnBrk="1" hangingPunct="1">
              <a:lnSpc>
                <a:spcPct val="80000"/>
              </a:lnSpc>
              <a:buFont typeface="Wingdings" panose="05000000000000000000" pitchFamily="2" charset="2"/>
              <a:buNone/>
              <a:defRPr/>
            </a:pPr>
            <a:r>
              <a:rPr lang="ar-SA" altLang="fr-FR" sz="2800" b="1" dirty="0">
                <a:solidFill>
                  <a:srgbClr val="FF3300"/>
                </a:solidFill>
              </a:rPr>
              <a:t>جـ. </a:t>
            </a:r>
            <a:r>
              <a:rPr lang="ar-SA" altLang="fr-FR" b="1" dirty="0">
                <a:solidFill>
                  <a:srgbClr val="FF3300"/>
                </a:solidFill>
              </a:rPr>
              <a:t>الظروف الاقتصادية العامة :</a:t>
            </a:r>
            <a:r>
              <a:rPr lang="ar-SA" altLang="fr-FR" dirty="0"/>
              <a:t> إن للظروف الاقتصادية تأثيراً كبيراً على سوق العمل ويتطلب ذلك تعديل خطط الموارد البشرية لتواكب تلك المتغيرات . </a:t>
            </a:r>
          </a:p>
          <a:p>
            <a:pPr algn="r" rtl="1" eaLnBrk="1" hangingPunct="1">
              <a:lnSpc>
                <a:spcPct val="80000"/>
              </a:lnSpc>
              <a:buFont typeface="Wingdings" panose="05000000000000000000" pitchFamily="2" charset="2"/>
              <a:buNone/>
              <a:defRPr/>
            </a:pPr>
            <a:r>
              <a:rPr lang="ar-SA" altLang="fr-FR" b="1" dirty="0">
                <a:solidFill>
                  <a:srgbClr val="FF3300"/>
                </a:solidFill>
              </a:rPr>
              <a:t>د. عوامل جغرافية وظروف المنافسة :</a:t>
            </a:r>
            <a:r>
              <a:rPr lang="ar-SA" altLang="fr-FR" dirty="0"/>
              <a:t> هناك تنافس عالمي على العمالة مم يقتضي أخذ الاعتبارات الجغرافية و المنافسة في عين الاعتبار ومنها :</a:t>
            </a:r>
          </a:p>
          <a:p>
            <a:pPr algn="r" rtl="1" eaLnBrk="1" hangingPunct="1">
              <a:lnSpc>
                <a:spcPct val="80000"/>
              </a:lnSpc>
              <a:buFont typeface="Wingdings" panose="05000000000000000000" pitchFamily="2" charset="2"/>
              <a:buChar char="Ø"/>
              <a:defRPr/>
            </a:pPr>
            <a:r>
              <a:rPr lang="ar-SA" altLang="fr-FR" dirty="0"/>
              <a:t>عدد المهاجرين إلى المنطقة " بيئة المنظمة " .</a:t>
            </a:r>
          </a:p>
          <a:p>
            <a:pPr algn="r" rtl="1" eaLnBrk="1" hangingPunct="1">
              <a:lnSpc>
                <a:spcPct val="80000"/>
              </a:lnSpc>
              <a:buFont typeface="Wingdings" panose="05000000000000000000" pitchFamily="2" charset="2"/>
              <a:buChar char="Ø"/>
              <a:defRPr/>
            </a:pPr>
            <a:r>
              <a:rPr lang="ar-SA" altLang="fr-FR" dirty="0"/>
              <a:t>أصحاب العمل الآخرين في المنطقة  " المنافسون " .</a:t>
            </a:r>
          </a:p>
          <a:p>
            <a:pPr algn="r" rtl="1" eaLnBrk="1" hangingPunct="1">
              <a:lnSpc>
                <a:spcPct val="80000"/>
              </a:lnSpc>
              <a:buFont typeface="Wingdings" panose="05000000000000000000" pitchFamily="2" charset="2"/>
              <a:buChar char="Ø"/>
              <a:defRPr/>
            </a:pPr>
            <a:r>
              <a:rPr lang="ar-SA" altLang="fr-FR" dirty="0"/>
              <a:t>مقاومة العاملين للانتقال إلى أماكن عمل جغرافية .</a:t>
            </a:r>
          </a:p>
          <a:p>
            <a:pPr algn="r" rtl="1" eaLnBrk="1" hangingPunct="1">
              <a:lnSpc>
                <a:spcPct val="80000"/>
              </a:lnSpc>
              <a:buFont typeface="Wingdings" panose="05000000000000000000" pitchFamily="2" charset="2"/>
              <a:buChar char="Ø"/>
              <a:defRPr/>
            </a:pPr>
            <a:r>
              <a:rPr lang="ar-SA" altLang="fr-FR" dirty="0"/>
              <a:t>المنافسة المباشرة في المنطقة .</a:t>
            </a:r>
          </a:p>
          <a:p>
            <a:pPr algn="r" rtl="1" eaLnBrk="1" hangingPunct="1">
              <a:lnSpc>
                <a:spcPct val="80000"/>
              </a:lnSpc>
              <a:buFont typeface="Wingdings" panose="05000000000000000000" pitchFamily="2" charset="2"/>
              <a:buChar char="Ø"/>
              <a:defRPr/>
            </a:pPr>
            <a:r>
              <a:rPr lang="ar-SA" altLang="fr-FR" dirty="0"/>
              <a:t>تأثير المنافسة العالمية على المنطقة .</a:t>
            </a:r>
            <a:endParaRPr lang="fr-FR" altLang="fr-FR" dirty="0"/>
          </a:p>
        </p:txBody>
      </p:sp>
    </p:spTree>
    <p:extLst>
      <p:ext uri="{BB962C8B-B14F-4D97-AF65-F5344CB8AC3E}">
        <p14:creationId xmlns:p14="http://schemas.microsoft.com/office/powerpoint/2010/main" val="181592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4">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76200" y="1600200"/>
            <a:ext cx="8839200" cy="4800600"/>
          </a:xfrm>
        </p:spPr>
        <p:txBody>
          <a:bodyPr/>
          <a:lstStyle/>
          <a:p>
            <a:pPr marL="609600" indent="-609600" algn="r" rtl="1" eaLnBrk="1" hangingPunct="1">
              <a:buFont typeface="Wingdings" panose="05000000000000000000" pitchFamily="2" charset="2"/>
              <a:buNone/>
              <a:defRPr/>
            </a:pPr>
            <a:r>
              <a:rPr lang="en-US" altLang="fr-FR" dirty="0"/>
              <a:t>   </a:t>
            </a:r>
            <a:r>
              <a:rPr lang="ar-SA" altLang="fr-FR" b="1" dirty="0">
                <a:solidFill>
                  <a:srgbClr val="FF3300"/>
                </a:solidFill>
              </a:rPr>
              <a:t>هـ . التطور التكنولوجي :</a:t>
            </a:r>
            <a:r>
              <a:rPr lang="ar-SA" altLang="fr-FR" dirty="0"/>
              <a:t> يؤثر مستوى التكنولوجيا في البلاد على إحداث تغيرات في نوعية العرض والطلب في سوق العمل، فالطلب يتجه إلى استقطاب وتوظيف قوى عاملة ماهرة كما أن الوظائف أصبحت تتطلب مستوى تأهيل مرتفع .</a:t>
            </a:r>
          </a:p>
          <a:p>
            <a:pPr marL="609600" indent="-609600" algn="r" rtl="1" eaLnBrk="1" hangingPunct="1">
              <a:buFont typeface="Wingdings" panose="05000000000000000000" pitchFamily="2" charset="2"/>
              <a:buNone/>
              <a:defRPr/>
            </a:pPr>
            <a:endParaRPr lang="ar-SA" altLang="fr-FR" sz="1800" dirty="0"/>
          </a:p>
          <a:p>
            <a:pPr marL="609600" indent="-609600" algn="r" rtl="1" eaLnBrk="1" hangingPunct="1">
              <a:buFont typeface="Wingdings" panose="05000000000000000000" pitchFamily="2" charset="2"/>
              <a:buNone/>
              <a:defRPr/>
            </a:pPr>
            <a:r>
              <a:rPr lang="ar-SA" altLang="fr-FR" b="1" dirty="0"/>
              <a:t>    </a:t>
            </a:r>
            <a:r>
              <a:rPr lang="ar-SA" altLang="fr-FR" b="1" dirty="0">
                <a:solidFill>
                  <a:srgbClr val="FF3300"/>
                </a:solidFill>
              </a:rPr>
              <a:t>و.</a:t>
            </a:r>
            <a:r>
              <a:rPr lang="ar-SA" altLang="fr-FR" b="1" dirty="0"/>
              <a:t> </a:t>
            </a:r>
            <a:r>
              <a:rPr lang="ar-SA" altLang="fr-FR" b="1" dirty="0">
                <a:solidFill>
                  <a:srgbClr val="FF3300"/>
                </a:solidFill>
              </a:rPr>
              <a:t>تغيير في شغل الوظائف</a:t>
            </a:r>
            <a:r>
              <a:rPr lang="ar-SA" altLang="fr-FR" dirty="0">
                <a:solidFill>
                  <a:srgbClr val="FF3300"/>
                </a:solidFill>
              </a:rPr>
              <a:t> :</a:t>
            </a:r>
            <a:r>
              <a:rPr lang="ar-SA" altLang="fr-FR" dirty="0"/>
              <a:t> عند وضع خطط الموارد البشرية يجب مراعاة اشتراط أنظمة العمل عدم التفرقة بين جنس المتقدم عند التعيين مما يفسح مجال العمل للجنسين دون تمييز .</a:t>
            </a:r>
          </a:p>
          <a:p>
            <a:pPr marL="609600" indent="-609600" eaLnBrk="1" hangingPunct="1">
              <a:buFont typeface="Wingdings" panose="05000000000000000000" pitchFamily="2" charset="2"/>
              <a:buNone/>
              <a:defRPr/>
            </a:pPr>
            <a:r>
              <a:rPr lang="ar-SA" altLang="fr-FR" b="1" dirty="0"/>
              <a:t>   </a:t>
            </a:r>
            <a:endParaRPr lang="fr-FR" altLang="fr-FR" b="1" dirty="0"/>
          </a:p>
        </p:txBody>
      </p:sp>
      <p:pic>
        <p:nvPicPr>
          <p:cNvPr id="5" name="Picture 8" descr="pic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2160588" cy="1417638"/>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86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stCondLst>
                                            <p:cond delay="0"/>
                                          </p:stCondLst>
                                        </p:cTn>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stCondLst>
                                            <p:cond delay="0"/>
                                          </p:stCondLst>
                                        </p:cTn>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stCondLst>
                                            <p:cond delay="0"/>
                                          </p:stCondLst>
                                        </p:cTn>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300" fill="hold">
                                          <p:stCondLst>
                                            <p:cond delay="0"/>
                                          </p:stCondLst>
                                        </p:cTn>
                                        <p:tgtEl>
                                          <p:spTgt spid="5"/>
                                        </p:tgtEl>
                                        <p:attrNameLst>
                                          <p:attrName>ppt_x</p:attrName>
                                        </p:attrNameLst>
                                      </p:cBhvr>
                                    </p:anim>
                                    <p:anim from="0" to="-1.0" calcmode="lin" valueType="num">
                                      <p:cBhvr>
                                        <p:cTn id="23" dur="100" decel="50000" autoRev="1" fill="hold">
                                          <p:stCondLst>
                                            <p:cond delay="300"/>
                                          </p:stCondLst>
                                        </p:cTn>
                                        <p:tgtEl>
                                          <p:spTgt spid="5"/>
                                        </p:tgtEl>
                                        <p:attrNameLst>
                                          <p:attrName>xshear</p:attrName>
                                        </p:attrNameLst>
                                      </p:cBhvr>
                                    </p:anim>
                                    <p:animScale>
                                      <p:cBhvr>
                                        <p:cTn id="24" dur="100" decel="100000" autoRev="1" fill="hold">
                                          <p:stCondLst>
                                            <p:cond delay="300"/>
                                          </p:stCondLst>
                                        </p:cTn>
                                        <p:tgtEl>
                                          <p:spTgt spid="5"/>
                                        </p:tgtEl>
                                      </p:cBhvr>
                                      <p:from x="100000" y="100000"/>
                                      <p:to x="80000" y="100000"/>
                                    </p:animScale>
                                    <p:anim by="(#ppt_h/3+#ppt_w*0.1)" calcmode="lin" valueType="num">
                                      <p:cBhvr additive="sum">
                                        <p:cTn id="25" dur="100" decel="100000" autoRev="1" fill="hold">
                                          <p:stCondLst>
                                            <p:cond delay="3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Rot="1" noChangeArrowheads="1"/>
          </p:cNvSpPr>
          <p:nvPr>
            <p:ph idx="1"/>
          </p:nvPr>
        </p:nvSpPr>
        <p:spPr>
          <a:xfrm>
            <a:off x="228600" y="304800"/>
            <a:ext cx="8534400" cy="5791200"/>
          </a:xfrm>
        </p:spPr>
        <p:txBody>
          <a:bodyPr/>
          <a:lstStyle/>
          <a:p>
            <a:pPr algn="r" rtl="1" eaLnBrk="1" hangingPunct="1">
              <a:defRPr/>
            </a:pPr>
            <a:r>
              <a:rPr lang="ar-DZ" sz="3600" dirty="0"/>
              <a:t>اهداف المقياس:</a:t>
            </a:r>
          </a:p>
          <a:p>
            <a:pPr marL="0" indent="0" algn="r" rtl="1" eaLnBrk="1" hangingPunct="1">
              <a:buNone/>
              <a:defRPr/>
            </a:pPr>
            <a:r>
              <a:rPr lang="ar-DZ" sz="3600" dirty="0"/>
              <a:t>ان دراسة مقياس إدارة الموارد البشرية تسعى</a:t>
            </a:r>
            <a:r>
              <a:rPr lang="ar-SA" sz="3600" dirty="0"/>
              <a:t> إلى تحقيق الأهداف التالية:</a:t>
            </a:r>
          </a:p>
          <a:p>
            <a:pPr marL="0" indent="0" algn="r" rtl="1" eaLnBrk="1" hangingPunct="1">
              <a:buNone/>
              <a:defRPr/>
            </a:pPr>
            <a:r>
              <a:rPr lang="ar-SA" sz="3600" dirty="0"/>
              <a:t>- معرفة مفهوم الإدارة.</a:t>
            </a:r>
          </a:p>
          <a:p>
            <a:pPr marL="0" indent="0" algn="r" rtl="1" eaLnBrk="1" hangingPunct="1">
              <a:buNone/>
              <a:defRPr/>
            </a:pPr>
            <a:r>
              <a:rPr lang="ar-SA" sz="3600" dirty="0"/>
              <a:t>- معرفة مفهوم إدارة الموارد البشرية، وأنشطتها.</a:t>
            </a:r>
          </a:p>
          <a:p>
            <a:pPr marL="0" indent="0" algn="r" rtl="1" eaLnBrk="1" hangingPunct="1">
              <a:buNone/>
              <a:defRPr/>
            </a:pPr>
            <a:r>
              <a:rPr lang="ar-SA" sz="3600" dirty="0"/>
              <a:t>- مداخل دراسة إدارة الموارد البشرية.</a:t>
            </a:r>
          </a:p>
          <a:p>
            <a:pPr marL="0" indent="0" algn="r" rtl="1" eaLnBrk="1" hangingPunct="1">
              <a:buNone/>
              <a:defRPr/>
            </a:pPr>
            <a:r>
              <a:rPr lang="ar-SA" sz="3600" dirty="0"/>
              <a:t>- علاقة إدارة الموارد البشرية مع التنظيم الإداري للمنظمة.</a:t>
            </a:r>
          </a:p>
          <a:p>
            <a:pPr marL="0" indent="0" algn="r" rtl="1" eaLnBrk="1" hangingPunct="1">
              <a:buNone/>
              <a:defRPr/>
            </a:pPr>
            <a:r>
              <a:rPr lang="ar-SA" sz="3600" dirty="0"/>
              <a:t>- واقع إدارة الموارد البشرية في المنظمات</a:t>
            </a:r>
            <a:r>
              <a:rPr lang="ar-SA" dirty="0"/>
              <a:t>.</a:t>
            </a:r>
            <a:endParaRPr lang="en-US" dirty="0"/>
          </a:p>
        </p:txBody>
      </p:sp>
    </p:spTree>
    <p:extLst>
      <p:ext uri="{BB962C8B-B14F-4D97-AF65-F5344CB8AC3E}">
        <p14:creationId xmlns:p14="http://schemas.microsoft.com/office/powerpoint/2010/main" val="21053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p:cNvSpPr>
            <a:spLocks noGrp="1" noEditPoints="1" noChangeArrowheads="1"/>
          </p:cNvSpPr>
          <p:nvPr>
            <p:ph idx="1"/>
          </p:nvPr>
        </p:nvSpPr>
        <p:spPr bwMode="auto">
          <a:xfrm>
            <a:off x="2400300" y="1295400"/>
            <a:ext cx="4419600" cy="48006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a:gsLst>
              <a:gs pos="0">
                <a:srgbClr val="D60093">
                  <a:gamma/>
                  <a:shade val="46275"/>
                  <a:invGamma/>
                  <a:alpha val="0"/>
                </a:srgbClr>
              </a:gs>
              <a:gs pos="50000">
                <a:srgbClr val="D60093"/>
              </a:gs>
              <a:gs pos="100000">
                <a:srgbClr val="D60093">
                  <a:gamma/>
                  <a:shade val="46275"/>
                  <a:invGamma/>
                  <a:alpha val="0"/>
                </a:srgbClr>
              </a:gs>
            </a:gsLst>
            <a:lin ang="0" scaled="1"/>
          </a:gradFill>
          <a:ln w="9525">
            <a:solidFill>
              <a:srgbClr val="00FFFF"/>
            </a:solidFill>
            <a:miter lim="800000"/>
            <a:headEnd/>
            <a:tailEnd/>
          </a:ln>
          <a:effectLst>
            <a:outerShdw dist="107763" dir="2700000" algn="ctr" rotWithShape="0">
              <a:srgbClr val="808080"/>
            </a:outerShdw>
          </a:effectLst>
        </p:spPr>
        <p:txBody>
          <a:bodyPr/>
          <a:lstStyle/>
          <a:p>
            <a:pPr algn="ctr" rtl="1" eaLnBrk="1" hangingPunct="1">
              <a:defRPr/>
            </a:pPr>
            <a:r>
              <a:rPr lang="ar-SA" altLang="fr-FR" b="1" dirty="0">
                <a:solidFill>
                  <a:srgbClr val="FFFF00"/>
                </a:solidFill>
                <a:effectLst>
                  <a:outerShdw blurRad="38100" dist="38100" dir="2700000" algn="tl">
                    <a:srgbClr val="000000"/>
                  </a:outerShdw>
                </a:effectLst>
              </a:rPr>
              <a:t>ز. القيم الاجتماعية </a:t>
            </a:r>
            <a:r>
              <a:rPr lang="ar-SA" altLang="fr-FR" b="1" dirty="0">
                <a:effectLst>
                  <a:outerShdw blurRad="38100" dist="38100" dir="2700000" algn="tl">
                    <a:srgbClr val="000000"/>
                  </a:outerShdw>
                </a:effectLst>
              </a:rPr>
              <a:t>:</a:t>
            </a:r>
            <a:r>
              <a:rPr lang="ar-SA" altLang="fr-FR" dirty="0">
                <a:effectLst>
                  <a:outerShdw blurRad="38100" dist="38100" dir="2700000" algn="tl">
                    <a:srgbClr val="000000"/>
                  </a:outerShdw>
                </a:effectLst>
              </a:rPr>
              <a:t> </a:t>
            </a:r>
            <a:r>
              <a:rPr lang="ar-SA" altLang="fr-FR" b="1" dirty="0">
                <a:effectLst>
                  <a:outerShdw blurRad="38100" dist="38100" dir="2700000" algn="tl">
                    <a:srgbClr val="000000"/>
                  </a:outerShdw>
                </a:effectLst>
              </a:rPr>
              <a:t>عند تخطيط الموارد البشرية يجب الاهتمام بأنواع الوظائف التي لا تلقى إقبالا من العاملين مثل وظائف النظافة وذلك بتحديد مصادر توفيرها مع ضرورة تخصيص الحوافز لزيادة  الإقبال عليها</a:t>
            </a:r>
            <a:r>
              <a:rPr lang="ar-SA" altLang="fr-FR" b="1" dirty="0">
                <a:solidFill>
                  <a:srgbClr val="0000CC"/>
                </a:solidFill>
                <a:effectLst>
                  <a:outerShdw blurRad="38100" dist="38100" dir="2700000" algn="tl">
                    <a:srgbClr val="000000"/>
                  </a:outerShdw>
                </a:effectLst>
              </a:rPr>
              <a:t>.</a:t>
            </a:r>
            <a:endParaRPr lang="fr-FR" altLang="fr-FR" b="1" dirty="0">
              <a:solidFill>
                <a:srgbClr val="0000CC"/>
              </a:solidFill>
              <a:effectLst>
                <a:outerShdw blurRad="38100" dist="38100" dir="2700000" algn="tl">
                  <a:srgbClr val="000000"/>
                </a:outerShdw>
              </a:effectLst>
            </a:endParaRPr>
          </a:p>
          <a:p>
            <a:pPr algn="ctr" rtl="1" eaLnBrk="1" hangingPunct="1">
              <a:defRPr/>
            </a:pPr>
            <a:endParaRPr lang="fr-FR" altLang="fr-FR" dirty="0"/>
          </a:p>
        </p:txBody>
      </p:sp>
      <p:pic>
        <p:nvPicPr>
          <p:cNvPr id="6" name="Picture 12" descr="pic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362200"/>
            <a:ext cx="1076325" cy="2819400"/>
          </a:xfrm>
          <a:prstGeom prst="rect">
            <a:avLst/>
          </a:prstGeom>
          <a:noFill/>
          <a:ln w="76200" cmpd="tri">
            <a:solidFill>
              <a:srgbClr val="33CCCC"/>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pi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379260"/>
            <a:ext cx="1266825" cy="2802340"/>
          </a:xfrm>
          <a:prstGeom prst="rect">
            <a:avLst/>
          </a:prstGeom>
          <a:noFill/>
          <a:ln w="76200" cmpd="tri">
            <a:solidFill>
              <a:srgbClr val="00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A25884-CA8F-45E7-A29B-30A6F2C6F8B5}"/>
              </a:ext>
            </a:extLst>
          </p:cNvPr>
          <p:cNvSpPr>
            <a:spLocks noGrp="1"/>
          </p:cNvSpPr>
          <p:nvPr>
            <p:ph type="ctrTitle" sz="quarter"/>
          </p:nvPr>
        </p:nvSpPr>
        <p:spPr>
          <a:xfrm>
            <a:off x="609600" y="2895600"/>
            <a:ext cx="7772400" cy="838200"/>
          </a:xfrm>
        </p:spPr>
        <p:txBody>
          <a:bodyPr/>
          <a:lstStyle/>
          <a:p>
            <a:r>
              <a:rPr lang="ar-DZ" sz="4400" dirty="0"/>
              <a:t>المحاضرة الثالثة</a:t>
            </a:r>
            <a:endParaRPr lang="en-US" sz="4400" dirty="0"/>
          </a:p>
        </p:txBody>
      </p:sp>
    </p:spTree>
    <p:extLst>
      <p:ext uri="{BB962C8B-B14F-4D97-AF65-F5344CB8AC3E}">
        <p14:creationId xmlns:p14="http://schemas.microsoft.com/office/powerpoint/2010/main" val="3856878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62000" y="152400"/>
            <a:ext cx="8077200" cy="990600"/>
          </a:xfrm>
        </p:spPr>
        <p:txBody>
          <a:bodyPr/>
          <a:lstStyle/>
          <a:p>
            <a:pPr algn="r" rtl="1" eaLnBrk="1" hangingPunct="1">
              <a:defRPr/>
            </a:pPr>
            <a:r>
              <a:rPr lang="ar-SA" altLang="fr-FR" dirty="0">
                <a:solidFill>
                  <a:srgbClr val="FFFF00"/>
                </a:solidFill>
              </a:rPr>
              <a:t>2. تحليل البيئة الداخلية :</a:t>
            </a:r>
            <a:endParaRPr lang="fr-FR" altLang="fr-FR" dirty="0">
              <a:solidFill>
                <a:srgbClr val="FFFF00"/>
              </a:solidFill>
            </a:endParaRPr>
          </a:p>
        </p:txBody>
      </p:sp>
      <p:sp>
        <p:nvSpPr>
          <p:cNvPr id="77827" name="Rectangle 3"/>
          <p:cNvSpPr>
            <a:spLocks noGrp="1" noChangeArrowheads="1"/>
          </p:cNvSpPr>
          <p:nvPr>
            <p:ph type="body" idx="1"/>
          </p:nvPr>
        </p:nvSpPr>
        <p:spPr>
          <a:xfrm>
            <a:off x="0" y="1155510"/>
            <a:ext cx="9144000" cy="5373687"/>
          </a:xfrm>
        </p:spPr>
        <p:txBody>
          <a:bodyPr/>
          <a:lstStyle/>
          <a:p>
            <a:pPr marL="174625" indent="-174625" algn="r" rtl="1" eaLnBrk="1" hangingPunct="1">
              <a:buFont typeface="Wingdings" panose="05000000000000000000" pitchFamily="2" charset="2"/>
              <a:buNone/>
              <a:defRPr/>
            </a:pPr>
            <a:r>
              <a:rPr lang="ar-SA" altLang="fr-FR" sz="3000" dirty="0"/>
              <a:t>وتعني دراسة حجم ونوع المهارات والخبرات والقدرات ومقارنتها بالعرض والطلب في سوق العمل في سبيل تنفيذ خطط المنظمة </a:t>
            </a:r>
            <a:r>
              <a:rPr lang="ar-SA" altLang="fr-FR" sz="3000" dirty="0" err="1"/>
              <a:t>الإستراتيجية</a:t>
            </a:r>
            <a:r>
              <a:rPr lang="ar-SA" altLang="fr-FR" sz="3000" dirty="0"/>
              <a:t> كالتالي: </a:t>
            </a:r>
          </a:p>
          <a:p>
            <a:pPr marL="174625" indent="-174625" algn="r" rtl="1" eaLnBrk="1" hangingPunct="1">
              <a:buFont typeface="Wingdings" panose="05000000000000000000" pitchFamily="2" charset="2"/>
              <a:buNone/>
              <a:defRPr/>
            </a:pPr>
            <a:r>
              <a:rPr lang="ar-SA" altLang="fr-FR" sz="3000" dirty="0">
                <a:solidFill>
                  <a:srgbClr val="CC00CC"/>
                </a:solidFill>
              </a:rPr>
              <a:t>       </a:t>
            </a:r>
            <a:r>
              <a:rPr lang="ar-SA" altLang="fr-FR" sz="3000" b="1" dirty="0">
                <a:solidFill>
                  <a:srgbClr val="FF3300"/>
                </a:solidFill>
              </a:rPr>
              <a:t>أ - مراجعة الوظائف الحالية :</a:t>
            </a:r>
            <a:r>
              <a:rPr lang="ar-SA" altLang="fr-FR" sz="3000" dirty="0">
                <a:solidFill>
                  <a:srgbClr val="CC00CC"/>
                </a:solidFill>
              </a:rPr>
              <a:t> </a:t>
            </a:r>
            <a:r>
              <a:rPr lang="ar-SA" altLang="fr-FR" sz="3000" dirty="0"/>
              <a:t>تهدف لبيان نقاط القوة والضعف في الوظائف ومتطلباتها وعمل تحليل شامل لكافة الوظائف كأساس للتنبؤ بالاحتياجات المستقبلية.</a:t>
            </a:r>
          </a:p>
          <a:p>
            <a:pPr marL="174625" indent="-174625" algn="r" rtl="1" eaLnBrk="1" hangingPunct="1">
              <a:buFont typeface="Wingdings" panose="05000000000000000000" pitchFamily="2" charset="2"/>
              <a:buNone/>
              <a:defRPr/>
            </a:pPr>
            <a:r>
              <a:rPr lang="ar-SA" altLang="fr-FR" sz="3000" dirty="0"/>
              <a:t>      </a:t>
            </a:r>
            <a:r>
              <a:rPr lang="ar-SA" altLang="fr-FR" sz="3000" b="1" dirty="0">
                <a:solidFill>
                  <a:srgbClr val="FF3300"/>
                </a:solidFill>
              </a:rPr>
              <a:t>ب - تدقيق المهارات</a:t>
            </a:r>
            <a:r>
              <a:rPr lang="ar-SA" altLang="fr-FR" sz="3000" dirty="0">
                <a:solidFill>
                  <a:srgbClr val="FF3300"/>
                </a:solidFill>
              </a:rPr>
              <a:t> :</a:t>
            </a:r>
            <a:r>
              <a:rPr lang="ar-SA" altLang="fr-FR" sz="3000" dirty="0">
                <a:solidFill>
                  <a:srgbClr val="CC00CC"/>
                </a:solidFill>
              </a:rPr>
              <a:t> </a:t>
            </a:r>
            <a:r>
              <a:rPr lang="ar-SA" altLang="fr-FR" sz="3000" dirty="0"/>
              <a:t>يتم تحليل مفصل للموظفين ومستوى مهاراتهم.</a:t>
            </a:r>
            <a:endParaRPr lang="ar-SA" altLang="fr-FR" sz="3000" dirty="0">
              <a:solidFill>
                <a:srgbClr val="CC00CC"/>
              </a:solidFill>
            </a:endParaRPr>
          </a:p>
          <a:p>
            <a:pPr marL="174625" indent="-174625" algn="r" rtl="1" eaLnBrk="1" hangingPunct="1">
              <a:buFont typeface="Wingdings" panose="05000000000000000000" pitchFamily="2" charset="2"/>
              <a:buNone/>
              <a:defRPr/>
            </a:pPr>
            <a:r>
              <a:rPr lang="ar-SA" altLang="fr-FR" sz="3000" dirty="0"/>
              <a:t>      </a:t>
            </a:r>
            <a:r>
              <a:rPr lang="ar-SA" altLang="fr-FR" sz="3000" b="1" dirty="0">
                <a:solidFill>
                  <a:srgbClr val="FF3300"/>
                </a:solidFill>
              </a:rPr>
              <a:t>جـ - إعداد بيانات محددة حول الموارد البشرية</a:t>
            </a:r>
            <a:r>
              <a:rPr lang="ar-SA" altLang="fr-FR" sz="3000" dirty="0"/>
              <a:t> والتي تبين نقاط القوة و الضعف للمنشأة ومنها الافتقار إلى مهارات استخدام الحاسوب وتقارب أعمار العاملين، كما تفيد في معرفة معدل الدوران ومستوى </a:t>
            </a:r>
            <a:r>
              <a:rPr lang="ar-SA" altLang="fr-FR" sz="3000" dirty="0" err="1"/>
              <a:t>اللتدريب</a:t>
            </a:r>
            <a:r>
              <a:rPr lang="ar-SA" altLang="fr-FR" sz="3000" dirty="0"/>
              <a:t> والمهارات لأغراض الترقية.</a:t>
            </a:r>
          </a:p>
          <a:p>
            <a:pPr marL="174625" indent="-174625" eaLnBrk="1" hangingPunct="1">
              <a:buFont typeface="Wingdings" panose="05000000000000000000" pitchFamily="2" charset="2"/>
              <a:buNone/>
              <a:defRPr/>
            </a:pPr>
            <a:endParaRPr lang="fr-FR" altLang="fr-FR" sz="2800" dirty="0"/>
          </a:p>
        </p:txBody>
      </p:sp>
    </p:spTree>
    <p:extLst>
      <p:ext uri="{BB962C8B-B14F-4D97-AF65-F5344CB8AC3E}">
        <p14:creationId xmlns:p14="http://schemas.microsoft.com/office/powerpoint/2010/main" val="26464965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1000" fill="hold"/>
                                        <p:tgtEl>
                                          <p:spTgt spid="77826"/>
                                        </p:tgtEl>
                                        <p:attrNameLst>
                                          <p:attrName>ppt_x</p:attrName>
                                        </p:attrNameLst>
                                      </p:cBhvr>
                                      <p:tavLst>
                                        <p:tav tm="0">
                                          <p:val>
                                            <p:strVal val="#ppt_x-.2"/>
                                          </p:val>
                                        </p:tav>
                                        <p:tav tm="100000">
                                          <p:val>
                                            <p:strVal val="#ppt_x"/>
                                          </p:val>
                                        </p:tav>
                                      </p:tavLst>
                                    </p:anim>
                                    <p:anim calcmode="lin" valueType="num">
                                      <p:cBhvr>
                                        <p:cTn id="8" dur="1000" fill="hold"/>
                                        <p:tgtEl>
                                          <p:spTgt spid="778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778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7827">
                                            <p:txEl>
                                              <p:pRg st="0" end="0"/>
                                            </p:txEl>
                                          </p:spTgt>
                                        </p:tgtEl>
                                        <p:attrNameLst>
                                          <p:attrName>style.visibility</p:attrName>
                                        </p:attrNameLst>
                                      </p:cBhvr>
                                      <p:to>
                                        <p:strVal val="visible"/>
                                      </p:to>
                                    </p:set>
                                    <p:animEffect transition="in" filter="fade">
                                      <p:cBhvr>
                                        <p:cTn id="14" dur="500"/>
                                        <p:tgtEl>
                                          <p:spTgt spid="77827">
                                            <p:txEl>
                                              <p:pRg st="0" end="0"/>
                                            </p:txEl>
                                          </p:spTgt>
                                        </p:tgtEl>
                                      </p:cBhvr>
                                    </p:animEffect>
                                    <p:anim calcmode="lin" valueType="num">
                                      <p:cBhvr>
                                        <p:cTn id="15"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78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7827">
                                            <p:txEl>
                                              <p:pRg st="1" end="1"/>
                                            </p:txEl>
                                          </p:spTgt>
                                        </p:tgtEl>
                                        <p:attrNameLst>
                                          <p:attrName>style.visibility</p:attrName>
                                        </p:attrNameLst>
                                      </p:cBhvr>
                                      <p:to>
                                        <p:strVal val="visible"/>
                                      </p:to>
                                    </p:set>
                                    <p:animEffect transition="in" filter="fade">
                                      <p:cBhvr>
                                        <p:cTn id="21" dur="500"/>
                                        <p:tgtEl>
                                          <p:spTgt spid="77827">
                                            <p:txEl>
                                              <p:pRg st="1" end="1"/>
                                            </p:txEl>
                                          </p:spTgt>
                                        </p:tgtEl>
                                      </p:cBhvr>
                                    </p:animEffect>
                                    <p:anim calcmode="lin" valueType="num">
                                      <p:cBhvr>
                                        <p:cTn id="22"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778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7827">
                                            <p:txEl>
                                              <p:pRg st="2" end="2"/>
                                            </p:txEl>
                                          </p:spTgt>
                                        </p:tgtEl>
                                        <p:attrNameLst>
                                          <p:attrName>style.visibility</p:attrName>
                                        </p:attrNameLst>
                                      </p:cBhvr>
                                      <p:to>
                                        <p:strVal val="visible"/>
                                      </p:to>
                                    </p:set>
                                    <p:animEffect transition="in" filter="fade">
                                      <p:cBhvr>
                                        <p:cTn id="28" dur="500"/>
                                        <p:tgtEl>
                                          <p:spTgt spid="77827">
                                            <p:txEl>
                                              <p:pRg st="2" end="2"/>
                                            </p:txEl>
                                          </p:spTgt>
                                        </p:tgtEl>
                                      </p:cBhvr>
                                    </p:animEffect>
                                    <p:anim calcmode="lin" valueType="num">
                                      <p:cBhvr>
                                        <p:cTn id="2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7782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77827">
                                            <p:txEl>
                                              <p:pRg st="3" end="3"/>
                                            </p:txEl>
                                          </p:spTgt>
                                        </p:tgtEl>
                                        <p:attrNameLst>
                                          <p:attrName>style.visibility</p:attrName>
                                        </p:attrNameLst>
                                      </p:cBhvr>
                                      <p:to>
                                        <p:strVal val="visible"/>
                                      </p:to>
                                    </p:set>
                                    <p:animEffect transition="in" filter="fade">
                                      <p:cBhvr>
                                        <p:cTn id="35" dur="500"/>
                                        <p:tgtEl>
                                          <p:spTgt spid="77827">
                                            <p:txEl>
                                              <p:pRg st="3" end="3"/>
                                            </p:txEl>
                                          </p:spTgt>
                                        </p:tgtEl>
                                      </p:cBhvr>
                                    </p:animEffect>
                                    <p:anim calcmode="lin" valueType="num">
                                      <p:cBhvr>
                                        <p:cTn id="36"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7782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066800" y="304800"/>
            <a:ext cx="8077200" cy="1431925"/>
          </a:xfrm>
        </p:spPr>
        <p:txBody>
          <a:bodyPr/>
          <a:lstStyle/>
          <a:p>
            <a:pPr algn="r" rtl="1" eaLnBrk="1" hangingPunct="1">
              <a:defRPr/>
            </a:pPr>
            <a:r>
              <a:rPr lang="ar-SA" altLang="fr-FR" dirty="0">
                <a:solidFill>
                  <a:srgbClr val="FFFF00"/>
                </a:solidFill>
              </a:rPr>
              <a:t>ثالثا : التنبؤ بالاحتياجات المستقبلية : </a:t>
            </a:r>
            <a:endParaRPr lang="fr-FR" altLang="fr-FR" dirty="0">
              <a:solidFill>
                <a:srgbClr val="FFFF00"/>
              </a:solidFill>
            </a:endParaRPr>
          </a:p>
        </p:txBody>
      </p:sp>
      <p:sp>
        <p:nvSpPr>
          <p:cNvPr id="78851" name="Rectangle 3"/>
          <p:cNvSpPr>
            <a:spLocks noGrp="1" noChangeArrowheads="1"/>
          </p:cNvSpPr>
          <p:nvPr>
            <p:ph type="body" idx="1"/>
          </p:nvPr>
        </p:nvSpPr>
        <p:spPr>
          <a:xfrm>
            <a:off x="533400" y="1447800"/>
            <a:ext cx="8388350" cy="5257800"/>
          </a:xfrm>
        </p:spPr>
        <p:txBody>
          <a:bodyPr/>
          <a:lstStyle/>
          <a:p>
            <a:pPr marL="536575" indent="-536575" algn="r" rtl="1" eaLnBrk="1" hangingPunct="1">
              <a:lnSpc>
                <a:spcPct val="90000"/>
              </a:lnSpc>
              <a:buFont typeface="Wingdings" panose="05000000000000000000" pitchFamily="2" charset="2"/>
              <a:buChar char="Ø"/>
              <a:tabLst>
                <a:tab pos="261938" algn="l"/>
                <a:tab pos="363538" algn="l"/>
              </a:tabLst>
              <a:defRPr/>
            </a:pPr>
            <a:r>
              <a:rPr lang="ar-SA" altLang="fr-FR" dirty="0"/>
              <a:t>أن المعلومات المتجمعة حول ظروف البيئة الخارجية والداخلية للمنظمة ونقاط القوة والضعف تفيد في وضع التنبؤات للعرض والطلب من الموارد البشرية في ضوء الأهداف والاستراتيجيات للمنظمة .</a:t>
            </a:r>
          </a:p>
          <a:p>
            <a:pPr marL="536575" indent="-536575" algn="r" rtl="1" eaLnBrk="1" hangingPunct="1">
              <a:lnSpc>
                <a:spcPct val="90000"/>
              </a:lnSpc>
              <a:buFont typeface="Wingdings" panose="05000000000000000000" pitchFamily="2" charset="2"/>
              <a:buChar char="Ø"/>
              <a:tabLst>
                <a:tab pos="261938" algn="l"/>
                <a:tab pos="363538" algn="l"/>
              </a:tabLst>
              <a:defRPr/>
            </a:pPr>
            <a:endParaRPr lang="ar-SA" altLang="fr-FR" dirty="0"/>
          </a:p>
          <a:p>
            <a:pPr marL="536575" indent="-536575" algn="r" rtl="1" eaLnBrk="1" hangingPunct="1">
              <a:lnSpc>
                <a:spcPct val="90000"/>
              </a:lnSpc>
              <a:buFont typeface="Wingdings" panose="05000000000000000000" pitchFamily="2" charset="2"/>
              <a:buChar char="Ø"/>
              <a:tabLst>
                <a:tab pos="261938" algn="l"/>
                <a:tab pos="363538" algn="l"/>
              </a:tabLst>
              <a:defRPr/>
            </a:pPr>
            <a:r>
              <a:rPr lang="ar-SA" altLang="fr-FR" b="1" dirty="0">
                <a:solidFill>
                  <a:srgbClr val="FFCC00"/>
                </a:solidFill>
              </a:rPr>
              <a:t>أما وسائل التنبؤ فتتراوح بين:</a:t>
            </a:r>
            <a:r>
              <a:rPr lang="ar-SA" altLang="fr-FR" b="1" dirty="0"/>
              <a:t> </a:t>
            </a:r>
          </a:p>
          <a:p>
            <a:pPr marL="536575" indent="-536575" algn="r" rtl="1" eaLnBrk="1" hangingPunct="1">
              <a:lnSpc>
                <a:spcPct val="90000"/>
              </a:lnSpc>
              <a:buFont typeface="Wingdings" panose="05000000000000000000" pitchFamily="2" charset="2"/>
              <a:buNone/>
              <a:tabLst>
                <a:tab pos="261938" algn="l"/>
                <a:tab pos="363538" algn="l"/>
              </a:tabLst>
              <a:defRPr/>
            </a:pPr>
            <a:r>
              <a:rPr lang="ar-SA" altLang="fr-FR" dirty="0"/>
              <a:t>     1. الاعتماد على تقديرات شخصية وتخمينات المسئولين . </a:t>
            </a:r>
          </a:p>
          <a:p>
            <a:pPr marL="536575" indent="-536575" algn="r" rtl="1" eaLnBrk="1" hangingPunct="1">
              <a:lnSpc>
                <a:spcPct val="90000"/>
              </a:lnSpc>
              <a:buFont typeface="Wingdings" panose="05000000000000000000" pitchFamily="2" charset="2"/>
              <a:buNone/>
              <a:tabLst>
                <a:tab pos="261938" algn="l"/>
                <a:tab pos="363538" algn="l"/>
              </a:tabLst>
              <a:defRPr/>
            </a:pPr>
            <a:r>
              <a:rPr lang="ar-SA" altLang="fr-FR" dirty="0"/>
              <a:t>     2. استخدام أساليب المحاكاة المعقدة باستخدام الحاسوب .</a:t>
            </a:r>
          </a:p>
          <a:p>
            <a:pPr marL="536575" indent="-536575" algn="r" rtl="1" eaLnBrk="1" hangingPunct="1">
              <a:lnSpc>
                <a:spcPct val="90000"/>
              </a:lnSpc>
              <a:buFont typeface="Wingdings" panose="05000000000000000000" pitchFamily="2" charset="2"/>
              <a:buNone/>
              <a:tabLst>
                <a:tab pos="261938" algn="l"/>
                <a:tab pos="363538" algn="l"/>
              </a:tabLst>
              <a:defRPr/>
            </a:pPr>
            <a:r>
              <a:rPr lang="ar-SA" altLang="fr-FR" dirty="0"/>
              <a:t>     3. استخدام أساليب كمية أو غير كمية أو مزيج من الأساليب الكمية وغير الكمية .</a:t>
            </a:r>
            <a:endParaRPr lang="fr-FR" altLang="fr-FR" dirty="0"/>
          </a:p>
        </p:txBody>
      </p:sp>
    </p:spTree>
    <p:extLst>
      <p:ext uri="{BB962C8B-B14F-4D97-AF65-F5344CB8AC3E}">
        <p14:creationId xmlns:p14="http://schemas.microsoft.com/office/powerpoint/2010/main" val="54627813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7885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animEffect transition="in" filter="fade">
                                      <p:cBhvr>
                                        <p:cTn id="11" dur="1000">
                                          <p:stCondLst>
                                            <p:cond delay="0"/>
                                          </p:stCondLst>
                                        </p:cTn>
                                        <p:tgtEl>
                                          <p:spTgt spid="7885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8851">
                                            <p:txEl>
                                              <p:pRg st="2" end="2"/>
                                            </p:txEl>
                                          </p:spTgt>
                                        </p:tgtEl>
                                        <p:attrNameLst>
                                          <p:attrName>style.visibility</p:attrName>
                                        </p:attrNameLst>
                                      </p:cBhvr>
                                      <p:to>
                                        <p:strVal val="visible"/>
                                      </p:to>
                                    </p:set>
                                    <p:animEffect transition="in" filter="fade">
                                      <p:cBhvr>
                                        <p:cTn id="16" dur="1000">
                                          <p:stCondLst>
                                            <p:cond delay="0"/>
                                          </p:stCondLst>
                                        </p:cTn>
                                        <p:tgtEl>
                                          <p:spTgt spid="7885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8851">
                                            <p:txEl>
                                              <p:pRg st="3" end="3"/>
                                            </p:txEl>
                                          </p:spTgt>
                                        </p:tgtEl>
                                        <p:attrNameLst>
                                          <p:attrName>style.visibility</p:attrName>
                                        </p:attrNameLst>
                                      </p:cBhvr>
                                      <p:to>
                                        <p:strVal val="visible"/>
                                      </p:to>
                                    </p:set>
                                    <p:animEffect transition="in" filter="fade">
                                      <p:cBhvr>
                                        <p:cTn id="21" dur="1000">
                                          <p:stCondLst>
                                            <p:cond delay="0"/>
                                          </p:stCondLst>
                                        </p:cTn>
                                        <p:tgtEl>
                                          <p:spTgt spid="78851">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8851">
                                            <p:txEl>
                                              <p:pRg st="4" end="4"/>
                                            </p:txEl>
                                          </p:spTgt>
                                        </p:tgtEl>
                                        <p:attrNameLst>
                                          <p:attrName>style.visibility</p:attrName>
                                        </p:attrNameLst>
                                      </p:cBhvr>
                                      <p:to>
                                        <p:strVal val="visible"/>
                                      </p:to>
                                    </p:set>
                                    <p:animEffect transition="in" filter="fade">
                                      <p:cBhvr>
                                        <p:cTn id="26" dur="1000">
                                          <p:stCondLst>
                                            <p:cond delay="0"/>
                                          </p:stCondLst>
                                        </p:cTn>
                                        <p:tgtEl>
                                          <p:spTgt spid="78851">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8851">
                                            <p:txEl>
                                              <p:pRg st="5" end="5"/>
                                            </p:txEl>
                                          </p:spTgt>
                                        </p:tgtEl>
                                        <p:attrNameLst>
                                          <p:attrName>style.visibility</p:attrName>
                                        </p:attrNameLst>
                                      </p:cBhvr>
                                      <p:to>
                                        <p:strVal val="visible"/>
                                      </p:to>
                                    </p:set>
                                    <p:animEffect transition="in" filter="fade">
                                      <p:cBhvr>
                                        <p:cTn id="31" dur="1000">
                                          <p:stCondLst>
                                            <p:cond delay="0"/>
                                          </p:stCondLst>
                                        </p:cTn>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SA" altLang="fr-FR" dirty="0">
                <a:solidFill>
                  <a:srgbClr val="FFFF00"/>
                </a:solidFill>
              </a:rPr>
              <a:t>سوق العمل والعرض والطلب</a:t>
            </a:r>
            <a:endParaRPr lang="fr-FR" dirty="0"/>
          </a:p>
        </p:txBody>
      </p:sp>
      <p:pic>
        <p:nvPicPr>
          <p:cNvPr id="6" name="Picture 4" descr="pict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116522"/>
            <a:ext cx="8686800" cy="5208078"/>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3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5288" y="304800"/>
            <a:ext cx="8748712" cy="1431925"/>
          </a:xfrm>
        </p:spPr>
        <p:txBody>
          <a:bodyPr/>
          <a:lstStyle/>
          <a:p>
            <a:pPr algn="r" rtl="1" eaLnBrk="1" hangingPunct="1">
              <a:defRPr/>
            </a:pPr>
            <a:r>
              <a:rPr lang="ar-SA" altLang="fr-FR" sz="4000" dirty="0">
                <a:solidFill>
                  <a:srgbClr val="FFFF00"/>
                </a:solidFill>
              </a:rPr>
              <a:t>رابعا : مقارنة العرض و الطلب على اليد العاملة</a:t>
            </a:r>
            <a:endParaRPr lang="fr-FR" altLang="fr-FR" sz="4000" dirty="0">
              <a:solidFill>
                <a:srgbClr val="FFFF00"/>
              </a:solidFill>
            </a:endParaRPr>
          </a:p>
        </p:txBody>
      </p:sp>
      <p:sp>
        <p:nvSpPr>
          <p:cNvPr id="79875" name="Rectangle 3"/>
          <p:cNvSpPr>
            <a:spLocks noGrp="1" noChangeArrowheads="1"/>
          </p:cNvSpPr>
          <p:nvPr>
            <p:ph type="body" idx="1"/>
          </p:nvPr>
        </p:nvSpPr>
        <p:spPr>
          <a:xfrm>
            <a:off x="539750" y="1773238"/>
            <a:ext cx="8604250" cy="5327650"/>
          </a:xfrm>
        </p:spPr>
        <p:txBody>
          <a:bodyPr/>
          <a:lstStyle/>
          <a:p>
            <a:pPr algn="r" rtl="1" eaLnBrk="1" hangingPunct="1">
              <a:lnSpc>
                <a:spcPct val="90000"/>
              </a:lnSpc>
              <a:buFont typeface="Wingdings" panose="05000000000000000000" pitchFamily="2" charset="2"/>
              <a:buChar char="v"/>
              <a:defRPr/>
            </a:pPr>
            <a:r>
              <a:rPr lang="ar-SA" altLang="fr-FR" sz="2800" dirty="0"/>
              <a:t> تركز على مدى توافر العمالة خارج وداخل المنظمة وحاجة المنظمة، لذلك يجب الاهتمام بالمتغيرات في سوق العمل وداخل المنظمة.</a:t>
            </a:r>
          </a:p>
          <a:p>
            <a:pPr marL="811212" lvl="1" indent="-457200" algn="r" rtl="1" eaLnBrk="1" hangingPunct="1">
              <a:lnSpc>
                <a:spcPct val="90000"/>
              </a:lnSpc>
              <a:buFont typeface="Wingdings" panose="05000000000000000000" pitchFamily="2" charset="2"/>
              <a:buChar char="v"/>
              <a:defRPr/>
            </a:pPr>
            <a:r>
              <a:rPr lang="ar-SA" altLang="fr-FR" dirty="0">
                <a:solidFill>
                  <a:srgbClr val="FF3300"/>
                </a:solidFill>
              </a:rPr>
              <a:t>1</a:t>
            </a:r>
            <a:r>
              <a:rPr lang="ar-SA" altLang="fr-FR" b="1" dirty="0">
                <a:solidFill>
                  <a:srgbClr val="FF3300"/>
                </a:solidFill>
              </a:rPr>
              <a:t>. العمالة المتوفرة في سوق العمل :</a:t>
            </a:r>
            <a:r>
              <a:rPr lang="ar-SA" altLang="fr-FR" dirty="0"/>
              <a:t> بالإمكان تقدير حجم العرض من العمالة في سوق العمل عن طريق :</a:t>
            </a:r>
          </a:p>
          <a:p>
            <a:pPr marL="1173162" lvl="2" indent="-457200" algn="r" rtl="1" eaLnBrk="1" hangingPunct="1">
              <a:lnSpc>
                <a:spcPct val="90000"/>
              </a:lnSpc>
              <a:buFont typeface="Wingdings" panose="05000000000000000000" pitchFamily="2" charset="2"/>
              <a:buChar char="v"/>
              <a:defRPr/>
            </a:pPr>
            <a:r>
              <a:rPr lang="ar-SA" altLang="fr-FR" sz="2800" dirty="0"/>
              <a:t>حجم او عدد خريجي الجامعات و المعاهد ومراكز التدريب .</a:t>
            </a:r>
          </a:p>
          <a:p>
            <a:pPr marL="1173162" lvl="2" indent="-457200" algn="r" rtl="1" eaLnBrk="1" hangingPunct="1">
              <a:lnSpc>
                <a:spcPct val="90000"/>
              </a:lnSpc>
              <a:buFont typeface="Wingdings" panose="05000000000000000000" pitchFamily="2" charset="2"/>
              <a:buChar char="v"/>
              <a:defRPr/>
            </a:pPr>
            <a:r>
              <a:rPr lang="ar-SA" altLang="fr-FR" sz="2800" dirty="0"/>
              <a:t>تكوين الموارد البشرية في بيئة المنظمة .</a:t>
            </a:r>
          </a:p>
          <a:p>
            <a:pPr marL="1173162" lvl="2" indent="-457200" algn="r" rtl="1" eaLnBrk="1" hangingPunct="1">
              <a:lnSpc>
                <a:spcPct val="90000"/>
              </a:lnSpc>
              <a:buFont typeface="Wingdings" panose="05000000000000000000" pitchFamily="2" charset="2"/>
              <a:buChar char="v"/>
              <a:defRPr/>
            </a:pPr>
            <a:r>
              <a:rPr lang="ar-SA" altLang="fr-FR" sz="2800" dirty="0"/>
              <a:t>مستوى الهجرة إلى البلاد وخارجها .</a:t>
            </a:r>
          </a:p>
          <a:p>
            <a:pPr marL="1173162" lvl="2" indent="-457200" algn="r" rtl="1" eaLnBrk="1" hangingPunct="1">
              <a:lnSpc>
                <a:spcPct val="90000"/>
              </a:lnSpc>
              <a:buFont typeface="Wingdings" panose="05000000000000000000" pitchFamily="2" charset="2"/>
              <a:buChar char="v"/>
              <a:defRPr/>
            </a:pPr>
            <a:r>
              <a:rPr lang="ar-SA" altLang="fr-FR" sz="2800" dirty="0"/>
              <a:t>المؤشرات والتنبؤات الاقتصادية لفترة لا تقل عن خمس سنوات .</a:t>
            </a:r>
          </a:p>
          <a:p>
            <a:pPr marL="1173162" lvl="2" indent="-457200" algn="r" rtl="1" eaLnBrk="1" hangingPunct="1">
              <a:lnSpc>
                <a:spcPct val="90000"/>
              </a:lnSpc>
              <a:buFont typeface="Wingdings" panose="05000000000000000000" pitchFamily="2" charset="2"/>
              <a:buChar char="v"/>
              <a:defRPr/>
            </a:pPr>
            <a:r>
              <a:rPr lang="ar-SA" altLang="fr-FR" sz="2800" dirty="0"/>
              <a:t>التطور التكنولوجي في البيئة .</a:t>
            </a:r>
          </a:p>
          <a:p>
            <a:pPr marL="1173162" lvl="2" indent="-457200" algn="r" rtl="1" eaLnBrk="1" hangingPunct="1">
              <a:lnSpc>
                <a:spcPct val="90000"/>
              </a:lnSpc>
              <a:buFont typeface="Wingdings" panose="05000000000000000000" pitchFamily="2" charset="2"/>
              <a:buChar char="v"/>
              <a:defRPr/>
            </a:pPr>
            <a:r>
              <a:rPr lang="ar-SA" altLang="fr-FR" sz="2800" dirty="0"/>
              <a:t>سياسات المنافسة التي يتبعها المنافسون في نفس الصناعة .</a:t>
            </a:r>
          </a:p>
          <a:p>
            <a:pPr marL="1173162" lvl="2" indent="-457200" algn="r" rtl="1" eaLnBrk="1" hangingPunct="1">
              <a:lnSpc>
                <a:spcPct val="90000"/>
              </a:lnSpc>
              <a:buFont typeface="Wingdings" panose="05000000000000000000" pitchFamily="2" charset="2"/>
              <a:buChar char="v"/>
              <a:defRPr/>
            </a:pPr>
            <a:r>
              <a:rPr lang="ar-SA" altLang="fr-FR" sz="2800" dirty="0"/>
              <a:t>التشريعات الحكومية و القيود الحكومية في مجال التوظيف .</a:t>
            </a:r>
            <a:endParaRPr lang="fr-FR" altLang="fr-FR" sz="2800" dirty="0"/>
          </a:p>
        </p:txBody>
      </p:sp>
    </p:spTree>
    <p:extLst>
      <p:ext uri="{BB962C8B-B14F-4D97-AF65-F5344CB8AC3E}">
        <p14:creationId xmlns:p14="http://schemas.microsoft.com/office/powerpoint/2010/main" val="29954048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fade">
                                      <p:cBhvr>
                                        <p:cTn id="7" dur="1000"/>
                                        <p:tgtEl>
                                          <p:spTgt spid="79874"/>
                                        </p:tgtEl>
                                      </p:cBhvr>
                                    </p:animEffect>
                                    <p:anim calcmode="lin" valueType="num">
                                      <p:cBhvr>
                                        <p:cTn id="8" dur="1000" fill="hold"/>
                                        <p:tgtEl>
                                          <p:spTgt spid="79874"/>
                                        </p:tgtEl>
                                        <p:attrNameLst>
                                          <p:attrName>ppt_x</p:attrName>
                                        </p:attrNameLst>
                                      </p:cBhvr>
                                      <p:tavLst>
                                        <p:tav tm="0">
                                          <p:val>
                                            <p:strVal val="#ppt_x"/>
                                          </p:val>
                                        </p:tav>
                                        <p:tav tm="100000">
                                          <p:val>
                                            <p:strVal val="#ppt_x"/>
                                          </p:val>
                                        </p:tav>
                                      </p:tavLst>
                                    </p:anim>
                                    <p:anim calcmode="lin" valueType="num">
                                      <p:cBhvr>
                                        <p:cTn id="9" dur="898" decel="100000" fill="hold"/>
                                        <p:tgtEl>
                                          <p:spTgt spid="7987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987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9875">
                                            <p:txEl>
                                              <p:pRg st="0" end="0"/>
                                            </p:txEl>
                                          </p:spTgt>
                                        </p:tgtEl>
                                        <p:attrNameLst>
                                          <p:attrName>style.visibility</p:attrName>
                                        </p:attrNameLst>
                                      </p:cBhvr>
                                      <p:to>
                                        <p:strVal val="visible"/>
                                      </p:to>
                                    </p:set>
                                    <p:animEffect transition="in" filter="fade">
                                      <p:cBhvr>
                                        <p:cTn id="15" dur="1000"/>
                                        <p:tgtEl>
                                          <p:spTgt spid="79875">
                                            <p:txEl>
                                              <p:pRg st="0" end="0"/>
                                            </p:txEl>
                                          </p:spTgt>
                                        </p:tgtEl>
                                      </p:cBhvr>
                                    </p:animEffect>
                                    <p:anim calcmode="lin" valueType="num">
                                      <p:cBhvr>
                                        <p:cTn id="16" dur="1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987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9875">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79875">
                                            <p:txEl>
                                              <p:pRg st="1" end="1"/>
                                            </p:txEl>
                                          </p:spTgt>
                                        </p:tgtEl>
                                        <p:attrNameLst>
                                          <p:attrName>style.visibility</p:attrName>
                                        </p:attrNameLst>
                                      </p:cBhvr>
                                      <p:to>
                                        <p:strVal val="visible"/>
                                      </p:to>
                                    </p:set>
                                    <p:animEffect transition="in" filter="fade">
                                      <p:cBhvr>
                                        <p:cTn id="21" dur="1000"/>
                                        <p:tgtEl>
                                          <p:spTgt spid="79875">
                                            <p:txEl>
                                              <p:pRg st="1" end="1"/>
                                            </p:txEl>
                                          </p:spTgt>
                                        </p:tgtEl>
                                      </p:cBhvr>
                                    </p:animEffect>
                                    <p:anim calcmode="lin" valueType="num">
                                      <p:cBhvr>
                                        <p:cTn id="22" dur="10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7987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79875">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79875">
                                            <p:txEl>
                                              <p:pRg st="2" end="2"/>
                                            </p:txEl>
                                          </p:spTgt>
                                        </p:tgtEl>
                                        <p:attrNameLst>
                                          <p:attrName>style.visibility</p:attrName>
                                        </p:attrNameLst>
                                      </p:cBhvr>
                                      <p:to>
                                        <p:strVal val="visible"/>
                                      </p:to>
                                    </p:set>
                                    <p:animEffect transition="in" filter="fade">
                                      <p:cBhvr>
                                        <p:cTn id="27" dur="1000"/>
                                        <p:tgtEl>
                                          <p:spTgt spid="79875">
                                            <p:txEl>
                                              <p:pRg st="2" end="2"/>
                                            </p:txEl>
                                          </p:spTgt>
                                        </p:tgtEl>
                                      </p:cBhvr>
                                    </p:animEffect>
                                    <p:anim calcmode="lin" valueType="num">
                                      <p:cBhvr>
                                        <p:cTn id="28" dur="10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7987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79875">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79875">
                                            <p:txEl>
                                              <p:pRg st="3" end="3"/>
                                            </p:txEl>
                                          </p:spTgt>
                                        </p:tgtEl>
                                        <p:attrNameLst>
                                          <p:attrName>style.visibility</p:attrName>
                                        </p:attrNameLst>
                                      </p:cBhvr>
                                      <p:to>
                                        <p:strVal val="visible"/>
                                      </p:to>
                                    </p:set>
                                    <p:animEffect transition="in" filter="fade">
                                      <p:cBhvr>
                                        <p:cTn id="33" dur="1000"/>
                                        <p:tgtEl>
                                          <p:spTgt spid="79875">
                                            <p:txEl>
                                              <p:pRg st="3" end="3"/>
                                            </p:txEl>
                                          </p:spTgt>
                                        </p:tgtEl>
                                      </p:cBhvr>
                                    </p:animEffect>
                                    <p:anim calcmode="lin" valueType="num">
                                      <p:cBhvr>
                                        <p:cTn id="34" dur="10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79875">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79875">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79875">
                                            <p:txEl>
                                              <p:pRg st="4" end="4"/>
                                            </p:txEl>
                                          </p:spTgt>
                                        </p:tgtEl>
                                        <p:attrNameLst>
                                          <p:attrName>style.visibility</p:attrName>
                                        </p:attrNameLst>
                                      </p:cBhvr>
                                      <p:to>
                                        <p:strVal val="visible"/>
                                      </p:to>
                                    </p:set>
                                    <p:animEffect transition="in" filter="fade">
                                      <p:cBhvr>
                                        <p:cTn id="39" dur="1000"/>
                                        <p:tgtEl>
                                          <p:spTgt spid="79875">
                                            <p:txEl>
                                              <p:pRg st="4" end="4"/>
                                            </p:txEl>
                                          </p:spTgt>
                                        </p:tgtEl>
                                      </p:cBhvr>
                                    </p:animEffect>
                                    <p:anim calcmode="lin" valueType="num">
                                      <p:cBhvr>
                                        <p:cTn id="40" dur="10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7987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79875">
                                            <p:txEl>
                                              <p:pRg st="4" end="4"/>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79875">
                                            <p:txEl>
                                              <p:pRg st="5" end="5"/>
                                            </p:txEl>
                                          </p:spTgt>
                                        </p:tgtEl>
                                        <p:attrNameLst>
                                          <p:attrName>style.visibility</p:attrName>
                                        </p:attrNameLst>
                                      </p:cBhvr>
                                      <p:to>
                                        <p:strVal val="visible"/>
                                      </p:to>
                                    </p:set>
                                    <p:animEffect transition="in" filter="fade">
                                      <p:cBhvr>
                                        <p:cTn id="45" dur="1000"/>
                                        <p:tgtEl>
                                          <p:spTgt spid="79875">
                                            <p:txEl>
                                              <p:pRg st="5" end="5"/>
                                            </p:txEl>
                                          </p:spTgt>
                                        </p:tgtEl>
                                      </p:cBhvr>
                                    </p:animEffect>
                                    <p:anim calcmode="lin" valueType="num">
                                      <p:cBhvr>
                                        <p:cTn id="46" dur="10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79875">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79875">
                                            <p:txEl>
                                              <p:pRg st="5" end="5"/>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79875">
                                            <p:txEl>
                                              <p:pRg st="6" end="6"/>
                                            </p:txEl>
                                          </p:spTgt>
                                        </p:tgtEl>
                                        <p:attrNameLst>
                                          <p:attrName>style.visibility</p:attrName>
                                        </p:attrNameLst>
                                      </p:cBhvr>
                                      <p:to>
                                        <p:strVal val="visible"/>
                                      </p:to>
                                    </p:set>
                                    <p:animEffect transition="in" filter="fade">
                                      <p:cBhvr>
                                        <p:cTn id="51" dur="1000"/>
                                        <p:tgtEl>
                                          <p:spTgt spid="79875">
                                            <p:txEl>
                                              <p:pRg st="6" end="6"/>
                                            </p:txEl>
                                          </p:spTgt>
                                        </p:tgtEl>
                                      </p:cBhvr>
                                    </p:animEffect>
                                    <p:anim calcmode="lin" valueType="num">
                                      <p:cBhvr>
                                        <p:cTn id="52" dur="10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79875">
                                            <p:txEl>
                                              <p:pRg st="6" end="6"/>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79875">
                                            <p:txEl>
                                              <p:pRg st="6" end="6"/>
                                            </p:tx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79875">
                                            <p:txEl>
                                              <p:pRg st="7" end="7"/>
                                            </p:txEl>
                                          </p:spTgt>
                                        </p:tgtEl>
                                        <p:attrNameLst>
                                          <p:attrName>style.visibility</p:attrName>
                                        </p:attrNameLst>
                                      </p:cBhvr>
                                      <p:to>
                                        <p:strVal val="visible"/>
                                      </p:to>
                                    </p:set>
                                    <p:animEffect transition="in" filter="fade">
                                      <p:cBhvr>
                                        <p:cTn id="57" dur="1000"/>
                                        <p:tgtEl>
                                          <p:spTgt spid="79875">
                                            <p:txEl>
                                              <p:pRg st="7" end="7"/>
                                            </p:txEl>
                                          </p:spTgt>
                                        </p:tgtEl>
                                      </p:cBhvr>
                                    </p:animEffect>
                                    <p:anim calcmode="lin" valueType="num">
                                      <p:cBhvr>
                                        <p:cTn id="58" dur="1000" fill="hold"/>
                                        <p:tgtEl>
                                          <p:spTgt spid="79875">
                                            <p:txEl>
                                              <p:pRg st="7" end="7"/>
                                            </p:txEl>
                                          </p:spTgt>
                                        </p:tgtEl>
                                        <p:attrNameLst>
                                          <p:attrName>ppt_x</p:attrName>
                                        </p:attrNameLst>
                                      </p:cBhvr>
                                      <p:tavLst>
                                        <p:tav tm="0">
                                          <p:val>
                                            <p:strVal val="#ppt_x"/>
                                          </p:val>
                                        </p:tav>
                                        <p:tav tm="100000">
                                          <p:val>
                                            <p:strVal val="#ppt_x"/>
                                          </p:val>
                                        </p:tav>
                                      </p:tavLst>
                                    </p:anim>
                                    <p:anim calcmode="lin" valueType="num">
                                      <p:cBhvr>
                                        <p:cTn id="59" dur="898" decel="100000" fill="hold"/>
                                        <p:tgtEl>
                                          <p:spTgt spid="79875">
                                            <p:txEl>
                                              <p:pRg st="7" end="7"/>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898"/>
                                          </p:stCondLst>
                                        </p:cTn>
                                        <p:tgtEl>
                                          <p:spTgt spid="79875">
                                            <p:txEl>
                                              <p:pRg st="7" end="7"/>
                                            </p:txEl>
                                          </p:spTgt>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79875">
                                            <p:txEl>
                                              <p:pRg st="8" end="8"/>
                                            </p:txEl>
                                          </p:spTgt>
                                        </p:tgtEl>
                                        <p:attrNameLst>
                                          <p:attrName>style.visibility</p:attrName>
                                        </p:attrNameLst>
                                      </p:cBhvr>
                                      <p:to>
                                        <p:strVal val="visible"/>
                                      </p:to>
                                    </p:set>
                                    <p:animEffect transition="in" filter="fade">
                                      <p:cBhvr>
                                        <p:cTn id="63" dur="1000"/>
                                        <p:tgtEl>
                                          <p:spTgt spid="79875">
                                            <p:txEl>
                                              <p:pRg st="8" end="8"/>
                                            </p:txEl>
                                          </p:spTgt>
                                        </p:tgtEl>
                                      </p:cBhvr>
                                    </p:animEffect>
                                    <p:anim calcmode="lin" valueType="num">
                                      <p:cBhvr>
                                        <p:cTn id="64" dur="1000" fill="hold"/>
                                        <p:tgtEl>
                                          <p:spTgt spid="79875">
                                            <p:txEl>
                                              <p:pRg st="8" end="8"/>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79875">
                                            <p:txEl>
                                              <p:pRg st="8" end="8"/>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79875">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066800" y="260350"/>
            <a:ext cx="8077200" cy="1187450"/>
          </a:xfrm>
        </p:spPr>
        <p:txBody>
          <a:bodyPr/>
          <a:lstStyle/>
          <a:p>
            <a:pPr algn="r" rtl="1" eaLnBrk="1" hangingPunct="1">
              <a:defRPr/>
            </a:pPr>
            <a:r>
              <a:rPr lang="ar-SA" altLang="fr-FR" dirty="0">
                <a:solidFill>
                  <a:srgbClr val="FFFF00"/>
                </a:solidFill>
              </a:rPr>
              <a:t>أساليب مساعدة لزيادة فعالية التخطيط :</a:t>
            </a:r>
            <a:endParaRPr lang="fr-FR" altLang="fr-FR" dirty="0">
              <a:solidFill>
                <a:srgbClr val="FFFF00"/>
              </a:solidFill>
            </a:endParaRPr>
          </a:p>
        </p:txBody>
      </p:sp>
      <p:sp>
        <p:nvSpPr>
          <p:cNvPr id="82947" name="Rectangle 3"/>
          <p:cNvSpPr>
            <a:spLocks noGrp="1" noChangeArrowheads="1"/>
          </p:cNvSpPr>
          <p:nvPr>
            <p:ph type="body" idx="1"/>
          </p:nvPr>
        </p:nvSpPr>
        <p:spPr>
          <a:xfrm>
            <a:off x="228600" y="1295400"/>
            <a:ext cx="8763000" cy="5486400"/>
          </a:xfrm>
        </p:spPr>
        <p:txBody>
          <a:bodyPr/>
          <a:lstStyle/>
          <a:p>
            <a:pPr marL="1074738" indent="-1074738" algn="r" rtl="1" eaLnBrk="1" hangingPunct="1">
              <a:lnSpc>
                <a:spcPct val="90000"/>
              </a:lnSpc>
              <a:buFont typeface="Wingdings" panose="05000000000000000000" pitchFamily="2" charset="2"/>
              <a:buNone/>
              <a:defRPr/>
            </a:pPr>
            <a:r>
              <a:rPr lang="ar-SA" altLang="fr-FR" b="1" dirty="0">
                <a:solidFill>
                  <a:srgbClr val="CC00CC"/>
                </a:solidFill>
              </a:rPr>
              <a:t>   </a:t>
            </a:r>
            <a:r>
              <a:rPr lang="ar-SA" altLang="fr-FR" b="1" dirty="0">
                <a:solidFill>
                  <a:srgbClr val="FF3300"/>
                </a:solidFill>
              </a:rPr>
              <a:t>2. الالتزام بتخطيط الموارد البشرية :</a:t>
            </a:r>
            <a:r>
              <a:rPr lang="ar-SA" altLang="fr-FR" dirty="0"/>
              <a:t> يتطلب مشاركة كل من المدراء والمرؤوسين في تخطيط الموارد البشرية في المنظمة لتوفير المعلومات التالية:</a:t>
            </a:r>
          </a:p>
          <a:p>
            <a:pPr marL="1074738" indent="-1074738" algn="r" rtl="1" eaLnBrk="1" hangingPunct="1">
              <a:lnSpc>
                <a:spcPct val="90000"/>
              </a:lnSpc>
              <a:buFont typeface="Wingdings" panose="05000000000000000000" pitchFamily="2" charset="2"/>
              <a:buNone/>
              <a:defRPr/>
            </a:pPr>
            <a:r>
              <a:rPr lang="ar-SA" altLang="fr-FR" dirty="0"/>
              <a:t>       . مدى توافر الموارد البشرية والترقيات المتوقعة.</a:t>
            </a:r>
          </a:p>
          <a:p>
            <a:pPr marL="1074738" indent="-1074738" algn="r" rtl="1" eaLnBrk="1" hangingPunct="1">
              <a:lnSpc>
                <a:spcPct val="90000"/>
              </a:lnSpc>
              <a:buFont typeface="Wingdings" panose="05000000000000000000" pitchFamily="2" charset="2"/>
              <a:buNone/>
              <a:defRPr/>
            </a:pPr>
            <a:r>
              <a:rPr lang="ar-SA" altLang="fr-FR" dirty="0"/>
              <a:t>       . المتطلبات من الوظائف الجديدة الناتجة عن معدل الدوران.</a:t>
            </a:r>
          </a:p>
          <a:p>
            <a:pPr marL="1074738" indent="-1074738" algn="r" rtl="1" eaLnBrk="1" hangingPunct="1">
              <a:lnSpc>
                <a:spcPct val="90000"/>
              </a:lnSpc>
              <a:buFont typeface="Wingdings" panose="05000000000000000000" pitchFamily="2" charset="2"/>
              <a:buNone/>
              <a:defRPr/>
            </a:pPr>
            <a:r>
              <a:rPr lang="ar-SA" altLang="fr-FR" dirty="0"/>
              <a:t>       . مقارنة الطلب والعرض مع ذكر الوظيفة وشاغلها والمرشحين                   للترقية.</a:t>
            </a:r>
          </a:p>
          <a:p>
            <a:pPr marL="1074738" indent="-1074738" algn="r" rtl="1" eaLnBrk="1" hangingPunct="1">
              <a:lnSpc>
                <a:spcPct val="90000"/>
              </a:lnSpc>
              <a:buFont typeface="Wingdings" panose="05000000000000000000" pitchFamily="2" charset="2"/>
              <a:buNone/>
              <a:defRPr/>
            </a:pPr>
            <a:r>
              <a:rPr lang="ar-SA" altLang="fr-FR" b="1" dirty="0">
                <a:solidFill>
                  <a:srgbClr val="FF3300"/>
                </a:solidFill>
              </a:rPr>
              <a:t>   3. تحليل النسب :</a:t>
            </a:r>
            <a:r>
              <a:rPr lang="ar-SA" altLang="fr-FR" dirty="0"/>
              <a:t> يفيد في إعداد فهرس يعرف بفهرس قدرات المنظمة يستخدم كمقياس عام لمدى سلامة القوى البشرية في المنظمات ويتم إعداد الحسابات الخاصة لشغل وتعبئة الوظائف.</a:t>
            </a:r>
            <a:endParaRPr lang="fr-FR" altLang="fr-FR" dirty="0"/>
          </a:p>
        </p:txBody>
      </p:sp>
    </p:spTree>
    <p:extLst>
      <p:ext uri="{BB962C8B-B14F-4D97-AF65-F5344CB8AC3E}">
        <p14:creationId xmlns:p14="http://schemas.microsoft.com/office/powerpoint/2010/main" val="507567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1000"/>
                                        <p:tgtEl>
                                          <p:spTgt spid="82946"/>
                                        </p:tgtEl>
                                      </p:cBhvr>
                                    </p:animEffect>
                                    <p:anim calcmode="lin" valueType="num">
                                      <p:cBhvr>
                                        <p:cTn id="8" dur="1000" fill="hold"/>
                                        <p:tgtEl>
                                          <p:spTgt spid="82946"/>
                                        </p:tgtEl>
                                        <p:attrNameLst>
                                          <p:attrName>ppt_x</p:attrName>
                                        </p:attrNameLst>
                                      </p:cBhvr>
                                      <p:tavLst>
                                        <p:tav tm="0">
                                          <p:val>
                                            <p:strVal val="#ppt_x"/>
                                          </p:val>
                                        </p:tav>
                                        <p:tav tm="100000">
                                          <p:val>
                                            <p:strVal val="#ppt_x"/>
                                          </p:val>
                                        </p:tav>
                                      </p:tavLst>
                                    </p:anim>
                                    <p:anim calcmode="lin" valueType="num">
                                      <p:cBhvr>
                                        <p:cTn id="9" dur="1000" fill="hold"/>
                                        <p:tgtEl>
                                          <p:spTgt spid="8294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82947">
                                            <p:txEl>
                                              <p:pRg st="4" end="4"/>
                                            </p:txEl>
                                          </p:spTgt>
                                        </p:tgtEl>
                                        <p:attrNameLst>
                                          <p:attrName>style.visibility</p:attrName>
                                        </p:attrNameLst>
                                      </p:cBhvr>
                                      <p:to>
                                        <p:strVal val="visible"/>
                                      </p:to>
                                    </p:set>
                                    <p:anim calcmode="lin" valueType="num">
                                      <p:cBhvr additive="base">
                                        <p:cTn id="14" dur="1000" fill="hold">
                                          <p:stCondLst>
                                            <p:cond delay="0"/>
                                          </p:stCondLst>
                                        </p:cTn>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829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82947">
                                            <p:txEl>
                                              <p:pRg st="3" end="3"/>
                                            </p:txEl>
                                          </p:spTgt>
                                        </p:tgtEl>
                                        <p:attrNameLst>
                                          <p:attrName>style.visibility</p:attrName>
                                        </p:attrNameLst>
                                      </p:cBhvr>
                                      <p:to>
                                        <p:strVal val="visible"/>
                                      </p:to>
                                    </p:set>
                                    <p:anim calcmode="lin" valueType="num">
                                      <p:cBhvr additive="base">
                                        <p:cTn id="20" dur="1000" fill="hold">
                                          <p:stCondLst>
                                            <p:cond delay="0"/>
                                          </p:stCondLst>
                                        </p:cTn>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829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82947">
                                            <p:txEl>
                                              <p:pRg st="2" end="2"/>
                                            </p:txEl>
                                          </p:spTgt>
                                        </p:tgtEl>
                                        <p:attrNameLst>
                                          <p:attrName>style.visibility</p:attrName>
                                        </p:attrNameLst>
                                      </p:cBhvr>
                                      <p:to>
                                        <p:strVal val="visible"/>
                                      </p:to>
                                    </p:set>
                                    <p:anim calcmode="lin" valueType="num">
                                      <p:cBhvr additive="base">
                                        <p:cTn id="26" dur="1000" fill="hold">
                                          <p:stCondLst>
                                            <p:cond delay="0"/>
                                          </p:stCondLst>
                                        </p:cTn>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829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82947">
                                            <p:txEl>
                                              <p:pRg st="1" end="1"/>
                                            </p:txEl>
                                          </p:spTgt>
                                        </p:tgtEl>
                                        <p:attrNameLst>
                                          <p:attrName>style.visibility</p:attrName>
                                        </p:attrNameLst>
                                      </p:cBhvr>
                                      <p:to>
                                        <p:strVal val="visible"/>
                                      </p:to>
                                    </p:set>
                                    <p:anim calcmode="lin" valueType="num">
                                      <p:cBhvr additive="base">
                                        <p:cTn id="32" dur="1000" fill="hold">
                                          <p:stCondLst>
                                            <p:cond delay="0"/>
                                          </p:stCondLst>
                                        </p:cTn>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829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82947">
                                            <p:txEl>
                                              <p:pRg st="0" end="0"/>
                                            </p:txEl>
                                          </p:spTgt>
                                        </p:tgtEl>
                                        <p:attrNameLst>
                                          <p:attrName>style.visibility</p:attrName>
                                        </p:attrNameLst>
                                      </p:cBhvr>
                                      <p:to>
                                        <p:strVal val="visible"/>
                                      </p:to>
                                    </p:set>
                                    <p:anim calcmode="lin" valueType="num">
                                      <p:cBhvr additive="base">
                                        <p:cTn id="38" dur="1000" fill="hold">
                                          <p:stCondLst>
                                            <p:cond delay="0"/>
                                          </p:stCondLst>
                                        </p:cTn>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stCondLst>
                                            <p:cond delay="0"/>
                                          </p:stCondLst>
                                        </p:cTn>
                                        <p:tgtEl>
                                          <p:spTgt spid="829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rev="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66800" y="304800"/>
            <a:ext cx="8077200" cy="1431925"/>
          </a:xfrm>
        </p:spPr>
        <p:txBody>
          <a:bodyPr/>
          <a:lstStyle/>
          <a:p>
            <a:pPr algn="r" rtl="1" eaLnBrk="1" hangingPunct="1">
              <a:defRPr/>
            </a:pPr>
            <a:r>
              <a:rPr lang="ar-SA" altLang="fr-FR" dirty="0">
                <a:solidFill>
                  <a:srgbClr val="FFFF00"/>
                </a:solidFill>
              </a:rPr>
              <a:t>خامسا : اقتراح الخطة واعتمادها :</a:t>
            </a:r>
            <a:endParaRPr lang="fr-FR" altLang="fr-FR" dirty="0">
              <a:solidFill>
                <a:srgbClr val="FFFF00"/>
              </a:solidFill>
            </a:endParaRPr>
          </a:p>
        </p:txBody>
      </p:sp>
      <p:sp>
        <p:nvSpPr>
          <p:cNvPr id="83971" name="Rectangle 3"/>
          <p:cNvSpPr>
            <a:spLocks noGrp="1" noChangeArrowheads="1"/>
          </p:cNvSpPr>
          <p:nvPr>
            <p:ph type="body" idx="1"/>
          </p:nvPr>
        </p:nvSpPr>
        <p:spPr>
          <a:xfrm>
            <a:off x="76200" y="1371600"/>
            <a:ext cx="8893175" cy="5334000"/>
          </a:xfrm>
        </p:spPr>
        <p:txBody>
          <a:bodyPr/>
          <a:lstStyle/>
          <a:p>
            <a:pPr algn="r" rtl="1" eaLnBrk="1" hangingPunct="1">
              <a:buFont typeface="Wingdings" panose="05000000000000000000" pitchFamily="2" charset="2"/>
              <a:buNone/>
              <a:defRPr/>
            </a:pPr>
            <a:r>
              <a:rPr lang="ar-SA" altLang="fr-FR" dirty="0">
                <a:solidFill>
                  <a:srgbClr val="FFCC00"/>
                </a:solidFill>
              </a:rPr>
              <a:t>في ضوء مقارنة العرض و الطلب للقوى العاملة يتم الآتي :</a:t>
            </a:r>
            <a:endParaRPr lang="en-US" altLang="fr-FR" dirty="0">
              <a:solidFill>
                <a:srgbClr val="FFCC00"/>
              </a:solidFill>
            </a:endParaRPr>
          </a:p>
          <a:p>
            <a:pPr algn="r" rtl="1" eaLnBrk="1" hangingPunct="1">
              <a:buFont typeface="Wingdings" panose="05000000000000000000" pitchFamily="2" charset="2"/>
              <a:buChar char="Ø"/>
              <a:defRPr/>
            </a:pPr>
            <a:r>
              <a:rPr lang="ar-SA" altLang="fr-FR" dirty="0"/>
              <a:t>في حالة ظهور نقص في اليد العاملة يتعين على المنظمة إما اللجوء إلى تدريب الأفراد الحاليين لإكسابهم المهارات الجديدة المطلوبة أو استقطاب يد عاملة من خارج المنظمة .</a:t>
            </a:r>
            <a:r>
              <a:rPr lang="en-US" altLang="fr-FR" dirty="0"/>
              <a:t> </a:t>
            </a:r>
          </a:p>
          <a:p>
            <a:pPr algn="r" rtl="1" eaLnBrk="1" hangingPunct="1">
              <a:buFont typeface="Wingdings" panose="05000000000000000000" pitchFamily="2" charset="2"/>
              <a:buChar char="Ø"/>
              <a:defRPr/>
            </a:pPr>
            <a:r>
              <a:rPr lang="ar-SA" altLang="fr-FR" dirty="0"/>
              <a:t>أما عن عوامل ظهور فائض من العمالة لدى المنظمات فهي :</a:t>
            </a:r>
          </a:p>
          <a:p>
            <a:pPr lvl="2" algn="r" rtl="1" eaLnBrk="1" hangingPunct="1">
              <a:buFont typeface="Wingdings" panose="05000000000000000000" pitchFamily="2" charset="2"/>
              <a:buChar char="§"/>
              <a:defRPr/>
            </a:pPr>
            <a:r>
              <a:rPr lang="ar-SA" altLang="fr-FR" sz="3200" dirty="0"/>
              <a:t>سوء تخطيط للقوى العاملة .</a:t>
            </a:r>
          </a:p>
          <a:p>
            <a:pPr lvl="2" algn="r" rtl="1" eaLnBrk="1" hangingPunct="1">
              <a:buFont typeface="Wingdings" panose="05000000000000000000" pitchFamily="2" charset="2"/>
              <a:buChar char="§"/>
              <a:defRPr/>
            </a:pPr>
            <a:r>
              <a:rPr lang="ar-SA" altLang="fr-FR" sz="3200" dirty="0"/>
              <a:t>التبذير والعشوائية في استخدام موارد المنظمات .</a:t>
            </a:r>
          </a:p>
          <a:p>
            <a:pPr lvl="2" algn="r" rtl="1" eaLnBrk="1" hangingPunct="1">
              <a:buFont typeface="Wingdings" panose="05000000000000000000" pitchFamily="2" charset="2"/>
              <a:buChar char="§"/>
              <a:defRPr/>
            </a:pPr>
            <a:r>
              <a:rPr lang="ar-SA" altLang="fr-FR" sz="3200" dirty="0"/>
              <a:t>اندماج الشركات وشراء الشركات .</a:t>
            </a:r>
            <a:endParaRPr lang="fr-FR" altLang="fr-FR" sz="3200" dirty="0"/>
          </a:p>
        </p:txBody>
      </p:sp>
    </p:spTree>
    <p:extLst>
      <p:ext uri="{BB962C8B-B14F-4D97-AF65-F5344CB8AC3E}">
        <p14:creationId xmlns:p14="http://schemas.microsoft.com/office/powerpoint/2010/main" val="41746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1000"/>
                                        <p:tgtEl>
                                          <p:spTgt spid="83971">
                                            <p:txEl>
                                              <p:pRg st="0" end="0"/>
                                            </p:txEl>
                                          </p:spTgt>
                                        </p:tgtEl>
                                      </p:cBhvr>
                                    </p:animEffect>
                                    <p:anim calcmode="lin" valueType="num">
                                      <p:cBhvr>
                                        <p:cTn id="8" dur="10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39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3971">
                                            <p:txEl>
                                              <p:pRg st="1" end="1"/>
                                            </p:txEl>
                                          </p:spTgt>
                                        </p:tgtEl>
                                        <p:attrNameLst>
                                          <p:attrName>style.visibility</p:attrName>
                                        </p:attrNameLst>
                                      </p:cBhvr>
                                      <p:to>
                                        <p:strVal val="visible"/>
                                      </p:to>
                                    </p:set>
                                    <p:animEffect transition="in" filter="fade">
                                      <p:cBhvr>
                                        <p:cTn id="14" dur="1000"/>
                                        <p:tgtEl>
                                          <p:spTgt spid="83971">
                                            <p:txEl>
                                              <p:pRg st="1" end="1"/>
                                            </p:txEl>
                                          </p:spTgt>
                                        </p:tgtEl>
                                      </p:cBhvr>
                                    </p:animEffect>
                                    <p:anim calcmode="lin" valueType="num">
                                      <p:cBhvr>
                                        <p:cTn id="15" dur="10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39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3971">
                                            <p:txEl>
                                              <p:pRg st="2" end="2"/>
                                            </p:txEl>
                                          </p:spTgt>
                                        </p:tgtEl>
                                        <p:attrNameLst>
                                          <p:attrName>style.visibility</p:attrName>
                                        </p:attrNameLst>
                                      </p:cBhvr>
                                      <p:to>
                                        <p:strVal val="visible"/>
                                      </p:to>
                                    </p:set>
                                    <p:animEffect transition="in" filter="fade">
                                      <p:cBhvr>
                                        <p:cTn id="21" dur="1000"/>
                                        <p:tgtEl>
                                          <p:spTgt spid="83971">
                                            <p:txEl>
                                              <p:pRg st="2" end="2"/>
                                            </p:txEl>
                                          </p:spTgt>
                                        </p:tgtEl>
                                      </p:cBhvr>
                                    </p:animEffect>
                                    <p:anim calcmode="lin" valueType="num">
                                      <p:cBhvr>
                                        <p:cTn id="22" dur="10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397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3971">
                                            <p:txEl>
                                              <p:pRg st="3" end="3"/>
                                            </p:txEl>
                                          </p:spTgt>
                                        </p:tgtEl>
                                        <p:attrNameLst>
                                          <p:attrName>style.visibility</p:attrName>
                                        </p:attrNameLst>
                                      </p:cBhvr>
                                      <p:to>
                                        <p:strVal val="visible"/>
                                      </p:to>
                                    </p:set>
                                    <p:animEffect transition="in" filter="fade">
                                      <p:cBhvr>
                                        <p:cTn id="26" dur="1000"/>
                                        <p:tgtEl>
                                          <p:spTgt spid="83971">
                                            <p:txEl>
                                              <p:pRg st="3" end="3"/>
                                            </p:txEl>
                                          </p:spTgt>
                                        </p:tgtEl>
                                      </p:cBhvr>
                                    </p:animEffect>
                                    <p:anim calcmode="lin" valueType="num">
                                      <p:cBhvr>
                                        <p:cTn id="27" dur="10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397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3971">
                                            <p:txEl>
                                              <p:pRg st="4" end="4"/>
                                            </p:txEl>
                                          </p:spTgt>
                                        </p:tgtEl>
                                        <p:attrNameLst>
                                          <p:attrName>style.visibility</p:attrName>
                                        </p:attrNameLst>
                                      </p:cBhvr>
                                      <p:to>
                                        <p:strVal val="visible"/>
                                      </p:to>
                                    </p:set>
                                    <p:animEffect transition="in" filter="fade">
                                      <p:cBhvr>
                                        <p:cTn id="31" dur="1000"/>
                                        <p:tgtEl>
                                          <p:spTgt spid="83971">
                                            <p:txEl>
                                              <p:pRg st="4" end="4"/>
                                            </p:txEl>
                                          </p:spTgt>
                                        </p:tgtEl>
                                      </p:cBhvr>
                                    </p:animEffect>
                                    <p:anim calcmode="lin" valueType="num">
                                      <p:cBhvr>
                                        <p:cTn id="32" dur="10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8397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3971">
                                            <p:txEl>
                                              <p:pRg st="5" end="5"/>
                                            </p:txEl>
                                          </p:spTgt>
                                        </p:tgtEl>
                                        <p:attrNameLst>
                                          <p:attrName>style.visibility</p:attrName>
                                        </p:attrNameLst>
                                      </p:cBhvr>
                                      <p:to>
                                        <p:strVal val="visible"/>
                                      </p:to>
                                    </p:set>
                                    <p:animEffect transition="in" filter="fade">
                                      <p:cBhvr>
                                        <p:cTn id="36" dur="1000"/>
                                        <p:tgtEl>
                                          <p:spTgt spid="83971">
                                            <p:txEl>
                                              <p:pRg st="5" end="5"/>
                                            </p:txEl>
                                          </p:spTgt>
                                        </p:tgtEl>
                                      </p:cBhvr>
                                    </p:animEffect>
                                    <p:anim calcmode="lin" valueType="num">
                                      <p:cBhvr>
                                        <p:cTn id="37" dur="1000" fill="hold"/>
                                        <p:tgtEl>
                                          <p:spTgt spid="8397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839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66800" y="304800"/>
            <a:ext cx="8077200" cy="1431925"/>
          </a:xfrm>
        </p:spPr>
        <p:txBody>
          <a:bodyPr/>
          <a:lstStyle/>
          <a:p>
            <a:pPr algn="r" rtl="1" eaLnBrk="1" hangingPunct="1">
              <a:defRPr/>
            </a:pPr>
            <a:r>
              <a:rPr lang="ar-SA" altLang="fr-FR" dirty="0">
                <a:solidFill>
                  <a:srgbClr val="FFFF00"/>
                </a:solidFill>
              </a:rPr>
              <a:t>خامسا : اقتراح الخطة واعتمادها :</a:t>
            </a:r>
            <a:endParaRPr lang="fr-FR" altLang="fr-FR" dirty="0">
              <a:solidFill>
                <a:srgbClr val="FFFF00"/>
              </a:solidFill>
            </a:endParaRPr>
          </a:p>
        </p:txBody>
      </p:sp>
      <p:sp>
        <p:nvSpPr>
          <p:cNvPr id="84995" name="Rectangle 3"/>
          <p:cNvSpPr>
            <a:spLocks noGrp="1" noChangeArrowheads="1"/>
          </p:cNvSpPr>
          <p:nvPr>
            <p:ph type="body" idx="1"/>
          </p:nvPr>
        </p:nvSpPr>
        <p:spPr>
          <a:xfrm>
            <a:off x="30707" y="1600200"/>
            <a:ext cx="8915400" cy="4724400"/>
          </a:xfrm>
        </p:spPr>
        <p:txBody>
          <a:bodyPr/>
          <a:lstStyle/>
          <a:p>
            <a:pPr algn="r" rtl="1" eaLnBrk="1" hangingPunct="1">
              <a:buFont typeface="Wingdings" panose="05000000000000000000" pitchFamily="2" charset="2"/>
              <a:buChar char="Ø"/>
              <a:defRPr/>
            </a:pPr>
            <a:r>
              <a:rPr lang="ar-SA" altLang="fr-FR" sz="3600" b="1" dirty="0">
                <a:solidFill>
                  <a:srgbClr val="FFCC00"/>
                </a:solidFill>
              </a:rPr>
              <a:t>حلول محددة للتصرف ومعالجة الفائض :_</a:t>
            </a:r>
          </a:p>
          <a:p>
            <a:pPr algn="r" rtl="1" eaLnBrk="1" hangingPunct="1">
              <a:buFont typeface="Wingdings" panose="05000000000000000000" pitchFamily="2" charset="2"/>
              <a:buNone/>
              <a:defRPr/>
            </a:pPr>
            <a:r>
              <a:rPr lang="ar-SA" altLang="fr-FR" sz="3600" dirty="0"/>
              <a:t>   1. خفض العمالة .</a:t>
            </a:r>
          </a:p>
          <a:p>
            <a:pPr algn="r" rtl="1" eaLnBrk="1" hangingPunct="1">
              <a:buFont typeface="Wingdings" panose="05000000000000000000" pitchFamily="2" charset="2"/>
              <a:buNone/>
              <a:defRPr/>
            </a:pPr>
            <a:r>
              <a:rPr lang="ar-SA" altLang="fr-FR" sz="3600" dirty="0"/>
              <a:t>   2. أساليب بديلة لتسريح العاملين وهي : </a:t>
            </a:r>
          </a:p>
          <a:p>
            <a:pPr lvl="1" algn="r" rtl="1" eaLnBrk="1" hangingPunct="1">
              <a:buFont typeface="Wingdings" panose="05000000000000000000" pitchFamily="2" charset="2"/>
              <a:buChar char="ü"/>
              <a:defRPr/>
            </a:pPr>
            <a:r>
              <a:rPr lang="ar-SA" altLang="fr-FR" sz="3600" dirty="0"/>
              <a:t> تجميد الوضع الحالي .</a:t>
            </a:r>
          </a:p>
          <a:p>
            <a:pPr lvl="1" algn="r" rtl="1" eaLnBrk="1" hangingPunct="1">
              <a:buFont typeface="Wingdings" panose="05000000000000000000" pitchFamily="2" charset="2"/>
              <a:buChar char="ü"/>
              <a:defRPr/>
            </a:pPr>
            <a:r>
              <a:rPr lang="ar-SA" altLang="fr-FR" sz="3600" dirty="0"/>
              <a:t> حث العاملين على طلب التقاعد .</a:t>
            </a:r>
          </a:p>
          <a:p>
            <a:pPr lvl="1" algn="r" rtl="1" eaLnBrk="1" hangingPunct="1">
              <a:buFont typeface="Wingdings" panose="05000000000000000000" pitchFamily="2" charset="2"/>
              <a:buChar char="ü"/>
              <a:defRPr/>
            </a:pPr>
            <a:r>
              <a:rPr lang="ar-SA" altLang="fr-FR" sz="3600" dirty="0"/>
              <a:t> التسريح المؤقت .</a:t>
            </a:r>
          </a:p>
          <a:p>
            <a:pPr lvl="1" algn="r" rtl="1" eaLnBrk="1" hangingPunct="1">
              <a:buFont typeface="Wingdings" panose="05000000000000000000" pitchFamily="2" charset="2"/>
              <a:buChar char="ü"/>
              <a:defRPr/>
            </a:pPr>
            <a:r>
              <a:rPr lang="ar-SA" altLang="fr-FR" sz="3600" dirty="0"/>
              <a:t> مواصلة تقديم الخدمات للمسرحين .</a:t>
            </a:r>
            <a:endParaRPr lang="fr-FR" altLang="fr-FR" sz="3600" dirty="0"/>
          </a:p>
        </p:txBody>
      </p:sp>
    </p:spTree>
    <p:extLst>
      <p:ext uri="{BB962C8B-B14F-4D97-AF65-F5344CB8AC3E}">
        <p14:creationId xmlns:p14="http://schemas.microsoft.com/office/powerpoint/2010/main" val="363403501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 fill="hold"/>
                                        <p:tgtEl>
                                          <p:spTgt spid="849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49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49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499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84994"/>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84995">
                                            <p:txEl>
                                              <p:pRg st="0" end="0"/>
                                            </p:txEl>
                                          </p:spTgt>
                                        </p:tgtEl>
                                        <p:attrNameLst>
                                          <p:attrName>style.visibility</p:attrName>
                                        </p:attrNameLst>
                                      </p:cBhvr>
                                      <p:to>
                                        <p:strVal val="visible"/>
                                      </p:to>
                                    </p:set>
                                    <p:anim calcmode="lin" valueType="num">
                                      <p:cBhvr>
                                        <p:cTn id="17"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49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4995">
                                            <p:txEl>
                                              <p:pRg st="1" end="1"/>
                                            </p:txEl>
                                          </p:spTgt>
                                        </p:tgtEl>
                                        <p:attrNameLst>
                                          <p:attrName>style.visibility</p:attrName>
                                        </p:attrNameLst>
                                      </p:cBhvr>
                                      <p:to>
                                        <p:strVal val="visible"/>
                                      </p:to>
                                    </p:set>
                                    <p:anim calcmode="lin" valueType="num">
                                      <p:cBhvr>
                                        <p:cTn id="23" dur="500" fill="hold"/>
                                        <p:tgtEl>
                                          <p:spTgt spid="8499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49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4995">
                                            <p:txEl>
                                              <p:pRg st="2" end="2"/>
                                            </p:txEl>
                                          </p:spTgt>
                                        </p:tgtEl>
                                        <p:attrNameLst>
                                          <p:attrName>style.visibility</p:attrName>
                                        </p:attrNameLst>
                                      </p:cBhvr>
                                      <p:to>
                                        <p:strVal val="visible"/>
                                      </p:to>
                                    </p:set>
                                    <p:anim calcmode="lin" valueType="num">
                                      <p:cBhvr>
                                        <p:cTn id="29" dur="500" fill="hold"/>
                                        <p:tgtEl>
                                          <p:spTgt spid="8499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84995">
                                            <p:txEl>
                                              <p:pRg st="2" end="2"/>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84995">
                                            <p:txEl>
                                              <p:pRg st="3" end="3"/>
                                            </p:txEl>
                                          </p:spTgt>
                                        </p:tgtEl>
                                        <p:attrNameLst>
                                          <p:attrName>style.visibility</p:attrName>
                                        </p:attrNameLst>
                                      </p:cBhvr>
                                      <p:to>
                                        <p:strVal val="visible"/>
                                      </p:to>
                                    </p:set>
                                    <p:anim calcmode="lin" valueType="num">
                                      <p:cBhvr>
                                        <p:cTn id="33" dur="500" fill="hold"/>
                                        <p:tgtEl>
                                          <p:spTgt spid="8499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84995">
                                            <p:txEl>
                                              <p:pRg st="3" end="3"/>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84995">
                                            <p:txEl>
                                              <p:pRg st="4" end="4"/>
                                            </p:txEl>
                                          </p:spTgt>
                                        </p:tgtEl>
                                        <p:attrNameLst>
                                          <p:attrName>style.visibility</p:attrName>
                                        </p:attrNameLst>
                                      </p:cBhvr>
                                      <p:to>
                                        <p:strVal val="visible"/>
                                      </p:to>
                                    </p:set>
                                    <p:anim calcmode="lin" valueType="num">
                                      <p:cBhvr>
                                        <p:cTn id="37" dur="500" fill="hold"/>
                                        <p:tgtEl>
                                          <p:spTgt spid="8499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84995">
                                            <p:txEl>
                                              <p:pRg st="4" end="4"/>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84995">
                                            <p:txEl>
                                              <p:pRg st="5" end="5"/>
                                            </p:txEl>
                                          </p:spTgt>
                                        </p:tgtEl>
                                        <p:attrNameLst>
                                          <p:attrName>style.visibility</p:attrName>
                                        </p:attrNameLst>
                                      </p:cBhvr>
                                      <p:to>
                                        <p:strVal val="visible"/>
                                      </p:to>
                                    </p:set>
                                    <p:anim calcmode="lin" valueType="num">
                                      <p:cBhvr>
                                        <p:cTn id="41" dur="500" fill="hold"/>
                                        <p:tgtEl>
                                          <p:spTgt spid="84995">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84995">
                                            <p:txEl>
                                              <p:pRg st="5" end="5"/>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84995">
                                            <p:txEl>
                                              <p:pRg st="6" end="6"/>
                                            </p:txEl>
                                          </p:spTgt>
                                        </p:tgtEl>
                                        <p:attrNameLst>
                                          <p:attrName>style.visibility</p:attrName>
                                        </p:attrNameLst>
                                      </p:cBhvr>
                                      <p:to>
                                        <p:strVal val="visible"/>
                                      </p:to>
                                    </p:set>
                                    <p:anim calcmode="lin" valueType="num">
                                      <p:cBhvr>
                                        <p:cTn id="45" dur="500" fill="hold"/>
                                        <p:tgtEl>
                                          <p:spTgt spid="84995">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8499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xit" presetSubtype="32" fill="hold" grpId="2" nodeType="clickEffect">
                                  <p:stCondLst>
                                    <p:cond delay="0"/>
                                  </p:stCondLst>
                                  <p:childTnLst>
                                    <p:anim calcmode="lin" valueType="num">
                                      <p:cBhvr>
                                        <p:cTn id="50" dur="500" fill="hold"/>
                                        <p:tgtEl>
                                          <p:spTgt spid="84994"/>
                                        </p:tgtEl>
                                        <p:attrNameLst>
                                          <p:attrName>ppt_w</p:attrName>
                                        </p:attrNameLst>
                                      </p:cBhvr>
                                      <p:tavLst>
                                        <p:tav tm="0">
                                          <p:val>
                                            <p:strVal val="ppt_w"/>
                                          </p:val>
                                        </p:tav>
                                        <p:tav tm="100000">
                                          <p:val>
                                            <p:fltVal val="0"/>
                                          </p:val>
                                        </p:tav>
                                      </p:tavLst>
                                    </p:anim>
                                    <p:anim calcmode="lin" valueType="num">
                                      <p:cBhvr>
                                        <p:cTn id="51" dur="500" fill="hold"/>
                                        <p:tgtEl>
                                          <p:spTgt spid="84994"/>
                                        </p:tgtEl>
                                        <p:attrNameLst>
                                          <p:attrName>ppt_h</p:attrName>
                                        </p:attrNameLst>
                                      </p:cBhvr>
                                      <p:tavLst>
                                        <p:tav tm="0">
                                          <p:val>
                                            <p:strVal val="ppt_h"/>
                                          </p:val>
                                        </p:tav>
                                        <p:tav tm="100000">
                                          <p:val>
                                            <p:fltVal val="0"/>
                                          </p:val>
                                        </p:tav>
                                      </p:tavLst>
                                    </p:anim>
                                    <p:set>
                                      <p:cBhvr>
                                        <p:cTn id="52" dur="1" fill="hold">
                                          <p:stCondLst>
                                            <p:cond delay="499"/>
                                          </p:stCondLst>
                                        </p:cTn>
                                        <p:tgtEl>
                                          <p:spTgt spid="84994"/>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fill="hold"/>
                                        <p:tgtEl>
                                          <p:spTgt spid="84995">
                                            <p:txEl>
                                              <p:pRg st="0" end="0"/>
                                            </p:txEl>
                                          </p:spTgt>
                                        </p:tgtEl>
                                        <p:attrNameLst>
                                          <p:attrName>ppt_w</p:attrName>
                                        </p:attrNameLst>
                                      </p:cBhvr>
                                      <p:tavLst>
                                        <p:tav tm="0">
                                          <p:val>
                                            <p:strVal val="ppt_w"/>
                                          </p:val>
                                        </p:tav>
                                        <p:tav tm="100000">
                                          <p:val>
                                            <p:fltVal val="0"/>
                                          </p:val>
                                        </p:tav>
                                      </p:tavLst>
                                    </p:anim>
                                    <p:anim calcmode="lin" valueType="num">
                                      <p:cBhvr>
                                        <p:cTn id="55" dur="500" fill="hold"/>
                                        <p:tgtEl>
                                          <p:spTgt spid="84995">
                                            <p:txEl>
                                              <p:pRg st="0" end="0"/>
                                            </p:txEl>
                                          </p:spTgt>
                                        </p:tgtEl>
                                        <p:attrNameLst>
                                          <p:attrName>ppt_h</p:attrName>
                                        </p:attrNameLst>
                                      </p:cBhvr>
                                      <p:tavLst>
                                        <p:tav tm="0">
                                          <p:val>
                                            <p:strVal val="ppt_h"/>
                                          </p:val>
                                        </p:tav>
                                        <p:tav tm="100000">
                                          <p:val>
                                            <p:fltVal val="0"/>
                                          </p:val>
                                        </p:tav>
                                      </p:tavLst>
                                    </p:anim>
                                    <p:set>
                                      <p:cBhvr>
                                        <p:cTn id="56" dur="1" fill="hold">
                                          <p:stCondLst>
                                            <p:cond delay="499"/>
                                          </p:stCondLst>
                                        </p:cTn>
                                        <p:tgtEl>
                                          <p:spTgt spid="84995">
                                            <p:txEl>
                                              <p:pRg st="0" end="0"/>
                                            </p:txEl>
                                          </p:spTgt>
                                        </p:tgtEl>
                                        <p:attrNameLst>
                                          <p:attrName>style.visibility</p:attrName>
                                        </p:attrNameLst>
                                      </p:cBhvr>
                                      <p:to>
                                        <p:strVal val="hidden"/>
                                      </p:to>
                                    </p:set>
                                  </p:childTnLst>
                                </p:cTn>
                              </p:par>
                              <p:par>
                                <p:cTn id="57" presetID="23" presetClass="exit" presetSubtype="32" fill="hold" grpId="1" nodeType="withEffect">
                                  <p:stCondLst>
                                    <p:cond delay="0"/>
                                  </p:stCondLst>
                                  <p:childTnLst>
                                    <p:anim calcmode="lin" valueType="num">
                                      <p:cBhvr>
                                        <p:cTn id="58" dur="500" fill="hold"/>
                                        <p:tgtEl>
                                          <p:spTgt spid="84995">
                                            <p:txEl>
                                              <p:pRg st="1" end="1"/>
                                            </p:txEl>
                                          </p:spTgt>
                                        </p:tgtEl>
                                        <p:attrNameLst>
                                          <p:attrName>ppt_w</p:attrName>
                                        </p:attrNameLst>
                                      </p:cBhvr>
                                      <p:tavLst>
                                        <p:tav tm="0">
                                          <p:val>
                                            <p:strVal val="ppt_w"/>
                                          </p:val>
                                        </p:tav>
                                        <p:tav tm="100000">
                                          <p:val>
                                            <p:fltVal val="0"/>
                                          </p:val>
                                        </p:tav>
                                      </p:tavLst>
                                    </p:anim>
                                    <p:anim calcmode="lin" valueType="num">
                                      <p:cBhvr>
                                        <p:cTn id="59" dur="500" fill="hold"/>
                                        <p:tgtEl>
                                          <p:spTgt spid="84995">
                                            <p:txEl>
                                              <p:pRg st="1" end="1"/>
                                            </p:txEl>
                                          </p:spTgt>
                                        </p:tgtEl>
                                        <p:attrNameLst>
                                          <p:attrName>ppt_h</p:attrName>
                                        </p:attrNameLst>
                                      </p:cBhvr>
                                      <p:tavLst>
                                        <p:tav tm="0">
                                          <p:val>
                                            <p:strVal val="ppt_h"/>
                                          </p:val>
                                        </p:tav>
                                        <p:tav tm="100000">
                                          <p:val>
                                            <p:fltVal val="0"/>
                                          </p:val>
                                        </p:tav>
                                      </p:tavLst>
                                    </p:anim>
                                    <p:set>
                                      <p:cBhvr>
                                        <p:cTn id="60" dur="1" fill="hold">
                                          <p:stCondLst>
                                            <p:cond delay="499"/>
                                          </p:stCondLst>
                                        </p:cTn>
                                        <p:tgtEl>
                                          <p:spTgt spid="84995">
                                            <p:txEl>
                                              <p:pRg st="1" end="1"/>
                                            </p:txEl>
                                          </p:spTgt>
                                        </p:tgtEl>
                                        <p:attrNameLst>
                                          <p:attrName>style.visibility</p:attrName>
                                        </p:attrNameLst>
                                      </p:cBhvr>
                                      <p:to>
                                        <p:strVal val="hidden"/>
                                      </p:to>
                                    </p:set>
                                  </p:childTnLst>
                                </p:cTn>
                              </p:par>
                              <p:par>
                                <p:cTn id="61" presetID="23" presetClass="exit" presetSubtype="32" fill="hold" grpId="1" nodeType="withEffect">
                                  <p:stCondLst>
                                    <p:cond delay="0"/>
                                  </p:stCondLst>
                                  <p:childTnLst>
                                    <p:anim calcmode="lin" valueType="num">
                                      <p:cBhvr>
                                        <p:cTn id="62" dur="500" fill="hold"/>
                                        <p:tgtEl>
                                          <p:spTgt spid="84995">
                                            <p:txEl>
                                              <p:pRg st="2" end="2"/>
                                            </p:txEl>
                                          </p:spTgt>
                                        </p:tgtEl>
                                        <p:attrNameLst>
                                          <p:attrName>ppt_w</p:attrName>
                                        </p:attrNameLst>
                                      </p:cBhvr>
                                      <p:tavLst>
                                        <p:tav tm="0">
                                          <p:val>
                                            <p:strVal val="ppt_w"/>
                                          </p:val>
                                        </p:tav>
                                        <p:tav tm="100000">
                                          <p:val>
                                            <p:fltVal val="0"/>
                                          </p:val>
                                        </p:tav>
                                      </p:tavLst>
                                    </p:anim>
                                    <p:anim calcmode="lin" valueType="num">
                                      <p:cBhvr>
                                        <p:cTn id="63" dur="500" fill="hold"/>
                                        <p:tgtEl>
                                          <p:spTgt spid="84995">
                                            <p:txEl>
                                              <p:pRg st="2" end="2"/>
                                            </p:txEl>
                                          </p:spTgt>
                                        </p:tgtEl>
                                        <p:attrNameLst>
                                          <p:attrName>ppt_h</p:attrName>
                                        </p:attrNameLst>
                                      </p:cBhvr>
                                      <p:tavLst>
                                        <p:tav tm="0">
                                          <p:val>
                                            <p:strVal val="ppt_h"/>
                                          </p:val>
                                        </p:tav>
                                        <p:tav tm="100000">
                                          <p:val>
                                            <p:fltVal val="0"/>
                                          </p:val>
                                        </p:tav>
                                      </p:tavLst>
                                    </p:anim>
                                    <p:set>
                                      <p:cBhvr>
                                        <p:cTn id="64" dur="1" fill="hold">
                                          <p:stCondLst>
                                            <p:cond delay="499"/>
                                          </p:stCondLst>
                                        </p:cTn>
                                        <p:tgtEl>
                                          <p:spTgt spid="84995">
                                            <p:txEl>
                                              <p:pRg st="2" end="2"/>
                                            </p:txEl>
                                          </p:spTgt>
                                        </p:tgtEl>
                                        <p:attrNameLst>
                                          <p:attrName>style.visibility</p:attrName>
                                        </p:attrNameLst>
                                      </p:cBhvr>
                                      <p:to>
                                        <p:strVal val="hidden"/>
                                      </p:to>
                                    </p:set>
                                  </p:childTnLst>
                                </p:cTn>
                              </p:par>
                              <p:par>
                                <p:cTn id="65" presetID="23" presetClass="exit" presetSubtype="32" fill="hold" grpId="1" nodeType="withEffect">
                                  <p:stCondLst>
                                    <p:cond delay="0"/>
                                  </p:stCondLst>
                                  <p:childTnLst>
                                    <p:anim calcmode="lin" valueType="num">
                                      <p:cBhvr>
                                        <p:cTn id="66" dur="500" fill="hold"/>
                                        <p:tgtEl>
                                          <p:spTgt spid="84995">
                                            <p:txEl>
                                              <p:pRg st="3" end="3"/>
                                            </p:txEl>
                                          </p:spTgt>
                                        </p:tgtEl>
                                        <p:attrNameLst>
                                          <p:attrName>ppt_w</p:attrName>
                                        </p:attrNameLst>
                                      </p:cBhvr>
                                      <p:tavLst>
                                        <p:tav tm="0">
                                          <p:val>
                                            <p:strVal val="ppt_w"/>
                                          </p:val>
                                        </p:tav>
                                        <p:tav tm="100000">
                                          <p:val>
                                            <p:fltVal val="0"/>
                                          </p:val>
                                        </p:tav>
                                      </p:tavLst>
                                    </p:anim>
                                    <p:anim calcmode="lin" valueType="num">
                                      <p:cBhvr>
                                        <p:cTn id="67" dur="500" fill="hold"/>
                                        <p:tgtEl>
                                          <p:spTgt spid="84995">
                                            <p:txEl>
                                              <p:pRg st="3" end="3"/>
                                            </p:txEl>
                                          </p:spTgt>
                                        </p:tgtEl>
                                        <p:attrNameLst>
                                          <p:attrName>ppt_h</p:attrName>
                                        </p:attrNameLst>
                                      </p:cBhvr>
                                      <p:tavLst>
                                        <p:tav tm="0">
                                          <p:val>
                                            <p:strVal val="ppt_h"/>
                                          </p:val>
                                        </p:tav>
                                        <p:tav tm="100000">
                                          <p:val>
                                            <p:fltVal val="0"/>
                                          </p:val>
                                        </p:tav>
                                      </p:tavLst>
                                    </p:anim>
                                    <p:set>
                                      <p:cBhvr>
                                        <p:cTn id="68" dur="1" fill="hold">
                                          <p:stCondLst>
                                            <p:cond delay="499"/>
                                          </p:stCondLst>
                                        </p:cTn>
                                        <p:tgtEl>
                                          <p:spTgt spid="84995">
                                            <p:txEl>
                                              <p:pRg st="3" end="3"/>
                                            </p:txEl>
                                          </p:spTgt>
                                        </p:tgtEl>
                                        <p:attrNameLst>
                                          <p:attrName>style.visibility</p:attrName>
                                        </p:attrNameLst>
                                      </p:cBhvr>
                                      <p:to>
                                        <p:strVal val="hidden"/>
                                      </p:to>
                                    </p:set>
                                  </p:childTnLst>
                                </p:cTn>
                              </p:par>
                              <p:par>
                                <p:cTn id="69" presetID="23" presetClass="exit" presetSubtype="32" fill="hold" grpId="1" nodeType="withEffect">
                                  <p:stCondLst>
                                    <p:cond delay="0"/>
                                  </p:stCondLst>
                                  <p:childTnLst>
                                    <p:anim calcmode="lin" valueType="num">
                                      <p:cBhvr>
                                        <p:cTn id="70" dur="500" fill="hold"/>
                                        <p:tgtEl>
                                          <p:spTgt spid="84995">
                                            <p:txEl>
                                              <p:pRg st="4" end="4"/>
                                            </p:txEl>
                                          </p:spTgt>
                                        </p:tgtEl>
                                        <p:attrNameLst>
                                          <p:attrName>ppt_w</p:attrName>
                                        </p:attrNameLst>
                                      </p:cBhvr>
                                      <p:tavLst>
                                        <p:tav tm="0">
                                          <p:val>
                                            <p:strVal val="ppt_w"/>
                                          </p:val>
                                        </p:tav>
                                        <p:tav tm="100000">
                                          <p:val>
                                            <p:fltVal val="0"/>
                                          </p:val>
                                        </p:tav>
                                      </p:tavLst>
                                    </p:anim>
                                    <p:anim calcmode="lin" valueType="num">
                                      <p:cBhvr>
                                        <p:cTn id="71" dur="500" fill="hold"/>
                                        <p:tgtEl>
                                          <p:spTgt spid="84995">
                                            <p:txEl>
                                              <p:pRg st="4" end="4"/>
                                            </p:txEl>
                                          </p:spTgt>
                                        </p:tgtEl>
                                        <p:attrNameLst>
                                          <p:attrName>ppt_h</p:attrName>
                                        </p:attrNameLst>
                                      </p:cBhvr>
                                      <p:tavLst>
                                        <p:tav tm="0">
                                          <p:val>
                                            <p:strVal val="ppt_h"/>
                                          </p:val>
                                        </p:tav>
                                        <p:tav tm="100000">
                                          <p:val>
                                            <p:fltVal val="0"/>
                                          </p:val>
                                        </p:tav>
                                      </p:tavLst>
                                    </p:anim>
                                    <p:set>
                                      <p:cBhvr>
                                        <p:cTn id="72" dur="1" fill="hold">
                                          <p:stCondLst>
                                            <p:cond delay="499"/>
                                          </p:stCondLst>
                                        </p:cTn>
                                        <p:tgtEl>
                                          <p:spTgt spid="84995">
                                            <p:txEl>
                                              <p:pRg st="4" end="4"/>
                                            </p:txEl>
                                          </p:spTgt>
                                        </p:tgtEl>
                                        <p:attrNameLst>
                                          <p:attrName>style.visibility</p:attrName>
                                        </p:attrNameLst>
                                      </p:cBhvr>
                                      <p:to>
                                        <p:strVal val="hidden"/>
                                      </p:to>
                                    </p:set>
                                  </p:childTnLst>
                                </p:cTn>
                              </p:par>
                              <p:par>
                                <p:cTn id="73" presetID="23" presetClass="exit" presetSubtype="32" fill="hold" grpId="1" nodeType="withEffect">
                                  <p:stCondLst>
                                    <p:cond delay="0"/>
                                  </p:stCondLst>
                                  <p:childTnLst>
                                    <p:anim calcmode="lin" valueType="num">
                                      <p:cBhvr>
                                        <p:cTn id="74" dur="500" fill="hold"/>
                                        <p:tgtEl>
                                          <p:spTgt spid="84995">
                                            <p:txEl>
                                              <p:pRg st="5" end="5"/>
                                            </p:txEl>
                                          </p:spTgt>
                                        </p:tgtEl>
                                        <p:attrNameLst>
                                          <p:attrName>ppt_w</p:attrName>
                                        </p:attrNameLst>
                                      </p:cBhvr>
                                      <p:tavLst>
                                        <p:tav tm="0">
                                          <p:val>
                                            <p:strVal val="ppt_w"/>
                                          </p:val>
                                        </p:tav>
                                        <p:tav tm="100000">
                                          <p:val>
                                            <p:fltVal val="0"/>
                                          </p:val>
                                        </p:tav>
                                      </p:tavLst>
                                    </p:anim>
                                    <p:anim calcmode="lin" valueType="num">
                                      <p:cBhvr>
                                        <p:cTn id="75" dur="500" fill="hold"/>
                                        <p:tgtEl>
                                          <p:spTgt spid="84995">
                                            <p:txEl>
                                              <p:pRg st="5" end="5"/>
                                            </p:txEl>
                                          </p:spTgt>
                                        </p:tgtEl>
                                        <p:attrNameLst>
                                          <p:attrName>ppt_h</p:attrName>
                                        </p:attrNameLst>
                                      </p:cBhvr>
                                      <p:tavLst>
                                        <p:tav tm="0">
                                          <p:val>
                                            <p:strVal val="ppt_h"/>
                                          </p:val>
                                        </p:tav>
                                        <p:tav tm="100000">
                                          <p:val>
                                            <p:fltVal val="0"/>
                                          </p:val>
                                        </p:tav>
                                      </p:tavLst>
                                    </p:anim>
                                    <p:set>
                                      <p:cBhvr>
                                        <p:cTn id="76" dur="1" fill="hold">
                                          <p:stCondLst>
                                            <p:cond delay="499"/>
                                          </p:stCondLst>
                                        </p:cTn>
                                        <p:tgtEl>
                                          <p:spTgt spid="84995">
                                            <p:txEl>
                                              <p:pRg st="5" end="5"/>
                                            </p:txEl>
                                          </p:spTgt>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500" fill="hold"/>
                                        <p:tgtEl>
                                          <p:spTgt spid="84995">
                                            <p:txEl>
                                              <p:pRg st="6" end="6"/>
                                            </p:txEl>
                                          </p:spTgt>
                                        </p:tgtEl>
                                        <p:attrNameLst>
                                          <p:attrName>ppt_w</p:attrName>
                                        </p:attrNameLst>
                                      </p:cBhvr>
                                      <p:tavLst>
                                        <p:tav tm="0">
                                          <p:val>
                                            <p:strVal val="ppt_w"/>
                                          </p:val>
                                        </p:tav>
                                        <p:tav tm="100000">
                                          <p:val>
                                            <p:fltVal val="0"/>
                                          </p:val>
                                        </p:tav>
                                      </p:tavLst>
                                    </p:anim>
                                    <p:anim calcmode="lin" valueType="num">
                                      <p:cBhvr>
                                        <p:cTn id="79" dur="500" fill="hold"/>
                                        <p:tgtEl>
                                          <p:spTgt spid="84995">
                                            <p:txEl>
                                              <p:pRg st="6" end="6"/>
                                            </p:txEl>
                                          </p:spTgt>
                                        </p:tgtEl>
                                        <p:attrNameLst>
                                          <p:attrName>ppt_h</p:attrName>
                                        </p:attrNameLst>
                                      </p:cBhvr>
                                      <p:tavLst>
                                        <p:tav tm="0">
                                          <p:val>
                                            <p:strVal val="ppt_h"/>
                                          </p:val>
                                        </p:tav>
                                        <p:tav tm="100000">
                                          <p:val>
                                            <p:fltVal val="0"/>
                                          </p:val>
                                        </p:tav>
                                      </p:tavLst>
                                    </p:anim>
                                    <p:set>
                                      <p:cBhvr>
                                        <p:cTn id="80" dur="1" fill="hold">
                                          <p:stCondLst>
                                            <p:cond delay="499"/>
                                          </p:stCondLst>
                                        </p:cTn>
                                        <p:tgtEl>
                                          <p:spTgt spid="8499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4" grpId="1"/>
      <p:bldP spid="84994" grpId="2"/>
      <p:bldP spid="84995" grpId="0" build="p"/>
      <p:bldP spid="84995" grpI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7469512" y="1143000"/>
            <a:ext cx="1445887" cy="36933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rtl="1" eaLnBrk="1" hangingPunct="1">
              <a:defRPr/>
            </a:pPr>
            <a:r>
              <a:rPr lang="ar-SA" b="1" dirty="0">
                <a:solidFill>
                  <a:srgbClr val="002060"/>
                </a:solidFill>
              </a:rPr>
              <a:t>تحديد</a:t>
            </a:r>
            <a:r>
              <a:rPr lang="ar-SA" b="1" dirty="0">
                <a:solidFill>
                  <a:srgbClr val="CC0000"/>
                </a:solidFill>
              </a:rPr>
              <a:t> </a:t>
            </a:r>
            <a:r>
              <a:rPr lang="ar-SA" b="1" dirty="0">
                <a:solidFill>
                  <a:srgbClr val="002060"/>
                </a:solidFill>
              </a:rPr>
              <a:t>الأهداف</a:t>
            </a:r>
            <a:endParaRPr lang="en-US" b="1" dirty="0">
              <a:solidFill>
                <a:srgbClr val="002060"/>
              </a:solidFill>
            </a:endParaRPr>
          </a:p>
        </p:txBody>
      </p:sp>
      <p:sp>
        <p:nvSpPr>
          <p:cNvPr id="5" name="Text Box 7"/>
          <p:cNvSpPr txBox="1">
            <a:spLocks noChangeArrowheads="1"/>
          </p:cNvSpPr>
          <p:nvPr/>
        </p:nvSpPr>
        <p:spPr bwMode="auto">
          <a:xfrm>
            <a:off x="7467600" y="1600200"/>
            <a:ext cx="1438657" cy="369332"/>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rtl="1" eaLnBrk="1" hangingPunct="1">
              <a:defRPr/>
            </a:pPr>
            <a:r>
              <a:rPr lang="ar-SA" b="1" dirty="0">
                <a:solidFill>
                  <a:srgbClr val="002060"/>
                </a:solidFill>
              </a:rPr>
              <a:t>التخـــطيـــط</a:t>
            </a:r>
            <a:endParaRPr lang="en-US" b="1" dirty="0">
              <a:solidFill>
                <a:srgbClr val="002060"/>
              </a:solidFill>
            </a:endParaRPr>
          </a:p>
        </p:txBody>
      </p:sp>
      <p:sp>
        <p:nvSpPr>
          <p:cNvPr id="6" name="Text Box 8"/>
          <p:cNvSpPr txBox="1">
            <a:spLocks noChangeArrowheads="1"/>
          </p:cNvSpPr>
          <p:nvPr/>
        </p:nvSpPr>
        <p:spPr bwMode="auto">
          <a:xfrm>
            <a:off x="7467600" y="2514600"/>
            <a:ext cx="1439862" cy="36933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rtl="1" eaLnBrk="1" hangingPunct="1">
              <a:defRPr/>
            </a:pPr>
            <a:r>
              <a:rPr lang="ar-SA" b="1" dirty="0">
                <a:solidFill>
                  <a:srgbClr val="002060"/>
                </a:solidFill>
              </a:rPr>
              <a:t>التوجيه (التنفيذ)</a:t>
            </a:r>
            <a:endParaRPr lang="en-US" b="1" dirty="0">
              <a:solidFill>
                <a:srgbClr val="002060"/>
              </a:solidFill>
            </a:endParaRPr>
          </a:p>
        </p:txBody>
      </p:sp>
      <p:sp>
        <p:nvSpPr>
          <p:cNvPr id="7" name="Text Box 9"/>
          <p:cNvSpPr txBox="1">
            <a:spLocks noChangeArrowheads="1"/>
          </p:cNvSpPr>
          <p:nvPr/>
        </p:nvSpPr>
        <p:spPr bwMode="auto">
          <a:xfrm>
            <a:off x="7467600" y="2057400"/>
            <a:ext cx="1438657" cy="36933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rtl="1" eaLnBrk="1" hangingPunct="1">
              <a:defRPr/>
            </a:pPr>
            <a:r>
              <a:rPr lang="ar-SA" b="1" dirty="0">
                <a:solidFill>
                  <a:srgbClr val="002060"/>
                </a:solidFill>
              </a:rPr>
              <a:t>التنظيـــم</a:t>
            </a:r>
            <a:endParaRPr lang="en-US" b="1" dirty="0">
              <a:solidFill>
                <a:srgbClr val="002060"/>
              </a:solidFill>
            </a:endParaRPr>
          </a:p>
        </p:txBody>
      </p:sp>
      <p:sp>
        <p:nvSpPr>
          <p:cNvPr id="8" name="Rectangle 7"/>
          <p:cNvSpPr/>
          <p:nvPr/>
        </p:nvSpPr>
        <p:spPr>
          <a:xfrm>
            <a:off x="304800" y="0"/>
            <a:ext cx="8610600" cy="584775"/>
          </a:xfrm>
          <a:prstGeom prst="rect">
            <a:avLst/>
          </a:prstGeom>
        </p:spPr>
        <p:txBody>
          <a:bodyPr>
            <a:spAutoFit/>
          </a:bodyPr>
          <a:lstStyle/>
          <a:p>
            <a:pPr marL="342900" indent="-342900" algn="ctr" rtl="1" eaLnBrk="1" hangingPunct="1">
              <a:spcBef>
                <a:spcPct val="50000"/>
              </a:spcBef>
              <a:defRPr/>
            </a:pPr>
            <a:r>
              <a:rPr lang="ar-SA" sz="3200" b="1" dirty="0">
                <a:solidFill>
                  <a:schemeClr val="accent2"/>
                </a:solidFill>
                <a:effectLst>
                  <a:outerShdw blurRad="38100" dist="38100" dir="2700000" algn="tl">
                    <a:srgbClr val="C0C0C0"/>
                  </a:outerShdw>
                </a:effectLst>
                <a:latin typeface="Times New Roman" pitchFamily="18" charset="0"/>
                <a:cs typeface="Times New Roman" pitchFamily="18" charset="0"/>
              </a:rPr>
              <a:t>العملية الادارية في ادارة الموارد البشرية</a:t>
            </a:r>
            <a:endParaRPr lang="en-US" sz="3200" b="1" dirty="0">
              <a:solidFill>
                <a:schemeClr val="accent2"/>
              </a:solidFill>
              <a:effectLst>
                <a:outerShdw blurRad="38100" dist="38100" dir="2700000" algn="tl">
                  <a:srgbClr val="C0C0C0"/>
                </a:outerShdw>
              </a:effectLst>
              <a:latin typeface="Times New Roman" pitchFamily="18" charset="0"/>
              <a:cs typeface="Times New Roman" pitchFamily="18" charset="0"/>
            </a:endParaRPr>
          </a:p>
        </p:txBody>
      </p:sp>
      <p:sp>
        <p:nvSpPr>
          <p:cNvPr id="9" name="Text Box 8"/>
          <p:cNvSpPr txBox="1">
            <a:spLocks noChangeArrowheads="1"/>
          </p:cNvSpPr>
          <p:nvPr/>
        </p:nvSpPr>
        <p:spPr bwMode="auto">
          <a:xfrm>
            <a:off x="7467600" y="2971800"/>
            <a:ext cx="1439862" cy="830997"/>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rtl="1" eaLnBrk="1" hangingPunct="1">
              <a:defRPr/>
            </a:pPr>
            <a:r>
              <a:rPr lang="ar-SA" b="1" dirty="0">
                <a:solidFill>
                  <a:srgbClr val="002060"/>
                </a:solidFill>
              </a:rPr>
              <a:t>الرقابة وتقييم الأداء</a:t>
            </a:r>
            <a:endParaRPr lang="en-US" b="1" dirty="0">
              <a:solidFill>
                <a:srgbClr val="002060"/>
              </a:solidFill>
            </a:endParaRPr>
          </a:p>
        </p:txBody>
      </p:sp>
      <p:sp>
        <p:nvSpPr>
          <p:cNvPr id="16" name="AutoShape 16"/>
          <p:cNvSpPr>
            <a:spLocks noChangeArrowheads="1"/>
          </p:cNvSpPr>
          <p:nvPr/>
        </p:nvSpPr>
        <p:spPr bwMode="auto">
          <a:xfrm>
            <a:off x="1850409" y="598488"/>
            <a:ext cx="3186113" cy="457200"/>
          </a:xfrm>
          <a:prstGeom prst="cube">
            <a:avLst>
              <a:gd name="adj" fmla="val 25000"/>
            </a:avLst>
          </a:prstGeom>
          <a:solidFill>
            <a:srgbClr val="CCFF99"/>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1" eaLnBrk="1" hangingPunct="1">
              <a:defRPr/>
            </a:pPr>
            <a:r>
              <a:rPr lang="ar-SA" sz="2000" b="1" dirty="0">
                <a:solidFill>
                  <a:srgbClr val="000000"/>
                </a:solidFill>
                <a:cs typeface="Times New Roman" pitchFamily="18" charset="0"/>
              </a:rPr>
              <a:t>خطوات تخطيط الاحتياجات البشرية</a:t>
            </a:r>
            <a:endParaRPr lang="ar-SA" dirty="0">
              <a:solidFill>
                <a:schemeClr val="tx1"/>
              </a:solidFill>
            </a:endParaRPr>
          </a:p>
        </p:txBody>
      </p:sp>
      <p:sp>
        <p:nvSpPr>
          <p:cNvPr id="17" name="AutoShape 14"/>
          <p:cNvSpPr>
            <a:spLocks noChangeArrowheads="1"/>
          </p:cNvSpPr>
          <p:nvPr/>
        </p:nvSpPr>
        <p:spPr bwMode="auto">
          <a:xfrm>
            <a:off x="152400" y="1143001"/>
            <a:ext cx="6019800" cy="1412874"/>
          </a:xfrm>
          <a:prstGeom prst="flowChartAlternateProcess">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r" rtl="1" eaLnBrk="1" hangingPunct="1">
              <a:defRPr/>
            </a:pPr>
            <a:r>
              <a:rPr lang="ar-SA" sz="2400" b="1" dirty="0">
                <a:solidFill>
                  <a:srgbClr val="FF0066"/>
                </a:solidFill>
                <a:cs typeface="Times New Roman" pitchFamily="18" charset="0"/>
              </a:rPr>
              <a:t> </a:t>
            </a:r>
            <a:r>
              <a:rPr lang="ar-SA" sz="2200" b="1" dirty="0">
                <a:solidFill>
                  <a:srgbClr val="FF0066"/>
                </a:solidFill>
                <a:cs typeface="Times New Roman" pitchFamily="18" charset="0"/>
              </a:rPr>
              <a:t>أولا: </a:t>
            </a:r>
            <a:r>
              <a:rPr lang="ar-SA" sz="2200" b="1" dirty="0">
                <a:solidFill>
                  <a:srgbClr val="000000"/>
                </a:solidFill>
                <a:cs typeface="Times New Roman" pitchFamily="18" charset="0"/>
              </a:rPr>
              <a:t>تحديد وتحليل نوعية الأعمال المطلوبة:</a:t>
            </a:r>
            <a:endParaRPr lang="ar-SA" sz="2200" dirty="0">
              <a:solidFill>
                <a:schemeClr val="tx1"/>
              </a:solidFill>
            </a:endParaRPr>
          </a:p>
          <a:p>
            <a:pPr algn="r">
              <a:defRPr/>
            </a:pPr>
            <a:r>
              <a:rPr lang="ar-SA" sz="2200" b="1" dirty="0">
                <a:solidFill>
                  <a:srgbClr val="000000"/>
                </a:solidFill>
                <a:cs typeface="Times New Roman" pitchFamily="18" charset="0"/>
              </a:rPr>
              <a:t>*تحليل طبيعة نشاط المنشأة / القسم ،وأسلوب العمل.</a:t>
            </a:r>
            <a:endParaRPr lang="ar-SA" sz="2200" dirty="0">
              <a:solidFill>
                <a:schemeClr val="tx1"/>
              </a:solidFill>
            </a:endParaRPr>
          </a:p>
          <a:p>
            <a:pPr algn="r">
              <a:defRPr/>
            </a:pPr>
            <a:r>
              <a:rPr lang="ar-SA" sz="2200" b="1" dirty="0">
                <a:solidFill>
                  <a:srgbClr val="000000"/>
                </a:solidFill>
                <a:cs typeface="Times New Roman" pitchFamily="18" charset="0"/>
              </a:rPr>
              <a:t>*تحليل الوظائف-مكوناتها-الصلاحيات والمسؤوليات.</a:t>
            </a:r>
            <a:endParaRPr lang="ar-SA" sz="2200" dirty="0">
              <a:solidFill>
                <a:schemeClr val="tx1"/>
              </a:solidFill>
            </a:endParaRPr>
          </a:p>
          <a:p>
            <a:pPr algn="r">
              <a:defRPr/>
            </a:pPr>
            <a:r>
              <a:rPr lang="ar-SA" sz="2200" b="1" dirty="0">
                <a:solidFill>
                  <a:srgbClr val="000000"/>
                </a:solidFill>
                <a:cs typeface="Times New Roman" pitchFamily="18" charset="0"/>
              </a:rPr>
              <a:t>*توصيف الوظائف،المهام ،ظروف العمل،متطلبات الوظيفة.</a:t>
            </a:r>
            <a:endParaRPr lang="ar-SA" sz="2200" dirty="0">
              <a:solidFill>
                <a:schemeClr val="tx1"/>
              </a:solidFill>
            </a:endParaRPr>
          </a:p>
        </p:txBody>
      </p:sp>
      <p:sp>
        <p:nvSpPr>
          <p:cNvPr id="18" name="AutoShape 12"/>
          <p:cNvSpPr>
            <a:spLocks noChangeArrowheads="1"/>
          </p:cNvSpPr>
          <p:nvPr/>
        </p:nvSpPr>
        <p:spPr bwMode="auto">
          <a:xfrm>
            <a:off x="152400" y="2590800"/>
            <a:ext cx="6096000" cy="1676400"/>
          </a:xfrm>
          <a:prstGeom prst="flowChartAlternateProcess">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r" rtl="1" eaLnBrk="1" fontAlgn="auto" hangingPunct="1">
              <a:spcBef>
                <a:spcPts val="0"/>
              </a:spcBef>
              <a:spcAft>
                <a:spcPts val="0"/>
              </a:spcAft>
              <a:defRPr/>
            </a:pPr>
            <a:endParaRPr lang="ar-SA" b="1" dirty="0"/>
          </a:p>
        </p:txBody>
      </p:sp>
      <p:sp>
        <p:nvSpPr>
          <p:cNvPr id="19" name="Rectangle 18"/>
          <p:cNvSpPr/>
          <p:nvPr/>
        </p:nvSpPr>
        <p:spPr>
          <a:xfrm>
            <a:off x="2743200" y="2666999"/>
            <a:ext cx="3429000" cy="748843"/>
          </a:xfrm>
          <a:prstGeom prst="rect">
            <a:avLst/>
          </a:prstGeom>
          <a:gradFill>
            <a:gsLst>
              <a:gs pos="0">
                <a:srgbClr val="D60093">
                  <a:gamma/>
                  <a:shade val="46275"/>
                  <a:invGamma/>
                  <a:alpha val="0"/>
                </a:srgbClr>
              </a:gs>
              <a:gs pos="50000">
                <a:srgbClr val="D60093"/>
              </a:gs>
              <a:gs pos="100000">
                <a:srgbClr val="D60093">
                  <a:gamma/>
                  <a:shade val="46275"/>
                  <a:invGamma/>
                  <a:alpha val="0"/>
                </a:srgbClr>
              </a:gs>
            </a:gsLst>
            <a:lin ang="0" scaled="1"/>
          </a:gradFill>
        </p:spPr>
        <p:style>
          <a:lnRef idx="0">
            <a:schemeClr val="accent4"/>
          </a:lnRef>
          <a:fillRef idx="3">
            <a:schemeClr val="accent4"/>
          </a:fillRef>
          <a:effectRef idx="3">
            <a:schemeClr val="accent4"/>
          </a:effectRef>
          <a:fontRef idx="minor">
            <a:schemeClr val="lt1"/>
          </a:fontRef>
        </p:style>
        <p:txBody>
          <a:bodyPr rtlCol="1" anchor="ctr"/>
          <a:lstStyle/>
          <a:p>
            <a:pPr algn="ctr" rtl="1" eaLnBrk="1" hangingPunct="1">
              <a:defRPr/>
            </a:pPr>
            <a:r>
              <a:rPr lang="ar-SA" sz="2000" b="1" dirty="0">
                <a:solidFill>
                  <a:srgbClr val="D60093"/>
                </a:solidFill>
                <a:latin typeface="Times New Roman" pitchFamily="18" charset="0"/>
                <a:cs typeface="Times New Roman" pitchFamily="18" charset="0"/>
              </a:rPr>
              <a:t>ثانيا : </a:t>
            </a:r>
            <a:r>
              <a:rPr lang="ar-SA" b="1" dirty="0">
                <a:solidFill>
                  <a:srgbClr val="FFFFCC"/>
                </a:solidFill>
                <a:latin typeface="Times New Roman" pitchFamily="18" charset="0"/>
                <a:cs typeface="Times New Roman" pitchFamily="18" charset="0"/>
              </a:rPr>
              <a:t>تقدير</a:t>
            </a:r>
            <a:r>
              <a:rPr lang="ar-SA" b="1" dirty="0">
                <a:solidFill>
                  <a:srgbClr val="FFFFCC"/>
                </a:solidFill>
              </a:rPr>
              <a:t> العمالة المطلوبة على أساس : </a:t>
            </a:r>
          </a:p>
        </p:txBody>
      </p:sp>
      <p:sp>
        <p:nvSpPr>
          <p:cNvPr id="7192" name="TextBox 19"/>
          <p:cNvSpPr txBox="1">
            <a:spLocks noChangeArrowheads="1"/>
          </p:cNvSpPr>
          <p:nvPr/>
        </p:nvSpPr>
        <p:spPr bwMode="auto">
          <a:xfrm>
            <a:off x="762000" y="2895600"/>
            <a:ext cx="966788" cy="369888"/>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ln>
            <a:noFill/>
          </a:ln>
        </p:spPr>
        <p:txBody>
          <a:bodyPr wrap="none">
            <a:spAutoFit/>
          </a:bodyPr>
          <a:lstStyle>
            <a:lvl1pPr algn="r" rtl="1">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ar-SA" altLang="fr-FR" sz="1800" b="1" dirty="0">
                <a:solidFill>
                  <a:schemeClr val="accent4">
                    <a:lumMod val="10000"/>
                  </a:schemeClr>
                </a:solidFill>
              </a:rPr>
              <a:t>حجم العمل</a:t>
            </a:r>
          </a:p>
        </p:txBody>
      </p:sp>
      <p:sp>
        <p:nvSpPr>
          <p:cNvPr id="7193" name="TextBox 23"/>
          <p:cNvSpPr txBox="1">
            <a:spLocks noChangeArrowheads="1"/>
          </p:cNvSpPr>
          <p:nvPr/>
        </p:nvSpPr>
        <p:spPr bwMode="auto">
          <a:xfrm>
            <a:off x="1828800" y="2895600"/>
            <a:ext cx="760413" cy="369888"/>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accent4">
                <a:lumMod val="10000"/>
              </a:schemeClr>
            </a:solidFill>
          </a:ln>
        </p:spPr>
        <p:txBody>
          <a:bodyPr wrap="none">
            <a:spAutoFit/>
          </a:bodyPr>
          <a:lstStyle>
            <a:lvl1pPr algn="r" rtl="1">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ar-SA" altLang="fr-FR" sz="1800" b="1" dirty="0">
                <a:solidFill>
                  <a:schemeClr val="accent4">
                    <a:lumMod val="10000"/>
                  </a:schemeClr>
                </a:solidFill>
              </a:rPr>
              <a:t>الإحلال </a:t>
            </a:r>
          </a:p>
        </p:txBody>
      </p:sp>
      <p:sp>
        <p:nvSpPr>
          <p:cNvPr id="25" name="Oval 24"/>
          <p:cNvSpPr/>
          <p:nvPr/>
        </p:nvSpPr>
        <p:spPr>
          <a:xfrm>
            <a:off x="1728788" y="3506337"/>
            <a:ext cx="1524000" cy="685800"/>
          </a:xfrm>
          <a:prstGeom prst="ellipse">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b="1" dirty="0"/>
              <a:t>ترك مؤقت</a:t>
            </a:r>
          </a:p>
        </p:txBody>
      </p:sp>
      <p:sp>
        <p:nvSpPr>
          <p:cNvPr id="26" name="Oval 25"/>
          <p:cNvSpPr/>
          <p:nvPr/>
        </p:nvSpPr>
        <p:spPr>
          <a:xfrm>
            <a:off x="190499" y="3505200"/>
            <a:ext cx="1295400" cy="685800"/>
          </a:xfrm>
          <a:prstGeom prst="ellipse">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b="1" dirty="0"/>
              <a:t>ترك دائم</a:t>
            </a:r>
          </a:p>
        </p:txBody>
      </p:sp>
      <p:cxnSp>
        <p:nvCxnSpPr>
          <p:cNvPr id="28" name="Straight Arrow Connector 27"/>
          <p:cNvCxnSpPr>
            <a:stCxn id="7193" idx="2"/>
          </p:cNvCxnSpPr>
          <p:nvPr/>
        </p:nvCxnSpPr>
        <p:spPr>
          <a:xfrm rot="5400000">
            <a:off x="1860551" y="3157537"/>
            <a:ext cx="239712" cy="455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193" idx="2"/>
          </p:cNvCxnSpPr>
          <p:nvPr/>
        </p:nvCxnSpPr>
        <p:spPr>
          <a:xfrm>
            <a:off x="2209007" y="3265488"/>
            <a:ext cx="153193" cy="231324"/>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0800000" flipV="1">
            <a:off x="1246188" y="2667000"/>
            <a:ext cx="1470025" cy="228600"/>
          </a:xfrm>
          <a:prstGeom prst="bentConnector2">
            <a:avLst/>
          </a:prstGeom>
          <a:ln w="5715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7193" idx="0"/>
          </p:cNvCxnSpPr>
          <p:nvPr/>
        </p:nvCxnSpPr>
        <p:spPr>
          <a:xfrm rot="10800000" flipV="1">
            <a:off x="2208213" y="2668588"/>
            <a:ext cx="534987" cy="2270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AutoShape 12"/>
          <p:cNvSpPr>
            <a:spLocks noChangeArrowheads="1"/>
          </p:cNvSpPr>
          <p:nvPr/>
        </p:nvSpPr>
        <p:spPr bwMode="auto">
          <a:xfrm>
            <a:off x="4343400" y="4343400"/>
            <a:ext cx="4495800" cy="1295400"/>
          </a:xfrm>
          <a:prstGeom prst="flowChartAlternateProcess">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r" rtl="1" eaLnBrk="1" hangingPunct="1">
              <a:defRPr/>
            </a:pPr>
            <a:r>
              <a:rPr lang="ar-SA" sz="2200" b="1" dirty="0">
                <a:solidFill>
                  <a:srgbClr val="FF0066"/>
                </a:solidFill>
                <a:cs typeface="Times New Roman" pitchFamily="18" charset="0"/>
              </a:rPr>
              <a:t>ثالثا :</a:t>
            </a:r>
            <a:r>
              <a:rPr lang="ar-SA" sz="2200" b="1" dirty="0">
                <a:solidFill>
                  <a:srgbClr val="000000"/>
                </a:solidFill>
                <a:cs typeface="Times New Roman" pitchFamily="18" charset="0"/>
              </a:rPr>
              <a:t>تحليل الوضع الراهن:   لمعرفة العدد المتاح</a:t>
            </a:r>
            <a:endParaRPr lang="ar-SA" sz="2200" dirty="0">
              <a:solidFill>
                <a:schemeClr val="tx1"/>
              </a:solidFill>
            </a:endParaRPr>
          </a:p>
          <a:p>
            <a:pPr algn="l" rtl="1">
              <a:defRPr/>
            </a:pPr>
            <a:r>
              <a:rPr lang="ar-SA" sz="2200" b="1" dirty="0">
                <a:solidFill>
                  <a:srgbClr val="000000"/>
                </a:solidFill>
                <a:cs typeface="Times New Roman" pitchFamily="18" charset="0"/>
              </a:rPr>
              <a:t>(عدد الأفراد في أول المدة + المعينين خلال الفترة </a:t>
            </a:r>
          </a:p>
          <a:p>
            <a:pPr algn="l" rtl="1">
              <a:defRPr/>
            </a:pPr>
            <a:r>
              <a:rPr lang="ar-SA" sz="2200" b="1" dirty="0">
                <a:solidFill>
                  <a:srgbClr val="000000"/>
                </a:solidFill>
                <a:cs typeface="Times New Roman" pitchFamily="18" charset="0"/>
              </a:rPr>
              <a:t>                                         – احتياجات الإحلال </a:t>
            </a:r>
            <a:r>
              <a:rPr lang="ar-SA" b="1" dirty="0">
                <a:solidFill>
                  <a:srgbClr val="000000"/>
                </a:solidFill>
                <a:cs typeface="Times New Roman" pitchFamily="18" charset="0"/>
              </a:rPr>
              <a:t>)</a:t>
            </a:r>
            <a:endParaRPr lang="ar-SA" b="1" dirty="0"/>
          </a:p>
        </p:txBody>
      </p:sp>
      <p:sp>
        <p:nvSpPr>
          <p:cNvPr id="22" name="AutoShape 12"/>
          <p:cNvSpPr>
            <a:spLocks noChangeArrowheads="1"/>
          </p:cNvSpPr>
          <p:nvPr/>
        </p:nvSpPr>
        <p:spPr bwMode="auto">
          <a:xfrm>
            <a:off x="152400" y="4343399"/>
            <a:ext cx="4114800" cy="1371601"/>
          </a:xfrm>
          <a:prstGeom prst="flowChartAlternateProcess">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r" rtl="1" eaLnBrk="1" hangingPunct="1">
              <a:defRPr/>
            </a:pPr>
            <a:endParaRPr lang="ar-SA" sz="2000" b="1" dirty="0">
              <a:solidFill>
                <a:srgbClr val="FF0066"/>
              </a:solidFill>
              <a:latin typeface="Times New Roman" pitchFamily="18" charset="0"/>
              <a:cs typeface="Times New Roman" pitchFamily="18" charset="0"/>
            </a:endParaRPr>
          </a:p>
          <a:p>
            <a:pPr algn="r" rtl="1" eaLnBrk="1" hangingPunct="1">
              <a:defRPr/>
            </a:pPr>
            <a:r>
              <a:rPr lang="ar-SA" sz="2000" b="1" dirty="0">
                <a:solidFill>
                  <a:srgbClr val="FF0066"/>
                </a:solidFill>
                <a:latin typeface="Times New Roman" pitchFamily="18" charset="0"/>
                <a:cs typeface="Times New Roman" pitchFamily="18" charset="0"/>
              </a:rPr>
              <a:t>رابعا :</a:t>
            </a:r>
            <a:r>
              <a:rPr lang="ar-SA" sz="2000" b="1" dirty="0">
                <a:solidFill>
                  <a:srgbClr val="000000"/>
                </a:solidFill>
                <a:latin typeface="Times New Roman" pitchFamily="18" charset="0"/>
                <a:cs typeface="Times New Roman" pitchFamily="18" charset="0"/>
              </a:rPr>
              <a:t>تحليل سوق العمل من حيث :</a:t>
            </a:r>
          </a:p>
          <a:p>
            <a:pPr algn="r" rtl="1" eaLnBrk="1" hangingPunct="1">
              <a:defRPr/>
            </a:pPr>
            <a:endParaRPr lang="ar-SA" b="1" dirty="0">
              <a:solidFill>
                <a:srgbClr val="000000"/>
              </a:solidFill>
              <a:latin typeface="Times New Roman" pitchFamily="18" charset="0"/>
              <a:cs typeface="Times New Roman" pitchFamily="18" charset="0"/>
            </a:endParaRPr>
          </a:p>
          <a:p>
            <a:pPr algn="r" rtl="1" eaLnBrk="1" hangingPunct="1">
              <a:defRPr/>
            </a:pPr>
            <a:endParaRPr lang="ar-SA" b="1" dirty="0">
              <a:solidFill>
                <a:schemeClr val="tx1"/>
              </a:solidFill>
              <a:latin typeface="Times New Roman" pitchFamily="18" charset="0"/>
              <a:cs typeface="Times New Roman" pitchFamily="18" charset="0"/>
            </a:endParaRPr>
          </a:p>
          <a:p>
            <a:pPr algn="r">
              <a:defRPr/>
            </a:pPr>
            <a:r>
              <a:rPr lang="ar-SA" b="1" dirty="0">
                <a:solidFill>
                  <a:srgbClr val="000000"/>
                </a:solidFill>
                <a:latin typeface="Times New Roman" pitchFamily="18" charset="0"/>
                <a:cs typeface="Times New Roman" pitchFamily="18" charset="0"/>
              </a:rPr>
              <a:t>				</a:t>
            </a:r>
            <a:endParaRPr lang="ar-SA" b="1" dirty="0">
              <a:latin typeface="Times New Roman" pitchFamily="18" charset="0"/>
              <a:cs typeface="Times New Roman" pitchFamily="18" charset="0"/>
            </a:endParaRPr>
          </a:p>
        </p:txBody>
      </p:sp>
      <p:sp>
        <p:nvSpPr>
          <p:cNvPr id="16418" name="Rectangle 22"/>
          <p:cNvSpPr>
            <a:spLocks noChangeArrowheads="1"/>
          </p:cNvSpPr>
          <p:nvPr/>
        </p:nvSpPr>
        <p:spPr bwMode="auto">
          <a:xfrm>
            <a:off x="457200" y="47244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Char char="§"/>
            </a:pPr>
            <a:r>
              <a:rPr lang="ar-SA" altLang="fr-FR" sz="1800" b="1">
                <a:solidFill>
                  <a:srgbClr val="000000"/>
                </a:solidFill>
                <a:latin typeface="Times New Roman" panose="02020603050405020304" pitchFamily="18" charset="0"/>
                <a:cs typeface="Times New Roman" panose="02020603050405020304" pitchFamily="18" charset="0"/>
              </a:rPr>
              <a:t> النوع والكم الموجود (العرض)</a:t>
            </a:r>
            <a:endParaRPr lang="ar-SA" altLang="fr-FR" sz="1800">
              <a:latin typeface="Times New Roman" panose="02020603050405020304" pitchFamily="18" charset="0"/>
              <a:cs typeface="Times New Roman" panose="02020603050405020304" pitchFamily="18" charset="0"/>
            </a:endParaRPr>
          </a:p>
          <a:p>
            <a:pPr>
              <a:spcBef>
                <a:spcPct val="0"/>
              </a:spcBef>
              <a:buClrTx/>
              <a:buSzTx/>
              <a:buFont typeface="Wingdings" panose="05000000000000000000" pitchFamily="2" charset="2"/>
              <a:buChar char="§"/>
            </a:pPr>
            <a:r>
              <a:rPr lang="ar-SA" altLang="fr-FR" sz="1800" b="1">
                <a:solidFill>
                  <a:srgbClr val="000000"/>
                </a:solidFill>
                <a:latin typeface="Times New Roman" panose="02020603050405020304" pitchFamily="18" charset="0"/>
                <a:cs typeface="Times New Roman" panose="02020603050405020304" pitchFamily="18" charset="0"/>
              </a:rPr>
              <a:t> درجة المنافسة على العمالة(الطلب)</a:t>
            </a:r>
            <a:endParaRPr lang="ar-SA" altLang="fr-FR" sz="1800">
              <a:latin typeface="Times New Roman" panose="02020603050405020304" pitchFamily="18" charset="0"/>
              <a:cs typeface="Times New Roman" panose="02020603050405020304" pitchFamily="18" charset="0"/>
            </a:endParaRPr>
          </a:p>
          <a:p>
            <a:pPr>
              <a:spcBef>
                <a:spcPct val="0"/>
              </a:spcBef>
              <a:buClrTx/>
              <a:buSzTx/>
              <a:buFont typeface="Wingdings" panose="05000000000000000000" pitchFamily="2" charset="2"/>
              <a:buChar char="§"/>
            </a:pPr>
            <a:r>
              <a:rPr lang="ar-SA" altLang="fr-FR" sz="1800" b="1">
                <a:solidFill>
                  <a:srgbClr val="000000"/>
                </a:solidFill>
                <a:latin typeface="Times New Roman" panose="02020603050405020304" pitchFamily="18" charset="0"/>
                <a:cs typeface="Times New Roman" panose="02020603050405020304" pitchFamily="18" charset="0"/>
              </a:rPr>
              <a:t> قدرات المؤسسات التعليمية والتدريبية</a:t>
            </a:r>
            <a:endParaRPr lang="ar-SA" altLang="fr-FR" sz="1800">
              <a:latin typeface="Times New Roman" panose="02020603050405020304" pitchFamily="18" charset="0"/>
              <a:cs typeface="Times New Roman" panose="02020603050405020304" pitchFamily="18" charset="0"/>
            </a:endParaRPr>
          </a:p>
        </p:txBody>
      </p:sp>
      <p:sp>
        <p:nvSpPr>
          <p:cNvPr id="24" name="AutoShape 12"/>
          <p:cNvSpPr>
            <a:spLocks noChangeArrowheads="1"/>
          </p:cNvSpPr>
          <p:nvPr/>
        </p:nvSpPr>
        <p:spPr bwMode="auto">
          <a:xfrm>
            <a:off x="95878" y="5994779"/>
            <a:ext cx="3509062" cy="723900"/>
          </a:xfrm>
          <a:prstGeom prst="flowChartAlternateProcess">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r" rtl="1" eaLnBrk="1" hangingPunct="1">
              <a:defRPr/>
            </a:pPr>
            <a:endParaRPr lang="ar-SA" sz="2000" b="1" dirty="0">
              <a:solidFill>
                <a:srgbClr val="FF0066"/>
              </a:solidFill>
              <a:latin typeface="Times New Roman" pitchFamily="18" charset="0"/>
              <a:cs typeface="Times New Roman" pitchFamily="18" charset="0"/>
            </a:endParaRPr>
          </a:p>
          <a:p>
            <a:pPr algn="r" rtl="1" eaLnBrk="1" hangingPunct="1">
              <a:defRPr/>
            </a:pPr>
            <a:endParaRPr lang="ar-SA" sz="2000" b="1" dirty="0">
              <a:solidFill>
                <a:srgbClr val="FF0066"/>
              </a:solidFill>
              <a:latin typeface="Times New Roman" pitchFamily="18" charset="0"/>
              <a:cs typeface="Times New Roman" pitchFamily="18" charset="0"/>
            </a:endParaRPr>
          </a:p>
          <a:p>
            <a:pPr algn="r" rtl="1" eaLnBrk="1" hangingPunct="1">
              <a:defRPr/>
            </a:pPr>
            <a:endParaRPr lang="ar-SA" sz="2000" b="1" dirty="0">
              <a:solidFill>
                <a:srgbClr val="FF0066"/>
              </a:solidFill>
              <a:latin typeface="Times New Roman" pitchFamily="18" charset="0"/>
              <a:cs typeface="Times New Roman" pitchFamily="18" charset="0"/>
            </a:endParaRPr>
          </a:p>
          <a:p>
            <a:pPr algn="r" rtl="1" eaLnBrk="1" hangingPunct="1">
              <a:defRPr/>
            </a:pPr>
            <a:endParaRPr lang="ar-SA" sz="2000" b="1" dirty="0">
              <a:solidFill>
                <a:srgbClr val="000000"/>
              </a:solidFill>
              <a:latin typeface="Times New Roman" pitchFamily="18" charset="0"/>
              <a:cs typeface="Times New Roman" pitchFamily="18" charset="0"/>
            </a:endParaRPr>
          </a:p>
          <a:p>
            <a:pPr algn="r" rtl="1" eaLnBrk="1" hangingPunct="1">
              <a:defRPr/>
            </a:pPr>
            <a:r>
              <a:rPr lang="ar-SA" b="1" dirty="0">
                <a:solidFill>
                  <a:srgbClr val="FF0066"/>
                </a:solidFill>
                <a:latin typeface="Times New Roman" pitchFamily="18" charset="0"/>
                <a:cs typeface="Times New Roman" pitchFamily="18" charset="0"/>
              </a:rPr>
              <a:t>سادسا :</a:t>
            </a:r>
            <a:r>
              <a:rPr lang="ar-SA" b="1" dirty="0">
                <a:solidFill>
                  <a:srgbClr val="000000"/>
                </a:solidFill>
                <a:cs typeface="Times New Roman" pitchFamily="18" charset="0"/>
              </a:rPr>
              <a:t>	مواجهة العجز والفائض</a:t>
            </a:r>
            <a:endParaRPr lang="ar-SA" dirty="0">
              <a:solidFill>
                <a:schemeClr val="tx1"/>
              </a:solidFill>
            </a:endParaRPr>
          </a:p>
          <a:p>
            <a:pPr algn="r" rtl="1" eaLnBrk="1" hangingPunct="1">
              <a:defRPr/>
            </a:pPr>
            <a:endParaRPr lang="ar-SA" b="1" dirty="0">
              <a:solidFill>
                <a:srgbClr val="000000"/>
              </a:solidFill>
              <a:latin typeface="Times New Roman" pitchFamily="18" charset="0"/>
              <a:cs typeface="Times New Roman" pitchFamily="18" charset="0"/>
            </a:endParaRPr>
          </a:p>
          <a:p>
            <a:pPr algn="r" rtl="1" eaLnBrk="1" hangingPunct="1">
              <a:defRPr/>
            </a:pPr>
            <a:endParaRPr lang="ar-SA" b="1" dirty="0">
              <a:solidFill>
                <a:srgbClr val="000000"/>
              </a:solidFill>
              <a:latin typeface="Times New Roman" pitchFamily="18" charset="0"/>
              <a:cs typeface="Times New Roman" pitchFamily="18" charset="0"/>
            </a:endParaRPr>
          </a:p>
          <a:p>
            <a:pPr algn="r" rtl="1" eaLnBrk="1" hangingPunct="1">
              <a:defRPr/>
            </a:pPr>
            <a:endParaRPr lang="ar-SA" b="1" dirty="0">
              <a:solidFill>
                <a:schemeClr val="tx1"/>
              </a:solidFill>
              <a:latin typeface="Times New Roman" pitchFamily="18" charset="0"/>
              <a:cs typeface="Times New Roman" pitchFamily="18" charset="0"/>
            </a:endParaRPr>
          </a:p>
          <a:p>
            <a:pPr algn="r">
              <a:defRPr/>
            </a:pPr>
            <a:r>
              <a:rPr lang="ar-SA" b="1" dirty="0">
                <a:solidFill>
                  <a:srgbClr val="000000"/>
                </a:solidFill>
                <a:latin typeface="Times New Roman" pitchFamily="18" charset="0"/>
                <a:cs typeface="Times New Roman" pitchFamily="18" charset="0"/>
              </a:rPr>
              <a:t>				</a:t>
            </a:r>
            <a:endParaRPr lang="ar-SA" b="1" dirty="0">
              <a:latin typeface="Times New Roman" pitchFamily="18" charset="0"/>
              <a:cs typeface="Times New Roman" pitchFamily="18" charset="0"/>
            </a:endParaRPr>
          </a:p>
        </p:txBody>
      </p:sp>
      <p:sp>
        <p:nvSpPr>
          <p:cNvPr id="27" name="AutoShape 12"/>
          <p:cNvSpPr>
            <a:spLocks noChangeArrowheads="1"/>
          </p:cNvSpPr>
          <p:nvPr/>
        </p:nvSpPr>
        <p:spPr bwMode="auto">
          <a:xfrm>
            <a:off x="3733800" y="5715000"/>
            <a:ext cx="5105400" cy="1143000"/>
          </a:xfrm>
          <a:prstGeom prst="flowChartAlternateProcess">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r" rtl="1" eaLnBrk="1" hangingPunct="1">
              <a:defRPr/>
            </a:pPr>
            <a:endParaRPr lang="ar-SA" b="1" dirty="0">
              <a:solidFill>
                <a:srgbClr val="FF0066"/>
              </a:solidFill>
              <a:latin typeface="Times New Roman" pitchFamily="18" charset="0"/>
              <a:cs typeface="Times New Roman" pitchFamily="18" charset="0"/>
            </a:endParaRPr>
          </a:p>
          <a:p>
            <a:pPr algn="r" rtl="1" eaLnBrk="1" hangingPunct="1">
              <a:defRPr/>
            </a:pPr>
            <a:endParaRPr lang="ar-SA" b="1" dirty="0">
              <a:solidFill>
                <a:srgbClr val="FF0066"/>
              </a:solidFill>
              <a:latin typeface="Times New Roman" pitchFamily="18" charset="0"/>
              <a:cs typeface="Times New Roman" pitchFamily="18" charset="0"/>
            </a:endParaRPr>
          </a:p>
          <a:p>
            <a:pPr algn="r" rtl="1" eaLnBrk="1" hangingPunct="1">
              <a:defRPr/>
            </a:pPr>
            <a:endParaRPr lang="ar-SA" b="1" dirty="0">
              <a:solidFill>
                <a:srgbClr val="FF0066"/>
              </a:solidFill>
              <a:latin typeface="Times New Roman" pitchFamily="18" charset="0"/>
              <a:cs typeface="Times New Roman" pitchFamily="18" charset="0"/>
            </a:endParaRPr>
          </a:p>
          <a:p>
            <a:pPr algn="r" rtl="1" eaLnBrk="1" hangingPunct="1">
              <a:defRPr/>
            </a:pPr>
            <a:endParaRPr lang="ar-DZ" sz="2000" b="1" dirty="0">
              <a:solidFill>
                <a:srgbClr val="FF0066"/>
              </a:solidFill>
              <a:latin typeface="Times New Roman" pitchFamily="18" charset="0"/>
              <a:cs typeface="Times New Roman" pitchFamily="18" charset="0"/>
            </a:endParaRPr>
          </a:p>
          <a:p>
            <a:pPr algn="r" rtl="1" eaLnBrk="1" hangingPunct="1">
              <a:defRPr/>
            </a:pPr>
            <a:r>
              <a:rPr lang="ar-SA" sz="2000" b="1" dirty="0" err="1">
                <a:solidFill>
                  <a:srgbClr val="FF0066"/>
                </a:solidFill>
                <a:latin typeface="Times New Roman" pitchFamily="18" charset="0"/>
                <a:cs typeface="Times New Roman" pitchFamily="18" charset="0"/>
              </a:rPr>
              <a:t>خامسا:</a:t>
            </a:r>
            <a:r>
              <a:rPr lang="ar-SA" sz="2000" b="1" dirty="0" err="1">
                <a:solidFill>
                  <a:srgbClr val="000000"/>
                </a:solidFill>
                <a:latin typeface="Times New Roman" pitchFamily="18" charset="0"/>
                <a:cs typeface="Times New Roman" pitchFamily="18" charset="0"/>
              </a:rPr>
              <a:t>تحليل</a:t>
            </a:r>
            <a:r>
              <a:rPr lang="ar-SA" sz="2000" b="1" dirty="0">
                <a:solidFill>
                  <a:srgbClr val="000000"/>
                </a:solidFill>
                <a:latin typeface="Times New Roman" pitchFamily="18" charset="0"/>
                <a:cs typeface="Times New Roman" pitchFamily="18" charset="0"/>
              </a:rPr>
              <a:t> العجز والفائض النوعي أو الكمي :</a:t>
            </a:r>
            <a:endParaRPr lang="ar-SA" sz="2000" dirty="0">
              <a:solidFill>
                <a:schemeClr val="tx1"/>
              </a:solidFill>
              <a:latin typeface="Times New Roman" pitchFamily="18" charset="0"/>
              <a:cs typeface="Times New Roman" pitchFamily="18" charset="0"/>
            </a:endParaRPr>
          </a:p>
          <a:p>
            <a:pPr algn="r">
              <a:defRPr/>
            </a:pPr>
            <a:r>
              <a:rPr lang="ar-SA" sz="2000" b="1" dirty="0">
                <a:solidFill>
                  <a:srgbClr val="000000"/>
                </a:solidFill>
                <a:latin typeface="Times New Roman" pitchFamily="18" charset="0"/>
                <a:cs typeface="Times New Roman" pitchFamily="18" charset="0"/>
              </a:rPr>
              <a:t>وجود فائض:يعني التشدد في معايير الاستقطاب والاختيار.</a:t>
            </a:r>
            <a:endParaRPr lang="ar-SA" sz="2000" dirty="0">
              <a:solidFill>
                <a:schemeClr val="tx1"/>
              </a:solidFill>
              <a:latin typeface="Times New Roman" pitchFamily="18" charset="0"/>
              <a:cs typeface="Times New Roman" pitchFamily="18" charset="0"/>
            </a:endParaRPr>
          </a:p>
          <a:p>
            <a:pPr algn="r">
              <a:defRPr/>
            </a:pPr>
            <a:r>
              <a:rPr lang="ar-SA" sz="2000" b="1" dirty="0">
                <a:solidFill>
                  <a:srgbClr val="000000"/>
                </a:solidFill>
                <a:latin typeface="Times New Roman" pitchFamily="18" charset="0"/>
                <a:cs typeface="Times New Roman" pitchFamily="18" charset="0"/>
              </a:rPr>
              <a:t>وجود عجز:يعني التساهل في عملية الاختيار</a:t>
            </a:r>
          </a:p>
          <a:p>
            <a:pPr algn="r" rtl="1" eaLnBrk="1" hangingPunct="1">
              <a:defRPr/>
            </a:pPr>
            <a:endParaRPr lang="ar-SA" sz="2200" b="1" dirty="0">
              <a:solidFill>
                <a:srgbClr val="000000"/>
              </a:solidFill>
              <a:latin typeface="Times New Roman" pitchFamily="18" charset="0"/>
              <a:cs typeface="Times New Roman" pitchFamily="18" charset="0"/>
            </a:endParaRPr>
          </a:p>
          <a:p>
            <a:pPr algn="r" rtl="1" eaLnBrk="1" hangingPunct="1">
              <a:defRPr/>
            </a:pPr>
            <a:endParaRPr lang="ar-SA" b="1" dirty="0">
              <a:solidFill>
                <a:srgbClr val="000000"/>
              </a:solidFill>
              <a:latin typeface="Times New Roman" pitchFamily="18" charset="0"/>
              <a:cs typeface="Times New Roman" pitchFamily="18" charset="0"/>
            </a:endParaRPr>
          </a:p>
          <a:p>
            <a:pPr algn="r" rtl="1" eaLnBrk="1" hangingPunct="1">
              <a:defRPr/>
            </a:pPr>
            <a:endParaRPr lang="ar-SA" b="1" dirty="0">
              <a:solidFill>
                <a:schemeClr val="tx1"/>
              </a:solidFill>
              <a:latin typeface="Times New Roman" pitchFamily="18" charset="0"/>
              <a:cs typeface="Times New Roman" pitchFamily="18" charset="0"/>
            </a:endParaRPr>
          </a:p>
          <a:p>
            <a:pPr algn="r">
              <a:defRPr/>
            </a:pPr>
            <a:r>
              <a:rPr lang="ar-SA" b="1" dirty="0">
                <a:solidFill>
                  <a:srgbClr val="000000"/>
                </a:solidFill>
                <a:latin typeface="Times New Roman" pitchFamily="18" charset="0"/>
                <a:cs typeface="Times New Roman" pitchFamily="18" charset="0"/>
              </a:rPr>
              <a:t>				</a:t>
            </a:r>
            <a:endParaRPr lang="ar-SA" b="1" dirty="0">
              <a:latin typeface="Times New Roman" pitchFamily="18" charset="0"/>
              <a:cs typeface="Times New Roman" pitchFamily="18" charset="0"/>
            </a:endParaRPr>
          </a:p>
        </p:txBody>
      </p:sp>
      <p:cxnSp>
        <p:nvCxnSpPr>
          <p:cNvPr id="11" name="Connecteur droit avec flèche 10"/>
          <p:cNvCxnSpPr/>
          <p:nvPr/>
        </p:nvCxnSpPr>
        <p:spPr bwMode="auto">
          <a:xfrm flipH="1">
            <a:off x="990600" y="3265487"/>
            <a:ext cx="254794" cy="239713"/>
          </a:xfrm>
          <a:prstGeom prst="straightConnector1">
            <a:avLst/>
          </a:prstGeom>
          <a:solidFill>
            <a:schemeClr val="accent1"/>
          </a:solidFill>
          <a:ln w="9525" cap="flat" cmpd="sng" algn="ctr">
            <a:solidFill>
              <a:schemeClr val="accent4">
                <a:lumMod val="1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06580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strVal val="#ppt_w*0.70"/>
                                          </p:val>
                                        </p:tav>
                                        <p:tav tm="100000">
                                          <p:val>
                                            <p:strVal val="#ppt_w"/>
                                          </p:val>
                                        </p:tav>
                                      </p:tavLst>
                                    </p:anim>
                                    <p:anim calcmode="lin" valueType="num">
                                      <p:cBhvr>
                                        <p:cTn id="19" dur="1000" fill="hold"/>
                                        <p:tgtEl>
                                          <p:spTgt spid="19"/>
                                        </p:tgtEl>
                                        <p:attrNameLst>
                                          <p:attrName>ppt_h</p:attrName>
                                        </p:attrNameLst>
                                      </p:cBhvr>
                                      <p:tavLst>
                                        <p:tav tm="0">
                                          <p:val>
                                            <p:strVal val="#ppt_h"/>
                                          </p:val>
                                        </p:tav>
                                        <p:tav tm="100000">
                                          <p:val>
                                            <p:strVal val="#ppt_h"/>
                                          </p:val>
                                        </p:tav>
                                      </p:tavLst>
                                    </p:anim>
                                    <p:animEffect transition="in" filter="fade">
                                      <p:cBhvr>
                                        <p:cTn id="20" dur="10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strVal val="#ppt_w*0.70"/>
                                          </p:val>
                                        </p:tav>
                                        <p:tav tm="100000">
                                          <p:val>
                                            <p:strVal val="#ppt_w"/>
                                          </p:val>
                                        </p:tav>
                                      </p:tavLst>
                                    </p:anim>
                                    <p:anim calcmode="lin" valueType="num">
                                      <p:cBhvr>
                                        <p:cTn id="26" dur="1000" fill="hold"/>
                                        <p:tgtEl>
                                          <p:spTgt spid="18"/>
                                        </p:tgtEl>
                                        <p:attrNameLst>
                                          <p:attrName>ppt_h</p:attrName>
                                        </p:attrNameLst>
                                      </p:cBhvr>
                                      <p:tavLst>
                                        <p:tav tm="0">
                                          <p:val>
                                            <p:strVal val="#ppt_h"/>
                                          </p:val>
                                        </p:tav>
                                        <p:tav tm="100000">
                                          <p:val>
                                            <p:strVal val="#ppt_h"/>
                                          </p:val>
                                        </p:tav>
                                      </p:tavLst>
                                    </p:anim>
                                    <p:animEffect transition="in" filter="fade">
                                      <p:cBhvr>
                                        <p:cTn id="27" dur="10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7192"/>
                                        </p:tgtEl>
                                        <p:attrNameLst>
                                          <p:attrName>style.visibility</p:attrName>
                                        </p:attrNameLst>
                                      </p:cBhvr>
                                      <p:to>
                                        <p:strVal val="visible"/>
                                      </p:to>
                                    </p:set>
                                    <p:anim calcmode="lin" valueType="num">
                                      <p:cBhvr>
                                        <p:cTn id="32" dur="1000" fill="hold"/>
                                        <p:tgtEl>
                                          <p:spTgt spid="7192"/>
                                        </p:tgtEl>
                                        <p:attrNameLst>
                                          <p:attrName>ppt_w</p:attrName>
                                        </p:attrNameLst>
                                      </p:cBhvr>
                                      <p:tavLst>
                                        <p:tav tm="0">
                                          <p:val>
                                            <p:strVal val="#ppt_w*0.70"/>
                                          </p:val>
                                        </p:tav>
                                        <p:tav tm="100000">
                                          <p:val>
                                            <p:strVal val="#ppt_w"/>
                                          </p:val>
                                        </p:tav>
                                      </p:tavLst>
                                    </p:anim>
                                    <p:anim calcmode="lin" valueType="num">
                                      <p:cBhvr>
                                        <p:cTn id="33" dur="1000" fill="hold"/>
                                        <p:tgtEl>
                                          <p:spTgt spid="7192"/>
                                        </p:tgtEl>
                                        <p:attrNameLst>
                                          <p:attrName>ppt_h</p:attrName>
                                        </p:attrNameLst>
                                      </p:cBhvr>
                                      <p:tavLst>
                                        <p:tav tm="0">
                                          <p:val>
                                            <p:strVal val="#ppt_h"/>
                                          </p:val>
                                        </p:tav>
                                        <p:tav tm="100000">
                                          <p:val>
                                            <p:strVal val="#ppt_h"/>
                                          </p:val>
                                        </p:tav>
                                      </p:tavLst>
                                    </p:anim>
                                    <p:animEffect transition="in" filter="fade">
                                      <p:cBhvr>
                                        <p:cTn id="34" dur="1000"/>
                                        <p:tgtEl>
                                          <p:spTgt spid="7192"/>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7193"/>
                                        </p:tgtEl>
                                        <p:attrNameLst>
                                          <p:attrName>style.visibility</p:attrName>
                                        </p:attrNameLst>
                                      </p:cBhvr>
                                      <p:to>
                                        <p:strVal val="visible"/>
                                      </p:to>
                                    </p:set>
                                    <p:anim calcmode="lin" valueType="num">
                                      <p:cBhvr>
                                        <p:cTn id="37" dur="1000" fill="hold"/>
                                        <p:tgtEl>
                                          <p:spTgt spid="7193"/>
                                        </p:tgtEl>
                                        <p:attrNameLst>
                                          <p:attrName>ppt_w</p:attrName>
                                        </p:attrNameLst>
                                      </p:cBhvr>
                                      <p:tavLst>
                                        <p:tav tm="0">
                                          <p:val>
                                            <p:strVal val="#ppt_w*0.70"/>
                                          </p:val>
                                        </p:tav>
                                        <p:tav tm="100000">
                                          <p:val>
                                            <p:strVal val="#ppt_w"/>
                                          </p:val>
                                        </p:tav>
                                      </p:tavLst>
                                    </p:anim>
                                    <p:anim calcmode="lin" valueType="num">
                                      <p:cBhvr>
                                        <p:cTn id="38" dur="1000" fill="hold"/>
                                        <p:tgtEl>
                                          <p:spTgt spid="7193"/>
                                        </p:tgtEl>
                                        <p:attrNameLst>
                                          <p:attrName>ppt_h</p:attrName>
                                        </p:attrNameLst>
                                      </p:cBhvr>
                                      <p:tavLst>
                                        <p:tav tm="0">
                                          <p:val>
                                            <p:strVal val="#ppt_h"/>
                                          </p:val>
                                        </p:tav>
                                        <p:tav tm="100000">
                                          <p:val>
                                            <p:strVal val="#ppt_h"/>
                                          </p:val>
                                        </p:tav>
                                      </p:tavLst>
                                    </p:anim>
                                    <p:animEffect transition="in" filter="fade">
                                      <p:cBhvr>
                                        <p:cTn id="39" dur="1000"/>
                                        <p:tgtEl>
                                          <p:spTgt spid="7193"/>
                                        </p:tgtEl>
                                      </p:cBhvr>
                                    </p:animEffect>
                                  </p:childTnLst>
                                </p:cTn>
                              </p:par>
                              <p:par>
                                <p:cTn id="40" presetID="55"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strVal val="#ppt_w*0.70"/>
                                          </p:val>
                                        </p:tav>
                                        <p:tav tm="100000">
                                          <p:val>
                                            <p:strVal val="#ppt_w"/>
                                          </p:val>
                                        </p:tav>
                                      </p:tavLst>
                                    </p:anim>
                                    <p:anim calcmode="lin" valueType="num">
                                      <p:cBhvr>
                                        <p:cTn id="43" dur="1000" fill="hold"/>
                                        <p:tgtEl>
                                          <p:spTgt spid="43"/>
                                        </p:tgtEl>
                                        <p:attrNameLst>
                                          <p:attrName>ppt_h</p:attrName>
                                        </p:attrNameLst>
                                      </p:cBhvr>
                                      <p:tavLst>
                                        <p:tav tm="0">
                                          <p:val>
                                            <p:strVal val="#ppt_h"/>
                                          </p:val>
                                        </p:tav>
                                        <p:tav tm="100000">
                                          <p:val>
                                            <p:strVal val="#ppt_h"/>
                                          </p:val>
                                        </p:tav>
                                      </p:tavLst>
                                    </p:anim>
                                    <p:animEffect transition="in" filter="fade">
                                      <p:cBhvr>
                                        <p:cTn id="44" dur="1000"/>
                                        <p:tgtEl>
                                          <p:spTgt spid="43"/>
                                        </p:tgtEl>
                                      </p:cBhvr>
                                    </p:animEffect>
                                  </p:childTnLst>
                                </p:cTn>
                              </p:par>
                              <p:par>
                                <p:cTn id="45" presetID="55"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1000" fill="hold"/>
                                        <p:tgtEl>
                                          <p:spTgt spid="38"/>
                                        </p:tgtEl>
                                        <p:attrNameLst>
                                          <p:attrName>ppt_w</p:attrName>
                                        </p:attrNameLst>
                                      </p:cBhvr>
                                      <p:tavLst>
                                        <p:tav tm="0">
                                          <p:val>
                                            <p:strVal val="#ppt_w*0.70"/>
                                          </p:val>
                                        </p:tav>
                                        <p:tav tm="100000">
                                          <p:val>
                                            <p:strVal val="#ppt_w"/>
                                          </p:val>
                                        </p:tav>
                                      </p:tavLst>
                                    </p:anim>
                                    <p:anim calcmode="lin" valueType="num">
                                      <p:cBhvr>
                                        <p:cTn id="48" dur="1000" fill="hold"/>
                                        <p:tgtEl>
                                          <p:spTgt spid="38"/>
                                        </p:tgtEl>
                                        <p:attrNameLst>
                                          <p:attrName>ppt_h</p:attrName>
                                        </p:attrNameLst>
                                      </p:cBhvr>
                                      <p:tavLst>
                                        <p:tav tm="0">
                                          <p:val>
                                            <p:strVal val="#ppt_h"/>
                                          </p:val>
                                        </p:tav>
                                        <p:tav tm="100000">
                                          <p:val>
                                            <p:strVal val="#ppt_h"/>
                                          </p:val>
                                        </p:tav>
                                      </p:tavLst>
                                    </p:anim>
                                    <p:animEffect transition="in" filter="fade">
                                      <p:cBhvr>
                                        <p:cTn id="49" dur="1000"/>
                                        <p:tgtEl>
                                          <p:spTgt spid="38"/>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1000" fill="hold"/>
                                        <p:tgtEl>
                                          <p:spTgt spid="25"/>
                                        </p:tgtEl>
                                        <p:attrNameLst>
                                          <p:attrName>ppt_w</p:attrName>
                                        </p:attrNameLst>
                                      </p:cBhvr>
                                      <p:tavLst>
                                        <p:tav tm="0">
                                          <p:val>
                                            <p:strVal val="#ppt_w*0.70"/>
                                          </p:val>
                                        </p:tav>
                                        <p:tav tm="100000">
                                          <p:val>
                                            <p:strVal val="#ppt_w"/>
                                          </p:val>
                                        </p:tav>
                                      </p:tavLst>
                                    </p:anim>
                                    <p:anim calcmode="lin" valueType="num">
                                      <p:cBhvr>
                                        <p:cTn id="53" dur="1000" fill="hold"/>
                                        <p:tgtEl>
                                          <p:spTgt spid="25"/>
                                        </p:tgtEl>
                                        <p:attrNameLst>
                                          <p:attrName>ppt_h</p:attrName>
                                        </p:attrNameLst>
                                      </p:cBhvr>
                                      <p:tavLst>
                                        <p:tav tm="0">
                                          <p:val>
                                            <p:strVal val="#ppt_h"/>
                                          </p:val>
                                        </p:tav>
                                        <p:tav tm="100000">
                                          <p:val>
                                            <p:strVal val="#ppt_h"/>
                                          </p:val>
                                        </p:tav>
                                      </p:tavLst>
                                    </p:anim>
                                    <p:animEffect transition="in" filter="fade">
                                      <p:cBhvr>
                                        <p:cTn id="54" dur="1000"/>
                                        <p:tgtEl>
                                          <p:spTgt spid="25"/>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1000" fill="hold"/>
                                        <p:tgtEl>
                                          <p:spTgt spid="26"/>
                                        </p:tgtEl>
                                        <p:attrNameLst>
                                          <p:attrName>ppt_w</p:attrName>
                                        </p:attrNameLst>
                                      </p:cBhvr>
                                      <p:tavLst>
                                        <p:tav tm="0">
                                          <p:val>
                                            <p:strVal val="#ppt_w*0.70"/>
                                          </p:val>
                                        </p:tav>
                                        <p:tav tm="100000">
                                          <p:val>
                                            <p:strVal val="#ppt_w"/>
                                          </p:val>
                                        </p:tav>
                                      </p:tavLst>
                                    </p:anim>
                                    <p:anim calcmode="lin" valueType="num">
                                      <p:cBhvr>
                                        <p:cTn id="58" dur="1000" fill="hold"/>
                                        <p:tgtEl>
                                          <p:spTgt spid="26"/>
                                        </p:tgtEl>
                                        <p:attrNameLst>
                                          <p:attrName>ppt_h</p:attrName>
                                        </p:attrNameLst>
                                      </p:cBhvr>
                                      <p:tavLst>
                                        <p:tav tm="0">
                                          <p:val>
                                            <p:strVal val="#ppt_h"/>
                                          </p:val>
                                        </p:tav>
                                        <p:tav tm="100000">
                                          <p:val>
                                            <p:strVal val="#ppt_h"/>
                                          </p:val>
                                        </p:tav>
                                      </p:tavLst>
                                    </p:anim>
                                    <p:animEffect transition="in" filter="fade">
                                      <p:cBhvr>
                                        <p:cTn id="59" dur="1000"/>
                                        <p:tgtEl>
                                          <p:spTgt spid="26"/>
                                        </p:tgtEl>
                                      </p:cBhvr>
                                    </p:animEffect>
                                  </p:childTnLst>
                                </p:cTn>
                              </p:par>
                              <p:par>
                                <p:cTn id="60" presetID="55" presetClass="entr" presetSubtype="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ppt_w</p:attrName>
                                        </p:attrNameLst>
                                      </p:cBhvr>
                                      <p:tavLst>
                                        <p:tav tm="0">
                                          <p:val>
                                            <p:strVal val="#ppt_w*0.70"/>
                                          </p:val>
                                        </p:tav>
                                        <p:tav tm="100000">
                                          <p:val>
                                            <p:strVal val="#ppt_w"/>
                                          </p:val>
                                        </p:tav>
                                      </p:tavLst>
                                    </p:anim>
                                    <p:anim calcmode="lin" valueType="num">
                                      <p:cBhvr>
                                        <p:cTn id="63" dur="1000" fill="hold"/>
                                        <p:tgtEl>
                                          <p:spTgt spid="28"/>
                                        </p:tgtEl>
                                        <p:attrNameLst>
                                          <p:attrName>ppt_h</p:attrName>
                                        </p:attrNameLst>
                                      </p:cBhvr>
                                      <p:tavLst>
                                        <p:tav tm="0">
                                          <p:val>
                                            <p:strVal val="#ppt_h"/>
                                          </p:val>
                                        </p:tav>
                                        <p:tav tm="100000">
                                          <p:val>
                                            <p:strVal val="#ppt_h"/>
                                          </p:val>
                                        </p:tav>
                                      </p:tavLst>
                                    </p:anim>
                                    <p:animEffect transition="in" filter="fade">
                                      <p:cBhvr>
                                        <p:cTn id="64" dur="1000"/>
                                        <p:tgtEl>
                                          <p:spTgt spid="28"/>
                                        </p:tgtEl>
                                      </p:cBhvr>
                                    </p:animEffect>
                                  </p:childTnLst>
                                </p:cTn>
                              </p:par>
                              <p:par>
                                <p:cTn id="65" presetID="55"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000" fill="hold"/>
                                        <p:tgtEl>
                                          <p:spTgt spid="30"/>
                                        </p:tgtEl>
                                        <p:attrNameLst>
                                          <p:attrName>ppt_w</p:attrName>
                                        </p:attrNameLst>
                                      </p:cBhvr>
                                      <p:tavLst>
                                        <p:tav tm="0">
                                          <p:val>
                                            <p:strVal val="#ppt_w*0.70"/>
                                          </p:val>
                                        </p:tav>
                                        <p:tav tm="100000">
                                          <p:val>
                                            <p:strVal val="#ppt_w"/>
                                          </p:val>
                                        </p:tav>
                                      </p:tavLst>
                                    </p:anim>
                                    <p:anim calcmode="lin" valueType="num">
                                      <p:cBhvr>
                                        <p:cTn id="68" dur="1000" fill="hold"/>
                                        <p:tgtEl>
                                          <p:spTgt spid="30"/>
                                        </p:tgtEl>
                                        <p:attrNameLst>
                                          <p:attrName>ppt_h</p:attrName>
                                        </p:attrNameLst>
                                      </p:cBhvr>
                                      <p:tavLst>
                                        <p:tav tm="0">
                                          <p:val>
                                            <p:strVal val="#ppt_h"/>
                                          </p:val>
                                        </p:tav>
                                        <p:tav tm="100000">
                                          <p:val>
                                            <p:strVal val="#ppt_h"/>
                                          </p:val>
                                        </p:tav>
                                      </p:tavLst>
                                    </p:anim>
                                    <p:animEffect transition="in" filter="fade">
                                      <p:cBhvr>
                                        <p:cTn id="69" dur="1000"/>
                                        <p:tgtEl>
                                          <p:spTgt spid="3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55"/>
                                        </p:tgtEl>
                                        <p:attrNameLst>
                                          <p:attrName>style.visibility</p:attrName>
                                        </p:attrNameLst>
                                      </p:cBhvr>
                                      <p:to>
                                        <p:strVal val="visible"/>
                                      </p:to>
                                    </p:set>
                                    <p:anim calcmode="lin" valueType="num">
                                      <p:cBhvr>
                                        <p:cTn id="74" dur="1000" fill="hold"/>
                                        <p:tgtEl>
                                          <p:spTgt spid="55"/>
                                        </p:tgtEl>
                                        <p:attrNameLst>
                                          <p:attrName>ppt_w</p:attrName>
                                        </p:attrNameLst>
                                      </p:cBhvr>
                                      <p:tavLst>
                                        <p:tav tm="0">
                                          <p:val>
                                            <p:strVal val="#ppt_w*0.70"/>
                                          </p:val>
                                        </p:tav>
                                        <p:tav tm="100000">
                                          <p:val>
                                            <p:strVal val="#ppt_w"/>
                                          </p:val>
                                        </p:tav>
                                      </p:tavLst>
                                    </p:anim>
                                    <p:anim calcmode="lin" valueType="num">
                                      <p:cBhvr>
                                        <p:cTn id="75" dur="1000" fill="hold"/>
                                        <p:tgtEl>
                                          <p:spTgt spid="55"/>
                                        </p:tgtEl>
                                        <p:attrNameLst>
                                          <p:attrName>ppt_h</p:attrName>
                                        </p:attrNameLst>
                                      </p:cBhvr>
                                      <p:tavLst>
                                        <p:tav tm="0">
                                          <p:val>
                                            <p:strVal val="#ppt_h"/>
                                          </p:val>
                                        </p:tav>
                                        <p:tav tm="100000">
                                          <p:val>
                                            <p:strVal val="#ppt_h"/>
                                          </p:val>
                                        </p:tav>
                                      </p:tavLst>
                                    </p:anim>
                                    <p:animEffect transition="in" filter="fade">
                                      <p:cBhvr>
                                        <p:cTn id="76" dur="1000"/>
                                        <p:tgtEl>
                                          <p:spTgt spid="5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5"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1000" fill="hold"/>
                                        <p:tgtEl>
                                          <p:spTgt spid="22"/>
                                        </p:tgtEl>
                                        <p:attrNameLst>
                                          <p:attrName>ppt_w</p:attrName>
                                        </p:attrNameLst>
                                      </p:cBhvr>
                                      <p:tavLst>
                                        <p:tav tm="0">
                                          <p:val>
                                            <p:strVal val="#ppt_w*0.70"/>
                                          </p:val>
                                        </p:tav>
                                        <p:tav tm="100000">
                                          <p:val>
                                            <p:strVal val="#ppt_w"/>
                                          </p:val>
                                        </p:tav>
                                      </p:tavLst>
                                    </p:anim>
                                    <p:anim calcmode="lin" valueType="num">
                                      <p:cBhvr>
                                        <p:cTn id="82" dur="1000" fill="hold"/>
                                        <p:tgtEl>
                                          <p:spTgt spid="22"/>
                                        </p:tgtEl>
                                        <p:attrNameLst>
                                          <p:attrName>ppt_h</p:attrName>
                                        </p:attrNameLst>
                                      </p:cBhvr>
                                      <p:tavLst>
                                        <p:tav tm="0">
                                          <p:val>
                                            <p:strVal val="#ppt_h"/>
                                          </p:val>
                                        </p:tav>
                                        <p:tav tm="100000">
                                          <p:val>
                                            <p:strVal val="#ppt_h"/>
                                          </p:val>
                                        </p:tav>
                                      </p:tavLst>
                                    </p:anim>
                                    <p:animEffect transition="in" filter="fade">
                                      <p:cBhvr>
                                        <p:cTn id="83" dur="1000"/>
                                        <p:tgtEl>
                                          <p:spTgt spid="2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1000" fill="hold"/>
                                        <p:tgtEl>
                                          <p:spTgt spid="27"/>
                                        </p:tgtEl>
                                        <p:attrNameLst>
                                          <p:attrName>ppt_w</p:attrName>
                                        </p:attrNameLst>
                                      </p:cBhvr>
                                      <p:tavLst>
                                        <p:tav tm="0">
                                          <p:val>
                                            <p:strVal val="#ppt_w*0.70"/>
                                          </p:val>
                                        </p:tav>
                                        <p:tav tm="100000">
                                          <p:val>
                                            <p:strVal val="#ppt_w"/>
                                          </p:val>
                                        </p:tav>
                                      </p:tavLst>
                                    </p:anim>
                                    <p:anim calcmode="lin" valueType="num">
                                      <p:cBhvr>
                                        <p:cTn id="89" dur="1000" fill="hold"/>
                                        <p:tgtEl>
                                          <p:spTgt spid="27"/>
                                        </p:tgtEl>
                                        <p:attrNameLst>
                                          <p:attrName>ppt_h</p:attrName>
                                        </p:attrNameLst>
                                      </p:cBhvr>
                                      <p:tavLst>
                                        <p:tav tm="0">
                                          <p:val>
                                            <p:strVal val="#ppt_h"/>
                                          </p:val>
                                        </p:tav>
                                        <p:tav tm="100000">
                                          <p:val>
                                            <p:strVal val="#ppt_h"/>
                                          </p:val>
                                        </p:tav>
                                      </p:tavLst>
                                    </p:anim>
                                    <p:animEffect transition="in" filter="fade">
                                      <p:cBhvr>
                                        <p:cTn id="90" dur="1000"/>
                                        <p:tgtEl>
                                          <p:spTgt spid="2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1000" fill="hold"/>
                                        <p:tgtEl>
                                          <p:spTgt spid="24"/>
                                        </p:tgtEl>
                                        <p:attrNameLst>
                                          <p:attrName>ppt_w</p:attrName>
                                        </p:attrNameLst>
                                      </p:cBhvr>
                                      <p:tavLst>
                                        <p:tav tm="0">
                                          <p:val>
                                            <p:strVal val="#ppt_w*0.70"/>
                                          </p:val>
                                        </p:tav>
                                        <p:tav tm="100000">
                                          <p:val>
                                            <p:strVal val="#ppt_w"/>
                                          </p:val>
                                        </p:tav>
                                      </p:tavLst>
                                    </p:anim>
                                    <p:anim calcmode="lin" valueType="num">
                                      <p:cBhvr>
                                        <p:cTn id="96" dur="1000" fill="hold"/>
                                        <p:tgtEl>
                                          <p:spTgt spid="24"/>
                                        </p:tgtEl>
                                        <p:attrNameLst>
                                          <p:attrName>ppt_h</p:attrName>
                                        </p:attrNameLst>
                                      </p:cBhvr>
                                      <p:tavLst>
                                        <p:tav tm="0">
                                          <p:val>
                                            <p:strVal val="#ppt_h"/>
                                          </p:val>
                                        </p:tav>
                                        <p:tav tm="100000">
                                          <p:val>
                                            <p:strVal val="#ppt_h"/>
                                          </p:val>
                                        </p:tav>
                                      </p:tavLst>
                                    </p:anim>
                                    <p:animEffect transition="in" filter="fade">
                                      <p:cBhvr>
                                        <p:cTn id="9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7192" grpId="0" animBg="1"/>
      <p:bldP spid="7193" grpId="0" animBg="1"/>
      <p:bldP spid="25" grpId="0" animBg="1"/>
      <p:bldP spid="26" grpId="0" animBg="1"/>
      <p:bldP spid="55" grpId="0" animBg="1"/>
      <p:bldP spid="22" grpId="0" animBg="1"/>
      <p:bldP spid="24"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AutoShape 11"/>
          <p:cNvSpPr>
            <a:spLocks noChangeArrowheads="1"/>
          </p:cNvSpPr>
          <p:nvPr/>
        </p:nvSpPr>
        <p:spPr bwMode="auto">
          <a:xfrm>
            <a:off x="2057400" y="838200"/>
            <a:ext cx="5943600" cy="6858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4000">
                <a:latin typeface="Arial" panose="020B0604020202020204" pitchFamily="34" charset="0"/>
                <a:cs typeface="Arial" panose="020B0604020202020204" pitchFamily="34" charset="0"/>
              </a:rPr>
              <a:t>ما هي الادارة ؟</a:t>
            </a:r>
            <a:endParaRPr lang="en-US" altLang="fr-FR" sz="4000">
              <a:latin typeface="Arial" panose="020B0604020202020204" pitchFamily="34" charset="0"/>
              <a:cs typeface="Arial" panose="020B0604020202020204" pitchFamily="34" charset="0"/>
            </a:endParaRPr>
          </a:p>
        </p:txBody>
      </p:sp>
      <p:sp>
        <p:nvSpPr>
          <p:cNvPr id="8205" name="Rectangle 13"/>
          <p:cNvSpPr>
            <a:spLocks noChangeArrowheads="1"/>
          </p:cNvSpPr>
          <p:nvPr/>
        </p:nvSpPr>
        <p:spPr bwMode="auto">
          <a:xfrm>
            <a:off x="419100" y="2028573"/>
            <a:ext cx="8305800" cy="1582738"/>
          </a:xfrm>
          <a:prstGeom prst="rect">
            <a:avLst/>
          </a:prstGeom>
          <a:solidFill>
            <a:srgbClr val="00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ar-EG" altLang="fr-FR" sz="3200" b="1" i="1" dirty="0">
                <a:solidFill>
                  <a:srgbClr val="FF0000"/>
                </a:solidFill>
                <a:effectLst>
                  <a:outerShdw blurRad="38100" dist="38100" dir="2700000" algn="tl">
                    <a:srgbClr val="FFFFFF"/>
                  </a:outerShdw>
                </a:effectLst>
                <a:latin typeface="Arial Narrow" panose="020B0606020202030204" pitchFamily="34" charset="0"/>
                <a:cs typeface="Arial" panose="020B0604020202020204" pitchFamily="34" charset="0"/>
              </a:rPr>
              <a:t>الادارة : هي عملية تتضمن التخطيط والتنظيم والرقابة التي تتم بغرض تحقيق مجموعة من الاهداف. وهي عملية تحقيق واستكمال الانشطة المستهدفة بكفاءة من خلال البشر.</a:t>
            </a:r>
            <a:endParaRPr lang="en-US" altLang="fr-FR" sz="3200" i="1" dirty="0">
              <a:solidFill>
                <a:srgbClr val="FFFF00"/>
              </a:solidFill>
              <a:effectLst>
                <a:outerShdw blurRad="38100" dist="38100" dir="2700000" algn="tl">
                  <a:srgbClr val="FFFFFF"/>
                </a:outerShdw>
              </a:effectLst>
              <a:latin typeface="Arial Narrow" panose="020B0606020202030204" pitchFamily="34" charset="0"/>
              <a:cs typeface="Arial" panose="020B0604020202020204" pitchFamily="34" charset="0"/>
            </a:endParaRPr>
          </a:p>
        </p:txBody>
      </p:sp>
      <p:pic>
        <p:nvPicPr>
          <p:cNvPr id="8206" name="Picture 14" descr="ARROW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772400" y="4018392"/>
            <a:ext cx="952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17878" y="4607922"/>
            <a:ext cx="7454522" cy="2021478"/>
          </a:xfrm>
          <a:prstGeom prst="rect">
            <a:avLst/>
          </a:prstGeom>
        </p:spPr>
        <p:txBody>
          <a:bodyPr/>
          <a:lstStyle/>
          <a:p>
            <a:pPr marL="342900" indent="-342900" algn="r" rtl="1" eaLnBrk="1" hangingPunct="1">
              <a:spcBef>
                <a:spcPct val="20000"/>
              </a:spcBef>
              <a:buClr>
                <a:schemeClr val="hlink"/>
              </a:buClr>
              <a:buSzPct val="75000"/>
              <a:defRPr/>
            </a:pPr>
            <a:r>
              <a:rPr lang="ar-SA" sz="3200" b="1" kern="0" dirty="0">
                <a:effectLst>
                  <a:outerShdw blurRad="38100" dist="38100" dir="2700000" algn="tl">
                    <a:srgbClr val="010199"/>
                  </a:outerShdw>
                </a:effectLst>
                <a:latin typeface="Times New Roman" pitchFamily="18" charset="0"/>
                <a:cs typeface="Times New Roman" pitchFamily="18" charset="0"/>
              </a:rPr>
              <a:t>هي مجموعة من الوظائف المتكاملة والمتناسقة لاستخدام الموارد المتاحة   ( بشرية – مالية – فنية – معلومات ....) بأقصى طاقة ممكنة وذلك من أجل تحقيق اهداف المنظمة</a:t>
            </a:r>
            <a:r>
              <a:rPr lang="ar-SA" sz="2800" b="1" kern="0" dirty="0">
                <a:effectLst>
                  <a:outerShdw blurRad="38100" dist="38100" dir="2700000" algn="tl">
                    <a:srgbClr val="010199"/>
                  </a:outerShdw>
                </a:effectLst>
                <a:latin typeface="Times New Roman" pitchFamily="18" charset="0"/>
                <a:cs typeface="Times New Roman" pitchFamily="18"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8203"/>
                                        </p:tgtEl>
                                        <p:attrNameLst>
                                          <p:attrName>style.color</p:attrName>
                                        </p:attrNameLst>
                                      </p:cBhvr>
                                      <p:to>
                                        <a:schemeClr val="bg1"/>
                                      </p:to>
                                    </p:animClr>
                                    <p:animClr clrSpc="rgb" dir="cw">
                                      <p:cBhvr>
                                        <p:cTn id="7" dur="250" autoRev="1" fill="remove"/>
                                        <p:tgtEl>
                                          <p:spTgt spid="8203"/>
                                        </p:tgtEl>
                                        <p:attrNameLst>
                                          <p:attrName>fillcolor</p:attrName>
                                        </p:attrNameLst>
                                      </p:cBhvr>
                                      <p:to>
                                        <a:schemeClr val="bg1"/>
                                      </p:to>
                                    </p:animClr>
                                    <p:set>
                                      <p:cBhvr>
                                        <p:cTn id="8" dur="250" autoRev="1" fill="remove"/>
                                        <p:tgtEl>
                                          <p:spTgt spid="8203"/>
                                        </p:tgtEl>
                                        <p:attrNameLst>
                                          <p:attrName>fill.type</p:attrName>
                                        </p:attrNameLst>
                                      </p:cBhvr>
                                      <p:to>
                                        <p:strVal val="solid"/>
                                      </p:to>
                                    </p:set>
                                    <p:set>
                                      <p:cBhvr>
                                        <p:cTn id="9" dur="250" autoRev="1" fill="remove"/>
                                        <p:tgtEl>
                                          <p:spTgt spid="8203"/>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205"/>
                                        </p:tgtEl>
                                        <p:attrNameLst>
                                          <p:attrName>style.visibility</p:attrName>
                                        </p:attrNameLst>
                                      </p:cBhvr>
                                      <p:to>
                                        <p:strVal val="visible"/>
                                      </p:to>
                                    </p:set>
                                    <p:anim calcmode="lin" valueType="num">
                                      <p:cBhvr additive="base">
                                        <p:cTn id="14" dur="500" fill="hold"/>
                                        <p:tgtEl>
                                          <p:spTgt spid="8205"/>
                                        </p:tgtEl>
                                        <p:attrNameLst>
                                          <p:attrName>ppt_x</p:attrName>
                                        </p:attrNameLst>
                                      </p:cBhvr>
                                      <p:tavLst>
                                        <p:tav tm="0">
                                          <p:val>
                                            <p:strVal val="#ppt_x"/>
                                          </p:val>
                                        </p:tav>
                                        <p:tav tm="100000">
                                          <p:val>
                                            <p:strVal val="#ppt_x"/>
                                          </p:val>
                                        </p:tav>
                                      </p:tavLst>
                                    </p:anim>
                                    <p:anim calcmode="lin" valueType="num">
                                      <p:cBhvr additive="base">
                                        <p:cTn id="15"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206"/>
                                        </p:tgtEl>
                                        <p:attrNameLst>
                                          <p:attrName>style.visibility</p:attrName>
                                        </p:attrNameLst>
                                      </p:cBhvr>
                                      <p:to>
                                        <p:strVal val="visible"/>
                                      </p:to>
                                    </p:set>
                                    <p:anim calcmode="lin" valueType="num">
                                      <p:cBhvr additive="base">
                                        <p:cTn id="20" dur="500" fill="hold"/>
                                        <p:tgtEl>
                                          <p:spTgt spid="8206"/>
                                        </p:tgtEl>
                                        <p:attrNameLst>
                                          <p:attrName>ppt_x</p:attrName>
                                        </p:attrNameLst>
                                      </p:cBhvr>
                                      <p:tavLst>
                                        <p:tav tm="0">
                                          <p:val>
                                            <p:strVal val="#ppt_x"/>
                                          </p:val>
                                        </p:tav>
                                        <p:tav tm="100000">
                                          <p:val>
                                            <p:strVal val="#ppt_x"/>
                                          </p:val>
                                        </p:tav>
                                      </p:tavLst>
                                    </p:anim>
                                    <p:anim calcmode="lin" valueType="num">
                                      <p:cBhvr additive="base">
                                        <p:cTn id="21" dur="500" fill="hold"/>
                                        <p:tgtEl>
                                          <p:spTgt spid="820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nimBg="1"/>
      <p:bldP spid="8205"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88A662F1-167C-488D-8F99-9FBA0CCE5496}" type="slidenum">
              <a:rPr lang="en-US" altLang="fr-FR"/>
              <a:pPr>
                <a:defRPr/>
              </a:pPr>
              <a:t>40</a:t>
            </a:fld>
            <a:endParaRPr lang="en-US" altLang="fr-FR"/>
          </a:p>
        </p:txBody>
      </p:sp>
      <p:sp>
        <p:nvSpPr>
          <p:cNvPr id="67586" name="Rectangle 2"/>
          <p:cNvSpPr>
            <a:spLocks noGrp="1" noChangeArrowheads="1"/>
          </p:cNvSpPr>
          <p:nvPr>
            <p:ph type="title"/>
          </p:nvPr>
        </p:nvSpPr>
        <p:spPr/>
        <p:txBody>
          <a:bodyPr/>
          <a:lstStyle/>
          <a:p>
            <a:pPr algn="r" eaLnBrk="1" hangingPunct="1">
              <a:defRPr/>
            </a:pPr>
            <a:r>
              <a:rPr lang="ar-SA" altLang="fr-FR" sz="5400" dirty="0"/>
              <a:t>مفهوم تحليل الوظائف</a:t>
            </a:r>
            <a:endParaRPr lang="fr-FR" altLang="fr-FR" sz="5400" dirty="0"/>
          </a:p>
        </p:txBody>
      </p:sp>
      <p:sp>
        <p:nvSpPr>
          <p:cNvPr id="6148" name="Rectangle 3"/>
          <p:cNvSpPr>
            <a:spLocks noGrp="1" noChangeArrowheads="1"/>
          </p:cNvSpPr>
          <p:nvPr>
            <p:ph type="body" idx="1"/>
          </p:nvPr>
        </p:nvSpPr>
        <p:spPr/>
        <p:txBody>
          <a:bodyPr/>
          <a:lstStyle/>
          <a:p>
            <a:pPr algn="r" rtl="1" eaLnBrk="1" hangingPunct="1"/>
            <a:r>
              <a:rPr lang="ar-SA" altLang="fr-FR" sz="4400" dirty="0"/>
              <a:t>يقصد بتحليل الوظيفة عملية جمع المعلومات عن محتوى الوظيفة ثم عرضها بطريقة منظمة بحيث يتم تحديد طبيعة وواجبات الوظيفة (وصف الوظيفة) وك</a:t>
            </a:r>
            <a:r>
              <a:rPr lang="ar-EG" altLang="fr-FR" sz="4400" dirty="0"/>
              <a:t>ذلك أنواع الأفراد وشروط شغلهم لهذه الوظيفة (مواصفات الوظيفة)</a:t>
            </a:r>
            <a:endParaRPr lang="fr-FR" altLang="fr-FR" sz="4400" dirty="0"/>
          </a:p>
        </p:txBody>
      </p:sp>
    </p:spTree>
    <p:extLst>
      <p:ext uri="{BB962C8B-B14F-4D97-AF65-F5344CB8AC3E}">
        <p14:creationId xmlns:p14="http://schemas.microsoft.com/office/powerpoint/2010/main" val="2455294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42A86BF0-3F2A-4350-B8FB-2029B46AAE0E}" type="slidenum">
              <a:rPr lang="en-US" altLang="fr-FR"/>
              <a:pPr>
                <a:defRPr/>
              </a:pPr>
              <a:t>41</a:t>
            </a:fld>
            <a:endParaRPr lang="en-US" altLang="fr-FR"/>
          </a:p>
        </p:txBody>
      </p:sp>
      <p:sp>
        <p:nvSpPr>
          <p:cNvPr id="69634" name="Rectangle 2"/>
          <p:cNvSpPr>
            <a:spLocks noGrp="1" noChangeArrowheads="1"/>
          </p:cNvSpPr>
          <p:nvPr>
            <p:ph type="title"/>
          </p:nvPr>
        </p:nvSpPr>
        <p:spPr>
          <a:xfrm>
            <a:off x="457200" y="228600"/>
            <a:ext cx="8229600" cy="914400"/>
          </a:xfrm>
        </p:spPr>
        <p:txBody>
          <a:bodyPr/>
          <a:lstStyle/>
          <a:p>
            <a:pPr algn="r" rtl="1" eaLnBrk="1" hangingPunct="1">
              <a:defRPr/>
            </a:pPr>
            <a:r>
              <a:rPr lang="ar-EG" altLang="fr-FR" sz="4000" b="1" dirty="0"/>
              <a:t>عناصر بطاقة وصف الوظيفة</a:t>
            </a:r>
            <a:r>
              <a:rPr lang="ar-EG" altLang="fr-FR" dirty="0"/>
              <a:t> </a:t>
            </a:r>
            <a:endParaRPr lang="fr-FR" altLang="fr-FR" dirty="0"/>
          </a:p>
        </p:txBody>
      </p:sp>
      <p:sp>
        <p:nvSpPr>
          <p:cNvPr id="8196" name="Rectangle 3"/>
          <p:cNvSpPr>
            <a:spLocks noGrp="1" noChangeArrowheads="1"/>
          </p:cNvSpPr>
          <p:nvPr>
            <p:ph type="body" idx="1"/>
          </p:nvPr>
        </p:nvSpPr>
        <p:spPr/>
        <p:txBody>
          <a:bodyPr/>
          <a:lstStyle/>
          <a:p>
            <a:pPr algn="r" rtl="1" eaLnBrk="1" hangingPunct="1">
              <a:lnSpc>
                <a:spcPct val="80000"/>
              </a:lnSpc>
            </a:pPr>
            <a:r>
              <a:rPr lang="ar-EG" altLang="fr-FR" sz="2800" dirty="0"/>
              <a:t>التعريف بالوظيفة</a:t>
            </a:r>
          </a:p>
          <a:p>
            <a:pPr algn="r" rtl="1" eaLnBrk="1" hangingPunct="1">
              <a:lnSpc>
                <a:spcPct val="80000"/>
              </a:lnSpc>
            </a:pPr>
            <a:r>
              <a:rPr lang="ar-EG" altLang="fr-FR" sz="2800" dirty="0"/>
              <a:t>ملخص الوظيفة وأهدافها</a:t>
            </a:r>
          </a:p>
          <a:p>
            <a:pPr algn="r" rtl="1" eaLnBrk="1" hangingPunct="1">
              <a:lnSpc>
                <a:spcPct val="80000"/>
              </a:lnSpc>
            </a:pPr>
            <a:r>
              <a:rPr lang="ar-EG" altLang="fr-FR" sz="2800" dirty="0"/>
              <a:t>العلاقات</a:t>
            </a:r>
          </a:p>
          <a:p>
            <a:pPr algn="r" rtl="1" eaLnBrk="1" hangingPunct="1">
              <a:lnSpc>
                <a:spcPct val="80000"/>
              </a:lnSpc>
            </a:pPr>
            <a:r>
              <a:rPr lang="ar-EG" altLang="fr-FR" sz="2800" dirty="0"/>
              <a:t>المسئوليات والواجبات</a:t>
            </a:r>
          </a:p>
          <a:p>
            <a:pPr algn="r" rtl="1" eaLnBrk="1" hangingPunct="1">
              <a:lnSpc>
                <a:spcPct val="80000"/>
              </a:lnSpc>
            </a:pPr>
            <a:r>
              <a:rPr lang="ar-EG" altLang="fr-FR" sz="2800" dirty="0"/>
              <a:t>السلطة</a:t>
            </a:r>
          </a:p>
          <a:p>
            <a:pPr algn="r" rtl="1" eaLnBrk="1" hangingPunct="1">
              <a:lnSpc>
                <a:spcPct val="80000"/>
              </a:lnSpc>
            </a:pPr>
            <a:r>
              <a:rPr lang="ar-EG" altLang="fr-FR" sz="2800" dirty="0"/>
              <a:t>مستويات ومعايير الأداء</a:t>
            </a:r>
          </a:p>
          <a:p>
            <a:pPr algn="r" rtl="1" eaLnBrk="1" hangingPunct="1">
              <a:lnSpc>
                <a:spcPct val="80000"/>
              </a:lnSpc>
            </a:pPr>
            <a:r>
              <a:rPr lang="ar-EG" altLang="fr-FR" sz="2800" dirty="0"/>
              <a:t>ظروف وبيئة العمل</a:t>
            </a:r>
          </a:p>
          <a:p>
            <a:pPr algn="ctr" rtl="1" eaLnBrk="1" hangingPunct="1">
              <a:lnSpc>
                <a:spcPct val="80000"/>
              </a:lnSpc>
              <a:buFontTx/>
              <a:buNone/>
            </a:pPr>
            <a:r>
              <a:rPr lang="ar-EG" altLang="fr-FR" sz="4400" dirty="0">
                <a:solidFill>
                  <a:srgbClr val="F6F622"/>
                </a:solidFill>
                <a:cs typeface="Monotype Koufi" pitchFamily="2" charset="-78"/>
              </a:rPr>
              <a:t>مواصفات الوظيفة :</a:t>
            </a:r>
            <a:endParaRPr lang="ar-EG" altLang="fr-FR" sz="2800" dirty="0">
              <a:solidFill>
                <a:srgbClr val="F6F622"/>
              </a:solidFill>
            </a:endParaRPr>
          </a:p>
          <a:p>
            <a:pPr algn="r" rtl="1" eaLnBrk="1" hangingPunct="1">
              <a:lnSpc>
                <a:spcPct val="80000"/>
              </a:lnSpc>
            </a:pPr>
            <a:r>
              <a:rPr lang="ar-EG" altLang="fr-FR" sz="2800" dirty="0"/>
              <a:t>الشروط المطلوب توافرها فيمن سيشغل هذه الوظيفة (المستوى </a:t>
            </a:r>
            <a:r>
              <a:rPr lang="ar-EG" altLang="fr-FR" sz="2800" dirty="0" err="1"/>
              <a:t>التعليمى</a:t>
            </a:r>
            <a:r>
              <a:rPr lang="ar-EG" altLang="fr-FR" sz="2800" dirty="0"/>
              <a:t>- الخبرة – السمات الشخصية)</a:t>
            </a:r>
            <a:endParaRPr lang="fr-FR" altLang="fr-FR" sz="2800" dirty="0"/>
          </a:p>
        </p:txBody>
      </p:sp>
    </p:spTree>
    <p:extLst>
      <p:ext uri="{BB962C8B-B14F-4D97-AF65-F5344CB8AC3E}">
        <p14:creationId xmlns:p14="http://schemas.microsoft.com/office/powerpoint/2010/main" val="894123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C733EF62-A6A9-4A87-A354-F57F54290945}" type="slidenum">
              <a:rPr lang="en-US" altLang="fr-FR"/>
              <a:pPr>
                <a:defRPr/>
              </a:pPr>
              <a:t>42</a:t>
            </a:fld>
            <a:endParaRPr lang="en-US" altLang="fr-FR"/>
          </a:p>
        </p:txBody>
      </p:sp>
      <p:sp>
        <p:nvSpPr>
          <p:cNvPr id="70658" name="Rectangle 2"/>
          <p:cNvSpPr>
            <a:spLocks noGrp="1" noChangeArrowheads="1"/>
          </p:cNvSpPr>
          <p:nvPr>
            <p:ph type="title"/>
          </p:nvPr>
        </p:nvSpPr>
        <p:spPr/>
        <p:txBody>
          <a:bodyPr/>
          <a:lstStyle/>
          <a:p>
            <a:pPr algn="r" rtl="1" eaLnBrk="1" hangingPunct="1">
              <a:defRPr/>
            </a:pPr>
            <a:r>
              <a:rPr lang="ar-EG" altLang="fr-FR" sz="4000" dirty="0"/>
              <a:t>أساليب جمع المعلومات اللازمة لتحليل الوظائف</a:t>
            </a:r>
            <a:endParaRPr lang="fr-FR" altLang="fr-FR" sz="4000" dirty="0"/>
          </a:p>
        </p:txBody>
      </p:sp>
      <p:sp>
        <p:nvSpPr>
          <p:cNvPr id="9220" name="Rectangle 3"/>
          <p:cNvSpPr>
            <a:spLocks noGrp="1" noChangeArrowheads="1"/>
          </p:cNvSpPr>
          <p:nvPr>
            <p:ph type="body" idx="1"/>
          </p:nvPr>
        </p:nvSpPr>
        <p:spPr/>
        <p:txBody>
          <a:bodyPr/>
          <a:lstStyle/>
          <a:p>
            <a:pPr marL="609600" indent="-609600" algn="r" rtl="1" eaLnBrk="1" hangingPunct="1">
              <a:buFontTx/>
              <a:buAutoNum type="arabicPeriod"/>
            </a:pPr>
            <a:r>
              <a:rPr lang="ar-EG" altLang="fr-FR" sz="4400" dirty="0"/>
              <a:t>الملاحظة</a:t>
            </a:r>
          </a:p>
          <a:p>
            <a:pPr marL="609600" indent="-609600" algn="r" rtl="1" eaLnBrk="1" hangingPunct="1">
              <a:buFontTx/>
              <a:buAutoNum type="arabicPeriod"/>
            </a:pPr>
            <a:r>
              <a:rPr lang="ar-EG" altLang="fr-FR" sz="4400" dirty="0"/>
              <a:t>المقابلة </a:t>
            </a:r>
          </a:p>
          <a:p>
            <a:pPr marL="609600" indent="-609600" algn="r" rtl="1" eaLnBrk="1" hangingPunct="1">
              <a:buFontTx/>
              <a:buAutoNum type="arabicPeriod"/>
            </a:pPr>
            <a:r>
              <a:rPr lang="ar-EG" altLang="fr-FR" sz="4400" dirty="0"/>
              <a:t>الاستبيان</a:t>
            </a:r>
          </a:p>
          <a:p>
            <a:pPr marL="609600" indent="-609600" algn="r" rtl="1" eaLnBrk="1" hangingPunct="1">
              <a:buFontTx/>
              <a:buAutoNum type="arabicPeriod"/>
            </a:pPr>
            <a:r>
              <a:rPr lang="ar-EG" altLang="fr-FR" sz="4400" dirty="0"/>
              <a:t>الوصف </a:t>
            </a:r>
            <a:r>
              <a:rPr lang="ar-EG" altLang="fr-FR" sz="4400" dirty="0" err="1"/>
              <a:t>الذاتى</a:t>
            </a:r>
            <a:endParaRPr lang="ar-EG" altLang="fr-FR" sz="4400" dirty="0"/>
          </a:p>
          <a:p>
            <a:pPr marL="609600" indent="-609600" algn="r" rtl="1" eaLnBrk="1" hangingPunct="1">
              <a:buFontTx/>
              <a:buAutoNum type="arabicPeriod"/>
            </a:pPr>
            <a:r>
              <a:rPr lang="ar-EG" altLang="fr-FR" sz="4400" dirty="0"/>
              <a:t>اليوميات وسجلات الأداء</a:t>
            </a:r>
          </a:p>
          <a:p>
            <a:pPr marL="609600" indent="-609600" algn="r" rtl="1" eaLnBrk="1" hangingPunct="1">
              <a:buFontTx/>
              <a:buNone/>
            </a:pPr>
            <a:endParaRPr lang="fr-FR" altLang="fr-FR" dirty="0"/>
          </a:p>
        </p:txBody>
      </p:sp>
    </p:spTree>
    <p:extLst>
      <p:ext uri="{BB962C8B-B14F-4D97-AF65-F5344CB8AC3E}">
        <p14:creationId xmlns:p14="http://schemas.microsoft.com/office/powerpoint/2010/main" val="997894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Grp="1" noChangeArrowheads="1"/>
          </p:cNvSpPr>
          <p:nvPr>
            <p:ph type="sldNum" sz="quarter" idx="11"/>
          </p:nvPr>
        </p:nvSpPr>
        <p:spPr/>
        <p:txBody>
          <a:bodyPr/>
          <a:lstStyle/>
          <a:p>
            <a:pPr>
              <a:defRPr/>
            </a:pPr>
            <a:fld id="{D181FA58-EB38-4430-8851-154182DB93E9}" type="slidenum">
              <a:rPr lang="en-US" altLang="fr-FR"/>
              <a:pPr>
                <a:defRPr/>
              </a:pPr>
              <a:t>43</a:t>
            </a:fld>
            <a:endParaRPr lang="en-US" altLang="fr-FR"/>
          </a:p>
        </p:txBody>
      </p:sp>
      <p:sp>
        <p:nvSpPr>
          <p:cNvPr id="2" name="Title 1">
            <a:extLst>
              <a:ext uri="{FF2B5EF4-FFF2-40B4-BE49-F238E27FC236}">
                <a16:creationId xmlns:a16="http://schemas.microsoft.com/office/drawing/2014/main" id="{12D559BC-F8F4-4FC1-AEF3-A490A64287DC}"/>
              </a:ext>
            </a:extLst>
          </p:cNvPr>
          <p:cNvSpPr>
            <a:spLocks noGrp="1"/>
          </p:cNvSpPr>
          <p:nvPr>
            <p:ph type="ctrTitle" sz="quarter"/>
          </p:nvPr>
        </p:nvSpPr>
        <p:spPr>
          <a:xfrm>
            <a:off x="609600" y="2819400"/>
            <a:ext cx="7772400" cy="838200"/>
          </a:xfrm>
        </p:spPr>
        <p:txBody>
          <a:bodyPr/>
          <a:lstStyle/>
          <a:p>
            <a:r>
              <a:rPr lang="ar-DZ" sz="4400" dirty="0"/>
              <a:t>المحاضرة الرابعة</a:t>
            </a:r>
            <a:endParaRPr lang="en-US" sz="4400" dirty="0"/>
          </a:p>
        </p:txBody>
      </p:sp>
    </p:spTree>
    <p:extLst>
      <p:ext uri="{BB962C8B-B14F-4D97-AF65-F5344CB8AC3E}">
        <p14:creationId xmlns:p14="http://schemas.microsoft.com/office/powerpoint/2010/main" val="4071694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D6A95802-0E88-4E32-BEB0-CF0512D9BECA}" type="slidenum">
              <a:rPr lang="en-US" altLang="fr-FR"/>
              <a:pPr>
                <a:defRPr/>
              </a:pPr>
              <a:t>44</a:t>
            </a:fld>
            <a:endParaRPr lang="en-US" altLang="fr-FR"/>
          </a:p>
        </p:txBody>
      </p:sp>
      <p:sp>
        <p:nvSpPr>
          <p:cNvPr id="10242" name="Rectangle 2"/>
          <p:cNvSpPr>
            <a:spLocks noGrp="1" noChangeArrowheads="1"/>
          </p:cNvSpPr>
          <p:nvPr>
            <p:ph type="title"/>
          </p:nvPr>
        </p:nvSpPr>
        <p:spPr>
          <a:xfrm>
            <a:off x="457200" y="533400"/>
            <a:ext cx="8229600" cy="1143000"/>
          </a:xfrm>
        </p:spPr>
        <p:txBody>
          <a:bodyPr/>
          <a:lstStyle/>
          <a:p>
            <a:pPr algn="r" rtl="1" eaLnBrk="1" hangingPunct="1">
              <a:defRPr/>
            </a:pPr>
            <a:r>
              <a:rPr lang="ar-SA" altLang="fr-FR" dirty="0"/>
              <a:t>الاستقطاب الفعال</a:t>
            </a:r>
            <a:endParaRPr lang="fr-FR" altLang="fr-FR" dirty="0"/>
          </a:p>
        </p:txBody>
      </p:sp>
      <p:sp>
        <p:nvSpPr>
          <p:cNvPr id="10243" name="Rectangle 3"/>
          <p:cNvSpPr>
            <a:spLocks noGrp="1" noChangeArrowheads="1"/>
          </p:cNvSpPr>
          <p:nvPr>
            <p:ph type="body" idx="1"/>
          </p:nvPr>
        </p:nvSpPr>
        <p:spPr>
          <a:xfrm>
            <a:off x="914400" y="1981200"/>
            <a:ext cx="7772400" cy="3200400"/>
          </a:xfrm>
        </p:spPr>
        <p:txBody>
          <a:bodyPr/>
          <a:lstStyle/>
          <a:p>
            <a:pPr algn="r" rtl="1" eaLnBrk="1" hangingPunct="1"/>
            <a:r>
              <a:rPr lang="ar-EG" altLang="fr-FR" sz="4000" dirty="0"/>
              <a:t>الاستقطاب هو:</a:t>
            </a:r>
            <a:r>
              <a:rPr lang="en-US" altLang="fr-FR" sz="4000" dirty="0"/>
              <a:t>” </a:t>
            </a:r>
            <a:r>
              <a:rPr lang="ar-SA" altLang="fr-FR" sz="4000" dirty="0"/>
              <a:t>إعداد جمع </a:t>
            </a:r>
            <a:r>
              <a:rPr lang="ar-SA" altLang="fr-FR" sz="4000" dirty="0" err="1"/>
              <a:t>أوحشد</a:t>
            </a:r>
            <a:r>
              <a:rPr lang="ar-SA" altLang="fr-FR" sz="4000" dirty="0"/>
              <a:t> من </a:t>
            </a:r>
            <a:r>
              <a:rPr lang="ar-SA" altLang="fr-FR" sz="4000" dirty="0" err="1"/>
              <a:t>طالبى</a:t>
            </a:r>
            <a:r>
              <a:rPr lang="ar-SA" altLang="fr-FR" sz="4000" dirty="0"/>
              <a:t> الوظيفة يمكن </a:t>
            </a:r>
            <a:r>
              <a:rPr lang="ar-SA" altLang="fr-FR" sz="4000" dirty="0" err="1"/>
              <a:t>الإختيار</a:t>
            </a:r>
            <a:r>
              <a:rPr lang="ar-SA" altLang="fr-FR" sz="4000" dirty="0"/>
              <a:t> من بينهم</a:t>
            </a:r>
            <a:r>
              <a:rPr lang="ar-EG" altLang="fr-FR" sz="4000" dirty="0"/>
              <a:t>“.</a:t>
            </a:r>
          </a:p>
          <a:p>
            <a:pPr algn="r" rtl="1" eaLnBrk="1" hangingPunct="1"/>
            <a:r>
              <a:rPr lang="ar-SA" altLang="fr-FR" sz="4000" dirty="0"/>
              <a:t>كلما زاد عدد المتقدمين للوظيفة كلما تمكنت المنظمة من تحقيق درجة أكبر من </a:t>
            </a:r>
            <a:r>
              <a:rPr lang="ar-SA" altLang="fr-FR" sz="4000" dirty="0" err="1"/>
              <a:t>الإنتقائية</a:t>
            </a:r>
            <a:r>
              <a:rPr lang="ar-SA" altLang="fr-FR" sz="4000" dirty="0"/>
              <a:t> </a:t>
            </a:r>
            <a:endParaRPr lang="ar-EG" altLang="fr-FR" sz="4000" dirty="0"/>
          </a:p>
          <a:p>
            <a:pPr algn="r" rtl="1" eaLnBrk="1" hangingPunct="1"/>
            <a:endParaRPr lang="fr-FR" altLang="fr-FR" sz="4000" dirty="0"/>
          </a:p>
        </p:txBody>
      </p:sp>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876800"/>
            <a:ext cx="12668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953000"/>
            <a:ext cx="12668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953000"/>
            <a:ext cx="12668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876800"/>
            <a:ext cx="12668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800600"/>
            <a:ext cx="12668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24A6845-6FF6-4479-8AE0-F69C950B5835}"/>
              </a:ext>
            </a:extLst>
          </p:cNvPr>
          <p:cNvPicPr>
            <a:picLocks noChangeAspect="1"/>
          </p:cNvPicPr>
          <p:nvPr/>
        </p:nvPicPr>
        <p:blipFill>
          <a:blip r:embed="rId4"/>
          <a:stretch>
            <a:fillRect/>
          </a:stretch>
        </p:blipFill>
        <p:spPr>
          <a:xfrm>
            <a:off x="962297" y="-85725"/>
            <a:ext cx="6785436" cy="1286367"/>
          </a:xfrm>
          <a:prstGeom prst="rect">
            <a:avLst/>
          </a:prstGeom>
        </p:spPr>
      </p:pic>
    </p:spTree>
    <p:extLst>
      <p:ext uri="{BB962C8B-B14F-4D97-AF65-F5344CB8AC3E}">
        <p14:creationId xmlns:p14="http://schemas.microsoft.com/office/powerpoint/2010/main" val="2016604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3"/>
          <p:cNvSpPr>
            <a:spLocks noGrp="1"/>
          </p:cNvSpPr>
          <p:nvPr>
            <p:ph type="sldNum" sz="quarter" idx="4294967295"/>
          </p:nvPr>
        </p:nvSpPr>
        <p:spPr>
          <a:xfrm>
            <a:off x="6629400" y="6096000"/>
            <a:ext cx="2133600" cy="457200"/>
          </a:xfrm>
          <a:prstGeom prst="rect">
            <a:avLst/>
          </a:prstGeom>
        </p:spPr>
        <p:txBody>
          <a:bodyPr/>
          <a:lstStyle/>
          <a:p>
            <a:pPr>
              <a:defRPr/>
            </a:pPr>
            <a:fld id="{3ECE1EA3-5F3F-4D1B-8797-4A94DFA01867}" type="slidenum">
              <a:rPr lang="en-US" altLang="fr-FR"/>
              <a:pPr>
                <a:defRPr/>
              </a:pPr>
              <a:t>45</a:t>
            </a:fld>
            <a:endParaRPr lang="en-US" altLang="fr-FR"/>
          </a:p>
        </p:txBody>
      </p:sp>
      <p:sp>
        <p:nvSpPr>
          <p:cNvPr id="16386" name="Rectangle 2"/>
          <p:cNvSpPr>
            <a:spLocks noGrp="1" noChangeArrowheads="1"/>
          </p:cNvSpPr>
          <p:nvPr>
            <p:ph type="title" idx="4294967295"/>
          </p:nvPr>
        </p:nvSpPr>
        <p:spPr>
          <a:xfrm>
            <a:off x="0" y="228600"/>
            <a:ext cx="8229600" cy="1143000"/>
          </a:xfrm>
        </p:spPr>
        <p:txBody>
          <a:bodyPr/>
          <a:lstStyle/>
          <a:p>
            <a:pPr algn="r" rtl="1" eaLnBrk="1" hangingPunct="1">
              <a:defRPr/>
            </a:pPr>
            <a:br>
              <a:rPr lang="ar-EG" altLang="fr-FR" sz="4000" dirty="0"/>
            </a:br>
            <a:r>
              <a:rPr lang="ar-SA" altLang="fr-FR" sz="4000" dirty="0"/>
              <a:t>هرم نتاج الاستقطاب </a:t>
            </a:r>
            <a:br>
              <a:rPr lang="ar-EG" altLang="fr-FR" sz="4000" dirty="0"/>
            </a:br>
            <a:r>
              <a:rPr lang="en-US" altLang="fr-FR" sz="4000" b="1" dirty="0"/>
              <a:t>Recruiting Yield Pyramid</a:t>
            </a:r>
            <a:r>
              <a:rPr lang="ar-SA" altLang="fr-FR" sz="4000" dirty="0"/>
              <a:t>:</a:t>
            </a:r>
            <a:endParaRPr lang="fr-FR" altLang="fr-FR" sz="4000" dirty="0"/>
          </a:p>
        </p:txBody>
      </p:sp>
      <p:sp>
        <p:nvSpPr>
          <p:cNvPr id="21508" name="AutoShape 32"/>
          <p:cNvSpPr>
            <a:spLocks noChangeArrowheads="1"/>
          </p:cNvSpPr>
          <p:nvPr/>
        </p:nvSpPr>
        <p:spPr bwMode="auto">
          <a:xfrm>
            <a:off x="1676400" y="1981200"/>
            <a:ext cx="5715000" cy="35814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p>
        </p:txBody>
      </p:sp>
      <p:sp>
        <p:nvSpPr>
          <p:cNvPr id="21509" name="Line 33"/>
          <p:cNvSpPr>
            <a:spLocks noChangeShapeType="1"/>
          </p:cNvSpPr>
          <p:nvPr/>
        </p:nvSpPr>
        <p:spPr bwMode="auto">
          <a:xfrm>
            <a:off x="3657600" y="31242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0" name="Line 34"/>
          <p:cNvSpPr>
            <a:spLocks noChangeShapeType="1"/>
          </p:cNvSpPr>
          <p:nvPr/>
        </p:nvSpPr>
        <p:spPr bwMode="auto">
          <a:xfrm>
            <a:off x="3048000" y="3886200"/>
            <a:ext cx="297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1" name="Line 35"/>
          <p:cNvSpPr>
            <a:spLocks noChangeShapeType="1"/>
          </p:cNvSpPr>
          <p:nvPr/>
        </p:nvSpPr>
        <p:spPr bwMode="auto">
          <a:xfrm>
            <a:off x="2590800" y="44196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2" name="Line 36"/>
          <p:cNvSpPr>
            <a:spLocks noChangeShapeType="1"/>
          </p:cNvSpPr>
          <p:nvPr/>
        </p:nvSpPr>
        <p:spPr bwMode="auto">
          <a:xfrm>
            <a:off x="2133600" y="5029200"/>
            <a:ext cx="480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3" name="Text Box 39"/>
          <p:cNvSpPr txBox="1">
            <a:spLocks noChangeArrowheads="1"/>
          </p:cNvSpPr>
          <p:nvPr/>
        </p:nvSpPr>
        <p:spPr bwMode="auto">
          <a:xfrm>
            <a:off x="4038600" y="3200400"/>
            <a:ext cx="69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EG" altLang="fr-FR" sz="2400" b="1">
                <a:solidFill>
                  <a:srgbClr val="000000"/>
                </a:solidFill>
              </a:rPr>
              <a:t>100</a:t>
            </a:r>
            <a:endParaRPr lang="fr-FR" altLang="fr-FR" sz="2400" b="1">
              <a:solidFill>
                <a:srgbClr val="000000"/>
              </a:solidFill>
            </a:endParaRPr>
          </a:p>
        </p:txBody>
      </p:sp>
      <p:sp>
        <p:nvSpPr>
          <p:cNvPr id="21514" name="Text Box 40"/>
          <p:cNvSpPr txBox="1">
            <a:spLocks noChangeArrowheads="1"/>
          </p:cNvSpPr>
          <p:nvPr/>
        </p:nvSpPr>
        <p:spPr bwMode="auto">
          <a:xfrm>
            <a:off x="3681413" y="3889375"/>
            <a:ext cx="1042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EG" altLang="fr-FR" sz="2400" b="1">
                <a:solidFill>
                  <a:srgbClr val="000000"/>
                </a:solidFill>
              </a:rPr>
              <a:t>150</a:t>
            </a:r>
            <a:endParaRPr lang="fr-FR" altLang="fr-FR" sz="2400" b="1">
              <a:solidFill>
                <a:srgbClr val="000000"/>
              </a:solidFill>
            </a:endParaRPr>
          </a:p>
        </p:txBody>
      </p:sp>
      <p:sp>
        <p:nvSpPr>
          <p:cNvPr id="21515" name="Text Box 41"/>
          <p:cNvSpPr txBox="1">
            <a:spLocks noChangeArrowheads="1"/>
          </p:cNvSpPr>
          <p:nvPr/>
        </p:nvSpPr>
        <p:spPr bwMode="auto">
          <a:xfrm>
            <a:off x="3962400" y="4495800"/>
            <a:ext cx="69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EG" altLang="fr-FR" sz="2400" b="1">
                <a:solidFill>
                  <a:srgbClr val="000000"/>
                </a:solidFill>
              </a:rPr>
              <a:t>200</a:t>
            </a:r>
            <a:endParaRPr lang="fr-FR" altLang="fr-FR" sz="2400" b="1">
              <a:solidFill>
                <a:srgbClr val="000000"/>
              </a:solidFill>
            </a:endParaRPr>
          </a:p>
        </p:txBody>
      </p:sp>
      <p:sp>
        <p:nvSpPr>
          <p:cNvPr id="21516" name="Text Box 42"/>
          <p:cNvSpPr txBox="1">
            <a:spLocks noChangeArrowheads="1"/>
          </p:cNvSpPr>
          <p:nvPr/>
        </p:nvSpPr>
        <p:spPr bwMode="auto">
          <a:xfrm>
            <a:off x="3886200" y="5029200"/>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EG" altLang="fr-FR" sz="2400" b="1">
                <a:solidFill>
                  <a:srgbClr val="000000"/>
                </a:solidFill>
              </a:rPr>
              <a:t>1200</a:t>
            </a:r>
            <a:endParaRPr lang="fr-FR" altLang="fr-FR" sz="2400" b="1">
              <a:solidFill>
                <a:srgbClr val="000000"/>
              </a:solidFill>
            </a:endParaRPr>
          </a:p>
        </p:txBody>
      </p:sp>
      <p:sp>
        <p:nvSpPr>
          <p:cNvPr id="21517" name="Rectangle 43"/>
          <p:cNvSpPr>
            <a:spLocks noChangeArrowheads="1"/>
          </p:cNvSpPr>
          <p:nvPr/>
        </p:nvSpPr>
        <p:spPr bwMode="auto">
          <a:xfrm>
            <a:off x="4124325" y="2390775"/>
            <a:ext cx="581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EG" altLang="fr-FR" sz="2800" b="1">
                <a:solidFill>
                  <a:srgbClr val="000000"/>
                </a:solidFill>
              </a:rPr>
              <a:t>50</a:t>
            </a:r>
            <a:endParaRPr lang="fr-FR" altLang="fr-FR" sz="2800" b="1">
              <a:solidFill>
                <a:srgbClr val="000000"/>
              </a:solidFill>
            </a:endParaRPr>
          </a:p>
        </p:txBody>
      </p:sp>
      <p:sp>
        <p:nvSpPr>
          <p:cNvPr id="21518" name="AutoShape 45"/>
          <p:cNvSpPr>
            <a:spLocks noChangeArrowheads="1"/>
          </p:cNvSpPr>
          <p:nvPr/>
        </p:nvSpPr>
        <p:spPr bwMode="auto">
          <a:xfrm>
            <a:off x="228600" y="1600200"/>
            <a:ext cx="561975" cy="3948113"/>
          </a:xfrm>
          <a:prstGeom prst="upArrow">
            <a:avLst>
              <a:gd name="adj1" fmla="val 50000"/>
              <a:gd name="adj2" fmla="val 175636"/>
            </a:avLst>
          </a:prstGeom>
          <a:solidFill>
            <a:srgbClr val="F1F15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1519" name="Text Box 46"/>
          <p:cNvSpPr txBox="1">
            <a:spLocks noChangeArrowheads="1"/>
          </p:cNvSpPr>
          <p:nvPr/>
        </p:nvSpPr>
        <p:spPr bwMode="auto">
          <a:xfrm>
            <a:off x="5257800" y="23622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EG" altLang="fr-FR" sz="2000" b="1"/>
              <a:t>عدد المعينين</a:t>
            </a:r>
            <a:endParaRPr lang="fr-FR" altLang="fr-FR" sz="2000" b="1"/>
          </a:p>
        </p:txBody>
      </p:sp>
      <p:sp>
        <p:nvSpPr>
          <p:cNvPr id="21520" name="Text Box 47"/>
          <p:cNvSpPr txBox="1">
            <a:spLocks noChangeArrowheads="1"/>
          </p:cNvSpPr>
          <p:nvPr/>
        </p:nvSpPr>
        <p:spPr bwMode="auto">
          <a:xfrm>
            <a:off x="5638800" y="32766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fr-FR" b="1"/>
              <a:t>العروض المقدمة</a:t>
            </a:r>
            <a:endParaRPr lang="fr-FR" altLang="fr-FR" b="1"/>
          </a:p>
        </p:txBody>
      </p:sp>
      <p:sp>
        <p:nvSpPr>
          <p:cNvPr id="21521" name="Text Box 48"/>
          <p:cNvSpPr txBox="1">
            <a:spLocks noChangeArrowheads="1"/>
          </p:cNvSpPr>
          <p:nvPr/>
        </p:nvSpPr>
        <p:spPr bwMode="auto">
          <a:xfrm>
            <a:off x="6172200" y="38862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fr-FR" b="1"/>
              <a:t>الذين تتم مقابلتهم</a:t>
            </a:r>
            <a:endParaRPr lang="fr-FR" altLang="fr-FR" b="1"/>
          </a:p>
        </p:txBody>
      </p:sp>
      <p:sp>
        <p:nvSpPr>
          <p:cNvPr id="21522" name="Text Box 49"/>
          <p:cNvSpPr txBox="1">
            <a:spLocks noChangeArrowheads="1"/>
          </p:cNvSpPr>
          <p:nvPr/>
        </p:nvSpPr>
        <p:spPr bwMode="auto">
          <a:xfrm>
            <a:off x="6629400" y="44958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fr-FR" b="1"/>
              <a:t>الذين يتم دعوتهم للمقابلة</a:t>
            </a:r>
            <a:r>
              <a:rPr lang="en-US" altLang="fr-FR" b="1"/>
              <a:t> </a:t>
            </a:r>
          </a:p>
        </p:txBody>
      </p:sp>
      <p:sp>
        <p:nvSpPr>
          <p:cNvPr id="21523" name="Text Box 50"/>
          <p:cNvSpPr txBox="1">
            <a:spLocks noChangeArrowheads="1"/>
          </p:cNvSpPr>
          <p:nvPr/>
        </p:nvSpPr>
        <p:spPr bwMode="auto">
          <a:xfrm>
            <a:off x="7239000" y="51054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fr-FR" b="1"/>
              <a:t>متقدمون للتوظف</a:t>
            </a:r>
            <a:r>
              <a:rPr lang="en-US" altLang="fr-FR"/>
              <a:t> </a:t>
            </a:r>
          </a:p>
        </p:txBody>
      </p:sp>
      <p:sp>
        <p:nvSpPr>
          <p:cNvPr id="21524" name="Text Box 51"/>
          <p:cNvSpPr txBox="1">
            <a:spLocks noChangeArrowheads="1"/>
          </p:cNvSpPr>
          <p:nvPr/>
        </p:nvSpPr>
        <p:spPr bwMode="auto">
          <a:xfrm>
            <a:off x="1219200" y="51054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a:t>6:1</a:t>
            </a:r>
          </a:p>
        </p:txBody>
      </p:sp>
      <p:sp>
        <p:nvSpPr>
          <p:cNvPr id="21525" name="Text Box 52"/>
          <p:cNvSpPr txBox="1">
            <a:spLocks noChangeArrowheads="1"/>
          </p:cNvSpPr>
          <p:nvPr/>
        </p:nvSpPr>
        <p:spPr bwMode="auto">
          <a:xfrm>
            <a:off x="1600200" y="44958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a:t>4:3</a:t>
            </a:r>
          </a:p>
        </p:txBody>
      </p:sp>
      <p:sp>
        <p:nvSpPr>
          <p:cNvPr id="21526" name="Text Box 53"/>
          <p:cNvSpPr txBox="1">
            <a:spLocks noChangeArrowheads="1"/>
          </p:cNvSpPr>
          <p:nvPr/>
        </p:nvSpPr>
        <p:spPr bwMode="auto">
          <a:xfrm>
            <a:off x="1905000" y="38862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a:t>3:2</a:t>
            </a:r>
          </a:p>
        </p:txBody>
      </p:sp>
      <p:sp>
        <p:nvSpPr>
          <p:cNvPr id="21527" name="Text Box 54"/>
          <p:cNvSpPr txBox="1">
            <a:spLocks noChangeArrowheads="1"/>
          </p:cNvSpPr>
          <p:nvPr/>
        </p:nvSpPr>
        <p:spPr bwMode="auto">
          <a:xfrm>
            <a:off x="2514600" y="32004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a:t>2:1</a:t>
            </a:r>
          </a:p>
        </p:txBody>
      </p:sp>
    </p:spTree>
    <p:extLst>
      <p:ext uri="{BB962C8B-B14F-4D97-AF65-F5344CB8AC3E}">
        <p14:creationId xmlns:p14="http://schemas.microsoft.com/office/powerpoint/2010/main" val="272476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4294967295"/>
          </p:nvPr>
        </p:nvSpPr>
        <p:spPr>
          <a:xfrm>
            <a:off x="6629400" y="6096000"/>
            <a:ext cx="2133600" cy="457200"/>
          </a:xfrm>
          <a:prstGeom prst="rect">
            <a:avLst/>
          </a:prstGeom>
        </p:spPr>
        <p:txBody>
          <a:bodyPr/>
          <a:lstStyle/>
          <a:p>
            <a:pPr>
              <a:defRPr/>
            </a:pPr>
            <a:fld id="{4AA0350E-9A61-4B09-96AF-4E149D5E690D}" type="slidenum">
              <a:rPr lang="en-US" altLang="fr-FR"/>
              <a:pPr>
                <a:defRPr/>
              </a:pPr>
              <a:t>46</a:t>
            </a:fld>
            <a:endParaRPr lang="en-US" altLang="fr-FR"/>
          </a:p>
        </p:txBody>
      </p:sp>
      <p:sp>
        <p:nvSpPr>
          <p:cNvPr id="17410" name="Rectangle 2"/>
          <p:cNvSpPr>
            <a:spLocks noGrp="1" noChangeArrowheads="1"/>
          </p:cNvSpPr>
          <p:nvPr>
            <p:ph type="title" idx="4294967295"/>
          </p:nvPr>
        </p:nvSpPr>
        <p:spPr>
          <a:xfrm>
            <a:off x="0" y="228600"/>
            <a:ext cx="8229600" cy="1143000"/>
          </a:xfrm>
        </p:spPr>
        <p:txBody>
          <a:bodyPr/>
          <a:lstStyle/>
          <a:p>
            <a:pPr algn="r" rtl="1" eaLnBrk="1" hangingPunct="1">
              <a:defRPr/>
            </a:pPr>
            <a:r>
              <a:rPr lang="ar-SA" altLang="fr-FR" sz="4000" dirty="0"/>
              <a:t>وهناك نوعان من المصادر </a:t>
            </a:r>
            <a:r>
              <a:rPr lang="ar-SA" altLang="fr-FR" sz="4000" dirty="0" err="1"/>
              <a:t>لإستقطاب</a:t>
            </a:r>
            <a:r>
              <a:rPr lang="ar-SA" altLang="fr-FR" sz="4000" dirty="0"/>
              <a:t> العمالة المطلوبة</a:t>
            </a:r>
            <a:r>
              <a:rPr lang="fr-FR" altLang="fr-FR" sz="4000" dirty="0"/>
              <a:t> </a:t>
            </a:r>
          </a:p>
        </p:txBody>
      </p:sp>
      <p:sp>
        <p:nvSpPr>
          <p:cNvPr id="23556" name="Oval 4"/>
          <p:cNvSpPr>
            <a:spLocks noChangeArrowheads="1"/>
          </p:cNvSpPr>
          <p:nvPr/>
        </p:nvSpPr>
        <p:spPr bwMode="auto">
          <a:xfrm>
            <a:off x="4953000" y="2667000"/>
            <a:ext cx="3124200" cy="2895600"/>
          </a:xfrm>
          <a:prstGeom prst="ellipse">
            <a:avLst/>
          </a:prstGeom>
          <a:solidFill>
            <a:schemeClr val="accent1">
              <a:lumMod val="60000"/>
              <a:lumOff val="40000"/>
            </a:schemeClr>
          </a:solidFill>
          <a:ln w="9525">
            <a:solidFill>
              <a:schemeClr val="tx1"/>
            </a:solidFill>
            <a:round/>
            <a:headEnd/>
            <a:tailEnd/>
          </a:ln>
          <a:effec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p>
        </p:txBody>
      </p:sp>
      <p:sp>
        <p:nvSpPr>
          <p:cNvPr id="23557" name="Oval 5"/>
          <p:cNvSpPr>
            <a:spLocks noChangeArrowheads="1"/>
          </p:cNvSpPr>
          <p:nvPr/>
        </p:nvSpPr>
        <p:spPr bwMode="auto">
          <a:xfrm>
            <a:off x="1219200" y="2743200"/>
            <a:ext cx="2971800" cy="2819400"/>
          </a:xfrm>
          <a:prstGeom prst="ellipse">
            <a:avLst/>
          </a:prstGeom>
          <a:solidFill>
            <a:schemeClr val="accent1">
              <a:lumMod val="60000"/>
              <a:lumOff val="40000"/>
            </a:schemeClr>
          </a:solidFill>
          <a:ln w="9525">
            <a:solidFill>
              <a:schemeClr val="tx1"/>
            </a:solidFill>
            <a:round/>
            <a:headEnd/>
            <a:tailEnd/>
          </a:ln>
          <a:effec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p>
        </p:txBody>
      </p:sp>
      <p:sp>
        <p:nvSpPr>
          <p:cNvPr id="23558" name="Text Box 7"/>
          <p:cNvSpPr txBox="1">
            <a:spLocks noChangeArrowheads="1"/>
          </p:cNvSpPr>
          <p:nvPr/>
        </p:nvSpPr>
        <p:spPr bwMode="auto">
          <a:xfrm>
            <a:off x="5105400" y="3124200"/>
            <a:ext cx="2590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fr-FR" sz="2800" b="1" dirty="0">
                <a:solidFill>
                  <a:srgbClr val="C00000"/>
                </a:solidFill>
              </a:rPr>
              <a:t>المصادر الداخلية </a:t>
            </a:r>
            <a:r>
              <a:rPr lang="ar-SA" altLang="fr-FR" sz="2800" b="1" dirty="0" err="1">
                <a:solidFill>
                  <a:srgbClr val="C00000"/>
                </a:solidFill>
              </a:rPr>
              <a:t>التى</a:t>
            </a:r>
            <a:r>
              <a:rPr lang="ar-SA" altLang="fr-FR" sz="2800" b="1" dirty="0">
                <a:solidFill>
                  <a:srgbClr val="C00000"/>
                </a:solidFill>
              </a:rPr>
              <a:t> تعتمد على العمالة المتوفرة بداخل المنظمة</a:t>
            </a:r>
            <a:r>
              <a:rPr lang="en-US" altLang="fr-FR" sz="2800" b="1" dirty="0">
                <a:solidFill>
                  <a:srgbClr val="C00000"/>
                </a:solidFill>
              </a:rPr>
              <a:t> </a:t>
            </a:r>
          </a:p>
        </p:txBody>
      </p:sp>
      <p:sp>
        <p:nvSpPr>
          <p:cNvPr id="23559" name="Text Box 10"/>
          <p:cNvSpPr txBox="1">
            <a:spLocks noChangeArrowheads="1"/>
          </p:cNvSpPr>
          <p:nvPr/>
        </p:nvSpPr>
        <p:spPr bwMode="auto">
          <a:xfrm rot="10800000" flipV="1">
            <a:off x="1525588" y="3352800"/>
            <a:ext cx="25161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fr-FR" sz="2800" b="1" dirty="0">
                <a:solidFill>
                  <a:srgbClr val="A50021"/>
                </a:solidFill>
              </a:rPr>
              <a:t>المصادر الخارجية </a:t>
            </a:r>
            <a:r>
              <a:rPr lang="ar-SA" altLang="fr-FR" sz="2800" b="1" dirty="0" err="1">
                <a:solidFill>
                  <a:srgbClr val="A50021"/>
                </a:solidFill>
              </a:rPr>
              <a:t>التى</a:t>
            </a:r>
            <a:r>
              <a:rPr lang="ar-SA" altLang="fr-FR" sz="2800" b="1" dirty="0">
                <a:solidFill>
                  <a:srgbClr val="A50021"/>
                </a:solidFill>
              </a:rPr>
              <a:t> تستهدف سوق العمل المفتوح خارج المنظمة</a:t>
            </a:r>
            <a:r>
              <a:rPr lang="en-US" altLang="fr-FR" sz="2800" dirty="0">
                <a:solidFill>
                  <a:srgbClr val="A50021"/>
                </a:solidFill>
              </a:rPr>
              <a:t> </a:t>
            </a:r>
          </a:p>
        </p:txBody>
      </p:sp>
      <p:sp>
        <p:nvSpPr>
          <p:cNvPr id="23560" name="AutoShape 12"/>
          <p:cNvSpPr>
            <a:spLocks noChangeArrowheads="1"/>
          </p:cNvSpPr>
          <p:nvPr/>
        </p:nvSpPr>
        <p:spPr bwMode="auto">
          <a:xfrm rot="2344763">
            <a:off x="3351521" y="1373539"/>
            <a:ext cx="528795" cy="1898603"/>
          </a:xfrm>
          <a:prstGeom prst="downArrow">
            <a:avLst>
              <a:gd name="adj1" fmla="val 50000"/>
              <a:gd name="adj2" fmla="val 977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3561" name="AutoShape 13"/>
          <p:cNvSpPr>
            <a:spLocks noChangeArrowheads="1"/>
          </p:cNvSpPr>
          <p:nvPr/>
        </p:nvSpPr>
        <p:spPr bwMode="auto">
          <a:xfrm rot="-3146743">
            <a:off x="4893144" y="1190224"/>
            <a:ext cx="495300" cy="1936750"/>
          </a:xfrm>
          <a:prstGeom prst="downArrow">
            <a:avLst>
              <a:gd name="adj1" fmla="val 50000"/>
              <a:gd name="adj2" fmla="val 977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Tree>
    <p:extLst>
      <p:ext uri="{BB962C8B-B14F-4D97-AF65-F5344CB8AC3E}">
        <p14:creationId xmlns:p14="http://schemas.microsoft.com/office/powerpoint/2010/main" val="1545071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897C38BE-ECF3-4242-A9EB-DB2B2A10D6F5}" type="slidenum">
              <a:rPr lang="en-US" altLang="fr-FR"/>
              <a:pPr>
                <a:defRPr/>
              </a:pPr>
              <a:t>47</a:t>
            </a:fld>
            <a:endParaRPr lang="en-US" altLang="fr-FR"/>
          </a:p>
        </p:txBody>
      </p:sp>
      <p:sp>
        <p:nvSpPr>
          <p:cNvPr id="18434" name="Rectangle 2"/>
          <p:cNvSpPr>
            <a:spLocks noGrp="1" noChangeArrowheads="1"/>
          </p:cNvSpPr>
          <p:nvPr>
            <p:ph type="title"/>
          </p:nvPr>
        </p:nvSpPr>
        <p:spPr/>
        <p:txBody>
          <a:bodyPr/>
          <a:lstStyle/>
          <a:p>
            <a:pPr algn="r" rtl="1" eaLnBrk="1" hangingPunct="1">
              <a:defRPr/>
            </a:pPr>
            <a:r>
              <a:rPr lang="ar-SA" altLang="fr-FR" dirty="0"/>
              <a:t>المصادر الداخلية للاستقطاب:</a:t>
            </a:r>
            <a:endParaRPr lang="fr-FR" altLang="fr-FR" dirty="0"/>
          </a:p>
        </p:txBody>
      </p:sp>
      <p:sp>
        <p:nvSpPr>
          <p:cNvPr id="18435" name="Rectangle 3"/>
          <p:cNvSpPr>
            <a:spLocks noGrp="1" noChangeArrowheads="1"/>
          </p:cNvSpPr>
          <p:nvPr>
            <p:ph type="body" idx="1"/>
          </p:nvPr>
        </p:nvSpPr>
        <p:spPr/>
        <p:txBody>
          <a:bodyPr/>
          <a:lstStyle/>
          <a:p>
            <a:pPr marL="609600" indent="-609600" algn="r" rtl="1" eaLnBrk="1" hangingPunct="1">
              <a:buFontTx/>
              <a:buAutoNum type="arabicPeriod"/>
            </a:pPr>
            <a:r>
              <a:rPr lang="ar-SA" altLang="fr-FR" sz="4400" dirty="0"/>
              <a:t>الإعلان على لوحة الإعلانات بالمنظمة </a:t>
            </a:r>
            <a:r>
              <a:rPr lang="ar-EG" altLang="fr-FR" sz="4400" dirty="0"/>
              <a:t>،</a:t>
            </a:r>
          </a:p>
          <a:p>
            <a:pPr marL="609600" indent="-609600" algn="r" rtl="1" eaLnBrk="1" hangingPunct="1">
              <a:buFontTx/>
              <a:buAutoNum type="arabicPeriod"/>
            </a:pPr>
            <a:r>
              <a:rPr lang="ar-SA" altLang="fr-FR" sz="4400" dirty="0"/>
              <a:t>فحص سجلات العاملين</a:t>
            </a:r>
            <a:r>
              <a:rPr lang="ar-EG" altLang="fr-FR" sz="4400" dirty="0"/>
              <a:t>،</a:t>
            </a:r>
          </a:p>
          <a:p>
            <a:pPr marL="609600" indent="-609600" algn="r" rtl="1" eaLnBrk="1" hangingPunct="1">
              <a:buFontTx/>
              <a:buAutoNum type="arabicPeriod"/>
            </a:pPr>
            <a:r>
              <a:rPr lang="ar-SA" altLang="fr-FR" sz="4400" dirty="0"/>
              <a:t> فحص قواعد البيانات الخاصة بالعاملين بالمنظمة ، </a:t>
            </a:r>
            <a:endParaRPr lang="ar-EG" altLang="fr-FR" sz="4400" dirty="0"/>
          </a:p>
          <a:p>
            <a:pPr marL="609600" indent="-609600" algn="r" rtl="1" eaLnBrk="1" hangingPunct="1">
              <a:buFontTx/>
              <a:buAutoNum type="arabicPeriod"/>
            </a:pPr>
            <a:r>
              <a:rPr lang="ar-SA" altLang="fr-FR" sz="4400" dirty="0"/>
              <a:t>إعادة تعيين العاملين الذين تركوا المنظمة</a:t>
            </a:r>
            <a:r>
              <a:rPr lang="ar-EG" altLang="fr-FR" sz="4400" dirty="0"/>
              <a:t>.</a:t>
            </a:r>
            <a:endParaRPr lang="fr-FR" altLang="fr-FR" sz="4400" dirty="0"/>
          </a:p>
        </p:txBody>
      </p:sp>
    </p:spTree>
    <p:extLst>
      <p:ext uri="{BB962C8B-B14F-4D97-AF65-F5344CB8AC3E}">
        <p14:creationId xmlns:p14="http://schemas.microsoft.com/office/powerpoint/2010/main" val="1015135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BA96F697-FFC4-4017-A846-88FD7771C0A1}" type="slidenum">
              <a:rPr lang="en-US" altLang="fr-FR"/>
              <a:pPr>
                <a:defRPr/>
              </a:pPr>
              <a:t>48</a:t>
            </a:fld>
            <a:endParaRPr lang="en-US" altLang="fr-FR"/>
          </a:p>
        </p:txBody>
      </p:sp>
      <p:sp>
        <p:nvSpPr>
          <p:cNvPr id="21506" name="Rectangle 2"/>
          <p:cNvSpPr>
            <a:spLocks noGrp="1" noChangeArrowheads="1"/>
          </p:cNvSpPr>
          <p:nvPr>
            <p:ph type="title"/>
          </p:nvPr>
        </p:nvSpPr>
        <p:spPr/>
        <p:txBody>
          <a:bodyPr/>
          <a:lstStyle/>
          <a:p>
            <a:pPr algn="r" rtl="1" eaLnBrk="1" hangingPunct="1">
              <a:defRPr/>
            </a:pPr>
            <a:r>
              <a:rPr lang="ar-SA" altLang="fr-FR" dirty="0"/>
              <a:t>المصادر الخارجية للاستقطاب:</a:t>
            </a:r>
            <a:endParaRPr lang="fr-FR" altLang="fr-FR" dirty="0"/>
          </a:p>
        </p:txBody>
      </p:sp>
      <p:sp>
        <p:nvSpPr>
          <p:cNvPr id="21507" name="Rectangle 3"/>
          <p:cNvSpPr>
            <a:spLocks noGrp="1" noChangeArrowheads="1"/>
          </p:cNvSpPr>
          <p:nvPr>
            <p:ph type="body" idx="1"/>
          </p:nvPr>
        </p:nvSpPr>
        <p:spPr>
          <a:xfrm>
            <a:off x="457200" y="1600200"/>
            <a:ext cx="8382000" cy="4800600"/>
          </a:xfrm>
        </p:spPr>
        <p:txBody>
          <a:bodyPr/>
          <a:lstStyle/>
          <a:p>
            <a:pPr marL="609600" indent="-609600" algn="r" rtl="1" eaLnBrk="1" hangingPunct="1">
              <a:buClr>
                <a:schemeClr val="hlink"/>
              </a:buClr>
              <a:buFontTx/>
              <a:buAutoNum type="arabicPeriod"/>
            </a:pPr>
            <a:r>
              <a:rPr lang="ar-SA" altLang="fr-FR" dirty="0"/>
              <a:t> </a:t>
            </a:r>
            <a:r>
              <a:rPr lang="ar-SA" altLang="fr-FR" b="1" dirty="0"/>
              <a:t>الإعلان كمصدر للاستقطاب:</a:t>
            </a:r>
            <a:r>
              <a:rPr lang="en-US" altLang="fr-FR" b="1" dirty="0"/>
              <a:t> </a:t>
            </a:r>
            <a:endParaRPr lang="ar-EG" altLang="fr-FR" b="1" dirty="0"/>
          </a:p>
          <a:p>
            <a:pPr marL="609600" indent="-609600" algn="r" rtl="1" eaLnBrk="1" hangingPunct="1">
              <a:buClr>
                <a:schemeClr val="hlink"/>
              </a:buClr>
              <a:buFontTx/>
              <a:buAutoNum type="arabicPeriod"/>
            </a:pPr>
            <a:r>
              <a:rPr lang="ar-SA" altLang="fr-FR" b="1" dirty="0"/>
              <a:t> </a:t>
            </a:r>
            <a:r>
              <a:rPr lang="ar-SA" altLang="fr-FR" b="1" dirty="0">
                <a:solidFill>
                  <a:srgbClr val="F1F159"/>
                </a:solidFill>
              </a:rPr>
              <a:t>شركات أو وكالات التوظيف كمصدر للاستقطاب </a:t>
            </a:r>
            <a:r>
              <a:rPr lang="ar-SA" altLang="fr-FR" b="1" dirty="0" err="1">
                <a:solidFill>
                  <a:srgbClr val="F1F159"/>
                </a:solidFill>
              </a:rPr>
              <a:t>الخارجى</a:t>
            </a:r>
            <a:r>
              <a:rPr lang="ar-SA" altLang="fr-FR" b="1" dirty="0">
                <a:solidFill>
                  <a:srgbClr val="F1F159"/>
                </a:solidFill>
              </a:rPr>
              <a:t>:</a:t>
            </a:r>
            <a:r>
              <a:rPr lang="en-US" altLang="fr-FR" b="1" dirty="0">
                <a:solidFill>
                  <a:srgbClr val="F1F159"/>
                </a:solidFill>
              </a:rPr>
              <a:t> </a:t>
            </a:r>
            <a:endParaRPr lang="ar-EG" altLang="fr-FR" b="1" dirty="0">
              <a:solidFill>
                <a:srgbClr val="F1F159"/>
              </a:solidFill>
            </a:endParaRPr>
          </a:p>
          <a:p>
            <a:pPr marL="609600" indent="-609600" algn="r" rtl="1" eaLnBrk="1" hangingPunct="1">
              <a:buClr>
                <a:schemeClr val="hlink"/>
              </a:buClr>
              <a:buFontTx/>
              <a:buAutoNum type="arabicPeriod"/>
            </a:pPr>
            <a:r>
              <a:rPr lang="ar-SA" altLang="fr-FR" b="1" dirty="0" err="1"/>
              <a:t>الوكلات</a:t>
            </a:r>
            <a:r>
              <a:rPr lang="ar-SA" altLang="fr-FR" b="1" dirty="0"/>
              <a:t> المتخصصة </a:t>
            </a:r>
            <a:r>
              <a:rPr lang="ar-SA" altLang="fr-FR" b="1" dirty="0" err="1"/>
              <a:t>فى</a:t>
            </a:r>
            <a:r>
              <a:rPr lang="ar-SA" altLang="fr-FR" b="1" dirty="0"/>
              <a:t> الاستقطاب للوظائف التنفيذية العليا </a:t>
            </a:r>
            <a:r>
              <a:rPr lang="en-US" altLang="fr-FR" sz="2800" b="1" dirty="0"/>
              <a:t>Executive Recruiters</a:t>
            </a:r>
            <a:r>
              <a:rPr lang="ar-SA" altLang="fr-FR" b="1" dirty="0"/>
              <a:t>:</a:t>
            </a:r>
            <a:r>
              <a:rPr lang="en-US" altLang="fr-FR" b="1" dirty="0"/>
              <a:t> </a:t>
            </a:r>
            <a:endParaRPr lang="ar-EG" altLang="fr-FR" b="1" dirty="0"/>
          </a:p>
          <a:p>
            <a:pPr marL="609600" indent="-609600" algn="r" rtl="1" eaLnBrk="1" hangingPunct="1">
              <a:buClr>
                <a:schemeClr val="hlink"/>
              </a:buClr>
              <a:buFontTx/>
              <a:buAutoNum type="arabicPeriod"/>
            </a:pPr>
            <a:r>
              <a:rPr lang="ar-SA" altLang="fr-FR" b="1" dirty="0">
                <a:solidFill>
                  <a:schemeClr val="tx2"/>
                </a:solidFill>
              </a:rPr>
              <a:t>المؤسسات التعليمية (الكليات والجامعات):</a:t>
            </a:r>
            <a:r>
              <a:rPr lang="en-US" altLang="fr-FR" b="1" dirty="0">
                <a:solidFill>
                  <a:schemeClr val="tx2"/>
                </a:solidFill>
              </a:rPr>
              <a:t> </a:t>
            </a:r>
            <a:endParaRPr lang="ar-EG" altLang="fr-FR" b="1" dirty="0">
              <a:solidFill>
                <a:schemeClr val="tx2"/>
              </a:solidFill>
            </a:endParaRPr>
          </a:p>
          <a:p>
            <a:pPr marL="609600" indent="-609600" algn="r" rtl="1" eaLnBrk="1" hangingPunct="1">
              <a:buClr>
                <a:schemeClr val="hlink"/>
              </a:buClr>
              <a:buFontTx/>
              <a:buAutoNum type="arabicPeriod"/>
            </a:pPr>
            <a:r>
              <a:rPr lang="ar-SA" altLang="fr-FR" b="1" dirty="0"/>
              <a:t>الترشيحات من قبل العاملين بالمنظمة:</a:t>
            </a:r>
            <a:r>
              <a:rPr lang="en-US" altLang="fr-FR" b="1" dirty="0"/>
              <a:t> </a:t>
            </a:r>
            <a:endParaRPr lang="ar-EG" altLang="fr-FR" b="1" dirty="0"/>
          </a:p>
          <a:p>
            <a:pPr marL="609600" indent="-609600" algn="r" rtl="1" eaLnBrk="1" hangingPunct="1">
              <a:buClr>
                <a:schemeClr val="hlink"/>
              </a:buClr>
              <a:buFontTx/>
              <a:buAutoNum type="arabicPeriod"/>
            </a:pPr>
            <a:r>
              <a:rPr lang="ar-SA" altLang="fr-FR" b="1" dirty="0">
                <a:solidFill>
                  <a:srgbClr val="F1F159"/>
                </a:solidFill>
              </a:rPr>
              <a:t>الطلبات المباشرة للعمل:</a:t>
            </a:r>
            <a:r>
              <a:rPr lang="en-US" altLang="fr-FR" b="1" dirty="0">
                <a:solidFill>
                  <a:srgbClr val="F1F159"/>
                </a:solidFill>
              </a:rPr>
              <a:t> </a:t>
            </a:r>
            <a:endParaRPr lang="ar-EG" altLang="fr-FR" b="1" dirty="0">
              <a:solidFill>
                <a:srgbClr val="F1F159"/>
              </a:solidFill>
            </a:endParaRPr>
          </a:p>
          <a:p>
            <a:pPr marL="609600" indent="-609600" algn="r" rtl="1" eaLnBrk="1" hangingPunct="1">
              <a:buClr>
                <a:schemeClr val="hlink"/>
              </a:buClr>
              <a:buFontTx/>
              <a:buAutoNum type="arabicPeriod"/>
            </a:pPr>
            <a:r>
              <a:rPr lang="ar-SA" altLang="fr-FR" b="1" dirty="0"/>
              <a:t>الاستقطاب من خلال الإنترنت:</a:t>
            </a:r>
            <a:r>
              <a:rPr lang="en-US" altLang="fr-FR" b="1" dirty="0"/>
              <a:t> </a:t>
            </a:r>
          </a:p>
        </p:txBody>
      </p:sp>
    </p:spTree>
    <p:extLst>
      <p:ext uri="{BB962C8B-B14F-4D97-AF65-F5344CB8AC3E}">
        <p14:creationId xmlns:p14="http://schemas.microsoft.com/office/powerpoint/2010/main" val="1806475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6"/>
          <p:cNvSpPr>
            <a:spLocks noGrp="1"/>
          </p:cNvSpPr>
          <p:nvPr>
            <p:ph type="sldNum" sz="quarter" idx="4294967295"/>
          </p:nvPr>
        </p:nvSpPr>
        <p:spPr>
          <a:xfrm>
            <a:off x="6629400" y="6096000"/>
            <a:ext cx="2133600" cy="457200"/>
          </a:xfrm>
          <a:prstGeom prst="rect">
            <a:avLst/>
          </a:prstGeom>
        </p:spPr>
        <p:txBody>
          <a:bodyPr/>
          <a:lstStyle/>
          <a:p>
            <a:pPr>
              <a:defRPr/>
            </a:pPr>
            <a:fld id="{837C3F70-9E6C-402D-90A5-01153D975CCD}" type="slidenum">
              <a:rPr lang="en-US" altLang="fr-FR"/>
              <a:pPr>
                <a:defRPr/>
              </a:pPr>
              <a:t>49</a:t>
            </a:fld>
            <a:endParaRPr lang="en-US" altLang="fr-FR"/>
          </a:p>
        </p:txBody>
      </p:sp>
      <p:sp>
        <p:nvSpPr>
          <p:cNvPr id="31747" name="Rectangle 9"/>
          <p:cNvSpPr>
            <a:spLocks noChangeArrowheads="1"/>
          </p:cNvSpPr>
          <p:nvPr/>
        </p:nvSpPr>
        <p:spPr bwMode="auto">
          <a:xfrm>
            <a:off x="4648200" y="2895600"/>
            <a:ext cx="4038600" cy="609600"/>
          </a:xfrm>
          <a:prstGeom prst="rect">
            <a:avLst/>
          </a:prstGeom>
          <a:solidFill>
            <a:srgbClr val="F1F15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endParaRPr>
          </a:p>
        </p:txBody>
      </p:sp>
      <p:sp>
        <p:nvSpPr>
          <p:cNvPr id="31748" name="Rectangle 8"/>
          <p:cNvSpPr>
            <a:spLocks noChangeArrowheads="1"/>
          </p:cNvSpPr>
          <p:nvPr/>
        </p:nvSpPr>
        <p:spPr bwMode="auto">
          <a:xfrm>
            <a:off x="457200" y="2971800"/>
            <a:ext cx="396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30" name="Rectangle 2"/>
          <p:cNvSpPr>
            <a:spLocks noGrp="1" noChangeArrowheads="1"/>
          </p:cNvSpPr>
          <p:nvPr>
            <p:ph type="title"/>
          </p:nvPr>
        </p:nvSpPr>
        <p:spPr/>
        <p:txBody>
          <a:bodyPr/>
          <a:lstStyle/>
          <a:p>
            <a:pPr algn="r" rtl="1" eaLnBrk="1" hangingPunct="1">
              <a:defRPr/>
            </a:pPr>
            <a:r>
              <a:rPr lang="ar-SA" altLang="fr-FR" sz="4000" dirty="0"/>
              <a:t>المصادر الخارجية للاستقطاب:</a:t>
            </a:r>
            <a:r>
              <a:rPr lang="ar-EG" altLang="fr-FR" sz="4000" dirty="0"/>
              <a:t> </a:t>
            </a:r>
            <a:br>
              <a:rPr lang="ar-EG" altLang="fr-FR" sz="4000" dirty="0"/>
            </a:br>
            <a:r>
              <a:rPr lang="en-US" altLang="fr-FR" sz="4000" dirty="0"/>
              <a:t>-1-</a:t>
            </a:r>
            <a:r>
              <a:rPr lang="ar-SA" altLang="fr-FR" sz="4000" dirty="0"/>
              <a:t> </a:t>
            </a:r>
            <a:r>
              <a:rPr lang="ar-SA" altLang="fr-FR" sz="4000" b="1" dirty="0"/>
              <a:t>الإعلان كمصدر للاستقطاب:</a:t>
            </a:r>
            <a:r>
              <a:rPr lang="en-US" altLang="fr-FR" sz="4000" b="1" dirty="0"/>
              <a:t> </a:t>
            </a:r>
          </a:p>
        </p:txBody>
      </p:sp>
      <p:sp>
        <p:nvSpPr>
          <p:cNvPr id="22531" name="Rectangle 3"/>
          <p:cNvSpPr>
            <a:spLocks noGrp="1" noChangeArrowheads="1"/>
          </p:cNvSpPr>
          <p:nvPr>
            <p:ph type="body" sz="half" idx="1"/>
          </p:nvPr>
        </p:nvSpPr>
        <p:spPr>
          <a:xfrm>
            <a:off x="457200" y="2895600"/>
            <a:ext cx="3962400" cy="3200400"/>
          </a:xfrm>
          <a:ln w="76200" cmpd="tri">
            <a:solidFill>
              <a:schemeClr val="tx2"/>
            </a:solidFill>
            <a:miter lim="800000"/>
            <a:headEnd/>
            <a:tailEnd/>
          </a:ln>
        </p:spPr>
        <p:txBody>
          <a:bodyPr/>
          <a:lstStyle/>
          <a:p>
            <a:pPr algn="ctr" eaLnBrk="1" hangingPunct="1">
              <a:buFontTx/>
              <a:buNone/>
            </a:pPr>
            <a:r>
              <a:rPr lang="ar-SA" altLang="fr-FR" sz="2800" b="1" dirty="0"/>
              <a:t>ثانيا أسلوب إخراج الإعلان</a:t>
            </a:r>
            <a:r>
              <a:rPr lang="en-US" altLang="fr-FR" sz="2800" dirty="0"/>
              <a:t> </a:t>
            </a:r>
            <a:endParaRPr lang="ar-EG" altLang="fr-FR" sz="2800" dirty="0"/>
          </a:p>
          <a:p>
            <a:pPr algn="r" rtl="1" eaLnBrk="1" hangingPunct="1"/>
            <a:r>
              <a:rPr lang="ar-EG" altLang="fr-FR" sz="2800" b="1" dirty="0" err="1"/>
              <a:t>الإنتباه</a:t>
            </a:r>
            <a:r>
              <a:rPr lang="ar-EG" altLang="fr-FR" sz="2800" b="1" dirty="0"/>
              <a:t> </a:t>
            </a:r>
            <a:r>
              <a:rPr lang="en-US" altLang="fr-FR" sz="2800" b="1" dirty="0"/>
              <a:t>Attention </a:t>
            </a:r>
            <a:endParaRPr lang="ar-EG" altLang="fr-FR" sz="2800" b="1" dirty="0"/>
          </a:p>
          <a:p>
            <a:pPr algn="r" rtl="1" eaLnBrk="1" hangingPunct="1"/>
            <a:r>
              <a:rPr lang="ar-EG" altLang="fr-FR" sz="2800" b="1" dirty="0" err="1"/>
              <a:t>الإهتمام</a:t>
            </a:r>
            <a:r>
              <a:rPr lang="ar-EG" altLang="fr-FR" sz="2800" b="1" dirty="0"/>
              <a:t> </a:t>
            </a:r>
            <a:r>
              <a:rPr lang="en-US" altLang="fr-FR" sz="2800" b="1" dirty="0"/>
              <a:t>Interest </a:t>
            </a:r>
            <a:endParaRPr lang="ar-EG" altLang="fr-FR" sz="2800" b="1" dirty="0"/>
          </a:p>
          <a:p>
            <a:pPr algn="r" rtl="1" eaLnBrk="1" hangingPunct="1"/>
            <a:r>
              <a:rPr lang="ar-EG" altLang="fr-FR" sz="2800" b="1" dirty="0"/>
              <a:t>الرغبة </a:t>
            </a:r>
            <a:r>
              <a:rPr lang="en-US" altLang="fr-FR" sz="2800" b="1" dirty="0"/>
              <a:t>Desire </a:t>
            </a:r>
            <a:endParaRPr lang="ar-EG" altLang="fr-FR" sz="2800" b="1" dirty="0"/>
          </a:p>
          <a:p>
            <a:pPr algn="r" rtl="1" eaLnBrk="1" hangingPunct="1"/>
            <a:r>
              <a:rPr lang="ar-EG" altLang="fr-FR" sz="2800" b="1" dirty="0"/>
              <a:t>الفعل</a:t>
            </a:r>
            <a:r>
              <a:rPr lang="en-US" altLang="fr-FR" sz="2800" b="1" dirty="0"/>
              <a:t> Action  </a:t>
            </a:r>
          </a:p>
        </p:txBody>
      </p:sp>
      <p:sp>
        <p:nvSpPr>
          <p:cNvPr id="22532" name="Rectangle 4"/>
          <p:cNvSpPr>
            <a:spLocks noGrp="1" noChangeArrowheads="1"/>
          </p:cNvSpPr>
          <p:nvPr>
            <p:ph type="body" sz="half" idx="2"/>
          </p:nvPr>
        </p:nvSpPr>
        <p:spPr>
          <a:xfrm>
            <a:off x="4648200" y="2895600"/>
            <a:ext cx="4038600" cy="3200400"/>
          </a:xfrm>
          <a:ln w="76200" cmpd="tri">
            <a:solidFill>
              <a:srgbClr val="F1F159"/>
            </a:solidFill>
            <a:miter lim="800000"/>
            <a:headEnd/>
            <a:tailEnd/>
          </a:ln>
        </p:spPr>
        <p:txBody>
          <a:bodyPr/>
          <a:lstStyle/>
          <a:p>
            <a:pPr algn="ctr" eaLnBrk="1" hangingPunct="1">
              <a:buFontTx/>
              <a:buNone/>
            </a:pPr>
            <a:r>
              <a:rPr lang="ar-SA" altLang="fr-FR" sz="2800" b="1" dirty="0">
                <a:solidFill>
                  <a:srgbClr val="000000"/>
                </a:solidFill>
              </a:rPr>
              <a:t>أولاً: وسيلة الإعلان،</a:t>
            </a:r>
            <a:r>
              <a:rPr lang="en-US" altLang="fr-FR" sz="2800" dirty="0"/>
              <a:t> </a:t>
            </a:r>
          </a:p>
          <a:p>
            <a:pPr algn="r" rtl="1" eaLnBrk="1" hangingPunct="1"/>
            <a:r>
              <a:rPr lang="ar-SA" altLang="fr-FR" sz="2800" b="1" dirty="0"/>
              <a:t>الجريدة اليومية</a:t>
            </a:r>
            <a:endParaRPr lang="en-US" altLang="fr-FR" sz="2800" b="1" dirty="0"/>
          </a:p>
          <a:p>
            <a:pPr algn="r" rtl="1" eaLnBrk="1" hangingPunct="1"/>
            <a:r>
              <a:rPr lang="ar-SA" altLang="fr-FR" sz="2800" b="1" dirty="0"/>
              <a:t>جريدة متخصصة</a:t>
            </a:r>
            <a:endParaRPr lang="en-US" altLang="fr-FR" sz="2800" b="1" dirty="0"/>
          </a:p>
          <a:p>
            <a:pPr algn="r" rtl="1" eaLnBrk="1" hangingPunct="1"/>
            <a:r>
              <a:rPr lang="ar-SA" altLang="fr-FR" sz="2800" b="1" dirty="0"/>
              <a:t>التليفزيون </a:t>
            </a:r>
            <a:endParaRPr lang="fr-FR" altLang="fr-FR" sz="2800" b="1" dirty="0"/>
          </a:p>
        </p:txBody>
      </p:sp>
      <p:sp>
        <p:nvSpPr>
          <p:cNvPr id="31752" name="Text Box 6"/>
          <p:cNvSpPr txBox="1">
            <a:spLocks noChangeArrowheads="1"/>
          </p:cNvSpPr>
          <p:nvPr/>
        </p:nvSpPr>
        <p:spPr bwMode="auto">
          <a:xfrm>
            <a:off x="2438400" y="16002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20000"/>
              </a:spcBef>
              <a:buClr>
                <a:schemeClr val="tx2"/>
              </a:buClr>
            </a:pPr>
            <a:r>
              <a:rPr lang="ar-SA" altLang="fr-FR" sz="3600"/>
              <a:t>يجب مراعاة بعدين أساسيين</a:t>
            </a:r>
            <a:r>
              <a:rPr lang="en-US" altLang="fr-FR" sz="3600"/>
              <a:t> </a:t>
            </a:r>
            <a:r>
              <a:rPr lang="ar-EG" altLang="fr-FR" sz="3600"/>
              <a:t>:</a:t>
            </a:r>
            <a:endParaRPr lang="fr-FR" altLang="fr-FR" sz="3600"/>
          </a:p>
        </p:txBody>
      </p:sp>
      <p:sp>
        <p:nvSpPr>
          <p:cNvPr id="31753" name="Line 10"/>
          <p:cNvSpPr>
            <a:spLocks noChangeShapeType="1"/>
          </p:cNvSpPr>
          <p:nvPr/>
        </p:nvSpPr>
        <p:spPr bwMode="auto">
          <a:xfrm flipH="1">
            <a:off x="2514600" y="2209800"/>
            <a:ext cx="160020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754" name="Line 11"/>
          <p:cNvSpPr>
            <a:spLocks noChangeShapeType="1"/>
          </p:cNvSpPr>
          <p:nvPr/>
        </p:nvSpPr>
        <p:spPr bwMode="auto">
          <a:xfrm>
            <a:off x="4114800" y="2209800"/>
            <a:ext cx="220980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3175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15652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48200"/>
            <a:ext cx="13668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421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4"/>
          <p:cNvSpPr>
            <a:spLocks noChangeArrowheads="1"/>
          </p:cNvSpPr>
          <p:nvPr/>
        </p:nvSpPr>
        <p:spPr bwMode="auto">
          <a:xfrm>
            <a:off x="3810000" y="881743"/>
            <a:ext cx="5105400" cy="6858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fr-FR" sz="4400" dirty="0">
                <a:solidFill>
                  <a:srgbClr val="FF0000"/>
                </a:solidFill>
                <a:effectLst>
                  <a:outerShdw blurRad="38100" dist="38100" dir="2700000" algn="tl">
                    <a:srgbClr val="000000"/>
                  </a:outerShdw>
                </a:effectLst>
                <a:latin typeface="Arial" panose="020B0604020202020204" pitchFamily="34" charset="0"/>
              </a:rPr>
              <a:t>3</a:t>
            </a:r>
            <a:r>
              <a:rPr lang="en-US" altLang="fr-FR" sz="4000" dirty="0">
                <a:latin typeface="Arial" panose="020B0604020202020204" pitchFamily="34" charset="0"/>
              </a:rPr>
              <a:t> </a:t>
            </a:r>
            <a:r>
              <a:rPr lang="ar-EG" altLang="fr-FR" sz="4000" dirty="0">
                <a:latin typeface="Arial" panose="020B0604020202020204" pitchFamily="34" charset="0"/>
                <a:cs typeface="Arial" panose="020B0604020202020204" pitchFamily="34" charset="0"/>
              </a:rPr>
              <a:t>عوامل رئيسية </a:t>
            </a:r>
            <a:endParaRPr lang="en-US" altLang="fr-FR" sz="4000" dirty="0">
              <a:latin typeface="Arial" panose="020B0604020202020204" pitchFamily="34" charset="0"/>
              <a:cs typeface="Arial" panose="020B0604020202020204" pitchFamily="34" charset="0"/>
            </a:endParaRPr>
          </a:p>
        </p:txBody>
      </p:sp>
      <p:sp>
        <p:nvSpPr>
          <p:cNvPr id="9221" name="Oval 5"/>
          <p:cNvSpPr>
            <a:spLocks noChangeArrowheads="1"/>
          </p:cNvSpPr>
          <p:nvPr/>
        </p:nvSpPr>
        <p:spPr bwMode="auto">
          <a:xfrm>
            <a:off x="7162800" y="1926771"/>
            <a:ext cx="1295400" cy="11430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fr-FR" sz="8000">
                <a:solidFill>
                  <a:srgbClr val="FF0000"/>
                </a:solidFill>
                <a:effectLst>
                  <a:outerShdw blurRad="38100" dist="38100" dir="2700000" algn="tl">
                    <a:srgbClr val="000000"/>
                  </a:outerShdw>
                </a:effectLst>
                <a:latin typeface="Lucida Sans Unicode" panose="020B0602030504020204" pitchFamily="34" charset="0"/>
              </a:rPr>
              <a:t>1</a:t>
            </a:r>
          </a:p>
        </p:txBody>
      </p:sp>
      <p:sp>
        <p:nvSpPr>
          <p:cNvPr id="9222" name="AutoShape 6"/>
          <p:cNvSpPr>
            <a:spLocks noChangeArrowheads="1"/>
          </p:cNvSpPr>
          <p:nvPr/>
        </p:nvSpPr>
        <p:spPr bwMode="auto">
          <a:xfrm>
            <a:off x="2438400" y="2171700"/>
            <a:ext cx="5029200" cy="7620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5400">
                <a:latin typeface="Arial Narrow" panose="020B0606020202030204" pitchFamily="34" charset="0"/>
                <a:cs typeface="Arial" panose="020B0604020202020204" pitchFamily="34" charset="0"/>
              </a:rPr>
              <a:t>الاهداف</a:t>
            </a:r>
            <a:endParaRPr lang="en-US" altLang="fr-FR" sz="5400">
              <a:latin typeface="Arial Narrow" panose="020B0606020202030204" pitchFamily="34" charset="0"/>
              <a:cs typeface="Arial" panose="020B0604020202020204" pitchFamily="34" charset="0"/>
            </a:endParaRPr>
          </a:p>
        </p:txBody>
      </p:sp>
      <p:sp>
        <p:nvSpPr>
          <p:cNvPr id="9223" name="Oval 7"/>
          <p:cNvSpPr>
            <a:spLocks noChangeArrowheads="1"/>
          </p:cNvSpPr>
          <p:nvPr/>
        </p:nvSpPr>
        <p:spPr bwMode="auto">
          <a:xfrm>
            <a:off x="6362700" y="3066506"/>
            <a:ext cx="1295400" cy="11430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fr-FR" sz="8000">
                <a:solidFill>
                  <a:srgbClr val="FF0000"/>
                </a:solidFill>
                <a:effectLst>
                  <a:outerShdw blurRad="38100" dist="38100" dir="2700000" algn="tl">
                    <a:srgbClr val="000000"/>
                  </a:outerShdw>
                </a:effectLst>
                <a:latin typeface="Lucida Sans Unicode" panose="020B0602030504020204" pitchFamily="34" charset="0"/>
              </a:rPr>
              <a:t>2</a:t>
            </a:r>
          </a:p>
        </p:txBody>
      </p:sp>
      <p:sp>
        <p:nvSpPr>
          <p:cNvPr id="9224" name="AutoShape 8"/>
          <p:cNvSpPr>
            <a:spLocks noChangeArrowheads="1"/>
          </p:cNvSpPr>
          <p:nvPr/>
        </p:nvSpPr>
        <p:spPr bwMode="auto">
          <a:xfrm>
            <a:off x="1600200" y="3292928"/>
            <a:ext cx="5029200" cy="7620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4800">
                <a:latin typeface="Arial Narrow" panose="020B0606020202030204" pitchFamily="34" charset="0"/>
                <a:cs typeface="Arial" panose="020B0604020202020204" pitchFamily="34" charset="0"/>
              </a:rPr>
              <a:t>ندرة الموارد</a:t>
            </a:r>
            <a:endParaRPr lang="en-US" altLang="fr-FR" sz="4800">
              <a:latin typeface="Arial Narrow" panose="020B0606020202030204" pitchFamily="34" charset="0"/>
              <a:cs typeface="Arial" panose="020B0604020202020204" pitchFamily="34" charset="0"/>
            </a:endParaRPr>
          </a:p>
        </p:txBody>
      </p:sp>
      <p:sp>
        <p:nvSpPr>
          <p:cNvPr id="9225" name="Oval 9"/>
          <p:cNvSpPr>
            <a:spLocks noChangeArrowheads="1"/>
          </p:cNvSpPr>
          <p:nvPr/>
        </p:nvSpPr>
        <p:spPr bwMode="auto">
          <a:xfrm>
            <a:off x="6019800" y="4209506"/>
            <a:ext cx="1295400" cy="11430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fr-FR" sz="8000">
                <a:solidFill>
                  <a:srgbClr val="FF0000"/>
                </a:solidFill>
                <a:effectLst>
                  <a:outerShdw blurRad="38100" dist="38100" dir="2700000" algn="tl">
                    <a:srgbClr val="000000"/>
                  </a:outerShdw>
                </a:effectLst>
                <a:latin typeface="Lucida Sans Unicode" panose="020B0602030504020204" pitchFamily="34" charset="0"/>
              </a:rPr>
              <a:t>3</a:t>
            </a:r>
          </a:p>
        </p:txBody>
      </p:sp>
      <p:sp>
        <p:nvSpPr>
          <p:cNvPr id="9226" name="AutoShape 10"/>
          <p:cNvSpPr>
            <a:spLocks noChangeArrowheads="1"/>
          </p:cNvSpPr>
          <p:nvPr/>
        </p:nvSpPr>
        <p:spPr bwMode="auto">
          <a:xfrm>
            <a:off x="1333500" y="4438105"/>
            <a:ext cx="5029200" cy="7620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5400" dirty="0">
                <a:latin typeface="Arial Narrow" panose="020B0606020202030204" pitchFamily="34" charset="0"/>
                <a:cs typeface="Arial" panose="020B0604020202020204" pitchFamily="34" charset="0"/>
              </a:rPr>
              <a:t>البشر</a:t>
            </a:r>
            <a:endParaRPr lang="en-US" altLang="fr-FR" sz="5400" dirty="0">
              <a:latin typeface="Arial Narrow" panose="020B060602020203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strips(upRight)">
                                      <p:cBhvr>
                                        <p:cTn id="7" dur="1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p:cTn id="12" dur="500" fill="hold"/>
                                        <p:tgtEl>
                                          <p:spTgt spid="9221"/>
                                        </p:tgtEl>
                                        <p:attrNameLst>
                                          <p:attrName>ppt_w</p:attrName>
                                        </p:attrNameLst>
                                      </p:cBhvr>
                                      <p:tavLst>
                                        <p:tav tm="0">
                                          <p:val>
                                            <p:fltVal val="0"/>
                                          </p:val>
                                        </p:tav>
                                        <p:tav tm="100000">
                                          <p:val>
                                            <p:strVal val="#ppt_w"/>
                                          </p:val>
                                        </p:tav>
                                      </p:tavLst>
                                    </p:anim>
                                    <p:anim calcmode="lin" valueType="num">
                                      <p:cBhvr>
                                        <p:cTn id="13" dur="500" fill="hold"/>
                                        <p:tgtEl>
                                          <p:spTgt spid="9221"/>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ppt_x</p:attrName>
                                        </p:attrNameLst>
                                      </p:cBhvr>
                                      <p:tavLst>
                                        <p:tav tm="0">
                                          <p:val>
                                            <p:strVal val="#ppt_x-#ppt_w/2"/>
                                          </p:val>
                                        </p:tav>
                                        <p:tav tm="100000">
                                          <p:val>
                                            <p:strVal val="#ppt_x"/>
                                          </p:val>
                                        </p:tav>
                                      </p:tavLst>
                                    </p:anim>
                                    <p:anim calcmode="lin" valueType="num">
                                      <p:cBhvr>
                                        <p:cTn id="19" dur="500" fill="hold"/>
                                        <p:tgtEl>
                                          <p:spTgt spid="9222"/>
                                        </p:tgtEl>
                                        <p:attrNameLst>
                                          <p:attrName>ppt_y</p:attrName>
                                        </p:attrNameLst>
                                      </p:cBhvr>
                                      <p:tavLst>
                                        <p:tav tm="0">
                                          <p:val>
                                            <p:strVal val="#ppt_y"/>
                                          </p:val>
                                        </p:tav>
                                        <p:tav tm="100000">
                                          <p:val>
                                            <p:strVal val="#ppt_y"/>
                                          </p:val>
                                        </p:tav>
                                      </p:tavLst>
                                    </p:anim>
                                    <p:anim calcmode="lin" valueType="num">
                                      <p:cBhvr>
                                        <p:cTn id="20" dur="500" fill="hold"/>
                                        <p:tgtEl>
                                          <p:spTgt spid="9222"/>
                                        </p:tgtEl>
                                        <p:attrNameLst>
                                          <p:attrName>ppt_w</p:attrName>
                                        </p:attrNameLst>
                                      </p:cBhvr>
                                      <p:tavLst>
                                        <p:tav tm="0">
                                          <p:val>
                                            <p:fltVal val="0"/>
                                          </p:val>
                                        </p:tav>
                                        <p:tav tm="100000">
                                          <p:val>
                                            <p:strVal val="#ppt_w"/>
                                          </p:val>
                                        </p:tav>
                                      </p:tavLst>
                                    </p:anim>
                                    <p:anim calcmode="lin" valueType="num">
                                      <p:cBhvr>
                                        <p:cTn id="21" dur="500" fill="hold"/>
                                        <p:tgtEl>
                                          <p:spTgt spid="9222"/>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9223"/>
                                        </p:tgtEl>
                                        <p:attrNameLst>
                                          <p:attrName>style.visibility</p:attrName>
                                        </p:attrNameLst>
                                      </p:cBhvr>
                                      <p:to>
                                        <p:strVal val="visible"/>
                                      </p:to>
                                    </p:set>
                                    <p:anim calcmode="lin" valueType="num">
                                      <p:cBhvr>
                                        <p:cTn id="26" dur="500" fill="hold"/>
                                        <p:tgtEl>
                                          <p:spTgt spid="9223"/>
                                        </p:tgtEl>
                                        <p:attrNameLst>
                                          <p:attrName>ppt_w</p:attrName>
                                        </p:attrNameLst>
                                      </p:cBhvr>
                                      <p:tavLst>
                                        <p:tav tm="0">
                                          <p:val>
                                            <p:fltVal val="0"/>
                                          </p:val>
                                        </p:tav>
                                        <p:tav tm="100000">
                                          <p:val>
                                            <p:strVal val="#ppt_w"/>
                                          </p:val>
                                        </p:tav>
                                      </p:tavLst>
                                    </p:anim>
                                    <p:anim calcmode="lin" valueType="num">
                                      <p:cBhvr>
                                        <p:cTn id="27" dur="500" fill="hold"/>
                                        <p:tgtEl>
                                          <p:spTgt spid="9223"/>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9224"/>
                                        </p:tgtEl>
                                        <p:attrNameLst>
                                          <p:attrName>style.visibility</p:attrName>
                                        </p:attrNameLst>
                                      </p:cBhvr>
                                      <p:to>
                                        <p:strVal val="visible"/>
                                      </p:to>
                                    </p:set>
                                    <p:anim calcmode="lin" valueType="num">
                                      <p:cBhvr>
                                        <p:cTn id="32" dur="500" fill="hold"/>
                                        <p:tgtEl>
                                          <p:spTgt spid="9224"/>
                                        </p:tgtEl>
                                        <p:attrNameLst>
                                          <p:attrName>ppt_x</p:attrName>
                                        </p:attrNameLst>
                                      </p:cBhvr>
                                      <p:tavLst>
                                        <p:tav tm="0">
                                          <p:val>
                                            <p:strVal val="#ppt_x-#ppt_w/2"/>
                                          </p:val>
                                        </p:tav>
                                        <p:tav tm="100000">
                                          <p:val>
                                            <p:strVal val="#ppt_x"/>
                                          </p:val>
                                        </p:tav>
                                      </p:tavLst>
                                    </p:anim>
                                    <p:anim calcmode="lin" valueType="num">
                                      <p:cBhvr>
                                        <p:cTn id="33" dur="500" fill="hold"/>
                                        <p:tgtEl>
                                          <p:spTgt spid="9224"/>
                                        </p:tgtEl>
                                        <p:attrNameLst>
                                          <p:attrName>ppt_y</p:attrName>
                                        </p:attrNameLst>
                                      </p:cBhvr>
                                      <p:tavLst>
                                        <p:tav tm="0">
                                          <p:val>
                                            <p:strVal val="#ppt_y"/>
                                          </p:val>
                                        </p:tav>
                                        <p:tav tm="100000">
                                          <p:val>
                                            <p:strVal val="#ppt_y"/>
                                          </p:val>
                                        </p:tav>
                                      </p:tavLst>
                                    </p:anim>
                                    <p:anim calcmode="lin" valueType="num">
                                      <p:cBhvr>
                                        <p:cTn id="34" dur="500" fill="hold"/>
                                        <p:tgtEl>
                                          <p:spTgt spid="9224"/>
                                        </p:tgtEl>
                                        <p:attrNameLst>
                                          <p:attrName>ppt_w</p:attrName>
                                        </p:attrNameLst>
                                      </p:cBhvr>
                                      <p:tavLst>
                                        <p:tav tm="0">
                                          <p:val>
                                            <p:fltVal val="0"/>
                                          </p:val>
                                        </p:tav>
                                        <p:tav tm="100000">
                                          <p:val>
                                            <p:strVal val="#ppt_w"/>
                                          </p:val>
                                        </p:tav>
                                      </p:tavLst>
                                    </p:anim>
                                    <p:anim calcmode="lin" valueType="num">
                                      <p:cBhvr>
                                        <p:cTn id="35" dur="500" fill="hold"/>
                                        <p:tgtEl>
                                          <p:spTgt spid="9224"/>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9225"/>
                                        </p:tgtEl>
                                        <p:attrNameLst>
                                          <p:attrName>style.visibility</p:attrName>
                                        </p:attrNameLst>
                                      </p:cBhvr>
                                      <p:to>
                                        <p:strVal val="visible"/>
                                      </p:to>
                                    </p:set>
                                    <p:anim calcmode="lin" valueType="num">
                                      <p:cBhvr>
                                        <p:cTn id="40" dur="500" fill="hold"/>
                                        <p:tgtEl>
                                          <p:spTgt spid="9225"/>
                                        </p:tgtEl>
                                        <p:attrNameLst>
                                          <p:attrName>ppt_w</p:attrName>
                                        </p:attrNameLst>
                                      </p:cBhvr>
                                      <p:tavLst>
                                        <p:tav tm="0">
                                          <p:val>
                                            <p:fltVal val="0"/>
                                          </p:val>
                                        </p:tav>
                                        <p:tav tm="100000">
                                          <p:val>
                                            <p:strVal val="#ppt_w"/>
                                          </p:val>
                                        </p:tav>
                                      </p:tavLst>
                                    </p:anim>
                                    <p:anim calcmode="lin" valueType="num">
                                      <p:cBhvr>
                                        <p:cTn id="41" dur="500" fill="hold"/>
                                        <p:tgtEl>
                                          <p:spTgt spid="9225"/>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9226"/>
                                        </p:tgtEl>
                                        <p:attrNameLst>
                                          <p:attrName>style.visibility</p:attrName>
                                        </p:attrNameLst>
                                      </p:cBhvr>
                                      <p:to>
                                        <p:strVal val="visible"/>
                                      </p:to>
                                    </p:set>
                                    <p:anim calcmode="lin" valueType="num">
                                      <p:cBhvr>
                                        <p:cTn id="46" dur="500" fill="hold"/>
                                        <p:tgtEl>
                                          <p:spTgt spid="9226"/>
                                        </p:tgtEl>
                                        <p:attrNameLst>
                                          <p:attrName>ppt_x</p:attrName>
                                        </p:attrNameLst>
                                      </p:cBhvr>
                                      <p:tavLst>
                                        <p:tav tm="0">
                                          <p:val>
                                            <p:strVal val="#ppt_x-#ppt_w/2"/>
                                          </p:val>
                                        </p:tav>
                                        <p:tav tm="100000">
                                          <p:val>
                                            <p:strVal val="#ppt_x"/>
                                          </p:val>
                                        </p:tav>
                                      </p:tavLst>
                                    </p:anim>
                                    <p:anim calcmode="lin" valueType="num">
                                      <p:cBhvr>
                                        <p:cTn id="47" dur="500" fill="hold"/>
                                        <p:tgtEl>
                                          <p:spTgt spid="9226"/>
                                        </p:tgtEl>
                                        <p:attrNameLst>
                                          <p:attrName>ppt_y</p:attrName>
                                        </p:attrNameLst>
                                      </p:cBhvr>
                                      <p:tavLst>
                                        <p:tav tm="0">
                                          <p:val>
                                            <p:strVal val="#ppt_y"/>
                                          </p:val>
                                        </p:tav>
                                        <p:tav tm="100000">
                                          <p:val>
                                            <p:strVal val="#ppt_y"/>
                                          </p:val>
                                        </p:tav>
                                      </p:tavLst>
                                    </p:anim>
                                    <p:anim calcmode="lin" valueType="num">
                                      <p:cBhvr>
                                        <p:cTn id="48" dur="500" fill="hold"/>
                                        <p:tgtEl>
                                          <p:spTgt spid="9226"/>
                                        </p:tgtEl>
                                        <p:attrNameLst>
                                          <p:attrName>ppt_w</p:attrName>
                                        </p:attrNameLst>
                                      </p:cBhvr>
                                      <p:tavLst>
                                        <p:tav tm="0">
                                          <p:val>
                                            <p:fltVal val="0"/>
                                          </p:val>
                                        </p:tav>
                                        <p:tav tm="100000">
                                          <p:val>
                                            <p:strVal val="#ppt_w"/>
                                          </p:val>
                                        </p:tav>
                                      </p:tavLst>
                                    </p:anim>
                                    <p:anim calcmode="lin" valueType="num">
                                      <p:cBhvr>
                                        <p:cTn id="49" dur="500" fill="hold"/>
                                        <p:tgtEl>
                                          <p:spTgt spid="92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P spid="9224" grpId="0" animBg="1"/>
      <p:bldP spid="9225" grpId="0" animBg="1"/>
      <p:bldP spid="92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52E958C3-1AF7-43CC-9715-FDB43B0A42CF}" type="slidenum">
              <a:rPr lang="en-US" altLang="fr-FR"/>
              <a:pPr>
                <a:defRPr/>
              </a:pPr>
              <a:t>50</a:t>
            </a:fld>
            <a:endParaRPr lang="en-US" altLang="fr-FR"/>
          </a:p>
        </p:txBody>
      </p:sp>
      <p:sp>
        <p:nvSpPr>
          <p:cNvPr id="30722" name="Rectangle 2"/>
          <p:cNvSpPr>
            <a:spLocks noGrp="1" noChangeArrowheads="1"/>
          </p:cNvSpPr>
          <p:nvPr>
            <p:ph type="title"/>
          </p:nvPr>
        </p:nvSpPr>
        <p:spPr/>
        <p:txBody>
          <a:bodyPr/>
          <a:lstStyle/>
          <a:p>
            <a:pPr algn="r" rtl="1" eaLnBrk="1" hangingPunct="1">
              <a:defRPr/>
            </a:pPr>
            <a:r>
              <a:rPr lang="ar-SA" altLang="fr-FR" sz="4000" dirty="0"/>
              <a:t>المصادر الخارجية للاستقطاب:</a:t>
            </a:r>
            <a:br>
              <a:rPr lang="en-US" altLang="fr-FR" sz="4000" dirty="0"/>
            </a:br>
            <a:r>
              <a:rPr lang="en-US" altLang="fr-FR" sz="4000" dirty="0"/>
              <a:t> -2-</a:t>
            </a:r>
            <a:r>
              <a:rPr lang="ar-SA" altLang="fr-FR" sz="4000" dirty="0"/>
              <a:t>شركات أو وكالات التوظيف</a:t>
            </a:r>
            <a:endParaRPr lang="en-US" altLang="fr-FR" sz="4000" dirty="0"/>
          </a:p>
        </p:txBody>
      </p:sp>
      <p:sp>
        <p:nvSpPr>
          <p:cNvPr id="30723" name="Rectangle 3"/>
          <p:cNvSpPr>
            <a:spLocks noGrp="1" noChangeArrowheads="1"/>
          </p:cNvSpPr>
          <p:nvPr>
            <p:ph type="body" idx="1"/>
          </p:nvPr>
        </p:nvSpPr>
        <p:spPr>
          <a:xfrm>
            <a:off x="457200" y="2057400"/>
            <a:ext cx="8229600" cy="3429000"/>
          </a:xfrm>
          <a:noFill/>
          <a:ln w="76200">
            <a:solidFill>
              <a:schemeClr val="tx2"/>
            </a:solidFill>
            <a:miter lim="800000"/>
            <a:headEnd/>
            <a:tailEnd/>
          </a:ln>
        </p:spPr>
        <p:txBody>
          <a:bodyPr/>
          <a:lstStyle/>
          <a:p>
            <a:pPr marL="609600" indent="-609600" algn="r" rtl="1" eaLnBrk="1" hangingPunct="1">
              <a:buFontTx/>
              <a:buAutoNum type="arabicPeriod"/>
            </a:pPr>
            <a:r>
              <a:rPr lang="ar-SA" altLang="fr-FR" sz="4400"/>
              <a:t>شركات حكومية،</a:t>
            </a:r>
            <a:endParaRPr lang="en-US" altLang="fr-FR" sz="4400"/>
          </a:p>
          <a:p>
            <a:pPr marL="609600" indent="-609600" algn="r" rtl="1" eaLnBrk="1" hangingPunct="1">
              <a:buFontTx/>
              <a:buAutoNum type="arabicPeriod"/>
            </a:pPr>
            <a:r>
              <a:rPr lang="ar-SA" altLang="fr-FR" sz="4400">
                <a:solidFill>
                  <a:srgbClr val="F1F159"/>
                </a:solidFill>
              </a:rPr>
              <a:t>شركات تدار من خلال منظمات غير حكومية ، </a:t>
            </a:r>
            <a:endParaRPr lang="en-US" altLang="fr-FR" sz="4400">
              <a:solidFill>
                <a:srgbClr val="F1F159"/>
              </a:solidFill>
            </a:endParaRPr>
          </a:p>
          <a:p>
            <a:pPr marL="609600" indent="-609600" algn="r" rtl="1" eaLnBrk="1" hangingPunct="1">
              <a:buFontTx/>
              <a:buAutoNum type="arabicPeriod"/>
            </a:pPr>
            <a:r>
              <a:rPr lang="ar-SA" altLang="fr-FR" sz="4400"/>
              <a:t>شركات خاصة. </a:t>
            </a:r>
            <a:endParaRPr lang="en-US" altLang="fr-FR" sz="4400"/>
          </a:p>
        </p:txBody>
      </p:sp>
    </p:spTree>
    <p:extLst>
      <p:ext uri="{BB962C8B-B14F-4D97-AF65-F5344CB8AC3E}">
        <p14:creationId xmlns:p14="http://schemas.microsoft.com/office/powerpoint/2010/main" val="2414256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6DBDA89C-B494-434D-B380-5381CC2A7D69}" type="slidenum">
              <a:rPr lang="en-US" altLang="fr-FR"/>
              <a:pPr>
                <a:defRPr/>
              </a:pPr>
              <a:t>51</a:t>
            </a:fld>
            <a:endParaRPr lang="en-US" altLang="fr-FR"/>
          </a:p>
        </p:txBody>
      </p:sp>
      <p:sp>
        <p:nvSpPr>
          <p:cNvPr id="39938" name="Rectangle 2"/>
          <p:cNvSpPr>
            <a:spLocks noGrp="1" noChangeArrowheads="1"/>
          </p:cNvSpPr>
          <p:nvPr>
            <p:ph type="title"/>
          </p:nvPr>
        </p:nvSpPr>
        <p:spPr/>
        <p:txBody>
          <a:bodyPr/>
          <a:lstStyle/>
          <a:p>
            <a:pPr algn="r" rtl="1" eaLnBrk="1" hangingPunct="1">
              <a:defRPr/>
            </a:pPr>
            <a:r>
              <a:rPr lang="ar-SA" altLang="fr-FR" sz="4000" b="1" dirty="0">
                <a:solidFill>
                  <a:srgbClr val="C00000"/>
                </a:solidFill>
              </a:rPr>
              <a:t>المصادر الخارجية للاستقطاب:</a:t>
            </a:r>
            <a:br>
              <a:rPr lang="en-US" altLang="fr-FR" sz="4000" b="1" dirty="0">
                <a:solidFill>
                  <a:srgbClr val="C00000"/>
                </a:solidFill>
              </a:rPr>
            </a:br>
            <a:r>
              <a:rPr lang="en-US" altLang="fr-FR" sz="4000" dirty="0"/>
              <a:t> </a:t>
            </a:r>
            <a:r>
              <a:rPr lang="ar-SA" altLang="fr-FR" sz="4000" dirty="0"/>
              <a:t>شركات أو وكالات التوظيف</a:t>
            </a:r>
            <a:r>
              <a:rPr lang="ar-EG" altLang="fr-FR" sz="4000" dirty="0"/>
              <a:t> </a:t>
            </a:r>
            <a:endParaRPr lang="en-US" altLang="fr-FR" sz="4000" dirty="0"/>
          </a:p>
        </p:txBody>
      </p:sp>
      <p:sp>
        <p:nvSpPr>
          <p:cNvPr id="39939" name="Rectangle 3"/>
          <p:cNvSpPr>
            <a:spLocks noGrp="1" noChangeArrowheads="1"/>
          </p:cNvSpPr>
          <p:nvPr>
            <p:ph type="body" idx="1"/>
          </p:nvPr>
        </p:nvSpPr>
        <p:spPr/>
        <p:txBody>
          <a:bodyPr/>
          <a:lstStyle/>
          <a:p>
            <a:pPr algn="r" rtl="1" eaLnBrk="1" hangingPunct="1">
              <a:lnSpc>
                <a:spcPct val="90000"/>
              </a:lnSpc>
              <a:buFontTx/>
              <a:buNone/>
            </a:pPr>
            <a:r>
              <a:rPr lang="ar-SA" altLang="fr-FR" dirty="0"/>
              <a:t>الأسباب </a:t>
            </a:r>
            <a:r>
              <a:rPr lang="ar-SA" altLang="fr-FR" dirty="0" err="1"/>
              <a:t>التى</a:t>
            </a:r>
            <a:r>
              <a:rPr lang="ar-SA" altLang="fr-FR" dirty="0"/>
              <a:t> قد تدعو </a:t>
            </a:r>
            <a:r>
              <a:rPr lang="ar-SA" altLang="fr-FR" dirty="0" err="1"/>
              <a:t>أى</a:t>
            </a:r>
            <a:r>
              <a:rPr lang="ar-SA" altLang="fr-FR" dirty="0"/>
              <a:t> منظمة إلى الاعتماد على خدماتها</a:t>
            </a:r>
            <a:r>
              <a:rPr lang="en-US" altLang="fr-FR" dirty="0"/>
              <a:t> </a:t>
            </a:r>
            <a:endParaRPr lang="ar-EG" altLang="fr-FR" dirty="0"/>
          </a:p>
          <a:p>
            <a:pPr lvl="1" algn="r" rtl="1" eaLnBrk="1" hangingPunct="1">
              <a:lnSpc>
                <a:spcPct val="90000"/>
              </a:lnSpc>
            </a:pPr>
            <a:r>
              <a:rPr lang="ar-SA" altLang="fr-FR" sz="3200" dirty="0"/>
              <a:t>أن المنظمة قد لا يكون لديها إدارة متخصصة للموارد البشرية </a:t>
            </a:r>
            <a:r>
              <a:rPr lang="ar-EG" altLang="fr-FR" sz="3200" dirty="0"/>
              <a:t>أو </a:t>
            </a:r>
            <a:r>
              <a:rPr lang="ar-SA" altLang="fr-FR" sz="3200" dirty="0"/>
              <a:t>الخبرة الكافية للاستقطاب الفعّال،</a:t>
            </a:r>
          </a:p>
          <a:p>
            <a:pPr lvl="1" algn="r" rtl="1" eaLnBrk="1" hangingPunct="1">
              <a:lnSpc>
                <a:spcPct val="90000"/>
              </a:lnSpc>
            </a:pPr>
            <a:r>
              <a:rPr lang="ar-SA" altLang="fr-FR" sz="3200" dirty="0"/>
              <a:t>أن المنظمة قد تكون قد واجهت صعوبات سابقة،</a:t>
            </a:r>
          </a:p>
          <a:p>
            <a:pPr lvl="1" algn="r" rtl="1" eaLnBrk="1" hangingPunct="1">
              <a:lnSpc>
                <a:spcPct val="90000"/>
              </a:lnSpc>
            </a:pPr>
            <a:r>
              <a:rPr lang="ar-SA" altLang="fr-FR" sz="3200" dirty="0"/>
              <a:t>أن هناك وظيفة أو مجموعة من الوظائف  يجب شغلها سريعاً،</a:t>
            </a:r>
          </a:p>
          <a:p>
            <a:pPr lvl="1" algn="r" rtl="1" eaLnBrk="1" hangingPunct="1">
              <a:lnSpc>
                <a:spcPct val="90000"/>
              </a:lnSpc>
            </a:pPr>
            <a:r>
              <a:rPr lang="ar-SA" altLang="fr-FR" sz="3200" dirty="0"/>
              <a:t>أن هناك حاجة لاستقطاب أعداد متزايدة من فئة بعينها،</a:t>
            </a:r>
          </a:p>
          <a:p>
            <a:pPr lvl="1" algn="r" rtl="1" eaLnBrk="1" hangingPunct="1">
              <a:lnSpc>
                <a:spcPct val="90000"/>
              </a:lnSpc>
            </a:pPr>
            <a:r>
              <a:rPr lang="ar-SA" altLang="fr-FR" sz="3200" dirty="0"/>
              <a:t>أن الهدف من الاستقطاب قد يكون هو النجاح </a:t>
            </a:r>
            <a:r>
              <a:rPr lang="ar-SA" altLang="fr-FR" sz="3200" dirty="0" err="1"/>
              <a:t>فى</a:t>
            </a:r>
            <a:r>
              <a:rPr lang="ar-SA" altLang="fr-FR" sz="3200" dirty="0"/>
              <a:t> الوصول إلى موظفين معينين </a:t>
            </a:r>
            <a:r>
              <a:rPr lang="ar-SA" altLang="fr-FR" sz="3200" dirty="0" err="1"/>
              <a:t>فى</a:t>
            </a:r>
            <a:r>
              <a:rPr lang="ar-SA" altLang="fr-FR" sz="3200" dirty="0"/>
              <a:t> منظمات أخرى لهم سابق خبرة </a:t>
            </a:r>
            <a:r>
              <a:rPr lang="fr-FR" altLang="fr-FR" sz="3200" dirty="0"/>
              <a:t>,</a:t>
            </a:r>
            <a:endParaRPr lang="en-US" altLang="fr-FR" sz="3200" dirty="0"/>
          </a:p>
        </p:txBody>
      </p:sp>
    </p:spTree>
    <p:extLst>
      <p:ext uri="{BB962C8B-B14F-4D97-AF65-F5344CB8AC3E}">
        <p14:creationId xmlns:p14="http://schemas.microsoft.com/office/powerpoint/2010/main" val="1002490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Grp="1" noChangeArrowheads="1"/>
          </p:cNvSpPr>
          <p:nvPr>
            <p:ph type="sldNum" sz="quarter" idx="11"/>
          </p:nvPr>
        </p:nvSpPr>
        <p:spPr/>
        <p:txBody>
          <a:bodyPr/>
          <a:lstStyle/>
          <a:p>
            <a:pPr>
              <a:defRPr/>
            </a:pPr>
            <a:fld id="{EFF1F136-67E7-4500-82F0-B0466EFFAF96}" type="slidenum">
              <a:rPr lang="en-US" altLang="fr-FR"/>
              <a:pPr>
                <a:defRPr/>
              </a:pPr>
              <a:t>52</a:t>
            </a:fld>
            <a:endParaRPr lang="en-US" altLang="fr-FR"/>
          </a:p>
        </p:txBody>
      </p:sp>
      <p:sp>
        <p:nvSpPr>
          <p:cNvPr id="2" name="Title 1">
            <a:extLst>
              <a:ext uri="{FF2B5EF4-FFF2-40B4-BE49-F238E27FC236}">
                <a16:creationId xmlns:a16="http://schemas.microsoft.com/office/drawing/2014/main" id="{DC7431B5-171C-4D90-B16A-137721A0208D}"/>
              </a:ext>
            </a:extLst>
          </p:cNvPr>
          <p:cNvSpPr>
            <a:spLocks noGrp="1"/>
          </p:cNvSpPr>
          <p:nvPr>
            <p:ph type="ctrTitle" sz="quarter"/>
          </p:nvPr>
        </p:nvSpPr>
        <p:spPr>
          <a:xfrm>
            <a:off x="685800" y="2819400"/>
            <a:ext cx="7772400" cy="838200"/>
          </a:xfrm>
        </p:spPr>
        <p:txBody>
          <a:bodyPr/>
          <a:lstStyle/>
          <a:p>
            <a:r>
              <a:rPr lang="ar-DZ" sz="4400" dirty="0"/>
              <a:t>المحاضرة الخامسة</a:t>
            </a:r>
            <a:endParaRPr lang="en-US" sz="4400" dirty="0"/>
          </a:p>
        </p:txBody>
      </p:sp>
    </p:spTree>
    <p:extLst>
      <p:ext uri="{BB962C8B-B14F-4D97-AF65-F5344CB8AC3E}">
        <p14:creationId xmlns:p14="http://schemas.microsoft.com/office/powerpoint/2010/main" val="3595879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69887" y="1066800"/>
            <a:ext cx="8305800" cy="838200"/>
          </a:xfrm>
        </p:spPr>
        <p:txBody>
          <a:bodyPr/>
          <a:lstStyle/>
          <a:p>
            <a:pPr algn="r" eaLnBrk="1" hangingPunct="1">
              <a:defRPr/>
            </a:pPr>
            <a:r>
              <a:rPr lang="ar-SA" altLang="fr-FR" dirty="0">
                <a:solidFill>
                  <a:srgbClr val="FFFF00"/>
                </a:solidFill>
              </a:rPr>
              <a:t>ثانياً: الاختـيــار</a:t>
            </a:r>
            <a:endParaRPr lang="fr-FR" altLang="fr-FR" dirty="0">
              <a:solidFill>
                <a:srgbClr val="FFFF00"/>
              </a:solidFill>
            </a:endParaRPr>
          </a:p>
        </p:txBody>
      </p:sp>
      <p:sp>
        <p:nvSpPr>
          <p:cNvPr id="152579" name="Rectangle 3"/>
          <p:cNvSpPr>
            <a:spLocks noGrp="1" noChangeArrowheads="1"/>
          </p:cNvSpPr>
          <p:nvPr>
            <p:ph type="body" idx="1"/>
          </p:nvPr>
        </p:nvSpPr>
        <p:spPr>
          <a:xfrm>
            <a:off x="468313" y="1773238"/>
            <a:ext cx="8675687" cy="5400675"/>
          </a:xfrm>
        </p:spPr>
        <p:txBody>
          <a:bodyPr/>
          <a:lstStyle/>
          <a:p>
            <a:pPr algn="r" rtl="1" eaLnBrk="1" hangingPunct="1">
              <a:buFont typeface="Wingdings" panose="05000000000000000000" pitchFamily="2" charset="2"/>
              <a:buNone/>
              <a:defRPr/>
            </a:pPr>
            <a:r>
              <a:rPr lang="ar-SA" altLang="fr-FR" b="1" dirty="0">
                <a:solidFill>
                  <a:srgbClr val="FFCC00"/>
                </a:solidFill>
              </a:rPr>
              <a:t>التعريف:</a:t>
            </a:r>
          </a:p>
          <a:p>
            <a:pPr algn="r" rtl="1" eaLnBrk="1" hangingPunct="1">
              <a:buFont typeface="Wingdings" panose="05000000000000000000" pitchFamily="2" charset="2"/>
              <a:buChar char="v"/>
              <a:defRPr/>
            </a:pPr>
            <a:r>
              <a:rPr lang="ar-SA" altLang="fr-FR" b="1" dirty="0"/>
              <a:t> </a:t>
            </a:r>
            <a:r>
              <a:rPr lang="ar-SA" altLang="fr-FR" dirty="0"/>
              <a:t>هو عملية انتقاء الأفراد الذين تتوفر لديهم المؤهلات الضرورية والمناسبة لشغل وظائف معينة في المنظمة.</a:t>
            </a:r>
          </a:p>
          <a:p>
            <a:pPr algn="r" rtl="1" eaLnBrk="1" hangingPunct="1">
              <a:buFont typeface="Wingdings" panose="05000000000000000000" pitchFamily="2" charset="2"/>
              <a:buChar char="v"/>
              <a:defRPr/>
            </a:pPr>
            <a:endParaRPr lang="ar-SA" altLang="fr-FR" sz="1800" dirty="0"/>
          </a:p>
          <a:p>
            <a:pPr algn="r" rtl="1" eaLnBrk="1" hangingPunct="1">
              <a:buFont typeface="Wingdings" panose="05000000000000000000" pitchFamily="2" charset="2"/>
              <a:buChar char="v"/>
              <a:defRPr/>
            </a:pPr>
            <a:r>
              <a:rPr lang="ar-SA" altLang="fr-FR" dirty="0"/>
              <a:t>أو المفاضلة بين عدد من الأفراد الذين تقدموا لشغل وظيفة معينة واختيار أفضلهم.</a:t>
            </a:r>
          </a:p>
          <a:p>
            <a:pPr algn="r" rtl="1" eaLnBrk="1" hangingPunct="1">
              <a:buFont typeface="Wingdings" panose="05000000000000000000" pitchFamily="2" charset="2"/>
              <a:buChar char="v"/>
              <a:defRPr/>
            </a:pPr>
            <a:endParaRPr lang="ar-SA" altLang="fr-FR" sz="2000" dirty="0"/>
          </a:p>
          <a:p>
            <a:pPr algn="r" rtl="1" eaLnBrk="1" hangingPunct="1">
              <a:buFont typeface="Wingdings" panose="05000000000000000000" pitchFamily="2" charset="2"/>
              <a:buChar char="v"/>
              <a:defRPr/>
            </a:pPr>
            <a:r>
              <a:rPr lang="ar-SA" altLang="fr-FR" dirty="0"/>
              <a:t>أو البحث عن أفضل العناصر لشغل وظيفة معينة واختيار أكثرها ملائمة.</a:t>
            </a:r>
          </a:p>
        </p:txBody>
      </p:sp>
      <p:sp>
        <p:nvSpPr>
          <p:cNvPr id="5" name="Rectangle 2">
            <a:extLst>
              <a:ext uri="{FF2B5EF4-FFF2-40B4-BE49-F238E27FC236}">
                <a16:creationId xmlns:a16="http://schemas.microsoft.com/office/drawing/2014/main" id="{2AE3C163-BCFD-4931-8BA9-B2064F56E6BF}"/>
              </a:ext>
            </a:extLst>
          </p:cNvPr>
          <p:cNvSpPr txBox="1">
            <a:spLocks noChangeArrowheads="1"/>
          </p:cNvSpPr>
          <p:nvPr/>
        </p:nvSpPr>
        <p:spPr bwMode="auto">
          <a:xfrm>
            <a:off x="636587" y="186532"/>
            <a:ext cx="7772400" cy="822325"/>
          </a:xfrm>
          <a:prstGeom prst="rect">
            <a:avLst/>
          </a:prstGeom>
          <a:noFill/>
          <a:ln w="76200" cmpd="tri">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defRPr>
            </a:lvl9pPr>
          </a:lstStyle>
          <a:p>
            <a:pPr algn="ctr" eaLnBrk="1" hangingPunct="1">
              <a:defRPr/>
            </a:pPr>
            <a:r>
              <a:rPr lang="ar-SA" altLang="fr-FR" b="1" dirty="0">
                <a:solidFill>
                  <a:srgbClr val="C00000"/>
                </a:solidFill>
              </a:rPr>
              <a:t> إجراءات وأساليب </a:t>
            </a:r>
            <a:r>
              <a:rPr lang="ar-SA" altLang="fr-FR" b="1" dirty="0" err="1">
                <a:solidFill>
                  <a:srgbClr val="C00000"/>
                </a:solidFill>
              </a:rPr>
              <a:t>الإختيار</a:t>
            </a:r>
            <a:endParaRPr lang="en-US" altLang="fr-FR" b="1" dirty="0">
              <a:solidFill>
                <a:srgbClr val="C00000"/>
              </a:solidFill>
            </a:endParaRPr>
          </a:p>
        </p:txBody>
      </p:sp>
    </p:spTree>
    <p:extLst>
      <p:ext uri="{BB962C8B-B14F-4D97-AF65-F5344CB8AC3E}">
        <p14:creationId xmlns:p14="http://schemas.microsoft.com/office/powerpoint/2010/main" val="83741151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768" decel="100000"/>
                                        <p:tgtEl>
                                          <p:spTgt spid="152578"/>
                                        </p:tgtEl>
                                      </p:cBhvr>
                                    </p:animEffect>
                                    <p:animScale>
                                      <p:cBhvr>
                                        <p:cTn id="8" dur="768" decel="100000"/>
                                        <p:tgtEl>
                                          <p:spTgt spid="152578"/>
                                        </p:tgtEl>
                                      </p:cBhvr>
                                      <p:from x="10000" y="10000"/>
                                      <p:to x="200000" y="450000"/>
                                    </p:animScale>
                                    <p:animScale>
                                      <p:cBhvr>
                                        <p:cTn id="9" dur="1230" accel="100000" fill="hold">
                                          <p:stCondLst>
                                            <p:cond delay="768"/>
                                          </p:stCondLst>
                                        </p:cTn>
                                        <p:tgtEl>
                                          <p:spTgt spid="152578"/>
                                        </p:tgtEl>
                                      </p:cBhvr>
                                      <p:from x="200000" y="450000"/>
                                      <p:to x="100000" y="100000"/>
                                    </p:animScale>
                                    <p:set>
                                      <p:cBhvr>
                                        <p:cTn id="10" dur="768" fill="hold"/>
                                        <p:tgtEl>
                                          <p:spTgt spid="152578"/>
                                        </p:tgtEl>
                                        <p:attrNameLst>
                                          <p:attrName>ppt_x</p:attrName>
                                        </p:attrNameLst>
                                      </p:cBhvr>
                                      <p:to>
                                        <p:strVal val="(0.5)"/>
                                      </p:to>
                                    </p:set>
                                    <p:anim from="(0.5)" to="(#ppt_x)" calcmode="lin" valueType="num">
                                      <p:cBhvr>
                                        <p:cTn id="11" dur="1230" accel="100000" fill="hold">
                                          <p:stCondLst>
                                            <p:cond delay="768"/>
                                          </p:stCondLst>
                                        </p:cTn>
                                        <p:tgtEl>
                                          <p:spTgt spid="152578"/>
                                        </p:tgtEl>
                                        <p:attrNameLst>
                                          <p:attrName>ppt_x</p:attrName>
                                        </p:attrNameLst>
                                      </p:cBhvr>
                                    </p:anim>
                                    <p:set>
                                      <p:cBhvr>
                                        <p:cTn id="12" dur="768" fill="hold"/>
                                        <p:tgtEl>
                                          <p:spTgt spid="152578"/>
                                        </p:tgtEl>
                                        <p:attrNameLst>
                                          <p:attrName>ppt_y</p:attrName>
                                        </p:attrNameLst>
                                      </p:cBhvr>
                                      <p:to>
                                        <p:strVal val="(#ppt_y+0.4)"/>
                                      </p:to>
                                    </p:set>
                                    <p:anim from="(#ppt_y+0.4)" to="(#ppt_y)" calcmode="lin" valueType="num">
                                      <p:cBhvr>
                                        <p:cTn id="13" dur="1230" accel="100000" fill="hold">
                                          <p:stCondLst>
                                            <p:cond delay="768"/>
                                          </p:stCondLst>
                                        </p:cTn>
                                        <p:tgtEl>
                                          <p:spTgt spid="1525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52579">
                                            <p:txEl>
                                              <p:pRg st="0" end="0"/>
                                            </p:txEl>
                                          </p:spTgt>
                                        </p:tgtEl>
                                        <p:attrNameLst>
                                          <p:attrName>style.visibility</p:attrName>
                                        </p:attrNameLst>
                                      </p:cBhvr>
                                      <p:to>
                                        <p:strVal val="visible"/>
                                      </p:to>
                                    </p:set>
                                    <p:anim calcmode="lin" valueType="num">
                                      <p:cBhvr>
                                        <p:cTn id="18" dur="500" fill="hold"/>
                                        <p:tgtEl>
                                          <p:spTgt spid="15257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5257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5257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52579">
                                            <p:txEl>
                                              <p:pRg st="1" end="1"/>
                                            </p:txEl>
                                          </p:spTgt>
                                        </p:tgtEl>
                                        <p:attrNameLst>
                                          <p:attrName>style.visibility</p:attrName>
                                        </p:attrNameLst>
                                      </p:cBhvr>
                                      <p:to>
                                        <p:strVal val="visible"/>
                                      </p:to>
                                    </p:set>
                                    <p:anim calcmode="lin" valueType="num">
                                      <p:cBhvr>
                                        <p:cTn id="25" dur="500" fill="hold"/>
                                        <p:tgtEl>
                                          <p:spTgt spid="15257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5257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5257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52579">
                                            <p:txEl>
                                              <p:pRg st="3" end="3"/>
                                            </p:txEl>
                                          </p:spTgt>
                                        </p:tgtEl>
                                        <p:attrNameLst>
                                          <p:attrName>style.visibility</p:attrName>
                                        </p:attrNameLst>
                                      </p:cBhvr>
                                      <p:to>
                                        <p:strVal val="visible"/>
                                      </p:to>
                                    </p:set>
                                    <p:anim calcmode="lin" valueType="num">
                                      <p:cBhvr>
                                        <p:cTn id="32" dur="500" fill="hold"/>
                                        <p:tgtEl>
                                          <p:spTgt spid="152579">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52579">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15257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52579">
                                            <p:txEl>
                                              <p:pRg st="5" end="5"/>
                                            </p:txEl>
                                          </p:spTgt>
                                        </p:tgtEl>
                                        <p:attrNameLst>
                                          <p:attrName>style.visibility</p:attrName>
                                        </p:attrNameLst>
                                      </p:cBhvr>
                                      <p:to>
                                        <p:strVal val="visible"/>
                                      </p:to>
                                    </p:set>
                                    <p:anim calcmode="lin" valueType="num">
                                      <p:cBhvr>
                                        <p:cTn id="39" dur="500" fill="hold"/>
                                        <p:tgtEl>
                                          <p:spTgt spid="152579">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152579">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152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066800" y="304800"/>
            <a:ext cx="8077200" cy="1431925"/>
          </a:xfrm>
        </p:spPr>
        <p:txBody>
          <a:bodyPr/>
          <a:lstStyle/>
          <a:p>
            <a:pPr algn="r" eaLnBrk="1" hangingPunct="1">
              <a:defRPr/>
            </a:pPr>
            <a:r>
              <a:rPr lang="ar-SA" altLang="fr-FR">
                <a:solidFill>
                  <a:srgbClr val="FFFF00"/>
                </a:solidFill>
              </a:rPr>
              <a:t>أهمية عملية الاختيار:</a:t>
            </a:r>
            <a:r>
              <a:rPr lang="en-US" altLang="fr-FR"/>
              <a:t> </a:t>
            </a:r>
          </a:p>
        </p:txBody>
      </p:sp>
      <p:sp>
        <p:nvSpPr>
          <p:cNvPr id="155651" name="Rectangle 3"/>
          <p:cNvSpPr>
            <a:spLocks noGrp="1" noChangeArrowheads="1"/>
          </p:cNvSpPr>
          <p:nvPr>
            <p:ph type="body" idx="1"/>
          </p:nvPr>
        </p:nvSpPr>
        <p:spPr>
          <a:xfrm>
            <a:off x="755650" y="1981200"/>
            <a:ext cx="8388350" cy="4400550"/>
          </a:xfrm>
        </p:spPr>
        <p:txBody>
          <a:bodyPr/>
          <a:lstStyle/>
          <a:p>
            <a:pPr marL="609600" indent="-609600" algn="r" rtl="1" eaLnBrk="1" hangingPunct="1">
              <a:buFont typeface="Wingdings" panose="05000000000000000000" pitchFamily="2" charset="2"/>
              <a:buChar char="Ø"/>
              <a:defRPr/>
            </a:pPr>
            <a:r>
              <a:rPr lang="ar-SA" altLang="fr-FR"/>
              <a:t>عملية الاختيار تدفع باتجاه وضع الشخص المناسب في الوظيفة المناسبة.</a:t>
            </a:r>
          </a:p>
          <a:p>
            <a:pPr marL="609600" indent="-609600" algn="r" rtl="1" eaLnBrk="1" hangingPunct="1">
              <a:buFont typeface="Wingdings" panose="05000000000000000000" pitchFamily="2" charset="2"/>
              <a:buChar char="Ø"/>
              <a:defRPr/>
            </a:pPr>
            <a:endParaRPr lang="ar-SA" altLang="fr-FR" sz="900"/>
          </a:p>
          <a:p>
            <a:pPr marL="609600" indent="-609600" algn="r" rtl="1" eaLnBrk="1" hangingPunct="1">
              <a:buFont typeface="Wingdings" panose="05000000000000000000" pitchFamily="2" charset="2"/>
              <a:buChar char="Ø"/>
              <a:defRPr/>
            </a:pPr>
            <a:r>
              <a:rPr lang="ar-SA" altLang="fr-FR"/>
              <a:t>تضمن للأفراد إشباع الحد الأدنى من حاجاتهم الإنسانية من توفير أجور عادلة تتناسب ومؤهلاتهم وقدراتهم وخبراتهم.</a:t>
            </a:r>
          </a:p>
          <a:p>
            <a:pPr marL="609600" indent="-609600" algn="r" rtl="1" eaLnBrk="1" hangingPunct="1">
              <a:buFont typeface="Wingdings" panose="05000000000000000000" pitchFamily="2" charset="2"/>
              <a:buChar char="Ø"/>
              <a:defRPr/>
            </a:pPr>
            <a:endParaRPr lang="ar-SA" altLang="fr-FR" sz="600"/>
          </a:p>
          <a:p>
            <a:pPr marL="609600" indent="-609600" algn="r" rtl="1" eaLnBrk="1" hangingPunct="1">
              <a:buFont typeface="Wingdings" panose="05000000000000000000" pitchFamily="2" charset="2"/>
              <a:buChar char="Ø"/>
              <a:defRPr/>
            </a:pPr>
            <a:r>
              <a:rPr lang="ar-SA" altLang="fr-FR"/>
              <a:t>اختيار الشخص المناسب ووضعه في وظيفة تتناسب ومؤهلاته يضمن إنتاجية عالية، كما أن عدم موضوعية الاختيار تجعل ولاء الموظف للشخص الذي حاباه الوظيفة لا للمنظمة التي يعمل بها.</a:t>
            </a:r>
            <a:endParaRPr lang="fr-FR" altLang="fr-FR"/>
          </a:p>
        </p:txBody>
      </p:sp>
    </p:spTree>
    <p:extLst>
      <p:ext uri="{BB962C8B-B14F-4D97-AF65-F5344CB8AC3E}">
        <p14:creationId xmlns:p14="http://schemas.microsoft.com/office/powerpoint/2010/main" val="304075073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500" fill="hold"/>
                                        <p:tgtEl>
                                          <p:spTgt spid="1556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56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56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565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155650"/>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155651">
                                            <p:txEl>
                                              <p:pRg st="0" end="0"/>
                                            </p:txEl>
                                          </p:spTgt>
                                        </p:tgtEl>
                                        <p:attrNameLst>
                                          <p:attrName>style.visibility</p:attrName>
                                        </p:attrNameLst>
                                      </p:cBhvr>
                                      <p:to>
                                        <p:strVal val="visible"/>
                                      </p:to>
                                    </p:set>
                                    <p:anim calcmode="lin" valueType="num">
                                      <p:cBhvr>
                                        <p:cTn id="17" dur="500" fill="hold"/>
                                        <p:tgtEl>
                                          <p:spTgt spid="15565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55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55651">
                                            <p:txEl>
                                              <p:pRg st="2" end="2"/>
                                            </p:txEl>
                                          </p:spTgt>
                                        </p:tgtEl>
                                        <p:attrNameLst>
                                          <p:attrName>style.visibility</p:attrName>
                                        </p:attrNameLst>
                                      </p:cBhvr>
                                      <p:to>
                                        <p:strVal val="visible"/>
                                      </p:to>
                                    </p:set>
                                    <p:anim calcmode="lin" valueType="num">
                                      <p:cBhvr>
                                        <p:cTn id="23" dur="500" fill="hold"/>
                                        <p:tgtEl>
                                          <p:spTgt spid="15565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556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55651">
                                            <p:txEl>
                                              <p:pRg st="4" end="4"/>
                                            </p:txEl>
                                          </p:spTgt>
                                        </p:tgtEl>
                                        <p:attrNameLst>
                                          <p:attrName>style.visibility</p:attrName>
                                        </p:attrNameLst>
                                      </p:cBhvr>
                                      <p:to>
                                        <p:strVal val="visible"/>
                                      </p:to>
                                    </p:set>
                                    <p:anim calcmode="lin" valueType="num">
                                      <p:cBhvr>
                                        <p:cTn id="29" dur="500" fill="hold"/>
                                        <p:tgtEl>
                                          <p:spTgt spid="155651">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5565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xit" presetSubtype="32" fill="hold" grpId="2" nodeType="clickEffect">
                                  <p:stCondLst>
                                    <p:cond delay="0"/>
                                  </p:stCondLst>
                                  <p:childTnLst>
                                    <p:anim calcmode="lin" valueType="num">
                                      <p:cBhvr>
                                        <p:cTn id="34" dur="500" fill="hold"/>
                                        <p:tgtEl>
                                          <p:spTgt spid="155650"/>
                                        </p:tgtEl>
                                        <p:attrNameLst>
                                          <p:attrName>ppt_w</p:attrName>
                                        </p:attrNameLst>
                                      </p:cBhvr>
                                      <p:tavLst>
                                        <p:tav tm="0">
                                          <p:val>
                                            <p:strVal val="ppt_w"/>
                                          </p:val>
                                        </p:tav>
                                        <p:tav tm="100000">
                                          <p:val>
                                            <p:fltVal val="0"/>
                                          </p:val>
                                        </p:tav>
                                      </p:tavLst>
                                    </p:anim>
                                    <p:anim calcmode="lin" valueType="num">
                                      <p:cBhvr>
                                        <p:cTn id="35" dur="500" fill="hold"/>
                                        <p:tgtEl>
                                          <p:spTgt spid="155650"/>
                                        </p:tgtEl>
                                        <p:attrNameLst>
                                          <p:attrName>ppt_h</p:attrName>
                                        </p:attrNameLst>
                                      </p:cBhvr>
                                      <p:tavLst>
                                        <p:tav tm="0">
                                          <p:val>
                                            <p:strVal val="ppt_h"/>
                                          </p:val>
                                        </p:tav>
                                        <p:tav tm="100000">
                                          <p:val>
                                            <p:fltVal val="0"/>
                                          </p:val>
                                        </p:tav>
                                      </p:tavLst>
                                    </p:anim>
                                    <p:set>
                                      <p:cBhvr>
                                        <p:cTn id="36" dur="1" fill="hold">
                                          <p:stCondLst>
                                            <p:cond delay="499"/>
                                          </p:stCondLst>
                                        </p:cTn>
                                        <p:tgtEl>
                                          <p:spTgt spid="155650"/>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fill="hold"/>
                                        <p:tgtEl>
                                          <p:spTgt spid="155651">
                                            <p:txEl>
                                              <p:pRg st="0" end="0"/>
                                            </p:txEl>
                                          </p:spTgt>
                                        </p:tgtEl>
                                        <p:attrNameLst>
                                          <p:attrName>ppt_w</p:attrName>
                                        </p:attrNameLst>
                                      </p:cBhvr>
                                      <p:tavLst>
                                        <p:tav tm="0">
                                          <p:val>
                                            <p:strVal val="ppt_w"/>
                                          </p:val>
                                        </p:tav>
                                        <p:tav tm="100000">
                                          <p:val>
                                            <p:fltVal val="0"/>
                                          </p:val>
                                        </p:tav>
                                      </p:tavLst>
                                    </p:anim>
                                    <p:anim calcmode="lin" valueType="num">
                                      <p:cBhvr>
                                        <p:cTn id="39" dur="500" fill="hold"/>
                                        <p:tgtEl>
                                          <p:spTgt spid="155651">
                                            <p:txEl>
                                              <p:pRg st="0" end="0"/>
                                            </p:txEl>
                                          </p:spTgt>
                                        </p:tgtEl>
                                        <p:attrNameLst>
                                          <p:attrName>ppt_h</p:attrName>
                                        </p:attrNameLst>
                                      </p:cBhvr>
                                      <p:tavLst>
                                        <p:tav tm="0">
                                          <p:val>
                                            <p:strVal val="ppt_h"/>
                                          </p:val>
                                        </p:tav>
                                        <p:tav tm="100000">
                                          <p:val>
                                            <p:fltVal val="0"/>
                                          </p:val>
                                        </p:tav>
                                      </p:tavLst>
                                    </p:anim>
                                    <p:set>
                                      <p:cBhvr>
                                        <p:cTn id="40" dur="1" fill="hold">
                                          <p:stCondLst>
                                            <p:cond delay="499"/>
                                          </p:stCondLst>
                                        </p:cTn>
                                        <p:tgtEl>
                                          <p:spTgt spid="155651">
                                            <p:txEl>
                                              <p:pRg st="0" end="0"/>
                                            </p:txEl>
                                          </p:spTgt>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155651">
                                            <p:txEl>
                                              <p:pRg st="2" end="2"/>
                                            </p:txEl>
                                          </p:spTgt>
                                        </p:tgtEl>
                                        <p:attrNameLst>
                                          <p:attrName>ppt_w</p:attrName>
                                        </p:attrNameLst>
                                      </p:cBhvr>
                                      <p:tavLst>
                                        <p:tav tm="0">
                                          <p:val>
                                            <p:strVal val="ppt_w"/>
                                          </p:val>
                                        </p:tav>
                                        <p:tav tm="100000">
                                          <p:val>
                                            <p:fltVal val="0"/>
                                          </p:val>
                                        </p:tav>
                                      </p:tavLst>
                                    </p:anim>
                                    <p:anim calcmode="lin" valueType="num">
                                      <p:cBhvr>
                                        <p:cTn id="43" dur="500" fill="hold"/>
                                        <p:tgtEl>
                                          <p:spTgt spid="155651">
                                            <p:txEl>
                                              <p:pRg st="2" end="2"/>
                                            </p:txEl>
                                          </p:spTgt>
                                        </p:tgtEl>
                                        <p:attrNameLst>
                                          <p:attrName>ppt_h</p:attrName>
                                        </p:attrNameLst>
                                      </p:cBhvr>
                                      <p:tavLst>
                                        <p:tav tm="0">
                                          <p:val>
                                            <p:strVal val="ppt_h"/>
                                          </p:val>
                                        </p:tav>
                                        <p:tav tm="100000">
                                          <p:val>
                                            <p:fltVal val="0"/>
                                          </p:val>
                                        </p:tav>
                                      </p:tavLst>
                                    </p:anim>
                                    <p:set>
                                      <p:cBhvr>
                                        <p:cTn id="44" dur="1" fill="hold">
                                          <p:stCondLst>
                                            <p:cond delay="499"/>
                                          </p:stCondLst>
                                        </p:cTn>
                                        <p:tgtEl>
                                          <p:spTgt spid="155651">
                                            <p:txEl>
                                              <p:pRg st="2" end="2"/>
                                            </p:txEl>
                                          </p:spTgt>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fill="hold"/>
                                        <p:tgtEl>
                                          <p:spTgt spid="155651">
                                            <p:txEl>
                                              <p:pRg st="4" end="4"/>
                                            </p:txEl>
                                          </p:spTgt>
                                        </p:tgtEl>
                                        <p:attrNameLst>
                                          <p:attrName>ppt_w</p:attrName>
                                        </p:attrNameLst>
                                      </p:cBhvr>
                                      <p:tavLst>
                                        <p:tav tm="0">
                                          <p:val>
                                            <p:strVal val="ppt_w"/>
                                          </p:val>
                                        </p:tav>
                                        <p:tav tm="100000">
                                          <p:val>
                                            <p:fltVal val="0"/>
                                          </p:val>
                                        </p:tav>
                                      </p:tavLst>
                                    </p:anim>
                                    <p:anim calcmode="lin" valueType="num">
                                      <p:cBhvr>
                                        <p:cTn id="47" dur="500" fill="hold"/>
                                        <p:tgtEl>
                                          <p:spTgt spid="155651">
                                            <p:txEl>
                                              <p:pRg st="4" end="4"/>
                                            </p:txEl>
                                          </p:spTgt>
                                        </p:tgtEl>
                                        <p:attrNameLst>
                                          <p:attrName>ppt_h</p:attrName>
                                        </p:attrNameLst>
                                      </p:cBhvr>
                                      <p:tavLst>
                                        <p:tav tm="0">
                                          <p:val>
                                            <p:strVal val="ppt_h"/>
                                          </p:val>
                                        </p:tav>
                                        <p:tav tm="100000">
                                          <p:val>
                                            <p:fltVal val="0"/>
                                          </p:val>
                                        </p:tav>
                                      </p:tavLst>
                                    </p:anim>
                                    <p:set>
                                      <p:cBhvr>
                                        <p:cTn id="48" dur="1" fill="hold">
                                          <p:stCondLst>
                                            <p:cond delay="499"/>
                                          </p:stCondLst>
                                        </p:cTn>
                                        <p:tgtEl>
                                          <p:spTgt spid="155651">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0" grpId="1"/>
      <p:bldP spid="155650" grpId="2"/>
      <p:bldP spid="155651" grpId="0" build="p"/>
      <p:bldP spid="155651" grpId="1" build="allAtOnce"/>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066800" y="0"/>
            <a:ext cx="8077200" cy="100013"/>
          </a:xfrm>
        </p:spPr>
        <p:txBody>
          <a:bodyPr/>
          <a:lstStyle/>
          <a:p>
            <a:pPr algn="r" eaLnBrk="1" hangingPunct="1">
              <a:defRPr/>
            </a:pPr>
            <a:br>
              <a:rPr lang="ar-SA" altLang="fr-FR" sz="4000" b="0">
                <a:solidFill>
                  <a:srgbClr val="FFFF00"/>
                </a:solidFill>
                <a:cs typeface="Monotype Koufi" pitchFamily="2" charset="-78"/>
              </a:rPr>
            </a:br>
            <a:endParaRPr lang="fr-FR" altLang="fr-FR" sz="4000" b="0">
              <a:solidFill>
                <a:srgbClr val="FFFF00"/>
              </a:solidFill>
              <a:cs typeface="Monotype Koufi" pitchFamily="2" charset="-78"/>
            </a:endParaRPr>
          </a:p>
        </p:txBody>
      </p:sp>
      <p:sp>
        <p:nvSpPr>
          <p:cNvPr id="154627" name="Rectangle 3"/>
          <p:cNvSpPr>
            <a:spLocks noGrp="1" noChangeArrowheads="1"/>
          </p:cNvSpPr>
          <p:nvPr>
            <p:ph type="body" idx="1"/>
          </p:nvPr>
        </p:nvSpPr>
        <p:spPr>
          <a:xfrm>
            <a:off x="0" y="0"/>
            <a:ext cx="9144000" cy="7029450"/>
          </a:xfrm>
        </p:spPr>
        <p:txBody>
          <a:bodyPr/>
          <a:lstStyle/>
          <a:p>
            <a:pPr algn="r" rtl="1" eaLnBrk="1" hangingPunct="1">
              <a:buFont typeface="Wingdings" panose="05000000000000000000" pitchFamily="2" charset="2"/>
              <a:buNone/>
              <a:defRPr/>
            </a:pPr>
            <a:r>
              <a:rPr lang="ar-SA" altLang="fr-FR" sz="2400" b="1">
                <a:solidFill>
                  <a:srgbClr val="FFFF00"/>
                </a:solidFill>
                <a:cs typeface="Monotype Koufi" pitchFamily="2" charset="-78"/>
              </a:rPr>
              <a:t>خطوات عملية الاختيار</a:t>
            </a:r>
            <a:br>
              <a:rPr lang="fr-FR" altLang="fr-FR" sz="2400" b="1" dirty="0">
                <a:solidFill>
                  <a:srgbClr val="FFFF00"/>
                </a:solidFill>
                <a:cs typeface="Monotype Koufi" pitchFamily="2" charset="-78"/>
              </a:rPr>
            </a:br>
            <a:endParaRPr lang="fr-FR" altLang="fr-FR" sz="2400" b="1" dirty="0">
              <a:solidFill>
                <a:srgbClr val="FFFF00"/>
              </a:solidFill>
              <a:cs typeface="Monotype Koufi" pitchFamily="2" charset="-78"/>
            </a:endParaRPr>
          </a:p>
        </p:txBody>
      </p:sp>
      <p:sp>
        <p:nvSpPr>
          <p:cNvPr id="154633" name="Text Box 9"/>
          <p:cNvSpPr txBox="1">
            <a:spLocks noChangeArrowheads="1"/>
          </p:cNvSpPr>
          <p:nvPr/>
        </p:nvSpPr>
        <p:spPr bwMode="auto">
          <a:xfrm>
            <a:off x="5148263" y="2997200"/>
            <a:ext cx="3455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fr-FR" sz="1800">
              <a:cs typeface="Arial" panose="020B0604020202020204" pitchFamily="34" charset="0"/>
            </a:endParaRPr>
          </a:p>
        </p:txBody>
      </p:sp>
      <p:sp>
        <p:nvSpPr>
          <p:cNvPr id="154634" name="Text Box 10"/>
          <p:cNvSpPr txBox="1">
            <a:spLocks noChangeArrowheads="1"/>
          </p:cNvSpPr>
          <p:nvPr/>
        </p:nvSpPr>
        <p:spPr bwMode="auto">
          <a:xfrm>
            <a:off x="5724525" y="2781300"/>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fr-FR" sz="1800">
              <a:cs typeface="Arial" panose="020B0604020202020204" pitchFamily="34" charset="0"/>
            </a:endParaRPr>
          </a:p>
        </p:txBody>
      </p:sp>
      <p:sp>
        <p:nvSpPr>
          <p:cNvPr id="154635" name="Text Box 11"/>
          <p:cNvSpPr txBox="1">
            <a:spLocks noChangeArrowheads="1"/>
          </p:cNvSpPr>
          <p:nvPr/>
        </p:nvSpPr>
        <p:spPr bwMode="auto">
          <a:xfrm>
            <a:off x="4643438" y="404813"/>
            <a:ext cx="4251325" cy="533400"/>
          </a:xfrm>
          <a:prstGeom prst="rect">
            <a:avLst/>
          </a:prstGeom>
          <a:solidFill>
            <a:schemeClr val="tx1"/>
          </a:solidFill>
          <a:ln w="76200" cmpd="tri">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ar-SA" altLang="fr-FR" sz="2400" b="1">
                <a:solidFill>
                  <a:schemeClr val="bg1"/>
                </a:solidFill>
                <a:cs typeface="Arial" panose="020B0604020202020204" pitchFamily="34" charset="0"/>
              </a:rPr>
              <a:t>استقـبال طاـلبي العـمـل</a:t>
            </a:r>
            <a:endParaRPr lang="fr-FR" altLang="fr-FR" sz="2400">
              <a:solidFill>
                <a:schemeClr val="bg1"/>
              </a:solidFill>
              <a:cs typeface="Arial" panose="020B0604020202020204" pitchFamily="34" charset="0"/>
            </a:endParaRPr>
          </a:p>
        </p:txBody>
      </p:sp>
      <p:sp>
        <p:nvSpPr>
          <p:cNvPr id="154636" name="Line 12"/>
          <p:cNvSpPr>
            <a:spLocks noChangeShapeType="1"/>
          </p:cNvSpPr>
          <p:nvPr/>
        </p:nvSpPr>
        <p:spPr bwMode="auto">
          <a:xfrm>
            <a:off x="6732588" y="908050"/>
            <a:ext cx="0" cy="288925"/>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4637" name="Text Box 13"/>
          <p:cNvSpPr txBox="1">
            <a:spLocks noChangeArrowheads="1"/>
          </p:cNvSpPr>
          <p:nvPr/>
        </p:nvSpPr>
        <p:spPr bwMode="auto">
          <a:xfrm>
            <a:off x="6011863" y="3933825"/>
            <a:ext cx="2881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fr-FR" sz="1800">
              <a:cs typeface="Arial" panose="020B0604020202020204" pitchFamily="34" charset="0"/>
            </a:endParaRPr>
          </a:p>
        </p:txBody>
      </p:sp>
      <p:sp>
        <p:nvSpPr>
          <p:cNvPr id="154638" name="Text Box 14"/>
          <p:cNvSpPr txBox="1">
            <a:spLocks noChangeArrowheads="1"/>
          </p:cNvSpPr>
          <p:nvPr/>
        </p:nvSpPr>
        <p:spPr bwMode="auto">
          <a:xfrm>
            <a:off x="4643438" y="1268413"/>
            <a:ext cx="4249737" cy="473075"/>
          </a:xfrm>
          <a:prstGeom prst="rect">
            <a:avLst/>
          </a:prstGeom>
          <a:solidFill>
            <a:schemeClr val="tx1"/>
          </a:solidFill>
          <a:ln w="76200" cmpd="tri">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ar-SA" altLang="fr-FR" sz="2000" b="1">
                <a:solidFill>
                  <a:schemeClr val="bg1"/>
                </a:solidFill>
                <a:cs typeface="Arial" panose="020B0604020202020204" pitchFamily="34" charset="0"/>
              </a:rPr>
              <a:t>الفحص الأولي لطلبات التوظيف أو المقابلة أولية</a:t>
            </a:r>
            <a:endParaRPr lang="fr-FR" altLang="fr-FR" sz="2000" b="1">
              <a:solidFill>
                <a:schemeClr val="bg1"/>
              </a:solidFill>
              <a:cs typeface="Arial" panose="020B0604020202020204" pitchFamily="34" charset="0"/>
            </a:endParaRPr>
          </a:p>
        </p:txBody>
      </p:sp>
      <p:sp>
        <p:nvSpPr>
          <p:cNvPr id="154639" name="Text Box 15"/>
          <p:cNvSpPr txBox="1">
            <a:spLocks noChangeArrowheads="1"/>
          </p:cNvSpPr>
          <p:nvPr/>
        </p:nvSpPr>
        <p:spPr bwMode="auto">
          <a:xfrm>
            <a:off x="4643438" y="2133600"/>
            <a:ext cx="4249737" cy="533400"/>
          </a:xfrm>
          <a:prstGeom prst="rect">
            <a:avLst/>
          </a:prstGeom>
          <a:solidFill>
            <a:schemeClr val="tx1"/>
          </a:solidFill>
          <a:ln w="76200" cmpd="tri">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ar-SA" altLang="fr-FR" sz="2400" b="1">
                <a:solidFill>
                  <a:schemeClr val="bg1"/>
                </a:solidFill>
                <a:cs typeface="Arial" panose="020B0604020202020204" pitchFamily="34" charset="0"/>
              </a:rPr>
              <a:t>الاختـبـارات</a:t>
            </a:r>
            <a:endParaRPr lang="fr-FR" altLang="fr-FR" sz="2400" b="1">
              <a:solidFill>
                <a:schemeClr val="bg1"/>
              </a:solidFill>
              <a:cs typeface="Arial" panose="020B0604020202020204" pitchFamily="34" charset="0"/>
            </a:endParaRPr>
          </a:p>
        </p:txBody>
      </p:sp>
      <p:sp>
        <p:nvSpPr>
          <p:cNvPr id="154640" name="Line 16"/>
          <p:cNvSpPr>
            <a:spLocks noChangeShapeType="1"/>
          </p:cNvSpPr>
          <p:nvPr/>
        </p:nvSpPr>
        <p:spPr bwMode="auto">
          <a:xfrm>
            <a:off x="6659563" y="1773238"/>
            <a:ext cx="0" cy="287337"/>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4642" name="Text Box 18"/>
          <p:cNvSpPr txBox="1">
            <a:spLocks noChangeArrowheads="1"/>
          </p:cNvSpPr>
          <p:nvPr/>
        </p:nvSpPr>
        <p:spPr bwMode="auto">
          <a:xfrm>
            <a:off x="4643438" y="2997200"/>
            <a:ext cx="4249737" cy="533400"/>
          </a:xfrm>
          <a:prstGeom prst="rect">
            <a:avLst/>
          </a:prstGeom>
          <a:solidFill>
            <a:schemeClr val="tx1"/>
          </a:solidFill>
          <a:ln w="76200" cmpd="tri">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ar-SA" altLang="fr-FR" sz="2400" b="1">
                <a:solidFill>
                  <a:schemeClr val="bg1"/>
                </a:solidFill>
                <a:cs typeface="Arial" panose="020B0604020202020204" pitchFamily="34" charset="0"/>
              </a:rPr>
              <a:t>المقــابلـة</a:t>
            </a:r>
            <a:endParaRPr lang="fr-FR" altLang="fr-FR" sz="2400" b="1">
              <a:solidFill>
                <a:schemeClr val="bg1"/>
              </a:solidFill>
              <a:cs typeface="Arial" panose="020B0604020202020204" pitchFamily="34" charset="0"/>
            </a:endParaRPr>
          </a:p>
        </p:txBody>
      </p:sp>
      <p:sp>
        <p:nvSpPr>
          <p:cNvPr id="154643" name="Line 19"/>
          <p:cNvSpPr>
            <a:spLocks noChangeShapeType="1"/>
          </p:cNvSpPr>
          <p:nvPr/>
        </p:nvSpPr>
        <p:spPr bwMode="auto">
          <a:xfrm>
            <a:off x="6659563" y="2636838"/>
            <a:ext cx="0" cy="288925"/>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4644" name="Text Box 20"/>
          <p:cNvSpPr txBox="1">
            <a:spLocks noChangeArrowheads="1"/>
          </p:cNvSpPr>
          <p:nvPr/>
        </p:nvSpPr>
        <p:spPr bwMode="auto">
          <a:xfrm>
            <a:off x="5992813" y="5243513"/>
            <a:ext cx="290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fr-FR" sz="1800">
              <a:cs typeface="Arial" panose="020B0604020202020204" pitchFamily="34" charset="0"/>
            </a:endParaRPr>
          </a:p>
        </p:txBody>
      </p:sp>
      <p:sp>
        <p:nvSpPr>
          <p:cNvPr id="154645" name="Text Box 21"/>
          <p:cNvSpPr txBox="1">
            <a:spLocks noChangeArrowheads="1"/>
          </p:cNvSpPr>
          <p:nvPr/>
        </p:nvSpPr>
        <p:spPr bwMode="auto">
          <a:xfrm>
            <a:off x="4643438" y="3860800"/>
            <a:ext cx="4249737" cy="533400"/>
          </a:xfrm>
          <a:prstGeom prst="rect">
            <a:avLst/>
          </a:prstGeom>
          <a:solidFill>
            <a:schemeClr val="tx1"/>
          </a:solidFill>
          <a:ln w="76200" cmpd="tri">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ar-SA" altLang="fr-FR" sz="2400" b="1">
                <a:solidFill>
                  <a:schemeClr val="bg1"/>
                </a:solidFill>
                <a:cs typeface="Arial" panose="020B0604020202020204" pitchFamily="34" charset="0"/>
              </a:rPr>
              <a:t>الاختيـار الأولــي</a:t>
            </a:r>
            <a:r>
              <a:rPr lang="en-US" altLang="fr-FR" sz="2400">
                <a:solidFill>
                  <a:schemeClr val="bg1"/>
                </a:solidFill>
                <a:cs typeface="Arial" panose="020B0604020202020204" pitchFamily="34" charset="0"/>
              </a:rPr>
              <a:t> </a:t>
            </a:r>
          </a:p>
        </p:txBody>
      </p:sp>
      <p:sp>
        <p:nvSpPr>
          <p:cNvPr id="154646" name="Line 22"/>
          <p:cNvSpPr>
            <a:spLocks noChangeShapeType="1"/>
          </p:cNvSpPr>
          <p:nvPr/>
        </p:nvSpPr>
        <p:spPr bwMode="auto">
          <a:xfrm>
            <a:off x="6659563" y="3500438"/>
            <a:ext cx="0" cy="288925"/>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4647" name="Text Box 23"/>
          <p:cNvSpPr txBox="1">
            <a:spLocks noChangeArrowheads="1"/>
          </p:cNvSpPr>
          <p:nvPr/>
        </p:nvSpPr>
        <p:spPr bwMode="auto">
          <a:xfrm>
            <a:off x="4643438" y="4724400"/>
            <a:ext cx="4284662" cy="533400"/>
          </a:xfrm>
          <a:prstGeom prst="rect">
            <a:avLst/>
          </a:prstGeom>
          <a:solidFill>
            <a:schemeClr val="tx1"/>
          </a:solidFill>
          <a:ln w="76200" cmpd="tri">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ar-SA" altLang="fr-FR" sz="2400" b="1">
                <a:solidFill>
                  <a:schemeClr val="bg1"/>
                </a:solidFill>
                <a:cs typeface="Arial" panose="020B0604020202020204" pitchFamily="34" charset="0"/>
              </a:rPr>
              <a:t>القـرار النهـائـي</a:t>
            </a:r>
            <a:endParaRPr lang="fr-FR" altLang="fr-FR" sz="2400" b="1">
              <a:solidFill>
                <a:schemeClr val="bg1"/>
              </a:solidFill>
              <a:cs typeface="Arial" panose="020B0604020202020204" pitchFamily="34" charset="0"/>
            </a:endParaRPr>
          </a:p>
        </p:txBody>
      </p:sp>
      <p:sp>
        <p:nvSpPr>
          <p:cNvPr id="154648" name="Line 24"/>
          <p:cNvSpPr>
            <a:spLocks noChangeShapeType="1"/>
          </p:cNvSpPr>
          <p:nvPr/>
        </p:nvSpPr>
        <p:spPr bwMode="auto">
          <a:xfrm>
            <a:off x="6659563" y="4365625"/>
            <a:ext cx="0" cy="288925"/>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75" name="Text Box 25"/>
          <p:cNvSpPr txBox="1">
            <a:spLocks noChangeArrowheads="1"/>
          </p:cNvSpPr>
          <p:nvPr/>
        </p:nvSpPr>
        <p:spPr bwMode="auto">
          <a:xfrm>
            <a:off x="2051050" y="3860800"/>
            <a:ext cx="1296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fr-FR" sz="1800">
              <a:cs typeface="Arial" panose="020B0604020202020204" pitchFamily="34" charset="0"/>
            </a:endParaRPr>
          </a:p>
        </p:txBody>
      </p:sp>
      <p:sp>
        <p:nvSpPr>
          <p:cNvPr id="154650" name="Text Box 26"/>
          <p:cNvSpPr txBox="1">
            <a:spLocks noChangeArrowheads="1"/>
          </p:cNvSpPr>
          <p:nvPr/>
        </p:nvSpPr>
        <p:spPr bwMode="auto">
          <a:xfrm>
            <a:off x="4643438" y="5589588"/>
            <a:ext cx="4249737" cy="533400"/>
          </a:xfrm>
          <a:prstGeom prst="rect">
            <a:avLst/>
          </a:prstGeom>
          <a:solidFill>
            <a:schemeClr val="tx1"/>
          </a:solidFill>
          <a:ln w="76200" cmpd="tri">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ar-SA" altLang="fr-FR" sz="2400" b="1">
                <a:solidFill>
                  <a:schemeClr val="bg1"/>
                </a:solidFill>
                <a:cs typeface="Arial" panose="020B0604020202020204" pitchFamily="34" charset="0"/>
              </a:rPr>
              <a:t>الكشـف الطـبـي</a:t>
            </a:r>
            <a:endParaRPr lang="fr-FR" altLang="fr-FR" sz="2400" b="1">
              <a:solidFill>
                <a:schemeClr val="bg1"/>
              </a:solidFill>
              <a:cs typeface="Arial" panose="020B0604020202020204" pitchFamily="34" charset="0"/>
            </a:endParaRPr>
          </a:p>
        </p:txBody>
      </p:sp>
      <p:sp>
        <p:nvSpPr>
          <p:cNvPr id="154651" name="Line 27"/>
          <p:cNvSpPr>
            <a:spLocks noChangeShapeType="1"/>
          </p:cNvSpPr>
          <p:nvPr/>
        </p:nvSpPr>
        <p:spPr bwMode="auto">
          <a:xfrm>
            <a:off x="6659563" y="5300663"/>
            <a:ext cx="0" cy="288925"/>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4652" name="Text Box 28"/>
          <p:cNvSpPr txBox="1">
            <a:spLocks noChangeArrowheads="1"/>
          </p:cNvSpPr>
          <p:nvPr/>
        </p:nvSpPr>
        <p:spPr bwMode="auto">
          <a:xfrm>
            <a:off x="4643438" y="6384925"/>
            <a:ext cx="4249737" cy="473075"/>
          </a:xfrm>
          <a:prstGeom prst="rect">
            <a:avLst/>
          </a:prstGeom>
          <a:solidFill>
            <a:schemeClr val="tx1"/>
          </a:solidFill>
          <a:ln w="76200" cmpd="tri">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ar-SA" altLang="fr-FR" sz="2000" b="1">
                <a:solidFill>
                  <a:schemeClr val="bg1"/>
                </a:solidFill>
                <a:cs typeface="Arial" panose="020B0604020202020204" pitchFamily="34" charset="0"/>
              </a:rPr>
              <a:t>التــعيـيـن</a:t>
            </a:r>
            <a:endParaRPr lang="fr-FR" altLang="fr-FR" sz="2000" b="1">
              <a:solidFill>
                <a:schemeClr val="bg1"/>
              </a:solidFill>
              <a:cs typeface="Arial" panose="020B0604020202020204" pitchFamily="34" charset="0"/>
            </a:endParaRPr>
          </a:p>
        </p:txBody>
      </p:sp>
      <p:sp>
        <p:nvSpPr>
          <p:cNvPr id="154653" name="Line 29"/>
          <p:cNvSpPr>
            <a:spLocks noChangeShapeType="1"/>
          </p:cNvSpPr>
          <p:nvPr/>
        </p:nvSpPr>
        <p:spPr bwMode="auto">
          <a:xfrm>
            <a:off x="6659563" y="6092825"/>
            <a:ext cx="0" cy="288925"/>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4654" name="Text Box 30"/>
          <p:cNvSpPr txBox="1">
            <a:spLocks noChangeArrowheads="1"/>
          </p:cNvSpPr>
          <p:nvPr/>
        </p:nvSpPr>
        <p:spPr bwMode="auto">
          <a:xfrm>
            <a:off x="1116013" y="2997200"/>
            <a:ext cx="1728787" cy="1044575"/>
          </a:xfrm>
          <a:prstGeom prst="rect">
            <a:avLst/>
          </a:prstGeom>
          <a:solidFill>
            <a:schemeClr val="tx1"/>
          </a:solidFill>
          <a:ln w="7620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Times New Roman (Arabic)" charset="-78"/>
              </a:defRPr>
            </a:lvl1pPr>
            <a:lvl2pPr marL="742950" indent="-285750" algn="r" rtl="1">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endParaRPr lang="ar-SA" altLang="fr-FR" sz="200" b="1">
              <a:solidFill>
                <a:schemeClr val="bg1"/>
              </a:solidFill>
              <a:ea typeface="Monotype Koufi"/>
              <a:cs typeface="Monotype Koufi"/>
            </a:endParaRPr>
          </a:p>
          <a:p>
            <a:pPr algn="ctr" eaLnBrk="1" hangingPunct="1">
              <a:spcBef>
                <a:spcPct val="50000"/>
              </a:spcBef>
              <a:buClrTx/>
              <a:buSzTx/>
              <a:buFontTx/>
              <a:buNone/>
            </a:pPr>
            <a:r>
              <a:rPr lang="ar-SA" altLang="fr-FR" sz="2800" b="1">
                <a:solidFill>
                  <a:schemeClr val="bg1"/>
                </a:solidFill>
                <a:ea typeface="Monotype Koufi"/>
                <a:cs typeface="Monotype Koufi"/>
              </a:rPr>
              <a:t>الرفــض</a:t>
            </a:r>
          </a:p>
          <a:p>
            <a:pPr algn="ctr" eaLnBrk="1" hangingPunct="1">
              <a:spcBef>
                <a:spcPct val="50000"/>
              </a:spcBef>
              <a:buClrTx/>
              <a:buSzTx/>
              <a:buFontTx/>
              <a:buNone/>
            </a:pPr>
            <a:endParaRPr lang="fr-FR" altLang="fr-FR" sz="900" b="1">
              <a:solidFill>
                <a:schemeClr val="bg1"/>
              </a:solidFill>
              <a:ea typeface="Monotype Koufi"/>
              <a:cs typeface="Monotype Koufi"/>
            </a:endParaRPr>
          </a:p>
        </p:txBody>
      </p:sp>
      <p:sp>
        <p:nvSpPr>
          <p:cNvPr id="45081" name="Line 31"/>
          <p:cNvSpPr>
            <a:spLocks noChangeShapeType="1"/>
          </p:cNvSpPr>
          <p:nvPr/>
        </p:nvSpPr>
        <p:spPr bwMode="auto">
          <a:xfrm flipH="1">
            <a:off x="2484438" y="620713"/>
            <a:ext cx="2087562" cy="2232025"/>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2" name="Line 32"/>
          <p:cNvSpPr>
            <a:spLocks noChangeShapeType="1"/>
          </p:cNvSpPr>
          <p:nvPr/>
        </p:nvSpPr>
        <p:spPr bwMode="auto">
          <a:xfrm flipH="1">
            <a:off x="2771775" y="1341438"/>
            <a:ext cx="1800225" cy="1582737"/>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3" name="Line 33"/>
          <p:cNvSpPr>
            <a:spLocks noChangeShapeType="1"/>
          </p:cNvSpPr>
          <p:nvPr/>
        </p:nvSpPr>
        <p:spPr bwMode="auto">
          <a:xfrm flipH="1">
            <a:off x="2987675" y="2276475"/>
            <a:ext cx="1584325" cy="865188"/>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4" name="Line 34"/>
          <p:cNvSpPr>
            <a:spLocks noChangeShapeType="1"/>
          </p:cNvSpPr>
          <p:nvPr/>
        </p:nvSpPr>
        <p:spPr bwMode="auto">
          <a:xfrm flipH="1">
            <a:off x="2987675" y="3213100"/>
            <a:ext cx="1584325" cy="287338"/>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5" name="Line 35"/>
          <p:cNvSpPr>
            <a:spLocks noChangeShapeType="1"/>
          </p:cNvSpPr>
          <p:nvPr/>
        </p:nvSpPr>
        <p:spPr bwMode="auto">
          <a:xfrm flipH="1" flipV="1">
            <a:off x="2411413" y="4437063"/>
            <a:ext cx="2160587" cy="2160587"/>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6" name="Line 38"/>
          <p:cNvSpPr>
            <a:spLocks noChangeShapeType="1"/>
          </p:cNvSpPr>
          <p:nvPr/>
        </p:nvSpPr>
        <p:spPr bwMode="auto">
          <a:xfrm flipH="1" flipV="1">
            <a:off x="2771775" y="4365625"/>
            <a:ext cx="1800225" cy="15113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7" name="Line 39"/>
          <p:cNvSpPr>
            <a:spLocks noChangeShapeType="1"/>
          </p:cNvSpPr>
          <p:nvPr/>
        </p:nvSpPr>
        <p:spPr bwMode="auto">
          <a:xfrm flipH="1" flipV="1">
            <a:off x="2987675" y="3933825"/>
            <a:ext cx="1584325" cy="71438"/>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8" name="Line 40"/>
          <p:cNvSpPr>
            <a:spLocks noChangeShapeType="1"/>
          </p:cNvSpPr>
          <p:nvPr/>
        </p:nvSpPr>
        <p:spPr bwMode="auto">
          <a:xfrm flipH="1" flipV="1">
            <a:off x="2987675" y="4221163"/>
            <a:ext cx="1657350" cy="792162"/>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4030199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nodePh="1">
                                  <p:stCondLst>
                                    <p:cond delay="0"/>
                                  </p:stCondLst>
                                  <p:endCondLst>
                                    <p:cond evt="begin" delay="0">
                                      <p:tn val="5"/>
                                    </p:cond>
                                  </p:endCondLst>
                                  <p:childTnLst>
                                    <p:set>
                                      <p:cBhvr>
                                        <p:cTn id="6" dur="1" fill="hold">
                                          <p:stCondLst>
                                            <p:cond delay="0"/>
                                          </p:stCondLst>
                                        </p:cTn>
                                        <p:tgtEl>
                                          <p:spTgt spid="154633"/>
                                        </p:tgtEl>
                                        <p:attrNameLst>
                                          <p:attrName>style.visibility</p:attrName>
                                        </p:attrNameLst>
                                      </p:cBhvr>
                                      <p:to>
                                        <p:strVal val="visible"/>
                                      </p:to>
                                    </p:set>
                                    <p:anim from="(-#ppt_w/2)" to="(#ppt_x)" calcmode="lin" valueType="num">
                                      <p:cBhvr>
                                        <p:cTn id="7" dur="300" fill="hold">
                                          <p:stCondLst>
                                            <p:cond delay="0"/>
                                          </p:stCondLst>
                                        </p:cTn>
                                        <p:tgtEl>
                                          <p:spTgt spid="154633"/>
                                        </p:tgtEl>
                                        <p:attrNameLst>
                                          <p:attrName>ppt_x</p:attrName>
                                        </p:attrNameLst>
                                      </p:cBhvr>
                                    </p:anim>
                                    <p:anim from="0" to="-1.0" calcmode="lin" valueType="num">
                                      <p:cBhvr>
                                        <p:cTn id="8" dur="100" decel="50000" autoRev="1" fill="hold">
                                          <p:stCondLst>
                                            <p:cond delay="300"/>
                                          </p:stCondLst>
                                        </p:cTn>
                                        <p:tgtEl>
                                          <p:spTgt spid="154633"/>
                                        </p:tgtEl>
                                        <p:attrNameLst>
                                          <p:attrName>xshear</p:attrName>
                                        </p:attrNameLst>
                                      </p:cBhvr>
                                    </p:anim>
                                    <p:animScale>
                                      <p:cBhvr>
                                        <p:cTn id="9" dur="100" decel="100000" autoRev="1" fill="hold">
                                          <p:stCondLst>
                                            <p:cond delay="300"/>
                                          </p:stCondLst>
                                        </p:cTn>
                                        <p:tgtEl>
                                          <p:spTgt spid="154633"/>
                                        </p:tgtEl>
                                      </p:cBhvr>
                                      <p:from x="100000" y="100000"/>
                                      <p:to x="80000" y="100000"/>
                                    </p:animScale>
                                    <p:anim by="(#ppt_h/3+#ppt_w*0.1)" calcmode="lin" valueType="num">
                                      <p:cBhvr additive="sum">
                                        <p:cTn id="10" dur="100" decel="100000" autoRev="1" fill="hold">
                                          <p:stCondLst>
                                            <p:cond delay="300"/>
                                          </p:stCondLst>
                                        </p:cTn>
                                        <p:tgtEl>
                                          <p:spTgt spid="154633"/>
                                        </p:tgtEl>
                                        <p:attrNameLst>
                                          <p:attrName>ppt_x</p:attrName>
                                        </p:attrNameLst>
                                      </p:cBhvr>
                                    </p:anim>
                                  </p:childTnLst>
                                </p:cTn>
                              </p:par>
                              <p:par>
                                <p:cTn id="11" presetID="34" presetClass="entr" presetSubtype="0" fill="hold" grpId="0" nodeType="withEffect" nodePh="1">
                                  <p:stCondLst>
                                    <p:cond delay="0"/>
                                  </p:stCondLst>
                                  <p:endCondLst>
                                    <p:cond evt="begin" delay="0">
                                      <p:tn val="11"/>
                                    </p:cond>
                                  </p:endCondLst>
                                  <p:childTnLst>
                                    <p:set>
                                      <p:cBhvr>
                                        <p:cTn id="12" dur="1" fill="hold">
                                          <p:stCondLst>
                                            <p:cond delay="0"/>
                                          </p:stCondLst>
                                        </p:cTn>
                                        <p:tgtEl>
                                          <p:spTgt spid="154634"/>
                                        </p:tgtEl>
                                        <p:attrNameLst>
                                          <p:attrName>style.visibility</p:attrName>
                                        </p:attrNameLst>
                                      </p:cBhvr>
                                      <p:to>
                                        <p:strVal val="visible"/>
                                      </p:to>
                                    </p:set>
                                    <p:anim from="(-#ppt_w/2)" to="(#ppt_x)" calcmode="lin" valueType="num">
                                      <p:cBhvr>
                                        <p:cTn id="13" dur="300" fill="hold">
                                          <p:stCondLst>
                                            <p:cond delay="0"/>
                                          </p:stCondLst>
                                        </p:cTn>
                                        <p:tgtEl>
                                          <p:spTgt spid="154634"/>
                                        </p:tgtEl>
                                        <p:attrNameLst>
                                          <p:attrName>ppt_x</p:attrName>
                                        </p:attrNameLst>
                                      </p:cBhvr>
                                    </p:anim>
                                    <p:anim from="0" to="-1.0" calcmode="lin" valueType="num">
                                      <p:cBhvr>
                                        <p:cTn id="14" dur="100" decel="50000" autoRev="1" fill="hold">
                                          <p:stCondLst>
                                            <p:cond delay="300"/>
                                          </p:stCondLst>
                                        </p:cTn>
                                        <p:tgtEl>
                                          <p:spTgt spid="154634"/>
                                        </p:tgtEl>
                                        <p:attrNameLst>
                                          <p:attrName>xshear</p:attrName>
                                        </p:attrNameLst>
                                      </p:cBhvr>
                                    </p:anim>
                                    <p:animScale>
                                      <p:cBhvr>
                                        <p:cTn id="15" dur="100" decel="100000" autoRev="1" fill="hold">
                                          <p:stCondLst>
                                            <p:cond delay="300"/>
                                          </p:stCondLst>
                                        </p:cTn>
                                        <p:tgtEl>
                                          <p:spTgt spid="154634"/>
                                        </p:tgtEl>
                                      </p:cBhvr>
                                      <p:from x="100000" y="100000"/>
                                      <p:to x="80000" y="100000"/>
                                    </p:animScale>
                                    <p:anim by="(#ppt_h/3+#ppt_w*0.1)" calcmode="lin" valueType="num">
                                      <p:cBhvr additive="sum">
                                        <p:cTn id="16" dur="100" decel="100000" autoRev="1" fill="hold">
                                          <p:stCondLst>
                                            <p:cond delay="300"/>
                                          </p:stCondLst>
                                        </p:cTn>
                                        <p:tgtEl>
                                          <p:spTgt spid="154634"/>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154635"/>
                                        </p:tgtEl>
                                        <p:attrNameLst>
                                          <p:attrName>style.visibility</p:attrName>
                                        </p:attrNameLst>
                                      </p:cBhvr>
                                      <p:to>
                                        <p:strVal val="visible"/>
                                      </p:to>
                                    </p:set>
                                    <p:anim from="(-#ppt_w/2)" to="(#ppt_x)" calcmode="lin" valueType="num">
                                      <p:cBhvr>
                                        <p:cTn id="19" dur="600" fill="hold">
                                          <p:stCondLst>
                                            <p:cond delay="0"/>
                                          </p:stCondLst>
                                        </p:cTn>
                                        <p:tgtEl>
                                          <p:spTgt spid="154635"/>
                                        </p:tgtEl>
                                        <p:attrNameLst>
                                          <p:attrName>ppt_x</p:attrName>
                                        </p:attrNameLst>
                                      </p:cBhvr>
                                    </p:anim>
                                    <p:anim from="0" to="-1.0" calcmode="lin" valueType="num">
                                      <p:cBhvr>
                                        <p:cTn id="20" dur="200" decel="50000" autoRev="1" fill="hold">
                                          <p:stCondLst>
                                            <p:cond delay="600"/>
                                          </p:stCondLst>
                                        </p:cTn>
                                        <p:tgtEl>
                                          <p:spTgt spid="154635"/>
                                        </p:tgtEl>
                                        <p:attrNameLst>
                                          <p:attrName>xshear</p:attrName>
                                        </p:attrNameLst>
                                      </p:cBhvr>
                                    </p:anim>
                                    <p:animScale>
                                      <p:cBhvr>
                                        <p:cTn id="21" dur="200" decel="100000" autoRev="1" fill="hold">
                                          <p:stCondLst>
                                            <p:cond delay="600"/>
                                          </p:stCondLst>
                                        </p:cTn>
                                        <p:tgtEl>
                                          <p:spTgt spid="154635"/>
                                        </p:tgtEl>
                                      </p:cBhvr>
                                      <p:from x="100000" y="100000"/>
                                      <p:to x="80000" y="100000"/>
                                    </p:animScale>
                                    <p:anim by="(#ppt_h/3+#ppt_w*0.1)" calcmode="lin" valueType="num">
                                      <p:cBhvr additive="sum">
                                        <p:cTn id="22" dur="200" decel="100000" autoRev="1" fill="hold">
                                          <p:stCondLst>
                                            <p:cond delay="600"/>
                                          </p:stCondLst>
                                        </p:cTn>
                                        <p:tgtEl>
                                          <p:spTgt spid="154635"/>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154636"/>
                                        </p:tgtEl>
                                        <p:attrNameLst>
                                          <p:attrName>style.visibility</p:attrName>
                                        </p:attrNameLst>
                                      </p:cBhvr>
                                      <p:to>
                                        <p:strVal val="visible"/>
                                      </p:to>
                                    </p:set>
                                    <p:anim from="(-#ppt_w/2)" to="(#ppt_x)" calcmode="lin" valueType="num">
                                      <p:cBhvr>
                                        <p:cTn id="25" dur="300" fill="hold">
                                          <p:stCondLst>
                                            <p:cond delay="0"/>
                                          </p:stCondLst>
                                        </p:cTn>
                                        <p:tgtEl>
                                          <p:spTgt spid="154636"/>
                                        </p:tgtEl>
                                        <p:attrNameLst>
                                          <p:attrName>ppt_x</p:attrName>
                                        </p:attrNameLst>
                                      </p:cBhvr>
                                    </p:anim>
                                    <p:anim from="0" to="-1.0" calcmode="lin" valueType="num">
                                      <p:cBhvr>
                                        <p:cTn id="26" dur="100" decel="50000" autoRev="1" fill="hold">
                                          <p:stCondLst>
                                            <p:cond delay="300"/>
                                          </p:stCondLst>
                                        </p:cTn>
                                        <p:tgtEl>
                                          <p:spTgt spid="154636"/>
                                        </p:tgtEl>
                                        <p:attrNameLst>
                                          <p:attrName>xshear</p:attrName>
                                        </p:attrNameLst>
                                      </p:cBhvr>
                                    </p:anim>
                                    <p:animScale>
                                      <p:cBhvr>
                                        <p:cTn id="27" dur="100" decel="100000" autoRev="1" fill="hold">
                                          <p:stCondLst>
                                            <p:cond delay="300"/>
                                          </p:stCondLst>
                                        </p:cTn>
                                        <p:tgtEl>
                                          <p:spTgt spid="154636"/>
                                        </p:tgtEl>
                                      </p:cBhvr>
                                      <p:from x="100000" y="100000"/>
                                      <p:to x="80000" y="100000"/>
                                    </p:animScale>
                                    <p:anim by="(#ppt_h/3+#ppt_w*0.1)" calcmode="lin" valueType="num">
                                      <p:cBhvr additive="sum">
                                        <p:cTn id="28" dur="100" decel="100000" autoRev="1" fill="hold">
                                          <p:stCondLst>
                                            <p:cond delay="300"/>
                                          </p:stCondLst>
                                        </p:cTn>
                                        <p:tgtEl>
                                          <p:spTgt spid="154636"/>
                                        </p:tgtEl>
                                        <p:attrNameLst>
                                          <p:attrName>ppt_x</p:attrName>
                                        </p:attrNameLst>
                                      </p:cBhvr>
                                    </p:anim>
                                  </p:childTnLst>
                                </p:cTn>
                              </p:par>
                              <p:par>
                                <p:cTn id="29" presetID="34" presetClass="entr" presetSubtype="0" fill="hold" grpId="0" nodeType="withEffect" nodePh="1">
                                  <p:stCondLst>
                                    <p:cond delay="0"/>
                                  </p:stCondLst>
                                  <p:endCondLst>
                                    <p:cond evt="begin" delay="0">
                                      <p:tn val="29"/>
                                    </p:cond>
                                  </p:endCondLst>
                                  <p:childTnLst>
                                    <p:set>
                                      <p:cBhvr>
                                        <p:cTn id="30" dur="1" fill="hold">
                                          <p:stCondLst>
                                            <p:cond delay="0"/>
                                          </p:stCondLst>
                                        </p:cTn>
                                        <p:tgtEl>
                                          <p:spTgt spid="154637"/>
                                        </p:tgtEl>
                                        <p:attrNameLst>
                                          <p:attrName>style.visibility</p:attrName>
                                        </p:attrNameLst>
                                      </p:cBhvr>
                                      <p:to>
                                        <p:strVal val="visible"/>
                                      </p:to>
                                    </p:set>
                                    <p:anim from="(-#ppt_w/2)" to="(#ppt_x)" calcmode="lin" valueType="num">
                                      <p:cBhvr>
                                        <p:cTn id="31" dur="600" fill="hold">
                                          <p:stCondLst>
                                            <p:cond delay="0"/>
                                          </p:stCondLst>
                                        </p:cTn>
                                        <p:tgtEl>
                                          <p:spTgt spid="154637"/>
                                        </p:tgtEl>
                                        <p:attrNameLst>
                                          <p:attrName>ppt_x</p:attrName>
                                        </p:attrNameLst>
                                      </p:cBhvr>
                                    </p:anim>
                                    <p:anim from="0" to="-1.0" calcmode="lin" valueType="num">
                                      <p:cBhvr>
                                        <p:cTn id="32" dur="200" decel="50000" autoRev="1" fill="hold">
                                          <p:stCondLst>
                                            <p:cond delay="600"/>
                                          </p:stCondLst>
                                        </p:cTn>
                                        <p:tgtEl>
                                          <p:spTgt spid="154637"/>
                                        </p:tgtEl>
                                        <p:attrNameLst>
                                          <p:attrName>xshear</p:attrName>
                                        </p:attrNameLst>
                                      </p:cBhvr>
                                    </p:anim>
                                    <p:animScale>
                                      <p:cBhvr>
                                        <p:cTn id="33" dur="200" decel="100000" autoRev="1" fill="hold">
                                          <p:stCondLst>
                                            <p:cond delay="600"/>
                                          </p:stCondLst>
                                        </p:cTn>
                                        <p:tgtEl>
                                          <p:spTgt spid="154637"/>
                                        </p:tgtEl>
                                      </p:cBhvr>
                                      <p:from x="100000" y="100000"/>
                                      <p:to x="80000" y="100000"/>
                                    </p:animScale>
                                    <p:anim by="(#ppt_h/3+#ppt_w*0.1)" calcmode="lin" valueType="num">
                                      <p:cBhvr additive="sum">
                                        <p:cTn id="34" dur="200" decel="100000" autoRev="1" fill="hold">
                                          <p:stCondLst>
                                            <p:cond delay="600"/>
                                          </p:stCondLst>
                                        </p:cTn>
                                        <p:tgtEl>
                                          <p:spTgt spid="154637"/>
                                        </p:tgtEl>
                                        <p:attrNameLst>
                                          <p:attrName>ppt_x</p:attrName>
                                        </p:attrNameLst>
                                      </p:cBhvr>
                                    </p:anim>
                                  </p:childTnLst>
                                </p:cTn>
                              </p:par>
                              <p:par>
                                <p:cTn id="35" presetID="34" presetClass="entr" presetSubtype="0" fill="hold" grpId="0" nodeType="withEffect">
                                  <p:stCondLst>
                                    <p:cond delay="0"/>
                                  </p:stCondLst>
                                  <p:childTnLst>
                                    <p:set>
                                      <p:cBhvr>
                                        <p:cTn id="36" dur="1" fill="hold">
                                          <p:stCondLst>
                                            <p:cond delay="0"/>
                                          </p:stCondLst>
                                        </p:cTn>
                                        <p:tgtEl>
                                          <p:spTgt spid="154638"/>
                                        </p:tgtEl>
                                        <p:attrNameLst>
                                          <p:attrName>style.visibility</p:attrName>
                                        </p:attrNameLst>
                                      </p:cBhvr>
                                      <p:to>
                                        <p:strVal val="visible"/>
                                      </p:to>
                                    </p:set>
                                    <p:anim from="(-#ppt_w/2)" to="(#ppt_x)" calcmode="lin" valueType="num">
                                      <p:cBhvr>
                                        <p:cTn id="37" dur="600" fill="hold">
                                          <p:stCondLst>
                                            <p:cond delay="0"/>
                                          </p:stCondLst>
                                        </p:cTn>
                                        <p:tgtEl>
                                          <p:spTgt spid="154638"/>
                                        </p:tgtEl>
                                        <p:attrNameLst>
                                          <p:attrName>ppt_x</p:attrName>
                                        </p:attrNameLst>
                                      </p:cBhvr>
                                    </p:anim>
                                    <p:anim from="0" to="-1.0" calcmode="lin" valueType="num">
                                      <p:cBhvr>
                                        <p:cTn id="38" dur="200" decel="50000" autoRev="1" fill="hold">
                                          <p:stCondLst>
                                            <p:cond delay="600"/>
                                          </p:stCondLst>
                                        </p:cTn>
                                        <p:tgtEl>
                                          <p:spTgt spid="154638"/>
                                        </p:tgtEl>
                                        <p:attrNameLst>
                                          <p:attrName>xshear</p:attrName>
                                        </p:attrNameLst>
                                      </p:cBhvr>
                                    </p:anim>
                                    <p:animScale>
                                      <p:cBhvr>
                                        <p:cTn id="39" dur="200" decel="100000" autoRev="1" fill="hold">
                                          <p:stCondLst>
                                            <p:cond delay="600"/>
                                          </p:stCondLst>
                                        </p:cTn>
                                        <p:tgtEl>
                                          <p:spTgt spid="154638"/>
                                        </p:tgtEl>
                                      </p:cBhvr>
                                      <p:from x="100000" y="100000"/>
                                      <p:to x="80000" y="100000"/>
                                    </p:animScale>
                                    <p:anim by="(#ppt_h/3+#ppt_w*0.1)" calcmode="lin" valueType="num">
                                      <p:cBhvr additive="sum">
                                        <p:cTn id="40" dur="200" decel="100000" autoRev="1" fill="hold">
                                          <p:stCondLst>
                                            <p:cond delay="600"/>
                                          </p:stCondLst>
                                        </p:cTn>
                                        <p:tgtEl>
                                          <p:spTgt spid="154638"/>
                                        </p:tgtEl>
                                        <p:attrNameLst>
                                          <p:attrName>ppt_x</p:attrName>
                                        </p:attrNameLst>
                                      </p:cBhvr>
                                    </p:anim>
                                  </p:childTnLst>
                                </p:cTn>
                              </p:par>
                              <p:par>
                                <p:cTn id="41" presetID="34" presetClass="entr" presetSubtype="0" fill="hold" grpId="0" nodeType="withEffect">
                                  <p:stCondLst>
                                    <p:cond delay="0"/>
                                  </p:stCondLst>
                                  <p:childTnLst>
                                    <p:set>
                                      <p:cBhvr>
                                        <p:cTn id="42" dur="1" fill="hold">
                                          <p:stCondLst>
                                            <p:cond delay="0"/>
                                          </p:stCondLst>
                                        </p:cTn>
                                        <p:tgtEl>
                                          <p:spTgt spid="154639"/>
                                        </p:tgtEl>
                                        <p:attrNameLst>
                                          <p:attrName>style.visibility</p:attrName>
                                        </p:attrNameLst>
                                      </p:cBhvr>
                                      <p:to>
                                        <p:strVal val="visible"/>
                                      </p:to>
                                    </p:set>
                                    <p:anim from="(-#ppt_w/2)" to="(#ppt_x)" calcmode="lin" valueType="num">
                                      <p:cBhvr>
                                        <p:cTn id="43" dur="600" fill="hold">
                                          <p:stCondLst>
                                            <p:cond delay="0"/>
                                          </p:stCondLst>
                                        </p:cTn>
                                        <p:tgtEl>
                                          <p:spTgt spid="154639"/>
                                        </p:tgtEl>
                                        <p:attrNameLst>
                                          <p:attrName>ppt_x</p:attrName>
                                        </p:attrNameLst>
                                      </p:cBhvr>
                                    </p:anim>
                                    <p:anim from="0" to="-1.0" calcmode="lin" valueType="num">
                                      <p:cBhvr>
                                        <p:cTn id="44" dur="200" decel="50000" autoRev="1" fill="hold">
                                          <p:stCondLst>
                                            <p:cond delay="600"/>
                                          </p:stCondLst>
                                        </p:cTn>
                                        <p:tgtEl>
                                          <p:spTgt spid="154639"/>
                                        </p:tgtEl>
                                        <p:attrNameLst>
                                          <p:attrName>xshear</p:attrName>
                                        </p:attrNameLst>
                                      </p:cBhvr>
                                    </p:anim>
                                    <p:animScale>
                                      <p:cBhvr>
                                        <p:cTn id="45" dur="200" decel="100000" autoRev="1" fill="hold">
                                          <p:stCondLst>
                                            <p:cond delay="600"/>
                                          </p:stCondLst>
                                        </p:cTn>
                                        <p:tgtEl>
                                          <p:spTgt spid="154639"/>
                                        </p:tgtEl>
                                      </p:cBhvr>
                                      <p:from x="100000" y="100000"/>
                                      <p:to x="80000" y="100000"/>
                                    </p:animScale>
                                    <p:anim by="(#ppt_h/3+#ppt_w*0.1)" calcmode="lin" valueType="num">
                                      <p:cBhvr additive="sum">
                                        <p:cTn id="46" dur="200" decel="100000" autoRev="1" fill="hold">
                                          <p:stCondLst>
                                            <p:cond delay="600"/>
                                          </p:stCondLst>
                                        </p:cTn>
                                        <p:tgtEl>
                                          <p:spTgt spid="154639"/>
                                        </p:tgtEl>
                                        <p:attrNameLst>
                                          <p:attrName>ppt_x</p:attrName>
                                        </p:attrNameLst>
                                      </p:cBhvr>
                                    </p:anim>
                                  </p:childTnLst>
                                </p:cTn>
                              </p:par>
                              <p:par>
                                <p:cTn id="47" presetID="34" presetClass="entr" presetSubtype="0" fill="hold" grpId="0" nodeType="withEffect">
                                  <p:stCondLst>
                                    <p:cond delay="0"/>
                                  </p:stCondLst>
                                  <p:childTnLst>
                                    <p:set>
                                      <p:cBhvr>
                                        <p:cTn id="48" dur="1" fill="hold">
                                          <p:stCondLst>
                                            <p:cond delay="0"/>
                                          </p:stCondLst>
                                        </p:cTn>
                                        <p:tgtEl>
                                          <p:spTgt spid="154640"/>
                                        </p:tgtEl>
                                        <p:attrNameLst>
                                          <p:attrName>style.visibility</p:attrName>
                                        </p:attrNameLst>
                                      </p:cBhvr>
                                      <p:to>
                                        <p:strVal val="visible"/>
                                      </p:to>
                                    </p:set>
                                    <p:anim from="(-#ppt_w/2)" to="(#ppt_x)" calcmode="lin" valueType="num">
                                      <p:cBhvr>
                                        <p:cTn id="49" dur="300" fill="hold">
                                          <p:stCondLst>
                                            <p:cond delay="0"/>
                                          </p:stCondLst>
                                        </p:cTn>
                                        <p:tgtEl>
                                          <p:spTgt spid="154640"/>
                                        </p:tgtEl>
                                        <p:attrNameLst>
                                          <p:attrName>ppt_x</p:attrName>
                                        </p:attrNameLst>
                                      </p:cBhvr>
                                    </p:anim>
                                    <p:anim from="0" to="-1.0" calcmode="lin" valueType="num">
                                      <p:cBhvr>
                                        <p:cTn id="50" dur="100" decel="50000" autoRev="1" fill="hold">
                                          <p:stCondLst>
                                            <p:cond delay="300"/>
                                          </p:stCondLst>
                                        </p:cTn>
                                        <p:tgtEl>
                                          <p:spTgt spid="154640"/>
                                        </p:tgtEl>
                                        <p:attrNameLst>
                                          <p:attrName>xshear</p:attrName>
                                        </p:attrNameLst>
                                      </p:cBhvr>
                                    </p:anim>
                                    <p:animScale>
                                      <p:cBhvr>
                                        <p:cTn id="51" dur="100" decel="100000" autoRev="1" fill="hold">
                                          <p:stCondLst>
                                            <p:cond delay="300"/>
                                          </p:stCondLst>
                                        </p:cTn>
                                        <p:tgtEl>
                                          <p:spTgt spid="154640"/>
                                        </p:tgtEl>
                                      </p:cBhvr>
                                      <p:from x="100000" y="100000"/>
                                      <p:to x="80000" y="100000"/>
                                    </p:animScale>
                                    <p:anim by="(#ppt_h/3+#ppt_w*0.1)" calcmode="lin" valueType="num">
                                      <p:cBhvr additive="sum">
                                        <p:cTn id="52" dur="100" decel="100000" autoRev="1" fill="hold">
                                          <p:stCondLst>
                                            <p:cond delay="300"/>
                                          </p:stCondLst>
                                        </p:cTn>
                                        <p:tgtEl>
                                          <p:spTgt spid="154640"/>
                                        </p:tgtEl>
                                        <p:attrNameLst>
                                          <p:attrName>ppt_x</p:attrName>
                                        </p:attrNameLst>
                                      </p:cBhvr>
                                    </p:anim>
                                  </p:childTnLst>
                                </p:cTn>
                              </p:par>
                              <p:par>
                                <p:cTn id="53" presetID="34" presetClass="entr" presetSubtype="0" fill="hold" grpId="0" nodeType="withEffect">
                                  <p:stCondLst>
                                    <p:cond delay="0"/>
                                  </p:stCondLst>
                                  <p:childTnLst>
                                    <p:set>
                                      <p:cBhvr>
                                        <p:cTn id="54" dur="1" fill="hold">
                                          <p:stCondLst>
                                            <p:cond delay="0"/>
                                          </p:stCondLst>
                                        </p:cTn>
                                        <p:tgtEl>
                                          <p:spTgt spid="154642"/>
                                        </p:tgtEl>
                                        <p:attrNameLst>
                                          <p:attrName>style.visibility</p:attrName>
                                        </p:attrNameLst>
                                      </p:cBhvr>
                                      <p:to>
                                        <p:strVal val="visible"/>
                                      </p:to>
                                    </p:set>
                                    <p:anim from="(-#ppt_w/2)" to="(#ppt_x)" calcmode="lin" valueType="num">
                                      <p:cBhvr>
                                        <p:cTn id="55" dur="600" fill="hold">
                                          <p:stCondLst>
                                            <p:cond delay="0"/>
                                          </p:stCondLst>
                                        </p:cTn>
                                        <p:tgtEl>
                                          <p:spTgt spid="154642"/>
                                        </p:tgtEl>
                                        <p:attrNameLst>
                                          <p:attrName>ppt_x</p:attrName>
                                        </p:attrNameLst>
                                      </p:cBhvr>
                                    </p:anim>
                                    <p:anim from="0" to="-1.0" calcmode="lin" valueType="num">
                                      <p:cBhvr>
                                        <p:cTn id="56" dur="200" decel="50000" autoRev="1" fill="hold">
                                          <p:stCondLst>
                                            <p:cond delay="600"/>
                                          </p:stCondLst>
                                        </p:cTn>
                                        <p:tgtEl>
                                          <p:spTgt spid="154642"/>
                                        </p:tgtEl>
                                        <p:attrNameLst>
                                          <p:attrName>xshear</p:attrName>
                                        </p:attrNameLst>
                                      </p:cBhvr>
                                    </p:anim>
                                    <p:animScale>
                                      <p:cBhvr>
                                        <p:cTn id="57" dur="200" decel="100000" autoRev="1" fill="hold">
                                          <p:stCondLst>
                                            <p:cond delay="600"/>
                                          </p:stCondLst>
                                        </p:cTn>
                                        <p:tgtEl>
                                          <p:spTgt spid="154642"/>
                                        </p:tgtEl>
                                      </p:cBhvr>
                                      <p:from x="100000" y="100000"/>
                                      <p:to x="80000" y="100000"/>
                                    </p:animScale>
                                    <p:anim by="(#ppt_h/3+#ppt_w*0.1)" calcmode="lin" valueType="num">
                                      <p:cBhvr additive="sum">
                                        <p:cTn id="58" dur="200" decel="100000" autoRev="1" fill="hold">
                                          <p:stCondLst>
                                            <p:cond delay="600"/>
                                          </p:stCondLst>
                                        </p:cTn>
                                        <p:tgtEl>
                                          <p:spTgt spid="154642"/>
                                        </p:tgtEl>
                                        <p:attrNameLst>
                                          <p:attrName>ppt_x</p:attrName>
                                        </p:attrNameLst>
                                      </p:cBhvr>
                                    </p:anim>
                                  </p:childTnLst>
                                </p:cTn>
                              </p:par>
                              <p:par>
                                <p:cTn id="59" presetID="34" presetClass="entr" presetSubtype="0" fill="hold" grpId="0" nodeType="withEffect">
                                  <p:stCondLst>
                                    <p:cond delay="0"/>
                                  </p:stCondLst>
                                  <p:childTnLst>
                                    <p:set>
                                      <p:cBhvr>
                                        <p:cTn id="60" dur="1" fill="hold">
                                          <p:stCondLst>
                                            <p:cond delay="0"/>
                                          </p:stCondLst>
                                        </p:cTn>
                                        <p:tgtEl>
                                          <p:spTgt spid="154643"/>
                                        </p:tgtEl>
                                        <p:attrNameLst>
                                          <p:attrName>style.visibility</p:attrName>
                                        </p:attrNameLst>
                                      </p:cBhvr>
                                      <p:to>
                                        <p:strVal val="visible"/>
                                      </p:to>
                                    </p:set>
                                    <p:anim from="(-#ppt_w/2)" to="(#ppt_x)" calcmode="lin" valueType="num">
                                      <p:cBhvr>
                                        <p:cTn id="61" dur="300" fill="hold">
                                          <p:stCondLst>
                                            <p:cond delay="0"/>
                                          </p:stCondLst>
                                        </p:cTn>
                                        <p:tgtEl>
                                          <p:spTgt spid="154643"/>
                                        </p:tgtEl>
                                        <p:attrNameLst>
                                          <p:attrName>ppt_x</p:attrName>
                                        </p:attrNameLst>
                                      </p:cBhvr>
                                    </p:anim>
                                    <p:anim from="0" to="-1.0" calcmode="lin" valueType="num">
                                      <p:cBhvr>
                                        <p:cTn id="62" dur="100" decel="50000" autoRev="1" fill="hold">
                                          <p:stCondLst>
                                            <p:cond delay="300"/>
                                          </p:stCondLst>
                                        </p:cTn>
                                        <p:tgtEl>
                                          <p:spTgt spid="154643"/>
                                        </p:tgtEl>
                                        <p:attrNameLst>
                                          <p:attrName>xshear</p:attrName>
                                        </p:attrNameLst>
                                      </p:cBhvr>
                                    </p:anim>
                                    <p:animScale>
                                      <p:cBhvr>
                                        <p:cTn id="63" dur="100" decel="100000" autoRev="1" fill="hold">
                                          <p:stCondLst>
                                            <p:cond delay="300"/>
                                          </p:stCondLst>
                                        </p:cTn>
                                        <p:tgtEl>
                                          <p:spTgt spid="154643"/>
                                        </p:tgtEl>
                                      </p:cBhvr>
                                      <p:from x="100000" y="100000"/>
                                      <p:to x="80000" y="100000"/>
                                    </p:animScale>
                                    <p:anim by="(#ppt_h/3+#ppt_w*0.1)" calcmode="lin" valueType="num">
                                      <p:cBhvr additive="sum">
                                        <p:cTn id="64" dur="100" decel="100000" autoRev="1" fill="hold">
                                          <p:stCondLst>
                                            <p:cond delay="300"/>
                                          </p:stCondLst>
                                        </p:cTn>
                                        <p:tgtEl>
                                          <p:spTgt spid="154643"/>
                                        </p:tgtEl>
                                        <p:attrNameLst>
                                          <p:attrName>ppt_x</p:attrName>
                                        </p:attrNameLst>
                                      </p:cBhvr>
                                    </p:anim>
                                  </p:childTnLst>
                                </p:cTn>
                              </p:par>
                              <p:par>
                                <p:cTn id="65" presetID="34" presetClass="entr" presetSubtype="0" fill="hold" grpId="0" nodeType="withEffect" nodePh="1">
                                  <p:stCondLst>
                                    <p:cond delay="0"/>
                                  </p:stCondLst>
                                  <p:endCondLst>
                                    <p:cond evt="begin" delay="0">
                                      <p:tn val="65"/>
                                    </p:cond>
                                  </p:endCondLst>
                                  <p:childTnLst>
                                    <p:set>
                                      <p:cBhvr>
                                        <p:cTn id="66" dur="1" fill="hold">
                                          <p:stCondLst>
                                            <p:cond delay="0"/>
                                          </p:stCondLst>
                                        </p:cTn>
                                        <p:tgtEl>
                                          <p:spTgt spid="154644"/>
                                        </p:tgtEl>
                                        <p:attrNameLst>
                                          <p:attrName>style.visibility</p:attrName>
                                        </p:attrNameLst>
                                      </p:cBhvr>
                                      <p:to>
                                        <p:strVal val="visible"/>
                                      </p:to>
                                    </p:set>
                                    <p:anim from="(-#ppt_w/2)" to="(#ppt_x)" calcmode="lin" valueType="num">
                                      <p:cBhvr>
                                        <p:cTn id="67" dur="600" fill="hold">
                                          <p:stCondLst>
                                            <p:cond delay="0"/>
                                          </p:stCondLst>
                                        </p:cTn>
                                        <p:tgtEl>
                                          <p:spTgt spid="154644"/>
                                        </p:tgtEl>
                                        <p:attrNameLst>
                                          <p:attrName>ppt_x</p:attrName>
                                        </p:attrNameLst>
                                      </p:cBhvr>
                                    </p:anim>
                                    <p:anim from="0" to="-1.0" calcmode="lin" valueType="num">
                                      <p:cBhvr>
                                        <p:cTn id="68" dur="200" decel="50000" autoRev="1" fill="hold">
                                          <p:stCondLst>
                                            <p:cond delay="600"/>
                                          </p:stCondLst>
                                        </p:cTn>
                                        <p:tgtEl>
                                          <p:spTgt spid="154644"/>
                                        </p:tgtEl>
                                        <p:attrNameLst>
                                          <p:attrName>xshear</p:attrName>
                                        </p:attrNameLst>
                                      </p:cBhvr>
                                    </p:anim>
                                    <p:animScale>
                                      <p:cBhvr>
                                        <p:cTn id="69" dur="200" decel="100000" autoRev="1" fill="hold">
                                          <p:stCondLst>
                                            <p:cond delay="600"/>
                                          </p:stCondLst>
                                        </p:cTn>
                                        <p:tgtEl>
                                          <p:spTgt spid="154644"/>
                                        </p:tgtEl>
                                      </p:cBhvr>
                                      <p:from x="100000" y="100000"/>
                                      <p:to x="80000" y="100000"/>
                                    </p:animScale>
                                    <p:anim by="(#ppt_h/3+#ppt_w*0.1)" calcmode="lin" valueType="num">
                                      <p:cBhvr additive="sum">
                                        <p:cTn id="70" dur="200" decel="100000" autoRev="1" fill="hold">
                                          <p:stCondLst>
                                            <p:cond delay="600"/>
                                          </p:stCondLst>
                                        </p:cTn>
                                        <p:tgtEl>
                                          <p:spTgt spid="154644"/>
                                        </p:tgtEl>
                                        <p:attrNameLst>
                                          <p:attrName>ppt_x</p:attrName>
                                        </p:attrNameLst>
                                      </p:cBhvr>
                                    </p:anim>
                                  </p:childTnLst>
                                </p:cTn>
                              </p:par>
                              <p:par>
                                <p:cTn id="71" presetID="34" presetClass="entr" presetSubtype="0" fill="hold" grpId="0" nodeType="withEffect">
                                  <p:stCondLst>
                                    <p:cond delay="0"/>
                                  </p:stCondLst>
                                  <p:childTnLst>
                                    <p:set>
                                      <p:cBhvr>
                                        <p:cTn id="72" dur="1" fill="hold">
                                          <p:stCondLst>
                                            <p:cond delay="0"/>
                                          </p:stCondLst>
                                        </p:cTn>
                                        <p:tgtEl>
                                          <p:spTgt spid="154645"/>
                                        </p:tgtEl>
                                        <p:attrNameLst>
                                          <p:attrName>style.visibility</p:attrName>
                                        </p:attrNameLst>
                                      </p:cBhvr>
                                      <p:to>
                                        <p:strVal val="visible"/>
                                      </p:to>
                                    </p:set>
                                    <p:anim from="(-#ppt_w/2)" to="(#ppt_x)" calcmode="lin" valueType="num">
                                      <p:cBhvr>
                                        <p:cTn id="73" dur="600" fill="hold">
                                          <p:stCondLst>
                                            <p:cond delay="0"/>
                                          </p:stCondLst>
                                        </p:cTn>
                                        <p:tgtEl>
                                          <p:spTgt spid="154645"/>
                                        </p:tgtEl>
                                        <p:attrNameLst>
                                          <p:attrName>ppt_x</p:attrName>
                                        </p:attrNameLst>
                                      </p:cBhvr>
                                    </p:anim>
                                    <p:anim from="0" to="-1.0" calcmode="lin" valueType="num">
                                      <p:cBhvr>
                                        <p:cTn id="74" dur="200" decel="50000" autoRev="1" fill="hold">
                                          <p:stCondLst>
                                            <p:cond delay="600"/>
                                          </p:stCondLst>
                                        </p:cTn>
                                        <p:tgtEl>
                                          <p:spTgt spid="154645"/>
                                        </p:tgtEl>
                                        <p:attrNameLst>
                                          <p:attrName>xshear</p:attrName>
                                        </p:attrNameLst>
                                      </p:cBhvr>
                                    </p:anim>
                                    <p:animScale>
                                      <p:cBhvr>
                                        <p:cTn id="75" dur="200" decel="100000" autoRev="1" fill="hold">
                                          <p:stCondLst>
                                            <p:cond delay="600"/>
                                          </p:stCondLst>
                                        </p:cTn>
                                        <p:tgtEl>
                                          <p:spTgt spid="154645"/>
                                        </p:tgtEl>
                                      </p:cBhvr>
                                      <p:from x="100000" y="100000"/>
                                      <p:to x="80000" y="100000"/>
                                    </p:animScale>
                                    <p:anim by="(#ppt_h/3+#ppt_w*0.1)" calcmode="lin" valueType="num">
                                      <p:cBhvr additive="sum">
                                        <p:cTn id="76" dur="200" decel="100000" autoRev="1" fill="hold">
                                          <p:stCondLst>
                                            <p:cond delay="600"/>
                                          </p:stCondLst>
                                        </p:cTn>
                                        <p:tgtEl>
                                          <p:spTgt spid="154645"/>
                                        </p:tgtEl>
                                        <p:attrNameLst>
                                          <p:attrName>ppt_x</p:attrName>
                                        </p:attrNameLst>
                                      </p:cBhvr>
                                    </p:anim>
                                  </p:childTnLst>
                                </p:cTn>
                              </p:par>
                              <p:par>
                                <p:cTn id="77" presetID="34" presetClass="entr" presetSubtype="0" fill="hold" grpId="0" nodeType="withEffect">
                                  <p:stCondLst>
                                    <p:cond delay="0"/>
                                  </p:stCondLst>
                                  <p:childTnLst>
                                    <p:set>
                                      <p:cBhvr>
                                        <p:cTn id="78" dur="1" fill="hold">
                                          <p:stCondLst>
                                            <p:cond delay="0"/>
                                          </p:stCondLst>
                                        </p:cTn>
                                        <p:tgtEl>
                                          <p:spTgt spid="154646"/>
                                        </p:tgtEl>
                                        <p:attrNameLst>
                                          <p:attrName>style.visibility</p:attrName>
                                        </p:attrNameLst>
                                      </p:cBhvr>
                                      <p:to>
                                        <p:strVal val="visible"/>
                                      </p:to>
                                    </p:set>
                                    <p:anim from="(-#ppt_w/2)" to="(#ppt_x)" calcmode="lin" valueType="num">
                                      <p:cBhvr>
                                        <p:cTn id="79" dur="300" fill="hold">
                                          <p:stCondLst>
                                            <p:cond delay="0"/>
                                          </p:stCondLst>
                                        </p:cTn>
                                        <p:tgtEl>
                                          <p:spTgt spid="154646"/>
                                        </p:tgtEl>
                                        <p:attrNameLst>
                                          <p:attrName>ppt_x</p:attrName>
                                        </p:attrNameLst>
                                      </p:cBhvr>
                                    </p:anim>
                                    <p:anim from="0" to="-1.0" calcmode="lin" valueType="num">
                                      <p:cBhvr>
                                        <p:cTn id="80" dur="100" decel="50000" autoRev="1" fill="hold">
                                          <p:stCondLst>
                                            <p:cond delay="300"/>
                                          </p:stCondLst>
                                        </p:cTn>
                                        <p:tgtEl>
                                          <p:spTgt spid="154646"/>
                                        </p:tgtEl>
                                        <p:attrNameLst>
                                          <p:attrName>xshear</p:attrName>
                                        </p:attrNameLst>
                                      </p:cBhvr>
                                    </p:anim>
                                    <p:animScale>
                                      <p:cBhvr>
                                        <p:cTn id="81" dur="100" decel="100000" autoRev="1" fill="hold">
                                          <p:stCondLst>
                                            <p:cond delay="300"/>
                                          </p:stCondLst>
                                        </p:cTn>
                                        <p:tgtEl>
                                          <p:spTgt spid="154646"/>
                                        </p:tgtEl>
                                      </p:cBhvr>
                                      <p:from x="100000" y="100000"/>
                                      <p:to x="80000" y="100000"/>
                                    </p:animScale>
                                    <p:anim by="(#ppt_h/3+#ppt_w*0.1)" calcmode="lin" valueType="num">
                                      <p:cBhvr additive="sum">
                                        <p:cTn id="82" dur="100" decel="100000" autoRev="1" fill="hold">
                                          <p:stCondLst>
                                            <p:cond delay="300"/>
                                          </p:stCondLst>
                                        </p:cTn>
                                        <p:tgtEl>
                                          <p:spTgt spid="154646"/>
                                        </p:tgtEl>
                                        <p:attrNameLst>
                                          <p:attrName>ppt_x</p:attrName>
                                        </p:attrNameLst>
                                      </p:cBhvr>
                                    </p:anim>
                                  </p:childTnLst>
                                </p:cTn>
                              </p:par>
                              <p:par>
                                <p:cTn id="83" presetID="34" presetClass="entr" presetSubtype="0" fill="hold" grpId="0" nodeType="withEffect">
                                  <p:stCondLst>
                                    <p:cond delay="0"/>
                                  </p:stCondLst>
                                  <p:childTnLst>
                                    <p:set>
                                      <p:cBhvr>
                                        <p:cTn id="84" dur="1" fill="hold">
                                          <p:stCondLst>
                                            <p:cond delay="0"/>
                                          </p:stCondLst>
                                        </p:cTn>
                                        <p:tgtEl>
                                          <p:spTgt spid="154647"/>
                                        </p:tgtEl>
                                        <p:attrNameLst>
                                          <p:attrName>style.visibility</p:attrName>
                                        </p:attrNameLst>
                                      </p:cBhvr>
                                      <p:to>
                                        <p:strVal val="visible"/>
                                      </p:to>
                                    </p:set>
                                    <p:anim from="(-#ppt_w/2)" to="(#ppt_x)" calcmode="lin" valueType="num">
                                      <p:cBhvr>
                                        <p:cTn id="85" dur="600" fill="hold">
                                          <p:stCondLst>
                                            <p:cond delay="0"/>
                                          </p:stCondLst>
                                        </p:cTn>
                                        <p:tgtEl>
                                          <p:spTgt spid="154647"/>
                                        </p:tgtEl>
                                        <p:attrNameLst>
                                          <p:attrName>ppt_x</p:attrName>
                                        </p:attrNameLst>
                                      </p:cBhvr>
                                    </p:anim>
                                    <p:anim from="0" to="-1.0" calcmode="lin" valueType="num">
                                      <p:cBhvr>
                                        <p:cTn id="86" dur="200" decel="50000" autoRev="1" fill="hold">
                                          <p:stCondLst>
                                            <p:cond delay="600"/>
                                          </p:stCondLst>
                                        </p:cTn>
                                        <p:tgtEl>
                                          <p:spTgt spid="154647"/>
                                        </p:tgtEl>
                                        <p:attrNameLst>
                                          <p:attrName>xshear</p:attrName>
                                        </p:attrNameLst>
                                      </p:cBhvr>
                                    </p:anim>
                                    <p:animScale>
                                      <p:cBhvr>
                                        <p:cTn id="87" dur="200" decel="100000" autoRev="1" fill="hold">
                                          <p:stCondLst>
                                            <p:cond delay="600"/>
                                          </p:stCondLst>
                                        </p:cTn>
                                        <p:tgtEl>
                                          <p:spTgt spid="154647"/>
                                        </p:tgtEl>
                                      </p:cBhvr>
                                      <p:from x="100000" y="100000"/>
                                      <p:to x="80000" y="100000"/>
                                    </p:animScale>
                                    <p:anim by="(#ppt_h/3+#ppt_w*0.1)" calcmode="lin" valueType="num">
                                      <p:cBhvr additive="sum">
                                        <p:cTn id="88" dur="200" decel="100000" autoRev="1" fill="hold">
                                          <p:stCondLst>
                                            <p:cond delay="600"/>
                                          </p:stCondLst>
                                        </p:cTn>
                                        <p:tgtEl>
                                          <p:spTgt spid="154647"/>
                                        </p:tgtEl>
                                        <p:attrNameLst>
                                          <p:attrName>ppt_x</p:attrName>
                                        </p:attrNameLst>
                                      </p:cBhvr>
                                    </p:anim>
                                  </p:childTnLst>
                                </p:cTn>
                              </p:par>
                              <p:par>
                                <p:cTn id="89" presetID="34" presetClass="entr" presetSubtype="0" fill="hold" grpId="0" nodeType="withEffect">
                                  <p:stCondLst>
                                    <p:cond delay="0"/>
                                  </p:stCondLst>
                                  <p:childTnLst>
                                    <p:set>
                                      <p:cBhvr>
                                        <p:cTn id="90" dur="1" fill="hold">
                                          <p:stCondLst>
                                            <p:cond delay="0"/>
                                          </p:stCondLst>
                                        </p:cTn>
                                        <p:tgtEl>
                                          <p:spTgt spid="154648"/>
                                        </p:tgtEl>
                                        <p:attrNameLst>
                                          <p:attrName>style.visibility</p:attrName>
                                        </p:attrNameLst>
                                      </p:cBhvr>
                                      <p:to>
                                        <p:strVal val="visible"/>
                                      </p:to>
                                    </p:set>
                                    <p:anim from="(-#ppt_w/2)" to="(#ppt_x)" calcmode="lin" valueType="num">
                                      <p:cBhvr>
                                        <p:cTn id="91" dur="300" fill="hold">
                                          <p:stCondLst>
                                            <p:cond delay="0"/>
                                          </p:stCondLst>
                                        </p:cTn>
                                        <p:tgtEl>
                                          <p:spTgt spid="154648"/>
                                        </p:tgtEl>
                                        <p:attrNameLst>
                                          <p:attrName>ppt_x</p:attrName>
                                        </p:attrNameLst>
                                      </p:cBhvr>
                                    </p:anim>
                                    <p:anim from="0" to="-1.0" calcmode="lin" valueType="num">
                                      <p:cBhvr>
                                        <p:cTn id="92" dur="100" decel="50000" autoRev="1" fill="hold">
                                          <p:stCondLst>
                                            <p:cond delay="300"/>
                                          </p:stCondLst>
                                        </p:cTn>
                                        <p:tgtEl>
                                          <p:spTgt spid="154648"/>
                                        </p:tgtEl>
                                        <p:attrNameLst>
                                          <p:attrName>xshear</p:attrName>
                                        </p:attrNameLst>
                                      </p:cBhvr>
                                    </p:anim>
                                    <p:animScale>
                                      <p:cBhvr>
                                        <p:cTn id="93" dur="100" decel="100000" autoRev="1" fill="hold">
                                          <p:stCondLst>
                                            <p:cond delay="300"/>
                                          </p:stCondLst>
                                        </p:cTn>
                                        <p:tgtEl>
                                          <p:spTgt spid="154648"/>
                                        </p:tgtEl>
                                      </p:cBhvr>
                                      <p:from x="100000" y="100000"/>
                                      <p:to x="80000" y="100000"/>
                                    </p:animScale>
                                    <p:anim by="(#ppt_h/3+#ppt_w*0.1)" calcmode="lin" valueType="num">
                                      <p:cBhvr additive="sum">
                                        <p:cTn id="94" dur="100" decel="100000" autoRev="1" fill="hold">
                                          <p:stCondLst>
                                            <p:cond delay="300"/>
                                          </p:stCondLst>
                                        </p:cTn>
                                        <p:tgtEl>
                                          <p:spTgt spid="154648"/>
                                        </p:tgtEl>
                                        <p:attrNameLst>
                                          <p:attrName>ppt_x</p:attrName>
                                        </p:attrNameLst>
                                      </p:cBhvr>
                                    </p:anim>
                                  </p:childTnLst>
                                </p:cTn>
                              </p:par>
                              <p:par>
                                <p:cTn id="95" presetID="34" presetClass="entr" presetSubtype="0" fill="hold" grpId="0" nodeType="withEffect">
                                  <p:stCondLst>
                                    <p:cond delay="0"/>
                                  </p:stCondLst>
                                  <p:childTnLst>
                                    <p:set>
                                      <p:cBhvr>
                                        <p:cTn id="96" dur="1" fill="hold">
                                          <p:stCondLst>
                                            <p:cond delay="0"/>
                                          </p:stCondLst>
                                        </p:cTn>
                                        <p:tgtEl>
                                          <p:spTgt spid="154650"/>
                                        </p:tgtEl>
                                        <p:attrNameLst>
                                          <p:attrName>style.visibility</p:attrName>
                                        </p:attrNameLst>
                                      </p:cBhvr>
                                      <p:to>
                                        <p:strVal val="visible"/>
                                      </p:to>
                                    </p:set>
                                    <p:anim from="(-#ppt_w/2)" to="(#ppt_x)" calcmode="lin" valueType="num">
                                      <p:cBhvr>
                                        <p:cTn id="97" dur="600" fill="hold">
                                          <p:stCondLst>
                                            <p:cond delay="0"/>
                                          </p:stCondLst>
                                        </p:cTn>
                                        <p:tgtEl>
                                          <p:spTgt spid="154650"/>
                                        </p:tgtEl>
                                        <p:attrNameLst>
                                          <p:attrName>ppt_x</p:attrName>
                                        </p:attrNameLst>
                                      </p:cBhvr>
                                    </p:anim>
                                    <p:anim from="0" to="-1.0" calcmode="lin" valueType="num">
                                      <p:cBhvr>
                                        <p:cTn id="98" dur="200" decel="50000" autoRev="1" fill="hold">
                                          <p:stCondLst>
                                            <p:cond delay="600"/>
                                          </p:stCondLst>
                                        </p:cTn>
                                        <p:tgtEl>
                                          <p:spTgt spid="154650"/>
                                        </p:tgtEl>
                                        <p:attrNameLst>
                                          <p:attrName>xshear</p:attrName>
                                        </p:attrNameLst>
                                      </p:cBhvr>
                                    </p:anim>
                                    <p:animScale>
                                      <p:cBhvr>
                                        <p:cTn id="99" dur="200" decel="100000" autoRev="1" fill="hold">
                                          <p:stCondLst>
                                            <p:cond delay="600"/>
                                          </p:stCondLst>
                                        </p:cTn>
                                        <p:tgtEl>
                                          <p:spTgt spid="154650"/>
                                        </p:tgtEl>
                                      </p:cBhvr>
                                      <p:from x="100000" y="100000"/>
                                      <p:to x="80000" y="100000"/>
                                    </p:animScale>
                                    <p:anim by="(#ppt_h/3+#ppt_w*0.1)" calcmode="lin" valueType="num">
                                      <p:cBhvr additive="sum">
                                        <p:cTn id="100" dur="200" decel="100000" autoRev="1" fill="hold">
                                          <p:stCondLst>
                                            <p:cond delay="600"/>
                                          </p:stCondLst>
                                        </p:cTn>
                                        <p:tgtEl>
                                          <p:spTgt spid="154650"/>
                                        </p:tgtEl>
                                        <p:attrNameLst>
                                          <p:attrName>ppt_x</p:attrName>
                                        </p:attrNameLst>
                                      </p:cBhvr>
                                    </p:anim>
                                  </p:childTnLst>
                                </p:cTn>
                              </p:par>
                              <p:par>
                                <p:cTn id="101" presetID="34" presetClass="entr" presetSubtype="0" fill="hold" grpId="0" nodeType="withEffect">
                                  <p:stCondLst>
                                    <p:cond delay="0"/>
                                  </p:stCondLst>
                                  <p:childTnLst>
                                    <p:set>
                                      <p:cBhvr>
                                        <p:cTn id="102" dur="1" fill="hold">
                                          <p:stCondLst>
                                            <p:cond delay="0"/>
                                          </p:stCondLst>
                                        </p:cTn>
                                        <p:tgtEl>
                                          <p:spTgt spid="154651"/>
                                        </p:tgtEl>
                                        <p:attrNameLst>
                                          <p:attrName>style.visibility</p:attrName>
                                        </p:attrNameLst>
                                      </p:cBhvr>
                                      <p:to>
                                        <p:strVal val="visible"/>
                                      </p:to>
                                    </p:set>
                                    <p:anim from="(-#ppt_w/2)" to="(#ppt_x)" calcmode="lin" valueType="num">
                                      <p:cBhvr>
                                        <p:cTn id="103" dur="300" fill="hold">
                                          <p:stCondLst>
                                            <p:cond delay="0"/>
                                          </p:stCondLst>
                                        </p:cTn>
                                        <p:tgtEl>
                                          <p:spTgt spid="154651"/>
                                        </p:tgtEl>
                                        <p:attrNameLst>
                                          <p:attrName>ppt_x</p:attrName>
                                        </p:attrNameLst>
                                      </p:cBhvr>
                                    </p:anim>
                                    <p:anim from="0" to="-1.0" calcmode="lin" valueType="num">
                                      <p:cBhvr>
                                        <p:cTn id="104" dur="100" decel="50000" autoRev="1" fill="hold">
                                          <p:stCondLst>
                                            <p:cond delay="300"/>
                                          </p:stCondLst>
                                        </p:cTn>
                                        <p:tgtEl>
                                          <p:spTgt spid="154651"/>
                                        </p:tgtEl>
                                        <p:attrNameLst>
                                          <p:attrName>xshear</p:attrName>
                                        </p:attrNameLst>
                                      </p:cBhvr>
                                    </p:anim>
                                    <p:animScale>
                                      <p:cBhvr>
                                        <p:cTn id="105" dur="100" decel="100000" autoRev="1" fill="hold">
                                          <p:stCondLst>
                                            <p:cond delay="300"/>
                                          </p:stCondLst>
                                        </p:cTn>
                                        <p:tgtEl>
                                          <p:spTgt spid="154651"/>
                                        </p:tgtEl>
                                      </p:cBhvr>
                                      <p:from x="100000" y="100000"/>
                                      <p:to x="80000" y="100000"/>
                                    </p:animScale>
                                    <p:anim by="(#ppt_h/3+#ppt_w*0.1)" calcmode="lin" valueType="num">
                                      <p:cBhvr additive="sum">
                                        <p:cTn id="106" dur="100" decel="100000" autoRev="1" fill="hold">
                                          <p:stCondLst>
                                            <p:cond delay="300"/>
                                          </p:stCondLst>
                                        </p:cTn>
                                        <p:tgtEl>
                                          <p:spTgt spid="154651"/>
                                        </p:tgtEl>
                                        <p:attrNameLst>
                                          <p:attrName>ppt_x</p:attrName>
                                        </p:attrNameLst>
                                      </p:cBhvr>
                                    </p:anim>
                                  </p:childTnLst>
                                </p:cTn>
                              </p:par>
                              <p:par>
                                <p:cTn id="107" presetID="34" presetClass="entr" presetSubtype="0" fill="hold" grpId="0" nodeType="withEffect">
                                  <p:stCondLst>
                                    <p:cond delay="0"/>
                                  </p:stCondLst>
                                  <p:childTnLst>
                                    <p:set>
                                      <p:cBhvr>
                                        <p:cTn id="108" dur="1" fill="hold">
                                          <p:stCondLst>
                                            <p:cond delay="0"/>
                                          </p:stCondLst>
                                        </p:cTn>
                                        <p:tgtEl>
                                          <p:spTgt spid="154652"/>
                                        </p:tgtEl>
                                        <p:attrNameLst>
                                          <p:attrName>style.visibility</p:attrName>
                                        </p:attrNameLst>
                                      </p:cBhvr>
                                      <p:to>
                                        <p:strVal val="visible"/>
                                      </p:to>
                                    </p:set>
                                    <p:anim from="(-#ppt_w/2)" to="(#ppt_x)" calcmode="lin" valueType="num">
                                      <p:cBhvr>
                                        <p:cTn id="109" dur="600" fill="hold">
                                          <p:stCondLst>
                                            <p:cond delay="0"/>
                                          </p:stCondLst>
                                        </p:cTn>
                                        <p:tgtEl>
                                          <p:spTgt spid="154652"/>
                                        </p:tgtEl>
                                        <p:attrNameLst>
                                          <p:attrName>ppt_x</p:attrName>
                                        </p:attrNameLst>
                                      </p:cBhvr>
                                    </p:anim>
                                    <p:anim from="0" to="-1.0" calcmode="lin" valueType="num">
                                      <p:cBhvr>
                                        <p:cTn id="110" dur="200" decel="50000" autoRev="1" fill="hold">
                                          <p:stCondLst>
                                            <p:cond delay="600"/>
                                          </p:stCondLst>
                                        </p:cTn>
                                        <p:tgtEl>
                                          <p:spTgt spid="154652"/>
                                        </p:tgtEl>
                                        <p:attrNameLst>
                                          <p:attrName>xshear</p:attrName>
                                        </p:attrNameLst>
                                      </p:cBhvr>
                                    </p:anim>
                                    <p:animScale>
                                      <p:cBhvr>
                                        <p:cTn id="111" dur="200" decel="100000" autoRev="1" fill="hold">
                                          <p:stCondLst>
                                            <p:cond delay="600"/>
                                          </p:stCondLst>
                                        </p:cTn>
                                        <p:tgtEl>
                                          <p:spTgt spid="154652"/>
                                        </p:tgtEl>
                                      </p:cBhvr>
                                      <p:from x="100000" y="100000"/>
                                      <p:to x="80000" y="100000"/>
                                    </p:animScale>
                                    <p:anim by="(#ppt_h/3+#ppt_w*0.1)" calcmode="lin" valueType="num">
                                      <p:cBhvr additive="sum">
                                        <p:cTn id="112" dur="200" decel="100000" autoRev="1" fill="hold">
                                          <p:stCondLst>
                                            <p:cond delay="600"/>
                                          </p:stCondLst>
                                        </p:cTn>
                                        <p:tgtEl>
                                          <p:spTgt spid="154652"/>
                                        </p:tgtEl>
                                        <p:attrNameLst>
                                          <p:attrName>ppt_x</p:attrName>
                                        </p:attrNameLst>
                                      </p:cBhvr>
                                    </p:anim>
                                  </p:childTnLst>
                                </p:cTn>
                              </p:par>
                              <p:par>
                                <p:cTn id="113" presetID="4" presetClass="entr" presetSubtype="16" fill="hold" grpId="0" nodeType="withEffect">
                                  <p:stCondLst>
                                    <p:cond delay="0"/>
                                  </p:stCondLst>
                                  <p:childTnLst>
                                    <p:set>
                                      <p:cBhvr>
                                        <p:cTn id="114" dur="1" fill="hold">
                                          <p:stCondLst>
                                            <p:cond delay="0"/>
                                          </p:stCondLst>
                                        </p:cTn>
                                        <p:tgtEl>
                                          <p:spTgt spid="154653"/>
                                        </p:tgtEl>
                                        <p:attrNameLst>
                                          <p:attrName>style.visibility</p:attrName>
                                        </p:attrNameLst>
                                      </p:cBhvr>
                                      <p:to>
                                        <p:strVal val="visible"/>
                                      </p:to>
                                    </p:set>
                                    <p:animEffect transition="in" filter="box(in)">
                                      <p:cBhvr>
                                        <p:cTn id="115" dur="500"/>
                                        <p:tgtEl>
                                          <p:spTgt spid="15465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1" presetClass="entr" presetSubtype="0" fill="hold" grpId="0" nodeType="clickEffect">
                                  <p:stCondLst>
                                    <p:cond delay="0"/>
                                  </p:stCondLst>
                                  <p:iterate type="lt">
                                    <p:tmPct val="10000"/>
                                  </p:iterate>
                                  <p:childTnLst>
                                    <p:set>
                                      <p:cBhvr>
                                        <p:cTn id="119" dur="1" fill="hold">
                                          <p:stCondLst>
                                            <p:cond delay="0"/>
                                          </p:stCondLst>
                                        </p:cTn>
                                        <p:tgtEl>
                                          <p:spTgt spid="154654"/>
                                        </p:tgtEl>
                                        <p:attrNameLst>
                                          <p:attrName>style.visibility</p:attrName>
                                        </p:attrNameLst>
                                      </p:cBhvr>
                                      <p:to>
                                        <p:strVal val="visible"/>
                                      </p:to>
                                    </p:set>
                                    <p:anim calcmode="lin" valueType="num">
                                      <p:cBhvr>
                                        <p:cTn id="120" dur="500" fill="hold"/>
                                        <p:tgtEl>
                                          <p:spTgt spid="154654"/>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154654"/>
                                        </p:tgtEl>
                                        <p:attrNameLst>
                                          <p:attrName>ppt_y</p:attrName>
                                        </p:attrNameLst>
                                      </p:cBhvr>
                                      <p:tavLst>
                                        <p:tav tm="0">
                                          <p:val>
                                            <p:strVal val="#ppt_y"/>
                                          </p:val>
                                        </p:tav>
                                        <p:tav tm="100000">
                                          <p:val>
                                            <p:strVal val="#ppt_y"/>
                                          </p:val>
                                        </p:tav>
                                      </p:tavLst>
                                    </p:anim>
                                    <p:anim calcmode="lin" valueType="num">
                                      <p:cBhvr>
                                        <p:cTn id="122" dur="500" fill="hold"/>
                                        <p:tgtEl>
                                          <p:spTgt spid="154654"/>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154654"/>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154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4" grpId="0"/>
      <p:bldP spid="154635" grpId="0" animBg="1"/>
      <p:bldP spid="154636" grpId="0" animBg="1"/>
      <p:bldP spid="154637" grpId="0"/>
      <p:bldP spid="154638" grpId="0" animBg="1"/>
      <p:bldP spid="154639" grpId="0" animBg="1"/>
      <p:bldP spid="154640" grpId="0" animBg="1"/>
      <p:bldP spid="154642" grpId="0" animBg="1"/>
      <p:bldP spid="154643" grpId="0" animBg="1"/>
      <p:bldP spid="154644" grpId="0"/>
      <p:bldP spid="154645" grpId="0" animBg="1"/>
      <p:bldP spid="154646" grpId="0" animBg="1"/>
      <p:bldP spid="154647" grpId="0" animBg="1"/>
      <p:bldP spid="154648" grpId="0" animBg="1"/>
      <p:bldP spid="154650" grpId="0" animBg="1"/>
      <p:bldP spid="154651" grpId="0" animBg="1"/>
      <p:bldP spid="154652" grpId="0" animBg="1"/>
      <p:bldP spid="154653" grpId="0" animBg="1"/>
      <p:bldP spid="15465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07193" y="152401"/>
            <a:ext cx="8077200" cy="762000"/>
          </a:xfrm>
        </p:spPr>
        <p:txBody>
          <a:bodyPr/>
          <a:lstStyle/>
          <a:p>
            <a:pPr algn="r" rtl="1" eaLnBrk="1" hangingPunct="1">
              <a:defRPr/>
            </a:pPr>
            <a:r>
              <a:rPr lang="ar-SA" altLang="fr-FR" dirty="0">
                <a:solidFill>
                  <a:srgbClr val="FFFF00"/>
                </a:solidFill>
              </a:rPr>
              <a:t>خطوات عملية الاختيار:</a:t>
            </a:r>
            <a:endParaRPr lang="fr-FR" altLang="fr-FR" dirty="0">
              <a:solidFill>
                <a:srgbClr val="FFFF00"/>
              </a:solidFill>
            </a:endParaRPr>
          </a:p>
        </p:txBody>
      </p:sp>
      <p:sp>
        <p:nvSpPr>
          <p:cNvPr id="156675" name="Rectangle 3"/>
          <p:cNvSpPr>
            <a:spLocks noGrp="1" noChangeArrowheads="1"/>
          </p:cNvSpPr>
          <p:nvPr>
            <p:ph type="body" idx="1"/>
          </p:nvPr>
        </p:nvSpPr>
        <p:spPr>
          <a:xfrm>
            <a:off x="-252413" y="1066801"/>
            <a:ext cx="9396413" cy="5791200"/>
          </a:xfrm>
        </p:spPr>
        <p:txBody>
          <a:bodyPr/>
          <a:lstStyle/>
          <a:p>
            <a:pPr marL="609600" indent="-609600" algn="r" rtl="1" eaLnBrk="1" hangingPunct="1">
              <a:buFont typeface="Wingdings" panose="05000000000000000000" pitchFamily="2" charset="2"/>
              <a:buNone/>
              <a:defRPr/>
            </a:pPr>
            <a:r>
              <a:rPr lang="ar-SA" altLang="fr-FR" sz="2800" b="1" dirty="0">
                <a:solidFill>
                  <a:srgbClr val="FFCC00"/>
                </a:solidFill>
              </a:rPr>
              <a:t>  </a:t>
            </a:r>
            <a:r>
              <a:rPr lang="ar-SA" altLang="fr-FR" sz="3100" b="1" dirty="0">
                <a:solidFill>
                  <a:srgbClr val="FFCC00"/>
                </a:solidFill>
              </a:rPr>
              <a:t>استقبال طالبي العمل:</a:t>
            </a:r>
            <a:r>
              <a:rPr lang="ar-SA" altLang="fr-FR" sz="3100" dirty="0"/>
              <a:t> بهدف تزويدهم بالمعلومات المتعلقة بالعمل والشروط اللازم توافرها</a:t>
            </a:r>
            <a:r>
              <a:rPr lang="ar-SA" altLang="fr-FR" sz="3100" b="1" dirty="0"/>
              <a:t> </a:t>
            </a:r>
            <a:r>
              <a:rPr lang="ar-SA" altLang="fr-FR" sz="3100" dirty="0"/>
              <a:t>فيمن سيشغل الوظيفة.</a:t>
            </a:r>
          </a:p>
          <a:p>
            <a:pPr marL="609600" indent="-609600" algn="r" rtl="1" eaLnBrk="1" hangingPunct="1">
              <a:buFont typeface="Wingdings" panose="05000000000000000000" pitchFamily="2" charset="2"/>
              <a:buNone/>
              <a:defRPr/>
            </a:pPr>
            <a:endParaRPr lang="ar-SA" altLang="fr-FR" sz="500" dirty="0"/>
          </a:p>
          <a:p>
            <a:pPr marL="609600" indent="-609600" algn="r" rtl="1" eaLnBrk="1" hangingPunct="1">
              <a:buFont typeface="Wingdings" panose="05000000000000000000" pitchFamily="2" charset="2"/>
              <a:buNone/>
              <a:defRPr/>
            </a:pPr>
            <a:r>
              <a:rPr lang="en-US" altLang="fr-FR" sz="3100" dirty="0">
                <a:cs typeface="Simplified Arabic" panose="02020603050405020304" pitchFamily="18" charset="-78"/>
              </a:rPr>
              <a:t>  </a:t>
            </a:r>
            <a:r>
              <a:rPr lang="ar-SA" altLang="fr-FR" sz="3100" dirty="0">
                <a:cs typeface="Simplified Arabic" panose="02020603050405020304" pitchFamily="18" charset="-78"/>
              </a:rPr>
              <a:t> </a:t>
            </a:r>
            <a:r>
              <a:rPr lang="ar-SA" altLang="fr-FR" sz="3100" b="1" dirty="0">
                <a:solidFill>
                  <a:srgbClr val="FF3300"/>
                </a:solidFill>
                <a:cs typeface="Simplified Arabic" panose="02020603050405020304" pitchFamily="18" charset="-78"/>
              </a:rPr>
              <a:t>أ. </a:t>
            </a:r>
            <a:r>
              <a:rPr lang="ar-SA" altLang="fr-FR" sz="3100" b="1" dirty="0">
                <a:solidFill>
                  <a:srgbClr val="FF3300"/>
                </a:solidFill>
              </a:rPr>
              <a:t>الفحص الأولي لطلبات التوظيف:</a:t>
            </a:r>
            <a:r>
              <a:rPr lang="ar-SA" altLang="fr-FR" sz="3100" dirty="0"/>
              <a:t> هي إما خطابات من المتقدمين، أو استمارات طلب توظيف أو سيرة ذاتية، ويتم التأكد من مطابقتها للمواصفات المعلنة.</a:t>
            </a:r>
            <a:endParaRPr lang="ar-SA" altLang="fr-FR" sz="3100" b="1" dirty="0"/>
          </a:p>
          <a:p>
            <a:pPr marL="609600" indent="-609600" algn="r" rtl="1" eaLnBrk="1" hangingPunct="1">
              <a:buFont typeface="Wingdings" panose="05000000000000000000" pitchFamily="2" charset="2"/>
              <a:buNone/>
              <a:defRPr/>
            </a:pPr>
            <a:r>
              <a:rPr lang="ar-SA" altLang="fr-FR" sz="3100" dirty="0">
                <a:solidFill>
                  <a:srgbClr val="FF3300"/>
                </a:solidFill>
              </a:rPr>
              <a:t>   </a:t>
            </a:r>
            <a:r>
              <a:rPr lang="ar-SA" altLang="fr-FR" sz="3100" b="1" dirty="0">
                <a:solidFill>
                  <a:srgbClr val="FF3300"/>
                </a:solidFill>
                <a:effectLst/>
              </a:rPr>
              <a:t>ب. الاختبارات:</a:t>
            </a:r>
            <a:r>
              <a:rPr lang="ar-SA" altLang="fr-FR" sz="3100" b="1" dirty="0">
                <a:effectLst/>
              </a:rPr>
              <a:t> </a:t>
            </a:r>
            <a:r>
              <a:rPr lang="ar-SA" altLang="fr-FR" sz="3100" dirty="0">
                <a:effectLst/>
              </a:rPr>
              <a:t>تستخدم للمفاضلة بين المتقدمين من أجل اختيار أنسبهم</a:t>
            </a:r>
          </a:p>
          <a:p>
            <a:pPr marL="609600" indent="-609600" algn="r" rtl="1" eaLnBrk="1" hangingPunct="1">
              <a:buFont typeface="Wingdings" panose="05000000000000000000" pitchFamily="2" charset="2"/>
              <a:buNone/>
              <a:defRPr/>
            </a:pPr>
            <a:r>
              <a:rPr lang="ar-SA" altLang="fr-FR" sz="3100" dirty="0">
                <a:effectLst/>
              </a:rPr>
              <a:t>      - هي جزء من عملية المفاضلة ولا يعتمد عليها فقط في الاختيار.</a:t>
            </a:r>
          </a:p>
          <a:p>
            <a:pPr marL="609600" indent="-609600" algn="r" rtl="1" eaLnBrk="1" hangingPunct="1">
              <a:buFont typeface="Wingdings" panose="05000000000000000000" pitchFamily="2" charset="2"/>
              <a:buNone/>
              <a:defRPr/>
            </a:pPr>
            <a:r>
              <a:rPr lang="ar-SA" altLang="fr-FR" sz="3100" dirty="0">
                <a:effectLst/>
              </a:rPr>
              <a:t>      - تتوقف نتائج الاختبار على الطريقة التي يعد بها وعلى أمانة ومعرفة المشرفين عليه.</a:t>
            </a:r>
          </a:p>
          <a:p>
            <a:pPr marL="609600" indent="-609600" algn="r" rtl="1" eaLnBrk="1" hangingPunct="1">
              <a:buFont typeface="Wingdings" panose="05000000000000000000" pitchFamily="2" charset="2"/>
              <a:buNone/>
              <a:defRPr/>
            </a:pPr>
            <a:r>
              <a:rPr lang="ar-SA" altLang="fr-FR" sz="3100" dirty="0">
                <a:effectLst/>
              </a:rPr>
              <a:t>      - تحدد مقدرة الشخص على أداء معين ولكنها لا تضمن أداءه بكفاءة</a:t>
            </a:r>
            <a:r>
              <a:rPr lang="ar-SA" altLang="fr-FR" sz="3000" dirty="0">
                <a:effectLst/>
              </a:rPr>
              <a:t>.</a:t>
            </a:r>
            <a:r>
              <a:rPr lang="en-US" altLang="fr-FR" sz="3000" dirty="0"/>
              <a:t> </a:t>
            </a:r>
            <a:endParaRPr lang="ar-SA" altLang="fr-FR" sz="3000" dirty="0">
              <a:effectLst/>
            </a:endParaRPr>
          </a:p>
          <a:p>
            <a:pPr marL="609600" indent="-609600" algn="r" rtl="1" eaLnBrk="1" hangingPunct="1">
              <a:buFont typeface="Wingdings" panose="05000000000000000000" pitchFamily="2" charset="2"/>
              <a:buNone/>
              <a:defRPr/>
            </a:pPr>
            <a:endParaRPr lang="fr-FR" altLang="fr-FR" sz="3000" dirty="0">
              <a:effectLst/>
            </a:endParaRPr>
          </a:p>
        </p:txBody>
      </p:sp>
    </p:spTree>
    <p:extLst>
      <p:ext uri="{BB962C8B-B14F-4D97-AF65-F5344CB8AC3E}">
        <p14:creationId xmlns:p14="http://schemas.microsoft.com/office/powerpoint/2010/main" val="3334264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6674"/>
                                        </p:tgtEl>
                                        <p:attrNameLst>
                                          <p:attrName>style.visibility</p:attrName>
                                        </p:attrNameLst>
                                      </p:cBhvr>
                                      <p:to>
                                        <p:strVal val="visible"/>
                                      </p:to>
                                    </p:set>
                                    <p:animEffect transition="in" filter="fade">
                                      <p:cBhvr>
                                        <p:cTn id="7" dur="600">
                                          <p:stCondLst>
                                            <p:cond delay="0"/>
                                          </p:stCondLst>
                                        </p:cTn>
                                        <p:tgtEl>
                                          <p:spTgt spid="156674"/>
                                        </p:tgtEl>
                                      </p:cBhvr>
                                    </p:animEffect>
                                    <p:anim calcmode="lin" valueType="num">
                                      <p:cBhvr>
                                        <p:cTn id="8" dur="600" fill="hold">
                                          <p:stCondLst>
                                            <p:cond delay="0"/>
                                          </p:stCondLst>
                                        </p:cTn>
                                        <p:tgtEl>
                                          <p:spTgt spid="15667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667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667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56675">
                                            <p:txEl>
                                              <p:pRg st="0" end="0"/>
                                            </p:txEl>
                                          </p:spTgt>
                                        </p:tgtEl>
                                        <p:attrNameLst>
                                          <p:attrName>style.visibility</p:attrName>
                                        </p:attrNameLst>
                                      </p:cBhvr>
                                      <p:to>
                                        <p:strVal val="visible"/>
                                      </p:to>
                                    </p:set>
                                    <p:animEffect transition="in" filter="slide(fromBottom)">
                                      <p:cBhvr>
                                        <p:cTn id="15" dur="500">
                                          <p:stCondLst>
                                            <p:cond delay="0"/>
                                          </p:stCondLst>
                                        </p:cTn>
                                        <p:tgtEl>
                                          <p:spTgt spid="15667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56675">
                                            <p:txEl>
                                              <p:pRg st="2" end="2"/>
                                            </p:txEl>
                                          </p:spTgt>
                                        </p:tgtEl>
                                        <p:attrNameLst>
                                          <p:attrName>style.visibility</p:attrName>
                                        </p:attrNameLst>
                                      </p:cBhvr>
                                      <p:to>
                                        <p:strVal val="visible"/>
                                      </p:to>
                                    </p:set>
                                    <p:animEffect transition="in" filter="slide(fromBottom)">
                                      <p:cBhvr>
                                        <p:cTn id="20" dur="500">
                                          <p:stCondLst>
                                            <p:cond delay="0"/>
                                          </p:stCondLst>
                                        </p:cTn>
                                        <p:tgtEl>
                                          <p:spTgt spid="15667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6675">
                                            <p:txEl>
                                              <p:pRg st="3" end="3"/>
                                            </p:txEl>
                                          </p:spTgt>
                                        </p:tgtEl>
                                        <p:attrNameLst>
                                          <p:attrName>style.visibility</p:attrName>
                                        </p:attrNameLst>
                                      </p:cBhvr>
                                      <p:to>
                                        <p:strVal val="visible"/>
                                      </p:to>
                                    </p:set>
                                    <p:animEffect transition="in" filter="slide(fromBottom)">
                                      <p:cBhvr>
                                        <p:cTn id="25" dur="500">
                                          <p:stCondLst>
                                            <p:cond delay="0"/>
                                          </p:stCondLst>
                                        </p:cTn>
                                        <p:tgtEl>
                                          <p:spTgt spid="15667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56675">
                                            <p:txEl>
                                              <p:pRg st="4" end="4"/>
                                            </p:txEl>
                                          </p:spTgt>
                                        </p:tgtEl>
                                        <p:attrNameLst>
                                          <p:attrName>style.visibility</p:attrName>
                                        </p:attrNameLst>
                                      </p:cBhvr>
                                      <p:to>
                                        <p:strVal val="visible"/>
                                      </p:to>
                                    </p:set>
                                    <p:animEffect transition="in" filter="slide(fromBottom)">
                                      <p:cBhvr>
                                        <p:cTn id="30" dur="500">
                                          <p:stCondLst>
                                            <p:cond delay="0"/>
                                          </p:stCondLst>
                                        </p:cTn>
                                        <p:tgtEl>
                                          <p:spTgt spid="15667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56675">
                                            <p:txEl>
                                              <p:pRg st="5" end="5"/>
                                            </p:txEl>
                                          </p:spTgt>
                                        </p:tgtEl>
                                        <p:attrNameLst>
                                          <p:attrName>style.visibility</p:attrName>
                                        </p:attrNameLst>
                                      </p:cBhvr>
                                      <p:to>
                                        <p:strVal val="visible"/>
                                      </p:to>
                                    </p:set>
                                    <p:animEffect transition="in" filter="slide(fromBottom)">
                                      <p:cBhvr>
                                        <p:cTn id="35" dur="500">
                                          <p:stCondLst>
                                            <p:cond delay="0"/>
                                          </p:stCondLst>
                                        </p:cTn>
                                        <p:tgtEl>
                                          <p:spTgt spid="156675">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56675">
                                            <p:txEl>
                                              <p:pRg st="6" end="6"/>
                                            </p:txEl>
                                          </p:spTgt>
                                        </p:tgtEl>
                                        <p:attrNameLst>
                                          <p:attrName>style.visibility</p:attrName>
                                        </p:attrNameLst>
                                      </p:cBhvr>
                                      <p:to>
                                        <p:strVal val="visible"/>
                                      </p:to>
                                    </p:set>
                                    <p:animEffect transition="in" filter="slide(fromBottom)">
                                      <p:cBhvr>
                                        <p:cTn id="40" dur="500">
                                          <p:stCondLst>
                                            <p:cond delay="0"/>
                                          </p:stCondLst>
                                        </p:cTn>
                                        <p:tgtEl>
                                          <p:spTgt spid="156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95FB6AD8-39C5-40F2-9E7A-69321F140CE0}" type="slidenum">
              <a:rPr lang="en-US" altLang="fr-FR"/>
              <a:pPr>
                <a:defRPr/>
              </a:pPr>
              <a:t>57</a:t>
            </a:fld>
            <a:endParaRPr lang="en-US" altLang="fr-FR"/>
          </a:p>
        </p:txBody>
      </p:sp>
      <p:sp>
        <p:nvSpPr>
          <p:cNvPr id="49154" name="Rectangle 2"/>
          <p:cNvSpPr>
            <a:spLocks noGrp="1" noChangeArrowheads="1"/>
          </p:cNvSpPr>
          <p:nvPr>
            <p:ph type="title"/>
          </p:nvPr>
        </p:nvSpPr>
        <p:spPr/>
        <p:txBody>
          <a:bodyPr/>
          <a:lstStyle/>
          <a:p>
            <a:pPr algn="r" rtl="1" eaLnBrk="1" hangingPunct="1">
              <a:defRPr/>
            </a:pPr>
            <a:r>
              <a:rPr lang="ar-SA" altLang="fr-FR" dirty="0"/>
              <a:t>أولاً: استمارة التقدم للتوظف:</a:t>
            </a:r>
            <a:endParaRPr lang="en-US" altLang="fr-FR" dirty="0"/>
          </a:p>
        </p:txBody>
      </p:sp>
      <p:sp>
        <p:nvSpPr>
          <p:cNvPr id="46084" name="Rectangle 3"/>
          <p:cNvSpPr>
            <a:spLocks noGrp="1" noChangeArrowheads="1"/>
          </p:cNvSpPr>
          <p:nvPr>
            <p:ph type="body" idx="1"/>
          </p:nvPr>
        </p:nvSpPr>
        <p:spPr/>
        <p:txBody>
          <a:bodyPr/>
          <a:lstStyle/>
          <a:p>
            <a:pPr algn="r" rtl="1" eaLnBrk="1" hangingPunct="1"/>
            <a:r>
              <a:rPr lang="ar-SA" altLang="fr-FR" dirty="0"/>
              <a:t>وتعتبر استمارة التقدم للتوظف </a:t>
            </a:r>
            <a:r>
              <a:rPr lang="en-US" altLang="fr-FR" b="1" dirty="0"/>
              <a:t>Application Form</a:t>
            </a:r>
            <a:r>
              <a:rPr lang="ar-EG" altLang="fr-FR" dirty="0"/>
              <a:t> </a:t>
            </a:r>
            <a:r>
              <a:rPr lang="ar-EG" altLang="fr-FR" dirty="0" err="1"/>
              <a:t>هى</a:t>
            </a:r>
            <a:r>
              <a:rPr lang="ar-EG" altLang="fr-FR" dirty="0"/>
              <a:t> الخطوة الأولى </a:t>
            </a:r>
            <a:r>
              <a:rPr lang="ar-EG" altLang="fr-FR" dirty="0" err="1"/>
              <a:t>فى</a:t>
            </a:r>
            <a:r>
              <a:rPr lang="ar-EG" altLang="fr-FR" dirty="0"/>
              <a:t> عملية الاختيار، وعادة ما نستطيع أن نحصل من هذه الاستمارة على أربعة أنواع من المعلومات</a:t>
            </a:r>
            <a:r>
              <a:rPr lang="en-US" altLang="fr-FR" dirty="0"/>
              <a:t> </a:t>
            </a:r>
            <a:r>
              <a:rPr lang="ar-EG" altLang="fr-FR" dirty="0"/>
              <a:t>:</a:t>
            </a:r>
            <a:endParaRPr lang="en-US" altLang="fr-FR" dirty="0"/>
          </a:p>
        </p:txBody>
      </p:sp>
      <p:sp>
        <p:nvSpPr>
          <p:cNvPr id="46085" name="Oval 4"/>
          <p:cNvSpPr>
            <a:spLocks noChangeArrowheads="1"/>
          </p:cNvSpPr>
          <p:nvPr/>
        </p:nvSpPr>
        <p:spPr bwMode="auto">
          <a:xfrm>
            <a:off x="0" y="3657600"/>
            <a:ext cx="2819400" cy="1676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fr-FR" sz="2400" b="1">
                <a:solidFill>
                  <a:srgbClr val="000000"/>
                </a:solidFill>
                <a:latin typeface="Times New Roman" panose="02020603050405020304" pitchFamily="18" charset="0"/>
              </a:rPr>
              <a:t>معلومات تتيح التنبؤ </a:t>
            </a:r>
          </a:p>
          <a:p>
            <a:pPr algn="ctr" eaLnBrk="1" hangingPunct="1"/>
            <a:r>
              <a:rPr lang="ar-EG" altLang="fr-FR" sz="2400" b="1">
                <a:solidFill>
                  <a:srgbClr val="000000"/>
                </a:solidFill>
                <a:latin typeface="Times New Roman" panose="02020603050405020304" pitchFamily="18" charset="0"/>
              </a:rPr>
              <a:t>بمدى إحتمال النجاح فى</a:t>
            </a:r>
          </a:p>
          <a:p>
            <a:pPr algn="ctr" eaLnBrk="1" hangingPunct="1"/>
            <a:r>
              <a:rPr lang="ar-EG" altLang="fr-FR" sz="2400" b="1">
                <a:solidFill>
                  <a:srgbClr val="000000"/>
                </a:solidFill>
                <a:latin typeface="Times New Roman" panose="02020603050405020304" pitchFamily="18" charset="0"/>
              </a:rPr>
              <a:t> الوظائف المستقبلية</a:t>
            </a:r>
            <a:endParaRPr lang="en-US" altLang="fr-FR" sz="2400" b="1">
              <a:solidFill>
                <a:srgbClr val="000000"/>
              </a:solidFill>
              <a:latin typeface="Times New Roman" panose="02020603050405020304" pitchFamily="18" charset="0"/>
            </a:endParaRPr>
          </a:p>
        </p:txBody>
      </p:sp>
      <p:sp>
        <p:nvSpPr>
          <p:cNvPr id="46086" name="Oval 5"/>
          <p:cNvSpPr>
            <a:spLocks noChangeArrowheads="1"/>
          </p:cNvSpPr>
          <p:nvPr/>
        </p:nvSpPr>
        <p:spPr bwMode="auto">
          <a:xfrm>
            <a:off x="2286000" y="4724400"/>
            <a:ext cx="2590800" cy="1828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fr-FR" sz="2800" b="1" dirty="0">
                <a:solidFill>
                  <a:srgbClr val="000000"/>
                </a:solidFill>
                <a:latin typeface="Times New Roman" panose="02020603050405020304" pitchFamily="18" charset="0"/>
              </a:rPr>
              <a:t>استقرار الموظف</a:t>
            </a:r>
          </a:p>
          <a:p>
            <a:pPr algn="ctr" eaLnBrk="1" hangingPunct="1"/>
            <a:r>
              <a:rPr lang="ar-EG" altLang="fr-FR" sz="2800" b="1" dirty="0">
                <a:solidFill>
                  <a:srgbClr val="000000"/>
                </a:solidFill>
                <a:latin typeface="Times New Roman" panose="02020603050405020304" pitchFamily="18" charset="0"/>
              </a:rPr>
              <a:t> </a:t>
            </a:r>
            <a:r>
              <a:rPr lang="ar-EG" altLang="fr-FR" sz="2800" b="1" dirty="0" err="1">
                <a:solidFill>
                  <a:srgbClr val="000000"/>
                </a:solidFill>
                <a:latin typeface="Times New Roman" panose="02020603050405020304" pitchFamily="18" charset="0"/>
              </a:rPr>
              <a:t>فى</a:t>
            </a:r>
            <a:r>
              <a:rPr lang="ar-EG" altLang="fr-FR" sz="2800" b="1" dirty="0">
                <a:solidFill>
                  <a:srgbClr val="000000"/>
                </a:solidFill>
                <a:latin typeface="Times New Roman" panose="02020603050405020304" pitchFamily="18" charset="0"/>
              </a:rPr>
              <a:t> الوظائف السابقة</a:t>
            </a:r>
            <a:endParaRPr lang="en-US" altLang="fr-FR" sz="2800" b="1" dirty="0">
              <a:solidFill>
                <a:srgbClr val="000000"/>
              </a:solidFill>
              <a:latin typeface="Times New Roman" panose="02020603050405020304" pitchFamily="18" charset="0"/>
            </a:endParaRPr>
          </a:p>
        </p:txBody>
      </p:sp>
      <p:sp>
        <p:nvSpPr>
          <p:cNvPr id="46087" name="Oval 6"/>
          <p:cNvSpPr>
            <a:spLocks noChangeArrowheads="1"/>
          </p:cNvSpPr>
          <p:nvPr/>
        </p:nvSpPr>
        <p:spPr bwMode="auto">
          <a:xfrm>
            <a:off x="4191000" y="3581400"/>
            <a:ext cx="21336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fr-FR" sz="2800" b="1">
                <a:solidFill>
                  <a:srgbClr val="000000"/>
                </a:solidFill>
                <a:latin typeface="Times New Roman" panose="02020603050405020304" pitchFamily="18" charset="0"/>
              </a:rPr>
              <a:t>التدرج الوظيفى</a:t>
            </a:r>
            <a:endParaRPr lang="en-US" altLang="fr-FR" sz="2800" b="1">
              <a:solidFill>
                <a:srgbClr val="000000"/>
              </a:solidFill>
              <a:latin typeface="Times New Roman" panose="02020603050405020304" pitchFamily="18" charset="0"/>
            </a:endParaRPr>
          </a:p>
        </p:txBody>
      </p:sp>
      <p:sp>
        <p:nvSpPr>
          <p:cNvPr id="46088" name="Oval 7"/>
          <p:cNvSpPr>
            <a:spLocks noChangeArrowheads="1"/>
          </p:cNvSpPr>
          <p:nvPr/>
        </p:nvSpPr>
        <p:spPr bwMode="auto">
          <a:xfrm>
            <a:off x="6400800" y="4343400"/>
            <a:ext cx="2133600" cy="1676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fr-FR" sz="2800" b="1">
                <a:solidFill>
                  <a:srgbClr val="000000"/>
                </a:solidFill>
                <a:latin typeface="Times New Roman" panose="02020603050405020304" pitchFamily="18" charset="0"/>
              </a:rPr>
              <a:t>تعليم </a:t>
            </a:r>
          </a:p>
          <a:p>
            <a:pPr algn="ctr" eaLnBrk="1" hangingPunct="1"/>
            <a:r>
              <a:rPr lang="ar-EG" altLang="fr-FR" sz="2800" b="1">
                <a:solidFill>
                  <a:srgbClr val="000000"/>
                </a:solidFill>
                <a:latin typeface="Times New Roman" panose="02020603050405020304" pitchFamily="18" charset="0"/>
              </a:rPr>
              <a:t>وخبرة المرشح</a:t>
            </a:r>
            <a:endParaRPr lang="fr-FR" altLang="fr-FR" sz="2800" b="1">
              <a:solidFill>
                <a:srgbClr val="000000"/>
              </a:solidFill>
              <a:latin typeface="Times New Roman" panose="02020603050405020304" pitchFamily="18" charset="0"/>
            </a:endParaRPr>
          </a:p>
        </p:txBody>
      </p:sp>
      <p:sp>
        <p:nvSpPr>
          <p:cNvPr id="46089" name="Line 8"/>
          <p:cNvSpPr>
            <a:spLocks noChangeShapeType="1"/>
          </p:cNvSpPr>
          <p:nvPr/>
        </p:nvSpPr>
        <p:spPr bwMode="auto">
          <a:xfrm flipH="1">
            <a:off x="2133600" y="3048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90" name="Line 9"/>
          <p:cNvSpPr>
            <a:spLocks noChangeShapeType="1"/>
          </p:cNvSpPr>
          <p:nvPr/>
        </p:nvSpPr>
        <p:spPr bwMode="auto">
          <a:xfrm flipH="1">
            <a:off x="3581400" y="3048000"/>
            <a:ext cx="1524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91" name="Line 10"/>
          <p:cNvSpPr>
            <a:spLocks noChangeShapeType="1"/>
          </p:cNvSpPr>
          <p:nvPr/>
        </p:nvSpPr>
        <p:spPr bwMode="auto">
          <a:xfrm>
            <a:off x="3758821" y="3048000"/>
            <a:ext cx="914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92" name="Line 11"/>
          <p:cNvSpPr>
            <a:spLocks noChangeShapeType="1"/>
          </p:cNvSpPr>
          <p:nvPr/>
        </p:nvSpPr>
        <p:spPr bwMode="auto">
          <a:xfrm>
            <a:off x="3733800" y="3048000"/>
            <a:ext cx="3657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fr-FR" dirty="0"/>
          </a:p>
        </p:txBody>
      </p:sp>
    </p:spTree>
    <p:extLst>
      <p:ext uri="{BB962C8B-B14F-4D97-AF65-F5344CB8AC3E}">
        <p14:creationId xmlns:p14="http://schemas.microsoft.com/office/powerpoint/2010/main" val="4288957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066800" y="304800"/>
            <a:ext cx="8077200" cy="1431925"/>
          </a:xfrm>
        </p:spPr>
        <p:txBody>
          <a:bodyPr/>
          <a:lstStyle/>
          <a:p>
            <a:pPr algn="r" eaLnBrk="1" hangingPunct="1">
              <a:defRPr/>
            </a:pPr>
            <a:r>
              <a:rPr lang="ar-SA" altLang="fr-FR">
                <a:solidFill>
                  <a:srgbClr val="FFFF00"/>
                </a:solidFill>
              </a:rPr>
              <a:t>أنواع الاختبارات:</a:t>
            </a:r>
            <a:endParaRPr lang="fr-FR" altLang="fr-FR">
              <a:solidFill>
                <a:srgbClr val="FFFF00"/>
              </a:solidFill>
            </a:endParaRPr>
          </a:p>
        </p:txBody>
      </p:sp>
      <p:sp>
        <p:nvSpPr>
          <p:cNvPr id="157699" name="Rectangle 3"/>
          <p:cNvSpPr>
            <a:spLocks noGrp="1" noChangeArrowheads="1"/>
          </p:cNvSpPr>
          <p:nvPr>
            <p:ph type="body" idx="1"/>
          </p:nvPr>
        </p:nvSpPr>
        <p:spPr>
          <a:xfrm>
            <a:off x="0" y="1916113"/>
            <a:ext cx="9144000" cy="4941887"/>
          </a:xfrm>
        </p:spPr>
        <p:txBody>
          <a:bodyPr/>
          <a:lstStyle/>
          <a:p>
            <a:pPr marL="609600" indent="-609600" eaLnBrk="1" hangingPunct="1">
              <a:lnSpc>
                <a:spcPct val="80000"/>
              </a:lnSpc>
              <a:buFont typeface="Wingdings" panose="05000000000000000000" pitchFamily="2" charset="2"/>
              <a:buNone/>
              <a:defRPr/>
            </a:pPr>
            <a:endParaRPr lang="ar-SA" altLang="fr-FR" sz="1400" dirty="0"/>
          </a:p>
          <a:p>
            <a:pPr marL="609600" indent="-609600" eaLnBrk="1" hangingPunct="1">
              <a:lnSpc>
                <a:spcPct val="80000"/>
              </a:lnSpc>
              <a:buFont typeface="Wingdings" panose="05000000000000000000" pitchFamily="2" charset="2"/>
              <a:buNone/>
              <a:defRPr/>
            </a:pPr>
            <a:r>
              <a:rPr lang="en-US" altLang="fr-FR" dirty="0"/>
              <a:t> </a:t>
            </a:r>
          </a:p>
        </p:txBody>
      </p:sp>
      <p:sp>
        <p:nvSpPr>
          <p:cNvPr id="157700" name="AutoShape 4"/>
          <p:cNvSpPr>
            <a:spLocks noChangeArrowheads="1"/>
          </p:cNvSpPr>
          <p:nvPr/>
        </p:nvSpPr>
        <p:spPr bwMode="auto">
          <a:xfrm>
            <a:off x="5292725" y="1628775"/>
            <a:ext cx="3024188" cy="2447925"/>
          </a:xfrm>
          <a:prstGeom prst="irregularSeal1">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38100">
            <a:solidFill>
              <a:srgbClr val="FFFF00"/>
            </a:solidFill>
            <a:miter lim="800000"/>
            <a:headEnd/>
            <a:tailEnd/>
          </a:ln>
          <a:effectLst>
            <a:glow rad="228600">
              <a:schemeClr val="accent6">
                <a:satMod val="175000"/>
                <a:alpha val="40000"/>
              </a:schemeClr>
            </a:glow>
          </a:effectLst>
        </p:spPr>
        <p:txBody>
          <a:bodyPr wrap="none" anchor="ctr"/>
          <a:lstStyle/>
          <a:p>
            <a:pPr algn="ctr" rtl="1" eaLnBrk="1" hangingPunct="1">
              <a:lnSpc>
                <a:spcPct val="80000"/>
              </a:lnSpc>
              <a:spcBef>
                <a:spcPct val="20000"/>
              </a:spcBef>
              <a:buClr>
                <a:schemeClr val="hlink"/>
              </a:buClr>
              <a:buSzPct val="70000"/>
              <a:buFont typeface="Wingdings" panose="05000000000000000000" pitchFamily="2" charset="2"/>
              <a:buNone/>
              <a:defRPr/>
            </a:pPr>
            <a:endParaRPr lang="ar-SA" altLang="fr-FR" sz="2800" b="1" dirty="0">
              <a:solidFill>
                <a:schemeClr val="bg1"/>
              </a:solidFill>
              <a:effectLst>
                <a:outerShdw blurRad="38100" dist="38100" dir="2700000" algn="tl">
                  <a:srgbClr val="C0C0C0"/>
                </a:outerShdw>
              </a:effectLst>
            </a:endParaRPr>
          </a:p>
          <a:p>
            <a:pPr algn="ctr" rtl="1" eaLnBrk="1" hangingPunct="1">
              <a:lnSpc>
                <a:spcPct val="80000"/>
              </a:lnSpc>
              <a:spcBef>
                <a:spcPct val="20000"/>
              </a:spcBef>
              <a:buClr>
                <a:schemeClr val="hlink"/>
              </a:buClr>
              <a:buSzPct val="70000"/>
              <a:buFont typeface="Wingdings" panose="05000000000000000000" pitchFamily="2" charset="2"/>
              <a:buNone/>
              <a:defRPr/>
            </a:pPr>
            <a:r>
              <a:rPr lang="ar-SA" altLang="fr-FR" sz="2800" b="1" dirty="0">
                <a:solidFill>
                  <a:schemeClr val="accent4">
                    <a:lumMod val="10000"/>
                  </a:schemeClr>
                </a:solidFill>
                <a:effectLst>
                  <a:outerShdw blurRad="38100" dist="38100" dir="2700000" algn="tl">
                    <a:srgbClr val="C0C0C0"/>
                  </a:outerShdw>
                </a:effectLst>
              </a:rPr>
              <a:t>اختبارات الأداء</a:t>
            </a:r>
          </a:p>
          <a:p>
            <a:pPr algn="ctr" rtl="1" eaLnBrk="1" hangingPunct="1">
              <a:defRPr/>
            </a:pPr>
            <a:endParaRPr lang="fr-FR" altLang="fr-FR" sz="2800" b="1" dirty="0">
              <a:solidFill>
                <a:schemeClr val="bg1"/>
              </a:solidFill>
            </a:endParaRPr>
          </a:p>
        </p:txBody>
      </p:sp>
      <p:sp>
        <p:nvSpPr>
          <p:cNvPr id="157702" name="AutoShape 6"/>
          <p:cNvSpPr>
            <a:spLocks noChangeArrowheads="1"/>
          </p:cNvSpPr>
          <p:nvPr/>
        </p:nvSpPr>
        <p:spPr bwMode="auto">
          <a:xfrm>
            <a:off x="1835150" y="1700213"/>
            <a:ext cx="2519363" cy="2520950"/>
          </a:xfrm>
          <a:prstGeom prst="irregularSeal1">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38100">
            <a:solidFill>
              <a:srgbClr val="FFFF00"/>
            </a:solidFill>
            <a:miter lim="800000"/>
            <a:headEnd/>
            <a:tailEnd/>
          </a:ln>
          <a:effectLst>
            <a:glow rad="228600">
              <a:schemeClr val="accent6">
                <a:satMod val="175000"/>
                <a:alpha val="40000"/>
              </a:schemeClr>
            </a:glow>
          </a:effectLst>
        </p:spPr>
        <p:txBody>
          <a:bodyPr wrap="none" anchor="ctr"/>
          <a:lstStyle/>
          <a:p>
            <a:pPr algn="ctr" rtl="1" eaLnBrk="1" hangingPunct="1">
              <a:lnSpc>
                <a:spcPct val="80000"/>
              </a:lnSpc>
              <a:spcBef>
                <a:spcPct val="20000"/>
              </a:spcBef>
              <a:buClr>
                <a:schemeClr val="hlink"/>
              </a:buClr>
              <a:buSzPct val="70000"/>
              <a:buFont typeface="Wingdings" panose="05000000000000000000" pitchFamily="2" charset="2"/>
              <a:buChar char="n"/>
              <a:defRPr/>
            </a:pPr>
            <a:endParaRPr lang="ar-SA" altLang="fr-FR" sz="2800" b="1" dirty="0">
              <a:solidFill>
                <a:schemeClr val="bg1"/>
              </a:solidFill>
              <a:effectLst>
                <a:outerShdw blurRad="38100" dist="38100" dir="2700000" algn="tl">
                  <a:srgbClr val="C0C0C0"/>
                </a:outerShdw>
              </a:effectLst>
            </a:endParaRPr>
          </a:p>
          <a:p>
            <a:pPr algn="ctr" rtl="1" eaLnBrk="1" hangingPunct="1">
              <a:lnSpc>
                <a:spcPct val="80000"/>
              </a:lnSpc>
              <a:spcBef>
                <a:spcPct val="20000"/>
              </a:spcBef>
              <a:buClr>
                <a:schemeClr val="hlink"/>
              </a:buClr>
              <a:buSzPct val="70000"/>
              <a:buFont typeface="Wingdings" panose="05000000000000000000" pitchFamily="2" charset="2"/>
              <a:buNone/>
              <a:defRPr/>
            </a:pPr>
            <a:r>
              <a:rPr lang="ar-SA" altLang="fr-FR" sz="2800" b="1" dirty="0">
                <a:solidFill>
                  <a:schemeClr val="accent4">
                    <a:lumMod val="10000"/>
                  </a:schemeClr>
                </a:solidFill>
                <a:effectLst>
                  <a:outerShdw blurRad="38100" dist="38100" dir="2700000" algn="tl">
                    <a:srgbClr val="C0C0C0"/>
                  </a:outerShdw>
                </a:effectLst>
              </a:rPr>
              <a:t>اختبارات الذكاء</a:t>
            </a:r>
            <a:endParaRPr lang="ar-SA" altLang="fr-FR" dirty="0">
              <a:solidFill>
                <a:schemeClr val="accent4">
                  <a:lumMod val="10000"/>
                </a:schemeClr>
              </a:solidFill>
              <a:effectLst>
                <a:outerShdw blurRad="38100" dist="38100" dir="2700000" algn="tl">
                  <a:srgbClr val="C0C0C0"/>
                </a:outerShdw>
              </a:effectLst>
            </a:endParaRPr>
          </a:p>
          <a:p>
            <a:pPr algn="ctr" rtl="1" eaLnBrk="1" hangingPunct="1">
              <a:defRPr/>
            </a:pPr>
            <a:endParaRPr lang="fr-FR" altLang="fr-FR" dirty="0">
              <a:solidFill>
                <a:schemeClr val="bg1"/>
              </a:solidFill>
            </a:endParaRPr>
          </a:p>
        </p:txBody>
      </p:sp>
      <p:sp>
        <p:nvSpPr>
          <p:cNvPr id="157703" name="AutoShape 7"/>
          <p:cNvSpPr>
            <a:spLocks noChangeArrowheads="1"/>
          </p:cNvSpPr>
          <p:nvPr/>
        </p:nvSpPr>
        <p:spPr bwMode="auto">
          <a:xfrm>
            <a:off x="755650" y="4292600"/>
            <a:ext cx="4968875" cy="2565400"/>
          </a:xfrm>
          <a:prstGeom prst="irregularSeal1">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38100">
            <a:solidFill>
              <a:srgbClr val="FFFF00"/>
            </a:solidFill>
            <a:miter lim="800000"/>
            <a:headEnd/>
            <a:tailEnd/>
          </a:ln>
          <a:effectLst>
            <a:glow rad="228600">
              <a:schemeClr val="accent6">
                <a:satMod val="175000"/>
                <a:alpha val="40000"/>
              </a:schemeClr>
            </a:glow>
          </a:effectLst>
        </p:spPr>
        <p:txBody>
          <a:bodyPr wrap="none" anchor="ctr"/>
          <a:lstStyle/>
          <a:p>
            <a:pPr algn="ctr" rtl="1" eaLnBrk="1" hangingPunct="1">
              <a:lnSpc>
                <a:spcPct val="80000"/>
              </a:lnSpc>
              <a:spcBef>
                <a:spcPct val="20000"/>
              </a:spcBef>
              <a:buClr>
                <a:schemeClr val="hlink"/>
              </a:buClr>
              <a:buSzPct val="70000"/>
              <a:buFont typeface="Wingdings" panose="05000000000000000000" pitchFamily="2" charset="2"/>
              <a:buChar char="n"/>
              <a:defRPr/>
            </a:pPr>
            <a:endParaRPr lang="ar-SA" altLang="fr-FR" sz="2400" b="1" dirty="0">
              <a:solidFill>
                <a:schemeClr val="bg1"/>
              </a:solidFill>
              <a:effectLst>
                <a:outerShdw blurRad="38100" dist="38100" dir="2700000" algn="tl">
                  <a:srgbClr val="C0C0C0"/>
                </a:outerShdw>
              </a:effectLst>
            </a:endParaRPr>
          </a:p>
          <a:p>
            <a:pPr algn="ctr" rtl="1" eaLnBrk="1" hangingPunct="1">
              <a:lnSpc>
                <a:spcPct val="80000"/>
              </a:lnSpc>
              <a:spcBef>
                <a:spcPct val="20000"/>
              </a:spcBef>
              <a:buClr>
                <a:schemeClr val="hlink"/>
              </a:buClr>
              <a:buSzPct val="70000"/>
              <a:buFont typeface="Wingdings" panose="05000000000000000000" pitchFamily="2" charset="2"/>
              <a:buNone/>
              <a:defRPr/>
            </a:pPr>
            <a:r>
              <a:rPr lang="ar-SA" altLang="fr-FR" sz="2800" b="1" dirty="0">
                <a:solidFill>
                  <a:schemeClr val="accent4">
                    <a:lumMod val="10000"/>
                  </a:schemeClr>
                </a:solidFill>
                <a:effectLst>
                  <a:outerShdw blurRad="38100" dist="38100" dir="2700000" algn="tl">
                    <a:srgbClr val="C0C0C0"/>
                  </a:outerShdw>
                </a:effectLst>
              </a:rPr>
              <a:t>اختبارات القدرات والاستعدادات</a:t>
            </a:r>
            <a:endParaRPr lang="ar-SA" altLang="fr-FR" sz="2800" dirty="0">
              <a:solidFill>
                <a:schemeClr val="accent4">
                  <a:lumMod val="10000"/>
                </a:schemeClr>
              </a:solidFill>
              <a:effectLst>
                <a:outerShdw blurRad="38100" dist="38100" dir="2700000" algn="tl">
                  <a:srgbClr val="C0C0C0"/>
                </a:outerShdw>
              </a:effectLst>
            </a:endParaRPr>
          </a:p>
          <a:p>
            <a:pPr algn="ctr" rtl="1" eaLnBrk="1" hangingPunct="1">
              <a:defRPr/>
            </a:pPr>
            <a:endParaRPr lang="fr-FR" altLang="fr-FR" sz="2800" dirty="0">
              <a:solidFill>
                <a:schemeClr val="bg1"/>
              </a:solidFill>
            </a:endParaRPr>
          </a:p>
        </p:txBody>
      </p:sp>
      <p:sp>
        <p:nvSpPr>
          <p:cNvPr id="157704" name="AutoShape 8"/>
          <p:cNvSpPr>
            <a:spLocks noChangeArrowheads="1"/>
          </p:cNvSpPr>
          <p:nvPr/>
        </p:nvSpPr>
        <p:spPr bwMode="auto">
          <a:xfrm>
            <a:off x="6156325" y="4149725"/>
            <a:ext cx="2736850" cy="2708275"/>
          </a:xfrm>
          <a:prstGeom prst="irregularSeal1">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38100">
            <a:solidFill>
              <a:srgbClr val="FFFF00"/>
            </a:solidFill>
            <a:miter lim="800000"/>
            <a:headEnd/>
            <a:tailEnd/>
          </a:ln>
          <a:effectLst>
            <a:glow rad="228600">
              <a:schemeClr val="accent6">
                <a:satMod val="175000"/>
                <a:alpha val="40000"/>
              </a:schemeClr>
            </a:glow>
          </a:effectLst>
        </p:spPr>
        <p:txBody>
          <a:bodyPr wrap="none" anchor="ctr"/>
          <a:lstStyle/>
          <a:p>
            <a:pPr algn="ctr" rtl="1" eaLnBrk="1" hangingPunct="1">
              <a:lnSpc>
                <a:spcPct val="80000"/>
              </a:lnSpc>
              <a:spcBef>
                <a:spcPct val="20000"/>
              </a:spcBef>
              <a:buClr>
                <a:schemeClr val="hlink"/>
              </a:buClr>
              <a:buSzPct val="70000"/>
              <a:buFont typeface="Wingdings" panose="05000000000000000000" pitchFamily="2" charset="2"/>
              <a:buChar char="n"/>
              <a:defRPr/>
            </a:pPr>
            <a:endParaRPr lang="ar-SA" altLang="fr-FR" sz="1600" b="1" dirty="0">
              <a:solidFill>
                <a:schemeClr val="bg1"/>
              </a:solidFill>
              <a:effectLst>
                <a:outerShdw blurRad="38100" dist="38100" dir="2700000" algn="tl">
                  <a:srgbClr val="C0C0C0"/>
                </a:outerShdw>
              </a:effectLst>
            </a:endParaRPr>
          </a:p>
          <a:p>
            <a:pPr algn="ctr" rtl="1" eaLnBrk="1" hangingPunct="1">
              <a:lnSpc>
                <a:spcPct val="80000"/>
              </a:lnSpc>
              <a:spcBef>
                <a:spcPct val="20000"/>
              </a:spcBef>
              <a:buClr>
                <a:schemeClr val="hlink"/>
              </a:buClr>
              <a:buSzPct val="70000"/>
              <a:buFont typeface="Wingdings" panose="05000000000000000000" pitchFamily="2" charset="2"/>
              <a:buNone/>
              <a:defRPr/>
            </a:pPr>
            <a:r>
              <a:rPr lang="ar-SA" altLang="fr-FR" sz="2800" b="1" dirty="0">
                <a:solidFill>
                  <a:schemeClr val="accent4">
                    <a:lumMod val="10000"/>
                  </a:schemeClr>
                </a:solidFill>
                <a:effectLst>
                  <a:outerShdw blurRad="38100" dist="38100" dir="2700000" algn="tl">
                    <a:srgbClr val="C0C0C0"/>
                  </a:outerShdw>
                </a:effectLst>
              </a:rPr>
              <a:t>اختبارات شخصية</a:t>
            </a:r>
          </a:p>
          <a:p>
            <a:pPr algn="ctr" rtl="1" eaLnBrk="1" hangingPunct="1">
              <a:defRPr/>
            </a:pPr>
            <a:endParaRPr lang="fr-FR" altLang="fr-FR" sz="1800" dirty="0"/>
          </a:p>
        </p:txBody>
      </p:sp>
    </p:spTree>
    <p:extLst>
      <p:ext uri="{BB962C8B-B14F-4D97-AF65-F5344CB8AC3E}">
        <p14:creationId xmlns:p14="http://schemas.microsoft.com/office/powerpoint/2010/main" val="287647679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p:cTn id="7" dur="2000" fill="hold"/>
                                        <p:tgtEl>
                                          <p:spTgt spid="157698"/>
                                        </p:tgtEl>
                                        <p:attrNameLst>
                                          <p:attrName>ppt_w</p:attrName>
                                        </p:attrNameLst>
                                      </p:cBhvr>
                                      <p:tavLst>
                                        <p:tav tm="0">
                                          <p:val>
                                            <p:strVal val="#ppt_w"/>
                                          </p:val>
                                        </p:tav>
                                        <p:tav tm="100000">
                                          <p:val>
                                            <p:strVal val="#ppt_w"/>
                                          </p:val>
                                        </p:tav>
                                      </p:tavLst>
                                    </p:anim>
                                    <p:anim calcmode="lin" valueType="num">
                                      <p:cBhvr>
                                        <p:cTn id="8" dur="2000" fill="hold"/>
                                        <p:tgtEl>
                                          <p:spTgt spid="15769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57698"/>
                                        </p:tgtEl>
                                        <p:attrNameLst>
                                          <p:attrName>ppt_x</p:attrName>
                                        </p:attrNameLst>
                                      </p:cBhvr>
                                      <p:tavLst>
                                        <p:tav tm="0">
                                          <p:val>
                                            <p:strVal val="#ppt_x-.4"/>
                                          </p:val>
                                        </p:tav>
                                        <p:tav tm="100000">
                                          <p:val>
                                            <p:strVal val="#ppt_x"/>
                                          </p:val>
                                        </p:tav>
                                      </p:tavLst>
                                    </p:anim>
                                    <p:anim calcmode="lin" valueType="num">
                                      <p:cBhvr>
                                        <p:cTn id="10" dur="2000" fill="hold"/>
                                        <p:tgtEl>
                                          <p:spTgt spid="15769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57699">
                                            <p:txEl>
                                              <p:pRg st="1" end="1"/>
                                            </p:txEl>
                                          </p:spTgt>
                                        </p:tgtEl>
                                        <p:attrNameLst>
                                          <p:attrName>style.visibility</p:attrName>
                                        </p:attrNameLst>
                                      </p:cBhvr>
                                      <p:to>
                                        <p:strVal val="visible"/>
                                      </p:to>
                                    </p:set>
                                    <p:animEffect transition="in" filter="fade">
                                      <p:cBhvr>
                                        <p:cTn id="15" dur="500">
                                          <p:stCondLst>
                                            <p:cond delay="0"/>
                                          </p:stCondLst>
                                        </p:cTn>
                                        <p:tgtEl>
                                          <p:spTgt spid="157699">
                                            <p:txEl>
                                              <p:pRg st="1" end="1"/>
                                            </p:txEl>
                                          </p:spTgt>
                                        </p:tgtEl>
                                      </p:cBhvr>
                                    </p:animEffect>
                                    <p:anim calcmode="lin" valueType="num">
                                      <p:cBhvr>
                                        <p:cTn id="16" dur="500" fill="hold">
                                          <p:stCondLst>
                                            <p:cond delay="0"/>
                                          </p:stCondLst>
                                        </p:cTn>
                                        <p:tgtEl>
                                          <p:spTgt spid="157699">
                                            <p:txEl>
                                              <p:pRg st="1" end="1"/>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576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838200" y="0"/>
            <a:ext cx="8101012" cy="1114426"/>
          </a:xfrm>
        </p:spPr>
        <p:txBody>
          <a:bodyPr/>
          <a:lstStyle/>
          <a:p>
            <a:pPr algn="r" rtl="1" eaLnBrk="1" hangingPunct="1">
              <a:defRPr/>
            </a:pPr>
            <a:r>
              <a:rPr lang="ar-SA" altLang="fr-FR" dirty="0">
                <a:solidFill>
                  <a:srgbClr val="FFFF00"/>
                </a:solidFill>
              </a:rPr>
              <a:t>تابع خطوات عملية الاختيار:</a:t>
            </a:r>
            <a:endParaRPr lang="fr-FR" altLang="fr-FR" dirty="0">
              <a:solidFill>
                <a:srgbClr val="FFFF00"/>
              </a:solidFill>
            </a:endParaRPr>
          </a:p>
        </p:txBody>
      </p:sp>
      <p:sp>
        <p:nvSpPr>
          <p:cNvPr id="158723" name="Rectangle 3"/>
          <p:cNvSpPr>
            <a:spLocks noGrp="1" noChangeArrowheads="1"/>
          </p:cNvSpPr>
          <p:nvPr>
            <p:ph type="body" idx="4294967295"/>
          </p:nvPr>
        </p:nvSpPr>
        <p:spPr>
          <a:xfrm>
            <a:off x="0" y="1447801"/>
            <a:ext cx="9144000" cy="5410200"/>
          </a:xfrm>
        </p:spPr>
        <p:txBody>
          <a:bodyPr/>
          <a:lstStyle/>
          <a:p>
            <a:pPr marL="609600" indent="-609600" algn="r" eaLnBrk="1" hangingPunct="1">
              <a:lnSpc>
                <a:spcPct val="90000"/>
              </a:lnSpc>
              <a:buFont typeface="Wingdings" panose="05000000000000000000" pitchFamily="2" charset="2"/>
              <a:buNone/>
              <a:defRPr/>
            </a:pPr>
            <a:r>
              <a:rPr lang="ar-SA" altLang="fr-FR" dirty="0">
                <a:solidFill>
                  <a:srgbClr val="FF3300"/>
                </a:solidFill>
              </a:rPr>
              <a:t>جـ. </a:t>
            </a:r>
            <a:r>
              <a:rPr lang="ar-SA" altLang="fr-FR" b="1" dirty="0">
                <a:solidFill>
                  <a:srgbClr val="FF3300"/>
                </a:solidFill>
              </a:rPr>
              <a:t>المقابلة:</a:t>
            </a:r>
            <a:r>
              <a:rPr lang="ar-SA" altLang="fr-FR" dirty="0"/>
              <a:t> هي  محادثة شفوية تتم بين شخصين أو أكثر من ممثلي إدارة الموارد البشرية، وممثلي الإدارة المعنية، والمرشح للوظيفة. للتأكد من:</a:t>
            </a:r>
          </a:p>
          <a:p>
            <a:pPr algn="r" rtl="1" eaLnBrk="1" hangingPunct="1">
              <a:lnSpc>
                <a:spcPct val="90000"/>
              </a:lnSpc>
              <a:buFont typeface="Wingdings" panose="05000000000000000000" pitchFamily="2" charset="2"/>
              <a:buChar char="ü"/>
              <a:defRPr/>
            </a:pPr>
            <a:r>
              <a:rPr lang="ar-SA" altLang="fr-FR" dirty="0"/>
              <a:t>كفاءة الموظف لأداء الوظيفة.</a:t>
            </a:r>
          </a:p>
          <a:p>
            <a:pPr algn="r" rtl="1" eaLnBrk="1" hangingPunct="1">
              <a:lnSpc>
                <a:spcPct val="90000"/>
              </a:lnSpc>
              <a:buFont typeface="Wingdings" panose="05000000000000000000" pitchFamily="2" charset="2"/>
              <a:buChar char="ü"/>
              <a:defRPr/>
            </a:pPr>
            <a:r>
              <a:rPr lang="ar-SA" altLang="fr-FR" dirty="0"/>
              <a:t>دافعية المرشح للاستمرار في العمل لوقت طويل.</a:t>
            </a:r>
          </a:p>
          <a:p>
            <a:pPr algn="r" rtl="1" eaLnBrk="1" hangingPunct="1">
              <a:lnSpc>
                <a:spcPct val="90000"/>
              </a:lnSpc>
              <a:buFont typeface="Wingdings" panose="05000000000000000000" pitchFamily="2" charset="2"/>
              <a:buChar char="ü"/>
              <a:defRPr/>
            </a:pPr>
            <a:r>
              <a:rPr lang="ar-SA" altLang="fr-FR" dirty="0"/>
              <a:t>مدى تكيف المرشح مع العاملين في المنظمة.</a:t>
            </a:r>
            <a:endParaRPr lang="en-US" altLang="fr-FR" dirty="0"/>
          </a:p>
          <a:p>
            <a:pPr marL="609600" indent="-609600" algn="r" eaLnBrk="1" hangingPunct="1">
              <a:lnSpc>
                <a:spcPct val="90000"/>
              </a:lnSpc>
              <a:buFont typeface="Wingdings" panose="05000000000000000000" pitchFamily="2" charset="2"/>
              <a:buNone/>
              <a:defRPr/>
            </a:pPr>
            <a:r>
              <a:rPr lang="ar-SA" altLang="fr-FR" b="1" dirty="0">
                <a:solidFill>
                  <a:srgbClr val="FFCC00"/>
                </a:solidFill>
              </a:rPr>
              <a:t>أنواع المقابلات:</a:t>
            </a:r>
          </a:p>
          <a:p>
            <a:pPr marL="609600" indent="-609600" algn="r" rtl="1" eaLnBrk="1" hangingPunct="1">
              <a:lnSpc>
                <a:spcPct val="90000"/>
              </a:lnSpc>
              <a:buFont typeface="Wingdings" panose="05000000000000000000" pitchFamily="2" charset="2"/>
              <a:buAutoNum type="arabicPeriod"/>
              <a:defRPr/>
            </a:pPr>
            <a:r>
              <a:rPr lang="ar-SA" altLang="fr-FR" dirty="0"/>
              <a:t>المقابلات الموجهة.</a:t>
            </a:r>
          </a:p>
          <a:p>
            <a:pPr marL="609600" indent="-609600" algn="r" rtl="1" eaLnBrk="1" hangingPunct="1">
              <a:lnSpc>
                <a:spcPct val="90000"/>
              </a:lnSpc>
              <a:buFont typeface="Wingdings" panose="05000000000000000000" pitchFamily="2" charset="2"/>
              <a:buAutoNum type="arabicPeriod"/>
              <a:defRPr/>
            </a:pPr>
            <a:r>
              <a:rPr lang="ar-SA" altLang="fr-FR" dirty="0"/>
              <a:t>المقابلات الغير الموجهة.</a:t>
            </a:r>
          </a:p>
          <a:p>
            <a:pPr marL="609600" indent="-609600" algn="r" rtl="1" eaLnBrk="1" hangingPunct="1">
              <a:lnSpc>
                <a:spcPct val="90000"/>
              </a:lnSpc>
              <a:buFont typeface="Wingdings" panose="05000000000000000000" pitchFamily="2" charset="2"/>
              <a:buAutoNum type="arabicPeriod"/>
              <a:defRPr/>
            </a:pPr>
            <a:r>
              <a:rPr lang="ar-SA" altLang="fr-FR" dirty="0"/>
              <a:t>المقابلات </a:t>
            </a:r>
            <a:r>
              <a:rPr lang="ar-SA" altLang="fr-FR" dirty="0" err="1"/>
              <a:t>الموقفية</a:t>
            </a:r>
            <a:r>
              <a:rPr lang="ar-SA" altLang="fr-FR" dirty="0"/>
              <a:t>.</a:t>
            </a:r>
          </a:p>
          <a:p>
            <a:pPr marL="609600" indent="-609600" algn="r" eaLnBrk="1" hangingPunct="1">
              <a:lnSpc>
                <a:spcPct val="90000"/>
              </a:lnSpc>
              <a:buFont typeface="Wingdings" panose="05000000000000000000" pitchFamily="2" charset="2"/>
              <a:buNone/>
              <a:defRPr/>
            </a:pPr>
            <a:endParaRPr lang="ar-SA" altLang="fr-FR" sz="2800" dirty="0"/>
          </a:p>
        </p:txBody>
      </p:sp>
      <p:pic>
        <p:nvPicPr>
          <p:cNvPr id="158724" name="Picture 4" descr="pic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6782">
            <a:off x="314732" y="4713362"/>
            <a:ext cx="2386012" cy="1895475"/>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311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fade">
                                      <p:cBhvr>
                                        <p:cTn id="7" dur="1000"/>
                                        <p:tgtEl>
                                          <p:spTgt spid="158722"/>
                                        </p:tgtEl>
                                      </p:cBhvr>
                                    </p:animEffect>
                                    <p:anim calcmode="lin" valueType="num">
                                      <p:cBhvr>
                                        <p:cTn id="8" dur="1000" fill="hold"/>
                                        <p:tgtEl>
                                          <p:spTgt spid="158722"/>
                                        </p:tgtEl>
                                        <p:attrNameLst>
                                          <p:attrName>ppt_x</p:attrName>
                                        </p:attrNameLst>
                                      </p:cBhvr>
                                      <p:tavLst>
                                        <p:tav tm="0">
                                          <p:val>
                                            <p:strVal val="#ppt_x"/>
                                          </p:val>
                                        </p:tav>
                                        <p:tav tm="100000">
                                          <p:val>
                                            <p:strVal val="#ppt_x"/>
                                          </p:val>
                                        </p:tav>
                                      </p:tavLst>
                                    </p:anim>
                                    <p:anim calcmode="lin" valueType="num">
                                      <p:cBhvr>
                                        <p:cTn id="9" dur="1000" fill="hold"/>
                                        <p:tgtEl>
                                          <p:spTgt spid="15872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58723">
                                            <p:txEl>
                                              <p:pRg st="7" end="7"/>
                                            </p:txEl>
                                          </p:spTgt>
                                        </p:tgtEl>
                                        <p:attrNameLst>
                                          <p:attrName>style.visibility</p:attrName>
                                        </p:attrNameLst>
                                      </p:cBhvr>
                                      <p:to>
                                        <p:strVal val="visible"/>
                                      </p:to>
                                    </p:set>
                                    <p:anim calcmode="lin" valueType="num">
                                      <p:cBhvr additive="base">
                                        <p:cTn id="14" dur="1000" fill="hold">
                                          <p:stCondLst>
                                            <p:cond delay="0"/>
                                          </p:stCondLst>
                                        </p:cTn>
                                        <p:tgtEl>
                                          <p:spTgt spid="158723">
                                            <p:txEl>
                                              <p:pRg st="7" end="7"/>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5872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58723">
                                            <p:txEl>
                                              <p:pRg st="6" end="6"/>
                                            </p:txEl>
                                          </p:spTgt>
                                        </p:tgtEl>
                                        <p:attrNameLst>
                                          <p:attrName>style.visibility</p:attrName>
                                        </p:attrNameLst>
                                      </p:cBhvr>
                                      <p:to>
                                        <p:strVal val="visible"/>
                                      </p:to>
                                    </p:set>
                                    <p:anim calcmode="lin" valueType="num">
                                      <p:cBhvr additive="base">
                                        <p:cTn id="20" dur="1000" fill="hold">
                                          <p:stCondLst>
                                            <p:cond delay="0"/>
                                          </p:stCondLst>
                                        </p:cTn>
                                        <p:tgtEl>
                                          <p:spTgt spid="158723">
                                            <p:txEl>
                                              <p:pRg st="6" end="6"/>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15872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58723">
                                            <p:txEl>
                                              <p:pRg st="5" end="5"/>
                                            </p:txEl>
                                          </p:spTgt>
                                        </p:tgtEl>
                                        <p:attrNameLst>
                                          <p:attrName>style.visibility</p:attrName>
                                        </p:attrNameLst>
                                      </p:cBhvr>
                                      <p:to>
                                        <p:strVal val="visible"/>
                                      </p:to>
                                    </p:set>
                                    <p:anim calcmode="lin" valueType="num">
                                      <p:cBhvr additive="base">
                                        <p:cTn id="26" dur="1000" fill="hold">
                                          <p:stCondLst>
                                            <p:cond delay="0"/>
                                          </p:stCondLst>
                                        </p:cTn>
                                        <p:tgtEl>
                                          <p:spTgt spid="158723">
                                            <p:txEl>
                                              <p:pRg st="5" end="5"/>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15872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58723">
                                            <p:txEl>
                                              <p:pRg st="4" end="4"/>
                                            </p:txEl>
                                          </p:spTgt>
                                        </p:tgtEl>
                                        <p:attrNameLst>
                                          <p:attrName>style.visibility</p:attrName>
                                        </p:attrNameLst>
                                      </p:cBhvr>
                                      <p:to>
                                        <p:strVal val="visible"/>
                                      </p:to>
                                    </p:set>
                                    <p:anim calcmode="lin" valueType="num">
                                      <p:cBhvr additive="base">
                                        <p:cTn id="32" dur="1000" fill="hold">
                                          <p:stCondLst>
                                            <p:cond delay="0"/>
                                          </p:stCondLst>
                                        </p:cTn>
                                        <p:tgtEl>
                                          <p:spTgt spid="158723">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15872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58723">
                                            <p:txEl>
                                              <p:pRg st="3" end="3"/>
                                            </p:txEl>
                                          </p:spTgt>
                                        </p:tgtEl>
                                        <p:attrNameLst>
                                          <p:attrName>style.visibility</p:attrName>
                                        </p:attrNameLst>
                                      </p:cBhvr>
                                      <p:to>
                                        <p:strVal val="visible"/>
                                      </p:to>
                                    </p:set>
                                    <p:anim calcmode="lin" valueType="num">
                                      <p:cBhvr additive="base">
                                        <p:cTn id="38" dur="1000" fill="hold">
                                          <p:stCondLst>
                                            <p:cond delay="0"/>
                                          </p:stCondLst>
                                        </p:cTn>
                                        <p:tgtEl>
                                          <p:spTgt spid="158723">
                                            <p:txEl>
                                              <p:pRg st="3" end="3"/>
                                            </p:txEl>
                                          </p:spTgt>
                                        </p:tgtEl>
                                        <p:attrNameLst>
                                          <p:attrName>ppt_x</p:attrName>
                                        </p:attrNameLst>
                                      </p:cBhvr>
                                      <p:tavLst>
                                        <p:tav tm="0">
                                          <p:val>
                                            <p:strVal val="#ppt_x"/>
                                          </p:val>
                                        </p:tav>
                                        <p:tav tm="100000">
                                          <p:val>
                                            <p:strVal val="#ppt_x"/>
                                          </p:val>
                                        </p:tav>
                                      </p:tavLst>
                                    </p:anim>
                                    <p:anim calcmode="lin" valueType="num">
                                      <p:cBhvr additive="base">
                                        <p:cTn id="39" dur="1000" fill="hold">
                                          <p:stCondLst>
                                            <p:cond delay="0"/>
                                          </p:stCondLst>
                                        </p:cTn>
                                        <p:tgtEl>
                                          <p:spTgt spid="15872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58723">
                                            <p:txEl>
                                              <p:pRg st="2" end="2"/>
                                            </p:txEl>
                                          </p:spTgt>
                                        </p:tgtEl>
                                        <p:attrNameLst>
                                          <p:attrName>style.visibility</p:attrName>
                                        </p:attrNameLst>
                                      </p:cBhvr>
                                      <p:to>
                                        <p:strVal val="visible"/>
                                      </p:to>
                                    </p:set>
                                    <p:anim calcmode="lin" valueType="num">
                                      <p:cBhvr additive="base">
                                        <p:cTn id="44" dur="1000" fill="hold">
                                          <p:stCondLst>
                                            <p:cond delay="0"/>
                                          </p:stCondLst>
                                        </p:cTn>
                                        <p:tgtEl>
                                          <p:spTgt spid="158723">
                                            <p:txEl>
                                              <p:pRg st="2" end="2"/>
                                            </p:txEl>
                                          </p:spTgt>
                                        </p:tgtEl>
                                        <p:attrNameLst>
                                          <p:attrName>ppt_x</p:attrName>
                                        </p:attrNameLst>
                                      </p:cBhvr>
                                      <p:tavLst>
                                        <p:tav tm="0">
                                          <p:val>
                                            <p:strVal val="#ppt_x"/>
                                          </p:val>
                                        </p:tav>
                                        <p:tav tm="100000">
                                          <p:val>
                                            <p:strVal val="#ppt_x"/>
                                          </p:val>
                                        </p:tav>
                                      </p:tavLst>
                                    </p:anim>
                                    <p:anim calcmode="lin" valueType="num">
                                      <p:cBhvr additive="base">
                                        <p:cTn id="45" dur="1000" fill="hold">
                                          <p:stCondLst>
                                            <p:cond delay="0"/>
                                          </p:stCondLst>
                                        </p:cTn>
                                        <p:tgtEl>
                                          <p:spTgt spid="15872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158723">
                                            <p:txEl>
                                              <p:pRg st="1" end="1"/>
                                            </p:txEl>
                                          </p:spTgt>
                                        </p:tgtEl>
                                        <p:attrNameLst>
                                          <p:attrName>style.visibility</p:attrName>
                                        </p:attrNameLst>
                                      </p:cBhvr>
                                      <p:to>
                                        <p:strVal val="visible"/>
                                      </p:to>
                                    </p:set>
                                    <p:anim calcmode="lin" valueType="num">
                                      <p:cBhvr additive="base">
                                        <p:cTn id="50" dur="1000" fill="hold">
                                          <p:stCondLst>
                                            <p:cond delay="0"/>
                                          </p:stCondLst>
                                        </p:cTn>
                                        <p:tgtEl>
                                          <p:spTgt spid="158723">
                                            <p:txEl>
                                              <p:pRg st="1" end="1"/>
                                            </p:txEl>
                                          </p:spTgt>
                                        </p:tgtEl>
                                        <p:attrNameLst>
                                          <p:attrName>ppt_x</p:attrName>
                                        </p:attrNameLst>
                                      </p:cBhvr>
                                      <p:tavLst>
                                        <p:tav tm="0">
                                          <p:val>
                                            <p:strVal val="#ppt_x"/>
                                          </p:val>
                                        </p:tav>
                                        <p:tav tm="100000">
                                          <p:val>
                                            <p:strVal val="#ppt_x"/>
                                          </p:val>
                                        </p:tav>
                                      </p:tavLst>
                                    </p:anim>
                                    <p:anim calcmode="lin" valueType="num">
                                      <p:cBhvr additive="base">
                                        <p:cTn id="51" dur="1000" fill="hold">
                                          <p:stCondLst>
                                            <p:cond delay="0"/>
                                          </p:stCondLst>
                                        </p:cTn>
                                        <p:tgtEl>
                                          <p:spTgt spid="15872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158723">
                                            <p:txEl>
                                              <p:pRg st="0" end="0"/>
                                            </p:txEl>
                                          </p:spTgt>
                                        </p:tgtEl>
                                        <p:attrNameLst>
                                          <p:attrName>style.visibility</p:attrName>
                                        </p:attrNameLst>
                                      </p:cBhvr>
                                      <p:to>
                                        <p:strVal val="visible"/>
                                      </p:to>
                                    </p:set>
                                    <p:anim calcmode="lin" valueType="num">
                                      <p:cBhvr additive="base">
                                        <p:cTn id="56" dur="1000" fill="hold">
                                          <p:stCondLst>
                                            <p:cond delay="0"/>
                                          </p:stCondLst>
                                        </p:cTn>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57" dur="1000" fill="hold">
                                          <p:stCondLst>
                                            <p:cond delay="0"/>
                                          </p:stCondLst>
                                        </p:cTn>
                                        <p:tgtEl>
                                          <p:spTgt spid="1587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58724"/>
                                        </p:tgtEl>
                                        <p:attrNameLst>
                                          <p:attrName>style.visibility</p:attrName>
                                        </p:attrNameLst>
                                      </p:cBhvr>
                                      <p:to>
                                        <p:strVal val="visible"/>
                                      </p:to>
                                    </p:set>
                                    <p:animEffect transition="in" filter="checkerboard(across)">
                                      <p:cBhvr>
                                        <p:cTn id="62" dur="5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rev="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p:cNvSpPr>
            <a:spLocks noChangeArrowheads="1"/>
          </p:cNvSpPr>
          <p:nvPr/>
        </p:nvSpPr>
        <p:spPr bwMode="auto">
          <a:xfrm>
            <a:off x="1524000" y="762000"/>
            <a:ext cx="6248400" cy="6096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panose="020B0604020202020204" pitchFamily="34" charset="0"/>
                <a:cs typeface="Arial" panose="020B0604020202020204" pitchFamily="34" charset="0"/>
              </a:rPr>
              <a:t>تعريف ادارة الموارد البشرية </a:t>
            </a:r>
            <a:endParaRPr lang="en-US" altLang="fr-FR" sz="2000">
              <a:latin typeface="Arial" panose="020B0604020202020204" pitchFamily="34" charset="0"/>
              <a:cs typeface="Arial" panose="020B0604020202020204" pitchFamily="34" charset="0"/>
            </a:endParaRPr>
          </a:p>
        </p:txBody>
      </p:sp>
      <p:sp>
        <p:nvSpPr>
          <p:cNvPr id="10246" name="AutoShape 6"/>
          <p:cNvSpPr>
            <a:spLocks noChangeArrowheads="1"/>
          </p:cNvSpPr>
          <p:nvPr/>
        </p:nvSpPr>
        <p:spPr bwMode="auto">
          <a:xfrm>
            <a:off x="650966" y="2280557"/>
            <a:ext cx="5943600" cy="6096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EG" altLang="fr-FR" sz="2800">
                <a:latin typeface="Arial Narrow" panose="020B0606020202030204" pitchFamily="34" charset="0"/>
                <a:cs typeface="Arial" panose="020B0604020202020204" pitchFamily="34" charset="0"/>
              </a:rPr>
              <a:t>تتكون من مجموعة من البشر ذوي خلفيات متنوعة</a:t>
            </a:r>
            <a:endParaRPr lang="en-US" altLang="fr-FR" sz="2800">
              <a:latin typeface="Arial Narrow" panose="020B0606020202030204" pitchFamily="34" charset="0"/>
              <a:cs typeface="Arial" panose="020B0604020202020204" pitchFamily="34" charset="0"/>
            </a:endParaRPr>
          </a:p>
        </p:txBody>
      </p:sp>
      <p:sp>
        <p:nvSpPr>
          <p:cNvPr id="10247" name="AutoShape 7"/>
          <p:cNvSpPr>
            <a:spLocks noChangeArrowheads="1"/>
          </p:cNvSpPr>
          <p:nvPr/>
        </p:nvSpPr>
        <p:spPr bwMode="auto">
          <a:xfrm>
            <a:off x="650966" y="3127466"/>
            <a:ext cx="5943600" cy="6096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EG" altLang="fr-FR" sz="2800">
                <a:latin typeface="Arial Narrow" panose="020B0606020202030204" pitchFamily="34" charset="0"/>
                <a:cs typeface="Arial" panose="020B0604020202020204" pitchFamily="34" charset="0"/>
              </a:rPr>
              <a:t>تعتمد على البشر في العمل</a:t>
            </a:r>
            <a:endParaRPr lang="en-US" altLang="fr-FR" sz="2800">
              <a:latin typeface="Arial Narrow" panose="020B0606020202030204" pitchFamily="34" charset="0"/>
              <a:cs typeface="Arial" panose="020B0604020202020204" pitchFamily="34" charset="0"/>
            </a:endParaRPr>
          </a:p>
        </p:txBody>
      </p:sp>
      <p:sp>
        <p:nvSpPr>
          <p:cNvPr id="10248" name="AutoShape 8"/>
          <p:cNvSpPr>
            <a:spLocks noChangeArrowheads="1"/>
          </p:cNvSpPr>
          <p:nvPr/>
        </p:nvSpPr>
        <p:spPr bwMode="auto">
          <a:xfrm>
            <a:off x="685800" y="4045132"/>
            <a:ext cx="5943600" cy="6096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EG" altLang="fr-FR" sz="2800">
                <a:latin typeface="Arial Narrow" panose="020B0606020202030204" pitchFamily="34" charset="0"/>
                <a:cs typeface="Arial" panose="020B0604020202020204" pitchFamily="34" charset="0"/>
              </a:rPr>
              <a:t>لا قيمة لها بدون البشر</a:t>
            </a:r>
            <a:endParaRPr lang="en-US" altLang="fr-FR" sz="2800">
              <a:latin typeface="Arial Narrow" panose="020B0606020202030204" pitchFamily="34" charset="0"/>
              <a:cs typeface="Arial" panose="020B0604020202020204" pitchFamily="34" charset="0"/>
            </a:endParaRPr>
          </a:p>
        </p:txBody>
      </p:sp>
      <p:sp>
        <p:nvSpPr>
          <p:cNvPr id="2" name="Oval 10"/>
          <p:cNvSpPr>
            <a:spLocks noChangeArrowheads="1"/>
          </p:cNvSpPr>
          <p:nvPr/>
        </p:nvSpPr>
        <p:spPr bwMode="auto">
          <a:xfrm>
            <a:off x="6248400" y="2250079"/>
            <a:ext cx="2590800" cy="25908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3200" dirty="0">
                <a:latin typeface="Arial" panose="020B0604020202020204" pitchFamily="34" charset="0"/>
                <a:cs typeface="Arial" panose="020B0604020202020204" pitchFamily="34" charset="0"/>
              </a:rPr>
              <a:t>المنظمة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strips(upRight)">
                                      <p:cBhvr>
                                        <p:cTn id="7" dur="1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p:cTn id="12" dur="500" fill="hold"/>
                                        <p:tgtEl>
                                          <p:spTgt spid="10246"/>
                                        </p:tgtEl>
                                        <p:attrNameLst>
                                          <p:attrName>ppt_x</p:attrName>
                                        </p:attrNameLst>
                                      </p:cBhvr>
                                      <p:tavLst>
                                        <p:tav tm="0">
                                          <p:val>
                                            <p:strVal val="#ppt_x-#ppt_w/2"/>
                                          </p:val>
                                        </p:tav>
                                        <p:tav tm="100000">
                                          <p:val>
                                            <p:strVal val="#ppt_x"/>
                                          </p:val>
                                        </p:tav>
                                      </p:tavLst>
                                    </p:anim>
                                    <p:anim calcmode="lin" valueType="num">
                                      <p:cBhvr>
                                        <p:cTn id="13" dur="500" fill="hold"/>
                                        <p:tgtEl>
                                          <p:spTgt spid="10246"/>
                                        </p:tgtEl>
                                        <p:attrNameLst>
                                          <p:attrName>ppt_y</p:attrName>
                                        </p:attrNameLst>
                                      </p:cBhvr>
                                      <p:tavLst>
                                        <p:tav tm="0">
                                          <p:val>
                                            <p:strVal val="#ppt_y"/>
                                          </p:val>
                                        </p:tav>
                                        <p:tav tm="100000">
                                          <p:val>
                                            <p:strVal val="#ppt_y"/>
                                          </p:val>
                                        </p:tav>
                                      </p:tavLst>
                                    </p:anim>
                                    <p:anim calcmode="lin" valueType="num">
                                      <p:cBhvr>
                                        <p:cTn id="14" dur="500" fill="hold"/>
                                        <p:tgtEl>
                                          <p:spTgt spid="10246"/>
                                        </p:tgtEl>
                                        <p:attrNameLst>
                                          <p:attrName>ppt_w</p:attrName>
                                        </p:attrNameLst>
                                      </p:cBhvr>
                                      <p:tavLst>
                                        <p:tav tm="0">
                                          <p:val>
                                            <p:fltVal val="0"/>
                                          </p:val>
                                        </p:tav>
                                        <p:tav tm="100000">
                                          <p:val>
                                            <p:strVal val="#ppt_w"/>
                                          </p:val>
                                        </p:tav>
                                      </p:tavLst>
                                    </p:anim>
                                    <p:anim calcmode="lin" valueType="num">
                                      <p:cBhvr>
                                        <p:cTn id="15" dur="500" fill="hold"/>
                                        <p:tgtEl>
                                          <p:spTgt spid="10246"/>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10247"/>
                                        </p:tgtEl>
                                        <p:attrNameLst>
                                          <p:attrName>style.visibility</p:attrName>
                                        </p:attrNameLst>
                                      </p:cBhvr>
                                      <p:to>
                                        <p:strVal val="visible"/>
                                      </p:to>
                                    </p:set>
                                    <p:anim calcmode="lin" valueType="num">
                                      <p:cBhvr>
                                        <p:cTn id="20" dur="500" fill="hold"/>
                                        <p:tgtEl>
                                          <p:spTgt spid="10247"/>
                                        </p:tgtEl>
                                        <p:attrNameLst>
                                          <p:attrName>ppt_x</p:attrName>
                                        </p:attrNameLst>
                                      </p:cBhvr>
                                      <p:tavLst>
                                        <p:tav tm="0">
                                          <p:val>
                                            <p:strVal val="#ppt_x-#ppt_w/2"/>
                                          </p:val>
                                        </p:tav>
                                        <p:tav tm="100000">
                                          <p:val>
                                            <p:strVal val="#ppt_x"/>
                                          </p:val>
                                        </p:tav>
                                      </p:tavLst>
                                    </p:anim>
                                    <p:anim calcmode="lin" valueType="num">
                                      <p:cBhvr>
                                        <p:cTn id="21" dur="500" fill="hold"/>
                                        <p:tgtEl>
                                          <p:spTgt spid="10247"/>
                                        </p:tgtEl>
                                        <p:attrNameLst>
                                          <p:attrName>ppt_y</p:attrName>
                                        </p:attrNameLst>
                                      </p:cBhvr>
                                      <p:tavLst>
                                        <p:tav tm="0">
                                          <p:val>
                                            <p:strVal val="#ppt_y"/>
                                          </p:val>
                                        </p:tav>
                                        <p:tav tm="100000">
                                          <p:val>
                                            <p:strVal val="#ppt_y"/>
                                          </p:val>
                                        </p:tav>
                                      </p:tavLst>
                                    </p:anim>
                                    <p:anim calcmode="lin" valueType="num">
                                      <p:cBhvr>
                                        <p:cTn id="22" dur="500" fill="hold"/>
                                        <p:tgtEl>
                                          <p:spTgt spid="10247"/>
                                        </p:tgtEl>
                                        <p:attrNameLst>
                                          <p:attrName>ppt_w</p:attrName>
                                        </p:attrNameLst>
                                      </p:cBhvr>
                                      <p:tavLst>
                                        <p:tav tm="0">
                                          <p:val>
                                            <p:fltVal val="0"/>
                                          </p:val>
                                        </p:tav>
                                        <p:tav tm="100000">
                                          <p:val>
                                            <p:strVal val="#ppt_w"/>
                                          </p:val>
                                        </p:tav>
                                      </p:tavLst>
                                    </p:anim>
                                    <p:anim calcmode="lin" valueType="num">
                                      <p:cBhvr>
                                        <p:cTn id="23" dur="500" fill="hold"/>
                                        <p:tgtEl>
                                          <p:spTgt spid="10247"/>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 calcmode="lin" valueType="num">
                                      <p:cBhvr>
                                        <p:cTn id="28" dur="500" fill="hold"/>
                                        <p:tgtEl>
                                          <p:spTgt spid="10248"/>
                                        </p:tgtEl>
                                        <p:attrNameLst>
                                          <p:attrName>ppt_x</p:attrName>
                                        </p:attrNameLst>
                                      </p:cBhvr>
                                      <p:tavLst>
                                        <p:tav tm="0">
                                          <p:val>
                                            <p:strVal val="#ppt_x-#ppt_w/2"/>
                                          </p:val>
                                        </p:tav>
                                        <p:tav tm="100000">
                                          <p:val>
                                            <p:strVal val="#ppt_x"/>
                                          </p:val>
                                        </p:tav>
                                      </p:tavLst>
                                    </p:anim>
                                    <p:anim calcmode="lin" valueType="num">
                                      <p:cBhvr>
                                        <p:cTn id="29" dur="500" fill="hold"/>
                                        <p:tgtEl>
                                          <p:spTgt spid="10248"/>
                                        </p:tgtEl>
                                        <p:attrNameLst>
                                          <p:attrName>ppt_y</p:attrName>
                                        </p:attrNameLst>
                                      </p:cBhvr>
                                      <p:tavLst>
                                        <p:tav tm="0">
                                          <p:val>
                                            <p:strVal val="#ppt_y"/>
                                          </p:val>
                                        </p:tav>
                                        <p:tav tm="100000">
                                          <p:val>
                                            <p:strVal val="#ppt_y"/>
                                          </p:val>
                                        </p:tav>
                                      </p:tavLst>
                                    </p:anim>
                                    <p:anim calcmode="lin" valueType="num">
                                      <p:cBhvr>
                                        <p:cTn id="30" dur="500" fill="hold"/>
                                        <p:tgtEl>
                                          <p:spTgt spid="10248"/>
                                        </p:tgtEl>
                                        <p:attrNameLst>
                                          <p:attrName>ppt_w</p:attrName>
                                        </p:attrNameLst>
                                      </p:cBhvr>
                                      <p:tavLst>
                                        <p:tav tm="0">
                                          <p:val>
                                            <p:fltVal val="0"/>
                                          </p:val>
                                        </p:tav>
                                        <p:tav tm="100000">
                                          <p:val>
                                            <p:strVal val="#ppt_w"/>
                                          </p:val>
                                        </p:tav>
                                      </p:tavLst>
                                    </p:anim>
                                    <p:anim calcmode="lin" valueType="num">
                                      <p:cBhvr>
                                        <p:cTn id="31" dur="500" fill="hold"/>
                                        <p:tgtEl>
                                          <p:spTgt spid="102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47" grpId="0" animBg="1"/>
      <p:bldP spid="1024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32461BB2-185C-4D9F-BAC9-3AFF18EAC71F}" type="slidenum">
              <a:rPr lang="en-US" altLang="fr-FR"/>
              <a:pPr>
                <a:defRPr/>
              </a:pPr>
              <a:t>60</a:t>
            </a:fld>
            <a:endParaRPr lang="en-US" altLang="fr-FR"/>
          </a:p>
        </p:txBody>
      </p:sp>
      <p:sp>
        <p:nvSpPr>
          <p:cNvPr id="58370" name="Rectangle 2"/>
          <p:cNvSpPr>
            <a:spLocks noGrp="1" noChangeArrowheads="1"/>
          </p:cNvSpPr>
          <p:nvPr>
            <p:ph type="title"/>
          </p:nvPr>
        </p:nvSpPr>
        <p:spPr/>
        <p:txBody>
          <a:bodyPr/>
          <a:lstStyle/>
          <a:p>
            <a:pPr algn="r" rtl="1" eaLnBrk="1" hangingPunct="1">
              <a:defRPr/>
            </a:pPr>
            <a:r>
              <a:rPr lang="ar-SA" altLang="fr-FR" dirty="0"/>
              <a:t>بعض الأخطاء الشائعة </a:t>
            </a:r>
            <a:r>
              <a:rPr lang="ar-SA" altLang="fr-FR" dirty="0" err="1"/>
              <a:t>فى</a:t>
            </a:r>
            <a:r>
              <a:rPr lang="ar-SA" altLang="fr-FR" dirty="0"/>
              <a:t> مقابلات الاختيار:</a:t>
            </a:r>
            <a:endParaRPr lang="en-US" altLang="fr-FR" dirty="0"/>
          </a:p>
        </p:txBody>
      </p:sp>
      <p:sp>
        <p:nvSpPr>
          <p:cNvPr id="55300" name="Rectangle 3"/>
          <p:cNvSpPr>
            <a:spLocks noGrp="1" noChangeArrowheads="1"/>
          </p:cNvSpPr>
          <p:nvPr>
            <p:ph type="body" idx="1"/>
          </p:nvPr>
        </p:nvSpPr>
        <p:spPr>
          <a:xfrm>
            <a:off x="457200" y="1600200"/>
            <a:ext cx="8229600" cy="4876800"/>
          </a:xfrm>
          <a:noFill/>
          <a:ln w="76200" cmpd="tri">
            <a:solidFill>
              <a:srgbClr val="F1F159"/>
            </a:solidFill>
            <a:miter lim="800000"/>
            <a:headEnd/>
            <a:tailEnd/>
          </a:ln>
        </p:spPr>
        <p:txBody>
          <a:bodyPr/>
          <a:lstStyle/>
          <a:p>
            <a:pPr marL="609600" indent="-609600" algn="r" rtl="1" eaLnBrk="1" hangingPunct="1">
              <a:buClr>
                <a:srgbClr val="F1F159"/>
              </a:buClr>
              <a:buFont typeface="Wingdings" panose="05000000000000000000" pitchFamily="2" charset="2"/>
              <a:buAutoNum type="arabicPeriod"/>
            </a:pPr>
            <a:r>
              <a:rPr lang="ar-SA" altLang="fr-FR" sz="3600" dirty="0"/>
              <a:t>تأثير الانطباع الأول</a:t>
            </a:r>
          </a:p>
          <a:p>
            <a:pPr marL="609600" indent="-609600" algn="r" rtl="1" eaLnBrk="1" hangingPunct="1">
              <a:buClr>
                <a:srgbClr val="F1F159"/>
              </a:buClr>
              <a:buFont typeface="Wingdings" panose="05000000000000000000" pitchFamily="2" charset="2"/>
              <a:buAutoNum type="arabicPeriod"/>
            </a:pPr>
            <a:r>
              <a:rPr lang="ar-SA" altLang="fr-FR" sz="3600" dirty="0"/>
              <a:t>عدم الإلمام </a:t>
            </a:r>
            <a:r>
              <a:rPr lang="ar-SA" altLang="fr-FR" sz="3600" dirty="0" err="1"/>
              <a:t>الكافى</a:t>
            </a:r>
            <a:r>
              <a:rPr lang="ar-SA" altLang="fr-FR" sz="3600" dirty="0"/>
              <a:t> بمكونات الوظيفة</a:t>
            </a:r>
          </a:p>
          <a:p>
            <a:pPr marL="609600" indent="-609600" algn="r" rtl="1" eaLnBrk="1" hangingPunct="1">
              <a:buClr>
                <a:srgbClr val="F1F159"/>
              </a:buClr>
              <a:buFont typeface="Wingdings" panose="05000000000000000000" pitchFamily="2" charset="2"/>
              <a:buAutoNum type="arabicPeriod"/>
            </a:pPr>
            <a:r>
              <a:rPr lang="ar-SA" altLang="fr-FR" sz="3600" dirty="0"/>
              <a:t>التأثر بترتيب المرشحين</a:t>
            </a:r>
          </a:p>
          <a:p>
            <a:pPr marL="609600" indent="-609600" algn="r" rtl="1" eaLnBrk="1" hangingPunct="1">
              <a:buClr>
                <a:srgbClr val="F1F159"/>
              </a:buClr>
              <a:buFont typeface="Wingdings" panose="05000000000000000000" pitchFamily="2" charset="2"/>
              <a:buAutoNum type="arabicPeriod"/>
            </a:pPr>
            <a:r>
              <a:rPr lang="ar-SA" altLang="fr-FR" sz="3600" dirty="0"/>
              <a:t>الضغط الزمنى لإتمام الاختيار</a:t>
            </a:r>
          </a:p>
          <a:p>
            <a:pPr marL="609600" indent="-609600" algn="r" rtl="1" eaLnBrk="1" hangingPunct="1">
              <a:buClr>
                <a:srgbClr val="F1F159"/>
              </a:buClr>
              <a:buFont typeface="Wingdings" panose="05000000000000000000" pitchFamily="2" charset="2"/>
              <a:buAutoNum type="arabicPeriod"/>
            </a:pPr>
            <a:r>
              <a:rPr lang="ar-SA" altLang="fr-FR" sz="3600" dirty="0"/>
              <a:t>السلوك غير المنطوق وإدارة الانطباع</a:t>
            </a:r>
          </a:p>
          <a:p>
            <a:pPr marL="609600" indent="-609600" algn="r" rtl="1" eaLnBrk="1" hangingPunct="1">
              <a:buClr>
                <a:srgbClr val="F1F159"/>
              </a:buClr>
              <a:buFont typeface="Wingdings" panose="05000000000000000000" pitchFamily="2" charset="2"/>
              <a:buAutoNum type="arabicPeriod"/>
            </a:pPr>
            <a:r>
              <a:rPr lang="ar-SA" altLang="fr-FR" sz="3600" dirty="0"/>
              <a:t>تأثير السمات الشخصية</a:t>
            </a:r>
          </a:p>
          <a:p>
            <a:pPr marL="609600" indent="-609600" algn="r" rtl="1" eaLnBrk="1" hangingPunct="1">
              <a:buClr>
                <a:srgbClr val="F1F159"/>
              </a:buClr>
              <a:buFont typeface="Wingdings" panose="05000000000000000000" pitchFamily="2" charset="2"/>
              <a:buAutoNum type="arabicPeriod"/>
            </a:pPr>
            <a:r>
              <a:rPr lang="ar-SA" altLang="fr-FR" sz="3600" dirty="0"/>
              <a:t>سلوك المحاور</a:t>
            </a:r>
            <a:endParaRPr lang="en-US" altLang="fr-FR" sz="3600" dirty="0"/>
          </a:p>
        </p:txBody>
      </p:sp>
      <p:pic>
        <p:nvPicPr>
          <p:cNvPr id="553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11826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338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23094" y="304801"/>
            <a:ext cx="8077200" cy="838200"/>
          </a:xfrm>
        </p:spPr>
        <p:txBody>
          <a:bodyPr/>
          <a:lstStyle/>
          <a:p>
            <a:pPr algn="r" rtl="1" eaLnBrk="1" hangingPunct="1">
              <a:defRPr/>
            </a:pPr>
            <a:r>
              <a:rPr lang="ar-SA" altLang="fr-FR" dirty="0">
                <a:solidFill>
                  <a:srgbClr val="FFFF00"/>
                </a:solidFill>
              </a:rPr>
              <a:t>تابع خطوات عملية الاختيار:</a:t>
            </a:r>
            <a:endParaRPr lang="fr-FR" altLang="fr-FR" dirty="0">
              <a:solidFill>
                <a:srgbClr val="FFFF00"/>
              </a:solidFill>
            </a:endParaRPr>
          </a:p>
        </p:txBody>
      </p:sp>
      <p:sp>
        <p:nvSpPr>
          <p:cNvPr id="160771" name="Rectangle 3"/>
          <p:cNvSpPr>
            <a:spLocks noGrp="1" noChangeArrowheads="1"/>
          </p:cNvSpPr>
          <p:nvPr>
            <p:ph type="body" idx="1"/>
          </p:nvPr>
        </p:nvSpPr>
        <p:spPr>
          <a:xfrm>
            <a:off x="0" y="1524000"/>
            <a:ext cx="9144000" cy="4868862"/>
          </a:xfrm>
        </p:spPr>
        <p:txBody>
          <a:bodyPr/>
          <a:lstStyle/>
          <a:p>
            <a:pPr algn="r" rtl="1" eaLnBrk="1" hangingPunct="1">
              <a:lnSpc>
                <a:spcPct val="90000"/>
              </a:lnSpc>
              <a:buFont typeface="Wingdings" panose="05000000000000000000" pitchFamily="2" charset="2"/>
              <a:buNone/>
              <a:defRPr/>
            </a:pPr>
            <a:r>
              <a:rPr lang="ar-SA" altLang="fr-FR" b="1" dirty="0">
                <a:solidFill>
                  <a:srgbClr val="FF3300"/>
                </a:solidFill>
              </a:rPr>
              <a:t>د</a:t>
            </a:r>
            <a:r>
              <a:rPr lang="ar-SA" altLang="fr-FR" sz="3400" b="1" dirty="0">
                <a:solidFill>
                  <a:srgbClr val="FF3300"/>
                </a:solidFill>
              </a:rPr>
              <a:t>. الاختيار الأولي:</a:t>
            </a:r>
            <a:r>
              <a:rPr lang="ar-SA" altLang="fr-FR" sz="3400" dirty="0"/>
              <a:t> يتم إجراء مراجعة شاملة ومتعمقة لكل</a:t>
            </a:r>
            <a:r>
              <a:rPr lang="ar-DZ" altLang="fr-FR" sz="3400" dirty="0"/>
              <a:t> </a:t>
            </a:r>
            <a:r>
              <a:rPr lang="ar-SA" altLang="fr-FR" sz="3400" dirty="0"/>
              <a:t>المعلومات المتعلقة بالمرشح للوظيفة ومقارنتها مع نتائج الاختبار لتحديد مدى ملائمة المرشح للوظيفة. </a:t>
            </a:r>
          </a:p>
          <a:p>
            <a:pPr algn="r" rtl="1" eaLnBrk="1" hangingPunct="1">
              <a:lnSpc>
                <a:spcPct val="90000"/>
              </a:lnSpc>
              <a:buFont typeface="Wingdings" panose="05000000000000000000" pitchFamily="2" charset="2"/>
              <a:buNone/>
              <a:defRPr/>
            </a:pPr>
            <a:endParaRPr lang="ar-SA" altLang="fr-FR" sz="500" dirty="0"/>
          </a:p>
          <a:p>
            <a:pPr algn="r" rtl="1" eaLnBrk="1" hangingPunct="1">
              <a:lnSpc>
                <a:spcPct val="90000"/>
              </a:lnSpc>
              <a:buFont typeface="Wingdings" panose="05000000000000000000" pitchFamily="2" charset="2"/>
              <a:buNone/>
              <a:defRPr/>
            </a:pPr>
            <a:r>
              <a:rPr lang="ar-SA" altLang="fr-FR" sz="3400" b="1" dirty="0">
                <a:solidFill>
                  <a:srgbClr val="FF3300"/>
                </a:solidFill>
              </a:rPr>
              <a:t>هـ. القرار النهائي:</a:t>
            </a:r>
            <a:r>
              <a:rPr lang="ar-SA" altLang="fr-FR" sz="3400" dirty="0"/>
              <a:t> تقوم إدارة الموارد البشرية بتقديم ترشيحات التعيين إلى رئيس المنظمة أو الجهة المخولة للتعيين لإصدار قرار التعيين الخاص بالمرشح وإعلامه بذلك.</a:t>
            </a:r>
          </a:p>
          <a:p>
            <a:pPr algn="r" rtl="1" eaLnBrk="1" hangingPunct="1">
              <a:lnSpc>
                <a:spcPct val="90000"/>
              </a:lnSpc>
              <a:buFont typeface="Wingdings" panose="05000000000000000000" pitchFamily="2" charset="2"/>
              <a:buNone/>
              <a:defRPr/>
            </a:pPr>
            <a:endParaRPr lang="ar-SA" altLang="fr-FR" sz="500" dirty="0"/>
          </a:p>
          <a:p>
            <a:pPr algn="r" rtl="1" eaLnBrk="1" hangingPunct="1">
              <a:lnSpc>
                <a:spcPct val="90000"/>
              </a:lnSpc>
              <a:buFont typeface="Wingdings" panose="05000000000000000000" pitchFamily="2" charset="2"/>
              <a:buNone/>
              <a:defRPr/>
            </a:pPr>
            <a:r>
              <a:rPr lang="ar-SA" altLang="fr-FR" sz="3400" b="1" dirty="0">
                <a:solidFill>
                  <a:srgbClr val="FF3300"/>
                </a:solidFill>
              </a:rPr>
              <a:t>و. الكشف الطبي:</a:t>
            </a:r>
            <a:r>
              <a:rPr lang="ar-SA" altLang="fr-FR" sz="3400" dirty="0"/>
              <a:t> المرحلة الأخيرة في عملية الاختيار ويتم فيها التأكد من أن المرشح يتمتع بحالة صحية جيدة تمكنه من أداء عمله وأنه خال من الأمراض المعدية</a:t>
            </a:r>
            <a:r>
              <a:rPr lang="ar-SA" altLang="fr-FR" dirty="0"/>
              <a:t>.</a:t>
            </a:r>
            <a:endParaRPr lang="fr-FR" altLang="fr-FR"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2362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815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60770"/>
                                        </p:tgtEl>
                                        <p:attrNameLst>
                                          <p:attrName>style.visibility</p:attrName>
                                        </p:attrNameLst>
                                      </p:cBhvr>
                                      <p:to>
                                        <p:strVal val="visible"/>
                                      </p:to>
                                    </p:set>
                                    <p:animEffect transition="in" filter="fade">
                                      <p:cBhvr>
                                        <p:cTn id="7" dur="600">
                                          <p:stCondLst>
                                            <p:cond delay="0"/>
                                          </p:stCondLst>
                                        </p:cTn>
                                        <p:tgtEl>
                                          <p:spTgt spid="160770"/>
                                        </p:tgtEl>
                                      </p:cBhvr>
                                    </p:animEffect>
                                    <p:anim calcmode="lin" valueType="num">
                                      <p:cBhvr>
                                        <p:cTn id="8" dur="600" fill="hold">
                                          <p:stCondLst>
                                            <p:cond delay="0"/>
                                          </p:stCondLst>
                                        </p:cTn>
                                        <p:tgtEl>
                                          <p:spTgt spid="1607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607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6077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60771">
                                            <p:txEl>
                                              <p:pRg st="0" end="0"/>
                                            </p:txEl>
                                          </p:spTgt>
                                        </p:tgtEl>
                                        <p:attrNameLst>
                                          <p:attrName>style.visibility</p:attrName>
                                        </p:attrNameLst>
                                      </p:cBhvr>
                                      <p:to>
                                        <p:strVal val="visible"/>
                                      </p:to>
                                    </p:set>
                                    <p:animEffect transition="in" filter="slide(fromBottom)">
                                      <p:cBhvr>
                                        <p:cTn id="15" dur="500">
                                          <p:stCondLst>
                                            <p:cond delay="0"/>
                                          </p:stCondLst>
                                        </p:cTn>
                                        <p:tgtEl>
                                          <p:spTgt spid="16077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60771">
                                            <p:txEl>
                                              <p:pRg st="2" end="2"/>
                                            </p:txEl>
                                          </p:spTgt>
                                        </p:tgtEl>
                                        <p:attrNameLst>
                                          <p:attrName>style.visibility</p:attrName>
                                        </p:attrNameLst>
                                      </p:cBhvr>
                                      <p:to>
                                        <p:strVal val="visible"/>
                                      </p:to>
                                    </p:set>
                                    <p:animEffect transition="in" filter="slide(fromBottom)">
                                      <p:cBhvr>
                                        <p:cTn id="20" dur="500">
                                          <p:stCondLst>
                                            <p:cond delay="0"/>
                                          </p:stCondLst>
                                        </p:cTn>
                                        <p:tgtEl>
                                          <p:spTgt spid="16077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0771">
                                            <p:txEl>
                                              <p:pRg st="4" end="4"/>
                                            </p:txEl>
                                          </p:spTgt>
                                        </p:tgtEl>
                                        <p:attrNameLst>
                                          <p:attrName>style.visibility</p:attrName>
                                        </p:attrNameLst>
                                      </p:cBhvr>
                                      <p:to>
                                        <p:strVal val="visible"/>
                                      </p:to>
                                    </p:set>
                                    <p:animEffect transition="in" filter="slide(fromBottom)">
                                      <p:cBhvr>
                                        <p:cTn id="25" dur="500">
                                          <p:stCondLst>
                                            <p:cond delay="0"/>
                                          </p:stCondLst>
                                        </p:cTn>
                                        <p:tgtEl>
                                          <p:spTgt spid="160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066800" y="304800"/>
            <a:ext cx="8077200" cy="1431925"/>
          </a:xfrm>
        </p:spPr>
        <p:txBody>
          <a:bodyPr/>
          <a:lstStyle/>
          <a:p>
            <a:pPr algn="r" eaLnBrk="1" hangingPunct="1">
              <a:defRPr/>
            </a:pPr>
            <a:r>
              <a:rPr lang="ar-SA" altLang="fr-FR" dirty="0">
                <a:solidFill>
                  <a:srgbClr val="FFFF00"/>
                </a:solidFill>
              </a:rPr>
              <a:t>طرق تقييم الأفراد عند الاختيار:</a:t>
            </a:r>
            <a:endParaRPr lang="fr-FR" altLang="fr-FR" dirty="0">
              <a:solidFill>
                <a:srgbClr val="FFFF00"/>
              </a:solidFill>
            </a:endParaRPr>
          </a:p>
        </p:txBody>
      </p:sp>
      <p:sp>
        <p:nvSpPr>
          <p:cNvPr id="163843" name="Rectangle 3"/>
          <p:cNvSpPr>
            <a:spLocks noGrp="1" noChangeArrowheads="1"/>
          </p:cNvSpPr>
          <p:nvPr>
            <p:ph type="body" idx="1"/>
          </p:nvPr>
        </p:nvSpPr>
        <p:spPr>
          <a:xfrm>
            <a:off x="457200" y="1749235"/>
            <a:ext cx="8534400" cy="4800600"/>
          </a:xfrm>
        </p:spPr>
        <p:txBody>
          <a:bodyPr/>
          <a:lstStyle/>
          <a:p>
            <a:pPr marL="609600" indent="-609600" algn="r" rtl="1" eaLnBrk="1" hangingPunct="1">
              <a:buFont typeface="Wingdings" panose="05000000000000000000" pitchFamily="2" charset="2"/>
              <a:buNone/>
              <a:defRPr/>
            </a:pPr>
            <a:r>
              <a:rPr lang="ar-SA" altLang="fr-FR" sz="3600" b="1" dirty="0">
                <a:solidFill>
                  <a:srgbClr val="FFCC00"/>
                </a:solidFill>
              </a:rPr>
              <a:t>2. المقابلات.</a:t>
            </a:r>
          </a:p>
          <a:p>
            <a:pPr marL="609600" indent="-609600" algn="r" rtl="1" eaLnBrk="1" hangingPunct="1">
              <a:buFont typeface="Wingdings" panose="05000000000000000000" pitchFamily="2" charset="2"/>
              <a:buNone/>
              <a:defRPr/>
            </a:pPr>
            <a:r>
              <a:rPr lang="ar-SA" altLang="fr-FR" sz="3600" b="1" dirty="0">
                <a:solidFill>
                  <a:srgbClr val="FFCC00"/>
                </a:solidFill>
              </a:rPr>
              <a:t>3. الحالة الجسمانية. </a:t>
            </a:r>
          </a:p>
          <a:p>
            <a:pPr marL="609600" indent="-609600" algn="r" rtl="1" eaLnBrk="1" hangingPunct="1">
              <a:buFont typeface="Wingdings" panose="05000000000000000000" pitchFamily="2" charset="2"/>
              <a:buNone/>
              <a:defRPr/>
            </a:pPr>
            <a:r>
              <a:rPr lang="ar-SA" altLang="fr-FR" sz="3600" b="1" dirty="0">
                <a:solidFill>
                  <a:srgbClr val="FFCC00"/>
                </a:solidFill>
              </a:rPr>
              <a:t>4. الاختبارات.</a:t>
            </a:r>
            <a:endParaRPr lang="fr-FR" altLang="fr-FR" sz="3600" b="1" dirty="0">
              <a:solidFill>
                <a:srgbClr val="FFCC00"/>
              </a:solidFill>
            </a:endParaRPr>
          </a:p>
        </p:txBody>
      </p:sp>
      <p:pic>
        <p:nvPicPr>
          <p:cNvPr id="163845" name="Picture 5" descr="pic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4245">
            <a:off x="1547813" y="2276475"/>
            <a:ext cx="2376487" cy="2232025"/>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72243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63842"/>
                                        </p:tgtEl>
                                        <p:attrNameLst>
                                          <p:attrName>style.visibility</p:attrName>
                                        </p:attrNameLst>
                                      </p:cBhvr>
                                      <p:to>
                                        <p:strVal val="visible"/>
                                      </p:to>
                                    </p:set>
                                    <p:anim calcmode="lin" valueType="num">
                                      <p:cBhvr additive="base">
                                        <p:cTn id="7" dur="800" fill="hold">
                                          <p:stCondLst>
                                            <p:cond delay="0"/>
                                          </p:stCondLst>
                                        </p:cTn>
                                        <p:tgtEl>
                                          <p:spTgt spid="16384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638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63843">
                                            <p:txEl>
                                              <p:pRg st="0" end="0"/>
                                            </p:txEl>
                                          </p:spTgt>
                                        </p:tgtEl>
                                        <p:attrNameLst>
                                          <p:attrName>style.visibility</p:attrName>
                                        </p:attrNameLst>
                                      </p:cBhvr>
                                      <p:to>
                                        <p:strVal val="visible"/>
                                      </p:to>
                                    </p:set>
                                    <p:animEffect transition="in" filter="fade">
                                      <p:cBhvr>
                                        <p:cTn id="13" dur="1000"/>
                                        <p:tgtEl>
                                          <p:spTgt spid="163843">
                                            <p:txEl>
                                              <p:pRg st="0" end="0"/>
                                            </p:txEl>
                                          </p:spTgt>
                                        </p:tgtEl>
                                      </p:cBhvr>
                                    </p:animEffect>
                                    <p:anim calcmode="lin" valueType="num">
                                      <p:cBhvr>
                                        <p:cTn id="14" dur="1000" fill="hold"/>
                                        <p:tgtEl>
                                          <p:spTgt spid="16384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63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63843">
                                            <p:txEl>
                                              <p:pRg st="1" end="1"/>
                                            </p:txEl>
                                          </p:spTgt>
                                        </p:tgtEl>
                                        <p:attrNameLst>
                                          <p:attrName>style.visibility</p:attrName>
                                        </p:attrNameLst>
                                      </p:cBhvr>
                                      <p:to>
                                        <p:strVal val="visible"/>
                                      </p:to>
                                    </p:set>
                                    <p:animEffect transition="in" filter="fade">
                                      <p:cBhvr>
                                        <p:cTn id="20" dur="1000"/>
                                        <p:tgtEl>
                                          <p:spTgt spid="163843">
                                            <p:txEl>
                                              <p:pRg st="1" end="1"/>
                                            </p:txEl>
                                          </p:spTgt>
                                        </p:tgtEl>
                                      </p:cBhvr>
                                    </p:animEffect>
                                    <p:anim calcmode="lin" valueType="num">
                                      <p:cBhvr>
                                        <p:cTn id="21" dur="1000" fill="hold"/>
                                        <p:tgtEl>
                                          <p:spTgt spid="163843">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163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63843">
                                            <p:txEl>
                                              <p:pRg st="2" end="2"/>
                                            </p:txEl>
                                          </p:spTgt>
                                        </p:tgtEl>
                                        <p:attrNameLst>
                                          <p:attrName>style.visibility</p:attrName>
                                        </p:attrNameLst>
                                      </p:cBhvr>
                                      <p:to>
                                        <p:strVal val="visible"/>
                                      </p:to>
                                    </p:set>
                                    <p:animEffect transition="in" filter="fade">
                                      <p:cBhvr>
                                        <p:cTn id="27" dur="1000"/>
                                        <p:tgtEl>
                                          <p:spTgt spid="163843">
                                            <p:txEl>
                                              <p:pRg st="2" end="2"/>
                                            </p:txEl>
                                          </p:spTgt>
                                        </p:tgtEl>
                                      </p:cBhvr>
                                    </p:animEffect>
                                    <p:anim calcmode="lin" valueType="num">
                                      <p:cBhvr>
                                        <p:cTn id="28" dur="1000" fill="hold"/>
                                        <p:tgtEl>
                                          <p:spTgt spid="163843">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163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63845"/>
                                        </p:tgtEl>
                                        <p:attrNameLst>
                                          <p:attrName>style.visibility</p:attrName>
                                        </p:attrNameLst>
                                      </p:cBhvr>
                                      <p:to>
                                        <p:strVal val="visible"/>
                                      </p:to>
                                    </p:set>
                                    <p:animEffect transition="in" filter="box(in)">
                                      <p:cBhvr>
                                        <p:cTn id="34" dur="500"/>
                                        <p:tgtEl>
                                          <p:spTgt spid="16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P spid="16384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gn="r" eaLnBrk="1" hangingPunct="1">
              <a:defRPr/>
            </a:pPr>
            <a:r>
              <a:rPr lang="ar-SA" altLang="fr-FR" dirty="0">
                <a:solidFill>
                  <a:srgbClr val="FFFF00"/>
                </a:solidFill>
              </a:rPr>
              <a:t>التعيـيــن:</a:t>
            </a:r>
            <a:endParaRPr lang="fr-FR" altLang="fr-FR" dirty="0">
              <a:solidFill>
                <a:srgbClr val="FFFF00"/>
              </a:solidFill>
            </a:endParaRPr>
          </a:p>
        </p:txBody>
      </p:sp>
      <p:sp>
        <p:nvSpPr>
          <p:cNvPr id="164867" name="Rectangle 3"/>
          <p:cNvSpPr>
            <a:spLocks noGrp="1" noChangeArrowheads="1"/>
          </p:cNvSpPr>
          <p:nvPr>
            <p:ph type="body" idx="1"/>
          </p:nvPr>
        </p:nvSpPr>
        <p:spPr/>
        <p:txBody>
          <a:bodyPr/>
          <a:lstStyle/>
          <a:p>
            <a:pPr marL="609600" indent="-609600" algn="r" rtl="1" eaLnBrk="1" hangingPunct="1">
              <a:buFont typeface="Wingdings" panose="05000000000000000000" pitchFamily="2" charset="2"/>
              <a:buNone/>
              <a:defRPr/>
            </a:pPr>
            <a:r>
              <a:rPr lang="ar-SA" altLang="fr-FR" sz="3800" dirty="0">
                <a:effectLst/>
              </a:rPr>
              <a:t>هو</a:t>
            </a:r>
            <a:r>
              <a:rPr lang="ar-SA" altLang="fr-FR" sz="3800" dirty="0"/>
              <a:t> الخطوة الأخيرة في عملية التوظيف ويتضمن أربع نقاط أساسية هي:</a:t>
            </a:r>
          </a:p>
          <a:p>
            <a:pPr marL="609600" indent="-609600" algn="r" rtl="1" eaLnBrk="1" hangingPunct="1">
              <a:buFont typeface="Wingdings" panose="05000000000000000000" pitchFamily="2" charset="2"/>
              <a:buChar char="v"/>
              <a:defRPr/>
            </a:pPr>
            <a:r>
              <a:rPr lang="ar-SA" altLang="fr-FR" sz="3800" b="1" dirty="0">
                <a:solidFill>
                  <a:srgbClr val="FFCC00"/>
                </a:solidFill>
              </a:rPr>
              <a:t>إصدار قرار التعيين</a:t>
            </a:r>
          </a:p>
          <a:p>
            <a:pPr marL="609600" indent="-609600" algn="r" rtl="1" eaLnBrk="1" hangingPunct="1">
              <a:buFont typeface="Wingdings" panose="05000000000000000000" pitchFamily="2" charset="2"/>
              <a:buChar char="v"/>
              <a:defRPr/>
            </a:pPr>
            <a:r>
              <a:rPr lang="ar-SA" altLang="fr-FR" sz="3800" b="1" dirty="0">
                <a:solidFill>
                  <a:srgbClr val="FFCC00"/>
                </a:solidFill>
              </a:rPr>
              <a:t>التهيئة المبدئية</a:t>
            </a:r>
          </a:p>
          <a:p>
            <a:pPr marL="609600" indent="-609600" algn="r" rtl="1" eaLnBrk="1" hangingPunct="1">
              <a:buFont typeface="Wingdings" panose="05000000000000000000" pitchFamily="2" charset="2"/>
              <a:buChar char="v"/>
              <a:defRPr/>
            </a:pPr>
            <a:r>
              <a:rPr lang="ar-SA" altLang="fr-FR" sz="3800" b="1" dirty="0">
                <a:solidFill>
                  <a:srgbClr val="FFCC00"/>
                </a:solidFill>
              </a:rPr>
              <a:t>متابعة وتقويم الفرد</a:t>
            </a:r>
          </a:p>
          <a:p>
            <a:pPr marL="609600" indent="-609600" algn="r" rtl="1" eaLnBrk="1" hangingPunct="1">
              <a:buFont typeface="Wingdings" panose="05000000000000000000" pitchFamily="2" charset="2"/>
              <a:buChar char="v"/>
              <a:defRPr/>
            </a:pPr>
            <a:r>
              <a:rPr lang="ar-SA" altLang="fr-FR" sz="3800" b="1" dirty="0">
                <a:solidFill>
                  <a:srgbClr val="FFCC00"/>
                </a:solidFill>
              </a:rPr>
              <a:t>تثبيت الموظف وتمكينه</a:t>
            </a:r>
            <a:endParaRPr lang="fr-FR" altLang="fr-FR" sz="3800" b="1" dirty="0">
              <a:solidFill>
                <a:srgbClr val="FFCC00"/>
              </a:solidFill>
            </a:endParaRPr>
          </a:p>
        </p:txBody>
      </p:sp>
    </p:spTree>
    <p:extLst>
      <p:ext uri="{BB962C8B-B14F-4D97-AF65-F5344CB8AC3E}">
        <p14:creationId xmlns:p14="http://schemas.microsoft.com/office/powerpoint/2010/main" val="324351994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768" decel="100000"/>
                                        <p:tgtEl>
                                          <p:spTgt spid="164866"/>
                                        </p:tgtEl>
                                      </p:cBhvr>
                                    </p:animEffect>
                                    <p:animScale>
                                      <p:cBhvr>
                                        <p:cTn id="8" dur="768" decel="100000"/>
                                        <p:tgtEl>
                                          <p:spTgt spid="164866"/>
                                        </p:tgtEl>
                                      </p:cBhvr>
                                      <p:from x="10000" y="10000"/>
                                      <p:to x="200000" y="450000"/>
                                    </p:animScale>
                                    <p:animScale>
                                      <p:cBhvr>
                                        <p:cTn id="9" dur="1230" accel="100000" fill="hold">
                                          <p:stCondLst>
                                            <p:cond delay="768"/>
                                          </p:stCondLst>
                                        </p:cTn>
                                        <p:tgtEl>
                                          <p:spTgt spid="164866"/>
                                        </p:tgtEl>
                                      </p:cBhvr>
                                      <p:from x="200000" y="450000"/>
                                      <p:to x="100000" y="100000"/>
                                    </p:animScale>
                                    <p:set>
                                      <p:cBhvr>
                                        <p:cTn id="10" dur="768" fill="hold"/>
                                        <p:tgtEl>
                                          <p:spTgt spid="164866"/>
                                        </p:tgtEl>
                                        <p:attrNameLst>
                                          <p:attrName>ppt_x</p:attrName>
                                        </p:attrNameLst>
                                      </p:cBhvr>
                                      <p:to>
                                        <p:strVal val="(0.5)"/>
                                      </p:to>
                                    </p:set>
                                    <p:anim from="(0.5)" to="(#ppt_x)" calcmode="lin" valueType="num">
                                      <p:cBhvr>
                                        <p:cTn id="11" dur="1230" accel="100000" fill="hold">
                                          <p:stCondLst>
                                            <p:cond delay="768"/>
                                          </p:stCondLst>
                                        </p:cTn>
                                        <p:tgtEl>
                                          <p:spTgt spid="164866"/>
                                        </p:tgtEl>
                                        <p:attrNameLst>
                                          <p:attrName>ppt_x</p:attrName>
                                        </p:attrNameLst>
                                      </p:cBhvr>
                                    </p:anim>
                                    <p:set>
                                      <p:cBhvr>
                                        <p:cTn id="12" dur="768" fill="hold"/>
                                        <p:tgtEl>
                                          <p:spTgt spid="164866"/>
                                        </p:tgtEl>
                                        <p:attrNameLst>
                                          <p:attrName>ppt_y</p:attrName>
                                        </p:attrNameLst>
                                      </p:cBhvr>
                                      <p:to>
                                        <p:strVal val="(#ppt_y+0.4)"/>
                                      </p:to>
                                    </p:set>
                                    <p:anim from="(#ppt_y+0.4)" to="(#ppt_y)" calcmode="lin" valueType="num">
                                      <p:cBhvr>
                                        <p:cTn id="13" dur="1230" accel="100000" fill="hold">
                                          <p:stCondLst>
                                            <p:cond delay="768"/>
                                          </p:stCondLst>
                                        </p:cTn>
                                        <p:tgtEl>
                                          <p:spTgt spid="16486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64867">
                                            <p:txEl>
                                              <p:pRg st="0" end="0"/>
                                            </p:txEl>
                                          </p:spTgt>
                                        </p:tgtEl>
                                        <p:attrNameLst>
                                          <p:attrName>style.visibility</p:attrName>
                                        </p:attrNameLst>
                                      </p:cBhvr>
                                      <p:to>
                                        <p:strVal val="visible"/>
                                      </p:to>
                                    </p:set>
                                    <p:anim calcmode="lin" valueType="num">
                                      <p:cBhvr>
                                        <p:cTn id="18" dur="500" fill="hold"/>
                                        <p:tgtEl>
                                          <p:spTgt spid="16486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6486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6486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64867">
                                            <p:txEl>
                                              <p:pRg st="1" end="1"/>
                                            </p:txEl>
                                          </p:spTgt>
                                        </p:tgtEl>
                                        <p:attrNameLst>
                                          <p:attrName>style.visibility</p:attrName>
                                        </p:attrNameLst>
                                      </p:cBhvr>
                                      <p:to>
                                        <p:strVal val="visible"/>
                                      </p:to>
                                    </p:set>
                                    <p:anim calcmode="lin" valueType="num">
                                      <p:cBhvr>
                                        <p:cTn id="25" dur="500" fill="hold"/>
                                        <p:tgtEl>
                                          <p:spTgt spid="16486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6486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6486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64867">
                                            <p:txEl>
                                              <p:pRg st="2" end="2"/>
                                            </p:txEl>
                                          </p:spTgt>
                                        </p:tgtEl>
                                        <p:attrNameLst>
                                          <p:attrName>style.visibility</p:attrName>
                                        </p:attrNameLst>
                                      </p:cBhvr>
                                      <p:to>
                                        <p:strVal val="visible"/>
                                      </p:to>
                                    </p:set>
                                    <p:anim calcmode="lin" valueType="num">
                                      <p:cBhvr>
                                        <p:cTn id="32" dur="500" fill="hold"/>
                                        <p:tgtEl>
                                          <p:spTgt spid="16486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6486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6486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64867">
                                            <p:txEl>
                                              <p:pRg st="3" end="3"/>
                                            </p:txEl>
                                          </p:spTgt>
                                        </p:tgtEl>
                                        <p:attrNameLst>
                                          <p:attrName>style.visibility</p:attrName>
                                        </p:attrNameLst>
                                      </p:cBhvr>
                                      <p:to>
                                        <p:strVal val="visible"/>
                                      </p:to>
                                    </p:set>
                                    <p:anim calcmode="lin" valueType="num">
                                      <p:cBhvr>
                                        <p:cTn id="39" dur="500" fill="hold"/>
                                        <p:tgtEl>
                                          <p:spTgt spid="16486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6486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64867">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64867">
                                            <p:txEl>
                                              <p:pRg st="4" end="4"/>
                                            </p:txEl>
                                          </p:spTgt>
                                        </p:tgtEl>
                                        <p:attrNameLst>
                                          <p:attrName>style.visibility</p:attrName>
                                        </p:attrNameLst>
                                      </p:cBhvr>
                                      <p:to>
                                        <p:strVal val="visible"/>
                                      </p:to>
                                    </p:set>
                                    <p:anim calcmode="lin" valueType="num">
                                      <p:cBhvr>
                                        <p:cTn id="46" dur="500" fill="hold"/>
                                        <p:tgtEl>
                                          <p:spTgt spid="164867">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164867">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marL="838200" indent="-838200" algn="r" rtl="1" eaLnBrk="1" hangingPunct="1">
              <a:defRPr/>
            </a:pPr>
            <a:r>
              <a:rPr lang="ar-SA" altLang="fr-FR" dirty="0">
                <a:solidFill>
                  <a:srgbClr val="FFFF00"/>
                </a:solidFill>
              </a:rPr>
              <a:t>1. إصدار قرار التعيين</a:t>
            </a:r>
            <a:endParaRPr lang="fr-FR" altLang="fr-FR" dirty="0">
              <a:solidFill>
                <a:srgbClr val="FFFF00"/>
              </a:solidFill>
            </a:endParaRPr>
          </a:p>
        </p:txBody>
      </p:sp>
      <p:sp>
        <p:nvSpPr>
          <p:cNvPr id="179203" name="Rectangle 3"/>
          <p:cNvSpPr>
            <a:spLocks noGrp="1" noChangeArrowheads="1"/>
          </p:cNvSpPr>
          <p:nvPr>
            <p:ph type="body" idx="1"/>
          </p:nvPr>
        </p:nvSpPr>
        <p:spPr>
          <a:xfrm>
            <a:off x="446088" y="1385887"/>
            <a:ext cx="8316912" cy="5472113"/>
          </a:xfrm>
        </p:spPr>
        <p:txBody>
          <a:bodyPr/>
          <a:lstStyle/>
          <a:p>
            <a:pPr algn="r" rtl="1" eaLnBrk="1" hangingPunct="1">
              <a:lnSpc>
                <a:spcPct val="80000"/>
              </a:lnSpc>
              <a:buFont typeface="Wingdings" panose="05000000000000000000" pitchFamily="2" charset="2"/>
              <a:buChar char="v"/>
              <a:defRPr/>
            </a:pPr>
            <a:r>
              <a:rPr lang="ar-SA" altLang="fr-FR" sz="3400" dirty="0"/>
              <a:t>يتم إصدار قرار التعيين بعد الانتهاء من عملية الاختبار والاتفاق مع المرشح على مقدار الراتب، ويعين الموظفين الجدد للتجربة سنة أو أقل يجوز تمديدها لتحديد كفاءة الموظف.</a:t>
            </a:r>
          </a:p>
          <a:p>
            <a:pPr eaLnBrk="1" hangingPunct="1">
              <a:lnSpc>
                <a:spcPct val="80000"/>
              </a:lnSpc>
              <a:buFont typeface="Wingdings" panose="05000000000000000000" pitchFamily="2" charset="2"/>
              <a:buNone/>
              <a:defRPr/>
            </a:pPr>
            <a:endParaRPr lang="ar-SA" altLang="fr-FR" sz="3400" dirty="0"/>
          </a:p>
          <a:p>
            <a:pPr algn="r" rtl="1" eaLnBrk="1" hangingPunct="1">
              <a:lnSpc>
                <a:spcPct val="80000"/>
              </a:lnSpc>
              <a:buFont typeface="Wingdings" panose="05000000000000000000" pitchFamily="2" charset="2"/>
              <a:buNone/>
              <a:defRPr/>
            </a:pPr>
            <a:r>
              <a:rPr lang="ar-SA" altLang="fr-FR" sz="3400" dirty="0">
                <a:solidFill>
                  <a:srgbClr val="FFCC00"/>
                </a:solidFill>
              </a:rPr>
              <a:t>2. </a:t>
            </a:r>
            <a:r>
              <a:rPr lang="ar-SA" altLang="fr-FR" sz="3400" b="1" dirty="0">
                <a:solidFill>
                  <a:srgbClr val="FFCC00"/>
                </a:solidFill>
              </a:rPr>
              <a:t>التهيئة المبدئية:</a:t>
            </a:r>
            <a:r>
              <a:rPr lang="ar-SA" altLang="fr-FR" sz="3400" b="1" dirty="0">
                <a:solidFill>
                  <a:srgbClr val="FF3300"/>
                </a:solidFill>
              </a:rPr>
              <a:t> </a:t>
            </a:r>
            <a:r>
              <a:rPr lang="ar-SA" altLang="fr-FR" sz="3400" dirty="0"/>
              <a:t>تعريف الموظف الجديد بالمنظمة والموظفين العاملين معه عن طريق تعريفه بمسئوليات وسلطات الوظيفة وبأهداف المنظمة وسياساتها الرئيسية وعلاقة عمله بها. ولكي تؤدي عملية الإعداد والتوجيه نتائجها الإيجابية يجب مراعاة النقاط التالية:</a:t>
            </a:r>
          </a:p>
          <a:p>
            <a:pPr eaLnBrk="1" hangingPunct="1">
              <a:lnSpc>
                <a:spcPct val="80000"/>
              </a:lnSpc>
              <a:buFont typeface="Wingdings" panose="05000000000000000000" pitchFamily="2" charset="2"/>
              <a:buNone/>
              <a:defRPr/>
            </a:pPr>
            <a:r>
              <a:rPr lang="ar-SA" altLang="fr-FR" sz="3400" dirty="0"/>
              <a:t>   </a:t>
            </a:r>
          </a:p>
          <a:p>
            <a:pPr eaLnBrk="1" hangingPunct="1">
              <a:lnSpc>
                <a:spcPct val="80000"/>
              </a:lnSpc>
              <a:buFont typeface="Wingdings" panose="05000000000000000000" pitchFamily="2" charset="2"/>
              <a:buNone/>
              <a:defRPr/>
            </a:pPr>
            <a:r>
              <a:rPr lang="ar-SA" altLang="fr-FR" sz="2800" dirty="0">
                <a:solidFill>
                  <a:srgbClr val="FF3300"/>
                </a:solidFill>
              </a:rPr>
              <a:t>   </a:t>
            </a:r>
            <a:endParaRPr lang="fr-FR" altLang="fr-FR" sz="2800" dirty="0">
              <a:solidFill>
                <a:srgbClr val="FF3300"/>
              </a:solidFill>
            </a:endParaRPr>
          </a:p>
        </p:txBody>
      </p:sp>
    </p:spTree>
    <p:extLst>
      <p:ext uri="{BB962C8B-B14F-4D97-AF65-F5344CB8AC3E}">
        <p14:creationId xmlns:p14="http://schemas.microsoft.com/office/powerpoint/2010/main" val="34658775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p:cTn id="7" dur="1000" fill="hold"/>
                                        <p:tgtEl>
                                          <p:spTgt spid="179202"/>
                                        </p:tgtEl>
                                        <p:attrNameLst>
                                          <p:attrName>ppt_x</p:attrName>
                                        </p:attrNameLst>
                                      </p:cBhvr>
                                      <p:tavLst>
                                        <p:tav tm="0">
                                          <p:val>
                                            <p:strVal val="#ppt_x-.2"/>
                                          </p:val>
                                        </p:tav>
                                        <p:tav tm="100000">
                                          <p:val>
                                            <p:strVal val="#ppt_x"/>
                                          </p:val>
                                        </p:tav>
                                      </p:tavLst>
                                    </p:anim>
                                    <p:anim calcmode="lin" valueType="num">
                                      <p:cBhvr>
                                        <p:cTn id="8" dur="1000" fill="hold"/>
                                        <p:tgtEl>
                                          <p:spTgt spid="179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92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9203">
                                            <p:txEl>
                                              <p:pRg st="0" end="0"/>
                                            </p:txEl>
                                          </p:spTgt>
                                        </p:tgtEl>
                                        <p:attrNameLst>
                                          <p:attrName>style.visibility</p:attrName>
                                        </p:attrNameLst>
                                      </p:cBhvr>
                                      <p:to>
                                        <p:strVal val="visible"/>
                                      </p:to>
                                    </p:set>
                                    <p:animEffect transition="in" filter="fade">
                                      <p:cBhvr>
                                        <p:cTn id="14" dur="500"/>
                                        <p:tgtEl>
                                          <p:spTgt spid="179203">
                                            <p:txEl>
                                              <p:pRg st="0" end="0"/>
                                            </p:txEl>
                                          </p:spTgt>
                                        </p:tgtEl>
                                      </p:cBhvr>
                                    </p:animEffect>
                                    <p:anim calcmode="lin" valueType="num">
                                      <p:cBhvr>
                                        <p:cTn id="15" dur="500" fill="hold"/>
                                        <p:tgtEl>
                                          <p:spTgt spid="1792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92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9203">
                                            <p:txEl>
                                              <p:pRg st="2" end="2"/>
                                            </p:txEl>
                                          </p:spTgt>
                                        </p:tgtEl>
                                        <p:attrNameLst>
                                          <p:attrName>style.visibility</p:attrName>
                                        </p:attrNameLst>
                                      </p:cBhvr>
                                      <p:to>
                                        <p:strVal val="visible"/>
                                      </p:to>
                                    </p:set>
                                    <p:animEffect transition="in" filter="fade">
                                      <p:cBhvr>
                                        <p:cTn id="21" dur="500"/>
                                        <p:tgtEl>
                                          <p:spTgt spid="179203">
                                            <p:txEl>
                                              <p:pRg st="2" end="2"/>
                                            </p:txEl>
                                          </p:spTgt>
                                        </p:tgtEl>
                                      </p:cBhvr>
                                    </p:animEffect>
                                    <p:anim calcmode="lin" valueType="num">
                                      <p:cBhvr>
                                        <p:cTn id="22" dur="500" fill="hold"/>
                                        <p:tgtEl>
                                          <p:spTgt spid="17920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792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79203">
                                            <p:txEl>
                                              <p:pRg st="3" end="3"/>
                                            </p:txEl>
                                          </p:spTgt>
                                        </p:tgtEl>
                                        <p:attrNameLst>
                                          <p:attrName>style.visibility</p:attrName>
                                        </p:attrNameLst>
                                      </p:cBhvr>
                                      <p:to>
                                        <p:strVal val="visible"/>
                                      </p:to>
                                    </p:set>
                                    <p:animEffect transition="in" filter="fade">
                                      <p:cBhvr>
                                        <p:cTn id="28" dur="500"/>
                                        <p:tgtEl>
                                          <p:spTgt spid="179203">
                                            <p:txEl>
                                              <p:pRg st="3" end="3"/>
                                            </p:txEl>
                                          </p:spTgt>
                                        </p:tgtEl>
                                      </p:cBhvr>
                                    </p:animEffect>
                                    <p:anim calcmode="lin" valueType="num">
                                      <p:cBhvr>
                                        <p:cTn id="29" dur="500" fill="hold"/>
                                        <p:tgtEl>
                                          <p:spTgt spid="17920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792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79203">
                                            <p:txEl>
                                              <p:pRg st="4" end="4"/>
                                            </p:txEl>
                                          </p:spTgt>
                                        </p:tgtEl>
                                        <p:attrNameLst>
                                          <p:attrName>style.visibility</p:attrName>
                                        </p:attrNameLst>
                                      </p:cBhvr>
                                      <p:to>
                                        <p:strVal val="visible"/>
                                      </p:to>
                                    </p:set>
                                    <p:animEffect transition="in" filter="fade">
                                      <p:cBhvr>
                                        <p:cTn id="35" dur="500"/>
                                        <p:tgtEl>
                                          <p:spTgt spid="179203">
                                            <p:txEl>
                                              <p:pRg st="4" end="4"/>
                                            </p:txEl>
                                          </p:spTgt>
                                        </p:tgtEl>
                                      </p:cBhvr>
                                    </p:animEffect>
                                    <p:anim calcmode="lin" valueType="num">
                                      <p:cBhvr>
                                        <p:cTn id="36" dur="500" fill="hold"/>
                                        <p:tgtEl>
                                          <p:spTgt spid="17920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792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533400" y="262531"/>
            <a:ext cx="8077200" cy="956669"/>
          </a:xfrm>
        </p:spPr>
        <p:txBody>
          <a:bodyPr/>
          <a:lstStyle/>
          <a:p>
            <a:pPr algn="r" eaLnBrk="1" hangingPunct="1">
              <a:defRPr/>
            </a:pPr>
            <a:r>
              <a:rPr lang="ar-SA" altLang="fr-FR" dirty="0">
                <a:solidFill>
                  <a:srgbClr val="FFFF00"/>
                </a:solidFill>
              </a:rPr>
              <a:t>2. </a:t>
            </a:r>
            <a:r>
              <a:rPr lang="ar-SA" altLang="fr-FR" b="0" dirty="0">
                <a:solidFill>
                  <a:srgbClr val="FFFF00"/>
                </a:solidFill>
              </a:rPr>
              <a:t>التهيئة المبدئية:</a:t>
            </a:r>
            <a:endParaRPr lang="fr-FR" altLang="fr-FR" b="0" dirty="0">
              <a:solidFill>
                <a:srgbClr val="FFFF00"/>
              </a:solidFill>
            </a:endParaRPr>
          </a:p>
        </p:txBody>
      </p:sp>
      <p:sp>
        <p:nvSpPr>
          <p:cNvPr id="167939" name="Rectangle 3"/>
          <p:cNvSpPr>
            <a:spLocks noGrp="1" noChangeArrowheads="1"/>
          </p:cNvSpPr>
          <p:nvPr>
            <p:ph type="body" idx="1"/>
          </p:nvPr>
        </p:nvSpPr>
        <p:spPr>
          <a:xfrm>
            <a:off x="-13648" y="1204843"/>
            <a:ext cx="9144000" cy="5832475"/>
          </a:xfrm>
        </p:spPr>
        <p:txBody>
          <a:bodyPr/>
          <a:lstStyle/>
          <a:p>
            <a:pPr algn="r" rtl="1" eaLnBrk="1" hangingPunct="1">
              <a:lnSpc>
                <a:spcPct val="80000"/>
              </a:lnSpc>
              <a:buFont typeface="Wingdings" panose="05000000000000000000" pitchFamily="2" charset="2"/>
              <a:buChar char="ü"/>
              <a:defRPr/>
            </a:pPr>
            <a:r>
              <a:rPr lang="ar-SA" altLang="fr-FR" sz="3000" dirty="0"/>
              <a:t>استقبال والترحيب بالموظف الجديد من قبل رئيسه المباشر وإعطائه فكرة عن العمل والإجابة على أسئلته.</a:t>
            </a:r>
          </a:p>
          <a:p>
            <a:pPr algn="r" rtl="1" eaLnBrk="1" hangingPunct="1">
              <a:lnSpc>
                <a:spcPct val="80000"/>
              </a:lnSpc>
              <a:buFont typeface="Wingdings" panose="05000000000000000000" pitchFamily="2" charset="2"/>
              <a:buChar char="ü"/>
              <a:defRPr/>
            </a:pPr>
            <a:r>
              <a:rPr lang="ar-SA" altLang="fr-FR" sz="3000" dirty="0"/>
              <a:t>تحديد المعلومات التي يجب إعطائها وكيفية تزويده بها.</a:t>
            </a:r>
          </a:p>
          <a:p>
            <a:pPr algn="r" rtl="1" eaLnBrk="1" hangingPunct="1">
              <a:lnSpc>
                <a:spcPct val="80000"/>
              </a:lnSpc>
              <a:buFont typeface="Wingdings" panose="05000000000000000000" pitchFamily="2" charset="2"/>
              <a:buChar char="ü"/>
              <a:defRPr/>
            </a:pPr>
            <a:r>
              <a:rPr lang="ar-SA" altLang="fr-FR" sz="3000" dirty="0"/>
              <a:t>تعريف الموظف الجديد بزملائه.</a:t>
            </a:r>
          </a:p>
          <a:p>
            <a:pPr algn="r" rtl="1" eaLnBrk="1" hangingPunct="1">
              <a:lnSpc>
                <a:spcPct val="80000"/>
              </a:lnSpc>
              <a:buFont typeface="Wingdings" panose="05000000000000000000" pitchFamily="2" charset="2"/>
              <a:buChar char="ü"/>
              <a:defRPr/>
            </a:pPr>
            <a:r>
              <a:rPr lang="ar-SA" altLang="fr-FR" sz="3000" dirty="0"/>
              <a:t> تقويم ومتابعة نتائج برنامج التوجيه بعد فترة مناسبة.</a:t>
            </a:r>
          </a:p>
          <a:p>
            <a:pPr algn="r" rtl="1" eaLnBrk="1" hangingPunct="1">
              <a:lnSpc>
                <a:spcPct val="80000"/>
              </a:lnSpc>
              <a:buFont typeface="Wingdings" panose="05000000000000000000" pitchFamily="2" charset="2"/>
              <a:buNone/>
              <a:defRPr/>
            </a:pPr>
            <a:r>
              <a:rPr lang="ar-SA" altLang="fr-FR" sz="3000" b="1" dirty="0">
                <a:solidFill>
                  <a:srgbClr val="FFCC00"/>
                </a:solidFill>
              </a:rPr>
              <a:t>3. متابعة وتقويم الفرد خلال فترة التجربة</a:t>
            </a:r>
          </a:p>
          <a:p>
            <a:pPr algn="r" rtl="1" eaLnBrk="1" hangingPunct="1">
              <a:lnSpc>
                <a:spcPct val="80000"/>
              </a:lnSpc>
              <a:buFont typeface="Wingdings" panose="05000000000000000000" pitchFamily="2" charset="2"/>
              <a:buChar char="v"/>
              <a:defRPr/>
            </a:pPr>
            <a:r>
              <a:rPr lang="ar-SA" altLang="fr-FR" sz="3000" dirty="0"/>
              <a:t> لمدة قد تصل إلى سنة يبقى الموظف تحت الاختبار من قبل رئيسه المباشر وثم يعد الرئيس تقريراً نهائياً يحدد فيه مدى كفاءة الموظف الجديد.</a:t>
            </a:r>
          </a:p>
          <a:p>
            <a:pPr algn="r" rtl="1" eaLnBrk="1" hangingPunct="1">
              <a:lnSpc>
                <a:spcPct val="80000"/>
              </a:lnSpc>
              <a:buFont typeface="Wingdings" panose="05000000000000000000" pitchFamily="2" charset="2"/>
              <a:buNone/>
              <a:defRPr/>
            </a:pPr>
            <a:r>
              <a:rPr lang="ar-SA" altLang="fr-FR" sz="3000" b="1" dirty="0">
                <a:solidFill>
                  <a:srgbClr val="FFCC00"/>
                </a:solidFill>
              </a:rPr>
              <a:t>4. تثبيت الموظف وتمكينه: </a:t>
            </a:r>
          </a:p>
          <a:p>
            <a:pPr algn="r" rtl="1" eaLnBrk="1" hangingPunct="1">
              <a:lnSpc>
                <a:spcPct val="80000"/>
              </a:lnSpc>
              <a:buFont typeface="Wingdings" panose="05000000000000000000" pitchFamily="2" charset="2"/>
              <a:buChar char="v"/>
              <a:defRPr/>
            </a:pPr>
            <a:r>
              <a:rPr lang="ar-SA" altLang="fr-FR" sz="3000" dirty="0"/>
              <a:t>بعد انتهاء فترة الاختبار يعين الموظف بصورة نهائية، ويتم تمكين الفرد من أداء العمل من خلال منحه الصلاحية الكاملة وتهيئة الظروف المادية والمعنوية اللازمة لتنفيذ العمل.</a:t>
            </a:r>
          </a:p>
          <a:p>
            <a:pPr algn="r" rtl="1" eaLnBrk="1" hangingPunct="1">
              <a:lnSpc>
                <a:spcPct val="80000"/>
              </a:lnSpc>
              <a:buFont typeface="Wingdings" panose="05000000000000000000" pitchFamily="2" charset="2"/>
              <a:buNone/>
              <a:defRPr/>
            </a:pPr>
            <a:r>
              <a:rPr lang="ar-SA" altLang="fr-FR" sz="2400" dirty="0"/>
              <a:t> </a:t>
            </a:r>
            <a:endParaRPr lang="fr-FR" altLang="fr-FR" sz="2400" dirty="0"/>
          </a:p>
        </p:txBody>
      </p:sp>
      <p:pic>
        <p:nvPicPr>
          <p:cNvPr id="167940" name="Picture 4" descr="pic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0"/>
            <a:ext cx="2089150" cy="1308100"/>
          </a:xfrm>
          <a:prstGeom prst="rect">
            <a:avLst/>
          </a:prstGeom>
          <a:noFill/>
          <a:ln w="76200" cmpd="tri">
            <a:solidFill>
              <a:srgbClr val="33CC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044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6793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67939">
                                            <p:txEl>
                                              <p:pRg st="0" end="0"/>
                                            </p:txEl>
                                          </p:spTgt>
                                        </p:tgtEl>
                                        <p:attrNameLst>
                                          <p:attrName>style.visibility</p:attrName>
                                        </p:attrNameLst>
                                      </p:cBhvr>
                                      <p:to>
                                        <p:strVal val="visible"/>
                                      </p:to>
                                    </p:set>
                                    <p:animEffect transition="in" filter="fade">
                                      <p:cBhvr>
                                        <p:cTn id="11" dur="1000"/>
                                        <p:tgtEl>
                                          <p:spTgt spid="167939">
                                            <p:txEl>
                                              <p:pRg st="0" end="0"/>
                                            </p:txEl>
                                          </p:spTgt>
                                        </p:tgtEl>
                                      </p:cBhvr>
                                    </p:animEffect>
                                    <p:anim calcmode="lin" valueType="num">
                                      <p:cBhvr>
                                        <p:cTn id="12" dur="10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67939">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6793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67939">
                                            <p:txEl>
                                              <p:pRg st="1" end="1"/>
                                            </p:txEl>
                                          </p:spTgt>
                                        </p:tgtEl>
                                        <p:attrNameLst>
                                          <p:attrName>style.visibility</p:attrName>
                                        </p:attrNameLst>
                                      </p:cBhvr>
                                      <p:to>
                                        <p:strVal val="visible"/>
                                      </p:to>
                                    </p:set>
                                    <p:animEffect transition="in" filter="fade">
                                      <p:cBhvr>
                                        <p:cTn id="19" dur="1000"/>
                                        <p:tgtEl>
                                          <p:spTgt spid="167939">
                                            <p:txEl>
                                              <p:pRg st="1" end="1"/>
                                            </p:txEl>
                                          </p:spTgt>
                                        </p:tgtEl>
                                      </p:cBhvr>
                                    </p:animEffect>
                                    <p:anim calcmode="lin" valueType="num">
                                      <p:cBhvr>
                                        <p:cTn id="20" dur="10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67939">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6793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67939">
                                            <p:txEl>
                                              <p:pRg st="2" end="2"/>
                                            </p:txEl>
                                          </p:spTgt>
                                        </p:tgtEl>
                                        <p:attrNameLst>
                                          <p:attrName>style.visibility</p:attrName>
                                        </p:attrNameLst>
                                      </p:cBhvr>
                                      <p:to>
                                        <p:strVal val="visible"/>
                                      </p:to>
                                    </p:set>
                                    <p:animEffect transition="in" filter="fade">
                                      <p:cBhvr>
                                        <p:cTn id="27" dur="1000"/>
                                        <p:tgtEl>
                                          <p:spTgt spid="167939">
                                            <p:txEl>
                                              <p:pRg st="2" end="2"/>
                                            </p:txEl>
                                          </p:spTgt>
                                        </p:tgtEl>
                                      </p:cBhvr>
                                    </p:animEffect>
                                    <p:anim calcmode="lin" valueType="num">
                                      <p:cBhvr>
                                        <p:cTn id="28" dur="10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67939">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6793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67939">
                                            <p:txEl>
                                              <p:pRg st="3" end="3"/>
                                            </p:txEl>
                                          </p:spTgt>
                                        </p:tgtEl>
                                        <p:attrNameLst>
                                          <p:attrName>style.visibility</p:attrName>
                                        </p:attrNameLst>
                                      </p:cBhvr>
                                      <p:to>
                                        <p:strVal val="visible"/>
                                      </p:to>
                                    </p:set>
                                    <p:animEffect transition="in" filter="fade">
                                      <p:cBhvr>
                                        <p:cTn id="35" dur="1000"/>
                                        <p:tgtEl>
                                          <p:spTgt spid="167939">
                                            <p:txEl>
                                              <p:pRg st="3" end="3"/>
                                            </p:txEl>
                                          </p:spTgt>
                                        </p:tgtEl>
                                      </p:cBhvr>
                                    </p:animEffect>
                                    <p:anim calcmode="lin" valueType="num">
                                      <p:cBhvr>
                                        <p:cTn id="36" dur="10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67939">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6793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67939">
                                            <p:txEl>
                                              <p:pRg st="4" end="4"/>
                                            </p:txEl>
                                          </p:spTgt>
                                        </p:tgtEl>
                                        <p:attrNameLst>
                                          <p:attrName>style.visibility</p:attrName>
                                        </p:attrNameLst>
                                      </p:cBhvr>
                                      <p:to>
                                        <p:strVal val="visible"/>
                                      </p:to>
                                    </p:set>
                                    <p:animEffect transition="in" filter="fade">
                                      <p:cBhvr>
                                        <p:cTn id="43" dur="1000"/>
                                        <p:tgtEl>
                                          <p:spTgt spid="167939">
                                            <p:txEl>
                                              <p:pRg st="4" end="4"/>
                                            </p:txEl>
                                          </p:spTgt>
                                        </p:tgtEl>
                                      </p:cBhvr>
                                    </p:animEffect>
                                    <p:anim calcmode="lin" valueType="num">
                                      <p:cBhvr>
                                        <p:cTn id="44"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167939">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16793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67939">
                                            <p:txEl>
                                              <p:pRg st="5" end="5"/>
                                            </p:txEl>
                                          </p:spTgt>
                                        </p:tgtEl>
                                        <p:attrNameLst>
                                          <p:attrName>style.visibility</p:attrName>
                                        </p:attrNameLst>
                                      </p:cBhvr>
                                      <p:to>
                                        <p:strVal val="visible"/>
                                      </p:to>
                                    </p:set>
                                    <p:animEffect transition="in" filter="fade">
                                      <p:cBhvr>
                                        <p:cTn id="51" dur="1000"/>
                                        <p:tgtEl>
                                          <p:spTgt spid="167939">
                                            <p:txEl>
                                              <p:pRg st="5" end="5"/>
                                            </p:txEl>
                                          </p:spTgt>
                                        </p:tgtEl>
                                      </p:cBhvr>
                                    </p:animEffect>
                                    <p:anim calcmode="lin" valueType="num">
                                      <p:cBhvr>
                                        <p:cTn id="52" dur="1000" fill="hold"/>
                                        <p:tgtEl>
                                          <p:spTgt spid="167939">
                                            <p:txEl>
                                              <p:pRg st="5" end="5"/>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167939">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16793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67939">
                                            <p:txEl>
                                              <p:pRg st="6" end="6"/>
                                            </p:txEl>
                                          </p:spTgt>
                                        </p:tgtEl>
                                        <p:attrNameLst>
                                          <p:attrName>style.visibility</p:attrName>
                                        </p:attrNameLst>
                                      </p:cBhvr>
                                      <p:to>
                                        <p:strVal val="visible"/>
                                      </p:to>
                                    </p:set>
                                    <p:animEffect transition="in" filter="fade">
                                      <p:cBhvr>
                                        <p:cTn id="59" dur="1000"/>
                                        <p:tgtEl>
                                          <p:spTgt spid="167939">
                                            <p:txEl>
                                              <p:pRg st="6" end="6"/>
                                            </p:txEl>
                                          </p:spTgt>
                                        </p:tgtEl>
                                      </p:cBhvr>
                                    </p:animEffect>
                                    <p:anim calcmode="lin" valueType="num">
                                      <p:cBhvr>
                                        <p:cTn id="60"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61" dur="898" decel="100000" fill="hold"/>
                                        <p:tgtEl>
                                          <p:spTgt spid="167939">
                                            <p:txEl>
                                              <p:pRg st="6" end="6"/>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898"/>
                                          </p:stCondLst>
                                        </p:cTn>
                                        <p:tgtEl>
                                          <p:spTgt spid="16793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167939">
                                            <p:txEl>
                                              <p:pRg st="7" end="7"/>
                                            </p:txEl>
                                          </p:spTgt>
                                        </p:tgtEl>
                                        <p:attrNameLst>
                                          <p:attrName>style.visibility</p:attrName>
                                        </p:attrNameLst>
                                      </p:cBhvr>
                                      <p:to>
                                        <p:strVal val="visible"/>
                                      </p:to>
                                    </p:set>
                                    <p:animEffect transition="in" filter="fade">
                                      <p:cBhvr>
                                        <p:cTn id="67" dur="1000"/>
                                        <p:tgtEl>
                                          <p:spTgt spid="167939">
                                            <p:txEl>
                                              <p:pRg st="7" end="7"/>
                                            </p:txEl>
                                          </p:spTgt>
                                        </p:tgtEl>
                                      </p:cBhvr>
                                    </p:animEffect>
                                    <p:anim calcmode="lin" valueType="num">
                                      <p:cBhvr>
                                        <p:cTn id="68" dur="1000" fill="hold"/>
                                        <p:tgtEl>
                                          <p:spTgt spid="167939">
                                            <p:txEl>
                                              <p:pRg st="7" end="7"/>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167939">
                                            <p:txEl>
                                              <p:pRg st="7" end="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16793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67939">
                                            <p:txEl>
                                              <p:pRg st="8" end="8"/>
                                            </p:txEl>
                                          </p:spTgt>
                                        </p:tgtEl>
                                        <p:attrNameLst>
                                          <p:attrName>style.visibility</p:attrName>
                                        </p:attrNameLst>
                                      </p:cBhvr>
                                      <p:to>
                                        <p:strVal val="visible"/>
                                      </p:to>
                                    </p:set>
                                    <p:animEffect transition="in" filter="fade">
                                      <p:cBhvr>
                                        <p:cTn id="75" dur="1000"/>
                                        <p:tgtEl>
                                          <p:spTgt spid="167939">
                                            <p:txEl>
                                              <p:pRg st="8" end="8"/>
                                            </p:txEl>
                                          </p:spTgt>
                                        </p:tgtEl>
                                      </p:cBhvr>
                                    </p:animEffect>
                                    <p:anim calcmode="lin" valueType="num">
                                      <p:cBhvr>
                                        <p:cTn id="76" dur="1000" fill="hold"/>
                                        <p:tgtEl>
                                          <p:spTgt spid="167939">
                                            <p:txEl>
                                              <p:pRg st="8" end="8"/>
                                            </p:txEl>
                                          </p:spTgt>
                                        </p:tgtEl>
                                        <p:attrNameLst>
                                          <p:attrName>ppt_x</p:attrName>
                                        </p:attrNameLst>
                                      </p:cBhvr>
                                      <p:tavLst>
                                        <p:tav tm="0">
                                          <p:val>
                                            <p:strVal val="#ppt_x"/>
                                          </p:val>
                                        </p:tav>
                                        <p:tav tm="100000">
                                          <p:val>
                                            <p:strVal val="#ppt_x"/>
                                          </p:val>
                                        </p:tav>
                                      </p:tavLst>
                                    </p:anim>
                                    <p:anim calcmode="lin" valueType="num">
                                      <p:cBhvr>
                                        <p:cTn id="77" dur="898" decel="100000" fill="hold"/>
                                        <p:tgtEl>
                                          <p:spTgt spid="167939">
                                            <p:txEl>
                                              <p:pRg st="8" end="8"/>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898"/>
                                          </p:stCondLst>
                                        </p:cTn>
                                        <p:tgtEl>
                                          <p:spTgt spid="16793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mph" presetSubtype="0" fill="hold" nodeType="clickEffect">
                                  <p:stCondLst>
                                    <p:cond delay="0"/>
                                  </p:stCondLst>
                                  <p:childTnLst>
                                    <p:animRot by="21600000">
                                      <p:cBhvr>
                                        <p:cTn id="82" dur="1000" fill="hold"/>
                                        <p:tgtEl>
                                          <p:spTgt spid="1679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0" y="0"/>
            <a:ext cx="9144000" cy="7721600"/>
          </a:xfrm>
        </p:spPr>
        <p:txBody>
          <a:bodyPr/>
          <a:lstStyle/>
          <a:p>
            <a:pPr eaLnBrk="1" hangingPunct="1">
              <a:buFont typeface="Wingdings" panose="05000000000000000000" pitchFamily="2" charset="2"/>
              <a:buNone/>
              <a:defRPr/>
            </a:pPr>
            <a:r>
              <a:rPr lang="ar-SA" altLang="fr-FR" sz="2400">
                <a:solidFill>
                  <a:srgbClr val="FFFF00"/>
                </a:solidFill>
                <a:cs typeface="Monotype Koufi" pitchFamily="2" charset="-78"/>
              </a:rPr>
              <a:t> خطوات التعـيـين</a:t>
            </a:r>
          </a:p>
          <a:p>
            <a:pPr eaLnBrk="1" hangingPunct="1">
              <a:buFont typeface="Wingdings" panose="05000000000000000000" pitchFamily="2" charset="2"/>
              <a:buNone/>
              <a:defRPr/>
            </a:pPr>
            <a:endParaRPr lang="fr-FR" altLang="fr-FR" sz="2400">
              <a:solidFill>
                <a:srgbClr val="FFFF00"/>
              </a:solidFill>
              <a:cs typeface="Monotype Koufi" pitchFamily="2" charset="-78"/>
            </a:endParaRPr>
          </a:p>
        </p:txBody>
      </p:sp>
      <p:sp>
        <p:nvSpPr>
          <p:cNvPr id="168964" name="Text Box 4"/>
          <p:cNvSpPr txBox="1">
            <a:spLocks noChangeArrowheads="1"/>
          </p:cNvSpPr>
          <p:nvPr/>
        </p:nvSpPr>
        <p:spPr bwMode="auto">
          <a:xfrm>
            <a:off x="5940425" y="549275"/>
            <a:ext cx="2952750"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dirty="0"/>
              <a:t>استقبال طالب العمل</a:t>
            </a:r>
            <a:endParaRPr lang="fr-FR" altLang="fr-FR" dirty="0"/>
          </a:p>
        </p:txBody>
      </p:sp>
      <p:sp>
        <p:nvSpPr>
          <p:cNvPr id="168965" name="Text Box 5"/>
          <p:cNvSpPr txBox="1">
            <a:spLocks noChangeArrowheads="1"/>
          </p:cNvSpPr>
          <p:nvPr/>
        </p:nvSpPr>
        <p:spPr bwMode="auto">
          <a:xfrm>
            <a:off x="5321600" y="1196975"/>
            <a:ext cx="3571575"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dirty="0"/>
              <a:t>مقابلة مبدئية</a:t>
            </a:r>
            <a:endParaRPr lang="fr-FR" altLang="fr-FR" dirty="0"/>
          </a:p>
        </p:txBody>
      </p:sp>
      <p:sp>
        <p:nvSpPr>
          <p:cNvPr id="168966" name="Text Box 6"/>
          <p:cNvSpPr txBox="1">
            <a:spLocks noChangeArrowheads="1"/>
          </p:cNvSpPr>
          <p:nvPr/>
        </p:nvSpPr>
        <p:spPr bwMode="auto">
          <a:xfrm>
            <a:off x="5321601" y="2133600"/>
            <a:ext cx="3569988"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ملئ طلبات الاستخدام</a:t>
            </a:r>
            <a:endParaRPr lang="fr-FR" altLang="fr-FR"/>
          </a:p>
        </p:txBody>
      </p:sp>
      <p:sp>
        <p:nvSpPr>
          <p:cNvPr id="168968" name="Line 8"/>
          <p:cNvSpPr>
            <a:spLocks noChangeShapeType="1"/>
          </p:cNvSpPr>
          <p:nvPr/>
        </p:nvSpPr>
        <p:spPr bwMode="auto">
          <a:xfrm>
            <a:off x="7451725" y="1773238"/>
            <a:ext cx="0" cy="360362"/>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69" name="Text Box 9"/>
          <p:cNvSpPr txBox="1">
            <a:spLocks noChangeArrowheads="1"/>
          </p:cNvSpPr>
          <p:nvPr/>
        </p:nvSpPr>
        <p:spPr bwMode="auto">
          <a:xfrm>
            <a:off x="5321600" y="3068638"/>
            <a:ext cx="3571575"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اختبارات العمل</a:t>
            </a:r>
            <a:endParaRPr lang="fr-FR" altLang="fr-FR"/>
          </a:p>
        </p:txBody>
      </p:sp>
      <p:sp>
        <p:nvSpPr>
          <p:cNvPr id="168972" name="Text Box 12"/>
          <p:cNvSpPr txBox="1">
            <a:spLocks noChangeArrowheads="1"/>
          </p:cNvSpPr>
          <p:nvPr/>
        </p:nvSpPr>
        <p:spPr bwMode="auto">
          <a:xfrm>
            <a:off x="8243888" y="19891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en-US" altLang="fr-FR" sz="1800"/>
          </a:p>
        </p:txBody>
      </p:sp>
      <p:sp>
        <p:nvSpPr>
          <p:cNvPr id="168974" name="Text Box 14"/>
          <p:cNvSpPr txBox="1">
            <a:spLocks noChangeArrowheads="1"/>
          </p:cNvSpPr>
          <p:nvPr/>
        </p:nvSpPr>
        <p:spPr bwMode="auto">
          <a:xfrm>
            <a:off x="7667625" y="1700213"/>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SA" altLang="fr-FR" sz="2400" b="1"/>
              <a:t>لائق</a:t>
            </a:r>
            <a:endParaRPr lang="fr-FR" altLang="fr-FR" sz="2400" b="1"/>
          </a:p>
        </p:txBody>
      </p:sp>
      <p:sp>
        <p:nvSpPr>
          <p:cNvPr id="168975" name="Text Box 15"/>
          <p:cNvSpPr txBox="1">
            <a:spLocks noChangeArrowheads="1"/>
          </p:cNvSpPr>
          <p:nvPr/>
        </p:nvSpPr>
        <p:spPr bwMode="auto">
          <a:xfrm>
            <a:off x="6227763" y="1700213"/>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SA" altLang="fr-FR" sz="2400" b="1"/>
              <a:t>ومقبول</a:t>
            </a:r>
            <a:endParaRPr lang="fr-FR" altLang="fr-FR" sz="2400" b="1"/>
          </a:p>
        </p:txBody>
      </p:sp>
      <p:sp>
        <p:nvSpPr>
          <p:cNvPr id="168976" name="Line 16"/>
          <p:cNvSpPr>
            <a:spLocks noChangeShapeType="1"/>
          </p:cNvSpPr>
          <p:nvPr/>
        </p:nvSpPr>
        <p:spPr bwMode="auto">
          <a:xfrm>
            <a:off x="7451725" y="2708275"/>
            <a:ext cx="0" cy="360363"/>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77" name="Text Box 17"/>
          <p:cNvSpPr txBox="1">
            <a:spLocks noChangeArrowheads="1"/>
          </p:cNvSpPr>
          <p:nvPr/>
        </p:nvSpPr>
        <p:spPr bwMode="auto">
          <a:xfrm>
            <a:off x="7740650" y="2636838"/>
            <a:ext cx="865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SA" altLang="fr-FR" sz="2400" b="1"/>
              <a:t>بيانات</a:t>
            </a:r>
            <a:endParaRPr lang="fr-FR" altLang="fr-FR" sz="2400" b="1"/>
          </a:p>
        </p:txBody>
      </p:sp>
      <p:sp>
        <p:nvSpPr>
          <p:cNvPr id="168979" name="Text Box 19"/>
          <p:cNvSpPr txBox="1">
            <a:spLocks noChangeArrowheads="1"/>
          </p:cNvSpPr>
          <p:nvPr/>
        </p:nvSpPr>
        <p:spPr bwMode="auto">
          <a:xfrm>
            <a:off x="6372225" y="2636838"/>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SA" altLang="fr-FR" sz="2400" b="1"/>
              <a:t>لائقة</a:t>
            </a:r>
            <a:endParaRPr lang="fr-FR" altLang="fr-FR" sz="2400" b="1"/>
          </a:p>
        </p:txBody>
      </p:sp>
      <p:sp>
        <p:nvSpPr>
          <p:cNvPr id="168980" name="Line 20"/>
          <p:cNvSpPr>
            <a:spLocks noChangeShapeType="1"/>
          </p:cNvSpPr>
          <p:nvPr/>
        </p:nvSpPr>
        <p:spPr bwMode="auto">
          <a:xfrm>
            <a:off x="7451725" y="3644900"/>
            <a:ext cx="0" cy="360363"/>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81" name="Text Box 21"/>
          <p:cNvSpPr txBox="1">
            <a:spLocks noChangeArrowheads="1"/>
          </p:cNvSpPr>
          <p:nvPr/>
        </p:nvSpPr>
        <p:spPr bwMode="auto">
          <a:xfrm>
            <a:off x="5321600" y="4076700"/>
            <a:ext cx="3498550"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مقابلة شخصية مع رئيس القسم</a:t>
            </a:r>
            <a:endParaRPr lang="fr-FR" altLang="fr-FR"/>
          </a:p>
        </p:txBody>
      </p:sp>
      <p:sp>
        <p:nvSpPr>
          <p:cNvPr id="168982" name="Rectangle 22"/>
          <p:cNvSpPr>
            <a:spLocks noChangeArrowheads="1"/>
          </p:cNvSpPr>
          <p:nvPr/>
        </p:nvSpPr>
        <p:spPr bwMode="auto">
          <a:xfrm>
            <a:off x="7740650" y="3644900"/>
            <a:ext cx="773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SA" altLang="fr-FR" sz="2400" b="1"/>
              <a:t>بيانات</a:t>
            </a:r>
            <a:endParaRPr lang="fr-FR" altLang="fr-FR" sz="2400" b="1"/>
          </a:p>
        </p:txBody>
      </p:sp>
      <p:sp>
        <p:nvSpPr>
          <p:cNvPr id="168983" name="Text Box 23"/>
          <p:cNvSpPr txBox="1">
            <a:spLocks noChangeArrowheads="1"/>
          </p:cNvSpPr>
          <p:nvPr/>
        </p:nvSpPr>
        <p:spPr bwMode="auto">
          <a:xfrm>
            <a:off x="6372225" y="3644900"/>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SA" altLang="fr-FR" sz="2400" b="1"/>
              <a:t>لائقة</a:t>
            </a:r>
            <a:endParaRPr lang="fr-FR" altLang="fr-FR" sz="2400" b="1"/>
          </a:p>
        </p:txBody>
      </p:sp>
      <p:sp>
        <p:nvSpPr>
          <p:cNvPr id="168984" name="Line 24"/>
          <p:cNvSpPr>
            <a:spLocks noChangeShapeType="1"/>
          </p:cNvSpPr>
          <p:nvPr/>
        </p:nvSpPr>
        <p:spPr bwMode="auto">
          <a:xfrm>
            <a:off x="7451725" y="4581525"/>
            <a:ext cx="0" cy="358775"/>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85" name="Text Box 25"/>
          <p:cNvSpPr txBox="1">
            <a:spLocks noChangeArrowheads="1"/>
          </p:cNvSpPr>
          <p:nvPr/>
        </p:nvSpPr>
        <p:spPr bwMode="auto">
          <a:xfrm>
            <a:off x="5321600" y="4941888"/>
            <a:ext cx="3569988"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مقابلة مدير شؤون الموظفين</a:t>
            </a:r>
            <a:r>
              <a:rPr lang="en-US" altLang="fr-FR"/>
              <a:t> </a:t>
            </a:r>
          </a:p>
        </p:txBody>
      </p:sp>
      <p:sp>
        <p:nvSpPr>
          <p:cNvPr id="168986" name="Text Box 26"/>
          <p:cNvSpPr txBox="1">
            <a:spLocks noChangeArrowheads="1"/>
          </p:cNvSpPr>
          <p:nvPr/>
        </p:nvSpPr>
        <p:spPr bwMode="auto">
          <a:xfrm>
            <a:off x="1692275" y="4508500"/>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endParaRPr lang="en-US" altLang="fr-FR" sz="1800"/>
          </a:p>
        </p:txBody>
      </p:sp>
      <p:sp>
        <p:nvSpPr>
          <p:cNvPr id="168987" name="Text Box 27"/>
          <p:cNvSpPr txBox="1">
            <a:spLocks noChangeArrowheads="1"/>
          </p:cNvSpPr>
          <p:nvPr/>
        </p:nvSpPr>
        <p:spPr bwMode="auto">
          <a:xfrm>
            <a:off x="7740650" y="4508500"/>
            <a:ext cx="792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SA" altLang="fr-FR" sz="2400" b="1"/>
              <a:t>مقابلة</a:t>
            </a:r>
            <a:endParaRPr lang="fr-FR" altLang="fr-FR" sz="2400" b="1"/>
          </a:p>
        </p:txBody>
      </p:sp>
      <p:sp>
        <p:nvSpPr>
          <p:cNvPr id="168988" name="Text Box 28"/>
          <p:cNvSpPr txBox="1">
            <a:spLocks noChangeArrowheads="1"/>
          </p:cNvSpPr>
          <p:nvPr/>
        </p:nvSpPr>
        <p:spPr bwMode="auto">
          <a:xfrm>
            <a:off x="6300788" y="4508500"/>
            <a:ext cx="79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SA" altLang="fr-FR" sz="2400" b="1" dirty="0"/>
              <a:t>ناجحة</a:t>
            </a:r>
            <a:endParaRPr lang="fr-FR" altLang="fr-FR" sz="2400" b="1" dirty="0"/>
          </a:p>
        </p:txBody>
      </p:sp>
      <p:sp>
        <p:nvSpPr>
          <p:cNvPr id="168989" name="Line 29"/>
          <p:cNvSpPr>
            <a:spLocks noChangeShapeType="1"/>
          </p:cNvSpPr>
          <p:nvPr/>
        </p:nvSpPr>
        <p:spPr bwMode="auto">
          <a:xfrm>
            <a:off x="7451725" y="5445125"/>
            <a:ext cx="0" cy="358775"/>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90" name="Text Box 30"/>
          <p:cNvSpPr txBox="1">
            <a:spLocks noChangeArrowheads="1"/>
          </p:cNvSpPr>
          <p:nvPr/>
        </p:nvSpPr>
        <p:spPr bwMode="auto">
          <a:xfrm>
            <a:off x="5321600" y="5876925"/>
            <a:ext cx="3571575"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الكشف الطبي</a:t>
            </a:r>
            <a:endParaRPr lang="fr-FR" altLang="fr-FR"/>
          </a:p>
        </p:txBody>
      </p:sp>
      <p:sp>
        <p:nvSpPr>
          <p:cNvPr id="168991" name="Text Box 31"/>
          <p:cNvSpPr txBox="1">
            <a:spLocks noChangeArrowheads="1"/>
          </p:cNvSpPr>
          <p:nvPr/>
        </p:nvSpPr>
        <p:spPr bwMode="auto">
          <a:xfrm>
            <a:off x="6300788" y="5373688"/>
            <a:ext cx="79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1">
              <a:defRPr sz="3200">
                <a:solidFill>
                  <a:schemeClr val="tx1"/>
                </a:solidFill>
                <a:latin typeface="Tahoma" panose="020B0604030504040204" pitchFamily="34" charset="0"/>
                <a:cs typeface="Arial" panose="020B0604020202020204" pitchFamily="34" charset="0"/>
              </a:defRPr>
            </a:lvl1pPr>
            <a:lvl2pPr marL="742950" indent="-285750" algn="ctr" rtl="1">
              <a:defRPr sz="3200">
                <a:solidFill>
                  <a:schemeClr val="tx1"/>
                </a:solidFill>
                <a:latin typeface="Tahoma" panose="020B0604030504040204" pitchFamily="34" charset="0"/>
                <a:cs typeface="Arial" panose="020B0604020202020204" pitchFamily="34" charset="0"/>
              </a:defRPr>
            </a:lvl2pPr>
            <a:lvl3pPr marL="1143000" indent="-228600" algn="ctr" rtl="1">
              <a:defRPr sz="3200">
                <a:solidFill>
                  <a:schemeClr val="tx1"/>
                </a:solidFill>
                <a:latin typeface="Tahoma" panose="020B0604030504040204" pitchFamily="34" charset="0"/>
                <a:cs typeface="Arial" panose="020B0604020202020204" pitchFamily="34" charset="0"/>
              </a:defRPr>
            </a:lvl3pPr>
            <a:lvl4pPr marL="1600200" indent="-228600" algn="ctr" rtl="1">
              <a:defRPr sz="3200">
                <a:solidFill>
                  <a:schemeClr val="tx1"/>
                </a:solidFill>
                <a:latin typeface="Tahoma" panose="020B0604030504040204" pitchFamily="34" charset="0"/>
                <a:cs typeface="Arial" panose="020B0604020202020204" pitchFamily="34" charset="0"/>
              </a:defRPr>
            </a:lvl4pPr>
            <a:lvl5pPr marL="2057400" indent="-228600" algn="ctr" rtl="1">
              <a:defRPr sz="3200">
                <a:solidFill>
                  <a:schemeClr val="tx1"/>
                </a:solidFill>
                <a:latin typeface="Tahoma" panose="020B0604030504040204" pitchFamily="34" charset="0"/>
                <a:cs typeface="Arial" panose="020B0604020202020204" pitchFamily="34" charset="0"/>
              </a:defRPr>
            </a:lvl5pPr>
            <a:lvl6pPr marL="25146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algn="ctr" rtl="1"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ar-SA" altLang="fr-FR" sz="2400" b="1"/>
              <a:t>اتفاق</a:t>
            </a:r>
            <a:endParaRPr lang="fr-FR" altLang="fr-FR" sz="2400" b="1"/>
          </a:p>
        </p:txBody>
      </p:sp>
      <p:sp>
        <p:nvSpPr>
          <p:cNvPr id="168992" name="Line 32"/>
          <p:cNvSpPr>
            <a:spLocks noChangeShapeType="1"/>
          </p:cNvSpPr>
          <p:nvPr/>
        </p:nvSpPr>
        <p:spPr bwMode="auto">
          <a:xfrm flipH="1">
            <a:off x="5508625" y="6669088"/>
            <a:ext cx="2016125"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94" name="Text Box 34"/>
          <p:cNvSpPr txBox="1">
            <a:spLocks noChangeArrowheads="1"/>
          </p:cNvSpPr>
          <p:nvPr/>
        </p:nvSpPr>
        <p:spPr bwMode="auto">
          <a:xfrm>
            <a:off x="4643438" y="6324600"/>
            <a:ext cx="863600"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لائق</a:t>
            </a:r>
            <a:endParaRPr lang="fr-FR" altLang="fr-FR"/>
          </a:p>
        </p:txBody>
      </p:sp>
      <p:sp>
        <p:nvSpPr>
          <p:cNvPr id="168995" name="Line 35"/>
          <p:cNvSpPr>
            <a:spLocks noChangeShapeType="1"/>
          </p:cNvSpPr>
          <p:nvPr/>
        </p:nvSpPr>
        <p:spPr bwMode="auto">
          <a:xfrm flipH="1">
            <a:off x="3995738" y="6669088"/>
            <a:ext cx="576262"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96" name="Line 36"/>
          <p:cNvSpPr>
            <a:spLocks noChangeShapeType="1"/>
          </p:cNvSpPr>
          <p:nvPr/>
        </p:nvSpPr>
        <p:spPr bwMode="auto">
          <a:xfrm flipV="1">
            <a:off x="7524750" y="6381750"/>
            <a:ext cx="0" cy="287338"/>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97" name="Text Box 37"/>
          <p:cNvSpPr txBox="1">
            <a:spLocks noChangeArrowheads="1"/>
          </p:cNvSpPr>
          <p:nvPr/>
        </p:nvSpPr>
        <p:spPr bwMode="auto">
          <a:xfrm>
            <a:off x="830139" y="2997200"/>
            <a:ext cx="3598863"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نتائج غير ناجحة</a:t>
            </a:r>
            <a:endParaRPr lang="fr-FR" altLang="fr-FR"/>
          </a:p>
        </p:txBody>
      </p:sp>
      <p:sp>
        <p:nvSpPr>
          <p:cNvPr id="168998" name="Text Box 38"/>
          <p:cNvSpPr txBox="1">
            <a:spLocks noChangeArrowheads="1"/>
          </p:cNvSpPr>
          <p:nvPr/>
        </p:nvSpPr>
        <p:spPr bwMode="auto">
          <a:xfrm>
            <a:off x="2771775" y="6324600"/>
            <a:ext cx="1152525"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التعـيين</a:t>
            </a:r>
            <a:endParaRPr lang="fr-FR" altLang="fr-FR"/>
          </a:p>
        </p:txBody>
      </p:sp>
      <p:sp>
        <p:nvSpPr>
          <p:cNvPr id="168999" name="Text Box 39"/>
          <p:cNvSpPr txBox="1">
            <a:spLocks noChangeArrowheads="1"/>
          </p:cNvSpPr>
          <p:nvPr/>
        </p:nvSpPr>
        <p:spPr bwMode="auto">
          <a:xfrm>
            <a:off x="761900" y="1347103"/>
            <a:ext cx="3600450"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شخص غير لائق أو غير مقبول</a:t>
            </a:r>
            <a:endParaRPr lang="fr-FR" altLang="fr-FR"/>
          </a:p>
        </p:txBody>
      </p:sp>
      <p:sp>
        <p:nvSpPr>
          <p:cNvPr id="169000" name="Text Box 40"/>
          <p:cNvSpPr txBox="1">
            <a:spLocks noChangeArrowheads="1"/>
          </p:cNvSpPr>
          <p:nvPr/>
        </p:nvSpPr>
        <p:spPr bwMode="auto">
          <a:xfrm>
            <a:off x="830145" y="2160896"/>
            <a:ext cx="3602038"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بيانات غير كافية أو غير لائقة</a:t>
            </a:r>
            <a:endParaRPr lang="fr-FR" altLang="fr-FR"/>
          </a:p>
        </p:txBody>
      </p:sp>
      <p:sp>
        <p:nvSpPr>
          <p:cNvPr id="169001" name="Text Box 41"/>
          <p:cNvSpPr txBox="1">
            <a:spLocks noChangeArrowheads="1"/>
          </p:cNvSpPr>
          <p:nvPr/>
        </p:nvSpPr>
        <p:spPr bwMode="auto">
          <a:xfrm>
            <a:off x="830136" y="3997280"/>
            <a:ext cx="3602038"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a:t>مقابلة غير ناجحة</a:t>
            </a:r>
            <a:endParaRPr lang="fr-FR" altLang="fr-FR"/>
          </a:p>
        </p:txBody>
      </p:sp>
      <p:sp>
        <p:nvSpPr>
          <p:cNvPr id="169002" name="Text Box 42"/>
          <p:cNvSpPr txBox="1">
            <a:spLocks noChangeArrowheads="1"/>
          </p:cNvSpPr>
          <p:nvPr/>
        </p:nvSpPr>
        <p:spPr bwMode="auto">
          <a:xfrm>
            <a:off x="802849" y="4819936"/>
            <a:ext cx="3600450"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dirty="0"/>
              <a:t>عدم اتفاق على شروط العمل</a:t>
            </a:r>
            <a:endParaRPr lang="fr-FR" altLang="fr-FR" dirty="0"/>
          </a:p>
        </p:txBody>
      </p:sp>
      <p:sp>
        <p:nvSpPr>
          <p:cNvPr id="169003" name="Text Box 43"/>
          <p:cNvSpPr txBox="1">
            <a:spLocks noChangeArrowheads="1"/>
          </p:cNvSpPr>
          <p:nvPr/>
        </p:nvSpPr>
        <p:spPr bwMode="auto">
          <a:xfrm>
            <a:off x="827088" y="5682633"/>
            <a:ext cx="3600450" cy="46166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dirty="0"/>
              <a:t>غير لائق صحياً</a:t>
            </a:r>
            <a:endParaRPr lang="fr-FR" altLang="fr-FR" dirty="0"/>
          </a:p>
        </p:txBody>
      </p:sp>
      <p:sp>
        <p:nvSpPr>
          <p:cNvPr id="56358" name="Line 44"/>
          <p:cNvSpPr>
            <a:spLocks noChangeShapeType="1"/>
          </p:cNvSpPr>
          <p:nvPr/>
        </p:nvSpPr>
        <p:spPr bwMode="auto">
          <a:xfrm flipH="1" flipV="1">
            <a:off x="4383982" y="1481113"/>
            <a:ext cx="896674" cy="27298"/>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59" name="Line 45"/>
          <p:cNvSpPr>
            <a:spLocks noChangeShapeType="1"/>
          </p:cNvSpPr>
          <p:nvPr/>
        </p:nvSpPr>
        <p:spPr bwMode="auto">
          <a:xfrm flipH="1">
            <a:off x="4588703" y="2349500"/>
            <a:ext cx="647700"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60" name="Line 46"/>
          <p:cNvSpPr>
            <a:spLocks noChangeShapeType="1"/>
          </p:cNvSpPr>
          <p:nvPr/>
        </p:nvSpPr>
        <p:spPr bwMode="auto">
          <a:xfrm flipH="1">
            <a:off x="4506815" y="3284538"/>
            <a:ext cx="647700"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61" name="Line 47"/>
          <p:cNvSpPr>
            <a:spLocks noChangeShapeType="1"/>
          </p:cNvSpPr>
          <p:nvPr/>
        </p:nvSpPr>
        <p:spPr bwMode="auto">
          <a:xfrm flipH="1">
            <a:off x="4479520" y="4248459"/>
            <a:ext cx="647700"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62" name="Line 48"/>
          <p:cNvSpPr>
            <a:spLocks noChangeShapeType="1"/>
          </p:cNvSpPr>
          <p:nvPr/>
        </p:nvSpPr>
        <p:spPr bwMode="auto">
          <a:xfrm flipH="1">
            <a:off x="4547755" y="5084763"/>
            <a:ext cx="647700"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63" name="Line 49"/>
          <p:cNvSpPr>
            <a:spLocks noChangeShapeType="1"/>
          </p:cNvSpPr>
          <p:nvPr/>
        </p:nvSpPr>
        <p:spPr bwMode="auto">
          <a:xfrm flipH="1">
            <a:off x="4520464" y="5949950"/>
            <a:ext cx="647700"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9010" name="Line 50"/>
          <p:cNvSpPr>
            <a:spLocks noChangeShapeType="1"/>
          </p:cNvSpPr>
          <p:nvPr/>
        </p:nvSpPr>
        <p:spPr bwMode="auto">
          <a:xfrm flipH="1">
            <a:off x="457200" y="1628052"/>
            <a:ext cx="288925"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9011" name="Line 51"/>
          <p:cNvSpPr>
            <a:spLocks noChangeShapeType="1"/>
          </p:cNvSpPr>
          <p:nvPr/>
        </p:nvSpPr>
        <p:spPr bwMode="auto">
          <a:xfrm flipH="1">
            <a:off x="533519" y="2401390"/>
            <a:ext cx="288925"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9012" name="Line 52"/>
          <p:cNvSpPr>
            <a:spLocks noChangeShapeType="1"/>
          </p:cNvSpPr>
          <p:nvPr/>
        </p:nvSpPr>
        <p:spPr bwMode="auto">
          <a:xfrm flipH="1">
            <a:off x="533519" y="3276766"/>
            <a:ext cx="288925"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9013" name="Line 53"/>
          <p:cNvSpPr>
            <a:spLocks noChangeShapeType="1"/>
          </p:cNvSpPr>
          <p:nvPr/>
        </p:nvSpPr>
        <p:spPr bwMode="auto">
          <a:xfrm flipH="1">
            <a:off x="506223" y="4198441"/>
            <a:ext cx="288925"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9014" name="Line 54"/>
          <p:cNvSpPr>
            <a:spLocks noChangeShapeType="1"/>
          </p:cNvSpPr>
          <p:nvPr/>
        </p:nvSpPr>
        <p:spPr bwMode="auto">
          <a:xfrm flipH="1">
            <a:off x="457200" y="5061236"/>
            <a:ext cx="288925"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9015" name="Line 55"/>
          <p:cNvSpPr>
            <a:spLocks noChangeShapeType="1"/>
          </p:cNvSpPr>
          <p:nvPr/>
        </p:nvSpPr>
        <p:spPr bwMode="auto">
          <a:xfrm flipH="1">
            <a:off x="492478" y="5704645"/>
            <a:ext cx="288925"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70" name="Line 57"/>
          <p:cNvSpPr>
            <a:spLocks noChangeShapeType="1"/>
          </p:cNvSpPr>
          <p:nvPr/>
        </p:nvSpPr>
        <p:spPr bwMode="auto">
          <a:xfrm>
            <a:off x="457200" y="1268412"/>
            <a:ext cx="0" cy="4752975"/>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9018" name="Text Box 58"/>
          <p:cNvSpPr txBox="1">
            <a:spLocks noChangeArrowheads="1"/>
          </p:cNvSpPr>
          <p:nvPr/>
        </p:nvSpPr>
        <p:spPr bwMode="auto">
          <a:xfrm>
            <a:off x="179388" y="6324600"/>
            <a:ext cx="1295400"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headEnd/>
            <a:tailEnd/>
          </a:ln>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ctr" rtl="1" eaLnBrk="1" hangingPunct="1">
              <a:defRPr b="1">
                <a:solidFill>
                  <a:srgbClr val="00206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ltLang="fr-FR" dirty="0">
                <a:solidFill>
                  <a:schemeClr val="accent4">
                    <a:lumMod val="10000"/>
                  </a:schemeClr>
                </a:solidFill>
              </a:rPr>
              <a:t>الرفــــض</a:t>
            </a:r>
            <a:endParaRPr lang="fr-FR" altLang="fr-FR" dirty="0">
              <a:solidFill>
                <a:schemeClr val="accent4">
                  <a:lumMod val="10000"/>
                </a:schemeClr>
              </a:solidFill>
            </a:endParaRPr>
          </a:p>
        </p:txBody>
      </p:sp>
      <p:sp>
        <p:nvSpPr>
          <p:cNvPr id="169020" name="Line 60"/>
          <p:cNvSpPr>
            <a:spLocks noChangeShapeType="1"/>
          </p:cNvSpPr>
          <p:nvPr/>
        </p:nvSpPr>
        <p:spPr bwMode="auto">
          <a:xfrm flipH="1">
            <a:off x="1547813" y="6597650"/>
            <a:ext cx="1150937"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704729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 calcmode="lin" valueType="num">
                                      <p:cBhvr additive="base">
                                        <p:cTn id="7" dur="500" fill="hold"/>
                                        <p:tgtEl>
                                          <p:spTgt spid="168964"/>
                                        </p:tgtEl>
                                        <p:attrNameLst>
                                          <p:attrName>ppt_x</p:attrName>
                                        </p:attrNameLst>
                                      </p:cBhvr>
                                      <p:tavLst>
                                        <p:tav tm="0">
                                          <p:val>
                                            <p:strVal val="#ppt_x"/>
                                          </p:val>
                                        </p:tav>
                                        <p:tav tm="100000">
                                          <p:val>
                                            <p:strVal val="#ppt_x"/>
                                          </p:val>
                                        </p:tav>
                                      </p:tavLst>
                                    </p:anim>
                                    <p:anim calcmode="lin" valueType="num">
                                      <p:cBhvr additive="base">
                                        <p:cTn id="8" dur="500" fill="hold"/>
                                        <p:tgtEl>
                                          <p:spTgt spid="1689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8965"/>
                                        </p:tgtEl>
                                        <p:attrNameLst>
                                          <p:attrName>style.visibility</p:attrName>
                                        </p:attrNameLst>
                                      </p:cBhvr>
                                      <p:to>
                                        <p:strVal val="visible"/>
                                      </p:to>
                                    </p:set>
                                    <p:anim calcmode="lin" valueType="num">
                                      <p:cBhvr additive="base">
                                        <p:cTn id="11" dur="500" fill="hold"/>
                                        <p:tgtEl>
                                          <p:spTgt spid="168965"/>
                                        </p:tgtEl>
                                        <p:attrNameLst>
                                          <p:attrName>ppt_x</p:attrName>
                                        </p:attrNameLst>
                                      </p:cBhvr>
                                      <p:tavLst>
                                        <p:tav tm="0">
                                          <p:val>
                                            <p:strVal val="#ppt_x"/>
                                          </p:val>
                                        </p:tav>
                                        <p:tav tm="100000">
                                          <p:val>
                                            <p:strVal val="#ppt_x"/>
                                          </p:val>
                                        </p:tav>
                                      </p:tavLst>
                                    </p:anim>
                                    <p:anim calcmode="lin" valueType="num">
                                      <p:cBhvr additive="base">
                                        <p:cTn id="12" dur="500" fill="hold"/>
                                        <p:tgtEl>
                                          <p:spTgt spid="16896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8966"/>
                                        </p:tgtEl>
                                        <p:attrNameLst>
                                          <p:attrName>style.visibility</p:attrName>
                                        </p:attrNameLst>
                                      </p:cBhvr>
                                      <p:to>
                                        <p:strVal val="visible"/>
                                      </p:to>
                                    </p:set>
                                    <p:anim calcmode="lin" valueType="num">
                                      <p:cBhvr additive="base">
                                        <p:cTn id="15" dur="500" fill="hold"/>
                                        <p:tgtEl>
                                          <p:spTgt spid="168966"/>
                                        </p:tgtEl>
                                        <p:attrNameLst>
                                          <p:attrName>ppt_x</p:attrName>
                                        </p:attrNameLst>
                                      </p:cBhvr>
                                      <p:tavLst>
                                        <p:tav tm="0">
                                          <p:val>
                                            <p:strVal val="#ppt_x"/>
                                          </p:val>
                                        </p:tav>
                                        <p:tav tm="100000">
                                          <p:val>
                                            <p:strVal val="#ppt_x"/>
                                          </p:val>
                                        </p:tav>
                                      </p:tavLst>
                                    </p:anim>
                                    <p:anim calcmode="lin" valueType="num">
                                      <p:cBhvr additive="base">
                                        <p:cTn id="16" dur="500" fill="hold"/>
                                        <p:tgtEl>
                                          <p:spTgt spid="16896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968"/>
                                        </p:tgtEl>
                                        <p:attrNameLst>
                                          <p:attrName>style.visibility</p:attrName>
                                        </p:attrNameLst>
                                      </p:cBhvr>
                                      <p:to>
                                        <p:strVal val="visible"/>
                                      </p:to>
                                    </p:set>
                                    <p:anim calcmode="lin" valueType="num">
                                      <p:cBhvr additive="base">
                                        <p:cTn id="19" dur="500" fill="hold"/>
                                        <p:tgtEl>
                                          <p:spTgt spid="168968"/>
                                        </p:tgtEl>
                                        <p:attrNameLst>
                                          <p:attrName>ppt_x</p:attrName>
                                        </p:attrNameLst>
                                      </p:cBhvr>
                                      <p:tavLst>
                                        <p:tav tm="0">
                                          <p:val>
                                            <p:strVal val="#ppt_x"/>
                                          </p:val>
                                        </p:tav>
                                        <p:tav tm="100000">
                                          <p:val>
                                            <p:strVal val="#ppt_x"/>
                                          </p:val>
                                        </p:tav>
                                      </p:tavLst>
                                    </p:anim>
                                    <p:anim calcmode="lin" valueType="num">
                                      <p:cBhvr additive="base">
                                        <p:cTn id="20" dur="500" fill="hold"/>
                                        <p:tgtEl>
                                          <p:spTgt spid="1689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8969"/>
                                        </p:tgtEl>
                                        <p:attrNameLst>
                                          <p:attrName>style.visibility</p:attrName>
                                        </p:attrNameLst>
                                      </p:cBhvr>
                                      <p:to>
                                        <p:strVal val="visible"/>
                                      </p:to>
                                    </p:set>
                                    <p:anim calcmode="lin" valueType="num">
                                      <p:cBhvr additive="base">
                                        <p:cTn id="23" dur="500" fill="hold"/>
                                        <p:tgtEl>
                                          <p:spTgt spid="168969"/>
                                        </p:tgtEl>
                                        <p:attrNameLst>
                                          <p:attrName>ppt_x</p:attrName>
                                        </p:attrNameLst>
                                      </p:cBhvr>
                                      <p:tavLst>
                                        <p:tav tm="0">
                                          <p:val>
                                            <p:strVal val="#ppt_x"/>
                                          </p:val>
                                        </p:tav>
                                        <p:tav tm="100000">
                                          <p:val>
                                            <p:strVal val="#ppt_x"/>
                                          </p:val>
                                        </p:tav>
                                      </p:tavLst>
                                    </p:anim>
                                    <p:anim calcmode="lin" valueType="num">
                                      <p:cBhvr additive="base">
                                        <p:cTn id="24" dur="500" fill="hold"/>
                                        <p:tgtEl>
                                          <p:spTgt spid="1689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nodePh="1">
                                  <p:stCondLst>
                                    <p:cond delay="0"/>
                                  </p:stCondLst>
                                  <p:endCondLst>
                                    <p:cond evt="begin" delay="0">
                                      <p:tn val="25"/>
                                    </p:cond>
                                  </p:endCondLst>
                                  <p:childTnLst>
                                    <p:set>
                                      <p:cBhvr>
                                        <p:cTn id="26" dur="1" fill="hold">
                                          <p:stCondLst>
                                            <p:cond delay="0"/>
                                          </p:stCondLst>
                                        </p:cTn>
                                        <p:tgtEl>
                                          <p:spTgt spid="168972"/>
                                        </p:tgtEl>
                                        <p:attrNameLst>
                                          <p:attrName>style.visibility</p:attrName>
                                        </p:attrNameLst>
                                      </p:cBhvr>
                                      <p:to>
                                        <p:strVal val="visible"/>
                                      </p:to>
                                    </p:set>
                                    <p:anim calcmode="lin" valueType="num">
                                      <p:cBhvr additive="base">
                                        <p:cTn id="27" dur="500" fill="hold"/>
                                        <p:tgtEl>
                                          <p:spTgt spid="168972"/>
                                        </p:tgtEl>
                                        <p:attrNameLst>
                                          <p:attrName>ppt_x</p:attrName>
                                        </p:attrNameLst>
                                      </p:cBhvr>
                                      <p:tavLst>
                                        <p:tav tm="0">
                                          <p:val>
                                            <p:strVal val="#ppt_x"/>
                                          </p:val>
                                        </p:tav>
                                        <p:tav tm="100000">
                                          <p:val>
                                            <p:strVal val="#ppt_x"/>
                                          </p:val>
                                        </p:tav>
                                      </p:tavLst>
                                    </p:anim>
                                    <p:anim calcmode="lin" valueType="num">
                                      <p:cBhvr additive="base">
                                        <p:cTn id="28" dur="500" fill="hold"/>
                                        <p:tgtEl>
                                          <p:spTgt spid="16897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8974"/>
                                        </p:tgtEl>
                                        <p:attrNameLst>
                                          <p:attrName>style.visibility</p:attrName>
                                        </p:attrNameLst>
                                      </p:cBhvr>
                                      <p:to>
                                        <p:strVal val="visible"/>
                                      </p:to>
                                    </p:set>
                                    <p:anim calcmode="lin" valueType="num">
                                      <p:cBhvr additive="base">
                                        <p:cTn id="31" dur="500" fill="hold"/>
                                        <p:tgtEl>
                                          <p:spTgt spid="168974"/>
                                        </p:tgtEl>
                                        <p:attrNameLst>
                                          <p:attrName>ppt_x</p:attrName>
                                        </p:attrNameLst>
                                      </p:cBhvr>
                                      <p:tavLst>
                                        <p:tav tm="0">
                                          <p:val>
                                            <p:strVal val="#ppt_x"/>
                                          </p:val>
                                        </p:tav>
                                        <p:tav tm="100000">
                                          <p:val>
                                            <p:strVal val="#ppt_x"/>
                                          </p:val>
                                        </p:tav>
                                      </p:tavLst>
                                    </p:anim>
                                    <p:anim calcmode="lin" valueType="num">
                                      <p:cBhvr additive="base">
                                        <p:cTn id="32" dur="500" fill="hold"/>
                                        <p:tgtEl>
                                          <p:spTgt spid="16897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8975"/>
                                        </p:tgtEl>
                                        <p:attrNameLst>
                                          <p:attrName>style.visibility</p:attrName>
                                        </p:attrNameLst>
                                      </p:cBhvr>
                                      <p:to>
                                        <p:strVal val="visible"/>
                                      </p:to>
                                    </p:set>
                                    <p:anim calcmode="lin" valueType="num">
                                      <p:cBhvr additive="base">
                                        <p:cTn id="35" dur="500" fill="hold"/>
                                        <p:tgtEl>
                                          <p:spTgt spid="168975"/>
                                        </p:tgtEl>
                                        <p:attrNameLst>
                                          <p:attrName>ppt_x</p:attrName>
                                        </p:attrNameLst>
                                      </p:cBhvr>
                                      <p:tavLst>
                                        <p:tav tm="0">
                                          <p:val>
                                            <p:strVal val="#ppt_x"/>
                                          </p:val>
                                        </p:tav>
                                        <p:tav tm="100000">
                                          <p:val>
                                            <p:strVal val="#ppt_x"/>
                                          </p:val>
                                        </p:tav>
                                      </p:tavLst>
                                    </p:anim>
                                    <p:anim calcmode="lin" valueType="num">
                                      <p:cBhvr additive="base">
                                        <p:cTn id="36" dur="500" fill="hold"/>
                                        <p:tgtEl>
                                          <p:spTgt spid="16897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976"/>
                                        </p:tgtEl>
                                        <p:attrNameLst>
                                          <p:attrName>style.visibility</p:attrName>
                                        </p:attrNameLst>
                                      </p:cBhvr>
                                      <p:to>
                                        <p:strVal val="visible"/>
                                      </p:to>
                                    </p:set>
                                    <p:anim calcmode="lin" valueType="num">
                                      <p:cBhvr additive="base">
                                        <p:cTn id="39" dur="500" fill="hold"/>
                                        <p:tgtEl>
                                          <p:spTgt spid="168976"/>
                                        </p:tgtEl>
                                        <p:attrNameLst>
                                          <p:attrName>ppt_x</p:attrName>
                                        </p:attrNameLst>
                                      </p:cBhvr>
                                      <p:tavLst>
                                        <p:tav tm="0">
                                          <p:val>
                                            <p:strVal val="#ppt_x"/>
                                          </p:val>
                                        </p:tav>
                                        <p:tav tm="100000">
                                          <p:val>
                                            <p:strVal val="#ppt_x"/>
                                          </p:val>
                                        </p:tav>
                                      </p:tavLst>
                                    </p:anim>
                                    <p:anim calcmode="lin" valueType="num">
                                      <p:cBhvr additive="base">
                                        <p:cTn id="40" dur="500" fill="hold"/>
                                        <p:tgtEl>
                                          <p:spTgt spid="16897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8977"/>
                                        </p:tgtEl>
                                        <p:attrNameLst>
                                          <p:attrName>style.visibility</p:attrName>
                                        </p:attrNameLst>
                                      </p:cBhvr>
                                      <p:to>
                                        <p:strVal val="visible"/>
                                      </p:to>
                                    </p:set>
                                    <p:anim calcmode="lin" valueType="num">
                                      <p:cBhvr additive="base">
                                        <p:cTn id="43" dur="500" fill="hold"/>
                                        <p:tgtEl>
                                          <p:spTgt spid="168977"/>
                                        </p:tgtEl>
                                        <p:attrNameLst>
                                          <p:attrName>ppt_x</p:attrName>
                                        </p:attrNameLst>
                                      </p:cBhvr>
                                      <p:tavLst>
                                        <p:tav tm="0">
                                          <p:val>
                                            <p:strVal val="#ppt_x"/>
                                          </p:val>
                                        </p:tav>
                                        <p:tav tm="100000">
                                          <p:val>
                                            <p:strVal val="#ppt_x"/>
                                          </p:val>
                                        </p:tav>
                                      </p:tavLst>
                                    </p:anim>
                                    <p:anim calcmode="lin" valueType="num">
                                      <p:cBhvr additive="base">
                                        <p:cTn id="44" dur="500" fill="hold"/>
                                        <p:tgtEl>
                                          <p:spTgt spid="16897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979"/>
                                        </p:tgtEl>
                                        <p:attrNameLst>
                                          <p:attrName>style.visibility</p:attrName>
                                        </p:attrNameLst>
                                      </p:cBhvr>
                                      <p:to>
                                        <p:strVal val="visible"/>
                                      </p:to>
                                    </p:set>
                                    <p:anim calcmode="lin" valueType="num">
                                      <p:cBhvr additive="base">
                                        <p:cTn id="47" dur="500" fill="hold"/>
                                        <p:tgtEl>
                                          <p:spTgt spid="168979"/>
                                        </p:tgtEl>
                                        <p:attrNameLst>
                                          <p:attrName>ppt_x</p:attrName>
                                        </p:attrNameLst>
                                      </p:cBhvr>
                                      <p:tavLst>
                                        <p:tav tm="0">
                                          <p:val>
                                            <p:strVal val="#ppt_x"/>
                                          </p:val>
                                        </p:tav>
                                        <p:tav tm="100000">
                                          <p:val>
                                            <p:strVal val="#ppt_x"/>
                                          </p:val>
                                        </p:tav>
                                      </p:tavLst>
                                    </p:anim>
                                    <p:anim calcmode="lin" valueType="num">
                                      <p:cBhvr additive="base">
                                        <p:cTn id="48" dur="500" fill="hold"/>
                                        <p:tgtEl>
                                          <p:spTgt spid="16897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8980"/>
                                        </p:tgtEl>
                                        <p:attrNameLst>
                                          <p:attrName>style.visibility</p:attrName>
                                        </p:attrNameLst>
                                      </p:cBhvr>
                                      <p:to>
                                        <p:strVal val="visible"/>
                                      </p:to>
                                    </p:set>
                                    <p:anim calcmode="lin" valueType="num">
                                      <p:cBhvr additive="base">
                                        <p:cTn id="51" dur="500" fill="hold"/>
                                        <p:tgtEl>
                                          <p:spTgt spid="168980"/>
                                        </p:tgtEl>
                                        <p:attrNameLst>
                                          <p:attrName>ppt_x</p:attrName>
                                        </p:attrNameLst>
                                      </p:cBhvr>
                                      <p:tavLst>
                                        <p:tav tm="0">
                                          <p:val>
                                            <p:strVal val="#ppt_x"/>
                                          </p:val>
                                        </p:tav>
                                        <p:tav tm="100000">
                                          <p:val>
                                            <p:strVal val="#ppt_x"/>
                                          </p:val>
                                        </p:tav>
                                      </p:tavLst>
                                    </p:anim>
                                    <p:anim calcmode="lin" valueType="num">
                                      <p:cBhvr additive="base">
                                        <p:cTn id="52" dur="500" fill="hold"/>
                                        <p:tgtEl>
                                          <p:spTgt spid="16898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8981"/>
                                        </p:tgtEl>
                                        <p:attrNameLst>
                                          <p:attrName>style.visibility</p:attrName>
                                        </p:attrNameLst>
                                      </p:cBhvr>
                                      <p:to>
                                        <p:strVal val="visible"/>
                                      </p:to>
                                    </p:set>
                                    <p:anim calcmode="lin" valueType="num">
                                      <p:cBhvr additive="base">
                                        <p:cTn id="55" dur="500" fill="hold"/>
                                        <p:tgtEl>
                                          <p:spTgt spid="168981"/>
                                        </p:tgtEl>
                                        <p:attrNameLst>
                                          <p:attrName>ppt_x</p:attrName>
                                        </p:attrNameLst>
                                      </p:cBhvr>
                                      <p:tavLst>
                                        <p:tav tm="0">
                                          <p:val>
                                            <p:strVal val="#ppt_x"/>
                                          </p:val>
                                        </p:tav>
                                        <p:tav tm="100000">
                                          <p:val>
                                            <p:strVal val="#ppt_x"/>
                                          </p:val>
                                        </p:tav>
                                      </p:tavLst>
                                    </p:anim>
                                    <p:anim calcmode="lin" valueType="num">
                                      <p:cBhvr additive="base">
                                        <p:cTn id="56" dur="500" fill="hold"/>
                                        <p:tgtEl>
                                          <p:spTgt spid="16898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8982"/>
                                        </p:tgtEl>
                                        <p:attrNameLst>
                                          <p:attrName>style.visibility</p:attrName>
                                        </p:attrNameLst>
                                      </p:cBhvr>
                                      <p:to>
                                        <p:strVal val="visible"/>
                                      </p:to>
                                    </p:set>
                                    <p:anim calcmode="lin" valueType="num">
                                      <p:cBhvr additive="base">
                                        <p:cTn id="59" dur="500" fill="hold"/>
                                        <p:tgtEl>
                                          <p:spTgt spid="168982"/>
                                        </p:tgtEl>
                                        <p:attrNameLst>
                                          <p:attrName>ppt_x</p:attrName>
                                        </p:attrNameLst>
                                      </p:cBhvr>
                                      <p:tavLst>
                                        <p:tav tm="0">
                                          <p:val>
                                            <p:strVal val="#ppt_x"/>
                                          </p:val>
                                        </p:tav>
                                        <p:tav tm="100000">
                                          <p:val>
                                            <p:strVal val="#ppt_x"/>
                                          </p:val>
                                        </p:tav>
                                      </p:tavLst>
                                    </p:anim>
                                    <p:anim calcmode="lin" valueType="num">
                                      <p:cBhvr additive="base">
                                        <p:cTn id="60" dur="500" fill="hold"/>
                                        <p:tgtEl>
                                          <p:spTgt spid="16898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8983"/>
                                        </p:tgtEl>
                                        <p:attrNameLst>
                                          <p:attrName>style.visibility</p:attrName>
                                        </p:attrNameLst>
                                      </p:cBhvr>
                                      <p:to>
                                        <p:strVal val="visible"/>
                                      </p:to>
                                    </p:set>
                                    <p:anim calcmode="lin" valueType="num">
                                      <p:cBhvr additive="base">
                                        <p:cTn id="63" dur="500" fill="hold"/>
                                        <p:tgtEl>
                                          <p:spTgt spid="168983"/>
                                        </p:tgtEl>
                                        <p:attrNameLst>
                                          <p:attrName>ppt_x</p:attrName>
                                        </p:attrNameLst>
                                      </p:cBhvr>
                                      <p:tavLst>
                                        <p:tav tm="0">
                                          <p:val>
                                            <p:strVal val="#ppt_x"/>
                                          </p:val>
                                        </p:tav>
                                        <p:tav tm="100000">
                                          <p:val>
                                            <p:strVal val="#ppt_x"/>
                                          </p:val>
                                        </p:tav>
                                      </p:tavLst>
                                    </p:anim>
                                    <p:anim calcmode="lin" valueType="num">
                                      <p:cBhvr additive="base">
                                        <p:cTn id="64" dur="500" fill="hold"/>
                                        <p:tgtEl>
                                          <p:spTgt spid="16898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8984"/>
                                        </p:tgtEl>
                                        <p:attrNameLst>
                                          <p:attrName>style.visibility</p:attrName>
                                        </p:attrNameLst>
                                      </p:cBhvr>
                                      <p:to>
                                        <p:strVal val="visible"/>
                                      </p:to>
                                    </p:set>
                                    <p:anim calcmode="lin" valueType="num">
                                      <p:cBhvr additive="base">
                                        <p:cTn id="67" dur="500" fill="hold"/>
                                        <p:tgtEl>
                                          <p:spTgt spid="168984"/>
                                        </p:tgtEl>
                                        <p:attrNameLst>
                                          <p:attrName>ppt_x</p:attrName>
                                        </p:attrNameLst>
                                      </p:cBhvr>
                                      <p:tavLst>
                                        <p:tav tm="0">
                                          <p:val>
                                            <p:strVal val="#ppt_x"/>
                                          </p:val>
                                        </p:tav>
                                        <p:tav tm="100000">
                                          <p:val>
                                            <p:strVal val="#ppt_x"/>
                                          </p:val>
                                        </p:tav>
                                      </p:tavLst>
                                    </p:anim>
                                    <p:anim calcmode="lin" valueType="num">
                                      <p:cBhvr additive="base">
                                        <p:cTn id="68" dur="500" fill="hold"/>
                                        <p:tgtEl>
                                          <p:spTgt spid="16898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8985"/>
                                        </p:tgtEl>
                                        <p:attrNameLst>
                                          <p:attrName>style.visibility</p:attrName>
                                        </p:attrNameLst>
                                      </p:cBhvr>
                                      <p:to>
                                        <p:strVal val="visible"/>
                                      </p:to>
                                    </p:set>
                                    <p:anim calcmode="lin" valueType="num">
                                      <p:cBhvr additive="base">
                                        <p:cTn id="71" dur="500" fill="hold"/>
                                        <p:tgtEl>
                                          <p:spTgt spid="168985"/>
                                        </p:tgtEl>
                                        <p:attrNameLst>
                                          <p:attrName>ppt_x</p:attrName>
                                        </p:attrNameLst>
                                      </p:cBhvr>
                                      <p:tavLst>
                                        <p:tav tm="0">
                                          <p:val>
                                            <p:strVal val="#ppt_x"/>
                                          </p:val>
                                        </p:tav>
                                        <p:tav tm="100000">
                                          <p:val>
                                            <p:strVal val="#ppt_x"/>
                                          </p:val>
                                        </p:tav>
                                      </p:tavLst>
                                    </p:anim>
                                    <p:anim calcmode="lin" valueType="num">
                                      <p:cBhvr additive="base">
                                        <p:cTn id="72" dur="500" fill="hold"/>
                                        <p:tgtEl>
                                          <p:spTgt spid="16898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8987"/>
                                        </p:tgtEl>
                                        <p:attrNameLst>
                                          <p:attrName>style.visibility</p:attrName>
                                        </p:attrNameLst>
                                      </p:cBhvr>
                                      <p:to>
                                        <p:strVal val="visible"/>
                                      </p:to>
                                    </p:set>
                                    <p:anim calcmode="lin" valueType="num">
                                      <p:cBhvr additive="base">
                                        <p:cTn id="75" dur="500" fill="hold"/>
                                        <p:tgtEl>
                                          <p:spTgt spid="168987"/>
                                        </p:tgtEl>
                                        <p:attrNameLst>
                                          <p:attrName>ppt_x</p:attrName>
                                        </p:attrNameLst>
                                      </p:cBhvr>
                                      <p:tavLst>
                                        <p:tav tm="0">
                                          <p:val>
                                            <p:strVal val="#ppt_x"/>
                                          </p:val>
                                        </p:tav>
                                        <p:tav tm="100000">
                                          <p:val>
                                            <p:strVal val="#ppt_x"/>
                                          </p:val>
                                        </p:tav>
                                      </p:tavLst>
                                    </p:anim>
                                    <p:anim calcmode="lin" valueType="num">
                                      <p:cBhvr additive="base">
                                        <p:cTn id="76" dur="500" fill="hold"/>
                                        <p:tgtEl>
                                          <p:spTgt spid="16898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8988"/>
                                        </p:tgtEl>
                                        <p:attrNameLst>
                                          <p:attrName>style.visibility</p:attrName>
                                        </p:attrNameLst>
                                      </p:cBhvr>
                                      <p:to>
                                        <p:strVal val="visible"/>
                                      </p:to>
                                    </p:set>
                                    <p:anim calcmode="lin" valueType="num">
                                      <p:cBhvr additive="base">
                                        <p:cTn id="79" dur="500" fill="hold"/>
                                        <p:tgtEl>
                                          <p:spTgt spid="168988"/>
                                        </p:tgtEl>
                                        <p:attrNameLst>
                                          <p:attrName>ppt_x</p:attrName>
                                        </p:attrNameLst>
                                      </p:cBhvr>
                                      <p:tavLst>
                                        <p:tav tm="0">
                                          <p:val>
                                            <p:strVal val="#ppt_x"/>
                                          </p:val>
                                        </p:tav>
                                        <p:tav tm="100000">
                                          <p:val>
                                            <p:strVal val="#ppt_x"/>
                                          </p:val>
                                        </p:tav>
                                      </p:tavLst>
                                    </p:anim>
                                    <p:anim calcmode="lin" valueType="num">
                                      <p:cBhvr additive="base">
                                        <p:cTn id="80" dur="500" fill="hold"/>
                                        <p:tgtEl>
                                          <p:spTgt spid="16898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68989"/>
                                        </p:tgtEl>
                                        <p:attrNameLst>
                                          <p:attrName>style.visibility</p:attrName>
                                        </p:attrNameLst>
                                      </p:cBhvr>
                                      <p:to>
                                        <p:strVal val="visible"/>
                                      </p:to>
                                    </p:set>
                                    <p:anim calcmode="lin" valueType="num">
                                      <p:cBhvr additive="base">
                                        <p:cTn id="83" dur="500" fill="hold"/>
                                        <p:tgtEl>
                                          <p:spTgt spid="168989"/>
                                        </p:tgtEl>
                                        <p:attrNameLst>
                                          <p:attrName>ppt_x</p:attrName>
                                        </p:attrNameLst>
                                      </p:cBhvr>
                                      <p:tavLst>
                                        <p:tav tm="0">
                                          <p:val>
                                            <p:strVal val="#ppt_x"/>
                                          </p:val>
                                        </p:tav>
                                        <p:tav tm="100000">
                                          <p:val>
                                            <p:strVal val="#ppt_x"/>
                                          </p:val>
                                        </p:tav>
                                      </p:tavLst>
                                    </p:anim>
                                    <p:anim calcmode="lin" valueType="num">
                                      <p:cBhvr additive="base">
                                        <p:cTn id="84" dur="500" fill="hold"/>
                                        <p:tgtEl>
                                          <p:spTgt spid="16898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68990"/>
                                        </p:tgtEl>
                                        <p:attrNameLst>
                                          <p:attrName>style.visibility</p:attrName>
                                        </p:attrNameLst>
                                      </p:cBhvr>
                                      <p:to>
                                        <p:strVal val="visible"/>
                                      </p:to>
                                    </p:set>
                                    <p:anim calcmode="lin" valueType="num">
                                      <p:cBhvr additive="base">
                                        <p:cTn id="87" dur="500" fill="hold"/>
                                        <p:tgtEl>
                                          <p:spTgt spid="168990"/>
                                        </p:tgtEl>
                                        <p:attrNameLst>
                                          <p:attrName>ppt_x</p:attrName>
                                        </p:attrNameLst>
                                      </p:cBhvr>
                                      <p:tavLst>
                                        <p:tav tm="0">
                                          <p:val>
                                            <p:strVal val="#ppt_x"/>
                                          </p:val>
                                        </p:tav>
                                        <p:tav tm="100000">
                                          <p:val>
                                            <p:strVal val="#ppt_x"/>
                                          </p:val>
                                        </p:tav>
                                      </p:tavLst>
                                    </p:anim>
                                    <p:anim calcmode="lin" valueType="num">
                                      <p:cBhvr additive="base">
                                        <p:cTn id="88" dur="500" fill="hold"/>
                                        <p:tgtEl>
                                          <p:spTgt spid="16899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68991"/>
                                        </p:tgtEl>
                                        <p:attrNameLst>
                                          <p:attrName>style.visibility</p:attrName>
                                        </p:attrNameLst>
                                      </p:cBhvr>
                                      <p:to>
                                        <p:strVal val="visible"/>
                                      </p:to>
                                    </p:set>
                                    <p:anim calcmode="lin" valueType="num">
                                      <p:cBhvr additive="base">
                                        <p:cTn id="91" dur="500" fill="hold"/>
                                        <p:tgtEl>
                                          <p:spTgt spid="168991"/>
                                        </p:tgtEl>
                                        <p:attrNameLst>
                                          <p:attrName>ppt_x</p:attrName>
                                        </p:attrNameLst>
                                      </p:cBhvr>
                                      <p:tavLst>
                                        <p:tav tm="0">
                                          <p:val>
                                            <p:strVal val="#ppt_x"/>
                                          </p:val>
                                        </p:tav>
                                        <p:tav tm="100000">
                                          <p:val>
                                            <p:strVal val="#ppt_x"/>
                                          </p:val>
                                        </p:tav>
                                      </p:tavLst>
                                    </p:anim>
                                    <p:anim calcmode="lin" valueType="num">
                                      <p:cBhvr additive="base">
                                        <p:cTn id="92" dur="500" fill="hold"/>
                                        <p:tgtEl>
                                          <p:spTgt spid="16899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68992"/>
                                        </p:tgtEl>
                                        <p:attrNameLst>
                                          <p:attrName>style.visibility</p:attrName>
                                        </p:attrNameLst>
                                      </p:cBhvr>
                                      <p:to>
                                        <p:strVal val="visible"/>
                                      </p:to>
                                    </p:set>
                                    <p:anim calcmode="lin" valueType="num">
                                      <p:cBhvr additive="base">
                                        <p:cTn id="95" dur="500" fill="hold"/>
                                        <p:tgtEl>
                                          <p:spTgt spid="168992"/>
                                        </p:tgtEl>
                                        <p:attrNameLst>
                                          <p:attrName>ppt_x</p:attrName>
                                        </p:attrNameLst>
                                      </p:cBhvr>
                                      <p:tavLst>
                                        <p:tav tm="0">
                                          <p:val>
                                            <p:strVal val="#ppt_x"/>
                                          </p:val>
                                        </p:tav>
                                        <p:tav tm="100000">
                                          <p:val>
                                            <p:strVal val="#ppt_x"/>
                                          </p:val>
                                        </p:tav>
                                      </p:tavLst>
                                    </p:anim>
                                    <p:anim calcmode="lin" valueType="num">
                                      <p:cBhvr additive="base">
                                        <p:cTn id="96" dur="500" fill="hold"/>
                                        <p:tgtEl>
                                          <p:spTgt spid="16899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68996"/>
                                        </p:tgtEl>
                                        <p:attrNameLst>
                                          <p:attrName>style.visibility</p:attrName>
                                        </p:attrNameLst>
                                      </p:cBhvr>
                                      <p:to>
                                        <p:strVal val="visible"/>
                                      </p:to>
                                    </p:set>
                                    <p:anim calcmode="lin" valueType="num">
                                      <p:cBhvr additive="base">
                                        <p:cTn id="99" dur="500" fill="hold"/>
                                        <p:tgtEl>
                                          <p:spTgt spid="168996"/>
                                        </p:tgtEl>
                                        <p:attrNameLst>
                                          <p:attrName>ppt_x</p:attrName>
                                        </p:attrNameLst>
                                      </p:cBhvr>
                                      <p:tavLst>
                                        <p:tav tm="0">
                                          <p:val>
                                            <p:strVal val="#ppt_x"/>
                                          </p:val>
                                        </p:tav>
                                        <p:tav tm="100000">
                                          <p:val>
                                            <p:strVal val="#ppt_x"/>
                                          </p:val>
                                        </p:tav>
                                      </p:tavLst>
                                    </p:anim>
                                    <p:anim calcmode="lin" valueType="num">
                                      <p:cBhvr additive="base">
                                        <p:cTn id="100" dur="500" fill="hold"/>
                                        <p:tgtEl>
                                          <p:spTgt spid="168996"/>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4" presetClass="entr" presetSubtype="0" fill="hold" grpId="0" nodeType="clickEffect" nodePh="1">
                                  <p:stCondLst>
                                    <p:cond delay="0"/>
                                  </p:stCondLst>
                                  <p:endCondLst>
                                    <p:cond evt="begin" delay="0">
                                      <p:tn val="103"/>
                                    </p:cond>
                                  </p:endCondLst>
                                  <p:childTnLst>
                                    <p:set>
                                      <p:cBhvr>
                                        <p:cTn id="104" dur="1" fill="hold">
                                          <p:stCondLst>
                                            <p:cond delay="0"/>
                                          </p:stCondLst>
                                        </p:cTn>
                                        <p:tgtEl>
                                          <p:spTgt spid="168986"/>
                                        </p:tgtEl>
                                        <p:attrNameLst>
                                          <p:attrName>style.visibility</p:attrName>
                                        </p:attrNameLst>
                                      </p:cBhvr>
                                      <p:to>
                                        <p:strVal val="visible"/>
                                      </p:to>
                                    </p:set>
                                    <p:anim from="(-#ppt_w/2)" to="(#ppt_x)" calcmode="lin" valueType="num">
                                      <p:cBhvr>
                                        <p:cTn id="105" dur="300" fill="hold">
                                          <p:stCondLst>
                                            <p:cond delay="0"/>
                                          </p:stCondLst>
                                        </p:cTn>
                                        <p:tgtEl>
                                          <p:spTgt spid="168986"/>
                                        </p:tgtEl>
                                        <p:attrNameLst>
                                          <p:attrName>ppt_x</p:attrName>
                                        </p:attrNameLst>
                                      </p:cBhvr>
                                    </p:anim>
                                    <p:anim from="0" to="-1.0" calcmode="lin" valueType="num">
                                      <p:cBhvr>
                                        <p:cTn id="106" dur="100" decel="50000" autoRev="1" fill="hold">
                                          <p:stCondLst>
                                            <p:cond delay="300"/>
                                          </p:stCondLst>
                                        </p:cTn>
                                        <p:tgtEl>
                                          <p:spTgt spid="168986"/>
                                        </p:tgtEl>
                                        <p:attrNameLst>
                                          <p:attrName>xshear</p:attrName>
                                        </p:attrNameLst>
                                      </p:cBhvr>
                                    </p:anim>
                                    <p:animScale>
                                      <p:cBhvr>
                                        <p:cTn id="107" dur="100" decel="100000" autoRev="1" fill="hold">
                                          <p:stCondLst>
                                            <p:cond delay="300"/>
                                          </p:stCondLst>
                                        </p:cTn>
                                        <p:tgtEl>
                                          <p:spTgt spid="168986"/>
                                        </p:tgtEl>
                                      </p:cBhvr>
                                      <p:from x="100000" y="100000"/>
                                      <p:to x="80000" y="100000"/>
                                    </p:animScale>
                                    <p:anim by="(#ppt_h/3+#ppt_w*0.1)" calcmode="lin" valueType="num">
                                      <p:cBhvr additive="sum">
                                        <p:cTn id="108" dur="100" decel="100000" autoRev="1" fill="hold">
                                          <p:stCondLst>
                                            <p:cond delay="300"/>
                                          </p:stCondLst>
                                        </p:cTn>
                                        <p:tgtEl>
                                          <p:spTgt spid="168986"/>
                                        </p:tgtEl>
                                        <p:attrNameLst>
                                          <p:attrName>ppt_x</p:attrName>
                                        </p:attrNameLst>
                                      </p:cBhvr>
                                    </p:anim>
                                  </p:childTnLst>
                                </p:cTn>
                              </p:par>
                              <p:par>
                                <p:cTn id="109" presetID="34" presetClass="entr" presetSubtype="0" fill="hold" grpId="0" nodeType="withEffect">
                                  <p:stCondLst>
                                    <p:cond delay="0"/>
                                  </p:stCondLst>
                                  <p:childTnLst>
                                    <p:set>
                                      <p:cBhvr>
                                        <p:cTn id="110" dur="1" fill="hold">
                                          <p:stCondLst>
                                            <p:cond delay="0"/>
                                          </p:stCondLst>
                                        </p:cTn>
                                        <p:tgtEl>
                                          <p:spTgt spid="168997"/>
                                        </p:tgtEl>
                                        <p:attrNameLst>
                                          <p:attrName>style.visibility</p:attrName>
                                        </p:attrNameLst>
                                      </p:cBhvr>
                                      <p:to>
                                        <p:strVal val="visible"/>
                                      </p:to>
                                    </p:set>
                                    <p:anim from="(-#ppt_w/2)" to="(#ppt_x)" calcmode="lin" valueType="num">
                                      <p:cBhvr>
                                        <p:cTn id="111" dur="300" fill="hold">
                                          <p:stCondLst>
                                            <p:cond delay="0"/>
                                          </p:stCondLst>
                                        </p:cTn>
                                        <p:tgtEl>
                                          <p:spTgt spid="168997"/>
                                        </p:tgtEl>
                                        <p:attrNameLst>
                                          <p:attrName>ppt_x</p:attrName>
                                        </p:attrNameLst>
                                      </p:cBhvr>
                                    </p:anim>
                                    <p:anim from="0" to="-1.0" calcmode="lin" valueType="num">
                                      <p:cBhvr>
                                        <p:cTn id="112" dur="100" decel="50000" autoRev="1" fill="hold">
                                          <p:stCondLst>
                                            <p:cond delay="300"/>
                                          </p:stCondLst>
                                        </p:cTn>
                                        <p:tgtEl>
                                          <p:spTgt spid="168997"/>
                                        </p:tgtEl>
                                        <p:attrNameLst>
                                          <p:attrName>xshear</p:attrName>
                                        </p:attrNameLst>
                                      </p:cBhvr>
                                    </p:anim>
                                    <p:animScale>
                                      <p:cBhvr>
                                        <p:cTn id="113" dur="100" decel="100000" autoRev="1" fill="hold">
                                          <p:stCondLst>
                                            <p:cond delay="300"/>
                                          </p:stCondLst>
                                        </p:cTn>
                                        <p:tgtEl>
                                          <p:spTgt spid="168997"/>
                                        </p:tgtEl>
                                      </p:cBhvr>
                                      <p:from x="100000" y="100000"/>
                                      <p:to x="80000" y="100000"/>
                                    </p:animScale>
                                    <p:anim by="(#ppt_h/3+#ppt_w*0.1)" calcmode="lin" valueType="num">
                                      <p:cBhvr additive="sum">
                                        <p:cTn id="114" dur="100" decel="100000" autoRev="1" fill="hold">
                                          <p:stCondLst>
                                            <p:cond delay="300"/>
                                          </p:stCondLst>
                                        </p:cTn>
                                        <p:tgtEl>
                                          <p:spTgt spid="168997"/>
                                        </p:tgtEl>
                                        <p:attrNameLst>
                                          <p:attrName>ppt_x</p:attrName>
                                        </p:attrNameLst>
                                      </p:cBhvr>
                                    </p:anim>
                                  </p:childTnLst>
                                </p:cTn>
                              </p:par>
                              <p:par>
                                <p:cTn id="115" presetID="34" presetClass="entr" presetSubtype="0" fill="hold" grpId="0" nodeType="withEffect">
                                  <p:stCondLst>
                                    <p:cond delay="0"/>
                                  </p:stCondLst>
                                  <p:childTnLst>
                                    <p:set>
                                      <p:cBhvr>
                                        <p:cTn id="116" dur="1" fill="hold">
                                          <p:stCondLst>
                                            <p:cond delay="0"/>
                                          </p:stCondLst>
                                        </p:cTn>
                                        <p:tgtEl>
                                          <p:spTgt spid="168999"/>
                                        </p:tgtEl>
                                        <p:attrNameLst>
                                          <p:attrName>style.visibility</p:attrName>
                                        </p:attrNameLst>
                                      </p:cBhvr>
                                      <p:to>
                                        <p:strVal val="visible"/>
                                      </p:to>
                                    </p:set>
                                    <p:anim from="(-#ppt_w/2)" to="(#ppt_x)" calcmode="lin" valueType="num">
                                      <p:cBhvr>
                                        <p:cTn id="117" dur="300" fill="hold">
                                          <p:stCondLst>
                                            <p:cond delay="0"/>
                                          </p:stCondLst>
                                        </p:cTn>
                                        <p:tgtEl>
                                          <p:spTgt spid="168999"/>
                                        </p:tgtEl>
                                        <p:attrNameLst>
                                          <p:attrName>ppt_x</p:attrName>
                                        </p:attrNameLst>
                                      </p:cBhvr>
                                    </p:anim>
                                    <p:anim from="0" to="-1.0" calcmode="lin" valueType="num">
                                      <p:cBhvr>
                                        <p:cTn id="118" dur="100" decel="50000" autoRev="1" fill="hold">
                                          <p:stCondLst>
                                            <p:cond delay="300"/>
                                          </p:stCondLst>
                                        </p:cTn>
                                        <p:tgtEl>
                                          <p:spTgt spid="168999"/>
                                        </p:tgtEl>
                                        <p:attrNameLst>
                                          <p:attrName>xshear</p:attrName>
                                        </p:attrNameLst>
                                      </p:cBhvr>
                                    </p:anim>
                                    <p:animScale>
                                      <p:cBhvr>
                                        <p:cTn id="119" dur="100" decel="100000" autoRev="1" fill="hold">
                                          <p:stCondLst>
                                            <p:cond delay="300"/>
                                          </p:stCondLst>
                                        </p:cTn>
                                        <p:tgtEl>
                                          <p:spTgt spid="168999"/>
                                        </p:tgtEl>
                                      </p:cBhvr>
                                      <p:from x="100000" y="100000"/>
                                      <p:to x="80000" y="100000"/>
                                    </p:animScale>
                                    <p:anim by="(#ppt_h/3+#ppt_w*0.1)" calcmode="lin" valueType="num">
                                      <p:cBhvr additive="sum">
                                        <p:cTn id="120" dur="100" decel="100000" autoRev="1" fill="hold">
                                          <p:stCondLst>
                                            <p:cond delay="300"/>
                                          </p:stCondLst>
                                        </p:cTn>
                                        <p:tgtEl>
                                          <p:spTgt spid="168999"/>
                                        </p:tgtEl>
                                        <p:attrNameLst>
                                          <p:attrName>ppt_x</p:attrName>
                                        </p:attrNameLst>
                                      </p:cBhvr>
                                    </p:anim>
                                  </p:childTnLst>
                                </p:cTn>
                              </p:par>
                              <p:par>
                                <p:cTn id="121" presetID="34" presetClass="entr" presetSubtype="0" fill="hold" grpId="0" nodeType="withEffect">
                                  <p:stCondLst>
                                    <p:cond delay="0"/>
                                  </p:stCondLst>
                                  <p:childTnLst>
                                    <p:set>
                                      <p:cBhvr>
                                        <p:cTn id="122" dur="1" fill="hold">
                                          <p:stCondLst>
                                            <p:cond delay="0"/>
                                          </p:stCondLst>
                                        </p:cTn>
                                        <p:tgtEl>
                                          <p:spTgt spid="169000"/>
                                        </p:tgtEl>
                                        <p:attrNameLst>
                                          <p:attrName>style.visibility</p:attrName>
                                        </p:attrNameLst>
                                      </p:cBhvr>
                                      <p:to>
                                        <p:strVal val="visible"/>
                                      </p:to>
                                    </p:set>
                                    <p:anim from="(-#ppt_w/2)" to="(#ppt_x)" calcmode="lin" valueType="num">
                                      <p:cBhvr>
                                        <p:cTn id="123" dur="300" fill="hold">
                                          <p:stCondLst>
                                            <p:cond delay="0"/>
                                          </p:stCondLst>
                                        </p:cTn>
                                        <p:tgtEl>
                                          <p:spTgt spid="169000"/>
                                        </p:tgtEl>
                                        <p:attrNameLst>
                                          <p:attrName>ppt_x</p:attrName>
                                        </p:attrNameLst>
                                      </p:cBhvr>
                                    </p:anim>
                                    <p:anim from="0" to="-1.0" calcmode="lin" valueType="num">
                                      <p:cBhvr>
                                        <p:cTn id="124" dur="100" decel="50000" autoRev="1" fill="hold">
                                          <p:stCondLst>
                                            <p:cond delay="300"/>
                                          </p:stCondLst>
                                        </p:cTn>
                                        <p:tgtEl>
                                          <p:spTgt spid="169000"/>
                                        </p:tgtEl>
                                        <p:attrNameLst>
                                          <p:attrName>xshear</p:attrName>
                                        </p:attrNameLst>
                                      </p:cBhvr>
                                    </p:anim>
                                    <p:animScale>
                                      <p:cBhvr>
                                        <p:cTn id="125" dur="100" decel="100000" autoRev="1" fill="hold">
                                          <p:stCondLst>
                                            <p:cond delay="300"/>
                                          </p:stCondLst>
                                        </p:cTn>
                                        <p:tgtEl>
                                          <p:spTgt spid="169000"/>
                                        </p:tgtEl>
                                      </p:cBhvr>
                                      <p:from x="100000" y="100000"/>
                                      <p:to x="80000" y="100000"/>
                                    </p:animScale>
                                    <p:anim by="(#ppt_h/3+#ppt_w*0.1)" calcmode="lin" valueType="num">
                                      <p:cBhvr additive="sum">
                                        <p:cTn id="126" dur="100" decel="100000" autoRev="1" fill="hold">
                                          <p:stCondLst>
                                            <p:cond delay="300"/>
                                          </p:stCondLst>
                                        </p:cTn>
                                        <p:tgtEl>
                                          <p:spTgt spid="169000"/>
                                        </p:tgtEl>
                                        <p:attrNameLst>
                                          <p:attrName>ppt_x</p:attrName>
                                        </p:attrNameLst>
                                      </p:cBhvr>
                                    </p:anim>
                                  </p:childTnLst>
                                </p:cTn>
                              </p:par>
                              <p:par>
                                <p:cTn id="127" presetID="34" presetClass="entr" presetSubtype="0" fill="hold" grpId="0" nodeType="withEffect">
                                  <p:stCondLst>
                                    <p:cond delay="0"/>
                                  </p:stCondLst>
                                  <p:childTnLst>
                                    <p:set>
                                      <p:cBhvr>
                                        <p:cTn id="128" dur="1" fill="hold">
                                          <p:stCondLst>
                                            <p:cond delay="0"/>
                                          </p:stCondLst>
                                        </p:cTn>
                                        <p:tgtEl>
                                          <p:spTgt spid="169001"/>
                                        </p:tgtEl>
                                        <p:attrNameLst>
                                          <p:attrName>style.visibility</p:attrName>
                                        </p:attrNameLst>
                                      </p:cBhvr>
                                      <p:to>
                                        <p:strVal val="visible"/>
                                      </p:to>
                                    </p:set>
                                    <p:anim from="(-#ppt_w/2)" to="(#ppt_x)" calcmode="lin" valueType="num">
                                      <p:cBhvr>
                                        <p:cTn id="129" dur="300" fill="hold">
                                          <p:stCondLst>
                                            <p:cond delay="0"/>
                                          </p:stCondLst>
                                        </p:cTn>
                                        <p:tgtEl>
                                          <p:spTgt spid="169001"/>
                                        </p:tgtEl>
                                        <p:attrNameLst>
                                          <p:attrName>ppt_x</p:attrName>
                                        </p:attrNameLst>
                                      </p:cBhvr>
                                    </p:anim>
                                    <p:anim from="0" to="-1.0" calcmode="lin" valueType="num">
                                      <p:cBhvr>
                                        <p:cTn id="130" dur="100" decel="50000" autoRev="1" fill="hold">
                                          <p:stCondLst>
                                            <p:cond delay="300"/>
                                          </p:stCondLst>
                                        </p:cTn>
                                        <p:tgtEl>
                                          <p:spTgt spid="169001"/>
                                        </p:tgtEl>
                                        <p:attrNameLst>
                                          <p:attrName>xshear</p:attrName>
                                        </p:attrNameLst>
                                      </p:cBhvr>
                                    </p:anim>
                                    <p:animScale>
                                      <p:cBhvr>
                                        <p:cTn id="131" dur="100" decel="100000" autoRev="1" fill="hold">
                                          <p:stCondLst>
                                            <p:cond delay="300"/>
                                          </p:stCondLst>
                                        </p:cTn>
                                        <p:tgtEl>
                                          <p:spTgt spid="169001"/>
                                        </p:tgtEl>
                                      </p:cBhvr>
                                      <p:from x="100000" y="100000"/>
                                      <p:to x="80000" y="100000"/>
                                    </p:animScale>
                                    <p:anim by="(#ppt_h/3+#ppt_w*0.1)" calcmode="lin" valueType="num">
                                      <p:cBhvr additive="sum">
                                        <p:cTn id="132" dur="100" decel="100000" autoRev="1" fill="hold">
                                          <p:stCondLst>
                                            <p:cond delay="300"/>
                                          </p:stCondLst>
                                        </p:cTn>
                                        <p:tgtEl>
                                          <p:spTgt spid="169001"/>
                                        </p:tgtEl>
                                        <p:attrNameLst>
                                          <p:attrName>ppt_x</p:attrName>
                                        </p:attrNameLst>
                                      </p:cBhvr>
                                    </p:anim>
                                  </p:childTnLst>
                                </p:cTn>
                              </p:par>
                              <p:par>
                                <p:cTn id="133" presetID="34" presetClass="entr" presetSubtype="0" fill="hold" grpId="0" nodeType="withEffect">
                                  <p:stCondLst>
                                    <p:cond delay="0"/>
                                  </p:stCondLst>
                                  <p:childTnLst>
                                    <p:set>
                                      <p:cBhvr>
                                        <p:cTn id="134" dur="1" fill="hold">
                                          <p:stCondLst>
                                            <p:cond delay="0"/>
                                          </p:stCondLst>
                                        </p:cTn>
                                        <p:tgtEl>
                                          <p:spTgt spid="169002"/>
                                        </p:tgtEl>
                                        <p:attrNameLst>
                                          <p:attrName>style.visibility</p:attrName>
                                        </p:attrNameLst>
                                      </p:cBhvr>
                                      <p:to>
                                        <p:strVal val="visible"/>
                                      </p:to>
                                    </p:set>
                                    <p:anim from="(-#ppt_w/2)" to="(#ppt_x)" calcmode="lin" valueType="num">
                                      <p:cBhvr>
                                        <p:cTn id="135" dur="300" fill="hold">
                                          <p:stCondLst>
                                            <p:cond delay="0"/>
                                          </p:stCondLst>
                                        </p:cTn>
                                        <p:tgtEl>
                                          <p:spTgt spid="169002"/>
                                        </p:tgtEl>
                                        <p:attrNameLst>
                                          <p:attrName>ppt_x</p:attrName>
                                        </p:attrNameLst>
                                      </p:cBhvr>
                                    </p:anim>
                                    <p:anim from="0" to="-1.0" calcmode="lin" valueType="num">
                                      <p:cBhvr>
                                        <p:cTn id="136" dur="100" decel="50000" autoRev="1" fill="hold">
                                          <p:stCondLst>
                                            <p:cond delay="300"/>
                                          </p:stCondLst>
                                        </p:cTn>
                                        <p:tgtEl>
                                          <p:spTgt spid="169002"/>
                                        </p:tgtEl>
                                        <p:attrNameLst>
                                          <p:attrName>xshear</p:attrName>
                                        </p:attrNameLst>
                                      </p:cBhvr>
                                    </p:anim>
                                    <p:animScale>
                                      <p:cBhvr>
                                        <p:cTn id="137" dur="100" decel="100000" autoRev="1" fill="hold">
                                          <p:stCondLst>
                                            <p:cond delay="300"/>
                                          </p:stCondLst>
                                        </p:cTn>
                                        <p:tgtEl>
                                          <p:spTgt spid="169002"/>
                                        </p:tgtEl>
                                      </p:cBhvr>
                                      <p:from x="100000" y="100000"/>
                                      <p:to x="80000" y="100000"/>
                                    </p:animScale>
                                    <p:anim by="(#ppt_h/3+#ppt_w*0.1)" calcmode="lin" valueType="num">
                                      <p:cBhvr additive="sum">
                                        <p:cTn id="138" dur="100" decel="100000" autoRev="1" fill="hold">
                                          <p:stCondLst>
                                            <p:cond delay="300"/>
                                          </p:stCondLst>
                                        </p:cTn>
                                        <p:tgtEl>
                                          <p:spTgt spid="169002"/>
                                        </p:tgtEl>
                                        <p:attrNameLst>
                                          <p:attrName>ppt_x</p:attrName>
                                        </p:attrNameLst>
                                      </p:cBhvr>
                                    </p:anim>
                                  </p:childTnLst>
                                </p:cTn>
                              </p:par>
                              <p:par>
                                <p:cTn id="139" presetID="34" presetClass="entr" presetSubtype="0" fill="hold" grpId="0" nodeType="withEffect">
                                  <p:stCondLst>
                                    <p:cond delay="0"/>
                                  </p:stCondLst>
                                  <p:childTnLst>
                                    <p:set>
                                      <p:cBhvr>
                                        <p:cTn id="140" dur="1" fill="hold">
                                          <p:stCondLst>
                                            <p:cond delay="0"/>
                                          </p:stCondLst>
                                        </p:cTn>
                                        <p:tgtEl>
                                          <p:spTgt spid="169003"/>
                                        </p:tgtEl>
                                        <p:attrNameLst>
                                          <p:attrName>style.visibility</p:attrName>
                                        </p:attrNameLst>
                                      </p:cBhvr>
                                      <p:to>
                                        <p:strVal val="visible"/>
                                      </p:to>
                                    </p:set>
                                    <p:anim from="(-#ppt_w/2)" to="(#ppt_x)" calcmode="lin" valueType="num">
                                      <p:cBhvr>
                                        <p:cTn id="141" dur="300" fill="hold">
                                          <p:stCondLst>
                                            <p:cond delay="0"/>
                                          </p:stCondLst>
                                        </p:cTn>
                                        <p:tgtEl>
                                          <p:spTgt spid="169003"/>
                                        </p:tgtEl>
                                        <p:attrNameLst>
                                          <p:attrName>ppt_x</p:attrName>
                                        </p:attrNameLst>
                                      </p:cBhvr>
                                    </p:anim>
                                    <p:anim from="0" to="-1.0" calcmode="lin" valueType="num">
                                      <p:cBhvr>
                                        <p:cTn id="142" dur="100" decel="50000" autoRev="1" fill="hold">
                                          <p:stCondLst>
                                            <p:cond delay="300"/>
                                          </p:stCondLst>
                                        </p:cTn>
                                        <p:tgtEl>
                                          <p:spTgt spid="169003"/>
                                        </p:tgtEl>
                                        <p:attrNameLst>
                                          <p:attrName>xshear</p:attrName>
                                        </p:attrNameLst>
                                      </p:cBhvr>
                                    </p:anim>
                                    <p:animScale>
                                      <p:cBhvr>
                                        <p:cTn id="143" dur="100" decel="100000" autoRev="1" fill="hold">
                                          <p:stCondLst>
                                            <p:cond delay="300"/>
                                          </p:stCondLst>
                                        </p:cTn>
                                        <p:tgtEl>
                                          <p:spTgt spid="169003"/>
                                        </p:tgtEl>
                                      </p:cBhvr>
                                      <p:from x="100000" y="100000"/>
                                      <p:to x="80000" y="100000"/>
                                    </p:animScale>
                                    <p:anim by="(#ppt_h/3+#ppt_w*0.1)" calcmode="lin" valueType="num">
                                      <p:cBhvr additive="sum">
                                        <p:cTn id="144" dur="100" decel="100000" autoRev="1" fill="hold">
                                          <p:stCondLst>
                                            <p:cond delay="300"/>
                                          </p:stCondLst>
                                        </p:cTn>
                                        <p:tgtEl>
                                          <p:spTgt spid="169003"/>
                                        </p:tgtEl>
                                        <p:attrNameLst>
                                          <p:attrName>ppt_x</p:attrName>
                                        </p:attrNameLst>
                                      </p:cBhvr>
                                    </p:anim>
                                  </p:childTnLst>
                                </p:cTn>
                              </p:par>
                              <p:par>
                                <p:cTn id="145" presetID="34" presetClass="entr" presetSubtype="0" fill="hold" grpId="0" nodeType="withEffect">
                                  <p:stCondLst>
                                    <p:cond delay="0"/>
                                  </p:stCondLst>
                                  <p:childTnLst>
                                    <p:set>
                                      <p:cBhvr>
                                        <p:cTn id="146" dur="1" fill="hold">
                                          <p:stCondLst>
                                            <p:cond delay="0"/>
                                          </p:stCondLst>
                                        </p:cTn>
                                        <p:tgtEl>
                                          <p:spTgt spid="169010"/>
                                        </p:tgtEl>
                                        <p:attrNameLst>
                                          <p:attrName>style.visibility</p:attrName>
                                        </p:attrNameLst>
                                      </p:cBhvr>
                                      <p:to>
                                        <p:strVal val="visible"/>
                                      </p:to>
                                    </p:set>
                                    <p:anim from="(-#ppt_w/2)" to="(#ppt_x)" calcmode="lin" valueType="num">
                                      <p:cBhvr>
                                        <p:cTn id="147" dur="300" fill="hold">
                                          <p:stCondLst>
                                            <p:cond delay="0"/>
                                          </p:stCondLst>
                                        </p:cTn>
                                        <p:tgtEl>
                                          <p:spTgt spid="169010"/>
                                        </p:tgtEl>
                                        <p:attrNameLst>
                                          <p:attrName>ppt_x</p:attrName>
                                        </p:attrNameLst>
                                      </p:cBhvr>
                                    </p:anim>
                                    <p:anim from="0" to="-1.0" calcmode="lin" valueType="num">
                                      <p:cBhvr>
                                        <p:cTn id="148" dur="100" decel="50000" autoRev="1" fill="hold">
                                          <p:stCondLst>
                                            <p:cond delay="300"/>
                                          </p:stCondLst>
                                        </p:cTn>
                                        <p:tgtEl>
                                          <p:spTgt spid="169010"/>
                                        </p:tgtEl>
                                        <p:attrNameLst>
                                          <p:attrName>xshear</p:attrName>
                                        </p:attrNameLst>
                                      </p:cBhvr>
                                    </p:anim>
                                    <p:animScale>
                                      <p:cBhvr>
                                        <p:cTn id="149" dur="100" decel="100000" autoRev="1" fill="hold">
                                          <p:stCondLst>
                                            <p:cond delay="300"/>
                                          </p:stCondLst>
                                        </p:cTn>
                                        <p:tgtEl>
                                          <p:spTgt spid="169010"/>
                                        </p:tgtEl>
                                      </p:cBhvr>
                                      <p:from x="100000" y="100000"/>
                                      <p:to x="80000" y="100000"/>
                                    </p:animScale>
                                    <p:anim by="(#ppt_h/3+#ppt_w*0.1)" calcmode="lin" valueType="num">
                                      <p:cBhvr additive="sum">
                                        <p:cTn id="150" dur="100" decel="100000" autoRev="1" fill="hold">
                                          <p:stCondLst>
                                            <p:cond delay="300"/>
                                          </p:stCondLst>
                                        </p:cTn>
                                        <p:tgtEl>
                                          <p:spTgt spid="169010"/>
                                        </p:tgtEl>
                                        <p:attrNameLst>
                                          <p:attrName>ppt_x</p:attrName>
                                        </p:attrNameLst>
                                      </p:cBhvr>
                                    </p:anim>
                                  </p:childTnLst>
                                </p:cTn>
                              </p:par>
                              <p:par>
                                <p:cTn id="151" presetID="34" presetClass="entr" presetSubtype="0" fill="hold" grpId="0" nodeType="withEffect">
                                  <p:stCondLst>
                                    <p:cond delay="0"/>
                                  </p:stCondLst>
                                  <p:childTnLst>
                                    <p:set>
                                      <p:cBhvr>
                                        <p:cTn id="152" dur="1" fill="hold">
                                          <p:stCondLst>
                                            <p:cond delay="0"/>
                                          </p:stCondLst>
                                        </p:cTn>
                                        <p:tgtEl>
                                          <p:spTgt spid="169011"/>
                                        </p:tgtEl>
                                        <p:attrNameLst>
                                          <p:attrName>style.visibility</p:attrName>
                                        </p:attrNameLst>
                                      </p:cBhvr>
                                      <p:to>
                                        <p:strVal val="visible"/>
                                      </p:to>
                                    </p:set>
                                    <p:anim from="(-#ppt_w/2)" to="(#ppt_x)" calcmode="lin" valueType="num">
                                      <p:cBhvr>
                                        <p:cTn id="153" dur="300" fill="hold">
                                          <p:stCondLst>
                                            <p:cond delay="0"/>
                                          </p:stCondLst>
                                        </p:cTn>
                                        <p:tgtEl>
                                          <p:spTgt spid="169011"/>
                                        </p:tgtEl>
                                        <p:attrNameLst>
                                          <p:attrName>ppt_x</p:attrName>
                                        </p:attrNameLst>
                                      </p:cBhvr>
                                    </p:anim>
                                    <p:anim from="0" to="-1.0" calcmode="lin" valueType="num">
                                      <p:cBhvr>
                                        <p:cTn id="154" dur="100" decel="50000" autoRev="1" fill="hold">
                                          <p:stCondLst>
                                            <p:cond delay="300"/>
                                          </p:stCondLst>
                                        </p:cTn>
                                        <p:tgtEl>
                                          <p:spTgt spid="169011"/>
                                        </p:tgtEl>
                                        <p:attrNameLst>
                                          <p:attrName>xshear</p:attrName>
                                        </p:attrNameLst>
                                      </p:cBhvr>
                                    </p:anim>
                                    <p:animScale>
                                      <p:cBhvr>
                                        <p:cTn id="155" dur="100" decel="100000" autoRev="1" fill="hold">
                                          <p:stCondLst>
                                            <p:cond delay="300"/>
                                          </p:stCondLst>
                                        </p:cTn>
                                        <p:tgtEl>
                                          <p:spTgt spid="169011"/>
                                        </p:tgtEl>
                                      </p:cBhvr>
                                      <p:from x="100000" y="100000"/>
                                      <p:to x="80000" y="100000"/>
                                    </p:animScale>
                                    <p:anim by="(#ppt_h/3+#ppt_w*0.1)" calcmode="lin" valueType="num">
                                      <p:cBhvr additive="sum">
                                        <p:cTn id="156" dur="100" decel="100000" autoRev="1" fill="hold">
                                          <p:stCondLst>
                                            <p:cond delay="300"/>
                                          </p:stCondLst>
                                        </p:cTn>
                                        <p:tgtEl>
                                          <p:spTgt spid="169011"/>
                                        </p:tgtEl>
                                        <p:attrNameLst>
                                          <p:attrName>ppt_x</p:attrName>
                                        </p:attrNameLst>
                                      </p:cBhvr>
                                    </p:anim>
                                  </p:childTnLst>
                                </p:cTn>
                              </p:par>
                              <p:par>
                                <p:cTn id="157" presetID="34" presetClass="entr" presetSubtype="0" fill="hold" grpId="0" nodeType="withEffect">
                                  <p:stCondLst>
                                    <p:cond delay="0"/>
                                  </p:stCondLst>
                                  <p:childTnLst>
                                    <p:set>
                                      <p:cBhvr>
                                        <p:cTn id="158" dur="1" fill="hold">
                                          <p:stCondLst>
                                            <p:cond delay="0"/>
                                          </p:stCondLst>
                                        </p:cTn>
                                        <p:tgtEl>
                                          <p:spTgt spid="169012"/>
                                        </p:tgtEl>
                                        <p:attrNameLst>
                                          <p:attrName>style.visibility</p:attrName>
                                        </p:attrNameLst>
                                      </p:cBhvr>
                                      <p:to>
                                        <p:strVal val="visible"/>
                                      </p:to>
                                    </p:set>
                                    <p:anim from="(-#ppt_w/2)" to="(#ppt_x)" calcmode="lin" valueType="num">
                                      <p:cBhvr>
                                        <p:cTn id="159" dur="300" fill="hold">
                                          <p:stCondLst>
                                            <p:cond delay="0"/>
                                          </p:stCondLst>
                                        </p:cTn>
                                        <p:tgtEl>
                                          <p:spTgt spid="169012"/>
                                        </p:tgtEl>
                                        <p:attrNameLst>
                                          <p:attrName>ppt_x</p:attrName>
                                        </p:attrNameLst>
                                      </p:cBhvr>
                                    </p:anim>
                                    <p:anim from="0" to="-1.0" calcmode="lin" valueType="num">
                                      <p:cBhvr>
                                        <p:cTn id="160" dur="100" decel="50000" autoRev="1" fill="hold">
                                          <p:stCondLst>
                                            <p:cond delay="300"/>
                                          </p:stCondLst>
                                        </p:cTn>
                                        <p:tgtEl>
                                          <p:spTgt spid="169012"/>
                                        </p:tgtEl>
                                        <p:attrNameLst>
                                          <p:attrName>xshear</p:attrName>
                                        </p:attrNameLst>
                                      </p:cBhvr>
                                    </p:anim>
                                    <p:animScale>
                                      <p:cBhvr>
                                        <p:cTn id="161" dur="100" decel="100000" autoRev="1" fill="hold">
                                          <p:stCondLst>
                                            <p:cond delay="300"/>
                                          </p:stCondLst>
                                        </p:cTn>
                                        <p:tgtEl>
                                          <p:spTgt spid="169012"/>
                                        </p:tgtEl>
                                      </p:cBhvr>
                                      <p:from x="100000" y="100000"/>
                                      <p:to x="80000" y="100000"/>
                                    </p:animScale>
                                    <p:anim by="(#ppt_h/3+#ppt_w*0.1)" calcmode="lin" valueType="num">
                                      <p:cBhvr additive="sum">
                                        <p:cTn id="162" dur="100" decel="100000" autoRev="1" fill="hold">
                                          <p:stCondLst>
                                            <p:cond delay="300"/>
                                          </p:stCondLst>
                                        </p:cTn>
                                        <p:tgtEl>
                                          <p:spTgt spid="169012"/>
                                        </p:tgtEl>
                                        <p:attrNameLst>
                                          <p:attrName>ppt_x</p:attrName>
                                        </p:attrNameLst>
                                      </p:cBhvr>
                                    </p:anim>
                                  </p:childTnLst>
                                </p:cTn>
                              </p:par>
                              <p:par>
                                <p:cTn id="163" presetID="34" presetClass="entr" presetSubtype="0" fill="hold" grpId="0" nodeType="withEffect">
                                  <p:stCondLst>
                                    <p:cond delay="0"/>
                                  </p:stCondLst>
                                  <p:childTnLst>
                                    <p:set>
                                      <p:cBhvr>
                                        <p:cTn id="164" dur="1" fill="hold">
                                          <p:stCondLst>
                                            <p:cond delay="0"/>
                                          </p:stCondLst>
                                        </p:cTn>
                                        <p:tgtEl>
                                          <p:spTgt spid="169013"/>
                                        </p:tgtEl>
                                        <p:attrNameLst>
                                          <p:attrName>style.visibility</p:attrName>
                                        </p:attrNameLst>
                                      </p:cBhvr>
                                      <p:to>
                                        <p:strVal val="visible"/>
                                      </p:to>
                                    </p:set>
                                    <p:anim from="(-#ppt_w/2)" to="(#ppt_x)" calcmode="lin" valueType="num">
                                      <p:cBhvr>
                                        <p:cTn id="165" dur="300" fill="hold">
                                          <p:stCondLst>
                                            <p:cond delay="0"/>
                                          </p:stCondLst>
                                        </p:cTn>
                                        <p:tgtEl>
                                          <p:spTgt spid="169013"/>
                                        </p:tgtEl>
                                        <p:attrNameLst>
                                          <p:attrName>ppt_x</p:attrName>
                                        </p:attrNameLst>
                                      </p:cBhvr>
                                    </p:anim>
                                    <p:anim from="0" to="-1.0" calcmode="lin" valueType="num">
                                      <p:cBhvr>
                                        <p:cTn id="166" dur="100" decel="50000" autoRev="1" fill="hold">
                                          <p:stCondLst>
                                            <p:cond delay="300"/>
                                          </p:stCondLst>
                                        </p:cTn>
                                        <p:tgtEl>
                                          <p:spTgt spid="169013"/>
                                        </p:tgtEl>
                                        <p:attrNameLst>
                                          <p:attrName>xshear</p:attrName>
                                        </p:attrNameLst>
                                      </p:cBhvr>
                                    </p:anim>
                                    <p:animScale>
                                      <p:cBhvr>
                                        <p:cTn id="167" dur="100" decel="100000" autoRev="1" fill="hold">
                                          <p:stCondLst>
                                            <p:cond delay="300"/>
                                          </p:stCondLst>
                                        </p:cTn>
                                        <p:tgtEl>
                                          <p:spTgt spid="169013"/>
                                        </p:tgtEl>
                                      </p:cBhvr>
                                      <p:from x="100000" y="100000"/>
                                      <p:to x="80000" y="100000"/>
                                    </p:animScale>
                                    <p:anim by="(#ppt_h/3+#ppt_w*0.1)" calcmode="lin" valueType="num">
                                      <p:cBhvr additive="sum">
                                        <p:cTn id="168" dur="100" decel="100000" autoRev="1" fill="hold">
                                          <p:stCondLst>
                                            <p:cond delay="300"/>
                                          </p:stCondLst>
                                        </p:cTn>
                                        <p:tgtEl>
                                          <p:spTgt spid="169013"/>
                                        </p:tgtEl>
                                        <p:attrNameLst>
                                          <p:attrName>ppt_x</p:attrName>
                                        </p:attrNameLst>
                                      </p:cBhvr>
                                    </p:anim>
                                  </p:childTnLst>
                                </p:cTn>
                              </p:par>
                              <p:par>
                                <p:cTn id="169" presetID="34" presetClass="entr" presetSubtype="0" fill="hold" grpId="0" nodeType="withEffect">
                                  <p:stCondLst>
                                    <p:cond delay="0"/>
                                  </p:stCondLst>
                                  <p:childTnLst>
                                    <p:set>
                                      <p:cBhvr>
                                        <p:cTn id="170" dur="1" fill="hold">
                                          <p:stCondLst>
                                            <p:cond delay="0"/>
                                          </p:stCondLst>
                                        </p:cTn>
                                        <p:tgtEl>
                                          <p:spTgt spid="169014"/>
                                        </p:tgtEl>
                                        <p:attrNameLst>
                                          <p:attrName>style.visibility</p:attrName>
                                        </p:attrNameLst>
                                      </p:cBhvr>
                                      <p:to>
                                        <p:strVal val="visible"/>
                                      </p:to>
                                    </p:set>
                                    <p:anim from="(-#ppt_w/2)" to="(#ppt_x)" calcmode="lin" valueType="num">
                                      <p:cBhvr>
                                        <p:cTn id="171" dur="300" fill="hold">
                                          <p:stCondLst>
                                            <p:cond delay="0"/>
                                          </p:stCondLst>
                                        </p:cTn>
                                        <p:tgtEl>
                                          <p:spTgt spid="169014"/>
                                        </p:tgtEl>
                                        <p:attrNameLst>
                                          <p:attrName>ppt_x</p:attrName>
                                        </p:attrNameLst>
                                      </p:cBhvr>
                                    </p:anim>
                                    <p:anim from="0" to="-1.0" calcmode="lin" valueType="num">
                                      <p:cBhvr>
                                        <p:cTn id="172" dur="100" decel="50000" autoRev="1" fill="hold">
                                          <p:stCondLst>
                                            <p:cond delay="300"/>
                                          </p:stCondLst>
                                        </p:cTn>
                                        <p:tgtEl>
                                          <p:spTgt spid="169014"/>
                                        </p:tgtEl>
                                        <p:attrNameLst>
                                          <p:attrName>xshear</p:attrName>
                                        </p:attrNameLst>
                                      </p:cBhvr>
                                    </p:anim>
                                    <p:animScale>
                                      <p:cBhvr>
                                        <p:cTn id="173" dur="100" decel="100000" autoRev="1" fill="hold">
                                          <p:stCondLst>
                                            <p:cond delay="300"/>
                                          </p:stCondLst>
                                        </p:cTn>
                                        <p:tgtEl>
                                          <p:spTgt spid="169014"/>
                                        </p:tgtEl>
                                      </p:cBhvr>
                                      <p:from x="100000" y="100000"/>
                                      <p:to x="80000" y="100000"/>
                                    </p:animScale>
                                    <p:anim by="(#ppt_h/3+#ppt_w*0.1)" calcmode="lin" valueType="num">
                                      <p:cBhvr additive="sum">
                                        <p:cTn id="174" dur="100" decel="100000" autoRev="1" fill="hold">
                                          <p:stCondLst>
                                            <p:cond delay="300"/>
                                          </p:stCondLst>
                                        </p:cTn>
                                        <p:tgtEl>
                                          <p:spTgt spid="169014"/>
                                        </p:tgtEl>
                                        <p:attrNameLst>
                                          <p:attrName>ppt_x</p:attrName>
                                        </p:attrNameLst>
                                      </p:cBhvr>
                                    </p:anim>
                                  </p:childTnLst>
                                </p:cTn>
                              </p:par>
                              <p:par>
                                <p:cTn id="175" presetID="34" presetClass="entr" presetSubtype="0" fill="hold" grpId="0" nodeType="withEffect">
                                  <p:stCondLst>
                                    <p:cond delay="0"/>
                                  </p:stCondLst>
                                  <p:childTnLst>
                                    <p:set>
                                      <p:cBhvr>
                                        <p:cTn id="176" dur="1" fill="hold">
                                          <p:stCondLst>
                                            <p:cond delay="0"/>
                                          </p:stCondLst>
                                        </p:cTn>
                                        <p:tgtEl>
                                          <p:spTgt spid="169015"/>
                                        </p:tgtEl>
                                        <p:attrNameLst>
                                          <p:attrName>style.visibility</p:attrName>
                                        </p:attrNameLst>
                                      </p:cBhvr>
                                      <p:to>
                                        <p:strVal val="visible"/>
                                      </p:to>
                                    </p:set>
                                    <p:anim from="(-#ppt_w/2)" to="(#ppt_x)" calcmode="lin" valueType="num">
                                      <p:cBhvr>
                                        <p:cTn id="177" dur="300" fill="hold">
                                          <p:stCondLst>
                                            <p:cond delay="0"/>
                                          </p:stCondLst>
                                        </p:cTn>
                                        <p:tgtEl>
                                          <p:spTgt spid="169015"/>
                                        </p:tgtEl>
                                        <p:attrNameLst>
                                          <p:attrName>ppt_x</p:attrName>
                                        </p:attrNameLst>
                                      </p:cBhvr>
                                    </p:anim>
                                    <p:anim from="0" to="-1.0" calcmode="lin" valueType="num">
                                      <p:cBhvr>
                                        <p:cTn id="178" dur="100" decel="50000" autoRev="1" fill="hold">
                                          <p:stCondLst>
                                            <p:cond delay="300"/>
                                          </p:stCondLst>
                                        </p:cTn>
                                        <p:tgtEl>
                                          <p:spTgt spid="169015"/>
                                        </p:tgtEl>
                                        <p:attrNameLst>
                                          <p:attrName>xshear</p:attrName>
                                        </p:attrNameLst>
                                      </p:cBhvr>
                                    </p:anim>
                                    <p:animScale>
                                      <p:cBhvr>
                                        <p:cTn id="179" dur="100" decel="100000" autoRev="1" fill="hold">
                                          <p:stCondLst>
                                            <p:cond delay="300"/>
                                          </p:stCondLst>
                                        </p:cTn>
                                        <p:tgtEl>
                                          <p:spTgt spid="169015"/>
                                        </p:tgtEl>
                                      </p:cBhvr>
                                      <p:from x="100000" y="100000"/>
                                      <p:to x="80000" y="100000"/>
                                    </p:animScale>
                                    <p:anim by="(#ppt_h/3+#ppt_w*0.1)" calcmode="lin" valueType="num">
                                      <p:cBhvr additive="sum">
                                        <p:cTn id="180" dur="100" decel="100000" autoRev="1" fill="hold">
                                          <p:stCondLst>
                                            <p:cond delay="300"/>
                                          </p:stCondLst>
                                        </p:cTn>
                                        <p:tgtEl>
                                          <p:spTgt spid="169015"/>
                                        </p:tgtEl>
                                        <p:attrNameLst>
                                          <p:attrName>ppt_x</p:attrName>
                                        </p:attrNameLst>
                                      </p:cBhvr>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68994"/>
                                        </p:tgtEl>
                                        <p:attrNameLst>
                                          <p:attrName>style.visibility</p:attrName>
                                        </p:attrNameLst>
                                      </p:cBhvr>
                                      <p:to>
                                        <p:strVal val="visible"/>
                                      </p:to>
                                    </p:set>
                                    <p:animEffect transition="in" filter="blinds(horizontal)">
                                      <p:cBhvr>
                                        <p:cTn id="185" dur="500"/>
                                        <p:tgtEl>
                                          <p:spTgt spid="168994"/>
                                        </p:tgtEl>
                                      </p:cBhvr>
                                    </p:animEffect>
                                  </p:childTnLst>
                                </p:cTn>
                              </p:par>
                              <p:par>
                                <p:cTn id="186" presetID="3" presetClass="entr" presetSubtype="10" fill="hold" grpId="0" nodeType="withEffect">
                                  <p:stCondLst>
                                    <p:cond delay="0"/>
                                  </p:stCondLst>
                                  <p:childTnLst>
                                    <p:set>
                                      <p:cBhvr>
                                        <p:cTn id="187" dur="1" fill="hold">
                                          <p:stCondLst>
                                            <p:cond delay="0"/>
                                          </p:stCondLst>
                                        </p:cTn>
                                        <p:tgtEl>
                                          <p:spTgt spid="168995"/>
                                        </p:tgtEl>
                                        <p:attrNameLst>
                                          <p:attrName>style.visibility</p:attrName>
                                        </p:attrNameLst>
                                      </p:cBhvr>
                                      <p:to>
                                        <p:strVal val="visible"/>
                                      </p:to>
                                    </p:set>
                                    <p:animEffect transition="in" filter="blinds(horizontal)">
                                      <p:cBhvr>
                                        <p:cTn id="188" dur="500"/>
                                        <p:tgtEl>
                                          <p:spTgt spid="168995"/>
                                        </p:tgtEl>
                                      </p:cBhvr>
                                    </p:animEffect>
                                  </p:childTnLst>
                                </p:cTn>
                              </p:par>
                              <p:par>
                                <p:cTn id="189" presetID="3" presetClass="entr" presetSubtype="10" fill="hold" grpId="0" nodeType="withEffect">
                                  <p:stCondLst>
                                    <p:cond delay="0"/>
                                  </p:stCondLst>
                                  <p:childTnLst>
                                    <p:set>
                                      <p:cBhvr>
                                        <p:cTn id="190" dur="1" fill="hold">
                                          <p:stCondLst>
                                            <p:cond delay="0"/>
                                          </p:stCondLst>
                                        </p:cTn>
                                        <p:tgtEl>
                                          <p:spTgt spid="168998"/>
                                        </p:tgtEl>
                                        <p:attrNameLst>
                                          <p:attrName>style.visibility</p:attrName>
                                        </p:attrNameLst>
                                      </p:cBhvr>
                                      <p:to>
                                        <p:strVal val="visible"/>
                                      </p:to>
                                    </p:set>
                                    <p:animEffect transition="in" filter="blinds(horizontal)">
                                      <p:cBhvr>
                                        <p:cTn id="191" dur="500"/>
                                        <p:tgtEl>
                                          <p:spTgt spid="168998"/>
                                        </p:tgtEl>
                                      </p:cBhvr>
                                    </p:animEffect>
                                  </p:childTnLst>
                                </p:cTn>
                              </p:par>
                              <p:par>
                                <p:cTn id="192" presetID="3" presetClass="entr" presetSubtype="10" fill="hold" grpId="0" nodeType="withEffect">
                                  <p:stCondLst>
                                    <p:cond delay="0"/>
                                  </p:stCondLst>
                                  <p:childTnLst>
                                    <p:set>
                                      <p:cBhvr>
                                        <p:cTn id="193" dur="1" fill="hold">
                                          <p:stCondLst>
                                            <p:cond delay="0"/>
                                          </p:stCondLst>
                                        </p:cTn>
                                        <p:tgtEl>
                                          <p:spTgt spid="169018"/>
                                        </p:tgtEl>
                                        <p:attrNameLst>
                                          <p:attrName>style.visibility</p:attrName>
                                        </p:attrNameLst>
                                      </p:cBhvr>
                                      <p:to>
                                        <p:strVal val="visible"/>
                                      </p:to>
                                    </p:set>
                                    <p:animEffect transition="in" filter="blinds(horizontal)">
                                      <p:cBhvr>
                                        <p:cTn id="194" dur="500"/>
                                        <p:tgtEl>
                                          <p:spTgt spid="169018"/>
                                        </p:tgtEl>
                                      </p:cBhvr>
                                    </p:animEffect>
                                  </p:childTnLst>
                                </p:cTn>
                              </p:par>
                              <p:par>
                                <p:cTn id="195" presetID="3" presetClass="entr" presetSubtype="10" fill="hold" grpId="0" nodeType="withEffect">
                                  <p:stCondLst>
                                    <p:cond delay="0"/>
                                  </p:stCondLst>
                                  <p:childTnLst>
                                    <p:set>
                                      <p:cBhvr>
                                        <p:cTn id="196" dur="1" fill="hold">
                                          <p:stCondLst>
                                            <p:cond delay="0"/>
                                          </p:stCondLst>
                                        </p:cTn>
                                        <p:tgtEl>
                                          <p:spTgt spid="169020"/>
                                        </p:tgtEl>
                                        <p:attrNameLst>
                                          <p:attrName>style.visibility</p:attrName>
                                        </p:attrNameLst>
                                      </p:cBhvr>
                                      <p:to>
                                        <p:strVal val="visible"/>
                                      </p:to>
                                    </p:set>
                                    <p:animEffect transition="in" filter="blinds(horizontal)">
                                      <p:cBhvr>
                                        <p:cTn id="197" dur="500"/>
                                        <p:tgtEl>
                                          <p:spTgt spid="169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168965" grpId="0" animBg="1"/>
      <p:bldP spid="168966" grpId="0" animBg="1"/>
      <p:bldP spid="168968" grpId="0" animBg="1"/>
      <p:bldP spid="168969" grpId="0" animBg="1"/>
      <p:bldP spid="168972" grpId="0"/>
      <p:bldP spid="168974" grpId="0"/>
      <p:bldP spid="168975" grpId="0"/>
      <p:bldP spid="168976" grpId="0" animBg="1"/>
      <p:bldP spid="168977" grpId="0"/>
      <p:bldP spid="168979" grpId="0"/>
      <p:bldP spid="168980" grpId="0" animBg="1"/>
      <p:bldP spid="168981" grpId="0" animBg="1"/>
      <p:bldP spid="168982" grpId="0"/>
      <p:bldP spid="168983" grpId="0"/>
      <p:bldP spid="168984" grpId="0" animBg="1"/>
      <p:bldP spid="168985" grpId="0" animBg="1"/>
      <p:bldP spid="168986" grpId="0"/>
      <p:bldP spid="168987" grpId="0"/>
      <p:bldP spid="168988" grpId="0"/>
      <p:bldP spid="168989" grpId="0" animBg="1"/>
      <p:bldP spid="168990" grpId="0" animBg="1"/>
      <p:bldP spid="168991" grpId="0"/>
      <p:bldP spid="168992" grpId="0" animBg="1"/>
      <p:bldP spid="168994" grpId="0" animBg="1"/>
      <p:bldP spid="168995" grpId="0" animBg="1"/>
      <p:bldP spid="168996" grpId="0" animBg="1"/>
      <p:bldP spid="168997" grpId="0" animBg="1"/>
      <p:bldP spid="168998" grpId="0" animBg="1"/>
      <p:bldP spid="168999" grpId="0" animBg="1"/>
      <p:bldP spid="169000" grpId="0" animBg="1"/>
      <p:bldP spid="169001" grpId="0" animBg="1"/>
      <p:bldP spid="169002" grpId="0" animBg="1"/>
      <p:bldP spid="169003" grpId="0" animBg="1"/>
      <p:bldP spid="169010" grpId="0" animBg="1"/>
      <p:bldP spid="169011" grpId="0" animBg="1"/>
      <p:bldP spid="169012" grpId="0" animBg="1"/>
      <p:bldP spid="169013" grpId="0" animBg="1"/>
      <p:bldP spid="169014" grpId="0" animBg="1"/>
      <p:bldP spid="169015" grpId="0" animBg="1"/>
      <p:bldP spid="169018" grpId="0" animBg="1"/>
      <p:bldP spid="1690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77875"/>
          </a:xfrm>
        </p:spPr>
        <p:txBody>
          <a:bodyPr/>
          <a:lstStyle/>
          <a:p>
            <a:pPr algn="r" rtl="1">
              <a:defRPr/>
            </a:pPr>
            <a:r>
              <a:rPr lang="ar-SA" dirty="0"/>
              <a:t>يتم التوظيف عن طريق</a:t>
            </a:r>
            <a:endParaRPr lang="fr-FR" dirty="0"/>
          </a:p>
        </p:txBody>
      </p:sp>
      <p:sp>
        <p:nvSpPr>
          <p:cNvPr id="126979" name="Rectangle 3"/>
          <p:cNvSpPr>
            <a:spLocks noGrp="1" noChangeArrowheads="1"/>
          </p:cNvSpPr>
          <p:nvPr>
            <p:ph type="body" idx="1"/>
          </p:nvPr>
        </p:nvSpPr>
        <p:spPr>
          <a:xfrm>
            <a:off x="457200" y="1125538"/>
            <a:ext cx="8229600" cy="5000625"/>
          </a:xfrm>
        </p:spPr>
        <p:txBody>
          <a:bodyPr/>
          <a:lstStyle/>
          <a:p>
            <a:pPr marL="533400" indent="-533400" algn="r" rtl="1">
              <a:buFontTx/>
              <a:buNone/>
            </a:pPr>
            <a:r>
              <a:rPr lang="fr-FR" altLang="fr-FR" dirty="0"/>
              <a:t>-2</a:t>
            </a:r>
            <a:r>
              <a:rPr lang="ar-SA" altLang="fr-FR" dirty="0"/>
              <a:t>المسابقة على أساس الامتحانات المهنية</a:t>
            </a:r>
            <a:r>
              <a:rPr lang="fr-FR" altLang="fr-FR" dirty="0"/>
              <a:t> </a:t>
            </a:r>
          </a:p>
          <a:p>
            <a:pPr marL="533400" indent="-533400" algn="r" rtl="1">
              <a:buFontTx/>
              <a:buNone/>
            </a:pPr>
            <a:r>
              <a:rPr lang="ar-DZ" altLang="fr-FR" dirty="0"/>
              <a:t>3-</a:t>
            </a:r>
            <a:r>
              <a:rPr lang="ar-SA" altLang="fr-FR" dirty="0"/>
              <a:t>المسابقة على أساس الشهادات بالنسبة لبعض أسلاك الموظفين</a:t>
            </a:r>
            <a:endParaRPr lang="fr-FR" altLang="fr-FR" dirty="0"/>
          </a:p>
          <a:p>
            <a:pPr marL="533400" indent="-533400" algn="r" rtl="1">
              <a:buFontTx/>
              <a:buNone/>
            </a:pPr>
            <a:r>
              <a:rPr lang="fr-FR" altLang="fr-FR" dirty="0"/>
              <a:t>-4</a:t>
            </a:r>
            <a:r>
              <a:rPr lang="ar-DZ" altLang="fr-FR" dirty="0"/>
              <a:t>ا</a:t>
            </a:r>
            <a:r>
              <a:rPr lang="ar-SA" altLang="fr-FR" dirty="0"/>
              <a:t>لتوظيف المباشر من بين المترشحين الذين تابعوا تكوينا متخصصا منصوصا عليه في القوانين الأساسية، لدى مؤسسات التكوين المؤهلة</a:t>
            </a:r>
            <a:r>
              <a:rPr lang="fr-FR" altLang="fr-FR" dirty="0"/>
              <a:t> </a:t>
            </a:r>
          </a:p>
          <a:p>
            <a:pPr marL="533400" indent="-533400" algn="r" rtl="1">
              <a:buFontTx/>
              <a:buNone/>
            </a:pPr>
            <a:r>
              <a:rPr lang="fr-FR" altLang="fr-FR" dirty="0"/>
              <a:t>-5</a:t>
            </a:r>
            <a:r>
              <a:rPr lang="ar-DZ" altLang="fr-FR" dirty="0"/>
              <a:t>ا</a:t>
            </a:r>
            <a:r>
              <a:rPr lang="ar-SA" altLang="fr-FR" dirty="0" err="1"/>
              <a:t>لإنتقاء</a:t>
            </a:r>
            <a:r>
              <a:rPr lang="ar-SA" altLang="fr-FR" dirty="0"/>
              <a:t> من قائمة محدودة من الموظفين الذين يشغلون مناصب أدنى من المنصب الشاغر، ومسجلين ضمن قائمة  التأهيل</a:t>
            </a:r>
            <a:endParaRPr lang="fr-FR" altLang="fr-FR" dirty="0"/>
          </a:p>
        </p:txBody>
      </p:sp>
    </p:spTree>
    <p:extLst>
      <p:ext uri="{BB962C8B-B14F-4D97-AF65-F5344CB8AC3E}">
        <p14:creationId xmlns:p14="http://schemas.microsoft.com/office/powerpoint/2010/main" val="41843087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p:nvPr>
        </p:nvSpPr>
        <p:spPr>
          <a:xfrm>
            <a:off x="609600" y="2971800"/>
            <a:ext cx="7772400" cy="838200"/>
          </a:xfrm>
        </p:spPr>
        <p:txBody>
          <a:bodyPr/>
          <a:lstStyle/>
          <a:p>
            <a:pPr algn="ctr" eaLnBrk="1" hangingPunct="1"/>
            <a:r>
              <a:rPr lang="ar-DZ" altLang="fr-FR" sz="4400" dirty="0"/>
              <a:t>المحاضرة السادسة</a:t>
            </a:r>
            <a:r>
              <a:rPr lang="ar-JO" altLang="fr-FR" sz="4400" dirty="0"/>
              <a:t> </a:t>
            </a:r>
          </a:p>
        </p:txBody>
      </p:sp>
    </p:spTree>
    <p:extLst>
      <p:ext uri="{BB962C8B-B14F-4D97-AF65-F5344CB8AC3E}">
        <p14:creationId xmlns:p14="http://schemas.microsoft.com/office/powerpoint/2010/main" val="720372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457200" y="228600"/>
            <a:ext cx="8305800" cy="762000"/>
          </a:xfrm>
          <a:solidFill>
            <a:schemeClr val="accent4">
              <a:lumMod val="10000"/>
            </a:schemeClr>
          </a:solidFill>
          <a:ln w="28575">
            <a:solidFill>
              <a:srgbClr val="FF0000"/>
            </a:solidFill>
            <a:prstDash val="sysDash"/>
            <a:miter lim="800000"/>
            <a:headEnd/>
            <a:tailEnd/>
          </a:ln>
        </p:spPr>
        <p:txBody>
          <a:bodyPr/>
          <a:lstStyle/>
          <a:p>
            <a:pPr algn="ctr" eaLnBrk="1" hangingPunct="1"/>
            <a:r>
              <a:rPr lang="ar-JO" altLang="fr-FR" b="1" dirty="0">
                <a:solidFill>
                  <a:srgbClr val="C00000"/>
                </a:solidFill>
              </a:rPr>
              <a:t>التدريب</a:t>
            </a:r>
            <a:r>
              <a:rPr lang="ar-JO" altLang="fr-FR" b="1" dirty="0"/>
              <a:t> </a:t>
            </a:r>
          </a:p>
        </p:txBody>
      </p:sp>
      <p:sp>
        <p:nvSpPr>
          <p:cNvPr id="6147" name="Segnaposto contenuto 2"/>
          <p:cNvSpPr>
            <a:spLocks noGrp="1"/>
          </p:cNvSpPr>
          <p:nvPr>
            <p:ph idx="1"/>
          </p:nvPr>
        </p:nvSpPr>
        <p:spPr>
          <a:xfrm>
            <a:off x="457200" y="1600200"/>
            <a:ext cx="8534400" cy="4800600"/>
          </a:xfrm>
        </p:spPr>
        <p:txBody>
          <a:bodyPr/>
          <a:lstStyle/>
          <a:p>
            <a:pPr algn="justLow" rtl="1" eaLnBrk="1" hangingPunct="1"/>
            <a:r>
              <a:rPr lang="ar-DZ" altLang="fr-FR" dirty="0"/>
              <a:t>تعريف التدريب: </a:t>
            </a:r>
          </a:p>
          <a:p>
            <a:pPr marL="514350" indent="-514350" algn="justLow" rtl="1" eaLnBrk="1" hangingPunct="1">
              <a:buFont typeface="+mj-lt"/>
              <a:buAutoNum type="arabicPeriod"/>
            </a:pPr>
            <a:r>
              <a:rPr lang="ar-JO" altLang="fr-FR" dirty="0"/>
              <a:t>الجهود الادارية و </a:t>
            </a:r>
            <a:r>
              <a:rPr lang="ar-JO" altLang="fr-FR" dirty="0" err="1"/>
              <a:t>النظيمية</a:t>
            </a:r>
            <a:r>
              <a:rPr lang="ar-JO" altLang="fr-FR" dirty="0"/>
              <a:t> التي تهدف الى تحسين قدرة الانسان على أداء عمل معين أو القيام بدور محدد في المنشأة التي يعمل بها .</a:t>
            </a:r>
          </a:p>
          <a:p>
            <a:pPr marL="514350" indent="-514350" algn="justLow" rtl="1" eaLnBrk="1" hangingPunct="1">
              <a:buFont typeface="+mj-lt"/>
              <a:buAutoNum type="arabicPeriod"/>
            </a:pPr>
            <a:r>
              <a:rPr lang="ar-JO" altLang="fr-FR" dirty="0"/>
              <a:t> الخبرات المنظمة التي تستخدم لنقل أو تعديل أو صقل كل أو بعض المعلومات أو المهارات و المعارف و </a:t>
            </a:r>
            <a:r>
              <a:rPr lang="ar-JO" altLang="fr-FR" dirty="0" err="1"/>
              <a:t>الإتجاهات</a:t>
            </a:r>
            <a:r>
              <a:rPr lang="ar-JO" altLang="fr-FR" dirty="0"/>
              <a:t> الخاصة </a:t>
            </a:r>
            <a:r>
              <a:rPr lang="ar-JO" altLang="fr-FR" dirty="0" err="1"/>
              <a:t>بالافراد</a:t>
            </a:r>
            <a:r>
              <a:rPr lang="ar-JO" altLang="fr-FR" dirty="0"/>
              <a:t> في المنظمة </a:t>
            </a:r>
          </a:p>
        </p:txBody>
      </p:sp>
    </p:spTree>
    <p:extLst>
      <p:ext uri="{BB962C8B-B14F-4D97-AF65-F5344CB8AC3E}">
        <p14:creationId xmlns:p14="http://schemas.microsoft.com/office/powerpoint/2010/main" val="361062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6781800" y="990600"/>
            <a:ext cx="1905000" cy="523220"/>
          </a:xfrm>
          <a:prstGeom prst="rect">
            <a:avLst/>
          </a:prstGeom>
          <a:solidFill>
            <a:srgbClr val="FFFF00"/>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rtl="1" eaLnBrk="1" hangingPunct="1">
              <a:defRPr/>
            </a:pPr>
            <a:r>
              <a:rPr lang="ar-SA" sz="2800" b="1" dirty="0">
                <a:solidFill>
                  <a:srgbClr val="002060"/>
                </a:solidFill>
              </a:rPr>
              <a:t>تحديد</a:t>
            </a:r>
            <a:r>
              <a:rPr lang="ar-SA" sz="2800" b="1" dirty="0">
                <a:solidFill>
                  <a:srgbClr val="CC0000"/>
                </a:solidFill>
              </a:rPr>
              <a:t> </a:t>
            </a:r>
            <a:r>
              <a:rPr lang="ar-SA" sz="2800" b="1" dirty="0">
                <a:solidFill>
                  <a:srgbClr val="002060"/>
                </a:solidFill>
              </a:rPr>
              <a:t>الأهداف</a:t>
            </a:r>
            <a:endParaRPr lang="en-US" sz="2800" b="1" dirty="0">
              <a:solidFill>
                <a:srgbClr val="002060"/>
              </a:solidFill>
            </a:endParaRPr>
          </a:p>
        </p:txBody>
      </p:sp>
      <p:sp>
        <p:nvSpPr>
          <p:cNvPr id="5" name="Rounded Rectangle 11"/>
          <p:cNvSpPr/>
          <p:nvPr/>
        </p:nvSpPr>
        <p:spPr>
          <a:xfrm>
            <a:off x="2667000" y="1685542"/>
            <a:ext cx="4114800" cy="505522"/>
          </a:xfrm>
          <a:prstGeom prst="round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1" anchor="ctr"/>
          <a:lstStyle/>
          <a:p>
            <a:pPr algn="ctr" rtl="1" eaLnBrk="1" hangingPunct="1">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لهذه الأهداف جانبين هما </a:t>
            </a:r>
          </a:p>
        </p:txBody>
      </p:sp>
      <p:sp>
        <p:nvSpPr>
          <p:cNvPr id="6" name="Rounded Rectangle 12"/>
          <p:cNvSpPr/>
          <p:nvPr/>
        </p:nvSpPr>
        <p:spPr>
          <a:xfrm>
            <a:off x="1219200" y="2421390"/>
            <a:ext cx="3048001" cy="402831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1" anchor="ctr"/>
          <a:lstStyle/>
          <a:p>
            <a:pPr algn="ctr" rtl="1" eaLnBrk="1" hangingPunct="1">
              <a:defRPr/>
            </a:pPr>
            <a:endParaRPr lang="ar-SA" sz="2800" b="1" dirty="0">
              <a:ln w="17780" cmpd="sng">
                <a:solidFill>
                  <a:schemeClr val="bg2"/>
                </a:solidFill>
                <a:prstDash val="solid"/>
                <a:miter lim="800000"/>
              </a:ln>
              <a:solidFill>
                <a:srgbClr val="CC0000"/>
              </a:solidFill>
              <a:effectLst>
                <a:outerShdw blurRad="50800" algn="tl" rotWithShape="0">
                  <a:srgbClr val="000000"/>
                </a:outerShdw>
              </a:effectLst>
              <a:latin typeface="Times New Roman" pitchFamily="18" charset="0"/>
            </a:endParaRPr>
          </a:p>
          <a:p>
            <a:pPr algn="ctr" rtl="1" eaLnBrk="1" hangingPunct="1">
              <a:defRPr/>
            </a:pPr>
            <a:r>
              <a:rPr lang="ar-SA" sz="2800" b="1" dirty="0">
                <a:ln w="1905">
                  <a:solidFill>
                    <a:schemeClr val="bg1">
                      <a:lumMod val="95000"/>
                      <a:lumOff val="5000"/>
                    </a:schemeClr>
                  </a:solidFill>
                </a:ln>
                <a:solidFill>
                  <a:srgbClr val="FF0000"/>
                </a:solidFill>
                <a:effectLst>
                  <a:innerShdw blurRad="69850" dist="43180" dir="5400000">
                    <a:srgbClr val="000000">
                      <a:alpha val="65000"/>
                    </a:srgbClr>
                  </a:innerShdw>
                </a:effectLst>
                <a:latin typeface="Times New Roman" pitchFamily="18" charset="0"/>
              </a:rPr>
              <a:t>اهداف الأفراد</a:t>
            </a:r>
          </a:p>
          <a:p>
            <a:pPr algn="r" rtl="1" eaLnBrk="1" hangingPunct="1">
              <a:buFontTx/>
              <a:buChar char="-"/>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فرص عمل جيدة</a:t>
            </a:r>
          </a:p>
          <a:p>
            <a:pPr algn="r" rtl="1" eaLnBrk="1" hangingPunct="1">
              <a:buFontTx/>
              <a:buChar char="-"/>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ظروف عمل جيدة</a:t>
            </a:r>
          </a:p>
          <a:p>
            <a:pPr algn="r" rtl="1" eaLnBrk="1" hangingPunct="1">
              <a:buFontTx/>
              <a:buChar char="-"/>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العدالة في الأجور والمعاملة</a:t>
            </a:r>
          </a:p>
          <a:p>
            <a:pPr algn="r" rtl="1" eaLnBrk="1" hangingPunct="1">
              <a:buFontTx/>
              <a:buChar char="-"/>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فرص للتقدم الوظيفي</a:t>
            </a:r>
          </a:p>
          <a:p>
            <a:pPr algn="r" rtl="1" eaLnBrk="1" hangingPunct="1">
              <a:buFontTx/>
              <a:buChar char="-"/>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تقديم الرعاية و الخدمات الاجتماعية والصحية</a:t>
            </a:r>
          </a:p>
          <a:p>
            <a:pPr algn="r" rtl="1" eaLnBrk="1" hangingPunct="1">
              <a:buFontTx/>
              <a:buChar char="-"/>
              <a:defRPr/>
            </a:pPr>
            <a:endParaRPr lang="ar-SA" b="1" dirty="0">
              <a:ln w="17780" cmpd="sng">
                <a:solidFill>
                  <a:schemeClr val="bg2"/>
                </a:solidFill>
                <a:prstDash val="solid"/>
                <a:miter lim="800000"/>
              </a:ln>
              <a:solidFill>
                <a:srgbClr val="000000"/>
              </a:solidFill>
              <a:effectLst>
                <a:outerShdw blurRad="50800" algn="tl" rotWithShape="0">
                  <a:srgbClr val="000000"/>
                </a:outerShdw>
              </a:effectLst>
            </a:endParaRPr>
          </a:p>
        </p:txBody>
      </p:sp>
      <p:sp>
        <p:nvSpPr>
          <p:cNvPr id="7" name="Rounded Rectangle 13"/>
          <p:cNvSpPr/>
          <p:nvPr/>
        </p:nvSpPr>
        <p:spPr>
          <a:xfrm>
            <a:off x="5867400" y="2448686"/>
            <a:ext cx="2743200" cy="4055610"/>
          </a:xfrm>
          <a:prstGeom prst="roundRect">
            <a:avLst/>
          </a:prstGeom>
          <a:solidFill>
            <a:srgbClr val="92D050"/>
          </a:solidFill>
          <a:ln w="38100"/>
        </p:spPr>
        <p:style>
          <a:lnRef idx="0">
            <a:schemeClr val="accent3"/>
          </a:lnRef>
          <a:fillRef idx="3">
            <a:schemeClr val="accent3"/>
          </a:fillRef>
          <a:effectRef idx="3">
            <a:schemeClr val="accent3"/>
          </a:effectRef>
          <a:fontRef idx="minor">
            <a:schemeClr val="lt1"/>
          </a:fontRef>
        </p:style>
        <p:txBody>
          <a:bodyPr rtlCol="1" anchor="ctr"/>
          <a:lstStyle/>
          <a:p>
            <a:pPr algn="ctr" rtl="1" eaLnBrk="1" hangingPunct="1">
              <a:defRPr/>
            </a:pPr>
            <a:r>
              <a:rPr lang="ar-SA" sz="2800" b="1" dirty="0">
                <a:ln w="1905">
                  <a:solidFill>
                    <a:schemeClr val="bg1">
                      <a:lumMod val="95000"/>
                      <a:lumOff val="5000"/>
                    </a:schemeClr>
                  </a:solidFill>
                </a:ln>
                <a:solidFill>
                  <a:srgbClr val="FF0000"/>
                </a:solidFill>
                <a:effectLst>
                  <a:innerShdw blurRad="69850" dist="43180" dir="5400000">
                    <a:srgbClr val="000000">
                      <a:alpha val="65000"/>
                    </a:srgbClr>
                  </a:innerShdw>
                </a:effectLst>
                <a:latin typeface="Times New Roman" pitchFamily="18" charset="0"/>
              </a:rPr>
              <a:t>اهداف المنظمة</a:t>
            </a:r>
          </a:p>
          <a:p>
            <a:pPr algn="r" rtl="1" eaLnBrk="1" hangingPunct="1">
              <a:buFontTx/>
              <a:buChar char="-"/>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الكفاءة والفعالية</a:t>
            </a:r>
          </a:p>
          <a:p>
            <a:pPr algn="r" rtl="1" eaLnBrk="1" hangingPunct="1">
              <a:buFontTx/>
              <a:buChar char="-"/>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التجانس</a:t>
            </a:r>
          </a:p>
          <a:p>
            <a:pPr algn="r" rtl="1" eaLnBrk="1" hangingPunct="1">
              <a:buFontTx/>
              <a:buChar char="-"/>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الاستقرار</a:t>
            </a:r>
          </a:p>
          <a:p>
            <a:pPr algn="r" rtl="1" eaLnBrk="1" hangingPunct="1">
              <a:buFontTx/>
              <a:buChar char="-"/>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التطوير</a:t>
            </a:r>
          </a:p>
          <a:p>
            <a:pPr algn="r" rtl="1" eaLnBrk="1" hangingPunct="1">
              <a:buFontTx/>
              <a:buChar char="-"/>
              <a:defRPr/>
            </a:pPr>
            <a:r>
              <a:rPr lang="ar-SA" sz="2800" dirty="0">
                <a:ln w="1905">
                  <a:solidFill>
                    <a:schemeClr val="bg1">
                      <a:lumMod val="95000"/>
                      <a:lumOff val="5000"/>
                    </a:schemeClr>
                  </a:solidFill>
                </a:ln>
                <a:solidFill>
                  <a:schemeClr val="accent4">
                    <a:lumMod val="10000"/>
                  </a:schemeClr>
                </a:solidFill>
                <a:effectLst>
                  <a:innerShdw blurRad="69850" dist="43180" dir="5400000">
                    <a:srgbClr val="000000">
                      <a:alpha val="65000"/>
                    </a:srgbClr>
                  </a:innerShdw>
                </a:effectLst>
                <a:latin typeface="Times New Roman" pitchFamily="18" charset="0"/>
              </a:rPr>
              <a:t>تحقيق الانتماء والولاء</a:t>
            </a:r>
            <a:endParaRPr lang="ar-SA" b="1" dirty="0">
              <a:ln w="17780" cmpd="sng">
                <a:solidFill>
                  <a:schemeClr val="bg2"/>
                </a:solidFill>
                <a:prstDash val="solid"/>
                <a:miter lim="800000"/>
              </a:ln>
              <a:solidFill>
                <a:srgbClr val="000000"/>
              </a:solidFill>
              <a:effectLst>
                <a:outerShdw blurRad="50800" algn="tl" rotWithShape="0">
                  <a:srgbClr val="000000"/>
                </a:outerShdw>
              </a:effectLst>
            </a:endParaRPr>
          </a:p>
          <a:p>
            <a:pPr algn="r" rtl="1" eaLnBrk="1" hangingPunct="1">
              <a:buFontTx/>
              <a:buChar char="-"/>
              <a:defRPr/>
            </a:pPr>
            <a:endParaRPr lang="ar-SA" b="1" dirty="0">
              <a:ln w="17780" cmpd="sng">
                <a:solidFill>
                  <a:schemeClr val="bg2"/>
                </a:solidFill>
                <a:prstDash val="solid"/>
                <a:miter lim="800000"/>
              </a:ln>
              <a:solidFill>
                <a:srgbClr val="000000"/>
              </a:solidFill>
              <a:effectLst>
                <a:outerShdw blurRad="50800" algn="tl" rotWithShape="0">
                  <a:srgbClr val="000000"/>
                </a:outerShdw>
              </a:effectLst>
            </a:endParaRPr>
          </a:p>
          <a:p>
            <a:pPr algn="r" rtl="1" eaLnBrk="1" hangingPunct="1">
              <a:buFontTx/>
              <a:buChar char="-"/>
              <a:defRPr/>
            </a:pPr>
            <a:endParaRPr lang="ar-SA" b="1" dirty="0">
              <a:ln w="17780" cmpd="sng">
                <a:solidFill>
                  <a:schemeClr val="bg2"/>
                </a:solidFill>
                <a:prstDash val="solid"/>
                <a:miter lim="800000"/>
              </a:ln>
              <a:solidFill>
                <a:srgbClr val="000000"/>
              </a:solidFill>
              <a:effectLst>
                <a:outerShdw blurRad="50800" algn="tl" rotWithShape="0">
                  <a:srgbClr val="000000"/>
                </a:outerShdw>
              </a:effectLst>
            </a:endParaRPr>
          </a:p>
        </p:txBody>
      </p:sp>
      <p:sp>
        <p:nvSpPr>
          <p:cNvPr id="8" name="Rectangle 14"/>
          <p:cNvSpPr>
            <a:spLocks noChangeArrowheads="1"/>
          </p:cNvSpPr>
          <p:nvPr/>
        </p:nvSpPr>
        <p:spPr bwMode="auto">
          <a:xfrm>
            <a:off x="-23949" y="870441"/>
            <a:ext cx="594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2" panose="05020102010507070707" pitchFamily="18" charset="2"/>
              <a:buNone/>
            </a:pPr>
            <a:r>
              <a:rPr lang="ar-DZ" altLang="fr-FR" sz="3200" b="1" dirty="0">
                <a:solidFill>
                  <a:srgbClr val="FFFF00"/>
                </a:solidFill>
                <a:latin typeface="Times New Roman" panose="02020603050405020304" pitchFamily="18" charset="0"/>
                <a:cs typeface="Times New Roman" panose="02020603050405020304" pitchFamily="18" charset="0"/>
              </a:rPr>
              <a:t>هي مجموع </a:t>
            </a:r>
            <a:r>
              <a:rPr lang="ar-SA" altLang="fr-FR" sz="3200" b="1" dirty="0">
                <a:solidFill>
                  <a:srgbClr val="FFFF00"/>
                </a:solidFill>
                <a:latin typeface="Times New Roman" panose="02020603050405020304" pitchFamily="18" charset="0"/>
                <a:cs typeface="Times New Roman" panose="02020603050405020304" pitchFamily="18" charset="0"/>
              </a:rPr>
              <a:t>النتائج المرغوب الوصول اليها</a:t>
            </a:r>
            <a:r>
              <a:rPr lang="ar-SA" altLang="fr-FR" sz="3200" b="1" dirty="0">
                <a:latin typeface="Times New Roman" panose="02020603050405020304" pitchFamily="18" charset="0"/>
                <a:cs typeface="Times New Roman" panose="02020603050405020304" pitchFamily="18" charset="0"/>
              </a:rPr>
              <a:t>.</a:t>
            </a:r>
          </a:p>
        </p:txBody>
      </p:sp>
      <p:cxnSp>
        <p:nvCxnSpPr>
          <p:cNvPr id="9" name="Straight Arrow Connector 16"/>
          <p:cNvCxnSpPr/>
          <p:nvPr/>
        </p:nvCxnSpPr>
        <p:spPr>
          <a:xfrm rot="10800000">
            <a:off x="5943600" y="1281906"/>
            <a:ext cx="609600" cy="1588"/>
          </a:xfrm>
          <a:prstGeom prst="straightConnector1">
            <a:avLst/>
          </a:prstGeom>
          <a:ln>
            <a:solidFill>
              <a:srgbClr val="FF0066"/>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3273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pPr algn="ctr" eaLnBrk="1" hangingPunct="1"/>
            <a:r>
              <a:rPr lang="ar-JO" altLang="fr-FR" b="1" u="sng" dirty="0">
                <a:solidFill>
                  <a:srgbClr val="C00000"/>
                </a:solidFill>
              </a:rPr>
              <a:t>أهمية و أهداف التدريب </a:t>
            </a:r>
          </a:p>
        </p:txBody>
      </p:sp>
      <p:sp>
        <p:nvSpPr>
          <p:cNvPr id="7171" name="Segnaposto contenuto 2"/>
          <p:cNvSpPr>
            <a:spLocks noGrp="1"/>
          </p:cNvSpPr>
          <p:nvPr>
            <p:ph idx="1"/>
          </p:nvPr>
        </p:nvSpPr>
        <p:spPr>
          <a:xfrm>
            <a:off x="0" y="1066800"/>
            <a:ext cx="8991600" cy="5715000"/>
          </a:xfrm>
        </p:spPr>
        <p:txBody>
          <a:bodyPr/>
          <a:lstStyle/>
          <a:p>
            <a:pPr algn="just" rtl="1" eaLnBrk="1" hangingPunct="1"/>
            <a:r>
              <a:rPr lang="ar-JO" altLang="fr-FR" dirty="0"/>
              <a:t>اعداد الافراد للقيام بأعمال ذات طبيعة و مواصفات تختلف عن العمل الحالي . </a:t>
            </a:r>
          </a:p>
          <a:p>
            <a:pPr algn="just" rtl="1" eaLnBrk="1" hangingPunct="1"/>
            <a:r>
              <a:rPr lang="ar-JO" altLang="fr-FR" dirty="0"/>
              <a:t>رفع مستوى الاداء و الكفاءة الانتاجية لدى الافراد سواء في النواحي الفنية و السلوكية أو </a:t>
            </a:r>
            <a:r>
              <a:rPr lang="ar-JO" altLang="fr-FR" dirty="0" err="1"/>
              <a:t>الاشرافية</a:t>
            </a:r>
            <a:r>
              <a:rPr lang="ar-JO" altLang="fr-FR" dirty="0"/>
              <a:t> و غيرها مما </a:t>
            </a:r>
            <a:r>
              <a:rPr lang="ar-JO" altLang="fr-FR" dirty="0" err="1"/>
              <a:t>تقتضيه</a:t>
            </a:r>
            <a:r>
              <a:rPr lang="ar-JO" altLang="fr-FR" dirty="0"/>
              <a:t> طبيعة العمل </a:t>
            </a:r>
            <a:endParaRPr lang="ar-DZ" altLang="fr-FR" dirty="0"/>
          </a:p>
          <a:p>
            <a:pPr algn="just" rtl="1" eaLnBrk="1" hangingPunct="1"/>
            <a:r>
              <a:rPr lang="ar-JO" altLang="fr-FR" dirty="0"/>
              <a:t>تدريب الموارد البشرية اللازمة </a:t>
            </a:r>
            <a:r>
              <a:rPr lang="ar-JO" altLang="fr-FR" dirty="0" err="1"/>
              <a:t>لاداء</a:t>
            </a:r>
            <a:r>
              <a:rPr lang="ar-JO" altLang="fr-FR" dirty="0"/>
              <a:t> الوظائف بالمستوى المطلوب حسب مواصفات الوظيفية .</a:t>
            </a:r>
          </a:p>
          <a:p>
            <a:pPr algn="just" rtl="1" eaLnBrk="1" hangingPunct="1"/>
            <a:r>
              <a:rPr lang="ar-JO" altLang="fr-FR" dirty="0"/>
              <a:t>إعداد المعينين الجدد و تهيئتهم للقيام بعملهم الجديد على أكمل وجه </a:t>
            </a:r>
            <a:endParaRPr lang="ar-DZ" altLang="fr-FR" dirty="0"/>
          </a:p>
          <a:p>
            <a:pPr algn="just" rtl="1" eaLnBrk="1" hangingPunct="1"/>
            <a:r>
              <a:rPr lang="ar-JO" altLang="fr-FR" dirty="0"/>
              <a:t>تمكين الافراد من ممارسة الاساليب المتطورة بالفعالية المطلوبة على أساس تجريبي قبل الانتقال الى مرحلة التطبيق الفعلي </a:t>
            </a:r>
          </a:p>
          <a:p>
            <a:pPr algn="just" rtl="1" eaLnBrk="1" hangingPunct="1"/>
            <a:endParaRPr lang="ar-JO" altLang="fr-FR" sz="2400" dirty="0"/>
          </a:p>
          <a:p>
            <a:pPr algn="just" rtl="1" eaLnBrk="1" hangingPunct="1"/>
            <a:endParaRPr lang="ar-JO" altLang="fr-FR" dirty="0"/>
          </a:p>
          <a:p>
            <a:pPr algn="r" rtl="1" eaLnBrk="1" hangingPunct="1">
              <a:buFontTx/>
              <a:buNone/>
            </a:pPr>
            <a:endParaRPr lang="ar-JO" altLang="fr-FR" dirty="0"/>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3766774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500063" y="0"/>
            <a:ext cx="8229600" cy="1143000"/>
          </a:xfrm>
        </p:spPr>
        <p:txBody>
          <a:bodyPr/>
          <a:lstStyle/>
          <a:p>
            <a:pPr algn="ctr" eaLnBrk="1" hangingPunct="1"/>
            <a:r>
              <a:rPr lang="ar-JO" altLang="fr-FR" b="1" i="1" dirty="0">
                <a:solidFill>
                  <a:srgbClr val="C00000"/>
                </a:solidFill>
              </a:rPr>
              <a:t>نتائج التدريب </a:t>
            </a:r>
          </a:p>
        </p:txBody>
      </p:sp>
      <p:sp>
        <p:nvSpPr>
          <p:cNvPr id="3" name="Segnaposto contenuto 2"/>
          <p:cNvSpPr>
            <a:spLocks noGrp="1"/>
          </p:cNvSpPr>
          <p:nvPr>
            <p:ph idx="1"/>
          </p:nvPr>
        </p:nvSpPr>
        <p:spPr>
          <a:xfrm>
            <a:off x="152400" y="1143000"/>
            <a:ext cx="8763000" cy="5181600"/>
          </a:xfrm>
        </p:spPr>
        <p:txBody>
          <a:bodyPr>
            <a:normAutofit/>
          </a:bodyPr>
          <a:lstStyle/>
          <a:p>
            <a:pPr algn="r" rtl="1" eaLnBrk="1" hangingPunct="1">
              <a:defRPr/>
            </a:pPr>
            <a:r>
              <a:rPr lang="ar-JO" dirty="0"/>
              <a:t>تخفيض عدد الحوادث و الاخطاء </a:t>
            </a:r>
          </a:p>
          <a:p>
            <a:pPr algn="just" rtl="1" eaLnBrk="1" hangingPunct="1">
              <a:defRPr/>
            </a:pPr>
            <a:r>
              <a:rPr lang="ar-JO" dirty="0"/>
              <a:t>التخفيف من حدة الاشراف ” الشخص المدرب هو من يستطيع الاعتماد على نفسه ”</a:t>
            </a:r>
          </a:p>
          <a:p>
            <a:pPr algn="just" rtl="1" eaLnBrk="1" hangingPunct="1">
              <a:defRPr/>
            </a:pPr>
            <a:r>
              <a:rPr lang="ar-JO" dirty="0"/>
              <a:t>زيادة الاستقرار و المرونة في اعمال المشروع </a:t>
            </a:r>
          </a:p>
          <a:p>
            <a:pPr algn="just" rtl="1" eaLnBrk="1" hangingPunct="1">
              <a:buFontTx/>
              <a:buNone/>
              <a:defRPr/>
            </a:pPr>
            <a:r>
              <a:rPr lang="ar-JO" dirty="0"/>
              <a:t> الاستقرار : عدم تأثر المؤسسة عند فقدان أحد أصحابها </a:t>
            </a:r>
          </a:p>
          <a:p>
            <a:pPr algn="just" rtl="1" eaLnBrk="1" hangingPunct="1">
              <a:buFontTx/>
              <a:buNone/>
              <a:defRPr/>
            </a:pPr>
            <a:r>
              <a:rPr lang="ar-JO" dirty="0"/>
              <a:t> المرونة : مقدرة المؤسسة على التكيف مع المتغيرات </a:t>
            </a:r>
          </a:p>
          <a:p>
            <a:pPr algn="just" rtl="1" eaLnBrk="1" hangingPunct="1">
              <a:defRPr/>
            </a:pPr>
            <a:r>
              <a:rPr lang="ar-JO" dirty="0"/>
              <a:t>رفع الروح المعنوية للافراد </a:t>
            </a:r>
          </a:p>
          <a:p>
            <a:pPr algn="ctr" rtl="1" eaLnBrk="1" hangingPunct="1">
              <a:buFontTx/>
              <a:buNone/>
              <a:defRPr/>
            </a:pPr>
            <a:r>
              <a:rPr lang="ar-JO" dirty="0"/>
              <a:t>اكساب الافراد المعرفة         زيادة الثقة         ارتفاع       مستوى الانجاز</a:t>
            </a:r>
          </a:p>
        </p:txBody>
      </p:sp>
      <p:sp>
        <p:nvSpPr>
          <p:cNvPr id="4" name="Freccia a sinistra 3"/>
          <p:cNvSpPr/>
          <p:nvPr/>
        </p:nvSpPr>
        <p:spPr>
          <a:xfrm>
            <a:off x="4343400" y="5382904"/>
            <a:ext cx="785812" cy="2143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JO"/>
          </a:p>
        </p:txBody>
      </p:sp>
      <p:sp>
        <p:nvSpPr>
          <p:cNvPr id="5" name="Freccia a sinistra 4"/>
          <p:cNvSpPr/>
          <p:nvPr/>
        </p:nvSpPr>
        <p:spPr>
          <a:xfrm>
            <a:off x="1936882" y="5382904"/>
            <a:ext cx="785812" cy="2143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JO"/>
          </a:p>
        </p:txBody>
      </p:sp>
    </p:spTree>
    <p:extLst>
      <p:ext uri="{BB962C8B-B14F-4D97-AF65-F5344CB8AC3E}">
        <p14:creationId xmlns:p14="http://schemas.microsoft.com/office/powerpoint/2010/main" val="20585828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pPr algn="ctr" eaLnBrk="1" hangingPunct="1"/>
            <a:r>
              <a:rPr lang="ar-JO" altLang="fr-FR" b="1" u="sng" dirty="0">
                <a:solidFill>
                  <a:srgbClr val="C00000"/>
                </a:solidFill>
              </a:rPr>
              <a:t>المبادئ الاساسية في التدريب </a:t>
            </a:r>
          </a:p>
        </p:txBody>
      </p:sp>
      <p:sp>
        <p:nvSpPr>
          <p:cNvPr id="10243" name="Segnaposto contenuto 2"/>
          <p:cNvSpPr>
            <a:spLocks noGrp="1"/>
          </p:cNvSpPr>
          <p:nvPr>
            <p:ph idx="1"/>
          </p:nvPr>
        </p:nvSpPr>
        <p:spPr/>
        <p:txBody>
          <a:bodyPr/>
          <a:lstStyle/>
          <a:p>
            <a:pPr algn="r" rtl="1" eaLnBrk="1" hangingPunct="1"/>
            <a:r>
              <a:rPr lang="ar-JO" altLang="fr-FR" sz="3600" dirty="0"/>
              <a:t>برنامج التدريب له هدف ينبع من الحاجة المؤكدة للتدريب </a:t>
            </a:r>
          </a:p>
          <a:p>
            <a:pPr algn="r" rtl="1" eaLnBrk="1" hangingPunct="1">
              <a:buFontTx/>
              <a:buNone/>
            </a:pPr>
            <a:endParaRPr lang="ar-JO" altLang="fr-FR" sz="3600" dirty="0"/>
          </a:p>
          <a:p>
            <a:pPr algn="r" rtl="1" eaLnBrk="1" hangingPunct="1"/>
            <a:r>
              <a:rPr lang="ar-JO" altLang="fr-FR" sz="3600" dirty="0"/>
              <a:t>يضمن التقويم السليم للاحتياجات ” تقلل من مخاطر تمويل برنامج غير منتج ”</a:t>
            </a:r>
          </a:p>
          <a:p>
            <a:pPr algn="r" rtl="1" eaLnBrk="1" hangingPunct="1">
              <a:buFontTx/>
              <a:buNone/>
            </a:pPr>
            <a:endParaRPr lang="ar-JO" altLang="fr-FR" sz="3600" dirty="0"/>
          </a:p>
          <a:p>
            <a:pPr algn="r" rtl="1" eaLnBrk="1" hangingPunct="1"/>
            <a:r>
              <a:rPr lang="ar-JO" altLang="fr-FR" sz="3600" dirty="0"/>
              <a:t>تكلفة البرنامج تبررها الفائدة الناتجة </a:t>
            </a:r>
          </a:p>
        </p:txBody>
      </p:sp>
    </p:spTree>
    <p:extLst>
      <p:ext uri="{BB962C8B-B14F-4D97-AF65-F5344CB8AC3E}">
        <p14:creationId xmlns:p14="http://schemas.microsoft.com/office/powerpoint/2010/main" val="20162764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ar-JO" i="1" u="sng" spc="300" dirty="0">
                <a:solidFill>
                  <a:srgbClr val="C00000"/>
                </a:solidFill>
              </a:rPr>
              <a:t>مقومات نجاح التدريب </a:t>
            </a:r>
          </a:p>
        </p:txBody>
      </p:sp>
      <p:sp>
        <p:nvSpPr>
          <p:cNvPr id="3" name="Segnaposto contenuto 2"/>
          <p:cNvSpPr>
            <a:spLocks noGrp="1"/>
          </p:cNvSpPr>
          <p:nvPr>
            <p:ph idx="1"/>
          </p:nvPr>
        </p:nvSpPr>
        <p:spPr/>
        <p:txBody>
          <a:bodyPr>
            <a:normAutofit/>
          </a:bodyPr>
          <a:lstStyle/>
          <a:p>
            <a:pPr algn="just" eaLnBrk="1" hangingPunct="1">
              <a:buFont typeface="Wingdings" pitchFamily="2" charset="2"/>
              <a:buChar char="ü"/>
              <a:defRPr/>
            </a:pPr>
            <a:r>
              <a:rPr lang="ar-JO" dirty="0"/>
              <a:t>وجود خطة للعمل تحدد الانشطة و الاهداف الانتاجية المطلوبة </a:t>
            </a:r>
          </a:p>
          <a:p>
            <a:pPr algn="just" eaLnBrk="1" hangingPunct="1">
              <a:buFont typeface="Wingdings" pitchFamily="2" charset="2"/>
              <a:buChar char="ü"/>
              <a:defRPr/>
            </a:pPr>
            <a:r>
              <a:rPr lang="ar-JO" dirty="0"/>
              <a:t>توفير الامكانيات و المعدات الفنية الازمة للاداء السليم للعمل </a:t>
            </a:r>
          </a:p>
          <a:p>
            <a:pPr algn="just" eaLnBrk="1" hangingPunct="1">
              <a:buFont typeface="Wingdings" pitchFamily="2" charset="2"/>
              <a:buChar char="ü"/>
              <a:defRPr/>
            </a:pPr>
            <a:r>
              <a:rPr lang="ar-JO" dirty="0"/>
              <a:t>توفير الدقة و الموضوعية في اختيار الافراد للعمل بناء على وصف دقيق للوظيفة </a:t>
            </a:r>
          </a:p>
          <a:p>
            <a:pPr algn="just" eaLnBrk="1" hangingPunct="1">
              <a:buFont typeface="Wingdings" pitchFamily="2" charset="2"/>
              <a:buChar char="ü"/>
              <a:defRPr/>
            </a:pPr>
            <a:r>
              <a:rPr lang="ar-JO" dirty="0"/>
              <a:t>توفير القيادة و الاشراف من قبل الرؤساء و المشرفين الذين يحصل منهم الفرد على المعلومات الاساسية </a:t>
            </a:r>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31632015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ar-JO" i="1" u="sng" spc="300" dirty="0"/>
              <a:t>مقومات</a:t>
            </a:r>
            <a:r>
              <a:rPr lang="ar-JO" u="sng" spc="300" dirty="0"/>
              <a:t> نجاح التدريب </a:t>
            </a:r>
          </a:p>
        </p:txBody>
      </p:sp>
      <p:sp>
        <p:nvSpPr>
          <p:cNvPr id="12291" name="Segnaposto contenuto 2"/>
          <p:cNvSpPr>
            <a:spLocks noGrp="1"/>
          </p:cNvSpPr>
          <p:nvPr>
            <p:ph idx="1"/>
          </p:nvPr>
        </p:nvSpPr>
        <p:spPr/>
        <p:txBody>
          <a:bodyPr/>
          <a:lstStyle/>
          <a:p>
            <a:pPr algn="just" rtl="1" eaLnBrk="1" hangingPunct="1">
              <a:buFont typeface="Wingdings" panose="05000000000000000000" pitchFamily="2" charset="2"/>
              <a:buChar char="ü"/>
            </a:pPr>
            <a:r>
              <a:rPr lang="ar-JO" altLang="fr-FR" sz="3600" dirty="0"/>
              <a:t>توفير الدقة و الوضوح في تحديد مواصفات الوظائف و متطلبات شغلها </a:t>
            </a:r>
          </a:p>
          <a:p>
            <a:pPr algn="just" rtl="1" eaLnBrk="1" hangingPunct="1">
              <a:buFontTx/>
              <a:buNone/>
            </a:pPr>
            <a:endParaRPr lang="ar-JO" altLang="fr-FR" sz="3600" dirty="0"/>
          </a:p>
          <a:p>
            <a:pPr algn="just" rtl="1" eaLnBrk="1" hangingPunct="1">
              <a:buFont typeface="Wingdings" panose="05000000000000000000" pitchFamily="2" charset="2"/>
              <a:buChar char="ü"/>
            </a:pPr>
            <a:r>
              <a:rPr lang="ar-JO" altLang="fr-FR" sz="3600" dirty="0"/>
              <a:t>توفير الرقابة المستمرة لقياس أداء الافراد و تقييم كفاءتهم </a:t>
            </a:r>
          </a:p>
          <a:p>
            <a:pPr algn="just" rtl="1" eaLnBrk="1" hangingPunct="1">
              <a:buFont typeface="Wingdings" panose="05000000000000000000" pitchFamily="2" charset="2"/>
              <a:buChar char="ü"/>
            </a:pPr>
            <a:endParaRPr lang="ar-JO" altLang="fr-FR" sz="3600" dirty="0"/>
          </a:p>
          <a:p>
            <a:pPr algn="just" rtl="1" eaLnBrk="1" hangingPunct="1">
              <a:buFont typeface="Wingdings" panose="05000000000000000000" pitchFamily="2" charset="2"/>
              <a:buChar char="ü"/>
            </a:pPr>
            <a:r>
              <a:rPr lang="ar-JO" altLang="fr-FR" sz="3600" dirty="0"/>
              <a:t>توفير نظام الحوافز المادية و المعنوية </a:t>
            </a:r>
          </a:p>
          <a:p>
            <a:pPr algn="r" rtl="1" eaLnBrk="1" hangingPunct="1">
              <a:buFontTx/>
              <a:buNone/>
            </a:pPr>
            <a:endParaRPr lang="ar-JO" altLang="fr-FR" dirty="0"/>
          </a:p>
        </p:txBody>
      </p:sp>
    </p:spTree>
    <p:extLst>
      <p:ext uri="{BB962C8B-B14F-4D97-AF65-F5344CB8AC3E}">
        <p14:creationId xmlns:p14="http://schemas.microsoft.com/office/powerpoint/2010/main" val="69488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pPr algn="ctr" eaLnBrk="1" hangingPunct="1"/>
            <a:r>
              <a:rPr lang="ar-JO" altLang="fr-FR" dirty="0">
                <a:solidFill>
                  <a:srgbClr val="C00000"/>
                </a:solidFill>
              </a:rPr>
              <a:t>المراحل العملية للتدريب </a:t>
            </a:r>
          </a:p>
        </p:txBody>
      </p:sp>
      <p:sp>
        <p:nvSpPr>
          <p:cNvPr id="4" name="Rettangolo arrotondato 3"/>
          <p:cNvSpPr/>
          <p:nvPr/>
        </p:nvSpPr>
        <p:spPr bwMode="auto">
          <a:xfrm>
            <a:off x="5072063" y="1500188"/>
            <a:ext cx="2571750" cy="142875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1"/>
          <a:lstStyle/>
          <a:p>
            <a:pPr algn="ctr" rtl="0">
              <a:defRPr/>
            </a:pPr>
            <a:r>
              <a:rPr lang="ar-JO" sz="2400" b="1" dirty="0"/>
              <a:t>جمع و تحليل المعلومات</a:t>
            </a:r>
          </a:p>
          <a:p>
            <a:pPr algn="l" rtl="0">
              <a:defRPr/>
            </a:pPr>
            <a:endParaRPr lang="ar-JO" dirty="0">
              <a:solidFill>
                <a:schemeClr val="tx1"/>
              </a:solidFill>
              <a:latin typeface="Arial" charset="0"/>
            </a:endParaRPr>
          </a:p>
        </p:txBody>
      </p:sp>
      <p:sp>
        <p:nvSpPr>
          <p:cNvPr id="5" name="Rettangolo arrotondato 4"/>
          <p:cNvSpPr/>
          <p:nvPr/>
        </p:nvSpPr>
        <p:spPr bwMode="auto">
          <a:xfrm>
            <a:off x="3571875" y="2500313"/>
            <a:ext cx="2428875" cy="1428750"/>
          </a:xfrm>
          <a:prstGeom prst="roundRect">
            <a:avLst/>
          </a:prstGeom>
          <a:solidFill>
            <a:srgbClr val="FFC00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1"/>
          <a:lstStyle/>
          <a:p>
            <a:pPr fontAlgn="auto">
              <a:spcBef>
                <a:spcPts val="0"/>
              </a:spcBef>
              <a:spcAft>
                <a:spcPts val="0"/>
              </a:spcAft>
              <a:defRPr/>
            </a:pPr>
            <a:r>
              <a:rPr lang="ar-JO" sz="2400" b="1" dirty="0">
                <a:solidFill>
                  <a:schemeClr val="accent4">
                    <a:lumMod val="10000"/>
                  </a:schemeClr>
                </a:solidFill>
              </a:rPr>
              <a:t>تحديد الاحتياجات التدريبية </a:t>
            </a:r>
          </a:p>
        </p:txBody>
      </p:sp>
      <p:sp>
        <p:nvSpPr>
          <p:cNvPr id="13317" name="Rettangolo arrotondato 5"/>
          <p:cNvSpPr>
            <a:spLocks noChangeArrowheads="1"/>
          </p:cNvSpPr>
          <p:nvPr/>
        </p:nvSpPr>
        <p:spPr bwMode="auto">
          <a:xfrm>
            <a:off x="1428750" y="3429000"/>
            <a:ext cx="2786063" cy="1428750"/>
          </a:xfrm>
          <a:prstGeom prst="roundRect">
            <a:avLst>
              <a:gd name="adj" fmla="val 16667"/>
            </a:avLst>
          </a:prstGeom>
          <a:solidFill>
            <a:srgbClr val="C000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JO" altLang="fr-FR" sz="2400" b="1">
                <a:latin typeface="Gill Sans MT" panose="020B0502020104020203" pitchFamily="34" charset="0"/>
              </a:rPr>
              <a:t>اعداد البرامج التدريبية </a:t>
            </a:r>
          </a:p>
        </p:txBody>
      </p:sp>
      <p:sp>
        <p:nvSpPr>
          <p:cNvPr id="13318" name="Rettangolo arrotondato 6"/>
          <p:cNvSpPr>
            <a:spLocks noChangeArrowheads="1"/>
          </p:cNvSpPr>
          <p:nvPr/>
        </p:nvSpPr>
        <p:spPr bwMode="auto">
          <a:xfrm>
            <a:off x="3786188" y="4500563"/>
            <a:ext cx="2571750" cy="1643062"/>
          </a:xfrm>
          <a:prstGeom prst="roundRect">
            <a:avLst>
              <a:gd name="adj" fmla="val 16667"/>
            </a:avLst>
          </a:prstGeom>
          <a:solidFill>
            <a:srgbClr val="00B0F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JO" altLang="fr-FR" sz="2400" b="1" dirty="0">
                <a:solidFill>
                  <a:schemeClr val="accent4">
                    <a:lumMod val="10000"/>
                  </a:schemeClr>
                </a:solidFill>
                <a:latin typeface="Gill Sans MT" panose="020B0502020104020203" pitchFamily="34" charset="0"/>
              </a:rPr>
              <a:t>تنفيذ البرامج التدريبية تحديد الاحتياجات التدريبية </a:t>
            </a:r>
          </a:p>
        </p:txBody>
      </p:sp>
    </p:spTree>
    <p:extLst>
      <p:ext uri="{BB962C8B-B14F-4D97-AF65-F5344CB8AC3E}">
        <p14:creationId xmlns:p14="http://schemas.microsoft.com/office/powerpoint/2010/main" val="32090669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a:lstStyle/>
          <a:p>
            <a:pPr algn="ctr" eaLnBrk="1" hangingPunct="1">
              <a:defRPr/>
            </a:pPr>
            <a:r>
              <a:rPr lang="ar-JO" dirty="0">
                <a:solidFill>
                  <a:schemeClr val="accent4">
                    <a:lumMod val="10000"/>
                  </a:schemeClr>
                </a:solidFill>
              </a:rPr>
              <a:t>جمع و تحليل المعلومات</a:t>
            </a:r>
            <a:r>
              <a:rPr lang="ar-JO" dirty="0">
                <a:solidFill>
                  <a:schemeClr val="accent5"/>
                </a:solidFill>
              </a:rPr>
              <a:t>	</a:t>
            </a:r>
          </a:p>
        </p:txBody>
      </p:sp>
      <p:sp>
        <p:nvSpPr>
          <p:cNvPr id="14339" name="Segnaposto contenuto 2"/>
          <p:cNvSpPr>
            <a:spLocks noGrp="1"/>
          </p:cNvSpPr>
          <p:nvPr>
            <p:ph idx="1"/>
          </p:nvPr>
        </p:nvSpPr>
        <p:spPr/>
        <p:txBody>
          <a:bodyPr/>
          <a:lstStyle/>
          <a:p>
            <a:pPr algn="just" rtl="1" eaLnBrk="1" hangingPunct="1">
              <a:buFontTx/>
              <a:buNone/>
            </a:pPr>
            <a:r>
              <a:rPr lang="ar-JO" altLang="fr-FR" dirty="0"/>
              <a:t>هي جزء متكامل من نظام المعلومات الادارية يوفر </a:t>
            </a:r>
            <a:r>
              <a:rPr lang="ar-JO" altLang="fr-FR" dirty="0" err="1"/>
              <a:t>للادارة</a:t>
            </a:r>
            <a:r>
              <a:rPr lang="ar-JO" altLang="fr-FR" dirty="0"/>
              <a:t> كافة البيانات و المعلومات التي يمكن الاعتماد عليها في رسم السياسات و التخطيط و اتخاذ القرارات</a:t>
            </a:r>
          </a:p>
          <a:p>
            <a:pPr algn="just" rtl="1" eaLnBrk="1" hangingPunct="1">
              <a:buFontTx/>
              <a:buNone/>
            </a:pPr>
            <a:r>
              <a:rPr lang="ar-JO" altLang="fr-FR" dirty="0"/>
              <a:t> </a:t>
            </a:r>
          </a:p>
          <a:p>
            <a:pPr algn="ctr" rtl="1" eaLnBrk="1" hangingPunct="1">
              <a:buFontTx/>
              <a:buNone/>
            </a:pPr>
            <a:r>
              <a:rPr lang="ar-JO" altLang="fr-FR" dirty="0"/>
              <a:t>هي الاساس في توجيه و تخطيط النظام التدريبي في المنظمة </a:t>
            </a:r>
          </a:p>
        </p:txBody>
      </p:sp>
    </p:spTree>
    <p:extLst>
      <p:ext uri="{BB962C8B-B14F-4D97-AF65-F5344CB8AC3E}">
        <p14:creationId xmlns:p14="http://schemas.microsoft.com/office/powerpoint/2010/main" val="586125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lstStyle/>
          <a:p>
            <a:pPr algn="ctr" eaLnBrk="1" hangingPunct="1"/>
            <a:r>
              <a:rPr lang="ar-JO" altLang="fr-FR" dirty="0"/>
              <a:t> عملية جمع و تحليل المعلومات </a:t>
            </a:r>
          </a:p>
        </p:txBody>
      </p:sp>
      <p:sp>
        <p:nvSpPr>
          <p:cNvPr id="15363" name="Segnaposto contenuto 2"/>
          <p:cNvSpPr>
            <a:spLocks noGrp="1"/>
          </p:cNvSpPr>
          <p:nvPr>
            <p:ph idx="1"/>
          </p:nvPr>
        </p:nvSpPr>
        <p:spPr/>
        <p:txBody>
          <a:bodyPr/>
          <a:lstStyle/>
          <a:p>
            <a:pPr algn="r" rtl="1" eaLnBrk="1" hangingPunct="1">
              <a:buFontTx/>
              <a:buNone/>
            </a:pPr>
            <a:r>
              <a:rPr lang="ar-JO" altLang="fr-FR" sz="3600" dirty="0">
                <a:solidFill>
                  <a:srgbClr val="C00000"/>
                </a:solidFill>
              </a:rPr>
              <a:t>عناصر عملية جمع و تحليل المعلومات:</a:t>
            </a:r>
          </a:p>
          <a:p>
            <a:pPr algn="r" rtl="1" eaLnBrk="1" hangingPunct="1"/>
            <a:r>
              <a:rPr lang="ar-JO" altLang="fr-FR" sz="3600" dirty="0"/>
              <a:t>معلومات عن النظام الاداري </a:t>
            </a:r>
          </a:p>
          <a:p>
            <a:pPr algn="r" rtl="1" eaLnBrk="1" hangingPunct="1"/>
            <a:r>
              <a:rPr lang="ar-JO" altLang="fr-FR" sz="3600" dirty="0"/>
              <a:t>معلومات عن الاهداف و السياسات </a:t>
            </a:r>
          </a:p>
          <a:p>
            <a:pPr algn="r" rtl="1" eaLnBrk="1" hangingPunct="1"/>
            <a:r>
              <a:rPr lang="ar-JO" altLang="fr-FR" sz="3600" dirty="0"/>
              <a:t>معلومات عن تطور النشاطات و عن اسلوب ممارسة الوظائف الادارية </a:t>
            </a:r>
          </a:p>
          <a:p>
            <a:pPr algn="r" rtl="1" eaLnBrk="1" hangingPunct="1"/>
            <a:r>
              <a:rPr lang="ar-JO" altLang="fr-FR" sz="3600" dirty="0"/>
              <a:t>معلومات عن النظم و الاجراءات و عن الافراد و الظروف المحيطة و عن الامكانيات المادية</a:t>
            </a:r>
          </a:p>
          <a:p>
            <a:pPr algn="r" rtl="1" eaLnBrk="1" hangingPunct="1"/>
            <a:endParaRPr lang="ar-JO" altLang="fr-FR" dirty="0"/>
          </a:p>
        </p:txBody>
      </p:sp>
    </p:spTree>
    <p:extLst>
      <p:ext uri="{BB962C8B-B14F-4D97-AF65-F5344CB8AC3E}">
        <p14:creationId xmlns:p14="http://schemas.microsoft.com/office/powerpoint/2010/main" val="221455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536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 calcmode="lin" valueType="num">
                                      <p:cBhvr additive="base">
                                        <p:cTn id="1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363">
                                            <p:txEl>
                                              <p:pRg st="2" end="2"/>
                                            </p:txEl>
                                          </p:spTgt>
                                        </p:tgtEl>
                                        <p:attrNameLst>
                                          <p:attrName>style.visibility</p:attrName>
                                        </p:attrNameLst>
                                      </p:cBhvr>
                                      <p:to>
                                        <p:strVal val="visible"/>
                                      </p:to>
                                    </p:set>
                                    <p:anim calcmode="lin" valueType="num">
                                      <p:cBhvr additive="base">
                                        <p:cTn id="2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63">
                                            <p:txEl>
                                              <p:pRg st="3" end="3"/>
                                            </p:txEl>
                                          </p:spTgt>
                                        </p:tgtEl>
                                        <p:attrNameLst>
                                          <p:attrName>style.visibility</p:attrName>
                                        </p:attrNameLst>
                                      </p:cBhvr>
                                      <p:to>
                                        <p:strVal val="visible"/>
                                      </p:to>
                                    </p:set>
                                    <p:anim calcmode="lin" valueType="num">
                                      <p:cBhvr additive="base">
                                        <p:cTn id="2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 calcmode="lin" valueType="num">
                                      <p:cBhvr additive="base">
                                        <p:cTn id="35"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E5F82BD-5C8A-4799-A56D-321350AB28D5}"/>
              </a:ext>
            </a:extLst>
          </p:cNvPr>
          <p:cNvSpPr>
            <a:spLocks noGrp="1"/>
          </p:cNvSpPr>
          <p:nvPr>
            <p:ph type="subTitle" sz="quarter" idx="1"/>
          </p:nvPr>
        </p:nvSpPr>
        <p:spPr>
          <a:xfrm>
            <a:off x="1447800" y="3009900"/>
            <a:ext cx="6096000" cy="838200"/>
          </a:xfrm>
        </p:spPr>
        <p:txBody>
          <a:bodyPr/>
          <a:lstStyle/>
          <a:p>
            <a:r>
              <a:rPr lang="ar-DZ" sz="4400" dirty="0"/>
              <a:t>المحاضرة السابعة</a:t>
            </a:r>
            <a:endParaRPr lang="en-US" sz="4400" dirty="0"/>
          </a:p>
        </p:txBody>
      </p:sp>
    </p:spTree>
    <p:extLst>
      <p:ext uri="{BB962C8B-B14F-4D97-AF65-F5344CB8AC3E}">
        <p14:creationId xmlns:p14="http://schemas.microsoft.com/office/powerpoint/2010/main" val="13347133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lstStyle/>
          <a:p>
            <a:pPr algn="ctr" eaLnBrk="1" hangingPunct="1"/>
            <a:r>
              <a:rPr lang="ar-JO" altLang="fr-FR" b="1" dirty="0">
                <a:solidFill>
                  <a:schemeClr val="accent4">
                    <a:lumMod val="10000"/>
                  </a:schemeClr>
                </a:solidFill>
              </a:rPr>
              <a:t>تحديد الاحتياجات التدريبية </a:t>
            </a:r>
          </a:p>
        </p:txBody>
      </p:sp>
      <p:sp>
        <p:nvSpPr>
          <p:cNvPr id="3" name="Segnaposto contenuto 2"/>
          <p:cNvSpPr>
            <a:spLocks noGrp="1"/>
          </p:cNvSpPr>
          <p:nvPr>
            <p:ph idx="1"/>
          </p:nvPr>
        </p:nvSpPr>
        <p:spPr>
          <a:xfrm>
            <a:off x="6824" y="1295400"/>
            <a:ext cx="9137176" cy="5562600"/>
          </a:xfrm>
        </p:spPr>
        <p:txBody>
          <a:bodyPr>
            <a:noAutofit/>
          </a:bodyPr>
          <a:lstStyle/>
          <a:p>
            <a:pPr algn="r" rtl="1" eaLnBrk="1" hangingPunct="1">
              <a:buFontTx/>
              <a:buNone/>
              <a:defRPr/>
            </a:pPr>
            <a:r>
              <a:rPr lang="ar-JO" sz="3600" dirty="0">
                <a:solidFill>
                  <a:srgbClr val="C00000"/>
                </a:solidFill>
              </a:rPr>
              <a:t> أنواع الاحتياجات :</a:t>
            </a:r>
          </a:p>
          <a:p>
            <a:pPr algn="r" rtl="1" eaLnBrk="1" hangingPunct="1">
              <a:defRPr/>
            </a:pPr>
            <a:r>
              <a:rPr lang="ar-JO" sz="3600" dirty="0"/>
              <a:t>احتياجات تتعلق بزيادة أو تطوير أو تغيير المعلومات التي لدى بعض أو جميع الافراد فيما يتعلق ببعض مجالات العمل أو أهدافه أو سياسات المؤسسة أو الظروف المحيطة بها </a:t>
            </a:r>
          </a:p>
          <a:p>
            <a:pPr algn="r" rtl="1" eaLnBrk="1" hangingPunct="1">
              <a:defRPr/>
            </a:pPr>
            <a:r>
              <a:rPr lang="ar-JO" sz="3600" dirty="0"/>
              <a:t>احتياجات تتعلق بزيادة أو تطوير أو تعديل المهارات و القدرات لدى بعض أو جميع الافراد فيما يتعلق بأساليب و طرق الاداء</a:t>
            </a:r>
          </a:p>
          <a:p>
            <a:pPr algn="r" rtl="1" eaLnBrk="1" hangingPunct="1">
              <a:defRPr/>
            </a:pPr>
            <a:r>
              <a:rPr lang="ar-JO" sz="3600" dirty="0"/>
              <a:t>احتياجات تتعلق بتغير أو تطوير سلوك بعض الافراد أو الجماعات </a:t>
            </a:r>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16513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p:cNvSpPr>
            <a:spLocks noChangeArrowheads="1"/>
          </p:cNvSpPr>
          <p:nvPr/>
        </p:nvSpPr>
        <p:spPr bwMode="auto">
          <a:xfrm>
            <a:off x="3886200" y="19863"/>
            <a:ext cx="5257800" cy="4572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sz="2000">
                <a:effectLst>
                  <a:outerShdw blurRad="38100" dist="38100" dir="2700000" algn="tl">
                    <a:srgbClr val="000000"/>
                  </a:outerShdw>
                </a:effectLst>
                <a:latin typeface="Arial" panose="020B0604020202020204" pitchFamily="34" charset="0"/>
                <a:cs typeface="Arial" panose="020B0604020202020204" pitchFamily="34" charset="0"/>
              </a:rPr>
              <a:t>تعريف ادارة الموارد البشرية </a:t>
            </a:r>
            <a:endParaRPr lang="en-US" altLang="fr-FR" sz="1800">
              <a:latin typeface="Arial" panose="020B0604020202020204" pitchFamily="34" charset="0"/>
              <a:cs typeface="Arial" panose="020B0604020202020204" pitchFamily="34" charset="0"/>
            </a:endParaRPr>
          </a:p>
        </p:txBody>
      </p:sp>
      <p:sp>
        <p:nvSpPr>
          <p:cNvPr id="11269" name="Rectangle 5"/>
          <p:cNvSpPr>
            <a:spLocks noChangeArrowheads="1"/>
          </p:cNvSpPr>
          <p:nvPr/>
        </p:nvSpPr>
        <p:spPr bwMode="auto">
          <a:xfrm>
            <a:off x="152400" y="685800"/>
            <a:ext cx="8839200" cy="523220"/>
          </a:xfrm>
          <a:prstGeom prst="rect">
            <a:avLst/>
          </a:prstGeom>
          <a:gradFill rotWithShape="1">
            <a:gsLst>
              <a:gs pos="0">
                <a:schemeClr val="accent2">
                  <a:gamma/>
                  <a:shade val="46275"/>
                  <a:invGamma/>
                  <a:alpha val="0"/>
                </a:schemeClr>
              </a:gs>
              <a:gs pos="50000">
                <a:schemeClr val="accent2"/>
              </a:gs>
              <a:gs pos="100000">
                <a:schemeClr val="accent2">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ar-EG"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rPr>
              <a:t>ادارة الموارد البشرية هي العلم الذي يركز على ”عامل البشر ” في الادارة لـ: </a:t>
            </a:r>
            <a:endParaRPr lang="en-US" altLang="fr-FR" sz="2800" i="1"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11270" name="AutoShape 6"/>
          <p:cNvSpPr>
            <a:spLocks noChangeArrowheads="1"/>
          </p:cNvSpPr>
          <p:nvPr/>
        </p:nvSpPr>
        <p:spPr bwMode="auto">
          <a:xfrm>
            <a:off x="3657600" y="1187990"/>
            <a:ext cx="2133600" cy="599660"/>
          </a:xfrm>
          <a:prstGeom prst="downArrow">
            <a:avLst>
              <a:gd name="adj1" fmla="val 59676"/>
              <a:gd name="adj2" fmla="val 57116"/>
            </a:avLst>
          </a:prstGeom>
          <a:gradFill rotWithShape="1">
            <a:gsLst>
              <a:gs pos="0">
                <a:srgbClr val="760000">
                  <a:alpha val="0"/>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11271" name="Rectangle 7"/>
          <p:cNvSpPr>
            <a:spLocks noChangeArrowheads="1"/>
          </p:cNvSpPr>
          <p:nvPr/>
        </p:nvSpPr>
        <p:spPr bwMode="auto">
          <a:xfrm>
            <a:off x="3424237" y="2393903"/>
            <a:ext cx="2524125" cy="519113"/>
          </a:xfrm>
          <a:prstGeom prst="rect">
            <a:avLst/>
          </a:prstGeom>
          <a:gradFill rotWithShape="1">
            <a:gsLst>
              <a:gs pos="0">
                <a:srgbClr val="0066FF">
                  <a:gamma/>
                  <a:shade val="46275"/>
                  <a:invGamma/>
                  <a:alpha val="0"/>
                </a:srgbClr>
              </a:gs>
              <a:gs pos="50000">
                <a:srgbClr val="0066FF"/>
              </a:gs>
              <a:gs pos="100000">
                <a:srgbClr val="0066FF">
                  <a:gamma/>
                  <a:shade val="46275"/>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ar-EG" altLang="fr-FR" sz="2800" dirty="0">
                <a:effectLst>
                  <a:outerShdw blurRad="38100" dist="38100" dir="2700000" algn="tl">
                    <a:srgbClr val="000000"/>
                  </a:outerShdw>
                </a:effectLst>
                <a:latin typeface="Arial Narrow" panose="020B0606020202030204" pitchFamily="34" charset="0"/>
                <a:cs typeface="Arial" panose="020B0604020202020204" pitchFamily="34" charset="0"/>
              </a:rPr>
              <a:t>الاستفادة من خدماتهم</a:t>
            </a:r>
            <a:endParaRPr lang="en-US" altLang="fr-FR" sz="2800"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11272" name="Rectangle 8"/>
          <p:cNvSpPr>
            <a:spLocks noChangeArrowheads="1"/>
          </p:cNvSpPr>
          <p:nvPr/>
        </p:nvSpPr>
        <p:spPr bwMode="auto">
          <a:xfrm>
            <a:off x="3550443" y="2950767"/>
            <a:ext cx="2043113" cy="519113"/>
          </a:xfrm>
          <a:prstGeom prst="rect">
            <a:avLst/>
          </a:prstGeom>
          <a:gradFill rotWithShape="1">
            <a:gsLst>
              <a:gs pos="0">
                <a:srgbClr val="CC0099">
                  <a:gamma/>
                  <a:shade val="46275"/>
                  <a:invGamma/>
                  <a:alpha val="0"/>
                </a:srgbClr>
              </a:gs>
              <a:gs pos="50000">
                <a:srgbClr val="CC0099"/>
              </a:gs>
              <a:gs pos="100000">
                <a:srgbClr val="CC0099">
                  <a:gamma/>
                  <a:shade val="46275"/>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ar-EG" altLang="fr-FR" sz="2800" dirty="0">
                <a:effectLst>
                  <a:outerShdw blurRad="38100" dist="38100" dir="2700000" algn="tl">
                    <a:srgbClr val="000000"/>
                  </a:outerShdw>
                </a:effectLst>
                <a:latin typeface="Arial Narrow" panose="020B0606020202030204" pitchFamily="34" charset="0"/>
                <a:cs typeface="Arial" panose="020B0604020202020204" pitchFamily="34" charset="0"/>
              </a:rPr>
              <a:t>تطوير مهاراتهم </a:t>
            </a:r>
            <a:endParaRPr lang="en-US" altLang="fr-FR" sz="2800"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11273" name="Rectangle 9"/>
          <p:cNvSpPr>
            <a:spLocks noChangeArrowheads="1"/>
          </p:cNvSpPr>
          <p:nvPr/>
        </p:nvSpPr>
        <p:spPr bwMode="auto">
          <a:xfrm>
            <a:off x="2072640" y="3524132"/>
            <a:ext cx="5410200" cy="519113"/>
          </a:xfrm>
          <a:prstGeom prst="rect">
            <a:avLst/>
          </a:prstGeom>
          <a:gradFill rotWithShape="1">
            <a:gsLst>
              <a:gs pos="0">
                <a:srgbClr val="0066FF">
                  <a:gamma/>
                  <a:shade val="46275"/>
                  <a:invGamma/>
                  <a:alpha val="0"/>
                </a:srgbClr>
              </a:gs>
              <a:gs pos="50000">
                <a:srgbClr val="0066FF"/>
              </a:gs>
              <a:gs pos="100000">
                <a:srgbClr val="0066FF">
                  <a:gamma/>
                  <a:shade val="46275"/>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ar-EG" altLang="fr-FR" sz="2800" dirty="0">
                <a:effectLst>
                  <a:outerShdw blurRad="38100" dist="38100" dir="2700000" algn="tl">
                    <a:srgbClr val="000000"/>
                  </a:outerShdw>
                </a:effectLst>
                <a:latin typeface="Arial Narrow" panose="020B0606020202030204" pitchFamily="34" charset="0"/>
                <a:cs typeface="Arial" panose="020B0604020202020204" pitchFamily="34" charset="0"/>
              </a:rPr>
              <a:t>تحفيزهم </a:t>
            </a:r>
            <a:r>
              <a:rPr lang="ar-EG" altLang="fr-FR" sz="2800" dirty="0" err="1">
                <a:effectLst>
                  <a:outerShdw blurRad="38100" dist="38100" dir="2700000" algn="tl">
                    <a:srgbClr val="000000"/>
                  </a:outerShdw>
                </a:effectLst>
                <a:latin typeface="Arial Narrow" panose="020B0606020202030204" pitchFamily="34" charset="0"/>
                <a:cs typeface="Arial" panose="020B0604020202020204" pitchFamily="34" charset="0"/>
              </a:rPr>
              <a:t>ليقدوموا</a:t>
            </a:r>
            <a:r>
              <a:rPr lang="ar-EG" altLang="fr-FR" sz="2800" dirty="0">
                <a:effectLst>
                  <a:outerShdw blurRad="38100" dist="38100" dir="2700000" algn="tl">
                    <a:srgbClr val="000000"/>
                  </a:outerShdw>
                </a:effectLst>
                <a:latin typeface="Arial Narrow" panose="020B0606020202030204" pitchFamily="34" charset="0"/>
                <a:cs typeface="Arial" panose="020B0604020202020204" pitchFamily="34" charset="0"/>
              </a:rPr>
              <a:t> اعلى مستويات الاداء الممكنة</a:t>
            </a:r>
            <a:endParaRPr lang="en-US" altLang="fr-FR" sz="2800"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11274" name="Rectangle 10"/>
          <p:cNvSpPr>
            <a:spLocks noChangeArrowheads="1"/>
          </p:cNvSpPr>
          <p:nvPr/>
        </p:nvSpPr>
        <p:spPr bwMode="auto">
          <a:xfrm>
            <a:off x="1838124" y="4200147"/>
            <a:ext cx="6113462" cy="519113"/>
          </a:xfrm>
          <a:prstGeom prst="rect">
            <a:avLst/>
          </a:prstGeom>
          <a:gradFill rotWithShape="1">
            <a:gsLst>
              <a:gs pos="0">
                <a:srgbClr val="CC0099">
                  <a:gamma/>
                  <a:shade val="46275"/>
                  <a:invGamma/>
                  <a:alpha val="0"/>
                </a:srgbClr>
              </a:gs>
              <a:gs pos="50000">
                <a:srgbClr val="CC0099"/>
              </a:gs>
              <a:gs pos="100000">
                <a:srgbClr val="CC0099">
                  <a:gamma/>
                  <a:shade val="46275"/>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ar-EG" altLang="fr-FR" sz="2800" dirty="0">
                <a:effectLst>
                  <a:outerShdw blurRad="38100" dist="38100" dir="2700000" algn="tl">
                    <a:srgbClr val="000000"/>
                  </a:outerShdw>
                </a:effectLst>
                <a:latin typeface="Arial Narrow" panose="020B0606020202030204" pitchFamily="34" charset="0"/>
                <a:cs typeface="Arial" panose="020B0604020202020204" pitchFamily="34" charset="0"/>
              </a:rPr>
              <a:t>التأكد من أنهم مستمرون في الالتزام بسياسات الشركة</a:t>
            </a:r>
            <a:endParaRPr lang="en-US" altLang="fr-FR" sz="2800"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11275" name="AutoShape 11"/>
          <p:cNvSpPr>
            <a:spLocks noChangeArrowheads="1"/>
          </p:cNvSpPr>
          <p:nvPr/>
        </p:nvSpPr>
        <p:spPr bwMode="auto">
          <a:xfrm>
            <a:off x="3828055" y="4849361"/>
            <a:ext cx="2133600" cy="793848"/>
          </a:xfrm>
          <a:prstGeom prst="downArrow">
            <a:avLst>
              <a:gd name="adj1" fmla="val 59676"/>
              <a:gd name="adj2" fmla="val 57116"/>
            </a:avLst>
          </a:prstGeom>
          <a:gradFill rotWithShape="1">
            <a:gsLst>
              <a:gs pos="0">
                <a:srgbClr val="767600">
                  <a:alpha val="0"/>
                </a:srgbClr>
              </a:gs>
              <a:gs pos="100000">
                <a:srgbClr val="FF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11276" name="Rectangle 12"/>
          <p:cNvSpPr>
            <a:spLocks noChangeArrowheads="1"/>
          </p:cNvSpPr>
          <p:nvPr/>
        </p:nvSpPr>
        <p:spPr bwMode="auto">
          <a:xfrm>
            <a:off x="3200400" y="5670010"/>
            <a:ext cx="3505200" cy="519113"/>
          </a:xfrm>
          <a:prstGeom prst="rect">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ar-EG" altLang="fr-FR" sz="2800" dirty="0">
                <a:effectLst>
                  <a:outerShdw blurRad="38100" dist="38100" dir="2700000" algn="tl">
                    <a:srgbClr val="000000"/>
                  </a:outerShdw>
                </a:effectLst>
                <a:latin typeface="Arial Narrow" panose="020B0606020202030204" pitchFamily="34" charset="0"/>
                <a:cs typeface="Arial" panose="020B0604020202020204" pitchFamily="34" charset="0"/>
              </a:rPr>
              <a:t>الأهداف التنظيمية</a:t>
            </a:r>
            <a:endParaRPr lang="en-US" altLang="fr-FR" sz="2800"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 name="Rectangle 2"/>
          <p:cNvSpPr/>
          <p:nvPr/>
        </p:nvSpPr>
        <p:spPr>
          <a:xfrm>
            <a:off x="1905000" y="1797872"/>
            <a:ext cx="5562600" cy="523220"/>
          </a:xfrm>
          <a:prstGeom prst="rect">
            <a:avLst/>
          </a:prstGeom>
          <a:blipFill>
            <a:blip r:embed="rId4"/>
            <a:tile tx="0" ty="0" sx="100000" sy="100000" flip="none" algn="tl"/>
          </a:blipFill>
        </p:spPr>
        <p:txBody>
          <a:bodyPr wrap="square">
            <a:spAutoFit/>
          </a:bodyPr>
          <a:lstStyle/>
          <a:p>
            <a:r>
              <a:rPr lang="ar-SA" sz="2800" dirty="0"/>
              <a:t>تحديد احتياجات المنظمة من الموارد البشرية </a:t>
            </a:r>
            <a:endParaRPr lang="fr-FR" sz="28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trips(upRight)">
                                      <p:cBhvr>
                                        <p:cTn id="7" dur="1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500" fill="hold"/>
                                        <p:tgtEl>
                                          <p:spTgt spid="11269"/>
                                        </p:tgtEl>
                                        <p:attrNameLst>
                                          <p:attrName>ppt_w</p:attrName>
                                        </p:attrNameLst>
                                      </p:cBhvr>
                                      <p:tavLst>
                                        <p:tav tm="0">
                                          <p:val>
                                            <p:fltVal val="0"/>
                                          </p:val>
                                        </p:tav>
                                        <p:tav tm="100000">
                                          <p:val>
                                            <p:strVal val="#ppt_w"/>
                                          </p:val>
                                        </p:tav>
                                      </p:tavLst>
                                    </p:anim>
                                    <p:anim calcmode="lin" valueType="num">
                                      <p:cBhvr>
                                        <p:cTn id="13" dur="500" fill="hold"/>
                                        <p:tgtEl>
                                          <p:spTgt spid="11269"/>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fade">
                                      <p:cBhvr>
                                        <p:cTn id="18" dur="1000"/>
                                        <p:tgtEl>
                                          <p:spTgt spid="11270"/>
                                        </p:tgtEl>
                                      </p:cBhvr>
                                    </p:animEffect>
                                    <p:anim calcmode="lin" valueType="num">
                                      <p:cBhvr>
                                        <p:cTn id="19" dur="1000" fill="hold"/>
                                        <p:tgtEl>
                                          <p:spTgt spid="11270"/>
                                        </p:tgtEl>
                                        <p:attrNameLst>
                                          <p:attrName>ppt_x</p:attrName>
                                        </p:attrNameLst>
                                      </p:cBhvr>
                                      <p:tavLst>
                                        <p:tav tm="0">
                                          <p:val>
                                            <p:strVal val="#ppt_x"/>
                                          </p:val>
                                        </p:tav>
                                        <p:tav tm="100000">
                                          <p:val>
                                            <p:strVal val="#ppt_x"/>
                                          </p:val>
                                        </p:tav>
                                      </p:tavLst>
                                    </p:anim>
                                    <p:anim calcmode="lin" valueType="num">
                                      <p:cBhvr>
                                        <p:cTn id="20"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 fill="hold" nodeType="clickEffect">
                                  <p:stCondLst>
                                    <p:cond delay="0"/>
                                  </p:stCondLst>
                                  <p:childTnLst>
                                    <p:set>
                                      <p:cBhvr>
                                        <p:cTn id="24" dur="1" fill="hold">
                                          <p:stCondLst>
                                            <p:cond delay="0"/>
                                          </p:stCondLst>
                                        </p:cTn>
                                        <p:tgtEl>
                                          <p:spTgt spid="11271"/>
                                        </p:tgtEl>
                                        <p:attrNameLst>
                                          <p:attrName>style.visibility</p:attrName>
                                        </p:attrNameLst>
                                      </p:cBhvr>
                                      <p:to>
                                        <p:strVal val="visible"/>
                                      </p:to>
                                    </p:set>
                                    <p:anim calcmode="lin" valueType="num">
                                      <p:cBhvr>
                                        <p:cTn id="25" dur="500" fill="hold"/>
                                        <p:tgtEl>
                                          <p:spTgt spid="11271"/>
                                        </p:tgtEl>
                                        <p:attrNameLst>
                                          <p:attrName>ppt_x</p:attrName>
                                        </p:attrNameLst>
                                      </p:cBhvr>
                                      <p:tavLst>
                                        <p:tav tm="0">
                                          <p:val>
                                            <p:strVal val="#ppt_x"/>
                                          </p:val>
                                        </p:tav>
                                        <p:tav tm="100000">
                                          <p:val>
                                            <p:strVal val="#ppt_x"/>
                                          </p:val>
                                        </p:tav>
                                      </p:tavLst>
                                    </p:anim>
                                    <p:anim calcmode="lin" valueType="num">
                                      <p:cBhvr>
                                        <p:cTn id="26" dur="500" fill="hold"/>
                                        <p:tgtEl>
                                          <p:spTgt spid="11271"/>
                                        </p:tgtEl>
                                        <p:attrNameLst>
                                          <p:attrName>ppt_y</p:attrName>
                                        </p:attrNameLst>
                                      </p:cBhvr>
                                      <p:tavLst>
                                        <p:tav tm="0">
                                          <p:val>
                                            <p:strVal val="#ppt_y-#ppt_h/2"/>
                                          </p:val>
                                        </p:tav>
                                        <p:tav tm="100000">
                                          <p:val>
                                            <p:strVal val="#ppt_y"/>
                                          </p:val>
                                        </p:tav>
                                      </p:tavLst>
                                    </p:anim>
                                    <p:anim calcmode="lin" valueType="num">
                                      <p:cBhvr>
                                        <p:cTn id="27" dur="500" fill="hold"/>
                                        <p:tgtEl>
                                          <p:spTgt spid="11271"/>
                                        </p:tgtEl>
                                        <p:attrNameLst>
                                          <p:attrName>ppt_w</p:attrName>
                                        </p:attrNameLst>
                                      </p:cBhvr>
                                      <p:tavLst>
                                        <p:tav tm="0">
                                          <p:val>
                                            <p:strVal val="#ppt_w"/>
                                          </p:val>
                                        </p:tav>
                                        <p:tav tm="100000">
                                          <p:val>
                                            <p:strVal val="#ppt_w"/>
                                          </p:val>
                                        </p:tav>
                                      </p:tavLst>
                                    </p:anim>
                                    <p:anim calcmode="lin" valueType="num">
                                      <p:cBhvr>
                                        <p:cTn id="28" dur="500" fill="hold"/>
                                        <p:tgtEl>
                                          <p:spTgt spid="11271"/>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 fill="hold" nodeType="clickEffect">
                                  <p:stCondLst>
                                    <p:cond delay="0"/>
                                  </p:stCondLst>
                                  <p:childTnLst>
                                    <p:set>
                                      <p:cBhvr>
                                        <p:cTn id="32" dur="1" fill="hold">
                                          <p:stCondLst>
                                            <p:cond delay="0"/>
                                          </p:stCondLst>
                                        </p:cTn>
                                        <p:tgtEl>
                                          <p:spTgt spid="11272"/>
                                        </p:tgtEl>
                                        <p:attrNameLst>
                                          <p:attrName>style.visibility</p:attrName>
                                        </p:attrNameLst>
                                      </p:cBhvr>
                                      <p:to>
                                        <p:strVal val="visible"/>
                                      </p:to>
                                    </p:set>
                                    <p:anim calcmode="lin" valueType="num">
                                      <p:cBhvr>
                                        <p:cTn id="33" dur="500" fill="hold"/>
                                        <p:tgtEl>
                                          <p:spTgt spid="11272"/>
                                        </p:tgtEl>
                                        <p:attrNameLst>
                                          <p:attrName>ppt_x</p:attrName>
                                        </p:attrNameLst>
                                      </p:cBhvr>
                                      <p:tavLst>
                                        <p:tav tm="0">
                                          <p:val>
                                            <p:strVal val="#ppt_x"/>
                                          </p:val>
                                        </p:tav>
                                        <p:tav tm="100000">
                                          <p:val>
                                            <p:strVal val="#ppt_x"/>
                                          </p:val>
                                        </p:tav>
                                      </p:tavLst>
                                    </p:anim>
                                    <p:anim calcmode="lin" valueType="num">
                                      <p:cBhvr>
                                        <p:cTn id="34" dur="500" fill="hold"/>
                                        <p:tgtEl>
                                          <p:spTgt spid="11272"/>
                                        </p:tgtEl>
                                        <p:attrNameLst>
                                          <p:attrName>ppt_y</p:attrName>
                                        </p:attrNameLst>
                                      </p:cBhvr>
                                      <p:tavLst>
                                        <p:tav tm="0">
                                          <p:val>
                                            <p:strVal val="#ppt_y-#ppt_h/2"/>
                                          </p:val>
                                        </p:tav>
                                        <p:tav tm="100000">
                                          <p:val>
                                            <p:strVal val="#ppt_y"/>
                                          </p:val>
                                        </p:tav>
                                      </p:tavLst>
                                    </p:anim>
                                    <p:anim calcmode="lin" valueType="num">
                                      <p:cBhvr>
                                        <p:cTn id="35" dur="500" fill="hold"/>
                                        <p:tgtEl>
                                          <p:spTgt spid="11272"/>
                                        </p:tgtEl>
                                        <p:attrNameLst>
                                          <p:attrName>ppt_w</p:attrName>
                                        </p:attrNameLst>
                                      </p:cBhvr>
                                      <p:tavLst>
                                        <p:tav tm="0">
                                          <p:val>
                                            <p:strVal val="#ppt_w"/>
                                          </p:val>
                                        </p:tav>
                                        <p:tav tm="100000">
                                          <p:val>
                                            <p:strVal val="#ppt_w"/>
                                          </p:val>
                                        </p:tav>
                                      </p:tavLst>
                                    </p:anim>
                                    <p:anim calcmode="lin" valueType="num">
                                      <p:cBhvr>
                                        <p:cTn id="36" dur="500" fill="hold"/>
                                        <p:tgtEl>
                                          <p:spTgt spid="11272"/>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 fill="hold" nodeType="clickEffect">
                                  <p:stCondLst>
                                    <p:cond delay="0"/>
                                  </p:stCondLst>
                                  <p:childTnLst>
                                    <p:set>
                                      <p:cBhvr>
                                        <p:cTn id="40" dur="1" fill="hold">
                                          <p:stCondLst>
                                            <p:cond delay="0"/>
                                          </p:stCondLst>
                                        </p:cTn>
                                        <p:tgtEl>
                                          <p:spTgt spid="11273"/>
                                        </p:tgtEl>
                                        <p:attrNameLst>
                                          <p:attrName>style.visibility</p:attrName>
                                        </p:attrNameLst>
                                      </p:cBhvr>
                                      <p:to>
                                        <p:strVal val="visible"/>
                                      </p:to>
                                    </p:set>
                                    <p:anim calcmode="lin" valueType="num">
                                      <p:cBhvr>
                                        <p:cTn id="41" dur="500" fill="hold"/>
                                        <p:tgtEl>
                                          <p:spTgt spid="11273"/>
                                        </p:tgtEl>
                                        <p:attrNameLst>
                                          <p:attrName>ppt_x</p:attrName>
                                        </p:attrNameLst>
                                      </p:cBhvr>
                                      <p:tavLst>
                                        <p:tav tm="0">
                                          <p:val>
                                            <p:strVal val="#ppt_x"/>
                                          </p:val>
                                        </p:tav>
                                        <p:tav tm="100000">
                                          <p:val>
                                            <p:strVal val="#ppt_x"/>
                                          </p:val>
                                        </p:tav>
                                      </p:tavLst>
                                    </p:anim>
                                    <p:anim calcmode="lin" valueType="num">
                                      <p:cBhvr>
                                        <p:cTn id="42" dur="500" fill="hold"/>
                                        <p:tgtEl>
                                          <p:spTgt spid="11273"/>
                                        </p:tgtEl>
                                        <p:attrNameLst>
                                          <p:attrName>ppt_y</p:attrName>
                                        </p:attrNameLst>
                                      </p:cBhvr>
                                      <p:tavLst>
                                        <p:tav tm="0">
                                          <p:val>
                                            <p:strVal val="#ppt_y-#ppt_h/2"/>
                                          </p:val>
                                        </p:tav>
                                        <p:tav tm="100000">
                                          <p:val>
                                            <p:strVal val="#ppt_y"/>
                                          </p:val>
                                        </p:tav>
                                      </p:tavLst>
                                    </p:anim>
                                    <p:anim calcmode="lin" valueType="num">
                                      <p:cBhvr>
                                        <p:cTn id="43" dur="500" fill="hold"/>
                                        <p:tgtEl>
                                          <p:spTgt spid="11273"/>
                                        </p:tgtEl>
                                        <p:attrNameLst>
                                          <p:attrName>ppt_w</p:attrName>
                                        </p:attrNameLst>
                                      </p:cBhvr>
                                      <p:tavLst>
                                        <p:tav tm="0">
                                          <p:val>
                                            <p:strVal val="#ppt_w"/>
                                          </p:val>
                                        </p:tav>
                                        <p:tav tm="100000">
                                          <p:val>
                                            <p:strVal val="#ppt_w"/>
                                          </p:val>
                                        </p:tav>
                                      </p:tavLst>
                                    </p:anim>
                                    <p:anim calcmode="lin" valueType="num">
                                      <p:cBhvr>
                                        <p:cTn id="44" dur="500" fill="hold"/>
                                        <p:tgtEl>
                                          <p:spTgt spid="11273"/>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 fill="hold" nodeType="clickEffect">
                                  <p:stCondLst>
                                    <p:cond delay="0"/>
                                  </p:stCondLst>
                                  <p:childTnLst>
                                    <p:set>
                                      <p:cBhvr>
                                        <p:cTn id="48" dur="1" fill="hold">
                                          <p:stCondLst>
                                            <p:cond delay="0"/>
                                          </p:stCondLst>
                                        </p:cTn>
                                        <p:tgtEl>
                                          <p:spTgt spid="11274"/>
                                        </p:tgtEl>
                                        <p:attrNameLst>
                                          <p:attrName>style.visibility</p:attrName>
                                        </p:attrNameLst>
                                      </p:cBhvr>
                                      <p:to>
                                        <p:strVal val="visible"/>
                                      </p:to>
                                    </p:set>
                                    <p:anim calcmode="lin" valueType="num">
                                      <p:cBhvr>
                                        <p:cTn id="49" dur="500" fill="hold"/>
                                        <p:tgtEl>
                                          <p:spTgt spid="11274"/>
                                        </p:tgtEl>
                                        <p:attrNameLst>
                                          <p:attrName>ppt_x</p:attrName>
                                        </p:attrNameLst>
                                      </p:cBhvr>
                                      <p:tavLst>
                                        <p:tav tm="0">
                                          <p:val>
                                            <p:strVal val="#ppt_x"/>
                                          </p:val>
                                        </p:tav>
                                        <p:tav tm="100000">
                                          <p:val>
                                            <p:strVal val="#ppt_x"/>
                                          </p:val>
                                        </p:tav>
                                      </p:tavLst>
                                    </p:anim>
                                    <p:anim calcmode="lin" valueType="num">
                                      <p:cBhvr>
                                        <p:cTn id="50" dur="500" fill="hold"/>
                                        <p:tgtEl>
                                          <p:spTgt spid="11274"/>
                                        </p:tgtEl>
                                        <p:attrNameLst>
                                          <p:attrName>ppt_y</p:attrName>
                                        </p:attrNameLst>
                                      </p:cBhvr>
                                      <p:tavLst>
                                        <p:tav tm="0">
                                          <p:val>
                                            <p:strVal val="#ppt_y-#ppt_h/2"/>
                                          </p:val>
                                        </p:tav>
                                        <p:tav tm="100000">
                                          <p:val>
                                            <p:strVal val="#ppt_y"/>
                                          </p:val>
                                        </p:tav>
                                      </p:tavLst>
                                    </p:anim>
                                    <p:anim calcmode="lin" valueType="num">
                                      <p:cBhvr>
                                        <p:cTn id="51" dur="500" fill="hold"/>
                                        <p:tgtEl>
                                          <p:spTgt spid="11274"/>
                                        </p:tgtEl>
                                        <p:attrNameLst>
                                          <p:attrName>ppt_w</p:attrName>
                                        </p:attrNameLst>
                                      </p:cBhvr>
                                      <p:tavLst>
                                        <p:tav tm="0">
                                          <p:val>
                                            <p:strVal val="#ppt_w"/>
                                          </p:val>
                                        </p:tav>
                                        <p:tav tm="100000">
                                          <p:val>
                                            <p:strVal val="#ppt_w"/>
                                          </p:val>
                                        </p:tav>
                                      </p:tavLst>
                                    </p:anim>
                                    <p:anim calcmode="lin" valueType="num">
                                      <p:cBhvr>
                                        <p:cTn id="52" dur="500" fill="hold"/>
                                        <p:tgtEl>
                                          <p:spTgt spid="11274"/>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1275"/>
                                        </p:tgtEl>
                                        <p:attrNameLst>
                                          <p:attrName>style.visibility</p:attrName>
                                        </p:attrNameLst>
                                      </p:cBhvr>
                                      <p:to>
                                        <p:strVal val="visible"/>
                                      </p:to>
                                    </p:set>
                                    <p:animEffect transition="in" filter="fade">
                                      <p:cBhvr>
                                        <p:cTn id="57" dur="1000"/>
                                        <p:tgtEl>
                                          <p:spTgt spid="11275"/>
                                        </p:tgtEl>
                                      </p:cBhvr>
                                    </p:animEffect>
                                    <p:anim calcmode="lin" valueType="num">
                                      <p:cBhvr>
                                        <p:cTn id="58" dur="1000" fill="hold"/>
                                        <p:tgtEl>
                                          <p:spTgt spid="11275"/>
                                        </p:tgtEl>
                                        <p:attrNameLst>
                                          <p:attrName>ppt_x</p:attrName>
                                        </p:attrNameLst>
                                      </p:cBhvr>
                                      <p:tavLst>
                                        <p:tav tm="0">
                                          <p:val>
                                            <p:strVal val="#ppt_x"/>
                                          </p:val>
                                        </p:tav>
                                        <p:tav tm="100000">
                                          <p:val>
                                            <p:strVal val="#ppt_x"/>
                                          </p:val>
                                        </p:tav>
                                      </p:tavLst>
                                    </p:anim>
                                    <p:anim calcmode="lin" valueType="num">
                                      <p:cBhvr>
                                        <p:cTn id="59"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nodeType="clickEffect">
                                  <p:stCondLst>
                                    <p:cond delay="0"/>
                                  </p:stCondLst>
                                  <p:childTnLst>
                                    <p:set>
                                      <p:cBhvr>
                                        <p:cTn id="63" dur="1" fill="hold">
                                          <p:stCondLst>
                                            <p:cond delay="0"/>
                                          </p:stCondLst>
                                        </p:cTn>
                                        <p:tgtEl>
                                          <p:spTgt spid="11276"/>
                                        </p:tgtEl>
                                        <p:attrNameLst>
                                          <p:attrName>style.visibility</p:attrName>
                                        </p:attrNameLst>
                                      </p:cBhvr>
                                      <p:to>
                                        <p:strVal val="visible"/>
                                      </p:to>
                                    </p:set>
                                    <p:anim calcmode="lin" valueType="num">
                                      <p:cBhvr>
                                        <p:cTn id="64" dur="500" fill="hold"/>
                                        <p:tgtEl>
                                          <p:spTgt spid="11276"/>
                                        </p:tgtEl>
                                        <p:attrNameLst>
                                          <p:attrName>ppt_w</p:attrName>
                                        </p:attrNameLst>
                                      </p:cBhvr>
                                      <p:tavLst>
                                        <p:tav tm="0">
                                          <p:val>
                                            <p:fltVal val="0"/>
                                          </p:val>
                                        </p:tav>
                                        <p:tav tm="100000">
                                          <p:val>
                                            <p:strVal val="#ppt_w"/>
                                          </p:val>
                                        </p:tav>
                                      </p:tavLst>
                                    </p:anim>
                                    <p:anim calcmode="lin" valueType="num">
                                      <p:cBhvr>
                                        <p:cTn id="65" dur="500" fill="hold"/>
                                        <p:tgtEl>
                                          <p:spTgt spid="112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animBg="1"/>
      <p:bldP spid="1127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lstStyle/>
          <a:p>
            <a:pPr algn="ctr" eaLnBrk="1" hangingPunct="1"/>
            <a:r>
              <a:rPr lang="ar-JO" altLang="fr-FR" b="1" dirty="0">
                <a:solidFill>
                  <a:schemeClr val="accent4">
                    <a:lumMod val="10000"/>
                  </a:schemeClr>
                </a:solidFill>
              </a:rPr>
              <a:t>تحديد الاحتياجات التدريبية </a:t>
            </a:r>
          </a:p>
        </p:txBody>
      </p:sp>
      <p:sp>
        <p:nvSpPr>
          <p:cNvPr id="3" name="Segnaposto contenuto 2"/>
          <p:cNvSpPr>
            <a:spLocks noGrp="1"/>
          </p:cNvSpPr>
          <p:nvPr>
            <p:ph idx="1"/>
          </p:nvPr>
        </p:nvSpPr>
        <p:spPr>
          <a:xfrm>
            <a:off x="76200" y="1428750"/>
            <a:ext cx="8653463" cy="5124450"/>
          </a:xfrm>
        </p:spPr>
        <p:txBody>
          <a:bodyPr>
            <a:normAutofit lnSpcReduction="10000"/>
          </a:bodyPr>
          <a:lstStyle/>
          <a:p>
            <a:pPr algn="r" rtl="1" eaLnBrk="1" hangingPunct="1">
              <a:defRPr/>
            </a:pPr>
            <a:r>
              <a:rPr lang="ar-JO" sz="3600" dirty="0"/>
              <a:t>احتياجات تتعلق بزيادة أو تطوير أو تغيير المعلومات التي لدى بعض أو جميع الافراد فيما يتعلق ببعض مجالات العمل أو أهدافه أو سياسات المؤسسة أو الظروف المحيطة بها </a:t>
            </a:r>
          </a:p>
          <a:p>
            <a:pPr algn="r" rtl="1" eaLnBrk="1" hangingPunct="1">
              <a:defRPr/>
            </a:pPr>
            <a:r>
              <a:rPr lang="ar-JO" sz="3600" dirty="0"/>
              <a:t>احتياجات تتعلق بزيادة أو تطوير أو تعديل المهارات و القدرات لدى بعض أو جميع الافراد فيما يتعلق بأساليب و طرق الاداء </a:t>
            </a:r>
          </a:p>
          <a:p>
            <a:pPr algn="r" rtl="1" eaLnBrk="1" hangingPunct="1">
              <a:defRPr/>
            </a:pPr>
            <a:r>
              <a:rPr lang="ar-JO" sz="3600" dirty="0"/>
              <a:t>احتياجات تتعلق بتغيير أو تطوير سلوك بعض الافراد أو الجماعات </a:t>
            </a:r>
          </a:p>
          <a:p>
            <a:pPr algn="r" rtl="1" eaLnBrk="1" hangingPunct="1">
              <a:buFontTx/>
              <a:buNone/>
              <a:defRPr/>
            </a:pPr>
            <a:endParaRPr lang="ar-JO" dirty="0"/>
          </a:p>
        </p:txBody>
      </p:sp>
    </p:spTree>
    <p:extLst>
      <p:ext uri="{BB962C8B-B14F-4D97-AF65-F5344CB8AC3E}">
        <p14:creationId xmlns:p14="http://schemas.microsoft.com/office/powerpoint/2010/main" val="13450765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a:lstStyle/>
          <a:p>
            <a:pPr algn="ctr" eaLnBrk="1" hangingPunct="1"/>
            <a:r>
              <a:rPr lang="ar-JO" altLang="fr-FR" b="1" dirty="0">
                <a:solidFill>
                  <a:schemeClr val="accent4">
                    <a:lumMod val="10000"/>
                  </a:schemeClr>
                </a:solidFill>
              </a:rPr>
              <a:t>تحديد الاحتياجات التدريبية </a:t>
            </a:r>
          </a:p>
        </p:txBody>
      </p:sp>
      <p:sp>
        <p:nvSpPr>
          <p:cNvPr id="3" name="Segnaposto contenuto 2"/>
          <p:cNvSpPr>
            <a:spLocks noGrp="1"/>
          </p:cNvSpPr>
          <p:nvPr>
            <p:ph idx="1"/>
          </p:nvPr>
        </p:nvSpPr>
        <p:spPr>
          <a:xfrm>
            <a:off x="0" y="1428750"/>
            <a:ext cx="8991600" cy="5429250"/>
          </a:xfrm>
          <a:ln>
            <a:solidFill>
              <a:schemeClr val="bg2">
                <a:lumMod val="40000"/>
                <a:lumOff val="60000"/>
              </a:schemeClr>
            </a:solidFill>
          </a:ln>
        </p:spPr>
        <p:txBody>
          <a:bodyPr/>
          <a:lstStyle/>
          <a:p>
            <a:pPr algn="r" rtl="1" eaLnBrk="1" hangingPunct="1">
              <a:buFontTx/>
              <a:buNone/>
              <a:defRPr/>
            </a:pPr>
            <a:r>
              <a:rPr lang="ar-JO" sz="3600" dirty="0">
                <a:solidFill>
                  <a:srgbClr val="C00000"/>
                </a:solidFill>
              </a:rPr>
              <a:t>الامور الواجب توافرها في تحديد الاحتياجات :</a:t>
            </a:r>
          </a:p>
          <a:p>
            <a:pPr algn="r" rtl="1" eaLnBrk="1" hangingPunct="1">
              <a:buFont typeface="Wingdings" pitchFamily="2" charset="2"/>
              <a:buChar char="v"/>
              <a:defRPr/>
            </a:pPr>
            <a:r>
              <a:rPr lang="ar-JO" sz="3600" b="1" u="sng" dirty="0">
                <a:latin typeface="Courier New" pitchFamily="49" charset="0"/>
                <a:cs typeface="Courier New" pitchFamily="49" charset="0"/>
              </a:rPr>
              <a:t>تحليل التنظيم </a:t>
            </a:r>
          </a:p>
          <a:p>
            <a:pPr marL="514350" indent="-514350" algn="r" rtl="1" eaLnBrk="1" hangingPunct="1">
              <a:buFont typeface="+mj-lt"/>
              <a:buAutoNum type="arabicPeriod"/>
              <a:defRPr/>
            </a:pPr>
            <a:r>
              <a:rPr lang="ar-JO" sz="3600" dirty="0"/>
              <a:t>تحديد المواقع التنظيمية التي تبدو فيها الحاجة الى التدريب </a:t>
            </a:r>
          </a:p>
          <a:p>
            <a:pPr marL="514350" indent="-514350" algn="r" rtl="1" eaLnBrk="1" hangingPunct="1">
              <a:buFont typeface="+mj-lt"/>
              <a:buAutoNum type="arabicPeriod"/>
              <a:defRPr/>
            </a:pPr>
            <a:r>
              <a:rPr lang="ar-JO" sz="3600" dirty="0"/>
              <a:t>التأكد من أن الموارد البشرية قادرة على تنفيذ الاداء الحالي </a:t>
            </a:r>
          </a:p>
          <a:p>
            <a:pPr marL="514350" indent="-514350" algn="r" rtl="1" eaLnBrk="1" hangingPunct="1">
              <a:buFont typeface="+mj-lt"/>
              <a:buAutoNum type="arabicPeriod"/>
              <a:defRPr/>
            </a:pPr>
            <a:r>
              <a:rPr lang="ar-JO" sz="3600" dirty="0"/>
              <a:t>التأكد من فاعلية استخدام الموارد البشرية و المادية </a:t>
            </a:r>
          </a:p>
          <a:p>
            <a:pPr marL="514350" indent="-514350" algn="r" rtl="1" eaLnBrk="1" hangingPunct="1">
              <a:buFont typeface="+mj-lt"/>
              <a:buAutoNum type="arabicPeriod"/>
              <a:defRPr/>
            </a:pPr>
            <a:r>
              <a:rPr lang="ar-JO" sz="3600" dirty="0"/>
              <a:t>التأكد من أن التنظيم الحالي يساعد الافراد على الأداء بدرجة عالية من الكفاءة </a:t>
            </a:r>
          </a:p>
          <a:p>
            <a:pPr marL="514350" indent="-514350" algn="r" rtl="1" eaLnBrk="1" hangingPunct="1">
              <a:buFontTx/>
              <a:buNone/>
              <a:defRPr/>
            </a:pPr>
            <a:endParaRPr lang="ar-JO" dirty="0"/>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27079857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457200" y="214313"/>
            <a:ext cx="8229600" cy="852487"/>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p:spPr>
        <p:txBody>
          <a:bodyPr/>
          <a:lstStyle/>
          <a:p>
            <a:pPr algn="ctr" eaLnBrk="1" hangingPunct="1"/>
            <a:r>
              <a:rPr lang="ar-JO" altLang="fr-FR" dirty="0">
                <a:solidFill>
                  <a:schemeClr val="accent4">
                    <a:lumMod val="10000"/>
                  </a:schemeClr>
                </a:solidFill>
              </a:rPr>
              <a:t>تحديد الاحتياجات التدريبية</a:t>
            </a:r>
            <a:r>
              <a:rPr lang="ar-JO" altLang="fr-FR" dirty="0"/>
              <a:t> </a:t>
            </a:r>
          </a:p>
        </p:txBody>
      </p:sp>
      <p:sp>
        <p:nvSpPr>
          <p:cNvPr id="3" name="Segnaposto contenuto 2"/>
          <p:cNvSpPr>
            <a:spLocks noGrp="1"/>
          </p:cNvSpPr>
          <p:nvPr>
            <p:ph idx="1"/>
          </p:nvPr>
        </p:nvSpPr>
        <p:spPr>
          <a:xfrm>
            <a:off x="152400" y="1066800"/>
            <a:ext cx="8839200" cy="5791200"/>
          </a:xfrm>
        </p:spPr>
        <p:txBody>
          <a:bodyPr>
            <a:normAutofit fontScale="92500" lnSpcReduction="20000"/>
          </a:bodyPr>
          <a:lstStyle/>
          <a:p>
            <a:pPr algn="r" rtl="1" eaLnBrk="1" hangingPunct="1">
              <a:buFont typeface="Wingdings" pitchFamily="2" charset="2"/>
              <a:buChar char="v"/>
              <a:defRPr/>
            </a:pPr>
            <a:r>
              <a:rPr lang="ar-JO" sz="3700" b="1" u="sng" dirty="0">
                <a:latin typeface="Courier New" pitchFamily="49" charset="0"/>
                <a:cs typeface="Courier New" pitchFamily="49" charset="0"/>
              </a:rPr>
              <a:t>تحليل الوظائف</a:t>
            </a:r>
          </a:p>
          <a:p>
            <a:pPr algn="r" rtl="1" eaLnBrk="1" hangingPunct="1">
              <a:buFontTx/>
              <a:buNone/>
              <a:defRPr/>
            </a:pPr>
            <a:r>
              <a:rPr lang="ar-JO" sz="3700" dirty="0"/>
              <a:t>يعني تحديد و تحليل الاعمال و الوظائف التي يتعلق التدريب بها أو ببعض جوانبها </a:t>
            </a:r>
          </a:p>
          <a:p>
            <a:pPr algn="r" rtl="1" eaLnBrk="1" hangingPunct="1">
              <a:buFontTx/>
              <a:buNone/>
              <a:defRPr/>
            </a:pPr>
            <a:r>
              <a:rPr lang="ar-JO" sz="3700" dirty="0"/>
              <a:t>الغرض : الحصول على المعلومات بطريقة نظامية مرتبة عن الوظائف الحالية و المستقبلية بقصد تحديد نوع التدريب للفرد </a:t>
            </a:r>
          </a:p>
          <a:p>
            <a:pPr algn="r" rtl="1" eaLnBrk="1" hangingPunct="1">
              <a:buFont typeface="Wingdings" pitchFamily="2" charset="2"/>
              <a:buChar char="v"/>
              <a:defRPr/>
            </a:pPr>
            <a:r>
              <a:rPr lang="ar-JO" sz="3700" b="1" u="sng" dirty="0">
                <a:latin typeface="Courier New" pitchFamily="49" charset="0"/>
                <a:cs typeface="Courier New" pitchFamily="49" charset="0"/>
              </a:rPr>
              <a:t>تحليل الفرد :</a:t>
            </a:r>
          </a:p>
          <a:p>
            <a:pPr algn="ctr" rtl="1" eaLnBrk="1" hangingPunct="1">
              <a:buFontTx/>
              <a:buNone/>
              <a:defRPr/>
            </a:pPr>
            <a:r>
              <a:rPr lang="ar-JO" sz="3700" dirty="0"/>
              <a:t>تحديد الافراد الذين تبدو الحاجة لتدريبهم </a:t>
            </a:r>
          </a:p>
          <a:p>
            <a:pPr algn="r" rtl="1" eaLnBrk="1" hangingPunct="1">
              <a:buFontTx/>
              <a:buNone/>
              <a:defRPr/>
            </a:pPr>
            <a:r>
              <a:rPr lang="ar-JO" sz="3700" dirty="0"/>
              <a:t>الغرض : تحديد طريقة أداء الفرد لمكونات الوظيفة و ثم المعارف و المهارات المطلوبة لتطوير أدائه </a:t>
            </a:r>
          </a:p>
          <a:p>
            <a:pPr algn="ctr" rtl="1" eaLnBrk="1" hangingPunct="1">
              <a:buFontTx/>
              <a:buNone/>
              <a:defRPr/>
            </a:pPr>
            <a:r>
              <a:rPr lang="ar-JO" sz="3700" dirty="0">
                <a:solidFill>
                  <a:srgbClr val="FF0000"/>
                </a:solidFill>
              </a:rPr>
              <a:t>     تحليل الفرد من أصعب التحليلات لانه يتناول مهارات العنصر البشري و يحدد نوع السلوك المطلوب لرفع أداء الفرد </a:t>
            </a:r>
          </a:p>
          <a:p>
            <a:pPr algn="r" rtl="1" eaLnBrk="1" hangingPunct="1">
              <a:buFontTx/>
              <a:buNone/>
              <a:defRPr/>
            </a:pPr>
            <a:endParaRPr lang="ar-JO" dirty="0"/>
          </a:p>
        </p:txBody>
      </p:sp>
    </p:spTree>
    <p:extLst>
      <p:ext uri="{BB962C8B-B14F-4D97-AF65-F5344CB8AC3E}">
        <p14:creationId xmlns:p14="http://schemas.microsoft.com/office/powerpoint/2010/main" val="31721277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spPr>
        <p:txBody>
          <a:bodyPr/>
          <a:lstStyle/>
          <a:p>
            <a:pPr algn="ctr" eaLnBrk="1" hangingPunct="1"/>
            <a:r>
              <a:rPr lang="ar-JO" altLang="fr-FR" b="1" dirty="0">
                <a:solidFill>
                  <a:schemeClr val="accent4">
                    <a:lumMod val="10000"/>
                  </a:schemeClr>
                </a:solidFill>
              </a:rPr>
              <a:t>اعداد البرامج التدريبية </a:t>
            </a:r>
          </a:p>
        </p:txBody>
      </p:sp>
      <p:sp>
        <p:nvSpPr>
          <p:cNvPr id="3" name="Segnaposto contenuto 2"/>
          <p:cNvSpPr>
            <a:spLocks noGrp="1"/>
          </p:cNvSpPr>
          <p:nvPr>
            <p:ph idx="1"/>
          </p:nvPr>
        </p:nvSpPr>
        <p:spPr>
          <a:xfrm>
            <a:off x="152400" y="1295400"/>
            <a:ext cx="8839200" cy="5334000"/>
          </a:xfrm>
        </p:spPr>
        <p:txBody>
          <a:bodyPr/>
          <a:lstStyle/>
          <a:p>
            <a:pPr algn="r" rtl="1" eaLnBrk="1" hangingPunct="1">
              <a:defRPr/>
            </a:pPr>
            <a:r>
              <a:rPr lang="ar-JO" sz="3600" dirty="0">
                <a:solidFill>
                  <a:srgbClr val="C00000"/>
                </a:solidFill>
              </a:rPr>
              <a:t>اجراءات عملية اعداد البرامج التدريبية :</a:t>
            </a:r>
          </a:p>
          <a:p>
            <a:pPr marL="514350" indent="-514350" algn="r" rtl="1" eaLnBrk="1" hangingPunct="1">
              <a:buFont typeface="+mj-lt"/>
              <a:buAutoNum type="arabicPeriod"/>
              <a:defRPr/>
            </a:pPr>
            <a:r>
              <a:rPr lang="ar-JO" sz="3600" dirty="0"/>
              <a:t>تحديد الموضوعات الدقيقة المطلوب التدريب عليها و درجة العمق و الشمول في عرض الموضوعات </a:t>
            </a:r>
          </a:p>
          <a:p>
            <a:pPr marL="514350" indent="-514350" algn="r" rtl="1" eaLnBrk="1" hangingPunct="1">
              <a:buFont typeface="+mj-lt"/>
              <a:buAutoNum type="arabicPeriod"/>
              <a:defRPr/>
            </a:pPr>
            <a:r>
              <a:rPr lang="ar-JO" sz="3600" dirty="0"/>
              <a:t>اعداد المادة التدريبية و صياغتها في صورة ملائمة و اختيار اسلوب التدريب المناسب لكل موضوع </a:t>
            </a:r>
          </a:p>
          <a:p>
            <a:pPr marL="514350" indent="-514350" algn="r" rtl="1" eaLnBrk="1" hangingPunct="1">
              <a:buFont typeface="+mj-lt"/>
              <a:buAutoNum type="arabicPeriod"/>
              <a:defRPr/>
            </a:pPr>
            <a:r>
              <a:rPr lang="ar-JO" sz="3600" dirty="0"/>
              <a:t>تحديد التتابع المنطقي في عرض الموضوعات</a:t>
            </a:r>
          </a:p>
          <a:p>
            <a:pPr marL="514350" indent="-514350" algn="r" rtl="1" eaLnBrk="1" hangingPunct="1">
              <a:buFont typeface="+mj-lt"/>
              <a:buAutoNum type="arabicPeriod"/>
              <a:defRPr/>
            </a:pPr>
            <a:r>
              <a:rPr lang="ar-JO" sz="3600" dirty="0"/>
              <a:t>تجهيز المعدات و المستلزمات التدريبية </a:t>
            </a:r>
          </a:p>
          <a:p>
            <a:pPr marL="514350" indent="-514350" algn="r" rtl="1" eaLnBrk="1" hangingPunct="1">
              <a:buFont typeface="+mj-lt"/>
              <a:buAutoNum type="arabicPeriod"/>
              <a:defRPr/>
            </a:pPr>
            <a:r>
              <a:rPr lang="ar-JO" sz="3600" dirty="0"/>
              <a:t>اعداد المدربين</a:t>
            </a:r>
          </a:p>
          <a:p>
            <a:pPr marL="514350" indent="-514350" algn="r" rtl="1" eaLnBrk="1" hangingPunct="1">
              <a:buFontTx/>
              <a:buNone/>
              <a:defRPr/>
            </a:pPr>
            <a:endParaRPr lang="ar-JO" sz="3600" dirty="0"/>
          </a:p>
        </p:txBody>
      </p:sp>
    </p:spTree>
    <p:extLst>
      <p:ext uri="{BB962C8B-B14F-4D97-AF65-F5344CB8AC3E}">
        <p14:creationId xmlns:p14="http://schemas.microsoft.com/office/powerpoint/2010/main" val="32791818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457200" y="142875"/>
            <a:ext cx="8229600" cy="695325"/>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txBody>
          <a:bodyPr/>
          <a:lstStyle/>
          <a:p>
            <a:pPr algn="ctr" eaLnBrk="1" hangingPunct="1"/>
            <a:r>
              <a:rPr lang="ar-JO" altLang="fr-FR" dirty="0">
                <a:solidFill>
                  <a:schemeClr val="accent4">
                    <a:lumMod val="10000"/>
                  </a:schemeClr>
                </a:solidFill>
              </a:rPr>
              <a:t>تنفيذ البرامج التدريبية </a:t>
            </a:r>
          </a:p>
        </p:txBody>
      </p:sp>
      <p:sp>
        <p:nvSpPr>
          <p:cNvPr id="3" name="Segnaposto contenuto 2"/>
          <p:cNvSpPr>
            <a:spLocks noGrp="1"/>
          </p:cNvSpPr>
          <p:nvPr>
            <p:ph idx="1"/>
          </p:nvPr>
        </p:nvSpPr>
        <p:spPr>
          <a:xfrm>
            <a:off x="0" y="990600"/>
            <a:ext cx="9067800" cy="5419725"/>
          </a:xfrm>
        </p:spPr>
        <p:txBody>
          <a:bodyPr>
            <a:noAutofit/>
          </a:bodyPr>
          <a:lstStyle/>
          <a:p>
            <a:pPr algn="ctr" rtl="1" eaLnBrk="1" hangingPunct="1">
              <a:buFontTx/>
              <a:buNone/>
              <a:defRPr/>
            </a:pPr>
            <a:r>
              <a:rPr lang="ar-JO" i="1" dirty="0"/>
              <a:t>تحديد الاطار العام للاجراءات التنفيذية للبرامج التدريبية </a:t>
            </a:r>
          </a:p>
          <a:p>
            <a:pPr algn="r" rtl="1" eaLnBrk="1" hangingPunct="1">
              <a:defRPr/>
            </a:pPr>
            <a:r>
              <a:rPr lang="ar-JO" dirty="0">
                <a:solidFill>
                  <a:srgbClr val="C00000"/>
                </a:solidFill>
              </a:rPr>
              <a:t>اهم الجوانب التي يتطلب الاعداد لها :</a:t>
            </a:r>
          </a:p>
          <a:p>
            <a:pPr marL="514350" indent="-514350" algn="r" rtl="1" eaLnBrk="1" hangingPunct="1">
              <a:buFont typeface="+mj-lt"/>
              <a:buAutoNum type="arabicPeriod"/>
              <a:defRPr/>
            </a:pPr>
            <a:r>
              <a:rPr lang="ar-JO" dirty="0"/>
              <a:t>توقيت البرنامج : موعد بدء و انتهاء البرنامج و توزيع العمل التدريبي خلال فترة العمل </a:t>
            </a:r>
          </a:p>
          <a:p>
            <a:pPr marL="514350" indent="-514350" algn="r" rtl="1" eaLnBrk="1" hangingPunct="1">
              <a:buFont typeface="+mj-lt"/>
              <a:buAutoNum type="arabicPeriod"/>
              <a:defRPr/>
            </a:pPr>
            <a:r>
              <a:rPr lang="ar-JO" dirty="0"/>
              <a:t>تنسيق التتابع الزمني للموضوعات التدريبية :اختيار المكان وفقا لمتطلبات البرنامج و تصميم طريقة جلوس المتدربين و تحديد المستلزمات الضرورية في كل برنامج</a:t>
            </a:r>
          </a:p>
          <a:p>
            <a:pPr marL="514350" indent="-514350" algn="r" rtl="1" eaLnBrk="1" hangingPunct="1">
              <a:buFontTx/>
              <a:buNone/>
              <a:defRPr/>
            </a:pPr>
            <a:r>
              <a:rPr lang="ar-JO" dirty="0"/>
              <a:t>3. تجهيز المطبوعات : استلام المطبوعات الخاصة بالتدريب و اجراء الطباعة و التجليد و إجراء التوزيع على المتدربين </a:t>
            </a:r>
          </a:p>
          <a:p>
            <a:pPr marL="514350" indent="-514350" algn="r" rtl="1" eaLnBrk="1" hangingPunct="1">
              <a:buFontTx/>
              <a:buNone/>
              <a:defRPr/>
            </a:pPr>
            <a:r>
              <a:rPr lang="ar-JO" dirty="0"/>
              <a:t>4. الاتصال بالمتدربين و المدربين </a:t>
            </a:r>
          </a:p>
          <a:p>
            <a:pPr marL="514350" indent="-514350" algn="r" rtl="1" eaLnBrk="1" hangingPunct="1">
              <a:buFontTx/>
              <a:buNone/>
              <a:defRPr/>
            </a:pPr>
            <a:endParaRPr lang="ar-JO" dirty="0"/>
          </a:p>
        </p:txBody>
      </p:sp>
    </p:spTree>
    <p:extLst>
      <p:ext uri="{BB962C8B-B14F-4D97-AF65-F5344CB8AC3E}">
        <p14:creationId xmlns:p14="http://schemas.microsoft.com/office/powerpoint/2010/main" val="1651710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miter lim="800000"/>
            <a:headEnd/>
            <a:tailEnd/>
          </a:ln>
        </p:spPr>
        <p:txBody>
          <a:bodyPr>
            <a:normAutofit/>
          </a:bodyPr>
          <a:lstStyle/>
          <a:p>
            <a:pPr algn="ctr" rtl="1" eaLnBrk="1" hangingPunct="1">
              <a:defRPr/>
            </a:pPr>
            <a:r>
              <a:rPr lang="ar-JO" b="1" dirty="0">
                <a:ln w="12700">
                  <a:solidFill>
                    <a:schemeClr val="tx2">
                      <a:satMod val="155000"/>
                    </a:schemeClr>
                  </a:solidFill>
                  <a:prstDash val="solid"/>
                </a:ln>
                <a:solidFill>
                  <a:schemeClr val="accent4">
                    <a:lumMod val="10000"/>
                  </a:schemeClr>
                </a:solidFill>
                <a:effectLst>
                  <a:outerShdw blurRad="41275" dist="20320" dir="1800000" algn="tl" rotWithShape="0">
                    <a:srgbClr val="000000">
                      <a:alpha val="40000"/>
                    </a:srgbClr>
                  </a:outerShdw>
                </a:effectLst>
              </a:rPr>
              <a:t>أنواع برامج التدريب</a:t>
            </a:r>
          </a:p>
        </p:txBody>
      </p:sp>
      <p:sp>
        <p:nvSpPr>
          <p:cNvPr id="3" name="Segnaposto contenuto 2"/>
          <p:cNvSpPr>
            <a:spLocks noGrp="1"/>
          </p:cNvSpPr>
          <p:nvPr>
            <p:ph idx="1"/>
          </p:nvPr>
        </p:nvSpPr>
        <p:spPr>
          <a:ln>
            <a:miter lim="800000"/>
            <a:headEnd/>
            <a:tailEnd/>
          </a:ln>
        </p:spPr>
        <p:txBody>
          <a:bodyPr/>
          <a:lstStyle/>
          <a:p>
            <a:pPr algn="r" rtl="1" eaLnBrk="1" hangingPunct="1">
              <a:defRPr/>
            </a:pPr>
            <a:r>
              <a:rPr lang="ar-JO" sz="36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التدريب أثناء العمل :</a:t>
            </a:r>
          </a:p>
          <a:p>
            <a:pPr algn="ctr" rtl="1" eaLnBrk="1" hangingPunct="1">
              <a:buFontTx/>
              <a:buNone/>
              <a:defRPr/>
            </a:pPr>
            <a:r>
              <a:rPr lang="ar-JO" sz="3600" dirty="0"/>
              <a:t>أكثر الانواع استخدام ، سهل ، قليل التكلفة ، في نفس مكان العمل ، في نفس وقت العمل ، تحت اشراف الرئيس المباشر ، التدريب عن طريق أحد الافراد الذين تتوافر فيهم المهارة </a:t>
            </a:r>
          </a:p>
          <a:p>
            <a:pPr algn="r" rtl="1" eaLnBrk="1" hangingPunct="1">
              <a:defRPr/>
            </a:pPr>
            <a:r>
              <a:rPr lang="ar-JO" sz="36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التدريب للترقية :</a:t>
            </a:r>
          </a:p>
          <a:p>
            <a:pPr algn="ctr" rtl="1" eaLnBrk="1" hangingPunct="1">
              <a:buFontTx/>
              <a:buNone/>
              <a:defRPr/>
            </a:pPr>
            <a:r>
              <a:rPr lang="ar-JO" sz="3600" dirty="0"/>
              <a:t>تعلم بعض مهارات و قدرات الوظائف الاعلى عن طريق الملاحظة أو عند تغيب مكان شاغر الوظيفة </a:t>
            </a:r>
          </a:p>
        </p:txBody>
      </p:sp>
      <p:sp>
        <p:nvSpPr>
          <p:cNvPr id="4" name="Freccia in giù 3"/>
          <p:cNvSpPr/>
          <p:nvPr/>
        </p:nvSpPr>
        <p:spPr bwMode="auto">
          <a:xfrm>
            <a:off x="152400" y="5715016"/>
            <a:ext cx="1204890" cy="99058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12502712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miter lim="800000"/>
            <a:headEnd/>
            <a:tailEnd/>
          </a:ln>
        </p:spPr>
        <p:txBody>
          <a:bodyPr/>
          <a:lstStyle/>
          <a:p>
            <a:pPr algn="ctr" rtl="1" eaLnBrk="1" hangingPunct="1">
              <a:defRPr/>
            </a:pPr>
            <a:r>
              <a:rPr lang="ar-JO" b="1" dirty="0">
                <a:ln w="12700">
                  <a:solidFill>
                    <a:schemeClr val="tx2">
                      <a:satMod val="155000"/>
                    </a:schemeClr>
                  </a:solidFill>
                  <a:prstDash val="solid"/>
                </a:ln>
                <a:solidFill>
                  <a:schemeClr val="accent4">
                    <a:lumMod val="10000"/>
                  </a:schemeClr>
                </a:solidFill>
                <a:effectLst>
                  <a:outerShdw blurRad="41275" dist="20320" dir="1800000" algn="tl" rotWithShape="0">
                    <a:srgbClr val="000000">
                      <a:alpha val="40000"/>
                    </a:srgbClr>
                  </a:outerShdw>
                </a:effectLst>
              </a:rPr>
              <a:t>أنواع برامج التدريب</a:t>
            </a:r>
          </a:p>
        </p:txBody>
      </p:sp>
      <p:sp>
        <p:nvSpPr>
          <p:cNvPr id="3" name="Segnaposto contenuto 2"/>
          <p:cNvSpPr>
            <a:spLocks noGrp="1"/>
          </p:cNvSpPr>
          <p:nvPr>
            <p:ph idx="1"/>
          </p:nvPr>
        </p:nvSpPr>
        <p:spPr>
          <a:xfrm>
            <a:off x="152400" y="1285860"/>
            <a:ext cx="8991600" cy="5143536"/>
          </a:xfrm>
          <a:ln>
            <a:miter lim="800000"/>
            <a:headEnd/>
            <a:tailEnd/>
          </a:ln>
        </p:spPr>
        <p:txBody>
          <a:bodyPr/>
          <a:lstStyle/>
          <a:p>
            <a:pPr algn="r" rtl="1" eaLnBrk="1" hangingPunct="1">
              <a:defRPr/>
            </a:pPr>
            <a:r>
              <a:rPr lang="ar-JO" sz="36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التدريب العلاجي :</a:t>
            </a:r>
          </a:p>
          <a:p>
            <a:pPr algn="ctr" rtl="1" eaLnBrk="1" hangingPunct="1">
              <a:buFontTx/>
              <a:buNone/>
              <a:defRPr/>
            </a:pPr>
            <a:r>
              <a:rPr lang="ar-JO" sz="3600" dirty="0"/>
              <a:t>في حال انخفاض أو اهمال في أداء فرد وفي حال إدخال طرق و وسائل تكنولوجية حديثة تتطلب تغيير في الاداء </a:t>
            </a:r>
          </a:p>
          <a:p>
            <a:pPr algn="r" rtl="1" eaLnBrk="1" hangingPunct="1">
              <a:defRPr/>
            </a:pPr>
            <a:r>
              <a:rPr lang="ar-JO" sz="36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التدريب التوجيهي :</a:t>
            </a:r>
          </a:p>
          <a:p>
            <a:pPr algn="r" rtl="1" eaLnBrk="1" hangingPunct="1">
              <a:buFontTx/>
              <a:buNone/>
              <a:defRPr/>
            </a:pPr>
            <a:r>
              <a:rPr lang="ar-JO" sz="3600" dirty="0"/>
              <a:t>يستخدم للافراد الجدد لتعريفهم بالاعمال التي يجب القيام بها و اعطائهم معلومات كافية عن سياسة الافراد في المنظمة </a:t>
            </a:r>
          </a:p>
          <a:p>
            <a:pPr algn="r" rtl="1" eaLnBrk="1" hangingPunct="1">
              <a:defRPr/>
            </a:pPr>
            <a:r>
              <a:rPr lang="ar-JO" sz="36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التدريب خارج مكان العمل : </a:t>
            </a:r>
          </a:p>
          <a:p>
            <a:pPr algn="ctr" rtl="1" eaLnBrk="1" hangingPunct="1">
              <a:buFontTx/>
              <a:buNone/>
              <a:defRPr/>
            </a:pPr>
            <a:r>
              <a:rPr lang="ar-JO" sz="3600" dirty="0"/>
              <a:t>يعطى خارج أوقات العمل في مراكز التدريب أو في الجامعات </a:t>
            </a:r>
          </a:p>
        </p:txBody>
      </p:sp>
    </p:spTree>
    <p:extLst>
      <p:ext uri="{BB962C8B-B14F-4D97-AF65-F5344CB8AC3E}">
        <p14:creationId xmlns:p14="http://schemas.microsoft.com/office/powerpoint/2010/main" val="39739468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txBody>
          <a:bodyPr/>
          <a:lstStyle/>
          <a:p>
            <a:pPr algn="ctr" eaLnBrk="1" hangingPunct="1"/>
            <a:r>
              <a:rPr lang="ar-JO" altLang="fr-FR" b="1" dirty="0">
                <a:solidFill>
                  <a:srgbClr val="FFFF00"/>
                </a:solidFill>
              </a:rPr>
              <a:t>وسائل التدريب </a:t>
            </a:r>
          </a:p>
        </p:txBody>
      </p:sp>
      <p:sp>
        <p:nvSpPr>
          <p:cNvPr id="3" name="Segnaposto contenuto 2"/>
          <p:cNvSpPr>
            <a:spLocks noGrp="1"/>
          </p:cNvSpPr>
          <p:nvPr>
            <p:ph idx="1"/>
          </p:nvPr>
        </p:nvSpPr>
        <p:spPr>
          <a:xfrm>
            <a:off x="20472" y="1066800"/>
            <a:ext cx="8991600" cy="5562600"/>
          </a:xfrm>
        </p:spPr>
        <p:txBody>
          <a:bodyPr>
            <a:noAutofit/>
          </a:bodyPr>
          <a:lstStyle/>
          <a:p>
            <a:pPr algn="r" rtl="1" eaLnBrk="1" hangingPunct="1">
              <a:defRPr/>
            </a:pPr>
            <a:r>
              <a:rPr lang="ar-JO" sz="3600" b="1" u="sng" dirty="0"/>
              <a:t>المحاضرة :</a:t>
            </a:r>
          </a:p>
          <a:p>
            <a:pPr algn="just" rtl="1" eaLnBrk="1" hangingPunct="1">
              <a:buFontTx/>
              <a:buNone/>
              <a:defRPr/>
            </a:pPr>
            <a:r>
              <a:rPr lang="ar-JO" sz="3600" dirty="0"/>
              <a:t>الطريقة التقليدية , يعرض المدرب ما يراه دون اية معارضة من الحاضرين </a:t>
            </a:r>
          </a:p>
          <a:p>
            <a:pPr algn="ctr" rtl="1" eaLnBrk="1" hangingPunct="1">
              <a:buFontTx/>
              <a:buNone/>
              <a:defRPr/>
            </a:pPr>
            <a:r>
              <a:rPr lang="ar-JO" sz="3600" b="1" u="sng" dirty="0">
                <a:solidFill>
                  <a:srgbClr val="C00000"/>
                </a:solidFill>
              </a:rPr>
              <a:t>عيوبها</a:t>
            </a:r>
            <a:r>
              <a:rPr lang="ar-JO" sz="3600" u="sng" dirty="0">
                <a:solidFill>
                  <a:srgbClr val="C00000"/>
                </a:solidFill>
              </a:rPr>
              <a:t>:</a:t>
            </a:r>
            <a:r>
              <a:rPr lang="ar-JO" sz="3600" dirty="0">
                <a:solidFill>
                  <a:srgbClr val="FFC000"/>
                </a:solidFill>
              </a:rPr>
              <a:t> </a:t>
            </a:r>
            <a:r>
              <a:rPr lang="ar-JO" sz="3600" dirty="0"/>
              <a:t>اتصال من جانب واحد فقط ، مجال المناقشة محدود للغاية </a:t>
            </a:r>
          </a:p>
          <a:p>
            <a:pPr algn="ctr" rtl="1" eaLnBrk="1" hangingPunct="1">
              <a:buFontTx/>
              <a:buNone/>
              <a:defRPr/>
            </a:pPr>
            <a:r>
              <a:rPr lang="ar-JO" sz="3600" b="1" u="sng" dirty="0">
                <a:solidFill>
                  <a:srgbClr val="C00000"/>
                </a:solidFill>
              </a:rPr>
              <a:t>مزاياها</a:t>
            </a:r>
            <a:r>
              <a:rPr lang="ar-JO" sz="3600" dirty="0"/>
              <a:t> : تعطي حقائق و بيانات تساعد الفرد في تحديد وجهة نظره بالنسبة للمسائل التي قد تعرض عليه </a:t>
            </a:r>
          </a:p>
          <a:p>
            <a:pPr algn="ctr" rtl="1" eaLnBrk="1" hangingPunct="1">
              <a:buFontTx/>
              <a:buNone/>
              <a:defRPr/>
            </a:pPr>
            <a:r>
              <a:rPr lang="ar-JO" sz="3600" dirty="0"/>
              <a:t>لاينتظر من الطريقة ان تقوم بتغيير ميول الاشخاص و مهاراتهم </a:t>
            </a:r>
          </a:p>
          <a:p>
            <a:pPr algn="r" rtl="1" eaLnBrk="1" hangingPunct="1">
              <a:buFontTx/>
              <a:buNone/>
              <a:defRPr/>
            </a:pPr>
            <a:endParaRPr lang="ar-JO" sz="3600" dirty="0"/>
          </a:p>
          <a:p>
            <a:pPr algn="r" rtl="1" eaLnBrk="1" hangingPunct="1">
              <a:buFontTx/>
              <a:buNone/>
              <a:defRPr/>
            </a:pPr>
            <a:endParaRPr lang="ar-JO" sz="3600" dirty="0"/>
          </a:p>
        </p:txBody>
      </p:sp>
    </p:spTree>
    <p:extLst>
      <p:ext uri="{BB962C8B-B14F-4D97-AF65-F5344CB8AC3E}">
        <p14:creationId xmlns:p14="http://schemas.microsoft.com/office/powerpoint/2010/main" val="5565853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solidFill>
            <a:srgbClr val="00B050"/>
          </a:solidFill>
        </p:spPr>
        <p:txBody>
          <a:bodyPr/>
          <a:lstStyle/>
          <a:p>
            <a:pPr algn="ctr" eaLnBrk="1" hangingPunct="1"/>
            <a:r>
              <a:rPr lang="ar-JO" altLang="fr-FR" b="1">
                <a:solidFill>
                  <a:schemeClr val="accent4">
                    <a:lumMod val="10000"/>
                  </a:schemeClr>
                </a:solidFill>
              </a:rPr>
              <a:t>وسائل التدريب </a:t>
            </a:r>
          </a:p>
        </p:txBody>
      </p:sp>
      <p:sp>
        <p:nvSpPr>
          <p:cNvPr id="25603" name="Segnaposto contenuto 2"/>
          <p:cNvSpPr>
            <a:spLocks noGrp="1"/>
          </p:cNvSpPr>
          <p:nvPr>
            <p:ph idx="1"/>
          </p:nvPr>
        </p:nvSpPr>
        <p:spPr>
          <a:xfrm>
            <a:off x="457200" y="1371600"/>
            <a:ext cx="8534400" cy="4800600"/>
          </a:xfrm>
        </p:spPr>
        <p:txBody>
          <a:bodyPr/>
          <a:lstStyle/>
          <a:p>
            <a:pPr algn="r" rtl="1" eaLnBrk="1" hangingPunct="1"/>
            <a:r>
              <a:rPr lang="ar-JO" altLang="fr-FR" b="1" u="sng"/>
              <a:t>المؤتمرات الموجهه : </a:t>
            </a:r>
          </a:p>
          <a:p>
            <a:pPr algn="ctr" rtl="1" eaLnBrk="1" hangingPunct="1">
              <a:buFontTx/>
              <a:buNone/>
            </a:pPr>
            <a:r>
              <a:rPr lang="ar-JO" altLang="fr-FR" sz="3200"/>
              <a:t> مشتقه من المحاضرات </a:t>
            </a:r>
          </a:p>
          <a:p>
            <a:pPr algn="r" rtl="1" eaLnBrk="1" hangingPunct="1">
              <a:buFontTx/>
              <a:buNone/>
            </a:pPr>
            <a:r>
              <a:rPr lang="ar-JO" altLang="fr-FR">
                <a:solidFill>
                  <a:srgbClr val="C00000"/>
                </a:solidFill>
              </a:rPr>
              <a:t>الاختلاف</a:t>
            </a:r>
            <a:r>
              <a:rPr lang="ar-JO" altLang="fr-FR"/>
              <a:t> : المدرب لا يحدد سلفا موضوع للبحث </a:t>
            </a:r>
          </a:p>
          <a:p>
            <a:pPr algn="r" rtl="1" eaLnBrk="1" hangingPunct="1">
              <a:buFontTx/>
              <a:buNone/>
            </a:pPr>
            <a:endParaRPr lang="ar-JO" altLang="fr-FR" sz="2400"/>
          </a:p>
          <a:p>
            <a:pPr algn="just" rtl="1" eaLnBrk="1" hangingPunct="1">
              <a:buFontTx/>
              <a:buNone/>
            </a:pPr>
            <a:r>
              <a:rPr lang="ar-JO" altLang="fr-FR">
                <a:solidFill>
                  <a:srgbClr val="C00000"/>
                </a:solidFill>
              </a:rPr>
              <a:t>دور المدرب  </a:t>
            </a:r>
            <a:r>
              <a:rPr lang="ar-JO" altLang="fr-FR"/>
              <a:t>: محاولة الوصول الى حل للمشكلة ، محاولة الوصول الى قواعد عامة يمكن تطبيقها مستقبلا على الحالات المشابهة </a:t>
            </a:r>
          </a:p>
        </p:txBody>
      </p:sp>
    </p:spTree>
    <p:extLst>
      <p:ext uri="{BB962C8B-B14F-4D97-AF65-F5344CB8AC3E}">
        <p14:creationId xmlns:p14="http://schemas.microsoft.com/office/powerpoint/2010/main" val="38368495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solidFill>
            <a:srgbClr val="00B050"/>
          </a:solidFill>
        </p:spPr>
        <p:txBody>
          <a:bodyPr/>
          <a:lstStyle/>
          <a:p>
            <a:pPr algn="ctr" eaLnBrk="1" hangingPunct="1"/>
            <a:r>
              <a:rPr lang="ar-JO" altLang="fr-FR">
                <a:solidFill>
                  <a:srgbClr val="FFFF00"/>
                </a:solidFill>
              </a:rPr>
              <a:t>وسائل التدريب </a:t>
            </a:r>
          </a:p>
        </p:txBody>
      </p:sp>
      <p:sp>
        <p:nvSpPr>
          <p:cNvPr id="26627" name="Segnaposto contenuto 2"/>
          <p:cNvSpPr>
            <a:spLocks noGrp="1"/>
          </p:cNvSpPr>
          <p:nvPr>
            <p:ph idx="1"/>
          </p:nvPr>
        </p:nvSpPr>
        <p:spPr/>
        <p:txBody>
          <a:bodyPr/>
          <a:lstStyle/>
          <a:p>
            <a:pPr algn="r" rtl="1" eaLnBrk="1" hangingPunct="1"/>
            <a:r>
              <a:rPr lang="ar-JO" altLang="fr-FR" b="1" u="sng" dirty="0"/>
              <a:t>مناقشة الحالة :</a:t>
            </a:r>
          </a:p>
          <a:p>
            <a:pPr algn="r" rtl="1" eaLnBrk="1" hangingPunct="1">
              <a:buFontTx/>
              <a:buNone/>
            </a:pPr>
            <a:r>
              <a:rPr lang="ar-JO" altLang="fr-FR" dirty="0"/>
              <a:t> يقوم المدرب باختيار الحالات التي تعرض للمناقشة بدلا من اقتراح الحاضرين للمشاكل التي يتوجب تناولها </a:t>
            </a:r>
          </a:p>
          <a:p>
            <a:pPr algn="r" rtl="1" eaLnBrk="1" hangingPunct="1">
              <a:buFontTx/>
              <a:buNone/>
            </a:pPr>
            <a:endParaRPr lang="ar-JO" altLang="fr-FR" dirty="0"/>
          </a:p>
          <a:p>
            <a:pPr algn="r" rtl="1" eaLnBrk="1" hangingPunct="1">
              <a:buFontTx/>
              <a:buNone/>
            </a:pPr>
            <a:r>
              <a:rPr lang="ar-JO" altLang="fr-FR" dirty="0">
                <a:solidFill>
                  <a:srgbClr val="C00000"/>
                </a:solidFill>
              </a:rPr>
              <a:t>الهدف</a:t>
            </a:r>
            <a:r>
              <a:rPr lang="ar-JO" altLang="fr-FR" dirty="0"/>
              <a:t> : تشجيع المتدربين على التحليل أكثر من محاولة الوصول الى حل </a:t>
            </a:r>
          </a:p>
        </p:txBody>
      </p:sp>
    </p:spTree>
    <p:extLst>
      <p:ext uri="{BB962C8B-B14F-4D97-AF65-F5344CB8AC3E}">
        <p14:creationId xmlns:p14="http://schemas.microsoft.com/office/powerpoint/2010/main" val="175518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 name="AutoShape 22"/>
          <p:cNvSpPr>
            <a:spLocks noChangeArrowheads="1"/>
          </p:cNvSpPr>
          <p:nvPr/>
        </p:nvSpPr>
        <p:spPr bwMode="auto">
          <a:xfrm>
            <a:off x="6172200" y="533400"/>
            <a:ext cx="1752600" cy="4572000"/>
          </a:xfrm>
          <a:prstGeom prst="rightArrow">
            <a:avLst>
              <a:gd name="adj1" fmla="val 48750"/>
              <a:gd name="adj2" fmla="val 56157"/>
            </a:avLst>
          </a:prstGeom>
          <a:gradFill rotWithShape="1">
            <a:gsLst>
              <a:gs pos="0">
                <a:srgbClr val="760000">
                  <a:alpha val="0"/>
                </a:srgbClr>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12292" name="AutoShape 4"/>
          <p:cNvSpPr>
            <a:spLocks noChangeArrowheads="1"/>
          </p:cNvSpPr>
          <p:nvPr/>
        </p:nvSpPr>
        <p:spPr bwMode="auto">
          <a:xfrm>
            <a:off x="3886200" y="38100"/>
            <a:ext cx="5257800" cy="4572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sz="2000">
                <a:effectLst>
                  <a:outerShdw blurRad="38100" dist="38100" dir="2700000" algn="tl">
                    <a:srgbClr val="000000"/>
                  </a:outerShdw>
                </a:effectLst>
                <a:latin typeface="Arial" panose="020B0604020202020204" pitchFamily="34" charset="0"/>
                <a:cs typeface="Arial" panose="020B0604020202020204" pitchFamily="34" charset="0"/>
              </a:rPr>
              <a:t>تعريف ادارة الموارد البشرية </a:t>
            </a:r>
            <a:endParaRPr lang="en-US" altLang="fr-FR" sz="1800">
              <a:latin typeface="Arial" panose="020B0604020202020204" pitchFamily="34" charset="0"/>
              <a:cs typeface="Arial" panose="020B0604020202020204" pitchFamily="34" charset="0"/>
            </a:endParaRPr>
          </a:p>
        </p:txBody>
      </p:sp>
      <p:sp>
        <p:nvSpPr>
          <p:cNvPr id="12293" name="Oval 5" descr="gears31"/>
          <p:cNvSpPr>
            <a:spLocks noChangeArrowheads="1"/>
          </p:cNvSpPr>
          <p:nvPr/>
        </p:nvSpPr>
        <p:spPr bwMode="auto">
          <a:xfrm>
            <a:off x="304800" y="1600200"/>
            <a:ext cx="2590800" cy="2590800"/>
          </a:xfrm>
          <a:prstGeom prst="ellipse">
            <a:avLst/>
          </a:prstGeom>
          <a:blipFill dpi="0" rotWithShape="1">
            <a:blip r:embed="rId4">
              <a:alphaModFix amt="56000"/>
            </a:blip>
            <a:srcRect/>
            <a:tile tx="0" ty="0" sx="100000" sy="100000" flip="none" algn="tl"/>
          </a:blip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altLang="fr-FR" sz="4800" b="1" dirty="0">
                <a:solidFill>
                  <a:srgbClr val="FF0000"/>
                </a:solidFill>
                <a:effectLst>
                  <a:outerShdw blurRad="38100" dist="38100" dir="2700000" algn="tl">
                    <a:srgbClr val="000000"/>
                  </a:outerShdw>
                </a:effectLst>
                <a:latin typeface="RiskYourLife.Solid." pitchFamily="2" charset="0"/>
              </a:rPr>
              <a:t>GRH</a:t>
            </a:r>
            <a:endParaRPr lang="en-US" altLang="fr-FR" sz="4800" b="1" dirty="0">
              <a:solidFill>
                <a:srgbClr val="FF0000"/>
              </a:solidFill>
              <a:effectLst>
                <a:outerShdw blurRad="38100" dist="38100" dir="2700000" algn="tl">
                  <a:srgbClr val="000000"/>
                </a:outerShdw>
              </a:effectLst>
              <a:latin typeface="RiskYourLife.Solid." pitchFamily="2" charset="0"/>
            </a:endParaRPr>
          </a:p>
        </p:txBody>
      </p:sp>
      <p:sp>
        <p:nvSpPr>
          <p:cNvPr id="12296" name="Oval 8"/>
          <p:cNvSpPr>
            <a:spLocks noChangeArrowheads="1"/>
          </p:cNvSpPr>
          <p:nvPr/>
        </p:nvSpPr>
        <p:spPr bwMode="auto">
          <a:xfrm>
            <a:off x="2667000" y="838200"/>
            <a:ext cx="914400" cy="9144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6000">
                <a:solidFill>
                  <a:srgbClr val="FFFF00"/>
                </a:solidFill>
                <a:latin typeface="Placard MT Condensed" pitchFamily="34" charset="0"/>
              </a:rPr>
              <a:t>1</a:t>
            </a:r>
          </a:p>
        </p:txBody>
      </p:sp>
      <p:sp>
        <p:nvSpPr>
          <p:cNvPr id="12297" name="AutoShape 9"/>
          <p:cNvSpPr>
            <a:spLocks noChangeArrowheads="1"/>
          </p:cNvSpPr>
          <p:nvPr/>
        </p:nvSpPr>
        <p:spPr bwMode="auto">
          <a:xfrm>
            <a:off x="3429000" y="1066800"/>
            <a:ext cx="2819400" cy="5334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2800" b="1">
                <a:latin typeface="Arial Narrow" panose="020B0606020202030204" pitchFamily="34" charset="0"/>
              </a:rPr>
              <a:t>  </a:t>
            </a:r>
            <a:r>
              <a:rPr lang="ar-EG" altLang="fr-FR" sz="2800" b="1">
                <a:latin typeface="Arial Narrow" panose="020B0606020202030204" pitchFamily="34" charset="0"/>
                <a:cs typeface="Arial" panose="020B0604020202020204" pitchFamily="34" charset="0"/>
              </a:rPr>
              <a:t>الاستقطاب</a:t>
            </a:r>
            <a:endParaRPr lang="en-US" altLang="fr-FR" sz="2800" b="1">
              <a:latin typeface="Arial Narrow" panose="020B0606020202030204" pitchFamily="34" charset="0"/>
              <a:cs typeface="Arial" panose="020B0604020202020204" pitchFamily="34" charset="0"/>
            </a:endParaRPr>
          </a:p>
        </p:txBody>
      </p:sp>
      <p:sp>
        <p:nvSpPr>
          <p:cNvPr id="12299" name="AutoShape 11"/>
          <p:cNvSpPr>
            <a:spLocks noChangeArrowheads="1"/>
          </p:cNvSpPr>
          <p:nvPr/>
        </p:nvSpPr>
        <p:spPr bwMode="auto">
          <a:xfrm rot="-2910681">
            <a:off x="2270125" y="1477963"/>
            <a:ext cx="533400" cy="609600"/>
          </a:xfrm>
          <a:prstGeom prst="rightArrow">
            <a:avLst>
              <a:gd name="adj1" fmla="val 46083"/>
              <a:gd name="adj2" fmla="val 4984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12300" name="Oval 12"/>
          <p:cNvSpPr>
            <a:spLocks noChangeArrowheads="1"/>
          </p:cNvSpPr>
          <p:nvPr/>
        </p:nvSpPr>
        <p:spPr bwMode="auto">
          <a:xfrm>
            <a:off x="3276600" y="1752600"/>
            <a:ext cx="914400" cy="9144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6000">
                <a:solidFill>
                  <a:srgbClr val="FFFF00"/>
                </a:solidFill>
                <a:latin typeface="Placard MT Condensed" pitchFamily="34" charset="0"/>
              </a:rPr>
              <a:t>2</a:t>
            </a:r>
          </a:p>
        </p:txBody>
      </p:sp>
      <p:sp>
        <p:nvSpPr>
          <p:cNvPr id="12301" name="AutoShape 13"/>
          <p:cNvSpPr>
            <a:spLocks noChangeArrowheads="1"/>
          </p:cNvSpPr>
          <p:nvPr/>
        </p:nvSpPr>
        <p:spPr bwMode="auto">
          <a:xfrm>
            <a:off x="4038600" y="1981200"/>
            <a:ext cx="2819400" cy="5334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2800" b="1">
                <a:latin typeface="Arial Narrow" panose="020B0606020202030204" pitchFamily="34" charset="0"/>
              </a:rPr>
              <a:t>  </a:t>
            </a:r>
            <a:r>
              <a:rPr lang="ar-EG" altLang="fr-FR" sz="2800" b="1">
                <a:latin typeface="Arial Narrow" panose="020B0606020202030204" pitchFamily="34" charset="0"/>
                <a:cs typeface="Arial" panose="020B0604020202020204" pitchFamily="34" charset="0"/>
              </a:rPr>
              <a:t>التطوير</a:t>
            </a:r>
            <a:endParaRPr lang="en-US" altLang="fr-FR" sz="2800" b="1">
              <a:latin typeface="Arial Narrow" panose="020B0606020202030204" pitchFamily="34" charset="0"/>
              <a:cs typeface="Arial" panose="020B0604020202020204" pitchFamily="34" charset="0"/>
            </a:endParaRPr>
          </a:p>
        </p:txBody>
      </p:sp>
      <p:sp>
        <p:nvSpPr>
          <p:cNvPr id="12302" name="AutoShape 14"/>
          <p:cNvSpPr>
            <a:spLocks noChangeArrowheads="1"/>
          </p:cNvSpPr>
          <p:nvPr/>
        </p:nvSpPr>
        <p:spPr bwMode="auto">
          <a:xfrm rot="-910616">
            <a:off x="2743200" y="2209800"/>
            <a:ext cx="533400" cy="609600"/>
          </a:xfrm>
          <a:prstGeom prst="rightArrow">
            <a:avLst>
              <a:gd name="adj1" fmla="val 46083"/>
              <a:gd name="adj2" fmla="val 4984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12303" name="Oval 15"/>
          <p:cNvSpPr>
            <a:spLocks noChangeArrowheads="1"/>
          </p:cNvSpPr>
          <p:nvPr/>
        </p:nvSpPr>
        <p:spPr bwMode="auto">
          <a:xfrm>
            <a:off x="3352800" y="2819400"/>
            <a:ext cx="914400" cy="9144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6000">
                <a:solidFill>
                  <a:srgbClr val="FFFF00"/>
                </a:solidFill>
                <a:latin typeface="Placard MT Condensed" pitchFamily="34" charset="0"/>
              </a:rPr>
              <a:t>3</a:t>
            </a:r>
          </a:p>
        </p:txBody>
      </p:sp>
      <p:sp>
        <p:nvSpPr>
          <p:cNvPr id="12304" name="AutoShape 16"/>
          <p:cNvSpPr>
            <a:spLocks noChangeArrowheads="1"/>
          </p:cNvSpPr>
          <p:nvPr/>
        </p:nvSpPr>
        <p:spPr bwMode="auto">
          <a:xfrm>
            <a:off x="4114800" y="3048000"/>
            <a:ext cx="2819400" cy="5334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2800" b="1">
                <a:latin typeface="Arial Narrow" panose="020B0606020202030204" pitchFamily="34" charset="0"/>
              </a:rPr>
              <a:t>  </a:t>
            </a:r>
            <a:r>
              <a:rPr lang="ar-EG" altLang="fr-FR" sz="2800" b="1">
                <a:latin typeface="Arial Narrow" panose="020B0606020202030204" pitchFamily="34" charset="0"/>
                <a:cs typeface="Arial" panose="020B0604020202020204" pitchFamily="34" charset="0"/>
              </a:rPr>
              <a:t>التحفيز</a:t>
            </a:r>
            <a:endParaRPr lang="en-US" altLang="fr-FR" sz="2800" b="1">
              <a:latin typeface="Arial Narrow" panose="020B0606020202030204" pitchFamily="34" charset="0"/>
              <a:cs typeface="Arial" panose="020B0604020202020204" pitchFamily="34" charset="0"/>
            </a:endParaRPr>
          </a:p>
        </p:txBody>
      </p:sp>
      <p:sp>
        <p:nvSpPr>
          <p:cNvPr id="12305" name="AutoShape 17"/>
          <p:cNvSpPr>
            <a:spLocks noChangeArrowheads="1"/>
          </p:cNvSpPr>
          <p:nvPr/>
        </p:nvSpPr>
        <p:spPr bwMode="auto">
          <a:xfrm>
            <a:off x="2743200" y="2971800"/>
            <a:ext cx="533400" cy="609600"/>
          </a:xfrm>
          <a:prstGeom prst="rightArrow">
            <a:avLst>
              <a:gd name="adj1" fmla="val 46083"/>
              <a:gd name="adj2" fmla="val 4984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12306" name="Oval 18"/>
          <p:cNvSpPr>
            <a:spLocks noChangeArrowheads="1"/>
          </p:cNvSpPr>
          <p:nvPr/>
        </p:nvSpPr>
        <p:spPr bwMode="auto">
          <a:xfrm>
            <a:off x="2743200" y="3733800"/>
            <a:ext cx="914400" cy="9144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6000">
                <a:solidFill>
                  <a:srgbClr val="FFFF00"/>
                </a:solidFill>
                <a:latin typeface="Placard MT Condensed" pitchFamily="34" charset="0"/>
              </a:rPr>
              <a:t>4</a:t>
            </a:r>
          </a:p>
        </p:txBody>
      </p:sp>
      <p:sp>
        <p:nvSpPr>
          <p:cNvPr id="12307" name="AutoShape 19"/>
          <p:cNvSpPr>
            <a:spLocks noChangeArrowheads="1"/>
          </p:cNvSpPr>
          <p:nvPr/>
        </p:nvSpPr>
        <p:spPr bwMode="auto">
          <a:xfrm>
            <a:off x="3505200" y="3962400"/>
            <a:ext cx="2819400" cy="5334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fr-FR" sz="2800" b="1">
                <a:latin typeface="Arial Narrow" panose="020B0606020202030204" pitchFamily="34" charset="0"/>
              </a:rPr>
              <a:t>  </a:t>
            </a:r>
            <a:r>
              <a:rPr lang="ar-EG" altLang="fr-FR" sz="2800" b="1">
                <a:latin typeface="Arial Narrow" panose="020B0606020202030204" pitchFamily="34" charset="0"/>
                <a:cs typeface="Arial" panose="020B0604020202020204" pitchFamily="34" charset="0"/>
              </a:rPr>
              <a:t>الصيانة</a:t>
            </a:r>
            <a:endParaRPr lang="en-US" altLang="fr-FR" sz="2800" b="1">
              <a:latin typeface="Arial Narrow" panose="020B0606020202030204" pitchFamily="34" charset="0"/>
              <a:cs typeface="Arial" panose="020B0604020202020204" pitchFamily="34" charset="0"/>
            </a:endParaRPr>
          </a:p>
        </p:txBody>
      </p:sp>
      <p:sp>
        <p:nvSpPr>
          <p:cNvPr id="12308" name="AutoShape 20"/>
          <p:cNvSpPr>
            <a:spLocks noChangeArrowheads="1"/>
          </p:cNvSpPr>
          <p:nvPr/>
        </p:nvSpPr>
        <p:spPr bwMode="auto">
          <a:xfrm rot="2721727">
            <a:off x="2324100" y="3619500"/>
            <a:ext cx="533400" cy="609600"/>
          </a:xfrm>
          <a:prstGeom prst="rightArrow">
            <a:avLst>
              <a:gd name="adj1" fmla="val 46083"/>
              <a:gd name="adj2" fmla="val 4984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pic>
        <p:nvPicPr>
          <p:cNvPr id="12309" name="Picture 21" descr="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447800"/>
            <a:ext cx="96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strips(downLeft)">
                                      <p:cBhvr>
                                        <p:cTn id="7" dur="10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770" decel="100000"/>
                                        <p:tgtEl>
                                          <p:spTgt spid="12293"/>
                                        </p:tgtEl>
                                      </p:cBhvr>
                                    </p:animEffect>
                                    <p:animScale>
                                      <p:cBhvr>
                                        <p:cTn id="13" dur="770" decel="100000"/>
                                        <p:tgtEl>
                                          <p:spTgt spid="12293"/>
                                        </p:tgtEl>
                                      </p:cBhvr>
                                      <p:from x="10000" y="10000"/>
                                      <p:to x="200000" y="450000"/>
                                    </p:animScale>
                                    <p:animScale>
                                      <p:cBhvr>
                                        <p:cTn id="14" dur="1230" accel="100000" fill="hold">
                                          <p:stCondLst>
                                            <p:cond delay="770"/>
                                          </p:stCondLst>
                                        </p:cTn>
                                        <p:tgtEl>
                                          <p:spTgt spid="12293"/>
                                        </p:tgtEl>
                                      </p:cBhvr>
                                      <p:from x="200000" y="450000"/>
                                      <p:to x="100000" y="100000"/>
                                    </p:animScale>
                                    <p:set>
                                      <p:cBhvr>
                                        <p:cTn id="15" dur="770" fill="hold"/>
                                        <p:tgtEl>
                                          <p:spTgt spid="12293"/>
                                        </p:tgtEl>
                                        <p:attrNameLst>
                                          <p:attrName>ppt_x</p:attrName>
                                        </p:attrNameLst>
                                      </p:cBhvr>
                                      <p:to>
                                        <p:strVal val="(0.5)"/>
                                      </p:to>
                                    </p:set>
                                    <p:anim from="(0.5)" to="(#ppt_x)" calcmode="lin" valueType="num">
                                      <p:cBhvr>
                                        <p:cTn id="16" dur="1230" accel="100000" fill="hold">
                                          <p:stCondLst>
                                            <p:cond delay="770"/>
                                          </p:stCondLst>
                                        </p:cTn>
                                        <p:tgtEl>
                                          <p:spTgt spid="12293"/>
                                        </p:tgtEl>
                                        <p:attrNameLst>
                                          <p:attrName>ppt_x</p:attrName>
                                        </p:attrNameLst>
                                      </p:cBhvr>
                                    </p:anim>
                                    <p:set>
                                      <p:cBhvr>
                                        <p:cTn id="17" dur="770" fill="hold"/>
                                        <p:tgtEl>
                                          <p:spTgt spid="12293"/>
                                        </p:tgtEl>
                                        <p:attrNameLst>
                                          <p:attrName>ppt_y</p:attrName>
                                        </p:attrNameLst>
                                      </p:cBhvr>
                                      <p:to>
                                        <p:strVal val="(#ppt_y+0.4)"/>
                                      </p:to>
                                    </p:set>
                                    <p:anim from="(#ppt_y+0.4)" to="(#ppt_y)" calcmode="lin" valueType="num">
                                      <p:cBhvr>
                                        <p:cTn id="18" dur="1230" accel="100000" fill="hold">
                                          <p:stCondLst>
                                            <p:cond delay="770"/>
                                          </p:stCondLst>
                                        </p:cTn>
                                        <p:tgtEl>
                                          <p:spTgt spid="12293"/>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12299"/>
                                        </p:tgtEl>
                                        <p:attrNameLst>
                                          <p:attrName>style.visibility</p:attrName>
                                        </p:attrNameLst>
                                      </p:cBhvr>
                                      <p:to>
                                        <p:strVal val="visible"/>
                                      </p:to>
                                    </p:set>
                                    <p:anim calcmode="lin" valueType="num">
                                      <p:cBhvr>
                                        <p:cTn id="23" dur="500" fill="hold"/>
                                        <p:tgtEl>
                                          <p:spTgt spid="12299"/>
                                        </p:tgtEl>
                                        <p:attrNameLst>
                                          <p:attrName>ppt_x</p:attrName>
                                        </p:attrNameLst>
                                      </p:cBhvr>
                                      <p:tavLst>
                                        <p:tav tm="0">
                                          <p:val>
                                            <p:strVal val="#ppt_x"/>
                                          </p:val>
                                        </p:tav>
                                        <p:tav tm="100000">
                                          <p:val>
                                            <p:strVal val="#ppt_x"/>
                                          </p:val>
                                        </p:tav>
                                      </p:tavLst>
                                    </p:anim>
                                    <p:anim calcmode="lin" valueType="num">
                                      <p:cBhvr>
                                        <p:cTn id="24" dur="500" fill="hold"/>
                                        <p:tgtEl>
                                          <p:spTgt spid="12299"/>
                                        </p:tgtEl>
                                        <p:attrNameLst>
                                          <p:attrName>ppt_y</p:attrName>
                                        </p:attrNameLst>
                                      </p:cBhvr>
                                      <p:tavLst>
                                        <p:tav tm="0">
                                          <p:val>
                                            <p:strVal val="#ppt_y+#ppt_h/2"/>
                                          </p:val>
                                        </p:tav>
                                        <p:tav tm="100000">
                                          <p:val>
                                            <p:strVal val="#ppt_y"/>
                                          </p:val>
                                        </p:tav>
                                      </p:tavLst>
                                    </p:anim>
                                    <p:anim calcmode="lin" valueType="num">
                                      <p:cBhvr>
                                        <p:cTn id="25" dur="500" fill="hold"/>
                                        <p:tgtEl>
                                          <p:spTgt spid="12299"/>
                                        </p:tgtEl>
                                        <p:attrNameLst>
                                          <p:attrName>ppt_w</p:attrName>
                                        </p:attrNameLst>
                                      </p:cBhvr>
                                      <p:tavLst>
                                        <p:tav tm="0">
                                          <p:val>
                                            <p:strVal val="#ppt_w"/>
                                          </p:val>
                                        </p:tav>
                                        <p:tav tm="100000">
                                          <p:val>
                                            <p:strVal val="#ppt_w"/>
                                          </p:val>
                                        </p:tav>
                                      </p:tavLst>
                                    </p:anim>
                                    <p:anim calcmode="lin" valueType="num">
                                      <p:cBhvr>
                                        <p:cTn id="26" dur="500" fill="hold"/>
                                        <p:tgtEl>
                                          <p:spTgt spid="1229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2296"/>
                                        </p:tgtEl>
                                        <p:attrNameLst>
                                          <p:attrName>style.visibility</p:attrName>
                                        </p:attrNameLst>
                                      </p:cBhvr>
                                      <p:to>
                                        <p:strVal val="visible"/>
                                      </p:to>
                                    </p:set>
                                    <p:anim calcmode="lin" valueType="num">
                                      <p:cBhvr>
                                        <p:cTn id="31" dur="500" fill="hold"/>
                                        <p:tgtEl>
                                          <p:spTgt spid="1229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2296"/>
                                        </p:tgtEl>
                                        <p:attrNameLst>
                                          <p:attrName>ppt_y</p:attrName>
                                        </p:attrNameLst>
                                      </p:cBhvr>
                                      <p:tavLst>
                                        <p:tav tm="0">
                                          <p:val>
                                            <p:strVal val="#ppt_y"/>
                                          </p:val>
                                        </p:tav>
                                        <p:tav tm="100000">
                                          <p:val>
                                            <p:strVal val="#ppt_y"/>
                                          </p:val>
                                        </p:tav>
                                      </p:tavLst>
                                    </p:anim>
                                    <p:anim calcmode="lin" valueType="num">
                                      <p:cBhvr>
                                        <p:cTn id="33" dur="500" fill="hold"/>
                                        <p:tgtEl>
                                          <p:spTgt spid="1229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229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229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2297"/>
                                        </p:tgtEl>
                                        <p:attrNameLst>
                                          <p:attrName>style.visibility</p:attrName>
                                        </p:attrNameLst>
                                      </p:cBhvr>
                                      <p:to>
                                        <p:strVal val="visible"/>
                                      </p:to>
                                    </p:set>
                                    <p:anim calcmode="lin" valueType="num">
                                      <p:cBhvr>
                                        <p:cTn id="40" dur="500" fill="hold"/>
                                        <p:tgtEl>
                                          <p:spTgt spid="12297"/>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2297"/>
                                        </p:tgtEl>
                                        <p:attrNameLst>
                                          <p:attrName>ppt_y</p:attrName>
                                        </p:attrNameLst>
                                      </p:cBhvr>
                                      <p:tavLst>
                                        <p:tav tm="0">
                                          <p:val>
                                            <p:strVal val="#ppt_y"/>
                                          </p:val>
                                        </p:tav>
                                        <p:tav tm="100000">
                                          <p:val>
                                            <p:strVal val="#ppt_y"/>
                                          </p:val>
                                        </p:tav>
                                      </p:tavLst>
                                    </p:anim>
                                    <p:anim calcmode="lin" valueType="num">
                                      <p:cBhvr>
                                        <p:cTn id="42" dur="500" fill="hold"/>
                                        <p:tgtEl>
                                          <p:spTgt spid="12297"/>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229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22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12302"/>
                                        </p:tgtEl>
                                        <p:attrNameLst>
                                          <p:attrName>style.visibility</p:attrName>
                                        </p:attrNameLst>
                                      </p:cBhvr>
                                      <p:to>
                                        <p:strVal val="visible"/>
                                      </p:to>
                                    </p:set>
                                    <p:anim calcmode="lin" valueType="num">
                                      <p:cBhvr>
                                        <p:cTn id="49" dur="500" fill="hold"/>
                                        <p:tgtEl>
                                          <p:spTgt spid="12302"/>
                                        </p:tgtEl>
                                        <p:attrNameLst>
                                          <p:attrName>ppt_x</p:attrName>
                                        </p:attrNameLst>
                                      </p:cBhvr>
                                      <p:tavLst>
                                        <p:tav tm="0">
                                          <p:val>
                                            <p:strVal val="#ppt_x-#ppt_w/2"/>
                                          </p:val>
                                        </p:tav>
                                        <p:tav tm="100000">
                                          <p:val>
                                            <p:strVal val="#ppt_x"/>
                                          </p:val>
                                        </p:tav>
                                      </p:tavLst>
                                    </p:anim>
                                    <p:anim calcmode="lin" valueType="num">
                                      <p:cBhvr>
                                        <p:cTn id="50" dur="500" fill="hold"/>
                                        <p:tgtEl>
                                          <p:spTgt spid="12302"/>
                                        </p:tgtEl>
                                        <p:attrNameLst>
                                          <p:attrName>ppt_y</p:attrName>
                                        </p:attrNameLst>
                                      </p:cBhvr>
                                      <p:tavLst>
                                        <p:tav tm="0">
                                          <p:val>
                                            <p:strVal val="#ppt_y"/>
                                          </p:val>
                                        </p:tav>
                                        <p:tav tm="100000">
                                          <p:val>
                                            <p:strVal val="#ppt_y"/>
                                          </p:val>
                                        </p:tav>
                                      </p:tavLst>
                                    </p:anim>
                                    <p:anim calcmode="lin" valueType="num">
                                      <p:cBhvr>
                                        <p:cTn id="51" dur="500" fill="hold"/>
                                        <p:tgtEl>
                                          <p:spTgt spid="12302"/>
                                        </p:tgtEl>
                                        <p:attrNameLst>
                                          <p:attrName>ppt_w</p:attrName>
                                        </p:attrNameLst>
                                      </p:cBhvr>
                                      <p:tavLst>
                                        <p:tav tm="0">
                                          <p:val>
                                            <p:fltVal val="0"/>
                                          </p:val>
                                        </p:tav>
                                        <p:tav tm="100000">
                                          <p:val>
                                            <p:strVal val="#ppt_w"/>
                                          </p:val>
                                        </p:tav>
                                      </p:tavLst>
                                    </p:anim>
                                    <p:anim calcmode="lin" valueType="num">
                                      <p:cBhvr>
                                        <p:cTn id="52" dur="500" fill="hold"/>
                                        <p:tgtEl>
                                          <p:spTgt spid="12302"/>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2300"/>
                                        </p:tgtEl>
                                        <p:attrNameLst>
                                          <p:attrName>style.visibility</p:attrName>
                                        </p:attrNameLst>
                                      </p:cBhvr>
                                      <p:to>
                                        <p:strVal val="visible"/>
                                      </p:to>
                                    </p:set>
                                    <p:anim calcmode="lin" valueType="num">
                                      <p:cBhvr>
                                        <p:cTn id="57" dur="500" fill="hold"/>
                                        <p:tgtEl>
                                          <p:spTgt spid="1230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2300"/>
                                        </p:tgtEl>
                                        <p:attrNameLst>
                                          <p:attrName>ppt_y</p:attrName>
                                        </p:attrNameLst>
                                      </p:cBhvr>
                                      <p:tavLst>
                                        <p:tav tm="0">
                                          <p:val>
                                            <p:strVal val="#ppt_y"/>
                                          </p:val>
                                        </p:tav>
                                        <p:tav tm="100000">
                                          <p:val>
                                            <p:strVal val="#ppt_y"/>
                                          </p:val>
                                        </p:tav>
                                      </p:tavLst>
                                    </p:anim>
                                    <p:anim calcmode="lin" valueType="num">
                                      <p:cBhvr>
                                        <p:cTn id="59" dur="500" fill="hold"/>
                                        <p:tgtEl>
                                          <p:spTgt spid="1230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230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230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2301"/>
                                        </p:tgtEl>
                                        <p:attrNameLst>
                                          <p:attrName>style.visibility</p:attrName>
                                        </p:attrNameLst>
                                      </p:cBhvr>
                                      <p:to>
                                        <p:strVal val="visible"/>
                                      </p:to>
                                    </p:set>
                                    <p:anim calcmode="lin" valueType="num">
                                      <p:cBhvr>
                                        <p:cTn id="66" dur="500" fill="hold"/>
                                        <p:tgtEl>
                                          <p:spTgt spid="1230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2301"/>
                                        </p:tgtEl>
                                        <p:attrNameLst>
                                          <p:attrName>ppt_y</p:attrName>
                                        </p:attrNameLst>
                                      </p:cBhvr>
                                      <p:tavLst>
                                        <p:tav tm="0">
                                          <p:val>
                                            <p:strVal val="#ppt_y"/>
                                          </p:val>
                                        </p:tav>
                                        <p:tav tm="100000">
                                          <p:val>
                                            <p:strVal val="#ppt_y"/>
                                          </p:val>
                                        </p:tav>
                                      </p:tavLst>
                                    </p:anim>
                                    <p:anim calcmode="lin" valueType="num">
                                      <p:cBhvr>
                                        <p:cTn id="68" dur="500" fill="hold"/>
                                        <p:tgtEl>
                                          <p:spTgt spid="1230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230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230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12305"/>
                                        </p:tgtEl>
                                        <p:attrNameLst>
                                          <p:attrName>style.visibility</p:attrName>
                                        </p:attrNameLst>
                                      </p:cBhvr>
                                      <p:to>
                                        <p:strVal val="visible"/>
                                      </p:to>
                                    </p:set>
                                    <p:anim calcmode="lin" valueType="num">
                                      <p:cBhvr>
                                        <p:cTn id="75" dur="500" fill="hold"/>
                                        <p:tgtEl>
                                          <p:spTgt spid="12305"/>
                                        </p:tgtEl>
                                        <p:attrNameLst>
                                          <p:attrName>ppt_x</p:attrName>
                                        </p:attrNameLst>
                                      </p:cBhvr>
                                      <p:tavLst>
                                        <p:tav tm="0">
                                          <p:val>
                                            <p:strVal val="#ppt_x-#ppt_w/2"/>
                                          </p:val>
                                        </p:tav>
                                        <p:tav tm="100000">
                                          <p:val>
                                            <p:strVal val="#ppt_x"/>
                                          </p:val>
                                        </p:tav>
                                      </p:tavLst>
                                    </p:anim>
                                    <p:anim calcmode="lin" valueType="num">
                                      <p:cBhvr>
                                        <p:cTn id="76" dur="500" fill="hold"/>
                                        <p:tgtEl>
                                          <p:spTgt spid="12305"/>
                                        </p:tgtEl>
                                        <p:attrNameLst>
                                          <p:attrName>ppt_y</p:attrName>
                                        </p:attrNameLst>
                                      </p:cBhvr>
                                      <p:tavLst>
                                        <p:tav tm="0">
                                          <p:val>
                                            <p:strVal val="#ppt_y"/>
                                          </p:val>
                                        </p:tav>
                                        <p:tav tm="100000">
                                          <p:val>
                                            <p:strVal val="#ppt_y"/>
                                          </p:val>
                                        </p:tav>
                                      </p:tavLst>
                                    </p:anim>
                                    <p:anim calcmode="lin" valueType="num">
                                      <p:cBhvr>
                                        <p:cTn id="77" dur="500" fill="hold"/>
                                        <p:tgtEl>
                                          <p:spTgt spid="12305"/>
                                        </p:tgtEl>
                                        <p:attrNameLst>
                                          <p:attrName>ppt_w</p:attrName>
                                        </p:attrNameLst>
                                      </p:cBhvr>
                                      <p:tavLst>
                                        <p:tav tm="0">
                                          <p:val>
                                            <p:fltVal val="0"/>
                                          </p:val>
                                        </p:tav>
                                        <p:tav tm="100000">
                                          <p:val>
                                            <p:strVal val="#ppt_w"/>
                                          </p:val>
                                        </p:tav>
                                      </p:tavLst>
                                    </p:anim>
                                    <p:anim calcmode="lin" valueType="num">
                                      <p:cBhvr>
                                        <p:cTn id="78" dur="500" fill="hold"/>
                                        <p:tgtEl>
                                          <p:spTgt spid="12305"/>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12303"/>
                                        </p:tgtEl>
                                        <p:attrNameLst>
                                          <p:attrName>style.visibility</p:attrName>
                                        </p:attrNameLst>
                                      </p:cBhvr>
                                      <p:to>
                                        <p:strVal val="visible"/>
                                      </p:to>
                                    </p:set>
                                    <p:anim calcmode="lin" valueType="num">
                                      <p:cBhvr>
                                        <p:cTn id="83" dur="500" fill="hold"/>
                                        <p:tgtEl>
                                          <p:spTgt spid="1230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2303"/>
                                        </p:tgtEl>
                                        <p:attrNameLst>
                                          <p:attrName>ppt_y</p:attrName>
                                        </p:attrNameLst>
                                      </p:cBhvr>
                                      <p:tavLst>
                                        <p:tav tm="0">
                                          <p:val>
                                            <p:strVal val="#ppt_y"/>
                                          </p:val>
                                        </p:tav>
                                        <p:tav tm="100000">
                                          <p:val>
                                            <p:strVal val="#ppt_y"/>
                                          </p:val>
                                        </p:tav>
                                      </p:tavLst>
                                    </p:anim>
                                    <p:anim calcmode="lin" valueType="num">
                                      <p:cBhvr>
                                        <p:cTn id="85" dur="500" fill="hold"/>
                                        <p:tgtEl>
                                          <p:spTgt spid="1230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230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230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1" presetClass="entr" presetSubtype="0" fill="hold" grpId="0" nodeType="clickEffect">
                                  <p:stCondLst>
                                    <p:cond delay="0"/>
                                  </p:stCondLst>
                                  <p:iterate type="lt">
                                    <p:tmPct val="10000"/>
                                  </p:iterate>
                                  <p:childTnLst>
                                    <p:set>
                                      <p:cBhvr>
                                        <p:cTn id="91" dur="1" fill="hold">
                                          <p:stCondLst>
                                            <p:cond delay="0"/>
                                          </p:stCondLst>
                                        </p:cTn>
                                        <p:tgtEl>
                                          <p:spTgt spid="12304"/>
                                        </p:tgtEl>
                                        <p:attrNameLst>
                                          <p:attrName>style.visibility</p:attrName>
                                        </p:attrNameLst>
                                      </p:cBhvr>
                                      <p:to>
                                        <p:strVal val="visible"/>
                                      </p:to>
                                    </p:set>
                                    <p:anim calcmode="lin" valueType="num">
                                      <p:cBhvr>
                                        <p:cTn id="92" dur="500" fill="hold"/>
                                        <p:tgtEl>
                                          <p:spTgt spid="12304"/>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12304"/>
                                        </p:tgtEl>
                                        <p:attrNameLst>
                                          <p:attrName>ppt_y</p:attrName>
                                        </p:attrNameLst>
                                      </p:cBhvr>
                                      <p:tavLst>
                                        <p:tav tm="0">
                                          <p:val>
                                            <p:strVal val="#ppt_y"/>
                                          </p:val>
                                        </p:tav>
                                        <p:tav tm="100000">
                                          <p:val>
                                            <p:strVal val="#ppt_y"/>
                                          </p:val>
                                        </p:tav>
                                      </p:tavLst>
                                    </p:anim>
                                    <p:anim calcmode="lin" valueType="num">
                                      <p:cBhvr>
                                        <p:cTn id="94" dur="500" fill="hold"/>
                                        <p:tgtEl>
                                          <p:spTgt spid="12304"/>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12304"/>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1230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12308"/>
                                        </p:tgtEl>
                                        <p:attrNameLst>
                                          <p:attrName>style.visibility</p:attrName>
                                        </p:attrNameLst>
                                      </p:cBhvr>
                                      <p:to>
                                        <p:strVal val="visible"/>
                                      </p:to>
                                    </p:set>
                                    <p:anim calcmode="lin" valueType="num">
                                      <p:cBhvr>
                                        <p:cTn id="101" dur="500" fill="hold"/>
                                        <p:tgtEl>
                                          <p:spTgt spid="12308"/>
                                        </p:tgtEl>
                                        <p:attrNameLst>
                                          <p:attrName>ppt_x</p:attrName>
                                        </p:attrNameLst>
                                      </p:cBhvr>
                                      <p:tavLst>
                                        <p:tav tm="0">
                                          <p:val>
                                            <p:strVal val="#ppt_x-#ppt_w/2"/>
                                          </p:val>
                                        </p:tav>
                                        <p:tav tm="100000">
                                          <p:val>
                                            <p:strVal val="#ppt_x"/>
                                          </p:val>
                                        </p:tav>
                                      </p:tavLst>
                                    </p:anim>
                                    <p:anim calcmode="lin" valueType="num">
                                      <p:cBhvr>
                                        <p:cTn id="102" dur="500" fill="hold"/>
                                        <p:tgtEl>
                                          <p:spTgt spid="12308"/>
                                        </p:tgtEl>
                                        <p:attrNameLst>
                                          <p:attrName>ppt_y</p:attrName>
                                        </p:attrNameLst>
                                      </p:cBhvr>
                                      <p:tavLst>
                                        <p:tav tm="0">
                                          <p:val>
                                            <p:strVal val="#ppt_y"/>
                                          </p:val>
                                        </p:tav>
                                        <p:tav tm="100000">
                                          <p:val>
                                            <p:strVal val="#ppt_y"/>
                                          </p:val>
                                        </p:tav>
                                      </p:tavLst>
                                    </p:anim>
                                    <p:anim calcmode="lin" valueType="num">
                                      <p:cBhvr>
                                        <p:cTn id="103" dur="500" fill="hold"/>
                                        <p:tgtEl>
                                          <p:spTgt spid="12308"/>
                                        </p:tgtEl>
                                        <p:attrNameLst>
                                          <p:attrName>ppt_w</p:attrName>
                                        </p:attrNameLst>
                                      </p:cBhvr>
                                      <p:tavLst>
                                        <p:tav tm="0">
                                          <p:val>
                                            <p:fltVal val="0"/>
                                          </p:val>
                                        </p:tav>
                                        <p:tav tm="100000">
                                          <p:val>
                                            <p:strVal val="#ppt_w"/>
                                          </p:val>
                                        </p:tav>
                                      </p:tavLst>
                                    </p:anim>
                                    <p:anim calcmode="lin" valueType="num">
                                      <p:cBhvr>
                                        <p:cTn id="104" dur="500" fill="hold"/>
                                        <p:tgtEl>
                                          <p:spTgt spid="12308"/>
                                        </p:tgtEl>
                                        <p:attrNameLst>
                                          <p:attrName>ppt_h</p:attrName>
                                        </p:attrNameLst>
                                      </p:cBhvr>
                                      <p:tavLst>
                                        <p:tav tm="0">
                                          <p:val>
                                            <p:strVal val="#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1" presetClass="entr" presetSubtype="0" fill="hold" grpId="0" nodeType="clickEffect">
                                  <p:stCondLst>
                                    <p:cond delay="0"/>
                                  </p:stCondLst>
                                  <p:iterate type="lt">
                                    <p:tmPct val="10000"/>
                                  </p:iterate>
                                  <p:childTnLst>
                                    <p:set>
                                      <p:cBhvr>
                                        <p:cTn id="108" dur="1" fill="hold">
                                          <p:stCondLst>
                                            <p:cond delay="0"/>
                                          </p:stCondLst>
                                        </p:cTn>
                                        <p:tgtEl>
                                          <p:spTgt spid="12306"/>
                                        </p:tgtEl>
                                        <p:attrNameLst>
                                          <p:attrName>style.visibility</p:attrName>
                                        </p:attrNameLst>
                                      </p:cBhvr>
                                      <p:to>
                                        <p:strVal val="visible"/>
                                      </p:to>
                                    </p:set>
                                    <p:anim calcmode="lin" valueType="num">
                                      <p:cBhvr>
                                        <p:cTn id="109" dur="500" fill="hold"/>
                                        <p:tgtEl>
                                          <p:spTgt spid="12306"/>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12306"/>
                                        </p:tgtEl>
                                        <p:attrNameLst>
                                          <p:attrName>ppt_y</p:attrName>
                                        </p:attrNameLst>
                                      </p:cBhvr>
                                      <p:tavLst>
                                        <p:tav tm="0">
                                          <p:val>
                                            <p:strVal val="#ppt_y"/>
                                          </p:val>
                                        </p:tav>
                                        <p:tav tm="100000">
                                          <p:val>
                                            <p:strVal val="#ppt_y"/>
                                          </p:val>
                                        </p:tav>
                                      </p:tavLst>
                                    </p:anim>
                                    <p:anim calcmode="lin" valueType="num">
                                      <p:cBhvr>
                                        <p:cTn id="111" dur="500" fill="hold"/>
                                        <p:tgtEl>
                                          <p:spTgt spid="12306"/>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12306"/>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12306"/>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1" presetClass="entr" presetSubtype="0" fill="hold" grpId="0" nodeType="clickEffect">
                                  <p:stCondLst>
                                    <p:cond delay="0"/>
                                  </p:stCondLst>
                                  <p:iterate type="lt">
                                    <p:tmPct val="10000"/>
                                  </p:iterate>
                                  <p:childTnLst>
                                    <p:set>
                                      <p:cBhvr>
                                        <p:cTn id="117" dur="1" fill="hold">
                                          <p:stCondLst>
                                            <p:cond delay="0"/>
                                          </p:stCondLst>
                                        </p:cTn>
                                        <p:tgtEl>
                                          <p:spTgt spid="12307"/>
                                        </p:tgtEl>
                                        <p:attrNameLst>
                                          <p:attrName>style.visibility</p:attrName>
                                        </p:attrNameLst>
                                      </p:cBhvr>
                                      <p:to>
                                        <p:strVal val="visible"/>
                                      </p:to>
                                    </p:set>
                                    <p:anim calcmode="lin" valueType="num">
                                      <p:cBhvr>
                                        <p:cTn id="118" dur="500" fill="hold"/>
                                        <p:tgtEl>
                                          <p:spTgt spid="12307"/>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12307"/>
                                        </p:tgtEl>
                                        <p:attrNameLst>
                                          <p:attrName>ppt_y</p:attrName>
                                        </p:attrNameLst>
                                      </p:cBhvr>
                                      <p:tavLst>
                                        <p:tav tm="0">
                                          <p:val>
                                            <p:strVal val="#ppt_y"/>
                                          </p:val>
                                        </p:tav>
                                        <p:tav tm="100000">
                                          <p:val>
                                            <p:strVal val="#ppt_y"/>
                                          </p:val>
                                        </p:tav>
                                      </p:tavLst>
                                    </p:anim>
                                    <p:anim calcmode="lin" valueType="num">
                                      <p:cBhvr>
                                        <p:cTn id="120" dur="500" fill="hold"/>
                                        <p:tgtEl>
                                          <p:spTgt spid="12307"/>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12307"/>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1230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9" presetClass="entr" presetSubtype="0" fill="hold" grpId="0" nodeType="clickEffect">
                                  <p:stCondLst>
                                    <p:cond delay="0"/>
                                  </p:stCondLst>
                                  <p:childTnLst>
                                    <p:set>
                                      <p:cBhvr>
                                        <p:cTn id="126" dur="1" fill="hold">
                                          <p:stCondLst>
                                            <p:cond delay="0"/>
                                          </p:stCondLst>
                                        </p:cTn>
                                        <p:tgtEl>
                                          <p:spTgt spid="12310"/>
                                        </p:tgtEl>
                                        <p:attrNameLst>
                                          <p:attrName>style.visibility</p:attrName>
                                        </p:attrNameLst>
                                      </p:cBhvr>
                                      <p:to>
                                        <p:strVal val="visible"/>
                                      </p:to>
                                    </p:set>
                                    <p:anim calcmode="lin" valueType="num">
                                      <p:cBhvr>
                                        <p:cTn id="127" dur="1000" fill="hold"/>
                                        <p:tgtEl>
                                          <p:spTgt spid="12310"/>
                                        </p:tgtEl>
                                        <p:attrNameLst>
                                          <p:attrName>ppt_x</p:attrName>
                                        </p:attrNameLst>
                                      </p:cBhvr>
                                      <p:tavLst>
                                        <p:tav tm="0">
                                          <p:val>
                                            <p:strVal val="#ppt_x-.2"/>
                                          </p:val>
                                        </p:tav>
                                        <p:tav tm="100000">
                                          <p:val>
                                            <p:strVal val="#ppt_x"/>
                                          </p:val>
                                        </p:tav>
                                      </p:tavLst>
                                    </p:anim>
                                    <p:anim calcmode="lin" valueType="num">
                                      <p:cBhvr>
                                        <p:cTn id="128" dur="1000" fill="hold"/>
                                        <p:tgtEl>
                                          <p:spTgt spid="12310"/>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12310"/>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3" presetClass="entr" presetSubtype="16" fill="hold" nodeType="clickEffect">
                                  <p:stCondLst>
                                    <p:cond delay="0"/>
                                  </p:stCondLst>
                                  <p:childTnLst>
                                    <p:set>
                                      <p:cBhvr>
                                        <p:cTn id="133" dur="1" fill="hold">
                                          <p:stCondLst>
                                            <p:cond delay="0"/>
                                          </p:stCondLst>
                                        </p:cTn>
                                        <p:tgtEl>
                                          <p:spTgt spid="12309"/>
                                        </p:tgtEl>
                                        <p:attrNameLst>
                                          <p:attrName>style.visibility</p:attrName>
                                        </p:attrNameLst>
                                      </p:cBhvr>
                                      <p:to>
                                        <p:strVal val="visible"/>
                                      </p:to>
                                    </p:set>
                                    <p:anim calcmode="lin" valueType="num">
                                      <p:cBhvr>
                                        <p:cTn id="134" dur="500" fill="hold"/>
                                        <p:tgtEl>
                                          <p:spTgt spid="12309"/>
                                        </p:tgtEl>
                                        <p:attrNameLst>
                                          <p:attrName>ppt_w</p:attrName>
                                        </p:attrNameLst>
                                      </p:cBhvr>
                                      <p:tavLst>
                                        <p:tav tm="0">
                                          <p:val>
                                            <p:fltVal val="0"/>
                                          </p:val>
                                        </p:tav>
                                        <p:tav tm="100000">
                                          <p:val>
                                            <p:strVal val="#ppt_w"/>
                                          </p:val>
                                        </p:tav>
                                      </p:tavLst>
                                    </p:anim>
                                    <p:anim calcmode="lin" valueType="num">
                                      <p:cBhvr>
                                        <p:cTn id="135" dur="500" fill="hold"/>
                                        <p:tgtEl>
                                          <p:spTgt spid="123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animBg="1"/>
      <p:bldP spid="12292" grpId="0" animBg="1"/>
      <p:bldP spid="12293" grpId="0" animBg="1"/>
      <p:bldP spid="12296" grpId="0" animBg="1"/>
      <p:bldP spid="12297" grpId="0" animBg="1"/>
      <p:bldP spid="12299" grpId="0" animBg="1"/>
      <p:bldP spid="12300" grpId="0" animBg="1"/>
      <p:bldP spid="12301" grpId="0" animBg="1"/>
      <p:bldP spid="12302" grpId="0" animBg="1"/>
      <p:bldP spid="12303" grpId="0" animBg="1"/>
      <p:bldP spid="12304" grpId="0" animBg="1"/>
      <p:bldP spid="12305" grpId="0" animBg="1"/>
      <p:bldP spid="12306" grpId="0" animBg="1"/>
      <p:bldP spid="12307" grpId="0" animBg="1"/>
      <p:bldP spid="1230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solidFill>
            <a:srgbClr val="00B050"/>
          </a:solidFill>
        </p:spPr>
        <p:txBody>
          <a:bodyPr/>
          <a:lstStyle/>
          <a:p>
            <a:pPr algn="ctr" eaLnBrk="1" hangingPunct="1"/>
            <a:r>
              <a:rPr lang="ar-JO" altLang="fr-FR">
                <a:solidFill>
                  <a:srgbClr val="FFFF00"/>
                </a:solidFill>
              </a:rPr>
              <a:t>وسائل التدريب </a:t>
            </a:r>
          </a:p>
        </p:txBody>
      </p:sp>
      <p:sp>
        <p:nvSpPr>
          <p:cNvPr id="27651" name="Segnaposto contenuto 2"/>
          <p:cNvSpPr>
            <a:spLocks noGrp="1"/>
          </p:cNvSpPr>
          <p:nvPr>
            <p:ph idx="1"/>
          </p:nvPr>
        </p:nvSpPr>
        <p:spPr/>
        <p:txBody>
          <a:bodyPr/>
          <a:lstStyle/>
          <a:p>
            <a:pPr algn="r" rtl="1" eaLnBrk="1" hangingPunct="1"/>
            <a:r>
              <a:rPr lang="ar-JO" altLang="fr-FR" b="1" u="sng"/>
              <a:t>تمثيل الادوار :</a:t>
            </a:r>
          </a:p>
          <a:p>
            <a:pPr algn="ctr" rtl="1" eaLnBrk="1" hangingPunct="1">
              <a:buFontTx/>
              <a:buNone/>
            </a:pPr>
            <a:r>
              <a:rPr lang="ar-JO" altLang="fr-FR" sz="3200" dirty="0"/>
              <a:t>يقوم الحاضرين بتمثيل الموقف </a:t>
            </a:r>
          </a:p>
          <a:p>
            <a:pPr algn="ctr" rtl="1" eaLnBrk="1" hangingPunct="1">
              <a:buFontTx/>
              <a:buNone/>
            </a:pPr>
            <a:r>
              <a:rPr lang="ar-JO" altLang="fr-FR" sz="3200" dirty="0"/>
              <a:t>التركيز هنا على طريقة تفكير كل منهم في الموقف أثناء تمثيله </a:t>
            </a:r>
          </a:p>
          <a:p>
            <a:pPr algn="r" rtl="1" eaLnBrk="1" hangingPunct="1"/>
            <a:r>
              <a:rPr lang="ar-JO" altLang="fr-FR" b="1" u="sng" dirty="0"/>
              <a:t>المحاكاة :</a:t>
            </a:r>
          </a:p>
          <a:p>
            <a:pPr algn="ctr" rtl="1" eaLnBrk="1" hangingPunct="1">
              <a:buFontTx/>
              <a:buNone/>
            </a:pPr>
            <a:r>
              <a:rPr lang="ar-JO" altLang="fr-FR" sz="3200" dirty="0"/>
              <a:t>يتم وضع المتدرب في بيئة تعكس الواقع الحقيقي لوظيفته و يقوم المدرب بتعليمه على أداء العمل المطلوب من خلال القيام بمهام الوظيفة </a:t>
            </a:r>
          </a:p>
          <a:p>
            <a:pPr algn="ctr" rtl="1" eaLnBrk="1" hangingPunct="1">
              <a:buFontTx/>
              <a:buNone/>
            </a:pPr>
            <a:r>
              <a:rPr lang="ar-JO" altLang="fr-FR" sz="3200" dirty="0">
                <a:solidFill>
                  <a:srgbClr val="C00000"/>
                </a:solidFill>
              </a:rPr>
              <a:t>أكثر الاساليب تطورا ، باهظة الثمن </a:t>
            </a:r>
          </a:p>
        </p:txBody>
      </p:sp>
    </p:spTree>
    <p:extLst>
      <p:ext uri="{BB962C8B-B14F-4D97-AF65-F5344CB8AC3E}">
        <p14:creationId xmlns:p14="http://schemas.microsoft.com/office/powerpoint/2010/main" val="1878252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solidFill>
            <a:srgbClr val="00B050"/>
          </a:solidFill>
        </p:spPr>
        <p:txBody>
          <a:bodyPr/>
          <a:lstStyle/>
          <a:p>
            <a:pPr algn="ctr" eaLnBrk="1" hangingPunct="1"/>
            <a:r>
              <a:rPr lang="ar-JO" altLang="fr-FR">
                <a:solidFill>
                  <a:srgbClr val="FFFF00"/>
                </a:solidFill>
              </a:rPr>
              <a:t>وسائل التدريب </a:t>
            </a:r>
          </a:p>
        </p:txBody>
      </p:sp>
      <p:sp>
        <p:nvSpPr>
          <p:cNvPr id="28675" name="Segnaposto contenuto 2"/>
          <p:cNvSpPr>
            <a:spLocks noGrp="1"/>
          </p:cNvSpPr>
          <p:nvPr>
            <p:ph idx="1"/>
          </p:nvPr>
        </p:nvSpPr>
        <p:spPr/>
        <p:txBody>
          <a:bodyPr/>
          <a:lstStyle/>
          <a:p>
            <a:pPr algn="r" rtl="1" eaLnBrk="1" hangingPunct="1"/>
            <a:r>
              <a:rPr lang="ar-JO" altLang="fr-FR" b="1" u="sng" dirty="0"/>
              <a:t>الندوات :</a:t>
            </a:r>
          </a:p>
          <a:p>
            <a:pPr algn="ctr" rtl="1" eaLnBrk="1" hangingPunct="1">
              <a:buFontTx/>
              <a:buNone/>
            </a:pPr>
            <a:r>
              <a:rPr lang="ar-JO" altLang="fr-FR" sz="3200" dirty="0"/>
              <a:t>يتبادل عدد من المتخصصين معالجة موضوع محدد من جوانب مختلفة و يشاركهم المتدربون النقاش </a:t>
            </a:r>
          </a:p>
          <a:p>
            <a:pPr algn="ctr" rtl="1" eaLnBrk="1" hangingPunct="1">
              <a:buFontTx/>
              <a:buNone/>
            </a:pPr>
            <a:endParaRPr lang="ar-JO" altLang="fr-FR" sz="3200" dirty="0"/>
          </a:p>
          <a:p>
            <a:pPr algn="just" rtl="1" eaLnBrk="1" hangingPunct="1">
              <a:buFontTx/>
              <a:buNone/>
            </a:pPr>
            <a:r>
              <a:rPr lang="ar-JO" altLang="fr-FR" sz="3200" dirty="0">
                <a:solidFill>
                  <a:srgbClr val="C00000"/>
                </a:solidFill>
              </a:rPr>
              <a:t>ميزاته</a:t>
            </a:r>
            <a:r>
              <a:rPr lang="ar-JO" altLang="fr-FR" sz="3200" dirty="0"/>
              <a:t> : يشتمل على خصائص المحاضرة حيث يعرض كل متحدث وجهة نظره </a:t>
            </a:r>
            <a:r>
              <a:rPr lang="ar-JO" altLang="fr-FR" sz="3200" dirty="0" err="1"/>
              <a:t>بالاضافة</a:t>
            </a:r>
            <a:r>
              <a:rPr lang="ar-JO" altLang="fr-FR" sz="3200" dirty="0"/>
              <a:t> انه يتمتع بصفات جلسة النقاش</a:t>
            </a:r>
          </a:p>
          <a:p>
            <a:pPr algn="just" rtl="1" eaLnBrk="1" hangingPunct="1">
              <a:buFontTx/>
              <a:buNone/>
            </a:pPr>
            <a:endParaRPr lang="ar-JO" altLang="fr-FR" sz="3200" dirty="0"/>
          </a:p>
          <a:p>
            <a:pPr algn="ctr" rtl="1" eaLnBrk="1" hangingPunct="1">
              <a:buFontTx/>
              <a:buNone/>
            </a:pPr>
            <a:r>
              <a:rPr lang="ar-JO" altLang="fr-FR" dirty="0">
                <a:solidFill>
                  <a:srgbClr val="C00000"/>
                </a:solidFill>
              </a:rPr>
              <a:t>مناسب للمستويات الادارية العليا</a:t>
            </a:r>
          </a:p>
        </p:txBody>
      </p:sp>
    </p:spTree>
    <p:extLst>
      <p:ext uri="{BB962C8B-B14F-4D97-AF65-F5344CB8AC3E}">
        <p14:creationId xmlns:p14="http://schemas.microsoft.com/office/powerpoint/2010/main" val="30564833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solidFill>
            <a:srgbClr val="00B050"/>
          </a:solidFill>
        </p:spPr>
        <p:txBody>
          <a:bodyPr/>
          <a:lstStyle/>
          <a:p>
            <a:pPr algn="ctr" eaLnBrk="1" hangingPunct="1"/>
            <a:r>
              <a:rPr lang="ar-JO" altLang="fr-FR">
                <a:solidFill>
                  <a:srgbClr val="FFFF00"/>
                </a:solidFill>
              </a:rPr>
              <a:t>وسائل التدريب </a:t>
            </a:r>
          </a:p>
        </p:txBody>
      </p:sp>
      <p:sp>
        <p:nvSpPr>
          <p:cNvPr id="29699" name="Segnaposto contenuto 2"/>
          <p:cNvSpPr>
            <a:spLocks noGrp="1"/>
          </p:cNvSpPr>
          <p:nvPr>
            <p:ph idx="1"/>
          </p:nvPr>
        </p:nvSpPr>
        <p:spPr/>
        <p:txBody>
          <a:bodyPr/>
          <a:lstStyle/>
          <a:p>
            <a:pPr algn="r" rtl="1" eaLnBrk="1" hangingPunct="1"/>
            <a:r>
              <a:rPr lang="ar-JO" altLang="fr-FR" b="1" u="sng"/>
              <a:t>اللجان :</a:t>
            </a:r>
          </a:p>
          <a:p>
            <a:pPr algn="ctr" rtl="1" eaLnBrk="1" hangingPunct="1">
              <a:buFontTx/>
              <a:buNone/>
            </a:pPr>
            <a:r>
              <a:rPr lang="ar-JO" altLang="fr-FR" sz="3200"/>
              <a:t> من الطرق المستحدثة ، تشكل لجنة من المدراء الذين يلوا في المستوى التنظيمي أعضاء الادارة العليا بحيث تقوم بمساعدة مجلس إدارة المنظمة في حل المشاكل التي تعرض عليه </a:t>
            </a:r>
          </a:p>
          <a:p>
            <a:pPr algn="ctr" rtl="1" eaLnBrk="1" hangingPunct="1">
              <a:buFontTx/>
              <a:buNone/>
            </a:pPr>
            <a:endParaRPr lang="ar-JO" altLang="fr-FR" sz="3200"/>
          </a:p>
          <a:p>
            <a:pPr algn="ctr" rtl="1" eaLnBrk="1" hangingPunct="1">
              <a:buFontTx/>
              <a:buNone/>
            </a:pPr>
            <a:r>
              <a:rPr lang="ar-JO" altLang="fr-FR" sz="3200"/>
              <a:t>تمثل اللجنة إدارة الظل و تساعدهم الخبرات في التهيؤ لاتخاذ القرارات عند وصولهم للمراكز العليا</a:t>
            </a:r>
          </a:p>
        </p:txBody>
      </p:sp>
    </p:spTree>
    <p:extLst>
      <p:ext uri="{BB962C8B-B14F-4D97-AF65-F5344CB8AC3E}">
        <p14:creationId xmlns:p14="http://schemas.microsoft.com/office/powerpoint/2010/main" val="3092566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solidFill>
            <a:srgbClr val="00B050"/>
          </a:solidFill>
        </p:spPr>
        <p:txBody>
          <a:bodyPr/>
          <a:lstStyle/>
          <a:p>
            <a:pPr algn="ctr" eaLnBrk="1" hangingPunct="1"/>
            <a:r>
              <a:rPr lang="ar-JO" altLang="fr-FR">
                <a:solidFill>
                  <a:srgbClr val="FFFF00"/>
                </a:solidFill>
              </a:rPr>
              <a:t>وسائل</a:t>
            </a:r>
            <a:r>
              <a:rPr lang="ar-JO" altLang="fr-FR"/>
              <a:t> </a:t>
            </a:r>
            <a:r>
              <a:rPr lang="ar-JO" altLang="fr-FR">
                <a:solidFill>
                  <a:srgbClr val="FFFF00"/>
                </a:solidFill>
              </a:rPr>
              <a:t>التدريب</a:t>
            </a:r>
            <a:r>
              <a:rPr lang="ar-JO" altLang="fr-FR"/>
              <a:t> </a:t>
            </a:r>
          </a:p>
        </p:txBody>
      </p:sp>
      <p:sp>
        <p:nvSpPr>
          <p:cNvPr id="30723" name="Segnaposto contenuto 2"/>
          <p:cNvSpPr>
            <a:spLocks noGrp="1"/>
          </p:cNvSpPr>
          <p:nvPr>
            <p:ph idx="1"/>
          </p:nvPr>
        </p:nvSpPr>
        <p:spPr/>
        <p:txBody>
          <a:bodyPr/>
          <a:lstStyle/>
          <a:p>
            <a:pPr algn="r" rtl="1" eaLnBrk="1" hangingPunct="1"/>
            <a:r>
              <a:rPr lang="ar-JO" altLang="fr-FR" sz="3200" b="1" u="sng" dirty="0"/>
              <a:t>طريقة الفرق الطائرة ( طريقة العمل الدوري ) :</a:t>
            </a:r>
          </a:p>
          <a:p>
            <a:pPr algn="r" rtl="1" eaLnBrk="1" hangingPunct="1">
              <a:buFontTx/>
              <a:buNone/>
            </a:pPr>
            <a:r>
              <a:rPr lang="ar-JO" altLang="fr-FR" sz="3200" dirty="0"/>
              <a:t>خاصة بفئة معينه تنتظرهم مراكز عليا تتطلب منهم سبق الاطلاع العام على امور المنظمة المختلفة .</a:t>
            </a:r>
          </a:p>
          <a:p>
            <a:pPr algn="r" rtl="1" eaLnBrk="1" hangingPunct="1">
              <a:buFontTx/>
              <a:buNone/>
            </a:pPr>
            <a:endParaRPr lang="ar-JO" altLang="fr-FR" sz="1800" dirty="0"/>
          </a:p>
          <a:p>
            <a:pPr algn="r" rtl="1" eaLnBrk="1" hangingPunct="1">
              <a:buFontTx/>
              <a:buNone/>
            </a:pPr>
            <a:r>
              <a:rPr lang="ar-JO" altLang="fr-FR" sz="3200" dirty="0"/>
              <a:t>يتطلع المتدرب على انشطة المؤسسة دون تركيز بحيث يستقر في عمله و هو مزود بفكرة عامة عن كافة نشاطات المنظمة </a:t>
            </a:r>
          </a:p>
          <a:p>
            <a:pPr algn="r" rtl="1" eaLnBrk="1" hangingPunct="1">
              <a:buFontTx/>
              <a:buNone/>
            </a:pPr>
            <a:endParaRPr lang="ar-JO" altLang="fr-FR" sz="3200" dirty="0"/>
          </a:p>
          <a:p>
            <a:pPr algn="ctr" rtl="1" eaLnBrk="1" hangingPunct="1">
              <a:buFontTx/>
              <a:buNone/>
            </a:pPr>
            <a:r>
              <a:rPr lang="ar-JO" altLang="fr-FR" sz="3200" dirty="0"/>
              <a:t>تستخدم لتهيئة رجال الادارة لمواقع هامه في الهيكل التنظيمي</a:t>
            </a:r>
          </a:p>
        </p:txBody>
      </p:sp>
    </p:spTree>
    <p:extLst>
      <p:ext uri="{BB962C8B-B14F-4D97-AF65-F5344CB8AC3E}">
        <p14:creationId xmlns:p14="http://schemas.microsoft.com/office/powerpoint/2010/main" val="7343514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solidFill>
            <a:schemeClr val="tx2"/>
          </a:solidFill>
        </p:spPr>
        <p:txBody>
          <a:bodyPr/>
          <a:lstStyle/>
          <a:p>
            <a:pPr algn="ctr" rtl="1" eaLnBrk="1" hangingPunct="1"/>
            <a:r>
              <a:rPr lang="ar-JO" altLang="fr-FR">
                <a:solidFill>
                  <a:schemeClr val="accent4">
                    <a:lumMod val="10000"/>
                  </a:schemeClr>
                </a:solidFill>
              </a:rPr>
              <a:t>تقييم التدريب</a:t>
            </a:r>
          </a:p>
        </p:txBody>
      </p:sp>
      <p:sp>
        <p:nvSpPr>
          <p:cNvPr id="31747" name="Segnaposto contenuto 2"/>
          <p:cNvSpPr>
            <a:spLocks noGrp="1"/>
          </p:cNvSpPr>
          <p:nvPr>
            <p:ph idx="1"/>
          </p:nvPr>
        </p:nvSpPr>
        <p:spPr/>
        <p:txBody>
          <a:bodyPr/>
          <a:lstStyle/>
          <a:p>
            <a:pPr algn="ctr" eaLnBrk="1" hangingPunct="1">
              <a:buFontTx/>
              <a:buNone/>
            </a:pPr>
            <a:r>
              <a:rPr lang="ar-JO" altLang="fr-FR" dirty="0">
                <a:solidFill>
                  <a:srgbClr val="C00000"/>
                </a:solidFill>
              </a:rPr>
              <a:t> تقييم برامج التدريب و المتدربين لا ينفصل عن باقي انشطة التدريب </a:t>
            </a:r>
          </a:p>
          <a:p>
            <a:pPr algn="ctr" eaLnBrk="1" hangingPunct="1">
              <a:buFontTx/>
              <a:buNone/>
            </a:pPr>
            <a:endParaRPr lang="ar-JO" altLang="fr-FR" dirty="0"/>
          </a:p>
          <a:p>
            <a:pPr algn="just" rtl="1" eaLnBrk="1" hangingPunct="1">
              <a:buFontTx/>
              <a:buNone/>
            </a:pPr>
            <a:r>
              <a:rPr lang="ar-JO" altLang="fr-FR" dirty="0"/>
              <a:t>التقييم عملية قياس مستمرة لكفاءة النظام التدريبي و قياس مدى تحقيقه للأهداف المخططة لتطوير الاداء على مستوى المنظمة ككل </a:t>
            </a:r>
          </a:p>
          <a:p>
            <a:pPr eaLnBrk="1" hangingPunct="1">
              <a:buFontTx/>
              <a:buNone/>
            </a:pPr>
            <a:endParaRPr lang="ar-JO" altLang="fr-FR" dirty="0"/>
          </a:p>
        </p:txBody>
      </p:sp>
    </p:spTree>
    <p:extLst>
      <p:ext uri="{BB962C8B-B14F-4D97-AF65-F5344CB8AC3E}">
        <p14:creationId xmlns:p14="http://schemas.microsoft.com/office/powerpoint/2010/main" val="6458177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ctrTitle"/>
          </p:nvPr>
        </p:nvSpPr>
        <p:spPr>
          <a:xfrm>
            <a:off x="685800" y="2895600"/>
            <a:ext cx="7772400" cy="838200"/>
          </a:xfrm>
        </p:spPr>
        <p:txBody>
          <a:bodyPr/>
          <a:lstStyle/>
          <a:p>
            <a:pPr eaLnBrk="1" hangingPunct="1"/>
            <a:r>
              <a:rPr lang="ar-DZ" altLang="fr-FR" sz="4800" dirty="0"/>
              <a:t>المحاضرة الثامنة</a:t>
            </a:r>
            <a:endParaRPr lang="ar-JO" altLang="fr-FR" sz="4800" dirty="0"/>
          </a:p>
        </p:txBody>
      </p:sp>
    </p:spTree>
    <p:extLst>
      <p:ext uri="{BB962C8B-B14F-4D97-AF65-F5344CB8AC3E}">
        <p14:creationId xmlns:p14="http://schemas.microsoft.com/office/powerpoint/2010/main" val="37523275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chemeClr val="accent2">
                <a:lumMod val="60000"/>
                <a:lumOff val="40000"/>
              </a:schemeClr>
            </a:solidFill>
            <a:miter lim="800000"/>
            <a:headEnd/>
            <a:tailEnd/>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ar-JO" sz="4800" dirty="0">
                <a:solidFill>
                  <a:schemeClr val="tx1"/>
                </a:solidFill>
                <a:latin typeface="+mn-lt"/>
                <a:ea typeface="+mn-ea"/>
                <a:cs typeface="+mn-cs"/>
              </a:rPr>
              <a:t>تقييم الاداء </a:t>
            </a:r>
            <a:r>
              <a:rPr lang="ar-DZ" sz="4800" dirty="0">
                <a:solidFill>
                  <a:schemeClr val="tx1"/>
                </a:solidFill>
                <a:latin typeface="+mn-lt"/>
                <a:ea typeface="+mn-ea"/>
                <a:cs typeface="+mn-cs"/>
              </a:rPr>
              <a:t> </a:t>
            </a:r>
            <a:endParaRPr lang="ar-JO" sz="4800" dirty="0">
              <a:solidFill>
                <a:schemeClr val="tx1"/>
              </a:solidFill>
              <a:latin typeface="+mn-lt"/>
              <a:ea typeface="+mn-ea"/>
              <a:cs typeface="+mn-cs"/>
            </a:endParaRPr>
          </a:p>
        </p:txBody>
      </p:sp>
      <p:sp>
        <p:nvSpPr>
          <p:cNvPr id="36867" name="Segnaposto contenuto 2"/>
          <p:cNvSpPr>
            <a:spLocks noGrp="1"/>
          </p:cNvSpPr>
          <p:nvPr>
            <p:ph idx="1"/>
          </p:nvPr>
        </p:nvSpPr>
        <p:spPr/>
        <p:txBody>
          <a:bodyPr/>
          <a:lstStyle/>
          <a:p>
            <a:pPr algn="r" rtl="1" eaLnBrk="1" hangingPunct="1">
              <a:buFontTx/>
              <a:buNone/>
            </a:pPr>
            <a:r>
              <a:rPr lang="ar-DZ" altLang="fr-FR" dirty="0"/>
              <a:t>تعريف تقييم الأداء:</a:t>
            </a:r>
            <a:endParaRPr lang="ar-JO" altLang="fr-FR" dirty="0"/>
          </a:p>
          <a:p>
            <a:pPr algn="r" rtl="1" eaLnBrk="1" hangingPunct="1">
              <a:buFontTx/>
              <a:buNone/>
            </a:pPr>
            <a:r>
              <a:rPr lang="ar-JO" altLang="fr-FR" dirty="0"/>
              <a:t> دراسة و تحليل أداء العاملين لعملهم و ملاحظة سلوكهم و تصرفاتهم أثناء العمل للحكم على مدى نجاحهم و مستوى كفاءتهم في القيام بأعمالهم الحالية و ايضا للحكم على إمكانيات النمو و التقدم للفرد في المستقبل و تحمله لمسؤوليات اكبر و ترقيته لوظيفة اخرى </a:t>
            </a:r>
          </a:p>
        </p:txBody>
      </p:sp>
    </p:spTree>
    <p:extLst>
      <p:ext uri="{BB962C8B-B14F-4D97-AF65-F5344CB8AC3E}">
        <p14:creationId xmlns:p14="http://schemas.microsoft.com/office/powerpoint/2010/main" val="208109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noFill/>
        </p:spPr>
        <p:txBody>
          <a:bodyPr/>
          <a:lstStyle/>
          <a:p>
            <a:pPr algn="ctr" eaLnBrk="1" hangingPunct="1"/>
            <a:r>
              <a:rPr lang="ar-JO" altLang="fr-FR" b="1" dirty="0">
                <a:solidFill>
                  <a:srgbClr val="C00000"/>
                </a:solidFill>
              </a:rPr>
              <a:t>تقييم الاداء </a:t>
            </a:r>
          </a:p>
        </p:txBody>
      </p:sp>
      <p:sp>
        <p:nvSpPr>
          <p:cNvPr id="3" name="Segnaposto contenuto 2"/>
          <p:cNvSpPr>
            <a:spLocks noGrp="1"/>
          </p:cNvSpPr>
          <p:nvPr>
            <p:ph idx="1"/>
          </p:nvPr>
        </p:nvSpPr>
        <p:spPr>
          <a:xfrm>
            <a:off x="495300" y="1219200"/>
            <a:ext cx="8229600" cy="5072063"/>
          </a:xfrm>
        </p:spPr>
        <p:txBody>
          <a:bodyPr>
            <a:normAutofit lnSpcReduction="10000"/>
          </a:bodyPr>
          <a:lstStyle/>
          <a:p>
            <a:pPr algn="r" rtl="1" eaLnBrk="1" hangingPunct="1">
              <a:defRPr/>
            </a:pPr>
            <a:r>
              <a:rPr lang="ar-JO" b="1" u="sng" dirty="0"/>
              <a:t>أهداف تقييم الاداء : </a:t>
            </a:r>
          </a:p>
          <a:p>
            <a:pPr marL="514350" indent="-514350" algn="r" rtl="1" eaLnBrk="1" hangingPunct="1">
              <a:buFont typeface="+mj-lt"/>
              <a:buAutoNum type="arabicPeriod"/>
              <a:defRPr/>
            </a:pPr>
            <a:r>
              <a:rPr lang="ar-JO" dirty="0"/>
              <a:t>التأكد من الاهداف المحددة في الخطة تلبي الاحتياجات التدريبية </a:t>
            </a:r>
          </a:p>
          <a:p>
            <a:pPr marL="514350" indent="-514350" algn="r" rtl="1" eaLnBrk="1" hangingPunct="1">
              <a:buFont typeface="+mj-lt"/>
              <a:buAutoNum type="arabicPeriod"/>
              <a:defRPr/>
            </a:pPr>
            <a:r>
              <a:rPr lang="ar-JO" dirty="0"/>
              <a:t>التعرف على المشاكل الادارية التي تؤثر على خطة التدريب </a:t>
            </a:r>
          </a:p>
          <a:p>
            <a:pPr marL="514350" indent="-514350" algn="r" rtl="1" eaLnBrk="1" hangingPunct="1">
              <a:buFont typeface="+mj-lt"/>
              <a:buAutoNum type="arabicPeriod"/>
              <a:defRPr/>
            </a:pPr>
            <a:r>
              <a:rPr lang="ar-JO" dirty="0"/>
              <a:t>مدى تحقيق البرنامج لاهدافها بالنسبة للأفراد من ناحية اكتسابهم للمهارات و المعلومات</a:t>
            </a:r>
          </a:p>
          <a:p>
            <a:pPr marL="514350" indent="-514350" algn="r" rtl="1" eaLnBrk="1" hangingPunct="1">
              <a:buFont typeface="+mj-lt"/>
              <a:buAutoNum type="arabicPeriod"/>
              <a:defRPr/>
            </a:pPr>
            <a:r>
              <a:rPr lang="ar-JO" dirty="0"/>
              <a:t>قياس الارتفاع في مستوى الأداء نتيجة المهارات و القدرات و المعلومات المكتسبة من التدريب </a:t>
            </a:r>
          </a:p>
          <a:p>
            <a:pPr marL="514350" indent="-514350" algn="r" rtl="1" eaLnBrk="1" hangingPunct="1">
              <a:buFont typeface="+mj-lt"/>
              <a:buAutoNum type="arabicPeriod"/>
              <a:defRPr/>
            </a:pPr>
            <a:r>
              <a:rPr lang="ar-JO" dirty="0"/>
              <a:t>صلاحية طرق التدريب المستخدمة </a:t>
            </a:r>
          </a:p>
        </p:txBody>
      </p:sp>
    </p:spTree>
    <p:extLst>
      <p:ext uri="{BB962C8B-B14F-4D97-AF65-F5344CB8AC3E}">
        <p14:creationId xmlns:p14="http://schemas.microsoft.com/office/powerpoint/2010/main" val="20271773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noFill/>
        </p:spPr>
        <p:txBody>
          <a:bodyPr/>
          <a:lstStyle/>
          <a:p>
            <a:pPr algn="ctr" rtl="1" eaLnBrk="1" hangingPunct="1"/>
            <a:r>
              <a:rPr lang="ar-JO" altLang="fr-FR" dirty="0">
                <a:solidFill>
                  <a:srgbClr val="C00000"/>
                </a:solidFill>
              </a:rPr>
              <a:t>تقييم الاداء </a:t>
            </a:r>
          </a:p>
        </p:txBody>
      </p:sp>
      <p:sp>
        <p:nvSpPr>
          <p:cNvPr id="3" name="Segnaposto contenuto 2"/>
          <p:cNvSpPr>
            <a:spLocks noGrp="1"/>
          </p:cNvSpPr>
          <p:nvPr>
            <p:ph idx="1"/>
          </p:nvPr>
        </p:nvSpPr>
        <p:spPr>
          <a:xfrm>
            <a:off x="457200" y="1428750"/>
            <a:ext cx="8229600" cy="4697413"/>
          </a:xfrm>
        </p:spPr>
        <p:txBody>
          <a:bodyPr>
            <a:normAutofit/>
          </a:bodyPr>
          <a:lstStyle/>
          <a:p>
            <a:pPr algn="r" rtl="1" eaLnBrk="1" hangingPunct="1">
              <a:defRPr/>
            </a:pPr>
            <a:r>
              <a:rPr lang="ar-JO" b="1" u="sng" dirty="0"/>
              <a:t>الامور التي تستند لها عملية التقييم :</a:t>
            </a:r>
          </a:p>
          <a:p>
            <a:pPr algn="r" rtl="1" eaLnBrk="1" hangingPunct="1">
              <a:buFontTx/>
              <a:buNone/>
              <a:defRPr/>
            </a:pPr>
            <a:endParaRPr lang="ar-JO" dirty="0"/>
          </a:p>
          <a:p>
            <a:pPr marL="514350" indent="-514350" algn="r" rtl="1" eaLnBrk="1" hangingPunct="1">
              <a:buFont typeface="+mj-lt"/>
              <a:buAutoNum type="arabicPeriod"/>
              <a:defRPr/>
            </a:pPr>
            <a:r>
              <a:rPr lang="ar-JO" dirty="0"/>
              <a:t>ملاحظة المدربين و تقاريرهم عن المادة التدريبية و مدى تناسبها مع مستوى المتدربين و مدى تفاعلهم و اهتمامهم في مناقشاتهم و التقارير التي يقدمونها </a:t>
            </a:r>
          </a:p>
          <a:p>
            <a:pPr marL="514350" indent="-514350" algn="r" rtl="1" eaLnBrk="1" hangingPunct="1">
              <a:defRPr/>
            </a:pPr>
            <a:endParaRPr lang="ar-JO" dirty="0"/>
          </a:p>
          <a:p>
            <a:pPr marL="514350" indent="-514350" algn="r" rtl="1" eaLnBrk="1" hangingPunct="1">
              <a:buFontTx/>
              <a:buNone/>
              <a:defRPr/>
            </a:pPr>
            <a:endParaRPr lang="ar-JO" dirty="0"/>
          </a:p>
          <a:p>
            <a:pPr marL="514350" indent="-514350" algn="r" rtl="1" eaLnBrk="1" hangingPunct="1">
              <a:buFontTx/>
              <a:buNone/>
              <a:defRPr/>
            </a:pPr>
            <a:endParaRPr lang="ar-JO" dirty="0"/>
          </a:p>
        </p:txBody>
      </p:sp>
      <p:sp>
        <p:nvSpPr>
          <p:cNvPr id="4" name="Freccia in giù 3"/>
          <p:cNvSpPr/>
          <p:nvPr/>
        </p:nvSpPr>
        <p:spPr bwMode="auto">
          <a:xfrm>
            <a:off x="214282" y="5715016"/>
            <a:ext cx="1143008" cy="92869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tlCol="1"/>
          <a:lstStyle/>
          <a:p>
            <a:pPr algn="l" rtl="0">
              <a:defRPr/>
            </a:pPr>
            <a:r>
              <a:rPr lang="ar-JO"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mn-cs"/>
              </a:rPr>
              <a:t>يتبع</a:t>
            </a:r>
          </a:p>
        </p:txBody>
      </p:sp>
    </p:spTree>
    <p:extLst>
      <p:ext uri="{BB962C8B-B14F-4D97-AF65-F5344CB8AC3E}">
        <p14:creationId xmlns:p14="http://schemas.microsoft.com/office/powerpoint/2010/main" val="32457697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noFill/>
        </p:spPr>
        <p:txBody>
          <a:bodyPr/>
          <a:lstStyle/>
          <a:p>
            <a:pPr algn="ctr" rtl="1" eaLnBrk="1" hangingPunct="1"/>
            <a:r>
              <a:rPr lang="ar-JO" altLang="fr-FR" dirty="0">
                <a:solidFill>
                  <a:srgbClr val="C00000"/>
                </a:solidFill>
              </a:rPr>
              <a:t>تقييم الاداء</a:t>
            </a:r>
          </a:p>
        </p:txBody>
      </p:sp>
      <p:sp>
        <p:nvSpPr>
          <p:cNvPr id="3" name="Segnaposto contenuto 2"/>
          <p:cNvSpPr>
            <a:spLocks noGrp="1"/>
          </p:cNvSpPr>
          <p:nvPr>
            <p:ph idx="1"/>
          </p:nvPr>
        </p:nvSpPr>
        <p:spPr>
          <a:xfrm>
            <a:off x="457200" y="1219200"/>
            <a:ext cx="8229600" cy="5105400"/>
          </a:xfrm>
        </p:spPr>
        <p:txBody>
          <a:bodyPr>
            <a:noAutofit/>
          </a:bodyPr>
          <a:lstStyle/>
          <a:p>
            <a:pPr marL="514350" indent="-514350" algn="r" rtl="1" eaLnBrk="1" hangingPunct="1">
              <a:buFontTx/>
              <a:buNone/>
              <a:defRPr/>
            </a:pPr>
            <a:r>
              <a:rPr lang="ar-JO" sz="3200" dirty="0"/>
              <a:t>2.آراء المتدربين و مقترحاتهم في نهاية التدريب بحيث </a:t>
            </a:r>
            <a:r>
              <a:rPr lang="ar-JO" sz="3200" b="1" u="sng" dirty="0"/>
              <a:t>تتضمن</a:t>
            </a:r>
            <a:r>
              <a:rPr lang="ar-JO" sz="3200" dirty="0"/>
              <a:t>:</a:t>
            </a:r>
          </a:p>
          <a:p>
            <a:pPr marL="514350" indent="-514350" algn="r" rtl="1" eaLnBrk="1" hangingPunct="1">
              <a:defRPr/>
            </a:pPr>
            <a:r>
              <a:rPr lang="ar-JO" sz="3200" dirty="0"/>
              <a:t>مدى ارتباط الموضوع التدريبي بالعمل </a:t>
            </a:r>
          </a:p>
          <a:p>
            <a:pPr marL="514350" indent="-514350" algn="r" rtl="1" eaLnBrk="1" hangingPunct="1">
              <a:defRPr/>
            </a:pPr>
            <a:r>
              <a:rPr lang="ar-JO" sz="3200" dirty="0"/>
              <a:t>مدى تحقيق التدريب للهدف المقرر بالخطة </a:t>
            </a:r>
          </a:p>
          <a:p>
            <a:pPr marL="514350" indent="-514350" algn="r" rtl="1" eaLnBrk="1" hangingPunct="1">
              <a:defRPr/>
            </a:pPr>
            <a:r>
              <a:rPr lang="ar-JO" sz="3200" dirty="0"/>
              <a:t>تقارير المشرفين على التدريب من ناحية انتظام المتدربين و مدى استجابتهم و مدى اهتماماتهم بالتدريب</a:t>
            </a:r>
          </a:p>
          <a:p>
            <a:pPr marL="514350" indent="-514350" algn="ctr" rtl="1" eaLnBrk="1" hangingPunct="1">
              <a:defRPr/>
            </a:pPr>
            <a:r>
              <a:rPr lang="ar-JO" sz="3200" dirty="0"/>
              <a:t>الاختبارات للتأكد من أن المتدربين استوعبوا المعلومات </a:t>
            </a:r>
          </a:p>
          <a:p>
            <a:pPr marL="514350" indent="-514350" algn="ctr" rtl="1" eaLnBrk="1" hangingPunct="1">
              <a:defRPr/>
            </a:pPr>
            <a:r>
              <a:rPr lang="ar-JO" sz="3200" dirty="0"/>
              <a:t>الملاحظة الميدانية في مجال العمل و مدى تطبيقهم للمعلومات و المهارات التي دربو عليها </a:t>
            </a:r>
          </a:p>
          <a:p>
            <a:pPr algn="r" rtl="1" eaLnBrk="1" hangingPunct="1">
              <a:defRPr/>
            </a:pPr>
            <a:endParaRPr lang="ar-JO" sz="3200" dirty="0"/>
          </a:p>
        </p:txBody>
      </p:sp>
    </p:spTree>
    <p:extLst>
      <p:ext uri="{BB962C8B-B14F-4D97-AF65-F5344CB8AC3E}">
        <p14:creationId xmlns:p14="http://schemas.microsoft.com/office/powerpoint/2010/main" val="3652342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10.xml><?xml version="1.0" encoding="utf-8"?>
<p:tagLst xmlns:a="http://schemas.openxmlformats.org/drawingml/2006/main" xmlns:r="http://schemas.openxmlformats.org/officeDocument/2006/relationships" xmlns:p="http://schemas.openxmlformats.org/presentationml/2006/main">
  <p:tag name="POWER3D TRANSITION" val="HyperSlides.p3d 2"/>
  <p:tag name="POWER3D OPTIONS" val="Medium "/>
  <p:tag name="POWER3D SOUND" val="Hyper Slides"/>
</p:tagLst>
</file>

<file path=ppt/tags/tag11.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12.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POWER3D SOUND" val="Turning Page of Book"/>
</p:tagLst>
</file>

<file path=ppt/tags/tag13.xml><?xml version="1.0" encoding="utf-8"?>
<p:tagLst xmlns:a="http://schemas.openxmlformats.org/drawingml/2006/main" xmlns:r="http://schemas.openxmlformats.org/officeDocument/2006/relationships" xmlns:p="http://schemas.openxmlformats.org/presentationml/2006/main">
  <p:tag name="POWER3D TRANSITION" val="TwirlingRectangles.p3d 0"/>
  <p:tag name="POWER3D OPTIONS" val="Medium "/>
  <p:tag name="POWER3D SOUND" val="Twirling Rectangles"/>
</p:tagLst>
</file>

<file path=ppt/tags/tag14.xml><?xml version="1.0" encoding="utf-8"?>
<p:tagLst xmlns:a="http://schemas.openxmlformats.org/drawingml/2006/main" xmlns:r="http://schemas.openxmlformats.org/officeDocument/2006/relationships" xmlns:p="http://schemas.openxmlformats.org/presentationml/2006/main">
  <p:tag name="POWER3D TRANSITION" val="TwirlingPanels.p3d 0"/>
  <p:tag name="POWER3D OPTIONS" val="Medium "/>
  <p:tag name="POWER3D IMAGE0" val="C:\Program Files\PowerPlugs\Transitions\cross.JPG"/>
  <p:tag name="POWER3D SOUND" val="Twirling Panels"/>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POWER3D TRANSITION" val="MagicalDoors.p3d 0"/>
  <p:tag name="POWER3D OPTIONS" val="Medium "/>
  <p:tag name="POWER3D SOUND" val="Magical Doors"/>
</p:tagLst>
</file>

<file path=ppt/tags/tag3.xml><?xml version="1.0" encoding="utf-8"?>
<p:tagLst xmlns:a="http://schemas.openxmlformats.org/drawingml/2006/main" xmlns:r="http://schemas.openxmlformats.org/officeDocument/2006/relationships" xmlns:p="http://schemas.openxmlformats.org/presentationml/2006/main">
  <p:tag name="POWER3D TRANSITION" val="Openup.p3d 0"/>
  <p:tag name="POWER3D OPTIONS" val="Medium "/>
  <p:tag name="POWER3D SOUND" val="Open Up"/>
</p:tagLst>
</file>

<file path=ppt/tags/tag4.xml><?xml version="1.0" encoding="utf-8"?>
<p:tagLst xmlns:a="http://schemas.openxmlformats.org/drawingml/2006/main" xmlns:r="http://schemas.openxmlformats.org/officeDocument/2006/relationships" xmlns:p="http://schemas.openxmlformats.org/presentationml/2006/main">
  <p:tag name="POWER3D TRANSITION" val="Spring.p3d 3"/>
  <p:tag name="POWER3D OPTIONS" val="Medium "/>
  <p:tag name="POWER3D SOUND" val="Spring Away"/>
</p:tagLst>
</file>

<file path=ppt/tags/tag5.xml><?xml version="1.0" encoding="utf-8"?>
<p:tagLst xmlns:a="http://schemas.openxmlformats.org/drawingml/2006/main" xmlns:r="http://schemas.openxmlformats.org/officeDocument/2006/relationships" xmlns:p="http://schemas.openxmlformats.org/presentationml/2006/main">
  <p:tag name="POWER3D TRANSITION" val="Flips.p3d 0"/>
  <p:tag name="POWER3D OPTIONS" val="Medium "/>
  <p:tag name="POWER3D SOUND" val="Flips"/>
</p:tagLst>
</file>

<file path=ppt/tags/tag6.xml><?xml version="1.0" encoding="utf-8"?>
<p:tagLst xmlns:a="http://schemas.openxmlformats.org/drawingml/2006/main" xmlns:r="http://schemas.openxmlformats.org/officeDocument/2006/relationships" xmlns:p="http://schemas.openxmlformats.org/presentationml/2006/main">
  <p:tag name="POWER3D TRANSITION" val="BouncingSlide.p3d 0"/>
  <p:tag name="POWER3D OPTIONS" val="Medium "/>
  <p:tag name="POWER3D SOUND" val="Bouncing Slide"/>
</p:tagLst>
</file>

<file path=ppt/tags/tag7.xml><?xml version="1.0" encoding="utf-8"?>
<p:tagLst xmlns:a="http://schemas.openxmlformats.org/drawingml/2006/main" xmlns:r="http://schemas.openxmlformats.org/officeDocument/2006/relationships" xmlns:p="http://schemas.openxmlformats.org/presentationml/2006/main">
  <p:tag name="POWER3D TRANSITION" val="HyperSlides.p3d 2"/>
  <p:tag name="POWER3D OPTIONS" val="Medium "/>
  <p:tag name="POWER3D SOUND" val="Hyper Slides"/>
</p:tagLst>
</file>

<file path=ppt/tags/tag8.xml><?xml version="1.0" encoding="utf-8"?>
<p:tagLst xmlns:a="http://schemas.openxmlformats.org/drawingml/2006/main" xmlns:r="http://schemas.openxmlformats.org/officeDocument/2006/relationships" xmlns:p="http://schemas.openxmlformats.org/presentationml/2006/main">
  <p:tag name="POWER3D TRANSITION" val="VaultDoors.p3d 0"/>
  <p:tag name="POWER3D OPTIONS" val="Medium "/>
  <p:tag name="POWER3D IMAGE0" val="C:\Program Files\PowerPlugs\Transitions\foxhound_1_jz.jpg"/>
  <p:tag name="POWER3D SOUND" val="Vault Doors"/>
</p:tagLst>
</file>

<file path=ppt/tags/tag9.xml><?xml version="1.0" encoding="utf-8"?>
<p:tagLst xmlns:a="http://schemas.openxmlformats.org/drawingml/2006/main" xmlns:r="http://schemas.openxmlformats.org/officeDocument/2006/relationships" xmlns:p="http://schemas.openxmlformats.org/presentationml/2006/main">
  <p:tag name="POWER3D TRANSITION" val="FlyingDiamonds.p3d 0"/>
  <p:tag name="POWER3D OPTIONS" val="Medium "/>
  <p:tag name="POWER3D SOUND" val="Flying Diamonds"/>
</p:tagLst>
</file>

<file path=ppt/theme/theme1.xml><?xml version="1.0" encoding="utf-8"?>
<a:theme xmlns:a="http://schemas.openxmlformats.org/drawingml/2006/main" name="Default Design">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alpha val="9000"/>
          </a:srgbClr>
        </a:solidFill>
        <a:ln w="3810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cs typeface="Old Antic Decorative" pitchFamily="2" charset="-78"/>
          </a:defRPr>
        </a:defPPr>
      </a:lstStyle>
    </a:spDef>
    <a:lnDef>
      <a:spPr bwMode="auto">
        <a:xfrm>
          <a:off x="0" y="0"/>
          <a:ext cx="1" cy="1"/>
        </a:xfrm>
        <a:custGeom>
          <a:avLst/>
          <a:gdLst/>
          <a:ahLst/>
          <a:cxnLst/>
          <a:rect l="0" t="0" r="0" b="0"/>
          <a:pathLst/>
        </a:custGeom>
        <a:solidFill>
          <a:srgbClr val="000000">
            <a:alpha val="9000"/>
          </a:srgbClr>
        </a:solidFill>
        <a:ln w="3810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cs typeface="Old Antic Decorative" pitchFamily="2" charset="-78"/>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themeOverride>
</file>

<file path=docProps/app.xml><?xml version="1.0" encoding="utf-8"?>
<Properties xmlns="http://schemas.openxmlformats.org/officeDocument/2006/extended-properties" xmlns:vt="http://schemas.openxmlformats.org/officeDocument/2006/docPropsVTypes">
  <Template/>
  <TotalTime>32431</TotalTime>
  <Words>8043</Words>
  <Application>Microsoft Office PowerPoint</Application>
  <PresentationFormat>On-screen Show (4:3)</PresentationFormat>
  <Paragraphs>1113</Paragraphs>
  <Slides>156</Slides>
  <Notes>29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156</vt:i4>
      </vt:variant>
    </vt:vector>
  </HeadingPairs>
  <TitlesOfParts>
    <vt:vector size="174" baseType="lpstr">
      <vt:lpstr>Arial</vt:lpstr>
      <vt:lpstr>Arial Narrow</vt:lpstr>
      <vt:lpstr>Calibri</vt:lpstr>
      <vt:lpstr>Courier New</vt:lpstr>
      <vt:lpstr>Franklin Gothic Medium</vt:lpstr>
      <vt:lpstr>Gill Sans MT</vt:lpstr>
      <vt:lpstr>Impact</vt:lpstr>
      <vt:lpstr>Lucida Sans Unicode</vt:lpstr>
      <vt:lpstr>Placard MT Condensed</vt:lpstr>
      <vt:lpstr>RiskYourLife.Solid.</vt:lpstr>
      <vt:lpstr>Simplified Arabic</vt:lpstr>
      <vt:lpstr>Tahoma</vt:lpstr>
      <vt:lpstr>Times New Roman</vt:lpstr>
      <vt:lpstr>Traditional Arabic</vt:lpstr>
      <vt:lpstr>Wingdings</vt:lpstr>
      <vt:lpstr>Wingdings 2</vt:lpstr>
      <vt:lpstr>Default Design</vt:lpstr>
      <vt:lpstr>Business Plan</vt:lpstr>
      <vt:lpstr>ادارة الموارد البشرية  GRH</vt:lpstr>
      <vt:lpstr>المحاضرة الاولى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التطور التاريخي لإدارة الموارد البشرية</vt:lpstr>
      <vt:lpstr>المحاضرة الثانية</vt:lpstr>
      <vt:lpstr>PowerPoint Presentation</vt:lpstr>
      <vt:lpstr>أهداف إدارة الموارد البشرية</vt:lpstr>
      <vt:lpstr>2. الأهداف الوظيفية</vt:lpstr>
      <vt:lpstr>3. الأهداف الإنسانية</vt:lpstr>
      <vt:lpstr>PowerPoint Presentation</vt:lpstr>
      <vt:lpstr>PowerPoint Presentation</vt:lpstr>
      <vt:lpstr>PowerPoint Presentation</vt:lpstr>
      <vt:lpstr>تخطيط الموارد البشرية </vt:lpstr>
      <vt:lpstr>PowerPoint Presentation</vt:lpstr>
      <vt:lpstr>PowerPoint Presentation</vt:lpstr>
      <vt:lpstr>مفهوم تحليل الوظائف</vt:lpstr>
      <vt:lpstr>PowerPoint Presentation</vt:lpstr>
      <vt:lpstr>تحليل بيئة المنظمة :</vt:lpstr>
      <vt:lpstr>1. تحليل البيئة الخارجية :</vt:lpstr>
      <vt:lpstr>PowerPoint Presentation</vt:lpstr>
      <vt:lpstr>PowerPoint Presentation</vt:lpstr>
      <vt:lpstr>المحاضرة الثالثة</vt:lpstr>
      <vt:lpstr>2. تحليل البيئة الداخلية :</vt:lpstr>
      <vt:lpstr>ثالثا : التنبؤ بالاحتياجات المستقبلية : </vt:lpstr>
      <vt:lpstr>سوق العمل والعرض والطلب</vt:lpstr>
      <vt:lpstr>رابعا : مقارنة العرض و الطلب على اليد العاملة</vt:lpstr>
      <vt:lpstr>أساليب مساعدة لزيادة فعالية التخطيط :</vt:lpstr>
      <vt:lpstr>خامسا : اقتراح الخطة واعتمادها :</vt:lpstr>
      <vt:lpstr>خامسا : اقتراح الخطة واعتمادها :</vt:lpstr>
      <vt:lpstr>PowerPoint Presentation</vt:lpstr>
      <vt:lpstr>مفهوم تحليل الوظائف</vt:lpstr>
      <vt:lpstr>عناصر بطاقة وصف الوظيفة </vt:lpstr>
      <vt:lpstr>أساليب جمع المعلومات اللازمة لتحليل الوظائف</vt:lpstr>
      <vt:lpstr>المحاضرة الرابعة</vt:lpstr>
      <vt:lpstr>الاستقطاب الفعال</vt:lpstr>
      <vt:lpstr> هرم نتاج الاستقطاب  Recruiting Yield Pyramid:</vt:lpstr>
      <vt:lpstr>وهناك نوعان من المصادر لإستقطاب العمالة المطلوبة </vt:lpstr>
      <vt:lpstr>المصادر الداخلية للاستقطاب:</vt:lpstr>
      <vt:lpstr>المصادر الخارجية للاستقطاب:</vt:lpstr>
      <vt:lpstr>المصادر الخارجية للاستقطاب:  -1- الإعلان كمصدر للاستقطاب: </vt:lpstr>
      <vt:lpstr>المصادر الخارجية للاستقطاب:  -2-شركات أو وكالات التوظيف</vt:lpstr>
      <vt:lpstr>المصادر الخارجية للاستقطاب:  شركات أو وكالات التوظيف </vt:lpstr>
      <vt:lpstr>المحاضرة الخامسة</vt:lpstr>
      <vt:lpstr>ثانياً: الاختـيــار</vt:lpstr>
      <vt:lpstr>أهمية عملية الاختيار: </vt:lpstr>
      <vt:lpstr> </vt:lpstr>
      <vt:lpstr>خطوات عملية الاختيار:</vt:lpstr>
      <vt:lpstr>أولاً: استمارة التقدم للتوظف:</vt:lpstr>
      <vt:lpstr>أنواع الاختبارات:</vt:lpstr>
      <vt:lpstr>تابع خطوات عملية الاختيار:</vt:lpstr>
      <vt:lpstr>بعض الأخطاء الشائعة فى مقابلات الاختيار:</vt:lpstr>
      <vt:lpstr>تابع خطوات عملية الاختيار:</vt:lpstr>
      <vt:lpstr>طرق تقييم الأفراد عند الاختيار:</vt:lpstr>
      <vt:lpstr>التعيـيــن:</vt:lpstr>
      <vt:lpstr>1. إصدار قرار التعيين</vt:lpstr>
      <vt:lpstr>2. التهيئة المبدئية:</vt:lpstr>
      <vt:lpstr>PowerPoint Presentation</vt:lpstr>
      <vt:lpstr>يتم التوظيف عن طريق</vt:lpstr>
      <vt:lpstr>المحاضرة السادسة </vt:lpstr>
      <vt:lpstr>التدريب </vt:lpstr>
      <vt:lpstr>أهمية و أهداف التدريب </vt:lpstr>
      <vt:lpstr>نتائج التدريب </vt:lpstr>
      <vt:lpstr>المبادئ الاساسية في التدريب </vt:lpstr>
      <vt:lpstr>مقومات نجاح التدريب </vt:lpstr>
      <vt:lpstr>مقومات نجاح التدريب </vt:lpstr>
      <vt:lpstr>المراحل العملية للتدريب </vt:lpstr>
      <vt:lpstr>جمع و تحليل المعلومات </vt:lpstr>
      <vt:lpstr> عملية جمع و تحليل المعلومات </vt:lpstr>
      <vt:lpstr>PowerPoint Presentation</vt:lpstr>
      <vt:lpstr>تحديد الاحتياجات التدريبية </vt:lpstr>
      <vt:lpstr>تحديد الاحتياجات التدريبية </vt:lpstr>
      <vt:lpstr>تحديد الاحتياجات التدريبية </vt:lpstr>
      <vt:lpstr>تحديد الاحتياجات التدريبية </vt:lpstr>
      <vt:lpstr>اعداد البرامج التدريبية </vt:lpstr>
      <vt:lpstr>تنفيذ البرامج التدريبية </vt:lpstr>
      <vt:lpstr>أنواع برامج التدريب</vt:lpstr>
      <vt:lpstr>أنواع برامج التدريب</vt:lpstr>
      <vt:lpstr>وسائل التدريب </vt:lpstr>
      <vt:lpstr>وسائل التدريب </vt:lpstr>
      <vt:lpstr>وسائل التدريب </vt:lpstr>
      <vt:lpstr>وسائل التدريب </vt:lpstr>
      <vt:lpstr>وسائل التدريب </vt:lpstr>
      <vt:lpstr>وسائل التدريب </vt:lpstr>
      <vt:lpstr>وسائل التدريب </vt:lpstr>
      <vt:lpstr>تقييم التدريب</vt:lpstr>
      <vt:lpstr>المحاضرة الثامنة</vt:lpstr>
      <vt:lpstr>تقييم الاداء  </vt:lpstr>
      <vt:lpstr>تقييم الاداء </vt:lpstr>
      <vt:lpstr>تقييم الاداء </vt:lpstr>
      <vt:lpstr>تقييم الاداء</vt:lpstr>
      <vt:lpstr>أهمية تقييم الاداء </vt:lpstr>
      <vt:lpstr>أهمية تقييم الاداء</vt:lpstr>
      <vt:lpstr>أهمية تقييم الاداء</vt:lpstr>
      <vt:lpstr>PowerPoint Presentation</vt:lpstr>
      <vt:lpstr>الاعتبارات الواجب مراعاتها في عملية تقييم الاداء </vt:lpstr>
      <vt:lpstr>الاعتبارات الواجب مراعاتها في عملية تقييم الاداء </vt:lpstr>
      <vt:lpstr>عوامل تقييم أداء العاملين</vt:lpstr>
      <vt:lpstr>مراحل عملية تقييم الاداء</vt:lpstr>
      <vt:lpstr>الخصائص الواجب توافرها في المعيار</vt:lpstr>
      <vt:lpstr>الخصائص الواجب توافرها في المعيار </vt:lpstr>
      <vt:lpstr>مستويات تقويم العاملين </vt:lpstr>
      <vt:lpstr>PowerPoint Presentation</vt:lpstr>
      <vt:lpstr>طرق تقييم الاداء</vt:lpstr>
      <vt:lpstr>طرق التقييم التقليدية ( الوصفية ) </vt:lpstr>
      <vt:lpstr>طرق التقييم التقليدية </vt:lpstr>
      <vt:lpstr>طرق التقييم التقليدية </vt:lpstr>
      <vt:lpstr>طرق التقييم التقليدية </vt:lpstr>
      <vt:lpstr>طرق التقييم التقليدية </vt:lpstr>
      <vt:lpstr>طرق التقييم التقليدية </vt:lpstr>
      <vt:lpstr>طرق التقييم التقليدية </vt:lpstr>
      <vt:lpstr>طرق التقييم التقليدية </vt:lpstr>
      <vt:lpstr>طرق التقييم التقليدية </vt:lpstr>
      <vt:lpstr> التقييم التقليدية </vt:lpstr>
      <vt:lpstr>طرق التقييم التقليدية </vt:lpstr>
      <vt:lpstr>طرق التقييم الحديثة </vt:lpstr>
      <vt:lpstr>طرق التقييم الحديثة </vt:lpstr>
      <vt:lpstr>طرق التقييم الحديثة </vt:lpstr>
      <vt:lpstr>طرق التقييم الحديثة </vt:lpstr>
      <vt:lpstr> مصادر جمع البيانات لتقرير قياس الاداء</vt:lpstr>
      <vt:lpstr>مصادر المعلومات لعملية قياس و تقييم الاداء</vt:lpstr>
      <vt:lpstr>مقومات نجاح تقويم كفاية أداء العاملين</vt:lpstr>
      <vt:lpstr>الاتجاهات الحديثة في تقييم أداء العاملين</vt:lpstr>
      <vt:lpstr>المحاضرة العاشرة  تصميم نظام الأجور</vt:lpstr>
      <vt:lpstr> هيكلة نظام الأجور والرواتب</vt:lpstr>
      <vt:lpstr>ماهية الأجور</vt:lpstr>
      <vt:lpstr>الأجور والرواتب </vt:lpstr>
      <vt:lpstr>هل الأجور مهمة؟</vt:lpstr>
      <vt:lpstr>ب.  عوامل تحديد الاجور</vt:lpstr>
      <vt:lpstr>PowerPoint Presentation</vt:lpstr>
      <vt:lpstr>العوامل المؤثرة في الأجور</vt:lpstr>
      <vt:lpstr>PowerPoint Presentation</vt:lpstr>
      <vt:lpstr>خطوات تصميم نظام الأجور</vt:lpstr>
      <vt:lpstr>خطوات تصميم نظام الأجور</vt:lpstr>
      <vt:lpstr>مكونات أجر الموظف</vt:lpstr>
      <vt:lpstr>PowerPoint Presentation</vt:lpstr>
      <vt:lpstr>PowerPoint Presentation</vt:lpstr>
      <vt:lpstr>المحاضرة الحادية عشرة صيانة الموارد البشرية</vt:lpstr>
      <vt:lpstr>أولا مفهوم صيانة  الموارد البشرية :  إن المقصود بصيانة الموظفين هو تقديم مختلف الخدمات الاجتماعية والصحية المجانية أو المدعومة وتوفير وسائل الأمن الصناعي والارتفاع بالمستوى الاقتصادي والمعاشي للعاملين ووضع البرامج الكفيلة بتحسين مستويات الأداء والتطور أو التنمية الوظيفية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interactive,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Stuart</dc:creator>
  <cp:lastModifiedBy>DRSERDOUKFATEH@outlook.com</cp:lastModifiedBy>
  <cp:revision>94</cp:revision>
  <dcterms:created xsi:type="dcterms:W3CDTF">1999-05-27T20:07:06Z</dcterms:created>
  <dcterms:modified xsi:type="dcterms:W3CDTF">2022-05-11T20:49:13Z</dcterms:modified>
</cp:coreProperties>
</file>