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S" ContentType="video/unknown"/>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330" r:id="rId4"/>
    <p:sldId id="334" r:id="rId5"/>
    <p:sldId id="481" r:id="rId6"/>
    <p:sldId id="482" r:id="rId7"/>
    <p:sldId id="483" r:id="rId8"/>
    <p:sldId id="514" r:id="rId9"/>
    <p:sldId id="484" r:id="rId10"/>
    <p:sldId id="489" r:id="rId11"/>
    <p:sldId id="490" r:id="rId12"/>
    <p:sldId id="491" r:id="rId13"/>
    <p:sldId id="486" r:id="rId14"/>
    <p:sldId id="488" r:id="rId15"/>
    <p:sldId id="437" r:id="rId16"/>
    <p:sldId id="438" r:id="rId17"/>
    <p:sldId id="415" r:id="rId18"/>
    <p:sldId id="439" r:id="rId19"/>
    <p:sldId id="440" r:id="rId20"/>
    <p:sldId id="416" r:id="rId21"/>
    <p:sldId id="517" r:id="rId22"/>
    <p:sldId id="349" r:id="rId23"/>
    <p:sldId id="392" r:id="rId24"/>
    <p:sldId id="393" r:id="rId25"/>
    <p:sldId id="420" r:id="rId26"/>
    <p:sldId id="350" r:id="rId27"/>
    <p:sldId id="391" r:id="rId28"/>
    <p:sldId id="394" r:id="rId29"/>
    <p:sldId id="351" r:id="rId30"/>
    <p:sldId id="441" r:id="rId31"/>
    <p:sldId id="516" r:id="rId32"/>
    <p:sldId id="518" r:id="rId33"/>
    <p:sldId id="352" r:id="rId34"/>
    <p:sldId id="353" r:id="rId35"/>
    <p:sldId id="354" r:id="rId36"/>
    <p:sldId id="400" r:id="rId37"/>
    <p:sldId id="515" r:id="rId38"/>
    <p:sldId id="453" r:id="rId39"/>
    <p:sldId id="395" r:id="rId40"/>
    <p:sldId id="454" r:id="rId41"/>
    <p:sldId id="355" r:id="rId42"/>
    <p:sldId id="356" r:id="rId43"/>
    <p:sldId id="401" r:id="rId44"/>
    <p:sldId id="402" r:id="rId45"/>
    <p:sldId id="492" r:id="rId46"/>
    <p:sldId id="528" r:id="rId47"/>
    <p:sldId id="388" r:id="rId48"/>
    <p:sldId id="389" r:id="rId49"/>
    <p:sldId id="390" r:id="rId50"/>
    <p:sldId id="452" r:id="rId51"/>
    <p:sldId id="455" r:id="rId52"/>
    <p:sldId id="456" r:id="rId53"/>
    <p:sldId id="457" r:id="rId54"/>
    <p:sldId id="357" r:id="rId55"/>
    <p:sldId id="403" r:id="rId56"/>
    <p:sldId id="358" r:id="rId57"/>
    <p:sldId id="378" r:id="rId58"/>
    <p:sldId id="380" r:id="rId59"/>
    <p:sldId id="383" r:id="rId60"/>
    <p:sldId id="384" r:id="rId61"/>
    <p:sldId id="422" r:id="rId62"/>
    <p:sldId id="381" r:id="rId63"/>
    <p:sldId id="382" r:id="rId64"/>
    <p:sldId id="379" r:id="rId65"/>
    <p:sldId id="398" r:id="rId66"/>
    <p:sldId id="359" r:id="rId67"/>
    <p:sldId id="360" r:id="rId68"/>
    <p:sldId id="493" r:id="rId69"/>
    <p:sldId id="494" r:id="rId70"/>
    <p:sldId id="495" r:id="rId71"/>
    <p:sldId id="496" r:id="rId72"/>
    <p:sldId id="497" r:id="rId73"/>
    <p:sldId id="526" r:id="rId74"/>
    <p:sldId id="498" r:id="rId75"/>
    <p:sldId id="499" r:id="rId76"/>
    <p:sldId id="500" r:id="rId77"/>
    <p:sldId id="501" r:id="rId78"/>
    <p:sldId id="502" r:id="rId79"/>
    <p:sldId id="510" r:id="rId80"/>
    <p:sldId id="519" r:id="rId81"/>
    <p:sldId id="520" r:id="rId82"/>
    <p:sldId id="521" r:id="rId83"/>
    <p:sldId id="522" r:id="rId84"/>
    <p:sldId id="503" r:id="rId85"/>
    <p:sldId id="474" r:id="rId86"/>
    <p:sldId id="477" r:id="rId87"/>
    <p:sldId id="478" r:id="rId88"/>
    <p:sldId id="479" r:id="rId89"/>
    <p:sldId id="504" r:id="rId90"/>
    <p:sldId id="524" r:id="rId91"/>
    <p:sldId id="525" r:id="rId92"/>
    <p:sldId id="511" r:id="rId93"/>
    <p:sldId id="529" r:id="rId94"/>
    <p:sldId id="505" r:id="rId95"/>
    <p:sldId id="509" r:id="rId96"/>
    <p:sldId id="506" r:id="rId97"/>
    <p:sldId id="507" r:id="rId98"/>
    <p:sldId id="361" r:id="rId99"/>
    <p:sldId id="362" r:id="rId100"/>
    <p:sldId id="471" r:id="rId101"/>
    <p:sldId id="472" r:id="rId102"/>
    <p:sldId id="473" r:id="rId103"/>
    <p:sldId id="449" r:id="rId104"/>
    <p:sldId id="450" r:id="rId105"/>
    <p:sldId id="364" r:id="rId106"/>
    <p:sldId id="508" r:id="rId107"/>
    <p:sldId id="261" r:id="rId108"/>
    <p:sldId id="404" r:id="rId109"/>
    <p:sldId id="405" r:id="rId110"/>
    <p:sldId id="365" r:id="rId111"/>
    <p:sldId id="442" r:id="rId112"/>
    <p:sldId id="443" r:id="rId113"/>
    <p:sldId id="366" r:id="rId114"/>
    <p:sldId id="421" r:id="rId115"/>
    <p:sldId id="319" r:id="rId116"/>
    <p:sldId id="459" r:id="rId117"/>
    <p:sldId id="460" r:id="rId118"/>
    <p:sldId id="461" r:id="rId119"/>
    <p:sldId id="462" r:id="rId120"/>
    <p:sldId id="463" r:id="rId121"/>
    <p:sldId id="512" r:id="rId122"/>
    <p:sldId id="469" r:id="rId123"/>
    <p:sldId id="513" r:id="rId124"/>
    <p:sldId id="464" r:id="rId125"/>
    <p:sldId id="465" r:id="rId126"/>
    <p:sldId id="468" r:id="rId127"/>
    <p:sldId id="466" r:id="rId128"/>
    <p:sldId id="467" r:id="rId1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C7BEF-441E-4046-A9C3-8035B8B450C4}" v="1" dt="2023-05-17T06:34:29.96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p:cViewPr varScale="1">
        <p:scale>
          <a:sx n="73" d="100"/>
          <a:sy n="73" d="100"/>
        </p:scale>
        <p:origin x="17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5"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hir Khezzani" userId="26cbbc7fc23e5e7f" providerId="LiveId" clId="{DF0C7BEF-441E-4046-A9C3-8035B8B450C4}"/>
    <pc:docChg chg="addSld modSld">
      <pc:chgData name="Bachir Khezzani" userId="26cbbc7fc23e5e7f" providerId="LiveId" clId="{DF0C7BEF-441E-4046-A9C3-8035B8B450C4}" dt="2023-05-17T06:34:29.944" v="0"/>
      <pc:docMkLst>
        <pc:docMk/>
      </pc:docMkLst>
      <pc:sldChg chg="add">
        <pc:chgData name="Bachir Khezzani" userId="26cbbc7fc23e5e7f" providerId="LiveId" clId="{DF0C7BEF-441E-4046-A9C3-8035B8B450C4}" dt="2023-05-17T06:34:29.944" v="0"/>
        <pc:sldMkLst>
          <pc:docMk/>
          <pc:sldMk cId="4196326939"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17/05/2023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17/05/2023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17/05/2023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17/05/2023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17/05/2023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17/05/2023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17/05/2023</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62.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TS"/><Relationship Id="rId1" Type="http://schemas.microsoft.com/office/2007/relationships/media" Target="../media/media2.TS"/><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91680" y="548680"/>
            <a:ext cx="5334200" cy="1728192"/>
          </a:xfrm>
        </p:spPr>
        <p:txBody>
          <a:bodyPr>
            <a:normAutofit fontScale="90000"/>
          </a:bodyPr>
          <a:lstStyle/>
          <a:p>
            <a:pPr rtl="1"/>
            <a:r>
              <a:rPr lang="ar-SA" b="1" dirty="0"/>
              <a:t>جامعة الوادي</a:t>
            </a:r>
            <a:br>
              <a:rPr lang="ar-SA" b="1" dirty="0"/>
            </a:br>
            <a:r>
              <a:rPr lang="ar-SA" b="1" dirty="0"/>
              <a:t> كلية علوم الطبيعة والحياة</a:t>
            </a:r>
            <a:br>
              <a:rPr lang="ar-SA" b="1" dirty="0"/>
            </a:br>
            <a:r>
              <a:rPr lang="ar-SA" b="1" dirty="0"/>
              <a:t>قسم البيولوجيا</a:t>
            </a:r>
            <a:endParaRPr lang="fr-FR" b="1" dirty="0"/>
          </a:p>
        </p:txBody>
      </p:sp>
      <p:sp>
        <p:nvSpPr>
          <p:cNvPr id="4" name="Titre 1"/>
          <p:cNvSpPr txBox="1">
            <a:spLocks/>
          </p:cNvSpPr>
          <p:nvPr/>
        </p:nvSpPr>
        <p:spPr>
          <a:xfrm>
            <a:off x="685800" y="4646056"/>
            <a:ext cx="7772400" cy="9361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ar-SA" sz="2400" dirty="0"/>
              <a:t>إعداد وتقديم ال</a:t>
            </a:r>
            <a:r>
              <a:rPr lang="ar-DZ" sz="2400" dirty="0"/>
              <a:t>دكتور</a:t>
            </a:r>
            <a:r>
              <a:rPr lang="ar-SA" sz="2400" dirty="0"/>
              <a:t>: بشير خزاني</a:t>
            </a:r>
            <a:endParaRPr lang="fr-FR" sz="2400" dirty="0"/>
          </a:p>
        </p:txBody>
      </p:sp>
      <p:sp>
        <p:nvSpPr>
          <p:cNvPr id="8" name="Titre 1"/>
          <p:cNvSpPr txBox="1">
            <a:spLocks/>
          </p:cNvSpPr>
          <p:nvPr/>
        </p:nvSpPr>
        <p:spPr>
          <a:xfrm>
            <a:off x="1513604" y="3873735"/>
            <a:ext cx="6042140" cy="7993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3200" b="1" dirty="0"/>
              <a:t>محاضرات علم البيئة</a:t>
            </a:r>
            <a:r>
              <a:rPr lang="ar-DZ" sz="3200" b="1" dirty="0"/>
              <a:t> العام</a:t>
            </a:r>
            <a:endParaRPr lang="ar-SA" sz="3200" b="1" dirty="0"/>
          </a:p>
        </p:txBody>
      </p:sp>
      <p:sp>
        <p:nvSpPr>
          <p:cNvPr id="9" name="Titre 1"/>
          <p:cNvSpPr txBox="1">
            <a:spLocks/>
          </p:cNvSpPr>
          <p:nvPr/>
        </p:nvSpPr>
        <p:spPr>
          <a:xfrm>
            <a:off x="2409692" y="5564968"/>
            <a:ext cx="4311880" cy="9361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ar-SA" sz="2800" dirty="0"/>
              <a:t>السنة الجامعية: </a:t>
            </a:r>
            <a:r>
              <a:rPr lang="ar-DZ" sz="2800" dirty="0"/>
              <a:t>2022-2023</a:t>
            </a:r>
            <a:endParaRPr lang="fr-FR" sz="2800" dirty="0"/>
          </a:p>
        </p:txBody>
      </p:sp>
      <p:pic>
        <p:nvPicPr>
          <p:cNvPr id="10" name="صورة 7"/>
          <p:cNvPicPr>
            <a:picLocks noChangeAspect="1"/>
          </p:cNvPicPr>
          <p:nvPr/>
        </p:nvPicPr>
        <p:blipFill>
          <a:blip r:embed="rId2"/>
          <a:srcRect l="12519" t="9540" r="13942" b="16385"/>
          <a:stretch>
            <a:fillRect/>
          </a:stretch>
        </p:blipFill>
        <p:spPr bwMode="auto">
          <a:xfrm>
            <a:off x="251720" y="260648"/>
            <a:ext cx="1800000" cy="180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1" name="صورة 7"/>
          <p:cNvPicPr>
            <a:picLocks noChangeAspect="1"/>
          </p:cNvPicPr>
          <p:nvPr/>
        </p:nvPicPr>
        <p:blipFill>
          <a:blip r:embed="rId2"/>
          <a:srcRect l="12519" t="9540" r="13942" b="16385"/>
          <a:stretch>
            <a:fillRect/>
          </a:stretch>
        </p:blipFill>
        <p:spPr bwMode="auto">
          <a:xfrm>
            <a:off x="7020472" y="188640"/>
            <a:ext cx="1800000" cy="1800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Titre 1">
            <a:extLst>
              <a:ext uri="{FF2B5EF4-FFF2-40B4-BE49-F238E27FC236}">
                <a16:creationId xmlns:a16="http://schemas.microsoft.com/office/drawing/2014/main" id="{6B461639-19C7-079A-D286-3D79C86C4BC3}"/>
              </a:ext>
            </a:extLst>
          </p:cNvPr>
          <p:cNvSpPr txBox="1">
            <a:spLocks/>
          </p:cNvSpPr>
          <p:nvPr/>
        </p:nvSpPr>
        <p:spPr>
          <a:xfrm>
            <a:off x="1867574" y="2519606"/>
            <a:ext cx="5334200" cy="1120325"/>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170000"/>
              </a:lnSpc>
            </a:pPr>
            <a:r>
              <a:rPr lang="ar-DZ" sz="2400" b="1" dirty="0"/>
              <a:t>ميدان: علوم </a:t>
            </a:r>
            <a:r>
              <a:rPr lang="ar-DZ" sz="2400" b="1"/>
              <a:t>الطبيعة والحياة</a:t>
            </a:r>
            <a:endParaRPr lang="ar-DZ" sz="2400" b="1" dirty="0"/>
          </a:p>
          <a:p>
            <a:pPr rtl="1">
              <a:lnSpc>
                <a:spcPct val="170000"/>
              </a:lnSpc>
            </a:pPr>
            <a:r>
              <a:rPr lang="ar-DZ" sz="2400" b="1" dirty="0"/>
              <a:t>الشعبة: علوم بيولوجية</a:t>
            </a:r>
          </a:p>
          <a:p>
            <a:pPr rtl="1">
              <a:lnSpc>
                <a:spcPct val="170000"/>
              </a:lnSpc>
            </a:pPr>
            <a:r>
              <a:rPr lang="ar-DZ" sz="2400" b="1" dirty="0"/>
              <a:t>المستوى: السنة الثانية جذع مشترك</a:t>
            </a:r>
            <a:endParaRPr lang="fr-FR" sz="2400" b="1" dirty="0"/>
          </a:p>
        </p:txBody>
      </p:sp>
    </p:spTree>
    <p:extLst>
      <p:ext uri="{BB962C8B-B14F-4D97-AF65-F5344CB8AC3E}">
        <p14:creationId xmlns:p14="http://schemas.microsoft.com/office/powerpoint/2010/main" val="419632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noAutofit/>
          </a:bodyPr>
          <a:lstStyle/>
          <a:p>
            <a:pPr marL="0" lvl="0" indent="0" algn="just" rtl="1">
              <a:buNone/>
            </a:pPr>
            <a:r>
              <a:rPr lang="ar-SA" sz="4500" dirty="0"/>
              <a:t>المعيشة المشتركة بين سمكة المهرج وشقائق النعمان</a:t>
            </a:r>
            <a:r>
              <a:rPr lang="ar-DZ" sz="4500" dirty="0"/>
              <a:t> البحرية</a:t>
            </a:r>
            <a:r>
              <a:rPr lang="ar-SA" sz="4500" dirty="0"/>
              <a:t>،</a:t>
            </a:r>
            <a:r>
              <a:rPr lang="ar-DZ" sz="4500" dirty="0"/>
              <a:t> تحمي سمكة المهرج شقائق النعمان من الأسماك التي تتغذى عليها، وبالمقابل تحمي اللواسع أو المجسات اللاسعة لشقائق النعمان البحرية سمكة المهرج من الكائنات التي قد تفترسها (الطبقة المخاطية التي تحيط بالسمكة المهرجة تحميها من المجسات اللاسعة)، كما </a:t>
            </a:r>
            <a:r>
              <a:rPr lang="ar-SA" sz="4500" dirty="0"/>
              <a:t>تقوم مجسات الشقائق بالتغذي على بقايا الطعام الذي تأكله أسماك المهرج</a:t>
            </a:r>
            <a:endParaRPr lang="ar-DZ" sz="4500" dirty="0"/>
          </a:p>
          <a:p>
            <a:pPr marL="0" lvl="0" indent="0" algn="ctr" rtl="1">
              <a:buNone/>
            </a:pPr>
            <a:br>
              <a:rPr lang="ar-DZ" sz="5400" dirty="0"/>
            </a:br>
            <a:r>
              <a:rPr lang="fr-FR" sz="5400" dirty="0"/>
              <a:t>.</a:t>
            </a:r>
          </a:p>
        </p:txBody>
      </p:sp>
    </p:spTree>
    <p:extLst>
      <p:ext uri="{BB962C8B-B14F-4D97-AF65-F5344CB8AC3E}">
        <p14:creationId xmlns:p14="http://schemas.microsoft.com/office/powerpoint/2010/main" val="4358453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ou Ghassane\Desktop\ecology\mk60581_malpol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6"/>
            <a:ext cx="9144000" cy="684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268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ou Ghassane\Desktop\ecology\mk60581_cob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618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bou Ghassane\Desktop\ecology\coral-sn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67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bou Ghassane\Desktop\ecology\Automeris_ioPCCA20040704-2975A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5"/>
            <a:ext cx="9180512" cy="687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72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bou Ghassane\Desktop\ecology\300px-Mycalesis_pat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82"/>
            <a:ext cx="9144000" cy="686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718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5400" b="1" dirty="0"/>
              <a:t>الفرق بين التطفل والافتراس </a:t>
            </a:r>
            <a:endParaRPr lang="fr-FR" sz="5400" dirty="0"/>
          </a:p>
        </p:txBody>
      </p:sp>
      <p:sp>
        <p:nvSpPr>
          <p:cNvPr id="3" name="Espace réservé du contenu 2"/>
          <p:cNvSpPr>
            <a:spLocks noGrp="1"/>
          </p:cNvSpPr>
          <p:nvPr>
            <p:ph idx="1"/>
          </p:nvPr>
        </p:nvSpPr>
        <p:spPr/>
        <p:txBody>
          <a:bodyPr>
            <a:normAutofit/>
          </a:bodyPr>
          <a:lstStyle/>
          <a:p>
            <a:pPr marL="0" indent="0" algn="ctr" rtl="1">
              <a:buNone/>
            </a:pPr>
            <a:r>
              <a:rPr lang="ar-SA" sz="6000" dirty="0"/>
              <a:t>لعل البعض يعتقد أن التطفل نوع من الافتراس، ولكن في الحقيقة لا يعتبر كذلك  لوجود العديد من الفروقات:</a:t>
            </a:r>
            <a:endParaRPr lang="fr-FR" sz="6000" dirty="0"/>
          </a:p>
          <a:p>
            <a:pPr algn="ctr"/>
            <a:endParaRPr lang="fr-FR" sz="6000" dirty="0"/>
          </a:p>
        </p:txBody>
      </p:sp>
    </p:spTree>
    <p:extLst>
      <p:ext uri="{BB962C8B-B14F-4D97-AF65-F5344CB8AC3E}">
        <p14:creationId xmlns:p14="http://schemas.microsoft.com/office/powerpoint/2010/main" val="1941985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262946775"/>
              </p:ext>
            </p:extLst>
          </p:nvPr>
        </p:nvGraphicFramePr>
        <p:xfrm>
          <a:off x="611560" y="548680"/>
          <a:ext cx="8208912" cy="5960090"/>
        </p:xfrm>
        <a:graphic>
          <a:graphicData uri="http://schemas.openxmlformats.org/drawingml/2006/table">
            <a:tbl>
              <a:tblPr rtl="1" firstRow="1" firstCol="1" lastRow="1" lastCol="1" bandRow="1" bandCol="1">
                <a:tableStyleId>{5940675A-B579-460E-94D1-54222C63F5DA}</a:tableStyleId>
              </a:tblPr>
              <a:tblGrid>
                <a:gridCol w="5292157">
                  <a:extLst>
                    <a:ext uri="{9D8B030D-6E8A-4147-A177-3AD203B41FA5}">
                      <a16:colId xmlns:a16="http://schemas.microsoft.com/office/drawing/2014/main" val="20000"/>
                    </a:ext>
                  </a:extLst>
                </a:gridCol>
                <a:gridCol w="2916755">
                  <a:extLst>
                    <a:ext uri="{9D8B030D-6E8A-4147-A177-3AD203B41FA5}">
                      <a16:colId xmlns:a16="http://schemas.microsoft.com/office/drawing/2014/main" val="20001"/>
                    </a:ext>
                  </a:extLst>
                </a:gridCol>
              </a:tblGrid>
              <a:tr h="822950">
                <a:tc>
                  <a:txBody>
                    <a:bodyPr/>
                    <a:lstStyle/>
                    <a:p>
                      <a:pPr algn="ctr" rtl="1">
                        <a:lnSpc>
                          <a:spcPct val="115000"/>
                        </a:lnSpc>
                        <a:spcBef>
                          <a:spcPts val="300"/>
                        </a:spcBef>
                        <a:spcAft>
                          <a:spcPts val="0"/>
                        </a:spcAft>
                        <a:tabLst>
                          <a:tab pos="358775" algn="l"/>
                        </a:tabLst>
                      </a:pPr>
                      <a:r>
                        <a:rPr lang="ar-SA" sz="3600" b="1" dirty="0">
                          <a:effectLst/>
                        </a:rPr>
                        <a:t>التطفل</a:t>
                      </a:r>
                      <a:endParaRPr lang="fr-FR" sz="2800" b="1" i="1" dirty="0">
                        <a:solidFill>
                          <a:schemeClr val="tx1"/>
                        </a:solidFill>
                        <a:effectLst/>
                        <a:latin typeface="Times New Roman"/>
                        <a:ea typeface="Times New Roman"/>
                        <a:cs typeface="DecoType Naskh Variants"/>
                      </a:endParaRPr>
                    </a:p>
                  </a:txBody>
                  <a:tcPr marL="68580" marR="68580" marT="0" marB="0" anchor="ctr">
                    <a:solidFill>
                      <a:srgbClr val="FFFF00"/>
                    </a:solidFill>
                  </a:tcPr>
                </a:tc>
                <a:tc>
                  <a:txBody>
                    <a:bodyPr/>
                    <a:lstStyle/>
                    <a:p>
                      <a:pPr algn="ctr" rtl="1">
                        <a:lnSpc>
                          <a:spcPct val="115000"/>
                        </a:lnSpc>
                        <a:spcBef>
                          <a:spcPts val="300"/>
                        </a:spcBef>
                        <a:spcAft>
                          <a:spcPts val="0"/>
                        </a:spcAft>
                        <a:tabLst>
                          <a:tab pos="358775" algn="l"/>
                        </a:tabLst>
                      </a:pPr>
                      <a:r>
                        <a:rPr lang="ar-SA" sz="3600" b="1" dirty="0" err="1">
                          <a:effectLst/>
                        </a:rPr>
                        <a:t>الإفتراس</a:t>
                      </a:r>
                      <a:endParaRPr lang="fr-FR" sz="2800" b="1" i="1" dirty="0">
                        <a:solidFill>
                          <a:schemeClr val="tx1"/>
                        </a:solidFill>
                        <a:effectLst/>
                        <a:latin typeface="Times New Roman"/>
                        <a:ea typeface="Times New Roman"/>
                        <a:cs typeface="DecoType Naskh Variants"/>
                      </a:endParaRPr>
                    </a:p>
                  </a:txBody>
                  <a:tcPr marL="68580" marR="68580" marT="0" marB="0" anchor="ctr">
                    <a:solidFill>
                      <a:srgbClr val="FFFF00"/>
                    </a:solidFill>
                  </a:tcPr>
                </a:tc>
                <a:extLst>
                  <a:ext uri="{0D108BD9-81ED-4DB2-BD59-A6C34878D82A}">
                    <a16:rowId xmlns:a16="http://schemas.microsoft.com/office/drawing/2014/main" val="10000"/>
                  </a:ext>
                </a:extLst>
              </a:tr>
              <a:tr h="822950">
                <a:tc>
                  <a:txBody>
                    <a:bodyPr/>
                    <a:lstStyle/>
                    <a:p>
                      <a:pPr algn="ctr" rtl="1">
                        <a:lnSpc>
                          <a:spcPct val="115000"/>
                        </a:lnSpc>
                        <a:spcBef>
                          <a:spcPts val="300"/>
                        </a:spcBef>
                        <a:spcAft>
                          <a:spcPts val="0"/>
                        </a:spcAft>
                        <a:tabLst>
                          <a:tab pos="358775" algn="l"/>
                        </a:tabLst>
                      </a:pPr>
                      <a:r>
                        <a:rPr lang="ar-SA" sz="3600" dirty="0">
                          <a:effectLst/>
                        </a:rPr>
                        <a:t>يوفر الغذاء والمسكن للطفيل</a:t>
                      </a:r>
                      <a:endParaRPr lang="fr-FR" sz="2800" b="1" i="1" dirty="0">
                        <a:solidFill>
                          <a:schemeClr val="tx1"/>
                        </a:solidFill>
                        <a:effectLst/>
                        <a:latin typeface="Times New Roman"/>
                        <a:ea typeface="Times New Roman"/>
                        <a:cs typeface="DecoType Naskh Variants"/>
                      </a:endParaRPr>
                    </a:p>
                  </a:txBody>
                  <a:tcPr marL="68580" marR="68580" marT="0" marB="0" anchor="ctr"/>
                </a:tc>
                <a:tc>
                  <a:txBody>
                    <a:bodyPr/>
                    <a:lstStyle/>
                    <a:p>
                      <a:pPr algn="ctr" rtl="1">
                        <a:lnSpc>
                          <a:spcPct val="115000"/>
                        </a:lnSpc>
                        <a:spcBef>
                          <a:spcPts val="300"/>
                        </a:spcBef>
                        <a:spcAft>
                          <a:spcPts val="0"/>
                        </a:spcAft>
                        <a:tabLst>
                          <a:tab pos="358775" algn="l"/>
                        </a:tabLst>
                      </a:pPr>
                      <a:r>
                        <a:rPr lang="ar-SA" sz="3600">
                          <a:effectLst/>
                        </a:rPr>
                        <a:t>يوفر الغذاء فقط</a:t>
                      </a:r>
                      <a:endParaRPr lang="fr-FR" sz="2800" b="1" i="1">
                        <a:solidFill>
                          <a:schemeClr val="tx1"/>
                        </a:solidFill>
                        <a:effectLst/>
                        <a:latin typeface="Times New Roman"/>
                        <a:ea typeface="Times New Roman"/>
                        <a:cs typeface="DecoType Naskh Variants"/>
                      </a:endParaRPr>
                    </a:p>
                  </a:txBody>
                  <a:tcPr marL="68580" marR="68580" marT="0" marB="0" anchor="ctr"/>
                </a:tc>
                <a:extLst>
                  <a:ext uri="{0D108BD9-81ED-4DB2-BD59-A6C34878D82A}">
                    <a16:rowId xmlns:a16="http://schemas.microsoft.com/office/drawing/2014/main" val="10001"/>
                  </a:ext>
                </a:extLst>
              </a:tr>
              <a:tr h="2468845">
                <a:tc>
                  <a:txBody>
                    <a:bodyPr/>
                    <a:lstStyle/>
                    <a:p>
                      <a:pPr algn="ctr" rtl="1">
                        <a:lnSpc>
                          <a:spcPct val="115000"/>
                        </a:lnSpc>
                        <a:spcBef>
                          <a:spcPts val="300"/>
                        </a:spcBef>
                        <a:spcAft>
                          <a:spcPts val="0"/>
                        </a:spcAft>
                        <a:tabLst>
                          <a:tab pos="358775" algn="l"/>
                        </a:tabLst>
                      </a:pPr>
                      <a:r>
                        <a:rPr lang="ar-SA" sz="3600" dirty="0">
                          <a:effectLst/>
                        </a:rPr>
                        <a:t>لا يقضي على الكائن الحي بذاته ولكن موت العائل نتيجة بعض الأمور الطارئة التي غالباً لا ترتبط بالطفيل بشكل مباشر</a:t>
                      </a:r>
                      <a:endParaRPr lang="fr-FR" sz="2800" b="1" i="1" dirty="0">
                        <a:solidFill>
                          <a:schemeClr val="tx1"/>
                        </a:solidFill>
                        <a:effectLst/>
                        <a:latin typeface="Times New Roman"/>
                        <a:ea typeface="Times New Roman"/>
                        <a:cs typeface="DecoType Naskh Variants"/>
                      </a:endParaRPr>
                    </a:p>
                  </a:txBody>
                  <a:tcPr marL="68580" marR="68580" marT="0" marB="0" anchor="ctr"/>
                </a:tc>
                <a:tc>
                  <a:txBody>
                    <a:bodyPr/>
                    <a:lstStyle/>
                    <a:p>
                      <a:pPr algn="ctr" rtl="1">
                        <a:lnSpc>
                          <a:spcPct val="115000"/>
                        </a:lnSpc>
                        <a:spcBef>
                          <a:spcPts val="300"/>
                        </a:spcBef>
                        <a:spcAft>
                          <a:spcPts val="0"/>
                        </a:spcAft>
                        <a:tabLst>
                          <a:tab pos="358775" algn="l"/>
                        </a:tabLst>
                      </a:pPr>
                      <a:r>
                        <a:rPr lang="ar-SA" sz="3600" dirty="0">
                          <a:effectLst/>
                        </a:rPr>
                        <a:t>يجب أن يقضي على الفريسة</a:t>
                      </a:r>
                      <a:endParaRPr lang="fr-FR" sz="2800" b="1" i="1" dirty="0">
                        <a:solidFill>
                          <a:schemeClr val="tx1"/>
                        </a:solidFill>
                        <a:effectLst/>
                        <a:latin typeface="Times New Roman"/>
                        <a:ea typeface="Times New Roman"/>
                        <a:cs typeface="DecoType Naskh Variants"/>
                      </a:endParaRPr>
                    </a:p>
                  </a:txBody>
                  <a:tcPr marL="68580" marR="68580" marT="0" marB="0" anchor="ctr"/>
                </a:tc>
                <a:extLst>
                  <a:ext uri="{0D108BD9-81ED-4DB2-BD59-A6C34878D82A}">
                    <a16:rowId xmlns:a16="http://schemas.microsoft.com/office/drawing/2014/main" val="10002"/>
                  </a:ext>
                </a:extLst>
              </a:tr>
              <a:tr h="1645896">
                <a:tc>
                  <a:txBody>
                    <a:bodyPr/>
                    <a:lstStyle/>
                    <a:p>
                      <a:pPr algn="ctr" rtl="1">
                        <a:lnSpc>
                          <a:spcPct val="115000"/>
                        </a:lnSpc>
                        <a:spcBef>
                          <a:spcPts val="300"/>
                        </a:spcBef>
                        <a:spcAft>
                          <a:spcPts val="0"/>
                        </a:spcAft>
                        <a:tabLst>
                          <a:tab pos="358775" algn="l"/>
                        </a:tabLst>
                      </a:pPr>
                      <a:r>
                        <a:rPr lang="ar-SA" sz="3600" dirty="0">
                          <a:effectLst/>
                        </a:rPr>
                        <a:t>في معظم الأحيان يكون المتطفل أصغر حجما بكثير من الكائن العائل</a:t>
                      </a:r>
                      <a:endParaRPr lang="fr-FR" sz="2800" b="1" i="1" dirty="0">
                        <a:solidFill>
                          <a:schemeClr val="tx1"/>
                        </a:solidFill>
                        <a:effectLst/>
                        <a:latin typeface="Times New Roman"/>
                        <a:ea typeface="Times New Roman"/>
                        <a:cs typeface="DecoType Naskh Variants"/>
                      </a:endParaRPr>
                    </a:p>
                  </a:txBody>
                  <a:tcPr marL="68580" marR="68580" marT="0" marB="0" anchor="ctr"/>
                </a:tc>
                <a:tc>
                  <a:txBody>
                    <a:bodyPr/>
                    <a:lstStyle/>
                    <a:p>
                      <a:pPr algn="ctr" rtl="1">
                        <a:lnSpc>
                          <a:spcPct val="115000"/>
                        </a:lnSpc>
                        <a:spcBef>
                          <a:spcPts val="300"/>
                        </a:spcBef>
                        <a:spcAft>
                          <a:spcPts val="0"/>
                        </a:spcAft>
                        <a:tabLst>
                          <a:tab pos="358775" algn="l"/>
                        </a:tabLst>
                      </a:pPr>
                      <a:r>
                        <a:rPr lang="ar-SA" sz="3600" dirty="0">
                          <a:effectLst/>
                        </a:rPr>
                        <a:t>عادة ما تكون الفريسة أصغر بكثير من المفترس</a:t>
                      </a:r>
                      <a:endParaRPr lang="fr-FR" sz="2800" b="1" i="1" dirty="0">
                        <a:solidFill>
                          <a:schemeClr val="tx1"/>
                        </a:solidFill>
                        <a:effectLst/>
                        <a:latin typeface="Times New Roman"/>
                        <a:ea typeface="Times New Roman"/>
                        <a:cs typeface="DecoType Naskh Variant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33378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6600" b="1" dirty="0"/>
              <a:t>الأهمية البيئية للافتراس</a:t>
            </a:r>
            <a:endParaRPr lang="fr-FR" sz="6600" dirty="0"/>
          </a:p>
        </p:txBody>
      </p:sp>
      <p:sp>
        <p:nvSpPr>
          <p:cNvPr id="3" name="Espace réservé du contenu 2"/>
          <p:cNvSpPr>
            <a:spLocks noGrp="1"/>
          </p:cNvSpPr>
          <p:nvPr>
            <p:ph idx="1"/>
          </p:nvPr>
        </p:nvSpPr>
        <p:spPr/>
        <p:txBody>
          <a:bodyPr>
            <a:normAutofit/>
          </a:bodyPr>
          <a:lstStyle/>
          <a:p>
            <a:pPr marL="0" lvl="0" indent="0" algn="ctr" rtl="1">
              <a:buNone/>
            </a:pPr>
            <a:r>
              <a:rPr lang="ar-SA" sz="4000" dirty="0"/>
              <a:t>يعد الافتراس عاملا رئيسيا في الانتخاب الطبيعي </a:t>
            </a:r>
            <a:r>
              <a:rPr lang="fr-FR" sz="4000" dirty="0">
                <a:solidFill>
                  <a:srgbClr val="FF0000"/>
                </a:solidFill>
              </a:rPr>
              <a:t>Naturel  </a:t>
            </a:r>
            <a:r>
              <a:rPr lang="fr-FR" sz="4000" dirty="0" err="1">
                <a:solidFill>
                  <a:srgbClr val="FF0000"/>
                </a:solidFill>
              </a:rPr>
              <a:t>selection</a:t>
            </a:r>
            <a:r>
              <a:rPr lang="fr-FR" sz="4000" dirty="0">
                <a:solidFill>
                  <a:srgbClr val="FF0000"/>
                </a:solidFill>
              </a:rPr>
              <a:t> </a:t>
            </a:r>
            <a:r>
              <a:rPr lang="ar-SA" sz="4000" dirty="0"/>
              <a:t>، إذ أظهرت الدراسات أن الافتراس يزيل بصورة اختيارية الحيوانات </a:t>
            </a:r>
            <a:r>
              <a:rPr lang="ar-SA" sz="4800" dirty="0"/>
              <a:t>المعمرة</a:t>
            </a:r>
            <a:r>
              <a:rPr lang="ar-SA" sz="4000" dirty="0"/>
              <a:t> والمريضة أو المصابة والضعيفة والتي تكون فريسة سهلة للمفترس، أما الأفراد القوية المتمتعة بصحة جيدة فيصعب افتراسها. وهذه تعتبر وسيلة من وسائل الانتخاب الطبيعي.</a:t>
            </a:r>
            <a:endParaRPr lang="fr-FR" sz="4000" dirty="0"/>
          </a:p>
          <a:p>
            <a:pPr algn="ctr"/>
            <a:endParaRPr lang="fr-FR" sz="4000" dirty="0"/>
          </a:p>
        </p:txBody>
      </p:sp>
    </p:spTree>
    <p:extLst>
      <p:ext uri="{BB962C8B-B14F-4D97-AF65-F5344CB8AC3E}">
        <p14:creationId xmlns:p14="http://schemas.microsoft.com/office/powerpoint/2010/main" val="789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marL="0" lvl="0" indent="0" algn="ctr" rtl="1">
              <a:buNone/>
            </a:pPr>
            <a:r>
              <a:rPr lang="ar-SA" sz="4400" dirty="0"/>
              <a:t>يكون للافتراس أهمية بالغة للإنسان إذا كانت الفريسة عبارة عن كائن حي ضار مثل حشرة القرمزية التي أصابت حقول الحمضيات في منطقة بوفاريك. فللتخلص منها أدخل الإنسان المفترس وهي حشرة الدعسوقة، هذه الطريقة تسمى بالمحاربة أو المكافحة البيولوجية. أما إذا كانت الفريسة ذات أهمية اقتصادية للإنسان فإن الافتراس يعتبر ضارا مثل (ذئب-غنم).  </a:t>
            </a:r>
            <a:endParaRPr lang="fr-FR" sz="4400" dirty="0"/>
          </a:p>
          <a:p>
            <a:endParaRPr lang="fr-FR" sz="4400" dirty="0"/>
          </a:p>
        </p:txBody>
      </p:sp>
    </p:spTree>
    <p:extLst>
      <p:ext uri="{BB962C8B-B14F-4D97-AF65-F5344CB8AC3E}">
        <p14:creationId xmlns:p14="http://schemas.microsoft.com/office/powerpoint/2010/main" val="40701942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lstStyle/>
          <a:p>
            <a:pPr marL="0" lvl="0" indent="0" algn="ctr" rtl="1">
              <a:buNone/>
            </a:pPr>
            <a:r>
              <a:rPr lang="ar-SA" sz="4400" dirty="0"/>
              <a:t>يساعد الافتراس على تنظيم الكثافة السكانية لأي نظام بيئي. ولقد وجد بالتجربة أنه لو قمنا بإبعاد أحد الحيوانات المفترسة عن النظام البيئي لأدى ذلك مباشرة إلى زيادة عدد حيوانات الفريسة زيادة لا يطيقها النظام البيئي، وهذا بدوره يؤدى إلى الإضرار بكثير من موارد البيئة والتي قد يهدد بدمار النظام البيئي إن لم تعالج الحالة. </a:t>
            </a:r>
            <a:endParaRPr lang="fr-FR" sz="4400" dirty="0"/>
          </a:p>
          <a:p>
            <a:endParaRPr lang="fr-FR" dirty="0"/>
          </a:p>
        </p:txBody>
      </p:sp>
    </p:spTree>
    <p:extLst>
      <p:ext uri="{BB962C8B-B14F-4D97-AF65-F5344CB8AC3E}">
        <p14:creationId xmlns:p14="http://schemas.microsoft.com/office/powerpoint/2010/main" val="362792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ou Ghassane\Desktop\ecology\Un-poisson-clown-o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 y="0"/>
            <a:ext cx="91338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1024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ar-SA" sz="7200" b="1" dirty="0"/>
              <a:t>مثال</a:t>
            </a:r>
            <a:endParaRPr lang="fr-FR" dirty="0"/>
          </a:p>
        </p:txBody>
      </p:sp>
      <p:sp>
        <p:nvSpPr>
          <p:cNvPr id="3" name="Espace réservé du contenu 2"/>
          <p:cNvSpPr>
            <a:spLocks noGrp="1"/>
          </p:cNvSpPr>
          <p:nvPr>
            <p:ph idx="1"/>
          </p:nvPr>
        </p:nvSpPr>
        <p:spPr/>
        <p:txBody>
          <a:bodyPr>
            <a:normAutofit/>
          </a:bodyPr>
          <a:lstStyle/>
          <a:p>
            <a:pPr marL="0" indent="0" algn="ctr" rtl="1">
              <a:buNone/>
            </a:pPr>
            <a:endParaRPr lang="fr-FR" dirty="0"/>
          </a:p>
          <a:p>
            <a:pPr lvl="0" algn="ctr" rtl="1"/>
            <a:r>
              <a:rPr lang="ar-SA" sz="4800" dirty="0" err="1"/>
              <a:t>إنقراض</a:t>
            </a:r>
            <a:r>
              <a:rPr lang="ar-SA" sz="4800" dirty="0"/>
              <a:t> الأسد في الجزائر أدى</a:t>
            </a:r>
            <a:r>
              <a:rPr lang="ar-DZ" sz="4800" dirty="0"/>
              <a:t> إلى</a:t>
            </a:r>
            <a:r>
              <a:rPr lang="ar-SA" sz="4800" dirty="0"/>
              <a:t> </a:t>
            </a:r>
            <a:r>
              <a:rPr lang="ar-SA" sz="4800" dirty="0" err="1"/>
              <a:t>الإنتشار</a:t>
            </a:r>
            <a:r>
              <a:rPr lang="ar-SA" sz="4800" dirty="0"/>
              <a:t> السريع للخنازير.</a:t>
            </a:r>
            <a:endParaRPr lang="fr-FR" sz="4800" dirty="0"/>
          </a:p>
          <a:p>
            <a:pPr algn="ctr"/>
            <a:endParaRPr lang="fr-FR" dirty="0"/>
          </a:p>
        </p:txBody>
      </p:sp>
    </p:spTree>
    <p:extLst>
      <p:ext uri="{BB962C8B-B14F-4D97-AF65-F5344CB8AC3E}">
        <p14:creationId xmlns:p14="http://schemas.microsoft.com/office/powerpoint/2010/main" val="7503876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a:bodyPr>
          <a:lstStyle/>
          <a:p>
            <a:pPr marL="0" lvl="0" indent="0" algn="ctr" rtl="1">
              <a:buNone/>
            </a:pPr>
            <a:r>
              <a:rPr lang="ar-SA" dirty="0"/>
              <a:t>ما حدث بـ منتزه الحجر الأصفر </a:t>
            </a:r>
            <a:r>
              <a:rPr lang="fr-FR" dirty="0"/>
              <a:t>(Yellowstone Park)</a:t>
            </a:r>
            <a:r>
              <a:rPr lang="ar-SA" dirty="0"/>
              <a:t> الواقع في شمال غرب ولاية </a:t>
            </a:r>
            <a:r>
              <a:rPr lang="ar-SA" dirty="0" err="1"/>
              <a:t>وايومينج</a:t>
            </a:r>
            <a:r>
              <a:rPr lang="fr-FR" dirty="0"/>
              <a:t>(Wyoming)</a:t>
            </a:r>
            <a:r>
              <a:rPr lang="ar-SA" dirty="0"/>
              <a:t> الأمريكية. كان هذا المنتزه غابة تضم مجتمع بيئي متزن وثابت، وكان من ضمن مكونات هذا المجتمع بعض آكلات الحشائش مثل الظبي و بقر الوحش </a:t>
            </a:r>
            <a:r>
              <a:rPr lang="fr-FR" dirty="0"/>
              <a:t>(</a:t>
            </a:r>
            <a:r>
              <a:rPr lang="fr-FR" dirty="0" err="1"/>
              <a:t>Antelope</a:t>
            </a:r>
            <a:r>
              <a:rPr lang="fr-FR" dirty="0"/>
              <a:t>)</a:t>
            </a:r>
            <a:r>
              <a:rPr lang="ar-SA" dirty="0"/>
              <a:t> والغزال </a:t>
            </a:r>
            <a:r>
              <a:rPr lang="fr-FR" dirty="0"/>
              <a:t>(</a:t>
            </a:r>
            <a:r>
              <a:rPr lang="fr-FR" dirty="0" err="1"/>
              <a:t>Deer</a:t>
            </a:r>
            <a:r>
              <a:rPr lang="fr-FR" dirty="0"/>
              <a:t>)</a:t>
            </a:r>
            <a:r>
              <a:rPr lang="ar-SA" dirty="0" err="1"/>
              <a:t>والألكة</a:t>
            </a:r>
            <a:r>
              <a:rPr lang="fr-FR" dirty="0"/>
              <a:t>(</a:t>
            </a:r>
            <a:r>
              <a:rPr lang="fr-FR" dirty="0" err="1"/>
              <a:t>Elk</a:t>
            </a:r>
            <a:r>
              <a:rPr lang="fr-FR" dirty="0"/>
              <a:t>)</a:t>
            </a:r>
            <a:r>
              <a:rPr lang="ar-SA" dirty="0"/>
              <a:t> التي تفترسها الأسود لتتغذى بها. وعندما تقرر استغلال هذه الغابة وتحويلها إلى منتزه وطني </a:t>
            </a:r>
            <a:r>
              <a:rPr lang="fr-FR" dirty="0"/>
              <a:t>(National Park) </a:t>
            </a:r>
            <a:r>
              <a:rPr lang="ar-SA" dirty="0" err="1"/>
              <a:t>أستبعدت</a:t>
            </a:r>
            <a:r>
              <a:rPr lang="ar-SA" dirty="0"/>
              <a:t> الأسود بقتلها أو اصطيادها وإخراجها من الغابة حتى قضي عليها جميعا. ونتيجة لذلك ازدادت أعداد </a:t>
            </a:r>
            <a:r>
              <a:rPr lang="ar-SA" dirty="0" err="1"/>
              <a:t>الألكة</a:t>
            </a:r>
            <a:r>
              <a:rPr lang="ar-SA" dirty="0"/>
              <a:t> لغياب الأسد الذي كان يفترس أعداداً منها وبقدر معين يضمن تناسب عدد الحيوان مع موارد الغذاء المتاحة في هذه البيئة</a:t>
            </a:r>
            <a:endParaRPr lang="fr-FR" dirty="0"/>
          </a:p>
          <a:p>
            <a:endParaRPr lang="fr-FR" dirty="0"/>
          </a:p>
        </p:txBody>
      </p:sp>
    </p:spTree>
    <p:extLst>
      <p:ext uri="{BB962C8B-B14F-4D97-AF65-F5344CB8AC3E}">
        <p14:creationId xmlns:p14="http://schemas.microsoft.com/office/powerpoint/2010/main" val="5755261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a:bodyPr>
          <a:lstStyle/>
          <a:p>
            <a:pPr marL="0" indent="0" algn="ctr" rtl="1">
              <a:buNone/>
            </a:pPr>
            <a:r>
              <a:rPr lang="ar-SA" sz="4000" dirty="0"/>
              <a:t>ومع زيادة العدد قل الغذاء المتاح </a:t>
            </a:r>
            <a:r>
              <a:rPr lang="ar-SA" sz="4000" dirty="0" err="1"/>
              <a:t>للألكة</a:t>
            </a:r>
            <a:r>
              <a:rPr lang="ar-SA" sz="4000" dirty="0"/>
              <a:t> لفرط </a:t>
            </a:r>
            <a:r>
              <a:rPr lang="ar-SA" sz="4000" dirty="0" err="1"/>
              <a:t>الإستهلاك</a:t>
            </a:r>
            <a:r>
              <a:rPr lang="ar-SA" sz="4000" dirty="0"/>
              <a:t> فلجأت إلى نهش وأكل قلف الأشجار مما أدى بدوره إلى هلاك الأشجار وتلفها. </a:t>
            </a:r>
            <a:r>
              <a:rPr lang="ar-SA" sz="4000" dirty="0" err="1"/>
              <a:t>أضطرت</a:t>
            </a:r>
            <a:r>
              <a:rPr lang="ar-SA" sz="4000" dirty="0"/>
              <a:t> السلطات المحلية إلى </a:t>
            </a:r>
            <a:r>
              <a:rPr lang="ar-SA" sz="4000" dirty="0" err="1"/>
              <a:t>إتخاذ</a:t>
            </a:r>
            <a:r>
              <a:rPr lang="ar-SA" sz="4000" dirty="0"/>
              <a:t> الإجراءات اللازمة </a:t>
            </a:r>
            <a:r>
              <a:rPr lang="ar-SA" sz="4000" dirty="0" err="1"/>
              <a:t>لإستبعاد</a:t>
            </a:r>
            <a:r>
              <a:rPr lang="ar-SA" sz="4000" dirty="0"/>
              <a:t> ما يقرب من 1500 </a:t>
            </a:r>
            <a:r>
              <a:rPr lang="ar-SA" sz="4000" dirty="0" err="1"/>
              <a:t>ألكة</a:t>
            </a:r>
            <a:r>
              <a:rPr lang="ar-SA" sz="4000" dirty="0"/>
              <a:t> كل شتاء وإرسالها إلى أماكن الصيد المختلفة بالولايات المتحدة الأمريكية. إذن  </a:t>
            </a:r>
            <a:r>
              <a:rPr lang="ar-SA" sz="4000" dirty="0" err="1"/>
              <a:t>فالإفتراس</a:t>
            </a:r>
            <a:r>
              <a:rPr lang="ar-SA" sz="4000" dirty="0"/>
              <a:t> يلعب دوراً هاماً في </a:t>
            </a:r>
            <a:r>
              <a:rPr lang="ar-SA" sz="4000" dirty="0" err="1"/>
              <a:t>الإتزان</a:t>
            </a:r>
            <a:r>
              <a:rPr lang="ar-SA" sz="4000" dirty="0"/>
              <a:t> البيئي   </a:t>
            </a:r>
            <a:r>
              <a:rPr lang="fr-FR" sz="4000" dirty="0"/>
              <a:t>(Naturel balance)</a:t>
            </a:r>
            <a:r>
              <a:rPr lang="ar-SA" sz="4000" dirty="0"/>
              <a:t> وضمان </a:t>
            </a:r>
            <a:r>
              <a:rPr lang="ar-SA" sz="4000" dirty="0" err="1"/>
              <a:t>إستمراريته</a:t>
            </a:r>
            <a:r>
              <a:rPr lang="ar-SA" sz="4000" dirty="0"/>
              <a:t>.</a:t>
            </a:r>
            <a:endParaRPr lang="fr-FR" sz="4000" dirty="0"/>
          </a:p>
        </p:txBody>
      </p:sp>
    </p:spTree>
    <p:extLst>
      <p:ext uri="{BB962C8B-B14F-4D97-AF65-F5344CB8AC3E}">
        <p14:creationId xmlns:p14="http://schemas.microsoft.com/office/powerpoint/2010/main" val="369364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70186"/>
          </a:xfrm>
        </p:spPr>
        <p:txBody>
          <a:bodyPr>
            <a:noAutofit/>
          </a:bodyPr>
          <a:lstStyle/>
          <a:p>
            <a:pPr rtl="1"/>
            <a:r>
              <a:rPr lang="ar-SA" sz="5400" b="1" dirty="0"/>
              <a:t>العلاقة الغذائية </a:t>
            </a:r>
            <a:br>
              <a:rPr lang="ar-SA" sz="5400" b="1" dirty="0"/>
            </a:br>
            <a:r>
              <a:rPr lang="fr-FR" sz="5400" b="1" dirty="0"/>
              <a:t>Food </a:t>
            </a:r>
            <a:r>
              <a:rPr lang="fr-FR" sz="5400" b="1" dirty="0" err="1"/>
              <a:t>relationship</a:t>
            </a:r>
            <a:r>
              <a:rPr lang="ar-SA" sz="5400" dirty="0"/>
              <a:t> </a:t>
            </a:r>
            <a:endParaRPr lang="fr-FR" sz="5400" dirty="0"/>
          </a:p>
        </p:txBody>
      </p:sp>
      <p:sp>
        <p:nvSpPr>
          <p:cNvPr id="3" name="Espace réservé du contenu 2"/>
          <p:cNvSpPr>
            <a:spLocks noGrp="1"/>
          </p:cNvSpPr>
          <p:nvPr>
            <p:ph idx="1"/>
          </p:nvPr>
        </p:nvSpPr>
        <p:spPr>
          <a:xfrm>
            <a:off x="457200" y="2132856"/>
            <a:ext cx="8229600" cy="3993307"/>
          </a:xfrm>
        </p:spPr>
        <p:txBody>
          <a:bodyPr>
            <a:noAutofit/>
          </a:bodyPr>
          <a:lstStyle/>
          <a:p>
            <a:pPr marL="0" indent="0" algn="ctr" rtl="1">
              <a:buNone/>
            </a:pPr>
            <a:r>
              <a:rPr lang="ar-SA" sz="5400" dirty="0"/>
              <a:t>هي علاقات سلوكية غذائية تعتبر من أهم العلاقات القائمة في النظام البيئي والتي تضمن انتقال المادة والطاقة من مستوى إلى آخر.</a:t>
            </a:r>
            <a:endParaRPr lang="fr-FR" sz="5400" dirty="0"/>
          </a:p>
          <a:p>
            <a:pPr algn="ctr" rtl="1"/>
            <a:endParaRPr lang="fr-FR" sz="2000" dirty="0"/>
          </a:p>
        </p:txBody>
      </p:sp>
    </p:spTree>
    <p:extLst>
      <p:ext uri="{BB962C8B-B14F-4D97-AF65-F5344CB8AC3E}">
        <p14:creationId xmlns:p14="http://schemas.microsoft.com/office/powerpoint/2010/main" val="25329307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bou Ghassane\Desktop\ecology\interactionsbiotiq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40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692696"/>
            <a:ext cx="7632848" cy="1296144"/>
          </a:xfrm>
          <a:solidFill>
            <a:srgbClr val="00FF00"/>
          </a:solidFill>
        </p:spPr>
        <p:txBody>
          <a:bodyPr>
            <a:noAutofit/>
          </a:bodyPr>
          <a:lstStyle/>
          <a:p>
            <a:r>
              <a:rPr lang="ar-SA" sz="8000" b="1" dirty="0"/>
              <a:t>ثانيا</a:t>
            </a:r>
            <a:endParaRPr lang="fr-FR" sz="8000" b="1" dirty="0"/>
          </a:p>
        </p:txBody>
      </p:sp>
      <p:sp>
        <p:nvSpPr>
          <p:cNvPr id="3" name="Espace réservé du contenu 2"/>
          <p:cNvSpPr>
            <a:spLocks noGrp="1"/>
          </p:cNvSpPr>
          <p:nvPr>
            <p:ph idx="1"/>
          </p:nvPr>
        </p:nvSpPr>
        <p:spPr>
          <a:xfrm>
            <a:off x="457200" y="2492896"/>
            <a:ext cx="8229600" cy="3456384"/>
          </a:xfrm>
          <a:solidFill>
            <a:srgbClr val="00B0F0"/>
          </a:solidFill>
        </p:spPr>
        <p:txBody>
          <a:bodyPr>
            <a:normAutofit/>
          </a:bodyPr>
          <a:lstStyle/>
          <a:p>
            <a:pPr marL="0" indent="0" algn="ctr" rtl="1">
              <a:buNone/>
            </a:pPr>
            <a:r>
              <a:rPr lang="ar-SA" sz="9600" b="1" dirty="0"/>
              <a:t>العوامل اللاحيوية</a:t>
            </a:r>
          </a:p>
          <a:p>
            <a:pPr marL="0" indent="0" algn="ctr" rtl="1">
              <a:buNone/>
            </a:pPr>
            <a:r>
              <a:rPr lang="fr-FR" sz="9600" b="1" dirty="0" err="1"/>
              <a:t>Abiotic</a:t>
            </a:r>
            <a:r>
              <a:rPr lang="fr-FR" sz="9600" b="1" dirty="0"/>
              <a:t> </a:t>
            </a:r>
            <a:r>
              <a:rPr lang="fr-FR" sz="9600" b="1" dirty="0" err="1"/>
              <a:t>factors</a:t>
            </a:r>
            <a:endParaRPr lang="fr-FR" sz="9600" dirty="0"/>
          </a:p>
        </p:txBody>
      </p:sp>
    </p:spTree>
    <p:extLst>
      <p:ext uri="{BB962C8B-B14F-4D97-AF65-F5344CB8AC3E}">
        <p14:creationId xmlns:p14="http://schemas.microsoft.com/office/powerpoint/2010/main" val="10820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circle(in)">
                                      <p:cBhvr>
                                        <p:cTn id="10" dur="2000"/>
                                        <p:tgtEl>
                                          <p:spTgt spid="3">
                                            <p:bg/>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42194"/>
          </a:xfrm>
        </p:spPr>
        <p:txBody>
          <a:bodyPr>
            <a:noAutofit/>
          </a:bodyPr>
          <a:lstStyle/>
          <a:p>
            <a:pPr rtl="1"/>
            <a:r>
              <a:rPr lang="ar-SA" sz="4800" b="1" dirty="0">
                <a:solidFill>
                  <a:srgbClr val="0000CC"/>
                </a:solidFill>
              </a:rPr>
              <a:t>أولا: العوامل المناخية</a:t>
            </a:r>
            <a:br>
              <a:rPr lang="fr-FR" sz="4800" b="1" dirty="0">
                <a:solidFill>
                  <a:srgbClr val="0000CC"/>
                </a:solidFill>
              </a:rPr>
            </a:br>
            <a:r>
              <a:rPr lang="ar-SA" sz="4800" b="1" dirty="0">
                <a:solidFill>
                  <a:srgbClr val="0000CC"/>
                </a:solidFill>
              </a:rPr>
              <a:t> </a:t>
            </a:r>
            <a:r>
              <a:rPr lang="en-US" sz="4800" b="1" dirty="0" err="1">
                <a:solidFill>
                  <a:srgbClr val="0000CC"/>
                </a:solidFill>
              </a:rPr>
              <a:t>Cli</a:t>
            </a:r>
            <a:r>
              <a:rPr lang="fr-FR" sz="4800" b="1" dirty="0" err="1">
                <a:solidFill>
                  <a:srgbClr val="0000CC"/>
                </a:solidFill>
              </a:rPr>
              <a:t>matic</a:t>
            </a:r>
            <a:r>
              <a:rPr lang="fr-FR" sz="4800" b="1" dirty="0">
                <a:solidFill>
                  <a:srgbClr val="0000CC"/>
                </a:solidFill>
              </a:rPr>
              <a:t> </a:t>
            </a:r>
            <a:r>
              <a:rPr lang="fr-FR" sz="4800" b="1" dirty="0" err="1">
                <a:solidFill>
                  <a:srgbClr val="0000CC"/>
                </a:solidFill>
              </a:rPr>
              <a:t>factors</a:t>
            </a:r>
            <a:endParaRPr lang="fr-FR" sz="4800" dirty="0">
              <a:solidFill>
                <a:srgbClr val="0000CC"/>
              </a:solidFill>
            </a:endParaRPr>
          </a:p>
        </p:txBody>
      </p:sp>
      <p:sp>
        <p:nvSpPr>
          <p:cNvPr id="3" name="Espace réservé du contenu 2"/>
          <p:cNvSpPr>
            <a:spLocks noGrp="1"/>
          </p:cNvSpPr>
          <p:nvPr>
            <p:ph idx="1"/>
          </p:nvPr>
        </p:nvSpPr>
        <p:spPr>
          <a:xfrm>
            <a:off x="457200" y="2204864"/>
            <a:ext cx="8229600" cy="3921299"/>
          </a:xfrm>
        </p:spPr>
        <p:txBody>
          <a:bodyPr>
            <a:normAutofit/>
          </a:bodyPr>
          <a:lstStyle/>
          <a:p>
            <a:pPr marL="0" indent="0" algn="ctr" rtl="1">
              <a:buNone/>
            </a:pPr>
            <a:r>
              <a:rPr lang="ar-SA" sz="6000" dirty="0"/>
              <a:t>المناخ هو </a:t>
            </a:r>
            <a:r>
              <a:rPr lang="ar-SA" sz="6000" dirty="0">
                <a:solidFill>
                  <a:srgbClr val="FF0000"/>
                </a:solidFill>
              </a:rPr>
              <a:t>مجموع الظروف </a:t>
            </a:r>
            <a:r>
              <a:rPr lang="ar-SA" sz="6000" dirty="0"/>
              <a:t>الجوية التي تسود في منطقة معينة </a:t>
            </a:r>
            <a:r>
              <a:rPr lang="ar-SA" sz="6000" dirty="0">
                <a:solidFill>
                  <a:srgbClr val="FF0000"/>
                </a:solidFill>
              </a:rPr>
              <a:t>لمدة طويلة</a:t>
            </a:r>
            <a:r>
              <a:rPr lang="ar-SA" sz="6000" dirty="0"/>
              <a:t>، يتكون من عدة عناصر أهمها هي:</a:t>
            </a:r>
            <a:endParaRPr lang="fr-FR" sz="6000" dirty="0"/>
          </a:p>
          <a:p>
            <a:pPr algn="ctr" rtl="1"/>
            <a:endParaRPr lang="fr-FR" sz="5400" dirty="0"/>
          </a:p>
        </p:txBody>
      </p:sp>
    </p:spTree>
    <p:extLst>
      <p:ext uri="{BB962C8B-B14F-4D97-AF65-F5344CB8AC3E}">
        <p14:creationId xmlns:p14="http://schemas.microsoft.com/office/powerpoint/2010/main" val="14033847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rtl="1"/>
            <a:r>
              <a:rPr lang="ar-SA" sz="5400" b="1" dirty="0">
                <a:solidFill>
                  <a:srgbClr val="FF0000"/>
                </a:solidFill>
              </a:rPr>
              <a:t>الحرارة </a:t>
            </a:r>
            <a:r>
              <a:rPr lang="fr-FR" sz="5400" b="1" dirty="0" err="1">
                <a:solidFill>
                  <a:srgbClr val="FF0000"/>
                </a:solidFill>
              </a:rPr>
              <a:t>Temperature</a:t>
            </a:r>
            <a:endParaRPr lang="fr-FR" sz="5400" dirty="0">
              <a:solidFill>
                <a:srgbClr val="FF0000"/>
              </a:solidFill>
            </a:endParaRPr>
          </a:p>
        </p:txBody>
      </p:sp>
      <p:sp>
        <p:nvSpPr>
          <p:cNvPr id="3" name="Espace réservé du contenu 2"/>
          <p:cNvSpPr>
            <a:spLocks noGrp="1"/>
          </p:cNvSpPr>
          <p:nvPr>
            <p:ph idx="1"/>
          </p:nvPr>
        </p:nvSpPr>
        <p:spPr/>
        <p:txBody>
          <a:bodyPr>
            <a:normAutofit fontScale="85000" lnSpcReduction="20000"/>
          </a:bodyPr>
          <a:lstStyle/>
          <a:p>
            <a:pPr algn="ctr" rtl="1"/>
            <a:r>
              <a:rPr lang="ar-SA" dirty="0"/>
              <a:t>تعتبر درجة الحرارة من أهم العوامل البيئية المؤثرة في حياة الكائن الحي، خاصة في العمليات الأيضية. كما تتحكم في تكاثر الكائنات الحية وانتشارها كما يؤثر اختلاف درجات الحرارة في عمل الأنزيمات، وفي حدوث ظواهر كالسبات الصيفي عند الحلزون، والسبات الشتوي عند الدببة، وظاهرة </a:t>
            </a:r>
            <a:r>
              <a:rPr lang="ar-SA" dirty="0">
                <a:solidFill>
                  <a:srgbClr val="FF0000"/>
                </a:solidFill>
              </a:rPr>
              <a:t>الهجرة</a:t>
            </a:r>
            <a:r>
              <a:rPr lang="fr-FR" dirty="0">
                <a:solidFill>
                  <a:srgbClr val="FF0000"/>
                </a:solidFill>
              </a:rPr>
              <a:t>Migration</a:t>
            </a:r>
            <a:r>
              <a:rPr lang="fr-FR" dirty="0"/>
              <a:t> </a:t>
            </a:r>
            <a:r>
              <a:rPr lang="ar-SA" dirty="0"/>
              <a:t> عند الطيور </a:t>
            </a:r>
            <a:r>
              <a:rPr lang="ar-SA" dirty="0" err="1">
                <a:solidFill>
                  <a:srgbClr val="FF0000"/>
                </a:solidFill>
              </a:rPr>
              <a:t>والإرتباع</a:t>
            </a:r>
            <a:r>
              <a:rPr lang="ar-SA" dirty="0">
                <a:solidFill>
                  <a:srgbClr val="FF0000"/>
                </a:solidFill>
              </a:rPr>
              <a:t> </a:t>
            </a:r>
            <a:r>
              <a:rPr lang="fr-FR" dirty="0">
                <a:solidFill>
                  <a:srgbClr val="FF0000"/>
                </a:solidFill>
              </a:rPr>
              <a:t>(</a:t>
            </a:r>
            <a:r>
              <a:rPr lang="fr-FR" dirty="0" err="1">
                <a:solidFill>
                  <a:srgbClr val="FF0000"/>
                </a:solidFill>
              </a:rPr>
              <a:t>Vernalization</a:t>
            </a:r>
            <a:r>
              <a:rPr lang="fr-FR" dirty="0">
                <a:solidFill>
                  <a:srgbClr val="FF0000"/>
                </a:solidFill>
              </a:rPr>
              <a:t>)</a:t>
            </a:r>
            <a:r>
              <a:rPr lang="ar-SA" dirty="0"/>
              <a:t> عند النباتات.</a:t>
            </a:r>
            <a:endParaRPr lang="fr-FR" dirty="0"/>
          </a:p>
          <a:p>
            <a:pPr algn="ctr" rtl="1"/>
            <a:r>
              <a:rPr lang="ar-SA" dirty="0"/>
              <a:t>يوجد لكل كائن حي مجال حراري معين يستطيع العيش فيه  والذي يتميز  بالحدود </a:t>
            </a:r>
            <a:r>
              <a:rPr lang="ar-SA" dirty="0">
                <a:solidFill>
                  <a:srgbClr val="FF0000"/>
                </a:solidFill>
              </a:rPr>
              <a:t>الدنيا</a:t>
            </a:r>
            <a:r>
              <a:rPr lang="ar-SA" dirty="0"/>
              <a:t> والحدود </a:t>
            </a:r>
            <a:r>
              <a:rPr lang="ar-SA" dirty="0">
                <a:solidFill>
                  <a:srgbClr val="FF0000"/>
                </a:solidFill>
              </a:rPr>
              <a:t>العليا</a:t>
            </a:r>
            <a:r>
              <a:rPr lang="ar-SA" dirty="0"/>
              <a:t>، وأي تغير في هذا المجال يؤدي إلى </a:t>
            </a:r>
            <a:r>
              <a:rPr lang="ar-SA" dirty="0" err="1"/>
              <a:t>إختلال</a:t>
            </a:r>
            <a:r>
              <a:rPr lang="ar-SA" dirty="0"/>
              <a:t> في حياة ذلك الكائن.</a:t>
            </a:r>
            <a:endParaRPr lang="fr-FR" dirty="0"/>
          </a:p>
          <a:p>
            <a:pPr algn="ctr" rtl="1"/>
            <a:r>
              <a:rPr lang="ar-SA" dirty="0"/>
              <a:t>تؤثر الحرارة في العناصر الأخرى كالضغط الجوي والرياح والرطوبة والتكاثف وبالتالي الأمطار، أما مصدر للحرارة الرئيسي هو الإشعاع الشمسي وبدرجة اقل الإشعاع الأرضي.</a:t>
            </a:r>
            <a:endParaRPr lang="fr-FR" dirty="0"/>
          </a:p>
          <a:p>
            <a:pPr algn="ctr"/>
            <a:endParaRPr lang="fr-FR" dirty="0"/>
          </a:p>
        </p:txBody>
      </p:sp>
    </p:spTree>
    <p:extLst>
      <p:ext uri="{BB962C8B-B14F-4D97-AF65-F5344CB8AC3E}">
        <p14:creationId xmlns:p14="http://schemas.microsoft.com/office/powerpoint/2010/main" val="37563291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rtl="1"/>
            <a:r>
              <a:rPr lang="ar-SA" sz="6600" b="1" dirty="0"/>
              <a:t>الرطوبة </a:t>
            </a:r>
            <a:r>
              <a:rPr lang="fr-FR" sz="6600" b="1" dirty="0" err="1"/>
              <a:t>Humidity</a:t>
            </a:r>
            <a:endParaRPr lang="fr-FR" sz="6600" dirty="0"/>
          </a:p>
        </p:txBody>
      </p:sp>
      <p:sp>
        <p:nvSpPr>
          <p:cNvPr id="3" name="Espace réservé du contenu 2"/>
          <p:cNvSpPr>
            <a:spLocks noGrp="1"/>
          </p:cNvSpPr>
          <p:nvPr>
            <p:ph idx="1"/>
          </p:nvPr>
        </p:nvSpPr>
        <p:spPr/>
        <p:txBody>
          <a:bodyPr>
            <a:normAutofit fontScale="92500" lnSpcReduction="10000"/>
          </a:bodyPr>
          <a:lstStyle/>
          <a:p>
            <a:pPr algn="ctr" rtl="1"/>
            <a:r>
              <a:rPr lang="ar-SA" dirty="0"/>
              <a:t>هي كمية بخار الماء الموجودة في الهواء، والمصدر الرئيسي لهذا البخار هو المسطحات المائية وبدرجة أقل الرطوبة الناتجة عن النتح النباتي. </a:t>
            </a:r>
            <a:endParaRPr lang="fr-FR" dirty="0"/>
          </a:p>
          <a:p>
            <a:pPr algn="ctr" rtl="1"/>
            <a:r>
              <a:rPr lang="ar-SA" dirty="0"/>
              <a:t>تختلف نسب </a:t>
            </a:r>
            <a:r>
              <a:rPr lang="ar-SA" dirty="0">
                <a:solidFill>
                  <a:srgbClr val="FF0000"/>
                </a:solidFill>
              </a:rPr>
              <a:t>الرطوبة</a:t>
            </a:r>
            <a:r>
              <a:rPr lang="ar-SA" dirty="0"/>
              <a:t> حسب المواطن البيئية، الأمر الذي يؤثر على توزيع الكائنات الحية النباتية والحيوانية ونشاطها. ويرتبط عامل الرطوبة بعوامل أخرى كالماء والحرارة وحركة الهواء، وينتج عنها جميعاً عامل بيئي مركب هو </a:t>
            </a:r>
            <a:r>
              <a:rPr lang="ar-SA" dirty="0">
                <a:solidFill>
                  <a:srgbClr val="FF0000"/>
                </a:solidFill>
              </a:rPr>
              <a:t>التبخر</a:t>
            </a:r>
            <a:r>
              <a:rPr lang="ar-SA" dirty="0"/>
              <a:t>، والذي تتفادى حدوثه  الحيوانات في الصحراء كما في الزواحف الصحراوية من خلال الغطاء الحرشفي السميك الذي يكسو جسمها  وكذلك  بعض النباتات من خلال عدة آليات مختلفة. </a:t>
            </a:r>
            <a:endParaRPr lang="fr-FR" dirty="0"/>
          </a:p>
        </p:txBody>
      </p:sp>
    </p:spTree>
    <p:extLst>
      <p:ext uri="{BB962C8B-B14F-4D97-AF65-F5344CB8AC3E}">
        <p14:creationId xmlns:p14="http://schemas.microsoft.com/office/powerpoint/2010/main" val="12024256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rtl="1"/>
            <a:r>
              <a:rPr lang="ar-SA" sz="6000" b="1" dirty="0"/>
              <a:t>الماء </a:t>
            </a:r>
            <a:r>
              <a:rPr lang="fr-FR" sz="6000" b="1" dirty="0"/>
              <a:t>Water</a:t>
            </a:r>
            <a:endParaRPr lang="fr-FR" sz="6000" dirty="0"/>
          </a:p>
        </p:txBody>
      </p:sp>
      <p:sp>
        <p:nvSpPr>
          <p:cNvPr id="3" name="Espace réservé du contenu 2"/>
          <p:cNvSpPr>
            <a:spLocks noGrp="1"/>
          </p:cNvSpPr>
          <p:nvPr>
            <p:ph idx="1"/>
          </p:nvPr>
        </p:nvSpPr>
        <p:spPr/>
        <p:txBody>
          <a:bodyPr>
            <a:normAutofit fontScale="92500" lnSpcReduction="10000"/>
          </a:bodyPr>
          <a:lstStyle/>
          <a:p>
            <a:pPr algn="ctr" rtl="1"/>
            <a:r>
              <a:rPr lang="ar-SA" dirty="0"/>
              <a:t>الماء من أهم العوامل البيئية والمصدر الرئيسي له هو التساقطات المطرية</a:t>
            </a:r>
            <a:r>
              <a:rPr lang="fr-FR" dirty="0"/>
              <a:t>.</a:t>
            </a:r>
            <a:r>
              <a:rPr lang="ar-SA" dirty="0"/>
              <a:t> يشكل الماء نسبة 60 – 80 % من أجسام الكائنات الحية، حيث </a:t>
            </a:r>
            <a:r>
              <a:rPr lang="ar-SA" dirty="0">
                <a:solidFill>
                  <a:srgbClr val="FF0000"/>
                </a:solidFill>
              </a:rPr>
              <a:t>يضمن توزيع الأملاح المعدنية  والغازات </a:t>
            </a:r>
            <a:r>
              <a:rPr lang="ar-SA" dirty="0"/>
              <a:t>والجزيئات العضوية المنحلة فيه. وكذلك طرح الفضلات المختلفة كما يعتبر </a:t>
            </a:r>
            <a:r>
              <a:rPr lang="ar-SA" dirty="0">
                <a:solidFill>
                  <a:srgbClr val="FF0000"/>
                </a:solidFill>
              </a:rPr>
              <a:t>عنصر أساسي في مختلف  العمليات الأيضية</a:t>
            </a:r>
            <a:endParaRPr lang="fr-FR" dirty="0">
              <a:solidFill>
                <a:srgbClr val="FF0000"/>
              </a:solidFill>
            </a:endParaRPr>
          </a:p>
          <a:p>
            <a:pPr algn="ctr" rtl="1"/>
            <a:r>
              <a:rPr lang="ar-SA" dirty="0"/>
              <a:t>يرتبط وجود الكائنات الحية ووفرتها في أي منطقة بيئية </a:t>
            </a:r>
            <a:r>
              <a:rPr lang="ar-SA" dirty="0">
                <a:solidFill>
                  <a:srgbClr val="FF0000"/>
                </a:solidFill>
              </a:rPr>
              <a:t>بوفرة الماء</a:t>
            </a:r>
            <a:r>
              <a:rPr lang="ar-SA" dirty="0"/>
              <a:t> ونسبة </a:t>
            </a:r>
            <a:r>
              <a:rPr lang="ar-SA" dirty="0">
                <a:solidFill>
                  <a:srgbClr val="FF0000"/>
                </a:solidFill>
              </a:rPr>
              <a:t>محتوياته من المواد العضوية والمعدنية</a:t>
            </a:r>
            <a:r>
              <a:rPr lang="ar-SA" dirty="0"/>
              <a:t>، وكذلك درجة </a:t>
            </a:r>
            <a:r>
              <a:rPr lang="ar-SA" dirty="0">
                <a:solidFill>
                  <a:srgbClr val="FF0000"/>
                </a:solidFill>
              </a:rPr>
              <a:t>حموضته وملوحته</a:t>
            </a:r>
            <a:r>
              <a:rPr lang="ar-SA" dirty="0"/>
              <a:t>. وتتكيف الكائنات الحية تبعاً لتوفر الماء، فنجد أنواع الكائنات الحية وتكيفاتها في منطقة </a:t>
            </a:r>
            <a:r>
              <a:rPr lang="ar-SA" dirty="0">
                <a:solidFill>
                  <a:srgbClr val="FF0000"/>
                </a:solidFill>
              </a:rPr>
              <a:t>جافة</a:t>
            </a:r>
            <a:r>
              <a:rPr lang="ar-SA" dirty="0"/>
              <a:t> تختلف عن تلك الموجودة في بيئة </a:t>
            </a:r>
            <a:r>
              <a:rPr lang="ar-SA" dirty="0">
                <a:solidFill>
                  <a:srgbClr val="FF0000"/>
                </a:solidFill>
              </a:rPr>
              <a:t>مائية أو متجمدة</a:t>
            </a:r>
            <a:r>
              <a:rPr lang="fr-FR" dirty="0"/>
              <a:t>.</a:t>
            </a:r>
          </a:p>
          <a:p>
            <a:pPr algn="ctr"/>
            <a:endParaRPr lang="fr-FR" dirty="0"/>
          </a:p>
        </p:txBody>
      </p:sp>
    </p:spTree>
    <p:extLst>
      <p:ext uri="{BB962C8B-B14F-4D97-AF65-F5344CB8AC3E}">
        <p14:creationId xmlns:p14="http://schemas.microsoft.com/office/powerpoint/2010/main" val="242906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ou Ghassane\Desktop\ecology\amphiprion-percu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4511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229600" cy="1143000"/>
          </a:xfrm>
        </p:spPr>
        <p:txBody>
          <a:bodyPr>
            <a:normAutofit/>
          </a:bodyPr>
          <a:lstStyle/>
          <a:p>
            <a:pPr lvl="0" rtl="1"/>
            <a:r>
              <a:rPr lang="ar-SA" sz="6600" b="1" dirty="0"/>
              <a:t>الإضاءة </a:t>
            </a:r>
            <a:r>
              <a:rPr lang="fr-FR" sz="6600" b="1" dirty="0"/>
              <a:t>Light </a:t>
            </a:r>
            <a:endParaRPr lang="fr-FR" sz="6600" dirty="0"/>
          </a:p>
        </p:txBody>
      </p:sp>
      <p:sp>
        <p:nvSpPr>
          <p:cNvPr id="3" name="Espace réservé du contenu 2"/>
          <p:cNvSpPr>
            <a:spLocks noGrp="1"/>
          </p:cNvSpPr>
          <p:nvPr>
            <p:ph idx="1"/>
          </p:nvPr>
        </p:nvSpPr>
        <p:spPr>
          <a:xfrm>
            <a:off x="457200" y="1340768"/>
            <a:ext cx="8229600" cy="5184576"/>
          </a:xfrm>
        </p:spPr>
        <p:txBody>
          <a:bodyPr>
            <a:noAutofit/>
          </a:bodyPr>
          <a:lstStyle/>
          <a:p>
            <a:pPr algn="ctr" rtl="1"/>
            <a:r>
              <a:rPr lang="ar-SA" sz="3400" dirty="0"/>
              <a:t>يعد الضوء من العوامل البيئية الهامة إذ أنه مصدر الطاقة لجميع الكائنات الحية. وهو عبارة عن أمواج كهرومغناطيسية تصل سطح الأرض من الشمس. ويحتوي الإشعاع الشمسي على الضوء المرئي ( بالنسبة للإنسان) الذي يتكون من موجات أطولها موجات الضوء الحمراء</a:t>
            </a:r>
            <a:r>
              <a:rPr lang="fr-FR" sz="3400" dirty="0"/>
              <a:t> 600 – 780 </a:t>
            </a:r>
            <a:r>
              <a:rPr lang="ar-SA" sz="3400" dirty="0"/>
              <a:t>نانومتر، وأقصرها البنفسجية 390 </a:t>
            </a:r>
            <a:r>
              <a:rPr lang="ar-SA" sz="3400" dirty="0" err="1"/>
              <a:t>نانومتر.كما</a:t>
            </a:r>
            <a:r>
              <a:rPr lang="ar-SA" sz="3400" dirty="0"/>
              <a:t> يحوي هذا الإشعاع على جزء غير مرئي تكون أطوال موجاته أقصر من البنفسجي كالأشعة فوق البنفسجية</a:t>
            </a:r>
            <a:r>
              <a:rPr lang="fr-FR" sz="3400" dirty="0"/>
              <a:t> Ultraviolet </a:t>
            </a:r>
            <a:r>
              <a:rPr lang="ar-SA" sz="3400" dirty="0"/>
              <a:t> أو أطول من الأحمر كالأشعة تحت الحمراء</a:t>
            </a:r>
            <a:r>
              <a:rPr lang="fr-FR" sz="3400" dirty="0"/>
              <a:t> </a:t>
            </a:r>
            <a:r>
              <a:rPr lang="fr-FR" sz="3400" dirty="0" err="1"/>
              <a:t>Infrared</a:t>
            </a:r>
            <a:r>
              <a:rPr lang="fr-FR" sz="3400" dirty="0"/>
              <a:t> </a:t>
            </a:r>
          </a:p>
          <a:p>
            <a:pPr algn="ctr"/>
            <a:endParaRPr lang="fr-FR" dirty="0"/>
          </a:p>
        </p:txBody>
      </p:sp>
    </p:spTree>
    <p:extLst>
      <p:ext uri="{BB962C8B-B14F-4D97-AF65-F5344CB8AC3E}">
        <p14:creationId xmlns:p14="http://schemas.microsoft.com/office/powerpoint/2010/main" val="823842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fontScale="92500"/>
          </a:bodyPr>
          <a:lstStyle/>
          <a:p>
            <a:pPr algn="ctr" rtl="1"/>
            <a:r>
              <a:rPr lang="ar-SA" sz="4000" dirty="0"/>
              <a:t>ولا يصل الأرض إلا جزء قليل من الأشعة فوق البنفسجية وذلك بسبب امتصاصها بواسطة طبقة الأوزون التي تحيط بالغلاف الجوي.</a:t>
            </a:r>
            <a:endParaRPr lang="fr-FR" sz="2800" dirty="0"/>
          </a:p>
          <a:p>
            <a:pPr algn="ctr" rtl="1"/>
            <a:endParaRPr lang="fr-FR" sz="4000" dirty="0"/>
          </a:p>
          <a:p>
            <a:pPr algn="ctr" rtl="1"/>
            <a:r>
              <a:rPr lang="ar-SA" sz="4000" dirty="0"/>
              <a:t>إن ما يصل سطح الأرض جزء يسير من مجموع الطاقة الشمسية، حيث يمتص جزء منه بواسطة النباتات لتستَهلك في عملية التركيب الضوئي، إلا أن هذا الجزء البسيط من الطاقة يقوم بتصنيع جميع المركبات العضوية والغذاء في البحر وعلى اليابسة</a:t>
            </a:r>
            <a:r>
              <a:rPr lang="fr-FR" sz="4000" dirty="0"/>
              <a:t>.</a:t>
            </a:r>
            <a:endParaRPr lang="fr-FR" sz="2800" dirty="0"/>
          </a:p>
          <a:p>
            <a:pPr algn="ctr"/>
            <a:endParaRPr lang="fr-FR" dirty="0"/>
          </a:p>
        </p:txBody>
      </p:sp>
    </p:spTree>
    <p:extLst>
      <p:ext uri="{BB962C8B-B14F-4D97-AF65-F5344CB8AC3E}">
        <p14:creationId xmlns:p14="http://schemas.microsoft.com/office/powerpoint/2010/main" val="25319445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832648"/>
          </a:xfrm>
        </p:spPr>
        <p:txBody>
          <a:bodyPr>
            <a:normAutofit/>
          </a:bodyPr>
          <a:lstStyle/>
          <a:p>
            <a:pPr algn="ctr" rtl="1"/>
            <a:r>
              <a:rPr lang="ar-SA" dirty="0"/>
              <a:t>يعد الضوء من العوامل المهمة في النظام البيئي لأسباب عديدة أهمها:</a:t>
            </a:r>
            <a:endParaRPr lang="fr-FR" sz="2000" dirty="0"/>
          </a:p>
          <a:p>
            <a:pPr lvl="1" algn="ctr" rtl="1"/>
            <a:r>
              <a:rPr lang="ar-SA" sz="3200" dirty="0">
                <a:solidFill>
                  <a:srgbClr val="00FF00"/>
                </a:solidFill>
              </a:rPr>
              <a:t>الضوء مصدر الطاقة في عملية التركيب الضوئي.</a:t>
            </a:r>
            <a:endParaRPr lang="fr-FR" sz="2000" dirty="0">
              <a:solidFill>
                <a:srgbClr val="00FF00"/>
              </a:solidFill>
            </a:endParaRPr>
          </a:p>
          <a:p>
            <a:pPr lvl="1" algn="ctr" rtl="1"/>
            <a:r>
              <a:rPr lang="ar-SA" sz="3200" dirty="0">
                <a:solidFill>
                  <a:srgbClr val="FF0000"/>
                </a:solidFill>
              </a:rPr>
              <a:t>يعمل على بناء الكلوروفيل والصبغات الأخرى إذ يعتبر المسؤول عن تلوين النباتات والحيوانات</a:t>
            </a:r>
            <a:endParaRPr lang="fr-FR" sz="2000" dirty="0">
              <a:solidFill>
                <a:srgbClr val="FF0000"/>
              </a:solidFill>
            </a:endParaRPr>
          </a:p>
          <a:p>
            <a:pPr lvl="1" algn="ctr" rtl="1"/>
            <a:r>
              <a:rPr lang="ar-SA" sz="3200" dirty="0">
                <a:solidFill>
                  <a:srgbClr val="0000CC"/>
                </a:solidFill>
              </a:rPr>
              <a:t>الضوء ضروري لعملية الإبصار فبدونه تتغير أوضاع الكثير من الكائنات الحية وتصرفاتها.</a:t>
            </a:r>
            <a:endParaRPr lang="fr-FR" sz="2000" dirty="0">
              <a:solidFill>
                <a:srgbClr val="0000CC"/>
              </a:solidFill>
            </a:endParaRPr>
          </a:p>
          <a:p>
            <a:pPr lvl="1" algn="ctr" rtl="1"/>
            <a:r>
              <a:rPr lang="ar-SA" sz="3200" dirty="0"/>
              <a:t>الضوء يؤثر على نمو النباتات من حيث تأثيره على البذور موقع وعدد </a:t>
            </a:r>
            <a:r>
              <a:rPr lang="ar-SA" sz="3200" dirty="0" err="1"/>
              <a:t>البلاستيدات</a:t>
            </a:r>
            <a:r>
              <a:rPr lang="ar-SA" sz="3200" dirty="0"/>
              <a:t> الخضراء غلق وفتح الثغور عملية النتح والتزهير. </a:t>
            </a:r>
            <a:endParaRPr lang="fr-FR" sz="3200" dirty="0"/>
          </a:p>
        </p:txBody>
      </p:sp>
    </p:spTree>
    <p:extLst>
      <p:ext uri="{BB962C8B-B14F-4D97-AF65-F5344CB8AC3E}">
        <p14:creationId xmlns:p14="http://schemas.microsoft.com/office/powerpoint/2010/main" val="22203830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a:bodyPr>
          <a:lstStyle/>
          <a:p>
            <a:pPr lvl="1" algn="ctr" rtl="1"/>
            <a:endParaRPr lang="fr-FR" sz="1800" dirty="0"/>
          </a:p>
          <a:p>
            <a:pPr algn="ctr" rtl="1"/>
            <a:r>
              <a:rPr lang="ar-SA" dirty="0"/>
              <a:t>تؤثر </a:t>
            </a:r>
            <a:r>
              <a:rPr lang="ar-SA" u="sng" dirty="0">
                <a:solidFill>
                  <a:srgbClr val="FF0000"/>
                </a:solidFill>
              </a:rPr>
              <a:t>شدة الإضاءة</a:t>
            </a:r>
            <a:r>
              <a:rPr lang="ar-SA" dirty="0">
                <a:solidFill>
                  <a:srgbClr val="FF0000"/>
                </a:solidFill>
              </a:rPr>
              <a:t> </a:t>
            </a:r>
            <a:r>
              <a:rPr lang="ar-SA" u="sng" dirty="0">
                <a:solidFill>
                  <a:srgbClr val="0000CC"/>
                </a:solidFill>
              </a:rPr>
              <a:t>ونوعية الضوء</a:t>
            </a:r>
            <a:r>
              <a:rPr lang="ar-SA" dirty="0">
                <a:solidFill>
                  <a:srgbClr val="0000CC"/>
                </a:solidFill>
              </a:rPr>
              <a:t> </a:t>
            </a:r>
            <a:r>
              <a:rPr lang="ar-SA" u="sng" dirty="0">
                <a:solidFill>
                  <a:srgbClr val="00FF00"/>
                </a:solidFill>
              </a:rPr>
              <a:t>والفترة الضوئية</a:t>
            </a:r>
            <a:r>
              <a:rPr lang="ar-SA" dirty="0">
                <a:solidFill>
                  <a:srgbClr val="00FF00"/>
                </a:solidFill>
              </a:rPr>
              <a:t> </a:t>
            </a:r>
            <a:r>
              <a:rPr lang="ar-SA" dirty="0"/>
              <a:t>على كفاءة عملية التركيب الضوئي وبالتالي على توزيع النباتات والحيوانات حسب البيئات المختلفة. سواء فيما يتعلق بالتوزيع الأفقي لحيوانات اليابسة أو العمودي بالنسبة للأحياء البحرية المائية .</a:t>
            </a:r>
            <a:endParaRPr lang="fr-FR" sz="2000" dirty="0"/>
          </a:p>
          <a:p>
            <a:pPr algn="ctr" rtl="1"/>
            <a:r>
              <a:rPr lang="ar-SA" dirty="0"/>
              <a:t>للفترة الضوئية تأثيراً مباشرا على سلوك الكائنات الحية منها على سبيل المثال هجرة الطيور والحشرات والأسماك من بيئة إلى أخرى، كذلك تتحكم الفترة الضوئية بالعديد من الدورات التناسلية في الثدييات والطيور عن طريق التحكم في الإنتاج الهرموني لديها وخاصة الكائنات البحرية .</a:t>
            </a:r>
            <a:endParaRPr lang="fr-FR" sz="2000" dirty="0"/>
          </a:p>
          <a:p>
            <a:pPr algn="ctr" rtl="1"/>
            <a:endParaRPr lang="fr-FR" dirty="0"/>
          </a:p>
        </p:txBody>
      </p:sp>
    </p:spTree>
    <p:extLst>
      <p:ext uri="{BB962C8B-B14F-4D97-AF65-F5344CB8AC3E}">
        <p14:creationId xmlns:p14="http://schemas.microsoft.com/office/powerpoint/2010/main" val="36642367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rtl="1"/>
            <a:r>
              <a:rPr lang="ar-SA" sz="6600" b="1" dirty="0"/>
              <a:t>الرياح  </a:t>
            </a:r>
            <a:r>
              <a:rPr lang="fr-FR" sz="6600" b="1" dirty="0" err="1"/>
              <a:t>Winds</a:t>
            </a:r>
            <a:endParaRPr lang="fr-FR" sz="6600" dirty="0"/>
          </a:p>
        </p:txBody>
      </p:sp>
      <p:sp>
        <p:nvSpPr>
          <p:cNvPr id="3" name="Espace réservé du contenu 2"/>
          <p:cNvSpPr>
            <a:spLocks noGrp="1"/>
          </p:cNvSpPr>
          <p:nvPr>
            <p:ph idx="1"/>
          </p:nvPr>
        </p:nvSpPr>
        <p:spPr/>
        <p:txBody>
          <a:bodyPr>
            <a:noAutofit/>
          </a:bodyPr>
          <a:lstStyle/>
          <a:p>
            <a:pPr algn="ctr" rtl="1"/>
            <a:r>
              <a:rPr lang="ar-SA" sz="2800" dirty="0"/>
              <a:t>هي تيارات هوائية تتحرك مندفعة من جهة إلى أخرى فوق سطح الكرة الأرضية، لوجود مناطق ذات ضغط مرتفع بجوار مناطق ذات ضغط منخفض. فالهواء الموجود فوق مناطق الضغط المرتفع يكون ثقيل الوزن بينما الهواء الموجود فوق مناطق الضغط المنخفض يكون خفيف الوزن. لذلك يتحرك الهواء الثقيل الوزن من منطقة الضغط المرتفع نحو منطقة الضغط المنخفض ليملأها حتى يتساوى الضغط في المنطقتين. </a:t>
            </a:r>
            <a:endParaRPr lang="fr-FR" sz="2800" dirty="0"/>
          </a:p>
          <a:p>
            <a:pPr algn="ctr" rtl="1"/>
            <a:r>
              <a:rPr lang="ar-SA" sz="2800" dirty="0"/>
              <a:t>تعد الرياح من العوامل المهمة في تحديد صفات النظام البيئي، فهي تؤثر في انتشار وتوزع الكائنات الحية، حركة الحيوانات، تلقيح النباتات، سقوط الأوراق والثمار وتشكل التضاريس.</a:t>
            </a:r>
            <a:endParaRPr lang="fr-FR" sz="2800" dirty="0"/>
          </a:p>
        </p:txBody>
      </p:sp>
    </p:spTree>
    <p:extLst>
      <p:ext uri="{BB962C8B-B14F-4D97-AF65-F5344CB8AC3E}">
        <p14:creationId xmlns:p14="http://schemas.microsoft.com/office/powerpoint/2010/main" val="12497028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b="1" dirty="0">
                <a:solidFill>
                  <a:srgbClr val="0000CC"/>
                </a:solidFill>
              </a:rPr>
              <a:t>ثانيا: العوامل الترابية </a:t>
            </a:r>
            <a:r>
              <a:rPr lang="fr-FR" b="1" dirty="0" err="1">
                <a:solidFill>
                  <a:srgbClr val="0000CC"/>
                </a:solidFill>
              </a:rPr>
              <a:t>Edaphic</a:t>
            </a:r>
            <a:r>
              <a:rPr lang="fr-FR" b="1" dirty="0">
                <a:solidFill>
                  <a:srgbClr val="0000CC"/>
                </a:solidFill>
              </a:rPr>
              <a:t> </a:t>
            </a:r>
            <a:r>
              <a:rPr lang="fr-FR" b="1" dirty="0" err="1">
                <a:solidFill>
                  <a:srgbClr val="0000CC"/>
                </a:solidFill>
              </a:rPr>
              <a:t>factors</a:t>
            </a:r>
            <a:endParaRPr lang="fr-FR" dirty="0">
              <a:solidFill>
                <a:srgbClr val="0000CC"/>
              </a:solidFill>
            </a:endParaRPr>
          </a:p>
        </p:txBody>
      </p:sp>
      <p:sp>
        <p:nvSpPr>
          <p:cNvPr id="3" name="Espace réservé du contenu 2"/>
          <p:cNvSpPr>
            <a:spLocks noGrp="1"/>
          </p:cNvSpPr>
          <p:nvPr>
            <p:ph idx="1"/>
          </p:nvPr>
        </p:nvSpPr>
        <p:spPr/>
        <p:txBody>
          <a:bodyPr>
            <a:noAutofit/>
          </a:bodyPr>
          <a:lstStyle/>
          <a:p>
            <a:pPr algn="ctr" rtl="1"/>
            <a:r>
              <a:rPr lang="ar-SA" sz="2800" dirty="0"/>
              <a:t>التربة هي الأخرى من أهم العوامل البيئية، وتعتبر عاملا مهما في توزيع الكائنات الحية وخصوصا النباتات التي تعتمد </a:t>
            </a:r>
            <a:r>
              <a:rPr lang="ar-SA" sz="2800" dirty="0" err="1"/>
              <a:t>إعتمادا</a:t>
            </a:r>
            <a:r>
              <a:rPr lang="ar-SA" sz="2800" dirty="0"/>
              <a:t> كليا على التربة. وتعود أهمية التربة للكائنات الحية لأسباب كثيرة منها</a:t>
            </a:r>
            <a:r>
              <a:rPr lang="fr-FR" sz="2800" dirty="0"/>
              <a:t>:</a:t>
            </a:r>
          </a:p>
          <a:p>
            <a:pPr lvl="0" algn="ctr" rtl="1"/>
            <a:r>
              <a:rPr lang="ar-SA" sz="2800" dirty="0"/>
              <a:t>تقوم التربة بتثبيت جذور النباتات</a:t>
            </a:r>
            <a:endParaRPr lang="fr-FR" sz="2800" dirty="0"/>
          </a:p>
          <a:p>
            <a:pPr lvl="0" algn="ctr" rtl="1"/>
            <a:r>
              <a:rPr lang="ar-SA" sz="2800" dirty="0"/>
              <a:t>تزود التربة النباتات بالماء والأملاح المعدنية </a:t>
            </a:r>
            <a:endParaRPr lang="fr-FR" sz="2800" dirty="0"/>
          </a:p>
          <a:p>
            <a:pPr lvl="0" algn="ctr" rtl="1"/>
            <a:r>
              <a:rPr lang="ar-SA" sz="2800" dirty="0"/>
              <a:t>تؤدي التربة مهمات النقل أو الغذاء أو الإيواء أو كمكان للراحة بالنسبة للحيوانات</a:t>
            </a:r>
            <a:endParaRPr lang="fr-FR" sz="2800" dirty="0"/>
          </a:p>
          <a:p>
            <a:pPr lvl="0" algn="ctr" rtl="1"/>
            <a:r>
              <a:rPr lang="ar-SA" sz="2800" dirty="0"/>
              <a:t>تحلل المواد العضوية بواسطة الكائنات الحية الدقيقة التي تعيش في التربة وإعادتها إلى دورتها الطبيعية</a:t>
            </a:r>
            <a:r>
              <a:rPr lang="fr-FR" sz="2800" dirty="0"/>
              <a:t>.</a:t>
            </a:r>
          </a:p>
          <a:p>
            <a:pPr lvl="0" algn="ctr" rtl="1"/>
            <a:endParaRPr lang="fr-FR" sz="2800" dirty="0"/>
          </a:p>
        </p:txBody>
      </p:sp>
    </p:spTree>
    <p:extLst>
      <p:ext uri="{BB962C8B-B14F-4D97-AF65-F5344CB8AC3E}">
        <p14:creationId xmlns:p14="http://schemas.microsoft.com/office/powerpoint/2010/main" val="8538070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904656"/>
          </a:xfrm>
        </p:spPr>
        <p:txBody>
          <a:bodyPr>
            <a:normAutofit/>
          </a:bodyPr>
          <a:lstStyle/>
          <a:p>
            <a:pPr algn="ctr" rtl="1"/>
            <a:r>
              <a:rPr lang="ar-SA" sz="4400" dirty="0"/>
              <a:t>تؤثر خواص التربة </a:t>
            </a:r>
            <a:r>
              <a:rPr lang="ar-SA" sz="4400" b="1" dirty="0">
                <a:solidFill>
                  <a:srgbClr val="FF0000"/>
                </a:solidFill>
              </a:rPr>
              <a:t>الفيزيائية</a:t>
            </a:r>
            <a:r>
              <a:rPr lang="ar-SA" sz="4400" dirty="0">
                <a:solidFill>
                  <a:srgbClr val="FF0000"/>
                </a:solidFill>
              </a:rPr>
              <a:t> </a:t>
            </a:r>
            <a:r>
              <a:rPr lang="ar-SA" sz="4400" dirty="0"/>
              <a:t>( درجة </a:t>
            </a:r>
            <a:r>
              <a:rPr lang="ar-SA" sz="4400" dirty="0" err="1"/>
              <a:t>التهوئة</a:t>
            </a:r>
            <a:r>
              <a:rPr lang="ar-SA" sz="4400" dirty="0"/>
              <a:t>، الحرارة والرطوبة ) </a:t>
            </a:r>
            <a:r>
              <a:rPr lang="ar-SA" sz="4400" b="1" dirty="0">
                <a:solidFill>
                  <a:srgbClr val="00FF00"/>
                </a:solidFill>
              </a:rPr>
              <a:t>والكيمائية</a:t>
            </a:r>
            <a:r>
              <a:rPr lang="ar-SA" sz="4400" dirty="0">
                <a:solidFill>
                  <a:srgbClr val="00FF00"/>
                </a:solidFill>
              </a:rPr>
              <a:t> </a:t>
            </a:r>
            <a:r>
              <a:rPr lang="ar-SA" sz="4400" dirty="0"/>
              <a:t>(درجة الحموضة، درجة الملوحة، المحتوى</a:t>
            </a:r>
            <a:r>
              <a:rPr lang="fr-FR" sz="4400" dirty="0"/>
              <a:t> </a:t>
            </a:r>
            <a:r>
              <a:rPr lang="ar-SA" sz="4400" dirty="0"/>
              <a:t>العضوي وغير العضوي ) </a:t>
            </a:r>
            <a:r>
              <a:rPr lang="ar-SA" sz="4400" b="1" dirty="0">
                <a:solidFill>
                  <a:srgbClr val="0000CC"/>
                </a:solidFill>
              </a:rPr>
              <a:t>والبيولوجية</a:t>
            </a:r>
            <a:r>
              <a:rPr lang="ar-SA" sz="4400" dirty="0">
                <a:solidFill>
                  <a:srgbClr val="0000CC"/>
                </a:solidFill>
              </a:rPr>
              <a:t> </a:t>
            </a:r>
            <a:r>
              <a:rPr lang="ar-SA" sz="4400" dirty="0"/>
              <a:t>(الكائنات الحية التي تعيش في التربة) في نمو وتوزيع الكائنات الحية، حيث تتباين هذه الكائنات حسب الظروف الملائمة اللازمة </a:t>
            </a:r>
            <a:r>
              <a:rPr lang="ar-SA" sz="4400" dirty="0" err="1"/>
              <a:t>لإستمرارها</a:t>
            </a:r>
            <a:r>
              <a:rPr lang="ar-SA" sz="4400" dirty="0"/>
              <a:t>. </a:t>
            </a:r>
            <a:endParaRPr lang="fr-FR" sz="4400" dirty="0"/>
          </a:p>
          <a:p>
            <a:endParaRPr lang="fr-FR" sz="4400" dirty="0"/>
          </a:p>
        </p:txBody>
      </p:sp>
    </p:spTree>
    <p:extLst>
      <p:ext uri="{BB962C8B-B14F-4D97-AF65-F5344CB8AC3E}">
        <p14:creationId xmlns:p14="http://schemas.microsoft.com/office/powerpoint/2010/main" val="6986292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rtl="1"/>
            <a:r>
              <a:rPr lang="ar-SA" b="1" dirty="0"/>
              <a:t>ثالثا: العوامل </a:t>
            </a:r>
            <a:r>
              <a:rPr lang="ar-SA" b="1" dirty="0" err="1"/>
              <a:t>الموقعية</a:t>
            </a:r>
            <a:br>
              <a:rPr lang="fr-FR" b="1" dirty="0"/>
            </a:br>
            <a:r>
              <a:rPr lang="ar-SA" b="1" dirty="0"/>
              <a:t> </a:t>
            </a:r>
            <a:r>
              <a:rPr lang="en-US" b="1" dirty="0"/>
              <a:t> (</a:t>
            </a:r>
            <a:r>
              <a:rPr lang="en-US" b="1" dirty="0">
                <a:solidFill>
                  <a:srgbClr val="0000CC"/>
                </a:solidFill>
              </a:rPr>
              <a:t>Latitude</a:t>
            </a:r>
            <a:r>
              <a:rPr lang="en-US" b="1" dirty="0"/>
              <a:t>, </a:t>
            </a:r>
            <a:r>
              <a:rPr lang="en-US" b="1" dirty="0">
                <a:solidFill>
                  <a:srgbClr val="FF0000"/>
                </a:solidFill>
              </a:rPr>
              <a:t>Longitude</a:t>
            </a:r>
            <a:r>
              <a:rPr lang="en-US" b="1" dirty="0"/>
              <a:t> and </a:t>
            </a:r>
            <a:r>
              <a:rPr lang="en-US" b="1" dirty="0">
                <a:solidFill>
                  <a:srgbClr val="00FF00"/>
                </a:solidFill>
              </a:rPr>
              <a:t>Altitude</a:t>
            </a:r>
            <a:r>
              <a:rPr lang="en-US" b="1" dirty="0"/>
              <a:t>) </a:t>
            </a:r>
            <a:endParaRPr lang="fr-FR" dirty="0"/>
          </a:p>
        </p:txBody>
      </p:sp>
      <p:sp>
        <p:nvSpPr>
          <p:cNvPr id="3" name="Espace réservé du contenu 2"/>
          <p:cNvSpPr>
            <a:spLocks noGrp="1"/>
          </p:cNvSpPr>
          <p:nvPr>
            <p:ph idx="1"/>
          </p:nvPr>
        </p:nvSpPr>
        <p:spPr/>
        <p:txBody>
          <a:bodyPr>
            <a:normAutofit lnSpcReduction="10000"/>
          </a:bodyPr>
          <a:lstStyle/>
          <a:p>
            <a:pPr marL="0" indent="0" algn="ctr" rtl="1">
              <a:buNone/>
            </a:pPr>
            <a:r>
              <a:rPr lang="ar-SA" dirty="0"/>
              <a:t>يؤثر ارتفاع الموطن البيئي عن سطح البحر تأثيرا مباشرا على توزيع الكائنات الحية وخاصة النباتات وذلك </a:t>
            </a:r>
            <a:r>
              <a:rPr lang="ar-SA" dirty="0">
                <a:solidFill>
                  <a:srgbClr val="0000CC"/>
                </a:solidFill>
              </a:rPr>
              <a:t>لاختلاف كميات الأمطار والحرارة والغذاء والأوكسجين والضغط بين الوديان وقمم الجبال،</a:t>
            </a:r>
            <a:r>
              <a:rPr lang="ar-SA" dirty="0"/>
              <a:t> ومن الأمثلة على ذلك التدرج الواضح في نمو الأشجار في الغابات من أسفل إلى سفح قمة الجبل. كما يتباين تشكل المواطن البيئية تبعا لبعدها عن محيط الاستواء، حيث تتباين درجات الحرارة وكمية الأمطار والرطوبة وطول الفترة الضوئية وشدة الإضاءة. وتبعاً لخطوط العرض تقسم الكرة الأرضية إلى مناطق حيوية مميزة، ولكل منطقة كائناتها الحية التي تتناسب مع البيئة المحيطة.</a:t>
            </a:r>
            <a:endParaRPr lang="fr-FR" dirty="0"/>
          </a:p>
          <a:p>
            <a:pPr algn="ctr" rtl="1"/>
            <a:endParaRPr lang="fr-FR" dirty="0"/>
          </a:p>
        </p:txBody>
      </p:sp>
    </p:spTree>
    <p:extLst>
      <p:ext uri="{BB962C8B-B14F-4D97-AF65-F5344CB8AC3E}">
        <p14:creationId xmlns:p14="http://schemas.microsoft.com/office/powerpoint/2010/main" val="33540370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SA" sz="4800" b="1" dirty="0">
                <a:solidFill>
                  <a:srgbClr val="0000CC"/>
                </a:solidFill>
              </a:rPr>
              <a:t>رابعا: بعض العوامل البيئية الأخرى</a:t>
            </a:r>
            <a:endParaRPr lang="fr-FR" sz="4800" dirty="0">
              <a:solidFill>
                <a:srgbClr val="0000CC"/>
              </a:solidFill>
            </a:endParaRPr>
          </a:p>
        </p:txBody>
      </p:sp>
      <p:sp>
        <p:nvSpPr>
          <p:cNvPr id="3" name="Espace réservé du contenu 2"/>
          <p:cNvSpPr>
            <a:spLocks noGrp="1"/>
          </p:cNvSpPr>
          <p:nvPr>
            <p:ph idx="1"/>
          </p:nvPr>
        </p:nvSpPr>
        <p:spPr/>
        <p:txBody>
          <a:bodyPr>
            <a:normAutofit/>
          </a:bodyPr>
          <a:lstStyle/>
          <a:p>
            <a:pPr marL="0" indent="0" algn="ctr" rtl="1">
              <a:buNone/>
            </a:pPr>
            <a:r>
              <a:rPr lang="ar-SA" sz="5400" dirty="0"/>
              <a:t>مثل الغازات الجوية كالأوكسجين وثاني أكسيد الكربون، النار، الضغط الجوي، التبخر، الثلج الكوارث البيئية، الملوثات بأنواعها، الطبوغرافيا ...إلخ.</a:t>
            </a:r>
            <a:endParaRPr lang="fr-FR" sz="5400" dirty="0"/>
          </a:p>
        </p:txBody>
      </p:sp>
    </p:spTree>
    <p:extLst>
      <p:ext uri="{BB962C8B-B14F-4D97-AF65-F5344CB8AC3E}">
        <p14:creationId xmlns:p14="http://schemas.microsoft.com/office/powerpoint/2010/main" val="270957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bou Ghassane\Desktop\ecology\507944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48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Autofit/>
          </a:bodyPr>
          <a:lstStyle/>
          <a:p>
            <a:pPr marL="0" indent="0" algn="ctr" rtl="1">
              <a:buNone/>
            </a:pPr>
            <a:r>
              <a:rPr lang="ar-SA" sz="6000" dirty="0"/>
              <a:t> </a:t>
            </a:r>
            <a:r>
              <a:rPr lang="ar-SA" sz="6000" dirty="0" err="1"/>
              <a:t>الأشينات</a:t>
            </a:r>
            <a:r>
              <a:rPr lang="ar-SA" sz="6000" dirty="0"/>
              <a:t> هي عبارة عن اتحاد بين طحلب وفطر، حيث يقوم الطحلب بعملية البناء الضوئي ويقوم الفطر بامتصاص الماء والأملاح وبذلك يتحقق التوازن في تحصيل الغذاء بين الطرفين </a:t>
            </a:r>
            <a:endParaRPr lang="fr-FR" sz="6000" dirty="0"/>
          </a:p>
        </p:txBody>
      </p:sp>
    </p:spTree>
    <p:extLst>
      <p:ext uri="{BB962C8B-B14F-4D97-AF65-F5344CB8AC3E}">
        <p14:creationId xmlns:p14="http://schemas.microsoft.com/office/powerpoint/2010/main" val="1825092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bou Ghassane\Desktop\ecology\slide_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bou Ghassane\Desktop\ecology\Liche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806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normAutofit lnSpcReduction="10000"/>
          </a:bodyPr>
          <a:lstStyle/>
          <a:p>
            <a:pPr lvl="0" algn="just" rtl="1"/>
            <a:r>
              <a:rPr lang="ar-SA" sz="5400" dirty="0"/>
              <a:t>العلاقة بين جذور النباتات البقولية (نبات الفول مثلا)   وبكتيريا تثبيت النيتروجين، حيت أن هذه الأخيرة تثبت الآزوت الجوي على شكل نترات يستفيد منه النبات والذي يوفر بدوره للبكتيريا موطنا لمعيشتها (العقد البكتيرية).</a:t>
            </a:r>
            <a:endParaRPr lang="fr-FR" sz="5400" dirty="0"/>
          </a:p>
          <a:p>
            <a:pPr algn="ctr"/>
            <a:endParaRPr lang="fr-FR" sz="4800" dirty="0"/>
          </a:p>
        </p:txBody>
      </p:sp>
    </p:spTree>
    <p:extLst>
      <p:ext uri="{BB962C8B-B14F-4D97-AF65-F5344CB8AC3E}">
        <p14:creationId xmlns:p14="http://schemas.microsoft.com/office/powerpoint/2010/main" val="374341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bou Ghassane\Desktop\ecology\300px-ZBDYF00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8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bou Ghassane\Desktop\ecology\biology-form-4-chapter-8-dynamic-ecosystem-part-5-3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3"/>
            <a:ext cx="9144000" cy="6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8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412467" y="692696"/>
            <a:ext cx="822960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ar-SA" b="1" dirty="0">
                <a:solidFill>
                  <a:srgbClr val="0000CC"/>
                </a:solidFill>
              </a:rPr>
              <a:t>العلاقات بين </a:t>
            </a:r>
            <a:r>
              <a:rPr lang="ar-DZ" b="1" dirty="0">
                <a:solidFill>
                  <a:srgbClr val="0000CC"/>
                </a:solidFill>
              </a:rPr>
              <a:t>ال</a:t>
            </a:r>
            <a:r>
              <a:rPr lang="ar-SA" b="1" dirty="0">
                <a:solidFill>
                  <a:srgbClr val="0000CC"/>
                </a:solidFill>
              </a:rPr>
              <a:t>نوعية</a:t>
            </a:r>
            <a:br>
              <a:rPr lang="fr-FR" b="1" dirty="0">
                <a:solidFill>
                  <a:srgbClr val="0000CC"/>
                </a:solidFill>
              </a:rPr>
            </a:br>
            <a:r>
              <a:rPr lang="ar-SA" b="1" dirty="0">
                <a:solidFill>
                  <a:srgbClr val="0000CC"/>
                </a:solidFill>
              </a:rPr>
              <a:t> </a:t>
            </a:r>
            <a:r>
              <a:rPr lang="fr-FR" b="1" dirty="0" err="1">
                <a:solidFill>
                  <a:srgbClr val="0000CC"/>
                </a:solidFill>
              </a:rPr>
              <a:t>Interspecific</a:t>
            </a:r>
            <a:r>
              <a:rPr lang="fr-FR" b="1" dirty="0">
                <a:solidFill>
                  <a:srgbClr val="0000CC"/>
                </a:solidFill>
              </a:rPr>
              <a:t> </a:t>
            </a:r>
            <a:r>
              <a:rPr lang="fr-FR" b="1" dirty="0" err="1">
                <a:solidFill>
                  <a:srgbClr val="0000CC"/>
                </a:solidFill>
              </a:rPr>
              <a:t>relationships</a:t>
            </a:r>
            <a:endParaRPr lang="fr-FR" dirty="0">
              <a:solidFill>
                <a:srgbClr val="0000CC"/>
              </a:solidFill>
            </a:endParaRPr>
          </a:p>
        </p:txBody>
      </p:sp>
      <p:sp>
        <p:nvSpPr>
          <p:cNvPr id="7" name="Espace réservé du contenu 2"/>
          <p:cNvSpPr>
            <a:spLocks noGrp="1"/>
          </p:cNvSpPr>
          <p:nvPr>
            <p:ph idx="1"/>
          </p:nvPr>
        </p:nvSpPr>
        <p:spPr>
          <a:xfrm>
            <a:off x="398149" y="2204864"/>
            <a:ext cx="8229600" cy="3744416"/>
          </a:xfrm>
        </p:spPr>
        <p:txBody>
          <a:bodyPr>
            <a:normAutofit/>
          </a:bodyPr>
          <a:lstStyle/>
          <a:p>
            <a:pPr marL="0" indent="0" algn="ctr" rtl="1">
              <a:buNone/>
            </a:pPr>
            <a:r>
              <a:rPr lang="ar-SA" sz="6000" dirty="0"/>
              <a:t>هي العلاقات التي تنشأ بين الأنواع المختلفة من الكائنات الحية, وهي متنوعة وعديدة</a:t>
            </a:r>
            <a:endParaRPr lang="fr-FR" sz="6000" dirty="0"/>
          </a:p>
        </p:txBody>
      </p:sp>
    </p:spTree>
    <p:extLst>
      <p:ext uri="{BB962C8B-B14F-4D97-AF65-F5344CB8AC3E}">
        <p14:creationId xmlns:p14="http://schemas.microsoft.com/office/powerpoint/2010/main" val="17315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260648"/>
            <a:ext cx="8856984" cy="6480720"/>
          </a:xfrm>
        </p:spPr>
        <p:txBody>
          <a:bodyPr>
            <a:normAutofit/>
          </a:bodyPr>
          <a:lstStyle/>
          <a:p>
            <a:pPr marL="0" lvl="0" indent="0" algn="just" rtl="1">
              <a:buNone/>
            </a:pPr>
            <a:r>
              <a:rPr lang="ar-SA" sz="4600" dirty="0"/>
              <a:t>العلاقة الإجبارية بين الحيوان الأولي السوطي (</a:t>
            </a:r>
            <a:r>
              <a:rPr lang="fr-FR" sz="4600" dirty="0" err="1"/>
              <a:t>Trichonympha</a:t>
            </a:r>
            <a:r>
              <a:rPr lang="ar-SA" sz="4600" dirty="0"/>
              <a:t>) والنمل الأبيض آكل الخشب (الأرضة)، حيث لا يستطيع أحد الحيوانين العيش من دون الأخر. فالنمل الأبيض يوفر المواد الغذائية الأساسية وبيئة العيش المناسبة، أما الحيوان السوطي فيعيش في القناة الهضمية للنمل  ويقوم بهضم مادة السيليلوز التي يصعب هضمها من طرف النمل.      </a:t>
            </a:r>
            <a:endParaRPr lang="fr-FR" sz="4600" dirty="0"/>
          </a:p>
          <a:p>
            <a:pPr algn="just" rtl="1"/>
            <a:endParaRPr lang="fr-FR" sz="4600" dirty="0"/>
          </a:p>
        </p:txBody>
      </p:sp>
    </p:spTree>
    <p:extLst>
      <p:ext uri="{BB962C8B-B14F-4D97-AF65-F5344CB8AC3E}">
        <p14:creationId xmlns:p14="http://schemas.microsoft.com/office/powerpoint/2010/main" val="2996667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1EFF19-875D-4AA8-8363-B7E807C71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7776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rtl="1"/>
            <a:r>
              <a:rPr lang="ar-SA" sz="4800" b="1" dirty="0">
                <a:solidFill>
                  <a:srgbClr val="0000CC"/>
                </a:solidFill>
              </a:rPr>
              <a:t>المعايشة (+. 0) </a:t>
            </a:r>
            <a:r>
              <a:rPr lang="fr-FR" sz="4800" b="1" dirty="0" err="1">
                <a:solidFill>
                  <a:srgbClr val="0000CC"/>
                </a:solidFill>
              </a:rPr>
              <a:t>Commensalism</a:t>
            </a:r>
            <a:r>
              <a:rPr lang="ar-SA" sz="4800" b="1" dirty="0">
                <a:solidFill>
                  <a:srgbClr val="0000CC"/>
                </a:solidFill>
              </a:rPr>
              <a:t> </a:t>
            </a:r>
            <a:endParaRPr lang="fr-FR" sz="4800" dirty="0">
              <a:solidFill>
                <a:srgbClr val="0000CC"/>
              </a:solidFill>
            </a:endParaRPr>
          </a:p>
        </p:txBody>
      </p:sp>
      <p:sp>
        <p:nvSpPr>
          <p:cNvPr id="3" name="Espace réservé du contenu 2"/>
          <p:cNvSpPr>
            <a:spLocks noGrp="1"/>
          </p:cNvSpPr>
          <p:nvPr>
            <p:ph idx="1"/>
          </p:nvPr>
        </p:nvSpPr>
        <p:spPr/>
        <p:txBody>
          <a:bodyPr/>
          <a:lstStyle/>
          <a:p>
            <a:pPr marL="0" indent="0" algn="ctr" rtl="1">
              <a:buNone/>
            </a:pPr>
            <a:r>
              <a:rPr lang="ar-SA" sz="6000" dirty="0"/>
              <a:t>وفيها يعيش نوعان مختلفان من الكائنات معاً بحيث ينتفع أحدهما فقط من الآخر انتفاعا لا يضر الطرف الثاني. </a:t>
            </a:r>
            <a:endParaRPr lang="fr-FR" sz="6000" dirty="0"/>
          </a:p>
          <a:p>
            <a:pPr algn="r" rtl="1"/>
            <a:endParaRPr lang="fr-FR" dirty="0"/>
          </a:p>
        </p:txBody>
      </p:sp>
    </p:spTree>
    <p:extLst>
      <p:ext uri="{BB962C8B-B14F-4D97-AF65-F5344CB8AC3E}">
        <p14:creationId xmlns:p14="http://schemas.microsoft.com/office/powerpoint/2010/main" val="3273840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ar-SA" sz="8000" dirty="0"/>
              <a:t>بعض الأمثلة</a:t>
            </a:r>
            <a:endParaRPr lang="fr-FR" sz="8000" dirty="0"/>
          </a:p>
        </p:txBody>
      </p:sp>
      <p:sp>
        <p:nvSpPr>
          <p:cNvPr id="3" name="Espace réservé du contenu 2"/>
          <p:cNvSpPr>
            <a:spLocks noGrp="1"/>
          </p:cNvSpPr>
          <p:nvPr>
            <p:ph idx="1"/>
          </p:nvPr>
        </p:nvSpPr>
        <p:spPr/>
        <p:txBody>
          <a:bodyPr/>
          <a:lstStyle/>
          <a:p>
            <a:pPr marL="0" lvl="0" indent="0" algn="ctr" rtl="1">
              <a:buNone/>
            </a:pPr>
            <a:r>
              <a:rPr lang="ar-SA" sz="4000" dirty="0"/>
              <a:t>ومن الأمثلة الشـائعة للمعايشـة </a:t>
            </a:r>
            <a:r>
              <a:rPr lang="ar-SA" sz="4000" dirty="0" err="1"/>
              <a:t>إرتبـاط</a:t>
            </a:r>
            <a:r>
              <a:rPr lang="ar-SA" sz="4000" dirty="0"/>
              <a:t> شــقائق النعمان </a:t>
            </a:r>
            <a:r>
              <a:rPr lang="fr-FR" sz="4000" dirty="0"/>
              <a:t>(</a:t>
            </a:r>
            <a:r>
              <a:rPr lang="fr-FR" sz="4000" dirty="0" err="1"/>
              <a:t>Sea-anemon</a:t>
            </a:r>
            <a:r>
              <a:rPr lang="fr-FR" sz="4000" dirty="0"/>
              <a:t>)</a:t>
            </a:r>
            <a:r>
              <a:rPr lang="ar-SA" sz="4000" dirty="0"/>
              <a:t> بالسرطان الناسك </a:t>
            </a:r>
            <a:r>
              <a:rPr lang="fr-FR" sz="4000" dirty="0"/>
              <a:t>(</a:t>
            </a:r>
            <a:r>
              <a:rPr lang="fr-FR" sz="4000" dirty="0" err="1"/>
              <a:t>HermitCrab</a:t>
            </a:r>
            <a:r>
              <a:rPr lang="fr-FR" sz="4000" dirty="0"/>
              <a:t>)</a:t>
            </a:r>
            <a:r>
              <a:rPr lang="ar-SA" sz="4000" dirty="0"/>
              <a:t>، حيث يثبت شــقائق النعمان جسمه فـوق محار السرطان الناسك مما يضمن </a:t>
            </a:r>
            <a:r>
              <a:rPr lang="ar-SA" sz="4000" dirty="0" err="1"/>
              <a:t>الإنتقال</a:t>
            </a:r>
            <a:r>
              <a:rPr lang="ar-SA" sz="4000" dirty="0"/>
              <a:t> أين تزداد  فرصته في الحصول على الغذاء. أما السرطان فلا يحصل على أية فائدة أو يقع عليه أي ضرر من جراء هذه العلاقة.</a:t>
            </a:r>
            <a:endParaRPr lang="fr-FR" sz="4000" dirty="0"/>
          </a:p>
          <a:p>
            <a:endParaRPr lang="fr-FR" dirty="0"/>
          </a:p>
        </p:txBody>
      </p:sp>
    </p:spTree>
    <p:extLst>
      <p:ext uri="{BB962C8B-B14F-4D97-AF65-F5344CB8AC3E}">
        <p14:creationId xmlns:p14="http://schemas.microsoft.com/office/powerpoint/2010/main" val="2722584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bou Ghassane\Desktop\ecology\clip_image0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85"/>
            <a:ext cx="9144000" cy="672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80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bou Ghassane\Desktop\ecology\protocooperati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 y="692696"/>
            <a:ext cx="9018734" cy="54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76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lnSpcReduction="10000"/>
          </a:bodyPr>
          <a:lstStyle/>
          <a:p>
            <a:pPr marL="0" indent="0" algn="ctr" rtl="1">
              <a:buNone/>
            </a:pPr>
            <a:r>
              <a:rPr lang="ar-SA" sz="4000" dirty="0"/>
              <a:t>يمكن اعتبار العلاقة بين سمك </a:t>
            </a:r>
            <a:r>
              <a:rPr lang="ar-SA" sz="4000" dirty="0" err="1"/>
              <a:t>الريمورا</a:t>
            </a:r>
            <a:r>
              <a:rPr lang="fr-FR" sz="4000" dirty="0"/>
              <a:t>(</a:t>
            </a:r>
            <a:r>
              <a:rPr lang="fr-FR" sz="4000" dirty="0" err="1"/>
              <a:t>Remora</a:t>
            </a:r>
            <a:r>
              <a:rPr lang="fr-FR" sz="4000" dirty="0"/>
              <a:t>)</a:t>
            </a:r>
            <a:r>
              <a:rPr lang="ar-SA" sz="4000" dirty="0"/>
              <a:t> المسمى بقمل القرش </a:t>
            </a:r>
            <a:r>
              <a:rPr lang="fr-FR" sz="4000" dirty="0"/>
              <a:t>(Shark </a:t>
            </a:r>
            <a:r>
              <a:rPr lang="fr-FR" sz="4000" dirty="0" err="1"/>
              <a:t>Louse</a:t>
            </a:r>
            <a:r>
              <a:rPr lang="fr-FR" sz="4000" dirty="0"/>
              <a:t>)</a:t>
            </a:r>
            <a:r>
              <a:rPr lang="ar-SA" sz="4000" dirty="0"/>
              <a:t> وأسماك القرش ـ نوعا من أنواع المعايشة حيث تتحور أحد الزعانف الظهرية لقمل القرش إلى </a:t>
            </a:r>
            <a:r>
              <a:rPr lang="ar-SA" sz="4000" dirty="0" err="1"/>
              <a:t>ممصات</a:t>
            </a:r>
            <a:r>
              <a:rPr lang="ar-SA" sz="4000" dirty="0"/>
              <a:t> تستعمل لتثبيت </a:t>
            </a:r>
            <a:r>
              <a:rPr lang="ar-SA" sz="4000" dirty="0" err="1"/>
              <a:t>الريمـورا</a:t>
            </a:r>
            <a:r>
              <a:rPr lang="ar-SA" sz="4000" dirty="0"/>
              <a:t> على جســم القرش مما يضمن له </a:t>
            </a:r>
            <a:r>
              <a:rPr lang="ar-SA" sz="4000" dirty="0" err="1"/>
              <a:t>الإنتقال</a:t>
            </a:r>
            <a:r>
              <a:rPr lang="ar-SA" sz="4000" dirty="0"/>
              <a:t> مع القرش وعدم التعرض لأي اعتداء، بالإضافة إلى أنه يحصل على بعض بقايا الطعام المتبقي من سمك القرش.</a:t>
            </a:r>
            <a:endParaRPr lang="fr-FR" sz="4000" dirty="0"/>
          </a:p>
          <a:p>
            <a:pPr algn="ctr"/>
            <a:endParaRPr lang="fr-FR" dirty="0"/>
          </a:p>
        </p:txBody>
      </p:sp>
    </p:spTree>
    <p:extLst>
      <p:ext uri="{BB962C8B-B14F-4D97-AF65-F5344CB8AC3E}">
        <p14:creationId xmlns:p14="http://schemas.microsoft.com/office/powerpoint/2010/main" val="3131409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bou Ghassane\Desktop\ecology\6.Commensalis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70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bou Ghassane\Desktop\ecology\38250-004-EA9EA4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35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5400" b="1" dirty="0">
                <a:solidFill>
                  <a:srgbClr val="0000CC"/>
                </a:solidFill>
              </a:rPr>
              <a:t>المضارة (0. -)  </a:t>
            </a:r>
            <a:r>
              <a:rPr lang="fr-FR" sz="5400" b="1" dirty="0" err="1">
                <a:solidFill>
                  <a:srgbClr val="0000CC"/>
                </a:solidFill>
              </a:rPr>
              <a:t>Amensalism</a:t>
            </a:r>
            <a:r>
              <a:rPr lang="fr-FR" sz="5400" b="1" dirty="0">
                <a:solidFill>
                  <a:srgbClr val="0000CC"/>
                </a:solidFill>
              </a:rPr>
              <a:t> </a:t>
            </a:r>
            <a:endParaRPr lang="fr-FR" sz="5400" dirty="0">
              <a:solidFill>
                <a:srgbClr val="0000CC"/>
              </a:solidFill>
            </a:endParaRPr>
          </a:p>
        </p:txBody>
      </p:sp>
      <p:sp>
        <p:nvSpPr>
          <p:cNvPr id="3" name="Espace réservé du contenu 2"/>
          <p:cNvSpPr>
            <a:spLocks noGrp="1"/>
          </p:cNvSpPr>
          <p:nvPr>
            <p:ph idx="1"/>
          </p:nvPr>
        </p:nvSpPr>
        <p:spPr/>
        <p:txBody>
          <a:bodyPr>
            <a:normAutofit lnSpcReduction="10000"/>
          </a:bodyPr>
          <a:lstStyle/>
          <a:p>
            <a:pPr marL="0" indent="0" algn="ctr" rtl="1">
              <a:buNone/>
            </a:pPr>
            <a:r>
              <a:rPr lang="ar-IQ" sz="6000" dirty="0"/>
              <a:t>وفي هذه الحالة يتأثر أحد الكائنين المتفاعلين بشدة في حين لا يتأثر الآخر. ومن أمثلة ذلك شجرة الجوز </a:t>
            </a:r>
            <a:r>
              <a:rPr lang="ar-IQ" sz="6000" dirty="0" err="1"/>
              <a:t>والأوكاليبتوس</a:t>
            </a:r>
            <a:r>
              <a:rPr lang="ar-DZ" sz="6000" dirty="0"/>
              <a:t> وكذلك فطر البنسليوم والبكتيريا.</a:t>
            </a:r>
            <a:endParaRPr lang="fr-FR" sz="6000" dirty="0"/>
          </a:p>
          <a:p>
            <a:pPr algn="ctr" rtl="1"/>
            <a:endParaRPr lang="fr-FR" dirty="0"/>
          </a:p>
        </p:txBody>
      </p:sp>
    </p:spTree>
    <p:extLst>
      <p:ext uri="{BB962C8B-B14F-4D97-AF65-F5344CB8AC3E}">
        <p14:creationId xmlns:p14="http://schemas.microsoft.com/office/powerpoint/2010/main" val="154735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rtl="1"/>
            <a:r>
              <a:rPr lang="ar-SA" sz="4000" b="1" dirty="0">
                <a:solidFill>
                  <a:srgbClr val="0000CC"/>
                </a:solidFill>
              </a:rPr>
              <a:t>تبادل المنفعة أو </a:t>
            </a:r>
            <a:r>
              <a:rPr lang="ar-SA" sz="4000" b="1" dirty="0" err="1">
                <a:solidFill>
                  <a:srgbClr val="0000CC"/>
                </a:solidFill>
              </a:rPr>
              <a:t>التقايض</a:t>
            </a:r>
            <a:r>
              <a:rPr lang="ar-SA" sz="4000" b="1" dirty="0">
                <a:solidFill>
                  <a:srgbClr val="0000CC"/>
                </a:solidFill>
              </a:rPr>
              <a:t> (+. +)</a:t>
            </a:r>
            <a:r>
              <a:rPr lang="fr-FR" sz="4000" b="1" dirty="0" err="1">
                <a:solidFill>
                  <a:srgbClr val="0000CC"/>
                </a:solidFill>
              </a:rPr>
              <a:t>Mutualism</a:t>
            </a:r>
            <a:r>
              <a:rPr lang="fr-FR" sz="4000" b="1" dirty="0">
                <a:solidFill>
                  <a:srgbClr val="0000CC"/>
                </a:solidFill>
              </a:rPr>
              <a:t> </a:t>
            </a:r>
            <a:endParaRPr lang="fr-FR" sz="4000" dirty="0">
              <a:solidFill>
                <a:srgbClr val="0000CC"/>
              </a:solidFill>
            </a:endParaRPr>
          </a:p>
        </p:txBody>
      </p:sp>
      <p:sp>
        <p:nvSpPr>
          <p:cNvPr id="3" name="Espace réservé du contenu 2"/>
          <p:cNvSpPr>
            <a:spLocks noGrp="1"/>
          </p:cNvSpPr>
          <p:nvPr>
            <p:ph idx="1"/>
          </p:nvPr>
        </p:nvSpPr>
        <p:spPr>
          <a:xfrm>
            <a:off x="251520" y="1600200"/>
            <a:ext cx="8568952" cy="4525963"/>
          </a:xfrm>
        </p:spPr>
        <p:txBody>
          <a:bodyPr>
            <a:noAutofit/>
          </a:bodyPr>
          <a:lstStyle/>
          <a:p>
            <a:pPr marL="0" indent="0" algn="ctr" rtl="1">
              <a:buNone/>
            </a:pPr>
            <a:r>
              <a:rPr lang="ar-SA" sz="6000" dirty="0"/>
              <a:t>وفيه يعيش نوعان مختلفان من الكائنات الحية معيشة مشتركة حيث ينتفع كلاهما بالعيش معا. هذه العلاقة تكون </a:t>
            </a:r>
            <a:r>
              <a:rPr lang="ar-SA" sz="6000" dirty="0" err="1">
                <a:solidFill>
                  <a:srgbClr val="FF0000"/>
                </a:solidFill>
              </a:rPr>
              <a:t>إختيارية</a:t>
            </a:r>
            <a:r>
              <a:rPr lang="ar-DZ" sz="6000" dirty="0">
                <a:solidFill>
                  <a:srgbClr val="FF0000"/>
                </a:solidFill>
              </a:rPr>
              <a:t> أو اجبارية</a:t>
            </a:r>
            <a:r>
              <a:rPr lang="ar-SA" sz="6000" dirty="0"/>
              <a:t>. </a:t>
            </a:r>
            <a:endParaRPr lang="fr-FR" sz="6000" dirty="0"/>
          </a:p>
        </p:txBody>
      </p:sp>
    </p:spTree>
    <p:extLst>
      <p:ext uri="{BB962C8B-B14F-4D97-AF65-F5344CB8AC3E}">
        <p14:creationId xmlns:p14="http://schemas.microsoft.com/office/powerpoint/2010/main" val="37090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bou Ghassane\Desktop\ecology\Black_Walnut_midd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1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7E3CB78-814F-4A78-83C2-EE00634FE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14443" cy="6842343"/>
          </a:xfrm>
          <a:prstGeom prst="rect">
            <a:avLst/>
          </a:prstGeom>
        </p:spPr>
      </p:pic>
    </p:spTree>
    <p:extLst>
      <p:ext uri="{BB962C8B-B14F-4D97-AF65-F5344CB8AC3E}">
        <p14:creationId xmlns:p14="http://schemas.microsoft.com/office/powerpoint/2010/main" val="3112314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593330-68D5-4DA5-9BE8-A2E5A0A71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14"/>
            <a:ext cx="9124550" cy="6846986"/>
          </a:xfrm>
          <a:prstGeom prst="rect">
            <a:avLst/>
          </a:prstGeom>
        </p:spPr>
      </p:pic>
    </p:spTree>
    <p:extLst>
      <p:ext uri="{BB962C8B-B14F-4D97-AF65-F5344CB8AC3E}">
        <p14:creationId xmlns:p14="http://schemas.microsoft.com/office/powerpoint/2010/main" val="3150774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rtl="1"/>
            <a:r>
              <a:rPr lang="ar-SA" sz="4800" b="1" dirty="0">
                <a:solidFill>
                  <a:srgbClr val="0000CC"/>
                </a:solidFill>
              </a:rPr>
              <a:t>التعادل أو الحيادية (0. 0) </a:t>
            </a:r>
            <a:r>
              <a:rPr lang="fr-FR" sz="4800" b="1" dirty="0" err="1">
                <a:solidFill>
                  <a:srgbClr val="0000CC"/>
                </a:solidFill>
              </a:rPr>
              <a:t>Neutralism</a:t>
            </a:r>
            <a:r>
              <a:rPr lang="fr-FR" sz="4800" b="1" dirty="0">
                <a:solidFill>
                  <a:srgbClr val="0000CC"/>
                </a:solidFill>
              </a:rPr>
              <a:t> </a:t>
            </a:r>
            <a:endParaRPr lang="fr-FR" sz="4800" dirty="0">
              <a:solidFill>
                <a:srgbClr val="0000CC"/>
              </a:solidFill>
            </a:endParaRPr>
          </a:p>
        </p:txBody>
      </p:sp>
      <p:sp>
        <p:nvSpPr>
          <p:cNvPr id="3" name="Espace réservé du contenu 2"/>
          <p:cNvSpPr>
            <a:spLocks noGrp="1"/>
          </p:cNvSpPr>
          <p:nvPr>
            <p:ph idx="1"/>
          </p:nvPr>
        </p:nvSpPr>
        <p:spPr/>
        <p:txBody>
          <a:bodyPr/>
          <a:lstStyle/>
          <a:p>
            <a:pPr marL="0" indent="0" algn="ctr" rtl="1">
              <a:buNone/>
            </a:pPr>
            <a:endParaRPr lang="ar-SA" sz="5400" dirty="0"/>
          </a:p>
          <a:p>
            <a:pPr marL="0" indent="0" algn="ctr" rtl="1">
              <a:buNone/>
            </a:pPr>
            <a:r>
              <a:rPr lang="ar-SA" sz="6600" dirty="0"/>
              <a:t>حيث يعيش الكائنان مع بعضهما البعض ولا يلحق أي منهما أي ضرر أو نفع.</a:t>
            </a:r>
            <a:endParaRPr lang="fr-FR" sz="6600" dirty="0"/>
          </a:p>
          <a:p>
            <a:pPr algn="r" rtl="1"/>
            <a:endParaRPr lang="fr-FR" dirty="0"/>
          </a:p>
        </p:txBody>
      </p:sp>
    </p:spTree>
    <p:extLst>
      <p:ext uri="{BB962C8B-B14F-4D97-AF65-F5344CB8AC3E}">
        <p14:creationId xmlns:p14="http://schemas.microsoft.com/office/powerpoint/2010/main" val="3672135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rtl="1"/>
            <a:r>
              <a:rPr lang="ar-SA" b="1" dirty="0">
                <a:solidFill>
                  <a:srgbClr val="0000CC"/>
                </a:solidFill>
              </a:rPr>
              <a:t>التنافس (-. -)</a:t>
            </a:r>
            <a:r>
              <a:rPr lang="fr-FR" b="1" dirty="0" err="1">
                <a:solidFill>
                  <a:srgbClr val="0000CC"/>
                </a:solidFill>
              </a:rPr>
              <a:t>Competition</a:t>
            </a:r>
            <a:endParaRPr lang="fr-FR" dirty="0">
              <a:solidFill>
                <a:srgbClr val="0000CC"/>
              </a:solidFill>
            </a:endParaRPr>
          </a:p>
        </p:txBody>
      </p:sp>
      <p:sp>
        <p:nvSpPr>
          <p:cNvPr id="3" name="Espace réservé du contenu 2"/>
          <p:cNvSpPr>
            <a:spLocks noGrp="1"/>
          </p:cNvSpPr>
          <p:nvPr>
            <p:ph idx="1"/>
          </p:nvPr>
        </p:nvSpPr>
        <p:spPr/>
        <p:txBody>
          <a:bodyPr>
            <a:normAutofit fontScale="92500" lnSpcReduction="10000"/>
          </a:bodyPr>
          <a:lstStyle/>
          <a:p>
            <a:pPr marL="0" indent="0" algn="ctr" rtl="1">
              <a:buNone/>
            </a:pPr>
            <a:r>
              <a:rPr lang="ar-SA" sz="3600" dirty="0"/>
              <a:t>استباق للغداء أو المكان أو بعض الاحتياجات الأخرى بين أفراد الأنواع المختلفة التي تكون النظام البيئي.</a:t>
            </a:r>
            <a:endParaRPr lang="fr-FR" sz="3600" dirty="0"/>
          </a:p>
          <a:p>
            <a:pPr marL="0" indent="0" algn="ctr" rtl="1">
              <a:buNone/>
            </a:pPr>
            <a:endParaRPr lang="fr-FR" sz="3600" dirty="0"/>
          </a:p>
          <a:p>
            <a:pPr marL="0" indent="0" algn="ctr" rtl="1">
              <a:buNone/>
            </a:pPr>
            <a:r>
              <a:rPr lang="ar-SA" sz="3600" dirty="0"/>
              <a:t> فلكل نوع من الكائنات الحية في النظام البيئي </a:t>
            </a:r>
            <a:r>
              <a:rPr lang="ar-DZ" sz="3600" dirty="0"/>
              <a:t>مركزه</a:t>
            </a:r>
            <a:r>
              <a:rPr lang="ar-SA" sz="3600" dirty="0"/>
              <a:t> البيئي</a:t>
            </a:r>
            <a:r>
              <a:rPr lang="fr-FR" sz="3600" dirty="0"/>
              <a:t>  </a:t>
            </a:r>
            <a:r>
              <a:rPr lang="ar-SA" sz="3600" dirty="0"/>
              <a:t> </a:t>
            </a:r>
            <a:r>
              <a:rPr lang="fr-FR" sz="3600" dirty="0"/>
              <a:t>(</a:t>
            </a:r>
            <a:r>
              <a:rPr lang="fr-FR" sz="3600" dirty="0" err="1"/>
              <a:t>Ecological</a:t>
            </a:r>
            <a:r>
              <a:rPr lang="fr-FR" sz="3600" dirty="0"/>
              <a:t> niche )</a:t>
            </a:r>
            <a:r>
              <a:rPr lang="ar-SA" sz="3600" dirty="0"/>
              <a:t> الذي يسكنه من أرض أو ماء، يزاول فيه نشاطه الحيوي ويحتوى كل ما يحتاجه من عناصر حيوية </a:t>
            </a:r>
            <a:r>
              <a:rPr lang="fr-FR" sz="3600" dirty="0"/>
              <a:t>(</a:t>
            </a:r>
            <a:r>
              <a:rPr lang="fr-FR" sz="3600" dirty="0" err="1"/>
              <a:t>Biotic</a:t>
            </a:r>
            <a:r>
              <a:rPr lang="fr-FR" sz="3600" dirty="0"/>
              <a:t>)</a:t>
            </a:r>
            <a:r>
              <a:rPr lang="ar-SA" sz="3600" dirty="0"/>
              <a:t> ولاحيوية </a:t>
            </a:r>
            <a:r>
              <a:rPr lang="fr-FR" sz="3600" dirty="0"/>
              <a:t>(</a:t>
            </a:r>
            <a:r>
              <a:rPr lang="fr-FR" sz="3600" dirty="0" err="1"/>
              <a:t>Abiotic</a:t>
            </a:r>
            <a:r>
              <a:rPr lang="fr-FR" sz="3600" dirty="0"/>
              <a:t>)</a:t>
            </a:r>
            <a:r>
              <a:rPr lang="ar-SA" sz="3600" dirty="0"/>
              <a:t>، كدرجة الحرارة والرطوبة والحموضة والملوحة ونوع الطعام ومكان وطريقة جمع الطعام</a:t>
            </a:r>
            <a:r>
              <a:rPr lang="ar-SA" dirty="0"/>
              <a:t>. </a:t>
            </a:r>
            <a:endParaRPr lang="fr-FR" dirty="0"/>
          </a:p>
        </p:txBody>
      </p:sp>
    </p:spTree>
    <p:extLst>
      <p:ext uri="{BB962C8B-B14F-4D97-AF65-F5344CB8AC3E}">
        <p14:creationId xmlns:p14="http://schemas.microsoft.com/office/powerpoint/2010/main" val="3706654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Autofit/>
          </a:bodyPr>
          <a:lstStyle/>
          <a:p>
            <a:pPr algn="ctr" rtl="1"/>
            <a:r>
              <a:rPr lang="ar-SA" sz="2800" dirty="0">
                <a:solidFill>
                  <a:srgbClr val="FF0000"/>
                </a:solidFill>
              </a:rPr>
              <a:t>وال</a:t>
            </a:r>
            <a:r>
              <a:rPr lang="ar-DZ" sz="2800" dirty="0">
                <a:solidFill>
                  <a:srgbClr val="FF0000"/>
                </a:solidFill>
              </a:rPr>
              <a:t>مركز</a:t>
            </a:r>
            <a:r>
              <a:rPr lang="ar-SA" sz="2800" dirty="0">
                <a:solidFill>
                  <a:srgbClr val="FF0000"/>
                </a:solidFill>
              </a:rPr>
              <a:t> البيئي للنوع خاص به ويختلف عن العش البيئي لأي نوع آخر وهو صفة من صفات النوع فهو محدد بالجينات تماماً كأي صفة من صفات النوع. </a:t>
            </a:r>
            <a:endParaRPr lang="fr-FR" sz="2800" dirty="0">
              <a:solidFill>
                <a:srgbClr val="FF0000"/>
              </a:solidFill>
            </a:endParaRPr>
          </a:p>
          <a:p>
            <a:pPr algn="ctr" rtl="1"/>
            <a:r>
              <a:rPr lang="ar-SA" sz="2800" dirty="0"/>
              <a:t>في بعض الأحيان نجد أن نوعين مختلفين من الكائنات الحية يتشابهان بعض الشيء في عشهما البيئي ويقال أنه حصل تداخل بين العشين. في هذه الحالة </a:t>
            </a:r>
            <a:r>
              <a:rPr lang="ar-SA" sz="2800" dirty="0">
                <a:solidFill>
                  <a:srgbClr val="FF0000"/>
                </a:solidFill>
              </a:rPr>
              <a:t>غالباً ما ينشأ التنافس بين النوعين </a:t>
            </a:r>
            <a:r>
              <a:rPr lang="ar-SA" sz="2800" dirty="0"/>
              <a:t>على محتويات هذين العشين من المكان والغذاء أو كليهما. </a:t>
            </a:r>
            <a:endParaRPr lang="fr-FR" sz="2800" dirty="0"/>
          </a:p>
          <a:p>
            <a:pPr algn="ctr" rtl="1"/>
            <a:r>
              <a:rPr lang="ar-SA" sz="2800" dirty="0"/>
              <a:t>قد يؤدى التنافس إلى أن أحد الأنواع يجبر على ترك </a:t>
            </a:r>
            <a:r>
              <a:rPr lang="ar-DZ" sz="2800" dirty="0"/>
              <a:t>مكانه </a:t>
            </a:r>
            <a:r>
              <a:rPr lang="ar-SA" sz="2800" dirty="0"/>
              <a:t>والهجرة إلى أخر أو قد يُهزم أحد الأنواع ويموت أفراده جوعا. وفي معظم الحالات يحصل </a:t>
            </a:r>
            <a:r>
              <a:rPr lang="ar-SA" sz="2800" dirty="0">
                <a:solidFill>
                  <a:srgbClr val="FF0000"/>
                </a:solidFill>
              </a:rPr>
              <a:t>تجزئة الموارد </a:t>
            </a:r>
            <a:r>
              <a:rPr lang="ar-SA" sz="2800" dirty="0"/>
              <a:t>لتفادي هذا التداخل بين العشين في ذلك المورد من غذاء أو مكان أو كليهما مما يؤدي إلى تقليل عدد العشائر المتنافسة وتوزيعها بما يضمن العيش معا.</a:t>
            </a:r>
            <a:endParaRPr lang="fr-FR" sz="2800" dirty="0"/>
          </a:p>
          <a:p>
            <a:pPr algn="ctr"/>
            <a:endParaRPr lang="fr-FR" sz="2800" dirty="0"/>
          </a:p>
        </p:txBody>
      </p:sp>
    </p:spTree>
    <p:extLst>
      <p:ext uri="{BB962C8B-B14F-4D97-AF65-F5344CB8AC3E}">
        <p14:creationId xmlns:p14="http://schemas.microsoft.com/office/powerpoint/2010/main" val="1376885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noAutofit/>
          </a:bodyPr>
          <a:lstStyle/>
          <a:p>
            <a:pPr marL="0" indent="0" algn="ctr" rtl="1">
              <a:buNone/>
            </a:pPr>
            <a:r>
              <a:rPr lang="ar-SA" sz="4800" dirty="0"/>
              <a:t>يوجد التنافس أيضا بين الأنواع المختلفة من النبات، فمثبطات النمو أيضا وسيلة من الوسائل الشائعة لمنع نمو نباتات من أنواع أخرى تختلف عن نوع النبات المنتج للمثبط بالقرب منه عاملا بذلك على احتكار مساحة معينة من الأرض لا يشاركه فيها أي نوع آخر من النبات.</a:t>
            </a:r>
            <a:endParaRPr lang="fr-FR" sz="4800" dirty="0"/>
          </a:p>
          <a:p>
            <a:pPr algn="r" rtl="1"/>
            <a:endParaRPr lang="fr-FR" sz="4400" dirty="0"/>
          </a:p>
        </p:txBody>
      </p:sp>
    </p:spTree>
    <p:extLst>
      <p:ext uri="{BB962C8B-B14F-4D97-AF65-F5344CB8AC3E}">
        <p14:creationId xmlns:p14="http://schemas.microsoft.com/office/powerpoint/2010/main" val="2384419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ejdio.weebly.com/uploads/3/0/7/8/30785041/1710423_orig.jpg">
            <a:extLst>
              <a:ext uri="{FF2B5EF4-FFF2-40B4-BE49-F238E27FC236}">
                <a16:creationId xmlns:a16="http://schemas.microsoft.com/office/drawing/2014/main" id="{66641E39-D1A4-43CD-BC0C-D2AB0257D9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Image 5">
            <a:extLst>
              <a:ext uri="{FF2B5EF4-FFF2-40B4-BE49-F238E27FC236}">
                <a16:creationId xmlns:a16="http://schemas.microsoft.com/office/drawing/2014/main" id="{3F1106F8-D02C-4034-B4A4-21422479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0367"/>
            <a:ext cx="9144000" cy="5137265"/>
          </a:xfrm>
          <a:prstGeom prst="rect">
            <a:avLst/>
          </a:prstGeom>
        </p:spPr>
      </p:pic>
    </p:spTree>
    <p:extLst>
      <p:ext uri="{BB962C8B-B14F-4D97-AF65-F5344CB8AC3E}">
        <p14:creationId xmlns:p14="http://schemas.microsoft.com/office/powerpoint/2010/main" val="2419181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bou Ghassane\Desktop\ecology\lionhyenafight_2008_brittanygunther_438x0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2" y="0"/>
            <a:ext cx="90630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45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bou Ghassane\Desktop\ecology\2147342_635352440848845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5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700808"/>
            <a:ext cx="8856984" cy="3816424"/>
          </a:xfrm>
        </p:spPr>
        <p:txBody>
          <a:bodyPr>
            <a:noAutofit/>
          </a:bodyPr>
          <a:lstStyle/>
          <a:p>
            <a:pPr marL="0" indent="0" algn="ctr" rtl="1">
              <a:buNone/>
            </a:pPr>
            <a:r>
              <a:rPr lang="ar-SA" sz="16600" b="1" dirty="0"/>
              <a:t>أمثلة</a:t>
            </a:r>
            <a:endParaRPr lang="fr-FR" sz="1200" dirty="0"/>
          </a:p>
        </p:txBody>
      </p:sp>
    </p:spTree>
    <p:extLst>
      <p:ext uri="{BB962C8B-B14F-4D97-AF65-F5344CB8AC3E}">
        <p14:creationId xmlns:p14="http://schemas.microsoft.com/office/powerpoint/2010/main" val="16615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bou Ghassane\Desktop\ecology\am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96059"/>
            <a:ext cx="5256584" cy="675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026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lvl="0" rtl="1"/>
            <a:r>
              <a:rPr lang="ar-SA" sz="6000" b="1" dirty="0">
                <a:solidFill>
                  <a:srgbClr val="0000CC"/>
                </a:solidFill>
              </a:rPr>
              <a:t>التطفل(+. -)</a:t>
            </a:r>
            <a:r>
              <a:rPr lang="fr-FR" sz="6000" b="1" dirty="0" err="1">
                <a:solidFill>
                  <a:srgbClr val="0000CC"/>
                </a:solidFill>
              </a:rPr>
              <a:t>Parasitism</a:t>
            </a:r>
            <a:r>
              <a:rPr lang="fr-FR" sz="6000" b="1" dirty="0">
                <a:solidFill>
                  <a:srgbClr val="0000CC"/>
                </a:solidFill>
              </a:rPr>
              <a:t> </a:t>
            </a:r>
            <a:endParaRPr lang="fr-FR" sz="6000" dirty="0">
              <a:solidFill>
                <a:srgbClr val="0000CC"/>
              </a:solidFill>
            </a:endParaRPr>
          </a:p>
        </p:txBody>
      </p:sp>
      <p:sp>
        <p:nvSpPr>
          <p:cNvPr id="3" name="Espace réservé du contenu 2"/>
          <p:cNvSpPr>
            <a:spLocks noGrp="1"/>
          </p:cNvSpPr>
          <p:nvPr>
            <p:ph idx="1"/>
          </p:nvPr>
        </p:nvSpPr>
        <p:spPr/>
        <p:txBody>
          <a:bodyPr>
            <a:normAutofit/>
          </a:bodyPr>
          <a:lstStyle/>
          <a:p>
            <a:pPr marL="0" indent="0" algn="ctr" rtl="1">
              <a:buNone/>
            </a:pPr>
            <a:r>
              <a:rPr lang="ar-SA" sz="3600" dirty="0"/>
              <a:t>وفيه يعيش أحد الكائنات ويسمى بالمتطفل </a:t>
            </a:r>
            <a:r>
              <a:rPr lang="fr-FR" sz="3600" b="1" dirty="0"/>
              <a:t>(</a:t>
            </a:r>
            <a:r>
              <a:rPr lang="fr-FR" sz="3600" b="1" dirty="0">
                <a:solidFill>
                  <a:srgbClr val="FF0000"/>
                </a:solidFill>
              </a:rPr>
              <a:t>Parasite)</a:t>
            </a:r>
            <a:r>
              <a:rPr lang="ar-SA" sz="3600" dirty="0"/>
              <a:t>على أو داخل كائن حي آخر يدعى بالمضيف أو العائل </a:t>
            </a:r>
            <a:r>
              <a:rPr lang="fr-FR" sz="3600" b="1" dirty="0"/>
              <a:t>(</a:t>
            </a:r>
            <a:r>
              <a:rPr lang="fr-FR" sz="3600" b="1" dirty="0">
                <a:solidFill>
                  <a:srgbClr val="FF0000"/>
                </a:solidFill>
              </a:rPr>
              <a:t>Host</a:t>
            </a:r>
            <a:r>
              <a:rPr lang="fr-FR" sz="3600" b="1" dirty="0"/>
              <a:t>)</a:t>
            </a:r>
            <a:r>
              <a:rPr lang="ar-SA" sz="3600" dirty="0"/>
              <a:t>  يختلف عنه في النوع، مستمدا منه غذائه ويصاحب ذلك ضررا للعائل يؤدي في بعض الأحيان إلى هلاكه.  </a:t>
            </a:r>
            <a:r>
              <a:rPr lang="ar-SA" sz="3600" dirty="0">
                <a:solidFill>
                  <a:srgbClr val="0000CC"/>
                </a:solidFill>
              </a:rPr>
              <a:t>لذا فإن مفهوم التطفل </a:t>
            </a:r>
            <a:r>
              <a:rPr lang="ar-SA" sz="3600" dirty="0" err="1">
                <a:solidFill>
                  <a:srgbClr val="0000CC"/>
                </a:solidFill>
              </a:rPr>
              <a:t>والإفتراس</a:t>
            </a:r>
            <a:r>
              <a:rPr lang="ar-SA" sz="3600" dirty="0">
                <a:solidFill>
                  <a:srgbClr val="0000CC"/>
                </a:solidFill>
              </a:rPr>
              <a:t> يتشابهان عندما يؤدي التطفل إلى الموت. وللتطفل عدة أنواع التطفل منها</a:t>
            </a:r>
            <a:r>
              <a:rPr lang="ar-SA" sz="3600" dirty="0"/>
              <a:t>:</a:t>
            </a:r>
            <a:endParaRPr lang="fr-FR" sz="3600" dirty="0"/>
          </a:p>
        </p:txBody>
      </p:sp>
    </p:spTree>
    <p:extLst>
      <p:ext uri="{BB962C8B-B14F-4D97-AF65-F5344CB8AC3E}">
        <p14:creationId xmlns:p14="http://schemas.microsoft.com/office/powerpoint/2010/main" val="2647585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36912"/>
            <a:ext cx="8229600" cy="1143000"/>
          </a:xfrm>
        </p:spPr>
        <p:txBody>
          <a:bodyPr>
            <a:noAutofit/>
          </a:bodyPr>
          <a:lstStyle/>
          <a:p>
            <a:r>
              <a:rPr lang="ar-SA" sz="8000" b="1" dirty="0"/>
              <a:t>أنواع التطفل</a:t>
            </a:r>
            <a:endParaRPr lang="fr-FR" sz="8000" b="1" dirty="0"/>
          </a:p>
        </p:txBody>
      </p:sp>
    </p:spTree>
    <p:extLst>
      <p:ext uri="{BB962C8B-B14F-4D97-AF65-F5344CB8AC3E}">
        <p14:creationId xmlns:p14="http://schemas.microsoft.com/office/powerpoint/2010/main" val="172530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SA" sz="6000" b="1" dirty="0">
                <a:solidFill>
                  <a:srgbClr val="0000CC"/>
                </a:solidFill>
              </a:rPr>
              <a:t>حسب المدة</a:t>
            </a:r>
            <a:endParaRPr lang="fr-FR" sz="6000" b="1" dirty="0">
              <a:solidFill>
                <a:srgbClr val="0000CC"/>
              </a:solidFill>
            </a:endParaRPr>
          </a:p>
        </p:txBody>
      </p:sp>
      <p:sp>
        <p:nvSpPr>
          <p:cNvPr id="3" name="Espace réservé du contenu 2"/>
          <p:cNvSpPr>
            <a:spLocks noGrp="1"/>
          </p:cNvSpPr>
          <p:nvPr>
            <p:ph idx="1"/>
          </p:nvPr>
        </p:nvSpPr>
        <p:spPr/>
        <p:txBody>
          <a:bodyPr>
            <a:noAutofit/>
          </a:bodyPr>
          <a:lstStyle/>
          <a:p>
            <a:pPr marL="0" indent="0" algn="ctr" rtl="1">
              <a:buNone/>
            </a:pPr>
            <a:r>
              <a:rPr lang="ar-SA" sz="3600" b="1" dirty="0">
                <a:solidFill>
                  <a:srgbClr val="FF0000"/>
                </a:solidFill>
              </a:rPr>
              <a:t>التطفل الدائم</a:t>
            </a:r>
            <a:r>
              <a:rPr lang="fr-FR" sz="3600" b="1" dirty="0">
                <a:solidFill>
                  <a:srgbClr val="FF0000"/>
                </a:solidFill>
              </a:rPr>
              <a:t>Permanent </a:t>
            </a:r>
            <a:r>
              <a:rPr lang="fr-FR" sz="3600" b="1" dirty="0" err="1">
                <a:solidFill>
                  <a:srgbClr val="FF0000"/>
                </a:solidFill>
              </a:rPr>
              <a:t>Parasitism</a:t>
            </a:r>
            <a:r>
              <a:rPr lang="fr-FR" sz="3600" b="1" dirty="0">
                <a:solidFill>
                  <a:srgbClr val="FF0000"/>
                </a:solidFill>
              </a:rPr>
              <a:t> </a:t>
            </a:r>
            <a:endParaRPr lang="fr-FR" sz="3600" dirty="0">
              <a:solidFill>
                <a:srgbClr val="FF0000"/>
              </a:solidFill>
            </a:endParaRPr>
          </a:p>
          <a:p>
            <a:pPr marL="0" indent="0" algn="ctr" rtl="1">
              <a:buNone/>
            </a:pPr>
            <a:r>
              <a:rPr lang="ar-SA" sz="3600" dirty="0"/>
              <a:t>حيث تكون علاقة المتطفل بالعائل دائمة ( طيلة حياة الطفيل) مثل الديدان الشريطية تظل متصلة بالعائل معظم فترة حياتها.</a:t>
            </a:r>
            <a:endParaRPr lang="fr-FR" sz="3600" b="1" dirty="0"/>
          </a:p>
          <a:p>
            <a:pPr marL="0" indent="0" algn="ctr" rtl="1">
              <a:buNone/>
            </a:pPr>
            <a:r>
              <a:rPr lang="ar-SA" sz="3600" b="1" dirty="0">
                <a:solidFill>
                  <a:srgbClr val="FF0000"/>
                </a:solidFill>
              </a:rPr>
              <a:t>التطفل المؤقت</a:t>
            </a:r>
            <a:r>
              <a:rPr lang="fr-FR" sz="3600" b="1" dirty="0" err="1">
                <a:solidFill>
                  <a:srgbClr val="FF0000"/>
                </a:solidFill>
              </a:rPr>
              <a:t>Temporary</a:t>
            </a:r>
            <a:r>
              <a:rPr lang="fr-FR" sz="3600" b="1" dirty="0">
                <a:solidFill>
                  <a:srgbClr val="FF0000"/>
                </a:solidFill>
              </a:rPr>
              <a:t> </a:t>
            </a:r>
            <a:r>
              <a:rPr lang="fr-FR" sz="3600" b="1" dirty="0" err="1">
                <a:solidFill>
                  <a:srgbClr val="FF0000"/>
                </a:solidFill>
              </a:rPr>
              <a:t>parasitism</a:t>
            </a:r>
            <a:r>
              <a:rPr lang="fr-FR" sz="3600" b="1" dirty="0">
                <a:solidFill>
                  <a:srgbClr val="FF0000"/>
                </a:solidFill>
              </a:rPr>
              <a:t>  </a:t>
            </a:r>
            <a:endParaRPr lang="fr-FR" sz="3600" dirty="0">
              <a:solidFill>
                <a:srgbClr val="FF0000"/>
              </a:solidFill>
            </a:endParaRPr>
          </a:p>
          <a:p>
            <a:pPr marL="0" indent="0" algn="ctr" rtl="1">
              <a:buNone/>
            </a:pPr>
            <a:r>
              <a:rPr lang="fr-FR" sz="3600" dirty="0"/>
              <a:t> </a:t>
            </a:r>
            <a:r>
              <a:rPr lang="ar-SA" sz="3600" dirty="0"/>
              <a:t>يكون اتصال الطفيل بالعائل لفترة زمنية محددة تزيد أو تقصر ثم ينفصل عنه مثل قرادة الخشب تترك العائل بعد فترة طويلة من التغذية.</a:t>
            </a:r>
            <a:endParaRPr lang="fr-FR" sz="3600" dirty="0"/>
          </a:p>
          <a:p>
            <a:endParaRPr lang="fr-FR" sz="3600" dirty="0"/>
          </a:p>
        </p:txBody>
      </p:sp>
    </p:spTree>
    <p:extLst>
      <p:ext uri="{BB962C8B-B14F-4D97-AF65-F5344CB8AC3E}">
        <p14:creationId xmlns:p14="http://schemas.microsoft.com/office/powerpoint/2010/main" val="2432899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SA" sz="5400" b="1" dirty="0">
                <a:solidFill>
                  <a:srgbClr val="0000CC"/>
                </a:solidFill>
              </a:rPr>
              <a:t>حسب مكان الاتصال</a:t>
            </a:r>
            <a:endParaRPr lang="fr-FR" sz="5400" b="1" dirty="0">
              <a:solidFill>
                <a:srgbClr val="0000CC"/>
              </a:solidFill>
            </a:endParaRPr>
          </a:p>
        </p:txBody>
      </p:sp>
      <p:sp>
        <p:nvSpPr>
          <p:cNvPr id="3" name="Espace réservé du contenu 2"/>
          <p:cNvSpPr>
            <a:spLocks noGrp="1"/>
          </p:cNvSpPr>
          <p:nvPr>
            <p:ph idx="1"/>
          </p:nvPr>
        </p:nvSpPr>
        <p:spPr/>
        <p:txBody>
          <a:bodyPr>
            <a:normAutofit/>
          </a:bodyPr>
          <a:lstStyle/>
          <a:p>
            <a:pPr marL="0" indent="0" algn="ctr" rtl="1">
              <a:buNone/>
            </a:pPr>
            <a:r>
              <a:rPr lang="ar-SA" sz="3600" b="1" dirty="0">
                <a:solidFill>
                  <a:srgbClr val="FF0000"/>
                </a:solidFill>
              </a:rPr>
              <a:t>التطفل الخارجي</a:t>
            </a:r>
            <a:r>
              <a:rPr lang="fr-FR" sz="3600" b="1" dirty="0">
                <a:solidFill>
                  <a:srgbClr val="FF0000"/>
                </a:solidFill>
              </a:rPr>
              <a:t> </a:t>
            </a:r>
            <a:r>
              <a:rPr lang="fr-FR" sz="3600" b="1" dirty="0" err="1">
                <a:solidFill>
                  <a:srgbClr val="FF0000"/>
                </a:solidFill>
              </a:rPr>
              <a:t>Ectoparasitism</a:t>
            </a:r>
            <a:r>
              <a:rPr lang="fr-FR" sz="3600" b="1" dirty="0">
                <a:solidFill>
                  <a:srgbClr val="FF0000"/>
                </a:solidFill>
              </a:rPr>
              <a:t>  </a:t>
            </a:r>
            <a:endParaRPr lang="fr-FR" sz="3600" dirty="0">
              <a:solidFill>
                <a:srgbClr val="FF0000"/>
              </a:solidFill>
            </a:endParaRPr>
          </a:p>
          <a:p>
            <a:pPr marL="0" indent="0" algn="ctr" rtl="1">
              <a:buNone/>
            </a:pPr>
            <a:r>
              <a:rPr lang="ar-SA" sz="3600" dirty="0"/>
              <a:t>يكون اتصال الطفيل بالعائل خارجيا مثل بعض أنواع القمل.</a:t>
            </a:r>
            <a:endParaRPr lang="fr-FR" sz="3600" dirty="0"/>
          </a:p>
          <a:p>
            <a:pPr marL="0" indent="0" algn="ctr" rtl="1">
              <a:buNone/>
            </a:pPr>
            <a:endParaRPr lang="fr-FR" sz="3600" b="1" dirty="0"/>
          </a:p>
          <a:p>
            <a:pPr marL="0" indent="0" algn="ctr" rtl="1">
              <a:buNone/>
            </a:pPr>
            <a:r>
              <a:rPr lang="ar-SA" sz="3600" b="1" dirty="0">
                <a:solidFill>
                  <a:srgbClr val="FF0000"/>
                </a:solidFill>
              </a:rPr>
              <a:t>التطفل الداخلي</a:t>
            </a:r>
            <a:r>
              <a:rPr lang="fr-FR" sz="3600" b="1" dirty="0" err="1">
                <a:solidFill>
                  <a:srgbClr val="FF0000"/>
                </a:solidFill>
              </a:rPr>
              <a:t>Endoparasitism</a:t>
            </a:r>
            <a:r>
              <a:rPr lang="fr-FR" sz="3600" b="1" dirty="0">
                <a:solidFill>
                  <a:srgbClr val="FF0000"/>
                </a:solidFill>
              </a:rPr>
              <a:t> </a:t>
            </a:r>
            <a:endParaRPr lang="fr-FR" sz="3600" dirty="0">
              <a:solidFill>
                <a:srgbClr val="FF0000"/>
              </a:solidFill>
            </a:endParaRPr>
          </a:p>
          <a:p>
            <a:pPr marL="0" indent="0" algn="ctr" rtl="1">
              <a:buNone/>
            </a:pPr>
            <a:r>
              <a:rPr lang="ar-SA" sz="3600" dirty="0"/>
              <a:t>مثل بعض أنواع الديدان الشريطية حيث تعيش داخل القناة الهضمية للعائل.</a:t>
            </a:r>
            <a:endParaRPr lang="fr-FR" sz="3600" dirty="0"/>
          </a:p>
          <a:p>
            <a:endParaRPr lang="fr-FR" sz="3600" dirty="0"/>
          </a:p>
        </p:txBody>
      </p:sp>
    </p:spTree>
    <p:extLst>
      <p:ext uri="{BB962C8B-B14F-4D97-AF65-F5344CB8AC3E}">
        <p14:creationId xmlns:p14="http://schemas.microsoft.com/office/powerpoint/2010/main" val="206145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433467"/>
          </a:xfrm>
        </p:spPr>
        <p:txBody>
          <a:bodyPr>
            <a:normAutofit/>
          </a:bodyPr>
          <a:lstStyle/>
          <a:p>
            <a:pPr marL="0" indent="0" algn="ctr" rtl="1">
              <a:buNone/>
            </a:pPr>
            <a:r>
              <a:rPr lang="ar-SA" sz="6000" dirty="0"/>
              <a:t>التطفل أيضا موجود في عالم النباتات مثل:</a:t>
            </a:r>
          </a:p>
          <a:p>
            <a:pPr marL="0" indent="0" algn="ctr" rtl="1">
              <a:buNone/>
            </a:pPr>
            <a:r>
              <a:rPr lang="ar-SA" sz="6000" dirty="0">
                <a:solidFill>
                  <a:srgbClr val="0000CC"/>
                </a:solidFill>
              </a:rPr>
              <a:t> الدبق على الصنوبر</a:t>
            </a:r>
          </a:p>
          <a:p>
            <a:pPr marL="0" indent="0" algn="ctr" rtl="1">
              <a:buNone/>
            </a:pPr>
            <a:r>
              <a:rPr lang="ar-SA" sz="6000" dirty="0">
                <a:solidFill>
                  <a:srgbClr val="00B050"/>
                </a:solidFill>
              </a:rPr>
              <a:t>الهالوك على الفول</a:t>
            </a:r>
          </a:p>
          <a:p>
            <a:pPr marL="0" indent="0" algn="ctr" rtl="1">
              <a:buNone/>
            </a:pPr>
            <a:r>
              <a:rPr lang="ar-SA" sz="6000" dirty="0">
                <a:solidFill>
                  <a:srgbClr val="00B050"/>
                </a:solidFill>
              </a:rPr>
              <a:t>الحامول على البرسيم.</a:t>
            </a:r>
            <a:endParaRPr lang="fr-FR" sz="6000" dirty="0">
              <a:solidFill>
                <a:srgbClr val="00B050"/>
              </a:solidFill>
            </a:endParaRPr>
          </a:p>
        </p:txBody>
      </p:sp>
    </p:spTree>
    <p:extLst>
      <p:ext uri="{BB962C8B-B14F-4D97-AF65-F5344CB8AC3E}">
        <p14:creationId xmlns:p14="http://schemas.microsoft.com/office/powerpoint/2010/main" val="3158798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864B7-A714-447C-8B12-C1EDDA71A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0" y="332657"/>
            <a:ext cx="9126840" cy="6525344"/>
          </a:xfrm>
          <a:prstGeom prst="rect">
            <a:avLst/>
          </a:prstGeom>
        </p:spPr>
      </p:pic>
    </p:spTree>
    <p:extLst>
      <p:ext uri="{BB962C8B-B14F-4D97-AF65-F5344CB8AC3E}">
        <p14:creationId xmlns:p14="http://schemas.microsoft.com/office/powerpoint/2010/main" val="1114798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bou Ghassane\Desktop\ecology\tick-on-white-tailed-deer-parasitism-in-deciduous-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12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5362" name="Picture 2" descr="C:\Users\Abou Ghassane\Desktop\ecology\Ticks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48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bou Ghassane\Desktop\ecology\3731231-m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7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08720"/>
            <a:ext cx="8229600" cy="5217443"/>
          </a:xfrm>
        </p:spPr>
        <p:txBody>
          <a:bodyPr>
            <a:normAutofit/>
          </a:bodyPr>
          <a:lstStyle/>
          <a:p>
            <a:pPr lvl="0" algn="ctr" rtl="1"/>
            <a:r>
              <a:rPr lang="ar-SA" sz="4000" dirty="0"/>
              <a:t>ومن الأمثلة كذلك </a:t>
            </a:r>
            <a:r>
              <a:rPr lang="ar-SA" sz="4000" dirty="0" err="1"/>
              <a:t>إرتباط</a:t>
            </a:r>
            <a:r>
              <a:rPr lang="ar-SA" sz="4000" dirty="0"/>
              <a:t> بعض أنواع الطيور بالأبقار ووحيد القرن في شمال أمريكا وأفريقيا، حيث تقوم الطيور بتخليص أجسام الحيوانات من الحشرات والطفيليات، كما أن الطيور تنبه تلك الحيوانات للخطر بالطيران المفاجئ. وفي المقابل تحصل الطيور على مصدر مستمر للغذاء يتكون من الحشرات والطفيليات التي تنتشر على جسم الحيوان بكثرة.</a:t>
            </a:r>
            <a:endParaRPr lang="fr-FR" sz="4000" dirty="0"/>
          </a:p>
          <a:p>
            <a:pPr algn="ctr"/>
            <a:endParaRPr lang="fr-FR" sz="4000" dirty="0"/>
          </a:p>
        </p:txBody>
      </p:sp>
    </p:spTree>
    <p:extLst>
      <p:ext uri="{BB962C8B-B14F-4D97-AF65-F5344CB8AC3E}">
        <p14:creationId xmlns:p14="http://schemas.microsoft.com/office/powerpoint/2010/main" val="958461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bou Ghassane\Desktop\ecology\no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404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bou Ghassane\Desktop\ecology\976393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8"/>
            <a:ext cx="9143999" cy="685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14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bou Ghassane\Desktop\ecology\1924_02para-sucoi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279"/>
            <a:ext cx="9144000" cy="66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90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bou Ghassane\Desktop\ecology\dod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91085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05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rtl="1"/>
            <a:r>
              <a:rPr lang="ar-SA" sz="6000" b="1" dirty="0" err="1"/>
              <a:t>الإفتراس</a:t>
            </a:r>
            <a:r>
              <a:rPr lang="ar-SA" sz="6000" b="1" dirty="0"/>
              <a:t>(+. -)</a:t>
            </a:r>
            <a:r>
              <a:rPr lang="fr-FR" sz="6000" b="1" dirty="0" err="1">
                <a:solidFill>
                  <a:srgbClr val="FF0000"/>
                </a:solidFill>
              </a:rPr>
              <a:t>Predation</a:t>
            </a:r>
            <a:r>
              <a:rPr lang="fr-FR" sz="6000" b="1" dirty="0">
                <a:solidFill>
                  <a:srgbClr val="FF0000"/>
                </a:solidFill>
              </a:rPr>
              <a:t> </a:t>
            </a:r>
            <a:r>
              <a:rPr lang="ar-SA" sz="6000" dirty="0"/>
              <a:t> </a:t>
            </a:r>
            <a:endParaRPr lang="fr-FR" sz="6000" dirty="0"/>
          </a:p>
        </p:txBody>
      </p:sp>
      <p:sp>
        <p:nvSpPr>
          <p:cNvPr id="3" name="Espace réservé du contenu 2"/>
          <p:cNvSpPr>
            <a:spLocks noGrp="1"/>
          </p:cNvSpPr>
          <p:nvPr>
            <p:ph idx="1"/>
          </p:nvPr>
        </p:nvSpPr>
        <p:spPr/>
        <p:txBody>
          <a:bodyPr>
            <a:noAutofit/>
          </a:bodyPr>
          <a:lstStyle/>
          <a:p>
            <a:pPr marL="0" indent="0" algn="ctr" rtl="1">
              <a:buNone/>
            </a:pPr>
            <a:r>
              <a:rPr lang="ar-SA" sz="6000" dirty="0" err="1"/>
              <a:t>الإفتراس</a:t>
            </a:r>
            <a:r>
              <a:rPr lang="ar-SA" sz="6000" dirty="0"/>
              <a:t> علاقة بين كائنين حيوانين حيين أحدهما  (المفترس) (</a:t>
            </a:r>
            <a:r>
              <a:rPr lang="fr-FR" sz="6000" dirty="0" err="1">
                <a:solidFill>
                  <a:srgbClr val="FF0000"/>
                </a:solidFill>
              </a:rPr>
              <a:t>Predator</a:t>
            </a:r>
            <a:r>
              <a:rPr lang="ar-SA" sz="6000" dirty="0"/>
              <a:t>) الذي يقتل الآخر (الفريسة) (</a:t>
            </a:r>
            <a:r>
              <a:rPr lang="fr-FR" sz="6000" dirty="0">
                <a:solidFill>
                  <a:srgbClr val="FF0000"/>
                </a:solidFill>
              </a:rPr>
              <a:t>Prey</a:t>
            </a:r>
            <a:r>
              <a:rPr lang="ar-SA" sz="6000" dirty="0"/>
              <a:t>) من أجل التغذية</a:t>
            </a:r>
            <a:endParaRPr lang="fr-FR" sz="6000" dirty="0"/>
          </a:p>
        </p:txBody>
      </p:sp>
    </p:spTree>
    <p:extLst>
      <p:ext uri="{BB962C8B-B14F-4D97-AF65-F5344CB8AC3E}">
        <p14:creationId xmlns:p14="http://schemas.microsoft.com/office/powerpoint/2010/main" val="130806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a:bodyPr>
          <a:lstStyle/>
          <a:p>
            <a:pPr marL="0" indent="0" algn="ctr" rtl="1">
              <a:buNone/>
            </a:pPr>
            <a:r>
              <a:rPr lang="ar-SA" sz="5400" dirty="0"/>
              <a:t>هذه العلاقة نافعة للمفترس وضارة بالفريسة. كما أن </a:t>
            </a:r>
            <a:r>
              <a:rPr lang="ar-SA" sz="5400" dirty="0" err="1"/>
              <a:t>الإفتراس</a:t>
            </a:r>
            <a:r>
              <a:rPr lang="ar-SA" sz="5400" dirty="0"/>
              <a:t> لا يقتصر على الحيوانات فقط بل يتعدى إلى بعض النباتات المفترسة التي تتغذى على الحشرات واللافقاريات الصغيرة.</a:t>
            </a:r>
            <a:endParaRPr lang="fr-FR" sz="5400" dirty="0"/>
          </a:p>
          <a:p>
            <a:pPr algn="ctr"/>
            <a:endParaRPr lang="fr-FR" sz="5400" dirty="0"/>
          </a:p>
        </p:txBody>
      </p:sp>
    </p:spTree>
    <p:extLst>
      <p:ext uri="{BB962C8B-B14F-4D97-AF65-F5344CB8AC3E}">
        <p14:creationId xmlns:p14="http://schemas.microsoft.com/office/powerpoint/2010/main" val="1382975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rtl="1"/>
            <a:r>
              <a:rPr lang="ar-SA" sz="6600" b="1" dirty="0"/>
              <a:t>أمثلة</a:t>
            </a:r>
            <a:endParaRPr lang="fr-FR" dirty="0"/>
          </a:p>
        </p:txBody>
      </p:sp>
      <p:sp>
        <p:nvSpPr>
          <p:cNvPr id="3" name="Espace réservé du contenu 2"/>
          <p:cNvSpPr>
            <a:spLocks noGrp="1"/>
          </p:cNvSpPr>
          <p:nvPr>
            <p:ph idx="1"/>
          </p:nvPr>
        </p:nvSpPr>
        <p:spPr/>
        <p:txBody>
          <a:bodyPr>
            <a:normAutofit/>
          </a:bodyPr>
          <a:lstStyle/>
          <a:p>
            <a:pPr marL="0" indent="0" algn="ctr" rtl="1">
              <a:buNone/>
            </a:pPr>
            <a:endParaRPr lang="fr-FR" dirty="0"/>
          </a:p>
          <a:p>
            <a:pPr marL="0" lvl="0" indent="0" algn="ctr" rtl="1">
              <a:buNone/>
            </a:pPr>
            <a:r>
              <a:rPr lang="ar-SA" sz="6000" dirty="0"/>
              <a:t>الحيوانات المفترسة </a:t>
            </a:r>
            <a:r>
              <a:rPr lang="ar-SA" sz="6000" dirty="0" err="1"/>
              <a:t>الثديية</a:t>
            </a:r>
            <a:r>
              <a:rPr lang="ar-SA" sz="6000" dirty="0"/>
              <a:t> مثل الأسود والنمور تعتمد في تغذيتها على ما تفترسه من آكلات الحشائش.</a:t>
            </a:r>
            <a:endParaRPr lang="fr-FR" sz="6000" dirty="0"/>
          </a:p>
          <a:p>
            <a:pPr algn="ctr"/>
            <a:endParaRPr lang="fr-FR" dirty="0"/>
          </a:p>
        </p:txBody>
      </p:sp>
    </p:spTree>
    <p:extLst>
      <p:ext uri="{BB962C8B-B14F-4D97-AF65-F5344CB8AC3E}">
        <p14:creationId xmlns:p14="http://schemas.microsoft.com/office/powerpoint/2010/main" val="2049123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bou Ghassane\Desktop\ecology\epervier_europe_13f_dum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84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bou Ghassane\Desktop\ecology\Lionne_et_proie-13183369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
            <a:ext cx="93610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03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bou Ghassane\Desktop\ecology\predation-6afe63e2-c0cf-48e2-8376-5561f2fe67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bou Ghassane\Desktop\ecology\eb6915b18ff09ed61fc775cc5c47e6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99"/>
            <a:ext cx="9144000" cy="6795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31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bou Ghassane\Desktop\ecology\requin_en_chas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3"/>
            <a:ext cx="9144000" cy="688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128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Autofit/>
          </a:bodyPr>
          <a:lstStyle/>
          <a:p>
            <a:pPr marL="0" lvl="0" indent="0" algn="ctr" rtl="1">
              <a:buNone/>
            </a:pPr>
            <a:r>
              <a:rPr lang="ar-SA" sz="4000" dirty="0"/>
              <a:t>تتحور أوراق نباتات القدر </a:t>
            </a:r>
            <a:r>
              <a:rPr lang="fr-FR" sz="4000" dirty="0"/>
              <a:t>(</a:t>
            </a:r>
            <a:r>
              <a:rPr lang="fr-FR" sz="4000" dirty="0" err="1"/>
              <a:t>Pitcher</a:t>
            </a:r>
            <a:r>
              <a:rPr lang="fr-FR" sz="4000" dirty="0"/>
              <a:t> Plant)</a:t>
            </a:r>
            <a:r>
              <a:rPr lang="ar-SA" sz="4000" dirty="0"/>
              <a:t> إلى تركيب يشبه الأنبوبة يمتلئ بماء المطر، وعندما تنزلق الحشرة داخل الأنبوبة لا تستطيع الخروج، نظراً لوجود زوائد متجهة لأسفل الجدار الداخلي للأنبوبة. تلك الزوائد تمنع الحشرة من الصعود إلى أعلى بعد انزلاقها ويفرز النبات المفترس عصارات هاضمة تحول المركبات </a:t>
            </a:r>
            <a:r>
              <a:rPr lang="ar-SA" sz="4000" dirty="0" err="1"/>
              <a:t>الآزوتية</a:t>
            </a:r>
            <a:r>
              <a:rPr lang="ar-SA" sz="4000" dirty="0"/>
              <a:t> المعقدة في جسم الحشرة إلى مواد بسيطة يستطيع النبات امتصاصها</a:t>
            </a:r>
            <a:r>
              <a:rPr lang="ar-DZ" sz="4000" dirty="0"/>
              <a:t> </a:t>
            </a:r>
            <a:r>
              <a:rPr lang="ar-SA" sz="4000" dirty="0"/>
              <a:t>والاستفادة منها.</a:t>
            </a:r>
            <a:endParaRPr lang="fr-FR" sz="4000" dirty="0"/>
          </a:p>
          <a:p>
            <a:endParaRPr lang="fr-FR" dirty="0"/>
          </a:p>
        </p:txBody>
      </p:sp>
    </p:spTree>
    <p:extLst>
      <p:ext uri="{BB962C8B-B14F-4D97-AF65-F5344CB8AC3E}">
        <p14:creationId xmlns:p14="http://schemas.microsoft.com/office/powerpoint/2010/main" val="589624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bou Ghassane\Desktop\ecology\Pitcher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584"/>
            <a:ext cx="8686800" cy="641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37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bou Ghassane\Desktop\ecology\pitcher-pla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63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bou Ghassane\Desktop\ecology\figure-31-03-08.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43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bou Ghassane\Desktop\ecology\a3f7f15c2dd548b9190a5dd244908e50-652x2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492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SA" b="1" dirty="0">
                <a:solidFill>
                  <a:srgbClr val="0000CC"/>
                </a:solidFill>
              </a:rPr>
              <a:t>وسائل تجنب الفرائس للافتراس</a:t>
            </a:r>
            <a:endParaRPr lang="fr-FR" b="1" dirty="0">
              <a:solidFill>
                <a:srgbClr val="0000CC"/>
              </a:solidFill>
            </a:endParaRPr>
          </a:p>
        </p:txBody>
      </p:sp>
      <p:sp>
        <p:nvSpPr>
          <p:cNvPr id="3" name="Espace réservé du contenu 2"/>
          <p:cNvSpPr>
            <a:spLocks noGrp="1"/>
          </p:cNvSpPr>
          <p:nvPr>
            <p:ph idx="1"/>
          </p:nvPr>
        </p:nvSpPr>
        <p:spPr/>
        <p:txBody>
          <a:bodyPr>
            <a:normAutofit/>
          </a:bodyPr>
          <a:lstStyle/>
          <a:p>
            <a:pPr marL="0" indent="0" algn="ctr" rtl="1">
              <a:buNone/>
            </a:pPr>
            <a:r>
              <a:rPr lang="ar-SA" sz="6000" dirty="0"/>
              <a:t>هناك العديد من الكائنات التي تكيفت للتقليل من ظاهرة الافتراس عبر العديد من الأليات أهمها ما يلي:</a:t>
            </a:r>
            <a:endParaRPr lang="fr-FR" sz="6000" dirty="0"/>
          </a:p>
          <a:p>
            <a:pPr algn="ctr" rtl="1"/>
            <a:endParaRPr lang="fr-FR" sz="4800" dirty="0"/>
          </a:p>
        </p:txBody>
      </p:sp>
    </p:spTree>
    <p:extLst>
      <p:ext uri="{BB962C8B-B14F-4D97-AF65-F5344CB8AC3E}">
        <p14:creationId xmlns:p14="http://schemas.microsoft.com/office/powerpoint/2010/main" val="3345710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6000" b="1" dirty="0"/>
              <a:t>التخفي</a:t>
            </a:r>
            <a:r>
              <a:rPr lang="en-US" sz="6000" b="1" dirty="0"/>
              <a:t> Mimicry </a:t>
            </a:r>
            <a:endParaRPr lang="fr-FR" sz="6000" dirty="0"/>
          </a:p>
        </p:txBody>
      </p:sp>
      <p:sp>
        <p:nvSpPr>
          <p:cNvPr id="3" name="Espace réservé du contenu 2"/>
          <p:cNvSpPr>
            <a:spLocks noGrp="1"/>
          </p:cNvSpPr>
          <p:nvPr>
            <p:ph idx="1"/>
          </p:nvPr>
        </p:nvSpPr>
        <p:spPr/>
        <p:txBody>
          <a:bodyPr>
            <a:normAutofit lnSpcReduction="10000"/>
          </a:bodyPr>
          <a:lstStyle/>
          <a:p>
            <a:pPr marL="0" indent="0" algn="ctr" rtl="1">
              <a:buNone/>
            </a:pPr>
            <a:r>
              <a:rPr lang="ar-SA" sz="4400" dirty="0"/>
              <a:t>وهو أسلوب تنتهجه الحيوانات لتجنب </a:t>
            </a:r>
            <a:r>
              <a:rPr lang="ar-SA" sz="4400" dirty="0" err="1"/>
              <a:t>الإفتراس</a:t>
            </a:r>
            <a:r>
              <a:rPr lang="ar-SA" sz="4400" dirty="0"/>
              <a:t> سواء كان ذلك عن طريق </a:t>
            </a:r>
            <a:r>
              <a:rPr lang="ar-SA" sz="4400" dirty="0">
                <a:solidFill>
                  <a:srgbClr val="0000CC"/>
                </a:solidFill>
              </a:rPr>
              <a:t>تغيير لونها إلى لون مقارب من البيئة التي يوجد بها أو يوضع جسمها على شكل قريب من المكان الذي يتواجد به</a:t>
            </a:r>
            <a:r>
              <a:rPr lang="ar-SA" sz="4400" dirty="0"/>
              <a:t>، مثل تلون الحرباء وبعض الحشرات، أو تشبه بعض الحيوانات بأشكال الأوراق والأغصان.</a:t>
            </a:r>
            <a:endParaRPr lang="fr-FR" sz="4400" dirty="0"/>
          </a:p>
          <a:p>
            <a:pPr algn="ctr"/>
            <a:endParaRPr lang="fr-FR" dirty="0"/>
          </a:p>
        </p:txBody>
      </p:sp>
    </p:spTree>
    <p:extLst>
      <p:ext uri="{BB962C8B-B14F-4D97-AF65-F5344CB8AC3E}">
        <p14:creationId xmlns:p14="http://schemas.microsoft.com/office/powerpoint/2010/main" val="4031212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ou Ghassane\Desktop\ecology\animaux012-300x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54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ou Ghassane\Desktop\ecology\3a12f23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0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bou Ghassane\Desktop\ecology\3c3b14263549173108a236b09c7732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0" y="0"/>
            <a:ext cx="91134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055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bou Ghassane\Desktop\ecology\mimetisme-et-dissuasion-visoflora-37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362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bou Ghassane\Desktop\ecology\mimetisme-abcf4064-ee80-418a-be01-b8877529dd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
            <a:ext cx="91440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8803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bou Ghassane\Desktop\ecology\imageeee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94"/>
            <a:ext cx="9144000" cy="685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33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218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ou Ghassane\Desktop\ecology\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506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ou Ghassane\Desktop\ecology\a521bc9123d06ed7c36f22ba35cb5b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 y="44624"/>
            <a:ext cx="9142784"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02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bou Ghassane\Desktop\ecology\leave-b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 y="0"/>
            <a:ext cx="913788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81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bou Ghassane\Desktop\ecology\Animals_in_Disguise_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3" y="28146"/>
            <a:ext cx="9103447" cy="682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677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bou Ghassane\Desktop\ecology\AAEAAQAAAAAAAALJAAAAJGY1NDMwYWVlLWJjODUtNDgyZS05YTBmLTFjYTc4MzA2NDM5M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59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bou Ghassane\Desktop\ecology\12645159_1698588353698356_506041513469317199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74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BD50DD5-AE78-47D6-A85E-D751B9CADF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11690" cy="6858000"/>
          </a:xfrm>
        </p:spPr>
      </p:pic>
    </p:spTree>
    <p:extLst>
      <p:ext uri="{BB962C8B-B14F-4D97-AF65-F5344CB8AC3E}">
        <p14:creationId xmlns:p14="http://schemas.microsoft.com/office/powerpoint/2010/main" val="3548504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F9F5F13-047E-4AA3-A1E1-1948510FDB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2" y="287"/>
            <a:ext cx="9136858" cy="6795144"/>
          </a:xfrm>
        </p:spPr>
      </p:pic>
    </p:spTree>
    <p:extLst>
      <p:ext uri="{BB962C8B-B14F-4D97-AF65-F5344CB8AC3E}">
        <p14:creationId xmlns:p14="http://schemas.microsoft.com/office/powerpoint/2010/main" val="4231417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D8E037A-D77E-4115-AA67-6C13624D45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4388"/>
            <a:ext cx="9098148" cy="6823611"/>
          </a:xfrm>
        </p:spPr>
      </p:pic>
    </p:spTree>
    <p:extLst>
      <p:ext uri="{BB962C8B-B14F-4D97-AF65-F5344CB8AC3E}">
        <p14:creationId xmlns:p14="http://schemas.microsoft.com/office/powerpoint/2010/main" val="2835512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1E3A996-5165-4C82-A1BE-0B9960A9BE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64085"/>
          </a:xfrm>
        </p:spPr>
      </p:pic>
    </p:spTree>
    <p:extLst>
      <p:ext uri="{BB962C8B-B14F-4D97-AF65-F5344CB8AC3E}">
        <p14:creationId xmlns:p14="http://schemas.microsoft.com/office/powerpoint/2010/main" val="214609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77FC067-6821-4EB9-9C48-C819F8087C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0" y="28669"/>
            <a:ext cx="9140072" cy="6829331"/>
          </a:xfrm>
        </p:spPr>
      </p:pic>
    </p:spTree>
    <p:extLst>
      <p:ext uri="{BB962C8B-B14F-4D97-AF65-F5344CB8AC3E}">
        <p14:creationId xmlns:p14="http://schemas.microsoft.com/office/powerpoint/2010/main" val="3059436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rtl="1"/>
            <a:r>
              <a:rPr lang="ar-SA" b="1" i="1" dirty="0"/>
              <a:t>التلون التحذيري </a:t>
            </a:r>
            <a:r>
              <a:rPr lang="fr-FR" b="1" i="1" dirty="0"/>
              <a:t>Warning coloration</a:t>
            </a:r>
            <a:endParaRPr lang="fr-FR" b="1" dirty="0"/>
          </a:p>
        </p:txBody>
      </p:sp>
      <p:sp>
        <p:nvSpPr>
          <p:cNvPr id="3" name="Espace réservé du contenu 2"/>
          <p:cNvSpPr>
            <a:spLocks noGrp="1"/>
          </p:cNvSpPr>
          <p:nvPr>
            <p:ph idx="1"/>
          </p:nvPr>
        </p:nvSpPr>
        <p:spPr/>
        <p:txBody>
          <a:bodyPr>
            <a:normAutofit/>
          </a:bodyPr>
          <a:lstStyle/>
          <a:p>
            <a:pPr marL="0" indent="0" algn="ctr" rtl="1">
              <a:buNone/>
            </a:pPr>
            <a:r>
              <a:rPr lang="ar-SA" sz="6000" dirty="0"/>
              <a:t>هو تغير لون الكائن أو جزء منه وذلك عند شعوره بالخطر. يهدف هذا السلوك إلى محاولة إخافة وإبعاد الكائن المفترس.</a:t>
            </a:r>
            <a:endParaRPr lang="fr-FR" sz="6000" dirty="0"/>
          </a:p>
          <a:p>
            <a:pPr algn="ctr" rtl="1"/>
            <a:endParaRPr lang="fr-FR" sz="6000" dirty="0"/>
          </a:p>
        </p:txBody>
      </p:sp>
    </p:spTree>
    <p:extLst>
      <p:ext uri="{BB962C8B-B14F-4D97-AF65-F5344CB8AC3E}">
        <p14:creationId xmlns:p14="http://schemas.microsoft.com/office/powerpoint/2010/main" val="1201974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bou Ghassane\Desktop\ecology\warning-colo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189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bou Ghassane\Desktop\ecology\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5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bou Ghassane\Desktop\ecology\dar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526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bou Ghassane\Desktop\ecology\Exotic_Malaysian_Blue_Coral_Snake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6" y="0"/>
            <a:ext cx="91824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911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SA" sz="6000" b="1" dirty="0"/>
              <a:t>سلوك التجمد والتظاهر بالموت</a:t>
            </a:r>
            <a:endParaRPr lang="fr-FR" sz="6000" dirty="0"/>
          </a:p>
        </p:txBody>
      </p:sp>
      <p:sp>
        <p:nvSpPr>
          <p:cNvPr id="3" name="Espace réservé du contenu 2"/>
          <p:cNvSpPr>
            <a:spLocks noGrp="1"/>
          </p:cNvSpPr>
          <p:nvPr>
            <p:ph idx="1"/>
          </p:nvPr>
        </p:nvSpPr>
        <p:spPr/>
        <p:txBody>
          <a:bodyPr>
            <a:normAutofit/>
          </a:bodyPr>
          <a:lstStyle/>
          <a:p>
            <a:pPr marL="0" indent="0" algn="ctr" rtl="1">
              <a:buNone/>
            </a:pPr>
            <a:r>
              <a:rPr lang="ar-SA" sz="5400" dirty="0"/>
              <a:t>سلوك التجمد التظاهر بالموت هي ظاهره موجوده بعالم الحيوان، تنتهجها بعض الحيوانات عندما تشعر بالخطر خاصة من الحيوان المفترس.</a:t>
            </a:r>
            <a:endParaRPr lang="fr-FR" sz="5400" dirty="0"/>
          </a:p>
          <a:p>
            <a:pPr algn="ctr"/>
            <a:endParaRPr lang="fr-FR" sz="5400" dirty="0"/>
          </a:p>
        </p:txBody>
      </p:sp>
    </p:spTree>
    <p:extLst>
      <p:ext uri="{BB962C8B-B14F-4D97-AF65-F5344CB8AC3E}">
        <p14:creationId xmlns:p14="http://schemas.microsoft.com/office/powerpoint/2010/main" val="307667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bou Ghassane\Desktop\ecology\Commensal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8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F1E5B2F-F5AD-43D6-AB1F-8D2E5E131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9" y="0"/>
            <a:ext cx="9088195" cy="6858000"/>
          </a:xfrm>
          <a:prstGeom prst="rect">
            <a:avLst/>
          </a:prstGeom>
        </p:spPr>
      </p:pic>
    </p:spTree>
    <p:extLst>
      <p:ext uri="{BB962C8B-B14F-4D97-AF65-F5344CB8AC3E}">
        <p14:creationId xmlns:p14="http://schemas.microsoft.com/office/powerpoint/2010/main" val="2611765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FBF794-7670-49B4-B0BC-5769194B5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94"/>
            <a:ext cx="9144000" cy="6852705"/>
          </a:xfrm>
          <a:prstGeom prst="rect">
            <a:avLst/>
          </a:prstGeom>
        </p:spPr>
      </p:pic>
    </p:spTree>
    <p:extLst>
      <p:ext uri="{BB962C8B-B14F-4D97-AF65-F5344CB8AC3E}">
        <p14:creationId xmlns:p14="http://schemas.microsoft.com/office/powerpoint/2010/main" val="1936824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لتظاهر بالموت عند الحيوانات والطيور هربا من الافتراس‬   YouTube‬‎ - YouTube [360p].web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674"/>
            <a:ext cx="9144000" cy="6129838"/>
          </a:xfrm>
        </p:spPr>
      </p:pic>
    </p:spTree>
    <p:extLst>
      <p:ext uri="{BB962C8B-B14F-4D97-AF65-F5344CB8AC3E}">
        <p14:creationId xmlns:p14="http://schemas.microsoft.com/office/powerpoint/2010/main" val="4035206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atch- Snake -Plays Dead- When Threatened">
            <a:hlinkClick r:id="" action="ppaction://media"/>
            <a:extLst>
              <a:ext uri="{FF2B5EF4-FFF2-40B4-BE49-F238E27FC236}">
                <a16:creationId xmlns:a16="http://schemas.microsoft.com/office/drawing/2014/main" id="{FF444B11-7709-441D-BE56-A146000EB6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504" y="188640"/>
            <a:ext cx="9036496" cy="5937524"/>
          </a:xfrm>
        </p:spPr>
      </p:pic>
    </p:spTree>
    <p:extLst>
      <p:ext uri="{BB962C8B-B14F-4D97-AF65-F5344CB8AC3E}">
        <p14:creationId xmlns:p14="http://schemas.microsoft.com/office/powerpoint/2010/main" val="6621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rtl="1"/>
            <a:r>
              <a:rPr lang="ar-SA" sz="8000" b="1" dirty="0"/>
              <a:t>الهرب </a:t>
            </a:r>
            <a:r>
              <a:rPr lang="en-US" sz="8000" b="1" dirty="0"/>
              <a:t>(Escape)</a:t>
            </a:r>
            <a:endParaRPr lang="fr-FR" sz="8000" dirty="0"/>
          </a:p>
        </p:txBody>
      </p:sp>
      <p:sp>
        <p:nvSpPr>
          <p:cNvPr id="3" name="Espace réservé du contenu 2"/>
          <p:cNvSpPr>
            <a:spLocks noGrp="1"/>
          </p:cNvSpPr>
          <p:nvPr>
            <p:ph idx="1"/>
          </p:nvPr>
        </p:nvSpPr>
        <p:spPr/>
        <p:txBody>
          <a:bodyPr/>
          <a:lstStyle/>
          <a:p>
            <a:pPr marL="0" indent="0" algn="ctr" rtl="1">
              <a:buNone/>
            </a:pPr>
            <a:r>
              <a:rPr lang="ar-SA" sz="7200" dirty="0"/>
              <a:t>بعض الفرائس تحاول الهرب من المفترس مثل الغزلان.</a:t>
            </a:r>
            <a:endParaRPr lang="fr-FR" sz="7200" dirty="0"/>
          </a:p>
          <a:p>
            <a:pPr algn="ctr"/>
            <a:endParaRPr lang="fr-FR" dirty="0"/>
          </a:p>
        </p:txBody>
      </p:sp>
    </p:spTree>
    <p:extLst>
      <p:ext uri="{BB962C8B-B14F-4D97-AF65-F5344CB8AC3E}">
        <p14:creationId xmlns:p14="http://schemas.microsoft.com/office/powerpoint/2010/main" val="29477594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bou Ghassane\Desktop\ecology\12654667_171532873218844_116824031336303088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76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6600" b="1" dirty="0"/>
              <a:t>التجمع </a:t>
            </a:r>
            <a:r>
              <a:rPr lang="en-US" sz="6600" b="1" dirty="0"/>
              <a:t>(Aggregation) </a:t>
            </a:r>
            <a:endParaRPr lang="fr-FR" sz="6600" dirty="0"/>
          </a:p>
        </p:txBody>
      </p:sp>
      <p:sp>
        <p:nvSpPr>
          <p:cNvPr id="3" name="Espace réservé du contenu 2"/>
          <p:cNvSpPr>
            <a:spLocks noGrp="1"/>
          </p:cNvSpPr>
          <p:nvPr>
            <p:ph idx="1"/>
          </p:nvPr>
        </p:nvSpPr>
        <p:spPr/>
        <p:txBody>
          <a:bodyPr/>
          <a:lstStyle/>
          <a:p>
            <a:pPr marL="0" indent="0" algn="ctr" rtl="1">
              <a:buNone/>
            </a:pPr>
            <a:r>
              <a:rPr lang="ar-SA" sz="4400" dirty="0"/>
              <a:t>وهو عبارة عن سلوك دفاعي جماعي تلجأ إليه بعض الحيوانات عند التهديد. ومن أمثلة ذلك الثيران عندما تهاجم فإنها تكون دائرة حول الصغار والإناث بحيث يكونون في الوسط. كذلك تجمع الماشية في قطعان </a:t>
            </a:r>
            <a:r>
              <a:rPr lang="fr-FR" sz="4400" dirty="0"/>
              <a:t>(</a:t>
            </a:r>
            <a:r>
              <a:rPr lang="fr-FR" sz="4400" dirty="0" err="1"/>
              <a:t>Herds</a:t>
            </a:r>
            <a:r>
              <a:rPr lang="fr-FR" sz="4400" dirty="0"/>
              <a:t>) </a:t>
            </a:r>
            <a:r>
              <a:rPr lang="ar-SA" sz="4400" dirty="0"/>
              <a:t>والطيور والأسماك في </a:t>
            </a:r>
            <a:r>
              <a:rPr lang="ar-SA" sz="4400" dirty="0" err="1"/>
              <a:t>أسراب</a:t>
            </a:r>
            <a:r>
              <a:rPr lang="ar-SA" sz="4400" dirty="0"/>
              <a:t> </a:t>
            </a:r>
            <a:r>
              <a:rPr lang="fr-FR" sz="4400" dirty="0"/>
              <a:t>(</a:t>
            </a:r>
            <a:r>
              <a:rPr lang="fr-FR" sz="4400" dirty="0" err="1"/>
              <a:t>Shoals</a:t>
            </a:r>
            <a:r>
              <a:rPr lang="fr-FR" sz="4400" dirty="0"/>
              <a:t>) </a:t>
            </a:r>
            <a:r>
              <a:rPr lang="ar-SA" sz="4400" dirty="0"/>
              <a:t>.</a:t>
            </a:r>
            <a:endParaRPr lang="fr-FR" sz="4400" dirty="0"/>
          </a:p>
          <a:p>
            <a:pPr algn="ctr"/>
            <a:endParaRPr lang="fr-FR" dirty="0"/>
          </a:p>
        </p:txBody>
      </p:sp>
    </p:spTree>
    <p:extLst>
      <p:ext uri="{BB962C8B-B14F-4D97-AF65-F5344CB8AC3E}">
        <p14:creationId xmlns:p14="http://schemas.microsoft.com/office/powerpoint/2010/main" val="1453266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bou Ghassane\Desktop\ecology\ff_collectives2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6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rtl="1"/>
            <a:r>
              <a:rPr lang="ar-SA" sz="6000" b="1" dirty="0"/>
              <a:t>الدفاع </a:t>
            </a:r>
            <a:r>
              <a:rPr lang="en-US" sz="6000" b="1" dirty="0"/>
              <a:t>The defense</a:t>
            </a:r>
            <a:endParaRPr lang="fr-FR" sz="6000" dirty="0"/>
          </a:p>
        </p:txBody>
      </p:sp>
      <p:sp>
        <p:nvSpPr>
          <p:cNvPr id="3" name="Espace réservé du contenu 2"/>
          <p:cNvSpPr>
            <a:spLocks noGrp="1"/>
          </p:cNvSpPr>
          <p:nvPr>
            <p:ph idx="1"/>
          </p:nvPr>
        </p:nvSpPr>
        <p:spPr/>
        <p:txBody>
          <a:bodyPr>
            <a:normAutofit fontScale="77500" lnSpcReduction="20000"/>
          </a:bodyPr>
          <a:lstStyle/>
          <a:p>
            <a:pPr algn="ctr" rtl="1"/>
            <a:r>
              <a:rPr lang="ar-SA" dirty="0"/>
              <a:t>الكثير من الحيوانات لا تملك إمكانية الهرب من المفترس بسرعة وذلك راجع لعدة أسباب تختلف من حيوان لآخر . لذلك تتجنب المفترس مع أنها ليس لها القدرة على التخفي. ومن أمثلة وسائل الدفاع للحيوانات ما يلي :</a:t>
            </a:r>
            <a:endParaRPr lang="fr-FR" dirty="0"/>
          </a:p>
          <a:p>
            <a:pPr lvl="0" algn="ctr" rtl="1"/>
            <a:r>
              <a:rPr lang="ar-SA" dirty="0"/>
              <a:t>بعض الديدان تفرز حمض </a:t>
            </a:r>
            <a:r>
              <a:rPr lang="ar-SA" dirty="0" err="1"/>
              <a:t>الهيدروسياتيك</a:t>
            </a:r>
            <a:r>
              <a:rPr lang="ar-SA" dirty="0"/>
              <a:t> السام إذا ما ضيق عليها .</a:t>
            </a:r>
            <a:endParaRPr lang="fr-FR" dirty="0"/>
          </a:p>
          <a:p>
            <a:pPr lvl="0" algn="ctr" rtl="1"/>
            <a:r>
              <a:rPr lang="ar-SA" dirty="0"/>
              <a:t>هناك غدد خاصة في كثير من الحشرات تمكنها من رش المفترسات بمواد كيميائية سامة.</a:t>
            </a:r>
            <a:endParaRPr lang="fr-FR" dirty="0"/>
          </a:p>
          <a:p>
            <a:pPr lvl="0" algn="ctr" rtl="1"/>
            <a:r>
              <a:rPr lang="ar-SA" dirty="0"/>
              <a:t>فالأشواك في القنفذ وسيلة من وسائل الدفاع عن النفس. </a:t>
            </a:r>
            <a:endParaRPr lang="fr-FR" dirty="0"/>
          </a:p>
          <a:p>
            <a:pPr lvl="0" algn="ctr" rtl="1"/>
            <a:r>
              <a:rPr lang="ar-SA" dirty="0"/>
              <a:t>الكثير من أنواع النبات تفرز موادا سامة أو لاسعة عند ملامسة أعدائها لها.</a:t>
            </a:r>
            <a:endParaRPr lang="fr-FR" dirty="0"/>
          </a:p>
          <a:p>
            <a:pPr lvl="0" algn="ctr" rtl="1"/>
            <a:r>
              <a:rPr lang="ar-SA" dirty="0"/>
              <a:t>وجود الأشواك في كثير من النباتات وسيلة من وسائل الدفاع.</a:t>
            </a:r>
            <a:endParaRPr lang="fr-FR" dirty="0"/>
          </a:p>
          <a:p>
            <a:pPr lvl="0" algn="ctr" rtl="1"/>
            <a:r>
              <a:rPr lang="ar-SA" dirty="0"/>
              <a:t>الطعم المر لبعض النباتات ينفر الحيوانات من الرعي عليها.</a:t>
            </a:r>
            <a:endParaRPr lang="fr-FR" dirty="0"/>
          </a:p>
          <a:p>
            <a:pPr algn="ctr"/>
            <a:endParaRPr lang="fr-FR" dirty="0"/>
          </a:p>
        </p:txBody>
      </p:sp>
    </p:spTree>
    <p:extLst>
      <p:ext uri="{BB962C8B-B14F-4D97-AF65-F5344CB8AC3E}">
        <p14:creationId xmlns:p14="http://schemas.microsoft.com/office/powerpoint/2010/main" val="3887208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rtl="1"/>
            <a:r>
              <a:rPr lang="ar-SA" sz="8000" b="1" dirty="0"/>
              <a:t>المحاكاة والتقليد</a:t>
            </a:r>
            <a:endParaRPr lang="fr-FR" dirty="0"/>
          </a:p>
        </p:txBody>
      </p:sp>
      <p:sp>
        <p:nvSpPr>
          <p:cNvPr id="3" name="Espace réservé du contenu 2"/>
          <p:cNvSpPr>
            <a:spLocks noGrp="1"/>
          </p:cNvSpPr>
          <p:nvPr>
            <p:ph idx="1"/>
          </p:nvPr>
        </p:nvSpPr>
        <p:spPr/>
        <p:txBody>
          <a:bodyPr>
            <a:noAutofit/>
          </a:bodyPr>
          <a:lstStyle/>
          <a:p>
            <a:pPr marL="0" indent="0" algn="ctr" rtl="1">
              <a:buNone/>
            </a:pPr>
            <a:r>
              <a:rPr lang="ar-SA" sz="3600" dirty="0"/>
              <a:t>ويقصد بها قيام أحد الحيوانات بمحاكاة حيوان آخر تعرف عنه القوة بغرض الدفاع عن نفسه ومن أمثلة ذلك:</a:t>
            </a:r>
            <a:endParaRPr lang="fr-FR" sz="3600" dirty="0"/>
          </a:p>
          <a:p>
            <a:pPr lvl="0" algn="ctr" rtl="1"/>
            <a:r>
              <a:rPr lang="ar-SA" sz="3600" dirty="0"/>
              <a:t>قيام  ثعبان أبو العيون بمحاكاة الكوبرا برفع رأسه .</a:t>
            </a:r>
            <a:endParaRPr lang="fr-FR" sz="3600" dirty="0"/>
          </a:p>
          <a:p>
            <a:pPr lvl="0" algn="ctr" rtl="1"/>
            <a:r>
              <a:rPr lang="ar-SA" sz="3600" dirty="0"/>
              <a:t>محاكاة بعض الثعابين الغير سامة من حيث اللون لثعبان المرجان ذو اللون الزاهي حيث أن ثعبان المرجان من أشد الثعابين سمية في الولايات المتحدة الأمريكية.</a:t>
            </a:r>
            <a:endParaRPr lang="fr-FR" sz="3600" dirty="0"/>
          </a:p>
          <a:p>
            <a:pPr algn="ctr"/>
            <a:endParaRPr lang="fr-FR" sz="3600" dirty="0"/>
          </a:p>
        </p:txBody>
      </p:sp>
    </p:spTree>
    <p:extLst>
      <p:ext uri="{BB962C8B-B14F-4D97-AF65-F5344CB8AC3E}">
        <p14:creationId xmlns:p14="http://schemas.microsoft.com/office/powerpoint/2010/main" val="13785289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1644</TotalTime>
  <Words>2877</Words>
  <Application>Microsoft Office PowerPoint</Application>
  <PresentationFormat>On-screen Show (4:3)</PresentationFormat>
  <Paragraphs>148</Paragraphs>
  <Slides>128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128</vt:i4>
      </vt:variant>
    </vt:vector>
  </HeadingPairs>
  <TitlesOfParts>
    <vt:vector size="132" baseType="lpstr">
      <vt:lpstr>Arial</vt:lpstr>
      <vt:lpstr>Calibri</vt:lpstr>
      <vt:lpstr>Times New Roman</vt:lpstr>
      <vt:lpstr>Thème Office</vt:lpstr>
      <vt:lpstr>جامعة الوادي  كلية علوم الطبيعة والحياة قسم البيولوجيا</vt:lpstr>
      <vt:lpstr>PowerPoint Presentation</vt:lpstr>
      <vt:lpstr>تبادل المنفعة أو التقايض (+. +)Mutualism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المعايشة (+. 0) Commensalism </vt:lpstr>
      <vt:lpstr>بعض الأمثلة</vt:lpstr>
      <vt:lpstr>PowerPoint Presentation</vt:lpstr>
      <vt:lpstr>PowerPoint Presentation</vt:lpstr>
      <vt:lpstr>PowerPoint Presentation</vt:lpstr>
      <vt:lpstr>PowerPoint Presentation</vt:lpstr>
      <vt:lpstr>PowerPoint Presentation</vt:lpstr>
      <vt:lpstr>المضارة (0. -)  Amensalism </vt:lpstr>
      <vt:lpstr>PowerPoint Presentation</vt:lpstr>
      <vt:lpstr>PowerPoint Presentation</vt:lpstr>
      <vt:lpstr>PowerPoint Presentation</vt:lpstr>
      <vt:lpstr>التعادل أو الحيادية (0. 0) Neutralism </vt:lpstr>
      <vt:lpstr>التنافس (-. -)Competition</vt:lpstr>
      <vt:lpstr>PowerPoint Presentation</vt:lpstr>
      <vt:lpstr>PowerPoint Presentation</vt:lpstr>
      <vt:lpstr>PowerPoint Presentation</vt:lpstr>
      <vt:lpstr>PowerPoint Presentation</vt:lpstr>
      <vt:lpstr>PowerPoint Presentation</vt:lpstr>
      <vt:lpstr>PowerPoint Presentation</vt:lpstr>
      <vt:lpstr>التطفل(+. -)Parasitism </vt:lpstr>
      <vt:lpstr>أنواع التطفل</vt:lpstr>
      <vt:lpstr>حسب المدة</vt:lpstr>
      <vt:lpstr>حسب مكان الاتصال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الإفتراس(+. -)Predation  </vt:lpstr>
      <vt:lpstr>PowerPoint Presentation</vt:lpstr>
      <vt:lpstr>أمثلة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وسائل تجنب الفرائس للافتراس</vt:lpstr>
      <vt:lpstr>التخفي Mimicry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التلون التحذيري Warning coloration</vt:lpstr>
      <vt:lpstr>PowerPoint Presentation</vt:lpstr>
      <vt:lpstr>PowerPoint Presentation</vt:lpstr>
      <vt:lpstr>PowerPoint Presentation</vt:lpstr>
      <vt:lpstr>PowerPoint Presentation</vt:lpstr>
      <vt:lpstr>سلوك التجمد والتظاهر بالموت</vt:lpstr>
      <vt:lpstr>PowerPoint Presentation</vt:lpstr>
      <vt:lpstr>PowerPoint Presentation</vt:lpstr>
      <vt:lpstr>PowerPoint Presentation</vt:lpstr>
      <vt:lpstr>PowerPoint Presentation</vt:lpstr>
      <vt:lpstr>الهرب (Escape)</vt:lpstr>
      <vt:lpstr>PowerPoint Presentation</vt:lpstr>
      <vt:lpstr>التجمع (Aggregation) </vt:lpstr>
      <vt:lpstr>PowerPoint Presentation</vt:lpstr>
      <vt:lpstr>الدفاع The defense</vt:lpstr>
      <vt:lpstr>المحاكاة والتقليد</vt:lpstr>
      <vt:lpstr>PowerPoint Presentation</vt:lpstr>
      <vt:lpstr>PowerPoint Presentation</vt:lpstr>
      <vt:lpstr>PowerPoint Presentation</vt:lpstr>
      <vt:lpstr>PowerPoint Presentation</vt:lpstr>
      <vt:lpstr>PowerPoint Presentation</vt:lpstr>
      <vt:lpstr>الفرق بين التطفل والافتراس </vt:lpstr>
      <vt:lpstr>PowerPoint Presentation</vt:lpstr>
      <vt:lpstr>الأهمية البيئية للافتراس</vt:lpstr>
      <vt:lpstr>PowerPoint Presentation</vt:lpstr>
      <vt:lpstr>PowerPoint Presentation</vt:lpstr>
      <vt:lpstr>مثال</vt:lpstr>
      <vt:lpstr>PowerPoint Presentation</vt:lpstr>
      <vt:lpstr>PowerPoint Presentation</vt:lpstr>
      <vt:lpstr>العلاقة الغذائية  Food relationship </vt:lpstr>
      <vt:lpstr>PowerPoint Presentation</vt:lpstr>
      <vt:lpstr>ثانيا</vt:lpstr>
      <vt:lpstr>أولا: العوامل المناخية  Climatic factors</vt:lpstr>
      <vt:lpstr>الحرارة Temperature</vt:lpstr>
      <vt:lpstr>الرطوبة Humidity</vt:lpstr>
      <vt:lpstr>الماء Water</vt:lpstr>
      <vt:lpstr>الإضاءة Light </vt:lpstr>
      <vt:lpstr>PowerPoint Presentation</vt:lpstr>
      <vt:lpstr>PowerPoint Presentation</vt:lpstr>
      <vt:lpstr>PowerPoint Presentation</vt:lpstr>
      <vt:lpstr>الرياح  Winds</vt:lpstr>
      <vt:lpstr>ثانيا: العوامل الترابية Edaphic factors</vt:lpstr>
      <vt:lpstr>PowerPoint Presentation</vt:lpstr>
      <vt:lpstr>ثالثا: العوامل الموقعية   (Latitude, Longitude and Altitude) </vt:lpstr>
      <vt:lpstr>رابعا: بعض العوامل البيئية الأخرى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Abou Ghassane</dc:creator>
  <cp:lastModifiedBy>Bachir Khezzani</cp:lastModifiedBy>
  <cp:revision>540</cp:revision>
  <dcterms:created xsi:type="dcterms:W3CDTF">2016-01-20T12:17:44Z</dcterms:created>
  <dcterms:modified xsi:type="dcterms:W3CDTF">2023-05-17T06:34:31Z</dcterms:modified>
</cp:coreProperties>
</file>