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1" r:id="rId4"/>
    <p:sldId id="262" r:id="rId5"/>
    <p:sldId id="263" r:id="rId6"/>
    <p:sldId id="264" r:id="rId7"/>
    <p:sldId id="266" r:id="rId8"/>
    <p:sldId id="267" r:id="rId9"/>
    <p:sldId id="272" r:id="rId10"/>
    <p:sldId id="258" r:id="rId11"/>
    <p:sldId id="268" r:id="rId12"/>
    <p:sldId id="269" r:id="rId13"/>
    <p:sldId id="273" r:id="rId14"/>
    <p:sldId id="270" r:id="rId15"/>
    <p:sldId id="274" r:id="rId16"/>
    <p:sldId id="271" r:id="rId17"/>
    <p:sldId id="275"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4" d="100"/>
          <a:sy n="64" d="100"/>
        </p:scale>
        <p:origin x="7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20695C-3B66-4069-B66C-EAEAFB932A7A}"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n-GB"/>
        </a:p>
      </dgm:t>
    </dgm:pt>
    <dgm:pt modelId="{30022B3C-4E6A-4E64-A67C-1A5FC2E816AD}">
      <dgm:prSet phldrT="[Text]" custT="1"/>
      <dgm:spPr>
        <a:solidFill>
          <a:schemeClr val="accent3">
            <a:lumMod val="60000"/>
            <a:lumOff val="40000"/>
          </a:schemeClr>
        </a:solidFill>
      </dgm:spPr>
      <dgm:t>
        <a:bodyPr/>
        <a:lstStyle/>
        <a:p>
          <a:r>
            <a:rPr lang="en-GB" sz="2200" b="1" dirty="0">
              <a:solidFill>
                <a:schemeClr val="tx1"/>
              </a:solidFill>
              <a:latin typeface="Arial" panose="020B0604020202020204" pitchFamily="34" charset="0"/>
              <a:cs typeface="Arial" panose="020B0604020202020204" pitchFamily="34" charset="0"/>
            </a:rPr>
            <a:t>Declarative</a:t>
          </a:r>
          <a:r>
            <a:rPr lang="en-GB" sz="2400" dirty="0"/>
            <a:t> </a:t>
          </a:r>
        </a:p>
      </dgm:t>
    </dgm:pt>
    <dgm:pt modelId="{3F993D05-56B1-4DC8-B381-5AFBFBBCFCAD}" type="parTrans" cxnId="{EC2A8888-0266-4DC7-A116-B6ADCA2065F3}">
      <dgm:prSet/>
      <dgm:spPr/>
      <dgm:t>
        <a:bodyPr/>
        <a:lstStyle/>
        <a:p>
          <a:endParaRPr lang="en-GB"/>
        </a:p>
      </dgm:t>
    </dgm:pt>
    <dgm:pt modelId="{0E7247EE-AA5F-417D-8F5E-59A8A55B5BDC}" type="sibTrans" cxnId="{EC2A8888-0266-4DC7-A116-B6ADCA2065F3}">
      <dgm:prSet/>
      <dgm:spPr/>
      <dgm:t>
        <a:bodyPr/>
        <a:lstStyle/>
        <a:p>
          <a:endParaRPr lang="en-GB"/>
        </a:p>
      </dgm:t>
    </dgm:pt>
    <dgm:pt modelId="{40D01CDA-1964-435C-86F7-4F9A7FF29ACD}">
      <dgm:prSet phldrT="[Text]" custT="1"/>
      <dgm:spPr/>
      <dgm:t>
        <a:bodyPr/>
        <a:lstStyle/>
        <a:p>
          <a:r>
            <a:rPr lang="en-GB" sz="2800" dirty="0">
              <a:latin typeface="Arial" panose="020B0604020202020204" pitchFamily="34" charset="0"/>
              <a:cs typeface="Arial" panose="020B0604020202020204" pitchFamily="34" charset="0"/>
            </a:rPr>
            <a:t>Episodic </a:t>
          </a:r>
        </a:p>
      </dgm:t>
    </dgm:pt>
    <dgm:pt modelId="{2534714A-2FBC-4CCB-AC06-948C04DB531D}" type="parTrans" cxnId="{4216DF03-B70E-4F0B-8964-D16FB8C7F92D}">
      <dgm:prSet/>
      <dgm:spPr/>
      <dgm:t>
        <a:bodyPr/>
        <a:lstStyle/>
        <a:p>
          <a:endParaRPr lang="en-GB"/>
        </a:p>
      </dgm:t>
    </dgm:pt>
    <dgm:pt modelId="{F5FB22FC-9AE6-4EAD-B1ED-4E145556179C}" type="sibTrans" cxnId="{4216DF03-B70E-4F0B-8964-D16FB8C7F92D}">
      <dgm:prSet/>
      <dgm:spPr/>
      <dgm:t>
        <a:bodyPr/>
        <a:lstStyle/>
        <a:p>
          <a:endParaRPr lang="en-GB"/>
        </a:p>
      </dgm:t>
    </dgm:pt>
    <dgm:pt modelId="{E270279D-8FAC-46B4-B7E4-351C3BB84A6F}">
      <dgm:prSet phldrT="[Text]" custT="1"/>
      <dgm:spPr/>
      <dgm:t>
        <a:bodyPr/>
        <a:lstStyle/>
        <a:p>
          <a:r>
            <a:rPr lang="en-GB" sz="2800" dirty="0">
              <a:latin typeface="Arial" panose="020B0604020202020204" pitchFamily="34" charset="0"/>
              <a:cs typeface="Arial" panose="020B0604020202020204" pitchFamily="34" charset="0"/>
            </a:rPr>
            <a:t>Semantic </a:t>
          </a:r>
        </a:p>
      </dgm:t>
    </dgm:pt>
    <dgm:pt modelId="{EFBA77EE-66ED-45E1-B409-AED54A73AC38}" type="parTrans" cxnId="{EC782CA4-0A4F-4C09-A3E7-599EC85F6EA8}">
      <dgm:prSet/>
      <dgm:spPr/>
      <dgm:t>
        <a:bodyPr/>
        <a:lstStyle/>
        <a:p>
          <a:endParaRPr lang="en-GB"/>
        </a:p>
      </dgm:t>
    </dgm:pt>
    <dgm:pt modelId="{280EEB7C-DDDE-429A-95EE-A7E93DBEB44F}" type="sibTrans" cxnId="{EC782CA4-0A4F-4C09-A3E7-599EC85F6EA8}">
      <dgm:prSet/>
      <dgm:spPr/>
      <dgm:t>
        <a:bodyPr/>
        <a:lstStyle/>
        <a:p>
          <a:endParaRPr lang="en-GB"/>
        </a:p>
      </dgm:t>
    </dgm:pt>
    <dgm:pt modelId="{DE6FAE93-82C9-4331-B199-0A0C76F931F7}">
      <dgm:prSet phldrT="[Text]" custT="1"/>
      <dgm:spPr>
        <a:solidFill>
          <a:schemeClr val="accent6">
            <a:lumMod val="40000"/>
            <a:lumOff val="60000"/>
          </a:schemeClr>
        </a:solidFill>
      </dgm:spPr>
      <dgm:t>
        <a:bodyPr/>
        <a:lstStyle/>
        <a:p>
          <a:r>
            <a:rPr lang="en-GB" sz="2200" b="1" dirty="0">
              <a:solidFill>
                <a:schemeClr val="tx1"/>
              </a:solidFill>
              <a:latin typeface="Arial" panose="020B0604020202020204" pitchFamily="34" charset="0"/>
              <a:cs typeface="Arial" panose="020B0604020202020204" pitchFamily="34" charset="0"/>
            </a:rPr>
            <a:t>Procedural </a:t>
          </a:r>
        </a:p>
      </dgm:t>
    </dgm:pt>
    <dgm:pt modelId="{894CBE38-6D6D-4291-BBDB-1AA981F1E3DA}" type="parTrans" cxnId="{EE05AC84-BE4C-41CF-A591-0003A64FD1F8}">
      <dgm:prSet/>
      <dgm:spPr/>
      <dgm:t>
        <a:bodyPr/>
        <a:lstStyle/>
        <a:p>
          <a:endParaRPr lang="en-GB"/>
        </a:p>
      </dgm:t>
    </dgm:pt>
    <dgm:pt modelId="{ADFA1FE6-3801-4E50-B790-39C86A7DA364}" type="sibTrans" cxnId="{EE05AC84-BE4C-41CF-A591-0003A64FD1F8}">
      <dgm:prSet/>
      <dgm:spPr/>
      <dgm:t>
        <a:bodyPr/>
        <a:lstStyle/>
        <a:p>
          <a:endParaRPr lang="en-GB"/>
        </a:p>
      </dgm:t>
    </dgm:pt>
    <dgm:pt modelId="{4ED77F83-A102-4BE1-95C3-634BBB9173FE}">
      <dgm:prSet phldrT="[Text]" custT="1"/>
      <dgm:spPr/>
      <dgm:t>
        <a:bodyPr/>
        <a:lstStyle/>
        <a:p>
          <a:r>
            <a:rPr lang="en-GB" sz="3200" dirty="0"/>
            <a:t>Skills and habits</a:t>
          </a:r>
        </a:p>
      </dgm:t>
    </dgm:pt>
    <dgm:pt modelId="{808D5719-C5B8-4472-B52D-C8B942C8CA25}" type="parTrans" cxnId="{F1088849-C2F5-42EE-A2B6-12489EAD6627}">
      <dgm:prSet/>
      <dgm:spPr/>
      <dgm:t>
        <a:bodyPr/>
        <a:lstStyle/>
        <a:p>
          <a:endParaRPr lang="en-GB"/>
        </a:p>
      </dgm:t>
    </dgm:pt>
    <dgm:pt modelId="{10A7914B-BE8C-49DF-BDD9-50C8F341D66D}" type="sibTrans" cxnId="{F1088849-C2F5-42EE-A2B6-12489EAD6627}">
      <dgm:prSet/>
      <dgm:spPr/>
      <dgm:t>
        <a:bodyPr/>
        <a:lstStyle/>
        <a:p>
          <a:endParaRPr lang="en-GB"/>
        </a:p>
      </dgm:t>
    </dgm:pt>
    <dgm:pt modelId="{0C8791FF-6C63-43AF-A48F-9A0A250FBEB6}">
      <dgm:prSet phldrT="[Text]" custT="1"/>
      <dgm:spPr/>
      <dgm:t>
        <a:bodyPr/>
        <a:lstStyle/>
        <a:p>
          <a:r>
            <a:rPr lang="en-GB" sz="3200" dirty="0"/>
            <a:t>Priming</a:t>
          </a:r>
        </a:p>
      </dgm:t>
    </dgm:pt>
    <dgm:pt modelId="{77B33A0F-800F-4BB5-BD1C-7C0B6498CF5A}" type="parTrans" cxnId="{395DC54A-1028-47D6-AB64-0C5187FC9245}">
      <dgm:prSet/>
      <dgm:spPr/>
      <dgm:t>
        <a:bodyPr/>
        <a:lstStyle/>
        <a:p>
          <a:endParaRPr lang="en-GB"/>
        </a:p>
      </dgm:t>
    </dgm:pt>
    <dgm:pt modelId="{E81F57F5-2AFA-42A1-8219-3496325284EB}" type="sibTrans" cxnId="{395DC54A-1028-47D6-AB64-0C5187FC9245}">
      <dgm:prSet/>
      <dgm:spPr/>
      <dgm:t>
        <a:bodyPr/>
        <a:lstStyle/>
        <a:p>
          <a:endParaRPr lang="en-GB"/>
        </a:p>
      </dgm:t>
    </dgm:pt>
    <dgm:pt modelId="{559A00ED-0312-414A-838D-26ABB6F88DC5}" type="pres">
      <dgm:prSet presAssocID="{0820695C-3B66-4069-B66C-EAEAFB932A7A}" presName="composite" presStyleCnt="0">
        <dgm:presLayoutVars>
          <dgm:chMax val="5"/>
          <dgm:dir/>
          <dgm:animLvl val="ctr"/>
          <dgm:resizeHandles val="exact"/>
        </dgm:presLayoutVars>
      </dgm:prSet>
      <dgm:spPr/>
    </dgm:pt>
    <dgm:pt modelId="{B21CA3A1-2824-40B3-BAAF-D10A61A720A0}" type="pres">
      <dgm:prSet presAssocID="{0820695C-3B66-4069-B66C-EAEAFB932A7A}" presName="cycle" presStyleCnt="0"/>
      <dgm:spPr/>
    </dgm:pt>
    <dgm:pt modelId="{E52AB942-FB40-4A4E-9448-35E328E5B160}" type="pres">
      <dgm:prSet presAssocID="{0820695C-3B66-4069-B66C-EAEAFB932A7A}" presName="centerShape" presStyleCnt="0"/>
      <dgm:spPr/>
    </dgm:pt>
    <dgm:pt modelId="{03A8CDB7-D9C7-4CDA-8409-6CF88D7134AF}" type="pres">
      <dgm:prSet presAssocID="{0820695C-3B66-4069-B66C-EAEAFB932A7A}" presName="connSite" presStyleLbl="node1" presStyleIdx="0" presStyleCnt="3"/>
      <dgm:spPr/>
    </dgm:pt>
    <dgm:pt modelId="{49E11194-2706-4D54-8209-CCF07411D6B9}" type="pres">
      <dgm:prSet presAssocID="{0820695C-3B66-4069-B66C-EAEAFB932A7A}" presName="visible" presStyleLbl="node1" presStyleIdx="0" presStyleCnt="3"/>
      <dgm:spPr>
        <a:solidFill>
          <a:schemeClr val="accent4">
            <a:lumMod val="60000"/>
            <a:lumOff val="40000"/>
          </a:schemeClr>
        </a:solidFill>
      </dgm:spPr>
    </dgm:pt>
    <dgm:pt modelId="{AF5A49E6-D870-4BCA-B67A-06C9AA4169F1}" type="pres">
      <dgm:prSet presAssocID="{3F993D05-56B1-4DC8-B381-5AFBFBBCFCAD}" presName="Name25" presStyleLbl="parChTrans1D1" presStyleIdx="0" presStyleCnt="2"/>
      <dgm:spPr/>
    </dgm:pt>
    <dgm:pt modelId="{41B4C8A5-57E4-45B8-B716-9AFD10F00486}" type="pres">
      <dgm:prSet presAssocID="{30022B3C-4E6A-4E64-A67C-1A5FC2E816AD}" presName="node" presStyleCnt="0"/>
      <dgm:spPr/>
    </dgm:pt>
    <dgm:pt modelId="{E49B98EB-C6D4-4E6F-B3C1-08409AAAB627}" type="pres">
      <dgm:prSet presAssocID="{30022B3C-4E6A-4E64-A67C-1A5FC2E816AD}" presName="parentNode" presStyleLbl="node1" presStyleIdx="1" presStyleCnt="3">
        <dgm:presLayoutVars>
          <dgm:chMax val="1"/>
          <dgm:bulletEnabled val="1"/>
        </dgm:presLayoutVars>
      </dgm:prSet>
      <dgm:spPr/>
    </dgm:pt>
    <dgm:pt modelId="{7F062804-19F6-40CD-A017-9AC4A5255203}" type="pres">
      <dgm:prSet presAssocID="{30022B3C-4E6A-4E64-A67C-1A5FC2E816AD}" presName="childNode" presStyleLbl="revTx" presStyleIdx="0" presStyleCnt="2">
        <dgm:presLayoutVars>
          <dgm:bulletEnabled val="1"/>
        </dgm:presLayoutVars>
      </dgm:prSet>
      <dgm:spPr/>
    </dgm:pt>
    <dgm:pt modelId="{6A3D0CD5-2681-4F0F-919B-E35E41BB7525}" type="pres">
      <dgm:prSet presAssocID="{894CBE38-6D6D-4291-BBDB-1AA981F1E3DA}" presName="Name25" presStyleLbl="parChTrans1D1" presStyleIdx="1" presStyleCnt="2"/>
      <dgm:spPr/>
    </dgm:pt>
    <dgm:pt modelId="{E087F72A-9841-4FC7-B156-65DD28AAEF53}" type="pres">
      <dgm:prSet presAssocID="{DE6FAE93-82C9-4331-B199-0A0C76F931F7}" presName="node" presStyleCnt="0"/>
      <dgm:spPr/>
    </dgm:pt>
    <dgm:pt modelId="{41A2EF98-B58C-4A07-8641-F5BDCC69D900}" type="pres">
      <dgm:prSet presAssocID="{DE6FAE93-82C9-4331-B199-0A0C76F931F7}" presName="parentNode" presStyleLbl="node1" presStyleIdx="2" presStyleCnt="3">
        <dgm:presLayoutVars>
          <dgm:chMax val="1"/>
          <dgm:bulletEnabled val="1"/>
        </dgm:presLayoutVars>
      </dgm:prSet>
      <dgm:spPr/>
    </dgm:pt>
    <dgm:pt modelId="{8D6D4C6F-B264-4A3A-B1BB-8D60014C830B}" type="pres">
      <dgm:prSet presAssocID="{DE6FAE93-82C9-4331-B199-0A0C76F931F7}" presName="childNode" presStyleLbl="revTx" presStyleIdx="1" presStyleCnt="2">
        <dgm:presLayoutVars>
          <dgm:bulletEnabled val="1"/>
        </dgm:presLayoutVars>
      </dgm:prSet>
      <dgm:spPr/>
    </dgm:pt>
  </dgm:ptLst>
  <dgm:cxnLst>
    <dgm:cxn modelId="{4216DF03-B70E-4F0B-8964-D16FB8C7F92D}" srcId="{30022B3C-4E6A-4E64-A67C-1A5FC2E816AD}" destId="{40D01CDA-1964-435C-86F7-4F9A7FF29ACD}" srcOrd="0" destOrd="0" parTransId="{2534714A-2FBC-4CCB-AC06-948C04DB531D}" sibTransId="{F5FB22FC-9AE6-4EAD-B1ED-4E145556179C}"/>
    <dgm:cxn modelId="{66A1D206-5786-45F7-ABC1-9F5CCDF09209}" type="presOf" srcId="{40D01CDA-1964-435C-86F7-4F9A7FF29ACD}" destId="{7F062804-19F6-40CD-A017-9AC4A5255203}" srcOrd="0" destOrd="0" presId="urn:microsoft.com/office/officeart/2005/8/layout/radial2"/>
    <dgm:cxn modelId="{FD6A1016-D3BB-4665-864C-3D45872B0703}" type="presOf" srcId="{0820695C-3B66-4069-B66C-EAEAFB932A7A}" destId="{559A00ED-0312-414A-838D-26ABB6F88DC5}" srcOrd="0" destOrd="0" presId="urn:microsoft.com/office/officeart/2005/8/layout/radial2"/>
    <dgm:cxn modelId="{8E6F7937-3ED4-4F04-9ABD-0C7258370840}" type="presOf" srcId="{DE6FAE93-82C9-4331-B199-0A0C76F931F7}" destId="{41A2EF98-B58C-4A07-8641-F5BDCC69D900}" srcOrd="0" destOrd="0" presId="urn:microsoft.com/office/officeart/2005/8/layout/radial2"/>
    <dgm:cxn modelId="{9B65EE61-6C34-4D59-A15B-480E86E91821}" type="presOf" srcId="{3F993D05-56B1-4DC8-B381-5AFBFBBCFCAD}" destId="{AF5A49E6-D870-4BCA-B67A-06C9AA4169F1}" srcOrd="0" destOrd="0" presId="urn:microsoft.com/office/officeart/2005/8/layout/radial2"/>
    <dgm:cxn modelId="{FBE92762-06E6-4FD6-B3A0-58BB847B439D}" type="presOf" srcId="{E270279D-8FAC-46B4-B7E4-351C3BB84A6F}" destId="{7F062804-19F6-40CD-A017-9AC4A5255203}" srcOrd="0" destOrd="1" presId="urn:microsoft.com/office/officeart/2005/8/layout/radial2"/>
    <dgm:cxn modelId="{F1088849-C2F5-42EE-A2B6-12489EAD6627}" srcId="{DE6FAE93-82C9-4331-B199-0A0C76F931F7}" destId="{4ED77F83-A102-4BE1-95C3-634BBB9173FE}" srcOrd="0" destOrd="0" parTransId="{808D5719-C5B8-4472-B52D-C8B942C8CA25}" sibTransId="{10A7914B-BE8C-49DF-BDD9-50C8F341D66D}"/>
    <dgm:cxn modelId="{04AF466A-BF36-4E4D-9696-592B4FFFDAF2}" type="presOf" srcId="{4ED77F83-A102-4BE1-95C3-634BBB9173FE}" destId="{8D6D4C6F-B264-4A3A-B1BB-8D60014C830B}" srcOrd="0" destOrd="0" presId="urn:microsoft.com/office/officeart/2005/8/layout/radial2"/>
    <dgm:cxn modelId="{395DC54A-1028-47D6-AB64-0C5187FC9245}" srcId="{DE6FAE93-82C9-4331-B199-0A0C76F931F7}" destId="{0C8791FF-6C63-43AF-A48F-9A0A250FBEB6}" srcOrd="1" destOrd="0" parTransId="{77B33A0F-800F-4BB5-BD1C-7C0B6498CF5A}" sibTransId="{E81F57F5-2AFA-42A1-8219-3496325284EB}"/>
    <dgm:cxn modelId="{CF4BC679-48F3-4467-9FE0-7CA10D9A6DB6}" type="presOf" srcId="{0C8791FF-6C63-43AF-A48F-9A0A250FBEB6}" destId="{8D6D4C6F-B264-4A3A-B1BB-8D60014C830B}" srcOrd="0" destOrd="1" presId="urn:microsoft.com/office/officeart/2005/8/layout/radial2"/>
    <dgm:cxn modelId="{2055C37B-8AB3-411D-87DB-75A1BCEA2FD6}" type="presOf" srcId="{30022B3C-4E6A-4E64-A67C-1A5FC2E816AD}" destId="{E49B98EB-C6D4-4E6F-B3C1-08409AAAB627}" srcOrd="0" destOrd="0" presId="urn:microsoft.com/office/officeart/2005/8/layout/radial2"/>
    <dgm:cxn modelId="{EE05AC84-BE4C-41CF-A591-0003A64FD1F8}" srcId="{0820695C-3B66-4069-B66C-EAEAFB932A7A}" destId="{DE6FAE93-82C9-4331-B199-0A0C76F931F7}" srcOrd="1" destOrd="0" parTransId="{894CBE38-6D6D-4291-BBDB-1AA981F1E3DA}" sibTransId="{ADFA1FE6-3801-4E50-B790-39C86A7DA364}"/>
    <dgm:cxn modelId="{EC2A8888-0266-4DC7-A116-B6ADCA2065F3}" srcId="{0820695C-3B66-4069-B66C-EAEAFB932A7A}" destId="{30022B3C-4E6A-4E64-A67C-1A5FC2E816AD}" srcOrd="0" destOrd="0" parTransId="{3F993D05-56B1-4DC8-B381-5AFBFBBCFCAD}" sibTransId="{0E7247EE-AA5F-417D-8F5E-59A8A55B5BDC}"/>
    <dgm:cxn modelId="{EC782CA4-0A4F-4C09-A3E7-599EC85F6EA8}" srcId="{30022B3C-4E6A-4E64-A67C-1A5FC2E816AD}" destId="{E270279D-8FAC-46B4-B7E4-351C3BB84A6F}" srcOrd="1" destOrd="0" parTransId="{EFBA77EE-66ED-45E1-B409-AED54A73AC38}" sibTransId="{280EEB7C-DDDE-429A-95EE-A7E93DBEB44F}"/>
    <dgm:cxn modelId="{9F257DC1-9CFD-4104-BB12-AC07DF9565B6}" type="presOf" srcId="{894CBE38-6D6D-4291-BBDB-1AA981F1E3DA}" destId="{6A3D0CD5-2681-4F0F-919B-E35E41BB7525}" srcOrd="0" destOrd="0" presId="urn:microsoft.com/office/officeart/2005/8/layout/radial2"/>
    <dgm:cxn modelId="{20D3A10C-D8AA-41CE-86D5-B5CAC2CFAC27}" type="presParOf" srcId="{559A00ED-0312-414A-838D-26ABB6F88DC5}" destId="{B21CA3A1-2824-40B3-BAAF-D10A61A720A0}" srcOrd="0" destOrd="0" presId="urn:microsoft.com/office/officeart/2005/8/layout/radial2"/>
    <dgm:cxn modelId="{5E2FC39E-4702-473D-80E6-CA89C69CF7E9}" type="presParOf" srcId="{B21CA3A1-2824-40B3-BAAF-D10A61A720A0}" destId="{E52AB942-FB40-4A4E-9448-35E328E5B160}" srcOrd="0" destOrd="0" presId="urn:microsoft.com/office/officeart/2005/8/layout/radial2"/>
    <dgm:cxn modelId="{17BB5D8F-C10E-49BE-BD36-210C4625D9E6}" type="presParOf" srcId="{E52AB942-FB40-4A4E-9448-35E328E5B160}" destId="{03A8CDB7-D9C7-4CDA-8409-6CF88D7134AF}" srcOrd="0" destOrd="0" presId="urn:microsoft.com/office/officeart/2005/8/layout/radial2"/>
    <dgm:cxn modelId="{A77DE15A-262C-4A22-945C-95E20BCC28B1}" type="presParOf" srcId="{E52AB942-FB40-4A4E-9448-35E328E5B160}" destId="{49E11194-2706-4D54-8209-CCF07411D6B9}" srcOrd="1" destOrd="0" presId="urn:microsoft.com/office/officeart/2005/8/layout/radial2"/>
    <dgm:cxn modelId="{B0F890DA-E5DA-4E0E-A7D8-C69D4289C30D}" type="presParOf" srcId="{B21CA3A1-2824-40B3-BAAF-D10A61A720A0}" destId="{AF5A49E6-D870-4BCA-B67A-06C9AA4169F1}" srcOrd="1" destOrd="0" presId="urn:microsoft.com/office/officeart/2005/8/layout/radial2"/>
    <dgm:cxn modelId="{2FE0AFF8-F4EF-49A3-83E0-B3EFFEB06367}" type="presParOf" srcId="{B21CA3A1-2824-40B3-BAAF-D10A61A720A0}" destId="{41B4C8A5-57E4-45B8-B716-9AFD10F00486}" srcOrd="2" destOrd="0" presId="urn:microsoft.com/office/officeart/2005/8/layout/radial2"/>
    <dgm:cxn modelId="{802543B1-CDAC-4758-B145-1FE81F52B405}" type="presParOf" srcId="{41B4C8A5-57E4-45B8-B716-9AFD10F00486}" destId="{E49B98EB-C6D4-4E6F-B3C1-08409AAAB627}" srcOrd="0" destOrd="0" presId="urn:microsoft.com/office/officeart/2005/8/layout/radial2"/>
    <dgm:cxn modelId="{7244A598-C942-4947-A1B8-C5982645042A}" type="presParOf" srcId="{41B4C8A5-57E4-45B8-B716-9AFD10F00486}" destId="{7F062804-19F6-40CD-A017-9AC4A5255203}" srcOrd="1" destOrd="0" presId="urn:microsoft.com/office/officeart/2005/8/layout/radial2"/>
    <dgm:cxn modelId="{C90EF911-2E0B-426E-AAAB-BD72C28D52E0}" type="presParOf" srcId="{B21CA3A1-2824-40B3-BAAF-D10A61A720A0}" destId="{6A3D0CD5-2681-4F0F-919B-E35E41BB7525}" srcOrd="3" destOrd="0" presId="urn:microsoft.com/office/officeart/2005/8/layout/radial2"/>
    <dgm:cxn modelId="{1B4512B2-AB63-45CC-AB36-228BBB3B0676}" type="presParOf" srcId="{B21CA3A1-2824-40B3-BAAF-D10A61A720A0}" destId="{E087F72A-9841-4FC7-B156-65DD28AAEF53}" srcOrd="4" destOrd="0" presId="urn:microsoft.com/office/officeart/2005/8/layout/radial2"/>
    <dgm:cxn modelId="{19EB98F6-286B-422D-BAE9-C6650BFFB5C9}" type="presParOf" srcId="{E087F72A-9841-4FC7-B156-65DD28AAEF53}" destId="{41A2EF98-B58C-4A07-8641-F5BDCC69D900}" srcOrd="0" destOrd="0" presId="urn:microsoft.com/office/officeart/2005/8/layout/radial2"/>
    <dgm:cxn modelId="{40828365-BF19-484E-A59B-4FBF244B17B0}" type="presParOf" srcId="{E087F72A-9841-4FC7-B156-65DD28AAEF53}" destId="{8D6D4C6F-B264-4A3A-B1BB-8D60014C830B}"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3D0CD5-2681-4F0F-919B-E35E41BB7525}">
      <dsp:nvSpPr>
        <dsp:cNvPr id="0" name=""/>
        <dsp:cNvSpPr/>
      </dsp:nvSpPr>
      <dsp:spPr>
        <a:xfrm rot="1771480">
          <a:off x="3598465" y="3856273"/>
          <a:ext cx="1064142" cy="61611"/>
        </a:xfrm>
        <a:custGeom>
          <a:avLst/>
          <a:gdLst/>
          <a:ahLst/>
          <a:cxnLst/>
          <a:rect l="0" t="0" r="0" b="0"/>
          <a:pathLst>
            <a:path>
              <a:moveTo>
                <a:pt x="0" y="30805"/>
              </a:moveTo>
              <a:lnTo>
                <a:pt x="1064142" y="3080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5A49E6-D870-4BCA-B67A-06C9AA4169F1}">
      <dsp:nvSpPr>
        <dsp:cNvPr id="0" name=""/>
        <dsp:cNvSpPr/>
      </dsp:nvSpPr>
      <dsp:spPr>
        <a:xfrm rot="19828520">
          <a:off x="3598465" y="1876627"/>
          <a:ext cx="1064142" cy="61611"/>
        </a:xfrm>
        <a:custGeom>
          <a:avLst/>
          <a:gdLst/>
          <a:ahLst/>
          <a:cxnLst/>
          <a:rect l="0" t="0" r="0" b="0"/>
          <a:pathLst>
            <a:path>
              <a:moveTo>
                <a:pt x="0" y="30805"/>
              </a:moveTo>
              <a:lnTo>
                <a:pt x="1064142" y="3080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9E11194-2706-4D54-8209-CCF07411D6B9}">
      <dsp:nvSpPr>
        <dsp:cNvPr id="0" name=""/>
        <dsp:cNvSpPr/>
      </dsp:nvSpPr>
      <dsp:spPr>
        <a:xfrm>
          <a:off x="547398" y="1061868"/>
          <a:ext cx="3670776" cy="3670776"/>
        </a:xfrm>
        <a:prstGeom prst="ellipse">
          <a:avLst/>
        </a:prstGeom>
        <a:solidFill>
          <a:schemeClr val="accent4">
            <a:lumMod val="60000"/>
            <a:lumOff val="4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9B98EB-C6D4-4E6F-B3C1-08409AAAB627}">
      <dsp:nvSpPr>
        <dsp:cNvPr id="0" name=""/>
        <dsp:cNvSpPr/>
      </dsp:nvSpPr>
      <dsp:spPr>
        <a:xfrm>
          <a:off x="4450512" y="1311"/>
          <a:ext cx="2202465" cy="2202465"/>
        </a:xfrm>
        <a:prstGeom prst="ellipse">
          <a:avLst/>
        </a:prstGeom>
        <a:solidFill>
          <a:schemeClr val="accent3">
            <a:lumMod val="60000"/>
            <a:lumOff val="4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GB" sz="2200" b="1" kern="1200" dirty="0">
              <a:solidFill>
                <a:schemeClr val="tx1"/>
              </a:solidFill>
              <a:latin typeface="Arial" panose="020B0604020202020204" pitchFamily="34" charset="0"/>
              <a:cs typeface="Arial" panose="020B0604020202020204" pitchFamily="34" charset="0"/>
            </a:rPr>
            <a:t>Declarative</a:t>
          </a:r>
          <a:r>
            <a:rPr lang="en-GB" sz="2400" kern="1200" dirty="0"/>
            <a:t> </a:t>
          </a:r>
        </a:p>
      </dsp:txBody>
      <dsp:txXfrm>
        <a:off x="4773056" y="323855"/>
        <a:ext cx="1557377" cy="1557377"/>
      </dsp:txXfrm>
    </dsp:sp>
    <dsp:sp modelId="{7F062804-19F6-40CD-A017-9AC4A5255203}">
      <dsp:nvSpPr>
        <dsp:cNvPr id="0" name=""/>
        <dsp:cNvSpPr/>
      </dsp:nvSpPr>
      <dsp:spPr>
        <a:xfrm>
          <a:off x="6873225" y="1311"/>
          <a:ext cx="3303698" cy="22024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85750" lvl="1" indent="-285750" algn="l" defTabSz="1244600">
            <a:lnSpc>
              <a:spcPct val="90000"/>
            </a:lnSpc>
            <a:spcBef>
              <a:spcPct val="0"/>
            </a:spcBef>
            <a:spcAft>
              <a:spcPct val="15000"/>
            </a:spcAft>
            <a:buChar char="•"/>
          </a:pPr>
          <a:r>
            <a:rPr lang="en-GB" sz="2800" kern="1200" dirty="0">
              <a:latin typeface="Arial" panose="020B0604020202020204" pitchFamily="34" charset="0"/>
              <a:cs typeface="Arial" panose="020B0604020202020204" pitchFamily="34" charset="0"/>
            </a:rPr>
            <a:t>Episodic </a:t>
          </a:r>
        </a:p>
        <a:p>
          <a:pPr marL="285750" lvl="1" indent="-285750" algn="l" defTabSz="1244600">
            <a:lnSpc>
              <a:spcPct val="90000"/>
            </a:lnSpc>
            <a:spcBef>
              <a:spcPct val="0"/>
            </a:spcBef>
            <a:spcAft>
              <a:spcPct val="15000"/>
            </a:spcAft>
            <a:buChar char="•"/>
          </a:pPr>
          <a:r>
            <a:rPr lang="en-GB" sz="2800" kern="1200" dirty="0">
              <a:latin typeface="Arial" panose="020B0604020202020204" pitchFamily="34" charset="0"/>
              <a:cs typeface="Arial" panose="020B0604020202020204" pitchFamily="34" charset="0"/>
            </a:rPr>
            <a:t>Semantic </a:t>
          </a:r>
        </a:p>
      </dsp:txBody>
      <dsp:txXfrm>
        <a:off x="6873225" y="1311"/>
        <a:ext cx="3303698" cy="2202465"/>
      </dsp:txXfrm>
    </dsp:sp>
    <dsp:sp modelId="{41A2EF98-B58C-4A07-8641-F5BDCC69D900}">
      <dsp:nvSpPr>
        <dsp:cNvPr id="0" name=""/>
        <dsp:cNvSpPr/>
      </dsp:nvSpPr>
      <dsp:spPr>
        <a:xfrm>
          <a:off x="4450512" y="3590736"/>
          <a:ext cx="2202465" cy="2202465"/>
        </a:xfrm>
        <a:prstGeom prst="ellipse">
          <a:avLst/>
        </a:prstGeom>
        <a:solidFill>
          <a:schemeClr val="accent6">
            <a:lumMod val="40000"/>
            <a:lumOff val="6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GB" sz="2200" b="1" kern="1200" dirty="0">
              <a:solidFill>
                <a:schemeClr val="tx1"/>
              </a:solidFill>
              <a:latin typeface="Arial" panose="020B0604020202020204" pitchFamily="34" charset="0"/>
              <a:cs typeface="Arial" panose="020B0604020202020204" pitchFamily="34" charset="0"/>
            </a:rPr>
            <a:t>Procedural </a:t>
          </a:r>
        </a:p>
      </dsp:txBody>
      <dsp:txXfrm>
        <a:off x="4773056" y="3913280"/>
        <a:ext cx="1557377" cy="1557377"/>
      </dsp:txXfrm>
    </dsp:sp>
    <dsp:sp modelId="{8D6D4C6F-B264-4A3A-B1BB-8D60014C830B}">
      <dsp:nvSpPr>
        <dsp:cNvPr id="0" name=""/>
        <dsp:cNvSpPr/>
      </dsp:nvSpPr>
      <dsp:spPr>
        <a:xfrm>
          <a:off x="6873225" y="3590736"/>
          <a:ext cx="3303698" cy="22024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85750" lvl="1" indent="-285750" algn="l" defTabSz="1422400">
            <a:lnSpc>
              <a:spcPct val="90000"/>
            </a:lnSpc>
            <a:spcBef>
              <a:spcPct val="0"/>
            </a:spcBef>
            <a:spcAft>
              <a:spcPct val="15000"/>
            </a:spcAft>
            <a:buChar char="•"/>
          </a:pPr>
          <a:r>
            <a:rPr lang="en-GB" sz="3200" kern="1200" dirty="0"/>
            <a:t>Skills and habits</a:t>
          </a:r>
        </a:p>
        <a:p>
          <a:pPr marL="285750" lvl="1" indent="-285750" algn="l" defTabSz="1422400">
            <a:lnSpc>
              <a:spcPct val="90000"/>
            </a:lnSpc>
            <a:spcBef>
              <a:spcPct val="0"/>
            </a:spcBef>
            <a:spcAft>
              <a:spcPct val="15000"/>
            </a:spcAft>
            <a:buChar char="•"/>
          </a:pPr>
          <a:r>
            <a:rPr lang="en-GB" sz="3200" kern="1200" dirty="0"/>
            <a:t>Priming</a:t>
          </a:r>
        </a:p>
      </dsp:txBody>
      <dsp:txXfrm>
        <a:off x="6873225" y="3590736"/>
        <a:ext cx="3303698" cy="2202465"/>
      </dsp:txXfrm>
    </dsp:sp>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GB"/>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GB"/>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GB"/>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GB"/>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GB"/>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GB"/>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GB"/>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GB"/>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11/14/2023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GB"/>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11/14/2023</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74B6A-73BE-7595-FB77-154131EC9245}"/>
              </a:ext>
            </a:extLst>
          </p:cNvPr>
          <p:cNvSpPr>
            <a:spLocks noGrp="1"/>
          </p:cNvSpPr>
          <p:nvPr>
            <p:ph type="ctrTitle"/>
          </p:nvPr>
        </p:nvSpPr>
        <p:spPr>
          <a:xfrm>
            <a:off x="1751012" y="1300786"/>
            <a:ext cx="8689976" cy="1979128"/>
          </a:xfrm>
        </p:spPr>
        <p:txBody>
          <a:bodyPr>
            <a:normAutofit/>
          </a:bodyPr>
          <a:lstStyle/>
          <a:p>
            <a:r>
              <a:rPr lang="en-GB" sz="5400" b="1" cap="none" dirty="0">
                <a:latin typeface="Arial" panose="020B0604020202020204" pitchFamily="34" charset="0"/>
                <a:cs typeface="Arial" panose="020B0604020202020204" pitchFamily="34" charset="0"/>
              </a:rPr>
              <a:t>Information Processing Approach 2</a:t>
            </a:r>
          </a:p>
        </p:txBody>
      </p:sp>
      <p:sp>
        <p:nvSpPr>
          <p:cNvPr id="3" name="Subtitle 2">
            <a:extLst>
              <a:ext uri="{FF2B5EF4-FFF2-40B4-BE49-F238E27FC236}">
                <a16:creationId xmlns:a16="http://schemas.microsoft.com/office/drawing/2014/main" id="{ACB6D738-CBEB-9EC5-9AAA-D374B292750C}"/>
              </a:ext>
            </a:extLst>
          </p:cNvPr>
          <p:cNvSpPr>
            <a:spLocks noGrp="1"/>
          </p:cNvSpPr>
          <p:nvPr>
            <p:ph type="subTitle" idx="1"/>
          </p:nvPr>
        </p:nvSpPr>
        <p:spPr>
          <a:xfrm>
            <a:off x="1751012" y="4194313"/>
            <a:ext cx="9042884" cy="1063486"/>
          </a:xfrm>
        </p:spPr>
        <p:txBody>
          <a:bodyPr>
            <a:normAutofit/>
          </a:bodyPr>
          <a:lstStyle/>
          <a:p>
            <a:pPr algn="r"/>
            <a:r>
              <a:rPr lang="en-GB" sz="3200" dirty="0" err="1">
                <a:solidFill>
                  <a:schemeClr val="tx1"/>
                </a:solidFill>
              </a:rPr>
              <a:t>Dr.</a:t>
            </a:r>
            <a:r>
              <a:rPr lang="en-GB" sz="3200" dirty="0">
                <a:solidFill>
                  <a:schemeClr val="tx1"/>
                </a:solidFill>
              </a:rPr>
              <a:t> TOUMI</a:t>
            </a:r>
          </a:p>
        </p:txBody>
      </p:sp>
    </p:spTree>
    <p:extLst>
      <p:ext uri="{BB962C8B-B14F-4D97-AF65-F5344CB8AC3E}">
        <p14:creationId xmlns:p14="http://schemas.microsoft.com/office/powerpoint/2010/main" val="10869761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542C2E07-3DB3-0775-BC8E-90CAAC44B65F}"/>
              </a:ext>
            </a:extLst>
          </p:cNvPr>
          <p:cNvGraphicFramePr>
            <a:graphicFrameLocks noGrp="1"/>
          </p:cNvGraphicFramePr>
          <p:nvPr>
            <p:ph sz="quarter" idx="13"/>
            <p:extLst>
              <p:ext uri="{D42A27DB-BD31-4B8C-83A1-F6EECF244321}">
                <p14:modId xmlns:p14="http://schemas.microsoft.com/office/powerpoint/2010/main" val="3193930410"/>
              </p:ext>
            </p:extLst>
          </p:nvPr>
        </p:nvGraphicFramePr>
        <p:xfrm>
          <a:off x="914400" y="815009"/>
          <a:ext cx="10724322" cy="57945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Oval 6">
            <a:extLst>
              <a:ext uri="{FF2B5EF4-FFF2-40B4-BE49-F238E27FC236}">
                <a16:creationId xmlns:a16="http://schemas.microsoft.com/office/drawing/2014/main" id="{5AABA1FC-8845-ED2A-C5CD-C194FFE15BA0}"/>
              </a:ext>
            </a:extLst>
          </p:cNvPr>
          <p:cNvSpPr/>
          <p:nvPr/>
        </p:nvSpPr>
        <p:spPr>
          <a:xfrm>
            <a:off x="1630017" y="2057400"/>
            <a:ext cx="3061252" cy="3031435"/>
          </a:xfrm>
          <a:prstGeom prst="ellipse">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3600" b="1" dirty="0">
                <a:latin typeface="Arial" panose="020B0604020202020204" pitchFamily="34" charset="0"/>
                <a:cs typeface="Arial" panose="020B0604020202020204" pitchFamily="34" charset="0"/>
              </a:rPr>
              <a:t>Long Term Memory </a:t>
            </a:r>
          </a:p>
        </p:txBody>
      </p:sp>
    </p:spTree>
    <p:extLst>
      <p:ext uri="{BB962C8B-B14F-4D97-AF65-F5344CB8AC3E}">
        <p14:creationId xmlns:p14="http://schemas.microsoft.com/office/powerpoint/2010/main" val="3473990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E7E84D-AAA9-C715-5D3C-F6A1B09F0F9E}"/>
              </a:ext>
            </a:extLst>
          </p:cNvPr>
          <p:cNvSpPr>
            <a:spLocks noGrp="1"/>
          </p:cNvSpPr>
          <p:nvPr>
            <p:ph sz="quarter" idx="13"/>
          </p:nvPr>
        </p:nvSpPr>
        <p:spPr>
          <a:xfrm>
            <a:off x="913773" y="775251"/>
            <a:ext cx="10794523" cy="5387009"/>
          </a:xfrm>
        </p:spPr>
        <p:txBody>
          <a:bodyPr/>
          <a:lstStyle/>
          <a:p>
            <a:pPr marL="0" indent="0">
              <a:buNone/>
            </a:pPr>
            <a:r>
              <a:rPr lang="en-US" sz="2800" b="1" cap="none" dirty="0">
                <a:latin typeface="Arial" panose="020B0604020202020204" pitchFamily="34" charset="0"/>
                <a:cs typeface="Arial" panose="020B0604020202020204" pitchFamily="34" charset="0"/>
              </a:rPr>
              <a:t>Declarative memory </a:t>
            </a:r>
            <a:r>
              <a:rPr lang="en-US" sz="2800" cap="none" dirty="0">
                <a:latin typeface="Arial" panose="020B0604020202020204" pitchFamily="34" charset="0"/>
                <a:cs typeface="Arial" panose="020B0604020202020204" pitchFamily="34" charset="0"/>
              </a:rPr>
              <a:t>is the conscious recollection of information, such as specific facts or events that can be verbally communicated. It has been called “</a:t>
            </a:r>
            <a:r>
              <a:rPr lang="en-US" sz="2800" b="1" cap="none" dirty="0">
                <a:latin typeface="Arial" panose="020B0604020202020204" pitchFamily="34" charset="0"/>
                <a:cs typeface="Arial" panose="020B0604020202020204" pitchFamily="34" charset="0"/>
              </a:rPr>
              <a:t>knowing that</a:t>
            </a:r>
            <a:r>
              <a:rPr lang="en-US" sz="2800" cap="none" dirty="0">
                <a:latin typeface="Arial" panose="020B0604020202020204" pitchFamily="34" charset="0"/>
                <a:cs typeface="Arial" panose="020B0604020202020204" pitchFamily="34" charset="0"/>
              </a:rPr>
              <a:t>”, and more recently has been labelled “</a:t>
            </a:r>
            <a:r>
              <a:rPr lang="en-US" sz="2800" b="1" cap="none" dirty="0">
                <a:latin typeface="Arial" panose="020B0604020202020204" pitchFamily="34" charset="0"/>
                <a:cs typeface="Arial" panose="020B0604020202020204" pitchFamily="34" charset="0"/>
              </a:rPr>
              <a:t>explicit memory </a:t>
            </a:r>
            <a:r>
              <a:rPr lang="en-US" sz="2800" cap="none" dirty="0">
                <a:latin typeface="Arial" panose="020B0604020202020204" pitchFamily="34" charset="0"/>
                <a:cs typeface="Arial" panose="020B0604020202020204" pitchFamily="34" charset="0"/>
              </a:rPr>
              <a:t>such as ‘(I know that) the capital of Scotland is Edinburgh’, or ‘(I know that) I have seen that picture before’</a:t>
            </a:r>
          </a:p>
          <a:p>
            <a:pPr marL="0" indent="0">
              <a:buNone/>
            </a:pPr>
            <a:r>
              <a:rPr lang="en-US" sz="2800" cap="none" dirty="0">
                <a:latin typeface="Arial" panose="020B0604020202020204" pitchFamily="34" charset="0"/>
                <a:cs typeface="Arial" panose="020B0604020202020204" pitchFamily="34" charset="0"/>
              </a:rPr>
              <a:t>Declarative memory often refers to memories that can be “declared” or described but also includes memories that cannot be described verbally. Declarative memory is sometimes referred to as explicit memory and involves knowing that something is the case.</a:t>
            </a:r>
          </a:p>
          <a:p>
            <a:pPr marL="0" indent="0">
              <a:buNone/>
            </a:pPr>
            <a:endParaRPr lang="en-GB" dirty="0"/>
          </a:p>
        </p:txBody>
      </p:sp>
    </p:spTree>
    <p:extLst>
      <p:ext uri="{BB962C8B-B14F-4D97-AF65-F5344CB8AC3E}">
        <p14:creationId xmlns:p14="http://schemas.microsoft.com/office/powerpoint/2010/main" val="3993955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E7E84D-AAA9-C715-5D3C-F6A1B09F0F9E}"/>
              </a:ext>
            </a:extLst>
          </p:cNvPr>
          <p:cNvSpPr>
            <a:spLocks noGrp="1"/>
          </p:cNvSpPr>
          <p:nvPr>
            <p:ph sz="quarter" idx="13"/>
          </p:nvPr>
        </p:nvSpPr>
        <p:spPr>
          <a:xfrm>
            <a:off x="913774" y="516834"/>
            <a:ext cx="11092696" cy="6162261"/>
          </a:xfrm>
        </p:spPr>
        <p:txBody>
          <a:bodyPr>
            <a:noAutofit/>
          </a:bodyPr>
          <a:lstStyle/>
          <a:p>
            <a:pPr marL="0" indent="0">
              <a:buNone/>
            </a:pPr>
            <a:r>
              <a:rPr lang="en-US" sz="3200" b="1" cap="none" dirty="0">
                <a:latin typeface="Arial" panose="020B0604020202020204" pitchFamily="34" charset="0"/>
                <a:cs typeface="Arial" panose="020B0604020202020204" pitchFamily="34" charset="0"/>
              </a:rPr>
              <a:t>The two main forms of declarative memory are episodic and semantic memory</a:t>
            </a:r>
            <a:r>
              <a:rPr lang="en-US" sz="3200" cap="none" dirty="0">
                <a:latin typeface="Arial" panose="020B0604020202020204" pitchFamily="34" charset="0"/>
                <a:cs typeface="Arial" panose="020B0604020202020204" pitchFamily="34" charset="0"/>
              </a:rPr>
              <a:t>. </a:t>
            </a:r>
          </a:p>
          <a:p>
            <a:pPr marL="0" indent="0">
              <a:buNone/>
            </a:pPr>
            <a:r>
              <a:rPr lang="en-US" sz="3200" b="1" cap="none" dirty="0">
                <a:latin typeface="Arial" panose="020B0604020202020204" pitchFamily="34" charset="0"/>
                <a:cs typeface="Arial" panose="020B0604020202020204" pitchFamily="34" charset="0"/>
              </a:rPr>
              <a:t>Episodic memory </a:t>
            </a:r>
            <a:r>
              <a:rPr lang="en-US" sz="3200" cap="none" dirty="0">
                <a:latin typeface="Arial" panose="020B0604020202020204" pitchFamily="34" charset="0"/>
                <a:cs typeface="Arial" panose="020B0604020202020204" pitchFamily="34" charset="0"/>
              </a:rPr>
              <a:t>is concerned with </a:t>
            </a:r>
            <a:r>
              <a:rPr lang="en-US" sz="3200" b="1" cap="none" dirty="0">
                <a:latin typeface="Arial" panose="020B0604020202020204" pitchFamily="34" charset="0"/>
                <a:cs typeface="Arial" panose="020B0604020202020204" pitchFamily="34" charset="0"/>
              </a:rPr>
              <a:t>personal experiences </a:t>
            </a:r>
            <a:r>
              <a:rPr lang="en-US" sz="3200" cap="none" dirty="0">
                <a:latin typeface="Arial" panose="020B0604020202020204" pitchFamily="34" charset="0"/>
                <a:cs typeface="Arial" panose="020B0604020202020204" pitchFamily="34" charset="0"/>
              </a:rPr>
              <a:t>of events that occurred in a given place at a specific time </a:t>
            </a:r>
          </a:p>
          <a:p>
            <a:pPr marL="0" indent="0">
              <a:buNone/>
            </a:pPr>
            <a:r>
              <a:rPr lang="en-US" sz="3200" cap="none" dirty="0" err="1">
                <a:latin typeface="Arial" panose="020B0604020202020204" pitchFamily="34" charset="0"/>
                <a:cs typeface="Arial" panose="020B0604020202020204" pitchFamily="34" charset="0"/>
              </a:rPr>
              <a:t>Nairne</a:t>
            </a:r>
            <a:r>
              <a:rPr lang="en-US" sz="3200" cap="none" dirty="0">
                <a:latin typeface="Arial" panose="020B0604020202020204" pitchFamily="34" charset="0"/>
                <a:cs typeface="Arial" panose="020B0604020202020204" pitchFamily="34" charset="0"/>
              </a:rPr>
              <a:t> (2015b) identified the three “</a:t>
            </a:r>
            <a:r>
              <a:rPr lang="en-US" sz="3200" cap="none" dirty="0" err="1">
                <a:latin typeface="Arial" panose="020B0604020202020204" pitchFamily="34" charset="0"/>
                <a:cs typeface="Arial" panose="020B0604020202020204" pitchFamily="34" charset="0"/>
              </a:rPr>
              <a:t>ws</a:t>
            </a:r>
            <a:r>
              <a:rPr lang="en-US" sz="3200" cap="none" dirty="0">
                <a:latin typeface="Arial" panose="020B0604020202020204" pitchFamily="34" charset="0"/>
                <a:cs typeface="Arial" panose="020B0604020202020204" pitchFamily="34" charset="0"/>
              </a:rPr>
              <a:t>” of episodic memory: remembering a specific event (</a:t>
            </a:r>
            <a:r>
              <a:rPr lang="en-US" sz="3200" b="1" cap="none" dirty="0">
                <a:latin typeface="Arial" panose="020B0604020202020204" pitchFamily="34" charset="0"/>
                <a:cs typeface="Arial" panose="020B0604020202020204" pitchFamily="34" charset="0"/>
              </a:rPr>
              <a:t>what</a:t>
            </a:r>
            <a:r>
              <a:rPr lang="en-US" sz="3200" cap="none" dirty="0">
                <a:latin typeface="Arial" panose="020B0604020202020204" pitchFamily="34" charset="0"/>
                <a:cs typeface="Arial" panose="020B0604020202020204" pitchFamily="34" charset="0"/>
              </a:rPr>
              <a:t>) at a given time (</a:t>
            </a:r>
            <a:r>
              <a:rPr lang="en-US" sz="3200" b="1" cap="none" dirty="0">
                <a:latin typeface="Arial" panose="020B0604020202020204" pitchFamily="34" charset="0"/>
                <a:cs typeface="Arial" panose="020B0604020202020204" pitchFamily="34" charset="0"/>
              </a:rPr>
              <a:t>when</a:t>
            </a:r>
            <a:r>
              <a:rPr lang="en-US" sz="3200" cap="none" dirty="0">
                <a:latin typeface="Arial" panose="020B0604020202020204" pitchFamily="34" charset="0"/>
                <a:cs typeface="Arial" panose="020B0604020202020204" pitchFamily="34" charset="0"/>
              </a:rPr>
              <a:t>) in a particular place (</a:t>
            </a:r>
            <a:r>
              <a:rPr lang="en-US" sz="3200" b="1" cap="none" dirty="0">
                <a:latin typeface="Arial" panose="020B0604020202020204" pitchFamily="34" charset="0"/>
                <a:cs typeface="Arial" panose="020B0604020202020204" pitchFamily="34" charset="0"/>
              </a:rPr>
              <a:t>where</a:t>
            </a:r>
            <a:r>
              <a:rPr lang="en-US" sz="3200" cap="none" dirty="0">
                <a:latin typeface="Arial" panose="020B0604020202020204" pitchFamily="34" charset="0"/>
                <a:cs typeface="Arial" panose="020B0604020202020204" pitchFamily="34" charset="0"/>
              </a:rPr>
              <a:t>).</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8604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E7E84D-AAA9-C715-5D3C-F6A1B09F0F9E}"/>
              </a:ext>
            </a:extLst>
          </p:cNvPr>
          <p:cNvSpPr>
            <a:spLocks noGrp="1"/>
          </p:cNvSpPr>
          <p:nvPr>
            <p:ph sz="quarter" idx="13"/>
          </p:nvPr>
        </p:nvSpPr>
        <p:spPr>
          <a:xfrm>
            <a:off x="913774" y="516834"/>
            <a:ext cx="11092696" cy="6162261"/>
          </a:xfrm>
        </p:spPr>
        <p:txBody>
          <a:bodyPr>
            <a:noAutofit/>
          </a:bodyPr>
          <a:lstStyle/>
          <a:p>
            <a:pPr marL="0" indent="0">
              <a:buNone/>
            </a:pPr>
            <a:r>
              <a:rPr lang="en-US" sz="3200" b="1" cap="none" dirty="0">
                <a:latin typeface="Arial" panose="020B0604020202020204" pitchFamily="34" charset="0"/>
                <a:cs typeface="Arial" panose="020B0604020202020204" pitchFamily="34" charset="0"/>
              </a:rPr>
              <a:t>Semantic memory </a:t>
            </a:r>
            <a:r>
              <a:rPr lang="en-US" sz="3200" cap="none" dirty="0">
                <a:latin typeface="Arial" panose="020B0604020202020204" pitchFamily="34" charset="0"/>
                <a:cs typeface="Arial" panose="020B0604020202020204" pitchFamily="34" charset="0"/>
              </a:rPr>
              <a:t>consists of </a:t>
            </a:r>
            <a:r>
              <a:rPr lang="en-US" sz="3200" b="1" cap="none" dirty="0">
                <a:latin typeface="Arial" panose="020B0604020202020204" pitchFamily="34" charset="0"/>
                <a:cs typeface="Arial" panose="020B0604020202020204" pitchFamily="34" charset="0"/>
              </a:rPr>
              <a:t>general knowledge </a:t>
            </a:r>
            <a:r>
              <a:rPr lang="en-US" sz="3200" cap="none" dirty="0">
                <a:latin typeface="Arial" panose="020B0604020202020204" pitchFamily="34" charset="0"/>
                <a:cs typeface="Arial" panose="020B0604020202020204" pitchFamily="34" charset="0"/>
              </a:rPr>
              <a:t>about the world, concepts, language and so on. It is “an individual’s store of knowledge about the world. The content of semantic memory is abstracted from actual experience and is therefore said to be conceptual, that is, generalized and without reference to any specific experience</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43552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E7E84D-AAA9-C715-5D3C-F6A1B09F0F9E}"/>
              </a:ext>
            </a:extLst>
          </p:cNvPr>
          <p:cNvSpPr>
            <a:spLocks noGrp="1"/>
          </p:cNvSpPr>
          <p:nvPr>
            <p:ph sz="quarter" idx="13"/>
          </p:nvPr>
        </p:nvSpPr>
        <p:spPr>
          <a:xfrm>
            <a:off x="913773" y="487018"/>
            <a:ext cx="10784583" cy="5304182"/>
          </a:xfrm>
        </p:spPr>
        <p:txBody>
          <a:bodyPr>
            <a:noAutofit/>
          </a:bodyPr>
          <a:lstStyle/>
          <a:p>
            <a:pPr marL="0" indent="0">
              <a:buNone/>
            </a:pPr>
            <a:r>
              <a:rPr lang="en-US" sz="3200" cap="none" dirty="0">
                <a:latin typeface="Arial" panose="020B0604020202020204" pitchFamily="34" charset="0"/>
                <a:cs typeface="Arial" panose="020B0604020202020204" pitchFamily="34" charset="0"/>
              </a:rPr>
              <a:t>In contrast, </a:t>
            </a:r>
            <a:r>
              <a:rPr lang="en-US" sz="3200" b="1" cap="none" dirty="0">
                <a:latin typeface="Arial" panose="020B0604020202020204" pitchFamily="34" charset="0"/>
                <a:cs typeface="Arial" panose="020B0604020202020204" pitchFamily="34" charset="0"/>
              </a:rPr>
              <a:t>non-declarative memory </a:t>
            </a:r>
            <a:r>
              <a:rPr lang="en-US" sz="3200" cap="none" dirty="0">
                <a:latin typeface="Arial" panose="020B0604020202020204" pitchFamily="34" charset="0"/>
                <a:cs typeface="Arial" panose="020B0604020202020204" pitchFamily="34" charset="0"/>
              </a:rPr>
              <a:t>does not involve conscious recollection. We typically obtain evidence of non-declarative memory by observing changes in </a:t>
            </a:r>
            <a:r>
              <a:rPr lang="en-US" sz="3200" cap="none" dirty="0" err="1">
                <a:latin typeface="Arial" panose="020B0604020202020204" pitchFamily="34" charset="0"/>
                <a:cs typeface="Arial" panose="020B0604020202020204" pitchFamily="34" charset="0"/>
              </a:rPr>
              <a:t>behaviour</a:t>
            </a:r>
            <a:r>
              <a:rPr lang="en-US" sz="3200" cap="none" dirty="0">
                <a:latin typeface="Arial" panose="020B0604020202020204" pitchFamily="34" charset="0"/>
                <a:cs typeface="Arial" panose="020B0604020202020204" pitchFamily="34" charset="0"/>
              </a:rPr>
              <a:t>. For example, consider someone learning to ride a bicycle. Their cycling ability improves over time even though they cannot consciously recollect what they have learned. Non-declarative memory is sometimes known as </a:t>
            </a:r>
            <a:r>
              <a:rPr lang="en-US" sz="3200" b="1" cap="none" dirty="0">
                <a:latin typeface="Arial" panose="020B0604020202020204" pitchFamily="34" charset="0"/>
                <a:cs typeface="Arial" panose="020B0604020202020204" pitchFamily="34" charset="0"/>
              </a:rPr>
              <a:t>implicit memory.</a:t>
            </a:r>
          </a:p>
        </p:txBody>
      </p:sp>
    </p:spTree>
    <p:extLst>
      <p:ext uri="{BB962C8B-B14F-4D97-AF65-F5344CB8AC3E}">
        <p14:creationId xmlns:p14="http://schemas.microsoft.com/office/powerpoint/2010/main" val="25045150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E7E84D-AAA9-C715-5D3C-F6A1B09F0F9E}"/>
              </a:ext>
            </a:extLst>
          </p:cNvPr>
          <p:cNvSpPr>
            <a:spLocks noGrp="1"/>
          </p:cNvSpPr>
          <p:nvPr>
            <p:ph sz="quarter" idx="13"/>
          </p:nvPr>
        </p:nvSpPr>
        <p:spPr>
          <a:xfrm>
            <a:off x="477078" y="188843"/>
            <a:ext cx="11420061" cy="5784574"/>
          </a:xfrm>
        </p:spPr>
        <p:txBody>
          <a:bodyPr>
            <a:noAutofit/>
          </a:bodyPr>
          <a:lstStyle/>
          <a:p>
            <a:pPr marL="0" indent="0">
              <a:buNone/>
            </a:pPr>
            <a:r>
              <a:rPr lang="en-US" sz="3200" cap="none" dirty="0">
                <a:latin typeface="Arial" panose="020B0604020202020204" pitchFamily="34" charset="0"/>
                <a:cs typeface="Arial" panose="020B0604020202020204" pitchFamily="34" charset="0"/>
              </a:rPr>
              <a:t>There are various forms of non-declarative or implicit memory. One is memory for skills (</a:t>
            </a:r>
            <a:r>
              <a:rPr lang="en-US" sz="3200" cap="none" dirty="0" err="1">
                <a:latin typeface="Arial" panose="020B0604020202020204" pitchFamily="34" charset="0"/>
                <a:cs typeface="Arial" panose="020B0604020202020204" pitchFamily="34" charset="0"/>
              </a:rPr>
              <a:t>e.G.</a:t>
            </a:r>
            <a:r>
              <a:rPr lang="en-US" sz="3200" cap="none" dirty="0">
                <a:latin typeface="Arial" panose="020B0604020202020204" pitchFamily="34" charset="0"/>
                <a:cs typeface="Arial" panose="020B0604020202020204" pitchFamily="34" charset="0"/>
              </a:rPr>
              <a:t>, Piano playing; bicycle riding). Such memory involves knowing how to perform certain actions and is known as </a:t>
            </a:r>
            <a:r>
              <a:rPr lang="en-US" sz="3200" b="1" cap="none" dirty="0">
                <a:latin typeface="Arial" panose="020B0604020202020204" pitchFamily="34" charset="0"/>
                <a:cs typeface="Arial" panose="020B0604020202020204" pitchFamily="34" charset="0"/>
              </a:rPr>
              <a:t>procedural memory</a:t>
            </a:r>
            <a:r>
              <a:rPr lang="en-US" sz="3200" cap="none" dirty="0">
                <a:latin typeface="Arial" panose="020B0604020202020204" pitchFamily="34" charset="0"/>
                <a:cs typeface="Arial" panose="020B0604020202020204" pitchFamily="34" charset="0"/>
              </a:rPr>
              <a:t>. Another form of non-declarative memory is </a:t>
            </a:r>
            <a:r>
              <a:rPr lang="en-US" sz="3200" b="1" cap="none" dirty="0">
                <a:latin typeface="Arial" panose="020B0604020202020204" pitchFamily="34" charset="0"/>
                <a:cs typeface="Arial" panose="020B0604020202020204" pitchFamily="34" charset="0"/>
              </a:rPr>
              <a:t>priming</a:t>
            </a:r>
            <a:r>
              <a:rPr lang="en-US" sz="3200" cap="none" dirty="0">
                <a:latin typeface="Arial" panose="020B0604020202020204" pitchFamily="34" charset="0"/>
                <a:cs typeface="Arial" panose="020B0604020202020204" pitchFamily="34" charset="0"/>
              </a:rPr>
              <a:t> (also known as repetition priming): it involves facilitated processing of a stimulus presented recently. For example, it is easier to identify a picture as a cat if a similar picture of a cat has been presented previously. The earlier picture is a prime facilitating processing when the second cat picture is presented.</a:t>
            </a:r>
            <a:endParaRPr lang="en-GB" sz="3200"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49923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D89565-CD85-2F19-3338-756C02CD8344}"/>
              </a:ext>
            </a:extLst>
          </p:cNvPr>
          <p:cNvSpPr>
            <a:spLocks noGrp="1"/>
          </p:cNvSpPr>
          <p:nvPr>
            <p:ph sz="quarter" idx="13"/>
          </p:nvPr>
        </p:nvSpPr>
        <p:spPr/>
        <p:txBody>
          <a:bodyPr>
            <a:normAutofit/>
          </a:bodyPr>
          <a:lstStyle/>
          <a:p>
            <a:pPr marL="0" indent="0">
              <a:buNone/>
            </a:pPr>
            <a:r>
              <a:rPr lang="en-US" sz="2800" cap="none" dirty="0">
                <a:latin typeface="Arial" panose="020B0604020202020204" pitchFamily="34" charset="0"/>
                <a:cs typeface="Arial" panose="020B0604020202020204" pitchFamily="34" charset="0"/>
              </a:rPr>
              <a:t>Procedural knowledge corresponds to ‘knowing how’. For example, the type of information underlying the ability to ride a bicycle is procedural knowledge.</a:t>
            </a:r>
          </a:p>
          <a:p>
            <a:pPr marL="0" indent="0">
              <a:buNone/>
            </a:pPr>
            <a:endParaRPr lang="en-GB" sz="2800"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69786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CA48C1-FE42-667A-6BE3-F09C7E2D93B7}"/>
              </a:ext>
            </a:extLst>
          </p:cNvPr>
          <p:cNvSpPr>
            <a:spLocks noGrp="1"/>
          </p:cNvSpPr>
          <p:nvPr>
            <p:ph sz="quarter" idx="13"/>
          </p:nvPr>
        </p:nvSpPr>
        <p:spPr/>
        <p:txBody>
          <a:bodyPr/>
          <a:lstStyle/>
          <a:p>
            <a:pPr marL="0" indent="0" algn="ctr">
              <a:buNone/>
            </a:pPr>
            <a:r>
              <a:rPr lang="en-GB" dirty="0"/>
              <a:t>   </a:t>
            </a:r>
            <a:r>
              <a:rPr lang="en-GB" sz="4800" b="1" dirty="0">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val="4234279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62D10-4D1F-FDD1-BB37-75D3B2211267}"/>
              </a:ext>
            </a:extLst>
          </p:cNvPr>
          <p:cNvSpPr>
            <a:spLocks noGrp="1"/>
          </p:cNvSpPr>
          <p:nvPr>
            <p:ph type="title"/>
          </p:nvPr>
        </p:nvSpPr>
        <p:spPr>
          <a:xfrm>
            <a:off x="913774" y="419734"/>
            <a:ext cx="10364451" cy="872353"/>
          </a:xfrm>
        </p:spPr>
        <p:txBody>
          <a:bodyPr/>
          <a:lstStyle/>
          <a:p>
            <a:r>
              <a:rPr lang="en-GB" b="1" cap="none" dirty="0">
                <a:latin typeface="Arial" panose="020B0604020202020204" pitchFamily="34" charset="0"/>
                <a:cs typeface="Arial" panose="020B0604020202020204" pitchFamily="34" charset="0"/>
              </a:rPr>
              <a:t>Short-term vs Long-term Memory</a:t>
            </a:r>
          </a:p>
        </p:txBody>
      </p:sp>
      <p:sp>
        <p:nvSpPr>
          <p:cNvPr id="3" name="Content Placeholder 2">
            <a:extLst>
              <a:ext uri="{FF2B5EF4-FFF2-40B4-BE49-F238E27FC236}">
                <a16:creationId xmlns:a16="http://schemas.microsoft.com/office/drawing/2014/main" id="{0BFE45D9-BB92-B581-2F81-81D5021CC2C9}"/>
              </a:ext>
            </a:extLst>
          </p:cNvPr>
          <p:cNvSpPr>
            <a:spLocks noGrp="1"/>
          </p:cNvSpPr>
          <p:nvPr>
            <p:ph sz="quarter" idx="13"/>
          </p:nvPr>
        </p:nvSpPr>
        <p:spPr>
          <a:xfrm>
            <a:off x="626165" y="1292087"/>
            <a:ext cx="11261035" cy="5146179"/>
          </a:xfrm>
        </p:spPr>
        <p:txBody>
          <a:bodyPr>
            <a:noAutofit/>
          </a:bodyPr>
          <a:lstStyle/>
          <a:p>
            <a:pPr marL="0" indent="0">
              <a:buNone/>
            </a:pPr>
            <a:r>
              <a:rPr lang="en-US" sz="2800" cap="none" dirty="0">
                <a:latin typeface="Arial" panose="020B0604020202020204" pitchFamily="34" charset="0"/>
                <a:cs typeface="Arial" panose="020B0604020202020204" pitchFamily="34" charset="0"/>
              </a:rPr>
              <a:t>Many theorists distinguish between short-term and long-term memory. For example, there are enormous differences in capacity: only a few items can be held in short-term memory compared with essentially unlimited capacity in long-term memory. There are also massive differences in duration: a few seconds for short-term memory compared with up to several decades for long-term memory. The distinction between short-term and long-term memory stores was central to multi-store models. More recently, however, some theorists have proposed unitary-store models in which this distinction is much less clear-cut.</a:t>
            </a:r>
            <a:endParaRPr lang="en-GB" sz="2800"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1702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F47ED-80D0-4A49-5451-C2DA44CBC5B6}"/>
              </a:ext>
            </a:extLst>
          </p:cNvPr>
          <p:cNvSpPr>
            <a:spLocks noGrp="1"/>
          </p:cNvSpPr>
          <p:nvPr>
            <p:ph type="title"/>
          </p:nvPr>
        </p:nvSpPr>
        <p:spPr>
          <a:xfrm>
            <a:off x="913774" y="407504"/>
            <a:ext cx="10364451" cy="852474"/>
          </a:xfrm>
        </p:spPr>
        <p:txBody>
          <a:bodyPr/>
          <a:lstStyle/>
          <a:p>
            <a:r>
              <a:rPr lang="en-GB" b="1" cap="none" dirty="0">
                <a:latin typeface="Arial" panose="020B0604020202020204" pitchFamily="34" charset="0"/>
                <a:cs typeface="Arial" panose="020B0604020202020204" pitchFamily="34" charset="0"/>
              </a:rPr>
              <a:t>Short-term Memory Defined</a:t>
            </a:r>
          </a:p>
        </p:txBody>
      </p:sp>
      <p:sp>
        <p:nvSpPr>
          <p:cNvPr id="3" name="Content Placeholder 2">
            <a:extLst>
              <a:ext uri="{FF2B5EF4-FFF2-40B4-BE49-F238E27FC236}">
                <a16:creationId xmlns:a16="http://schemas.microsoft.com/office/drawing/2014/main" id="{9B45E983-70EF-1186-026F-6436E791460F}"/>
              </a:ext>
            </a:extLst>
          </p:cNvPr>
          <p:cNvSpPr>
            <a:spLocks noGrp="1"/>
          </p:cNvSpPr>
          <p:nvPr>
            <p:ph sz="quarter" idx="13"/>
          </p:nvPr>
        </p:nvSpPr>
        <p:spPr>
          <a:xfrm>
            <a:off x="913773" y="1331843"/>
            <a:ext cx="10506287" cy="5118653"/>
          </a:xfrm>
        </p:spPr>
        <p:txBody>
          <a:bodyPr>
            <a:noAutofit/>
          </a:bodyPr>
          <a:lstStyle/>
          <a:p>
            <a:pPr marL="0" indent="0">
              <a:buNone/>
            </a:pPr>
            <a:r>
              <a:rPr lang="en-US" sz="3200" cap="none" dirty="0">
                <a:latin typeface="Arial" panose="020B0604020202020204" pitchFamily="34" charset="0"/>
                <a:cs typeface="Arial" panose="020B0604020202020204" pitchFamily="34" charset="0"/>
              </a:rPr>
              <a:t>Short-term memory is a component of memory that holds a small amount of information in an active, readily available state for a brief period, typically a few seconds to a minute. The duration of STM seems to be between 15 and 30 seconds, and STM’s capacity is limited, often thought to be about 7±2 items.</a:t>
            </a:r>
          </a:p>
          <a:p>
            <a:pPr marL="0" indent="0">
              <a:buNone/>
            </a:pPr>
            <a:r>
              <a:rPr lang="en-US" sz="3200" cap="none" dirty="0">
                <a:latin typeface="Arial" panose="020B0604020202020204" pitchFamily="34" charset="0"/>
                <a:cs typeface="Arial" panose="020B0604020202020204" pitchFamily="34" charset="0"/>
              </a:rPr>
              <a:t>Short-term memory (STM) is the second stage of the multi-store memory model proposed by Atkinson Shiffrin. </a:t>
            </a:r>
            <a:endParaRPr lang="en-GB" sz="3200"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107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45E983-70EF-1186-026F-6436E791460F}"/>
              </a:ext>
            </a:extLst>
          </p:cNvPr>
          <p:cNvSpPr>
            <a:spLocks noGrp="1"/>
          </p:cNvSpPr>
          <p:nvPr>
            <p:ph sz="quarter" idx="13"/>
          </p:nvPr>
        </p:nvSpPr>
        <p:spPr>
          <a:xfrm>
            <a:off x="913773" y="864704"/>
            <a:ext cx="10754765" cy="5526157"/>
          </a:xfrm>
        </p:spPr>
        <p:txBody>
          <a:bodyPr>
            <a:noAutofit/>
          </a:bodyPr>
          <a:lstStyle/>
          <a:p>
            <a:pPr marL="0" indent="0">
              <a:buNone/>
            </a:pPr>
            <a:r>
              <a:rPr lang="en-US" sz="3200" b="1" cap="none" dirty="0">
                <a:latin typeface="Arial" panose="020B0604020202020204" pitchFamily="34" charset="0"/>
                <a:cs typeface="Arial" panose="020B0604020202020204" pitchFamily="34" charset="0"/>
              </a:rPr>
              <a:t>Capacity: Magic Number 7</a:t>
            </a:r>
          </a:p>
          <a:p>
            <a:pPr marL="0" indent="0">
              <a:buNone/>
            </a:pPr>
            <a:r>
              <a:rPr lang="en-US" sz="3200" cap="none" dirty="0">
                <a:latin typeface="Arial" panose="020B0604020202020204" pitchFamily="34" charset="0"/>
                <a:cs typeface="Arial" panose="020B0604020202020204" pitchFamily="34" charset="0"/>
              </a:rPr>
              <a:t>The capacity of short-term memory is limited. A classic theory proposed by George Miller (1956) suggests that the average number of objects an individual can hold in their short-term memory is about seven (plus or minus 2 items).</a:t>
            </a:r>
          </a:p>
          <a:p>
            <a:pPr marL="0" indent="0">
              <a:buNone/>
            </a:pPr>
            <a:r>
              <a:rPr lang="en-US" sz="3200" cap="none" dirty="0">
                <a:latin typeface="Arial" panose="020B0604020202020204" pitchFamily="34" charset="0"/>
                <a:cs typeface="Arial" panose="020B0604020202020204" pitchFamily="34" charset="0"/>
              </a:rPr>
              <a:t>Miller thought that short-term memory could hold 7 (plus or minus 2 items) because it only had a certain number of “slots” to store items.</a:t>
            </a:r>
            <a:endParaRPr lang="en-GB" sz="3200"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3162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45E983-70EF-1186-026F-6436E791460F}"/>
              </a:ext>
            </a:extLst>
          </p:cNvPr>
          <p:cNvSpPr>
            <a:spLocks noGrp="1"/>
          </p:cNvSpPr>
          <p:nvPr>
            <p:ph sz="quarter" idx="13"/>
          </p:nvPr>
        </p:nvSpPr>
        <p:spPr>
          <a:xfrm>
            <a:off x="913773" y="765313"/>
            <a:ext cx="10555983" cy="5665303"/>
          </a:xfrm>
        </p:spPr>
        <p:txBody>
          <a:bodyPr>
            <a:normAutofit/>
          </a:bodyPr>
          <a:lstStyle/>
          <a:p>
            <a:pPr marL="0" indent="0">
              <a:buNone/>
            </a:pPr>
            <a:r>
              <a:rPr lang="en-US" sz="3200" b="1" cap="none" dirty="0">
                <a:latin typeface="Arial" panose="020B0604020202020204" pitchFamily="34" charset="0"/>
                <a:cs typeface="Arial" panose="020B0604020202020204" pitchFamily="34" charset="0"/>
              </a:rPr>
              <a:t>Duration</a:t>
            </a:r>
          </a:p>
          <a:p>
            <a:pPr marL="0" indent="0">
              <a:buNone/>
            </a:pPr>
            <a:r>
              <a:rPr lang="en-US" sz="3200" cap="none" dirty="0">
                <a:latin typeface="Arial" panose="020B0604020202020204" pitchFamily="34" charset="0"/>
                <a:cs typeface="Arial" panose="020B0604020202020204" pitchFamily="34" charset="0"/>
              </a:rPr>
              <a:t>Short-term memory typically holds information for about 15 to 30 seconds. However, the duration can be extended through </a:t>
            </a:r>
            <a:r>
              <a:rPr lang="en-US" sz="3200" u="sng" cap="none" dirty="0">
                <a:latin typeface="Arial" panose="020B0604020202020204" pitchFamily="34" charset="0"/>
                <a:cs typeface="Arial" panose="020B0604020202020204" pitchFamily="34" charset="0"/>
              </a:rPr>
              <a:t>rehearsal</a:t>
            </a:r>
            <a:r>
              <a:rPr lang="en-US" sz="3200" cap="none" dirty="0">
                <a:latin typeface="Arial" panose="020B0604020202020204" pitchFamily="34" charset="0"/>
                <a:cs typeface="Arial" panose="020B0604020202020204" pitchFamily="34" charset="0"/>
              </a:rPr>
              <a:t> (repeating the information).</a:t>
            </a:r>
          </a:p>
          <a:p>
            <a:pPr marL="0" indent="0">
              <a:buNone/>
            </a:pPr>
            <a:r>
              <a:rPr lang="en-US" sz="3200" cap="none" dirty="0">
                <a:latin typeface="Arial" panose="020B0604020202020204" pitchFamily="34" charset="0"/>
                <a:cs typeface="Arial" panose="020B0604020202020204" pitchFamily="34" charset="0"/>
              </a:rPr>
              <a:t>The duration of short-term memory seems to be between 15 and 30 seconds, according to Atkinson and Shiffrin (1971). Items can be kept in short-term memory by repeating them verbally (acoustic encoding), a process known as </a:t>
            </a:r>
            <a:r>
              <a:rPr lang="en-US" sz="3200" u="sng" cap="none" dirty="0">
                <a:latin typeface="Arial" panose="020B0604020202020204" pitchFamily="34" charset="0"/>
                <a:cs typeface="Arial" panose="020B0604020202020204" pitchFamily="34" charset="0"/>
              </a:rPr>
              <a:t>rehearsal.</a:t>
            </a:r>
            <a:endParaRPr lang="en-GB" sz="3200" u="sng"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3003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45E983-70EF-1186-026F-6436E791460F}"/>
              </a:ext>
            </a:extLst>
          </p:cNvPr>
          <p:cNvSpPr>
            <a:spLocks noGrp="1"/>
          </p:cNvSpPr>
          <p:nvPr>
            <p:ph sz="quarter" idx="13"/>
          </p:nvPr>
        </p:nvSpPr>
        <p:spPr>
          <a:xfrm>
            <a:off x="913773" y="675861"/>
            <a:ext cx="10844217" cy="5605669"/>
          </a:xfrm>
        </p:spPr>
        <p:txBody>
          <a:bodyPr>
            <a:normAutofit/>
          </a:bodyPr>
          <a:lstStyle/>
          <a:p>
            <a:pPr marL="0" indent="0">
              <a:buNone/>
            </a:pPr>
            <a:r>
              <a:rPr lang="en-US" dirty="0"/>
              <a:t> </a:t>
            </a:r>
            <a:r>
              <a:rPr lang="en-US" sz="2800" cap="none" dirty="0">
                <a:latin typeface="Arial" panose="020B0604020202020204" pitchFamily="34" charset="0"/>
                <a:cs typeface="Arial" panose="020B0604020202020204" pitchFamily="34" charset="0"/>
              </a:rPr>
              <a:t>Peterson and Peterson (1959) showed that the longer the delay, the less information is recalled. The rapid loss of information from memory when rehearsal is prevented indicates short-term memory having a limited duration.</a:t>
            </a:r>
          </a:p>
          <a:p>
            <a:pPr marL="0" indent="0">
              <a:buNone/>
            </a:pPr>
            <a:r>
              <a:rPr lang="en-US" sz="2800" cap="none" dirty="0">
                <a:latin typeface="Arial" panose="020B0604020202020204" pitchFamily="34" charset="0"/>
                <a:cs typeface="Arial" panose="020B0604020202020204" pitchFamily="34" charset="0"/>
              </a:rPr>
              <a:t>If not rehearsed or encoded into long-term memory, the information in short-term memory is susceptible to interference and decay, causing it to be forgotten.</a:t>
            </a:r>
          </a:p>
          <a:p>
            <a:pPr marL="0" indent="0">
              <a:buNone/>
            </a:pPr>
            <a:r>
              <a:rPr lang="en-US" sz="2800" cap="none" dirty="0">
                <a:latin typeface="Arial" panose="020B0604020202020204" pitchFamily="34" charset="0"/>
                <a:cs typeface="Arial" panose="020B0604020202020204" pitchFamily="34" charset="0"/>
              </a:rPr>
              <a:t>It’s important to note that short-term memory duration can vary among individuals and can be influenced by factors like attention, distraction, and the nature of the information.</a:t>
            </a:r>
            <a:endParaRPr lang="en-GB" sz="2800"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6718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45E983-70EF-1186-026F-6436E791460F}"/>
              </a:ext>
            </a:extLst>
          </p:cNvPr>
          <p:cNvSpPr>
            <a:spLocks noGrp="1"/>
          </p:cNvSpPr>
          <p:nvPr>
            <p:ph sz="quarter" idx="13"/>
          </p:nvPr>
        </p:nvSpPr>
        <p:spPr>
          <a:xfrm>
            <a:off x="705679" y="695739"/>
            <a:ext cx="11052312" cy="5864087"/>
          </a:xfrm>
        </p:spPr>
        <p:txBody>
          <a:bodyPr>
            <a:normAutofit lnSpcReduction="10000"/>
          </a:bodyPr>
          <a:lstStyle/>
          <a:p>
            <a:pPr marL="0" indent="0">
              <a:buNone/>
            </a:pPr>
            <a:r>
              <a:rPr lang="en-US" dirty="0"/>
              <a:t> </a:t>
            </a:r>
            <a:r>
              <a:rPr lang="en-US" sz="2800" cap="none" dirty="0">
                <a:latin typeface="Arial" panose="020B0604020202020204" pitchFamily="34" charset="0"/>
                <a:cs typeface="Arial" panose="020B0604020202020204" pitchFamily="34" charset="0"/>
              </a:rPr>
              <a:t>Baddeley and Hitch (1974) have developed an alternative model of short-term memory, which they call working memory.</a:t>
            </a:r>
          </a:p>
          <a:p>
            <a:pPr marL="0" indent="0">
              <a:buNone/>
            </a:pPr>
            <a:r>
              <a:rPr lang="en-US" sz="2800" cap="none" dirty="0">
                <a:latin typeface="Arial" panose="020B0604020202020204" pitchFamily="34" charset="0"/>
                <a:cs typeface="Arial" panose="020B0604020202020204" pitchFamily="34" charset="0"/>
              </a:rPr>
              <a:t>Short-term memory and working memory are not the same although they are closely related concepts. Short-term memory refers to the temporary storage of information, holding it for a brief period of time.</a:t>
            </a:r>
          </a:p>
          <a:p>
            <a:pPr marL="0" indent="0">
              <a:buNone/>
            </a:pPr>
            <a:r>
              <a:rPr lang="en-US" sz="2800" cap="none" dirty="0">
                <a:latin typeface="Arial" panose="020B0604020202020204" pitchFamily="34" charset="0"/>
                <a:cs typeface="Arial" panose="020B0604020202020204" pitchFamily="34" charset="0"/>
              </a:rPr>
              <a:t>Working memory, on the other hand, involves not just storing, but also manipulating and processing this information. It’s like the brain’s “workspace” for cognitive tasks, such as problem-solving, reasoning, and comprehension.</a:t>
            </a:r>
          </a:p>
          <a:p>
            <a:pPr marL="0" indent="0">
              <a:buNone/>
            </a:pPr>
            <a:r>
              <a:rPr lang="en-US" sz="2800" cap="none" dirty="0">
                <a:latin typeface="Arial" panose="020B0604020202020204" pitchFamily="34" charset="0"/>
                <a:cs typeface="Arial" panose="020B0604020202020204" pitchFamily="34" charset="0"/>
              </a:rPr>
              <a:t>Working memory is a more dynamic and complex system than mere short-term storage.</a:t>
            </a:r>
            <a:endParaRPr lang="en-GB" sz="2800"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4711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45E983-70EF-1186-026F-6436E791460F}"/>
              </a:ext>
            </a:extLst>
          </p:cNvPr>
          <p:cNvSpPr>
            <a:spLocks noGrp="1"/>
          </p:cNvSpPr>
          <p:nvPr>
            <p:ph sz="quarter" idx="13"/>
          </p:nvPr>
        </p:nvSpPr>
        <p:spPr>
          <a:xfrm>
            <a:off x="913773" y="586409"/>
            <a:ext cx="10943609" cy="6003233"/>
          </a:xfrm>
        </p:spPr>
        <p:txBody>
          <a:bodyPr>
            <a:normAutofit lnSpcReduction="10000"/>
          </a:bodyPr>
          <a:lstStyle/>
          <a:p>
            <a:pPr marL="0" indent="0">
              <a:buNone/>
            </a:pPr>
            <a:r>
              <a:rPr lang="en-US" sz="2400" cap="none" dirty="0">
                <a:latin typeface="Arial" panose="020B0604020202020204" pitchFamily="34" charset="0"/>
                <a:cs typeface="Arial" panose="020B0604020202020204" pitchFamily="34" charset="0"/>
              </a:rPr>
              <a:t>Two major components are related to STM: Phonological Loop and Visuo-spatial Sketchpad. </a:t>
            </a:r>
          </a:p>
          <a:p>
            <a:pPr marL="0" indent="0">
              <a:buNone/>
            </a:pPr>
            <a:r>
              <a:rPr lang="en-US" sz="2400" b="1" u="sng" cap="none" dirty="0">
                <a:latin typeface="Arial" panose="020B0604020202020204" pitchFamily="34" charset="0"/>
                <a:cs typeface="Arial" panose="020B0604020202020204" pitchFamily="34" charset="0"/>
              </a:rPr>
              <a:t>Phonological Loop </a:t>
            </a:r>
          </a:p>
          <a:p>
            <a:pPr marL="0" indent="0">
              <a:buNone/>
            </a:pPr>
            <a:r>
              <a:rPr lang="en-US" sz="2400" cap="none" dirty="0">
                <a:latin typeface="Arial" panose="020B0604020202020204" pitchFamily="34" charset="0"/>
                <a:cs typeface="Arial" panose="020B0604020202020204" pitchFamily="34" charset="0"/>
              </a:rPr>
              <a:t>The phonological loop is specialized to briefly store speech-based information (verbal) about the sounds of language, words, numbers, etc.</a:t>
            </a:r>
          </a:p>
          <a:p>
            <a:pPr marL="0" indent="0">
              <a:buNone/>
            </a:pPr>
            <a:r>
              <a:rPr lang="en-US" sz="2400" b="1" u="sng" cap="none" dirty="0">
                <a:latin typeface="Arial" panose="020B0604020202020204" pitchFamily="34" charset="0"/>
                <a:cs typeface="Arial" panose="020B0604020202020204" pitchFamily="34" charset="0"/>
              </a:rPr>
              <a:t>Visuo-spatial Sketchpad </a:t>
            </a:r>
          </a:p>
          <a:p>
            <a:pPr marL="0" indent="0">
              <a:buNone/>
            </a:pPr>
            <a:r>
              <a:rPr lang="en-US" sz="2400" cap="none" dirty="0">
                <a:latin typeface="Arial" panose="020B0604020202020204" pitchFamily="34" charset="0"/>
                <a:cs typeface="Arial" panose="020B0604020202020204" pitchFamily="34" charset="0"/>
              </a:rPr>
              <a:t>The visuo-spatial sketchpad stores visual and spatial information, including visual imagery, maps, etc.  The visuo-spatial sketchpad is used for the temporary storage and manipulation of visual patterns and spatial movement. In essence, visual processing involves remembering </a:t>
            </a:r>
            <a:r>
              <a:rPr lang="en-US" sz="2400" b="1" cap="none" dirty="0">
                <a:latin typeface="Arial" panose="020B0604020202020204" pitchFamily="34" charset="0"/>
                <a:cs typeface="Arial" panose="020B0604020202020204" pitchFamily="34" charset="0"/>
              </a:rPr>
              <a:t>what</a:t>
            </a:r>
            <a:r>
              <a:rPr lang="en-US" sz="2400" cap="none" dirty="0">
                <a:latin typeface="Arial" panose="020B0604020202020204" pitchFamily="34" charset="0"/>
                <a:cs typeface="Arial" panose="020B0604020202020204" pitchFamily="34" charset="0"/>
              </a:rPr>
              <a:t> and spatial processing involves remembering </a:t>
            </a:r>
            <a:r>
              <a:rPr lang="en-US" sz="2400" b="1" cap="none" dirty="0">
                <a:latin typeface="Arial" panose="020B0604020202020204" pitchFamily="34" charset="0"/>
                <a:cs typeface="Arial" panose="020B0604020202020204" pitchFamily="34" charset="0"/>
              </a:rPr>
              <a:t>where</a:t>
            </a:r>
            <a:r>
              <a:rPr lang="en-US" sz="2400" cap="none" dirty="0">
                <a:latin typeface="Arial" panose="020B0604020202020204" pitchFamily="34" charset="0"/>
                <a:cs typeface="Arial" panose="020B0604020202020204" pitchFamily="34" charset="0"/>
              </a:rPr>
              <a:t>. In everyday life, we use the sketchpad to find the route when moving from one place to another or when watching television. </a:t>
            </a:r>
          </a:p>
          <a:p>
            <a:pPr marL="0" indent="0">
              <a:buNone/>
            </a:pPr>
            <a:endParaRPr lang="en-GB" dirty="0"/>
          </a:p>
        </p:txBody>
      </p:sp>
    </p:spTree>
    <p:extLst>
      <p:ext uri="{BB962C8B-B14F-4D97-AF65-F5344CB8AC3E}">
        <p14:creationId xmlns:p14="http://schemas.microsoft.com/office/powerpoint/2010/main" val="2723706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45E983-70EF-1186-026F-6436E791460F}"/>
              </a:ext>
            </a:extLst>
          </p:cNvPr>
          <p:cNvSpPr>
            <a:spLocks noGrp="1"/>
          </p:cNvSpPr>
          <p:nvPr>
            <p:ph sz="quarter" idx="13"/>
          </p:nvPr>
        </p:nvSpPr>
        <p:spPr>
          <a:xfrm>
            <a:off x="913773" y="586409"/>
            <a:ext cx="10943609" cy="6003233"/>
          </a:xfrm>
        </p:spPr>
        <p:txBody>
          <a:bodyPr>
            <a:normAutofit/>
          </a:bodyPr>
          <a:lstStyle/>
          <a:p>
            <a:pPr marL="0" indent="0">
              <a:buNone/>
            </a:pPr>
            <a:r>
              <a:rPr lang="en-US" sz="3200" cap="none" dirty="0">
                <a:latin typeface="Arial" panose="020B0604020202020204" pitchFamily="34" charset="0"/>
                <a:cs typeface="Arial" panose="020B0604020202020204" pitchFamily="34" charset="0"/>
              </a:rPr>
              <a:t>These two components have a limited capacity and function independently. For example, you could rehearse numbers in the phonological loop while making spatial arrangements of letters in visuo-spatial sketchpad.</a:t>
            </a:r>
          </a:p>
          <a:p>
            <a:pPr marL="0" indent="0">
              <a:buNone/>
            </a:pPr>
            <a:endParaRPr lang="en-GB" dirty="0"/>
          </a:p>
        </p:txBody>
      </p:sp>
    </p:spTree>
    <p:extLst>
      <p:ext uri="{BB962C8B-B14F-4D97-AF65-F5344CB8AC3E}">
        <p14:creationId xmlns:p14="http://schemas.microsoft.com/office/powerpoint/2010/main" val="2133910249"/>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4285</TotalTime>
  <Words>1135</Words>
  <Application>Microsoft Office PowerPoint</Application>
  <PresentationFormat>Widescreen</PresentationFormat>
  <Paragraphs>43</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Tw Cen MT</vt:lpstr>
      <vt:lpstr>Droplet</vt:lpstr>
      <vt:lpstr>Information Processing Approach 2</vt:lpstr>
      <vt:lpstr>Short-term vs Long-term Memory</vt:lpstr>
      <vt:lpstr>Short-term Memory Defined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6</cp:revision>
  <dcterms:created xsi:type="dcterms:W3CDTF">2023-11-04T15:22:52Z</dcterms:created>
  <dcterms:modified xsi:type="dcterms:W3CDTF">2023-11-14T07:44:42Z</dcterms:modified>
</cp:coreProperties>
</file>