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04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re 28"/>
          <p:cNvSpPr>
            <a:spLocks noGrp="1"/>
          </p:cNvSpPr>
          <p:nvPr>
            <p:ph type="ctrTitle"/>
          </p:nvPr>
        </p:nvSpPr>
        <p:spPr>
          <a:xfrm>
            <a:off x="381000" y="4853411"/>
            <a:ext cx="8458200" cy="1222375"/>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fld id="{4A88D8DF-54AA-43A1-8F54-9D3A80DAB3A4}" type="datetimeFigureOut">
              <a:rPr lang="fr-FR" smtClean="0"/>
              <a:pPr/>
              <a:t>26/02/2017</a:t>
            </a:fld>
            <a:endParaRPr lang="fr-FR"/>
          </a:p>
        </p:txBody>
      </p:sp>
      <p:sp>
        <p:nvSpPr>
          <p:cNvPr id="2" name="Espace réservé du pied de page 1"/>
          <p:cNvSpPr>
            <a:spLocks noGrp="1"/>
          </p:cNvSpPr>
          <p:nvPr>
            <p:ph type="ftr" sz="quarter" idx="11"/>
          </p:nvPr>
        </p:nvSpPr>
        <p:spPr/>
        <p:txBody>
          <a:bodyPr/>
          <a:lstStyle/>
          <a:p>
            <a:endParaRPr lang="fr-FR"/>
          </a:p>
        </p:txBody>
      </p:sp>
      <p:sp>
        <p:nvSpPr>
          <p:cNvPr id="15" name="Espace réservé du numéro de diapositive 14"/>
          <p:cNvSpPr>
            <a:spLocks noGrp="1"/>
          </p:cNvSpPr>
          <p:nvPr>
            <p:ph type="sldNum" sz="quarter" idx="12"/>
          </p:nvPr>
        </p:nvSpPr>
        <p:spPr>
          <a:xfrm>
            <a:off x="8229600" y="6473952"/>
            <a:ext cx="758952" cy="246888"/>
          </a:xfrm>
        </p:spPr>
        <p:txBody>
          <a:bodyPr/>
          <a:lstStyle/>
          <a:p>
            <a:fld id="{7F9CD8FD-8263-47C7-8431-B09455069E49}"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4A88D8DF-54AA-43A1-8F54-9D3A80DAB3A4}" type="datetimeFigureOut">
              <a:rPr lang="fr-FR" smtClean="0"/>
              <a:pPr/>
              <a:t>26/02/2017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9CD8FD-8263-47C7-8431-B09455069E49}"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549276"/>
            <a:ext cx="18288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549276"/>
            <a:ext cx="62484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4A88D8DF-54AA-43A1-8F54-9D3A80DAB3A4}" type="datetimeFigureOut">
              <a:rPr lang="fr-FR" smtClean="0"/>
              <a:pPr/>
              <a:t>26/02/2017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9CD8FD-8263-47C7-8431-B09455069E49}"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4A88D8DF-54AA-43A1-8F54-9D3A80DAB3A4}" type="datetimeFigureOut">
              <a:rPr lang="fr-FR" smtClean="0"/>
              <a:pPr/>
              <a:t>26/02/2017</a:t>
            </a:fld>
            <a:endParaRPr lang="fr-FR"/>
          </a:p>
        </p:txBody>
      </p:sp>
      <p:sp>
        <p:nvSpPr>
          <p:cNvPr id="19" name="Espace réservé du pied de page 18"/>
          <p:cNvSpPr>
            <a:spLocks noGrp="1"/>
          </p:cNvSpPr>
          <p:nvPr>
            <p:ph type="ftr" sz="quarter" idx="11"/>
          </p:nvPr>
        </p:nvSpPr>
        <p:spPr>
          <a:xfrm>
            <a:off x="3581400" y="76200"/>
            <a:ext cx="2895600" cy="288925"/>
          </a:xfrm>
        </p:spPr>
        <p:txBody>
          <a:bodyPr/>
          <a:lstStyle/>
          <a:p>
            <a:endParaRPr lang="fr-FR"/>
          </a:p>
        </p:txBody>
      </p:sp>
      <p:sp>
        <p:nvSpPr>
          <p:cNvPr id="16" name="Espace réservé du numéro de diapositive 15"/>
          <p:cNvSpPr>
            <a:spLocks noGrp="1"/>
          </p:cNvSpPr>
          <p:nvPr>
            <p:ph type="sldNum" sz="quarter" idx="12"/>
          </p:nvPr>
        </p:nvSpPr>
        <p:spPr>
          <a:xfrm>
            <a:off x="8229600" y="6473952"/>
            <a:ext cx="758952" cy="246888"/>
          </a:xfrm>
        </p:spPr>
        <p:txBody>
          <a:bodyPr/>
          <a:lstStyle/>
          <a:p>
            <a:fld id="{7F9CD8FD-8263-47C7-8431-B09455069E49}"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texte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fld id="{4A88D8DF-54AA-43A1-8F54-9D3A80DAB3A4}" type="datetimeFigureOut">
              <a:rPr lang="fr-FR" smtClean="0"/>
              <a:pPr/>
              <a:t>26/02/2017</a:t>
            </a:fld>
            <a:endParaRPr lang="fr-FR"/>
          </a:p>
        </p:txBody>
      </p:sp>
      <p:sp>
        <p:nvSpPr>
          <p:cNvPr id="11" name="Espace réservé du pied de page 10"/>
          <p:cNvSpPr>
            <a:spLocks noGrp="1"/>
          </p:cNvSpPr>
          <p:nvPr>
            <p:ph type="ftr" sz="quarter" idx="11"/>
          </p:nvPr>
        </p:nvSpPr>
        <p:spPr/>
        <p:txBody>
          <a:bodyPr/>
          <a:lstStyle/>
          <a:p>
            <a:endParaRPr lang="fr-FR"/>
          </a:p>
        </p:txBody>
      </p:sp>
      <p:sp>
        <p:nvSpPr>
          <p:cNvPr id="16" name="Espace réservé du numéro de diapositive 15"/>
          <p:cNvSpPr>
            <a:spLocks noGrp="1"/>
          </p:cNvSpPr>
          <p:nvPr>
            <p:ph type="sldNum" sz="quarter" idx="12"/>
          </p:nvPr>
        </p:nvSpPr>
        <p:spPr/>
        <p:txBody>
          <a:bodyPr/>
          <a:lstStyle/>
          <a:p>
            <a:fld id="{7F9CD8FD-8263-47C7-8431-B09455069E49}" type="slidenum">
              <a:rPr lang="fr-FR" smtClean="0"/>
              <a:pPr/>
              <a:t>‹N°›</a:t>
            </a:fld>
            <a:endParaRPr lang="fr-FR"/>
          </a:p>
        </p:txBody>
      </p:sp>
      <p:sp>
        <p:nvSpPr>
          <p:cNvPr id="8" name="Titre 7"/>
          <p:cNvSpPr>
            <a:spLocks noGrp="1"/>
          </p:cNvSpPr>
          <p:nvPr>
            <p:ph type="title"/>
          </p:nvPr>
        </p:nvSpPr>
        <p:spPr>
          <a:xfrm>
            <a:off x="180475" y="2947085"/>
            <a:ext cx="8686800" cy="1184825"/>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fld id="{4A88D8DF-54AA-43A1-8F54-9D3A80DAB3A4}" type="datetimeFigureOut">
              <a:rPr lang="fr-FR" smtClean="0"/>
              <a:pPr/>
              <a:t>26/02/2017</a:t>
            </a:fld>
            <a:endParaRPr lang="fr-FR"/>
          </a:p>
        </p:txBody>
      </p:sp>
      <p:sp>
        <p:nvSpPr>
          <p:cNvPr id="10" name="Espace réservé du pied de page 9"/>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7F9CD8FD-8263-47C7-8431-B09455069E49}"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304800" y="5410200"/>
            <a:ext cx="8610600" cy="882650"/>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fld id="{4A88D8DF-54AA-43A1-8F54-9D3A80DAB3A4}" type="datetimeFigureOut">
              <a:rPr lang="fr-FR" smtClean="0"/>
              <a:pPr/>
              <a:t>26/02/2017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8229600" y="6477000"/>
            <a:ext cx="762000" cy="246888"/>
          </a:xfrm>
        </p:spPr>
        <p:txBody>
          <a:bodyPr/>
          <a:lstStyle/>
          <a:p>
            <a:fld id="{7F9CD8FD-8263-47C7-8431-B09455069E49}" type="slidenum">
              <a:rPr lang="fr-FR" smtClean="0"/>
              <a:pPr/>
              <a:t>‹N°›</a:t>
            </a:fld>
            <a:endParaRPr lang="fr-FR"/>
          </a:p>
        </p:txBody>
      </p:sp>
      <p:sp>
        <p:nvSpPr>
          <p:cNvPr id="11" name="Connecteur droit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fld id="{4A88D8DF-54AA-43A1-8F54-9D3A80DAB3A4}" type="datetimeFigureOut">
              <a:rPr lang="fr-FR" smtClean="0"/>
              <a:pPr/>
              <a:t>26/02/2017</a:t>
            </a:fld>
            <a:endParaRPr lang="fr-FR"/>
          </a:p>
        </p:txBody>
      </p:sp>
      <p:sp>
        <p:nvSpPr>
          <p:cNvPr id="21" name="Espace réservé du pied de page 20"/>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9CD8FD-8263-47C7-8431-B09455069E49}"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4A88D8DF-54AA-43A1-8F54-9D3A80DAB3A4}" type="datetimeFigureOut">
              <a:rPr lang="fr-FR" smtClean="0"/>
              <a:pPr/>
              <a:t>26/02/2017</a:t>
            </a:fld>
            <a:endParaRPr lang="fr-FR"/>
          </a:p>
        </p:txBody>
      </p:sp>
      <p:sp>
        <p:nvSpPr>
          <p:cNvPr id="24" name="Espace réservé du pied de page 23"/>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9CD8FD-8263-47C7-8431-B09455069E49}"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re 11"/>
          <p:cNvSpPr>
            <a:spLocks noGrp="1"/>
          </p:cNvSpPr>
          <p:nvPr>
            <p:ph type="title"/>
          </p:nvPr>
        </p:nvSpPr>
        <p:spPr>
          <a:xfrm>
            <a:off x="457200" y="5486400"/>
            <a:ext cx="8458200" cy="520700"/>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4A88D8DF-54AA-43A1-8F54-9D3A80DAB3A4}" type="datetimeFigureOut">
              <a:rPr lang="fr-FR" smtClean="0"/>
              <a:pPr/>
              <a:t>26/02/2017</a:t>
            </a:fld>
            <a:endParaRPr lang="fr-FR"/>
          </a:p>
        </p:txBody>
      </p:sp>
      <p:sp>
        <p:nvSpPr>
          <p:cNvPr id="29" name="Espace réservé du pied de page 28"/>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9CD8FD-8263-47C7-8431-B09455069E49}"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fld id="{4A88D8DF-54AA-43A1-8F54-9D3A80DAB3A4}" type="datetimeFigureOut">
              <a:rPr lang="fr-FR" smtClean="0"/>
              <a:pPr/>
              <a:t>26/02/2017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7F9CD8FD-8263-47C7-8431-B09455069E49}" type="slidenum">
              <a:rPr lang="fr-FR" smtClean="0"/>
              <a:pPr/>
              <a:t>‹N°›</a:t>
            </a:fld>
            <a:endParaRPr lang="fr-FR"/>
          </a:p>
        </p:txBody>
      </p:sp>
      <p:sp>
        <p:nvSpPr>
          <p:cNvPr id="17" name="Titre 16"/>
          <p:cNvSpPr>
            <a:spLocks noGrp="1"/>
          </p:cNvSpPr>
          <p:nvPr>
            <p:ph type="title"/>
          </p:nvPr>
        </p:nvSpPr>
        <p:spPr>
          <a:xfrm>
            <a:off x="381000" y="4993760"/>
            <a:ext cx="5867400" cy="522288"/>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Espace réservé du texte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A88D8DF-54AA-43A1-8F54-9D3A80DAB3A4}" type="datetimeFigureOut">
              <a:rPr lang="fr-FR" smtClean="0"/>
              <a:pPr/>
              <a:t>26/02/2017</a:t>
            </a:fld>
            <a:endParaRPr lang="fr-FR"/>
          </a:p>
        </p:txBody>
      </p:sp>
      <p:sp>
        <p:nvSpPr>
          <p:cNvPr id="28" name="Espace réservé du pied de page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fr-FR"/>
          </a:p>
        </p:txBody>
      </p:sp>
      <p:sp>
        <p:nvSpPr>
          <p:cNvPr id="5" name="Espace réservé du numéro de diapositive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F9CD8FD-8263-47C7-8431-B09455069E49}" type="slidenum">
              <a:rPr lang="fr-FR" smtClean="0"/>
              <a:pPr/>
              <a:t>‹N°›</a:t>
            </a:fld>
            <a:endParaRPr lang="fr-FR"/>
          </a:p>
        </p:txBody>
      </p:sp>
      <p:sp>
        <p:nvSpPr>
          <p:cNvPr id="10" name="Espace réservé du titre 9"/>
          <p:cNvSpPr>
            <a:spLocks noGrp="1"/>
          </p:cNvSpPr>
          <p:nvPr>
            <p:ph type="title"/>
          </p:nvPr>
        </p:nvSpPr>
        <p:spPr>
          <a:xfrm>
            <a:off x="304800" y="457200"/>
            <a:ext cx="8686800" cy="838200"/>
          </a:xfrm>
          <a:prstGeom prst="rect">
            <a:avLst/>
          </a:prstGeom>
        </p:spPr>
        <p:txBody>
          <a:bodyPr vert="horz"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Connecteur droit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ikhwanwiki.com/index.php?title=1979" TargetMode="External"/><Relationship Id="rId2" Type="http://schemas.openxmlformats.org/officeDocument/2006/relationships/hyperlink" Target="http://www.ikhwanwiki.com/index.php?title=%D8%B3%D8%A8%D8%AA%D9%85%D8%A8%D8%B1" TargetMode="External"/><Relationship Id="rId1" Type="http://schemas.openxmlformats.org/officeDocument/2006/relationships/slideLayout" Target="../slideLayouts/slideLayout2.xml"/><Relationship Id="rId4" Type="http://schemas.openxmlformats.org/officeDocument/2006/relationships/hyperlink" Target="http://www.ikhwanwiki.com/index.php?title=%D8%A3%D8%AD%D9%85%D8%AF_%D8%A7%D9%84%D9%81%D8%A7%D8%B1%D9%88%D9%82%D9%8A&amp;action=edit&amp;redlink=1"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ikhwanwiki.com/index.php?title=%D8%A7%D9%84%D8%AC%D9%85%D8%A7%D8%B9%D8%A9_%D8%A7%D9%84%D8%A5%D8%B3%D9%84%D8%A7%D9%85%D9%8A%D8%A9_%D9%81%D9%8A_%D8%A8%D8%A7%D9%83%D8%B3%D8%AA%D8%A7%D9%86" TargetMode="External"/><Relationship Id="rId2" Type="http://schemas.openxmlformats.org/officeDocument/2006/relationships/hyperlink" Target="http://www.ikhwanwiki.com/index.php?title=%D8%A8%D8%A7%D9%83%D8%B3%D8%AA%D8%A7%D9%86"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ulle ronde 5"/>
          <p:cNvSpPr/>
          <p:nvPr/>
        </p:nvSpPr>
        <p:spPr>
          <a:xfrm>
            <a:off x="4427984" y="260648"/>
            <a:ext cx="4032448" cy="1656184"/>
          </a:xfrm>
          <a:prstGeom prst="wedgeEllipseCallout">
            <a:avLst>
              <a:gd name="adj1" fmla="val -61534"/>
              <a:gd name="adj2" fmla="val 75292"/>
            </a:avLst>
          </a:prstGeom>
        </p:spPr>
        <p:style>
          <a:lnRef idx="1">
            <a:schemeClr val="accent1"/>
          </a:lnRef>
          <a:fillRef idx="2">
            <a:schemeClr val="accent1"/>
          </a:fillRef>
          <a:effectRef idx="1">
            <a:schemeClr val="accent1"/>
          </a:effectRef>
          <a:fontRef idx="minor">
            <a:schemeClr val="dk1"/>
          </a:fontRef>
        </p:style>
        <p:txBody>
          <a:bodyPr rtlCol="0" anchor="ctr">
            <a:prstTxWarp prst="textInflateBottom">
              <a:avLst/>
            </a:prstTxWarp>
          </a:bodyPr>
          <a:lstStyle/>
          <a:p>
            <a:pPr algn="ctr"/>
            <a:r>
              <a:rPr lang="ar-DZ" dirty="0" smtClean="0">
                <a:latin typeface="Simplified Arabic" pitchFamily="18" charset="-78"/>
                <a:cs typeface="Simplified Arabic" pitchFamily="18" charset="-78"/>
              </a:rPr>
              <a:t>ابو الاعلى المودودي</a:t>
            </a:r>
            <a:endParaRPr lang="fr-FR" dirty="0">
              <a:latin typeface="Simplified Arabic" pitchFamily="18" charset="-78"/>
              <a:cs typeface="Simplified Arabic" pitchFamily="18" charset="-78"/>
            </a:endParaRPr>
          </a:p>
        </p:txBody>
      </p:sp>
      <p:sp>
        <p:nvSpPr>
          <p:cNvPr id="2" name="Titre 1"/>
          <p:cNvSpPr>
            <a:spLocks noGrp="1"/>
          </p:cNvSpPr>
          <p:nvPr>
            <p:ph type="ctrTitle"/>
          </p:nvPr>
        </p:nvSpPr>
        <p:spPr>
          <a:xfrm>
            <a:off x="0" y="2348880"/>
            <a:ext cx="9144000" cy="4509120"/>
          </a:xfrm>
        </p:spPr>
        <p:txBody>
          <a:bodyPr>
            <a:normAutofit fontScale="90000"/>
          </a:bodyPr>
          <a:lstStyle/>
          <a:p>
            <a:pPr algn="r" rtl="1">
              <a:buFont typeface="Wingdings" pitchFamily="2" charset="2"/>
              <a:buChar char="ü"/>
            </a:pPr>
            <a: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t>يعد أبو الأعلى المودودي نموذجًا فريدًا للداعية الإسلامي المجتهد</a:t>
            </a:r>
            <a:b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br>
            <a: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t>   الذي أوقف حياته على الدعوة إلى الإسلام، وجعل رسالته في الحياة</a:t>
            </a:r>
            <a:b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br>
            <a: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t>  إعلاءَ كلمة الحق، والتمكين للإسلام في قلوب أتباعه قبل ربوعه</a:t>
            </a:r>
            <a:b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br>
            <a: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t>  </a:t>
            </a:r>
            <a:r>
              <a:rPr lang="ar-DZ" cap="none" dirty="0" err="1"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t>وأوطانه.</a:t>
            </a:r>
            <a: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t/>
            </a:r>
            <a:b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br>
            <a: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t>  وإن أعماله ومؤلفاته قد انطلقت لتتخطى حدود المكان وتتجاوز إسار اللغة، فترجمت إلى معظم لغات العالم؛ لتظل ينبوعًا متجددًا لعطائه الفكري والدعوي الذي تجاوز مرحلة الدعوة باللسان والتنظير الفكري إلى مجال التطبيق العملي للتشريع الإسلامي حكمًا وقيادة </a:t>
            </a:r>
            <a:r>
              <a:rPr lang="ar-DZ" cap="none" dirty="0" err="1"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t>ومعاملات.</a:t>
            </a:r>
            <a: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t/>
            </a:r>
            <a:br>
              <a:rPr lang="ar-DZ" cap="none" dirty="0" smtClean="0">
                <a:ln w="1905"/>
                <a:solidFill>
                  <a:schemeClr val="tx1"/>
                </a:solidFill>
                <a:effectLst>
                  <a:innerShdw blurRad="69850" dist="43180" dir="5400000">
                    <a:srgbClr val="000000">
                      <a:alpha val="65000"/>
                    </a:srgbClr>
                  </a:innerShdw>
                </a:effectLst>
                <a:latin typeface="Simplified Arabic" pitchFamily="18" charset="-78"/>
                <a:cs typeface="Simplified Arabic" pitchFamily="18" charset="-78"/>
              </a:rPr>
            </a:br>
            <a:endParaRPr lang="fr-FR" dirty="0">
              <a:solidFill>
                <a:schemeClr val="tx1"/>
              </a:solidFill>
              <a:effectLst>
                <a:innerShdw blurRad="63500" dist="50800" dir="13500000">
                  <a:prstClr val="black">
                    <a:alpha val="50000"/>
                  </a:prstClr>
                </a:innerShdw>
                <a:reflection blurRad="12700" stA="48000" endA="300" endPos="55000" dir="5400000" sy="-90000" algn="bl" rotWithShape="0"/>
              </a:effectLst>
              <a:latin typeface="Simplified Arabic" pitchFamily="18" charset="-78"/>
              <a:cs typeface="Simplified Arabic" pitchFamily="18" charset="-78"/>
            </a:endParaRPr>
          </a:p>
        </p:txBody>
      </p:sp>
      <p:pic>
        <p:nvPicPr>
          <p:cNvPr id="35842" name="Picture 2" descr="أبو الأعلى المودودي"/>
          <p:cNvPicPr>
            <a:picLocks noChangeAspect="1" noChangeArrowheads="1"/>
          </p:cNvPicPr>
          <p:nvPr/>
        </p:nvPicPr>
        <p:blipFill>
          <a:blip r:embed="rId2" cstate="print"/>
          <a:srcRect/>
          <a:stretch>
            <a:fillRect/>
          </a:stretch>
        </p:blipFill>
        <p:spPr bwMode="auto">
          <a:xfrm>
            <a:off x="-1" y="1"/>
            <a:ext cx="3944041" cy="234888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1196752"/>
            <a:ext cx="8784976" cy="5472608"/>
          </a:xfrm>
        </p:spPr>
        <p:txBody>
          <a:bodyPr>
            <a:normAutofit/>
          </a:bodyPr>
          <a:lstStyle/>
          <a:p>
            <a:pPr algn="r" rtl="1"/>
            <a:r>
              <a:rPr lang="ar-DZ" sz="4000" dirty="0" smtClean="0">
                <a:latin typeface="Simplified Arabic" pitchFamily="18" charset="-78"/>
                <a:ea typeface="Tahoma" pitchFamily="34" charset="0"/>
                <a:cs typeface="Simplified Arabic" pitchFamily="18" charset="-78"/>
              </a:rPr>
              <a:t>توفي أبو الأعلى المودودي في</a:t>
            </a:r>
            <a:r>
              <a:rPr lang="ar-DZ" sz="4000" dirty="0" smtClean="0">
                <a:solidFill>
                  <a:srgbClr val="FF0000"/>
                </a:solidFill>
                <a:latin typeface="Simplified Arabic" pitchFamily="18" charset="-78"/>
                <a:ea typeface="Tahoma" pitchFamily="34" charset="0"/>
                <a:cs typeface="Simplified Arabic" pitchFamily="18" charset="-78"/>
              </a:rPr>
              <a:t> </a:t>
            </a:r>
          </a:p>
          <a:p>
            <a:pPr algn="r" rtl="1">
              <a:buNone/>
            </a:pPr>
            <a:r>
              <a:rPr lang="ar-DZ" sz="4000" dirty="0" smtClean="0">
                <a:solidFill>
                  <a:srgbClr val="FF0000"/>
                </a:solidFill>
                <a:latin typeface="Simplified Arabic" pitchFamily="18" charset="-78"/>
                <a:ea typeface="Tahoma" pitchFamily="34" charset="0"/>
                <a:cs typeface="Simplified Arabic" pitchFamily="18" charset="-78"/>
              </a:rPr>
              <a:t>- ذ</a:t>
            </a:r>
            <a:r>
              <a:rPr lang="ar-DZ" sz="4000" dirty="0" smtClean="0">
                <a:solidFill>
                  <a:srgbClr val="FF0000"/>
                </a:solidFill>
                <a:latin typeface="Simplified Arabic" pitchFamily="18" charset="-78"/>
                <a:cs typeface="Simplified Arabic" pitchFamily="18" charset="-78"/>
              </a:rPr>
              <a:t>ي القعدة 1399 هـ</a:t>
            </a:r>
            <a:r>
              <a:rPr lang="ar-DZ" sz="4000" dirty="0" smtClean="0"/>
              <a:t> </a:t>
            </a:r>
            <a:r>
              <a:rPr lang="ar-DZ" sz="4000" dirty="0" smtClean="0">
                <a:solidFill>
                  <a:srgbClr val="C00000"/>
                </a:solidFill>
                <a:latin typeface="Simplified Arabic" pitchFamily="18" charset="-78"/>
                <a:ea typeface="Tahoma" pitchFamily="34" charset="0"/>
                <a:cs typeface="Simplified Arabic" pitchFamily="18" charset="-78"/>
              </a:rPr>
              <a:t>22</a:t>
            </a:r>
            <a:r>
              <a:rPr lang="ar-DZ" sz="4000" dirty="0" smtClean="0">
                <a:latin typeface="Simplified Arabic" pitchFamily="18" charset="-78"/>
                <a:ea typeface="Tahoma" pitchFamily="34" charset="0"/>
                <a:cs typeface="Simplified Arabic" pitchFamily="18" charset="-78"/>
              </a:rPr>
              <a:t> </a:t>
            </a:r>
            <a:r>
              <a:rPr lang="ar-DZ" sz="4000" dirty="0" smtClean="0">
                <a:latin typeface="Simplified Arabic" pitchFamily="18" charset="-78"/>
                <a:ea typeface="Tahoma" pitchFamily="34" charset="0"/>
                <a:cs typeface="Simplified Arabic" pitchFamily="18" charset="-78"/>
                <a:hlinkClick r:id="rId2" tooltip="سبتمبر"/>
              </a:rPr>
              <a:t>سبتمبر</a:t>
            </a:r>
            <a:r>
              <a:rPr lang="ar-DZ" sz="4000" dirty="0" smtClean="0">
                <a:latin typeface="Simplified Arabic" pitchFamily="18" charset="-78"/>
                <a:ea typeface="Tahoma" pitchFamily="34" charset="0"/>
                <a:cs typeface="Simplified Arabic" pitchFamily="18" charset="-78"/>
              </a:rPr>
              <a:t> </a:t>
            </a:r>
            <a:r>
              <a:rPr lang="ar-DZ" sz="4000" dirty="0" err="1" smtClean="0">
                <a:latin typeface="Simplified Arabic" pitchFamily="18" charset="-78"/>
                <a:ea typeface="Tahoma" pitchFamily="34" charset="0"/>
                <a:cs typeface="Simplified Arabic" pitchFamily="18" charset="-78"/>
                <a:hlinkClick r:id="rId3" tooltip="1979"/>
              </a:rPr>
              <a:t>1979م</a:t>
            </a:r>
            <a:r>
              <a:rPr lang="ar-DZ" sz="4000" dirty="0" smtClean="0">
                <a:latin typeface="Simplified Arabic" pitchFamily="18" charset="-78"/>
                <a:ea typeface="Tahoma" pitchFamily="34" charset="0"/>
                <a:cs typeface="Simplified Arabic" pitchFamily="18" charset="-78"/>
              </a:rPr>
              <a:t> بنيويورك خلال زيارته لولده </a:t>
            </a:r>
            <a:r>
              <a:rPr lang="ar-DZ" sz="4000" dirty="0" smtClean="0">
                <a:latin typeface="Simplified Arabic" pitchFamily="18" charset="-78"/>
                <a:ea typeface="Tahoma" pitchFamily="34" charset="0"/>
                <a:cs typeface="Simplified Arabic" pitchFamily="18" charset="-78"/>
                <a:hlinkClick r:id="rId4" tooltip="أحمد الفاروقي (الصفحة غير موجودة)"/>
              </a:rPr>
              <a:t>أحمد الفاروقي</a:t>
            </a:r>
            <a:r>
              <a:rPr lang="ar-DZ" sz="4000" dirty="0" smtClean="0">
                <a:latin typeface="Simplified Arabic" pitchFamily="18" charset="-78"/>
                <a:ea typeface="Tahoma" pitchFamily="34" charset="0"/>
                <a:cs typeface="Simplified Arabic" pitchFamily="18" charset="-78"/>
              </a:rPr>
              <a:t> الذي يعمل طبيباً هناك حيث اشتد عليه المرض.وقد رفض العلاج على نفقة الحكومة الباكستانية أو أي جهة أخرى وإنما أراد إجراء عملية جراحية في أمريكا من عائدات </a:t>
            </a:r>
            <a:r>
              <a:rPr lang="ar-DZ" sz="4000" dirty="0" err="1" smtClean="0">
                <a:latin typeface="Simplified Arabic" pitchFamily="18" charset="-78"/>
                <a:ea typeface="Tahoma" pitchFamily="34" charset="0"/>
                <a:cs typeface="Simplified Arabic" pitchFamily="18" charset="-78"/>
              </a:rPr>
              <a:t>كتبه .</a:t>
            </a:r>
            <a:endParaRPr lang="fr-FR" sz="4000" dirty="0">
              <a:latin typeface="Simplified Arabic" pitchFamily="18" charset="-78"/>
              <a:ea typeface="Tahoma" pitchFamily="34" charset="0"/>
              <a:cs typeface="Simplified Arabic" pitchFamily="18" charset="-78"/>
            </a:endParaRPr>
          </a:p>
        </p:txBody>
      </p:sp>
      <p:sp>
        <p:nvSpPr>
          <p:cNvPr id="4" name="Titre 3"/>
          <p:cNvSpPr>
            <a:spLocks noGrp="1"/>
          </p:cNvSpPr>
          <p:nvPr>
            <p:ph type="title"/>
          </p:nvPr>
        </p:nvSpPr>
        <p:spPr>
          <a:xfrm>
            <a:off x="3563888" y="0"/>
            <a:ext cx="2016224" cy="1052736"/>
          </a:xfrm>
          <a:prstGeom prst="cloudCallout">
            <a:avLst>
              <a:gd name="adj1" fmla="val 33109"/>
              <a:gd name="adj2" fmla="val 75109"/>
            </a:avLst>
          </a:prstGeom>
        </p:spPr>
        <p:style>
          <a:lnRef idx="1">
            <a:schemeClr val="accent1"/>
          </a:lnRef>
          <a:fillRef idx="2">
            <a:schemeClr val="accent1"/>
          </a:fillRef>
          <a:effectRef idx="1">
            <a:schemeClr val="accent1"/>
          </a:effectRef>
          <a:fontRef idx="minor">
            <a:schemeClr val="dk1"/>
          </a:fontRef>
        </p:style>
        <p:txBody>
          <a:bodyPr rtlCol="0" anchor="ctr">
            <a:normAutofit fontScale="90000"/>
          </a:bodyPr>
          <a:lstStyle/>
          <a:p>
            <a:pPr algn="ctr" rtl="1"/>
            <a:r>
              <a:rPr lang="ar-DZ" sz="4900" dirty="0" smtClean="0">
                <a:latin typeface="Simplified Arabic" pitchFamily="18" charset="-78"/>
                <a:cs typeface="Simplified Arabic" pitchFamily="18" charset="-78"/>
              </a:rPr>
              <a:t/>
            </a:r>
            <a:br>
              <a:rPr lang="ar-DZ" sz="4900" dirty="0" smtClean="0">
                <a:latin typeface="Simplified Arabic" pitchFamily="18" charset="-78"/>
                <a:cs typeface="Simplified Arabic" pitchFamily="18" charset="-78"/>
              </a:rPr>
            </a:br>
            <a:r>
              <a:rPr lang="ar-DZ" sz="4900" dirty="0" smtClean="0">
                <a:latin typeface="Simplified Arabic" pitchFamily="18" charset="-78"/>
                <a:cs typeface="Simplified Arabic" pitchFamily="18" charset="-78"/>
              </a:rPr>
              <a:t>وفاته</a:t>
            </a:r>
            <a:r>
              <a:rPr lang="ar-DZ" sz="3200" dirty="0" smtClean="0">
                <a:latin typeface="Simplified Arabic" pitchFamily="18" charset="-78"/>
                <a:cs typeface="Simplified Arabic" pitchFamily="18" charset="-78"/>
              </a:rPr>
              <a:t> </a:t>
            </a:r>
            <a:br>
              <a:rPr lang="ar-DZ" sz="3200" dirty="0" smtClean="0">
                <a:latin typeface="Simplified Arabic" pitchFamily="18" charset="-78"/>
                <a:cs typeface="Simplified Arabic" pitchFamily="18" charset="-78"/>
              </a:rPr>
            </a:br>
            <a:endParaRPr lang="fr-FR" sz="3200" dirty="0">
              <a:latin typeface="Simplified Arabic" pitchFamily="18" charset="-78"/>
              <a:cs typeface="Simplified Arabic" pitchFamily="18" charset="-7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4" y="1196752"/>
            <a:ext cx="8884096" cy="5544616"/>
          </a:xfrm>
        </p:spPr>
        <p:txBody>
          <a:bodyPr>
            <a:normAutofit lnSpcReduction="10000"/>
          </a:bodyPr>
          <a:lstStyle/>
          <a:p>
            <a:pPr algn="r" rtl="1"/>
            <a:r>
              <a:rPr lang="ar-DZ" dirty="0" smtClean="0">
                <a:latin typeface="Simplified Arabic" pitchFamily="18" charset="-78"/>
                <a:cs typeface="Simplified Arabic" pitchFamily="18" charset="-78"/>
              </a:rPr>
              <a:t>لأبي الأعلى المودودي نظرة شمولية للعمل الإسلامي ولا تقتصر اهتماماته على جانب </a:t>
            </a:r>
            <a:r>
              <a:rPr lang="ar-DZ" dirty="0" err="1" smtClean="0">
                <a:latin typeface="Simplified Arabic" pitchFamily="18" charset="-78"/>
                <a:cs typeface="Simplified Arabic" pitchFamily="18" charset="-78"/>
              </a:rPr>
              <a:t>واحد.</a:t>
            </a:r>
            <a:r>
              <a:rPr lang="ar-DZ" dirty="0" smtClean="0">
                <a:latin typeface="Simplified Arabic" pitchFamily="18" charset="-78"/>
                <a:cs typeface="Simplified Arabic" pitchFamily="18" charset="-78"/>
              </a:rPr>
              <a:t> </a:t>
            </a:r>
          </a:p>
          <a:p>
            <a:pPr algn="r" rtl="1"/>
            <a:r>
              <a:rPr lang="ar-DZ" dirty="0" smtClean="0">
                <a:latin typeface="Simplified Arabic" pitchFamily="18" charset="-78"/>
                <a:cs typeface="Simplified Arabic" pitchFamily="18" charset="-78"/>
              </a:rPr>
              <a:t>فهو يؤمن إيماناً راسخاً بأن الدعوة تحتاج إلى </a:t>
            </a:r>
            <a:r>
              <a:rPr lang="ar-DZ" dirty="0" smtClean="0">
                <a:solidFill>
                  <a:srgbClr val="C00000"/>
                </a:solidFill>
                <a:latin typeface="Simplified Arabic" pitchFamily="18" charset="-78"/>
                <a:cs typeface="Simplified Arabic" pitchFamily="18" charset="-78"/>
              </a:rPr>
              <a:t>تنظيم حركي </a:t>
            </a:r>
            <a:r>
              <a:rPr lang="ar-DZ" dirty="0" smtClean="0">
                <a:latin typeface="Simplified Arabic" pitchFamily="18" charset="-78"/>
                <a:cs typeface="Simplified Arabic" pitchFamily="18" charset="-78"/>
              </a:rPr>
              <a:t>قوي ومؤسسات فعالة لدعم العمل الإصلاحي والتربوي ولا يكفي الجهد الفردي في عصرنا الحاضر.</a:t>
            </a:r>
          </a:p>
          <a:p>
            <a:pPr algn="r" rtl="1"/>
            <a:r>
              <a:rPr lang="ar-DZ" dirty="0" smtClean="0">
                <a:latin typeface="Simplified Arabic" pitchFamily="18" charset="-78"/>
                <a:cs typeface="Simplified Arabic" pitchFamily="18" charset="-78"/>
              </a:rPr>
              <a:t>بذل جهداً كبيراً في ترسيخ هذه </a:t>
            </a:r>
            <a:r>
              <a:rPr lang="ar-DZ" dirty="0" err="1" smtClean="0">
                <a:latin typeface="Simplified Arabic" pitchFamily="18" charset="-78"/>
                <a:cs typeface="Simplified Arabic" pitchFamily="18" charset="-78"/>
              </a:rPr>
              <a:t>القناعات</a:t>
            </a:r>
            <a:r>
              <a:rPr lang="ar-DZ" dirty="0" smtClean="0">
                <a:latin typeface="Simplified Arabic" pitchFamily="18" charset="-78"/>
                <a:cs typeface="Simplified Arabic" pitchFamily="18" charset="-78"/>
              </a:rPr>
              <a:t> على أرض الواقع بالعمل على قيام دولة إسلامية في </a:t>
            </a:r>
            <a:r>
              <a:rPr lang="ar-DZ" dirty="0" smtClean="0">
                <a:latin typeface="Simplified Arabic" pitchFamily="18" charset="-78"/>
                <a:cs typeface="Simplified Arabic" pitchFamily="18" charset="-78"/>
                <a:hlinkClick r:id="rId2" tooltip="باكستان"/>
              </a:rPr>
              <a:t>باكستان</a:t>
            </a:r>
            <a:r>
              <a:rPr lang="ar-DZ" dirty="0" smtClean="0">
                <a:latin typeface="Simplified Arabic" pitchFamily="18" charset="-78"/>
                <a:cs typeface="Simplified Arabic" pitchFamily="18" charset="-78"/>
              </a:rPr>
              <a:t> تحمي حقوق المسلمين.</a:t>
            </a:r>
          </a:p>
          <a:p>
            <a:pPr algn="r" rtl="1"/>
            <a:r>
              <a:rPr lang="ar-DZ" dirty="0" smtClean="0">
                <a:latin typeface="Simplified Arabic" pitchFamily="18" charset="-78"/>
                <a:cs typeface="Simplified Arabic" pitchFamily="18" charset="-78"/>
              </a:rPr>
              <a:t>وذلك من خلال تأسيس </a:t>
            </a:r>
            <a:r>
              <a:rPr lang="ar-DZ" dirty="0" smtClean="0">
                <a:latin typeface="Simplified Arabic" pitchFamily="18" charset="-78"/>
                <a:cs typeface="Simplified Arabic" pitchFamily="18" charset="-78"/>
                <a:hlinkClick r:id="rId3" tooltip="الجماعة الإسلامية في باكستان"/>
              </a:rPr>
              <a:t>الجماعة الإسلامية</a:t>
            </a:r>
            <a:r>
              <a:rPr lang="ar-DZ" dirty="0" smtClean="0">
                <a:latin typeface="Simplified Arabic" pitchFamily="18" charset="-78"/>
                <a:cs typeface="Simplified Arabic" pitchFamily="18" charset="-78"/>
              </a:rPr>
              <a:t> بفروعها المختلفة ونشاطاتها المتنوعة وإرساء دعائم </a:t>
            </a:r>
            <a:r>
              <a:rPr lang="ar-DZ" dirty="0" smtClean="0">
                <a:solidFill>
                  <a:srgbClr val="C00000"/>
                </a:solidFill>
                <a:latin typeface="Simplified Arabic" pitchFamily="18" charset="-78"/>
                <a:cs typeface="Simplified Arabic" pitchFamily="18" charset="-78"/>
              </a:rPr>
              <a:t>صحافة إسلامية </a:t>
            </a:r>
            <a:r>
              <a:rPr lang="ar-DZ" dirty="0" smtClean="0">
                <a:latin typeface="Simplified Arabic" pitchFamily="18" charset="-78"/>
                <a:cs typeface="Simplified Arabic" pitchFamily="18" charset="-78"/>
              </a:rPr>
              <a:t>لتكون بديلاً للإعلام المضاد </a:t>
            </a:r>
            <a:r>
              <a:rPr lang="ar-DZ" dirty="0" smtClean="0">
                <a:solidFill>
                  <a:srgbClr val="C00000"/>
                </a:solidFill>
                <a:latin typeface="Simplified Arabic" pitchFamily="18" charset="-78"/>
                <a:cs typeface="Simplified Arabic" pitchFamily="18" charset="-78"/>
              </a:rPr>
              <a:t>وتأليف الكتب </a:t>
            </a:r>
            <a:r>
              <a:rPr lang="ar-DZ" dirty="0" smtClean="0">
                <a:latin typeface="Simplified Arabic" pitchFamily="18" charset="-78"/>
                <a:cs typeface="Simplified Arabic" pitchFamily="18" charset="-78"/>
              </a:rPr>
              <a:t>في مختلف شعب الحياة لتمثل رصيداً فكريًا للمسلمين الذين يحملون رسالة التغيير في العالم.</a:t>
            </a:r>
            <a:endParaRPr lang="fr-FR" dirty="0">
              <a:latin typeface="Simplified Arabic" pitchFamily="18" charset="-78"/>
              <a:cs typeface="Simplified Arabic" pitchFamily="18" charset="-78"/>
            </a:endParaRPr>
          </a:p>
        </p:txBody>
      </p:sp>
      <p:sp>
        <p:nvSpPr>
          <p:cNvPr id="4" name="Titre 3"/>
          <p:cNvSpPr>
            <a:spLocks noGrp="1"/>
          </p:cNvSpPr>
          <p:nvPr>
            <p:ph type="title"/>
          </p:nvPr>
        </p:nvSpPr>
        <p:spPr>
          <a:xfrm>
            <a:off x="3059832" y="0"/>
            <a:ext cx="2952328" cy="1052736"/>
          </a:xfrm>
          <a:prstGeom prst="cloudCallout">
            <a:avLst>
              <a:gd name="adj1" fmla="val 33109"/>
              <a:gd name="adj2" fmla="val 75109"/>
            </a:avLst>
          </a:prstGeom>
        </p:spPr>
        <p:style>
          <a:lnRef idx="1">
            <a:schemeClr val="accent1"/>
          </a:lnRef>
          <a:fillRef idx="2">
            <a:schemeClr val="accent1"/>
          </a:fillRef>
          <a:effectRef idx="1">
            <a:schemeClr val="accent1"/>
          </a:effectRef>
          <a:fontRef idx="minor">
            <a:schemeClr val="dk1"/>
          </a:fontRef>
        </p:style>
        <p:txBody>
          <a:bodyPr rtlCol="0" anchor="ctr">
            <a:normAutofit fontScale="90000"/>
          </a:bodyPr>
          <a:lstStyle/>
          <a:p>
            <a:pPr algn="ctr" rtl="1"/>
            <a:r>
              <a:rPr lang="ar-DZ" sz="4900" dirty="0" smtClean="0">
                <a:latin typeface="Simplified Arabic" pitchFamily="18" charset="-78"/>
                <a:cs typeface="Simplified Arabic" pitchFamily="18" charset="-78"/>
              </a:rPr>
              <a:t/>
            </a:r>
            <a:br>
              <a:rPr lang="ar-DZ" sz="4900" dirty="0" smtClean="0">
                <a:latin typeface="Simplified Arabic" pitchFamily="18" charset="-78"/>
                <a:cs typeface="Simplified Arabic" pitchFamily="18" charset="-78"/>
              </a:rPr>
            </a:br>
            <a:r>
              <a:rPr lang="ar-DZ" sz="4900" dirty="0" smtClean="0">
                <a:latin typeface="Simplified Arabic" pitchFamily="18" charset="-78"/>
                <a:cs typeface="Simplified Arabic" pitchFamily="18" charset="-78"/>
              </a:rPr>
              <a:t>معالم فكره</a:t>
            </a:r>
            <a:r>
              <a:rPr lang="ar-DZ" sz="3200" dirty="0" smtClean="0">
                <a:latin typeface="Simplified Arabic" pitchFamily="18" charset="-78"/>
                <a:cs typeface="Simplified Arabic" pitchFamily="18" charset="-78"/>
              </a:rPr>
              <a:t> </a:t>
            </a:r>
            <a:br>
              <a:rPr lang="ar-DZ" sz="3200" dirty="0" smtClean="0">
                <a:latin typeface="Simplified Arabic" pitchFamily="18" charset="-78"/>
                <a:cs typeface="Simplified Arabic" pitchFamily="18" charset="-78"/>
              </a:rPr>
            </a:br>
            <a:endParaRPr lang="fr-FR" sz="3200" dirty="0">
              <a:latin typeface="Simplified Arabic" pitchFamily="18" charset="-78"/>
              <a:cs typeface="Simplified Arabic" pitchFamily="18" charset="-7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1196752"/>
            <a:ext cx="9144000" cy="4883373"/>
          </a:xfrm>
        </p:spPr>
        <p:txBody>
          <a:bodyPr>
            <a:normAutofit/>
          </a:bodyPr>
          <a:lstStyle/>
          <a:p>
            <a:pPr algn="r" rtl="1">
              <a:buFont typeface="Wingdings" pitchFamily="2" charset="2"/>
              <a:buChar char="ü"/>
            </a:pPr>
            <a:r>
              <a:rPr lang="ar-DZ" sz="3600" dirty="0" smtClean="0">
                <a:latin typeface="Simplified Arabic" pitchFamily="18" charset="-78"/>
                <a:cs typeface="Simplified Arabic" pitchFamily="18" charset="-78"/>
              </a:rPr>
              <a:t>ولد أبو الأعلى بن أحمد حسن المودودي في </a:t>
            </a:r>
            <a:r>
              <a:rPr lang="ar-DZ" sz="3600" dirty="0" err="1" smtClean="0">
                <a:latin typeface="Simplified Arabic" pitchFamily="18" charset="-78"/>
                <a:cs typeface="Simplified Arabic" pitchFamily="18" charset="-78"/>
              </a:rPr>
              <a:t>03رجب</a:t>
            </a:r>
            <a:r>
              <a:rPr lang="ar-DZ" sz="3600" dirty="0" smtClean="0">
                <a:latin typeface="Simplified Arabic" pitchFamily="18" charset="-78"/>
                <a:cs typeface="Simplified Arabic" pitchFamily="18" charset="-78"/>
              </a:rPr>
              <a:t> 1321 ه ـالموافق 25 </a:t>
            </a:r>
            <a:r>
              <a:rPr lang="ar-DZ" sz="3600" dirty="0" err="1" smtClean="0">
                <a:latin typeface="Simplified Arabic" pitchFamily="18" charset="-78"/>
                <a:cs typeface="Simplified Arabic" pitchFamily="18" charset="-78"/>
              </a:rPr>
              <a:t>سبتمبر1903م</a:t>
            </a:r>
            <a:r>
              <a:rPr lang="ar-DZ" sz="3600" dirty="0" smtClean="0">
                <a:latin typeface="Simplified Arabic" pitchFamily="18" charset="-78"/>
                <a:cs typeface="Simplified Arabic" pitchFamily="18" charset="-78"/>
              </a:rPr>
              <a:t> في </a:t>
            </a:r>
            <a:r>
              <a:rPr lang="ar-DZ" sz="3600" dirty="0" err="1" smtClean="0">
                <a:latin typeface="Simplified Arabic" pitchFamily="18" charset="-78"/>
                <a:cs typeface="Simplified Arabic" pitchFamily="18" charset="-78"/>
              </a:rPr>
              <a:t>مدينة </a:t>
            </a:r>
            <a:r>
              <a:rPr lang="ar-DZ" sz="3600" dirty="0" smtClean="0">
                <a:latin typeface="Simplified Arabic" pitchFamily="18" charset="-78"/>
                <a:cs typeface="Simplified Arabic" pitchFamily="18" charset="-78"/>
              </a:rPr>
              <a:t>"جيلي </a:t>
            </a:r>
            <a:r>
              <a:rPr lang="ar-DZ" sz="3600" dirty="0" err="1" smtClean="0">
                <a:latin typeface="Simplified Arabic" pitchFamily="18" charset="-78"/>
                <a:cs typeface="Simplified Arabic" pitchFamily="18" charset="-78"/>
              </a:rPr>
              <a:t>بورة</a:t>
            </a:r>
            <a:r>
              <a:rPr lang="ar-DZ" sz="3600" dirty="0" smtClean="0">
                <a:latin typeface="Simplified Arabic" pitchFamily="18" charset="-78"/>
                <a:cs typeface="Simplified Arabic" pitchFamily="18" charset="-78"/>
              </a:rPr>
              <a:t>" القريبة </a:t>
            </a:r>
            <a:r>
              <a:rPr lang="ar-DZ" sz="3600" dirty="0" err="1" smtClean="0">
                <a:latin typeface="Simplified Arabic" pitchFamily="18" charset="-78"/>
                <a:cs typeface="Simplified Arabic" pitchFamily="18" charset="-78"/>
              </a:rPr>
              <a:t>من </a:t>
            </a:r>
            <a:r>
              <a:rPr lang="ar-DZ" sz="3600" dirty="0" smtClean="0">
                <a:latin typeface="Simplified Arabic" pitchFamily="18" charset="-78"/>
                <a:cs typeface="Simplified Arabic" pitchFamily="18" charset="-78"/>
              </a:rPr>
              <a:t>"</a:t>
            </a:r>
            <a:r>
              <a:rPr lang="ar-DZ" sz="3600" dirty="0" err="1" smtClean="0">
                <a:latin typeface="Simplified Arabic" pitchFamily="18" charset="-78"/>
                <a:cs typeface="Simplified Arabic" pitchFamily="18" charset="-78"/>
              </a:rPr>
              <a:t>أورنج</a:t>
            </a:r>
            <a:r>
              <a:rPr lang="ar-DZ" sz="3600" dirty="0" smtClean="0">
                <a:latin typeface="Simplified Arabic" pitchFamily="18" charset="-78"/>
                <a:cs typeface="Simplified Arabic" pitchFamily="18" charset="-78"/>
              </a:rPr>
              <a:t> أباد" في </a:t>
            </a:r>
            <a:r>
              <a:rPr lang="ar-DZ" sz="3600" dirty="0" err="1" smtClean="0">
                <a:latin typeface="Simplified Arabic" pitchFamily="18" charset="-78"/>
                <a:cs typeface="Simplified Arabic" pitchFamily="18" charset="-78"/>
              </a:rPr>
              <a:t>ولاية </a:t>
            </a:r>
            <a:r>
              <a:rPr lang="ar-DZ" sz="3600" dirty="0" smtClean="0">
                <a:latin typeface="Simplified Arabic" pitchFamily="18" charset="-78"/>
                <a:cs typeface="Simplified Arabic" pitchFamily="18" charset="-78"/>
              </a:rPr>
              <a:t>"حيدر أباد" في الهند،  من أسرة مسلمة محافظة اشتهرت بالتدين والثقافة، أصر والده على أن لا يعلمه في المدارس الإنجليزية، واكتفى بتعليمه في البيت، فدرس على أبيه اللغة العربية والقرآن والحديث </a:t>
            </a:r>
            <a:r>
              <a:rPr lang="ar-DZ" sz="3600" dirty="0" err="1" smtClean="0">
                <a:latin typeface="Simplified Arabic" pitchFamily="18" charset="-78"/>
                <a:cs typeface="Simplified Arabic" pitchFamily="18" charset="-78"/>
              </a:rPr>
              <a:t>والفقه.</a:t>
            </a:r>
            <a:r>
              <a:rPr lang="ar-DZ" sz="3600" dirty="0" smtClean="0">
                <a:latin typeface="Simplified Arabic" pitchFamily="18" charset="-78"/>
                <a:cs typeface="Simplified Arabic" pitchFamily="18" charset="-78"/>
              </a:rPr>
              <a:t> فتفتحت ملكاته وظهر نبوغه وذكاؤه منذ حداثة سنه، ونال إعجاب أساتذته منذ سنوات دراسته الأولى.</a:t>
            </a:r>
            <a:endParaRPr lang="fr-FR" sz="3600" dirty="0">
              <a:latin typeface="Simplified Arabic" pitchFamily="18" charset="-78"/>
              <a:cs typeface="Simplified Arabic" pitchFamily="18" charset="-78"/>
            </a:endParaRPr>
          </a:p>
        </p:txBody>
      </p:sp>
      <p:sp>
        <p:nvSpPr>
          <p:cNvPr id="4" name="Pensées 3"/>
          <p:cNvSpPr/>
          <p:nvPr/>
        </p:nvSpPr>
        <p:spPr>
          <a:xfrm>
            <a:off x="2843808" y="0"/>
            <a:ext cx="2952328" cy="1052736"/>
          </a:xfrm>
          <a:prstGeom prst="cloud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ar-DZ" sz="2800" dirty="0" smtClean="0">
                <a:latin typeface="Simplified Arabic" pitchFamily="18" charset="-78"/>
                <a:cs typeface="Simplified Arabic" pitchFamily="18" charset="-78"/>
              </a:rPr>
              <a:t>الميلاد والنشأة</a:t>
            </a:r>
            <a:endParaRPr lang="fr-FR" sz="2800" dirty="0">
              <a:latin typeface="Simplified Arabic" pitchFamily="18" charset="-78"/>
              <a:cs typeface="Simplified Arabic" pitchFamily="18" charset="-78"/>
            </a:endParaRPr>
          </a:p>
        </p:txBody>
      </p:sp>
      <p:pic>
        <p:nvPicPr>
          <p:cNvPr id="5" name="Picture 2" descr="أبو الأعلى المودودي"/>
          <p:cNvPicPr>
            <a:picLocks noChangeAspect="1" noChangeArrowheads="1"/>
          </p:cNvPicPr>
          <p:nvPr/>
        </p:nvPicPr>
        <p:blipFill>
          <a:blip r:embed="rId2" cstate="print"/>
          <a:srcRect/>
          <a:stretch>
            <a:fillRect/>
          </a:stretch>
        </p:blipFill>
        <p:spPr bwMode="auto">
          <a:xfrm>
            <a:off x="-1" y="1"/>
            <a:ext cx="1979713" cy="1340767"/>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1052736"/>
            <a:ext cx="9144000" cy="5805264"/>
          </a:xfrm>
        </p:spPr>
        <p:txBody>
          <a:bodyPr>
            <a:normAutofit/>
          </a:bodyPr>
          <a:lstStyle/>
          <a:p>
            <a:pPr algn="r" rtl="1">
              <a:buClrTx/>
              <a:buFont typeface="Wingdings" pitchFamily="2" charset="2"/>
              <a:buChar char="ü"/>
            </a:pPr>
            <a:r>
              <a:rPr lang="ar-DZ" dirty="0" smtClean="0">
                <a:solidFill>
                  <a:srgbClr val="7030A0"/>
                </a:solidFill>
                <a:latin typeface="Simplified Arabic" pitchFamily="18" charset="-78"/>
                <a:cs typeface="Simplified Arabic" pitchFamily="18" charset="-78"/>
              </a:rPr>
              <a:t>المودودي </a:t>
            </a:r>
            <a:r>
              <a:rPr lang="ar-DZ" dirty="0" err="1" smtClean="0">
                <a:solidFill>
                  <a:srgbClr val="7030A0"/>
                </a:solidFill>
                <a:latin typeface="Simplified Arabic" pitchFamily="18" charset="-78"/>
                <a:cs typeface="Simplified Arabic" pitchFamily="18" charset="-78"/>
              </a:rPr>
              <a:t>صحفيًا:</a:t>
            </a:r>
            <a:endParaRPr lang="ar-DZ" dirty="0" smtClean="0">
              <a:solidFill>
                <a:srgbClr val="7030A0"/>
              </a:solidFill>
              <a:latin typeface="Simplified Arabic" pitchFamily="18" charset="-78"/>
              <a:cs typeface="Simplified Arabic" pitchFamily="18" charset="-78"/>
            </a:endParaRPr>
          </a:p>
          <a:p>
            <a:pPr algn="r" rtl="1">
              <a:buClrTx/>
              <a:buFontTx/>
              <a:buChar char="-"/>
            </a:pPr>
            <a:r>
              <a:rPr lang="ar-DZ" dirty="0" smtClean="0">
                <a:solidFill>
                  <a:schemeClr val="tx1"/>
                </a:solidFill>
                <a:latin typeface="Simplified Arabic" pitchFamily="18" charset="-78"/>
                <a:cs typeface="Simplified Arabic" pitchFamily="18" charset="-78"/>
              </a:rPr>
              <a:t>اصيب والد ابو الاعلى المودودي بمرض </a:t>
            </a:r>
            <a:r>
              <a:rPr lang="ar-DZ" dirty="0" err="1" smtClean="0">
                <a:solidFill>
                  <a:schemeClr val="tx1"/>
                </a:solidFill>
                <a:latin typeface="Simplified Arabic" pitchFamily="18" charset="-78"/>
                <a:cs typeface="Simplified Arabic" pitchFamily="18" charset="-78"/>
              </a:rPr>
              <a:t>اقعده </a:t>
            </a:r>
            <a:r>
              <a:rPr lang="ar-DZ" dirty="0" smtClean="0">
                <a:solidFill>
                  <a:schemeClr val="tx1"/>
                </a:solidFill>
                <a:latin typeface="Simplified Arabic" pitchFamily="18" charset="-78"/>
                <a:cs typeface="Simplified Arabic" pitchFamily="18" charset="-78"/>
              </a:rPr>
              <a:t>، مما جعل المودودي يلج الى عالم الصحافة لما له من ملكة الكتابة وهبها الله اياه وصقلها بالقراءة </a:t>
            </a:r>
            <a:r>
              <a:rPr lang="ar-DZ" dirty="0" err="1" smtClean="0">
                <a:solidFill>
                  <a:schemeClr val="tx1"/>
                </a:solidFill>
                <a:latin typeface="Simplified Arabic" pitchFamily="18" charset="-78"/>
                <a:cs typeface="Simplified Arabic" pitchFamily="18" charset="-78"/>
              </a:rPr>
              <a:t>والمطالعة </a:t>
            </a:r>
            <a:r>
              <a:rPr lang="ar-DZ" dirty="0" smtClean="0">
                <a:solidFill>
                  <a:schemeClr val="tx1"/>
                </a:solidFill>
                <a:latin typeface="Simplified Arabic" pitchFamily="18" charset="-78"/>
                <a:cs typeface="Simplified Arabic" pitchFamily="18" charset="-78"/>
              </a:rPr>
              <a:t>، حيث </a:t>
            </a:r>
            <a:r>
              <a:rPr lang="ar-DZ" dirty="0" err="1" smtClean="0">
                <a:solidFill>
                  <a:schemeClr val="tx1"/>
                </a:solidFill>
                <a:latin typeface="Simplified Arabic" pitchFamily="18" charset="-78"/>
                <a:cs typeface="Simplified Arabic" pitchFamily="18" charset="-78"/>
              </a:rPr>
              <a:t>اشتغل</a:t>
            </a:r>
            <a:r>
              <a:rPr lang="ar-DZ" dirty="0" smtClean="0">
                <a:solidFill>
                  <a:schemeClr val="tx1"/>
                </a:solidFill>
                <a:latin typeface="Simplified Arabic" pitchFamily="18" charset="-78"/>
                <a:cs typeface="Simplified Arabic" pitchFamily="18" charset="-78"/>
              </a:rPr>
              <a:t> محررا بجريدة مدينة </a:t>
            </a:r>
            <a:r>
              <a:rPr lang="ar-DZ" dirty="0" err="1" smtClean="0">
                <a:solidFill>
                  <a:schemeClr val="tx1"/>
                </a:solidFill>
                <a:latin typeface="Simplified Arabic" pitchFamily="18" charset="-78"/>
                <a:cs typeface="Simplified Arabic" pitchFamily="18" charset="-78"/>
              </a:rPr>
              <a:t>بجنورالتي</a:t>
            </a:r>
            <a:r>
              <a:rPr lang="ar-DZ" dirty="0" smtClean="0">
                <a:solidFill>
                  <a:schemeClr val="tx1"/>
                </a:solidFill>
                <a:latin typeface="Simplified Arabic" pitchFamily="18" charset="-78"/>
                <a:cs typeface="Simplified Arabic" pitchFamily="18" charset="-78"/>
              </a:rPr>
              <a:t> اوقفتها الحكومة فيما بعد، ومنها الى جريدة تاج.</a:t>
            </a:r>
          </a:p>
          <a:p>
            <a:pPr algn="r" rtl="1">
              <a:buClrTx/>
              <a:buFontTx/>
              <a:buChar char="-"/>
            </a:pPr>
            <a:r>
              <a:rPr lang="ar-DZ" dirty="0" smtClean="0">
                <a:solidFill>
                  <a:schemeClr val="tx1"/>
                </a:solidFill>
                <a:latin typeface="Simplified Arabic" pitchFamily="18" charset="-78"/>
                <a:cs typeface="Simplified Arabic" pitchFamily="18" charset="-78"/>
              </a:rPr>
              <a:t>مما مكنه تعلم اللغة الانجليزية حتى أتقنها، وصار بإمكانه الاطلاع على كتب التاريخ والفلسفة والاجتماع ومقارنة الأديان باللغة الإنجليزية دون أية صعوبة في فهمها واستيعابها</a:t>
            </a:r>
            <a:r>
              <a:rPr lang="ar-DZ" dirty="0" smtClean="0">
                <a:latin typeface="Simplified Arabic" pitchFamily="18" charset="-78"/>
                <a:cs typeface="Simplified Arabic" pitchFamily="18" charset="-78"/>
              </a:rPr>
              <a:t>.</a:t>
            </a:r>
          </a:p>
          <a:p>
            <a:pPr algn="r" rtl="1">
              <a:buClrTx/>
              <a:buFontTx/>
              <a:buChar char="-"/>
            </a:pPr>
            <a:r>
              <a:rPr lang="ar-DZ" dirty="0" smtClean="0">
                <a:solidFill>
                  <a:schemeClr val="tx1"/>
                </a:solidFill>
                <a:latin typeface="Simplified Arabic" pitchFamily="18" charset="-78"/>
                <a:cs typeface="Simplified Arabic" pitchFamily="18" charset="-78"/>
              </a:rPr>
              <a:t>في دلهي </a:t>
            </a:r>
            <a:r>
              <a:rPr lang="ar-DZ" dirty="0" err="1" smtClean="0">
                <a:solidFill>
                  <a:schemeClr val="tx1"/>
                </a:solidFill>
                <a:latin typeface="Simplified Arabic" pitchFamily="18" charset="-78"/>
                <a:cs typeface="Simplified Arabic" pitchFamily="18" charset="-78"/>
              </a:rPr>
              <a:t>اشتغل</a:t>
            </a:r>
            <a:r>
              <a:rPr lang="ar-DZ" dirty="0" smtClean="0">
                <a:solidFill>
                  <a:schemeClr val="tx1"/>
                </a:solidFill>
                <a:latin typeface="Simplified Arabic" pitchFamily="18" charset="-78"/>
                <a:cs typeface="Simplified Arabic" pitchFamily="18" charset="-78"/>
              </a:rPr>
              <a:t> مدير جريدة </a:t>
            </a:r>
            <a:r>
              <a:rPr lang="ar-DZ" dirty="0" err="1" smtClean="0">
                <a:solidFill>
                  <a:schemeClr val="tx1"/>
                </a:solidFill>
                <a:latin typeface="Simplified Arabic" pitchFamily="18" charset="-78"/>
                <a:cs typeface="Simplified Arabic" pitchFamily="18" charset="-78"/>
              </a:rPr>
              <a:t>مسلم </a:t>
            </a:r>
            <a:r>
              <a:rPr lang="ar-DZ" dirty="0" smtClean="0">
                <a:solidFill>
                  <a:schemeClr val="tx1"/>
                </a:solidFill>
                <a:latin typeface="Simplified Arabic" pitchFamily="18" charset="-78"/>
                <a:cs typeface="Simplified Arabic" pitchFamily="18" charset="-78"/>
              </a:rPr>
              <a:t>، وبعدها جريدة الجمعية لمدة ستة سنوات اي من </a:t>
            </a:r>
            <a:r>
              <a:rPr lang="ar-DZ" dirty="0" err="1" smtClean="0">
                <a:solidFill>
                  <a:schemeClr val="tx1"/>
                </a:solidFill>
                <a:latin typeface="Simplified Arabic" pitchFamily="18" charset="-78"/>
                <a:cs typeface="Simplified Arabic" pitchFamily="18" charset="-78"/>
              </a:rPr>
              <a:t>1922الى</a:t>
            </a:r>
            <a:r>
              <a:rPr lang="ar-DZ" dirty="0" smtClean="0">
                <a:solidFill>
                  <a:schemeClr val="tx1"/>
                </a:solidFill>
                <a:latin typeface="Simplified Arabic" pitchFamily="18" charset="-78"/>
                <a:cs typeface="Simplified Arabic" pitchFamily="18" charset="-78"/>
              </a:rPr>
              <a:t> 1928.</a:t>
            </a:r>
            <a:endParaRPr lang="fr-FR" dirty="0">
              <a:solidFill>
                <a:schemeClr val="tx1"/>
              </a:solidFill>
              <a:latin typeface="Simplified Arabic" pitchFamily="18" charset="-78"/>
              <a:cs typeface="Simplified Arabic" pitchFamily="18" charset="-78"/>
            </a:endParaRPr>
          </a:p>
        </p:txBody>
      </p:sp>
      <p:sp>
        <p:nvSpPr>
          <p:cNvPr id="4" name="Pensées 3"/>
          <p:cNvSpPr/>
          <p:nvPr/>
        </p:nvSpPr>
        <p:spPr>
          <a:xfrm>
            <a:off x="3203848" y="0"/>
            <a:ext cx="2448272" cy="980728"/>
          </a:xfrm>
          <a:prstGeom prst="cloudCallout">
            <a:avLst>
              <a:gd name="adj1" fmla="val 36087"/>
              <a:gd name="adj2" fmla="val 81852"/>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ar-DZ" sz="3600" dirty="0" smtClean="0">
                <a:latin typeface="Simplified Arabic" pitchFamily="18" charset="-78"/>
                <a:cs typeface="Simplified Arabic" pitchFamily="18" charset="-78"/>
              </a:rPr>
              <a:t>طلبه للعلم</a:t>
            </a:r>
            <a:endParaRPr lang="fr-FR" sz="3600" dirty="0">
              <a:latin typeface="Simplified Arabic" pitchFamily="18" charset="-78"/>
              <a:cs typeface="Simplified Arabic" pitchFamily="18" charset="-78"/>
            </a:endParaRPr>
          </a:p>
        </p:txBody>
      </p:sp>
      <p:pic>
        <p:nvPicPr>
          <p:cNvPr id="5" name="Picture 2" descr="أبو الأعلى المودودي"/>
          <p:cNvPicPr>
            <a:picLocks noChangeAspect="1" noChangeArrowheads="1"/>
          </p:cNvPicPr>
          <p:nvPr/>
        </p:nvPicPr>
        <p:blipFill>
          <a:blip r:embed="rId2" cstate="print"/>
          <a:srcRect/>
          <a:stretch>
            <a:fillRect/>
          </a:stretch>
        </p:blipFill>
        <p:spPr bwMode="auto">
          <a:xfrm>
            <a:off x="-1" y="1"/>
            <a:ext cx="2123729" cy="1340767"/>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669360"/>
          </a:xfrm>
        </p:spPr>
        <p:txBody>
          <a:bodyPr>
            <a:normAutofit/>
          </a:bodyPr>
          <a:lstStyle/>
          <a:p>
            <a:pPr algn="r" rtl="1">
              <a:buClrTx/>
              <a:buFont typeface="Wingdings 2" pitchFamily="18" charset="2"/>
              <a:buChar char=""/>
            </a:pPr>
            <a:r>
              <a:rPr lang="ar-DZ" dirty="0" smtClean="0">
                <a:latin typeface="Simplified Arabic" pitchFamily="18" charset="-78"/>
                <a:cs typeface="Simplified Arabic" pitchFamily="18" charset="-78"/>
              </a:rPr>
              <a:t>ردّ على مزاعم غاندي التي يدعي فيها أن الإسلام انتشر </a:t>
            </a:r>
            <a:r>
              <a:rPr lang="ar-DZ" dirty="0" err="1" smtClean="0">
                <a:latin typeface="Simplified Arabic" pitchFamily="18" charset="-78"/>
                <a:cs typeface="Simplified Arabic" pitchFamily="18" charset="-78"/>
              </a:rPr>
              <a:t>بحدالسيف.</a:t>
            </a:r>
            <a:endParaRPr lang="ar-DZ" dirty="0" smtClean="0">
              <a:latin typeface="Simplified Arabic" pitchFamily="18" charset="-78"/>
              <a:cs typeface="Simplified Arabic" pitchFamily="18" charset="-78"/>
            </a:endParaRPr>
          </a:p>
          <a:p>
            <a:pPr algn="r" rtl="1">
              <a:buClrTx/>
              <a:buNone/>
            </a:pPr>
            <a:r>
              <a:rPr lang="ar-DZ" dirty="0" smtClean="0">
                <a:latin typeface="Simplified Arabic" pitchFamily="18" charset="-78"/>
                <a:cs typeface="Simplified Arabic" pitchFamily="18" charset="-78"/>
              </a:rPr>
              <a:t>   وذلك من خلال كتابه"الجهاد في الإسلام”والذي عرف انتشارا كبيرا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كما اصدر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(1351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1932م</a:t>
            </a:r>
            <a:r>
              <a:rPr lang="ar-DZ" dirty="0" smtClean="0">
                <a:latin typeface="Simplified Arabic" pitchFamily="18" charset="-78"/>
                <a:cs typeface="Simplified Arabic" pitchFamily="18" charset="-78"/>
              </a:rPr>
              <a:t>) ترجمان القرآن من حيدر آباد الركن، وكان </a:t>
            </a:r>
            <a:r>
              <a:rPr lang="ar-DZ" dirty="0" err="1" smtClean="0">
                <a:latin typeface="Simplified Arabic" pitchFamily="18" charset="-78"/>
                <a:cs typeface="Simplified Arabic" pitchFamily="18" charset="-78"/>
              </a:rPr>
              <a:t>شعارها: </a:t>
            </a:r>
            <a:r>
              <a:rPr lang="ar-DZ" dirty="0" smtClean="0">
                <a:latin typeface="Simplified Arabic" pitchFamily="18" charset="-78"/>
                <a:cs typeface="Simplified Arabic" pitchFamily="18" charset="-78"/>
              </a:rPr>
              <a:t>"</a:t>
            </a:r>
            <a:r>
              <a:rPr lang="ar-DZ" dirty="0" smtClean="0">
                <a:solidFill>
                  <a:srgbClr val="7030A0"/>
                </a:solidFill>
                <a:latin typeface="Simplified Arabic" pitchFamily="18" charset="-78"/>
                <a:cs typeface="Simplified Arabic" pitchFamily="18" charset="-78"/>
              </a:rPr>
              <a:t>احملوا أيها المسلمون دعوة القرآن وانهضوا وحلقوا فوق </a:t>
            </a:r>
            <a:r>
              <a:rPr lang="ar-DZ" dirty="0" err="1" smtClean="0">
                <a:solidFill>
                  <a:srgbClr val="7030A0"/>
                </a:solidFill>
                <a:latin typeface="Simplified Arabic" pitchFamily="18" charset="-78"/>
                <a:cs typeface="Simplified Arabic" pitchFamily="18" charset="-78"/>
              </a:rPr>
              <a:t>العالم".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وكان تأثير المودودي عبر ترجمان القرآن من أهم العوامل التي ساعدت على انتشار التيار الإسلامي في </a:t>
            </a:r>
            <a:r>
              <a:rPr lang="ar-DZ" dirty="0" err="1" smtClean="0">
                <a:latin typeface="Simplified Arabic" pitchFamily="18" charset="-78"/>
                <a:cs typeface="Simplified Arabic" pitchFamily="18" charset="-78"/>
              </a:rPr>
              <a:t>الهند.</a:t>
            </a:r>
            <a:r>
              <a:rPr lang="ar-DZ" dirty="0" smtClean="0">
                <a:latin typeface="Simplified Arabic" pitchFamily="18" charset="-78"/>
                <a:cs typeface="Simplified Arabic" pitchFamily="18" charset="-78"/>
              </a:rPr>
              <a:t>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ونتيجة لشهرة المودودي واتساع دائرة تأثيره الفكري في العالم الإسلامي، دعاه المفكر والفيلسوف محمد إقبال في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(1356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1937م</a:t>
            </a:r>
            <a:r>
              <a:rPr lang="ar-DZ" dirty="0" smtClean="0">
                <a:latin typeface="Simplified Arabic" pitchFamily="18" charset="-78"/>
                <a:cs typeface="Simplified Arabic" pitchFamily="18" charset="-78"/>
              </a:rPr>
              <a:t>) إلى لاهور ليمارس نشاطه الإسلامي البارز </a:t>
            </a:r>
            <a:r>
              <a:rPr lang="ar-DZ" dirty="0" err="1" smtClean="0">
                <a:latin typeface="Simplified Arabic" pitchFamily="18" charset="-78"/>
                <a:cs typeface="Simplified Arabic" pitchFamily="18" charset="-78"/>
              </a:rPr>
              <a:t>بها</a:t>
            </a:r>
            <a:r>
              <a:rPr lang="ar-DZ" dirty="0" smtClean="0">
                <a:latin typeface="Simplified Arabic" pitchFamily="18" charset="-78"/>
                <a:cs typeface="Simplified Arabic" pitchFamily="18" charset="-78"/>
              </a:rPr>
              <a:t>، فلبى المودودي دعوة </a:t>
            </a:r>
            <a:r>
              <a:rPr lang="ar-DZ" dirty="0" err="1" smtClean="0">
                <a:latin typeface="Simplified Arabic" pitchFamily="18" charset="-78"/>
                <a:cs typeface="Simplified Arabic" pitchFamily="18" charset="-78"/>
              </a:rPr>
              <a:t>إقبال.</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وعندما توفي إقبال في العام </a:t>
            </a:r>
            <a:r>
              <a:rPr lang="ar-DZ" dirty="0" err="1" smtClean="0">
                <a:latin typeface="Simplified Arabic" pitchFamily="18" charset="-78"/>
                <a:cs typeface="Simplified Arabic" pitchFamily="18" charset="-78"/>
              </a:rPr>
              <a:t>التالي </a:t>
            </a:r>
            <a:r>
              <a:rPr lang="ar-DZ" dirty="0" smtClean="0">
                <a:latin typeface="Simplified Arabic" pitchFamily="18" charset="-78"/>
                <a:cs typeface="Simplified Arabic" pitchFamily="18" charset="-78"/>
              </a:rPr>
              <a:t>(1357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1938م</a:t>
            </a:r>
            <a:r>
              <a:rPr lang="ar-DZ" dirty="0" smtClean="0">
                <a:latin typeface="Simplified Arabic" pitchFamily="18" charset="-78"/>
                <a:cs typeface="Simplified Arabic" pitchFamily="18" charset="-78"/>
              </a:rPr>
              <a:t>) اتجهت الأنظار إلى المودودي ليملأ هذا الفراغ الذي ظهر بعد رحيل إقبال.</a:t>
            </a:r>
            <a:endParaRPr lang="fr-FR" dirty="0">
              <a:latin typeface="Simplified Arabic" pitchFamily="18" charset="-78"/>
              <a:cs typeface="Simplified Arabic" pitchFamily="18" charset="-7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أبو الأعلى المودودي"/>
          <p:cNvPicPr>
            <a:picLocks noChangeAspect="1" noChangeArrowheads="1"/>
          </p:cNvPicPr>
          <p:nvPr/>
        </p:nvPicPr>
        <p:blipFill>
          <a:blip r:embed="rId2" cstate="print"/>
          <a:srcRect/>
          <a:stretch>
            <a:fillRect/>
          </a:stretch>
        </p:blipFill>
        <p:spPr bwMode="auto">
          <a:xfrm>
            <a:off x="-1" y="1"/>
            <a:ext cx="2627785" cy="1700807"/>
          </a:xfrm>
          <a:prstGeom prst="rect">
            <a:avLst/>
          </a:prstGeom>
          <a:noFill/>
        </p:spPr>
      </p:pic>
      <p:sp>
        <p:nvSpPr>
          <p:cNvPr id="3" name="Espace réservé du contenu 2"/>
          <p:cNvSpPr>
            <a:spLocks noGrp="1"/>
          </p:cNvSpPr>
          <p:nvPr>
            <p:ph idx="1"/>
          </p:nvPr>
        </p:nvSpPr>
        <p:spPr>
          <a:xfrm>
            <a:off x="0" y="1052736"/>
            <a:ext cx="9144000" cy="5688632"/>
          </a:xfrm>
        </p:spPr>
        <p:txBody>
          <a:bodyPr>
            <a:normAutofit/>
          </a:bodyPr>
          <a:lstStyle/>
          <a:p>
            <a:pPr algn="r" rtl="1"/>
            <a:r>
              <a:rPr lang="ar-DZ" dirty="0" smtClean="0">
                <a:latin typeface="Simplified Arabic" pitchFamily="18" charset="-78"/>
                <a:cs typeface="Simplified Arabic" pitchFamily="18" charset="-78"/>
              </a:rPr>
              <a:t>3 من شعبان </a:t>
            </a:r>
            <a:r>
              <a:rPr lang="ar-DZ" sz="2400" dirty="0" smtClean="0">
                <a:latin typeface="Simplified Arabic" pitchFamily="18" charset="-78"/>
                <a:cs typeface="Simplified Arabic" pitchFamily="18" charset="-78"/>
              </a:rPr>
              <a:t>1360 </a:t>
            </a:r>
            <a:r>
              <a:rPr lang="ar-DZ" sz="2400" dirty="0" err="1" smtClean="0">
                <a:latin typeface="Simplified Arabic" pitchFamily="18" charset="-78"/>
                <a:cs typeface="Simplified Arabic" pitchFamily="18" charset="-78"/>
              </a:rPr>
              <a:t>هـ </a:t>
            </a:r>
            <a:r>
              <a:rPr lang="ar-DZ" sz="2400" dirty="0" smtClean="0">
                <a:latin typeface="Simplified Arabic" pitchFamily="18" charset="-78"/>
                <a:cs typeface="Simplified Arabic" pitchFamily="18" charset="-78"/>
              </a:rPr>
              <a:t>= 26 من أوت </a:t>
            </a:r>
            <a:r>
              <a:rPr lang="ar-DZ" sz="2400" dirty="0" err="1" smtClean="0">
                <a:latin typeface="Simplified Arabic" pitchFamily="18" charset="-78"/>
                <a:cs typeface="Simplified Arabic" pitchFamily="18" charset="-78"/>
              </a:rPr>
              <a:t>1941م</a:t>
            </a:r>
            <a:r>
              <a:rPr lang="ar-DZ" dirty="0" smtClean="0">
                <a:latin typeface="Simplified Arabic" pitchFamily="18" charset="-78"/>
                <a:cs typeface="Simplified Arabic" pitchFamily="18" charset="-78"/>
              </a:rPr>
              <a:t>)، أسس </a:t>
            </a:r>
          </a:p>
          <a:p>
            <a:pPr algn="r" rtl="1">
              <a:buNone/>
            </a:pPr>
            <a:r>
              <a:rPr lang="ar-DZ" dirty="0" smtClean="0">
                <a:latin typeface="Simplified Arabic" pitchFamily="18" charset="-78"/>
                <a:cs typeface="Simplified Arabic" pitchFamily="18" charset="-78"/>
              </a:rPr>
              <a:t>   الجماعة الإسلامية في لاهور، وتم انتخابه أميرًا لها.</a:t>
            </a:r>
          </a:p>
          <a:p>
            <a:pPr algn="r" rtl="1">
              <a:buNone/>
            </a:pPr>
            <a:r>
              <a:rPr lang="ar-DZ" dirty="0" smtClean="0">
                <a:latin typeface="Simplified Arabic" pitchFamily="18" charset="-78"/>
                <a:cs typeface="Simplified Arabic" pitchFamily="18" charset="-78"/>
              </a:rPr>
              <a:t>  وبعد ذلك بعامين </a:t>
            </a:r>
            <a:r>
              <a:rPr lang="ar-DZ" dirty="0" err="1" smtClean="0">
                <a:latin typeface="Simplified Arabic" pitchFamily="18" charset="-78"/>
                <a:cs typeface="Simplified Arabic" pitchFamily="18" charset="-78"/>
              </a:rPr>
              <a:t>في </a:t>
            </a:r>
            <a:r>
              <a:rPr lang="ar-DZ" sz="2400" dirty="0" smtClean="0">
                <a:latin typeface="Simplified Arabic" pitchFamily="18" charset="-78"/>
                <a:cs typeface="Simplified Arabic" pitchFamily="18" charset="-78"/>
              </a:rPr>
              <a:t>(1362 </a:t>
            </a:r>
            <a:r>
              <a:rPr lang="ar-DZ" sz="2400" dirty="0" err="1" smtClean="0">
                <a:latin typeface="Simplified Arabic" pitchFamily="18" charset="-78"/>
                <a:cs typeface="Simplified Arabic" pitchFamily="18" charset="-78"/>
              </a:rPr>
              <a:t>هـ </a:t>
            </a:r>
            <a:r>
              <a:rPr lang="ar-DZ" sz="2400" dirty="0" smtClean="0">
                <a:latin typeface="Simplified Arabic" pitchFamily="18" charset="-78"/>
                <a:cs typeface="Simplified Arabic" pitchFamily="18" charset="-78"/>
              </a:rPr>
              <a:t>= </a:t>
            </a:r>
            <a:r>
              <a:rPr lang="ar-DZ" sz="2400" dirty="0" err="1" smtClean="0">
                <a:latin typeface="Simplified Arabic" pitchFamily="18" charset="-78"/>
                <a:cs typeface="Simplified Arabic" pitchFamily="18" charset="-78"/>
              </a:rPr>
              <a:t>1943م</a:t>
            </a:r>
            <a:r>
              <a:rPr lang="ar-DZ" dirty="0" smtClean="0">
                <a:latin typeface="Simplified Arabic" pitchFamily="18" charset="-78"/>
                <a:cs typeface="Simplified Arabic" pitchFamily="18" charset="-78"/>
              </a:rPr>
              <a:t>) نقلت الجماعة الإسلامية مركزها الرئيسي من لاهور إلى دار </a:t>
            </a:r>
            <a:r>
              <a:rPr lang="ar-DZ" dirty="0" err="1" smtClean="0">
                <a:latin typeface="Simplified Arabic" pitchFamily="18" charset="-78"/>
                <a:cs typeface="Simplified Arabic" pitchFamily="18" charset="-78"/>
              </a:rPr>
              <a:t>السلام </a:t>
            </a:r>
            <a:r>
              <a:rPr lang="ar-DZ" dirty="0" smtClean="0">
                <a:latin typeface="Simplified Arabic" pitchFamily="18" charset="-78"/>
                <a:cs typeface="Simplified Arabic" pitchFamily="18" charset="-78"/>
              </a:rPr>
              <a:t>- إحدى قرى بتها </a:t>
            </a:r>
            <a:r>
              <a:rPr lang="ar-DZ" dirty="0" err="1" smtClean="0">
                <a:latin typeface="Simplified Arabic" pitchFamily="18" charset="-78"/>
                <a:cs typeface="Simplified Arabic" pitchFamily="18" charset="-78"/>
              </a:rPr>
              <a:t>نكوت</a:t>
            </a:r>
            <a:r>
              <a:rPr lang="ar-DZ" dirty="0" smtClean="0">
                <a:latin typeface="Simplified Arabic" pitchFamily="18" charset="-78"/>
                <a:cs typeface="Simplified Arabic" pitchFamily="18" charset="-78"/>
              </a:rPr>
              <a:t> - وكان المودودي طوال هذه الفترة لا يكف عن الكتابة والتأليف، فأصدر عدة كتب من </a:t>
            </a:r>
            <a:r>
              <a:rPr lang="ar-DZ" dirty="0" err="1" smtClean="0">
                <a:latin typeface="Simplified Arabic" pitchFamily="18" charset="-78"/>
                <a:cs typeface="Simplified Arabic" pitchFamily="18" charset="-78"/>
              </a:rPr>
              <a:t>أهمها:</a:t>
            </a:r>
            <a:r>
              <a:rPr lang="ar-DZ" dirty="0" smtClean="0">
                <a:latin typeface="Simplified Arabic" pitchFamily="18" charset="-78"/>
                <a:cs typeface="Simplified Arabic" pitchFamily="18" charset="-78"/>
              </a:rPr>
              <a:t> </a:t>
            </a:r>
          </a:p>
          <a:p>
            <a:pPr algn="r" rtl="1">
              <a:buNone/>
            </a:pPr>
            <a:r>
              <a:rPr lang="ar-DZ" dirty="0" smtClean="0">
                <a:solidFill>
                  <a:srgbClr val="FF0000"/>
                </a:solidFill>
                <a:latin typeface="Simplified Arabic" pitchFamily="18" charset="-78"/>
                <a:cs typeface="Simplified Arabic" pitchFamily="18" charset="-78"/>
              </a:rPr>
              <a:t>1</a:t>
            </a:r>
            <a:r>
              <a:rPr lang="ar-DZ" dirty="0" smtClean="0">
                <a:latin typeface="Simplified Arabic" pitchFamily="18" charset="-78"/>
                <a:cs typeface="Simplified Arabic" pitchFamily="18" charset="-78"/>
              </a:rPr>
              <a:t>-المصطلحات الأربعة الأساسية في القرآن.</a:t>
            </a:r>
          </a:p>
          <a:p>
            <a:pPr algn="r" rtl="1">
              <a:buNone/>
            </a:pPr>
            <a:r>
              <a:rPr lang="ar-DZ" dirty="0" smtClean="0">
                <a:solidFill>
                  <a:srgbClr val="FF0000"/>
                </a:solidFill>
                <a:latin typeface="Simplified Arabic" pitchFamily="18" charset="-78"/>
                <a:cs typeface="Simplified Arabic" pitchFamily="18" charset="-78"/>
              </a:rPr>
              <a:t>2</a:t>
            </a:r>
            <a:r>
              <a:rPr lang="ar-DZ" dirty="0" smtClean="0">
                <a:latin typeface="Simplified Arabic" pitchFamily="18" charset="-78"/>
                <a:cs typeface="Simplified Arabic" pitchFamily="18" charset="-78"/>
              </a:rPr>
              <a:t>-  والإسلام والجاهلية.</a:t>
            </a:r>
          </a:p>
          <a:p>
            <a:pPr algn="r" rtl="1">
              <a:buNone/>
            </a:pPr>
            <a:r>
              <a:rPr lang="ar-DZ" dirty="0" smtClean="0">
                <a:solidFill>
                  <a:srgbClr val="FF0000"/>
                </a:solidFill>
                <a:latin typeface="Simplified Arabic" pitchFamily="18" charset="-78"/>
                <a:cs typeface="Simplified Arabic" pitchFamily="18" charset="-78"/>
              </a:rPr>
              <a:t>3</a:t>
            </a:r>
            <a:r>
              <a:rPr lang="ar-DZ" dirty="0" smtClean="0">
                <a:latin typeface="Simplified Arabic" pitchFamily="18" charset="-78"/>
                <a:cs typeface="Simplified Arabic" pitchFamily="18" charset="-78"/>
              </a:rPr>
              <a:t>- ودين الحق.</a:t>
            </a:r>
          </a:p>
          <a:p>
            <a:pPr algn="r" rtl="1">
              <a:buNone/>
            </a:pPr>
            <a:r>
              <a:rPr lang="ar-DZ" dirty="0" smtClean="0">
                <a:solidFill>
                  <a:srgbClr val="FF0000"/>
                </a:solidFill>
                <a:latin typeface="Simplified Arabic" pitchFamily="18" charset="-78"/>
                <a:cs typeface="Simplified Arabic" pitchFamily="18" charset="-78"/>
              </a:rPr>
              <a:t>4</a:t>
            </a:r>
            <a:r>
              <a:rPr lang="ar-DZ" dirty="0" smtClean="0">
                <a:latin typeface="Simplified Arabic" pitchFamily="18" charset="-78"/>
                <a:cs typeface="Simplified Arabic" pitchFamily="18" charset="-78"/>
              </a:rPr>
              <a:t>-والأسس الأخلاقية الإسلامية، وغيرها.</a:t>
            </a:r>
            <a:endParaRPr lang="fr-FR" dirty="0">
              <a:latin typeface="Simplified Arabic" pitchFamily="18" charset="-78"/>
              <a:cs typeface="Simplified Arabic" pitchFamily="18" charset="-78"/>
            </a:endParaRPr>
          </a:p>
        </p:txBody>
      </p:sp>
      <p:sp>
        <p:nvSpPr>
          <p:cNvPr id="4" name="Pensées 3"/>
          <p:cNvSpPr/>
          <p:nvPr/>
        </p:nvSpPr>
        <p:spPr>
          <a:xfrm>
            <a:off x="2699792" y="0"/>
            <a:ext cx="4176464" cy="980728"/>
          </a:xfrm>
          <a:prstGeom prst="cloudCallout">
            <a:avLst>
              <a:gd name="adj1" fmla="val 36087"/>
              <a:gd name="adj2" fmla="val 81852"/>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ar-DZ" sz="2000" b="1" dirty="0" smtClean="0">
                <a:latin typeface="Simplified Arabic" pitchFamily="18" charset="-78"/>
                <a:cs typeface="Simplified Arabic" pitchFamily="18" charset="-78"/>
              </a:rPr>
              <a:t>تأسيسه الجماعة الاسلامية</a:t>
            </a:r>
            <a:endParaRPr lang="fr-FR" sz="2000" b="1" dirty="0">
              <a:latin typeface="Simplified Arabic" pitchFamily="18" charset="-78"/>
              <a:cs typeface="Simplified Arabic" pitchFamily="18" charset="-7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4" y="188640"/>
            <a:ext cx="8884096" cy="6480720"/>
          </a:xfrm>
        </p:spPr>
        <p:txBody>
          <a:bodyPr>
            <a:normAutofit/>
          </a:bodyPr>
          <a:lstStyle/>
          <a:p>
            <a:pPr algn="r" rtl="1"/>
            <a:r>
              <a:rPr lang="ar-DZ" sz="3600" dirty="0" smtClean="0">
                <a:latin typeface="Simplified Arabic" pitchFamily="18" charset="-78"/>
                <a:cs typeface="Simplified Arabic" pitchFamily="18" charset="-78"/>
              </a:rPr>
              <a:t>ومع إعلان قيام دولة باكستان في شوال </a:t>
            </a:r>
            <a:r>
              <a:rPr lang="ar-DZ" sz="3600" dirty="0" err="1" smtClean="0">
                <a:latin typeface="Simplified Arabic" pitchFamily="18" charset="-78"/>
                <a:cs typeface="Simplified Arabic" pitchFamily="18" charset="-78"/>
              </a:rPr>
              <a:t>1366هـ</a:t>
            </a:r>
            <a:r>
              <a:rPr lang="ar-DZ" sz="3600" dirty="0" smtClean="0">
                <a:latin typeface="Simplified Arabic" pitchFamily="18" charset="-78"/>
                <a:cs typeface="Simplified Arabic" pitchFamily="18" charset="-78"/>
              </a:rPr>
              <a:t> = أوت </a:t>
            </a:r>
            <a:r>
              <a:rPr lang="ar-DZ" sz="3600" dirty="0" err="1" smtClean="0">
                <a:latin typeface="Simplified Arabic" pitchFamily="18" charset="-78"/>
                <a:cs typeface="Simplified Arabic" pitchFamily="18" charset="-78"/>
              </a:rPr>
              <a:t>1947م</a:t>
            </a:r>
            <a:r>
              <a:rPr lang="ar-DZ" sz="3600" dirty="0" smtClean="0">
                <a:latin typeface="Simplified Arabic" pitchFamily="18" charset="-78"/>
                <a:cs typeface="Simplified Arabic" pitchFamily="18" charset="-78"/>
              </a:rPr>
              <a:t> – أسس المودودي مع زملائه مقر للجماعة </a:t>
            </a:r>
            <a:r>
              <a:rPr lang="ar-DZ" sz="3600" dirty="0" err="1" smtClean="0">
                <a:latin typeface="Simplified Arabic" pitchFamily="18" charset="-78"/>
                <a:cs typeface="Simplified Arabic" pitchFamily="18" charset="-78"/>
              </a:rPr>
              <a:t>بلاهوروذلك</a:t>
            </a:r>
            <a:r>
              <a:rPr lang="ar-DZ" sz="3600" dirty="0" smtClean="0">
                <a:latin typeface="Simplified Arabic" pitchFamily="18" charset="-78"/>
                <a:cs typeface="Simplified Arabic" pitchFamily="18" charset="-78"/>
              </a:rPr>
              <a:t> في </a:t>
            </a:r>
            <a:r>
              <a:rPr lang="ar-DZ" sz="3600" dirty="0" err="1" smtClean="0">
                <a:latin typeface="Simplified Arabic" pitchFamily="18" charset="-78"/>
                <a:cs typeface="Simplified Arabic" pitchFamily="18" charset="-78"/>
              </a:rPr>
              <a:t>صفر1367هـ</a:t>
            </a:r>
            <a:r>
              <a:rPr lang="ar-DZ" sz="3600" dirty="0" smtClean="0">
                <a:latin typeface="Simplified Arabic" pitchFamily="18" charset="-78"/>
                <a:cs typeface="Simplified Arabic" pitchFamily="18" charset="-78"/>
              </a:rPr>
              <a:t> =يناير </a:t>
            </a:r>
            <a:r>
              <a:rPr lang="ar-DZ" sz="3600" dirty="0" err="1" smtClean="0">
                <a:latin typeface="Simplified Arabic" pitchFamily="18" charset="-78"/>
                <a:cs typeface="Simplified Arabic" pitchFamily="18" charset="-78"/>
              </a:rPr>
              <a:t>1948م</a:t>
            </a:r>
            <a:r>
              <a:rPr lang="ar-DZ" sz="3600" dirty="0" smtClean="0">
                <a:latin typeface="Simplified Arabic" pitchFamily="18" charset="-78"/>
                <a:cs typeface="Simplified Arabic" pitchFamily="18" charset="-78"/>
              </a:rPr>
              <a:t> </a:t>
            </a:r>
          </a:p>
          <a:p>
            <a:pPr algn="r" rtl="1">
              <a:buNone/>
            </a:pPr>
            <a:r>
              <a:rPr lang="ar-DZ" sz="3600" dirty="0" smtClean="0">
                <a:latin typeface="Simplified Arabic" pitchFamily="18" charset="-78"/>
                <a:cs typeface="Simplified Arabic" pitchFamily="18" charset="-78"/>
              </a:rPr>
              <a:t>  - بعد قيام باكستان بنحو خمسة أشهر، ألقى المودودي أول خطاب له في كلية الحقوق، وطالب بتشكيل النظام الباكستاني طبقًا للقانون </a:t>
            </a:r>
            <a:r>
              <a:rPr lang="ar-DZ" sz="3600" dirty="0" err="1" smtClean="0">
                <a:latin typeface="Simplified Arabic" pitchFamily="18" charset="-78"/>
                <a:cs typeface="Simplified Arabic" pitchFamily="18" charset="-78"/>
              </a:rPr>
              <a:t>الإسلامي.</a:t>
            </a:r>
            <a:r>
              <a:rPr lang="ar-DZ" sz="3600" dirty="0" smtClean="0">
                <a:latin typeface="Simplified Arabic" pitchFamily="18" charset="-78"/>
                <a:cs typeface="Simplified Arabic" pitchFamily="18" charset="-78"/>
              </a:rPr>
              <a:t/>
            </a:r>
            <a:br>
              <a:rPr lang="ar-DZ" sz="3600" dirty="0" smtClean="0">
                <a:latin typeface="Simplified Arabic" pitchFamily="18" charset="-78"/>
                <a:cs typeface="Simplified Arabic" pitchFamily="18" charset="-78"/>
              </a:rPr>
            </a:br>
            <a:r>
              <a:rPr lang="ar-DZ" sz="3600" dirty="0" smtClean="0">
                <a:latin typeface="Simplified Arabic" pitchFamily="18" charset="-78"/>
                <a:cs typeface="Simplified Arabic" pitchFamily="18" charset="-78"/>
              </a:rPr>
              <a:t>- وظل المودودي يلح على مطالبة الحكومة بهذا المطلب، فألقى خطابًا آخر في اجتماع عام </a:t>
            </a:r>
            <a:r>
              <a:rPr lang="ar-DZ" sz="3600" dirty="0" err="1" smtClean="0">
                <a:latin typeface="Simplified Arabic" pitchFamily="18" charset="-78"/>
                <a:cs typeface="Simplified Arabic" pitchFamily="18" charset="-78"/>
              </a:rPr>
              <a:t>بكراتشي</a:t>
            </a:r>
            <a:r>
              <a:rPr lang="ar-DZ" sz="3600" dirty="0" smtClean="0">
                <a:latin typeface="Simplified Arabic" pitchFamily="18" charset="-78"/>
                <a:cs typeface="Simplified Arabic" pitchFamily="18" charset="-78"/>
              </a:rPr>
              <a:t> </a:t>
            </a:r>
            <a:r>
              <a:rPr lang="ar-DZ" sz="3600" dirty="0" err="1" smtClean="0">
                <a:latin typeface="Simplified Arabic" pitchFamily="18" charset="-78"/>
                <a:cs typeface="Simplified Arabic" pitchFamily="18" charset="-78"/>
              </a:rPr>
              <a:t>في </a:t>
            </a:r>
            <a:r>
              <a:rPr lang="ar-DZ" sz="3600" dirty="0" smtClean="0">
                <a:latin typeface="Simplified Arabic" pitchFamily="18" charset="-78"/>
                <a:cs typeface="Simplified Arabic" pitchFamily="18" charset="-78"/>
              </a:rPr>
              <a:t>(ربيع الآخر 1367 </a:t>
            </a:r>
            <a:r>
              <a:rPr lang="ar-DZ" sz="3600" dirty="0" err="1" smtClean="0">
                <a:latin typeface="Simplified Arabic" pitchFamily="18" charset="-78"/>
                <a:cs typeface="Simplified Arabic" pitchFamily="18" charset="-78"/>
              </a:rPr>
              <a:t>هـ </a:t>
            </a:r>
            <a:r>
              <a:rPr lang="ar-DZ" sz="3600" dirty="0" smtClean="0">
                <a:latin typeface="Simplified Arabic" pitchFamily="18" charset="-78"/>
                <a:cs typeface="Simplified Arabic" pitchFamily="18" charset="-78"/>
              </a:rPr>
              <a:t>= مارس </a:t>
            </a:r>
            <a:r>
              <a:rPr lang="ar-DZ" sz="3600" dirty="0" err="1" smtClean="0">
                <a:latin typeface="Simplified Arabic" pitchFamily="18" charset="-78"/>
                <a:cs typeface="Simplified Arabic" pitchFamily="18" charset="-78"/>
              </a:rPr>
              <a:t>1948م</a:t>
            </a:r>
            <a:r>
              <a:rPr lang="ar-DZ" sz="3600" dirty="0" smtClean="0">
                <a:latin typeface="Simplified Arabic" pitchFamily="18" charset="-78"/>
                <a:cs typeface="Simplified Arabic" pitchFamily="18" charset="-78"/>
              </a:rPr>
              <a:t>) تحت </a:t>
            </a:r>
            <a:r>
              <a:rPr lang="ar-DZ" sz="3600" dirty="0" err="1" smtClean="0">
                <a:latin typeface="Simplified Arabic" pitchFamily="18" charset="-78"/>
                <a:cs typeface="Simplified Arabic" pitchFamily="18" charset="-78"/>
              </a:rPr>
              <a:t>عنوان </a:t>
            </a:r>
            <a:r>
              <a:rPr lang="ar-DZ" sz="3600" dirty="0" smtClean="0">
                <a:latin typeface="Simplified Arabic" pitchFamily="18" charset="-78"/>
                <a:cs typeface="Simplified Arabic" pitchFamily="18" charset="-78"/>
              </a:rPr>
              <a:t>"المطالبة الإسلامية بالنظام الإسلامي</a:t>
            </a:r>
            <a:r>
              <a:rPr lang="ar-DZ" dirty="0" smtClean="0"/>
              <a:t/>
            </a:r>
            <a:br>
              <a:rPr lang="ar-DZ" dirty="0" smtClean="0"/>
            </a:br>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idx="1"/>
          </p:nvPr>
        </p:nvSpPr>
        <p:spPr>
          <a:xfrm>
            <a:off x="179512" y="1052736"/>
            <a:ext cx="8812088" cy="5616624"/>
          </a:xfrm>
        </p:spPr>
        <p:txBody>
          <a:bodyPr/>
          <a:lstStyle/>
          <a:p>
            <a:pPr algn="r" rtl="1">
              <a:buFontTx/>
              <a:buChar char="-"/>
            </a:pPr>
            <a:r>
              <a:rPr lang="ar-DZ" dirty="0" smtClean="0">
                <a:latin typeface="Simplified Arabic" pitchFamily="18" charset="-78"/>
                <a:cs typeface="Simplified Arabic" pitchFamily="18" charset="-78"/>
              </a:rPr>
              <a:t>عملت الجماعة الاسلامية بالضغط على الحكومة الباكستانية لجعل قانونها مستمد من احكام الشريعة الاسلامية.</a:t>
            </a:r>
          </a:p>
          <a:p>
            <a:pPr algn="r" rtl="1">
              <a:buFontTx/>
              <a:buChar char="-"/>
            </a:pPr>
            <a:r>
              <a:rPr lang="ar-DZ" dirty="0" smtClean="0">
                <a:latin typeface="Simplified Arabic" pitchFamily="18" charset="-78"/>
                <a:cs typeface="Simplified Arabic" pitchFamily="18" charset="-78"/>
              </a:rPr>
              <a:t>لما عجزت الحكومة عن الرد على مطلب الامام المودودي عملت على اعتقاله في شهر ذي الحجة </a:t>
            </a:r>
            <a:r>
              <a:rPr lang="ar-DZ" dirty="0" err="1" smtClean="0">
                <a:latin typeface="Simplified Arabic" pitchFamily="18" charset="-78"/>
                <a:cs typeface="Simplified Arabic" pitchFamily="18" charset="-78"/>
              </a:rPr>
              <a:t>1367ه</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اكتوبر1948م.</a:t>
            </a:r>
            <a:endParaRPr lang="ar-DZ" dirty="0" smtClean="0">
              <a:latin typeface="Simplified Arabic" pitchFamily="18" charset="-78"/>
              <a:cs typeface="Simplified Arabic" pitchFamily="18" charset="-78"/>
            </a:endParaRPr>
          </a:p>
          <a:p>
            <a:pPr algn="r" rtl="1">
              <a:buFontTx/>
              <a:buChar char="-"/>
            </a:pPr>
            <a:r>
              <a:rPr lang="ar-DZ" dirty="0" smtClean="0">
                <a:latin typeface="Simplified Arabic" pitchFamily="18" charset="-78"/>
                <a:cs typeface="Simplified Arabic" pitchFamily="18" charset="-78"/>
              </a:rPr>
              <a:t>في مارس 1949 م استجابت الحكومة لمطالب الجماعة </a:t>
            </a:r>
            <a:r>
              <a:rPr lang="ar-DZ" dirty="0" err="1" smtClean="0">
                <a:latin typeface="Simplified Arabic" pitchFamily="18" charset="-78"/>
                <a:cs typeface="Simplified Arabic" pitchFamily="18" charset="-78"/>
              </a:rPr>
              <a:t>وضغوطاتها </a:t>
            </a:r>
            <a:r>
              <a:rPr lang="ar-DZ" dirty="0" smtClean="0">
                <a:latin typeface="Simplified Arabic" pitchFamily="18" charset="-78"/>
                <a:cs typeface="Simplified Arabic" pitchFamily="18" charset="-78"/>
              </a:rPr>
              <a:t>، كما اضطرت الحكومة الى اطلاق صراح الشيخ المودودي وقيادات الجماعة المعتقلين معه، في </a:t>
            </a:r>
            <a:r>
              <a:rPr lang="ar-DZ" dirty="0" err="1" smtClean="0">
                <a:latin typeface="Simplified Arabic" pitchFamily="18" charset="-78"/>
                <a:cs typeface="Simplified Arabic" pitchFamily="18" charset="-78"/>
              </a:rPr>
              <a:t>ماي</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1950م.</a:t>
            </a:r>
            <a:endParaRPr lang="ar-DZ" dirty="0" smtClean="0">
              <a:latin typeface="Simplified Arabic" pitchFamily="18" charset="-78"/>
              <a:cs typeface="Simplified Arabic" pitchFamily="18" charset="-78"/>
            </a:endParaRPr>
          </a:p>
          <a:p>
            <a:pPr algn="r" rtl="1">
              <a:buFontTx/>
              <a:buChar char="-"/>
            </a:pPr>
            <a:r>
              <a:rPr lang="ar-DZ" dirty="0" smtClean="0">
                <a:latin typeface="Simplified Arabic" pitchFamily="18" charset="-78"/>
                <a:cs typeface="Simplified Arabic" pitchFamily="18" charset="-78"/>
              </a:rPr>
              <a:t>في شهر يناير 1951 اشترك الشيخ المودودي مع 31 من علماء باكستان في كتابة مشروع دستور اسلامي ليقدم للحكومة، والذي قُوبل بالصمت من طرف الحكومة.</a:t>
            </a:r>
            <a:endParaRPr lang="fr-FR" dirty="0">
              <a:latin typeface="Simplified Arabic" pitchFamily="18" charset="-78"/>
              <a:cs typeface="Simplified Arabic" pitchFamily="18" charset="-78"/>
            </a:endParaRPr>
          </a:p>
        </p:txBody>
      </p:sp>
      <p:sp>
        <p:nvSpPr>
          <p:cNvPr id="8" name="Pensées 7"/>
          <p:cNvSpPr/>
          <p:nvPr/>
        </p:nvSpPr>
        <p:spPr>
          <a:xfrm>
            <a:off x="2339752" y="0"/>
            <a:ext cx="3960440" cy="1052736"/>
          </a:xfrm>
          <a:prstGeom prst="cloudCallout">
            <a:avLst>
              <a:gd name="adj1" fmla="val 33109"/>
              <a:gd name="adj2" fmla="val 75109"/>
            </a:avLst>
          </a:prstGeom>
        </p:spPr>
        <p:style>
          <a:lnRef idx="1">
            <a:schemeClr val="accent1"/>
          </a:lnRef>
          <a:fillRef idx="2">
            <a:schemeClr val="accent1"/>
          </a:fillRef>
          <a:effectRef idx="1">
            <a:schemeClr val="accent1"/>
          </a:effectRef>
          <a:fontRef idx="minor">
            <a:schemeClr val="dk1"/>
          </a:fontRef>
        </p:style>
        <p:txBody>
          <a:bodyPr rtlCol="0" anchor="ctr"/>
          <a:lstStyle/>
          <a:p>
            <a:pPr algn="ctr" rtl="1"/>
            <a:r>
              <a:rPr lang="ar-DZ" sz="3200" dirty="0" smtClean="0">
                <a:latin typeface="Simplified Arabic" pitchFamily="18" charset="-78"/>
                <a:cs typeface="Simplified Arabic" pitchFamily="18" charset="-78"/>
              </a:rPr>
              <a:t>نضالا ته واعتقاله</a:t>
            </a:r>
            <a:endParaRPr lang="fr-FR" sz="3200" dirty="0">
              <a:latin typeface="Simplified Arabic" pitchFamily="18" charset="-78"/>
              <a:cs typeface="Simplified Arabic" pitchFamily="18" charset="-7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4" y="188640"/>
            <a:ext cx="8884096" cy="6480720"/>
          </a:xfrm>
        </p:spPr>
        <p:txBody>
          <a:bodyPr/>
          <a:lstStyle/>
          <a:p>
            <a:pPr algn="r" rtl="1">
              <a:buFontTx/>
              <a:buChar char="-"/>
            </a:pPr>
            <a:r>
              <a:rPr lang="ar-DZ" dirty="0" smtClean="0">
                <a:latin typeface="Simplified Arabic" pitchFamily="18" charset="-78"/>
                <a:cs typeface="Simplified Arabic" pitchFamily="18" charset="-78"/>
              </a:rPr>
              <a:t>امام ضغط الجماعة الاسلامية والجماهير من حولها على قبول مشروع الدستور الاسلامي عمدت الحكومة الى اعلان الاحكام العسكرية في لاهور واعتقال المودودي ثانية مع بعض اخوانه وذلك في مارس 1953،كما اطلق سراحه بعد شهر ونصف.</a:t>
            </a:r>
          </a:p>
          <a:p>
            <a:pPr algn="r" rtl="1">
              <a:buFontTx/>
              <a:buChar char="-"/>
            </a:pPr>
            <a:r>
              <a:rPr lang="ar-DZ" dirty="0" smtClean="0">
                <a:latin typeface="Simplified Arabic" pitchFamily="18" charset="-78"/>
                <a:cs typeface="Simplified Arabic" pitchFamily="18" charset="-78"/>
              </a:rPr>
              <a:t>تم اعتقاله للمرة الثالثة وحكم عليه </a:t>
            </a:r>
            <a:r>
              <a:rPr lang="ar-DZ" dirty="0" err="1" smtClean="0">
                <a:latin typeface="Simplified Arabic" pitchFamily="18" charset="-78"/>
                <a:cs typeface="Simplified Arabic" pitchFamily="18" charset="-78"/>
              </a:rPr>
              <a:t>بالاعدام</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وامام</a:t>
            </a:r>
            <a:r>
              <a:rPr lang="ar-DZ" dirty="0" smtClean="0">
                <a:latin typeface="Simplified Arabic" pitchFamily="18" charset="-78"/>
                <a:cs typeface="Simplified Arabic" pitchFamily="18" charset="-78"/>
              </a:rPr>
              <a:t> ردود الافعال الداخلية والخارجية تم التخفيف عنه الى المؤبد وبزيادة الاحتجاجات</a:t>
            </a:r>
          </a:p>
          <a:p>
            <a:pPr algn="r" rtl="1">
              <a:buNone/>
            </a:pPr>
            <a:r>
              <a:rPr lang="ar-DZ" dirty="0" smtClean="0">
                <a:latin typeface="Simplified Arabic" pitchFamily="18" charset="-78"/>
                <a:cs typeface="Simplified Arabic" pitchFamily="18" charset="-78"/>
              </a:rPr>
              <a:t>   المحلية والدولية اطلق سراحه في </a:t>
            </a:r>
            <a:r>
              <a:rPr lang="ar-DZ" dirty="0" err="1" smtClean="0">
                <a:latin typeface="Simplified Arabic" pitchFamily="18" charset="-78"/>
                <a:cs typeface="Simplified Arabic" pitchFamily="18" charset="-78"/>
              </a:rPr>
              <a:t>1955م</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a:t>
            </a:r>
            <a:endParaRPr lang="ar-DZ" dirty="0" smtClean="0">
              <a:latin typeface="Simplified Arabic" pitchFamily="18" charset="-78"/>
              <a:cs typeface="Simplified Arabic" pitchFamily="18" charset="-78"/>
            </a:endParaRPr>
          </a:p>
          <a:p>
            <a:pPr algn="r" rtl="1">
              <a:buFontTx/>
              <a:buChar char="-"/>
            </a:pPr>
            <a:r>
              <a:rPr lang="ar-DZ" dirty="0" smtClean="0">
                <a:latin typeface="Simplified Arabic" pitchFamily="18" charset="-78"/>
                <a:cs typeface="Simplified Arabic" pitchFamily="18" charset="-78"/>
              </a:rPr>
              <a:t>كان للجماعة الاسلامية وعلى رأسها الامام المودودي دور كبير في مد يد العون للجماهير عندما ثارت الحرب بين باكستان والهند سنة </a:t>
            </a:r>
            <a:r>
              <a:rPr lang="ar-DZ" dirty="0" err="1" smtClean="0">
                <a:latin typeface="Simplified Arabic" pitchFamily="18" charset="-78"/>
                <a:cs typeface="Simplified Arabic" pitchFamily="18" charset="-78"/>
              </a:rPr>
              <a:t>1956م.</a:t>
            </a:r>
            <a:endParaRPr lang="ar-DZ" dirty="0" smtClean="0">
              <a:latin typeface="Simplified Arabic" pitchFamily="18" charset="-78"/>
              <a:cs typeface="Simplified Arabic" pitchFamily="18" charset="-78"/>
            </a:endParaRPr>
          </a:p>
          <a:p>
            <a:pPr algn="r" rtl="1">
              <a:buFontTx/>
              <a:buChar char="-"/>
            </a:pPr>
            <a:r>
              <a:rPr lang="ar-DZ" dirty="0" smtClean="0">
                <a:latin typeface="Simplified Arabic" pitchFamily="18" charset="-78"/>
                <a:cs typeface="Simplified Arabic" pitchFamily="18" charset="-78"/>
              </a:rPr>
              <a:t>طالب اخوانه في الجماعة بإعفائه عن رئاسة الجماعة لأسباب صحية سنة </a:t>
            </a:r>
            <a:r>
              <a:rPr lang="ar-DZ" dirty="0" err="1" smtClean="0">
                <a:latin typeface="Simplified Arabic" pitchFamily="18" charset="-78"/>
                <a:cs typeface="Simplified Arabic" pitchFamily="18" charset="-78"/>
              </a:rPr>
              <a:t>1972م</a:t>
            </a:r>
            <a:r>
              <a:rPr lang="ar-DZ" dirty="0" smtClean="0">
                <a:latin typeface="Simplified Arabic" pitchFamily="18" charset="-78"/>
                <a:cs typeface="Simplified Arabic" pitchFamily="18" charset="-78"/>
              </a:rPr>
              <a:t> وتفرغ بعدها الى </a:t>
            </a:r>
            <a:r>
              <a:rPr lang="ar-DZ" dirty="0" err="1" smtClean="0">
                <a:latin typeface="Simplified Arabic" pitchFamily="18" charset="-78"/>
                <a:cs typeface="Simplified Arabic" pitchFamily="18" charset="-78"/>
              </a:rPr>
              <a:t>التأليف .</a:t>
            </a:r>
            <a:r>
              <a:rPr lang="ar-DZ" dirty="0" smtClean="0">
                <a:latin typeface="Simplified Arabic" pitchFamily="18" charset="-78"/>
                <a:cs typeface="Simplified Arabic" pitchFamily="18" charset="-78"/>
              </a:rPr>
              <a:t> </a:t>
            </a:r>
          </a:p>
          <a:p>
            <a:pPr algn="r" rtl="1">
              <a:buFontTx/>
              <a:buChar char="-"/>
            </a:pPr>
            <a:endParaRPr lang="fr-FR" dirty="0">
              <a:latin typeface="Simplified Arabic" pitchFamily="18" charset="-78"/>
              <a:cs typeface="Simplified Arabic" pitchFamily="18" charset="-7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1052736"/>
            <a:ext cx="8812088" cy="5688632"/>
          </a:xfrm>
        </p:spPr>
        <p:txBody>
          <a:bodyPr>
            <a:normAutofit fontScale="77500" lnSpcReduction="20000"/>
          </a:bodyPr>
          <a:lstStyle/>
          <a:p>
            <a:pPr algn="r" rtl="1">
              <a:buNone/>
            </a:pPr>
            <a:r>
              <a:rPr lang="ar-DZ" dirty="0" smtClean="0">
                <a:latin typeface="Simplified Arabic" pitchFamily="18" charset="-78"/>
                <a:cs typeface="Simplified Arabic" pitchFamily="18" charset="-78"/>
              </a:rPr>
              <a:t>بلغ عدد مؤلفات </a:t>
            </a:r>
            <a:r>
              <a:rPr lang="ar-DZ" dirty="0" err="1" smtClean="0">
                <a:latin typeface="Simplified Arabic" pitchFamily="18" charset="-78"/>
                <a:cs typeface="Simplified Arabic" pitchFamily="18" charset="-78"/>
              </a:rPr>
              <a:t>المودودي </a:t>
            </a:r>
            <a:r>
              <a:rPr lang="ar-DZ" dirty="0" smtClean="0">
                <a:latin typeface="Simplified Arabic" pitchFamily="18" charset="-78"/>
                <a:cs typeface="Simplified Arabic" pitchFamily="18" charset="-78"/>
              </a:rPr>
              <a:t>(70) مصنفًا ما بين كتاب ورسالة، ومن أبرز تلك </a:t>
            </a:r>
            <a:r>
              <a:rPr lang="ar-DZ" dirty="0" err="1" smtClean="0">
                <a:latin typeface="Simplified Arabic" pitchFamily="18" charset="-78"/>
                <a:cs typeface="Simplified Arabic" pitchFamily="18" charset="-78"/>
              </a:rPr>
              <a:t>المؤلفات:</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1- الجهاد في الإسلام:                     وقد ألفه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(1347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1928م).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2- الحضارة </a:t>
            </a:r>
            <a:r>
              <a:rPr lang="ar-DZ" dirty="0" err="1" smtClean="0">
                <a:latin typeface="Simplified Arabic" pitchFamily="18" charset="-78"/>
                <a:cs typeface="Simplified Arabic" pitchFamily="18" charset="-78"/>
              </a:rPr>
              <a:t>الإسلامية </a:t>
            </a:r>
            <a:r>
              <a:rPr lang="ar-DZ" dirty="0" smtClean="0">
                <a:latin typeface="Simplified Arabic" pitchFamily="18" charset="-78"/>
                <a:cs typeface="Simplified Arabic" pitchFamily="18" charset="-78"/>
              </a:rPr>
              <a:t>(أصولها ومبادئها):  وقد كتبه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(1350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1932م).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3- نظرية الإسلام السياسية:                 كتبه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(1358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1939م)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4- تجديد وإحياء الدين:                      كتبه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(1359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1940م).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5- </a:t>
            </a:r>
            <a:r>
              <a:rPr lang="ar-DZ" dirty="0" smtClean="0">
                <a:latin typeface="Simplified Arabic" pitchFamily="18" charset="-78"/>
                <a:cs typeface="Simplified Arabic" pitchFamily="18" charset="-78"/>
              </a:rPr>
              <a:t>المصطلحات </a:t>
            </a:r>
            <a:r>
              <a:rPr lang="ar-DZ" dirty="0" err="1" smtClean="0">
                <a:latin typeface="Simplified Arabic" pitchFamily="18" charset="-78"/>
                <a:cs typeface="Simplified Arabic" pitchFamily="18" charset="-78"/>
              </a:rPr>
              <a:t>الأربعة </a:t>
            </a:r>
            <a:r>
              <a:rPr lang="ar-DZ" dirty="0" smtClean="0">
                <a:latin typeface="Simplified Arabic" pitchFamily="18" charset="-78"/>
                <a:cs typeface="Simplified Arabic" pitchFamily="18" charset="-78"/>
              </a:rPr>
              <a:t>:                   كتبه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(1360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1940م).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6- الإسلام والجاهلية:                      </a:t>
            </a:r>
            <a:r>
              <a:rPr lang="ar-DZ" dirty="0" smtClean="0">
                <a:latin typeface="Simplified Arabic" pitchFamily="18" charset="-78"/>
                <a:cs typeface="Simplified Arabic" pitchFamily="18" charset="-78"/>
              </a:rPr>
              <a:t> </a:t>
            </a:r>
            <a:r>
              <a:rPr lang="ar-DZ" dirty="0" smtClean="0">
                <a:latin typeface="Simplified Arabic" pitchFamily="18" charset="-78"/>
                <a:cs typeface="Simplified Arabic" pitchFamily="18" charset="-78"/>
              </a:rPr>
              <a:t>كتبه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(1360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1941م).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7- الأسس الأخلاقية للحركة الإسلامية:      </a:t>
            </a:r>
            <a:r>
              <a:rPr lang="ar-DZ" dirty="0" smtClean="0">
                <a:latin typeface="Simplified Arabic" pitchFamily="18" charset="-78"/>
                <a:cs typeface="Simplified Arabic" pitchFamily="18" charset="-78"/>
              </a:rPr>
              <a:t>كتبه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(1364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1945م).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8- الدين الحق:                           </a:t>
            </a:r>
            <a:r>
              <a:rPr lang="ar-DZ" dirty="0" smtClean="0">
                <a:latin typeface="Simplified Arabic" pitchFamily="18" charset="-78"/>
                <a:cs typeface="Simplified Arabic" pitchFamily="18" charset="-78"/>
              </a:rPr>
              <a:t>  </a:t>
            </a:r>
            <a:r>
              <a:rPr lang="ar-DZ" dirty="0" smtClean="0">
                <a:latin typeface="Simplified Arabic" pitchFamily="18" charset="-78"/>
                <a:cs typeface="Simplified Arabic" pitchFamily="18" charset="-78"/>
              </a:rPr>
              <a:t>كتبه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(1366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1947م).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9- نظام الحياة الإسلامي:                </a:t>
            </a:r>
            <a:r>
              <a:rPr lang="ar-DZ" dirty="0" smtClean="0">
                <a:latin typeface="Simplified Arabic" pitchFamily="18" charset="-78"/>
                <a:cs typeface="Simplified Arabic" pitchFamily="18" charset="-78"/>
              </a:rPr>
              <a:t>   </a:t>
            </a:r>
            <a:r>
              <a:rPr lang="ar-DZ" dirty="0" smtClean="0">
                <a:latin typeface="Simplified Arabic" pitchFamily="18" charset="-78"/>
                <a:cs typeface="Simplified Arabic" pitchFamily="18" charset="-78"/>
              </a:rPr>
              <a:t>كتبه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(1367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1948م)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10-حقوق أهل الذمة:                   </a:t>
            </a:r>
            <a:r>
              <a:rPr lang="ar-DZ" dirty="0" smtClean="0">
                <a:latin typeface="Simplified Arabic" pitchFamily="18" charset="-78"/>
                <a:cs typeface="Simplified Arabic" pitchFamily="18" charset="-78"/>
              </a:rPr>
              <a:t>    </a:t>
            </a:r>
            <a:r>
              <a:rPr lang="ar-DZ" dirty="0" smtClean="0">
                <a:latin typeface="Simplified Arabic" pitchFamily="18" charset="-78"/>
                <a:cs typeface="Simplified Arabic" pitchFamily="18" charset="-78"/>
              </a:rPr>
              <a:t>كتبه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(1367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1948م).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11-مطالب الإسلام تجاه المرأة المسلمة: </a:t>
            </a:r>
            <a:r>
              <a:rPr lang="ar-DZ" dirty="0" smtClean="0">
                <a:latin typeface="Simplified Arabic" pitchFamily="18" charset="-78"/>
                <a:cs typeface="Simplified Arabic" pitchFamily="18" charset="-78"/>
              </a:rPr>
              <a:t>    </a:t>
            </a:r>
            <a:r>
              <a:rPr lang="ar-DZ" dirty="0" smtClean="0">
                <a:latin typeface="Simplified Arabic" pitchFamily="18" charset="-78"/>
                <a:cs typeface="Simplified Arabic" pitchFamily="18" charset="-78"/>
              </a:rPr>
              <a:t>كتبه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(1372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1953م).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12-قضية </a:t>
            </a:r>
            <a:r>
              <a:rPr lang="ar-DZ" dirty="0" err="1" smtClean="0">
                <a:latin typeface="Simplified Arabic" pitchFamily="18" charset="-78"/>
                <a:cs typeface="Simplified Arabic" pitchFamily="18" charset="-78"/>
              </a:rPr>
              <a:t>القاديانية</a:t>
            </a:r>
            <a:r>
              <a:rPr lang="ar-DZ" dirty="0" smtClean="0">
                <a:latin typeface="Simplified Arabic" pitchFamily="18" charset="-78"/>
                <a:cs typeface="Simplified Arabic" pitchFamily="18" charset="-78"/>
              </a:rPr>
              <a:t>:                       </a:t>
            </a:r>
            <a:r>
              <a:rPr lang="ar-DZ" dirty="0" smtClean="0">
                <a:latin typeface="Simplified Arabic" pitchFamily="18" charset="-78"/>
                <a:cs typeface="Simplified Arabic" pitchFamily="18" charset="-78"/>
              </a:rPr>
              <a:t> </a:t>
            </a:r>
            <a:r>
              <a:rPr lang="ar-DZ" dirty="0" smtClean="0">
                <a:latin typeface="Simplified Arabic" pitchFamily="18" charset="-78"/>
                <a:cs typeface="Simplified Arabic" pitchFamily="18" charset="-78"/>
              </a:rPr>
              <a:t>كتبه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(1372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1953م)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13-تفسير تفهيم القرآن: ويقع في ستة أجزاء، وقد بدأه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(1360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1941م)،</a:t>
            </a:r>
            <a:r>
              <a:rPr lang="ar-DZ" dirty="0" smtClean="0">
                <a:latin typeface="Simplified Arabic" pitchFamily="18" charset="-78"/>
                <a:cs typeface="Simplified Arabic" pitchFamily="18" charset="-78"/>
              </a:rPr>
              <a:t>      </a:t>
            </a:r>
          </a:p>
          <a:p>
            <a:pPr algn="r" rtl="1">
              <a:buNone/>
            </a:pPr>
            <a:r>
              <a:rPr lang="ar-DZ" dirty="0" smtClean="0">
                <a:latin typeface="Simplified Arabic" pitchFamily="18" charset="-78"/>
                <a:cs typeface="Simplified Arabic" pitchFamily="18" charset="-78"/>
              </a:rPr>
              <a:t>           وأتمه في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a:t>
            </a:r>
            <a:r>
              <a:rPr lang="ar-DZ" dirty="0" err="1" smtClean="0">
                <a:latin typeface="Simplified Arabic" pitchFamily="18" charset="-78"/>
                <a:cs typeface="Simplified Arabic" pitchFamily="18" charset="-78"/>
              </a:rPr>
              <a:t>1392هـ</a:t>
            </a:r>
            <a:r>
              <a:rPr lang="ar-DZ" dirty="0" smtClean="0">
                <a:latin typeface="Simplified Arabic" pitchFamily="18" charset="-78"/>
                <a:cs typeface="Simplified Arabic" pitchFamily="18" charset="-78"/>
              </a:rPr>
              <a:t> = </a:t>
            </a:r>
            <a:r>
              <a:rPr lang="ar-DZ" dirty="0" err="1" smtClean="0">
                <a:latin typeface="Simplified Arabic" pitchFamily="18" charset="-78"/>
                <a:cs typeface="Simplified Arabic" pitchFamily="18" charset="-78"/>
              </a:rPr>
              <a:t>1972م).</a:t>
            </a:r>
            <a:r>
              <a:rPr lang="ar-DZ" dirty="0" smtClean="0">
                <a:latin typeface="Simplified Arabic" pitchFamily="18" charset="-78"/>
                <a:cs typeface="Simplified Arabic" pitchFamily="18" charset="-78"/>
              </a:rPr>
              <a:t/>
            </a:r>
            <a:br>
              <a:rPr lang="ar-DZ" dirty="0" smtClean="0">
                <a:latin typeface="Simplified Arabic" pitchFamily="18" charset="-78"/>
                <a:cs typeface="Simplified Arabic" pitchFamily="18" charset="-78"/>
              </a:rPr>
            </a:br>
            <a:r>
              <a:rPr lang="ar-DZ" dirty="0" smtClean="0">
                <a:latin typeface="Simplified Arabic" pitchFamily="18" charset="-78"/>
                <a:cs typeface="Simplified Arabic" pitchFamily="18" charset="-78"/>
              </a:rPr>
              <a:t>14-سيرة النبي صلى الله عليه </a:t>
            </a:r>
            <a:r>
              <a:rPr lang="ar-DZ" dirty="0" err="1" smtClean="0">
                <a:latin typeface="Simplified Arabic" pitchFamily="18" charset="-78"/>
                <a:cs typeface="Simplified Arabic" pitchFamily="18" charset="-78"/>
              </a:rPr>
              <a:t>وسلم </a:t>
            </a:r>
            <a:r>
              <a:rPr lang="ar-DZ" dirty="0" smtClean="0">
                <a:latin typeface="Simplified Arabic" pitchFamily="18" charset="-78"/>
                <a:cs typeface="Simplified Arabic" pitchFamily="18" charset="-78"/>
              </a:rPr>
              <a:t>: وقد شرع في تأليفه </a:t>
            </a:r>
            <a:r>
              <a:rPr lang="ar-DZ" dirty="0" err="1" smtClean="0">
                <a:latin typeface="Simplified Arabic" pitchFamily="18" charset="-78"/>
                <a:cs typeface="Simplified Arabic" pitchFamily="18" charset="-78"/>
              </a:rPr>
              <a:t>سنة </a:t>
            </a:r>
            <a:r>
              <a:rPr lang="ar-DZ" dirty="0" smtClean="0">
                <a:latin typeface="Simplified Arabic" pitchFamily="18" charset="-78"/>
                <a:cs typeface="Simplified Arabic" pitchFamily="18" charset="-78"/>
              </a:rPr>
              <a:t>(1392 </a:t>
            </a:r>
            <a:r>
              <a:rPr lang="ar-DZ" dirty="0" err="1" smtClean="0">
                <a:latin typeface="Simplified Arabic" pitchFamily="18" charset="-78"/>
                <a:cs typeface="Simplified Arabic" pitchFamily="18" charset="-78"/>
              </a:rPr>
              <a:t>هـ </a:t>
            </a:r>
            <a:r>
              <a:rPr lang="ar-DZ" dirty="0" smtClean="0">
                <a:latin typeface="Simplified Arabic" pitchFamily="18" charset="-78"/>
                <a:cs typeface="Simplified Arabic" pitchFamily="18" charset="-78"/>
              </a:rPr>
              <a:t>= </a:t>
            </a:r>
            <a:r>
              <a:rPr lang="ar-DZ" dirty="0" err="1" smtClean="0">
                <a:latin typeface="Simplified Arabic" pitchFamily="18" charset="-78"/>
                <a:cs typeface="Simplified Arabic" pitchFamily="18" charset="-78"/>
              </a:rPr>
              <a:t>1972م</a:t>
            </a:r>
            <a:r>
              <a:rPr lang="ar-DZ" dirty="0" smtClean="0">
                <a:latin typeface="Simplified Arabic" pitchFamily="18" charset="-78"/>
                <a:cs typeface="Simplified Arabic" pitchFamily="18" charset="-78"/>
              </a:rPr>
              <a:t>)، وأتمه قبيل  </a:t>
            </a:r>
          </a:p>
          <a:p>
            <a:pPr algn="r" rtl="1">
              <a:buNone/>
            </a:pPr>
            <a:r>
              <a:rPr lang="ar-DZ" dirty="0" smtClean="0">
                <a:latin typeface="Simplified Arabic" pitchFamily="18" charset="-78"/>
                <a:cs typeface="Simplified Arabic" pitchFamily="18" charset="-78"/>
              </a:rPr>
              <a:t>          وفاته، وهو آخر مؤلفاته.</a:t>
            </a:r>
            <a:endParaRPr lang="fr-FR" dirty="0">
              <a:latin typeface="Simplified Arabic" pitchFamily="18" charset="-78"/>
              <a:cs typeface="Simplified Arabic" pitchFamily="18" charset="-78"/>
            </a:endParaRPr>
          </a:p>
        </p:txBody>
      </p:sp>
      <p:sp>
        <p:nvSpPr>
          <p:cNvPr id="4" name="Titre 3"/>
          <p:cNvSpPr>
            <a:spLocks noGrp="1"/>
          </p:cNvSpPr>
          <p:nvPr>
            <p:ph type="title"/>
          </p:nvPr>
        </p:nvSpPr>
        <p:spPr>
          <a:xfrm>
            <a:off x="2555776" y="0"/>
            <a:ext cx="3168352" cy="980728"/>
          </a:xfrm>
          <a:prstGeom prst="cloudCallout">
            <a:avLst>
              <a:gd name="adj1" fmla="val 33109"/>
              <a:gd name="adj2" fmla="val 75109"/>
            </a:avLst>
          </a:prstGeom>
        </p:spPr>
        <p:style>
          <a:lnRef idx="1">
            <a:schemeClr val="accent1"/>
          </a:lnRef>
          <a:fillRef idx="2">
            <a:schemeClr val="accent1"/>
          </a:fillRef>
          <a:effectRef idx="1">
            <a:schemeClr val="accent1"/>
          </a:effectRef>
          <a:fontRef idx="minor">
            <a:schemeClr val="dk1"/>
          </a:fontRef>
        </p:style>
        <p:txBody>
          <a:bodyPr rtlCol="0" anchor="ctr">
            <a:normAutofit fontScale="90000"/>
          </a:bodyPr>
          <a:lstStyle/>
          <a:p>
            <a:pPr algn="ctr" rtl="1"/>
            <a:r>
              <a:rPr lang="ar-DZ" sz="4900" dirty="0" smtClean="0">
                <a:latin typeface="Simplified Arabic" pitchFamily="18" charset="-78"/>
                <a:cs typeface="Simplified Arabic" pitchFamily="18" charset="-78"/>
              </a:rPr>
              <a:t/>
            </a:r>
            <a:br>
              <a:rPr lang="ar-DZ" sz="4900" dirty="0" smtClean="0">
                <a:latin typeface="Simplified Arabic" pitchFamily="18" charset="-78"/>
                <a:cs typeface="Simplified Arabic" pitchFamily="18" charset="-78"/>
              </a:rPr>
            </a:br>
            <a:r>
              <a:rPr lang="ar-DZ" sz="4900" dirty="0" smtClean="0">
                <a:latin typeface="Simplified Arabic" pitchFamily="18" charset="-78"/>
                <a:cs typeface="Simplified Arabic" pitchFamily="18" charset="-78"/>
              </a:rPr>
              <a:t>مؤلفاته</a:t>
            </a:r>
            <a:r>
              <a:rPr lang="ar-DZ" sz="3200" dirty="0" smtClean="0">
                <a:latin typeface="Simplified Arabic" pitchFamily="18" charset="-78"/>
                <a:cs typeface="Simplified Arabic" pitchFamily="18" charset="-78"/>
              </a:rPr>
              <a:t> </a:t>
            </a:r>
            <a:br>
              <a:rPr lang="ar-DZ" sz="3200" dirty="0" smtClean="0">
                <a:latin typeface="Simplified Arabic" pitchFamily="18" charset="-78"/>
                <a:cs typeface="Simplified Arabic" pitchFamily="18" charset="-78"/>
              </a:rPr>
            </a:br>
            <a:endParaRPr lang="fr-FR" sz="3200" dirty="0">
              <a:latin typeface="Simplified Arabic" pitchFamily="18" charset="-78"/>
              <a:cs typeface="Simplified Arabic" pitchFamily="18" charset="-78"/>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Promenad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938</TotalTime>
  <Words>583</Words>
  <Application>Microsoft Office PowerPoint</Application>
  <PresentationFormat>Affichage à l'écran (4:3)</PresentationFormat>
  <Paragraphs>43</Paragraphs>
  <Slides>11</Slides>
  <Notes>0</Notes>
  <HiddenSlides>0</HiddenSlides>
  <MMClips>0</MMClips>
  <ScaleCrop>false</ScaleCrop>
  <HeadingPairs>
    <vt:vector size="4" baseType="variant">
      <vt:variant>
        <vt:lpstr>Thème</vt:lpstr>
      </vt:variant>
      <vt:variant>
        <vt:i4>1</vt:i4>
      </vt:variant>
      <vt:variant>
        <vt:lpstr>Titres des diapositives</vt:lpstr>
      </vt:variant>
      <vt:variant>
        <vt:i4>11</vt:i4>
      </vt:variant>
    </vt:vector>
  </HeadingPairs>
  <TitlesOfParts>
    <vt:vector size="12" baseType="lpstr">
      <vt:lpstr>Promenade</vt:lpstr>
      <vt:lpstr>يعد أبو الأعلى المودودي نموذجًا فريدًا للداعية الإسلامي المجتهد    الذي أوقف حياته على الدعوة إلى الإسلام، وجعل رسالته في الحياة   إعلاءَ كلمة الحق، والتمكين للإسلام في قلوب أتباعه قبل ربوعه   وأوطانه.   وإن أعماله ومؤلفاته قد انطلقت لتتخطى حدود المكان وتتجاوز إسار اللغة، فترجمت إلى معظم لغات العالم؛ لتظل ينبوعًا متجددًا لعطائه الفكري والدعوي الذي تجاوز مرحلة الدعوة باللسان والتنظير الفكري إلى مجال التطبيق العملي للتشريع الإسلامي حكمًا وقيادة ومعاملات. </vt:lpstr>
      <vt:lpstr>Diapositive 2</vt:lpstr>
      <vt:lpstr>Diapositive 3</vt:lpstr>
      <vt:lpstr>Diapositive 4</vt:lpstr>
      <vt:lpstr>Diapositive 5</vt:lpstr>
      <vt:lpstr>Diapositive 6</vt:lpstr>
      <vt:lpstr>Diapositive 7</vt:lpstr>
      <vt:lpstr>Diapositive 8</vt:lpstr>
      <vt:lpstr> مؤلفاته  </vt:lpstr>
      <vt:lpstr> وفاته  </vt:lpstr>
      <vt:lpstr> معالم فكره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moi</dc:creator>
  <cp:lastModifiedBy>moi</cp:lastModifiedBy>
  <cp:revision>35</cp:revision>
  <dcterms:created xsi:type="dcterms:W3CDTF">2017-02-11T21:37:34Z</dcterms:created>
  <dcterms:modified xsi:type="dcterms:W3CDTF">2017-02-26T12:50:04Z</dcterms:modified>
</cp:coreProperties>
</file>