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68"/>
  </p:notesMasterIdLst>
  <p:sldIdLst>
    <p:sldId id="256" r:id="rId2"/>
    <p:sldId id="431" r:id="rId3"/>
    <p:sldId id="534" r:id="rId4"/>
    <p:sldId id="436" r:id="rId5"/>
    <p:sldId id="535" r:id="rId6"/>
    <p:sldId id="445" r:id="rId7"/>
    <p:sldId id="447" r:id="rId8"/>
    <p:sldId id="540" r:id="rId9"/>
    <p:sldId id="448" r:id="rId10"/>
    <p:sldId id="449" r:id="rId11"/>
    <p:sldId id="451" r:id="rId12"/>
    <p:sldId id="452" r:id="rId13"/>
    <p:sldId id="453" r:id="rId14"/>
    <p:sldId id="456" r:id="rId15"/>
    <p:sldId id="468" r:id="rId16"/>
    <p:sldId id="457" r:id="rId17"/>
    <p:sldId id="458" r:id="rId18"/>
    <p:sldId id="479" r:id="rId19"/>
    <p:sldId id="463" r:id="rId20"/>
    <p:sldId id="492" r:id="rId21"/>
    <p:sldId id="482" r:id="rId22"/>
    <p:sldId id="493" r:id="rId23"/>
    <p:sldId id="494" r:id="rId24"/>
    <p:sldId id="541" r:id="rId25"/>
    <p:sldId id="537" r:id="rId26"/>
    <p:sldId id="495" r:id="rId27"/>
    <p:sldId id="542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9" r:id="rId41"/>
    <p:sldId id="510" r:id="rId42"/>
    <p:sldId id="511" r:id="rId43"/>
    <p:sldId id="543" r:id="rId44"/>
    <p:sldId id="512" r:id="rId45"/>
    <p:sldId id="514" r:id="rId46"/>
    <p:sldId id="546" r:id="rId47"/>
    <p:sldId id="515" r:id="rId48"/>
    <p:sldId id="516" r:id="rId49"/>
    <p:sldId id="518" r:id="rId50"/>
    <p:sldId id="519" r:id="rId51"/>
    <p:sldId id="520" r:id="rId52"/>
    <p:sldId id="521" r:id="rId53"/>
    <p:sldId id="544" r:id="rId54"/>
    <p:sldId id="522" r:id="rId55"/>
    <p:sldId id="523" r:id="rId56"/>
    <p:sldId id="524" r:id="rId57"/>
    <p:sldId id="525" r:id="rId58"/>
    <p:sldId id="527" r:id="rId59"/>
    <p:sldId id="528" r:id="rId60"/>
    <p:sldId id="529" r:id="rId61"/>
    <p:sldId id="531" r:id="rId62"/>
    <p:sldId id="545" r:id="rId63"/>
    <p:sldId id="530" r:id="rId64"/>
    <p:sldId id="532" r:id="rId65"/>
    <p:sldId id="533" r:id="rId66"/>
    <p:sldId id="539" r:id="rId67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006666"/>
    <a:srgbClr val="FFFF99"/>
    <a:srgbClr val="EAEAEA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5630" autoAdjust="0"/>
  </p:normalViewPr>
  <p:slideViewPr>
    <p:cSldViewPr>
      <p:cViewPr varScale="1">
        <p:scale>
          <a:sx n="67" d="100"/>
          <a:sy n="67" d="100"/>
        </p:scale>
        <p:origin x="17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0687"/>
            <a:ext cx="5208482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9A8152A-ACB0-4315-9445-3C39EAEBA8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2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9DF-C389-4CB3-A2C8-A0F8B5108C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BC1-D759-4520-8CCE-9AA5C27E1A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4B67-40B6-4573-833C-B17F5F592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A059-4D72-4047-8946-1BCF87FA5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DCD1-6E20-4F7F-B190-EE3DFBA2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1A1D-10E4-48E7-8413-2E9D5AE3A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E071-C6DE-4078-8BF1-9EEFD5AA3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BB7A-41DD-4690-AFF5-DCDCD5BDA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A254-CF0F-493E-9E47-07A9BC618B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6DE6-AA88-4BCC-AE54-A156AC1FF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1E0C-9B2D-448D-8771-2AD6D1A13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F80000A-5C76-4FB2-8FAF-C8FB386F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2666" y="2436848"/>
            <a:ext cx="7869854" cy="200026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Infrastructure Mobile</a:t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&amp; </a:t>
            </a:r>
            <a:r>
              <a:rPr lang="fr-F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Conception  </a:t>
            </a: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développement </a:t>
            </a:r>
            <a:r>
              <a:rPr lang="fr-F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d’applications mobiles</a:t>
            </a:r>
            <a:br>
              <a:rPr lang="fr-F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fr-FR" sz="4400" dirty="0" smtClean="0">
              <a:effectLst>
                <a:outerShdw blurRad="50800" dist="38100" dir="8100000" algn="tr" rotWithShape="0">
                  <a:srgbClr val="00B050">
                    <a:alpha val="8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588946" y="4214818"/>
            <a:ext cx="250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UI" pitchFamily="34" charset="0"/>
                <a:cs typeface="Segoe UI" pitchFamily="34" charset="0"/>
              </a:rPr>
              <a:t>3L Informatique </a:t>
            </a:r>
            <a:endParaRPr lang="fr-F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124075" y="0"/>
            <a:ext cx="7019925" cy="830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bg2"/>
                </a:solidFill>
              </a:rPr>
              <a:t>Université, </a:t>
            </a:r>
            <a:r>
              <a:rPr lang="fr-FR" sz="2400" b="1" dirty="0" err="1">
                <a:solidFill>
                  <a:schemeClr val="bg2"/>
                </a:solidFill>
              </a:rPr>
              <a:t>chahid</a:t>
            </a:r>
            <a:r>
              <a:rPr lang="fr-FR" sz="2400" b="1">
                <a:solidFill>
                  <a:schemeClr val="bg2"/>
                </a:solidFill>
              </a:rPr>
              <a:t> Hamma Lakhdar d’El Oued</a:t>
            </a:r>
            <a:br>
              <a:rPr lang="fr-FR" sz="2400" b="1">
                <a:solidFill>
                  <a:schemeClr val="bg2"/>
                </a:solidFill>
              </a:rPr>
            </a:br>
            <a:r>
              <a:rPr lang="fr-FR" sz="2400" b="1">
                <a:solidFill>
                  <a:schemeClr val="bg2"/>
                </a:solidFill>
              </a:rPr>
              <a:t> Département d'Informatique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736609" y="6474154"/>
            <a:ext cx="639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 smtClean="0">
                <a:solidFill>
                  <a:schemeClr val="bg2"/>
                </a:solidFill>
              </a:rPr>
              <a:t>                  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M.  KHEBBACHE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Mohib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ddine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14313"/>
            <a:ext cx="1425751" cy="135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88846" y="94205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A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pplications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M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obiles</a:t>
            </a:r>
            <a:endParaRPr lang="fr-FR" sz="4000" b="1" u="sng" dirty="0">
              <a:ln w="900" cmpd="sng">
                <a:solidFill>
                  <a:srgbClr val="FFFF99">
                    <a:alpha val="55000"/>
                  </a:srgbClr>
                </a:solidFill>
                <a:prstDash val="solid"/>
              </a:ln>
              <a:solidFill>
                <a:srgbClr val="00CC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Description (spécification) matérielle</a:t>
            </a:r>
            <a:endParaRPr lang="fr-FR" sz="3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27" name="Rectangle 26"/>
          <p:cNvSpPr/>
          <p:nvPr/>
        </p:nvSpPr>
        <p:spPr>
          <a:xfrm>
            <a:off x="0" y="1142976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b="1" dirty="0" smtClean="0">
                <a:latin typeface="+mj-lt"/>
                <a:cs typeface="Times New Roman" pitchFamily="18" charset="0"/>
              </a:rPr>
              <a:t>Mobile processeurs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dits applicatifs (incluent une unité centrale(CPU), contrôleurs mémoires et périphériques)</a:t>
            </a:r>
          </a:p>
          <a:p>
            <a:pPr marL="623888" indent="-260350" algn="just"/>
            <a:r>
              <a:rPr lang="fr-FR" sz="2200" dirty="0" smtClean="0">
                <a:latin typeface="+mj-lt"/>
                <a:cs typeface="Times New Roman" pitchFamily="18" charset="0"/>
              </a:rPr>
              <a:t> - </a:t>
            </a:r>
            <a:r>
              <a:rPr lang="fr-FR" dirty="0" smtClean="0">
                <a:latin typeface="+mj-lt"/>
                <a:cs typeface="Times New Roman" pitchFamily="18" charset="0"/>
              </a:rPr>
              <a:t>Les processeurs applicatifs les plus répandus utilisent des microprocesseurs basés sur l’architecture </a:t>
            </a:r>
            <a:r>
              <a:rPr lang="fr-FR" b="1" dirty="0" smtClean="0">
                <a:latin typeface="+mj-lt"/>
                <a:cs typeface="Times New Roman" pitchFamily="18" charset="0"/>
              </a:rPr>
              <a:t>ARM</a:t>
            </a:r>
            <a:r>
              <a:rPr lang="fr-FR" dirty="0" smtClean="0">
                <a:latin typeface="+mj-lt"/>
                <a:cs typeface="Times New Roman" pitchFamily="18" charset="0"/>
              </a:rPr>
              <a:t> (</a:t>
            </a:r>
            <a:r>
              <a:rPr lang="fr-FR" b="1" dirty="0" smtClean="0">
                <a:latin typeface="+mj-lt"/>
                <a:cs typeface="Times New Roman" pitchFamily="18" charset="0"/>
              </a:rPr>
              <a:t>A</a:t>
            </a:r>
            <a:r>
              <a:rPr lang="fr-FR" dirty="0" smtClean="0">
                <a:latin typeface="+mj-lt"/>
                <a:cs typeface="Times New Roman" pitchFamily="18" charset="0"/>
              </a:rPr>
              <a:t>dvanced </a:t>
            </a:r>
            <a:r>
              <a:rPr lang="fr-FR" b="1" dirty="0" smtClean="0">
                <a:latin typeface="+mj-lt"/>
                <a:cs typeface="Times New Roman" pitchFamily="18" charset="0"/>
              </a:rPr>
              <a:t>R</a:t>
            </a:r>
            <a:r>
              <a:rPr lang="fr-FR" dirty="0" smtClean="0">
                <a:latin typeface="+mj-lt"/>
                <a:cs typeface="Times New Roman" pitchFamily="18" charset="0"/>
              </a:rPr>
              <a:t>ISC </a:t>
            </a:r>
            <a:r>
              <a:rPr lang="fr-FR" b="1" dirty="0" smtClean="0">
                <a:latin typeface="+mj-lt"/>
                <a:cs typeface="Times New Roman" pitchFamily="18" charset="0"/>
              </a:rPr>
              <a:t>M</a:t>
            </a:r>
            <a:r>
              <a:rPr lang="fr-FR" dirty="0" smtClean="0">
                <a:latin typeface="+mj-lt"/>
                <a:cs typeface="Times New Roman" pitchFamily="18" charset="0"/>
              </a:rPr>
              <a:t>achine)</a:t>
            </a:r>
          </a:p>
          <a:p>
            <a:pPr marL="623888" indent="-260350" algn="just"/>
            <a:endParaRPr lang="fr-FR" sz="9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+mj-lt"/>
                <a:cs typeface="Times New Roman" pitchFamily="18" charset="0"/>
              </a:rPr>
              <a:t>système d'exploitation mobile</a:t>
            </a:r>
          </a:p>
          <a:p>
            <a:pPr algn="just"/>
            <a:endParaRPr lang="fr-FR" sz="1100" dirty="0" smtClean="0">
              <a:latin typeface="+mj-lt"/>
              <a:cs typeface="Times New Roman" pitchFamily="18" charset="0"/>
            </a:endParaRPr>
          </a:p>
          <a:p>
            <a:pPr marL="4318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+mj-lt"/>
                <a:cs typeface="Times New Roman" pitchFamily="18" charset="0"/>
              </a:rPr>
              <a:t>Mémoire, disque dure, batteries , mémoire interne, SD </a:t>
            </a:r>
            <a:r>
              <a:rPr lang="fr-FR" sz="2000" dirty="0" err="1" smtClean="0">
                <a:latin typeface="+mj-lt"/>
                <a:cs typeface="Times New Roman" pitchFamily="18" charset="0"/>
              </a:rPr>
              <a:t>card</a:t>
            </a:r>
            <a:r>
              <a:rPr lang="fr-FR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431800" indent="-342900" algn="just">
              <a:buFont typeface="Wingdings" panose="05000000000000000000" pitchFamily="2" charset="2"/>
              <a:buChar char="ü"/>
            </a:pPr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265113" indent="-176213" algn="just">
              <a:buFontTx/>
              <a:buChar char="-"/>
            </a:pPr>
            <a:endParaRPr lang="fr-FR" sz="800" dirty="0" smtClean="0">
              <a:latin typeface="+mj-lt"/>
              <a:cs typeface="Times New Roman" pitchFamily="18" charset="0"/>
            </a:endParaRPr>
          </a:p>
          <a:p>
            <a:pPr marL="4318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+mj-lt"/>
                <a:cs typeface="Times New Roman" pitchFamily="18" charset="0"/>
              </a:rPr>
              <a:t> des ports (interfaces) de connexion (LAN, WLAN, Bluetooth, réseaux cellulaires (4G,5G) , récepteur GPS, IR,</a:t>
            </a:r>
            <a:r>
              <a:rPr lang="fr-FR" sz="2000" b="1" dirty="0"/>
              <a:t> NFC : </a:t>
            </a:r>
            <a:r>
              <a:rPr lang="fr-FR" sz="2000" b="1" dirty="0" err="1"/>
              <a:t>N</a:t>
            </a:r>
            <a:r>
              <a:rPr lang="fr-FR" sz="2000" dirty="0" err="1"/>
              <a:t>ear</a:t>
            </a:r>
            <a:r>
              <a:rPr lang="fr-FR" sz="2000" b="1" dirty="0"/>
              <a:t> F</a:t>
            </a:r>
            <a:r>
              <a:rPr lang="fr-FR" sz="2000" dirty="0"/>
              <a:t>ield</a:t>
            </a:r>
            <a:r>
              <a:rPr lang="fr-FR" sz="2000" b="1" dirty="0"/>
              <a:t> </a:t>
            </a:r>
            <a:r>
              <a:rPr lang="fr-FR" sz="2000" b="1" dirty="0" smtClean="0"/>
              <a:t>C</a:t>
            </a:r>
            <a:r>
              <a:rPr lang="fr-FR" sz="2000" dirty="0" smtClean="0"/>
              <a:t>ommunication</a:t>
            </a:r>
            <a:r>
              <a:rPr lang="fr-FR" sz="20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88900" algn="just"/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265113" indent="-176213" algn="just">
              <a:buFontTx/>
              <a:buChar char="-"/>
            </a:pPr>
            <a:endParaRPr lang="fr-FR" sz="1000" dirty="0" smtClean="0">
              <a:latin typeface="+mj-lt"/>
              <a:cs typeface="Times New Roman" pitchFamily="18" charset="0"/>
            </a:endParaRPr>
          </a:p>
          <a:p>
            <a:pPr marL="4318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+mj-lt"/>
                <a:cs typeface="Times New Roman" pitchFamily="18" charset="0"/>
              </a:rPr>
              <a:t>écran, clavier. Souris. stylet et un stylo. </a:t>
            </a:r>
          </a:p>
          <a:p>
            <a:pPr marL="431800" indent="-342900" algn="just">
              <a:buFont typeface="Wingdings" panose="05000000000000000000" pitchFamily="2" charset="2"/>
              <a:buChar char="ü"/>
            </a:pPr>
            <a:endParaRPr lang="fr-FR" sz="1600" dirty="0" smtClean="0">
              <a:latin typeface="+mj-lt"/>
              <a:cs typeface="Times New Roman" pitchFamily="18" charset="0"/>
            </a:endParaRPr>
          </a:p>
          <a:p>
            <a:pPr marL="265113" indent="-176213" algn="just">
              <a:buFontTx/>
              <a:buChar char="-"/>
            </a:pPr>
            <a:endParaRPr lang="fr-FR" sz="300" dirty="0" smtClean="0">
              <a:latin typeface="+mj-lt"/>
              <a:cs typeface="Times New Roman" pitchFamily="18" charset="0"/>
            </a:endParaRPr>
          </a:p>
          <a:p>
            <a:pPr marL="431800" indent="-342900"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+mj-lt"/>
                <a:cs typeface="Times New Roman" pitchFamily="18" charset="0"/>
              </a:rPr>
              <a:t> et un ensemble de </a:t>
            </a:r>
            <a:r>
              <a:rPr lang="fr-FR" sz="2000" dirty="0">
                <a:latin typeface="+mj-lt"/>
                <a:cs typeface="Times New Roman" pitchFamily="18" charset="0"/>
              </a:rPr>
              <a:t>capteurs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«</a:t>
            </a:r>
            <a:r>
              <a:rPr lang="fr-FR" sz="2000" dirty="0">
                <a:latin typeface="+mj-lt"/>
                <a:cs typeface="Times New Roman" pitchFamily="18" charset="0"/>
              </a:rPr>
              <a:t> </a:t>
            </a:r>
            <a:r>
              <a:rPr lang="fr-FR" sz="2000" b="1" dirty="0" err="1">
                <a:latin typeface="+mj-lt"/>
                <a:cs typeface="Times New Roman" pitchFamily="18" charset="0"/>
              </a:rPr>
              <a:t>built</a:t>
            </a:r>
            <a:r>
              <a:rPr lang="fr-FR" sz="2000" b="1" dirty="0">
                <a:latin typeface="+mj-lt"/>
                <a:cs typeface="Times New Roman" pitchFamily="18" charset="0"/>
              </a:rPr>
              <a:t>-in </a:t>
            </a:r>
            <a:r>
              <a:rPr lang="fr-FR" sz="2000" b="1" dirty="0" err="1">
                <a:latin typeface="+mj-lt"/>
                <a:cs typeface="Times New Roman" pitchFamily="18" charset="0"/>
              </a:rPr>
              <a:t>sensors</a:t>
            </a:r>
            <a:r>
              <a:rPr lang="fr-FR" sz="2000" dirty="0" smtClean="0">
                <a:latin typeface="+mj-lt"/>
                <a:cs typeface="Times New Roman" pitchFamily="18" charset="0"/>
              </a:rPr>
              <a:t> » (</a:t>
            </a:r>
            <a:r>
              <a:rPr lang="fr-FR" sz="2000" dirty="0">
                <a:latin typeface="+mj-lt"/>
                <a:cs typeface="Times New Roman" pitchFamily="18" charset="0"/>
              </a:rPr>
              <a:t>Accéléromètre (+gyroscope</a:t>
            </a:r>
            <a:r>
              <a:rPr lang="fr-FR" sz="2000" dirty="0" smtClean="0">
                <a:latin typeface="+mj-lt"/>
                <a:cs typeface="Times New Roman" pitchFamily="18" charset="0"/>
              </a:rPr>
              <a:t>..), </a:t>
            </a:r>
            <a:r>
              <a:rPr lang="fr-FR" sz="2000" dirty="0" smtClean="0"/>
              <a:t>Caméra </a:t>
            </a:r>
            <a:r>
              <a:rPr lang="fr-FR" sz="2000" dirty="0"/>
              <a:t>frontale, </a:t>
            </a:r>
            <a:r>
              <a:rPr lang="fr-FR" sz="2000" dirty="0" smtClean="0"/>
              <a:t>capteur de </a:t>
            </a:r>
            <a:r>
              <a:rPr lang="fr-FR" sz="2000" dirty="0"/>
              <a:t>lumière, capteur d’orientation…)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dirty="0">
                <a:latin typeface="+mj-lt"/>
                <a:cs typeface="Times New Roman" pitchFamily="18" charset="0"/>
              </a:rPr>
              <a:t/>
            </a:r>
            <a:br>
              <a:rPr lang="fr-FR" sz="2000" dirty="0">
                <a:latin typeface="+mj-lt"/>
                <a:cs typeface="Times New Roman" pitchFamily="18" charset="0"/>
              </a:rPr>
            </a:br>
            <a:endParaRPr lang="fr-FR" sz="2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Méthodes de connexion (pour quoi?)</a:t>
            </a:r>
            <a:endParaRPr lang="fr-FR" sz="3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2" name="Rectangle 1"/>
          <p:cNvSpPr/>
          <p:nvPr/>
        </p:nvSpPr>
        <p:spPr>
          <a:xfrm>
            <a:off x="251520" y="2453987"/>
            <a:ext cx="8321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200" dirty="0" smtClean="0">
                <a:solidFill>
                  <a:srgbClr val="212121"/>
                </a:solidFill>
                <a:latin typeface="arial" panose="020B0604020202020204" pitchFamily="34" charset="0"/>
              </a:rPr>
              <a:t> besoin de communication pour de raisons:</a:t>
            </a:r>
            <a:endParaRPr lang="fr-FR" sz="2200" dirty="0"/>
          </a:p>
        </p:txBody>
      </p:sp>
      <p:sp>
        <p:nvSpPr>
          <p:cNvPr id="10" name="Rectangle 9"/>
          <p:cNvSpPr/>
          <p:nvPr/>
        </p:nvSpPr>
        <p:spPr>
          <a:xfrm>
            <a:off x="0" y="107654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212121"/>
                </a:solidFill>
                <a:latin typeface="arial" panose="020B0604020202020204" pitchFamily="34" charset="0"/>
              </a:rPr>
              <a:t> Au contraire des </a:t>
            </a:r>
            <a:r>
              <a:rPr lang="fr-FR" sz="2400" b="1" dirty="0" smtClean="0">
                <a:solidFill>
                  <a:srgbClr val="212121"/>
                </a:solidFill>
                <a:latin typeface="arial" panose="020B0604020202020204" pitchFamily="34" charset="0"/>
              </a:rPr>
              <a:t>applications autonomes </a:t>
            </a:r>
            <a:r>
              <a:rPr lang="fr-FR" sz="2400" dirty="0" smtClean="0">
                <a:solidFill>
                  <a:srgbClr val="212121"/>
                </a:solidFill>
                <a:latin typeface="arial" panose="020B0604020202020204" pitchFamily="34" charset="0"/>
              </a:rPr>
              <a:t>(standalone), les </a:t>
            </a:r>
            <a:r>
              <a:rPr lang="fr-FR" sz="2400" b="1" dirty="0" smtClean="0">
                <a:solidFill>
                  <a:srgbClr val="212121"/>
                </a:solidFill>
                <a:latin typeface="arial" panose="020B0604020202020204" pitchFamily="34" charset="0"/>
              </a:rPr>
              <a:t>applications dépendantes </a:t>
            </a:r>
            <a:r>
              <a:rPr lang="fr-FR" sz="2400" dirty="0" smtClean="0">
                <a:solidFill>
                  <a:srgbClr val="212121"/>
                </a:solidFill>
                <a:latin typeface="arial" panose="020B0604020202020204" pitchFamily="34" charset="0"/>
              </a:rPr>
              <a:t>ont besoin de se </a:t>
            </a:r>
            <a:r>
              <a:rPr lang="fr-FR" sz="2400" b="1" dirty="0" smtClean="0">
                <a:solidFill>
                  <a:srgbClr val="212121"/>
                </a:solidFill>
                <a:latin typeface="arial" panose="020B0604020202020204" pitchFamily="34" charset="0"/>
              </a:rPr>
              <a:t>connecter à un réseau de communication </a:t>
            </a:r>
            <a:r>
              <a:rPr lang="fr-FR" sz="2400" dirty="0" smtClean="0">
                <a:solidFill>
                  <a:srgbClr val="212121"/>
                </a:solidFill>
                <a:latin typeface="arial" panose="020B0604020202020204" pitchFamily="34" charset="0"/>
              </a:rPr>
              <a:t>pour </a:t>
            </a:r>
            <a:r>
              <a:rPr lang="fr-FR" sz="2400" b="1" dirty="0" smtClean="0">
                <a:solidFill>
                  <a:srgbClr val="212121"/>
                </a:solidFill>
                <a:latin typeface="arial" panose="020B0604020202020204" pitchFamily="34" charset="0"/>
              </a:rPr>
              <a:t>fonctionner</a:t>
            </a:r>
            <a:r>
              <a:rPr lang="fr-FR" sz="2400" dirty="0" smtClean="0">
                <a:solidFill>
                  <a:srgbClr val="212121"/>
                </a:solidFill>
                <a:latin typeface="arial" panose="020B0604020202020204" pitchFamily="34" charset="0"/>
              </a:rPr>
              <a:t>.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683568" y="3149674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2000" dirty="0" smtClean="0">
                <a:latin typeface="arial" panose="020B0604020202020204" pitchFamily="34" charset="0"/>
              </a:rPr>
              <a:t> Accéder (naviguer) au Web</a:t>
            </a:r>
          </a:p>
          <a:p>
            <a:pPr algn="just">
              <a:buFont typeface="Wingdings" pitchFamily="2" charset="2"/>
              <a:buChar char="ü"/>
            </a:pPr>
            <a:endParaRPr lang="fr-FR" sz="2000" dirty="0" smtClean="0">
              <a:latin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000" dirty="0" smtClean="0"/>
              <a:t> Échanger (envoyer </a:t>
            </a:r>
            <a:r>
              <a:rPr lang="fr-FR" sz="2000" dirty="0"/>
              <a:t>et </a:t>
            </a:r>
            <a:r>
              <a:rPr lang="fr-FR" sz="2000" dirty="0" smtClean="0"/>
              <a:t> recevoir) </a:t>
            </a:r>
            <a:r>
              <a:rPr lang="fr-FR" sz="2000" dirty="0"/>
              <a:t>des </a:t>
            </a:r>
            <a:r>
              <a:rPr lang="fr-FR" sz="2000" dirty="0" smtClean="0"/>
              <a:t>informations</a:t>
            </a:r>
            <a:endParaRPr lang="fr-FR" sz="2000" dirty="0"/>
          </a:p>
          <a:p>
            <a:pPr algn="just">
              <a:buFont typeface="Wingdings" pitchFamily="2" charset="2"/>
              <a:buChar char="ü"/>
            </a:pPr>
            <a:endParaRPr lang="fr-FR" sz="2000" dirty="0" smtClean="0">
              <a:latin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000" dirty="0" smtClean="0">
                <a:latin typeface="arial" panose="020B0604020202020204" pitchFamily="34" charset="0"/>
              </a:rPr>
              <a:t> Activer les fonctionnalités de réseautage social (Facebook)</a:t>
            </a:r>
          </a:p>
          <a:p>
            <a:pPr algn="just">
              <a:buFont typeface="Wingdings" pitchFamily="2" charset="2"/>
              <a:buChar char="ü"/>
            </a:pPr>
            <a:endParaRPr lang="fr-FR" sz="2000" dirty="0" smtClean="0">
              <a:latin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000" dirty="0" smtClean="0">
                <a:latin typeface="arial" panose="020B0604020202020204" pitchFamily="34" charset="0"/>
              </a:rPr>
              <a:t> Décharger un traitement intensif sur des serveurs puissants, </a:t>
            </a:r>
          </a:p>
          <a:p>
            <a:pPr algn="just">
              <a:buFont typeface="Wingdings" pitchFamily="2" charset="2"/>
              <a:buChar char="ü"/>
            </a:pPr>
            <a:endParaRPr lang="fr-FR" sz="2000" dirty="0" smtClean="0">
              <a:latin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000" dirty="0" smtClean="0">
                <a:latin typeface="arial" panose="020B0604020202020204" pitchFamily="34" charset="0"/>
              </a:rPr>
              <a:t> Stocker de données volumineuses sur serveur (contenu mis à jour)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7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Méthodes de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connexion (comment)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0" y="157161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un appareil mobile peut utiliser un </a:t>
            </a:r>
            <a:r>
              <a:rPr lang="fr-FR" sz="2400" b="1" dirty="0" smtClean="0"/>
              <a:t>support câblé (liaison filaire) </a:t>
            </a:r>
            <a:r>
              <a:rPr lang="fr-FR" sz="2400" dirty="0" smtClean="0"/>
              <a:t>pour se connecter à un réseau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5705" y="912143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</a:rPr>
              <a:t> Liaison filaire </a:t>
            </a:r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6229" y="4363220"/>
            <a:ext cx="4429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dirty="0" smtClean="0"/>
              <a:t> Connexion directe au réseau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1173653" y="4911551"/>
            <a:ext cx="4176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dirty="0" smtClean="0"/>
              <a:t> Connexion à travers câble </a:t>
            </a:r>
            <a:r>
              <a:rPr lang="fr-FR" sz="2000" b="1" dirty="0" err="1" smtClean="0"/>
              <a:t>cradle</a:t>
            </a:r>
            <a:endParaRPr lang="fr-FR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1179903" y="5360589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dirty="0" smtClean="0"/>
              <a:t> Accès par ligne commutée (Dial Up)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35496" y="3831431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 méthodes </a:t>
            </a:r>
            <a:endParaRPr lang="fr-FR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92" y="2708920"/>
            <a:ext cx="512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Type d’informations échangées</a:t>
            </a:r>
            <a:endParaRPr lang="fr-FR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943" y="3284984"/>
            <a:ext cx="2226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Données(data)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7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Méthodes de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connexion (comment)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75864" y="807095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</a:rPr>
              <a:t> Liaison filaire </a:t>
            </a:r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82" y="1285860"/>
            <a:ext cx="4701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0070C0"/>
                </a:solidFill>
              </a:rPr>
              <a:t>  Connexion directe au réseau</a:t>
            </a:r>
          </a:p>
        </p:txBody>
      </p:sp>
      <p:pic>
        <p:nvPicPr>
          <p:cNvPr id="19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19457"/>
            <a:ext cx="2643206" cy="264320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32"/>
            <a:ext cx="2643206" cy="26432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9885" y="5363207"/>
            <a:ext cx="5319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0070C0"/>
                </a:solidFill>
              </a:rPr>
              <a:t>  Connexion à travers câble </a:t>
            </a:r>
            <a:r>
              <a:rPr lang="fr-FR" sz="2400" b="1" dirty="0" err="1" smtClean="0">
                <a:solidFill>
                  <a:srgbClr val="0070C0"/>
                </a:solidFill>
              </a:rPr>
              <a:t>cradle</a:t>
            </a:r>
            <a:endParaRPr lang="fr-FR" sz="2400" b="1" dirty="0" smtClean="0">
              <a:solidFill>
                <a:srgbClr val="0070C0"/>
              </a:solidFill>
            </a:endParaRPr>
          </a:p>
        </p:txBody>
      </p:sp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0600" y="4472012"/>
            <a:ext cx="2220660" cy="1928826"/>
          </a:xfrm>
          <a:prstGeom prst="rect">
            <a:avLst/>
          </a:prstGeom>
          <a:noFill/>
        </p:spPr>
      </p:pic>
      <p:pic>
        <p:nvPicPr>
          <p:cNvPr id="16" name="Picture 4" descr="Afficher l'image d'orig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0232" y="1685930"/>
            <a:ext cx="2301027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Méthodes de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connexion (comment)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12642" y="798964"/>
            <a:ext cx="4128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</a:rPr>
              <a:t> Liaison sans fil (Wireless) </a:t>
            </a:r>
          </a:p>
          <a:p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42" y="129256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un appareil mobile peut utiliser un </a:t>
            </a:r>
            <a:r>
              <a:rPr lang="fr-FR" sz="2200" b="1" dirty="0" smtClean="0"/>
              <a:t>support sans fil (liaison sans fil) </a:t>
            </a:r>
            <a:r>
              <a:rPr lang="fr-FR" sz="2200" dirty="0" smtClean="0"/>
              <a:t>pour se connecter à un réseau </a:t>
            </a:r>
            <a:r>
              <a:rPr lang="fr-FR" sz="2200" b="1" dirty="0" smtClean="0"/>
              <a:t>sans fil </a:t>
            </a:r>
            <a:r>
              <a:rPr lang="fr-FR" sz="2200" dirty="0" smtClean="0"/>
              <a:t>ou </a:t>
            </a:r>
            <a:r>
              <a:rPr lang="fr-FR" sz="2200" b="1" dirty="0" smtClean="0"/>
              <a:t>mobile</a:t>
            </a:r>
            <a:endParaRPr lang="fr-FR" sz="2200" dirty="0"/>
          </a:p>
        </p:txBody>
      </p:sp>
      <p:sp>
        <p:nvSpPr>
          <p:cNvPr id="15" name="Rectangle 14"/>
          <p:cNvSpPr/>
          <p:nvPr/>
        </p:nvSpPr>
        <p:spPr>
          <a:xfrm>
            <a:off x="1043608" y="3573016"/>
            <a:ext cx="6535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002060"/>
                </a:solidFill>
              </a:rPr>
              <a:t> Les réseaux mobiles cellulaires (voix et données) 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01574" y="3964994"/>
            <a:ext cx="6538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b="1" dirty="0" smtClean="0"/>
              <a:t> Les réseaux de données sans fil (</a:t>
            </a:r>
            <a:r>
              <a:rPr lang="en-US" sz="2000" b="1" dirty="0" smtClean="0"/>
              <a:t>Data networks)</a:t>
            </a:r>
            <a:r>
              <a:rPr lang="fr-FR" sz="2000" b="1" dirty="0" smtClean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0928" y="522920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b="1" dirty="0" smtClean="0"/>
              <a:t> La technologie Bluetooth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63688" y="5579948"/>
            <a:ext cx="3568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b="1" dirty="0" smtClean="0"/>
              <a:t>LAN sans fil (</a:t>
            </a:r>
            <a:r>
              <a:rPr lang="en-US" b="1" dirty="0" smtClean="0"/>
              <a:t>Wireless LAN)</a:t>
            </a:r>
            <a:endParaRPr lang="fr-FR" b="1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000100" y="5981218"/>
            <a:ext cx="3332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002060"/>
                </a:solidFill>
              </a:rPr>
              <a:t> Les réseaux satellitaires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6512" y="2992243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 types de réseaux</a:t>
            </a:r>
            <a:endParaRPr lang="fr-FR" sz="2400" b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608" y="4365104"/>
            <a:ext cx="4245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002060"/>
                </a:solidFill>
              </a:rPr>
              <a:t> Les réseaux sans fil (données) 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63688" y="4829090"/>
            <a:ext cx="4176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 err="1" smtClean="0"/>
              <a:t>Near</a:t>
            </a:r>
            <a:r>
              <a:rPr lang="fr-FR" sz="2000" b="1" dirty="0" smtClean="0"/>
              <a:t> </a:t>
            </a:r>
            <a:r>
              <a:rPr lang="fr-FR" b="1" dirty="0" smtClean="0"/>
              <a:t>Field</a:t>
            </a:r>
            <a:r>
              <a:rPr lang="fr-FR" sz="2000" b="1" dirty="0" smtClean="0"/>
              <a:t> Communication, IR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233" y="2093994"/>
            <a:ext cx="512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Type d’informations échangées</a:t>
            </a:r>
            <a:endParaRPr lang="fr-FR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6700" y="2597410"/>
            <a:ext cx="3743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Données(data) + voix(</a:t>
            </a:r>
            <a:r>
              <a:rPr lang="fr-FR" sz="2000" dirty="0" err="1" smtClean="0"/>
              <a:t>voice</a:t>
            </a:r>
            <a:r>
              <a:rPr lang="fr-FR" sz="2000" dirty="0" smtClean="0"/>
              <a:t>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7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Méthodes de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connexion (comment)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-29991" y="912143"/>
            <a:ext cx="4128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</a:rPr>
              <a:t> Liaison sans fil (Wireless) </a:t>
            </a:r>
          </a:p>
        </p:txBody>
      </p:sp>
      <p:pic>
        <p:nvPicPr>
          <p:cNvPr id="58370" name="Picture 2" descr="https://software.intel.com/sites/default/files/nfc_android_fi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991" y="1493425"/>
            <a:ext cx="8850463" cy="4827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Méthodes de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connexion (comment)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107504" y="842699"/>
            <a:ext cx="4128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</a:rPr>
              <a:t> Liaison sans fil (Wireless)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404" y="1324253"/>
            <a:ext cx="386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chemeClr val="bg2"/>
                </a:solidFill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Les réseaux cellulaires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956" y="1909233"/>
            <a:ext cx="61683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/>
              <a:t> les utilisateurs de </a:t>
            </a:r>
            <a:r>
              <a:rPr lang="fr-FR" sz="2200" b="1" dirty="0" smtClean="0"/>
              <a:t>terminaux mobiles sont </a:t>
            </a:r>
            <a:r>
              <a:rPr lang="fr-FR" sz="2200" dirty="0" smtClean="0"/>
              <a:t>capables de transmettre et de recevoir des informations dans un réseau de mobile (opérateur) cellulaire (zone radio) , </a:t>
            </a:r>
          </a:p>
        </p:txBody>
      </p:sp>
      <p:pic>
        <p:nvPicPr>
          <p:cNvPr id="19" name="Image 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1342" y="1500191"/>
            <a:ext cx="2862658" cy="207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07504" y="3645024"/>
            <a:ext cx="60643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/>
              <a:t> pour se connecter, le terminal doit disposer: </a:t>
            </a:r>
          </a:p>
          <a:p>
            <a:pPr algn="just"/>
            <a:r>
              <a:rPr lang="fr-FR" sz="2200" dirty="0" smtClean="0"/>
              <a:t> </a:t>
            </a:r>
            <a:endParaRPr lang="fr-FR" sz="900" dirty="0" smtClean="0"/>
          </a:p>
          <a:p>
            <a:pPr algn="just"/>
            <a:r>
              <a:rPr lang="fr-FR" sz="2200" dirty="0" smtClean="0"/>
              <a:t>    - d’une </a:t>
            </a:r>
            <a:r>
              <a:rPr lang="fr-FR" sz="2200" b="1" dirty="0" smtClean="0"/>
              <a:t>carte SIM </a:t>
            </a:r>
            <a:r>
              <a:rPr lang="fr-FR" sz="2200" dirty="0" smtClean="0"/>
              <a:t>(</a:t>
            </a:r>
            <a:r>
              <a:rPr lang="fr-FR" sz="2400" b="1" i="1" dirty="0" err="1"/>
              <a:t>S</a:t>
            </a:r>
            <a:r>
              <a:rPr lang="fr-FR" sz="2400" i="1" dirty="0" err="1"/>
              <a:t>ubscriber</a:t>
            </a:r>
            <a:r>
              <a:rPr lang="fr-FR" sz="2400" i="1" dirty="0"/>
              <a:t> </a:t>
            </a:r>
            <a:r>
              <a:rPr lang="fr-FR" sz="2400" b="1" i="1" dirty="0" err="1"/>
              <a:t>I</a:t>
            </a:r>
            <a:r>
              <a:rPr lang="fr-FR" sz="2400" i="1" dirty="0" err="1"/>
              <a:t>dentity</a:t>
            </a:r>
            <a:r>
              <a:rPr lang="fr-FR" sz="2400" i="1" dirty="0"/>
              <a:t> </a:t>
            </a:r>
            <a:r>
              <a:rPr lang="fr-FR" sz="2400" b="1" i="1" dirty="0"/>
              <a:t>M</a:t>
            </a:r>
            <a:r>
              <a:rPr lang="fr-FR" sz="2400" i="1" dirty="0"/>
              <a:t>odule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card</a:t>
            </a:r>
            <a:r>
              <a:rPr lang="fr-FR" sz="2200" dirty="0" smtClean="0"/>
              <a:t>) comme une interface d’</a:t>
            </a:r>
            <a:r>
              <a:rPr lang="fr-FR" sz="2200" dirty="0" err="1" smtClean="0"/>
              <a:t>accés</a:t>
            </a:r>
            <a:r>
              <a:rPr lang="fr-FR" sz="22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endParaRPr lang="fr-FR" sz="2200" dirty="0" smtClean="0"/>
          </a:p>
          <a:p>
            <a:pPr algn="just"/>
            <a:r>
              <a:rPr lang="fr-FR" sz="2000" b="1" dirty="0" smtClean="0"/>
              <a:t>      -  Identification: </a:t>
            </a:r>
            <a:r>
              <a:rPr lang="en-US" sz="2000" b="1" dirty="0"/>
              <a:t>IMEI</a:t>
            </a:r>
            <a:r>
              <a:rPr lang="en-US" sz="2000" dirty="0"/>
              <a:t>: </a:t>
            </a:r>
            <a:r>
              <a:rPr lang="en-US" sz="2000" b="1" dirty="0"/>
              <a:t>I</a:t>
            </a:r>
            <a:r>
              <a:rPr lang="en-US" sz="2000" dirty="0"/>
              <a:t>nternational</a:t>
            </a:r>
            <a:r>
              <a:rPr lang="en-US" sz="2000" b="1" dirty="0"/>
              <a:t> M</a:t>
            </a:r>
            <a:r>
              <a:rPr lang="en-US" sz="2000" dirty="0"/>
              <a:t>obile</a:t>
            </a:r>
            <a:r>
              <a:rPr lang="en-US" sz="2000" b="1" dirty="0"/>
              <a:t> </a:t>
            </a:r>
            <a:r>
              <a:rPr lang="en-US" sz="2000" dirty="0"/>
              <a:t>station</a:t>
            </a:r>
            <a:r>
              <a:rPr lang="en-US" sz="2000" b="1" dirty="0"/>
              <a:t> E</a:t>
            </a:r>
            <a:r>
              <a:rPr lang="en-US" sz="2000" dirty="0"/>
              <a:t>quipment</a:t>
            </a:r>
            <a:r>
              <a:rPr lang="en-US" sz="2000" b="1" dirty="0"/>
              <a:t> I</a:t>
            </a:r>
            <a:r>
              <a:rPr lang="en-US" sz="2000" dirty="0"/>
              <a:t>dentity</a:t>
            </a:r>
            <a:r>
              <a:rPr lang="en-US" sz="2000" b="1" dirty="0"/>
              <a:t> </a:t>
            </a:r>
            <a:r>
              <a:rPr lang="en-US" sz="2000" dirty="0"/>
              <a:t>number</a:t>
            </a:r>
            <a:endParaRPr lang="fr-FR" sz="22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762" y="3694679"/>
            <a:ext cx="2427934" cy="26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Méthodes de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connexion (comment)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0" y="737251"/>
            <a:ext cx="4128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</a:rPr>
              <a:t> Liaison sans fil (Wireless)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239143"/>
            <a:ext cx="386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chemeClr val="bg2"/>
                </a:solidFill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Les réseaux cellulaires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732746"/>
            <a:ext cx="878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# générations </a:t>
            </a:r>
            <a:r>
              <a:rPr lang="fr-FR" sz="2000" dirty="0"/>
              <a:t>de réseau mobile </a:t>
            </a:r>
            <a:r>
              <a:rPr lang="fr-FR" sz="2000" dirty="0" smtClean="0"/>
              <a:t>(réseau cellulaire )</a:t>
            </a:r>
            <a:endParaRPr lang="fr-FR" sz="2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04864"/>
            <a:ext cx="8186766" cy="323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96310" y="5419572"/>
            <a:ext cx="880541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u="sng" dirty="0" smtClean="0"/>
              <a:t>Nouvelle génération</a:t>
            </a:r>
          </a:p>
          <a:p>
            <a:pPr marL="79375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 </a:t>
            </a:r>
            <a:r>
              <a:rPr lang="fr-FR" b="1" dirty="0" smtClean="0"/>
              <a:t>4G</a:t>
            </a:r>
            <a:r>
              <a:rPr lang="fr-FR" dirty="0" smtClean="0"/>
              <a:t>: jusqu’à 300Mbps </a:t>
            </a:r>
            <a:endParaRPr lang="fr-FR" dirty="0"/>
          </a:p>
          <a:p>
            <a:pPr marL="793750" indent="-342900">
              <a:buFont typeface="Wingdings" panose="05000000000000000000" pitchFamily="2" charset="2"/>
              <a:buChar char="ü"/>
            </a:pPr>
            <a:r>
              <a:rPr lang="fr-FR" dirty="0" smtClean="0"/>
              <a:t> La </a:t>
            </a:r>
            <a:r>
              <a:rPr lang="fr-FR" b="1" dirty="0" smtClean="0"/>
              <a:t>5G</a:t>
            </a:r>
            <a:r>
              <a:rPr lang="fr-FR" dirty="0" smtClean="0"/>
              <a:t> commence a être déployée au Japon et 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Méthodes de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connexion (comment)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0" y="746679"/>
            <a:ext cx="4128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</a:rPr>
              <a:t> Liaison sans fil (Wireless)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196752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0070C0"/>
                </a:solidFill>
              </a:rPr>
              <a:t>  NFC</a:t>
            </a:r>
          </a:p>
        </p:txBody>
      </p:sp>
      <p:pic>
        <p:nvPicPr>
          <p:cNvPr id="2050" name="Picture 2" descr="Résultat de recherche d'images pour &quot;application NFC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2863" y="3033693"/>
            <a:ext cx="4417162" cy="3491651"/>
          </a:xfrm>
          <a:prstGeom prst="rect">
            <a:avLst/>
          </a:prstGeom>
          <a:noFill/>
        </p:spPr>
      </p:pic>
      <p:pic>
        <p:nvPicPr>
          <p:cNvPr id="2052" name="Picture 4" descr="Résultat de recherche d'images pour &quot;application NFC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135564"/>
            <a:ext cx="4821686" cy="33177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7504" y="1632356"/>
            <a:ext cx="8950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technologie de communication </a:t>
            </a:r>
            <a:r>
              <a:rPr lang="fr-FR" sz="2000" b="1" dirty="0"/>
              <a:t>sans fil </a:t>
            </a:r>
            <a:r>
              <a:rPr lang="fr-FR" sz="2000" dirty="0"/>
              <a:t>à </a:t>
            </a:r>
            <a:r>
              <a:rPr lang="fr-FR" sz="2000" b="1" dirty="0"/>
              <a:t>courte portée </a:t>
            </a:r>
            <a:r>
              <a:rPr lang="fr-FR" sz="2000" dirty="0" smtClean="0"/>
              <a:t>en </a:t>
            </a:r>
            <a:r>
              <a:rPr lang="fr-FR" sz="2000" b="1" dirty="0"/>
              <a:t>champ proche </a:t>
            </a:r>
            <a:r>
              <a:rPr lang="fr-FR" sz="2000" dirty="0" smtClean="0"/>
              <a:t>ou </a:t>
            </a:r>
            <a:r>
              <a:rPr lang="fr-FR" sz="2000" b="1" dirty="0" smtClean="0"/>
              <a:t>sans contact </a:t>
            </a:r>
            <a:r>
              <a:rPr lang="fr-FR" sz="2000" dirty="0" smtClean="0"/>
              <a:t>et </a:t>
            </a:r>
            <a:r>
              <a:rPr lang="fr-FR" sz="2000" dirty="0"/>
              <a:t>à </a:t>
            </a:r>
            <a:r>
              <a:rPr lang="fr-FR" sz="2000" b="1" dirty="0"/>
              <a:t>haute fréquence</a:t>
            </a:r>
            <a:r>
              <a:rPr lang="fr-FR" sz="2000" dirty="0" smtClean="0"/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permettant </a:t>
            </a:r>
            <a:r>
              <a:rPr lang="fr-FR" sz="2000" dirty="0"/>
              <a:t>l'échange d'informations entre des périphériques jusqu'à une distance d'environ </a:t>
            </a:r>
            <a:r>
              <a:rPr lang="fr-FR" sz="2000" b="1" dirty="0"/>
              <a:t>10 cm </a:t>
            </a:r>
            <a:r>
              <a:rPr lang="fr-FR" sz="2000" dirty="0"/>
              <a:t>dans le cas général</a:t>
            </a:r>
          </a:p>
        </p:txBody>
      </p:sp>
    </p:spTree>
    <p:extLst>
      <p:ext uri="{BB962C8B-B14F-4D97-AF65-F5344CB8AC3E}">
        <p14:creationId xmlns:p14="http://schemas.microsoft.com/office/powerpoint/2010/main" val="377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Méthodes de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connexion (comment)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-94376" y="793559"/>
            <a:ext cx="4128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</a:rPr>
              <a:t> Liaison sans fil (Wireless)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562034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0070C0"/>
                </a:solidFill>
              </a:rPr>
              <a:t>  Les réseaux satellitaires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260817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Une utilisation populaire des réseaux de satellites est </a:t>
            </a:r>
            <a:r>
              <a:rPr lang="fr-FR" sz="2400" b="1" dirty="0" smtClean="0"/>
              <a:t>GPS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457200" y="3719732"/>
            <a:ext cx="83164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il existe de nombreux appareils mobiles multifonctionnels qui contiennent des </a:t>
            </a:r>
            <a:r>
              <a:rPr lang="fr-FR" sz="2400" b="1" dirty="0" smtClean="0"/>
              <a:t>récepteurs GPS</a:t>
            </a:r>
            <a:r>
              <a:rPr lang="fr-FR" sz="24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marL="357188" algn="just"/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exemple</a:t>
            </a:r>
            <a:r>
              <a:rPr lang="fr-FR" sz="2400" dirty="0" smtClean="0"/>
              <a:t>: </a:t>
            </a:r>
            <a:r>
              <a:rPr lang="fr-FR" sz="2200" dirty="0" smtClean="0"/>
              <a:t>les </a:t>
            </a:r>
            <a:r>
              <a:rPr lang="fr-FR" sz="2200" b="1" dirty="0" smtClean="0"/>
              <a:t>PDA</a:t>
            </a:r>
            <a:r>
              <a:rPr lang="fr-FR" sz="2200" dirty="0" smtClean="0"/>
              <a:t>, les </a:t>
            </a:r>
            <a:r>
              <a:rPr lang="fr-FR" sz="2200" b="1" dirty="0" smtClean="0"/>
              <a:t>téléphones cellulaires, </a:t>
            </a:r>
            <a:r>
              <a:rPr lang="fr-FR" sz="2200" dirty="0" smtClean="0"/>
              <a:t>les </a:t>
            </a:r>
            <a:r>
              <a:rPr lang="fr-FR" sz="2200" b="1" dirty="0" smtClean="0"/>
              <a:t>talkies-walkies </a:t>
            </a:r>
            <a:r>
              <a:rPr lang="fr-FR" sz="2200" dirty="0" smtClean="0"/>
              <a:t>et  les </a:t>
            </a:r>
            <a:r>
              <a:rPr lang="fr-FR" sz="2200" b="1" dirty="0" smtClean="0"/>
              <a:t>Smartphones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77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L'évolution des appareils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-90202" y="116923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/>
              <a:t>l’évolution </a:t>
            </a:r>
            <a:r>
              <a:rPr lang="fr-FR" sz="2400" b="1" dirty="0"/>
              <a:t>des réseaux </a:t>
            </a:r>
            <a:r>
              <a:rPr lang="fr-FR" sz="2400" dirty="0" smtClean="0"/>
              <a:t>assure le passage des </a:t>
            </a:r>
            <a:r>
              <a:rPr lang="fr-FR" sz="2400" b="1" dirty="0"/>
              <a:t>téléphones portables simples </a:t>
            </a:r>
            <a:r>
              <a:rPr lang="fr-FR" sz="2400" dirty="0"/>
              <a:t>aux</a:t>
            </a:r>
            <a:r>
              <a:rPr lang="fr-FR" sz="2400" b="1" dirty="0"/>
              <a:t> appareils mobiles </a:t>
            </a:r>
            <a:r>
              <a:rPr lang="fr-FR" sz="2400" b="1" dirty="0" smtClean="0"/>
              <a:t>plus intelligent</a:t>
            </a:r>
            <a:r>
              <a:rPr lang="fr-FR" sz="2400" dirty="0" smtClean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2780928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 ère génération (1973–1988):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suitcase phone </a:t>
            </a:r>
            <a:r>
              <a:rPr lang="fr-FR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»..</a:t>
            </a:r>
            <a:endParaRPr lang="fr-FR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684" y="3356992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2 </a:t>
            </a:r>
            <a:r>
              <a:rPr lang="fr-FR" sz="2400" b="1" u="sng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ème</a:t>
            </a:r>
            <a:r>
              <a:rPr lang="fr-FR" sz="24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génération (1988–1998</a:t>
            </a:r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endParaRPr lang="fr-FR" sz="2400" b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7676" y="4005064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 </a:t>
            </a:r>
            <a:r>
              <a:rPr lang="fr-FR" sz="2400" b="1" u="sng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ème</a:t>
            </a:r>
            <a:r>
              <a:rPr lang="fr-FR" sz="24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génération (1998–2008</a:t>
            </a:r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endParaRPr lang="fr-FR" sz="2400" b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9725" y="4581128"/>
            <a:ext cx="8879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l’</a:t>
            </a:r>
            <a:r>
              <a:rPr lang="fr-FR" sz="2400" b="1" u="sng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ére</a:t>
            </a:r>
            <a:r>
              <a:rPr lang="fr-FR" sz="24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des </a:t>
            </a:r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appareils intelligents(smartphones,…………)</a:t>
            </a:r>
            <a:endParaRPr lang="fr-FR" sz="2400" b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Méthodes de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connexion (comment)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83394" y="803963"/>
            <a:ext cx="4128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</a:rPr>
              <a:t> Liaison sans fil (Wireless)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96" y="1587103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0070C0"/>
                </a:solidFill>
              </a:rPr>
              <a:t>  Les réseaux satellitaires</a:t>
            </a:r>
          </a:p>
        </p:txBody>
      </p:sp>
      <p:pic>
        <p:nvPicPr>
          <p:cNvPr id="14" name="Picture 2" descr="Résultat de recherche d'images pour &quot;mobile dat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970" y="2492896"/>
            <a:ext cx="4024014" cy="2811061"/>
          </a:xfrm>
          <a:prstGeom prst="rect">
            <a:avLst/>
          </a:prstGeom>
          <a:noFill/>
        </p:spPr>
      </p:pic>
      <p:sp>
        <p:nvSpPr>
          <p:cNvPr id="17" name="Ellipse 16"/>
          <p:cNvSpPr/>
          <p:nvPr/>
        </p:nvSpPr>
        <p:spPr>
          <a:xfrm>
            <a:off x="4211960" y="3789040"/>
            <a:ext cx="95089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7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-35446" y="1759189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Deux possibilités pour accéder à </a:t>
            </a:r>
            <a:r>
              <a:rPr lang="fr-FR" sz="2400" b="1" dirty="0" smtClean="0"/>
              <a:t>Internet mobile </a:t>
            </a:r>
            <a:r>
              <a:rPr lang="fr-FR" sz="2400" dirty="0" smtClean="0"/>
              <a:t>(données)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722313" indent="-180975">
              <a:buFont typeface="Wingdings" panose="05000000000000000000" pitchFamily="2" charset="2"/>
              <a:buChar char="§"/>
            </a:pPr>
            <a:r>
              <a:rPr lang="fr-FR" sz="2000" dirty="0" smtClean="0"/>
              <a:t>À l’aide d’un réseau sans fil local (WLAN) </a:t>
            </a:r>
          </a:p>
          <a:p>
            <a:endParaRPr lang="fr-FR" sz="1200" dirty="0" smtClean="0"/>
          </a:p>
          <a:p>
            <a:pPr marL="1252538" indent="-269875">
              <a:buFont typeface="Wingdings" panose="05000000000000000000" pitchFamily="2" charset="2"/>
              <a:buChar char="ü"/>
            </a:pPr>
            <a:r>
              <a:rPr lang="fr-FR" dirty="0" smtClean="0"/>
              <a:t>Nécessite un point d’</a:t>
            </a:r>
            <a:r>
              <a:rPr lang="fr-FR" dirty="0" err="1" smtClean="0"/>
              <a:t>accés</a:t>
            </a:r>
            <a:r>
              <a:rPr lang="fr-FR" dirty="0" smtClean="0"/>
              <a:t> (</a:t>
            </a:r>
            <a:r>
              <a:rPr lang="fr-FR" b="1" dirty="0" smtClean="0"/>
              <a:t>Access Point</a:t>
            </a:r>
            <a:r>
              <a:rPr lang="fr-FR" dirty="0" smtClean="0"/>
              <a:t>) mobile ou stationnaire</a:t>
            </a:r>
          </a:p>
          <a:p>
            <a:endParaRPr lang="fr-FR" sz="1200" dirty="0" smtClean="0"/>
          </a:p>
          <a:p>
            <a:pPr marL="722313" indent="-180975">
              <a:buFont typeface="Wingdings" panose="05000000000000000000" pitchFamily="2" charset="2"/>
              <a:buChar char="§"/>
            </a:pPr>
            <a:r>
              <a:rPr lang="fr-FR" sz="2000" dirty="0" smtClean="0"/>
              <a:t>ou à l'aide des réseaux mobiles « </a:t>
            </a:r>
            <a:r>
              <a:rPr lang="fr-FR" sz="2000" b="1" dirty="0" smtClean="0"/>
              <a:t>Mobile Data</a:t>
            </a:r>
            <a:r>
              <a:rPr lang="fr-FR" sz="2000" dirty="0" smtClean="0"/>
              <a:t> »  .</a:t>
            </a:r>
          </a:p>
          <a:p>
            <a:endParaRPr lang="fr-FR" sz="1050" dirty="0" smtClean="0"/>
          </a:p>
          <a:p>
            <a:pPr marL="1252538" indent="-285750">
              <a:buFont typeface="Wingdings" panose="05000000000000000000" pitchFamily="2" charset="2"/>
              <a:buChar char="ü"/>
            </a:pPr>
            <a:r>
              <a:rPr lang="fr-FR" dirty="0" smtClean="0"/>
              <a:t>via les réseaux </a:t>
            </a:r>
            <a:r>
              <a:rPr lang="fr-FR" b="1" dirty="0" smtClean="0"/>
              <a:t>GSM</a:t>
            </a:r>
            <a:r>
              <a:rPr lang="fr-FR" dirty="0" smtClean="0"/>
              <a:t>, à l’aide de la technologie </a:t>
            </a:r>
            <a:r>
              <a:rPr lang="fr-FR" b="1" dirty="0" smtClean="0"/>
              <a:t>WAP</a:t>
            </a:r>
            <a:r>
              <a:rPr lang="fr-FR" dirty="0" smtClean="0"/>
              <a:t>.</a:t>
            </a:r>
          </a:p>
          <a:p>
            <a:pPr marL="1252538" indent="-285750"/>
            <a:r>
              <a:rPr lang="fr-FR" sz="1100" dirty="0" smtClean="0"/>
              <a:t> </a:t>
            </a:r>
            <a:endParaRPr lang="fr-FR" sz="700" dirty="0" smtClean="0"/>
          </a:p>
          <a:p>
            <a:pPr marL="1252538" indent="-285750">
              <a:buFont typeface="Wingdings" panose="05000000000000000000" pitchFamily="2" charset="2"/>
              <a:buChar char="ü"/>
            </a:pPr>
            <a:r>
              <a:rPr lang="fr-FR" dirty="0" smtClean="0"/>
              <a:t>réseaux mobiles </a:t>
            </a:r>
            <a:r>
              <a:rPr lang="fr-FR" b="1" dirty="0" smtClean="0"/>
              <a:t>3G</a:t>
            </a:r>
            <a:r>
              <a:rPr lang="fr-FR" dirty="0" smtClean="0"/>
              <a:t> (</a:t>
            </a:r>
            <a:r>
              <a:rPr lang="fr-FR" b="1" dirty="0" smtClean="0"/>
              <a:t>CDMA</a:t>
            </a:r>
            <a:r>
              <a:rPr lang="fr-FR" dirty="0" smtClean="0"/>
              <a:t> ou </a:t>
            </a:r>
            <a:r>
              <a:rPr lang="fr-FR" b="1" dirty="0" smtClean="0"/>
              <a:t>UMTS</a:t>
            </a:r>
            <a:r>
              <a:rPr lang="fr-FR" dirty="0" smtClean="0"/>
              <a:t>) et </a:t>
            </a:r>
            <a:r>
              <a:rPr lang="fr-FR" b="1" dirty="0" smtClean="0"/>
              <a:t>4G</a:t>
            </a:r>
            <a:r>
              <a:rPr lang="fr-FR" dirty="0" smtClean="0"/>
              <a:t> (</a:t>
            </a:r>
            <a:r>
              <a:rPr lang="fr-FR" b="1" dirty="0" smtClean="0"/>
              <a:t>LTE</a:t>
            </a:r>
            <a:r>
              <a:rPr lang="fr-FR" dirty="0" smtClean="0"/>
              <a:t>)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54065" y="-24"/>
            <a:ext cx="78899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200" b="1" kern="1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Méthodes de connexion (comment)</a:t>
            </a:r>
            <a:endParaRPr lang="fr-FR" sz="3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912143"/>
            <a:ext cx="3724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</a:rPr>
              <a:t>Accès </a:t>
            </a:r>
            <a:r>
              <a:rPr lang="fr-FR" sz="2400" b="1" dirty="0">
                <a:solidFill>
                  <a:schemeClr val="bg2"/>
                </a:solidFill>
              </a:rPr>
              <a:t>mobile à Internet </a:t>
            </a:r>
            <a:endParaRPr lang="fr-FR" sz="2400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5058716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02/03/2023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17983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Une application mobile est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logiciel applicatif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1400" dirty="0" smtClean="0">
              <a:latin typeface="+mj-lt"/>
              <a:cs typeface="Times New Roman" pitchFamily="18" charset="0"/>
            </a:endParaRPr>
          </a:p>
          <a:p>
            <a:pPr marL="985838" indent="-628650" algn="just">
              <a:tabLst>
                <a:tab pos="628650" algn="l"/>
              </a:tabLst>
            </a:pPr>
            <a:r>
              <a:rPr lang="fr-FR" sz="2400" dirty="0" smtClean="0">
                <a:latin typeface="+mj-lt"/>
                <a:cs typeface="Times New Roman" pitchFamily="18" charset="0"/>
              </a:rPr>
              <a:t>   -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développée  pour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et  </a:t>
            </a:r>
            <a:r>
              <a:rPr lang="fr-FR" sz="2400" b="1" dirty="0">
                <a:cs typeface="Times New Roman" pitchFamily="18" charset="0"/>
              </a:rPr>
              <a:t>fonctionnée sur 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une plateforme mobile</a:t>
            </a:r>
          </a:p>
          <a:p>
            <a:pPr marL="985838" indent="-628650" algn="just">
              <a:tabLst>
                <a:tab pos="628650" algn="l"/>
              </a:tabLst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                       </a:t>
            </a: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OS + appareil mobile</a:t>
            </a:r>
            <a:r>
              <a:rPr lang="fr-FR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fr-FR" sz="2000" dirty="0" smtClean="0">
              <a:solidFill>
                <a:schemeClr val="bg2">
                  <a:lumMod val="60000"/>
                  <a:lumOff val="40000"/>
                </a:schemeClr>
              </a:solidFill>
              <a:latin typeface="+mj-lt"/>
              <a:cs typeface="Times New Roman" pitchFamily="18" charset="0"/>
            </a:endParaRPr>
          </a:p>
          <a:p>
            <a:pPr marL="985838" indent="-628650" algn="just">
              <a:tabLst>
                <a:tab pos="628650" algn="l"/>
              </a:tabLst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                         </a:t>
            </a:r>
            <a:r>
              <a:rPr lang="fr-FR" sz="2000" dirty="0"/>
              <a:t> 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hand-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held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devices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fr-FR" sz="20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4010288"/>
            <a:ext cx="8241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400" dirty="0" smtClean="0">
                <a:cs typeface="Times New Roman" pitchFamily="18" charset="0"/>
              </a:rPr>
              <a:t>Afin </a:t>
            </a:r>
            <a:r>
              <a:rPr lang="fr-FR" sz="2400" dirty="0">
                <a:cs typeface="Times New Roman" pitchFamily="18" charset="0"/>
              </a:rPr>
              <a:t>d’utiliser des </a:t>
            </a:r>
            <a:r>
              <a:rPr lang="fr-FR" sz="2400" dirty="0" smtClean="0">
                <a:cs typeface="Times New Roman" pitchFamily="18" charset="0"/>
              </a:rPr>
              <a:t>services de: </a:t>
            </a:r>
            <a:r>
              <a:rPr lang="fr-FR" sz="2400" dirty="0">
                <a:cs typeface="Times New Roman" pitchFamily="18" charset="0"/>
              </a:rPr>
              <a:t>l’information, medias sociaux, jeux  etc</a:t>
            </a:r>
            <a:r>
              <a:rPr lang="fr-FR" sz="2400" dirty="0" smtClean="0">
                <a:cs typeface="Times New Roman" pitchFamily="18" charset="0"/>
              </a:rPr>
              <a:t>.…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fr-FR" sz="2000" dirty="0">
              <a:cs typeface="Times New Roman" pitchFamily="18" charset="0"/>
            </a:endParaRPr>
          </a:p>
          <a:p>
            <a:pPr algn="just"/>
            <a:r>
              <a:rPr lang="fr-FR" sz="2400" dirty="0" smtClean="0">
                <a:cs typeface="Times New Roman" pitchFamily="18" charset="0"/>
              </a:rPr>
              <a:t>- Peut être téléchargeable de façon </a:t>
            </a:r>
            <a:r>
              <a:rPr lang="fr-FR" sz="2400" b="1" dirty="0" smtClean="0">
                <a:cs typeface="Times New Roman" pitchFamily="18" charset="0"/>
              </a:rPr>
              <a:t>gratuite</a:t>
            </a:r>
            <a:r>
              <a:rPr lang="fr-FR" sz="2400" dirty="0" smtClean="0">
                <a:cs typeface="Times New Roman" pitchFamily="18" charset="0"/>
              </a:rPr>
              <a:t> ou </a:t>
            </a:r>
            <a:r>
              <a:rPr lang="fr-FR" sz="2400" b="1" dirty="0" smtClean="0">
                <a:cs typeface="Times New Roman" pitchFamily="18" charset="0"/>
              </a:rPr>
              <a:t>payante</a:t>
            </a:r>
            <a:r>
              <a:rPr lang="fr-FR" sz="2400" dirty="0" smtClean="0">
                <a:cs typeface="Times New Roman" pitchFamily="18" charset="0"/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193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5058716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2040" y="253311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9748" y="1412776"/>
            <a:ext cx="8858250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fr-FR" sz="2300" dirty="0" smtClean="0"/>
              <a:t> en </a:t>
            </a:r>
            <a:r>
              <a:rPr lang="fr-FR" sz="2300" dirty="0"/>
              <a:t>général, </a:t>
            </a:r>
            <a:r>
              <a:rPr lang="fr-FR" sz="2300" b="1" dirty="0" smtClean="0"/>
              <a:t>deux critères pour catégoriser l</a:t>
            </a:r>
            <a:r>
              <a:rPr lang="fr-FR" sz="2300" dirty="0" smtClean="0"/>
              <a:t>es </a:t>
            </a:r>
            <a:r>
              <a:rPr lang="fr-FR" sz="2300" dirty="0"/>
              <a:t>applications </a:t>
            </a:r>
            <a:r>
              <a:rPr lang="fr-FR" sz="2300" dirty="0" smtClean="0"/>
              <a:t>mobiles: </a:t>
            </a:r>
          </a:p>
          <a:p>
            <a:pPr algn="just">
              <a:lnSpc>
                <a:spcPct val="150000"/>
              </a:lnSpc>
            </a:pPr>
            <a:r>
              <a:rPr lang="fr-FR" sz="2300" b="1" dirty="0" smtClean="0"/>
              <a:t>1- critère de fonctionnement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83653" y="3097853"/>
            <a:ext cx="427232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/>
              <a:t>2- critère de 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4909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5058716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42875" y="2276872"/>
            <a:ext cx="88582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300" b="1" dirty="0" smtClean="0"/>
              <a:t>      - </a:t>
            </a:r>
            <a:r>
              <a:rPr lang="fr-FR" sz="2300" b="1" dirty="0" err="1" smtClean="0"/>
              <a:t>Standalone</a:t>
            </a:r>
            <a:r>
              <a:rPr lang="fr-FR" sz="2300" b="1" dirty="0" smtClean="0"/>
              <a:t> </a:t>
            </a:r>
            <a:r>
              <a:rPr lang="fr-FR" sz="2300" dirty="0" smtClean="0"/>
              <a:t>qui</a:t>
            </a:r>
            <a:r>
              <a:rPr lang="fr-FR" sz="2300" b="1" dirty="0" smtClean="0"/>
              <a:t> </a:t>
            </a:r>
            <a:r>
              <a:rPr lang="fr-FR" sz="2300" dirty="0" smtClean="0"/>
              <a:t>fonctionnent de </a:t>
            </a:r>
            <a:r>
              <a:rPr lang="fr-FR" sz="2300" b="1" dirty="0" smtClean="0"/>
              <a:t>façon autonome </a:t>
            </a:r>
            <a:r>
              <a:rPr lang="fr-FR" sz="2300" dirty="0" smtClean="0"/>
              <a:t>(</a:t>
            </a:r>
            <a:r>
              <a:rPr lang="fr-FR" sz="2400" dirty="0" smtClean="0"/>
              <a:t>horloge, jeux, calculatrice) </a:t>
            </a:r>
          </a:p>
          <a:p>
            <a:pPr algn="just">
              <a:lnSpc>
                <a:spcPct val="150000"/>
              </a:lnSpc>
            </a:pPr>
            <a:endParaRPr lang="fr-FR" sz="2400" dirty="0" smtClean="0"/>
          </a:p>
          <a:p>
            <a:pPr algn="just"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 - </a:t>
            </a:r>
            <a:r>
              <a:rPr lang="fr-FR" sz="2300" dirty="0" smtClean="0"/>
              <a:t>et </a:t>
            </a:r>
            <a:r>
              <a:rPr lang="fr-FR" sz="2300" b="1" dirty="0" smtClean="0"/>
              <a:t>dépendantes: </a:t>
            </a:r>
            <a:r>
              <a:rPr lang="fr-FR" sz="2300" dirty="0" smtClean="0"/>
              <a:t>leur</a:t>
            </a:r>
            <a:r>
              <a:rPr lang="fr-FR" sz="2300" b="1" dirty="0" smtClean="0"/>
              <a:t> </a:t>
            </a:r>
            <a:r>
              <a:rPr lang="fr-FR" sz="2300" dirty="0" smtClean="0"/>
              <a:t>fonctionnement besoin de se connecter à un autre utilisateur ou système (</a:t>
            </a:r>
            <a:r>
              <a:rPr lang="fr-FR" sz="2400" dirty="0" smtClean="0"/>
              <a:t>Email)</a:t>
            </a:r>
            <a:endParaRPr lang="fr-FR" sz="2300" dirty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9748" y="1268760"/>
            <a:ext cx="8858250" cy="5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300" b="1" u="sng" dirty="0" smtClean="0"/>
              <a:t>1- critère de fonctionnement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2040" y="253311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5058716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 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49154" name="Picture 2" descr="Résultat de recherche d'images pour &quot;applications mobile nativ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50" y="2204864"/>
            <a:ext cx="9144000" cy="4032448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762" y="1268760"/>
            <a:ext cx="8858250" cy="5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300" b="1" u="sng" dirty="0" smtClean="0"/>
              <a:t>2- critère de développement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2040" y="253311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</a:t>
            </a:r>
            <a:endParaRPr lang="fr-FR" sz="3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980430"/>
            <a:ext cx="9144000" cy="507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Natives </a:t>
            </a:r>
          </a:p>
          <a:p>
            <a:pPr algn="just"/>
            <a:endParaRPr lang="fr-FR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Applications </a:t>
            </a:r>
            <a:r>
              <a:rPr lang="fr-FR" sz="2400" dirty="0" smtClean="0">
                <a:cs typeface="Times New Roman" pitchFamily="18" charset="0"/>
              </a:rPr>
              <a:t>associées </a:t>
            </a:r>
            <a:r>
              <a:rPr lang="fr-FR" sz="2400" dirty="0">
                <a:cs typeface="Times New Roman" pitchFamily="18" charset="0"/>
              </a:rPr>
              <a:t>à </a:t>
            </a:r>
            <a:r>
              <a:rPr lang="fr-FR" sz="2400" dirty="0" smtClean="0">
                <a:cs typeface="Times New Roman" pitchFamily="18" charset="0"/>
              </a:rPr>
              <a:t>une </a:t>
            </a:r>
            <a:r>
              <a:rPr lang="fr-FR" sz="2400" b="1" dirty="0">
                <a:cs typeface="Times New Roman" pitchFamily="18" charset="0"/>
              </a:rPr>
              <a:t>plateforme </a:t>
            </a:r>
            <a:r>
              <a:rPr lang="fr-FR" sz="2400" b="1" dirty="0" smtClean="0">
                <a:cs typeface="Times New Roman" pitchFamily="18" charset="0"/>
              </a:rPr>
              <a:t>particulière</a:t>
            </a:r>
          </a:p>
          <a:p>
            <a:pPr algn="just"/>
            <a:endParaRPr lang="fr-FR" sz="1400" dirty="0">
              <a:cs typeface="Times New Roman" pitchFamily="18" charset="0"/>
            </a:endParaRPr>
          </a:p>
          <a:p>
            <a:pPr marL="342900" indent="285750" algn="just"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écrites souls un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langage de programmation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spécifique à l’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OS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ciblé </a:t>
            </a:r>
          </a:p>
          <a:p>
            <a:pPr marL="342900" indent="285750" algn="just">
              <a:buFont typeface="Wingdings" panose="05000000000000000000" pitchFamily="2" charset="2"/>
              <a:buChar char="v"/>
            </a:pPr>
            <a:endParaRPr lang="fr-FR" sz="11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    → 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Exemple</a:t>
            </a:r>
            <a:r>
              <a:rPr lang="fr-FR" sz="2000" dirty="0" smtClean="0">
                <a:latin typeface="+mj-lt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Objective C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pour </a:t>
            </a:r>
            <a:r>
              <a:rPr lang="fr-FR" sz="2000" b="1" dirty="0" err="1" smtClean="0">
                <a:latin typeface="+mj-lt"/>
                <a:cs typeface="Times New Roman" pitchFamily="18" charset="0"/>
              </a:rPr>
              <a:t>iOS</a:t>
            </a:r>
            <a:r>
              <a:rPr lang="fr-FR" sz="2000" dirty="0" smtClean="0">
                <a:latin typeface="+mj-lt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Java</a:t>
            </a:r>
            <a:r>
              <a:rPr lang="fr-FR" sz="2000" dirty="0" smtClean="0">
                <a:latin typeface="+mj-lt"/>
                <a:cs typeface="Times New Roman" pitchFamily="18" charset="0"/>
              </a:rPr>
              <a:t>, </a:t>
            </a:r>
            <a:r>
              <a:rPr lang="fr-FR" sz="2000" b="1" dirty="0">
                <a:latin typeface="+mj-lt"/>
                <a:cs typeface="Times New Roman" pitchFamily="18" charset="0"/>
              </a:rPr>
              <a:t>C++</a:t>
            </a:r>
            <a:r>
              <a:rPr lang="fr-FR" sz="2000" dirty="0">
                <a:latin typeface="+mj-lt"/>
                <a:cs typeface="Times New Roman" pitchFamily="18" charset="0"/>
              </a:rPr>
              <a:t>, </a:t>
            </a:r>
            <a:r>
              <a:rPr lang="fr-FR" sz="2000" b="1" dirty="0" err="1" smtClean="0">
                <a:latin typeface="+mj-lt"/>
                <a:cs typeface="Times New Roman" pitchFamily="18" charset="0"/>
              </a:rPr>
              <a:t>Kotlin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pour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Android</a:t>
            </a:r>
          </a:p>
          <a:p>
            <a:pPr algn="just"/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marL="800100" indent="-442913" algn="just">
              <a:buFont typeface="Wingdings" panose="05000000000000000000" pitchFamily="2" charset="2"/>
              <a:buChar char="v"/>
              <a:tabLst>
                <a:tab pos="714375" algn="l"/>
              </a:tabLst>
            </a:pPr>
            <a:r>
              <a:rPr lang="fr-FR" sz="2000" dirty="0" smtClean="0">
                <a:cs typeface="Times New Roman" pitchFamily="18" charset="0"/>
              </a:rPr>
              <a:t>coûteuses </a:t>
            </a:r>
            <a:r>
              <a:rPr lang="fr-FR" sz="2000" dirty="0">
                <a:cs typeface="Times New Roman" pitchFamily="18" charset="0"/>
              </a:rPr>
              <a:t>à développer</a:t>
            </a:r>
            <a:endParaRPr lang="fr-FR" sz="2000" b="1" dirty="0" smtClean="0">
              <a:latin typeface="+mj-lt"/>
              <a:cs typeface="Times New Roman" pitchFamily="18" charset="0"/>
            </a:endParaRPr>
          </a:p>
          <a:p>
            <a:pPr algn="just"/>
            <a:endParaRPr lang="fr-FR" sz="1050" b="1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  <a:cs typeface="Times New Roman" pitchFamily="18" charset="0"/>
              </a:rPr>
              <a:t>compilées</a:t>
            </a:r>
            <a:r>
              <a:rPr lang="fr-FR" sz="2400" dirty="0">
                <a:latin typeface="+mj-lt"/>
                <a:cs typeface="Times New Roman" pitchFamily="18" charset="0"/>
              </a:rPr>
              <a:t> et </a:t>
            </a:r>
            <a:r>
              <a:rPr lang="fr-FR" sz="2400" b="1" dirty="0">
                <a:latin typeface="+mj-lt"/>
                <a:cs typeface="Times New Roman" pitchFamily="18" charset="0"/>
              </a:rPr>
              <a:t>fournies</a:t>
            </a:r>
            <a:r>
              <a:rPr lang="fr-FR" sz="2400" dirty="0">
                <a:latin typeface="+mj-lt"/>
                <a:cs typeface="Times New Roman" pitchFamily="18" charset="0"/>
              </a:rPr>
              <a:t> avec leurs données sous la forme d’une </a:t>
            </a:r>
            <a:r>
              <a:rPr lang="fr-FR" sz="2400" b="1" dirty="0">
                <a:latin typeface="+mj-lt"/>
                <a:cs typeface="Times New Roman" pitchFamily="18" charset="0"/>
              </a:rPr>
              <a:t>archive Jar </a:t>
            </a:r>
            <a:r>
              <a:rPr lang="fr-FR" sz="2400" dirty="0">
                <a:latin typeface="+mj-lt"/>
                <a:cs typeface="Times New Roman" pitchFamily="18" charset="0"/>
              </a:rPr>
              <a:t>(</a:t>
            </a:r>
            <a:r>
              <a:rPr lang="fr-FR" sz="2400" b="1" dirty="0">
                <a:latin typeface="+mj-lt"/>
                <a:cs typeface="Times New Roman" pitchFamily="18" charset="0"/>
              </a:rPr>
              <a:t>fichier APK</a:t>
            </a:r>
            <a:r>
              <a:rPr lang="fr-FR" sz="2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700088" indent="-342900" algn="just">
              <a:buFont typeface="Wingdings" panose="05000000000000000000" pitchFamily="2" charset="2"/>
              <a:buChar char="v"/>
            </a:pPr>
            <a:r>
              <a:rPr lang="fr-FR" sz="2000" dirty="0">
                <a:cs typeface="Times New Roman" pitchFamily="18" charset="0"/>
              </a:rPr>
              <a:t>Utilisables sans </a:t>
            </a:r>
            <a:r>
              <a:rPr lang="fr-FR" sz="2000" b="1" dirty="0">
                <a:cs typeface="Times New Roman" pitchFamily="18" charset="0"/>
              </a:rPr>
              <a:t>connexion </a:t>
            </a:r>
            <a:r>
              <a:rPr lang="fr-FR" sz="2000" b="1" dirty="0" smtClean="0">
                <a:cs typeface="Times New Roman" pitchFamily="18" charset="0"/>
              </a:rPr>
              <a:t>Internet</a:t>
            </a:r>
          </a:p>
          <a:p>
            <a:pPr marL="700088" indent="-342900" algn="just">
              <a:buFont typeface="Wingdings" panose="05000000000000000000" pitchFamily="2" charset="2"/>
              <a:buChar char="v"/>
            </a:pPr>
            <a:r>
              <a:rPr lang="fr-FR" sz="2000" b="1" dirty="0" smtClean="0">
                <a:cs typeface="Times New Roman" pitchFamily="18" charset="0"/>
              </a:rPr>
              <a:t>Publiables</a:t>
            </a:r>
            <a:r>
              <a:rPr lang="fr-FR" sz="2000" dirty="0" smtClean="0">
                <a:cs typeface="Times New Roman" pitchFamily="18" charset="0"/>
              </a:rPr>
              <a:t> </a:t>
            </a:r>
            <a:r>
              <a:rPr lang="fr-FR" sz="2000" dirty="0">
                <a:cs typeface="Times New Roman" pitchFamily="18" charset="0"/>
              </a:rPr>
              <a:t>dans </a:t>
            </a:r>
            <a:r>
              <a:rPr lang="fr-FR" sz="2000" b="1" dirty="0">
                <a:cs typeface="Times New Roman" pitchFamily="18" charset="0"/>
              </a:rPr>
              <a:t>les magasins en ligne </a:t>
            </a:r>
            <a:r>
              <a:rPr lang="fr-FR" sz="2000" dirty="0">
                <a:cs typeface="Times New Roman" pitchFamily="18" charset="0"/>
              </a:rPr>
              <a:t>d’applications </a:t>
            </a:r>
            <a:r>
              <a:rPr lang="fr-FR" sz="2000" dirty="0" smtClean="0">
                <a:cs typeface="Times New Roman" pitchFamily="18" charset="0"/>
              </a:rPr>
              <a:t>du </a:t>
            </a:r>
            <a:r>
              <a:rPr lang="fr-FR" sz="2000" b="1" dirty="0" smtClean="0">
                <a:cs typeface="Times New Roman" pitchFamily="18" charset="0"/>
              </a:rPr>
              <a:t>OS ciblé</a:t>
            </a:r>
            <a:endParaRPr lang="fr-FR" sz="2000" b="1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7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700" dirty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Performance accrue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et haut degré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fiabilité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2040" y="188640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08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</a:t>
            </a:r>
            <a:endParaRPr lang="fr-FR" sz="3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98043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Natives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584950"/>
            <a:ext cx="925252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cs typeface="Times New Roman" pitchFamily="18" charset="0"/>
              </a:rPr>
              <a:t>Ont </a:t>
            </a:r>
            <a:r>
              <a:rPr lang="fr-FR" sz="2400" dirty="0" smtClean="0">
                <a:cs typeface="Times New Roman" pitchFamily="18" charset="0"/>
              </a:rPr>
              <a:t>l’</a:t>
            </a:r>
            <a:r>
              <a:rPr lang="fr-FR" sz="2400" b="1" dirty="0" smtClean="0">
                <a:cs typeface="Times New Roman" pitchFamily="18" charset="0"/>
              </a:rPr>
              <a:t>accès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>
                <a:cs typeface="Times New Roman" pitchFamily="18" charset="0"/>
              </a:rPr>
              <a:t>aux </a:t>
            </a:r>
            <a:r>
              <a:rPr lang="fr-FR" sz="2400" b="1" dirty="0">
                <a:cs typeface="Times New Roman" pitchFamily="18" charset="0"/>
              </a:rPr>
              <a:t>fonctionnalités </a:t>
            </a:r>
            <a:r>
              <a:rPr lang="fr-FR" sz="2400" b="1" dirty="0" smtClean="0">
                <a:cs typeface="Times New Roman" pitchFamily="18" charset="0"/>
              </a:rPr>
              <a:t>et capteurs (</a:t>
            </a:r>
            <a:r>
              <a:rPr lang="fr-FR" sz="2400" b="1" dirty="0" err="1" smtClean="0">
                <a:cs typeface="Times New Roman" pitchFamily="18" charset="0"/>
              </a:rPr>
              <a:t>built</a:t>
            </a:r>
            <a:r>
              <a:rPr lang="fr-FR" sz="2400" b="1" dirty="0" smtClean="0">
                <a:cs typeface="Times New Roman" pitchFamily="18" charset="0"/>
              </a:rPr>
              <a:t>-in </a:t>
            </a:r>
            <a:r>
              <a:rPr lang="fr-FR" sz="2400" b="1" dirty="0" err="1" smtClean="0">
                <a:cs typeface="Times New Roman" pitchFamily="18" charset="0"/>
              </a:rPr>
              <a:t>sensors</a:t>
            </a:r>
            <a:r>
              <a:rPr lang="fr-FR" sz="2400" b="1" dirty="0" smtClean="0">
                <a:cs typeface="Times New Roman" pitchFamily="18" charset="0"/>
              </a:rPr>
              <a:t>) du </a:t>
            </a:r>
            <a:r>
              <a:rPr lang="fr-FR" sz="2400" b="1" dirty="0">
                <a:cs typeface="Times New Roman" pitchFamily="18" charset="0"/>
              </a:rPr>
              <a:t>l’appareil « </a:t>
            </a:r>
            <a:r>
              <a:rPr lang="fr-FR" sz="2400" dirty="0"/>
              <a:t>fonctions natives </a:t>
            </a:r>
            <a:r>
              <a:rPr lang="fr-FR" sz="2400" dirty="0" smtClean="0"/>
              <a:t>»: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771525" indent="-34290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 </a:t>
            </a:r>
            <a:r>
              <a:rPr lang="fr-FR" sz="2400" dirty="0" smtClean="0">
                <a:cs typeface="Times New Roman" pitchFamily="18" charset="0"/>
              </a:rPr>
              <a:t>caméra</a:t>
            </a:r>
            <a:r>
              <a:rPr lang="fr-FR" sz="2400" dirty="0">
                <a:cs typeface="Times New Roman" pitchFamily="18" charset="0"/>
              </a:rPr>
              <a:t>, </a:t>
            </a:r>
            <a:endParaRPr lang="fr-FR" sz="2400" dirty="0" smtClean="0">
              <a:cs typeface="Times New Roman" pitchFamily="18" charset="0"/>
            </a:endParaRPr>
          </a:p>
          <a:p>
            <a:pPr marL="771525" indent="-342900" algn="just">
              <a:buFont typeface="Wingdings" panose="05000000000000000000" pitchFamily="2" charset="2"/>
              <a:buChar char="v"/>
            </a:pPr>
            <a:endParaRPr lang="fr-FR" sz="1100" dirty="0" smtClean="0">
              <a:cs typeface="Times New Roman" pitchFamily="18" charset="0"/>
            </a:endParaRPr>
          </a:p>
          <a:p>
            <a:pPr marL="771525" indent="-342900" algn="just">
              <a:buFont typeface="Wingdings" panose="05000000000000000000" pitchFamily="2" charset="2"/>
              <a:buChar char="v"/>
            </a:pPr>
            <a:r>
              <a:rPr lang="fr-FR" sz="2400" dirty="0" smtClean="0">
                <a:cs typeface="Times New Roman" pitchFamily="18" charset="0"/>
              </a:rPr>
              <a:t>liste </a:t>
            </a:r>
            <a:r>
              <a:rPr lang="fr-FR" sz="2400" dirty="0">
                <a:cs typeface="Times New Roman" pitchFamily="18" charset="0"/>
              </a:rPr>
              <a:t>de contacts, </a:t>
            </a:r>
            <a:endParaRPr lang="fr-FR" sz="2400" dirty="0" smtClean="0">
              <a:cs typeface="Times New Roman" pitchFamily="18" charset="0"/>
            </a:endParaRPr>
          </a:p>
          <a:p>
            <a:pPr marL="771525" indent="-342900" algn="just">
              <a:buFont typeface="Wingdings" panose="05000000000000000000" pitchFamily="2" charset="2"/>
              <a:buChar char="v"/>
            </a:pPr>
            <a:endParaRPr lang="fr-FR" sz="1200" dirty="0" smtClean="0">
              <a:cs typeface="Times New Roman" pitchFamily="18" charset="0"/>
            </a:endParaRPr>
          </a:p>
          <a:p>
            <a:pPr marL="771525" indent="-34290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stockage </a:t>
            </a:r>
            <a:r>
              <a:rPr lang="fr-FR" sz="2400" dirty="0"/>
              <a:t>offline , </a:t>
            </a:r>
            <a:endParaRPr lang="fr-FR" sz="2400" dirty="0" smtClean="0"/>
          </a:p>
          <a:p>
            <a:pPr marL="771525" indent="-342900" algn="just">
              <a:buFont typeface="Wingdings" panose="05000000000000000000" pitchFamily="2" charset="2"/>
              <a:buChar char="v"/>
            </a:pPr>
            <a:endParaRPr lang="fr-FR" sz="1100" dirty="0" smtClean="0"/>
          </a:p>
          <a:p>
            <a:pPr marL="771525" indent="-34290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Géolocalisation</a:t>
            </a:r>
            <a:r>
              <a:rPr lang="fr-FR" sz="2400" dirty="0"/>
              <a:t>, </a:t>
            </a:r>
            <a:endParaRPr lang="fr-FR" sz="2400" dirty="0" smtClean="0"/>
          </a:p>
          <a:p>
            <a:pPr marL="771525" indent="-342900" algn="just">
              <a:buFont typeface="Wingdings" panose="05000000000000000000" pitchFamily="2" charset="2"/>
              <a:buChar char="v"/>
            </a:pPr>
            <a:endParaRPr lang="fr-FR" sz="1050" dirty="0" smtClean="0"/>
          </a:p>
          <a:p>
            <a:pPr marL="771525" indent="-34290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Bluetooth</a:t>
            </a:r>
            <a:r>
              <a:rPr lang="fr-FR" sz="2400" dirty="0"/>
              <a:t>, </a:t>
            </a:r>
            <a:endParaRPr lang="fr-FR" sz="2400" dirty="0" smtClean="0"/>
          </a:p>
          <a:p>
            <a:pPr marL="771525" indent="-342900" algn="just">
              <a:buFont typeface="Wingdings" panose="05000000000000000000" pitchFamily="2" charset="2"/>
              <a:buChar char="v"/>
            </a:pPr>
            <a:endParaRPr lang="fr-FR" sz="1200" dirty="0" smtClean="0"/>
          </a:p>
          <a:p>
            <a:pPr marL="771525" indent="-34290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Accéléromètre,</a:t>
            </a:r>
          </a:p>
          <a:p>
            <a:pPr marL="771525" indent="-342900" algn="just">
              <a:buFont typeface="Wingdings" panose="05000000000000000000" pitchFamily="2" charset="2"/>
              <a:buChar char="v"/>
            </a:pPr>
            <a:endParaRPr lang="fr-FR" sz="1050" dirty="0" smtClean="0"/>
          </a:p>
          <a:p>
            <a:pPr marL="771525" indent="-34290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 Notifications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4932040" y="253311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62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</a:t>
            </a:r>
            <a:endParaRPr lang="fr-FR" sz="3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10486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Natives 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072494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932040" y="253311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62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</a:t>
            </a:r>
            <a:endParaRPr lang="fr-FR" sz="3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052736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Web mobile </a:t>
            </a:r>
          </a:p>
          <a:p>
            <a:pPr algn="just"/>
            <a:endParaRPr lang="fr-FR" sz="28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algn="just"/>
            <a:endParaRPr lang="fr-FR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300" b="1" u="sng" dirty="0" smtClean="0">
                <a:latin typeface="+mj-lt"/>
                <a:cs typeface="Times New Roman" pitchFamily="18" charset="0"/>
              </a:rPr>
              <a:t>Web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et </a:t>
            </a:r>
            <a:r>
              <a:rPr lang="fr-FR" sz="2300" b="1" u="sng" dirty="0" smtClean="0">
                <a:latin typeface="+mj-lt"/>
                <a:cs typeface="Times New Roman" pitchFamily="18" charset="0"/>
              </a:rPr>
              <a:t>mobile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: </a:t>
            </a:r>
            <a:r>
              <a:rPr lang="fr-FR" sz="23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2300" dirty="0" smtClean="0">
                <a:latin typeface="+mj-lt"/>
                <a:cs typeface="Times New Roman" pitchFamily="18" charset="0"/>
              </a:rPr>
              <a:t>  Sites (</a:t>
            </a:r>
            <a:r>
              <a:rPr lang="fr-FR" sz="2300" dirty="0" err="1" smtClean="0">
                <a:latin typeface="+mj-lt"/>
                <a:cs typeface="Times New Roman" pitchFamily="18" charset="0"/>
              </a:rPr>
              <a:t>app</a:t>
            </a:r>
            <a:r>
              <a:rPr lang="fr-FR" sz="2300" dirty="0" smtClean="0">
                <a:latin typeface="+mj-lt"/>
                <a:cs typeface="Times New Roman" pitchFamily="18" charset="0"/>
              </a:rPr>
              <a:t>) web </a:t>
            </a:r>
            <a:r>
              <a:rPr lang="fr-FR" sz="2300" b="1" dirty="0" smtClean="0">
                <a:solidFill>
                  <a:srgbClr val="006666"/>
                </a:solidFill>
                <a:latin typeface="+mj-lt"/>
                <a:cs typeface="Times New Roman" pitchFamily="18" charset="0"/>
              </a:rPr>
              <a:t>adapté</a:t>
            </a:r>
            <a:r>
              <a:rPr lang="fr-FR" sz="2300" dirty="0" smtClean="0">
                <a:solidFill>
                  <a:srgbClr val="006666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et </a:t>
            </a:r>
            <a:r>
              <a:rPr lang="fr-FR" sz="2300" b="1" dirty="0" smtClean="0">
                <a:solidFill>
                  <a:srgbClr val="006666"/>
                </a:solidFill>
                <a:latin typeface="+mj-lt"/>
                <a:cs typeface="Times New Roman" pitchFamily="18" charset="0"/>
              </a:rPr>
              <a:t>optimisé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pour une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utilisation sur appareil mobile </a:t>
            </a:r>
          </a:p>
          <a:p>
            <a:pPr algn="just"/>
            <a:endParaRPr lang="fr-FR" sz="23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300" dirty="0" smtClean="0">
                <a:latin typeface="+mj-lt"/>
                <a:cs typeface="Times New Roman" pitchFamily="18" charset="0"/>
              </a:rPr>
              <a:t>•  Accessibles via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le navigateur web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de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l’appareil mobile </a:t>
            </a:r>
            <a:r>
              <a:rPr lang="fr-FR" sz="2300" b="1" dirty="0">
                <a:latin typeface="+mj-lt"/>
                <a:cs typeface="Times New Roman" pitchFamily="18" charset="0"/>
              </a:rPr>
              <a:t>(</a:t>
            </a:r>
            <a:r>
              <a:rPr lang="fr-FR" sz="23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m.nomdedomaine.com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)</a:t>
            </a:r>
          </a:p>
          <a:p>
            <a:pPr algn="just"/>
            <a:endParaRPr lang="fr-FR" sz="23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300" dirty="0" smtClean="0">
                <a:latin typeface="+mj-lt"/>
                <a:cs typeface="Times New Roman" pitchFamily="18" charset="0"/>
              </a:rPr>
              <a:t>•  Fonctionnement en ligne,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sans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300" b="1" dirty="0" smtClean="0"/>
              <a:t>besoin d'être téléchargées ou  installées</a:t>
            </a:r>
            <a:endParaRPr lang="fr-FR" sz="2300" dirty="0" smtClean="0">
              <a:latin typeface="+mj-lt"/>
              <a:cs typeface="Times New Roman" pitchFamily="18" charset="0"/>
            </a:endParaRPr>
          </a:p>
          <a:p>
            <a:pPr algn="just"/>
            <a:endParaRPr lang="fr-FR" sz="23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300" dirty="0" smtClean="0">
                <a:latin typeface="+mj-lt"/>
                <a:cs typeface="Times New Roman" pitchFamily="18" charset="0"/>
              </a:rPr>
              <a:t>•  Modification à un seul endroit, et visible à tous les utilisateurs</a:t>
            </a:r>
          </a:p>
          <a:p>
            <a:pPr algn="just"/>
            <a:endParaRPr lang="fr-FR" sz="1400" dirty="0" smtClean="0">
              <a:latin typeface="+mj-lt"/>
              <a:cs typeface="Times New Roman" pitchFamily="18" charset="0"/>
            </a:endParaRPr>
          </a:p>
          <a:p>
            <a:pPr marL="628650" indent="-85725" algn="just"/>
            <a:r>
              <a:rPr lang="fr-FR" sz="2000" dirty="0" smtClean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cs typeface="Times New Roman" pitchFamily="18" charset="0"/>
              </a:rPr>
              <a:t>mise </a:t>
            </a:r>
            <a:r>
              <a:rPr lang="fr-FR" sz="2000" dirty="0">
                <a:cs typeface="Times New Roman" pitchFamily="18" charset="0"/>
              </a:rPr>
              <a:t>à jour </a:t>
            </a:r>
            <a:r>
              <a:rPr lang="fr-FR" sz="2000" dirty="0" smtClean="0">
                <a:cs typeface="Times New Roman" pitchFamily="18" charset="0"/>
              </a:rPr>
              <a:t>automatique</a:t>
            </a:r>
            <a:endParaRPr lang="fr-FR" sz="23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253311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2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L'évolution des appareils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pic>
        <p:nvPicPr>
          <p:cNvPr id="14" name="Picture 2" descr="http://cdn.overclock.net/2/20/20fba775_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84084"/>
            <a:ext cx="3782579" cy="271464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966655" y="1785918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suitcase phone </a:t>
            </a:r>
            <a:endParaRPr lang="fr-FR" b="1" dirty="0" smtClean="0">
              <a:solidFill>
                <a:srgbClr val="C00000"/>
              </a:solidFill>
            </a:endParaRPr>
          </a:p>
          <a:p>
            <a:r>
              <a:rPr lang="fr-FR" b="1" dirty="0" smtClean="0">
                <a:solidFill>
                  <a:srgbClr val="C00000"/>
                </a:solidFill>
              </a:rPr>
              <a:t>1G</a:t>
            </a:r>
            <a:endParaRPr lang="fr-FR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036" y="1331777"/>
            <a:ext cx="1058243" cy="223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914" y="3939836"/>
            <a:ext cx="1111219" cy="243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15" y="4331325"/>
            <a:ext cx="857256" cy="161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8557" y="4331325"/>
            <a:ext cx="97913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7004987" y="189507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2G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775301" y="483475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3G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5880710" y="4934743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smart </a:t>
            </a:r>
            <a:r>
              <a:rPr lang="fr-FR" b="1" dirty="0">
                <a:solidFill>
                  <a:srgbClr val="C00000"/>
                </a:solidFill>
              </a:rPr>
              <a:t>phone </a:t>
            </a:r>
            <a:endParaRPr lang="fr-FR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</a:t>
            </a:r>
            <a:endParaRPr lang="fr-FR" sz="3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07154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Web mobile (développement)</a:t>
            </a:r>
          </a:p>
          <a:p>
            <a:pPr algn="just"/>
            <a:endParaRPr lang="fr-FR" sz="20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6" name="AutoShape 2" descr="Résultat de recherche d'images pour &quot;technologies de développement web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technologies de développement web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68" y="3535689"/>
            <a:ext cx="394562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réation d'une application 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989" y="3719739"/>
            <a:ext cx="4514811" cy="271978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714505"/>
            <a:ext cx="914400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b="1" dirty="0" smtClean="0">
                <a:cs typeface="Times New Roman" pitchFamily="18" charset="0"/>
              </a:rPr>
              <a:t>technologies </a:t>
            </a:r>
            <a:r>
              <a:rPr lang="fr-FR" sz="2300" b="1" dirty="0">
                <a:cs typeface="Times New Roman" pitchFamily="18" charset="0"/>
              </a:rPr>
              <a:t>de développement web</a:t>
            </a:r>
            <a:r>
              <a:rPr lang="fr-FR" sz="2300" dirty="0">
                <a:cs typeface="Times New Roman" pitchFamily="18" charset="0"/>
              </a:rPr>
              <a:t>: </a:t>
            </a:r>
            <a:r>
              <a:rPr lang="fr-FR" sz="2300" dirty="0" smtClean="0">
                <a:cs typeface="Times New Roman" pitchFamily="18" charset="0"/>
              </a:rPr>
              <a:t>  </a:t>
            </a:r>
            <a:r>
              <a:rPr lang="fr-FR" sz="2200" dirty="0">
                <a:cs typeface="Times New Roman" pitchFamily="18" charset="0"/>
              </a:rPr>
              <a:t>HTML, JavaScript, CSS</a:t>
            </a:r>
            <a:r>
              <a:rPr lang="fr-FR" sz="2300" dirty="0" smtClean="0">
                <a:cs typeface="Times New Roman" pitchFamily="18" charset="0"/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cs typeface="Times New Roman" pitchFamily="18" charset="0"/>
              </a:rPr>
              <a:t>et </a:t>
            </a:r>
            <a:r>
              <a:rPr lang="fr-FR" sz="2300" b="1" dirty="0" smtClean="0">
                <a:cs typeface="Times New Roman" pitchFamily="18" charset="0"/>
              </a:rPr>
              <a:t>plateforme </a:t>
            </a:r>
            <a:r>
              <a:rPr lang="fr-FR" sz="2300" b="1" dirty="0">
                <a:cs typeface="Times New Roman" pitchFamily="18" charset="0"/>
              </a:rPr>
              <a:t>logiciel (</a:t>
            </a:r>
            <a:r>
              <a:rPr lang="fr-FR" sz="2300" b="1" dirty="0" err="1">
                <a:cs typeface="Times New Roman" pitchFamily="18" charset="0"/>
              </a:rPr>
              <a:t>framework</a:t>
            </a:r>
            <a:r>
              <a:rPr lang="fr-FR" sz="2300" b="1" dirty="0" smtClean="0">
                <a:cs typeface="Times New Roman" pitchFamily="18" charset="0"/>
              </a:rPr>
              <a:t>): </a:t>
            </a:r>
            <a:r>
              <a:rPr lang="fr-FR" sz="2200" dirty="0"/>
              <a:t>IONIC, </a:t>
            </a:r>
            <a:r>
              <a:rPr lang="fr-FR" sz="2200" dirty="0">
                <a:cs typeface="Times New Roman" pitchFamily="18" charset="0"/>
              </a:rPr>
              <a:t>Node.js, </a:t>
            </a:r>
            <a:r>
              <a:rPr lang="fr-FR" sz="2200" dirty="0" err="1">
                <a:cs typeface="Times New Roman" pitchFamily="18" charset="0"/>
              </a:rPr>
              <a:t>Angular</a:t>
            </a:r>
            <a:r>
              <a:rPr lang="fr-FR" sz="2200" dirty="0">
                <a:cs typeface="Times New Roman" pitchFamily="18" charset="0"/>
              </a:rPr>
              <a:t> ou </a:t>
            </a:r>
            <a:r>
              <a:rPr lang="fr-FR" sz="2200" dirty="0" err="1">
                <a:cs typeface="Times New Roman" pitchFamily="18" charset="0"/>
              </a:rPr>
              <a:t>React</a:t>
            </a:r>
            <a:r>
              <a:rPr lang="fr-FR" sz="2200" dirty="0">
                <a:cs typeface="Times New Roman" pitchFamily="18" charset="0"/>
              </a:rPr>
              <a:t>.</a:t>
            </a:r>
          </a:p>
          <a:p>
            <a:pPr algn="just"/>
            <a:r>
              <a:rPr lang="fr-FR" sz="2300" dirty="0"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32040" y="253311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40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Résultat de recherche d'images pour &quot;applications mobiles forums,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214554"/>
            <a:ext cx="1928826" cy="3023323"/>
          </a:xfrm>
          <a:prstGeom prst="rect">
            <a:avLst/>
          </a:prstGeom>
          <a:noFill/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07154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Web mobiles </a:t>
            </a:r>
          </a:p>
          <a:p>
            <a:pPr algn="just"/>
            <a:endParaRPr lang="fr-FR" sz="20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6" name="AutoShape 2" descr="Résultat de recherche d'images pour &quot;technologies de développement web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technologies de développement web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16430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application dont </a:t>
            </a:r>
            <a:r>
              <a:rPr lang="fr-FR" sz="2000" b="1" dirty="0" smtClean="0"/>
              <a:t>la page d’accueil </a:t>
            </a:r>
            <a:r>
              <a:rPr lang="fr-FR" sz="2000" dirty="0" smtClean="0"/>
              <a:t>permet d’accéder aux différentes </a:t>
            </a:r>
            <a:r>
              <a:rPr lang="fr-FR" sz="2000" b="1" dirty="0" smtClean="0"/>
              <a:t>sections</a:t>
            </a:r>
            <a:r>
              <a:rPr lang="fr-FR" sz="2000" dirty="0" smtClean="0"/>
              <a:t> ou </a:t>
            </a:r>
            <a:r>
              <a:rPr lang="fr-FR" sz="2000" b="1" dirty="0" smtClean="0"/>
              <a:t>catégories</a:t>
            </a:r>
            <a:r>
              <a:rPr lang="fr-FR" sz="2000" dirty="0" smtClean="0"/>
              <a:t>. Son contenu peut être très varié :</a:t>
            </a:r>
            <a:endParaRPr lang="fr-FR" sz="2000" dirty="0"/>
          </a:p>
        </p:txBody>
      </p:sp>
      <p:pic>
        <p:nvPicPr>
          <p:cNvPr id="50178" name="Picture 2" descr="Résultat de recherche d'images pour &quot;applications mobiles forums, chats, email, moteurs de recherche, formulaire d'enregistrement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14752"/>
            <a:ext cx="2578062" cy="200026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85720" y="3286124"/>
            <a:ext cx="1214446" cy="40011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F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forums</a:t>
            </a:r>
            <a:endParaRPr lang="fr-F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1538" y="3857628"/>
            <a:ext cx="1039067" cy="40011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F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e-mail</a:t>
            </a:r>
            <a:endParaRPr lang="fr-F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282" y="2428868"/>
            <a:ext cx="3286148" cy="40011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F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moteurs de recherche</a:t>
            </a:r>
            <a:endParaRPr lang="fr-F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643446"/>
            <a:ext cx="2500330" cy="646331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fr-F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formulaire d’enregistrement</a:t>
            </a:r>
            <a:endParaRPr lang="fr-F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5918" y="3286124"/>
            <a:ext cx="1000132" cy="40011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r-FR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chats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500702"/>
            <a:ext cx="2143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Connecteur droit avec flèche 24"/>
          <p:cNvCxnSpPr/>
          <p:nvPr/>
        </p:nvCxnSpPr>
        <p:spPr>
          <a:xfrm flipV="1">
            <a:off x="5429256" y="3214686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715008" y="5357826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0800000">
            <a:off x="2714612" y="4000504"/>
            <a:ext cx="723904" cy="295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32040" y="253311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58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</a:t>
            </a:r>
            <a:endParaRPr lang="fr-FR" sz="3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9" name="Rectangle 8"/>
          <p:cNvSpPr/>
          <p:nvPr/>
        </p:nvSpPr>
        <p:spPr>
          <a:xfrm>
            <a:off x="0" y="100010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Hybrides </a:t>
            </a:r>
          </a:p>
          <a:p>
            <a:pPr algn="just"/>
            <a:endParaRPr lang="fr-F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just"/>
            <a:r>
              <a:rPr lang="fr-FR" dirty="0" smtClean="0">
                <a:latin typeface="+mj-lt"/>
              </a:rPr>
              <a:t>•  </a:t>
            </a:r>
            <a:r>
              <a:rPr lang="fr-FR" sz="2400" dirty="0" smtClean="0">
                <a:cs typeface="Times New Roman" pitchFamily="18" charset="0"/>
              </a:rPr>
              <a:t>Par </a:t>
            </a:r>
            <a:r>
              <a:rPr lang="fr-FR" sz="2400" dirty="0">
                <a:cs typeface="Times New Roman" pitchFamily="18" charset="0"/>
              </a:rPr>
              <a:t>rapport aux </a:t>
            </a:r>
            <a:r>
              <a:rPr lang="fr-FR" sz="2400" u="sng" dirty="0">
                <a:cs typeface="Times New Roman" pitchFamily="18" charset="0"/>
              </a:rPr>
              <a:t>applications </a:t>
            </a:r>
            <a:r>
              <a:rPr lang="fr-FR" sz="2400" u="sng" dirty="0" smtClean="0">
                <a:cs typeface="Times New Roman" pitchFamily="18" charset="0"/>
              </a:rPr>
              <a:t>purement web</a:t>
            </a:r>
            <a:r>
              <a:rPr lang="fr-FR" sz="2400" dirty="0" smtClean="0">
                <a:cs typeface="Times New Roman" pitchFamily="18" charset="0"/>
              </a:rPr>
              <a:t>, hybrides </a:t>
            </a:r>
            <a:r>
              <a:rPr lang="fr-FR" sz="2400" dirty="0" err="1" smtClean="0">
                <a:cs typeface="Times New Roman" pitchFamily="18" charset="0"/>
              </a:rPr>
              <a:t>app</a:t>
            </a:r>
            <a:r>
              <a:rPr lang="fr-FR" sz="2400" dirty="0" smtClean="0">
                <a:cs typeface="Times New Roman" pitchFamily="18" charset="0"/>
              </a:rPr>
              <a:t>, </a:t>
            </a:r>
            <a:r>
              <a:rPr lang="fr-FR" sz="2400" dirty="0">
                <a:cs typeface="Times New Roman" pitchFamily="18" charset="0"/>
              </a:rPr>
              <a:t>sous </a:t>
            </a:r>
            <a:r>
              <a:rPr lang="fr-FR" sz="2400" b="1" dirty="0">
                <a:cs typeface="Times New Roman" pitchFamily="18" charset="0"/>
              </a:rPr>
              <a:t>forme d’application installée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b="1" dirty="0">
                <a:cs typeface="Times New Roman" pitchFamily="18" charset="0"/>
              </a:rPr>
              <a:t>comme</a:t>
            </a:r>
            <a:r>
              <a:rPr lang="fr-FR" sz="2400" dirty="0">
                <a:cs typeface="Times New Roman" pitchFamily="18" charset="0"/>
              </a:rPr>
              <a:t> toute </a:t>
            </a:r>
            <a:r>
              <a:rPr lang="fr-FR" sz="2400" b="1" dirty="0">
                <a:cs typeface="Times New Roman" pitchFamily="18" charset="0"/>
              </a:rPr>
              <a:t>application </a:t>
            </a:r>
            <a:r>
              <a:rPr lang="fr-FR" sz="2400" b="1" dirty="0" smtClean="0">
                <a:cs typeface="Times New Roman" pitchFamily="18" charset="0"/>
              </a:rPr>
              <a:t>native,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permettent : </a:t>
            </a: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marL="700087" indent="-342900" algn="just">
              <a:buFont typeface="Wingdings" panose="05000000000000000000" pitchFamily="2" charset="2"/>
              <a:buChar char="v"/>
            </a:pPr>
            <a:r>
              <a:rPr lang="fr-FR" sz="2200" dirty="0" smtClean="0">
                <a:latin typeface="+mj-lt"/>
                <a:cs typeface="Times New Roman" pitchFamily="18" charset="0"/>
              </a:rPr>
              <a:t>d’exposer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le contenu de sites web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existants</a:t>
            </a:r>
            <a:endParaRPr lang="fr-FR" sz="2200" b="1" dirty="0" smtClean="0">
              <a:latin typeface="+mj-lt"/>
              <a:cs typeface="Times New Roman" pitchFamily="18" charset="0"/>
            </a:endParaRPr>
          </a:p>
          <a:p>
            <a:pPr marL="700087" indent="-342900" algn="just">
              <a:buFont typeface="Wingdings" panose="05000000000000000000" pitchFamily="2" charset="2"/>
              <a:buChar char="v"/>
            </a:pPr>
            <a:r>
              <a:rPr lang="fr-FR" sz="2200" dirty="0" smtClean="0">
                <a:latin typeface="+mj-lt"/>
                <a:cs typeface="Times New Roman" pitchFamily="18" charset="0"/>
              </a:rPr>
              <a:t>Un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accès mobile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aux sévices en ligne</a:t>
            </a:r>
          </a:p>
          <a:p>
            <a:pPr marL="700087" indent="-342900" algn="just">
              <a:buFont typeface="Wingdings" panose="05000000000000000000" pitchFamily="2" charset="2"/>
              <a:buChar char="v"/>
            </a:pPr>
            <a:r>
              <a:rPr lang="fr-FR" sz="2200" dirty="0" smtClean="0">
                <a:latin typeface="+mj-lt"/>
                <a:cs typeface="Times New Roman" pitchFamily="18" charset="0"/>
              </a:rPr>
              <a:t>un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accès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limité aux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fonctionnalités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de l’appareil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3122" y="450619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cs typeface="Times New Roman" pitchFamily="18" charset="0"/>
              </a:rPr>
              <a:t>abstraction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smtClean="0">
                <a:cs typeface="Times New Roman" pitchFamily="18" charset="0"/>
              </a:rPr>
              <a:t>(indépendance) des </a:t>
            </a:r>
            <a:r>
              <a:rPr lang="fr-FR" sz="2400" b="1" dirty="0">
                <a:cs typeface="Times New Roman" pitchFamily="18" charset="0"/>
              </a:rPr>
              <a:t>particularités du système </a:t>
            </a:r>
            <a:endParaRPr lang="fr-FR" sz="2400" b="1" dirty="0" smtClean="0"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100" dirty="0" smtClean="0">
              <a:cs typeface="Times New Roman" pitchFamily="18" charset="0"/>
            </a:endParaRPr>
          </a:p>
          <a:p>
            <a:pPr marL="357188"/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smtClean="0">
                <a:cs typeface="Times New Roman" pitchFamily="18" charset="0"/>
              </a:rPr>
              <a:t>  </a:t>
            </a:r>
            <a:r>
              <a:rPr lang="fr-FR" sz="2400" dirty="0" smtClean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000" dirty="0">
                <a:cs typeface="Times New Roman" pitchFamily="18" charset="0"/>
              </a:rPr>
              <a:t>la même application peut </a:t>
            </a:r>
            <a:r>
              <a:rPr lang="fr-FR" sz="2000" dirty="0" smtClean="0">
                <a:cs typeface="Times New Roman" pitchFamily="18" charset="0"/>
              </a:rPr>
              <a:t>être exécutée sur </a:t>
            </a:r>
            <a:r>
              <a:rPr lang="fr-FR" sz="2000" dirty="0">
                <a:cs typeface="Times New Roman" pitchFamily="18" charset="0"/>
              </a:rPr>
              <a:t>différentes plateformes (Android, </a:t>
            </a:r>
            <a:r>
              <a:rPr lang="fr-FR" sz="2000" dirty="0" err="1">
                <a:cs typeface="Times New Roman" pitchFamily="18" charset="0"/>
              </a:rPr>
              <a:t>iOS</a:t>
            </a:r>
            <a:r>
              <a:rPr lang="fr-FR" sz="2000" dirty="0">
                <a:cs typeface="Times New Roman" pitchFamily="18" charset="0"/>
              </a:rPr>
              <a:t>, Windows, Linux. . . </a:t>
            </a:r>
            <a:r>
              <a:rPr lang="fr-FR" sz="2000" dirty="0" smtClean="0">
                <a:cs typeface="Times New Roman" pitchFamily="18" charset="0"/>
              </a:rPr>
              <a:t>).</a:t>
            </a:r>
            <a:endParaRPr lang="fr-FR" sz="2000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91671"/>
            <a:ext cx="8420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cs typeface="Times New Roman" pitchFamily="18" charset="0"/>
              </a:rPr>
              <a:t>•  </a:t>
            </a:r>
            <a:r>
              <a:rPr lang="fr-FR" sz="2400" b="1" dirty="0">
                <a:cs typeface="Times New Roman" pitchFamily="18" charset="0"/>
              </a:rPr>
              <a:t>Publiables</a:t>
            </a:r>
            <a:r>
              <a:rPr lang="fr-FR" sz="2400" dirty="0">
                <a:cs typeface="Times New Roman" pitchFamily="18" charset="0"/>
              </a:rPr>
              <a:t> dans </a:t>
            </a:r>
            <a:r>
              <a:rPr lang="fr-FR" sz="2400" b="1" dirty="0">
                <a:cs typeface="Times New Roman" pitchFamily="18" charset="0"/>
              </a:rPr>
              <a:t>les magasins en ligne </a:t>
            </a:r>
            <a:r>
              <a:rPr lang="fr-FR" sz="2400" dirty="0">
                <a:cs typeface="Times New Roman" pitchFamily="18" charset="0"/>
              </a:rPr>
              <a:t>d’applications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32040" y="253311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62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</a:t>
            </a:r>
            <a:endParaRPr lang="fr-FR" sz="3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9" name="Rectangle 8"/>
          <p:cNvSpPr/>
          <p:nvPr/>
        </p:nvSpPr>
        <p:spPr>
          <a:xfrm>
            <a:off x="0" y="9429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Applications </a:t>
            </a:r>
            <a:r>
              <a:rPr lang="fr-FR" sz="24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Hybrides (</a:t>
            </a:r>
            <a:r>
              <a:rPr lang="fr-FR" sz="2400" b="1" u="sng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Développement</a:t>
            </a:r>
            <a:r>
              <a:rPr lang="fr-FR" sz="24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438650"/>
            <a:ext cx="3573535" cy="204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4625886"/>
            <a:ext cx="3244976" cy="18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8604" y="1412776"/>
            <a:ext cx="911539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développées </a:t>
            </a:r>
            <a:r>
              <a:rPr lang="fr-FR" sz="2400" dirty="0">
                <a:latin typeface="+mj-lt"/>
                <a:cs typeface="Times New Roman" pitchFamily="18" charset="0"/>
              </a:rPr>
              <a:t>dans un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« 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framework</a:t>
            </a:r>
            <a:r>
              <a:rPr lang="fr-FR" sz="2400" dirty="0" smtClean="0">
                <a:latin typeface="+mj-lt"/>
                <a:cs typeface="Times New Roman" pitchFamily="18" charset="0"/>
              </a:rPr>
              <a:t> » en utilisant une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technologie de développement web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</a:t>
            </a:r>
            <a:r>
              <a:rPr lang="fr-FR" sz="2400" dirty="0">
                <a:cs typeface="Times New Roman" pitchFamily="18" charset="0"/>
              </a:rPr>
              <a:t>puis enveloppées dans </a:t>
            </a:r>
            <a:r>
              <a:rPr lang="fr-FR" sz="2400" dirty="0" smtClean="0">
                <a:cs typeface="Times New Roman" pitchFamily="18" charset="0"/>
              </a:rPr>
              <a:t>une </a:t>
            </a:r>
            <a:r>
              <a:rPr lang="fr-FR" sz="2400" b="1" dirty="0" smtClean="0">
                <a:cs typeface="Times New Roman" pitchFamily="18" charset="0"/>
              </a:rPr>
              <a:t>application </a:t>
            </a:r>
            <a:r>
              <a:rPr lang="fr-FR" sz="2400" b="1" dirty="0">
                <a:cs typeface="Times New Roman" pitchFamily="18" charset="0"/>
              </a:rPr>
              <a:t>native </a:t>
            </a:r>
            <a:endParaRPr lang="fr-FR" sz="2400" b="1" dirty="0" smtClean="0"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="1" dirty="0"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# </a:t>
            </a:r>
            <a:r>
              <a:rPr lang="fr-FR" sz="2400" b="1" dirty="0" err="1">
                <a:solidFill>
                  <a:srgbClr val="002060"/>
                </a:solidFill>
                <a:cs typeface="Times New Roman" pitchFamily="18" charset="0"/>
              </a:rPr>
              <a:t>framework</a:t>
            </a:r>
            <a:r>
              <a:rPr lang="fr-FR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cs typeface="Times New Roman" pitchFamily="18" charset="0"/>
              </a:rPr>
              <a:t>(plateformes): </a:t>
            </a:r>
            <a:r>
              <a:rPr lang="fr-FR" sz="2100" b="1" dirty="0">
                <a:cs typeface="Times New Roman" pitchFamily="18" charset="0"/>
              </a:rPr>
              <a:t>Phone Gap </a:t>
            </a:r>
            <a:r>
              <a:rPr lang="fr-FR" sz="2100" b="1" dirty="0" smtClean="0">
                <a:cs typeface="Times New Roman" pitchFamily="18" charset="0"/>
              </a:rPr>
              <a:t>(</a:t>
            </a:r>
            <a:r>
              <a:rPr lang="fr-FR" sz="2100" b="1" dirty="0" err="1" smtClean="0">
                <a:cs typeface="Times New Roman" pitchFamily="18" charset="0"/>
              </a:rPr>
              <a:t>Cordova</a:t>
            </a:r>
            <a:r>
              <a:rPr lang="fr-FR" sz="2100" b="1" dirty="0" smtClean="0">
                <a:cs typeface="Times New Roman" pitchFamily="18" charset="0"/>
              </a:rPr>
              <a:t>), </a:t>
            </a:r>
            <a:r>
              <a:rPr lang="fr-FR" sz="2100" dirty="0" err="1" smtClean="0">
                <a:latin typeface="+mj-lt"/>
                <a:cs typeface="Times New Roman" pitchFamily="18" charset="0"/>
              </a:rPr>
              <a:t>Ionic</a:t>
            </a:r>
            <a:r>
              <a:rPr lang="fr-FR" sz="2100" dirty="0">
                <a:latin typeface="+mj-lt"/>
                <a:cs typeface="Times New Roman" pitchFamily="18" charset="0"/>
              </a:rPr>
              <a:t>, Flutter, </a:t>
            </a:r>
            <a:r>
              <a:rPr lang="fr-FR" sz="2100" dirty="0" err="1">
                <a:cs typeface="Times New Roman" pitchFamily="18" charset="0"/>
              </a:rPr>
              <a:t>Appcelerator</a:t>
            </a:r>
            <a:r>
              <a:rPr lang="fr-FR" sz="2100" dirty="0">
                <a:cs typeface="Times New Roman" pitchFamily="18" charset="0"/>
              </a:rPr>
              <a:t> </a:t>
            </a:r>
            <a:r>
              <a:rPr lang="fr-FR" sz="2100" dirty="0" err="1" smtClean="0">
                <a:cs typeface="Times New Roman" pitchFamily="18" charset="0"/>
              </a:rPr>
              <a:t>Titanium</a:t>
            </a:r>
            <a:r>
              <a:rPr lang="fr-FR" sz="2100" dirty="0" smtClean="0">
                <a:cs typeface="Times New Roman" pitchFamily="18" charset="0"/>
              </a:rPr>
              <a:t>, </a:t>
            </a:r>
            <a:r>
              <a:rPr lang="fr-FR" sz="2100" dirty="0" err="1" smtClean="0">
                <a:latin typeface="+mj-lt"/>
                <a:cs typeface="Times New Roman" pitchFamily="18" charset="0"/>
              </a:rPr>
              <a:t>React</a:t>
            </a:r>
            <a:r>
              <a:rPr lang="fr-FR" sz="2100" dirty="0" smtClean="0">
                <a:latin typeface="+mj-lt"/>
                <a:cs typeface="Times New Roman" pitchFamily="18" charset="0"/>
              </a:rPr>
              <a:t> </a:t>
            </a:r>
            <a:r>
              <a:rPr lang="fr-FR" sz="2100" dirty="0">
                <a:latin typeface="+mj-lt"/>
                <a:cs typeface="Times New Roman" pitchFamily="18" charset="0"/>
              </a:rPr>
              <a:t>Native. . </a:t>
            </a:r>
            <a:r>
              <a:rPr lang="fr-FR" sz="21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100" dirty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# applications hybrides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 </a:t>
            </a:r>
            <a:r>
              <a:rPr lang="fr-FR" sz="2100" dirty="0">
                <a:latin typeface="+mj-lt"/>
                <a:cs typeface="Times New Roman" pitchFamily="18" charset="0"/>
              </a:rPr>
              <a:t>Facebook, </a:t>
            </a:r>
            <a:r>
              <a:rPr lang="fr-FR" sz="2100" dirty="0" err="1">
                <a:latin typeface="+mj-lt"/>
                <a:cs typeface="Times New Roman" pitchFamily="18" charset="0"/>
              </a:rPr>
              <a:t>Pagesjaunes</a:t>
            </a:r>
            <a:r>
              <a:rPr lang="fr-FR" sz="2100" dirty="0">
                <a:latin typeface="+mj-lt"/>
                <a:cs typeface="Times New Roman" pitchFamily="18" charset="0"/>
              </a:rPr>
              <a:t>, </a:t>
            </a:r>
            <a:r>
              <a:rPr lang="fr-FR" sz="2100" dirty="0" err="1" smtClean="0">
                <a:latin typeface="+mj-lt"/>
                <a:cs typeface="Times New Roman" pitchFamily="18" charset="0"/>
              </a:rPr>
              <a:t>Linkedln</a:t>
            </a:r>
            <a:r>
              <a:rPr lang="fr-FR" sz="2100" dirty="0" smtClean="0">
                <a:latin typeface="+mj-lt"/>
                <a:cs typeface="Times New Roman" pitchFamily="18" charset="0"/>
              </a:rPr>
              <a:t>, </a:t>
            </a:r>
            <a:r>
              <a:rPr lang="fr-FR" sz="2100" dirty="0" err="1" smtClean="0">
                <a:latin typeface="+mj-lt"/>
                <a:cs typeface="Times New Roman" pitchFamily="18" charset="0"/>
              </a:rPr>
              <a:t>Airbnb</a:t>
            </a:r>
            <a:r>
              <a:rPr lang="fr-FR" sz="2100" dirty="0" smtClean="0">
                <a:latin typeface="+mj-lt"/>
                <a:cs typeface="Times New Roman" pitchFamily="18" charset="0"/>
              </a:rPr>
              <a:t> 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4932040" y="253311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21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</a:t>
            </a:r>
            <a:endParaRPr lang="fr-FR" sz="3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9" name="Rectangle 8"/>
          <p:cNvSpPr/>
          <p:nvPr/>
        </p:nvSpPr>
        <p:spPr>
          <a:xfrm>
            <a:off x="0" y="100010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Native vs Web Mobile vs Hybrides </a:t>
            </a:r>
          </a:p>
          <a:p>
            <a:pPr algn="just"/>
            <a:endParaRPr lang="fr-F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7106" name="Picture 2" descr="Résultat de recherche d'images pour &quot;applications mobile nativ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86808" cy="500066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932040" y="253311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67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-24"/>
            <a:ext cx="8229600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Applications Mobiles:</a:t>
            </a:r>
            <a:endParaRPr lang="fr-FR" sz="3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0034" y="6381750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81774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100010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Native vs Web Mobile vs Hybrides </a:t>
            </a:r>
          </a:p>
          <a:p>
            <a:pPr algn="just"/>
            <a:endParaRPr lang="fr-F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253311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Catégories(familles)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6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mobile: </a:t>
            </a:r>
            <a:r>
              <a:rPr lang="fr-FR" sz="32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avantages et inconvénients  </a:t>
            </a:r>
            <a:endParaRPr lang="fr-FR" sz="3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28670"/>
            <a:ext cx="9144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Avantages, assurant </a:t>
            </a:r>
          </a:p>
          <a:p>
            <a:pPr algn="just"/>
            <a:endParaRPr lang="fr-FR" sz="16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- meilleure qualité </a:t>
            </a:r>
            <a:r>
              <a:rPr lang="fr-FR" sz="2400" dirty="0">
                <a:latin typeface="+mj-lt"/>
                <a:cs typeface="Times New Roman" pitchFamily="18" charset="0"/>
              </a:rPr>
              <a:t>(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Ergonomie)</a:t>
            </a: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-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Adaptation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du format, navigation et contenu  à l’appareil mobile ciblé (ex: Smartphone)</a:t>
            </a:r>
          </a:p>
          <a:p>
            <a:pPr algn="just">
              <a:buFontTx/>
              <a:buChar char="-"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utilisation riche de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l’app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utilisation et intégration des fonctionnalités de l’appareil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14338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-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Visibilité au grand  public 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via les  « stores »  proposés  par Apple,  Google,  </a:t>
            </a:r>
            <a:r>
              <a:rPr lang="fr-FR" sz="2200" dirty="0" err="1" smtClean="0">
                <a:latin typeface="+mj-lt"/>
                <a:cs typeface="Times New Roman" pitchFamily="18" charset="0"/>
              </a:rPr>
              <a:t>Blackberry</a:t>
            </a:r>
            <a:r>
              <a:rPr lang="fr-FR" sz="2200" dirty="0" smtClean="0">
                <a:latin typeface="+mj-lt"/>
                <a:cs typeface="Times New Roman" pitchFamily="18" charset="0"/>
              </a:rPr>
              <a:t>…</a:t>
            </a:r>
            <a:r>
              <a:rPr lang="fr-FR" sz="2200" dirty="0" err="1" smtClean="0">
                <a:latin typeface="+mj-lt"/>
                <a:cs typeface="Times New Roman" pitchFamily="18" charset="0"/>
              </a:rPr>
              <a:t>etc</a:t>
            </a:r>
            <a:r>
              <a:rPr lang="fr-FR" sz="2400" dirty="0" smtClean="0">
                <a:latin typeface="+mj-lt"/>
                <a:cs typeface="Times New Roman" pitchFamily="18" charset="0"/>
              </a:rPr>
              <a:t>).  </a:t>
            </a: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Alerter les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mobinautes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sur des évènements via des notifications. </a:t>
            </a:r>
          </a:p>
        </p:txBody>
      </p:sp>
    </p:spTree>
    <p:extLst>
      <p:ext uri="{BB962C8B-B14F-4D97-AF65-F5344CB8AC3E}">
        <p14:creationId xmlns:p14="http://schemas.microsoft.com/office/powerpoint/2010/main" val="39848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mobile: avantages et inconvénients  </a:t>
            </a:r>
            <a:endParaRPr lang="fr-FR" sz="3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5936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inconvénients</a:t>
            </a:r>
          </a:p>
          <a:p>
            <a:pPr algn="just"/>
            <a:endParaRPr lang="fr-FR" sz="16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13849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fr-FR" sz="2400" dirty="0" smtClean="0">
                <a:cs typeface="Times New Roman" pitchFamily="18" charset="0"/>
              </a:rPr>
              <a:t>  </a:t>
            </a:r>
            <a:r>
              <a:rPr lang="fr-FR" sz="2400" b="1" dirty="0" smtClean="0">
                <a:cs typeface="Times New Roman" pitchFamily="18" charset="0"/>
              </a:rPr>
              <a:t>les  règles </a:t>
            </a:r>
            <a:r>
              <a:rPr lang="fr-FR" sz="2400" dirty="0" smtClean="0">
                <a:cs typeface="Times New Roman" pitchFamily="18" charset="0"/>
              </a:rPr>
              <a:t>définies par # sociétés des plateformes mobiles doit être </a:t>
            </a:r>
            <a:r>
              <a:rPr lang="fr-FR" sz="2400" b="1" dirty="0" smtClean="0">
                <a:cs typeface="Times New Roman" pitchFamily="18" charset="0"/>
              </a:rPr>
              <a:t>respectées</a:t>
            </a:r>
            <a:r>
              <a:rPr lang="fr-FR" sz="2400" dirty="0" smtClean="0"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fr-FR" sz="2400" dirty="0" smtClean="0"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b="1" dirty="0" smtClean="0">
                <a:cs typeface="Times New Roman" pitchFamily="18" charset="0"/>
              </a:rPr>
              <a:t>développement coûteux </a:t>
            </a:r>
            <a:r>
              <a:rPr lang="fr-FR" sz="2400" dirty="0" smtClean="0">
                <a:cs typeface="Times New Roman" pitchFamily="18" charset="0"/>
              </a:rPr>
              <a:t>des </a:t>
            </a:r>
            <a:r>
              <a:rPr lang="fr-FR" sz="2400" dirty="0" err="1" smtClean="0">
                <a:cs typeface="Times New Roman" pitchFamily="18" charset="0"/>
              </a:rPr>
              <a:t>app</a:t>
            </a:r>
            <a:r>
              <a:rPr lang="fr-FR" sz="2400" dirty="0" smtClean="0">
                <a:cs typeface="Times New Roman" pitchFamily="18" charset="0"/>
              </a:rPr>
              <a:t> mobiles cross-</a:t>
            </a:r>
            <a:r>
              <a:rPr lang="fr-FR" sz="2400" dirty="0" err="1" smtClean="0">
                <a:cs typeface="Times New Roman" pitchFamily="18" charset="0"/>
              </a:rPr>
              <a:t>platformes</a:t>
            </a:r>
            <a:r>
              <a:rPr lang="fr-FR" sz="2400" dirty="0" smtClean="0">
                <a:cs typeface="Times New Roman" pitchFamily="18" charset="0"/>
              </a:rPr>
              <a:t>               ( utilisable  sur  plusieurs  plateformes) </a:t>
            </a:r>
          </a:p>
          <a:p>
            <a:pPr algn="just">
              <a:buFontTx/>
              <a:buChar char="-"/>
            </a:pPr>
            <a:endParaRPr lang="fr-FR" sz="2400" dirty="0" smtClean="0">
              <a:cs typeface="Times New Roman" pitchFamily="18" charset="0"/>
            </a:endParaRPr>
          </a:p>
          <a:p>
            <a:pPr algn="just"/>
            <a:r>
              <a:rPr lang="fr-FR" sz="2400" dirty="0" smtClean="0">
                <a:cs typeface="Times New Roman" pitchFamily="18" charset="0"/>
              </a:rPr>
              <a:t>- </a:t>
            </a:r>
            <a:r>
              <a:rPr lang="fr-FR" sz="2400" b="1" dirty="0" err="1" smtClean="0">
                <a:cs typeface="Times New Roman" pitchFamily="18" charset="0"/>
              </a:rPr>
              <a:t>Pbm</a:t>
            </a:r>
            <a:r>
              <a:rPr lang="fr-FR" sz="2400" b="1" dirty="0" smtClean="0">
                <a:cs typeface="Times New Roman" pitchFamily="18" charset="0"/>
              </a:rPr>
              <a:t> de mise à jours </a:t>
            </a:r>
            <a:r>
              <a:rPr lang="fr-FR" sz="2400" dirty="0" smtClean="0">
                <a:cs typeface="Times New Roman" pitchFamily="18" charset="0"/>
              </a:rPr>
              <a:t>(la dernière version) de </a:t>
            </a:r>
            <a:r>
              <a:rPr lang="fr-FR" sz="2400" dirty="0" err="1" smtClean="0">
                <a:cs typeface="Times New Roman" pitchFamily="18" charset="0"/>
              </a:rPr>
              <a:t>l’app</a:t>
            </a:r>
            <a:r>
              <a:rPr lang="fr-FR" sz="2400" dirty="0" smtClean="0">
                <a:cs typeface="Times New Roman" pitchFamily="18" charset="0"/>
              </a:rPr>
              <a:t> mobiles natives. </a:t>
            </a:r>
            <a:endParaRPr lang="fr-FR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59" y="71422"/>
            <a:ext cx="8461341" cy="114300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Développement multiplateformes(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cross-</a:t>
            </a:r>
            <a:r>
              <a:rPr lang="fr-FR" sz="28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platforms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179512" y="5357826"/>
            <a:ext cx="878497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la réalisation d'applications mobiles </a:t>
            </a:r>
            <a:r>
              <a:rPr lang="fr-FR" sz="2400" dirty="0" err="1" smtClean="0"/>
              <a:t>multi-plateformes</a:t>
            </a:r>
            <a:r>
              <a:rPr lang="fr-FR" sz="2400" dirty="0" smtClean="0"/>
              <a:t>                      est assez difficile.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0" y="116924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Développement des </a:t>
            </a:r>
            <a:r>
              <a:rPr lang="fr-FR" sz="2400" dirty="0" err="1" smtClean="0"/>
              <a:t>app</a:t>
            </a:r>
            <a:r>
              <a:rPr lang="fr-FR" sz="2400" dirty="0" smtClean="0"/>
              <a:t> mobiles pour </a:t>
            </a:r>
            <a:r>
              <a:rPr lang="fr-FR" sz="2400" b="1" dirty="0" smtClean="0"/>
              <a:t>entreprises </a:t>
            </a:r>
            <a:r>
              <a:rPr lang="fr-FR" sz="2400" b="1" dirty="0" smtClean="0">
                <a:sym typeface="Wingdings" panose="05000000000000000000" pitchFamily="2" charset="2"/>
              </a:rPr>
              <a:t> verrous technologiques:</a:t>
            </a:r>
            <a:r>
              <a:rPr lang="fr-FR" sz="2400" dirty="0" smtClean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199" y="2389195"/>
            <a:ext cx="87333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Le </a:t>
            </a:r>
            <a:r>
              <a:rPr lang="fr-FR" sz="2000" dirty="0"/>
              <a:t>choix </a:t>
            </a:r>
            <a:r>
              <a:rPr lang="fr-FR" sz="2000" b="1" dirty="0"/>
              <a:t>difficile</a:t>
            </a:r>
            <a:r>
              <a:rPr lang="fr-FR" sz="2000" dirty="0"/>
              <a:t> de </a:t>
            </a:r>
            <a:r>
              <a:rPr lang="fr-FR" sz="2000" b="1" dirty="0"/>
              <a:t>type d’appareil mobile</a:t>
            </a:r>
          </a:p>
          <a:p>
            <a:pPr algn="just"/>
            <a:endParaRPr lang="fr-FR" sz="20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L’impact de la variété des plateformes sur </a:t>
            </a:r>
            <a:r>
              <a:rPr lang="fr-FR" sz="2000" b="1" dirty="0" smtClean="0"/>
              <a:t>l'architecture, le design, et le développement d'applications mobiles</a:t>
            </a:r>
            <a:endParaRPr lang="fr-FR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457199" y="4037210"/>
            <a:ext cx="8722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pbm</a:t>
            </a:r>
            <a:r>
              <a:rPr lang="fr-FR" sz="2000" dirty="0" smtClean="0"/>
              <a:t> d’adaptation de la plate-forme mobile pour toutes les applications possibles et sur tous types d’appareils.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43134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68580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5715016"/>
            <a:ext cx="91440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Développer une gamme d'applications qui fonctionne sur tous appareils, implique de travailler avec des technologies très différentes.</a:t>
            </a:r>
            <a:endParaRPr lang="fr-FR" sz="220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59" y="71422"/>
            <a:ext cx="8461341" cy="114300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Développement multiplateformes(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cross-</a:t>
            </a:r>
            <a:r>
              <a:rPr lang="fr-FR" sz="28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platforms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5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d'appareils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991972"/>
            <a:ext cx="9144000" cy="548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buFont typeface="Arial" pitchFamily="34" charset="0"/>
              <a:buChar char="•"/>
            </a:pPr>
            <a:r>
              <a:rPr lang="fr-FR" sz="2300" dirty="0" smtClean="0">
                <a:latin typeface="+mn-lt"/>
                <a:ea typeface="Calibri" pitchFamily="34" charset="0"/>
                <a:cs typeface="Arial" pitchFamily="34" charset="0"/>
              </a:rPr>
              <a:t> # 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appareils de </a:t>
            </a:r>
            <a:r>
              <a:rPr lang="fr-FR" sz="2300" b="1" u="sng" dirty="0" smtClean="0">
                <a:latin typeface="+mn-lt"/>
                <a:ea typeface="Calibri" pitchFamily="34" charset="0"/>
                <a:cs typeface="Arial" pitchFamily="34" charset="0"/>
              </a:rPr>
              <a:t>ressources limitées </a:t>
            </a:r>
            <a:r>
              <a:rPr lang="fr-FR" sz="2300" b="1" dirty="0" smtClean="0">
                <a:latin typeface="+mn-lt"/>
                <a:ea typeface="Calibri" pitchFamily="34" charset="0"/>
                <a:cs typeface="Arial" pitchFamily="34" charset="0"/>
              </a:rPr>
              <a:t>( </a:t>
            </a:r>
            <a:r>
              <a:rPr lang="fr-FR" sz="2300" b="1" dirty="0" err="1" smtClean="0">
                <a:solidFill>
                  <a:srgbClr val="C00000"/>
                </a:solidFill>
                <a:latin typeface="+mn-lt"/>
                <a:ea typeface="Calibri" pitchFamily="34" charset="0"/>
                <a:cs typeface="Arial" pitchFamily="34" charset="0"/>
              </a:rPr>
              <a:t>resource-constrained</a:t>
            </a:r>
            <a:r>
              <a:rPr lang="fr-FR" sz="2300" b="1" dirty="0">
                <a:solidFill>
                  <a:srgbClr val="C00000"/>
                </a:solidFill>
                <a:latin typeface="+mn-lt"/>
                <a:ea typeface="Calibri" pitchFamily="34" charset="0"/>
                <a:cs typeface="Arial" pitchFamily="34" charset="0"/>
              </a:rPr>
              <a:t> mobile </a:t>
            </a:r>
            <a:r>
              <a:rPr lang="fr-FR" sz="2300" b="1" dirty="0" err="1" smtClean="0">
                <a:solidFill>
                  <a:srgbClr val="C00000"/>
                </a:solidFill>
                <a:latin typeface="+mn-lt"/>
                <a:ea typeface="Calibri" pitchFamily="34" charset="0"/>
                <a:cs typeface="Arial" pitchFamily="34" charset="0"/>
              </a:rPr>
              <a:t>devices</a:t>
            </a:r>
            <a:r>
              <a:rPr lang="fr-FR" sz="2300" b="1" dirty="0" smtClean="0">
                <a:latin typeface="+mn-lt"/>
                <a:ea typeface="Calibri" pitchFamily="34" charset="0"/>
                <a:cs typeface="Arial" pitchFamily="34" charset="0"/>
              </a:rPr>
              <a:t>) </a:t>
            </a:r>
            <a:r>
              <a:rPr lang="fr-FR" sz="2300" dirty="0" smtClean="0">
                <a:latin typeface="+mn-lt"/>
                <a:ea typeface="Calibri" pitchFamily="34" charset="0"/>
                <a:cs typeface="Arial" pitchFamily="34" charset="0"/>
              </a:rPr>
              <a:t>qui</a:t>
            </a:r>
            <a:r>
              <a:rPr lang="fr-FR" sz="2300" b="1" dirty="0" smtClean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fr-FR" sz="2300" dirty="0" smtClean="0">
                <a:latin typeface="+mn-lt"/>
                <a:ea typeface="Calibri" pitchFamily="34" charset="0"/>
                <a:cs typeface="Arial" pitchFamily="34" charset="0"/>
              </a:rPr>
              <a:t>utilisent un </a:t>
            </a:r>
            <a:r>
              <a:rPr lang="fr-FR" sz="2300" b="1" dirty="0">
                <a:latin typeface="+mn-lt"/>
                <a:ea typeface="Calibri" pitchFamily="34" charset="0"/>
                <a:cs typeface="Arial" pitchFamily="34" charset="0"/>
              </a:rPr>
              <a:t>système d'exploitation mobile (</a:t>
            </a:r>
            <a:r>
              <a:rPr lang="fr-FR" sz="2000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Arial" pitchFamily="34" charset="0"/>
              </a:rPr>
              <a:t>ex: Android de Google</a:t>
            </a:r>
            <a:r>
              <a:rPr lang="fr-FR" sz="2300" b="1" dirty="0" smtClean="0">
                <a:latin typeface="+mn-lt"/>
                <a:ea typeface="Calibri" pitchFamily="34" charset="0"/>
                <a:cs typeface="Arial" pitchFamily="34" charset="0"/>
              </a:rPr>
              <a:t>)</a:t>
            </a:r>
          </a:p>
          <a:p>
            <a:pPr lvl="0" algn="just" eaLnBrk="0" hangingPunct="0">
              <a:buFont typeface="Arial" pitchFamily="34" charset="0"/>
              <a:buChar char="•"/>
            </a:pPr>
            <a:endParaRPr kumimoji="0" lang="fr-FR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542925" lvl="0" algn="just" eaLnBrk="0" hangingPunct="0"/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Plusieurs types:</a:t>
            </a:r>
          </a:p>
          <a:p>
            <a:pPr lvl="0" algn="just" eaLnBrk="0" hangingPunct="0">
              <a:buFont typeface="Arial" pitchFamily="34" charset="0"/>
              <a:buChar char="•"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180975" algn="just" eaLnBrk="0" hangingPunct="0">
              <a:buFont typeface="Wingdings" pitchFamily="2" charset="2"/>
              <a:buChar char="§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+mn-lt"/>
                <a:ea typeface="Calibri" pitchFamily="34" charset="0"/>
                <a:cs typeface="Arial" pitchFamily="34" charset="0"/>
              </a:rPr>
              <a:t>radiomessagerie</a:t>
            </a: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(</a:t>
            </a:r>
            <a:r>
              <a:rPr lang="fr-FR" sz="2000" dirty="0" smtClean="0"/>
              <a:t>Pagers)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/ appareils de RIM </a:t>
            </a:r>
            <a:r>
              <a:rPr lang="fr-FR" sz="2000" dirty="0" smtClean="0"/>
              <a:t>(</a:t>
            </a:r>
            <a:r>
              <a:rPr lang="fr-FR" sz="2000" b="1" dirty="0" smtClean="0"/>
              <a:t>RIM</a:t>
            </a:r>
            <a:r>
              <a:rPr lang="fr-FR" sz="2000" dirty="0" smtClean="0"/>
              <a:t> </a:t>
            </a:r>
            <a:r>
              <a:rPr lang="fr-FR" sz="2000" dirty="0"/>
              <a:t>« </a:t>
            </a:r>
            <a:r>
              <a:rPr lang="fr-FR" sz="2000" b="1" dirty="0" err="1"/>
              <a:t>R</a:t>
            </a:r>
            <a:r>
              <a:rPr lang="fr-FR" sz="2000" dirty="0" err="1"/>
              <a:t>esearch</a:t>
            </a:r>
            <a:r>
              <a:rPr lang="fr-FR" sz="2000" dirty="0"/>
              <a:t> </a:t>
            </a:r>
            <a:r>
              <a:rPr lang="fr-FR" sz="2000" b="1" dirty="0"/>
              <a:t>I</a:t>
            </a:r>
            <a:r>
              <a:rPr lang="fr-FR" sz="2000" dirty="0"/>
              <a:t>n </a:t>
            </a:r>
            <a:r>
              <a:rPr lang="fr-FR" sz="2000" b="1" dirty="0"/>
              <a:t>M</a:t>
            </a:r>
            <a:r>
              <a:rPr lang="fr-FR" sz="2000" dirty="0"/>
              <a:t>otion Limited </a:t>
            </a:r>
            <a:r>
              <a:rPr lang="fr-FR" sz="2000" dirty="0" smtClean="0"/>
              <a:t>» </a:t>
            </a:r>
            <a:r>
              <a:rPr lang="fr-FR" sz="2000" dirty="0" err="1" smtClean="0"/>
              <a:t>devices</a:t>
            </a:r>
            <a:r>
              <a:rPr lang="fr-FR" sz="2000" dirty="0" smtClean="0"/>
              <a:t>)</a:t>
            </a:r>
          </a:p>
          <a:p>
            <a:pPr marL="180975" algn="just" eaLnBrk="0" hangingPunct="0">
              <a:buFont typeface="Wingdings" pitchFamily="2" charset="2"/>
              <a:buChar char="§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Les téléphones cellulaires (</a:t>
            </a:r>
            <a:r>
              <a:rPr lang="fr-FR" sz="2000" dirty="0" smtClean="0"/>
              <a:t>Cellular </a:t>
            </a:r>
            <a:r>
              <a:rPr lang="fr-FR" sz="2000" dirty="0" err="1" smtClean="0"/>
              <a:t>telephones</a:t>
            </a:r>
            <a:r>
              <a:rPr lang="fr-FR" sz="2000" dirty="0" smtClean="0"/>
              <a:t>)</a:t>
            </a:r>
          </a:p>
          <a:p>
            <a:pPr marL="180975" lvl="0" algn="just" eaLnBrk="0" hangingPunct="0">
              <a:buFont typeface="Wingdings" pitchFamily="2" charset="2"/>
              <a:buChar char="§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PDA « </a:t>
            </a:r>
            <a:r>
              <a:rPr lang="fr-FR" sz="20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ersonal</a:t>
            </a:r>
            <a:r>
              <a:rPr lang="fr-F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2000" dirty="0">
                <a:ea typeface="Calibri" panose="020F0502020204030204" pitchFamily="34" charset="0"/>
                <a:cs typeface="Arial" panose="020B0604020202020204" pitchFamily="34" charset="0"/>
              </a:rPr>
              <a:t>igital</a:t>
            </a:r>
            <a:r>
              <a:rPr 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ssistant »</a:t>
            </a:r>
          </a:p>
          <a:p>
            <a:pPr marL="180975" lvl="0" algn="just" eaLnBrk="0" hangingPunct="0">
              <a:buFont typeface="Wingdings" pitchFamily="2" charset="2"/>
              <a:buChar char="§"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809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Tablette</a:t>
            </a:r>
          </a:p>
          <a:p>
            <a:pPr marL="1809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180975" algn="just" eaLnBrk="0" hangingPunct="0">
              <a:buFont typeface="Wingdings" pitchFamily="2" charset="2"/>
              <a:buChar char="§"/>
            </a:pPr>
            <a:r>
              <a:rPr lang="en-US" sz="2000" dirty="0" smtClean="0"/>
              <a:t>Smart phones</a:t>
            </a:r>
          </a:p>
          <a:p>
            <a:pPr marL="180975" algn="just" eaLnBrk="0" hangingPunct="0">
              <a:buFont typeface="Wingdings" pitchFamily="2" charset="2"/>
              <a:buChar char="§"/>
            </a:pPr>
            <a:endParaRPr lang="en-US" sz="1050" dirty="0" smtClean="0"/>
          </a:p>
          <a:p>
            <a:pPr marL="180975" algn="just" eaLnBrk="0" hangingPunct="0">
              <a:buFont typeface="Wingdings" pitchFamily="2" charset="2"/>
              <a:buChar char="§"/>
            </a:pPr>
            <a:r>
              <a:rPr lang="fr-FR" sz="2000" b="1" dirty="0" smtClean="0">
                <a:ea typeface="Calibri" pitchFamily="34" charset="0"/>
                <a:cs typeface="Arial" pitchFamily="34" charset="0"/>
              </a:rPr>
              <a:t> autres </a:t>
            </a:r>
            <a:r>
              <a:rPr lang="fr-FR" sz="2000" b="1" dirty="0" smtClean="0">
                <a:solidFill>
                  <a:srgbClr val="00B050"/>
                </a:solidFill>
                <a:ea typeface="Calibri" pitchFamily="34" charset="0"/>
                <a:cs typeface="Arial" pitchFamily="34" charset="0"/>
              </a:rPr>
              <a:t>appareils intelligents connectés </a:t>
            </a:r>
            <a:r>
              <a:rPr lang="fr-FR" sz="2000" b="1" dirty="0" smtClean="0">
                <a:ea typeface="Calibri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2000" b="1" dirty="0">
                <a:ea typeface="Calibri" pitchFamily="34" charset="0"/>
                <a:cs typeface="Arial" pitchFamily="34" charset="0"/>
              </a:rPr>
              <a:t>photographie connectée (Samsung </a:t>
            </a:r>
            <a:r>
              <a:rPr lang="fr-FR" sz="2000" b="1" dirty="0" err="1">
                <a:ea typeface="Calibri" pitchFamily="34" charset="0"/>
                <a:cs typeface="Arial" pitchFamily="34" charset="0"/>
              </a:rPr>
              <a:t>Galaxy</a:t>
            </a:r>
            <a:r>
              <a:rPr lang="fr-FR" sz="2000" b="1" dirty="0">
                <a:ea typeface="Calibri" pitchFamily="34" charset="0"/>
                <a:cs typeface="Arial" pitchFamily="34" charset="0"/>
              </a:rPr>
              <a:t> Camera) </a:t>
            </a:r>
            <a:r>
              <a:rPr lang="fr-FR" sz="2000" b="1" dirty="0" smtClean="0">
                <a:ea typeface="Calibri" pitchFamily="34" charset="0"/>
                <a:cs typeface="Arial" pitchFamily="34" charset="0"/>
              </a:rPr>
              <a:t>, télévision </a:t>
            </a:r>
            <a:r>
              <a:rPr lang="fr-FR" sz="2000" b="1" dirty="0">
                <a:ea typeface="Calibri" pitchFamily="34" charset="0"/>
                <a:cs typeface="Arial" pitchFamily="34" charset="0"/>
              </a:rPr>
              <a:t>connectée (Android TV « Smart </a:t>
            </a:r>
            <a:r>
              <a:rPr lang="fr-FR" sz="2000" b="1" dirty="0" smtClean="0">
                <a:ea typeface="Calibri" pitchFamily="34" charset="0"/>
                <a:cs typeface="Arial" pitchFamily="34" charset="0"/>
              </a:rPr>
              <a:t>TV »)</a:t>
            </a:r>
            <a:endParaRPr lang="fr-FR" sz="2000" b="1" dirty="0"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Développement d’applications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02/03/2023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107504" y="2688395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b="1" dirty="0">
                <a:latin typeface="+mj-lt"/>
                <a:cs typeface="Times New Roman" pitchFamily="18" charset="0"/>
              </a:rPr>
              <a:t>processus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&amp; techniques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de </a:t>
            </a:r>
            <a:r>
              <a:rPr lang="fr-FR" sz="2200" b="1" dirty="0">
                <a:latin typeface="+mj-lt"/>
                <a:cs typeface="Times New Roman" pitchFamily="18" charset="0"/>
              </a:rPr>
              <a:t>développement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 </a:t>
            </a:r>
            <a:endParaRPr lang="fr-FR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221088"/>
            <a:ext cx="864396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+mj-lt"/>
                <a:cs typeface="Times New Roman" pitchFamily="18" charset="0"/>
              </a:rPr>
              <a:t> l’accumulation des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exigences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pour répond aux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besoins des utilisateurs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FR" sz="14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+mj-lt"/>
                <a:cs typeface="Times New Roman" pitchFamily="18" charset="0"/>
              </a:rPr>
              <a:t> La prise en compte des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verrous techniques et technologiques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lors de la conception </a:t>
            </a:r>
          </a:p>
          <a:p>
            <a:pPr algn="just"/>
            <a:r>
              <a:rPr lang="fr-FR" sz="2000" dirty="0" smtClean="0">
                <a:latin typeface="+mj-lt"/>
                <a:cs typeface="Times New Roman" pitchFamily="18" charset="0"/>
              </a:rPr>
              <a:t>    </a:t>
            </a:r>
            <a:endParaRPr lang="fr-FR" sz="1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+mj-lt"/>
                <a:cs typeface="Times New Roman" pitchFamily="18" charset="0"/>
              </a:rPr>
              <a:t> les tests (de sécurité et de performance) ainsi que la maintenance.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3718193"/>
            <a:ext cx="89936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# considérations pour le développement d’applications mobiles:</a:t>
            </a:r>
            <a:endParaRPr lang="fr-FR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3172906"/>
            <a:ext cx="47307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  <a:latin typeface="Poppins"/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solidFill>
                  <a:srgbClr val="000000"/>
                </a:solidFill>
                <a:latin typeface="Poppins"/>
              </a:rPr>
              <a:t>UI/UX </a:t>
            </a:r>
            <a:r>
              <a:rPr lang="fr-FR" sz="2200" b="1" dirty="0">
                <a:solidFill>
                  <a:srgbClr val="000000"/>
                </a:solidFill>
                <a:latin typeface="Poppins"/>
              </a:rPr>
              <a:t>&amp; </a:t>
            </a:r>
            <a:r>
              <a:rPr lang="fr-FR" sz="2200" b="1" dirty="0" err="1">
                <a:solidFill>
                  <a:srgbClr val="000000"/>
                </a:solidFill>
                <a:latin typeface="Poppins"/>
              </a:rPr>
              <a:t>Context</a:t>
            </a:r>
            <a:r>
              <a:rPr lang="fr-FR" sz="2200" b="1" dirty="0">
                <a:solidFill>
                  <a:srgbClr val="000000"/>
                </a:solidFill>
                <a:latin typeface="Poppins"/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  <a:latin typeface="Poppins"/>
              </a:rPr>
              <a:t>aware</a:t>
            </a:r>
            <a:r>
              <a:rPr lang="fr-FR" sz="2200" b="1" dirty="0" smtClean="0">
                <a:solidFill>
                  <a:srgbClr val="000000"/>
                </a:solidFill>
                <a:latin typeface="Poppins"/>
              </a:rPr>
              <a:t> design</a:t>
            </a:r>
            <a:r>
              <a:rPr lang="fr-FR" sz="2200" b="1" dirty="0">
                <a:solidFill>
                  <a:srgbClr val="000000"/>
                </a:solidFill>
                <a:latin typeface="Poppins"/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19" y="2007057"/>
            <a:ext cx="2427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Poppins"/>
              </a:rPr>
              <a:t># perspectives:</a:t>
            </a:r>
            <a:endParaRPr lang="fr-FR" sz="2400" b="1" u="sng" dirty="0">
              <a:solidFill>
                <a:schemeClr val="bg2">
                  <a:lumMod val="60000"/>
                  <a:lumOff val="40000"/>
                </a:schemeClr>
              </a:solidFill>
              <a:latin typeface="Poppi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417" y="1072927"/>
            <a:ext cx="9001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Poppins"/>
              </a:rPr>
              <a:t>Ingénierie</a:t>
            </a:r>
            <a:r>
              <a:rPr lang="fr-FR" sz="2400" b="1" dirty="0">
                <a:solidFill>
                  <a:srgbClr val="5F6368"/>
                </a:solidFill>
                <a:latin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Poppins"/>
              </a:rPr>
              <a:t>d’applications (L</a:t>
            </a:r>
            <a:r>
              <a:rPr lang="fr-FR" sz="2400" b="1" dirty="0" smtClean="0">
                <a:solidFill>
                  <a:srgbClr val="000000"/>
                </a:solidFill>
                <a:latin typeface="Poppins"/>
              </a:rPr>
              <a:t>ogicielles) mobiles «</a:t>
            </a:r>
            <a:r>
              <a:rPr lang="fr-FR" sz="2400" b="1" dirty="0">
                <a:solidFill>
                  <a:srgbClr val="000000"/>
                </a:solidFill>
                <a:latin typeface="Poppins"/>
              </a:rPr>
              <a:t>Mobile Software </a:t>
            </a:r>
            <a:r>
              <a:rPr lang="fr-FR" sz="2400" b="1" dirty="0" smtClean="0">
                <a:solidFill>
                  <a:srgbClr val="000000"/>
                </a:solidFill>
                <a:latin typeface="Poppins"/>
              </a:rPr>
              <a:t>Engineering »</a:t>
            </a:r>
            <a:endParaRPr lang="fr-FR" sz="2400" b="1" dirty="0">
              <a:solidFill>
                <a:srgbClr val="000000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366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71414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processus de développement d'applications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463" y="1823679"/>
            <a:ext cx="7897314" cy="453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13120" y="996395"/>
            <a:ext cx="893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cs typeface="Times New Roman" pitchFamily="18" charset="0"/>
              </a:rPr>
              <a:t>les développeurs d'applications </a:t>
            </a:r>
            <a:r>
              <a:rPr lang="fr-FR" sz="2400" dirty="0" smtClean="0">
                <a:cs typeface="Times New Roman" pitchFamily="18" charset="0"/>
              </a:rPr>
              <a:t>mobiles doivent </a:t>
            </a:r>
            <a:r>
              <a:rPr lang="fr-FR" sz="2400" dirty="0">
                <a:cs typeface="Times New Roman" pitchFamily="18" charset="0"/>
              </a:rPr>
              <a:t>respecter les </a:t>
            </a:r>
            <a:r>
              <a:rPr lang="fr-FR" sz="2400" b="1" dirty="0">
                <a:cs typeface="Times New Roman" pitchFamily="18" charset="0"/>
              </a:rPr>
              <a:t>phases du cycle de vie de développement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228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71414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processus de développement d'applications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0" y="17417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cs typeface="Times New Roman" pitchFamily="18" charset="0"/>
              </a:rPr>
              <a:t> Le développement d'une application mobile doit répondre à plusieurs types d'exigences.</a:t>
            </a:r>
            <a:endParaRPr lang="fr-FR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14314" y="2741899"/>
            <a:ext cx="871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b="1" dirty="0" smtClean="0"/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Les besoins des utilisateurs </a:t>
            </a:r>
            <a:r>
              <a:rPr lang="fr-FR" sz="2000" b="1" dirty="0" smtClean="0"/>
              <a:t>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qui spécifient l'interface utilisateur (IHM) , où tous les types d'utilisateurs ont besoin d'être pris en considération,</a:t>
            </a:r>
            <a:r>
              <a:rPr lang="fr-FR" sz="2000" b="1" dirty="0" smtClean="0">
                <a:latin typeface="+mj-lt"/>
              </a:rPr>
              <a:t> </a:t>
            </a:r>
            <a:endParaRPr lang="fr-FR" sz="20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3632244"/>
            <a:ext cx="88582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b="1" dirty="0" smtClean="0"/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Les besoins métier</a:t>
            </a:r>
          </a:p>
          <a:p>
            <a:pPr algn="just">
              <a:buFont typeface="Arial" pitchFamily="34" charset="0"/>
              <a:buChar char="•"/>
            </a:pPr>
            <a:endParaRPr lang="fr-FR" sz="11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61938" indent="-87313" algn="just">
              <a:buFontTx/>
              <a:buChar char="-"/>
            </a:pPr>
            <a:r>
              <a:rPr lang="fr-FR" sz="2000" b="1" dirty="0" smtClean="0"/>
              <a:t> Exigences fonctionnelles: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liées aux fonctions de l'application développée </a:t>
            </a:r>
          </a:p>
          <a:p>
            <a:pPr marL="261938" indent="-87313" algn="just">
              <a:buFontTx/>
              <a:buChar char="-"/>
            </a:pPr>
            <a:endParaRPr lang="fr-FR" sz="20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000" b="1" dirty="0" smtClean="0"/>
              <a:t>   - Exigences Opérationnelles: 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se rapportent à l’environnement de Développement, Intégration et de Production  ainsi que à la maintenance</a:t>
            </a:r>
          </a:p>
          <a:p>
            <a:pPr algn="just"/>
            <a:endParaRPr lang="fr-FR" sz="20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000" b="1" dirty="0" smtClean="0"/>
              <a:t>   - Exigences du système :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La sécurité, Performance et </a:t>
            </a:r>
            <a:r>
              <a:rPr lang="fr-FR" sz="2000" dirty="0" err="1" smtClean="0">
                <a:latin typeface="+mj-lt"/>
                <a:cs typeface="Times New Roman" pitchFamily="18" charset="0"/>
              </a:rPr>
              <a:t>Scalabilité</a:t>
            </a:r>
            <a:endParaRPr lang="fr-FR" sz="20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just">
              <a:buFontTx/>
              <a:buChar char="-"/>
            </a:pPr>
            <a:endParaRPr lang="fr-FR" sz="11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512" y="971436"/>
            <a:ext cx="4424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</a:rPr>
              <a:t> Les  exigences (les besoins</a:t>
            </a:r>
            <a:r>
              <a:rPr lang="fr-FR" sz="2400" b="1" dirty="0" smtClean="0">
                <a:solidFill>
                  <a:schemeClr val="bg2"/>
                </a:solidFill>
              </a:rPr>
              <a:t>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3963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71414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processus de développement d'applications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5" name="Rectangle 14"/>
          <p:cNvSpPr/>
          <p:nvPr/>
        </p:nvSpPr>
        <p:spPr>
          <a:xfrm>
            <a:off x="0" y="21328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Certaines considérations clés de conception d’applications mobiles qui sont </a:t>
            </a:r>
            <a:endParaRPr lang="fr-FR" sz="1400" dirty="0" smtClean="0">
              <a:ln w="18415" cmpd="sng">
                <a:solidFill>
                  <a:srgbClr val="A80000"/>
                </a:solidFill>
                <a:prstDash val="solid"/>
              </a:ln>
              <a:solidFill>
                <a:srgbClr val="A8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458" y="3212976"/>
            <a:ext cx="7888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cs typeface="Times New Roman" pitchFamily="18" charset="0"/>
              </a:rPr>
              <a:t> </a:t>
            </a:r>
            <a:r>
              <a:rPr lang="fr-FR" sz="2000" dirty="0">
                <a:cs typeface="Times New Roman" pitchFamily="18" charset="0"/>
              </a:rPr>
              <a:t>diversité des plates-formes (problèmes de compatibilité</a:t>
            </a:r>
            <a:r>
              <a:rPr lang="fr-FR" sz="2000" dirty="0" smtClean="0"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FR" sz="2000" dirty="0"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>
                <a:cs typeface="Times New Roman" pitchFamily="18" charset="0"/>
              </a:rPr>
              <a:t> </a:t>
            </a:r>
            <a:r>
              <a:rPr lang="fr-FR" sz="2000" dirty="0" smtClean="0">
                <a:cs typeface="Times New Roman" pitchFamily="18" charset="0"/>
              </a:rPr>
              <a:t>consommation </a:t>
            </a:r>
            <a:r>
              <a:rPr lang="fr-FR" sz="2000" dirty="0">
                <a:cs typeface="Times New Roman" pitchFamily="18" charset="0"/>
              </a:rPr>
              <a:t>d'énergie de la batterie (autonomie</a:t>
            </a:r>
            <a:r>
              <a:rPr lang="fr-FR" sz="2000" dirty="0" smtClean="0"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FR" sz="2000" dirty="0">
              <a:cs typeface="Times New Roman" pitchFamily="18" charset="0"/>
            </a:endParaRPr>
          </a:p>
          <a:p>
            <a:pPr marL="449263" indent="-449263"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cs typeface="Times New Roman" pitchFamily="18" charset="0"/>
              </a:rPr>
              <a:t>variété </a:t>
            </a:r>
            <a:r>
              <a:rPr lang="fr-FR" sz="2000" dirty="0">
                <a:cs typeface="Times New Roman" pitchFamily="18" charset="0"/>
              </a:rPr>
              <a:t>des interfaces utilisateur (</a:t>
            </a:r>
            <a:r>
              <a:rPr lang="fr-FR" sz="2000" b="1" dirty="0">
                <a:cs typeface="Times New Roman" pitchFamily="18" charset="0"/>
              </a:rPr>
              <a:t>interfaces vocales </a:t>
            </a:r>
            <a:r>
              <a:rPr lang="fr-FR" sz="2000" dirty="0">
                <a:cs typeface="Times New Roman" pitchFamily="18" charset="0"/>
              </a:rPr>
              <a:t>, </a:t>
            </a:r>
            <a:r>
              <a:rPr lang="fr-FR" sz="2000" b="1" dirty="0">
                <a:cs typeface="Times New Roman" pitchFamily="18" charset="0"/>
              </a:rPr>
              <a:t>interface graphique</a:t>
            </a:r>
            <a:r>
              <a:rPr lang="fr-FR" sz="2000" dirty="0">
                <a:cs typeface="Times New Roman" pitchFamily="18" charset="0"/>
              </a:rPr>
              <a:t>). </a:t>
            </a:r>
            <a:endParaRPr lang="fr-FR" sz="2000" dirty="0" smtClean="0">
              <a:cs typeface="Times New Roman" pitchFamily="18" charset="0"/>
            </a:endParaRPr>
          </a:p>
          <a:p>
            <a:pPr marL="449263" indent="-449263" algn="just">
              <a:buFont typeface="Wingdings" panose="05000000000000000000" pitchFamily="2" charset="2"/>
              <a:buChar char="v"/>
            </a:pPr>
            <a:endParaRPr lang="fr-FR" sz="2000" dirty="0"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000" dirty="0" smtClean="0">
                <a:cs typeface="Times New Roman" pitchFamily="18" charset="0"/>
              </a:rPr>
              <a:t>intégration </a:t>
            </a:r>
            <a:r>
              <a:rPr lang="fr-FR" sz="2000" dirty="0">
                <a:cs typeface="Times New Roman" pitchFamily="18" charset="0"/>
              </a:rPr>
              <a:t>de l'infrastructure (</a:t>
            </a:r>
            <a:r>
              <a:rPr lang="fr-FR" sz="2000" b="1" dirty="0">
                <a:cs typeface="Times New Roman" pitchFamily="18" charset="0"/>
              </a:rPr>
              <a:t>localisation ,sans fil</a:t>
            </a:r>
            <a:r>
              <a:rPr lang="fr-FR" sz="2000" dirty="0" smtClean="0"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FR" sz="2000" dirty="0"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>
                <a:cs typeface="Times New Roman" pitchFamily="18" charset="0"/>
              </a:rPr>
              <a:t>   </a:t>
            </a:r>
            <a:r>
              <a:rPr lang="fr-FR" sz="2000" dirty="0" smtClean="0">
                <a:cs typeface="Times New Roman" pitchFamily="18" charset="0"/>
              </a:rPr>
              <a:t>capacités </a:t>
            </a:r>
            <a:r>
              <a:rPr lang="fr-FR" sz="2000" dirty="0">
                <a:cs typeface="Times New Roman" pitchFamily="18" charset="0"/>
              </a:rPr>
              <a:t>limitées.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1139242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</a:rPr>
              <a:t>Considérations de conception(verrous techniques et technologiques )</a:t>
            </a:r>
          </a:p>
        </p:txBody>
      </p:sp>
    </p:spTree>
    <p:extLst>
      <p:ext uri="{BB962C8B-B14F-4D97-AF65-F5344CB8AC3E}">
        <p14:creationId xmlns:p14="http://schemas.microsoft.com/office/powerpoint/2010/main" val="21260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71414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processus de développement d'applications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6" name="Rectangle 15"/>
          <p:cNvSpPr/>
          <p:nvPr/>
        </p:nvSpPr>
        <p:spPr>
          <a:xfrm>
            <a:off x="0" y="155537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Un test sur </a:t>
            </a:r>
            <a:r>
              <a:rPr lang="fr-FR" sz="2400" b="1" dirty="0"/>
              <a:t>un </a:t>
            </a:r>
            <a:r>
              <a:rPr lang="fr-FR" sz="2400" b="1" dirty="0" smtClean="0"/>
              <a:t>émulateur </a:t>
            </a:r>
            <a:r>
              <a:rPr lang="fr-FR" sz="2400" dirty="0" smtClean="0"/>
              <a:t>est primordiale avant de tester l’application mobile développée sur  un </a:t>
            </a:r>
            <a:r>
              <a:rPr lang="fr-FR" sz="2400" b="1" dirty="0" smtClean="0"/>
              <a:t>terminal physique </a:t>
            </a:r>
            <a:r>
              <a:rPr lang="fr-FR" sz="2400" dirty="0" smtClean="0"/>
              <a:t>(appareil mobile)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4954" y="3717032"/>
            <a:ext cx="7643866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Test de fonctionnalité et d'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utilisabilité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(l'interface-utilisateur) </a:t>
            </a:r>
          </a:p>
          <a:p>
            <a:pPr>
              <a:buFontTx/>
              <a:buChar char="-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Test de performance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test de sécurité: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nombreux outils:</a:t>
            </a:r>
          </a:p>
          <a:p>
            <a:endParaRPr lang="fr-FR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fr-FR" sz="24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Check Point firewall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fr-FR" sz="24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Microsoft ISA firewall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fr-FR" sz="24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Norton Anti Virus et McAfee Security Center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-36512" y="980728"/>
            <a:ext cx="3586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 Considérations de </a:t>
            </a:r>
            <a:r>
              <a:rPr lang="fr-FR" sz="2400" b="1" dirty="0" smtClean="0">
                <a:solidFill>
                  <a:srgbClr val="002060"/>
                </a:solidFill>
              </a:rPr>
              <a:t>test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20" y="3140968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>
                <a:solidFill>
                  <a:schemeClr val="bg2"/>
                </a:solidFill>
              </a:rPr>
              <a:t># tests</a:t>
            </a:r>
          </a:p>
        </p:txBody>
      </p:sp>
    </p:spTree>
    <p:extLst>
      <p:ext uri="{BB962C8B-B14F-4D97-AF65-F5344CB8AC3E}">
        <p14:creationId xmlns:p14="http://schemas.microsoft.com/office/powerpoint/2010/main" val="38308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71414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pour le développement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d’app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mobile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6" name="Rectangle 15"/>
          <p:cNvSpPr/>
          <p:nvPr/>
        </p:nvSpPr>
        <p:spPr>
          <a:xfrm>
            <a:off x="492100" y="2562224"/>
            <a:ext cx="8389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dirty="0"/>
              <a:t>Une architecture d'application décrit </a:t>
            </a:r>
            <a:r>
              <a:rPr lang="fr-FR" sz="2000" b="1" dirty="0"/>
              <a:t>les modèles </a:t>
            </a:r>
            <a:r>
              <a:rPr lang="fr-FR" sz="2000" dirty="0"/>
              <a:t>et les </a:t>
            </a:r>
            <a:r>
              <a:rPr lang="fr-FR" sz="2000" b="1" dirty="0"/>
              <a:t>techniques </a:t>
            </a:r>
            <a:r>
              <a:rPr lang="fr-FR" sz="2000" dirty="0"/>
              <a:t>utilisés pour concevoir et créer une application</a:t>
            </a:r>
            <a:endParaRPr lang="fr-FR" sz="20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3977639"/>
            <a:ext cx="8507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151515"/>
                </a:solidFill>
                <a:latin typeface="RedHatText"/>
              </a:rPr>
              <a:t>Une architecture définit les « meilleures pratiques » </a:t>
            </a:r>
            <a:r>
              <a:rPr lang="fr-FR" sz="2000" dirty="0">
                <a:solidFill>
                  <a:srgbClr val="151515"/>
                </a:solidFill>
                <a:latin typeface="RedHatText"/>
              </a:rPr>
              <a:t>à suivre pour créer une application bien structurée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1691680" y="3375771"/>
            <a:ext cx="4568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151515"/>
                </a:solidFill>
                <a:latin typeface="RedHatText"/>
              </a:rPr>
              <a:t>modèles </a:t>
            </a:r>
            <a:r>
              <a:rPr lang="fr-FR" sz="2000" dirty="0">
                <a:solidFill>
                  <a:srgbClr val="151515"/>
                </a:solidFill>
                <a:latin typeface="RedHatText"/>
              </a:rPr>
              <a:t>de conception logicielle. </a:t>
            </a:r>
            <a:endParaRPr lang="fr-FR" sz="2000" dirty="0" smtClean="0">
              <a:solidFill>
                <a:srgbClr val="151515"/>
              </a:solidFill>
              <a:latin typeface="RedHatTex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7442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151515"/>
                </a:solidFill>
                <a:latin typeface="RedHatText"/>
              </a:rPr>
              <a:t>Pour </a:t>
            </a:r>
            <a:r>
              <a:rPr lang="fr-FR" sz="2400" dirty="0" smtClean="0">
                <a:solidFill>
                  <a:srgbClr val="151515"/>
                </a:solidFill>
                <a:latin typeface="RedHatText"/>
              </a:rPr>
              <a:t>concevoir et c</a:t>
            </a:r>
            <a:r>
              <a:rPr lang="fr-FR" sz="2400" dirty="0" smtClean="0"/>
              <a:t>réer </a:t>
            </a:r>
            <a:r>
              <a:rPr lang="fr-FR" sz="2400" dirty="0"/>
              <a:t>une application </a:t>
            </a:r>
            <a:r>
              <a:rPr lang="fr-FR" sz="2400" dirty="0" smtClean="0"/>
              <a:t>mobile bien structurée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sym typeface="Wingdings" panose="05000000000000000000" pitchFamily="2" charset="2"/>
              </a:rPr>
              <a:t>l’architecture d’application mobile comme point de départ (entry point)</a:t>
            </a:r>
            <a:endParaRPr lang="fr-FR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14757" y="4846445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151515"/>
                </a:solidFill>
                <a:latin typeface="RedHatText"/>
              </a:rPr>
              <a:t>Une architecture d'application comprend les services </a:t>
            </a:r>
            <a:r>
              <a:rPr lang="fr-FR" sz="2000" b="1" dirty="0">
                <a:solidFill>
                  <a:srgbClr val="151515"/>
                </a:solidFill>
                <a:latin typeface="RedHatText"/>
              </a:rPr>
              <a:t>front-end</a:t>
            </a:r>
            <a:r>
              <a:rPr lang="fr-FR" sz="2000" dirty="0">
                <a:solidFill>
                  <a:srgbClr val="151515"/>
                </a:solidFill>
                <a:latin typeface="RedHatText"/>
              </a:rPr>
              <a:t> et </a:t>
            </a:r>
            <a:r>
              <a:rPr lang="fr-FR" sz="2000" b="1" dirty="0">
                <a:solidFill>
                  <a:srgbClr val="151515"/>
                </a:solidFill>
                <a:latin typeface="RedHatText"/>
              </a:rPr>
              <a:t>back-end</a:t>
            </a:r>
            <a:r>
              <a:rPr lang="fr-FR" sz="2000" dirty="0">
                <a:solidFill>
                  <a:srgbClr val="151515"/>
                </a:solidFill>
                <a:latin typeface="RedHatText"/>
              </a:rPr>
              <a:t>.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539552" y="5711627"/>
            <a:ext cx="8127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>
                <a:latin typeface="Inter"/>
              </a:rPr>
              <a:t>Une architecture d'application mobile réussie utilise les </a:t>
            </a:r>
            <a:r>
              <a:rPr lang="fr-FR" sz="2000" b="1" dirty="0">
                <a:latin typeface="Inter"/>
              </a:rPr>
              <a:t>principes de conception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9770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71414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pour le développement 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d’app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mobile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6" name="Rectangle 15"/>
          <p:cNvSpPr/>
          <p:nvPr/>
        </p:nvSpPr>
        <p:spPr>
          <a:xfrm>
            <a:off x="0" y="121442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En  considérant  les 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limites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 de  performance et des ressources disponibles (capacités matérielles) </a:t>
            </a:r>
          </a:p>
          <a:p>
            <a:pPr algn="just">
              <a:buFont typeface="Arial" pitchFamily="34" charset="0"/>
              <a:buChar char="•"/>
            </a:pP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marL="725488" indent="-363538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les appareils mobiles</a:t>
            </a:r>
            <a:r>
              <a:rPr lang="fr-FR" sz="2400" dirty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sont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incapables d’effectuer certains traitements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et même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d’afficher certains contenus volumineux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623888" indent="-260350"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donc, pour assurer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équilibrage de charge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il est nécessaire d’affecter  à  chaque  entité  participante 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  volume  de  traitement  conforme  à  sa  configuration.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5253007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cs typeface="Times New Roman" pitchFamily="18" charset="0"/>
              </a:rPr>
              <a:t>????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smtClean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cs typeface="Times New Roman" pitchFamily="18" charset="0"/>
              </a:rPr>
              <a:t>Est-ce </a:t>
            </a:r>
            <a:r>
              <a:rPr lang="fr-FR" sz="2400" dirty="0">
                <a:cs typeface="Times New Roman" pitchFamily="18" charset="0"/>
              </a:rPr>
              <a:t>que le  </a:t>
            </a:r>
            <a:r>
              <a:rPr lang="fr-FR" sz="2400" b="1" dirty="0">
                <a:cs typeface="Times New Roman" pitchFamily="18" charset="0"/>
              </a:rPr>
              <a:t>modèle architectural de base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client/serveur </a:t>
            </a:r>
            <a:r>
              <a:rPr lang="fr-FR" sz="2400" dirty="0">
                <a:cs typeface="Times New Roman" pitchFamily="18" charset="0"/>
              </a:rPr>
              <a:t>est le mieux adapté pour le développement des applications </a:t>
            </a:r>
            <a:r>
              <a:rPr lang="fr-FR" sz="2400" dirty="0" smtClean="0">
                <a:cs typeface="Times New Roman" pitchFamily="18" charset="0"/>
              </a:rPr>
              <a:t>mobiles?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43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(couches «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layers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9" name="Rectangle 8"/>
          <p:cNvSpPr/>
          <p:nvPr/>
        </p:nvSpPr>
        <p:spPr>
          <a:xfrm>
            <a:off x="0" y="10715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 code de l’application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est structuré en mettant chaque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partie de code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(section) dans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module séparé </a:t>
            </a:r>
            <a:r>
              <a:rPr lang="fr-FR" sz="2400" dirty="0" smtClean="0">
                <a:latin typeface="+mj-lt"/>
                <a:ea typeface="Segoe UI"/>
                <a:cs typeface="Times New Roman" pitchFamily="18" charset="0"/>
              </a:rPr>
              <a:t>→ </a:t>
            </a:r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couche (layer)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2285992"/>
            <a:ext cx="8929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algn="just"/>
            <a:r>
              <a:rPr lang="fr-FR" sz="2200" b="1" dirty="0" smtClean="0">
                <a:latin typeface="+mj-lt"/>
                <a:cs typeface="Times New Roman" pitchFamily="18" charset="0"/>
              </a:rPr>
              <a:t>- </a:t>
            </a:r>
            <a:r>
              <a:rPr lang="fr-FR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Couche présentation (Interface Utilisateur) « </a:t>
            </a:r>
            <a:r>
              <a:rPr lang="fr-FR" sz="22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Presentation</a:t>
            </a:r>
            <a:r>
              <a:rPr lang="fr-FR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layer »: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cette couche comporte le code qui interagit avec l'utilisateur.</a:t>
            </a:r>
          </a:p>
          <a:p>
            <a:pPr algn="just"/>
            <a:r>
              <a:rPr lang="fr-FR" sz="2200" dirty="0" smtClean="0">
                <a:latin typeface="+mj-lt"/>
                <a:cs typeface="Times New Roman" pitchFamily="18" charset="0"/>
              </a:rPr>
              <a:t>  </a:t>
            </a:r>
          </a:p>
          <a:p>
            <a:pPr marL="363538" indent="-188913" algn="just"/>
            <a:r>
              <a:rPr lang="fr-FR" sz="2200" dirty="0" smtClean="0">
                <a:latin typeface="+mj-lt"/>
                <a:cs typeface="Times New Roman" pitchFamily="18" charset="0"/>
              </a:rPr>
              <a:t> - </a:t>
            </a:r>
            <a:r>
              <a:rPr lang="fr-FR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Couche métier « Business layer »</a:t>
            </a:r>
            <a:r>
              <a:rPr lang="fr-FR" sz="2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: </a:t>
            </a:r>
            <a:r>
              <a:rPr lang="fr-FR" sz="2200" dirty="0" smtClean="0">
                <a:solidFill>
                  <a:srgbClr val="C00000"/>
                </a:solidFill>
                <a:latin typeface="+mj-lt"/>
                <a:ea typeface="Segoe UI"/>
                <a:cs typeface="Segoe UI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elle traite généralement le code de la logique métier.</a:t>
            </a:r>
          </a:p>
          <a:p>
            <a:pPr algn="just"/>
            <a:endParaRPr lang="fr-FR" sz="2200" dirty="0" smtClean="0">
              <a:latin typeface="+mj-lt"/>
              <a:cs typeface="Times New Roman" pitchFamily="18" charset="0"/>
            </a:endParaRPr>
          </a:p>
          <a:p>
            <a:pPr marL="449263" indent="-274638" algn="just"/>
            <a:r>
              <a:rPr lang="fr-FR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- Couche données (accès aux données) « Data Access layer »: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elle gère la communication avec la source de données ou la base de données.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96" y="571162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2400" b="1" dirty="0">
                <a:cs typeface="Times New Roman" pitchFamily="18" charset="0"/>
              </a:rPr>
              <a:t> les modules de code sont </a:t>
            </a:r>
            <a:r>
              <a:rPr lang="fr-FR" sz="2400" b="1" u="sng" dirty="0">
                <a:cs typeface="Times New Roman" pitchFamily="18" charset="0"/>
              </a:rPr>
              <a:t>placés sur la même machine</a:t>
            </a:r>
          </a:p>
        </p:txBody>
      </p:sp>
    </p:spTree>
    <p:extLst>
      <p:ext uri="{BB962C8B-B14F-4D97-AF65-F5344CB8AC3E}">
        <p14:creationId xmlns:p14="http://schemas.microsoft.com/office/powerpoint/2010/main" val="32446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(niveaux «tiers»)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0" y="1241896"/>
            <a:ext cx="9144000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187325"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les modules de code peuvent être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placés sur des machines différentes.</a:t>
            </a:r>
          </a:p>
          <a:p>
            <a:pPr marL="449263" indent="-187325" algn="just">
              <a:buFont typeface="Arial" pitchFamily="34" charset="0"/>
              <a:buChar char="•"/>
            </a:pPr>
            <a:endParaRPr lang="fr-FR" sz="1600" dirty="0" smtClean="0">
              <a:latin typeface="+mj-lt"/>
              <a:cs typeface="Times New Roman" pitchFamily="18" charset="0"/>
            </a:endParaRPr>
          </a:p>
          <a:p>
            <a:pPr marL="449263" indent="-187325" algn="just">
              <a:buFont typeface="Arial" pitchFamily="34" charset="0"/>
              <a:buChar char="•"/>
            </a:pPr>
            <a:r>
              <a:rPr lang="fr-FR" sz="2400" dirty="0">
                <a:cs typeface="Times New Roman" pitchFamily="18" charset="0"/>
              </a:rPr>
              <a:t> la </a:t>
            </a:r>
            <a:r>
              <a:rPr lang="fr-FR" sz="2400" dirty="0" smtClean="0">
                <a:cs typeface="Times New Roman" pitchFamily="18" charset="0"/>
              </a:rPr>
              <a:t>répartition </a:t>
            </a:r>
            <a:r>
              <a:rPr lang="fr-FR" sz="2400" dirty="0">
                <a:cs typeface="Times New Roman" pitchFamily="18" charset="0"/>
              </a:rPr>
              <a:t>du code de l'application </a:t>
            </a:r>
            <a:r>
              <a:rPr lang="fr-FR" sz="2400" b="1" dirty="0">
                <a:cs typeface="Times New Roman" pitchFamily="18" charset="0"/>
              </a:rPr>
              <a:t>sur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b="1" dirty="0">
                <a:cs typeface="Times New Roman" pitchFamily="18" charset="0"/>
              </a:rPr>
              <a:t>plusieurs machines </a:t>
            </a:r>
            <a:r>
              <a:rPr lang="fr-FR" sz="2400" dirty="0">
                <a:cs typeface="Times New Roman" pitchFamily="18" charset="0"/>
              </a:rPr>
              <a:t>décrit des </a:t>
            </a:r>
            <a:r>
              <a:rPr lang="fr-FR" sz="2400" b="1" dirty="0">
                <a:cs typeface="Times New Roman" pitchFamily="18" charset="0"/>
              </a:rPr>
              <a:t>niveaux d’hiérarchisation</a:t>
            </a:r>
            <a:r>
              <a:rPr lang="fr-FR" sz="2400" dirty="0">
                <a:cs typeface="Times New Roman" pitchFamily="18" charset="0"/>
              </a:rPr>
              <a:t>.</a:t>
            </a:r>
          </a:p>
          <a:p>
            <a:pPr marL="449263" indent="-187325" algn="just">
              <a:buFont typeface="Arial" pitchFamily="34" charset="0"/>
              <a:buChar char="•"/>
            </a:pPr>
            <a:endParaRPr lang="fr-FR" sz="1050" dirty="0" smtClean="0">
              <a:latin typeface="+mj-lt"/>
              <a:cs typeface="Times New Roman" pitchFamily="18" charset="0"/>
            </a:endParaRPr>
          </a:p>
          <a:p>
            <a:pPr marL="449263" indent="-187325" algn="just">
              <a:buFont typeface="Arial" pitchFamily="34" charset="0"/>
              <a:buChar char="•"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711200" indent="-87313" algn="just"/>
            <a:r>
              <a:rPr lang="fr-FR" sz="2400" dirty="0" smtClean="0">
                <a:latin typeface="+mj-lt"/>
                <a:cs typeface="Times New Roman" pitchFamily="18" charset="0"/>
              </a:rPr>
              <a:t> 1) </a:t>
            </a:r>
            <a:r>
              <a:rPr lang="fr-FR" sz="2400" b="1" dirty="0">
                <a:latin typeface="+mj-lt"/>
                <a:cs typeface="Times New Roman" pitchFamily="18" charset="0"/>
              </a:rPr>
              <a:t>niveau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présentation:  le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code qui interagit avec l'utilisateur est souvent placé dans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ce niveau</a:t>
            </a:r>
          </a:p>
          <a:p>
            <a:pPr marL="711200" indent="-87313" algn="just"/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987425" indent="-276225" algn="just"/>
            <a:r>
              <a:rPr lang="fr-FR" sz="2400" dirty="0" smtClean="0">
                <a:latin typeface="+mj-lt"/>
                <a:cs typeface="Times New Roman" pitchFamily="18" charset="0"/>
              </a:rPr>
              <a:t> 2)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niveau métier</a:t>
            </a:r>
            <a:r>
              <a:rPr lang="fr-FR" sz="2400" dirty="0">
                <a:latin typeface="+mj-lt"/>
                <a:cs typeface="Times New Roman" pitchFamily="18" charset="0"/>
              </a:rPr>
              <a:t>: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détient la logique d'accès logique métier.</a:t>
            </a:r>
          </a:p>
          <a:p>
            <a:pPr marL="987425" indent="-276225" algn="just"/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987425" indent="-276225" algn="just"/>
            <a:r>
              <a:rPr lang="fr-FR" sz="2400" dirty="0" smtClean="0">
                <a:latin typeface="+mj-lt"/>
                <a:cs typeface="Times New Roman" pitchFamily="18" charset="0"/>
              </a:rPr>
              <a:t> 3) </a:t>
            </a:r>
            <a:r>
              <a:rPr lang="fr-FR" sz="2400" b="1" dirty="0">
                <a:latin typeface="+mj-lt"/>
                <a:cs typeface="Times New Roman" pitchFamily="18" charset="0"/>
              </a:rPr>
              <a:t>niveau de l’</a:t>
            </a:r>
            <a:r>
              <a:rPr lang="fr-FR" sz="2400" b="1" dirty="0" err="1">
                <a:latin typeface="+mj-lt"/>
                <a:cs typeface="Times New Roman" pitchFamily="18" charset="0"/>
              </a:rPr>
              <a:t>accés</a:t>
            </a:r>
            <a:r>
              <a:rPr lang="fr-FR" sz="2400" b="1" dirty="0">
                <a:latin typeface="+mj-lt"/>
                <a:cs typeface="Times New Roman" pitchFamily="18" charset="0"/>
              </a:rPr>
              <a:t> à la base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données</a:t>
            </a:r>
            <a:endParaRPr lang="fr-FR" sz="24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(niveaux «tiers»)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grpSp>
        <p:nvGrpSpPr>
          <p:cNvPr id="12" name="Groupe 13"/>
          <p:cNvGrpSpPr/>
          <p:nvPr/>
        </p:nvGrpSpPr>
        <p:grpSpPr>
          <a:xfrm>
            <a:off x="0" y="1357298"/>
            <a:ext cx="8929718" cy="4786346"/>
            <a:chOff x="611560" y="1844824"/>
            <a:chExt cx="7906619" cy="4077358"/>
          </a:xfrm>
        </p:grpSpPr>
        <p:pic>
          <p:nvPicPr>
            <p:cNvPr id="13" name="Image 12" descr="deplo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4" y="1844824"/>
              <a:ext cx="7200800" cy="4077358"/>
            </a:xfrm>
            <a:prstGeom prst="rect">
              <a:avLst/>
            </a:prstGeom>
          </p:spPr>
        </p:pic>
        <p:pic>
          <p:nvPicPr>
            <p:cNvPr id="14" name="Image 13" descr="architehct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1916832"/>
              <a:ext cx="7906619" cy="3445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3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d'appareils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19" y="973230"/>
            <a:ext cx="2180307" cy="1473109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268" y="893876"/>
            <a:ext cx="1137864" cy="188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13313" y="2841940"/>
            <a:ext cx="2427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RIM </a:t>
            </a:r>
            <a:r>
              <a:rPr lang="fr-FR" sz="2400" b="1" dirty="0" err="1" smtClean="0"/>
              <a:t>Blackberry</a:t>
            </a:r>
            <a:endParaRPr lang="fr-FR" sz="2400" dirty="0"/>
          </a:p>
        </p:txBody>
      </p:sp>
      <p:pic>
        <p:nvPicPr>
          <p:cNvPr id="14" name="Picture 2" descr="cellular dev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474" y="1043241"/>
            <a:ext cx="2261047" cy="198320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731070" y="3078112"/>
            <a:ext cx="3456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Téléphones</a:t>
            </a:r>
            <a:r>
              <a:rPr lang="fr-F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/>
              <a:t>cellulaires</a:t>
            </a:r>
          </a:p>
        </p:txBody>
      </p:sp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5817" y="1097012"/>
            <a:ext cx="1364802" cy="1472236"/>
          </a:xfrm>
          <a:prstGeom prst="rect">
            <a:avLst/>
          </a:prstGeom>
          <a:noFill/>
        </p:spPr>
      </p:pic>
      <p:pic>
        <p:nvPicPr>
          <p:cNvPr id="17" name="Picture 4" descr="Afficher l'image d'orig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9324" y="1256340"/>
            <a:ext cx="1217472" cy="127834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560211" y="2829221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PDA</a:t>
            </a:r>
          </a:p>
        </p:txBody>
      </p:sp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02310" y="3649057"/>
            <a:ext cx="2074863" cy="1479537"/>
          </a:xfrm>
          <a:prstGeom prst="rect">
            <a:avLst/>
          </a:prstGeom>
          <a:noFill/>
        </p:spPr>
      </p:pic>
      <p:pic>
        <p:nvPicPr>
          <p:cNvPr id="19" name="Picture 6" descr="Afficher l'image d'orig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199" y="3724802"/>
            <a:ext cx="2017354" cy="125075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439741" y="5205094"/>
            <a:ext cx="1854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Tablette PC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663581"/>
            <a:ext cx="3162300" cy="21717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11045" y="5835595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Smart tv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5156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102450" y="3820835"/>
            <a:ext cx="893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Le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style architectural en couches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est </a:t>
            </a:r>
            <a:r>
              <a:rPr lang="fr-FR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approprié pour les applications mobiles (application </a:t>
            </a:r>
            <a:r>
              <a:rPr lang="fr-FR" sz="22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multi-couches</a:t>
            </a:r>
            <a:r>
              <a:rPr lang="fr-FR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). </a:t>
            </a:r>
          </a:p>
          <a:p>
            <a:pPr algn="just">
              <a:buFont typeface="Arial" pitchFamily="34" charset="0"/>
              <a:buChar char="•"/>
            </a:pPr>
            <a:endParaRPr lang="fr-FR" sz="1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1450" y="1717938"/>
            <a:ext cx="897255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l’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appareil mobile </a:t>
            </a:r>
            <a:r>
              <a:rPr lang="fr-FR" sz="2200" b="1" dirty="0">
                <a:cs typeface="Times New Roman" pitchFamily="18" charset="0"/>
              </a:rPr>
              <a:t>fonctionne</a:t>
            </a:r>
            <a:r>
              <a:rPr lang="fr-FR" sz="2200" dirty="0">
                <a:cs typeface="Times New Roman" pitchFamily="18" charset="0"/>
              </a:rPr>
              <a:t> comme côté </a:t>
            </a:r>
            <a:r>
              <a:rPr lang="fr-FR" sz="2200" b="1" dirty="0" smtClean="0">
                <a:cs typeface="Times New Roman" pitchFamily="18" charset="0"/>
              </a:rPr>
              <a:t>client (choix possibles)</a:t>
            </a:r>
            <a:endParaRPr lang="fr-FR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1050" dirty="0" smtClean="0">
              <a:latin typeface="+mj-lt"/>
              <a:cs typeface="Times New Roman" pitchFamily="18" charset="0"/>
            </a:endParaRPr>
          </a:p>
          <a:p>
            <a:pPr marL="265113" indent="88900" algn="just">
              <a:buFont typeface="Wingdings" pitchFamily="2" charset="2"/>
              <a:buChar char="Ø"/>
            </a:pP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client léger web-</a:t>
            </a:r>
            <a:r>
              <a:rPr lang="fr-FR" sz="2000" b="1" dirty="0" err="1" smtClean="0">
                <a:latin typeface="+mj-lt"/>
                <a:cs typeface="Times New Roman" pitchFamily="18" charset="0"/>
              </a:rPr>
              <a:t>based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354013" indent="-88900" algn="just">
              <a:buFont typeface="Wingdings" pitchFamily="2" charset="2"/>
              <a:buChar char="Ø"/>
            </a:pPr>
            <a:r>
              <a:rPr lang="fr-FR" sz="2000" b="1" dirty="0" smtClean="0">
                <a:latin typeface="+mj-lt"/>
                <a:cs typeface="Times New Roman" pitchFamily="18" charset="0"/>
              </a:rPr>
              <a:t> client lourd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, </a:t>
            </a:r>
          </a:p>
          <a:p>
            <a:pPr algn="just">
              <a:buFont typeface="Arial" pitchFamily="34" charset="0"/>
              <a:buChar char="•"/>
            </a:pPr>
            <a:endParaRPr lang="fr-FR" sz="1050" dirty="0" smtClean="0">
              <a:latin typeface="+mj-lt"/>
              <a:cs typeface="Times New Roman" pitchFamily="18" charset="0"/>
            </a:endParaRPr>
          </a:p>
          <a:p>
            <a:pPr marL="442913" indent="-177800" algn="just">
              <a:buFont typeface="Wingdings" pitchFamily="2" charset="2"/>
              <a:buChar char="Ø"/>
            </a:pP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hébergeur des pages Web (host web pages)</a:t>
            </a:r>
            <a:endParaRPr lang="fr-FR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87342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pour les applications mobiles(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code +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3" y="1115452"/>
            <a:ext cx="9166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 smtClean="0">
                <a:cs typeface="Times New Roman" pitchFamily="18" charset="0"/>
              </a:rPr>
              <a:t>Oui!!</a:t>
            </a:r>
            <a:r>
              <a:rPr lang="fr-FR" sz="2400" u="sng" dirty="0" smtClean="0">
                <a:cs typeface="Times New Roman" pitchFamily="18" charset="0"/>
              </a:rPr>
              <a:t> </a:t>
            </a:r>
            <a:r>
              <a:rPr lang="fr-FR" sz="2300" dirty="0" smtClean="0">
                <a:cs typeface="Times New Roman" pitchFamily="18" charset="0"/>
              </a:rPr>
              <a:t>le </a:t>
            </a:r>
            <a:r>
              <a:rPr lang="fr-FR" sz="2300" b="1" dirty="0" smtClean="0">
                <a:cs typeface="Times New Roman" pitchFamily="18" charset="0"/>
              </a:rPr>
              <a:t>modèle </a:t>
            </a:r>
            <a:r>
              <a:rPr lang="fr-FR" sz="2300" b="1" dirty="0">
                <a:cs typeface="Times New Roman" pitchFamily="18" charset="0"/>
              </a:rPr>
              <a:t>architectural de base </a:t>
            </a:r>
            <a:r>
              <a:rPr lang="fr-FR" sz="23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client/serveur </a:t>
            </a:r>
            <a:r>
              <a:rPr lang="fr-FR" sz="2300" dirty="0">
                <a:cs typeface="Times New Roman" pitchFamily="18" charset="0"/>
              </a:rPr>
              <a:t>est </a:t>
            </a:r>
            <a:r>
              <a:rPr lang="fr-FR" sz="2300" dirty="0" smtClean="0">
                <a:cs typeface="Times New Roman" pitchFamily="18" charset="0"/>
              </a:rPr>
              <a:t>idéal, où: </a:t>
            </a:r>
            <a:endParaRPr lang="fr-FR" sz="2300" dirty="0"/>
          </a:p>
        </p:txBody>
      </p:sp>
      <p:sp>
        <p:nvSpPr>
          <p:cNvPr id="20" name="Rectangle 19"/>
          <p:cNvSpPr/>
          <p:nvPr/>
        </p:nvSpPr>
        <p:spPr>
          <a:xfrm>
            <a:off x="389235" y="4900375"/>
            <a:ext cx="8878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b="1" dirty="0">
                <a:cs typeface="Times New Roman" pitchFamily="18" charset="0"/>
              </a:rPr>
              <a:t>code </a:t>
            </a:r>
            <a:r>
              <a:rPr lang="fr-FR" sz="2000" b="1" dirty="0" smtClean="0">
                <a:cs typeface="Times New Roman" pitchFamily="18" charset="0"/>
              </a:rPr>
              <a:t>côté client (appareil mobile)</a:t>
            </a:r>
            <a:r>
              <a:rPr lang="fr-FR" sz="2000" dirty="0" smtClean="0">
                <a:cs typeface="Times New Roman" pitchFamily="18" charset="0"/>
              </a:rPr>
              <a:t>:</a:t>
            </a:r>
            <a:r>
              <a:rPr lang="fr-FR" sz="2000" dirty="0">
                <a:latin typeface="+mj-lt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zéro (0)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à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trois (3)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couches de code d'application.</a:t>
            </a:r>
            <a:endParaRPr lang="fr-FR" sz="2000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6651" y="5686486"/>
            <a:ext cx="8878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+mj-lt"/>
                <a:cs typeface="Times New Roman" pitchFamily="18" charset="0"/>
              </a:rPr>
              <a:t>code côté serveur</a:t>
            </a:r>
            <a:r>
              <a:rPr lang="fr-FR" sz="2000" dirty="0" smtClean="0">
                <a:latin typeface="+mj-lt"/>
                <a:cs typeface="Times New Roman" pitchFamily="18" charset="0"/>
              </a:rPr>
              <a:t>: </a:t>
            </a:r>
            <a:r>
              <a:rPr lang="fr-FR" sz="2000" dirty="0">
                <a:latin typeface="+mj-lt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une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(1) à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trois (3)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couches de code d'application personnalisées. </a:t>
            </a:r>
          </a:p>
        </p:txBody>
      </p:sp>
    </p:spTree>
    <p:extLst>
      <p:ext uri="{BB962C8B-B14F-4D97-AF65-F5344CB8AC3E}">
        <p14:creationId xmlns:p14="http://schemas.microsoft.com/office/powerpoint/2010/main" val="38000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 de connexion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92867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Les appareils mobiles fonctionnent généralement dans l'un des trois modes de connexion aux systèmes back-end (serveurs) :</a:t>
            </a: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algn="just"/>
            <a:endParaRPr lang="fr-FR" sz="1100" b="1" dirty="0" smtClean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Toujours connecté</a:t>
            </a:r>
          </a:p>
          <a:p>
            <a:pPr>
              <a:buFont typeface="Arial" pitchFamily="34" charset="0"/>
              <a:buChar char="•"/>
            </a:pPr>
            <a:endParaRPr lang="fr-FR" sz="5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608013" indent="-342900" algn="just">
              <a:buFontTx/>
              <a:buChar char="-"/>
            </a:pPr>
            <a:r>
              <a:rPr lang="fr-FR" sz="2400" dirty="0" smtClean="0"/>
              <a:t>Au </a:t>
            </a:r>
            <a:r>
              <a:rPr lang="fr-FR" sz="2400" dirty="0"/>
              <a:t>système d’information de l’entreprise </a:t>
            </a:r>
            <a:endParaRPr lang="fr-FR" sz="2400" dirty="0" smtClean="0"/>
          </a:p>
          <a:p>
            <a:pPr marL="1260475" indent="-361950" algn="just">
              <a:buFontTx/>
              <a:buChar char="-"/>
            </a:pPr>
            <a:r>
              <a:rPr lang="fr-FR" sz="2400" b="1" dirty="0"/>
              <a:t>application B2E et B2B</a:t>
            </a:r>
            <a:endParaRPr lang="fr-FR" sz="2400" dirty="0" smtClean="0"/>
          </a:p>
          <a:p>
            <a:pPr marL="608013" indent="-342900" algn="just">
              <a:buFontTx/>
              <a:buChar char="-"/>
            </a:pPr>
            <a:r>
              <a:rPr lang="fr-FR" sz="2400" dirty="0"/>
              <a:t>Au WEB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45024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 Partiellement Connecté</a:t>
            </a:r>
          </a:p>
          <a:p>
            <a:pPr marL="696913" indent="-342900" algn="just">
              <a:buFontTx/>
              <a:buChar char="-"/>
            </a:pPr>
            <a:r>
              <a:rPr lang="fr-FR" sz="2200" dirty="0" smtClean="0">
                <a:latin typeface="+mj-lt"/>
                <a:cs typeface="Times New Roman" pitchFamily="18" charset="0"/>
              </a:rPr>
              <a:t>Un appareil  mobile client peut être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hors de contact avec le serveur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pendant de longues périodes de temps.</a:t>
            </a:r>
          </a:p>
          <a:p>
            <a:pPr marL="696913" indent="-342900" algn="just">
              <a:buFontTx/>
              <a:buChar char="-"/>
            </a:pPr>
            <a:endParaRPr lang="fr-FR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3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Non Connecté</a:t>
            </a:r>
          </a:p>
          <a:p>
            <a:pPr marL="354013" algn="just"/>
            <a:r>
              <a:rPr lang="fr-FR" sz="2200" dirty="0" smtClean="0">
                <a:latin typeface="+mj-lt"/>
                <a:cs typeface="Times New Roman" pitchFamily="18" charset="0"/>
              </a:rPr>
              <a:t>- Il y a aussi plusieurs appareils mobiles qui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non connecter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à des systèmes back-end, tels que certains appareils de jeux.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35496" y="980728"/>
            <a:ext cx="522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 léger web-</a:t>
            </a:r>
            <a:r>
              <a:rPr lang="fr-FR" sz="24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based</a:t>
            </a: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‘’ </a:t>
            </a:r>
            <a:r>
              <a:rPr lang="fr-FR" sz="24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thin</a:t>
            </a: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client’’ </a:t>
            </a:r>
            <a:endParaRPr lang="fr-FR" sz="2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4847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 defTabSz="900113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Un client avec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zéro couches de code: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pas de code d'applications personnalisées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-32073" y="4565446"/>
            <a:ext cx="9176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smtClean="0">
                <a:cs typeface="Times New Roman" pitchFamily="18" charset="0"/>
              </a:rPr>
              <a:t># types </a:t>
            </a:r>
            <a:r>
              <a:rPr lang="fr-FR" sz="2400" dirty="0">
                <a:cs typeface="Times New Roman" pitchFamily="18" charset="0"/>
              </a:rPr>
              <a:t>contenu de pages </a:t>
            </a:r>
            <a:r>
              <a:rPr lang="fr-FR" sz="2400" dirty="0" smtClean="0">
                <a:cs typeface="Times New Roman" pitchFamily="18" charset="0"/>
              </a:rPr>
              <a:t>d'application </a:t>
            </a:r>
            <a:r>
              <a:rPr lang="fr-FR" sz="2400" dirty="0" smtClean="0">
                <a:cs typeface="Times New Roman" pitchFamily="18" charset="0"/>
                <a:sym typeface="Wingdings" panose="05000000000000000000" pitchFamily="2" charset="2"/>
              </a:rPr>
              <a:t> # outils d’affichage</a:t>
            </a:r>
            <a:r>
              <a:rPr lang="fr-FR" sz="2400" dirty="0" smtClean="0"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cs typeface="Times New Roman" pitchFamily="18" charset="0"/>
            </a:endParaRPr>
          </a:p>
          <a:p>
            <a:pPr marL="608013" indent="-342900" algn="just">
              <a:buFont typeface="Wingdings" panose="05000000000000000000" pitchFamily="2" charset="2"/>
              <a:buChar char="v"/>
            </a:pP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000" dirty="0" smtClean="0">
                <a:cs typeface="Times New Roman" pitchFamily="18" charset="0"/>
              </a:rPr>
              <a:t>navigateur Web pour  .HTML</a:t>
            </a:r>
            <a:r>
              <a:rPr lang="fr-FR" sz="2000" dirty="0">
                <a:cs typeface="Times New Roman" pitchFamily="18" charset="0"/>
              </a:rPr>
              <a:t>, </a:t>
            </a:r>
            <a:r>
              <a:rPr lang="fr-FR" sz="2000" dirty="0" smtClean="0">
                <a:cs typeface="Times New Roman" pitchFamily="18" charset="0"/>
              </a:rPr>
              <a:t>.XML</a:t>
            </a:r>
          </a:p>
          <a:p>
            <a:pPr marL="608013" indent="-342900" algn="just">
              <a:buFont typeface="Wingdings" panose="05000000000000000000" pitchFamily="2" charset="2"/>
              <a:buChar char="v"/>
            </a:pPr>
            <a:endParaRPr lang="fr-FR" sz="2000" dirty="0">
              <a:cs typeface="Times New Roman" pitchFamily="18" charset="0"/>
            </a:endParaRPr>
          </a:p>
          <a:p>
            <a:pPr marL="614362" indent="-342900" algn="just">
              <a:buFont typeface="Wingdings" panose="05000000000000000000" pitchFamily="2" charset="2"/>
              <a:buChar char="v"/>
            </a:pPr>
            <a:r>
              <a:rPr lang="fr-FR" sz="2000" dirty="0">
                <a:cs typeface="Times New Roman" pitchFamily="18" charset="0"/>
              </a:rPr>
              <a:t> Wireless Application </a:t>
            </a:r>
            <a:r>
              <a:rPr lang="fr-FR" sz="2000" dirty="0" smtClean="0">
                <a:cs typeface="Times New Roman" pitchFamily="18" charset="0"/>
              </a:rPr>
              <a:t> Protocol </a:t>
            </a:r>
            <a:r>
              <a:rPr lang="fr-FR" sz="2000" dirty="0">
                <a:cs typeface="Times New Roman" pitchFamily="18" charset="0"/>
              </a:rPr>
              <a:t>(WAP</a:t>
            </a:r>
            <a:r>
              <a:rPr lang="fr-FR" sz="2000" dirty="0" smtClean="0">
                <a:cs typeface="Times New Roman" pitchFamily="18" charset="0"/>
              </a:rPr>
              <a:t>) pour .WML</a:t>
            </a:r>
            <a:endParaRPr lang="fr-FR" sz="2000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564904"/>
            <a:ext cx="882047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b="1" dirty="0">
                <a:cs typeface="Times New Roman" pitchFamily="18" charset="0"/>
              </a:rPr>
              <a:t>entièrement lié au serveur pour </a:t>
            </a:r>
            <a:r>
              <a:rPr lang="fr-FR" sz="2000" b="1" dirty="0" smtClean="0">
                <a:cs typeface="Times New Roman" pitchFamily="18" charset="0"/>
              </a:rPr>
              <a:t>assurer leur fonctionnalités </a:t>
            </a:r>
            <a:r>
              <a:rPr lang="fr-FR" sz="2000" b="1" dirty="0">
                <a:cs typeface="Times New Roman" pitchFamily="18" charset="0"/>
              </a:rPr>
              <a:t>de </a:t>
            </a:r>
            <a:r>
              <a:rPr lang="fr-FR" sz="2000" b="1" dirty="0" smtClean="0">
                <a:cs typeface="Times New Roman" pitchFamily="18" charset="0"/>
              </a:rPr>
              <a:t>base</a:t>
            </a:r>
            <a:r>
              <a:rPr lang="fr-FR" sz="2000" dirty="0" smtClean="0">
                <a:cs typeface="Times New Roman" pitchFamily="18" charset="0"/>
              </a:rPr>
              <a:t>.</a:t>
            </a:r>
            <a:endParaRPr lang="fr-FR" sz="2000" dirty="0"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FR" sz="1400" dirty="0" smtClean="0"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cs typeface="Times New Roman" pitchFamily="18" charset="0"/>
              </a:rPr>
              <a:t>Couches </a:t>
            </a:r>
            <a:r>
              <a:rPr lang="fr-FR" sz="2000" dirty="0">
                <a:cs typeface="Times New Roman" pitchFamily="18" charset="0"/>
              </a:rPr>
              <a:t>métier et client / </a:t>
            </a:r>
            <a:r>
              <a:rPr lang="fr-FR" sz="2000" dirty="0" smtClean="0">
                <a:cs typeface="Times New Roman" pitchFamily="18" charset="0"/>
              </a:rPr>
              <a:t>ressources </a:t>
            </a:r>
            <a:r>
              <a:rPr lang="fr-FR" sz="2000" dirty="0">
                <a:cs typeface="Times New Roman" pitchFamily="18" charset="0"/>
              </a:rPr>
              <a:t>probablement </a:t>
            </a:r>
            <a:r>
              <a:rPr lang="fr-FR" sz="2000" b="1" dirty="0">
                <a:cs typeface="Times New Roman" pitchFamily="18" charset="0"/>
              </a:rPr>
              <a:t>localisées sur le </a:t>
            </a:r>
            <a:r>
              <a:rPr lang="fr-FR" sz="2000" b="1" dirty="0" smtClean="0">
                <a:cs typeface="Times New Roman" pitchFamily="18" charset="0"/>
              </a:rPr>
              <a:t>serveur</a:t>
            </a:r>
            <a:endParaRPr lang="fr-FR" sz="2000" dirty="0">
              <a:cs typeface="Times New Roman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fr-FR" sz="900" dirty="0"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cs typeface="Times New Roman" pitchFamily="18" charset="0"/>
              </a:rPr>
              <a:t>pas de dépendance </a:t>
            </a:r>
            <a:r>
              <a:rPr lang="fr-FR" sz="2000" dirty="0" smtClean="0">
                <a:cs typeface="Times New Roman" pitchFamily="18" charset="0"/>
              </a:rPr>
              <a:t>au </a:t>
            </a:r>
            <a:r>
              <a:rPr lang="fr-FR" sz="2000" dirty="0">
                <a:cs typeface="Times New Roman" pitchFamily="18" charset="0"/>
              </a:rPr>
              <a:t>système d'exploitation </a:t>
            </a:r>
            <a:r>
              <a:rPr lang="fr-FR" sz="2000" dirty="0" smtClean="0">
                <a:cs typeface="Times New Roman" pitchFamily="18" charset="0"/>
              </a:rPr>
              <a:t>et au type de </a:t>
            </a:r>
            <a:r>
              <a:rPr lang="fr-FR" sz="2000" dirty="0">
                <a:cs typeface="Times New Roman" pitchFamily="18" charset="0"/>
              </a:rPr>
              <a:t>l'appareil </a:t>
            </a:r>
            <a:r>
              <a:rPr lang="fr-FR" sz="2000" dirty="0" smtClean="0">
                <a:cs typeface="Times New Roman" pitchFamily="18" charset="0"/>
              </a:rPr>
              <a:t>mobile.</a:t>
            </a:r>
            <a:endParaRPr lang="fr-FR" sz="2000" dirty="0"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87342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d’applications mobiles(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code +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35496" y="879103"/>
            <a:ext cx="8730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 léger  web-</a:t>
            </a:r>
            <a:r>
              <a:rPr lang="fr-FR" sz="24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based</a:t>
            </a: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‘’ </a:t>
            </a:r>
            <a:r>
              <a:rPr lang="fr-FR" sz="24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thin</a:t>
            </a: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client’’ (</a:t>
            </a:r>
            <a:r>
              <a:rPr lang="fr-FR" sz="2400" b="1" dirty="0">
                <a:cs typeface="Times New Roman" pitchFamily="18" charset="0"/>
              </a:rPr>
              <a:t>zéro couches de </a:t>
            </a:r>
            <a:r>
              <a:rPr lang="fr-FR" sz="2400" b="1" dirty="0" smtClean="0">
                <a:cs typeface="Times New Roman" pitchFamily="18" charset="0"/>
              </a:rPr>
              <a:t>code)</a:t>
            </a: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fr-FR" sz="2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1544" y="1443279"/>
            <a:ext cx="3928256" cy="4812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95536" y="116632"/>
            <a:ext cx="87342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d’applications mobiles(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code +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0" y="908720"/>
            <a:ext cx="442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 lourd et riche ‘’fat client’’</a:t>
            </a:r>
            <a:endParaRPr lang="fr-FR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50912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300" b="1" dirty="0" smtClean="0">
                <a:latin typeface="+mj-lt"/>
                <a:cs typeface="Times New Roman" panose="02020603050405020304" pitchFamily="18" charset="0"/>
              </a:rPr>
              <a:t>Forte dépendance </a:t>
            </a:r>
            <a:r>
              <a:rPr lang="fr-FR" sz="2300" dirty="0" smtClean="0">
                <a:latin typeface="+mj-lt"/>
                <a:cs typeface="Times New Roman" panose="02020603050405020304" pitchFamily="18" charset="0"/>
              </a:rPr>
              <a:t>au système d'exploitation et au type de l'appareil mobile.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35496" y="1449938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300" b="1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Use case</a:t>
            </a:r>
            <a:r>
              <a:rPr lang="fr-FR" sz="2300" dirty="0" smtClean="0">
                <a:latin typeface="+mj-lt"/>
                <a:cs typeface="Times New Roman" panose="02020603050405020304" pitchFamily="18" charset="0"/>
              </a:rPr>
              <a:t>: situations où la communication entre un client et le serveur ne peut être garantie « momentanément connecté 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300" dirty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300" b="1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How</a:t>
            </a:r>
            <a:r>
              <a:rPr lang="fr-FR" sz="2300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fr-FR" sz="2000" b="1" dirty="0" smtClean="0">
                <a:latin typeface="+mj-lt"/>
                <a:cs typeface="Times New Roman" panose="02020603050405020304" pitchFamily="18" charset="0"/>
              </a:rPr>
              <a:t>stockage temporaire </a:t>
            </a:r>
            <a:r>
              <a:rPr lang="fr-FR" sz="2300" dirty="0" smtClean="0">
                <a:latin typeface="+mj-lt"/>
                <a:cs typeface="Times New Roman" panose="02020603050405020304" pitchFamily="18" charset="0"/>
              </a:rPr>
              <a:t>de données dans une base de données locale </a:t>
            </a:r>
            <a:r>
              <a:rPr lang="fr-FR" sz="2000" b="1" dirty="0" smtClean="0">
                <a:latin typeface="+mj-lt"/>
                <a:cs typeface="Times New Roman" panose="02020603050405020304" pitchFamily="18" charset="0"/>
              </a:rPr>
              <a:t>jusqu'à la rétablissement </a:t>
            </a:r>
            <a:r>
              <a:rPr lang="fr-FR" sz="2300" b="1" dirty="0" smtClean="0">
                <a:latin typeface="+mj-lt"/>
                <a:cs typeface="Times New Roman" panose="02020603050405020304" pitchFamily="18" charset="0"/>
              </a:rPr>
              <a:t>de la connectivité </a:t>
            </a:r>
            <a:r>
              <a:rPr lang="fr-FR" sz="2300" dirty="0" smtClean="0">
                <a:latin typeface="+mj-lt"/>
                <a:cs typeface="Times New Roman" panose="02020603050405020304" pitchFamily="18" charset="0"/>
              </a:rPr>
              <a:t>avec le serveur.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3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300" b="1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Objective</a:t>
            </a:r>
            <a:r>
              <a:rPr lang="fr-FR" sz="2300" dirty="0" smtClean="0">
                <a:latin typeface="+mj-lt"/>
                <a:cs typeface="Times New Roman" panose="02020603050405020304" pitchFamily="18" charset="0"/>
              </a:rPr>
              <a:t>: pour assurer « la </a:t>
            </a:r>
            <a:r>
              <a:rPr lang="fr-FR" sz="2300" dirty="0">
                <a:latin typeface="+mj-lt"/>
                <a:cs typeface="Times New Roman" panose="02020603050405020304" pitchFamily="18" charset="0"/>
              </a:rPr>
              <a:t>continuité de </a:t>
            </a:r>
            <a:r>
              <a:rPr lang="fr-FR" sz="2300" dirty="0" smtClean="0">
                <a:latin typeface="+mj-lt"/>
                <a:cs typeface="Times New Roman" panose="02020603050405020304" pitchFamily="18" charset="0"/>
              </a:rPr>
              <a:t>travailler et</a:t>
            </a:r>
            <a:r>
              <a:rPr lang="fr-FR" sz="2400" b="1" dirty="0" smtClean="0">
                <a:cs typeface="Times New Roman" pitchFamily="18" charset="0"/>
              </a:rPr>
              <a:t> les </a:t>
            </a:r>
            <a:r>
              <a:rPr lang="fr-FR" sz="2400" dirty="0" smtClean="0">
                <a:cs typeface="Times New Roman" pitchFamily="18" charset="0"/>
              </a:rPr>
              <a:t>fonctionnalités </a:t>
            </a:r>
            <a:r>
              <a:rPr lang="fr-FR" sz="2400" dirty="0">
                <a:cs typeface="Times New Roman" pitchFamily="18" charset="0"/>
              </a:rPr>
              <a:t>de base</a:t>
            </a:r>
            <a:r>
              <a:rPr lang="fr-FR" sz="2300" dirty="0" smtClean="0">
                <a:latin typeface="+mj-lt"/>
                <a:cs typeface="Times New Roman" panose="02020603050405020304" pitchFamily="18" charset="0"/>
              </a:rPr>
              <a:t>» </a:t>
            </a:r>
            <a:r>
              <a:rPr lang="fr-FR" sz="2300" b="1" dirty="0" smtClean="0">
                <a:latin typeface="+mj-lt"/>
                <a:cs typeface="Times New Roman" panose="02020603050405020304" pitchFamily="18" charset="0"/>
              </a:rPr>
              <a:t>indépendamment du serveur </a:t>
            </a:r>
            <a:r>
              <a:rPr lang="fr-FR" sz="2300" dirty="0" smtClean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55962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300" dirty="0" smtClean="0">
                <a:latin typeface="+mj-lt"/>
                <a:cs typeface="Times New Roman" pitchFamily="18" charset="0"/>
              </a:rPr>
              <a:t> un client à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une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à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trois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couches de code de l'application.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544" y="605322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cs typeface="Times New Roman" pitchFamily="18" charset="0"/>
              </a:rPr>
              <a:t> </a:t>
            </a:r>
            <a:r>
              <a:rPr lang="fr-FR" sz="2000" b="1" dirty="0" smtClean="0">
                <a:cs typeface="Times New Roman" pitchFamily="18" charset="0"/>
              </a:rPr>
              <a:t>Couches métier et client </a:t>
            </a:r>
            <a:r>
              <a:rPr lang="fr-FR" sz="2000" dirty="0" smtClean="0">
                <a:cs typeface="Times New Roman" pitchFamily="18" charset="0"/>
              </a:rPr>
              <a:t>probablement sur </a:t>
            </a:r>
            <a:r>
              <a:rPr lang="fr-FR" sz="2000" b="1" dirty="0" smtClean="0">
                <a:cs typeface="Times New Roman" pitchFamily="18" charset="0"/>
              </a:rPr>
              <a:t>l’appareil</a:t>
            </a:r>
            <a:endParaRPr lang="fr-FR" sz="20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95536" y="124042"/>
            <a:ext cx="87342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d’applications mobiles(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code +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1" y="993959"/>
            <a:ext cx="868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 lourd et riche ‘’fat client’’(</a:t>
            </a:r>
            <a:r>
              <a:rPr lang="fr-FR" sz="2400" b="1" dirty="0">
                <a:cs typeface="Times New Roman" pitchFamily="18" charset="0"/>
              </a:rPr>
              <a:t>une</a:t>
            </a:r>
            <a:r>
              <a:rPr lang="fr-FR" sz="2400" dirty="0">
                <a:cs typeface="Times New Roman" pitchFamily="18" charset="0"/>
              </a:rPr>
              <a:t> à </a:t>
            </a:r>
            <a:r>
              <a:rPr lang="fr-FR" sz="2400" b="1" dirty="0">
                <a:cs typeface="Times New Roman" pitchFamily="18" charset="0"/>
              </a:rPr>
              <a:t>trois</a:t>
            </a:r>
            <a:r>
              <a:rPr lang="fr-FR" sz="2400" dirty="0">
                <a:cs typeface="Times New Roman" pitchFamily="18" charset="0"/>
              </a:rPr>
              <a:t> couches de code </a:t>
            </a: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)</a:t>
            </a:r>
            <a:endParaRPr lang="fr-FR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85926"/>
            <a:ext cx="2928926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714488"/>
            <a:ext cx="3071834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714488"/>
            <a:ext cx="3143240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95536" y="116632"/>
            <a:ext cx="87342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d’applications mobiles(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code +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0" y="912632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 host web pages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36345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Objective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afficher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des pages Web ou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accéder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(accès mobile) aux services Web 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via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un dispositif mobile, </a:t>
            </a: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use case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lorsque le client mobile est périodiquement connecté au réseau. </a:t>
            </a: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how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besoin de l'équivalent d'un "mini" serveur Web sur l'appareil mobile et un stockage temporaire (local DB) 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4939" y="4613066"/>
            <a:ext cx="8463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Microsoft a publié un serveur HTTP qui fonctionne sur un Pocket PC.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875" y="540631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Les clients qui hébergent des pages Web peuvent également avoir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une à trois couches</a:t>
            </a:r>
            <a:endParaRPr lang="fr-FR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5536" y="124042"/>
            <a:ext cx="87342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d’applications mobiles(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code +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0" y="892004"/>
            <a:ext cx="76450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 host web pages </a:t>
            </a: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fr-FR" sz="2400" b="1" dirty="0">
                <a:cs typeface="Times New Roman" pitchFamily="18" charset="0"/>
              </a:rPr>
              <a:t>une</a:t>
            </a:r>
            <a:r>
              <a:rPr lang="fr-FR" sz="2400" dirty="0">
                <a:cs typeface="Times New Roman" pitchFamily="18" charset="0"/>
              </a:rPr>
              <a:t> à </a:t>
            </a:r>
            <a:r>
              <a:rPr lang="fr-FR" sz="2400" b="1" dirty="0">
                <a:cs typeface="Times New Roman" pitchFamily="18" charset="0"/>
              </a:rPr>
              <a:t>trois</a:t>
            </a:r>
            <a:r>
              <a:rPr lang="fr-FR" sz="2400" dirty="0">
                <a:cs typeface="Times New Roman" pitchFamily="18" charset="0"/>
              </a:rPr>
              <a:t> couches de code </a:t>
            </a:r>
            <a:r>
              <a:rPr lang="fr-FR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7914" y="3064849"/>
            <a:ext cx="2590230" cy="3316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1" y="1624689"/>
            <a:ext cx="3078131" cy="3316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8935" y="1663689"/>
            <a:ext cx="2958797" cy="3493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95536" y="124042"/>
            <a:ext cx="87342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d’applications mobiles(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code +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patron d'architecture (ARCHITECTURAL PATTERNS)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0" y="129997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 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patron d'architecture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 est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modèle de référence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pour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la conception de l'architecture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 d'un système ou d'un logiciel informatique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75810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Pratiquement , il ya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quatre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couches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de clients possibles,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trois tiers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(niveaux) de serveurs possibles, et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trois types de connectivité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endParaRPr lang="fr-FR" sz="1400" dirty="0" smtClean="0">
              <a:latin typeface="+mj-lt"/>
              <a:cs typeface="Times New Roman" pitchFamily="18" charset="0"/>
            </a:endParaRPr>
          </a:p>
          <a:p>
            <a:pPr marL="530225" algn="ctr"/>
            <a:r>
              <a:rPr lang="fr-FR" sz="2400" dirty="0" smtClean="0">
                <a:latin typeface="+mj-lt"/>
                <a:ea typeface="Segoe UI"/>
                <a:cs typeface="Segoe UI"/>
              </a:rPr>
              <a:t>→ </a:t>
            </a: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Donc, il y a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36</a:t>
            </a: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combinaisons possibles au total.</a:t>
            </a:r>
          </a:p>
          <a:p>
            <a:pPr marL="530225" algn="just"/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519113" indent="-342900" algn="just">
              <a:buFontTx/>
              <a:buChar char="-"/>
            </a:pPr>
            <a:r>
              <a:rPr lang="fr-FR" sz="2200" dirty="0" smtClean="0">
                <a:latin typeface="+mj-lt"/>
                <a:cs typeface="Times New Roman" pitchFamily="18" charset="0"/>
              </a:rPr>
              <a:t>les modèles "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partiellement connectés</a:t>
            </a:r>
            <a:r>
              <a:rPr lang="fr-FR" sz="2200" dirty="0" smtClean="0">
                <a:latin typeface="+mj-lt"/>
                <a:cs typeface="Times New Roman" pitchFamily="18" charset="0"/>
              </a:rPr>
              <a:t>" sont probablement les plus répandues. </a:t>
            </a:r>
          </a:p>
          <a:p>
            <a:pPr marL="519113" indent="-342900" algn="just">
              <a:buFontTx/>
              <a:buChar char="-"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628650" algn="just"/>
            <a:r>
              <a:rPr lang="fr-FR" sz="20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800" b="1" dirty="0" smtClean="0">
                <a:latin typeface="+mj-lt"/>
                <a:cs typeface="Times New Roman" pitchFamily="18" charset="0"/>
              </a:rPr>
              <a:t>WHY!!!! </a:t>
            </a:r>
            <a:r>
              <a:rPr lang="fr-FR" sz="2000" dirty="0">
                <a:cs typeface="Times New Roman" pitchFamily="18" charset="0"/>
              </a:rPr>
              <a:t>la connectivité ne peut pas toujours être garantie</a:t>
            </a:r>
            <a:endParaRPr lang="fr-FR" sz="200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patron d'architecture (ARCHITECTURAL PATTERNS)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2285984" y="857232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accent5">
                    <a:lumMod val="10000"/>
                  </a:schemeClr>
                </a:solidFill>
              </a:rPr>
              <a:t>  </a:t>
            </a:r>
            <a:r>
              <a:rPr lang="fr-FR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</a:rPr>
              <a:t>Architecture  Zéro-couche, trois niveaux, Toujours connecté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429420" cy="318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23528" y="4437112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>
                <a:cs typeface="Times New Roman" pitchFamily="18" charset="0"/>
              </a:rPr>
              <a:t>Au niveau  </a:t>
            </a:r>
            <a:r>
              <a:rPr lang="fr-FR" sz="2000" b="1" u="sng" dirty="0" smtClean="0">
                <a:cs typeface="Times New Roman" pitchFamily="18" charset="0"/>
              </a:rPr>
              <a:t>client: </a:t>
            </a:r>
          </a:p>
          <a:p>
            <a:pPr algn="just">
              <a:buFont typeface="Arial" pitchFamily="34" charset="0"/>
              <a:buChar char="•"/>
            </a:pPr>
            <a:endParaRPr lang="fr-FR" sz="1100" b="1" dirty="0" smtClean="0">
              <a:cs typeface="Times New Roman" pitchFamily="18" charset="0"/>
            </a:endParaRPr>
          </a:p>
          <a:p>
            <a:pPr marL="357188" algn="just"/>
            <a:r>
              <a:rPr lang="fr-FR" sz="2000" b="1" dirty="0">
                <a:latin typeface="+mj-lt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un client léger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supposé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toujours être connecté au serveur</a:t>
            </a:r>
            <a:r>
              <a:rPr lang="fr-FR" sz="2000" dirty="0" smtClean="0">
                <a:latin typeface="+mj-lt"/>
                <a:cs typeface="Times New Roman" pitchFamily="18" charset="0"/>
              </a:rPr>
              <a:t>. </a:t>
            </a:r>
          </a:p>
          <a:p>
            <a:pPr marL="357188" algn="just"/>
            <a:r>
              <a:rPr lang="fr-FR" sz="2000" dirty="0">
                <a:cs typeface="Times New Roman" pitchFamily="18" charset="0"/>
              </a:rPr>
              <a:t> </a:t>
            </a:r>
            <a:r>
              <a:rPr lang="fr-FR" sz="2000" dirty="0" smtClean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cs typeface="Times New Roman" pitchFamily="18" charset="0"/>
              </a:rPr>
              <a:t>aucun </a:t>
            </a:r>
            <a:r>
              <a:rPr lang="fr-FR" sz="2000" b="1" dirty="0">
                <a:cs typeface="Times New Roman" pitchFamily="18" charset="0"/>
              </a:rPr>
              <a:t>stockage </a:t>
            </a:r>
            <a:r>
              <a:rPr lang="fr-FR" sz="2000" dirty="0">
                <a:cs typeface="Times New Roman" pitchFamily="18" charset="0"/>
              </a:rPr>
              <a:t>des données d'application sur </a:t>
            </a:r>
            <a:r>
              <a:rPr lang="fr-FR" sz="2000" b="1" dirty="0">
                <a:cs typeface="Times New Roman" pitchFamily="18" charset="0"/>
              </a:rPr>
              <a:t>l'appareil mobile</a:t>
            </a:r>
            <a:r>
              <a:rPr lang="fr-FR" sz="2000" dirty="0" smtClean="0">
                <a:cs typeface="Times New Roman" pitchFamily="18" charset="0"/>
              </a:rPr>
              <a:t>.</a:t>
            </a:r>
            <a:endParaRPr lang="fr-FR" sz="2000" dirty="0"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5733256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b="1" u="sng" dirty="0" smtClean="0">
                <a:latin typeface="+mj-lt"/>
                <a:cs typeface="Times New Roman" pitchFamily="18" charset="0"/>
              </a:rPr>
              <a:t> Au niveau  serveur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:  le code de l'application est organisé dans une architecture à trois niveaux.</a:t>
            </a:r>
          </a:p>
        </p:txBody>
      </p:sp>
    </p:spTree>
    <p:extLst>
      <p:ext uri="{BB962C8B-B14F-4D97-AF65-F5344CB8AC3E}">
        <p14:creationId xmlns:p14="http://schemas.microsoft.com/office/powerpoint/2010/main" val="8558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Appareils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hybrides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5" name="Rectangle 14"/>
          <p:cNvSpPr/>
          <p:nvPr/>
        </p:nvSpPr>
        <p:spPr>
          <a:xfrm>
            <a:off x="-32544" y="965603"/>
            <a:ext cx="925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# nouveaux </a:t>
            </a:r>
            <a:r>
              <a:rPr lang="fr-FR" sz="2400" b="1" dirty="0">
                <a:ea typeface="Calibri" panose="020F0502020204030204" pitchFamily="34" charset="0"/>
                <a:cs typeface="Arial" panose="020B0604020202020204" pitchFamily="34" charset="0"/>
              </a:rPr>
              <a:t>appareils mobiles hybrides </a:t>
            </a:r>
            <a:r>
              <a:rPr lang="fr-FR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combinent (intègrent ) l</a:t>
            </a:r>
            <a:r>
              <a:rPr lang="fr-FR" sz="2400" b="1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es </a:t>
            </a:r>
            <a:r>
              <a:rPr lang="fr-FR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principales fonctions </a:t>
            </a:r>
            <a:r>
              <a:rPr lang="fr-FR" sz="24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des autres appareils mobiles.</a:t>
            </a:r>
            <a:endParaRPr lang="fr-FR" sz="24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625769"/>
            <a:ext cx="8978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357188" algn="just">
              <a:buFont typeface="Wingdings" panose="05000000000000000000" pitchFamily="2" charset="2"/>
              <a:buChar char="v"/>
            </a:pPr>
            <a:r>
              <a:rPr lang="fr-FR" sz="20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téléphones intelligents</a:t>
            </a:r>
            <a:r>
              <a:rPr lang="fr-FR" sz="2000" b="1" dirty="0"/>
              <a:t> (smartphone) 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intègrent </a:t>
            </a:r>
            <a:r>
              <a:rPr lang="fr-FR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fonctionnalités:</a:t>
            </a:r>
            <a:r>
              <a:rPr lang="fr-FR" sz="20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528763" indent="-357188" algn="just"/>
            <a:r>
              <a:rPr lang="fr-FR" sz="20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fr-FR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PDA </a:t>
            </a:r>
            <a:endParaRPr lang="fr-FR" sz="20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28763" indent="-357188" algn="just"/>
            <a:r>
              <a:rPr lang="fr-FR" sz="20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et </a:t>
            </a:r>
            <a:r>
              <a:rPr lang="fr-FR" sz="20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téléphone cellulaire</a:t>
            </a:r>
            <a:endParaRPr lang="fr-FR" sz="20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354" y="4248314"/>
            <a:ext cx="4689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000" b="1" dirty="0" smtClean="0"/>
              <a:t>Un smartphone</a:t>
            </a:r>
            <a:r>
              <a:rPr lang="fr-FR" sz="2000" dirty="0" smtClean="0"/>
              <a:t> peut être fusionner avec une tablette (ex:</a:t>
            </a:r>
            <a:r>
              <a:rPr lang="fr-FR" b="1" dirty="0"/>
              <a:t> </a:t>
            </a:r>
            <a:r>
              <a:rPr lang="fr-FR" b="1" dirty="0" err="1"/>
              <a:t>Galaxy</a:t>
            </a:r>
            <a:r>
              <a:rPr lang="fr-FR" b="1" dirty="0"/>
              <a:t>  </a:t>
            </a:r>
            <a:r>
              <a:rPr lang="fr-FR" b="1" dirty="0" smtClean="0"/>
              <a:t>Note)</a:t>
            </a:r>
            <a:r>
              <a:rPr lang="fr-FR" sz="2000" dirty="0" smtClean="0"/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002" y="3873982"/>
            <a:ext cx="3744416" cy="235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2755" y="2117824"/>
            <a:ext cx="3051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Exemples:</a:t>
            </a:r>
            <a:endParaRPr lang="fr-FR" sz="2400" b="1" u="sng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5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patron d'architecture (ARCHITECTURAL PATTERNS)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1857356" y="85723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accent5">
                    <a:lumMod val="10000"/>
                  </a:schemeClr>
                </a:solidFill>
              </a:rPr>
              <a:t>  </a:t>
            </a:r>
            <a:r>
              <a:rPr lang="fr-FR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</a:rPr>
              <a:t>Architecture  Trois-couches, trois niveaux, Partiellement connecté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39609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un client lourd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dispose d'une application autonome (standalone) complète</a:t>
            </a:r>
          </a:p>
          <a:p>
            <a:pPr algn="just">
              <a:buFont typeface="Arial" pitchFamily="34" charset="0"/>
              <a:buChar char="•"/>
            </a:pPr>
            <a:endParaRPr lang="fr-FR" sz="800" dirty="0" smtClean="0"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+mj-lt"/>
                <a:cs typeface="Times New Roman" pitchFamily="18" charset="0"/>
              </a:rPr>
              <a:t>1</a:t>
            </a:r>
            <a:r>
              <a:rPr lang="fr-FR" sz="2000" b="1" u="sng" baseline="30000" dirty="0" smtClean="0">
                <a:latin typeface="+mj-lt"/>
                <a:cs typeface="Times New Roman" pitchFamily="18" charset="0"/>
              </a:rPr>
              <a:t>st</a:t>
            </a:r>
            <a:r>
              <a:rPr lang="fr-FR" sz="2000" b="1" u="sng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+mj-lt"/>
                <a:cs typeface="Times New Roman" pitchFamily="18" charset="0"/>
              </a:rPr>
              <a:t>scenario</a:t>
            </a:r>
            <a:r>
              <a:rPr lang="fr-FR" sz="2000" dirty="0" smtClean="0">
                <a:latin typeface="+mj-lt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pas de connexion au serveur</a:t>
            </a:r>
            <a:r>
              <a:rPr lang="fr-FR" sz="2000" dirty="0" smtClean="0">
                <a:latin typeface="+mj-lt"/>
                <a:cs typeface="Times New Roman" pitchFamily="18" charset="0"/>
              </a:rPr>
              <a:t>: E/S dans local DB (stockage interne).  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5721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000" b="1" u="sng" dirty="0" smtClean="0">
                <a:latin typeface="+mj-lt"/>
                <a:cs typeface="Times New Roman" pitchFamily="18" charset="0"/>
              </a:rPr>
              <a:t>2</a:t>
            </a:r>
            <a:r>
              <a:rPr lang="fr-FR" sz="2000" b="1" u="sng" baseline="30000" dirty="0" smtClean="0">
                <a:latin typeface="+mj-lt"/>
                <a:cs typeface="Times New Roman" pitchFamily="18" charset="0"/>
              </a:rPr>
              <a:t>nd</a:t>
            </a:r>
            <a:r>
              <a:rPr lang="fr-FR" sz="2000" b="1" u="sng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b="1" u="sng" dirty="0">
                <a:cs typeface="Times New Roman" pitchFamily="18" charset="0"/>
              </a:rPr>
              <a:t>scenario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rétablissement de la connectivité</a:t>
            </a:r>
            <a:r>
              <a:rPr lang="fr-FR" sz="2000" dirty="0" smtClean="0">
                <a:latin typeface="+mj-lt"/>
                <a:cs typeface="Times New Roman" pitchFamily="18" charset="0"/>
              </a:rPr>
              <a:t>: </a:t>
            </a:r>
            <a:r>
              <a:rPr lang="fr-FR" sz="2000" dirty="0" err="1" smtClean="0">
                <a:latin typeface="+mj-lt"/>
                <a:cs typeface="Times New Roman" pitchFamily="18" charset="0"/>
              </a:rPr>
              <a:t>extract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data </a:t>
            </a:r>
            <a:r>
              <a:rPr lang="fr-FR" sz="2000" dirty="0" err="1" smtClean="0">
                <a:latin typeface="+mj-lt"/>
                <a:cs typeface="Times New Roman" pitchFamily="18" charset="0"/>
              </a:rPr>
              <a:t>from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local DB et </a:t>
            </a:r>
            <a:r>
              <a:rPr lang="fr-FR" sz="2000" dirty="0" err="1" smtClean="0">
                <a:latin typeface="+mj-lt"/>
                <a:cs typeface="Times New Roman" pitchFamily="18" charset="0"/>
              </a:rPr>
              <a:t>upload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to server (utilisant un mécanisme de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store-and-</a:t>
            </a:r>
            <a:r>
              <a:rPr lang="fr-FR" sz="2000" b="1" dirty="0" err="1" smtClean="0">
                <a:latin typeface="+mj-lt"/>
                <a:cs typeface="Times New Roman" pitchFamily="18" charset="0"/>
              </a:rPr>
              <a:t>forward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)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96752"/>
            <a:ext cx="60722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48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Principes de Conception Mobiles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02/03/2023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457200" y="4410470"/>
            <a:ext cx="8686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b="1" dirty="0" smtClean="0"/>
              <a:t>DRY</a:t>
            </a:r>
            <a:r>
              <a:rPr lang="fr-FR" sz="2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22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fr-FR" sz="2200" b="1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Don’t</a:t>
            </a: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Repeat</a:t>
            </a: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Yourself</a:t>
            </a: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  » </a:t>
            </a: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il ne faut pas dupliquer une fonctionnalité d’une </a:t>
            </a:r>
            <a:r>
              <a:rPr lang="fr-FR" sz="220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app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sur plusieurs modules (</a:t>
            </a:r>
            <a:r>
              <a:rPr lang="fr-FR" sz="2400" dirty="0"/>
              <a:t>réduire la répétition de </a:t>
            </a:r>
            <a:r>
              <a:rPr lang="fr-FR" sz="2400" dirty="0" smtClean="0"/>
              <a:t>code)</a:t>
            </a:r>
            <a:endParaRPr lang="fr-FR" sz="2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799" y="5610799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SOLID</a:t>
            </a:r>
            <a:endParaRPr lang="fr-FR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4076" y="5991671"/>
            <a:ext cx="7820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KISS: “Keep 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it Simple,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Stupid”</a:t>
            </a:r>
            <a:endParaRPr lang="fr-FR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158848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« </a:t>
            </a:r>
            <a:r>
              <a:rPr lang="fr-FR" sz="2200" b="1" dirty="0" smtClean="0"/>
              <a:t>meilleur pratique</a:t>
            </a:r>
            <a:r>
              <a:rPr lang="fr-FR" sz="2200" dirty="0" smtClean="0"/>
              <a:t> </a:t>
            </a:r>
            <a:r>
              <a:rPr lang="fr-FR" sz="2200" dirty="0"/>
              <a:t>(</a:t>
            </a:r>
            <a:r>
              <a:rPr lang="fr-FR" sz="2200" b="1" dirty="0" smtClean="0"/>
              <a:t>best-practices</a:t>
            </a:r>
            <a:r>
              <a:rPr lang="fr-FR" sz="2200" dirty="0" smtClean="0"/>
              <a:t>)»</a:t>
            </a:r>
            <a:endParaRPr lang="fr-FR" sz="2200" dirty="0"/>
          </a:p>
        </p:txBody>
      </p:sp>
      <p:sp>
        <p:nvSpPr>
          <p:cNvPr id="12" name="Rectangle 11"/>
          <p:cNvSpPr/>
          <p:nvPr/>
        </p:nvSpPr>
        <p:spPr>
          <a:xfrm>
            <a:off x="750071" y="2578588"/>
            <a:ext cx="73503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Minimise le coût et besoin de maintenance </a:t>
            </a:r>
            <a:endParaRPr lang="fr-FR" sz="2200" dirty="0"/>
          </a:p>
        </p:txBody>
      </p:sp>
      <p:sp>
        <p:nvSpPr>
          <p:cNvPr id="3" name="Rectangle 2"/>
          <p:cNvSpPr/>
          <p:nvPr/>
        </p:nvSpPr>
        <p:spPr>
          <a:xfrm>
            <a:off x="-36267" y="836712"/>
            <a:ext cx="9015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Les </a:t>
            </a:r>
            <a:r>
              <a:rPr lang="fr-FR" sz="2400" b="1" dirty="0" smtClean="0"/>
              <a:t>principes de conception </a:t>
            </a:r>
            <a:r>
              <a:rPr lang="fr-FR" sz="2400" dirty="0" smtClean="0"/>
              <a:t>logicielle aideront à concevoir une application mobile qui correspond aux: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787799" y="3116868"/>
            <a:ext cx="62579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Favorise l’utilisabilité et extensibilité</a:t>
            </a:r>
            <a:endParaRPr lang="fr-FR" sz="2200" dirty="0"/>
          </a:p>
        </p:txBody>
      </p:sp>
      <p:sp>
        <p:nvSpPr>
          <p:cNvPr id="16" name="Rectangle 15"/>
          <p:cNvSpPr/>
          <p:nvPr/>
        </p:nvSpPr>
        <p:spPr>
          <a:xfrm>
            <a:off x="0" y="3787254"/>
            <a:ext cx="901530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# </a:t>
            </a:r>
            <a:r>
              <a:rPr lang="fr-FR" sz="2400" b="1" dirty="0" smtClean="0"/>
              <a:t>principes de conception </a:t>
            </a:r>
            <a:r>
              <a:rPr lang="fr-FR" sz="2400" dirty="0" smtClean="0"/>
              <a:t>: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023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PATRONS DE </a:t>
            </a:r>
            <a:r>
              <a:rPr lang="fr-FR" sz="24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CONCEPTION(</a:t>
            </a:r>
            <a:r>
              <a:rPr lang="fr-FR" sz="2400" b="1" kern="1200" dirty="0"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fr-FR" sz="2400" b="1" kern="1200" dirty="0" smtClean="0"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971600" y="4695527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MVC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 : </a:t>
            </a: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Model – </a:t>
            </a:r>
            <a:r>
              <a:rPr lang="fr-FR" sz="24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View</a:t>
            </a: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– Controller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8662" y="5343599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MVVM : Model – </a:t>
            </a:r>
            <a:r>
              <a:rPr lang="fr-FR" sz="24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View</a:t>
            </a: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fr-FR" sz="2400" b="1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ViewModel</a:t>
            </a:r>
            <a:endParaRPr lang="fr-FR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0100" y="5991671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MVP : Model – </a:t>
            </a:r>
            <a:r>
              <a:rPr lang="fr-FR" sz="24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View</a:t>
            </a: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fr-FR" sz="2400" b="1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Presenter</a:t>
            </a:r>
            <a:endParaRPr lang="fr-FR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315" y="2702068"/>
            <a:ext cx="85353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Le code </a:t>
            </a:r>
            <a:r>
              <a:rPr lang="fr-FR" sz="2200" dirty="0"/>
              <a:t>source des applications </a:t>
            </a:r>
            <a:r>
              <a:rPr lang="fr-FR" sz="2200" dirty="0" smtClean="0"/>
              <a:t>mobiles doit être organisé en fonction de l’architecture logicielle choisie</a:t>
            </a:r>
            <a:endParaRPr lang="fr-FR" sz="2200" dirty="0"/>
          </a:p>
        </p:txBody>
      </p:sp>
      <p:sp>
        <p:nvSpPr>
          <p:cNvPr id="12" name="Rectangle 11"/>
          <p:cNvSpPr/>
          <p:nvPr/>
        </p:nvSpPr>
        <p:spPr>
          <a:xfrm>
            <a:off x="-91461" y="3499211"/>
            <a:ext cx="9125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Les fameux </a:t>
            </a:r>
            <a:r>
              <a:rPr lang="fr-FR" sz="2400" b="1" dirty="0" smtClean="0"/>
              <a:t>patrons</a:t>
            </a:r>
            <a:r>
              <a:rPr lang="en-US" sz="2400" b="1" dirty="0" smtClean="0"/>
              <a:t> </a:t>
            </a:r>
            <a:r>
              <a:rPr lang="fr-FR" sz="2400" b="1" dirty="0"/>
              <a:t>architecturaux </a:t>
            </a:r>
            <a:r>
              <a:rPr lang="en-US" sz="2400" dirty="0" smtClean="0"/>
              <a:t>( </a:t>
            </a:r>
            <a:r>
              <a:rPr lang="en-US" sz="2400" b="1" i="1" dirty="0"/>
              <a:t>Architectural design pattern</a:t>
            </a:r>
            <a:r>
              <a:rPr lang="en-US" sz="2400" dirty="0"/>
              <a:t>) </a:t>
            </a:r>
            <a:r>
              <a:rPr lang="fr-FR" sz="2400" dirty="0"/>
              <a:t>de la communauté du développement </a:t>
            </a:r>
            <a:r>
              <a:rPr lang="fr-FR" sz="2400" dirty="0" smtClean="0"/>
              <a:t>mobile sont: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-36267" y="836712"/>
            <a:ext cx="90153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La conception et la réalisation </a:t>
            </a:r>
            <a:r>
              <a:rPr lang="fr-FR" sz="2400" dirty="0" smtClean="0"/>
              <a:t>d'une application </a:t>
            </a:r>
            <a:r>
              <a:rPr lang="fr-FR" sz="2400" dirty="0"/>
              <a:t>mobile réutilisable et </a:t>
            </a:r>
            <a:r>
              <a:rPr lang="fr-FR" sz="2400" dirty="0" smtClean="0"/>
              <a:t>maintenable doivent suivre un </a:t>
            </a:r>
            <a:r>
              <a:rPr lang="fr-FR" sz="2400" b="1" dirty="0" smtClean="0"/>
              <a:t>architecture logicielle </a:t>
            </a:r>
            <a:r>
              <a:rPr lang="fr-FR" sz="2400" dirty="0" smtClean="0"/>
              <a:t>prédéfinie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91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PATRONS DE </a:t>
            </a:r>
            <a:r>
              <a:rPr lang="fr-FR" sz="24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CONCEPTION(</a:t>
            </a:r>
            <a:r>
              <a:rPr lang="fr-FR" sz="2400" b="1" kern="1200" dirty="0">
                <a:latin typeface="Times New Roman" pitchFamily="18" charset="0"/>
                <a:cs typeface="Times New Roman" pitchFamily="18" charset="0"/>
              </a:rPr>
              <a:t>design pattern</a:t>
            </a:r>
            <a:r>
              <a:rPr lang="fr-FR" sz="24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16112" y="1214422"/>
            <a:ext cx="912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Les 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patrons de conception </a:t>
            </a: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design pattern</a:t>
            </a: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» sont 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des solutions 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assurent: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20" y="2285992"/>
            <a:ext cx="8858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Réutilisabilité</a:t>
            </a:r>
          </a:p>
          <a:p>
            <a:pPr algn="just"/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Le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modèle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est découplé de sa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représentation, et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facilement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réutilisé dans d’autres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projets</a:t>
            </a:r>
          </a:p>
          <a:p>
            <a:pPr algn="just"/>
            <a:endParaRPr lang="fr-FR" sz="2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61938" indent="-261938" algn="just"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Testabilité</a:t>
            </a:r>
          </a:p>
          <a:p>
            <a:pPr algn="just"/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Tester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les couche indépendamment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facilite leur gestion et correction</a:t>
            </a:r>
          </a:p>
          <a:p>
            <a:pPr algn="just"/>
            <a:endParaRPr lang="fr-FR" sz="2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Maintenabilité</a:t>
            </a:r>
            <a:endParaRPr lang="fr-FR" sz="2200" b="1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2200" b="1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compréhensibilité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Le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code est plus compréhensible et plus lisible</a:t>
            </a:r>
            <a:b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endParaRPr lang="fr-FR" sz="2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PATRONS DE </a:t>
            </a:r>
            <a:r>
              <a:rPr lang="fr-FR" sz="24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CONCEPTION(</a:t>
            </a:r>
            <a:r>
              <a:rPr lang="fr-FR" sz="2400" b="1" kern="1200" dirty="0">
                <a:latin typeface="Times New Roman" pitchFamily="18" charset="0"/>
                <a:cs typeface="Times New Roman" pitchFamily="18" charset="0"/>
              </a:rPr>
              <a:t>design pattern</a:t>
            </a:r>
            <a:r>
              <a:rPr lang="fr-FR" sz="24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151195" y="957089"/>
            <a:ext cx="5788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MVC : Model –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View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– Controller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Couches</a:t>
            </a:r>
            <a:endParaRPr lang="fr-FR" sz="2000" b="1" dirty="0">
              <a:solidFill>
                <a:schemeClr val="bg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497329"/>
            <a:ext cx="3681017" cy="305017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0" y="1269917"/>
            <a:ext cx="83581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• </a:t>
            </a: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Model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-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Données de l’application</a:t>
            </a:r>
            <a:b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- Méthodes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manipulant ces données</a:t>
            </a:r>
            <a:b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- Stockage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et extraction de la BD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• 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Vue (</a:t>
            </a:r>
            <a:r>
              <a:rPr lang="fr-FR" sz="2400" b="1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View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- Représentation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visuelle du modèle</a:t>
            </a:r>
            <a:b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- Gère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les interactions utilisateur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• 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Contrôleur</a:t>
            </a:r>
          </a:p>
          <a:p>
            <a:pPr marL="261938" indent="187325">
              <a:buFontTx/>
              <a:buChar char="-"/>
            </a:pPr>
            <a:r>
              <a:rPr lang="fr-FR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Intermédiaire entre plusieurs vues </a:t>
            </a:r>
          </a:p>
          <a:p>
            <a:pPr marL="449263" indent="-85725"/>
            <a:r>
              <a:rPr lang="fr-FR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et modèles </a:t>
            </a:r>
          </a:p>
          <a:p>
            <a:pPr marL="1262063" indent="-187325">
              <a:buFontTx/>
              <a:buChar char="-"/>
            </a:pPr>
            <a:r>
              <a:rPr lang="fr-FR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Observe les changements du modèle et les transmet à la vue </a:t>
            </a:r>
          </a:p>
          <a:p>
            <a:pPr marL="1262063" indent="-187325">
              <a:buFontTx/>
              <a:buChar char="-"/>
            </a:pP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Accès </a:t>
            </a:r>
            <a:r>
              <a:rPr lang="fr-FR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aux données à partir du </a:t>
            </a:r>
            <a:r>
              <a:rPr lang="fr-FR" sz="2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modèle</a:t>
            </a:r>
          </a:p>
          <a:p>
            <a:pPr marL="1262063" indent="-187325">
              <a:buFontTx/>
              <a:buChar char="-"/>
            </a:pPr>
            <a:r>
              <a:rPr lang="fr-FR" sz="2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Affichage </a:t>
            </a:r>
            <a:r>
              <a:rPr lang="fr-FR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des données dans les </a:t>
            </a:r>
            <a:r>
              <a:rPr lang="fr-FR" sz="2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vues</a:t>
            </a:r>
            <a:endParaRPr lang="fr-FR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845450"/>
            <a:ext cx="904510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L'architecture MVC consiste à découper le code pour qu'il appartienne à l'une des trois composantes du </a:t>
            </a:r>
            <a:r>
              <a:rPr lang="fr-FR" sz="2000" b="1" dirty="0" smtClean="0">
                <a:solidFill>
                  <a:schemeClr val="tx1"/>
                </a:solidFill>
              </a:rPr>
              <a:t>MVC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PATRONS DE </a:t>
            </a:r>
            <a:r>
              <a:rPr lang="fr-FR" sz="24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CONCEPTION(</a:t>
            </a:r>
            <a:r>
              <a:rPr lang="fr-FR" sz="2400" b="1" kern="1200" dirty="0">
                <a:latin typeface="Times New Roman" pitchFamily="18" charset="0"/>
                <a:cs typeface="Times New Roman" pitchFamily="18" charset="0"/>
              </a:rPr>
              <a:t>design pattern</a:t>
            </a:r>
            <a:r>
              <a:rPr lang="fr-FR" sz="24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60969" y="944251"/>
            <a:ext cx="5231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MVC : Model –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View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– Controller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Flux</a:t>
            </a:r>
            <a:endParaRPr lang="fr-F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25689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fr-FR" sz="24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Les différentes phases d'application du modèle MVC lorsque l'utilisateur interagit avec l'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44361"/>
            <a:ext cx="8186766" cy="45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39252" y="5751114"/>
            <a:ext cx="894868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Lorsque l'utilisateur interagit avec l'application, par exemple en répondant à une </a:t>
            </a:r>
            <a:r>
              <a:rPr lang="fr-FR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question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7474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r>
              <a:rPr lang="fr-FR" sz="24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fr-FR" sz="24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  <a:endParaRPr lang="fr-FR" sz="2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13650" y="1031014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BONUS!!!!</a:t>
            </a:r>
            <a:endParaRPr lang="fr-F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25689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fr-FR" sz="24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600" y="2310154"/>
            <a:ext cx="640871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https://developer.android.com/training/wearables</a:t>
            </a:r>
            <a:endParaRPr lang="fr-FR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457200" y="1650494"/>
            <a:ext cx="1278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ndroid Euclid"/>
              </a:rPr>
              <a:t>Wear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428650" y="2935716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ndroid Euclid"/>
              </a:rPr>
              <a:t>Android </a:t>
            </a:r>
            <a:r>
              <a:rPr lang="fr-FR" sz="2400" b="1" dirty="0" smtClean="0">
                <a:solidFill>
                  <a:srgbClr val="000000"/>
                </a:solidFill>
                <a:latin typeface="Android Euclid"/>
              </a:rPr>
              <a:t>TV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444103" y="4663887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ndroid Euclid"/>
              </a:rPr>
              <a:t>Android for Cars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1062882" y="3776715"/>
            <a:ext cx="571207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https://developer.android.com/training/tv</a:t>
            </a:r>
            <a:endParaRPr lang="fr-FR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971600" y="5578514"/>
            <a:ext cx="571207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https://developer.android.com/training/cars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5680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Capacités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 Considérations de coût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179512" y="3994007"/>
            <a:ext cx="8894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000" dirty="0" smtClean="0"/>
              <a:t>Les limites des capacités de l'appareil </a:t>
            </a:r>
            <a:r>
              <a:rPr lang="fr-FR" sz="2000" dirty="0"/>
              <a:t>mettent</a:t>
            </a:r>
            <a:r>
              <a:rPr lang="fr-FR" sz="2000" dirty="0" smtClean="0"/>
              <a:t> des </a:t>
            </a:r>
            <a:r>
              <a:rPr lang="fr-FR" sz="2000" b="1" dirty="0" smtClean="0"/>
              <a:t>contraintes </a:t>
            </a:r>
            <a:r>
              <a:rPr lang="fr-FR" sz="2000" dirty="0" smtClean="0"/>
              <a:t>sur son </a:t>
            </a:r>
            <a:r>
              <a:rPr lang="fr-FR" sz="2000" b="1" dirty="0" smtClean="0"/>
              <a:t>utilisation</a:t>
            </a:r>
            <a:r>
              <a:rPr lang="fr-FR" sz="2000" dirty="0" smtClean="0"/>
              <a:t> et sa </a:t>
            </a:r>
            <a:r>
              <a:rPr lang="fr-FR" sz="2000" b="1" dirty="0" smtClean="0"/>
              <a:t>fonctionnalité</a:t>
            </a:r>
            <a:r>
              <a:rPr lang="fr-FR" sz="2000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-36512" y="1219399"/>
            <a:ext cx="9180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algn="just" eaLnBrk="0" hangingPunct="0">
              <a:buFont typeface="Arial" panose="020B0604020202020204" pitchFamily="34" charset="0"/>
              <a:buChar char="•"/>
            </a:pPr>
            <a:r>
              <a:rPr lang="fr-FR" sz="2200" dirty="0" smtClean="0">
                <a:ea typeface="Calibri" pitchFamily="34" charset="0"/>
                <a:cs typeface="Arial" pitchFamily="34" charset="0"/>
              </a:rPr>
              <a:t>Les différents types d’appareils mobiles </a:t>
            </a:r>
            <a:r>
              <a:rPr lang="fr-FR" sz="2200" dirty="0">
                <a:ea typeface="Calibri" pitchFamily="34" charset="0"/>
                <a:cs typeface="Arial" pitchFamily="34" charset="0"/>
              </a:rPr>
              <a:t>se distingués en </a:t>
            </a:r>
            <a:r>
              <a:rPr lang="fr-FR" sz="2200" dirty="0" smtClean="0">
                <a:ea typeface="Calibri" pitchFamily="34" charset="0"/>
                <a:cs typeface="Arial" pitchFamily="34" charset="0"/>
              </a:rPr>
              <a:t>termes</a:t>
            </a:r>
            <a:r>
              <a:rPr lang="fr-FR" sz="2200" dirty="0">
                <a:ea typeface="Calibri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2200" dirty="0">
                <a:ea typeface="Calibri" pitchFamily="34" charset="0"/>
                <a:cs typeface="Arial" pitchFamily="34" charset="0"/>
              </a:rPr>
              <a:t>des :</a:t>
            </a:r>
            <a:endParaRPr lang="fr-FR" sz="2200" dirty="0" smtClean="0">
              <a:ea typeface="Calibri" pitchFamily="34" charset="0"/>
              <a:cs typeface="Arial" pitchFamily="34" charset="0"/>
            </a:endParaRPr>
          </a:p>
          <a:p>
            <a:pPr marL="271463" lvl="0" indent="-271463" algn="just" eaLnBrk="0" hangingPunct="0">
              <a:buFont typeface="Arial" panose="020B0604020202020204" pitchFamily="34" charset="0"/>
              <a:buChar char="•"/>
            </a:pPr>
            <a:endParaRPr lang="fr-FR" sz="1600" dirty="0" smtClean="0">
              <a:ea typeface="Calibri" pitchFamily="34" charset="0"/>
              <a:cs typeface="Arial" pitchFamily="34" charset="0"/>
            </a:endParaRPr>
          </a:p>
          <a:p>
            <a:pPr lvl="0" algn="just" eaLnBrk="0" hangingPunct="0"/>
            <a:r>
              <a:rPr lang="fr-FR" sz="2200" dirty="0">
                <a:ea typeface="Calibri" pitchFamily="34" charset="0"/>
                <a:cs typeface="Arial" pitchFamily="34" charset="0"/>
              </a:rPr>
              <a:t> </a:t>
            </a:r>
            <a:r>
              <a:rPr lang="fr-FR" sz="2200" dirty="0" smtClean="0">
                <a:ea typeface="Calibri" pitchFamily="34" charset="0"/>
                <a:cs typeface="Arial" pitchFamily="34" charset="0"/>
              </a:rPr>
              <a:t>    </a:t>
            </a:r>
            <a:r>
              <a:rPr lang="fr-FR" sz="2200" dirty="0" smtClean="0">
                <a:ea typeface="Calibri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ea typeface="Calibri" pitchFamily="34" charset="0"/>
                <a:cs typeface="Arial" pitchFamily="34" charset="0"/>
              </a:rPr>
              <a:t>caractéristiques</a:t>
            </a:r>
            <a:r>
              <a:rPr lang="fr-FR" sz="2200" b="1" dirty="0">
                <a:ea typeface="Calibri" pitchFamily="34" charset="0"/>
                <a:cs typeface="Arial" pitchFamily="34" charset="0"/>
              </a:rPr>
              <a:t>, </a:t>
            </a:r>
            <a:endParaRPr lang="fr-FR" sz="2200" b="1" dirty="0" smtClean="0">
              <a:ea typeface="Calibri" pitchFamily="34" charset="0"/>
              <a:cs typeface="Arial" pitchFamily="34" charset="0"/>
            </a:endParaRPr>
          </a:p>
          <a:p>
            <a:pPr lvl="0" algn="just" eaLnBrk="0" hangingPunct="0"/>
            <a:r>
              <a:rPr lang="fr-FR" sz="2200" b="1" dirty="0">
                <a:ea typeface="Calibri" pitchFamily="34" charset="0"/>
                <a:cs typeface="Arial" pitchFamily="34" charset="0"/>
              </a:rPr>
              <a:t> </a:t>
            </a:r>
            <a:r>
              <a:rPr lang="fr-FR" sz="2200" b="1" dirty="0" smtClean="0">
                <a:ea typeface="Calibri" pitchFamily="34" charset="0"/>
                <a:cs typeface="Arial" pitchFamily="34" charset="0"/>
              </a:rPr>
              <a:t>    </a:t>
            </a:r>
            <a:r>
              <a:rPr lang="fr-FR" sz="2200" b="1" dirty="0" smtClean="0">
                <a:ea typeface="Calibri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ea typeface="Calibri" pitchFamily="34" charset="0"/>
                <a:cs typeface="Arial" pitchFamily="34" charset="0"/>
              </a:rPr>
              <a:t>capacités</a:t>
            </a:r>
            <a:r>
              <a:rPr lang="fr-FR" sz="2200" dirty="0">
                <a:ea typeface="Calibri" pitchFamily="34" charset="0"/>
                <a:cs typeface="Arial" pitchFamily="34" charset="0"/>
              </a:rPr>
              <a:t>, </a:t>
            </a:r>
            <a:endParaRPr lang="fr-FR" sz="2200" dirty="0" smtClean="0">
              <a:ea typeface="Calibri" pitchFamily="34" charset="0"/>
              <a:cs typeface="Arial" pitchFamily="34" charset="0"/>
            </a:endParaRPr>
          </a:p>
          <a:p>
            <a:pPr marL="800100" lvl="0" indent="-357188" algn="just" eaLnBrk="0" hangingPunct="0">
              <a:buFont typeface="Wingdings" panose="05000000000000000000" pitchFamily="2" charset="2"/>
              <a:buChar char="à"/>
            </a:pPr>
            <a:r>
              <a:rPr lang="fr-FR" sz="2200" b="1" dirty="0" smtClean="0">
                <a:ea typeface="Calibri" pitchFamily="34" charset="0"/>
                <a:cs typeface="Arial" pitchFamily="34" charset="0"/>
              </a:rPr>
              <a:t>fonctionnalités</a:t>
            </a:r>
            <a:r>
              <a:rPr lang="fr-FR" sz="2200" dirty="0">
                <a:ea typeface="Calibri" pitchFamily="34" charset="0"/>
                <a:cs typeface="Arial" pitchFamily="34" charset="0"/>
              </a:rPr>
              <a:t>, </a:t>
            </a:r>
            <a:endParaRPr lang="fr-FR" sz="2200" dirty="0" smtClean="0">
              <a:ea typeface="Calibri" pitchFamily="34" charset="0"/>
              <a:cs typeface="Arial" pitchFamily="34" charset="0"/>
            </a:endParaRPr>
          </a:p>
          <a:p>
            <a:pPr marL="800100" lvl="0" indent="-357188" algn="just" eaLnBrk="0" hangingPunct="0">
              <a:buFont typeface="Wingdings" panose="05000000000000000000" pitchFamily="2" charset="2"/>
              <a:buChar char="à"/>
            </a:pPr>
            <a:r>
              <a:rPr lang="fr-FR" sz="2200" b="1" dirty="0" smtClean="0">
                <a:ea typeface="Calibri" pitchFamily="34" charset="0"/>
                <a:cs typeface="Arial" pitchFamily="34" charset="0"/>
              </a:rPr>
              <a:t>portabilité</a:t>
            </a:r>
            <a:r>
              <a:rPr lang="fr-FR" sz="2200" dirty="0">
                <a:ea typeface="Calibri" pitchFamily="34" charset="0"/>
                <a:cs typeface="Arial" pitchFamily="34" charset="0"/>
              </a:rPr>
              <a:t>, et </a:t>
            </a:r>
            <a:r>
              <a:rPr lang="fr-FR" sz="2200" b="1" dirty="0">
                <a:ea typeface="Calibri" pitchFamily="34" charset="0"/>
                <a:cs typeface="Arial" pitchFamily="34" charset="0"/>
              </a:rPr>
              <a:t>coût</a:t>
            </a:r>
            <a:r>
              <a:rPr lang="fr-FR" sz="2200" dirty="0">
                <a:ea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4999122"/>
            <a:ext cx="8872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2. avec </a:t>
            </a:r>
            <a:r>
              <a:rPr 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l’augmentation de ses capacité et  fonctionnalité</a:t>
            </a:r>
            <a:r>
              <a:rPr lang="fr-FR" sz="2000" dirty="0">
                <a:ea typeface="Calibri" panose="020F0502020204030204" pitchFamily="34" charset="0"/>
                <a:cs typeface="Arial" panose="020B0604020202020204" pitchFamily="34" charset="0"/>
              </a:rPr>
              <a:t>, le dispositif mobile </a:t>
            </a:r>
            <a:r>
              <a:rPr 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devra plus grand et plus coûteux</a:t>
            </a:r>
            <a:r>
              <a:rPr lang="fr-FR" sz="2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76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Capacités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 Considérations de coût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-36512" y="1118990"/>
            <a:ext cx="9180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rgbClr val="002060"/>
                </a:solidFill>
              </a:rPr>
              <a:t>contraintes relatives aux </a:t>
            </a:r>
            <a:r>
              <a:rPr lang="fr-FR" sz="2200" b="1" dirty="0">
                <a:solidFill>
                  <a:srgbClr val="002060"/>
                </a:solidFill>
              </a:rPr>
              <a:t>limites des capacités </a:t>
            </a:r>
            <a:r>
              <a:rPr lang="fr-FR" sz="2200" b="1" dirty="0" smtClean="0">
                <a:solidFill>
                  <a:srgbClr val="002060"/>
                </a:solidFill>
              </a:rPr>
              <a:t>d’un appareil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848" y="3415365"/>
            <a:ext cx="2736304" cy="1919023"/>
          </a:xfrm>
          <a:prstGeom prst="rect">
            <a:avLst/>
          </a:prstGeom>
        </p:spPr>
      </p:pic>
      <p:pic>
        <p:nvPicPr>
          <p:cNvPr id="1026" name="Picture 2" descr="Résultat de recherche d'images pour &quot;affichage image tablette vs smartphone vs pc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39" y="3433536"/>
            <a:ext cx="2376264" cy="19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affichage image tablette vs smartphone vs pc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90" y="3415365"/>
            <a:ext cx="3255640" cy="19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8779" y="1961005"/>
            <a:ext cx="8820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 →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</a:rPr>
              <a:t>exemple:</a:t>
            </a:r>
            <a:r>
              <a:rPr lang="fr-FR" sz="2000" dirty="0" smtClean="0"/>
              <a:t> </a:t>
            </a:r>
            <a:r>
              <a:rPr lang="fr-FR" sz="2000" dirty="0"/>
              <a:t>l’affichage des images et vidéos dans un téléphone mobile et une tablette est limitée.</a:t>
            </a:r>
          </a:p>
        </p:txBody>
      </p:sp>
    </p:spTree>
    <p:extLst>
      <p:ext uri="{BB962C8B-B14F-4D97-AF65-F5344CB8AC3E}">
        <p14:creationId xmlns:p14="http://schemas.microsoft.com/office/powerpoint/2010/main" val="35951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Capacité </a:t>
            </a:r>
            <a:r>
              <a:rPr lang="fr-FR" sz="32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 Considérations de coût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01/03/2023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grpSp>
        <p:nvGrpSpPr>
          <p:cNvPr id="12" name="Groupe 16"/>
          <p:cNvGrpSpPr/>
          <p:nvPr/>
        </p:nvGrpSpPr>
        <p:grpSpPr>
          <a:xfrm>
            <a:off x="785786" y="1567169"/>
            <a:ext cx="7072362" cy="4094079"/>
            <a:chOff x="500034" y="1428736"/>
            <a:chExt cx="7072362" cy="4510912"/>
          </a:xfrm>
        </p:grpSpPr>
        <p:cxnSp>
          <p:nvCxnSpPr>
            <p:cNvPr id="13" name="Connecteur droit avec flèche 12"/>
            <p:cNvCxnSpPr/>
            <p:nvPr/>
          </p:nvCxnSpPr>
          <p:spPr>
            <a:xfrm rot="16200000" flipV="1">
              <a:off x="-1715338" y="3644108"/>
              <a:ext cx="4501388" cy="706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V="1">
              <a:off x="571472" y="5929330"/>
              <a:ext cx="7000924" cy="1031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 rot="16200000">
            <a:off x="-845814" y="3359334"/>
            <a:ext cx="2863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capacité / fonctionnalité</a:t>
            </a:r>
            <a:endParaRPr lang="fr-FR" sz="2000" dirty="0"/>
          </a:p>
        </p:txBody>
      </p:sp>
      <p:sp>
        <p:nvSpPr>
          <p:cNvPr id="17" name="Rectangle 16"/>
          <p:cNvSpPr/>
          <p:nvPr/>
        </p:nvSpPr>
        <p:spPr>
          <a:xfrm>
            <a:off x="6121129" y="5693186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taille / coût</a:t>
            </a:r>
            <a:endParaRPr lang="fr-FR" sz="2000" dirty="0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1331640" y="2164794"/>
            <a:ext cx="3500462" cy="32147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46020" y="4950876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pager / dispositif de RIM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546086" y="4450810"/>
            <a:ext cx="2415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Téléphone cellulaire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117590" y="3879306"/>
            <a:ext cx="4188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assistant numérique personnel (PDA)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3760532" y="3379240"/>
            <a:ext cx="1350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Tablet PC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260598" y="2736298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Laptop PC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93244" y="6094457"/>
            <a:ext cx="8579326" cy="430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solidFill>
                  <a:srgbClr val="FFFF00"/>
                </a:solidFill>
              </a:rPr>
              <a:t>Aujourd’hui, les </a:t>
            </a:r>
            <a:r>
              <a:rPr lang="fr-FR" sz="2200" dirty="0">
                <a:solidFill>
                  <a:srgbClr val="FFFF00"/>
                </a:solidFill>
              </a:rPr>
              <a:t>smartphones et </a:t>
            </a:r>
            <a:r>
              <a:rPr lang="fr-FR" sz="2200" dirty="0" smtClean="0">
                <a:solidFill>
                  <a:srgbClr val="FFFF00"/>
                </a:solidFill>
              </a:rPr>
              <a:t>les tablettes sont largement utilisés </a:t>
            </a:r>
            <a:endParaRPr lang="fr-FR" sz="22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084674"/>
            <a:ext cx="6997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Relation entre </a:t>
            </a:r>
            <a:r>
              <a:rPr lang="fr-FR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capacité / fonctionnalité et taille/coût</a:t>
            </a:r>
            <a:r>
              <a:rPr lang="fr-FR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17719</TotalTime>
  <Words>3434</Words>
  <Application>Microsoft Office PowerPoint</Application>
  <PresentationFormat>Affichage à l'écran (4:3)</PresentationFormat>
  <Paragraphs>727</Paragraphs>
  <Slides>66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8" baseType="lpstr">
      <vt:lpstr>Android Euclid</vt:lpstr>
      <vt:lpstr>Arial</vt:lpstr>
      <vt:lpstr>Arial</vt:lpstr>
      <vt:lpstr>Arial Black</vt:lpstr>
      <vt:lpstr>Calibri</vt:lpstr>
      <vt:lpstr>Inter</vt:lpstr>
      <vt:lpstr>Poppins</vt:lpstr>
      <vt:lpstr>RedHatText</vt:lpstr>
      <vt:lpstr>Segoe UI</vt:lpstr>
      <vt:lpstr>Times New Roman</vt:lpstr>
      <vt:lpstr>Wingdings</vt:lpstr>
      <vt:lpstr>Pixel</vt:lpstr>
      <vt:lpstr>Infrastructure Mobile &amp; Conception  et développement   d’applications mobiles  </vt:lpstr>
      <vt:lpstr>L'évolution des appareils</vt:lpstr>
      <vt:lpstr>L'évolution des appareils</vt:lpstr>
      <vt:lpstr>Types d'appareils mobiles</vt:lpstr>
      <vt:lpstr>Types d'appareils mobiles</vt:lpstr>
      <vt:lpstr>Appareils hybrides</vt:lpstr>
      <vt:lpstr>Capacités et Considérations de coût </vt:lpstr>
      <vt:lpstr>Capacités et Considérations de coût </vt:lpstr>
      <vt:lpstr>Capacité et Considérations de coût </vt:lpstr>
      <vt:lpstr>Description (spécification) matérielle</vt:lpstr>
      <vt:lpstr>Méthodes de connexion (pour quoi?)</vt:lpstr>
      <vt:lpstr>Méthodes de connexion (comment)</vt:lpstr>
      <vt:lpstr>Méthodes de connexion (comment)</vt:lpstr>
      <vt:lpstr>Méthodes de connexion (comment)</vt:lpstr>
      <vt:lpstr>Méthodes de connexion (comment)</vt:lpstr>
      <vt:lpstr>Méthodes de connexion (comment)</vt:lpstr>
      <vt:lpstr>Méthodes de connexion (comment)</vt:lpstr>
      <vt:lpstr>Méthodes de connexion (comment)</vt:lpstr>
      <vt:lpstr>Méthodes de connexion (comment)</vt:lpstr>
      <vt:lpstr>Méthodes de connexion (comment)</vt:lpstr>
      <vt:lpstr>Présentation PowerPoint</vt:lpstr>
      <vt:lpstr>Applications mobiles</vt:lpstr>
      <vt:lpstr>Applications mobiles:</vt:lpstr>
      <vt:lpstr>Applications mobiles:</vt:lpstr>
      <vt:lpstr>Applications mobiles: </vt:lpstr>
      <vt:lpstr>Applications Mobiles:</vt:lpstr>
      <vt:lpstr>Applications Mobiles:</vt:lpstr>
      <vt:lpstr>Applications Mobiles:</vt:lpstr>
      <vt:lpstr>Applications Mobiles:</vt:lpstr>
      <vt:lpstr>Applications Mobiles:</vt:lpstr>
      <vt:lpstr>Applications Mobiles:</vt:lpstr>
      <vt:lpstr>Applications Mobiles:</vt:lpstr>
      <vt:lpstr>Applications Mobiles:</vt:lpstr>
      <vt:lpstr>Applications Mobiles:</vt:lpstr>
      <vt:lpstr>Applications Mobiles:</vt:lpstr>
      <vt:lpstr>Application mobile: avantages et inconvénients  </vt:lpstr>
      <vt:lpstr>Application mobile: avantages et inconvénients  </vt:lpstr>
      <vt:lpstr>Développement multiplateformes(cross-platforms)</vt:lpstr>
      <vt:lpstr>Développement multiplateformes(cross-platforms)</vt:lpstr>
      <vt:lpstr>Développement d’applications mobiles</vt:lpstr>
      <vt:lpstr>processus de développement d'applications mobiles</vt:lpstr>
      <vt:lpstr>processus de développement d'applications mobiles</vt:lpstr>
      <vt:lpstr>processus de développement d'applications mobiles</vt:lpstr>
      <vt:lpstr>processus de développement d'applications mobiles</vt:lpstr>
      <vt:lpstr>Architectures pour le développement d’app mobile</vt:lpstr>
      <vt:lpstr>Architectures pour le développement d’app mobile</vt:lpstr>
      <vt:lpstr>Architectures client/serveur (couches «layers») </vt:lpstr>
      <vt:lpstr>Architectures client/serveur (niveaux «tiers») </vt:lpstr>
      <vt:lpstr>Architectures client/serveur (niveaux «tiers») </vt:lpstr>
      <vt:lpstr>Présentation PowerPoint</vt:lpstr>
      <vt:lpstr>Types de connexion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patron d'architecture (ARCHITECTURAL PATTERNS) </vt:lpstr>
      <vt:lpstr>patron d'architecture (ARCHITECTURAL PATTERNS) </vt:lpstr>
      <vt:lpstr>patron d'architecture (ARCHITECTURAL PATTERNS) </vt:lpstr>
      <vt:lpstr>Principes de Conception Mobiles </vt:lpstr>
      <vt:lpstr>LES PATRONS DE CONCEPTION(design pattern)</vt:lpstr>
      <vt:lpstr>LES PATRONS DE CONCEPTION(design pattern)</vt:lpstr>
      <vt:lpstr>LES PATRONS DE CONCEPTION(design pattern)</vt:lpstr>
      <vt:lpstr>LES PATRONS DE CONCEPTION(design pattern)</vt:lpstr>
      <vt:lpstr>Additional resources</vt:lpstr>
    </vt:vector>
  </TitlesOfParts>
  <Company>viky 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SPANNING-TREE</dc:title>
  <dc:creator>viky</dc:creator>
  <cp:lastModifiedBy>sam</cp:lastModifiedBy>
  <cp:revision>1033</cp:revision>
  <dcterms:created xsi:type="dcterms:W3CDTF">2007-11-14T18:28:34Z</dcterms:created>
  <dcterms:modified xsi:type="dcterms:W3CDTF">2023-03-03T22:01:18Z</dcterms:modified>
</cp:coreProperties>
</file>