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0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4" r:id="rId26"/>
    <p:sldId id="285" r:id="rId27"/>
    <p:sldId id="286" r:id="rId28"/>
    <p:sldId id="287" r:id="rId29"/>
    <p:sldId id="288" r:id="rId30"/>
    <p:sldId id="289" r:id="rId31"/>
    <p:sldId id="304" r:id="rId32"/>
    <p:sldId id="305" r:id="rId33"/>
    <p:sldId id="306" r:id="rId34"/>
    <p:sldId id="307" r:id="rId35"/>
    <p:sldId id="308" r:id="rId36"/>
    <p:sldId id="309" r:id="rId37"/>
    <p:sldId id="310" r:id="rId38"/>
    <p:sldId id="311" r:id="rId39"/>
    <p:sldId id="312" r:id="rId40"/>
    <p:sldId id="313" r:id="rId41"/>
    <p:sldId id="314" r:id="rId42"/>
    <p:sldId id="315" r:id="rId43"/>
    <p:sldId id="316" r:id="rId44"/>
    <p:sldId id="317" r:id="rId45"/>
    <p:sldId id="318" r:id="rId46"/>
    <p:sldId id="319" r:id="rId47"/>
    <p:sldId id="320" r:id="rId48"/>
    <p:sldId id="321" r:id="rId4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6C45F8-1D67-4F22-A634-714DA81F6FDB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B3900-23BE-4C2F-BB2C-F854B942FC8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0129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9A19-308D-4A02-A2F1-A53BF03B1538}" type="datetime1">
              <a:rPr lang="fr-FR" smtClean="0"/>
              <a:t>12/12/2017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99989-BA17-4B4B-B5F0-90144A984EFB}" type="datetime1">
              <a:rPr lang="fr-FR" smtClean="0"/>
              <a:t>12/12/2017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E5CBB-3955-46FA-A816-99F209829FD7}" type="datetime1">
              <a:rPr lang="fr-FR" smtClean="0"/>
              <a:t>12/12/2017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11E53-7EEF-49DB-AD5B-4E4F0D995D90}" type="datetime1">
              <a:rPr lang="fr-FR" smtClean="0"/>
              <a:t>12/12/2017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1872-5FE7-4217-A074-5C965E4371BF}" type="datetime1">
              <a:rPr lang="fr-FR" smtClean="0"/>
              <a:t>12/12/2017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EBDD-B16C-46C3-8E34-1185E6567A1E}" type="datetime1">
              <a:rPr lang="fr-FR" smtClean="0"/>
              <a:t>12/12/2017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AF4D-5E97-4703-91C0-5D2B4A0FF8A0}" type="datetime1">
              <a:rPr lang="fr-FR" smtClean="0"/>
              <a:t>12/12/2017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9EA8D-5682-4E55-BC9E-1417BB2F6C2E}" type="datetime1">
              <a:rPr lang="fr-FR" smtClean="0"/>
              <a:t>12/12/2017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77FF-8773-42B4-A2A9-D514CE368009}" type="datetime1">
              <a:rPr lang="fr-FR" smtClean="0"/>
              <a:t>12/12/2017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99004-1621-424F-B945-CBF25320F802}" type="datetime1">
              <a:rPr lang="fr-FR" smtClean="0"/>
              <a:t>12/12/2017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5B5F-FEFE-473F-B9D3-665F9F01F5ED}" type="datetime1">
              <a:rPr lang="fr-FR" smtClean="0"/>
              <a:t>12/12/2017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498AC-DB4F-4CFB-A7B3-2ED0C029E9B3}" type="datetime1">
              <a:rPr lang="fr-FR" smtClean="0"/>
              <a:t>12/12/2017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ali.ahmed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rmAutofit fontScale="90000"/>
          </a:bodyPr>
          <a:lstStyle/>
          <a:p>
            <a:r>
              <a:rPr lang="fr-FR" dirty="0"/>
              <a:t>W3C SPARQL (</a:t>
            </a:r>
            <a:r>
              <a:rPr lang="en-US" b="1" dirty="0"/>
              <a:t>S</a:t>
            </a:r>
            <a:r>
              <a:rPr lang="en-US" dirty="0"/>
              <a:t>imple </a:t>
            </a:r>
            <a:r>
              <a:rPr lang="en-US" b="1" dirty="0"/>
              <a:t>P</a:t>
            </a:r>
            <a:r>
              <a:rPr lang="en-US" dirty="0"/>
              <a:t>rotocol </a:t>
            </a:r>
            <a:r>
              <a:rPr lang="en-US" b="1" dirty="0"/>
              <a:t>A</a:t>
            </a:r>
            <a:r>
              <a:rPr lang="en-US" dirty="0"/>
              <a:t>nd </a:t>
            </a:r>
            <a:r>
              <a:rPr lang="en-US" b="1" dirty="0"/>
              <a:t>R</a:t>
            </a:r>
            <a:r>
              <a:rPr lang="en-US" dirty="0"/>
              <a:t>DF </a:t>
            </a:r>
            <a:br>
              <a:rPr lang="en-US" dirty="0"/>
            </a:br>
            <a:r>
              <a:rPr lang="en-US" b="1" dirty="0"/>
              <a:t>Q</a:t>
            </a:r>
            <a:r>
              <a:rPr lang="en-US" dirty="0"/>
              <a:t>uery </a:t>
            </a:r>
            <a:r>
              <a:rPr lang="en-US" b="1" dirty="0"/>
              <a:t>L</a:t>
            </a:r>
            <a:r>
              <a:rPr lang="en-US" dirty="0"/>
              <a:t>anguage</a:t>
            </a:r>
            <a:r>
              <a:rPr lang="fr-FR" dirty="0"/>
              <a:t>)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07096"/>
          </a:xfrm>
        </p:spPr>
        <p:txBody>
          <a:bodyPr>
            <a:normAutofit fontScale="70000" lnSpcReduction="20000"/>
          </a:bodyPr>
          <a:lstStyle/>
          <a:p>
            <a:r>
              <a:rPr lang="fr-FR" dirty="0"/>
              <a:t>BALI Ahmed </a:t>
            </a:r>
          </a:p>
          <a:p>
            <a:r>
              <a:rPr lang="fr-FR" dirty="0">
                <a:hlinkClick r:id="rId2"/>
              </a:rPr>
              <a:t>Bali.ahmed@gmail.com</a:t>
            </a:r>
            <a:endParaRPr lang="fr-FR" dirty="0"/>
          </a:p>
          <a:p>
            <a:pPr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Présenté par:</a:t>
            </a:r>
          </a:p>
          <a:p>
            <a:pPr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 bali-mouadh@univ-eloued.dz</a:t>
            </a:r>
            <a:endParaRPr lang="fr-FR" dirty="0"/>
          </a:p>
          <a:p>
            <a:r>
              <a:rPr lang="fr-FR" dirty="0"/>
              <a:t>-----------</a:t>
            </a:r>
          </a:p>
          <a:p>
            <a:r>
              <a:rPr lang="fr-FR" dirty="0"/>
              <a:t>Basé sur le cours de </a:t>
            </a:r>
            <a:r>
              <a:rPr lang="fr-FR" b="1" i="1" dirty="0"/>
              <a:t>olivier </a:t>
            </a:r>
            <a:r>
              <a:rPr lang="fr-FR" b="1" i="1" dirty="0" err="1"/>
              <a:t>corby</a:t>
            </a:r>
            <a:r>
              <a:rPr lang="fr-FR" dirty="0"/>
              <a:t> (INRIA)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5796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Blank</a:t>
            </a:r>
            <a:r>
              <a:rPr lang="fr-FR" dirty="0"/>
              <a:t> </a:t>
            </a:r>
            <a:r>
              <a:rPr lang="fr-FR" dirty="0" err="1"/>
              <a:t>Node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 _:b    []</a:t>
            </a:r>
          </a:p>
          <a:p>
            <a:pPr marL="0" indent="0">
              <a:buNone/>
            </a:pPr>
            <a:r>
              <a:rPr lang="fr-FR" dirty="0"/>
              <a:t>_:b c:speed ?v </a:t>
            </a:r>
          </a:p>
          <a:p>
            <a:pPr marL="0" indent="0">
              <a:buNone/>
            </a:pPr>
            <a:r>
              <a:rPr lang="fr-FR" dirty="0"/>
              <a:t>?x c:speed []</a:t>
            </a:r>
          </a:p>
          <a:p>
            <a:pPr marL="0" indent="0">
              <a:buNone/>
            </a:pPr>
            <a:r>
              <a:rPr lang="fr-FR" dirty="0" err="1"/>
              <a:t>Blank</a:t>
            </a:r>
            <a:r>
              <a:rPr lang="fr-FR" dirty="0"/>
              <a:t>: comme une variable non retournée en </a:t>
            </a:r>
          </a:p>
          <a:p>
            <a:pPr marL="0" indent="0">
              <a:buNone/>
            </a:pPr>
            <a:r>
              <a:rPr lang="fr-FR" dirty="0"/>
              <a:t>résultat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Blank</a:t>
            </a:r>
            <a:r>
              <a:rPr lang="fr-FR" dirty="0"/>
              <a:t> </a:t>
            </a:r>
            <a:r>
              <a:rPr lang="fr-FR" dirty="0" err="1"/>
              <a:t>Node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?x c:speed [ </a:t>
            </a:r>
            <a:r>
              <a:rPr lang="fr-FR" dirty="0" err="1"/>
              <a:t>rdf:value</a:t>
            </a:r>
            <a:r>
              <a:rPr lang="fr-FR" dirty="0"/>
              <a:t> ?val ; c:unit 'km/h' ]</a:t>
            </a:r>
          </a:p>
          <a:p>
            <a:pPr marL="0" indent="0">
              <a:buNone/>
            </a:pPr>
            <a:r>
              <a:rPr lang="fr-FR" dirty="0"/>
              <a:t>Equivalent à :</a:t>
            </a:r>
          </a:p>
          <a:p>
            <a:pPr marL="0" indent="0">
              <a:buNone/>
            </a:pPr>
            <a:r>
              <a:rPr lang="fr-FR" dirty="0"/>
              <a:t>?x c:speed _:b</a:t>
            </a:r>
          </a:p>
          <a:p>
            <a:pPr marL="0" indent="0">
              <a:buNone/>
            </a:pPr>
            <a:r>
              <a:rPr lang="fr-FR" dirty="0"/>
              <a:t>_:b </a:t>
            </a:r>
            <a:r>
              <a:rPr lang="fr-FR" dirty="0" err="1"/>
              <a:t>rdf:value</a:t>
            </a:r>
            <a:r>
              <a:rPr lang="fr-FR" dirty="0"/>
              <a:t> ?val</a:t>
            </a:r>
          </a:p>
          <a:p>
            <a:pPr marL="0" indent="0">
              <a:buNone/>
            </a:pPr>
            <a:r>
              <a:rPr lang="fr-FR" dirty="0"/>
              <a:t>_:b c:unit 'km/h'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Blank</a:t>
            </a:r>
            <a:r>
              <a:rPr lang="fr-FR" dirty="0"/>
              <a:t> </a:t>
            </a:r>
            <a:r>
              <a:rPr lang="fr-FR" dirty="0" err="1"/>
              <a:t>Node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?x c:speed [ </a:t>
            </a:r>
            <a:r>
              <a:rPr lang="fr-FR" dirty="0" err="1"/>
              <a:t>rdf:value</a:t>
            </a:r>
            <a:r>
              <a:rPr lang="fr-FR" dirty="0"/>
              <a:t> ?val ; c:unit 'km/h' ]</a:t>
            </a:r>
          </a:p>
          <a:p>
            <a:pPr marL="0" indent="0">
              <a:buNone/>
            </a:pPr>
            <a:r>
              <a:rPr lang="fr-FR" dirty="0"/>
              <a:t>Interroger le design pattern des relations </a:t>
            </a:r>
            <a:r>
              <a:rPr lang="fr-FR" dirty="0" err="1"/>
              <a:t>n-aires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fr-FR" dirty="0"/>
              <a:t>&lt;</a:t>
            </a:r>
            <a:r>
              <a:rPr lang="fr-FR" dirty="0" err="1"/>
              <a:t>c:Car</a:t>
            </a:r>
            <a:r>
              <a:rPr lang="fr-FR" dirty="0"/>
              <a:t>&gt;</a:t>
            </a:r>
          </a:p>
          <a:p>
            <a:pPr marL="0" indent="0">
              <a:buNone/>
            </a:pPr>
            <a:r>
              <a:rPr lang="fr-FR" dirty="0"/>
              <a:t>&lt;</a:t>
            </a:r>
            <a:r>
              <a:rPr lang="fr-FR" dirty="0" err="1"/>
              <a:t>c:speed</a:t>
            </a:r>
            <a:r>
              <a:rPr lang="fr-FR" dirty="0"/>
              <a:t> </a:t>
            </a:r>
            <a:r>
              <a:rPr lang="fr-FR" dirty="0" err="1"/>
              <a:t>rdf:parseType</a:t>
            </a:r>
            <a:r>
              <a:rPr lang="fr-FR" dirty="0"/>
              <a:t>=‘Resource’&gt;</a:t>
            </a:r>
          </a:p>
          <a:p>
            <a:pPr marL="0" indent="0">
              <a:buNone/>
            </a:pPr>
            <a:r>
              <a:rPr lang="fr-FR" dirty="0"/>
              <a:t>&lt;</a:t>
            </a:r>
            <a:r>
              <a:rPr lang="fr-FR" dirty="0" err="1"/>
              <a:t>rdf:value</a:t>
            </a:r>
            <a:r>
              <a:rPr lang="fr-FR" dirty="0"/>
              <a:t>&gt;100&lt;/</a:t>
            </a:r>
            <a:r>
              <a:rPr lang="fr-FR" dirty="0" err="1"/>
              <a:t>rdf:value</a:t>
            </a:r>
            <a:r>
              <a:rPr lang="fr-FR" dirty="0"/>
              <a:t>&gt;</a:t>
            </a:r>
          </a:p>
          <a:p>
            <a:pPr marL="0" indent="0">
              <a:buNone/>
            </a:pPr>
            <a:r>
              <a:rPr lang="fr-FR" dirty="0"/>
              <a:t>&lt;</a:t>
            </a:r>
            <a:r>
              <a:rPr lang="fr-FR" dirty="0" err="1"/>
              <a:t>c:unit</a:t>
            </a:r>
            <a:r>
              <a:rPr lang="fr-FR" dirty="0"/>
              <a:t>&gt;km/h&lt;/</a:t>
            </a:r>
            <a:r>
              <a:rPr lang="fr-FR" dirty="0" err="1"/>
              <a:t>c:unit</a:t>
            </a:r>
            <a:r>
              <a:rPr lang="fr-FR" dirty="0"/>
              <a:t>&gt;</a:t>
            </a:r>
          </a:p>
          <a:p>
            <a:pPr marL="0" indent="0">
              <a:buNone/>
            </a:pPr>
            <a:r>
              <a:rPr lang="fr-FR" dirty="0"/>
              <a:t>&lt;/</a:t>
            </a:r>
            <a:r>
              <a:rPr lang="fr-FR" dirty="0" err="1"/>
              <a:t>c:speed</a:t>
            </a:r>
            <a:r>
              <a:rPr lang="fr-FR" dirty="0"/>
              <a:t>&gt;</a:t>
            </a:r>
          </a:p>
          <a:p>
            <a:pPr marL="0" indent="0">
              <a:buNone/>
            </a:pPr>
            <a:r>
              <a:rPr lang="fr-FR" dirty="0"/>
              <a:t>&lt;/</a:t>
            </a:r>
            <a:r>
              <a:rPr lang="fr-FR" dirty="0" err="1"/>
              <a:t>c:Car</a:t>
            </a:r>
            <a:r>
              <a:rPr lang="fr-FR" dirty="0"/>
              <a:t>&gt;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Liste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(1 ?x ‘v’)</a:t>
            </a:r>
          </a:p>
          <a:p>
            <a:pPr marL="0" indent="0">
              <a:buNone/>
            </a:pPr>
            <a:r>
              <a:rPr lang="fr-FR" dirty="0"/>
              <a:t>⇔</a:t>
            </a:r>
          </a:p>
          <a:p>
            <a:pPr marL="0" indent="0">
              <a:buNone/>
            </a:pPr>
            <a:r>
              <a:rPr lang="fr-FR" dirty="0"/>
              <a:t>_:a </a:t>
            </a:r>
            <a:r>
              <a:rPr lang="fr-FR" dirty="0" err="1"/>
              <a:t>rdf:first</a:t>
            </a:r>
            <a:r>
              <a:rPr lang="fr-FR" dirty="0"/>
              <a:t> 1 .</a:t>
            </a:r>
          </a:p>
          <a:p>
            <a:pPr marL="0" indent="0">
              <a:buNone/>
            </a:pPr>
            <a:r>
              <a:rPr lang="fr-FR" dirty="0"/>
              <a:t>_:a </a:t>
            </a:r>
            <a:r>
              <a:rPr lang="fr-FR" dirty="0" err="1"/>
              <a:t>rdf:rest</a:t>
            </a:r>
            <a:r>
              <a:rPr lang="fr-FR" dirty="0"/>
              <a:t> _:b .</a:t>
            </a:r>
          </a:p>
          <a:p>
            <a:pPr marL="0" indent="0">
              <a:buNone/>
            </a:pPr>
            <a:r>
              <a:rPr lang="fr-FR" dirty="0"/>
              <a:t>_:b </a:t>
            </a:r>
            <a:r>
              <a:rPr lang="fr-FR" dirty="0" err="1"/>
              <a:t>rdf:first</a:t>
            </a:r>
            <a:r>
              <a:rPr lang="fr-FR" dirty="0"/>
              <a:t> ?x .</a:t>
            </a:r>
          </a:p>
          <a:p>
            <a:pPr marL="0" indent="0">
              <a:buNone/>
            </a:pPr>
            <a:r>
              <a:rPr lang="fr-FR" dirty="0"/>
              <a:t>_:b </a:t>
            </a:r>
            <a:r>
              <a:rPr lang="fr-FR" dirty="0" err="1"/>
              <a:t>rdf:rest</a:t>
            </a:r>
            <a:r>
              <a:rPr lang="fr-FR" dirty="0"/>
              <a:t> _:c .</a:t>
            </a:r>
          </a:p>
          <a:p>
            <a:pPr marL="0" indent="0">
              <a:buNone/>
            </a:pPr>
            <a:r>
              <a:rPr lang="fr-FR" dirty="0"/>
              <a:t>_:c </a:t>
            </a:r>
            <a:r>
              <a:rPr lang="fr-FR" dirty="0" err="1"/>
              <a:t>rdf:first</a:t>
            </a:r>
            <a:r>
              <a:rPr lang="fr-FR" dirty="0"/>
              <a:t> ‘v’ .</a:t>
            </a:r>
          </a:p>
          <a:p>
            <a:pPr marL="0" indent="0">
              <a:buNone/>
            </a:pPr>
            <a:r>
              <a:rPr lang="fr-FR" dirty="0"/>
              <a:t>_:c </a:t>
            </a:r>
            <a:r>
              <a:rPr lang="fr-FR" dirty="0" err="1"/>
              <a:t>rdf:rest</a:t>
            </a:r>
            <a:r>
              <a:rPr lang="fr-FR" dirty="0"/>
              <a:t> </a:t>
            </a:r>
            <a:r>
              <a:rPr lang="fr-FR" dirty="0" err="1"/>
              <a:t>rdf:nil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 : Filtre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n-US" dirty="0"/>
              <a:t>Test : </a:t>
            </a:r>
            <a:r>
              <a:rPr lang="en-US" dirty="0" err="1"/>
              <a:t>Filtre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FILTER (?age &gt;= 7 &amp;&amp; ?age &lt;= 77)</a:t>
            </a:r>
          </a:p>
          <a:p>
            <a:pPr marL="0" indent="0">
              <a:buNone/>
            </a:pPr>
            <a:r>
              <a:rPr lang="en-US" dirty="0" err="1"/>
              <a:t>Comparaison</a:t>
            </a:r>
            <a:r>
              <a:rPr lang="en-US" dirty="0"/>
              <a:t> : &lt; &lt;= = &gt;= &gt; != </a:t>
            </a:r>
          </a:p>
          <a:p>
            <a:pPr marL="0" indent="0">
              <a:buNone/>
            </a:pPr>
            <a:r>
              <a:rPr lang="en-US" dirty="0" err="1"/>
              <a:t>Opération</a:t>
            </a:r>
            <a:r>
              <a:rPr lang="en-US" dirty="0"/>
              <a:t> : + * / -</a:t>
            </a:r>
          </a:p>
          <a:p>
            <a:pPr marL="0" indent="0">
              <a:buNone/>
            </a:pPr>
            <a:r>
              <a:rPr lang="en-US" dirty="0" err="1"/>
              <a:t>Booléen</a:t>
            </a:r>
            <a:r>
              <a:rPr lang="en-US" dirty="0"/>
              <a:t> : &amp;&amp; (and) || (or) ! (not)</a:t>
            </a:r>
          </a:p>
          <a:p>
            <a:pPr marL="0" indent="0">
              <a:buNone/>
            </a:pPr>
            <a:r>
              <a:rPr lang="en-US" dirty="0" err="1"/>
              <a:t>Fonction</a:t>
            </a:r>
            <a:r>
              <a:rPr lang="en-US" dirty="0"/>
              <a:t> : </a:t>
            </a:r>
            <a:r>
              <a:rPr lang="en-US" dirty="0" err="1"/>
              <a:t>isBlank</a:t>
            </a:r>
            <a:r>
              <a:rPr lang="en-US" dirty="0"/>
              <a:t>(?x)  </a:t>
            </a:r>
            <a:r>
              <a:rPr lang="en-US" dirty="0" err="1"/>
              <a:t>my:fun</a:t>
            </a:r>
            <a:r>
              <a:rPr lang="en-US" dirty="0"/>
              <a:t>(?y)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Syntaxe Abstraite Filtre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EXP ::= TERM | EXP OPER EXP | (EXP)</a:t>
            </a:r>
          </a:p>
          <a:p>
            <a:pPr marL="0" indent="0">
              <a:buNone/>
            </a:pPr>
            <a:r>
              <a:rPr lang="fr-FR" dirty="0"/>
              <a:t>TERM ::= VAR | CST | FUN</a:t>
            </a:r>
          </a:p>
          <a:p>
            <a:pPr marL="0" indent="0">
              <a:buNone/>
            </a:pPr>
            <a:r>
              <a:rPr lang="fr-FR" dirty="0"/>
              <a:t>CST ::= URI | </a:t>
            </a:r>
            <a:r>
              <a:rPr lang="fr-FR" dirty="0" err="1"/>
              <a:t>Literal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OPER ::= &lt; &lt;= = &gt;= &gt; + - * / &amp;&amp; || !</a:t>
            </a:r>
          </a:p>
          <a:p>
            <a:pPr marL="0" indent="0">
              <a:buNone/>
            </a:pPr>
            <a:r>
              <a:rPr lang="fr-FR" dirty="0"/>
              <a:t>FUN ::= NAME( EXP* )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Tests et </a:t>
            </a:r>
            <a:r>
              <a:rPr lang="fr-FR" dirty="0" err="1"/>
              <a:t>datatypes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pPr marL="0" indent="0">
              <a:buNone/>
            </a:pPr>
            <a:r>
              <a:rPr lang="es-ES" dirty="0"/>
              <a:t>1 = 1.0</a:t>
            </a:r>
          </a:p>
          <a:p>
            <a:pPr marL="0" indent="0">
              <a:buNone/>
            </a:pPr>
            <a:r>
              <a:rPr lang="es-ES" dirty="0"/>
              <a:t>‘1’^^</a:t>
            </a:r>
            <a:r>
              <a:rPr lang="es-ES" dirty="0" err="1"/>
              <a:t>xsd:integer</a:t>
            </a:r>
            <a:r>
              <a:rPr lang="es-ES" dirty="0"/>
              <a:t> = ‘1.0’^^</a:t>
            </a:r>
            <a:r>
              <a:rPr lang="es-ES" dirty="0" err="1"/>
              <a:t>xsd:decimal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?x + ?y &lt; 0.1 * ?z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nl-NL" dirty="0" err="1"/>
              <a:t>regex</a:t>
            </a:r>
            <a:r>
              <a:rPr lang="nl-NL" dirty="0"/>
              <a:t>(?string, ‘.*master.*’)</a:t>
            </a:r>
          </a:p>
          <a:p>
            <a:pPr marL="0" indent="0">
              <a:buNone/>
            </a:pPr>
            <a:r>
              <a:rPr lang="nl-NL" dirty="0"/>
              <a:t>“engineer” != “</a:t>
            </a:r>
            <a:r>
              <a:rPr lang="nl-NL" dirty="0" err="1"/>
              <a:t>engineer”@en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“engineer” = </a:t>
            </a:r>
            <a:r>
              <a:rPr lang="nl-NL" dirty="0" err="1"/>
              <a:t>str</a:t>
            </a:r>
            <a:r>
              <a:rPr lang="nl-NL" dirty="0"/>
              <a:t>(“</a:t>
            </a:r>
            <a:r>
              <a:rPr lang="nl-NL" dirty="0" err="1"/>
              <a:t>engineer”@en</a:t>
            </a:r>
            <a:r>
              <a:rPr lang="nl-NL" dirty="0"/>
              <a:t>)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Tests: fonctions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isURI</a:t>
            </a:r>
            <a:r>
              <a:rPr lang="fr-FR" dirty="0"/>
              <a:t>(?x)</a:t>
            </a:r>
          </a:p>
          <a:p>
            <a:pPr marL="0" indent="0">
              <a:buNone/>
            </a:pPr>
            <a:r>
              <a:rPr lang="fr-FR" dirty="0" err="1"/>
              <a:t>isLiteral</a:t>
            </a:r>
            <a:r>
              <a:rPr lang="fr-FR" dirty="0"/>
              <a:t>(?y)</a:t>
            </a:r>
          </a:p>
          <a:p>
            <a:pPr marL="0" indent="0">
              <a:buNone/>
            </a:pPr>
            <a:r>
              <a:rPr lang="fr-FR" dirty="0" err="1"/>
              <a:t>isBlank</a:t>
            </a:r>
            <a:r>
              <a:rPr lang="fr-FR" dirty="0"/>
              <a:t>(?z)</a:t>
            </a:r>
          </a:p>
          <a:p>
            <a:pPr marL="0" indent="0">
              <a:buNone/>
            </a:pPr>
            <a:r>
              <a:rPr lang="fr-FR" dirty="0" err="1"/>
              <a:t>bound</a:t>
            </a:r>
            <a:r>
              <a:rPr lang="fr-FR" dirty="0"/>
              <a:t>(?t)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lang</a:t>
            </a:r>
            <a:r>
              <a:rPr lang="fr-FR" dirty="0"/>
              <a:t>(?x) = ‘en’</a:t>
            </a:r>
          </a:p>
          <a:p>
            <a:pPr marL="0" indent="0">
              <a:buNone/>
            </a:pPr>
            <a:r>
              <a:rPr lang="fr-FR" dirty="0" err="1"/>
              <a:t>engineer@en</a:t>
            </a:r>
            <a:r>
              <a:rPr lang="fr-FR" dirty="0"/>
              <a:t> -&gt; </a:t>
            </a:r>
            <a:r>
              <a:rPr lang="fr-FR" dirty="0" err="1"/>
              <a:t>true</a:t>
            </a:r>
            <a:endParaRPr lang="fr-FR" dirty="0"/>
          </a:p>
          <a:p>
            <a:pPr marL="0" indent="0">
              <a:buNone/>
            </a:pPr>
            <a:r>
              <a:rPr lang="fr-FR" dirty="0" err="1"/>
              <a:t>ingénieur@fr</a:t>
            </a:r>
            <a:r>
              <a:rPr lang="fr-FR" dirty="0"/>
              <a:t> -&gt; false</a:t>
            </a:r>
          </a:p>
          <a:p>
            <a:pPr marL="0" indent="0">
              <a:buNone/>
            </a:pPr>
            <a:r>
              <a:rPr lang="fr-FR" dirty="0" err="1"/>
              <a:t>datatype</a:t>
            </a:r>
            <a:r>
              <a:rPr lang="fr-FR" dirty="0"/>
              <a:t>(?y)= </a:t>
            </a:r>
            <a:r>
              <a:rPr lang="fr-FR" dirty="0" err="1"/>
              <a:t>xsd:string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! (?x || ?y &amp;&amp; ?z)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est un </a:t>
            </a:r>
            <a:r>
              <a:rPr lang="fr-FR" b="1" dirty="0"/>
              <a:t>langage de requête</a:t>
            </a:r>
            <a:r>
              <a:rPr lang="fr-FR" dirty="0"/>
              <a:t> et un </a:t>
            </a:r>
            <a:r>
              <a:rPr lang="fr-FR" b="1" dirty="0"/>
              <a:t>protocole</a:t>
            </a:r>
            <a:r>
              <a:rPr lang="fr-FR" dirty="0"/>
              <a:t> qui permettra de rechercher, d'ajouter, de modifier ou de supprimer des données </a:t>
            </a:r>
            <a:r>
              <a:rPr lang="fr-FR" b="1" dirty="0"/>
              <a:t>RDF</a:t>
            </a:r>
            <a:r>
              <a:rPr lang="fr-FR" dirty="0"/>
              <a:t> disponibles à travers Internet.</a:t>
            </a:r>
          </a:p>
          <a:p>
            <a:r>
              <a:rPr lang="fr-FR" dirty="0"/>
              <a:t>Comme le SQL aux données des bases de données, avec SPARQL, on accède aux données du </a:t>
            </a:r>
            <a:r>
              <a:rPr lang="fr-FR" b="1" dirty="0"/>
              <a:t>Web des données</a:t>
            </a:r>
            <a:r>
              <a:rPr lang="fr-FR" dirty="0"/>
              <a:t>.</a:t>
            </a:r>
          </a:p>
          <a:p>
            <a:r>
              <a:rPr lang="fr-FR" dirty="0"/>
              <a:t>« SPARQL fera une énorme différence», selon </a:t>
            </a:r>
            <a:r>
              <a:rPr lang="fr-FR" b="1" dirty="0"/>
              <a:t>Tim </a:t>
            </a:r>
            <a:r>
              <a:rPr lang="fr-FR" b="1" dirty="0" err="1"/>
              <a:t>Berners</a:t>
            </a:r>
            <a:r>
              <a:rPr lang="fr-FR" b="1" dirty="0"/>
              <a:t>-Lee</a:t>
            </a:r>
            <a:r>
              <a:rPr lang="fr-FR" dirty="0"/>
              <a:t> dès mai 2006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67518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Exercice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dirty="0"/>
              <a:t>1. Trouver </a:t>
            </a:r>
            <a:r>
              <a:rPr lang="fr-FR" dirty="0" err="1"/>
              <a:t>l’age</a:t>
            </a:r>
            <a:r>
              <a:rPr lang="fr-FR" dirty="0"/>
              <a:t> des ressources dont le nom est ‘Salim’</a:t>
            </a:r>
          </a:p>
          <a:p>
            <a:pPr marL="0" indent="0" algn="just">
              <a:buNone/>
            </a:pPr>
            <a:r>
              <a:rPr lang="fr-FR" dirty="0"/>
              <a:t>2. Trouver le nom des  ressources dont </a:t>
            </a:r>
            <a:r>
              <a:rPr lang="fr-FR" dirty="0" err="1"/>
              <a:t>l’age</a:t>
            </a:r>
            <a:r>
              <a:rPr lang="fr-FR" dirty="0"/>
              <a:t> est inférieur à 50,</a:t>
            </a:r>
          </a:p>
          <a:p>
            <a:pPr marL="0" indent="0" algn="just">
              <a:buNone/>
            </a:pPr>
            <a:r>
              <a:rPr lang="fr-FR" dirty="0"/>
              <a:t>3. Trouver les valeurs des propriétés des ressources dont le nom est ‘Salim’ et </a:t>
            </a:r>
            <a:r>
              <a:rPr lang="fr-FR" dirty="0" err="1"/>
              <a:t>l’age</a:t>
            </a:r>
            <a:r>
              <a:rPr lang="fr-FR" dirty="0"/>
              <a:t> inférieur à 50</a:t>
            </a:r>
          </a:p>
          <a:p>
            <a:pPr marL="0" indent="0" algn="just">
              <a:buNone/>
            </a:pPr>
            <a:r>
              <a:rPr lang="fr-FR" dirty="0"/>
              <a:t>4. Trouver les autres noms des ressources dont le nom est ‘Salim’</a:t>
            </a:r>
          </a:p>
          <a:p>
            <a:pPr marL="0" indent="0" algn="just">
              <a:buNone/>
            </a:pPr>
            <a:r>
              <a:rPr lang="fr-FR" dirty="0"/>
              <a:t>5. Trouver les ressources qui ont deux propriétés différentes avec la même valeur</a:t>
            </a:r>
          </a:p>
          <a:p>
            <a:pPr marL="0" indent="0" algn="just">
              <a:buNone/>
            </a:pPr>
            <a:r>
              <a:rPr lang="fr-FR" dirty="0"/>
              <a:t>6. Trouver les ressources qui ont deux fois la même propriété avec des valeurs différentes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20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Exercice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1. Trouver </a:t>
            </a:r>
            <a:r>
              <a:rPr lang="fr-FR" dirty="0" err="1"/>
              <a:t>l’age</a:t>
            </a:r>
            <a:r>
              <a:rPr lang="fr-FR" dirty="0"/>
              <a:t> des ressources dont le nom est ‘Salim’</a:t>
            </a:r>
          </a:p>
          <a:p>
            <a:pPr marL="0" indent="0">
              <a:buNone/>
            </a:pPr>
            <a:r>
              <a:rPr lang="fr-FR" dirty="0"/>
              <a:t>select ?</a:t>
            </a:r>
            <a:r>
              <a:rPr lang="fr-FR" dirty="0" err="1"/>
              <a:t>age</a:t>
            </a:r>
            <a:r>
              <a:rPr lang="fr-FR" dirty="0"/>
              <a:t> </a:t>
            </a:r>
            <a:r>
              <a:rPr lang="fr-FR" dirty="0" err="1"/>
              <a:t>where</a:t>
            </a:r>
            <a:r>
              <a:rPr lang="fr-FR" dirty="0"/>
              <a:t> { ?x </a:t>
            </a:r>
            <a:r>
              <a:rPr lang="fr-FR" dirty="0" err="1"/>
              <a:t>name</a:t>
            </a:r>
            <a:r>
              <a:rPr lang="fr-FR" dirty="0"/>
              <a:t> ‘Salim’ . ?x </a:t>
            </a:r>
            <a:r>
              <a:rPr lang="fr-FR" dirty="0" err="1"/>
              <a:t>age</a:t>
            </a:r>
            <a:r>
              <a:rPr lang="fr-FR" dirty="0"/>
              <a:t> ?</a:t>
            </a:r>
            <a:r>
              <a:rPr lang="fr-FR" dirty="0" err="1"/>
              <a:t>age</a:t>
            </a:r>
            <a:r>
              <a:rPr lang="fr-FR" dirty="0"/>
              <a:t> }</a:t>
            </a:r>
          </a:p>
          <a:p>
            <a:pPr marL="0" indent="0">
              <a:buNone/>
            </a:pPr>
            <a:r>
              <a:rPr lang="fr-FR" dirty="0"/>
              <a:t>2. Trouver le nom des  ressources dont </a:t>
            </a:r>
            <a:r>
              <a:rPr lang="fr-FR" dirty="0" err="1"/>
              <a:t>l’age</a:t>
            </a:r>
            <a:r>
              <a:rPr lang="fr-FR" dirty="0"/>
              <a:t> est inférieur</a:t>
            </a:r>
          </a:p>
          <a:p>
            <a:pPr marL="0" indent="0">
              <a:buNone/>
            </a:pPr>
            <a:r>
              <a:rPr lang="fr-FR" dirty="0"/>
              <a:t>à 50</a:t>
            </a:r>
          </a:p>
          <a:p>
            <a:pPr marL="0" indent="0">
              <a:buNone/>
            </a:pPr>
            <a:r>
              <a:rPr lang="fr-FR" dirty="0"/>
              <a:t>select ?</a:t>
            </a:r>
            <a:r>
              <a:rPr lang="fr-FR" dirty="0" err="1"/>
              <a:t>name</a:t>
            </a:r>
            <a:r>
              <a:rPr lang="fr-FR" dirty="0"/>
              <a:t> </a:t>
            </a:r>
            <a:r>
              <a:rPr lang="fr-FR" dirty="0" err="1"/>
              <a:t>where</a:t>
            </a:r>
            <a:r>
              <a:rPr lang="fr-FR" dirty="0"/>
              <a:t> { ?x </a:t>
            </a:r>
            <a:r>
              <a:rPr lang="fr-FR" dirty="0" err="1"/>
              <a:t>name</a:t>
            </a:r>
            <a:r>
              <a:rPr lang="fr-FR" dirty="0"/>
              <a:t> ?</a:t>
            </a:r>
            <a:r>
              <a:rPr lang="fr-FR" dirty="0" err="1"/>
              <a:t>name</a:t>
            </a:r>
            <a:r>
              <a:rPr lang="fr-FR" dirty="0"/>
              <a:t> . ?x </a:t>
            </a:r>
            <a:r>
              <a:rPr lang="fr-FR" dirty="0" err="1"/>
              <a:t>age</a:t>
            </a:r>
            <a:r>
              <a:rPr lang="fr-FR" dirty="0"/>
              <a:t> ?</a:t>
            </a:r>
            <a:r>
              <a:rPr lang="fr-FR" dirty="0" err="1"/>
              <a:t>age</a:t>
            </a: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 err="1"/>
              <a:t>filter</a:t>
            </a:r>
            <a:r>
              <a:rPr lang="fr-FR" dirty="0"/>
              <a:t>(?</a:t>
            </a:r>
            <a:r>
              <a:rPr lang="fr-FR" dirty="0" err="1"/>
              <a:t>age</a:t>
            </a:r>
            <a:r>
              <a:rPr lang="fr-FR" dirty="0"/>
              <a:t> &lt; 50) }</a:t>
            </a:r>
          </a:p>
          <a:p>
            <a:pPr marL="0" indent="0">
              <a:buNone/>
            </a:pPr>
            <a:r>
              <a:rPr lang="fr-FR" dirty="0"/>
              <a:t>3. Trouver les valeurs des propriétés des ressources dont</a:t>
            </a:r>
          </a:p>
          <a:p>
            <a:pPr marL="0" indent="0">
              <a:buNone/>
            </a:pPr>
            <a:r>
              <a:rPr lang="fr-FR" dirty="0"/>
              <a:t>le nom est ‘Salim’ et </a:t>
            </a:r>
            <a:r>
              <a:rPr lang="fr-FR" dirty="0" err="1"/>
              <a:t>l’age</a:t>
            </a:r>
            <a:r>
              <a:rPr lang="fr-FR" dirty="0"/>
              <a:t> inférieur à 50</a:t>
            </a:r>
          </a:p>
          <a:p>
            <a:pPr marL="0" indent="0">
              <a:buNone/>
            </a:pPr>
            <a:r>
              <a:rPr lang="fr-FR" dirty="0"/>
              <a:t>select ?p ?y </a:t>
            </a:r>
            <a:r>
              <a:rPr lang="fr-FR" dirty="0" err="1"/>
              <a:t>where</a:t>
            </a:r>
            <a:r>
              <a:rPr lang="fr-FR" dirty="0"/>
              <a:t> { ?x </a:t>
            </a:r>
            <a:r>
              <a:rPr lang="fr-FR" dirty="0" err="1"/>
              <a:t>name</a:t>
            </a:r>
            <a:r>
              <a:rPr lang="fr-FR" dirty="0"/>
              <a:t> ‘Salim’ . ?x </a:t>
            </a:r>
            <a:r>
              <a:rPr lang="fr-FR" dirty="0" err="1"/>
              <a:t>age</a:t>
            </a:r>
            <a:r>
              <a:rPr lang="fr-FR" dirty="0"/>
              <a:t> ?</a:t>
            </a:r>
            <a:r>
              <a:rPr lang="fr-FR" dirty="0" err="1"/>
              <a:t>age</a:t>
            </a: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 err="1"/>
              <a:t>filter</a:t>
            </a:r>
            <a:r>
              <a:rPr lang="fr-FR" dirty="0"/>
              <a:t>(?</a:t>
            </a:r>
            <a:r>
              <a:rPr lang="fr-FR" dirty="0" err="1"/>
              <a:t>age</a:t>
            </a:r>
            <a:r>
              <a:rPr lang="fr-FR" dirty="0"/>
              <a:t> &lt; 50) ?x ?p ?y }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Exercice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4. Trouver les autres noms des ressources dont le nom </a:t>
            </a:r>
          </a:p>
          <a:p>
            <a:pPr marL="0" indent="0">
              <a:buNone/>
            </a:pPr>
            <a:r>
              <a:rPr lang="fr-FR" dirty="0"/>
              <a:t>est ‘Salim’</a:t>
            </a:r>
          </a:p>
          <a:p>
            <a:pPr marL="0" indent="0">
              <a:buNone/>
            </a:pPr>
            <a:r>
              <a:rPr lang="fr-FR" dirty="0"/>
              <a:t>select ?</a:t>
            </a:r>
            <a:r>
              <a:rPr lang="fr-FR" dirty="0" err="1"/>
              <a:t>name</a:t>
            </a:r>
            <a:r>
              <a:rPr lang="fr-FR" dirty="0"/>
              <a:t> </a:t>
            </a:r>
            <a:r>
              <a:rPr lang="fr-FR" dirty="0" err="1"/>
              <a:t>where</a:t>
            </a:r>
            <a:r>
              <a:rPr lang="fr-FR" dirty="0"/>
              <a:t> { ?x </a:t>
            </a:r>
            <a:r>
              <a:rPr lang="fr-FR" dirty="0" err="1"/>
              <a:t>name</a:t>
            </a:r>
            <a:r>
              <a:rPr lang="fr-FR" dirty="0"/>
              <a:t> ‘Salim’ .</a:t>
            </a:r>
          </a:p>
          <a:p>
            <a:pPr marL="0" indent="0">
              <a:buNone/>
            </a:pPr>
            <a:r>
              <a:rPr lang="fr-FR" dirty="0"/>
              <a:t>?x </a:t>
            </a:r>
            <a:r>
              <a:rPr lang="fr-FR" dirty="0" err="1"/>
              <a:t>name</a:t>
            </a:r>
            <a:r>
              <a:rPr lang="fr-FR" dirty="0"/>
              <a:t> ?</a:t>
            </a:r>
            <a:r>
              <a:rPr lang="fr-FR" dirty="0" err="1"/>
              <a:t>name</a:t>
            </a:r>
            <a:r>
              <a:rPr lang="fr-FR" dirty="0"/>
              <a:t> }</a:t>
            </a:r>
          </a:p>
          <a:p>
            <a:pPr marL="0" indent="0">
              <a:buNone/>
            </a:pPr>
            <a:r>
              <a:rPr lang="fr-FR" dirty="0"/>
              <a:t>5. Trouver les ressources qui ont deux propriétés </a:t>
            </a:r>
          </a:p>
          <a:p>
            <a:pPr marL="0" indent="0">
              <a:buNone/>
            </a:pPr>
            <a:r>
              <a:rPr lang="fr-FR" dirty="0"/>
              <a:t>différentes avec la même valeur</a:t>
            </a:r>
          </a:p>
          <a:p>
            <a:pPr marL="0" indent="0">
              <a:buNone/>
            </a:pPr>
            <a:r>
              <a:rPr lang="fr-FR" dirty="0"/>
              <a:t>select * </a:t>
            </a:r>
            <a:r>
              <a:rPr lang="fr-FR" dirty="0" err="1"/>
              <a:t>where</a:t>
            </a:r>
            <a:r>
              <a:rPr lang="fr-FR" dirty="0"/>
              <a:t> { ?x ?p ?y .  ?x ?q ?y </a:t>
            </a:r>
            <a:r>
              <a:rPr lang="fr-FR" dirty="0" err="1"/>
              <a:t>filter</a:t>
            </a:r>
            <a:r>
              <a:rPr lang="fr-FR" dirty="0"/>
              <a:t>(?p != ?q)}</a:t>
            </a:r>
          </a:p>
          <a:p>
            <a:pPr marL="0" indent="0">
              <a:buNone/>
            </a:pPr>
            <a:r>
              <a:rPr lang="fr-FR" dirty="0"/>
              <a:t>6. Trouver les ressources qui ont deux fois la même </a:t>
            </a:r>
          </a:p>
          <a:p>
            <a:pPr marL="0" indent="0">
              <a:buNone/>
            </a:pPr>
            <a:r>
              <a:rPr lang="fr-FR" dirty="0"/>
              <a:t>propriété avec des valeurs différentes</a:t>
            </a:r>
          </a:p>
          <a:p>
            <a:pPr marL="0" indent="0">
              <a:buNone/>
            </a:pPr>
            <a:r>
              <a:rPr lang="fr-FR" dirty="0"/>
              <a:t>select * </a:t>
            </a:r>
            <a:r>
              <a:rPr lang="fr-FR" dirty="0" err="1"/>
              <a:t>where</a:t>
            </a:r>
            <a:r>
              <a:rPr lang="fr-FR" dirty="0"/>
              <a:t> { ?x ?p ?y .  ?x ?p ?z </a:t>
            </a:r>
            <a:r>
              <a:rPr lang="fr-FR" dirty="0" err="1"/>
              <a:t>filter</a:t>
            </a:r>
            <a:r>
              <a:rPr lang="fr-FR" dirty="0"/>
              <a:t>(?y != ?z)}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22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fr-FR" dirty="0"/>
              <a:t>Pattern optionnel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SELECT * WHERE {</a:t>
            </a:r>
          </a:p>
          <a:p>
            <a:pPr marL="0" indent="0">
              <a:buNone/>
            </a:pPr>
            <a:r>
              <a:rPr lang="fr-FR" dirty="0"/>
              <a:t>?x :</a:t>
            </a:r>
            <a:r>
              <a:rPr lang="fr-FR" dirty="0" err="1"/>
              <a:t>hasCreated</a:t>
            </a:r>
            <a:r>
              <a:rPr lang="fr-FR" dirty="0"/>
              <a:t> ?doc .</a:t>
            </a:r>
          </a:p>
          <a:p>
            <a:pPr marL="0" indent="0">
              <a:buNone/>
            </a:pPr>
            <a:r>
              <a:rPr lang="fr-FR" dirty="0"/>
              <a:t>OPTIONAL {</a:t>
            </a:r>
          </a:p>
          <a:p>
            <a:pPr marL="0" indent="0">
              <a:buNone/>
            </a:pPr>
            <a:r>
              <a:rPr lang="fr-FR" dirty="0"/>
              <a:t>?x :</a:t>
            </a:r>
            <a:r>
              <a:rPr lang="fr-FR" dirty="0" err="1"/>
              <a:t>isMemberOf</a:t>
            </a:r>
            <a:r>
              <a:rPr lang="fr-FR" dirty="0"/>
              <a:t> ?</a:t>
            </a:r>
            <a:r>
              <a:rPr lang="fr-FR" dirty="0" err="1"/>
              <a:t>org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}</a:t>
            </a:r>
          </a:p>
          <a:p>
            <a:pPr marL="0" indent="0">
              <a:buNone/>
            </a:pPr>
            <a:r>
              <a:rPr lang="fr-FR" dirty="0"/>
              <a:t>}</a:t>
            </a:r>
          </a:p>
          <a:p>
            <a:pPr marL="0" indent="0">
              <a:buNone/>
            </a:pPr>
            <a:r>
              <a:rPr lang="fr-FR" dirty="0" err="1"/>
              <a:t>hasCreated</a:t>
            </a:r>
            <a:r>
              <a:rPr lang="fr-FR" dirty="0"/>
              <a:t> est obligatoire</a:t>
            </a:r>
          </a:p>
          <a:p>
            <a:pPr marL="0" indent="0">
              <a:buNone/>
            </a:pPr>
            <a:r>
              <a:rPr lang="fr-FR" dirty="0" err="1"/>
              <a:t>isMemberOf</a:t>
            </a:r>
            <a:r>
              <a:rPr lang="fr-FR" dirty="0"/>
              <a:t> est optionnel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23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fr-FR" dirty="0"/>
              <a:t>Pattern optionnel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SELECT * WHERE {                            :John :</a:t>
            </a:r>
            <a:r>
              <a:rPr lang="fr-FR" dirty="0" err="1"/>
              <a:t>hasCreated</a:t>
            </a:r>
            <a:r>
              <a:rPr lang="fr-FR" dirty="0"/>
              <a:t> :d1</a:t>
            </a:r>
          </a:p>
          <a:p>
            <a:pPr marL="0" indent="0">
              <a:buNone/>
            </a:pPr>
            <a:r>
              <a:rPr lang="fr-FR" dirty="0"/>
              <a:t>?x :</a:t>
            </a:r>
            <a:r>
              <a:rPr lang="fr-FR" dirty="0" err="1"/>
              <a:t>hasCreated</a:t>
            </a:r>
            <a:r>
              <a:rPr lang="fr-FR" dirty="0"/>
              <a:t> ?doc                         :John :</a:t>
            </a:r>
            <a:r>
              <a:rPr lang="fr-FR" dirty="0" err="1"/>
              <a:t>hasCreated</a:t>
            </a:r>
            <a:r>
              <a:rPr lang="fr-FR" dirty="0"/>
              <a:t> :d2</a:t>
            </a:r>
          </a:p>
          <a:p>
            <a:pPr marL="0" indent="0">
              <a:buNone/>
            </a:pPr>
            <a:r>
              <a:rPr lang="fr-FR" dirty="0"/>
              <a:t>OPTIONAL {                                        :Jack :</a:t>
            </a:r>
            <a:r>
              <a:rPr lang="fr-FR" dirty="0" err="1"/>
              <a:t>hasCreated</a:t>
            </a:r>
            <a:r>
              <a:rPr lang="fr-FR" dirty="0"/>
              <a:t> :d3</a:t>
            </a:r>
          </a:p>
          <a:p>
            <a:pPr marL="0" indent="0">
              <a:buNone/>
            </a:pPr>
            <a:r>
              <a:rPr lang="fr-FR" dirty="0"/>
              <a:t>?x :</a:t>
            </a:r>
            <a:r>
              <a:rPr lang="fr-FR" dirty="0" err="1"/>
              <a:t>isMemberOf</a:t>
            </a:r>
            <a:r>
              <a:rPr lang="fr-FR" dirty="0"/>
              <a:t> ?</a:t>
            </a:r>
            <a:r>
              <a:rPr lang="fr-FR" dirty="0" err="1"/>
              <a:t>org</a:t>
            </a:r>
            <a:r>
              <a:rPr lang="fr-FR" dirty="0"/>
              <a:t>                       :Jack :</a:t>
            </a:r>
            <a:r>
              <a:rPr lang="fr-FR" dirty="0" err="1"/>
              <a:t>isMemberOf</a:t>
            </a:r>
            <a:r>
              <a:rPr lang="fr-FR" dirty="0"/>
              <a:t> :club</a:t>
            </a:r>
          </a:p>
          <a:p>
            <a:pPr marL="0" indent="0">
              <a:buNone/>
            </a:pPr>
            <a:r>
              <a:rPr lang="fr-FR" dirty="0"/>
              <a:t>}</a:t>
            </a:r>
          </a:p>
          <a:p>
            <a:pPr marL="0" indent="0">
              <a:buNone/>
            </a:pPr>
            <a:r>
              <a:rPr lang="fr-FR" dirty="0"/>
              <a:t>}</a:t>
            </a:r>
          </a:p>
          <a:p>
            <a:pPr marL="0" indent="0">
              <a:buNone/>
            </a:pPr>
            <a:r>
              <a:rPr lang="fr-FR" dirty="0"/>
              <a:t>Résultats:</a:t>
            </a:r>
          </a:p>
          <a:p>
            <a:pPr marL="0" indent="0">
              <a:buNone/>
            </a:pPr>
            <a:r>
              <a:rPr lang="fr-FR" dirty="0"/>
              <a:t>(1) x = :John ; doc = :d1 ; </a:t>
            </a:r>
            <a:r>
              <a:rPr lang="fr-FR" dirty="0" err="1"/>
              <a:t>org</a:t>
            </a:r>
            <a:r>
              <a:rPr lang="fr-FR" dirty="0"/>
              <a:t> = </a:t>
            </a:r>
            <a:r>
              <a:rPr lang="fr-FR" dirty="0" err="1"/>
              <a:t>unbound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(2) x = :John ; doc = :d2 ; </a:t>
            </a:r>
            <a:r>
              <a:rPr lang="fr-FR" dirty="0" err="1"/>
              <a:t>org</a:t>
            </a:r>
            <a:r>
              <a:rPr lang="fr-FR" dirty="0"/>
              <a:t> = </a:t>
            </a:r>
            <a:r>
              <a:rPr lang="fr-FR" dirty="0" err="1"/>
              <a:t>unbound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(3) x = :Jack ; doc = :d3 ; </a:t>
            </a:r>
            <a:r>
              <a:rPr lang="fr-FR" dirty="0" err="1"/>
              <a:t>org</a:t>
            </a:r>
            <a:r>
              <a:rPr lang="fr-FR" dirty="0"/>
              <a:t> = :club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24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Pattern optionnel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SELECT * WHERE {</a:t>
            </a:r>
          </a:p>
          <a:p>
            <a:pPr marL="0" indent="0">
              <a:buNone/>
            </a:pPr>
            <a:r>
              <a:rPr lang="fr-FR" dirty="0"/>
              <a:t>?x :</a:t>
            </a:r>
            <a:r>
              <a:rPr lang="fr-FR" dirty="0" err="1"/>
              <a:t>hasCreated</a:t>
            </a:r>
            <a:r>
              <a:rPr lang="fr-FR" dirty="0"/>
              <a:t> ?doc .</a:t>
            </a:r>
          </a:p>
          <a:p>
            <a:pPr marL="0" indent="0">
              <a:buNone/>
            </a:pPr>
            <a:r>
              <a:rPr lang="fr-FR" dirty="0"/>
              <a:t>OPTIONAL {</a:t>
            </a:r>
          </a:p>
          <a:p>
            <a:pPr marL="0" indent="0">
              <a:buNone/>
            </a:pPr>
            <a:r>
              <a:rPr lang="fr-FR" dirty="0"/>
              <a:t>?x :</a:t>
            </a:r>
            <a:r>
              <a:rPr lang="fr-FR" dirty="0" err="1"/>
              <a:t>age</a:t>
            </a:r>
            <a:r>
              <a:rPr lang="fr-FR" dirty="0"/>
              <a:t> ?</a:t>
            </a:r>
            <a:r>
              <a:rPr lang="fr-FR" dirty="0" err="1"/>
              <a:t>age</a:t>
            </a:r>
            <a:r>
              <a:rPr lang="fr-FR" dirty="0"/>
              <a:t> .</a:t>
            </a:r>
          </a:p>
          <a:p>
            <a:pPr marL="0" indent="0">
              <a:buNone/>
            </a:pPr>
            <a:r>
              <a:rPr lang="fr-FR" dirty="0"/>
              <a:t>?x :</a:t>
            </a:r>
            <a:r>
              <a:rPr lang="fr-FR" dirty="0" err="1"/>
              <a:t>isMemberOf</a:t>
            </a:r>
            <a:r>
              <a:rPr lang="fr-FR" dirty="0"/>
              <a:t> ?</a:t>
            </a:r>
            <a:r>
              <a:rPr lang="fr-FR" dirty="0" err="1"/>
              <a:t>org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}</a:t>
            </a:r>
          </a:p>
          <a:p>
            <a:pPr marL="0" indent="0">
              <a:buNone/>
            </a:pPr>
            <a:r>
              <a:rPr lang="fr-FR" dirty="0"/>
              <a:t>}</a:t>
            </a:r>
          </a:p>
          <a:p>
            <a:pPr marL="0" indent="0">
              <a:buNone/>
            </a:pPr>
            <a:r>
              <a:rPr lang="fr-FR" dirty="0" err="1"/>
              <a:t>age</a:t>
            </a:r>
            <a:r>
              <a:rPr lang="fr-FR" dirty="0"/>
              <a:t> et </a:t>
            </a:r>
            <a:r>
              <a:rPr lang="fr-FR" dirty="0" err="1"/>
              <a:t>isMemberOf</a:t>
            </a:r>
            <a:r>
              <a:rPr lang="fr-FR" dirty="0"/>
              <a:t> doivent être présents pour que </a:t>
            </a:r>
          </a:p>
          <a:p>
            <a:pPr marL="0" indent="0">
              <a:buNone/>
            </a:pPr>
            <a:r>
              <a:rPr lang="fr-FR" dirty="0" err="1"/>
              <a:t>optional</a:t>
            </a:r>
            <a:r>
              <a:rPr lang="fr-FR" dirty="0"/>
              <a:t> réussisse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25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Pattern optionnel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dirty="0"/>
              <a:t>SELECT * WHERE { 			:John :</a:t>
            </a:r>
            <a:r>
              <a:rPr lang="fr-FR" dirty="0" err="1"/>
              <a:t>hasCreated</a:t>
            </a:r>
            <a:r>
              <a:rPr lang="fr-FR" dirty="0"/>
              <a:t> :d1</a:t>
            </a:r>
          </a:p>
          <a:p>
            <a:pPr marL="0" indent="0">
              <a:buNone/>
            </a:pPr>
            <a:r>
              <a:rPr lang="fr-FR" dirty="0"/>
              <a:t>?x :</a:t>
            </a:r>
            <a:r>
              <a:rPr lang="fr-FR" dirty="0" err="1"/>
              <a:t>hasCreated</a:t>
            </a:r>
            <a:r>
              <a:rPr lang="fr-FR" dirty="0"/>
              <a:t> ?doc . 			:John :</a:t>
            </a:r>
            <a:r>
              <a:rPr lang="fr-FR" dirty="0" err="1"/>
              <a:t>hasCreated</a:t>
            </a:r>
            <a:r>
              <a:rPr lang="fr-FR" dirty="0"/>
              <a:t> :d2</a:t>
            </a:r>
          </a:p>
          <a:p>
            <a:pPr marL="0" indent="0">
              <a:buNone/>
            </a:pPr>
            <a:r>
              <a:rPr lang="fr-FR" dirty="0"/>
              <a:t>OPTIONAL { 				:Jack :</a:t>
            </a:r>
            <a:r>
              <a:rPr lang="fr-FR" dirty="0" err="1"/>
              <a:t>hasCreated</a:t>
            </a:r>
            <a:r>
              <a:rPr lang="fr-FR" dirty="0"/>
              <a:t> :d3</a:t>
            </a:r>
          </a:p>
          <a:p>
            <a:pPr marL="0" indent="0">
              <a:buNone/>
            </a:pPr>
            <a:r>
              <a:rPr lang="fr-FR" dirty="0"/>
              <a:t>?x :</a:t>
            </a:r>
            <a:r>
              <a:rPr lang="fr-FR" dirty="0" err="1"/>
              <a:t>age</a:t>
            </a:r>
            <a:r>
              <a:rPr lang="fr-FR" dirty="0"/>
              <a:t> ?</a:t>
            </a:r>
            <a:r>
              <a:rPr lang="fr-FR" dirty="0" err="1"/>
              <a:t>age</a:t>
            </a:r>
            <a:r>
              <a:rPr lang="fr-FR" dirty="0"/>
              <a:t> . 				:Jack :</a:t>
            </a:r>
            <a:r>
              <a:rPr lang="fr-FR" dirty="0" err="1"/>
              <a:t>isMemberOf</a:t>
            </a:r>
            <a:r>
              <a:rPr lang="fr-FR" dirty="0"/>
              <a:t> :club</a:t>
            </a:r>
          </a:p>
          <a:p>
            <a:pPr marL="0" indent="0">
              <a:buNone/>
            </a:pPr>
            <a:r>
              <a:rPr lang="fr-FR" dirty="0"/>
              <a:t>?x :</a:t>
            </a:r>
            <a:r>
              <a:rPr lang="fr-FR" dirty="0" err="1"/>
              <a:t>isMemberOf</a:t>
            </a:r>
            <a:r>
              <a:rPr lang="fr-FR" dirty="0"/>
              <a:t> ?</a:t>
            </a:r>
            <a:r>
              <a:rPr lang="fr-FR" dirty="0" err="1"/>
              <a:t>org</a:t>
            </a:r>
            <a:r>
              <a:rPr lang="fr-FR" dirty="0"/>
              <a:t> 			:Jim  :</a:t>
            </a:r>
            <a:r>
              <a:rPr lang="fr-FR" dirty="0" err="1"/>
              <a:t>hasCreated</a:t>
            </a:r>
            <a:r>
              <a:rPr lang="fr-FR" dirty="0"/>
              <a:t> :d4</a:t>
            </a:r>
          </a:p>
          <a:p>
            <a:pPr marL="0" indent="0">
              <a:buNone/>
            </a:pPr>
            <a:r>
              <a:rPr lang="fr-FR" dirty="0"/>
              <a:t>} 					:Jim  :</a:t>
            </a:r>
            <a:r>
              <a:rPr lang="fr-FR" dirty="0" err="1"/>
              <a:t>isMemberOf</a:t>
            </a:r>
            <a:r>
              <a:rPr lang="fr-FR" dirty="0"/>
              <a:t> :</a:t>
            </a:r>
            <a:r>
              <a:rPr lang="fr-FR" dirty="0" err="1"/>
              <a:t>assoc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} 					:Jim  :</a:t>
            </a:r>
            <a:r>
              <a:rPr lang="fr-FR" dirty="0" err="1"/>
              <a:t>age</a:t>
            </a:r>
            <a:r>
              <a:rPr lang="fr-FR" dirty="0"/>
              <a:t> 45</a:t>
            </a:r>
          </a:p>
          <a:p>
            <a:pPr marL="0" indent="0">
              <a:buNone/>
            </a:pPr>
            <a:r>
              <a:rPr lang="fr-FR" dirty="0"/>
              <a:t>Résultats</a:t>
            </a:r>
          </a:p>
          <a:p>
            <a:pPr marL="0" indent="0">
              <a:buNone/>
            </a:pPr>
            <a:r>
              <a:rPr lang="fr-FR" dirty="0"/>
              <a:t>(1) x = :John ; doc = :d1 ; </a:t>
            </a:r>
            <a:r>
              <a:rPr lang="fr-FR" dirty="0" err="1"/>
              <a:t>org</a:t>
            </a:r>
            <a:r>
              <a:rPr lang="fr-FR" dirty="0"/>
              <a:t> = </a:t>
            </a:r>
            <a:r>
              <a:rPr lang="fr-FR" dirty="0" err="1"/>
              <a:t>unbound</a:t>
            </a:r>
            <a:r>
              <a:rPr lang="fr-FR" dirty="0"/>
              <a:t> ; </a:t>
            </a:r>
            <a:r>
              <a:rPr lang="fr-FR" dirty="0" err="1"/>
              <a:t>age</a:t>
            </a:r>
            <a:r>
              <a:rPr lang="fr-FR" dirty="0"/>
              <a:t> = </a:t>
            </a:r>
            <a:r>
              <a:rPr lang="fr-FR" dirty="0" err="1"/>
              <a:t>unbound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(2) x = :John ; doc = :d2 ; </a:t>
            </a:r>
            <a:r>
              <a:rPr lang="fr-FR" dirty="0" err="1"/>
              <a:t>org</a:t>
            </a:r>
            <a:r>
              <a:rPr lang="fr-FR" dirty="0"/>
              <a:t> = </a:t>
            </a:r>
            <a:r>
              <a:rPr lang="fr-FR" dirty="0" err="1"/>
              <a:t>unbound</a:t>
            </a:r>
            <a:r>
              <a:rPr lang="fr-FR" dirty="0"/>
              <a:t> ; </a:t>
            </a:r>
            <a:r>
              <a:rPr lang="fr-FR" dirty="0" err="1"/>
              <a:t>age</a:t>
            </a:r>
            <a:r>
              <a:rPr lang="fr-FR" dirty="0"/>
              <a:t> = </a:t>
            </a:r>
            <a:r>
              <a:rPr lang="fr-FR" dirty="0" err="1"/>
              <a:t>unbound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(3) x = :Jack ; doc = :d3 ; </a:t>
            </a:r>
            <a:r>
              <a:rPr lang="fr-FR" dirty="0" err="1"/>
              <a:t>org</a:t>
            </a:r>
            <a:r>
              <a:rPr lang="fr-FR" dirty="0"/>
              <a:t> = </a:t>
            </a:r>
            <a:r>
              <a:rPr lang="fr-FR" dirty="0" err="1"/>
              <a:t>unbound</a:t>
            </a:r>
            <a:r>
              <a:rPr lang="fr-FR" dirty="0"/>
              <a:t> ; </a:t>
            </a:r>
            <a:r>
              <a:rPr lang="fr-FR" dirty="0" err="1"/>
              <a:t>age</a:t>
            </a:r>
            <a:r>
              <a:rPr lang="fr-FR" dirty="0"/>
              <a:t> = </a:t>
            </a:r>
            <a:r>
              <a:rPr lang="fr-FR" dirty="0" err="1"/>
              <a:t>unbound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(4) x = :Jim  ; doc = :d4 ; </a:t>
            </a:r>
            <a:r>
              <a:rPr lang="fr-FR" dirty="0" err="1"/>
              <a:t>org</a:t>
            </a:r>
            <a:r>
              <a:rPr lang="fr-FR" dirty="0"/>
              <a:t> = :</a:t>
            </a:r>
            <a:r>
              <a:rPr lang="fr-FR" dirty="0" err="1"/>
              <a:t>assoc</a:t>
            </a:r>
            <a:r>
              <a:rPr lang="fr-FR" dirty="0"/>
              <a:t>  ; </a:t>
            </a:r>
            <a:r>
              <a:rPr lang="fr-FR" dirty="0" err="1"/>
              <a:t>age</a:t>
            </a:r>
            <a:r>
              <a:rPr lang="fr-FR" dirty="0"/>
              <a:t> = 45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26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Pattern optionnel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SELECT * WHERE { 			:John :</a:t>
            </a:r>
            <a:r>
              <a:rPr lang="fr-FR" dirty="0" err="1"/>
              <a:t>hasCreated</a:t>
            </a:r>
            <a:r>
              <a:rPr lang="fr-FR" dirty="0"/>
              <a:t> :d1</a:t>
            </a:r>
          </a:p>
          <a:p>
            <a:pPr marL="0" indent="0">
              <a:buNone/>
            </a:pPr>
            <a:r>
              <a:rPr lang="fr-FR" dirty="0"/>
              <a:t>?x :</a:t>
            </a:r>
            <a:r>
              <a:rPr lang="fr-FR" dirty="0" err="1"/>
              <a:t>hasCreated</a:t>
            </a:r>
            <a:r>
              <a:rPr lang="fr-FR" dirty="0"/>
              <a:t> ?doc . 			:John :</a:t>
            </a:r>
            <a:r>
              <a:rPr lang="fr-FR" dirty="0" err="1"/>
              <a:t>hasCreated</a:t>
            </a:r>
            <a:r>
              <a:rPr lang="fr-FR" dirty="0"/>
              <a:t> :d2</a:t>
            </a:r>
          </a:p>
          <a:p>
            <a:pPr marL="0" indent="0">
              <a:buNone/>
            </a:pPr>
            <a:r>
              <a:rPr lang="fr-FR" dirty="0"/>
              <a:t>OPTIONAL {?x :</a:t>
            </a:r>
            <a:r>
              <a:rPr lang="fr-FR" dirty="0" err="1"/>
              <a:t>age</a:t>
            </a:r>
            <a:r>
              <a:rPr lang="fr-FR" dirty="0"/>
              <a:t> ?</a:t>
            </a:r>
            <a:r>
              <a:rPr lang="fr-FR" dirty="0" err="1"/>
              <a:t>age</a:t>
            </a:r>
            <a:r>
              <a:rPr lang="fr-FR" dirty="0"/>
              <a:t>} 		:Jack :</a:t>
            </a:r>
            <a:r>
              <a:rPr lang="fr-FR" dirty="0" err="1"/>
              <a:t>hasCreated</a:t>
            </a:r>
            <a:r>
              <a:rPr lang="fr-FR" dirty="0"/>
              <a:t> :d3</a:t>
            </a:r>
          </a:p>
          <a:p>
            <a:pPr marL="0" indent="0">
              <a:buNone/>
            </a:pPr>
            <a:r>
              <a:rPr lang="fr-FR" dirty="0"/>
              <a:t>OPTIONAL {?x :</a:t>
            </a:r>
            <a:r>
              <a:rPr lang="fr-FR" dirty="0" err="1"/>
              <a:t>isMemberOf</a:t>
            </a:r>
            <a:r>
              <a:rPr lang="fr-FR" dirty="0"/>
              <a:t> ?</a:t>
            </a:r>
            <a:r>
              <a:rPr lang="fr-FR" dirty="0" err="1"/>
              <a:t>org</a:t>
            </a:r>
            <a:r>
              <a:rPr lang="fr-FR" dirty="0"/>
              <a:t>} 	:Jack :</a:t>
            </a:r>
            <a:r>
              <a:rPr lang="fr-FR" dirty="0" err="1"/>
              <a:t>isMemberOf</a:t>
            </a:r>
            <a:r>
              <a:rPr lang="fr-FR" dirty="0"/>
              <a:t> :club</a:t>
            </a:r>
          </a:p>
          <a:p>
            <a:pPr marL="0" indent="0">
              <a:buNone/>
            </a:pPr>
            <a:r>
              <a:rPr lang="fr-FR" dirty="0"/>
              <a:t>} 					:Jim  :</a:t>
            </a:r>
            <a:r>
              <a:rPr lang="fr-FR" dirty="0" err="1"/>
              <a:t>hasCreated</a:t>
            </a:r>
            <a:r>
              <a:rPr lang="fr-FR" dirty="0"/>
              <a:t> :d4</a:t>
            </a:r>
          </a:p>
          <a:p>
            <a:pPr marL="0" indent="0">
              <a:buNone/>
            </a:pPr>
            <a:r>
              <a:rPr lang="fr-FR" dirty="0"/>
              <a:t>					:Jim  :</a:t>
            </a:r>
            <a:r>
              <a:rPr lang="fr-FR" dirty="0" err="1"/>
              <a:t>isMemberOf</a:t>
            </a:r>
            <a:r>
              <a:rPr lang="fr-FR" dirty="0"/>
              <a:t> :</a:t>
            </a:r>
            <a:r>
              <a:rPr lang="fr-FR" dirty="0" err="1"/>
              <a:t>assoc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					:Jim  :</a:t>
            </a:r>
            <a:r>
              <a:rPr lang="fr-FR" dirty="0" err="1"/>
              <a:t>age</a:t>
            </a:r>
            <a:r>
              <a:rPr lang="fr-FR" dirty="0"/>
              <a:t> 45</a:t>
            </a:r>
          </a:p>
          <a:p>
            <a:pPr marL="0" indent="0">
              <a:buNone/>
            </a:pPr>
            <a:r>
              <a:rPr lang="fr-FR" dirty="0"/>
              <a:t>Résultats</a:t>
            </a:r>
          </a:p>
          <a:p>
            <a:pPr marL="0" indent="0">
              <a:buNone/>
            </a:pPr>
            <a:r>
              <a:rPr lang="fr-FR" dirty="0"/>
              <a:t>(1) x = :John ; doc = :d1 ; </a:t>
            </a:r>
            <a:r>
              <a:rPr lang="fr-FR" dirty="0" err="1"/>
              <a:t>org</a:t>
            </a:r>
            <a:r>
              <a:rPr lang="fr-FR" dirty="0"/>
              <a:t> = </a:t>
            </a:r>
            <a:r>
              <a:rPr lang="fr-FR" dirty="0" err="1"/>
              <a:t>unbound</a:t>
            </a:r>
            <a:r>
              <a:rPr lang="fr-FR" dirty="0"/>
              <a:t> ; </a:t>
            </a:r>
            <a:r>
              <a:rPr lang="fr-FR" dirty="0" err="1"/>
              <a:t>age</a:t>
            </a:r>
            <a:r>
              <a:rPr lang="fr-FR" dirty="0"/>
              <a:t> = </a:t>
            </a:r>
            <a:r>
              <a:rPr lang="fr-FR" dirty="0" err="1"/>
              <a:t>unbound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(2) x = :John ; doc = :d2 ; </a:t>
            </a:r>
            <a:r>
              <a:rPr lang="fr-FR" dirty="0" err="1"/>
              <a:t>org</a:t>
            </a:r>
            <a:r>
              <a:rPr lang="fr-FR" dirty="0"/>
              <a:t> = </a:t>
            </a:r>
            <a:r>
              <a:rPr lang="fr-FR" dirty="0" err="1"/>
              <a:t>unbound</a:t>
            </a:r>
            <a:r>
              <a:rPr lang="fr-FR" dirty="0"/>
              <a:t> ; </a:t>
            </a:r>
            <a:r>
              <a:rPr lang="fr-FR" dirty="0" err="1"/>
              <a:t>age</a:t>
            </a:r>
            <a:r>
              <a:rPr lang="fr-FR" dirty="0"/>
              <a:t> = </a:t>
            </a:r>
            <a:r>
              <a:rPr lang="fr-FR" dirty="0" err="1"/>
              <a:t>unbound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(3) x = :Jack ; doc = :d3 ; </a:t>
            </a:r>
            <a:r>
              <a:rPr lang="fr-FR" dirty="0" err="1"/>
              <a:t>org</a:t>
            </a:r>
            <a:r>
              <a:rPr lang="fr-FR" dirty="0"/>
              <a:t> = :club ; </a:t>
            </a:r>
            <a:r>
              <a:rPr lang="fr-FR" dirty="0" err="1"/>
              <a:t>age</a:t>
            </a:r>
            <a:r>
              <a:rPr lang="fr-FR" dirty="0"/>
              <a:t> = </a:t>
            </a:r>
            <a:r>
              <a:rPr lang="fr-FR" dirty="0" err="1"/>
              <a:t>unbound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(4) x = :Jim  ; doc = :d4 ; </a:t>
            </a:r>
            <a:r>
              <a:rPr lang="fr-FR" dirty="0" err="1"/>
              <a:t>org</a:t>
            </a:r>
            <a:r>
              <a:rPr lang="fr-FR" dirty="0"/>
              <a:t> = :</a:t>
            </a:r>
            <a:r>
              <a:rPr lang="fr-FR" dirty="0" err="1"/>
              <a:t>assoc</a:t>
            </a:r>
            <a:r>
              <a:rPr lang="fr-FR" dirty="0"/>
              <a:t>  ; </a:t>
            </a:r>
            <a:r>
              <a:rPr lang="fr-FR" dirty="0" err="1"/>
              <a:t>age</a:t>
            </a:r>
            <a:r>
              <a:rPr lang="fr-FR" dirty="0"/>
              <a:t> = 45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27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Pattern optionnel avec test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n-US" dirty="0"/>
              <a:t>SELECT * WHERE {</a:t>
            </a:r>
          </a:p>
          <a:p>
            <a:pPr marL="0" indent="0">
              <a:buNone/>
            </a:pPr>
            <a:r>
              <a:rPr lang="en-US" dirty="0"/>
              <a:t>?x :</a:t>
            </a:r>
            <a:r>
              <a:rPr lang="en-US" dirty="0" err="1"/>
              <a:t>hasCreated</a:t>
            </a:r>
            <a:r>
              <a:rPr lang="en-US" dirty="0"/>
              <a:t> ?doc .</a:t>
            </a:r>
          </a:p>
          <a:p>
            <a:pPr marL="0" indent="0">
              <a:buNone/>
            </a:pPr>
            <a:r>
              <a:rPr lang="en-US" dirty="0"/>
              <a:t>OPTIONAL {</a:t>
            </a:r>
          </a:p>
          <a:p>
            <a:pPr marL="0" indent="0">
              <a:buNone/>
            </a:pPr>
            <a:r>
              <a:rPr lang="en-US" dirty="0"/>
              <a:t>?x :age ?age  FILTER (?age &lt; 45) .</a:t>
            </a:r>
          </a:p>
          <a:p>
            <a:pPr marL="0" indent="0">
              <a:buNone/>
            </a:pPr>
            <a:r>
              <a:rPr lang="en-US" dirty="0"/>
              <a:t>?x :</a:t>
            </a:r>
            <a:r>
              <a:rPr lang="en-US" dirty="0" err="1"/>
              <a:t>isMemberOf</a:t>
            </a:r>
            <a:r>
              <a:rPr lang="en-US" dirty="0"/>
              <a:t> ?org .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28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Pattern UNION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n-US" dirty="0"/>
              <a:t>SELECT * WHERE {</a:t>
            </a:r>
          </a:p>
          <a:p>
            <a:pPr marL="0" indent="0">
              <a:buNone/>
            </a:pPr>
            <a:r>
              <a:rPr lang="en-US" dirty="0"/>
              <a:t>					:Barack :apply :Presidency</a:t>
            </a:r>
          </a:p>
          <a:p>
            <a:pPr marL="0" indent="0">
              <a:buNone/>
            </a:pPr>
            <a:r>
              <a:rPr lang="en-US" dirty="0"/>
              <a:t>{?x :apply ?job} 			:Barack :play  :</a:t>
            </a:r>
            <a:r>
              <a:rPr lang="en-US" dirty="0" err="1"/>
              <a:t>BasketBall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UNION 				:John   :apply :Presidency</a:t>
            </a:r>
          </a:p>
          <a:p>
            <a:pPr marL="0" indent="0">
              <a:buNone/>
            </a:pPr>
            <a:r>
              <a:rPr lang="en-US" dirty="0"/>
              <a:t>{?x :play ?act}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 err="1"/>
              <a:t>Résultats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(1) x = :Barack ; job = :Presidency ; act = unbound</a:t>
            </a:r>
          </a:p>
          <a:p>
            <a:pPr marL="0" indent="0">
              <a:buNone/>
            </a:pPr>
            <a:r>
              <a:rPr lang="en-US" dirty="0"/>
              <a:t>(2) x = :Barack ; job = unbound ; act = :</a:t>
            </a:r>
            <a:r>
              <a:rPr lang="en-US" dirty="0" err="1"/>
              <a:t>BasketBall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(3) x = :John   ; job = :Presidency ; act = unbound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29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 fait SPARQL?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Pour interroger une base de triplets RDF sous forme de graphe</a:t>
            </a:r>
          </a:p>
          <a:p>
            <a:r>
              <a:rPr lang="fr-FR" dirty="0"/>
              <a:t>SPARQL est neutre par rapport aux inférences RDF/RDFS/OWL.</a:t>
            </a:r>
          </a:p>
          <a:p>
            <a:r>
              <a:rPr lang="fr-FR" dirty="0"/>
              <a:t>C’est au serveur de triplets (</a:t>
            </a:r>
            <a:r>
              <a:rPr lang="fr-FR" dirty="0" err="1"/>
              <a:t>e,g</a:t>
            </a:r>
            <a:r>
              <a:rPr lang="fr-FR" dirty="0"/>
              <a:t> </a:t>
            </a:r>
            <a:r>
              <a:rPr lang="fr-FR" dirty="0" err="1"/>
              <a:t>dbpedia</a:t>
            </a:r>
            <a:r>
              <a:rPr lang="fr-FR" dirty="0"/>
              <a:t>) de faire les inférences et de délivrer les bons triplets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213457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RDF </a:t>
            </a:r>
            <a:r>
              <a:rPr lang="fr-FR" dirty="0" err="1"/>
              <a:t>Dataset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Interroger une base de plusieurs graphes</a:t>
            </a:r>
          </a:p>
          <a:p>
            <a:pPr marL="0" indent="0">
              <a:buNone/>
            </a:pPr>
            <a:r>
              <a:rPr lang="fr-FR" dirty="0"/>
              <a:t>Des graphes nommés avec des URI</a:t>
            </a:r>
          </a:p>
          <a:p>
            <a:pPr marL="0" indent="0">
              <a:buNone/>
            </a:pPr>
            <a:r>
              <a:rPr lang="fr-FR" dirty="0"/>
              <a:t>Un graphe par défaut</a:t>
            </a:r>
          </a:p>
          <a:p>
            <a:pPr marL="0" indent="0">
              <a:buNone/>
            </a:pPr>
            <a:r>
              <a:rPr lang="fr-FR" dirty="0"/>
              <a:t>Identifier les graphes interrogés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30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Résultat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>
              <a:buClr>
                <a:schemeClr val="accent1"/>
              </a:buClr>
              <a:buSzPct val="106000"/>
              <a:buFont typeface="Wingdings" pitchFamily="2" charset="2"/>
              <a:buChar char="§"/>
            </a:pPr>
            <a:r>
              <a:rPr lang="en-US" dirty="0"/>
              <a:t>SELECT * WHERE </a:t>
            </a:r>
          </a:p>
          <a:p>
            <a:pPr>
              <a:buClr>
                <a:schemeClr val="accent1"/>
              </a:buClr>
              <a:buSzPct val="106000"/>
              <a:buFont typeface="Wingdings" pitchFamily="2" charset="2"/>
              <a:buChar char="§"/>
            </a:pPr>
            <a:r>
              <a:rPr lang="en-US" dirty="0"/>
              <a:t>SELECT DISTINCT ?x ?y WHERE</a:t>
            </a:r>
          </a:p>
          <a:p>
            <a:pPr>
              <a:buClr>
                <a:schemeClr val="accent1"/>
              </a:buClr>
              <a:buSzPct val="106000"/>
              <a:buFont typeface="Wingdings" pitchFamily="2" charset="2"/>
              <a:buChar char="§"/>
            </a:pPr>
            <a:r>
              <a:rPr lang="en-US" dirty="0"/>
              <a:t>ORDER BY ?x DESC(?y)</a:t>
            </a:r>
          </a:p>
          <a:p>
            <a:pPr>
              <a:buClr>
                <a:schemeClr val="accent1"/>
              </a:buClr>
              <a:buSzPct val="106000"/>
              <a:buFont typeface="Wingdings" pitchFamily="2" charset="2"/>
              <a:buChar char="§"/>
            </a:pPr>
            <a:r>
              <a:rPr lang="en-US" dirty="0"/>
              <a:t>LIMIT 10</a:t>
            </a:r>
          </a:p>
          <a:p>
            <a:pPr>
              <a:buClr>
                <a:schemeClr val="accent1"/>
              </a:buClr>
              <a:buSzPct val="106000"/>
              <a:buFont typeface="Wingdings" pitchFamily="2" charset="2"/>
              <a:buChar char="§"/>
            </a:pPr>
            <a:r>
              <a:rPr lang="en-US" dirty="0"/>
              <a:t>OFFSET 10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31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Distinct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select </a:t>
            </a:r>
            <a:r>
              <a:rPr lang="fr-FR" b="1" dirty="0"/>
              <a:t>distinct</a:t>
            </a:r>
            <a:r>
              <a:rPr lang="fr-FR" dirty="0"/>
              <a:t> ?x ?z </a:t>
            </a:r>
          </a:p>
          <a:p>
            <a:pPr marL="0" indent="0">
              <a:buNone/>
            </a:pPr>
            <a:r>
              <a:rPr lang="fr-FR" dirty="0" err="1"/>
              <a:t>where</a:t>
            </a:r>
            <a:r>
              <a:rPr lang="fr-FR" dirty="0"/>
              <a:t> {</a:t>
            </a:r>
          </a:p>
          <a:p>
            <a:pPr marL="0" indent="0">
              <a:buNone/>
            </a:pPr>
            <a:r>
              <a:rPr lang="fr-FR" dirty="0"/>
              <a:t>?x :</a:t>
            </a:r>
            <a:r>
              <a:rPr lang="fr-FR" dirty="0" err="1"/>
              <a:t>friend</a:t>
            </a:r>
            <a:r>
              <a:rPr lang="fr-FR" dirty="0"/>
              <a:t> ?y</a:t>
            </a:r>
          </a:p>
          <a:p>
            <a:pPr marL="0" indent="0">
              <a:buNone/>
            </a:pPr>
            <a:r>
              <a:rPr lang="fr-FR" dirty="0"/>
              <a:t>?y :</a:t>
            </a:r>
            <a:r>
              <a:rPr lang="fr-FR" dirty="0" err="1"/>
              <a:t>friend</a:t>
            </a:r>
            <a:r>
              <a:rPr lang="fr-FR" dirty="0"/>
              <a:t> ?z</a:t>
            </a:r>
          </a:p>
          <a:p>
            <a:pPr marL="0" indent="0">
              <a:buNone/>
            </a:pPr>
            <a:r>
              <a:rPr lang="fr-FR" dirty="0"/>
              <a:t>}</a:t>
            </a:r>
          </a:p>
          <a:p>
            <a:pPr marL="0" indent="0">
              <a:buNone/>
            </a:pPr>
            <a:r>
              <a:rPr lang="fr-FR" dirty="0"/>
              <a:t>Ne retourne pas deux fois les mêmes valeurs de x et z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32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Distinct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select distinct ?x ?z  		:Jules :</a:t>
            </a:r>
            <a:r>
              <a:rPr lang="fr-FR" dirty="0" err="1"/>
              <a:t>friend</a:t>
            </a:r>
            <a:r>
              <a:rPr lang="fr-FR" dirty="0"/>
              <a:t> :Jim</a:t>
            </a:r>
          </a:p>
          <a:p>
            <a:pPr marL="0" indent="0">
              <a:buNone/>
            </a:pPr>
            <a:r>
              <a:rPr lang="fr-FR" dirty="0" err="1"/>
              <a:t>where</a:t>
            </a:r>
            <a:r>
              <a:rPr lang="fr-FR" dirty="0"/>
              <a:t> { 				:Jim   :</a:t>
            </a:r>
            <a:r>
              <a:rPr lang="fr-FR" dirty="0" err="1"/>
              <a:t>friend</a:t>
            </a:r>
            <a:r>
              <a:rPr lang="fr-FR" dirty="0"/>
              <a:t> :Jack</a:t>
            </a:r>
          </a:p>
          <a:p>
            <a:pPr marL="0" indent="0">
              <a:buNone/>
            </a:pPr>
            <a:r>
              <a:rPr lang="fr-FR" dirty="0"/>
              <a:t>?x :</a:t>
            </a:r>
            <a:r>
              <a:rPr lang="fr-FR" dirty="0" err="1"/>
              <a:t>friend</a:t>
            </a:r>
            <a:r>
              <a:rPr lang="fr-FR" dirty="0"/>
              <a:t> ?y 			:Jules :</a:t>
            </a:r>
            <a:r>
              <a:rPr lang="fr-FR" dirty="0" err="1"/>
              <a:t>friend</a:t>
            </a:r>
            <a:r>
              <a:rPr lang="fr-FR" dirty="0"/>
              <a:t> :James</a:t>
            </a:r>
          </a:p>
          <a:p>
            <a:pPr marL="0" indent="0">
              <a:buNone/>
            </a:pPr>
            <a:r>
              <a:rPr lang="fr-FR" dirty="0"/>
              <a:t>?y :</a:t>
            </a:r>
            <a:r>
              <a:rPr lang="fr-FR" dirty="0" err="1"/>
              <a:t>friend</a:t>
            </a:r>
            <a:r>
              <a:rPr lang="fr-FR" dirty="0"/>
              <a:t> ?z 			:James :</a:t>
            </a:r>
            <a:r>
              <a:rPr lang="fr-FR" dirty="0" err="1"/>
              <a:t>friend</a:t>
            </a:r>
            <a:r>
              <a:rPr lang="fr-FR" dirty="0"/>
              <a:t> :Jack</a:t>
            </a:r>
          </a:p>
          <a:p>
            <a:pPr marL="0" indent="0">
              <a:buNone/>
            </a:pPr>
            <a:r>
              <a:rPr lang="fr-FR" dirty="0"/>
              <a:t>}</a:t>
            </a:r>
          </a:p>
          <a:p>
            <a:pPr marL="0" indent="0">
              <a:buNone/>
            </a:pPr>
            <a:r>
              <a:rPr lang="fr-FR" dirty="0"/>
              <a:t>Résultat</a:t>
            </a:r>
          </a:p>
          <a:p>
            <a:pPr marL="0" indent="0">
              <a:buNone/>
            </a:pPr>
            <a:r>
              <a:rPr lang="fr-FR" dirty="0"/>
              <a:t>(1) x = :Jules ; z = :Jack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33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Distinct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select ?x ?z  			:Jules :</a:t>
            </a:r>
            <a:r>
              <a:rPr lang="fr-FR" dirty="0" err="1"/>
              <a:t>friend</a:t>
            </a:r>
            <a:r>
              <a:rPr lang="fr-FR" dirty="0"/>
              <a:t> :Jim</a:t>
            </a:r>
          </a:p>
          <a:p>
            <a:pPr marL="0" indent="0">
              <a:buNone/>
            </a:pPr>
            <a:r>
              <a:rPr lang="fr-FR" dirty="0" err="1"/>
              <a:t>where</a:t>
            </a:r>
            <a:r>
              <a:rPr lang="fr-FR" dirty="0"/>
              <a:t> { 				:Jim   :</a:t>
            </a:r>
            <a:r>
              <a:rPr lang="fr-FR" dirty="0" err="1"/>
              <a:t>friend</a:t>
            </a:r>
            <a:r>
              <a:rPr lang="fr-FR" dirty="0"/>
              <a:t> :Jack</a:t>
            </a:r>
          </a:p>
          <a:p>
            <a:pPr marL="0" indent="0">
              <a:buNone/>
            </a:pPr>
            <a:r>
              <a:rPr lang="fr-FR" dirty="0"/>
              <a:t>?x :</a:t>
            </a:r>
            <a:r>
              <a:rPr lang="fr-FR" dirty="0" err="1"/>
              <a:t>friend</a:t>
            </a:r>
            <a:r>
              <a:rPr lang="fr-FR" dirty="0"/>
              <a:t> ?y 			:Jules :</a:t>
            </a:r>
            <a:r>
              <a:rPr lang="fr-FR" dirty="0" err="1"/>
              <a:t>friend</a:t>
            </a:r>
            <a:r>
              <a:rPr lang="fr-FR" dirty="0"/>
              <a:t> :James</a:t>
            </a:r>
          </a:p>
          <a:p>
            <a:pPr marL="0" indent="0">
              <a:buNone/>
            </a:pPr>
            <a:r>
              <a:rPr lang="fr-FR" dirty="0"/>
              <a:t>?y :</a:t>
            </a:r>
            <a:r>
              <a:rPr lang="fr-FR" dirty="0" err="1"/>
              <a:t>friend</a:t>
            </a:r>
            <a:r>
              <a:rPr lang="fr-FR" dirty="0"/>
              <a:t> ?z 			:James :</a:t>
            </a:r>
            <a:r>
              <a:rPr lang="fr-FR" dirty="0" err="1"/>
              <a:t>friend</a:t>
            </a:r>
            <a:r>
              <a:rPr lang="fr-FR" dirty="0"/>
              <a:t> :Jack</a:t>
            </a:r>
          </a:p>
          <a:p>
            <a:pPr marL="0" indent="0">
              <a:buNone/>
            </a:pPr>
            <a:r>
              <a:rPr lang="fr-FR" dirty="0"/>
              <a:t>}</a:t>
            </a:r>
          </a:p>
          <a:p>
            <a:pPr marL="0" indent="0">
              <a:buNone/>
            </a:pPr>
            <a:r>
              <a:rPr lang="fr-FR" dirty="0"/>
              <a:t>Résultat</a:t>
            </a:r>
          </a:p>
          <a:p>
            <a:pPr marL="0" indent="0">
              <a:buNone/>
            </a:pPr>
            <a:r>
              <a:rPr lang="fr-FR" dirty="0"/>
              <a:t>(1) x = :Jules ; z = :Jack</a:t>
            </a:r>
          </a:p>
          <a:p>
            <a:pPr marL="0" indent="0">
              <a:buNone/>
            </a:pPr>
            <a:r>
              <a:rPr lang="fr-FR" dirty="0"/>
              <a:t>(2) x = :Jules ; z = :Jack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34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Order</a:t>
            </a:r>
            <a:r>
              <a:rPr lang="fr-FR" dirty="0"/>
              <a:t> by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n-US" dirty="0"/>
              <a:t>select ?</a:t>
            </a:r>
            <a:r>
              <a:rPr lang="en-US" dirty="0" err="1"/>
              <a:t>pers</a:t>
            </a:r>
            <a:r>
              <a:rPr lang="en-US" dirty="0"/>
              <a:t> ?date 			:Jim  :author :d2 </a:t>
            </a:r>
          </a:p>
          <a:p>
            <a:pPr marL="0" indent="0">
              <a:buNone/>
            </a:pPr>
            <a:r>
              <a:rPr lang="en-US" dirty="0"/>
              <a:t>where { 				:Jack :author :d1</a:t>
            </a:r>
          </a:p>
          <a:p>
            <a:pPr marL="0" indent="0">
              <a:buNone/>
            </a:pPr>
            <a:r>
              <a:rPr lang="en-US" dirty="0"/>
              <a:t>?</a:t>
            </a:r>
            <a:r>
              <a:rPr lang="en-US" dirty="0" err="1"/>
              <a:t>pers</a:t>
            </a:r>
            <a:r>
              <a:rPr lang="en-US" dirty="0"/>
              <a:t> :author ?doc 			:d2 :date 2008-01-01</a:t>
            </a:r>
          </a:p>
          <a:p>
            <a:pPr marL="0" indent="0">
              <a:buNone/>
            </a:pPr>
            <a:r>
              <a:rPr lang="en-US" dirty="0"/>
              <a:t>?doc :date ?date 			:d1 :date 2007-12-31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order by ?date</a:t>
            </a:r>
          </a:p>
          <a:p>
            <a:pPr marL="0" indent="0">
              <a:buNone/>
            </a:pPr>
            <a:r>
              <a:rPr lang="en-US" dirty="0" err="1"/>
              <a:t>Résultat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pers</a:t>
            </a:r>
            <a:r>
              <a:rPr lang="en-US" dirty="0"/>
              <a:t> = :Jim  ; date = 2007-12-31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pers</a:t>
            </a:r>
            <a:r>
              <a:rPr lang="en-US" dirty="0"/>
              <a:t> = :Jack ; date = 2008-01-01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35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Order</a:t>
            </a:r>
            <a:r>
              <a:rPr lang="fr-FR" dirty="0"/>
              <a:t> by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n-US" dirty="0"/>
              <a:t>select ?doc ?date 			:Jim  :author :d2 </a:t>
            </a:r>
          </a:p>
          <a:p>
            <a:pPr marL="0" indent="0">
              <a:buNone/>
            </a:pPr>
            <a:r>
              <a:rPr lang="en-US" dirty="0"/>
              <a:t>where { 				:Jack :author :d1</a:t>
            </a:r>
          </a:p>
          <a:p>
            <a:pPr marL="0" indent="0">
              <a:buNone/>
            </a:pPr>
            <a:r>
              <a:rPr lang="en-US" dirty="0"/>
              <a:t>?</a:t>
            </a:r>
            <a:r>
              <a:rPr lang="en-US" dirty="0" err="1"/>
              <a:t>pers</a:t>
            </a:r>
            <a:r>
              <a:rPr lang="en-US" dirty="0"/>
              <a:t> :author ?doc 			:Jack :author :d3</a:t>
            </a:r>
          </a:p>
          <a:p>
            <a:pPr marL="0" indent="0">
              <a:buNone/>
            </a:pPr>
            <a:r>
              <a:rPr lang="en-US" dirty="0"/>
              <a:t>?doc :date ?date 			:d2 :date 2008-01-01</a:t>
            </a:r>
          </a:p>
          <a:p>
            <a:pPr marL="0" indent="0">
              <a:buNone/>
            </a:pPr>
            <a:r>
              <a:rPr lang="en-US" dirty="0"/>
              <a:t>} 					:d1 :date 2007-12-31</a:t>
            </a:r>
          </a:p>
          <a:p>
            <a:pPr marL="0" indent="0">
              <a:buNone/>
            </a:pPr>
            <a:r>
              <a:rPr lang="en-US" dirty="0"/>
              <a:t>order by ?date  				:d3 :date 2007-12-31</a:t>
            </a:r>
          </a:p>
          <a:p>
            <a:pPr marL="0" indent="0">
              <a:buNone/>
            </a:pPr>
            <a:r>
              <a:rPr lang="en-US" dirty="0" err="1"/>
              <a:t>desc</a:t>
            </a:r>
            <a:r>
              <a:rPr lang="en-US" dirty="0"/>
              <a:t>(?doc)</a:t>
            </a:r>
          </a:p>
          <a:p>
            <a:pPr marL="0" indent="0">
              <a:buNone/>
            </a:pPr>
            <a:r>
              <a:rPr lang="en-US" dirty="0" err="1"/>
              <a:t>Résultat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(1) doc = :d3  ; date = 2007-12-31</a:t>
            </a:r>
          </a:p>
          <a:p>
            <a:pPr marL="0" indent="0">
              <a:buNone/>
            </a:pPr>
            <a:r>
              <a:rPr lang="en-US" dirty="0"/>
              <a:t>(2) doc = :d1  ; date = 2007-12-31</a:t>
            </a:r>
          </a:p>
          <a:p>
            <a:pPr marL="0" indent="0">
              <a:buNone/>
            </a:pPr>
            <a:r>
              <a:rPr lang="en-US" dirty="0"/>
              <a:t>(3) doc = :d2  ; date = 2008-01-01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36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Limit</a:t>
            </a:r>
            <a:r>
              <a:rPr lang="fr-FR" dirty="0"/>
              <a:t>/Offset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select * </a:t>
            </a:r>
            <a:r>
              <a:rPr lang="fr-FR" dirty="0" err="1"/>
              <a:t>where</a:t>
            </a:r>
            <a:r>
              <a:rPr lang="fr-FR" dirty="0"/>
              <a:t> {</a:t>
            </a:r>
          </a:p>
          <a:p>
            <a:pPr marL="0" indent="0">
              <a:buNone/>
            </a:pPr>
            <a:r>
              <a:rPr lang="fr-FR" dirty="0"/>
              <a:t>PATTERN</a:t>
            </a:r>
          </a:p>
          <a:p>
            <a:pPr marL="0" indent="0">
              <a:buNone/>
            </a:pPr>
            <a:r>
              <a:rPr lang="fr-FR" dirty="0"/>
              <a:t>}</a:t>
            </a:r>
          </a:p>
          <a:p>
            <a:pPr marL="0" indent="0">
              <a:buNone/>
            </a:pPr>
            <a:r>
              <a:rPr lang="fr-FR" dirty="0"/>
              <a:t>LIMIT 20</a:t>
            </a:r>
          </a:p>
          <a:p>
            <a:pPr marL="0" indent="0">
              <a:buNone/>
            </a:pPr>
            <a:r>
              <a:rPr lang="fr-FR" dirty="0"/>
              <a:t>20 résultats au plus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37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Limit</a:t>
            </a:r>
            <a:r>
              <a:rPr lang="fr-FR" dirty="0"/>
              <a:t>/Offset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select * </a:t>
            </a:r>
            <a:r>
              <a:rPr lang="fr-FR" dirty="0" err="1"/>
              <a:t>where</a:t>
            </a:r>
            <a:r>
              <a:rPr lang="fr-FR" dirty="0"/>
              <a:t> {</a:t>
            </a:r>
          </a:p>
          <a:p>
            <a:pPr marL="0" indent="0">
              <a:buNone/>
            </a:pPr>
            <a:r>
              <a:rPr lang="fr-FR" dirty="0"/>
              <a:t>PATTERN</a:t>
            </a:r>
          </a:p>
          <a:p>
            <a:pPr marL="0" indent="0">
              <a:buNone/>
            </a:pPr>
            <a:r>
              <a:rPr lang="fr-FR" dirty="0"/>
              <a:t>}</a:t>
            </a:r>
          </a:p>
          <a:p>
            <a:pPr marL="0" indent="0">
              <a:buNone/>
            </a:pPr>
            <a:r>
              <a:rPr lang="fr-FR" dirty="0"/>
              <a:t>LIMIT 20</a:t>
            </a:r>
          </a:p>
          <a:p>
            <a:pPr marL="0" indent="0">
              <a:buNone/>
            </a:pPr>
            <a:r>
              <a:rPr lang="fr-FR" dirty="0"/>
              <a:t>OFFSET 10</a:t>
            </a:r>
          </a:p>
          <a:p>
            <a:pPr marL="0" indent="0">
              <a:buNone/>
            </a:pPr>
            <a:r>
              <a:rPr lang="fr-FR" dirty="0"/>
              <a:t>20 résultats (au plus), après le 10ème</a:t>
            </a:r>
          </a:p>
          <a:p>
            <a:pPr marL="0" indent="0">
              <a:buNone/>
            </a:pPr>
            <a:r>
              <a:rPr lang="fr-FR" dirty="0"/>
              <a:t>i.e. de 11 à 30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38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Construct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n-US" dirty="0"/>
              <a:t>construct {</a:t>
            </a:r>
          </a:p>
          <a:p>
            <a:pPr marL="0" indent="0">
              <a:buNone/>
            </a:pPr>
            <a:r>
              <a:rPr lang="en-US" dirty="0"/>
              <a:t>?girl :brother ?boy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where {</a:t>
            </a:r>
          </a:p>
          <a:p>
            <a:pPr marL="0" indent="0">
              <a:buNone/>
            </a:pPr>
            <a:r>
              <a:rPr lang="en-US" dirty="0"/>
              <a:t>?boy :sister ?girl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39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A partir d’une base RDF :</a:t>
            </a:r>
          </a:p>
          <a:p>
            <a:r>
              <a:rPr lang="fr-FR" dirty="0"/>
              <a:t>Extraire de l’information : URI, </a:t>
            </a:r>
            <a:r>
              <a:rPr lang="fr-FR" dirty="0" err="1"/>
              <a:t>literal</a:t>
            </a:r>
            <a:r>
              <a:rPr lang="fr-FR" dirty="0"/>
              <a:t>, </a:t>
            </a:r>
            <a:r>
              <a:rPr lang="fr-FR" dirty="0" err="1"/>
              <a:t>datatype</a:t>
            </a:r>
            <a:r>
              <a:rPr lang="fr-FR" dirty="0"/>
              <a:t> </a:t>
            </a:r>
            <a:r>
              <a:rPr lang="fr-FR" dirty="0" err="1"/>
              <a:t>literal</a:t>
            </a:r>
            <a:endParaRPr lang="fr-FR" dirty="0"/>
          </a:p>
          <a:p>
            <a:r>
              <a:rPr lang="fr-FR" dirty="0"/>
              <a:t>Extraire un sous graphe RDF</a:t>
            </a:r>
          </a:p>
          <a:p>
            <a:r>
              <a:rPr lang="fr-FR" dirty="0"/>
              <a:t>Construire un graphe résultat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433414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Construct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construct</a:t>
            </a:r>
            <a:r>
              <a:rPr lang="fr-FR" dirty="0"/>
              <a:t> { 				:Jules :</a:t>
            </a:r>
            <a:r>
              <a:rPr lang="fr-FR" dirty="0" err="1"/>
              <a:t>sister</a:t>
            </a:r>
            <a:r>
              <a:rPr lang="fr-FR" dirty="0"/>
              <a:t> :Jil</a:t>
            </a:r>
          </a:p>
          <a:p>
            <a:pPr marL="0" indent="0">
              <a:buNone/>
            </a:pPr>
            <a:r>
              <a:rPr lang="fr-FR" dirty="0"/>
              <a:t>?girl :</a:t>
            </a:r>
            <a:r>
              <a:rPr lang="fr-FR" dirty="0" err="1"/>
              <a:t>brother</a:t>
            </a:r>
            <a:r>
              <a:rPr lang="fr-FR" dirty="0"/>
              <a:t> ?boy</a:t>
            </a:r>
          </a:p>
          <a:p>
            <a:pPr marL="0" indent="0">
              <a:buNone/>
            </a:pPr>
            <a:r>
              <a:rPr lang="fr-FR" dirty="0"/>
              <a:t>}</a:t>
            </a:r>
          </a:p>
          <a:p>
            <a:pPr marL="0" indent="0">
              <a:buNone/>
            </a:pPr>
            <a:r>
              <a:rPr lang="fr-FR" dirty="0" err="1"/>
              <a:t>where</a:t>
            </a:r>
            <a:r>
              <a:rPr lang="fr-FR" dirty="0"/>
              <a:t> {</a:t>
            </a:r>
          </a:p>
          <a:p>
            <a:pPr marL="0" indent="0">
              <a:buNone/>
            </a:pPr>
            <a:r>
              <a:rPr lang="fr-FR" dirty="0"/>
              <a:t>?boy :</a:t>
            </a:r>
            <a:r>
              <a:rPr lang="fr-FR" dirty="0" err="1"/>
              <a:t>sister</a:t>
            </a:r>
            <a:r>
              <a:rPr lang="fr-FR" dirty="0"/>
              <a:t> ?girl</a:t>
            </a:r>
          </a:p>
          <a:p>
            <a:pPr marL="0" indent="0">
              <a:buNone/>
            </a:pPr>
            <a:r>
              <a:rPr lang="fr-FR" dirty="0"/>
              <a:t>}</a:t>
            </a:r>
          </a:p>
          <a:p>
            <a:pPr marL="0" indent="0">
              <a:buNone/>
            </a:pPr>
            <a:r>
              <a:rPr lang="fr-FR" dirty="0"/>
              <a:t>Résultat</a:t>
            </a:r>
          </a:p>
          <a:p>
            <a:pPr marL="0" indent="0">
              <a:buNone/>
            </a:pPr>
            <a:r>
              <a:rPr lang="fr-FR" dirty="0"/>
              <a:t>:Jil :</a:t>
            </a:r>
            <a:r>
              <a:rPr lang="fr-FR" dirty="0" err="1"/>
              <a:t>brother</a:t>
            </a:r>
            <a:r>
              <a:rPr lang="fr-FR" dirty="0"/>
              <a:t> :Jules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40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Discribe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describe</a:t>
            </a:r>
            <a:r>
              <a:rPr lang="fr-FR" dirty="0"/>
              <a:t> ?x </a:t>
            </a:r>
            <a:r>
              <a:rPr lang="fr-FR" dirty="0" err="1"/>
              <a:t>where</a:t>
            </a:r>
            <a:r>
              <a:rPr lang="fr-FR" dirty="0"/>
              <a:t> {</a:t>
            </a:r>
          </a:p>
          <a:p>
            <a:pPr marL="0" indent="0">
              <a:buNone/>
            </a:pPr>
            <a:r>
              <a:rPr lang="fr-FR" dirty="0"/>
              <a:t>?x </a:t>
            </a:r>
            <a:r>
              <a:rPr lang="fr-FR" dirty="0" err="1"/>
              <a:t>rdf:type</a:t>
            </a:r>
            <a:r>
              <a:rPr lang="fr-FR" dirty="0"/>
              <a:t> :</a:t>
            </a:r>
            <a:r>
              <a:rPr lang="fr-FR" dirty="0" err="1"/>
              <a:t>HotTopic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?x :date ?date</a:t>
            </a:r>
          </a:p>
          <a:p>
            <a:pPr marL="0" indent="0">
              <a:buNone/>
            </a:pPr>
            <a:r>
              <a:rPr lang="fr-FR" dirty="0" err="1"/>
              <a:t>filter</a:t>
            </a:r>
            <a:r>
              <a:rPr lang="fr-FR" dirty="0"/>
              <a:t> (?date &gt;= ‘2007-12-31’^^</a:t>
            </a:r>
            <a:r>
              <a:rPr lang="fr-FR" dirty="0" err="1"/>
              <a:t>xsd:date</a:t>
            </a:r>
            <a:r>
              <a:rPr lang="fr-FR" dirty="0"/>
              <a:t>)</a:t>
            </a:r>
          </a:p>
          <a:p>
            <a:pPr marL="0" indent="0">
              <a:buNone/>
            </a:pPr>
            <a:r>
              <a:rPr lang="fr-FR" dirty="0"/>
              <a:t>}</a:t>
            </a:r>
          </a:p>
          <a:p>
            <a:pPr marL="0" indent="0">
              <a:buNone/>
            </a:pPr>
            <a:r>
              <a:rPr lang="fr-FR" dirty="0"/>
              <a:t>Retourne une description des ?x, dépend de </a:t>
            </a:r>
          </a:p>
          <a:p>
            <a:pPr marL="0" indent="0">
              <a:buNone/>
            </a:pPr>
            <a:r>
              <a:rPr lang="fr-FR" dirty="0"/>
              <a:t>l’application (du serveur)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41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Ask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ask {:Olivier :teach :</a:t>
            </a:r>
            <a:r>
              <a:rPr lang="en-US" dirty="0" err="1"/>
              <a:t>ensi</a:t>
            </a:r>
            <a:r>
              <a:rPr lang="en-US" dirty="0"/>
              <a:t>}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yes/no answer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42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Négation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Trouver les personnes qui sont membre d’une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organisation et qui n’ont pas créé de doc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43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Negation</a:t>
            </a:r>
            <a:r>
              <a:rPr lang="fr-FR" dirty="0"/>
              <a:t> as </a:t>
            </a:r>
            <a:r>
              <a:rPr lang="fr-FR" dirty="0" err="1"/>
              <a:t>failure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fr-FR" dirty="0"/>
          </a:p>
          <a:p>
            <a:pPr marL="0" indent="0">
              <a:buNone/>
            </a:pPr>
            <a:r>
              <a:rPr lang="fr-FR" dirty="0"/>
              <a:t>Les personnes qui sont membre d’une organisation et </a:t>
            </a:r>
          </a:p>
          <a:p>
            <a:pPr marL="0" indent="0">
              <a:buNone/>
            </a:pPr>
            <a:r>
              <a:rPr lang="fr-FR" dirty="0"/>
              <a:t>qui n’ont pas créé de doc :</a:t>
            </a:r>
          </a:p>
          <a:p>
            <a:pPr marL="0" indent="0">
              <a:buNone/>
            </a:pPr>
            <a:r>
              <a:rPr lang="fr-FR" dirty="0"/>
              <a:t>SELECT * WHERE {</a:t>
            </a:r>
          </a:p>
          <a:p>
            <a:pPr marL="0" indent="0">
              <a:buNone/>
            </a:pPr>
            <a:r>
              <a:rPr lang="fr-FR" dirty="0"/>
              <a:t>?x c:isMemberOf ?</a:t>
            </a:r>
            <a:r>
              <a:rPr lang="fr-FR" dirty="0" err="1"/>
              <a:t>org</a:t>
            </a:r>
            <a:r>
              <a:rPr lang="fr-FR" dirty="0"/>
              <a:t> .</a:t>
            </a:r>
          </a:p>
          <a:p>
            <a:pPr marL="0" indent="0">
              <a:buNone/>
            </a:pPr>
            <a:r>
              <a:rPr lang="fr-FR" dirty="0"/>
              <a:t>OPTIONAL {</a:t>
            </a:r>
          </a:p>
          <a:p>
            <a:pPr marL="0" indent="0">
              <a:buNone/>
            </a:pPr>
            <a:r>
              <a:rPr lang="fr-FR" dirty="0"/>
              <a:t>?x c:hasCreated ?doc</a:t>
            </a:r>
          </a:p>
          <a:p>
            <a:pPr marL="0" indent="0">
              <a:buNone/>
            </a:pPr>
            <a:r>
              <a:rPr lang="fr-FR" dirty="0"/>
              <a:t>}</a:t>
            </a:r>
          </a:p>
          <a:p>
            <a:pPr marL="0" indent="0">
              <a:buNone/>
            </a:pPr>
            <a:r>
              <a:rPr lang="fr-FR" dirty="0"/>
              <a:t>FILTER (! </a:t>
            </a:r>
            <a:r>
              <a:rPr lang="fr-FR" dirty="0" err="1"/>
              <a:t>bound</a:t>
            </a:r>
            <a:r>
              <a:rPr lang="fr-FR" dirty="0"/>
              <a:t>(?doc))</a:t>
            </a:r>
          </a:p>
          <a:p>
            <a:pPr marL="0" indent="0">
              <a:buNone/>
            </a:pPr>
            <a:r>
              <a:rPr lang="fr-FR" dirty="0"/>
              <a:t>}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44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Fonction externe (user </a:t>
            </a:r>
            <a:r>
              <a:rPr lang="fr-FR" dirty="0" err="1"/>
              <a:t>defined</a:t>
            </a:r>
            <a:r>
              <a:rPr lang="fr-FR" dirty="0"/>
              <a:t>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n-US" dirty="0"/>
              <a:t>PREFIX fun: &lt;function://fr.inria.package&gt;</a:t>
            </a:r>
          </a:p>
          <a:p>
            <a:pPr marL="0" indent="0">
              <a:buNone/>
            </a:pPr>
            <a:r>
              <a:rPr lang="en-US" dirty="0"/>
              <a:t>SELECT * WHERE {</a:t>
            </a:r>
          </a:p>
          <a:p>
            <a:pPr marL="0" indent="0">
              <a:buNone/>
            </a:pPr>
            <a:r>
              <a:rPr lang="en-US" dirty="0"/>
              <a:t>?x c:age ?age .</a:t>
            </a:r>
          </a:p>
          <a:p>
            <a:pPr marL="0" indent="0">
              <a:buNone/>
            </a:pPr>
            <a:r>
              <a:rPr lang="en-US" dirty="0"/>
              <a:t>FILTER </a:t>
            </a:r>
            <a:r>
              <a:rPr lang="en-US" dirty="0" err="1"/>
              <a:t>fun:prime</a:t>
            </a:r>
            <a:r>
              <a:rPr lang="en-US" dirty="0"/>
              <a:t>(?age)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45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Format Résultat XML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n-US" dirty="0"/>
              <a:t>&lt;?xml version="1.0"?&gt;</a:t>
            </a:r>
          </a:p>
          <a:p>
            <a:pPr marL="0" indent="0">
              <a:buNone/>
            </a:pPr>
            <a:r>
              <a:rPr lang="en-US" dirty="0"/>
              <a:t>&lt;</a:t>
            </a:r>
            <a:r>
              <a:rPr lang="en-US" dirty="0" err="1"/>
              <a:t>sparql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xmlns</a:t>
            </a:r>
            <a:r>
              <a:rPr lang="en-US" dirty="0"/>
              <a:t>="http://www.w3.org/2005/sparql-results#"&gt;</a:t>
            </a:r>
          </a:p>
          <a:p>
            <a:pPr marL="0" indent="0">
              <a:buNone/>
            </a:pPr>
            <a:r>
              <a:rPr lang="en-US" dirty="0"/>
              <a:t>   &lt;head&gt;</a:t>
            </a:r>
          </a:p>
          <a:p>
            <a:pPr marL="0" indent="0">
              <a:buNone/>
            </a:pPr>
            <a:r>
              <a:rPr lang="en-US" dirty="0"/>
              <a:t>	&lt;variable name="x"/&gt;</a:t>
            </a:r>
          </a:p>
          <a:p>
            <a:pPr marL="0" indent="0">
              <a:buNone/>
            </a:pPr>
            <a:r>
              <a:rPr lang="en-US" dirty="0"/>
              <a:t>	&lt;variable name="</a:t>
            </a:r>
            <a:r>
              <a:rPr lang="en-US" dirty="0" err="1"/>
              <a:t>hpage</a:t>
            </a:r>
            <a:r>
              <a:rPr lang="en-US" dirty="0"/>
              <a:t>"/&gt;</a:t>
            </a:r>
          </a:p>
          <a:p>
            <a:pPr marL="0" indent="0">
              <a:buNone/>
            </a:pPr>
            <a:r>
              <a:rPr lang="en-US" dirty="0"/>
              <a:t>	&lt;variable name="name"/&gt;</a:t>
            </a:r>
          </a:p>
          <a:p>
            <a:pPr marL="0" indent="0">
              <a:buNone/>
            </a:pPr>
            <a:r>
              <a:rPr lang="en-US" dirty="0"/>
              <a:t>	&lt;variable name="age"/&gt;</a:t>
            </a:r>
          </a:p>
          <a:p>
            <a:pPr marL="0" indent="0">
              <a:buNone/>
            </a:pPr>
            <a:r>
              <a:rPr lang="en-US" dirty="0"/>
              <a:t>	&lt;variable name="blurb"/&gt;</a:t>
            </a:r>
          </a:p>
          <a:p>
            <a:pPr marL="0" indent="0">
              <a:buNone/>
            </a:pPr>
            <a:r>
              <a:rPr lang="en-US" dirty="0"/>
              <a:t>   &lt;/head&gt;</a:t>
            </a:r>
          </a:p>
          <a:p>
            <a:pPr marL="0" indent="0">
              <a:buNone/>
            </a:pPr>
            <a:r>
              <a:rPr lang="en-US" dirty="0"/>
              <a:t>...</a:t>
            </a:r>
          </a:p>
          <a:p>
            <a:pPr marL="0" indent="0">
              <a:buNone/>
            </a:pPr>
            <a:r>
              <a:rPr lang="en-US" dirty="0"/>
              <a:t>&lt;/</a:t>
            </a:r>
            <a:r>
              <a:rPr lang="en-US" dirty="0" err="1"/>
              <a:t>sparql</a:t>
            </a:r>
            <a:r>
              <a:rPr lang="en-US" dirty="0"/>
              <a:t>&gt;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46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Format Résultat XML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n-US" dirty="0"/>
              <a:t>&lt;?xml version="1.0"?&gt;</a:t>
            </a:r>
          </a:p>
          <a:p>
            <a:pPr marL="0" indent="0">
              <a:buNone/>
            </a:pPr>
            <a:r>
              <a:rPr lang="en-US" dirty="0"/>
              <a:t>&lt;</a:t>
            </a:r>
            <a:r>
              <a:rPr lang="en-US" dirty="0" err="1"/>
              <a:t>sparql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xmlns</a:t>
            </a:r>
            <a:r>
              <a:rPr lang="en-US" dirty="0"/>
              <a:t>="http://www.w3.org/2005/sparql-results#"&gt;</a:t>
            </a:r>
          </a:p>
          <a:p>
            <a:pPr marL="0" indent="0">
              <a:buNone/>
            </a:pPr>
            <a:r>
              <a:rPr lang="en-US" dirty="0"/>
              <a:t>   &lt;head&gt; ... &lt;/head&gt;</a:t>
            </a:r>
          </a:p>
          <a:p>
            <a:pPr marL="0" indent="0">
              <a:buNone/>
            </a:pPr>
            <a:r>
              <a:rPr lang="en-US" dirty="0"/>
              <a:t>   &lt;results&gt;</a:t>
            </a:r>
          </a:p>
          <a:p>
            <a:pPr marL="0" indent="0">
              <a:buNone/>
            </a:pPr>
            <a:r>
              <a:rPr lang="en-US" dirty="0"/>
              <a:t>       &lt;result&gt;...</a:t>
            </a:r>
          </a:p>
          <a:p>
            <a:pPr marL="0" indent="0">
              <a:buNone/>
            </a:pPr>
            <a:r>
              <a:rPr lang="en-US" dirty="0"/>
              <a:t>       &lt;/result&gt;</a:t>
            </a:r>
          </a:p>
          <a:p>
            <a:pPr marL="0" indent="0">
              <a:buNone/>
            </a:pPr>
            <a:r>
              <a:rPr lang="en-US" dirty="0"/>
              <a:t>       &lt;result&gt;...</a:t>
            </a:r>
          </a:p>
          <a:p>
            <a:pPr marL="0" indent="0">
              <a:buNone/>
            </a:pPr>
            <a:r>
              <a:rPr lang="en-US" dirty="0"/>
              <a:t>       &lt;/result&gt;</a:t>
            </a:r>
          </a:p>
          <a:p>
            <a:pPr marL="0" indent="0">
              <a:buNone/>
            </a:pPr>
            <a:r>
              <a:rPr lang="en-US" dirty="0"/>
              <a:t>   &lt;/results&gt;</a:t>
            </a:r>
          </a:p>
          <a:p>
            <a:pPr marL="0" indent="0">
              <a:buNone/>
            </a:pPr>
            <a:r>
              <a:rPr lang="en-US" dirty="0"/>
              <a:t>&lt;/</a:t>
            </a:r>
            <a:r>
              <a:rPr lang="en-US" dirty="0" err="1"/>
              <a:t>sparql</a:t>
            </a:r>
            <a:r>
              <a:rPr lang="en-US" dirty="0"/>
              <a:t>&gt;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47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Format Résultat XML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&lt;</a:t>
            </a:r>
            <a:r>
              <a:rPr lang="fr-FR" dirty="0" err="1"/>
              <a:t>result</a:t>
            </a:r>
            <a:r>
              <a:rPr lang="fr-FR" dirty="0"/>
              <a:t>&gt; </a:t>
            </a:r>
          </a:p>
          <a:p>
            <a:pPr marL="0" indent="0">
              <a:buNone/>
            </a:pPr>
            <a:r>
              <a:rPr lang="fr-FR" dirty="0"/>
              <a:t>&lt;</a:t>
            </a:r>
            <a:r>
              <a:rPr lang="fr-FR" dirty="0" err="1"/>
              <a:t>binding</a:t>
            </a:r>
            <a:r>
              <a:rPr lang="fr-FR" dirty="0"/>
              <a:t> </a:t>
            </a:r>
            <a:r>
              <a:rPr lang="fr-FR" dirty="0" err="1"/>
              <a:t>name</a:t>
            </a:r>
            <a:r>
              <a:rPr lang="fr-FR" dirty="0"/>
              <a:t>="x"&gt;&lt;</a:t>
            </a:r>
            <a:r>
              <a:rPr lang="fr-FR" dirty="0" err="1"/>
              <a:t>bnode</a:t>
            </a:r>
            <a:r>
              <a:rPr lang="fr-FR" dirty="0"/>
              <a:t>&gt;r2&lt;/</a:t>
            </a:r>
            <a:r>
              <a:rPr lang="fr-FR" dirty="0" err="1"/>
              <a:t>bnode</a:t>
            </a:r>
            <a:r>
              <a:rPr lang="fr-FR" dirty="0"/>
              <a:t>&gt;&lt;/</a:t>
            </a:r>
            <a:r>
              <a:rPr lang="fr-FR" dirty="0" err="1"/>
              <a:t>binding</a:t>
            </a:r>
            <a:r>
              <a:rPr lang="fr-FR" dirty="0"/>
              <a:t>&gt;</a:t>
            </a:r>
          </a:p>
          <a:p>
            <a:pPr marL="0" indent="0">
              <a:buNone/>
            </a:pPr>
            <a:r>
              <a:rPr lang="fr-FR" dirty="0"/>
              <a:t>&lt;</a:t>
            </a:r>
            <a:r>
              <a:rPr lang="fr-FR" dirty="0" err="1"/>
              <a:t>binding</a:t>
            </a:r>
            <a:r>
              <a:rPr lang="fr-FR" dirty="0"/>
              <a:t> </a:t>
            </a:r>
            <a:r>
              <a:rPr lang="fr-FR" dirty="0" err="1"/>
              <a:t>name</a:t>
            </a:r>
            <a:r>
              <a:rPr lang="fr-FR" dirty="0"/>
              <a:t>="</a:t>
            </a:r>
            <a:r>
              <a:rPr lang="fr-FR" dirty="0" err="1"/>
              <a:t>hpage</a:t>
            </a:r>
            <a:r>
              <a:rPr lang="fr-FR" dirty="0"/>
              <a:t>"&gt;&lt;</a:t>
            </a:r>
            <a:r>
              <a:rPr lang="fr-FR" dirty="0" err="1"/>
              <a:t>uri</a:t>
            </a:r>
            <a:r>
              <a:rPr lang="fr-FR" dirty="0"/>
              <a:t>&gt;http://example.org&lt;/uri&gt;&lt;/binding&gt;</a:t>
            </a:r>
          </a:p>
          <a:p>
            <a:pPr marL="0" indent="0">
              <a:buNone/>
            </a:pPr>
            <a:r>
              <a:rPr lang="fr-FR" dirty="0"/>
              <a:t>&lt;</a:t>
            </a:r>
            <a:r>
              <a:rPr lang="fr-FR" dirty="0" err="1"/>
              <a:t>binding</a:t>
            </a:r>
            <a:r>
              <a:rPr lang="fr-FR" dirty="0"/>
              <a:t> </a:t>
            </a:r>
            <a:r>
              <a:rPr lang="fr-FR" dirty="0" err="1"/>
              <a:t>name</a:t>
            </a:r>
            <a:r>
              <a:rPr lang="fr-FR" dirty="0"/>
              <a:t>="</a:t>
            </a:r>
            <a:r>
              <a:rPr lang="fr-FR" dirty="0" err="1"/>
              <a:t>name</a:t>
            </a:r>
            <a:r>
              <a:rPr lang="fr-FR" dirty="0"/>
              <a:t>"&gt;</a:t>
            </a:r>
          </a:p>
          <a:p>
            <a:pPr marL="0" indent="0">
              <a:buNone/>
            </a:pPr>
            <a:r>
              <a:rPr lang="fr-FR" dirty="0"/>
              <a:t>      &lt;</a:t>
            </a:r>
            <a:r>
              <a:rPr lang="fr-FR" dirty="0" err="1"/>
              <a:t>literal</a:t>
            </a:r>
            <a:r>
              <a:rPr lang="fr-FR" dirty="0"/>
              <a:t> </a:t>
            </a:r>
            <a:r>
              <a:rPr lang="fr-FR" dirty="0" err="1"/>
              <a:t>xml:lang</a:t>
            </a:r>
            <a:r>
              <a:rPr lang="fr-FR" dirty="0"/>
              <a:t>="en"&gt;Bob&lt;/</a:t>
            </a:r>
            <a:r>
              <a:rPr lang="fr-FR" dirty="0" err="1"/>
              <a:t>literal</a:t>
            </a:r>
            <a:r>
              <a:rPr lang="fr-FR" dirty="0"/>
              <a:t>&gt;</a:t>
            </a:r>
          </a:p>
          <a:p>
            <a:pPr marL="0" indent="0">
              <a:buNone/>
            </a:pPr>
            <a:r>
              <a:rPr lang="fr-FR" dirty="0"/>
              <a:t>&lt;/</a:t>
            </a:r>
            <a:r>
              <a:rPr lang="fr-FR" dirty="0" err="1"/>
              <a:t>binding</a:t>
            </a:r>
            <a:r>
              <a:rPr lang="fr-FR" dirty="0"/>
              <a:t>&gt;</a:t>
            </a:r>
          </a:p>
          <a:p>
            <a:pPr marL="0" indent="0">
              <a:buNone/>
            </a:pPr>
            <a:r>
              <a:rPr lang="fr-FR" dirty="0"/>
              <a:t>&lt;</a:t>
            </a:r>
            <a:r>
              <a:rPr lang="fr-FR" dirty="0" err="1"/>
              <a:t>binding</a:t>
            </a:r>
            <a:r>
              <a:rPr lang="fr-FR" dirty="0"/>
              <a:t> </a:t>
            </a:r>
            <a:r>
              <a:rPr lang="fr-FR" dirty="0" err="1"/>
              <a:t>name</a:t>
            </a:r>
            <a:r>
              <a:rPr lang="fr-FR" dirty="0"/>
              <a:t>="</a:t>
            </a:r>
            <a:r>
              <a:rPr lang="fr-FR" dirty="0" err="1"/>
              <a:t>age</a:t>
            </a:r>
            <a:r>
              <a:rPr lang="fr-FR" dirty="0"/>
              <a:t>"&gt;</a:t>
            </a:r>
          </a:p>
          <a:p>
            <a:pPr marL="0" indent="0">
              <a:buNone/>
            </a:pPr>
            <a:r>
              <a:rPr lang="fr-FR" dirty="0"/>
              <a:t>      &lt;</a:t>
            </a:r>
            <a:r>
              <a:rPr lang="fr-FR" dirty="0" err="1"/>
              <a:t>literal</a:t>
            </a:r>
            <a:r>
              <a:rPr lang="fr-FR" dirty="0"/>
              <a:t> </a:t>
            </a:r>
            <a:r>
              <a:rPr lang="fr-FR" dirty="0" err="1"/>
              <a:t>datatype</a:t>
            </a:r>
            <a:r>
              <a:rPr lang="fr-FR" dirty="0"/>
              <a:t>=“&amp;</a:t>
            </a:r>
            <a:r>
              <a:rPr lang="fr-FR" dirty="0" err="1"/>
              <a:t>rdfs;integer</a:t>
            </a:r>
            <a:r>
              <a:rPr lang="fr-FR" dirty="0"/>
              <a:t>"&gt;30&lt;/</a:t>
            </a:r>
            <a:r>
              <a:rPr lang="fr-FR" dirty="0" err="1"/>
              <a:t>literal</a:t>
            </a:r>
            <a:r>
              <a:rPr lang="fr-FR" dirty="0"/>
              <a:t>&gt;</a:t>
            </a:r>
          </a:p>
          <a:p>
            <a:pPr marL="0" indent="0">
              <a:buNone/>
            </a:pPr>
            <a:r>
              <a:rPr lang="fr-FR" dirty="0"/>
              <a:t>&lt;/</a:t>
            </a:r>
            <a:r>
              <a:rPr lang="fr-FR" dirty="0" err="1"/>
              <a:t>binding</a:t>
            </a:r>
            <a:r>
              <a:rPr lang="fr-FR" dirty="0"/>
              <a:t>&gt;</a:t>
            </a:r>
          </a:p>
          <a:p>
            <a:pPr marL="0" indent="0">
              <a:buNone/>
            </a:pPr>
            <a:r>
              <a:rPr lang="fr-FR" dirty="0"/>
              <a:t>&lt;/</a:t>
            </a:r>
            <a:r>
              <a:rPr lang="fr-FR" dirty="0" err="1"/>
              <a:t>result</a:t>
            </a:r>
            <a:r>
              <a:rPr lang="fr-FR" dirty="0"/>
              <a:t>&gt;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48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SPARQL: exemple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pPr marL="0" indent="0">
              <a:buNone/>
            </a:pPr>
            <a:r>
              <a:rPr lang="fr-FR" dirty="0"/>
              <a:t>PREFIX </a:t>
            </a:r>
            <a:r>
              <a:rPr lang="fr-FR" dirty="0" err="1"/>
              <a:t>foaf</a:t>
            </a:r>
            <a:r>
              <a:rPr lang="fr-FR" dirty="0"/>
              <a:t>: &lt;http://xmlns.com/foaf/0.1/&gt; </a:t>
            </a:r>
          </a:p>
          <a:p>
            <a:pPr marL="0" indent="0">
              <a:buNone/>
            </a:pPr>
            <a:r>
              <a:rPr lang="fr-FR" dirty="0"/>
              <a:t>SELECT ?</a:t>
            </a:r>
            <a:r>
              <a:rPr lang="fr-FR" dirty="0" err="1"/>
              <a:t>mbox</a:t>
            </a:r>
            <a:r>
              <a:rPr lang="fr-FR" dirty="0"/>
              <a:t> WHERE</a:t>
            </a:r>
          </a:p>
          <a:p>
            <a:pPr marL="0" indent="0">
              <a:buNone/>
            </a:pPr>
            <a:r>
              <a:rPr lang="fr-FR" dirty="0"/>
              <a:t>{ ?x </a:t>
            </a:r>
            <a:r>
              <a:rPr lang="fr-FR" dirty="0" err="1"/>
              <a:t>foaf:name</a:t>
            </a:r>
            <a:r>
              <a:rPr lang="fr-FR" dirty="0"/>
              <a:t> "Johnny Lee Outlaw" .</a:t>
            </a:r>
          </a:p>
          <a:p>
            <a:pPr marL="0" indent="0">
              <a:buNone/>
            </a:pPr>
            <a:r>
              <a:rPr lang="fr-FR" dirty="0"/>
              <a:t>?x </a:t>
            </a:r>
            <a:r>
              <a:rPr lang="fr-FR" dirty="0" err="1"/>
              <a:t>foaf:mbox</a:t>
            </a:r>
            <a:r>
              <a:rPr lang="fr-FR" dirty="0"/>
              <a:t> ?</a:t>
            </a:r>
            <a:r>
              <a:rPr lang="fr-FR" dirty="0" err="1"/>
              <a:t>mbox</a:t>
            </a:r>
            <a:r>
              <a:rPr lang="fr-FR" dirty="0"/>
              <a:t> }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42260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Syntaxe SPARQL : Triple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/>
          </a:p>
          <a:p>
            <a:pPr marL="0" indent="0">
              <a:buNone/>
            </a:pPr>
            <a:r>
              <a:rPr lang="fr-FR" dirty="0"/>
              <a:t>URI: &lt;http://www.inria.fr/ocorby&gt;</a:t>
            </a:r>
          </a:p>
          <a:p>
            <a:pPr marL="0" indent="0">
              <a:buNone/>
            </a:pPr>
            <a:r>
              <a:rPr lang="fr-FR" dirty="0" err="1"/>
              <a:t>Qname</a:t>
            </a:r>
            <a:r>
              <a:rPr lang="fr-FR" dirty="0"/>
              <a:t>: </a:t>
            </a:r>
            <a:r>
              <a:rPr lang="fr-FR" dirty="0" err="1"/>
              <a:t>rdf:type</a:t>
            </a:r>
            <a:r>
              <a:rPr lang="fr-FR" dirty="0"/>
              <a:t> </a:t>
            </a:r>
            <a:r>
              <a:rPr lang="fr-FR" dirty="0" err="1"/>
              <a:t>foaf:name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Variable: ?x ?</a:t>
            </a:r>
            <a:r>
              <a:rPr lang="fr-FR" dirty="0" err="1"/>
              <a:t>name</a:t>
            </a:r>
            <a:endParaRPr lang="fr-FR" dirty="0"/>
          </a:p>
          <a:p>
            <a:pPr marL="0" indent="0">
              <a:buNone/>
            </a:pPr>
            <a:r>
              <a:rPr lang="fr-FR" dirty="0" err="1"/>
              <a:t>Blank</a:t>
            </a:r>
            <a:r>
              <a:rPr lang="fr-FR" dirty="0"/>
              <a:t> </a:t>
            </a:r>
            <a:r>
              <a:rPr lang="fr-FR" dirty="0" err="1"/>
              <a:t>Node</a:t>
            </a:r>
            <a:r>
              <a:rPr lang="fr-FR" dirty="0"/>
              <a:t> (variable anonyme): _:b1 _:b2</a:t>
            </a:r>
          </a:p>
          <a:p>
            <a:pPr marL="0" indent="0">
              <a:buNone/>
            </a:pPr>
            <a:r>
              <a:rPr lang="fr-FR" dirty="0" err="1"/>
              <a:t>Literal</a:t>
            </a:r>
            <a:r>
              <a:rPr lang="fr-FR" dirty="0"/>
              <a:t>: “</a:t>
            </a:r>
            <a:r>
              <a:rPr lang="fr-FR" dirty="0" err="1"/>
              <a:t>Literal</a:t>
            </a:r>
            <a:r>
              <a:rPr lang="fr-FR" dirty="0"/>
              <a:t>” 3.14  </a:t>
            </a:r>
          </a:p>
          <a:p>
            <a:pPr marL="0" indent="0">
              <a:buNone/>
            </a:pPr>
            <a:r>
              <a:rPr lang="fr-FR" dirty="0"/>
              <a:t>                 </a:t>
            </a:r>
            <a:r>
              <a:rPr lang="fr-FR" dirty="0" err="1"/>
              <a:t>true</a:t>
            </a:r>
            <a:r>
              <a:rPr lang="fr-FR" dirty="0"/>
              <a:t> “12”^^</a:t>
            </a:r>
            <a:r>
              <a:rPr lang="fr-FR" dirty="0" err="1"/>
              <a:t>xsd:integer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Syntaxe SPARQL : Triple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subject property object</a:t>
            </a:r>
          </a:p>
          <a:p>
            <a:r>
              <a:rPr lang="en-US" dirty="0"/>
              <a:t>&lt;http://www.inria.fr/ocorby&gt; </a:t>
            </a:r>
            <a:r>
              <a:rPr lang="en-US" dirty="0" err="1"/>
              <a:t>foaf:name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?name</a:t>
            </a:r>
          </a:p>
          <a:p>
            <a:r>
              <a:rPr lang="en-US" dirty="0"/>
              <a:t>?x </a:t>
            </a:r>
            <a:r>
              <a:rPr lang="en-US" dirty="0" err="1"/>
              <a:t>foaf:name</a:t>
            </a:r>
            <a:r>
              <a:rPr lang="en-US" dirty="0"/>
              <a:t> 'Omar'</a:t>
            </a:r>
          </a:p>
          <a:p>
            <a:r>
              <a:rPr lang="en-US" dirty="0"/>
              <a:t>?x ?p 'Omar'</a:t>
            </a:r>
          </a:p>
          <a:p>
            <a:r>
              <a:rPr lang="en-US" dirty="0"/>
              <a:t>_:b1 </a:t>
            </a:r>
            <a:r>
              <a:rPr lang="en-US" dirty="0" err="1"/>
              <a:t>foaf:age</a:t>
            </a:r>
            <a:r>
              <a:rPr lang="en-US" dirty="0"/>
              <a:t> 49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Syntaxe SPARQL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?x c:firstName ?y .</a:t>
            </a:r>
          </a:p>
          <a:p>
            <a:r>
              <a:rPr lang="en-US" dirty="0"/>
              <a:t>?x c:lastName  ?z </a:t>
            </a:r>
          </a:p>
          <a:p>
            <a:r>
              <a:rPr lang="en-US" dirty="0"/>
              <a:t>⇔</a:t>
            </a:r>
          </a:p>
          <a:p>
            <a:r>
              <a:rPr lang="en-US" dirty="0"/>
              <a:t>?x c:firstName ?y ;  c:lastName  ?z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Syntaxe SPARQL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?x c:name “Omar” .</a:t>
            </a:r>
          </a:p>
          <a:p>
            <a:r>
              <a:rPr lang="fr-FR" dirty="0"/>
              <a:t>?x c:name “</a:t>
            </a:r>
            <a:r>
              <a:rPr lang="fr-FR" dirty="0" err="1"/>
              <a:t>Zaid</a:t>
            </a:r>
            <a:r>
              <a:rPr lang="fr-FR" dirty="0"/>
              <a:t>” .</a:t>
            </a:r>
          </a:p>
          <a:p>
            <a:r>
              <a:rPr lang="fr-FR" dirty="0"/>
              <a:t>⇔</a:t>
            </a:r>
          </a:p>
          <a:p>
            <a:r>
              <a:rPr lang="fr-FR" dirty="0"/>
              <a:t>?x c:name “Omar” , “</a:t>
            </a:r>
            <a:r>
              <a:rPr lang="fr-FR" dirty="0" err="1"/>
              <a:t>Zaid</a:t>
            </a:r>
            <a:r>
              <a:rPr lang="fr-FR" dirty="0"/>
              <a:t>” .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94181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</TotalTime>
  <Words>1847</Words>
  <Application>Microsoft Office PowerPoint</Application>
  <PresentationFormat>On-screen Show (4:3)</PresentationFormat>
  <Paragraphs>458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2" baseType="lpstr">
      <vt:lpstr>Arial</vt:lpstr>
      <vt:lpstr>Calibri</vt:lpstr>
      <vt:lpstr>Wingdings</vt:lpstr>
      <vt:lpstr>Thème Office</vt:lpstr>
      <vt:lpstr>W3C SPARQL (Simple Protocol And RDF  Query Language)</vt:lpstr>
      <vt:lpstr>Notion</vt:lpstr>
      <vt:lpstr>Que fait SPARQL?</vt:lpstr>
      <vt:lpstr>PowerPoint Presentation</vt:lpstr>
      <vt:lpstr>SPARQL: exemple</vt:lpstr>
      <vt:lpstr>Syntaxe SPARQL : Triple</vt:lpstr>
      <vt:lpstr>Syntaxe SPARQL : Triple</vt:lpstr>
      <vt:lpstr>Syntaxe SPARQL</vt:lpstr>
      <vt:lpstr>Syntaxe SPARQL</vt:lpstr>
      <vt:lpstr>Blank Node</vt:lpstr>
      <vt:lpstr>Blank Node</vt:lpstr>
      <vt:lpstr>Blank Node</vt:lpstr>
      <vt:lpstr>Liste</vt:lpstr>
      <vt:lpstr>Test : Filtre</vt:lpstr>
      <vt:lpstr>Syntaxe Abstraite Filtre</vt:lpstr>
      <vt:lpstr>Tests et datatypes</vt:lpstr>
      <vt:lpstr>Tests</vt:lpstr>
      <vt:lpstr>Tests: fonctions</vt:lpstr>
      <vt:lpstr>Tests</vt:lpstr>
      <vt:lpstr>Exercice</vt:lpstr>
      <vt:lpstr>Exercice</vt:lpstr>
      <vt:lpstr>Exercice</vt:lpstr>
      <vt:lpstr>Pattern optionnel</vt:lpstr>
      <vt:lpstr>Pattern optionnel</vt:lpstr>
      <vt:lpstr>Pattern optionnel</vt:lpstr>
      <vt:lpstr>Pattern optionnel</vt:lpstr>
      <vt:lpstr>Pattern optionnel</vt:lpstr>
      <vt:lpstr>Pattern optionnel avec test</vt:lpstr>
      <vt:lpstr>Pattern UNION</vt:lpstr>
      <vt:lpstr>RDF Dataset</vt:lpstr>
      <vt:lpstr>Résultat</vt:lpstr>
      <vt:lpstr>Distinct</vt:lpstr>
      <vt:lpstr>Distinct</vt:lpstr>
      <vt:lpstr>Distinct</vt:lpstr>
      <vt:lpstr>Order by</vt:lpstr>
      <vt:lpstr>Order by</vt:lpstr>
      <vt:lpstr>Limit/Offset</vt:lpstr>
      <vt:lpstr>Limit/Offset</vt:lpstr>
      <vt:lpstr>Construct</vt:lpstr>
      <vt:lpstr>Construct</vt:lpstr>
      <vt:lpstr>Discribe</vt:lpstr>
      <vt:lpstr>Ask</vt:lpstr>
      <vt:lpstr>Négation</vt:lpstr>
      <vt:lpstr>Negation as failure</vt:lpstr>
      <vt:lpstr>Fonction externe (user defined)</vt:lpstr>
      <vt:lpstr>Format Résultat XML</vt:lpstr>
      <vt:lpstr>Format Résultat XML</vt:lpstr>
      <vt:lpstr>Format Résultat XML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W3C SPARQL (Simple Protocol And RDF  Query Language)</dc:title>
  <dc:creator>BALI</dc:creator>
  <cp:lastModifiedBy>mouadh</cp:lastModifiedBy>
  <cp:revision>33</cp:revision>
  <dcterms:created xsi:type="dcterms:W3CDTF">2012-11-26T17:46:30Z</dcterms:created>
  <dcterms:modified xsi:type="dcterms:W3CDTF">2017-12-12T21:15:32Z</dcterms:modified>
</cp:coreProperties>
</file>