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0" r:id="rId3"/>
    <p:sldId id="267" r:id="rId4"/>
    <p:sldId id="268" r:id="rId5"/>
    <p:sldId id="269" r:id="rId6"/>
    <p:sldId id="471" r:id="rId7"/>
    <p:sldId id="325" r:id="rId8"/>
    <p:sldId id="472" r:id="rId9"/>
    <p:sldId id="270" r:id="rId10"/>
    <p:sldId id="367" r:id="rId11"/>
    <p:sldId id="473" r:id="rId12"/>
    <p:sldId id="490" r:id="rId13"/>
    <p:sldId id="296" r:id="rId14"/>
    <p:sldId id="484" r:id="rId15"/>
    <p:sldId id="485" r:id="rId16"/>
    <p:sldId id="486" r:id="rId17"/>
    <p:sldId id="487" r:id="rId18"/>
    <p:sldId id="488" r:id="rId19"/>
    <p:sldId id="489" r:id="rId20"/>
    <p:sldId id="271" r:id="rId21"/>
    <p:sldId id="474" r:id="rId22"/>
    <p:sldId id="272" r:id="rId23"/>
    <p:sldId id="368" r:id="rId24"/>
    <p:sldId id="475" r:id="rId25"/>
    <p:sldId id="273" r:id="rId26"/>
    <p:sldId id="476" r:id="rId27"/>
    <p:sldId id="275" r:id="rId28"/>
    <p:sldId id="491" r:id="rId29"/>
    <p:sldId id="477" r:id="rId30"/>
    <p:sldId id="342" r:id="rId31"/>
    <p:sldId id="369" r:id="rId32"/>
    <p:sldId id="370" r:id="rId33"/>
    <p:sldId id="479" r:id="rId34"/>
    <p:sldId id="478" r:id="rId35"/>
    <p:sldId id="480" r:id="rId36"/>
    <p:sldId id="492" r:id="rId37"/>
    <p:sldId id="494" r:id="rId38"/>
    <p:sldId id="493" r:id="rId39"/>
    <p:sldId id="482" r:id="rId40"/>
    <p:sldId id="483" r:id="rId41"/>
    <p:sldId id="371" r:id="rId42"/>
    <p:sldId id="481"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C2B70-8959-4517-B000-26268488525E}" v="1" dt="2023-05-17T06:34:40.38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varScale="1">
        <p:scale>
          <a:sx n="73" d="100"/>
          <a:sy n="73" d="100"/>
        </p:scale>
        <p:origin x="17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ir Khezzani" userId="26cbbc7fc23e5e7f" providerId="LiveId" clId="{892C2B70-8959-4517-B000-26268488525E}"/>
    <pc:docChg chg="addSld modSld">
      <pc:chgData name="Bachir Khezzani" userId="26cbbc7fc23e5e7f" providerId="LiveId" clId="{892C2B70-8959-4517-B000-26268488525E}" dt="2023-05-17T06:34:40.374" v="0"/>
      <pc:docMkLst>
        <pc:docMk/>
      </pc:docMkLst>
      <pc:sldChg chg="add">
        <pc:chgData name="Bachir Khezzani" userId="26cbbc7fc23e5e7f" providerId="LiveId" clId="{892C2B70-8959-4517-B000-26268488525E}" dt="2023-05-17T06:34:40.374" v="0"/>
        <pc:sldMkLst>
          <pc:docMk/>
          <pc:sldMk cId="4196326939" sldId="2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17/05/2023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17/05/2023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17/05/2023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548680"/>
            <a:ext cx="5334200" cy="1728192"/>
          </a:xfrm>
        </p:spPr>
        <p:txBody>
          <a:bodyPr>
            <a:normAutofit fontScale="90000"/>
          </a:bodyPr>
          <a:lstStyle/>
          <a:p>
            <a:pPr rtl="1"/>
            <a:r>
              <a:rPr lang="ar-SA" b="1" dirty="0"/>
              <a:t>جامعة الوادي</a:t>
            </a:r>
            <a:br>
              <a:rPr lang="ar-SA" b="1" dirty="0"/>
            </a:br>
            <a:r>
              <a:rPr lang="ar-SA" b="1" dirty="0"/>
              <a:t> كلية علوم الطبيعة والحياة</a:t>
            </a:r>
            <a:br>
              <a:rPr lang="ar-SA" b="1" dirty="0"/>
            </a:br>
            <a:r>
              <a:rPr lang="ar-SA" b="1" dirty="0"/>
              <a:t>قسم البيولوجيا</a:t>
            </a:r>
            <a:endParaRPr lang="fr-FR" b="1" dirty="0"/>
          </a:p>
        </p:txBody>
      </p:sp>
      <p:sp>
        <p:nvSpPr>
          <p:cNvPr id="4" name="Titre 1"/>
          <p:cNvSpPr txBox="1">
            <a:spLocks/>
          </p:cNvSpPr>
          <p:nvPr/>
        </p:nvSpPr>
        <p:spPr>
          <a:xfrm>
            <a:off x="685800" y="4646056"/>
            <a:ext cx="777240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400" dirty="0"/>
              <a:t>إعداد وتقديم ال</a:t>
            </a:r>
            <a:r>
              <a:rPr lang="ar-DZ" sz="2400" dirty="0"/>
              <a:t>دكتور</a:t>
            </a:r>
            <a:r>
              <a:rPr lang="ar-SA" sz="2400" dirty="0"/>
              <a:t>: بشير خزاني</a:t>
            </a:r>
            <a:endParaRPr lang="fr-FR" sz="2400" dirty="0"/>
          </a:p>
        </p:txBody>
      </p:sp>
      <p:sp>
        <p:nvSpPr>
          <p:cNvPr id="8" name="Titre 1"/>
          <p:cNvSpPr txBox="1">
            <a:spLocks/>
          </p:cNvSpPr>
          <p:nvPr/>
        </p:nvSpPr>
        <p:spPr>
          <a:xfrm>
            <a:off x="1513604" y="3873735"/>
            <a:ext cx="6042140" cy="7993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200" b="1" dirty="0"/>
              <a:t>محاضرات علم البيئة</a:t>
            </a:r>
            <a:r>
              <a:rPr lang="ar-DZ" sz="3200" b="1" dirty="0"/>
              <a:t> العام</a:t>
            </a:r>
            <a:endParaRPr lang="ar-SA" sz="3200" b="1" dirty="0"/>
          </a:p>
        </p:txBody>
      </p:sp>
      <p:sp>
        <p:nvSpPr>
          <p:cNvPr id="9" name="Titre 1"/>
          <p:cNvSpPr txBox="1">
            <a:spLocks/>
          </p:cNvSpPr>
          <p:nvPr/>
        </p:nvSpPr>
        <p:spPr>
          <a:xfrm>
            <a:off x="2409692" y="5564968"/>
            <a:ext cx="431188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800" dirty="0"/>
              <a:t>السنة الجامعية: </a:t>
            </a:r>
            <a:r>
              <a:rPr lang="ar-DZ" sz="2800" dirty="0"/>
              <a:t>2022-2023</a:t>
            </a:r>
            <a:endParaRPr lang="fr-FR" sz="2800" dirty="0"/>
          </a:p>
        </p:txBody>
      </p:sp>
      <p:pic>
        <p:nvPicPr>
          <p:cNvPr id="10" name="صورة 7"/>
          <p:cNvPicPr>
            <a:picLocks noChangeAspect="1"/>
          </p:cNvPicPr>
          <p:nvPr/>
        </p:nvPicPr>
        <p:blipFill>
          <a:blip r:embed="rId2"/>
          <a:srcRect l="12519" t="9540" r="13942" b="16385"/>
          <a:stretch>
            <a:fillRect/>
          </a:stretch>
        </p:blipFill>
        <p:spPr bwMode="auto">
          <a:xfrm>
            <a:off x="251720" y="260648"/>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صورة 7"/>
          <p:cNvPicPr>
            <a:picLocks noChangeAspect="1"/>
          </p:cNvPicPr>
          <p:nvPr/>
        </p:nvPicPr>
        <p:blipFill>
          <a:blip r:embed="rId2"/>
          <a:srcRect l="12519" t="9540" r="13942" b="16385"/>
          <a:stretch>
            <a:fillRect/>
          </a:stretch>
        </p:blipFill>
        <p:spPr bwMode="auto">
          <a:xfrm>
            <a:off x="7020472" y="188640"/>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Titre 1">
            <a:extLst>
              <a:ext uri="{FF2B5EF4-FFF2-40B4-BE49-F238E27FC236}">
                <a16:creationId xmlns:a16="http://schemas.microsoft.com/office/drawing/2014/main" id="{6B461639-19C7-079A-D286-3D79C86C4BC3}"/>
              </a:ext>
            </a:extLst>
          </p:cNvPr>
          <p:cNvSpPr txBox="1">
            <a:spLocks/>
          </p:cNvSpPr>
          <p:nvPr/>
        </p:nvSpPr>
        <p:spPr>
          <a:xfrm>
            <a:off x="1867574" y="2519606"/>
            <a:ext cx="5334200" cy="1120325"/>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170000"/>
              </a:lnSpc>
            </a:pPr>
            <a:r>
              <a:rPr lang="ar-DZ" sz="2400" b="1" dirty="0"/>
              <a:t>ميدان: علوم </a:t>
            </a:r>
            <a:r>
              <a:rPr lang="ar-DZ" sz="2400" b="1"/>
              <a:t>الطبيعة والحياة</a:t>
            </a:r>
            <a:endParaRPr lang="ar-DZ" sz="2400" b="1" dirty="0"/>
          </a:p>
          <a:p>
            <a:pPr rtl="1">
              <a:lnSpc>
                <a:spcPct val="170000"/>
              </a:lnSpc>
            </a:pPr>
            <a:r>
              <a:rPr lang="ar-DZ" sz="2400" b="1" dirty="0"/>
              <a:t>الشعبة: علوم بيولوجية</a:t>
            </a:r>
          </a:p>
          <a:p>
            <a:pPr rtl="1">
              <a:lnSpc>
                <a:spcPct val="170000"/>
              </a:lnSpc>
            </a:pPr>
            <a:r>
              <a:rPr lang="ar-DZ" sz="2400" b="1" dirty="0"/>
              <a:t>المستوى: السنة الثانية جذع مشترك</a:t>
            </a:r>
            <a:endParaRPr lang="fr-FR" sz="2400" b="1" dirty="0"/>
          </a:p>
        </p:txBody>
      </p:sp>
    </p:spTree>
    <p:extLst>
      <p:ext uri="{BB962C8B-B14F-4D97-AF65-F5344CB8AC3E}">
        <p14:creationId xmlns:p14="http://schemas.microsoft.com/office/powerpoint/2010/main" val="4196326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SA" b="1" dirty="0">
                <a:solidFill>
                  <a:srgbClr val="0000CC"/>
                </a:solidFill>
              </a:rPr>
              <a:t>قانون الحد الأعلى أو قانون التحمل</a:t>
            </a:r>
            <a:br>
              <a:rPr lang="ar-SA" b="1" dirty="0">
                <a:solidFill>
                  <a:srgbClr val="0000CC"/>
                </a:solidFill>
              </a:rPr>
            </a:br>
            <a:r>
              <a:rPr lang="ar-SA" b="1" dirty="0">
                <a:solidFill>
                  <a:srgbClr val="0000CC"/>
                </a:solidFill>
              </a:rPr>
              <a:t> </a:t>
            </a:r>
            <a:r>
              <a:rPr lang="en-US" b="1" dirty="0">
                <a:solidFill>
                  <a:srgbClr val="0000CC"/>
                </a:solidFill>
              </a:rPr>
              <a:t> </a:t>
            </a:r>
            <a:r>
              <a:rPr lang="fr-FR" b="1" dirty="0">
                <a:solidFill>
                  <a:srgbClr val="0000CC"/>
                </a:solidFill>
              </a:rPr>
              <a:t>Law of maximum or </a:t>
            </a:r>
            <a:r>
              <a:rPr lang="fr-FR" b="1" dirty="0" err="1">
                <a:solidFill>
                  <a:srgbClr val="0000CC"/>
                </a:solidFill>
              </a:rPr>
              <a:t>law</a:t>
            </a:r>
            <a:r>
              <a:rPr lang="fr-FR" b="1" dirty="0">
                <a:solidFill>
                  <a:srgbClr val="0000CC"/>
                </a:solidFill>
              </a:rPr>
              <a:t> of </a:t>
            </a:r>
            <a:r>
              <a:rPr lang="fr-FR" b="1" dirty="0" err="1">
                <a:solidFill>
                  <a:srgbClr val="0000CC"/>
                </a:solidFill>
              </a:rPr>
              <a:t>tolerance</a:t>
            </a:r>
            <a:r>
              <a:rPr lang="fr-FR" b="1" dirty="0">
                <a:solidFill>
                  <a:srgbClr val="0000CC"/>
                </a:solidFill>
              </a:rPr>
              <a:t> </a:t>
            </a:r>
            <a:endParaRPr lang="fr-FR" dirty="0">
              <a:solidFill>
                <a:srgbClr val="0000CC"/>
              </a:solidFill>
            </a:endParaRPr>
          </a:p>
        </p:txBody>
      </p:sp>
      <p:sp>
        <p:nvSpPr>
          <p:cNvPr id="3" name="Espace réservé du contenu 2"/>
          <p:cNvSpPr>
            <a:spLocks noGrp="1"/>
          </p:cNvSpPr>
          <p:nvPr>
            <p:ph idx="1"/>
          </p:nvPr>
        </p:nvSpPr>
        <p:spPr/>
        <p:txBody>
          <a:bodyPr>
            <a:normAutofit/>
          </a:bodyPr>
          <a:lstStyle/>
          <a:p>
            <a:pPr marL="0" indent="0" algn="ctr" rtl="1">
              <a:buNone/>
            </a:pPr>
            <a:r>
              <a:rPr lang="ar-SA" sz="4400" dirty="0"/>
              <a:t>أدخل هذا القانون </a:t>
            </a:r>
            <a:r>
              <a:rPr lang="ar-SA" sz="4400" dirty="0" err="1"/>
              <a:t>شيلفرد</a:t>
            </a:r>
            <a:r>
              <a:rPr lang="ar-SA" sz="4400" dirty="0"/>
              <a:t> </a:t>
            </a:r>
            <a:r>
              <a:rPr lang="fr-FR" sz="4400" dirty="0" err="1"/>
              <a:t>Shelford</a:t>
            </a:r>
            <a:r>
              <a:rPr lang="ar-SA" sz="4400" dirty="0"/>
              <a:t> في عام 1913، حيث لاحظ أنه مثلما أن </a:t>
            </a:r>
            <a:r>
              <a:rPr lang="ar-SA" sz="4400" dirty="0">
                <a:solidFill>
                  <a:srgbClr val="00FF00"/>
                </a:solidFill>
              </a:rPr>
              <a:t>هناك قيمة دنيا </a:t>
            </a:r>
            <a:r>
              <a:rPr lang="ar-SA" sz="4400" dirty="0"/>
              <a:t>    </a:t>
            </a:r>
            <a:r>
              <a:rPr lang="fr-FR" sz="4400" dirty="0"/>
              <a:t>(Minimum Value) </a:t>
            </a:r>
            <a:r>
              <a:rPr lang="ar-SA" sz="4400" dirty="0"/>
              <a:t>لعامل بيئي معين يتوقف عنده نمو ونشاط الكائن الحي، فإنه أيضا توجد </a:t>
            </a:r>
            <a:r>
              <a:rPr lang="ar-SA" sz="4400" dirty="0">
                <a:solidFill>
                  <a:srgbClr val="FF0000"/>
                </a:solidFill>
              </a:rPr>
              <a:t>قيمة عليا</a:t>
            </a:r>
            <a:r>
              <a:rPr lang="fr-FR" sz="4400" dirty="0"/>
              <a:t>Maximum Value) </a:t>
            </a:r>
            <a:r>
              <a:rPr lang="ar-SA" sz="4400" dirty="0"/>
              <a:t> ينعدم بعدها نشاط الكائن الحي.</a:t>
            </a:r>
            <a:endParaRPr lang="fr-FR" sz="4400" dirty="0"/>
          </a:p>
        </p:txBody>
      </p:sp>
    </p:spTree>
    <p:extLst>
      <p:ext uri="{BB962C8B-B14F-4D97-AF65-F5344CB8AC3E}">
        <p14:creationId xmlns:p14="http://schemas.microsoft.com/office/powerpoint/2010/main" val="22296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Autofit/>
          </a:bodyPr>
          <a:lstStyle/>
          <a:p>
            <a:pPr marL="0" indent="0" algn="ctr" rtl="1">
              <a:buNone/>
            </a:pPr>
            <a:r>
              <a:rPr lang="ar-SA" sz="5400" dirty="0"/>
              <a:t>إن مجال نشاط الكائن الحي بين القيمتين الدنيا والعليا يسمى </a:t>
            </a:r>
            <a:endParaRPr lang="fr-FR" sz="5400" dirty="0"/>
          </a:p>
          <a:p>
            <a:pPr marL="0" indent="0" algn="ctr" rtl="1">
              <a:buNone/>
            </a:pPr>
            <a:r>
              <a:rPr lang="ar-SA" sz="5400" dirty="0">
                <a:solidFill>
                  <a:srgbClr val="FF0000"/>
                </a:solidFill>
              </a:rPr>
              <a:t>بمجال التحمل                         </a:t>
            </a:r>
            <a:r>
              <a:rPr lang="fr-FR" sz="5400" dirty="0">
                <a:solidFill>
                  <a:srgbClr val="00FF00"/>
                </a:solidFill>
              </a:rPr>
              <a:t>(</a:t>
            </a:r>
            <a:r>
              <a:rPr lang="fr-FR" sz="5400" dirty="0" err="1">
                <a:solidFill>
                  <a:srgbClr val="00FF00"/>
                </a:solidFill>
              </a:rPr>
              <a:t>Tolerance</a:t>
            </a:r>
            <a:r>
              <a:rPr lang="fr-FR" sz="5400" dirty="0">
                <a:solidFill>
                  <a:srgbClr val="00FF00"/>
                </a:solidFill>
              </a:rPr>
              <a:t> </a:t>
            </a:r>
            <a:r>
              <a:rPr lang="fr-FR" sz="5400" dirty="0" err="1">
                <a:solidFill>
                  <a:srgbClr val="00FF00"/>
                </a:solidFill>
              </a:rPr>
              <a:t>interval</a:t>
            </a:r>
            <a:r>
              <a:rPr lang="fr-FR" sz="5400" dirty="0">
                <a:solidFill>
                  <a:srgbClr val="00FF00"/>
                </a:solidFill>
              </a:rPr>
              <a:t>) </a:t>
            </a:r>
            <a:r>
              <a:rPr lang="ar-SA" sz="5400" dirty="0"/>
              <a:t> </a:t>
            </a:r>
            <a:endParaRPr lang="fr-FR" sz="5400" dirty="0"/>
          </a:p>
          <a:p>
            <a:pPr marL="0" indent="0" algn="ctr" rtl="1">
              <a:buNone/>
            </a:pPr>
            <a:r>
              <a:rPr lang="ar-SA" sz="5400" dirty="0"/>
              <a:t>وهو مجال يتعلق بعدة عوامل ويستحيل أن ينشط الكائن الحي خارجه.</a:t>
            </a:r>
            <a:endParaRPr lang="fr-FR" sz="5400" dirty="0"/>
          </a:p>
          <a:p>
            <a:endParaRPr lang="fr-FR" sz="5400" dirty="0"/>
          </a:p>
        </p:txBody>
      </p:sp>
    </p:spTree>
    <p:extLst>
      <p:ext uri="{BB962C8B-B14F-4D97-AF65-F5344CB8AC3E}">
        <p14:creationId xmlns:p14="http://schemas.microsoft.com/office/powerpoint/2010/main" val="397689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bou Ghassane\Desktop\ecology\Shelfords-Law-of-Tole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8" y="692696"/>
            <a:ext cx="902980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040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srcRect/>
          <a:stretch>
            <a:fillRect/>
          </a:stretch>
        </p:blipFill>
        <p:spPr bwMode="auto">
          <a:xfrm>
            <a:off x="0" y="0"/>
            <a:ext cx="9144000" cy="6858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51945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ou Ghassane\Desktop\ecology\adaptation-environnement-L-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50" y="332656"/>
            <a:ext cx="904975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0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ou Ghassane\Desktop\ecology\val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2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69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ou Ghassane\Desktop\ecology\slide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45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bou Ghassane\Desktop\ecology\toleranc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6780"/>
            <a:ext cx="8964488" cy="604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17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bou Ghassane\Desktop\ecology\tolerance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6257"/>
            <a:ext cx="4896544" cy="682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10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bou Ghassane\Desktop\ecology\slide_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24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7992888" cy="1296144"/>
          </a:xfrm>
          <a:solidFill>
            <a:srgbClr val="00FF00"/>
          </a:solidFill>
        </p:spPr>
        <p:txBody>
          <a:bodyPr>
            <a:noAutofit/>
          </a:bodyPr>
          <a:lstStyle/>
          <a:p>
            <a:r>
              <a:rPr lang="ar-SA" sz="8000" b="1" dirty="0"/>
              <a:t>ثالثا</a:t>
            </a:r>
            <a:endParaRPr lang="fr-FR" sz="8000" b="1" dirty="0"/>
          </a:p>
        </p:txBody>
      </p:sp>
      <p:sp>
        <p:nvSpPr>
          <p:cNvPr id="3" name="Espace réservé du contenu 2"/>
          <p:cNvSpPr>
            <a:spLocks noGrp="1"/>
          </p:cNvSpPr>
          <p:nvPr>
            <p:ph idx="1"/>
          </p:nvPr>
        </p:nvSpPr>
        <p:spPr>
          <a:xfrm>
            <a:off x="457200" y="1916832"/>
            <a:ext cx="8229600" cy="4032448"/>
          </a:xfrm>
          <a:solidFill>
            <a:srgbClr val="00B0F0"/>
          </a:solidFill>
        </p:spPr>
        <p:txBody>
          <a:bodyPr>
            <a:normAutofit fontScale="62500" lnSpcReduction="20000"/>
          </a:bodyPr>
          <a:lstStyle/>
          <a:p>
            <a:pPr marL="0" indent="0" algn="ctr" rtl="1">
              <a:buNone/>
            </a:pPr>
            <a:r>
              <a:rPr lang="ar-SA" sz="9600" b="1" dirty="0"/>
              <a:t>التفاعل بين الكائنات الحية ووسطها المعيشي</a:t>
            </a:r>
            <a:endParaRPr lang="fr-FR" sz="9600" dirty="0"/>
          </a:p>
          <a:p>
            <a:pPr algn="ctr" rtl="1"/>
            <a:r>
              <a:rPr lang="en-US" sz="9600" b="1" dirty="0"/>
              <a:t>Interaction between living things and their environment</a:t>
            </a:r>
            <a:endParaRPr lang="fr-FR" sz="9600" dirty="0"/>
          </a:p>
        </p:txBody>
      </p:sp>
    </p:spTree>
    <p:extLst>
      <p:ext uri="{BB962C8B-B14F-4D97-AF65-F5344CB8AC3E}">
        <p14:creationId xmlns:p14="http://schemas.microsoft.com/office/powerpoint/2010/main" val="14856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rtl="1"/>
            <a:r>
              <a:rPr lang="ar-SA" b="1" dirty="0">
                <a:solidFill>
                  <a:srgbClr val="0000CC"/>
                </a:solidFill>
              </a:rPr>
              <a:t>المجال الأمثل للعيش </a:t>
            </a:r>
            <a:r>
              <a:rPr lang="en-US" b="1" dirty="0">
                <a:solidFill>
                  <a:srgbClr val="0000CC"/>
                </a:solidFill>
              </a:rPr>
              <a:t>Optimal interval</a:t>
            </a:r>
            <a:endParaRPr lang="fr-FR" b="1" dirty="0">
              <a:solidFill>
                <a:srgbClr val="0000CC"/>
              </a:solidFill>
            </a:endParaRPr>
          </a:p>
        </p:txBody>
      </p:sp>
      <p:sp>
        <p:nvSpPr>
          <p:cNvPr id="3" name="Espace réservé du contenu 2"/>
          <p:cNvSpPr>
            <a:spLocks noGrp="1"/>
          </p:cNvSpPr>
          <p:nvPr>
            <p:ph idx="1"/>
          </p:nvPr>
        </p:nvSpPr>
        <p:spPr/>
        <p:txBody>
          <a:bodyPr>
            <a:normAutofit fontScale="92500" lnSpcReduction="20000"/>
          </a:bodyPr>
          <a:lstStyle/>
          <a:p>
            <a:pPr marL="0" indent="0" algn="ctr" rtl="1">
              <a:buNone/>
            </a:pPr>
            <a:r>
              <a:rPr lang="ar-SA" sz="4400" dirty="0"/>
              <a:t>داخل مجال التحمل للكائن الحي يوجد هناك مجال آخر يدعى </a:t>
            </a:r>
            <a:r>
              <a:rPr lang="ar-SA" sz="4400" dirty="0">
                <a:solidFill>
                  <a:srgbClr val="FF0000"/>
                </a:solidFill>
              </a:rPr>
              <a:t>بالمجال الأمثل للعيش</a:t>
            </a:r>
            <a:r>
              <a:rPr lang="ar-SA" sz="4400" dirty="0"/>
              <a:t>، والذي يمكن تعريفه على أنه المجال الذي يمكن للكائن الحي أن يعيش فيه </a:t>
            </a:r>
            <a:r>
              <a:rPr lang="ar-SA" sz="4400" dirty="0">
                <a:solidFill>
                  <a:srgbClr val="00B050"/>
                </a:solidFill>
              </a:rPr>
              <a:t>بسهولة وينمو ويتكاثر</a:t>
            </a:r>
            <a:r>
              <a:rPr lang="ar-SA" sz="4400" dirty="0"/>
              <a:t>. خارج هذا المجال </a:t>
            </a:r>
            <a:r>
              <a:rPr lang="ar-SA" sz="4400" dirty="0">
                <a:solidFill>
                  <a:srgbClr val="FF0000"/>
                </a:solidFill>
              </a:rPr>
              <a:t>يعيش</a:t>
            </a:r>
            <a:r>
              <a:rPr lang="ar-SA" sz="4400" dirty="0"/>
              <a:t> هذا الكائن في </a:t>
            </a:r>
            <a:r>
              <a:rPr lang="ar-SA" sz="4400" dirty="0">
                <a:solidFill>
                  <a:srgbClr val="FF0000"/>
                </a:solidFill>
              </a:rPr>
              <a:t>إجهاد للعامل البيئي </a:t>
            </a:r>
            <a:r>
              <a:rPr lang="ar-SA" sz="4400" dirty="0"/>
              <a:t>ويمكن أن يكون واسعا أو ضيقا، ويمكن أن يكون في مركز مجال التحمل أو يميل باتجاه القيمة الدنيا أو العليا.</a:t>
            </a:r>
            <a:endParaRPr lang="fr-FR" sz="4400" dirty="0"/>
          </a:p>
          <a:p>
            <a:pPr algn="ctr"/>
            <a:endParaRPr lang="fr-FR" dirty="0"/>
          </a:p>
        </p:txBody>
      </p:sp>
    </p:spTree>
    <p:extLst>
      <p:ext uri="{BB962C8B-B14F-4D97-AF65-F5344CB8AC3E}">
        <p14:creationId xmlns:p14="http://schemas.microsoft.com/office/powerpoint/2010/main" val="3706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a:bodyPr>
          <a:lstStyle/>
          <a:p>
            <a:pPr marL="0" indent="0" algn="ctr" rtl="1">
              <a:buNone/>
            </a:pPr>
            <a:r>
              <a:rPr lang="ar-SA" sz="6000" dirty="0"/>
              <a:t>المجال الأمثل للعيش يختلف حسب </a:t>
            </a:r>
            <a:r>
              <a:rPr lang="ar-SA" sz="6000" dirty="0">
                <a:solidFill>
                  <a:srgbClr val="FF0000"/>
                </a:solidFill>
              </a:rPr>
              <a:t>أنواع الكائنات الحية </a:t>
            </a:r>
            <a:r>
              <a:rPr lang="ar-SA" sz="6000" dirty="0"/>
              <a:t>وحسب </a:t>
            </a:r>
            <a:r>
              <a:rPr lang="ar-SA" sz="6000" dirty="0">
                <a:solidFill>
                  <a:srgbClr val="0000CC"/>
                </a:solidFill>
              </a:rPr>
              <a:t>طبيعة العامل البيئي</a:t>
            </a:r>
            <a:r>
              <a:rPr lang="ar-SA" sz="6000" dirty="0"/>
              <a:t>، كما يختلف أيضا  </a:t>
            </a:r>
            <a:r>
              <a:rPr lang="ar-SA" sz="6000" dirty="0">
                <a:solidFill>
                  <a:srgbClr val="00FF00"/>
                </a:solidFill>
              </a:rPr>
              <a:t>حسب المكان والزمان.</a:t>
            </a:r>
            <a:endParaRPr lang="fr-FR" sz="6000" dirty="0">
              <a:solidFill>
                <a:srgbClr val="00FF00"/>
              </a:solidFill>
            </a:endParaRPr>
          </a:p>
          <a:p>
            <a:pPr algn="ctr" rtl="1"/>
            <a:endParaRPr lang="fr-FR" sz="6000" dirty="0"/>
          </a:p>
        </p:txBody>
      </p:sp>
    </p:spTree>
    <p:extLst>
      <p:ext uri="{BB962C8B-B14F-4D97-AF65-F5344CB8AC3E}">
        <p14:creationId xmlns:p14="http://schemas.microsoft.com/office/powerpoint/2010/main" val="2897441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rtl="1"/>
            <a:r>
              <a:rPr lang="ar-SA" sz="4800" b="1" dirty="0">
                <a:solidFill>
                  <a:srgbClr val="0000CC"/>
                </a:solidFill>
              </a:rPr>
              <a:t>القيمة المثلى للعيش </a:t>
            </a:r>
            <a:r>
              <a:rPr lang="fr-FR" sz="4800" b="1" dirty="0">
                <a:solidFill>
                  <a:srgbClr val="0000CC"/>
                </a:solidFill>
              </a:rPr>
              <a:t> Optimal</a:t>
            </a:r>
            <a:r>
              <a:rPr lang="fr-FR" sz="4800" dirty="0">
                <a:solidFill>
                  <a:srgbClr val="0000CC"/>
                </a:solidFill>
              </a:rPr>
              <a:t> </a:t>
            </a:r>
            <a:r>
              <a:rPr lang="fr-FR" sz="4800" b="1" dirty="0">
                <a:solidFill>
                  <a:srgbClr val="0000CC"/>
                </a:solidFill>
              </a:rPr>
              <a:t>value</a:t>
            </a:r>
            <a:r>
              <a:rPr lang="ar-SA" sz="4800" b="1" dirty="0">
                <a:solidFill>
                  <a:srgbClr val="0000CC"/>
                </a:solidFill>
              </a:rPr>
              <a:t>   </a:t>
            </a:r>
            <a:endParaRPr lang="fr-FR" sz="4800" b="1" dirty="0">
              <a:solidFill>
                <a:srgbClr val="0000CC"/>
              </a:solidFill>
            </a:endParaRPr>
          </a:p>
        </p:txBody>
      </p:sp>
      <p:sp>
        <p:nvSpPr>
          <p:cNvPr id="3" name="Espace réservé du contenu 2"/>
          <p:cNvSpPr>
            <a:spLocks noGrp="1"/>
          </p:cNvSpPr>
          <p:nvPr>
            <p:ph idx="1"/>
          </p:nvPr>
        </p:nvSpPr>
        <p:spPr/>
        <p:txBody>
          <a:bodyPr>
            <a:noAutofit/>
          </a:bodyPr>
          <a:lstStyle/>
          <a:p>
            <a:pPr marL="0" indent="0" algn="ctr" rtl="1">
              <a:buNone/>
            </a:pPr>
            <a:r>
              <a:rPr lang="ar-SA" sz="4800" dirty="0"/>
              <a:t>هي قيمة للعامل البيئي تنتمي للمجال الأمثل للعيش يكون عندها نشاط الكائن الحي </a:t>
            </a:r>
            <a:r>
              <a:rPr lang="ar-SA" sz="4800" dirty="0" err="1">
                <a:solidFill>
                  <a:srgbClr val="FF0000"/>
                </a:solidFill>
              </a:rPr>
              <a:t>أعظميا</a:t>
            </a:r>
            <a:r>
              <a:rPr lang="ar-SA" sz="4800" dirty="0"/>
              <a:t>. هذه القيمة </a:t>
            </a:r>
            <a:r>
              <a:rPr lang="ar-SA" sz="4800" dirty="0">
                <a:solidFill>
                  <a:srgbClr val="00FF00"/>
                </a:solidFill>
              </a:rPr>
              <a:t>تختلف من كائن إلى آخر</a:t>
            </a:r>
            <a:r>
              <a:rPr lang="ar-SA" sz="4800" dirty="0"/>
              <a:t> ومن </a:t>
            </a:r>
            <a:r>
              <a:rPr lang="ar-SA" sz="4800" dirty="0">
                <a:solidFill>
                  <a:srgbClr val="FF0000"/>
                </a:solidFill>
              </a:rPr>
              <a:t>عامل بيئي إلى آخر</a:t>
            </a:r>
            <a:r>
              <a:rPr lang="ar-SA" sz="4800" dirty="0"/>
              <a:t>، كما تختلف </a:t>
            </a:r>
            <a:r>
              <a:rPr lang="ar-SA" sz="4800" dirty="0">
                <a:solidFill>
                  <a:srgbClr val="0000CC"/>
                </a:solidFill>
              </a:rPr>
              <a:t>حسب المكان والزمان </a:t>
            </a:r>
            <a:r>
              <a:rPr lang="ar-SA" sz="4800" dirty="0"/>
              <a:t>لنفس الكائن ولنفس العامل البيئي.</a:t>
            </a:r>
            <a:endParaRPr lang="fr-FR" sz="4800" dirty="0"/>
          </a:p>
        </p:txBody>
      </p:sp>
    </p:spTree>
    <p:extLst>
      <p:ext uri="{BB962C8B-B14F-4D97-AF65-F5344CB8AC3E}">
        <p14:creationId xmlns:p14="http://schemas.microsoft.com/office/powerpoint/2010/main" val="17223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rtl="1"/>
            <a:r>
              <a:rPr lang="ar-SA" b="1" dirty="0">
                <a:solidFill>
                  <a:srgbClr val="0000CC"/>
                </a:solidFill>
              </a:rPr>
              <a:t>المفاهيم الأساسية في تطبيقات قانون التحمل</a:t>
            </a:r>
            <a:endParaRPr lang="fr-FR" dirty="0">
              <a:solidFill>
                <a:srgbClr val="0000CC"/>
              </a:solidFill>
            </a:endParaRPr>
          </a:p>
        </p:txBody>
      </p:sp>
      <p:sp>
        <p:nvSpPr>
          <p:cNvPr id="3" name="Espace réservé du contenu 2"/>
          <p:cNvSpPr>
            <a:spLocks noGrp="1"/>
          </p:cNvSpPr>
          <p:nvPr>
            <p:ph idx="1"/>
          </p:nvPr>
        </p:nvSpPr>
        <p:spPr>
          <a:xfrm>
            <a:off x="457200" y="1340768"/>
            <a:ext cx="8229600" cy="4785395"/>
          </a:xfrm>
        </p:spPr>
        <p:txBody>
          <a:bodyPr>
            <a:normAutofit/>
          </a:bodyPr>
          <a:lstStyle/>
          <a:p>
            <a:pPr lvl="0" algn="ctr" rtl="1"/>
            <a:r>
              <a:rPr lang="ar-SA" dirty="0"/>
              <a:t>إن الكائنات الحية التي لها مدى تحمل </a:t>
            </a:r>
            <a:r>
              <a:rPr lang="ar-SA" dirty="0">
                <a:solidFill>
                  <a:srgbClr val="0000CC"/>
                </a:solidFill>
              </a:rPr>
              <a:t>واسع</a:t>
            </a:r>
            <a:r>
              <a:rPr lang="ar-SA" dirty="0"/>
              <a:t> لمعظم العوامل البيئية هي التي تكون </a:t>
            </a:r>
            <a:r>
              <a:rPr lang="ar-SA" dirty="0">
                <a:solidFill>
                  <a:srgbClr val="0000CC"/>
                </a:solidFill>
              </a:rPr>
              <a:t>أوسع انتشارا </a:t>
            </a:r>
            <a:r>
              <a:rPr lang="ar-SA" dirty="0"/>
              <a:t>في الطبيعة وأكثر احتمالا على البقاء.</a:t>
            </a:r>
            <a:endParaRPr lang="fr-FR" dirty="0"/>
          </a:p>
          <a:p>
            <a:pPr lvl="0" algn="ctr" rtl="1"/>
            <a:r>
              <a:rPr lang="ar-SA" dirty="0"/>
              <a:t>إن بعض الكائنات الحية لهل مدى تحمل </a:t>
            </a:r>
            <a:r>
              <a:rPr lang="ar-SA" dirty="0">
                <a:solidFill>
                  <a:srgbClr val="FF0000"/>
                </a:solidFill>
              </a:rPr>
              <a:t>واسع </a:t>
            </a:r>
            <a:r>
              <a:rPr lang="ar-SA" dirty="0"/>
              <a:t>لبعض العوامل البيئية </a:t>
            </a:r>
            <a:r>
              <a:rPr lang="ar-SA" dirty="0">
                <a:solidFill>
                  <a:srgbClr val="FF0000"/>
                </a:solidFill>
              </a:rPr>
              <a:t>وضيق</a:t>
            </a:r>
            <a:r>
              <a:rPr lang="ar-SA" dirty="0"/>
              <a:t> لبعض العوامل الأخرى.</a:t>
            </a:r>
            <a:endParaRPr lang="fr-FR" dirty="0"/>
          </a:p>
          <a:p>
            <a:pPr lvl="0" algn="ctr" rtl="1"/>
            <a:r>
              <a:rPr lang="ar-SA" dirty="0"/>
              <a:t>إن نقص كمية ما أو عامل ما في الطبيعة يؤثر </a:t>
            </a:r>
            <a:r>
              <a:rPr lang="ar-SA" dirty="0">
                <a:solidFill>
                  <a:srgbClr val="FF0000"/>
                </a:solidFill>
              </a:rPr>
              <a:t>سلبا</a:t>
            </a:r>
            <a:r>
              <a:rPr lang="ar-SA" dirty="0"/>
              <a:t> أو </a:t>
            </a:r>
            <a:r>
              <a:rPr lang="ar-SA" dirty="0">
                <a:solidFill>
                  <a:srgbClr val="FF0000"/>
                </a:solidFill>
              </a:rPr>
              <a:t>إيجابا</a:t>
            </a:r>
            <a:r>
              <a:rPr lang="ar-SA" dirty="0"/>
              <a:t> على مدى التحمل لعنصر آخر.</a:t>
            </a:r>
            <a:endParaRPr lang="fr-FR" dirty="0"/>
          </a:p>
          <a:p>
            <a:pPr lvl="0" algn="ctr" rtl="1"/>
            <a:r>
              <a:rPr lang="ar-SA" dirty="0"/>
              <a:t>إن مدى التحمل لعامل من العوامل البيئية غالبا ما يتغير </a:t>
            </a:r>
            <a:r>
              <a:rPr lang="ar-SA" dirty="0">
                <a:solidFill>
                  <a:srgbClr val="FF0000"/>
                </a:solidFill>
              </a:rPr>
              <a:t>مكانيا وزمانيا</a:t>
            </a:r>
            <a:r>
              <a:rPr lang="ar-SA" dirty="0"/>
              <a:t>.</a:t>
            </a:r>
            <a:endParaRPr lang="fr-FR" dirty="0"/>
          </a:p>
          <a:p>
            <a:pPr algn="ctr"/>
            <a:endParaRPr lang="fr-FR" dirty="0"/>
          </a:p>
        </p:txBody>
      </p:sp>
    </p:spTree>
    <p:extLst>
      <p:ext uri="{BB962C8B-B14F-4D97-AF65-F5344CB8AC3E}">
        <p14:creationId xmlns:p14="http://schemas.microsoft.com/office/powerpoint/2010/main" val="298883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a:bodyPr>
          <a:lstStyle/>
          <a:p>
            <a:pPr lvl="0" algn="ctr" rtl="1"/>
            <a:r>
              <a:rPr lang="ar-SA" dirty="0"/>
              <a:t>إن العلاقات بين الكائنات الحية كالتطفل والافتراس والتنافس، لها دور واضح في التأثير على انتشار تلك الأحياء في مجالات تحملها.</a:t>
            </a:r>
            <a:endParaRPr lang="fr-FR" dirty="0"/>
          </a:p>
          <a:p>
            <a:pPr lvl="0" algn="ctr" rtl="1"/>
            <a:r>
              <a:rPr lang="ar-SA" dirty="0"/>
              <a:t>لا تعيش الكائنات الحية في الوضع الطبيعي في الظروف المثالية من مجال التحمل، وذلك لأن تأثيرات العوامل البيئية تتداخل مع بعضها.</a:t>
            </a:r>
            <a:endParaRPr lang="fr-FR" dirty="0"/>
          </a:p>
          <a:p>
            <a:pPr algn="ctr" rtl="1"/>
            <a:r>
              <a:rPr lang="ar-SA" dirty="0"/>
              <a:t>مرحلة التكاثر في الكائن الحي هي المرحلة </a:t>
            </a:r>
            <a:r>
              <a:rPr lang="ar-SA" dirty="0">
                <a:solidFill>
                  <a:srgbClr val="FF0000"/>
                </a:solidFill>
              </a:rPr>
              <a:t>الحرجة</a:t>
            </a:r>
            <a:r>
              <a:rPr lang="ar-SA" dirty="0"/>
              <a:t> التي تحتاج لظروف بيئية قريبة من </a:t>
            </a:r>
            <a:r>
              <a:rPr lang="ar-SA" dirty="0">
                <a:solidFill>
                  <a:srgbClr val="FF0000"/>
                </a:solidFill>
              </a:rPr>
              <a:t>الحد المثالي</a:t>
            </a:r>
            <a:r>
              <a:rPr lang="ar-SA" dirty="0"/>
              <a:t>. لذا نجد أن تكون البذور والأجنة والطلائع النباتية واليرقات لا يكون إلا في فترات معينة من السنة تحت الوضع الطبيعي وذلك لعدم استمرارية الظروف المثالية على مدار السنة.</a:t>
            </a:r>
            <a:endParaRPr lang="fr-FR" dirty="0"/>
          </a:p>
        </p:txBody>
      </p:sp>
    </p:spTree>
    <p:extLst>
      <p:ext uri="{BB962C8B-B14F-4D97-AF65-F5344CB8AC3E}">
        <p14:creationId xmlns:p14="http://schemas.microsoft.com/office/powerpoint/2010/main" val="2009252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70186"/>
          </a:xfrm>
        </p:spPr>
        <p:txBody>
          <a:bodyPr>
            <a:noAutofit/>
          </a:bodyPr>
          <a:lstStyle/>
          <a:p>
            <a:pPr lvl="0" rtl="1"/>
            <a:r>
              <a:rPr lang="ar-SA" sz="5400" b="1" dirty="0">
                <a:solidFill>
                  <a:srgbClr val="0000CC"/>
                </a:solidFill>
              </a:rPr>
              <a:t>السعة البيئية</a:t>
            </a:r>
            <a:br>
              <a:rPr lang="ar-SA" sz="5400" b="1" dirty="0">
                <a:solidFill>
                  <a:srgbClr val="0000CC"/>
                </a:solidFill>
              </a:rPr>
            </a:br>
            <a:r>
              <a:rPr lang="ar-SA" sz="5400" b="1" dirty="0">
                <a:solidFill>
                  <a:srgbClr val="0000CC"/>
                </a:solidFill>
              </a:rPr>
              <a:t> </a:t>
            </a:r>
            <a:r>
              <a:rPr lang="fr-FR" sz="5400" b="1" dirty="0" err="1">
                <a:solidFill>
                  <a:srgbClr val="0000CC"/>
                </a:solidFill>
              </a:rPr>
              <a:t>Ecological</a:t>
            </a:r>
            <a:r>
              <a:rPr lang="fr-FR" sz="5400" b="1" dirty="0">
                <a:solidFill>
                  <a:srgbClr val="0000CC"/>
                </a:solidFill>
              </a:rPr>
              <a:t> valence </a:t>
            </a:r>
            <a:endParaRPr lang="fr-FR" sz="5400" dirty="0">
              <a:solidFill>
                <a:srgbClr val="0000CC"/>
              </a:solidFill>
            </a:endParaRPr>
          </a:p>
        </p:txBody>
      </p:sp>
      <p:sp>
        <p:nvSpPr>
          <p:cNvPr id="3" name="Espace réservé du contenu 2"/>
          <p:cNvSpPr>
            <a:spLocks noGrp="1"/>
          </p:cNvSpPr>
          <p:nvPr>
            <p:ph idx="1"/>
          </p:nvPr>
        </p:nvSpPr>
        <p:spPr>
          <a:xfrm>
            <a:off x="457200" y="2132856"/>
            <a:ext cx="8229600" cy="3993307"/>
          </a:xfrm>
        </p:spPr>
        <p:txBody>
          <a:bodyPr>
            <a:noAutofit/>
          </a:bodyPr>
          <a:lstStyle/>
          <a:p>
            <a:pPr algn="ctr" rtl="1"/>
            <a:r>
              <a:rPr lang="ar-SA" sz="5400" dirty="0"/>
              <a:t>يمكن تعريف السعة البيئية على أنها مدى تحمل الكائن الحي للتغيرات في العوامل البيئية اللاحيوية والتي تقسم إلى ثلاث أقسام:</a:t>
            </a:r>
            <a:endParaRPr lang="fr-FR" sz="5400" dirty="0"/>
          </a:p>
        </p:txBody>
      </p:sp>
    </p:spTree>
    <p:extLst>
      <p:ext uri="{BB962C8B-B14F-4D97-AF65-F5344CB8AC3E}">
        <p14:creationId xmlns:p14="http://schemas.microsoft.com/office/powerpoint/2010/main" val="26143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904656"/>
          </a:xfrm>
        </p:spPr>
        <p:txBody>
          <a:bodyPr/>
          <a:lstStyle/>
          <a:p>
            <a:pPr marL="0" indent="0" algn="ctr" rtl="1">
              <a:buNone/>
            </a:pPr>
            <a:r>
              <a:rPr lang="ar-SA" sz="4000" b="1" dirty="0"/>
              <a:t>الكائنات واسعة التحمل </a:t>
            </a:r>
            <a:r>
              <a:rPr lang="fr-FR" sz="4000" b="1" dirty="0" err="1"/>
              <a:t>Euryoecious</a:t>
            </a:r>
            <a:r>
              <a:rPr lang="fr-FR" sz="4000" b="1" dirty="0"/>
              <a:t> </a:t>
            </a:r>
            <a:endParaRPr lang="fr-FR" sz="4000" dirty="0"/>
          </a:p>
          <a:p>
            <a:pPr algn="ctr" rtl="1"/>
            <a:r>
              <a:rPr lang="ar-SA" dirty="0"/>
              <a:t>وهي الكائنات التي تمتلك مجال تحمل واسع للعامل البيئي.</a:t>
            </a:r>
          </a:p>
          <a:p>
            <a:pPr algn="ctr" rtl="1"/>
            <a:endParaRPr lang="fr-FR" dirty="0"/>
          </a:p>
          <a:p>
            <a:pPr marL="0" indent="0" algn="ctr" rtl="1">
              <a:buNone/>
            </a:pPr>
            <a:r>
              <a:rPr lang="ar-SA" sz="4000" b="1" dirty="0"/>
              <a:t>الكائنات ضيقة التحمل </a:t>
            </a:r>
            <a:r>
              <a:rPr lang="fr-FR" sz="4000" b="1" dirty="0" err="1"/>
              <a:t>Stenoecious</a:t>
            </a:r>
            <a:endParaRPr lang="fr-FR" sz="4000" dirty="0"/>
          </a:p>
          <a:p>
            <a:pPr algn="ctr" rtl="1"/>
            <a:r>
              <a:rPr lang="ar-SA" dirty="0"/>
              <a:t>وهي الكائنات التي تمتلك مجال تحمل ضيق للعامل البيئي. </a:t>
            </a:r>
          </a:p>
          <a:p>
            <a:pPr algn="ctr" rtl="1"/>
            <a:endParaRPr lang="fr-FR" dirty="0"/>
          </a:p>
          <a:p>
            <a:pPr marL="0" indent="0" algn="ctr" rtl="1">
              <a:buNone/>
            </a:pPr>
            <a:r>
              <a:rPr lang="ar-SA" sz="4000" b="1" dirty="0"/>
              <a:t>الكائنات متوسطة التحمل </a:t>
            </a:r>
            <a:r>
              <a:rPr lang="fr-FR" sz="4000" b="1" dirty="0" err="1"/>
              <a:t>Mesoecious</a:t>
            </a:r>
            <a:endParaRPr lang="fr-FR" sz="4000" b="1" dirty="0"/>
          </a:p>
          <a:p>
            <a:pPr algn="ctr" rtl="1"/>
            <a:r>
              <a:rPr lang="ar-SA" dirty="0"/>
              <a:t>وهي الكائنات التي تمتلك مجال تحمل متوسط للعامل البيئي. </a:t>
            </a:r>
            <a:endParaRPr lang="fr-FR" dirty="0"/>
          </a:p>
          <a:p>
            <a:pPr algn="ctr" rtl="1"/>
            <a:endParaRPr lang="fr-FR" dirty="0"/>
          </a:p>
        </p:txBody>
      </p:sp>
    </p:spTree>
    <p:extLst>
      <p:ext uri="{BB962C8B-B14F-4D97-AF65-F5344CB8AC3E}">
        <p14:creationId xmlns:p14="http://schemas.microsoft.com/office/powerpoint/2010/main" val="488428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pPr algn="ctr" rtl="1"/>
            <a:r>
              <a:rPr lang="ar-SA" sz="4800" dirty="0"/>
              <a:t>إن مجالات التحمل للعديد من العوامل البيئية تستعمل بشكل واضح من قبل علماء البيئة في وصف الكائنات الحية بالإشارة إلى كونها ضيقة التحمل </a:t>
            </a:r>
            <a:r>
              <a:rPr lang="fr-FR" sz="4800" dirty="0" err="1"/>
              <a:t>Stenoecious</a:t>
            </a:r>
            <a:r>
              <a:rPr lang="fr-FR" sz="4800" dirty="0"/>
              <a:t> </a:t>
            </a:r>
            <a:r>
              <a:rPr lang="ar-SA" sz="4800" dirty="0"/>
              <a:t>أو واسعة التحمل واسع التحمل</a:t>
            </a:r>
            <a:r>
              <a:rPr lang="fr-FR" sz="4800" dirty="0" err="1"/>
              <a:t>Euryoecious</a:t>
            </a:r>
            <a:r>
              <a:rPr lang="fr-FR" sz="4800" dirty="0"/>
              <a:t>  </a:t>
            </a:r>
            <a:r>
              <a:rPr lang="ar-SA" sz="4800" dirty="0"/>
              <a:t>أو متوسطة التحمل </a:t>
            </a:r>
            <a:r>
              <a:rPr lang="fr-FR" sz="4800" dirty="0" err="1"/>
              <a:t>Mesoecious</a:t>
            </a:r>
            <a:r>
              <a:rPr lang="ar-SA" sz="4800" dirty="0"/>
              <a:t>. </a:t>
            </a:r>
            <a:endParaRPr lang="fr-FR" sz="4800" dirty="0"/>
          </a:p>
        </p:txBody>
      </p:sp>
    </p:spTree>
    <p:extLst>
      <p:ext uri="{BB962C8B-B14F-4D97-AF65-F5344CB8AC3E}">
        <p14:creationId xmlns:p14="http://schemas.microsoft.com/office/powerpoint/2010/main" val="2888473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slideplayer.com/21/6284762/slides/slide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87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84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IQ" sz="3200" b="1" dirty="0"/>
              <a:t> </a:t>
            </a:r>
            <a:r>
              <a:rPr lang="ar-SA" sz="3200" dirty="0"/>
              <a:t>فمثلا لو أخذنا درجة الحرارة والماء والغذاء والملوحة كعوامل بيئية يمكن وصف الكائنات الحية حسب مجال تحملها كالآتي:</a:t>
            </a:r>
            <a:endParaRPr lang="fr-FR" sz="32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39182557"/>
              </p:ext>
            </p:extLst>
          </p:nvPr>
        </p:nvGraphicFramePr>
        <p:xfrm>
          <a:off x="611561" y="1700810"/>
          <a:ext cx="8136902" cy="4824535"/>
        </p:xfrm>
        <a:graphic>
          <a:graphicData uri="http://schemas.openxmlformats.org/drawingml/2006/table">
            <a:tbl>
              <a:tblPr rtl="1" firstRow="1" firstCol="1" bandRow="1">
                <a:tableStyleId>{5C22544A-7EE6-4342-B048-85BDC9FD1C3A}</a:tableStyleId>
              </a:tblPr>
              <a:tblGrid>
                <a:gridCol w="1621888">
                  <a:extLst>
                    <a:ext uri="{9D8B030D-6E8A-4147-A177-3AD203B41FA5}">
                      <a16:colId xmlns:a16="http://schemas.microsoft.com/office/drawing/2014/main" val="20000"/>
                    </a:ext>
                  </a:extLst>
                </a:gridCol>
                <a:gridCol w="2123683">
                  <a:extLst>
                    <a:ext uri="{9D8B030D-6E8A-4147-A177-3AD203B41FA5}">
                      <a16:colId xmlns:a16="http://schemas.microsoft.com/office/drawing/2014/main" val="20001"/>
                    </a:ext>
                  </a:extLst>
                </a:gridCol>
                <a:gridCol w="2356689">
                  <a:extLst>
                    <a:ext uri="{9D8B030D-6E8A-4147-A177-3AD203B41FA5}">
                      <a16:colId xmlns:a16="http://schemas.microsoft.com/office/drawing/2014/main" val="20002"/>
                    </a:ext>
                  </a:extLst>
                </a:gridCol>
                <a:gridCol w="2034642">
                  <a:extLst>
                    <a:ext uri="{9D8B030D-6E8A-4147-A177-3AD203B41FA5}">
                      <a16:colId xmlns:a16="http://schemas.microsoft.com/office/drawing/2014/main" val="20003"/>
                    </a:ext>
                  </a:extLst>
                </a:gridCol>
              </a:tblGrid>
              <a:tr h="1714495">
                <a:tc>
                  <a:txBody>
                    <a:bodyPr/>
                    <a:lstStyle/>
                    <a:p>
                      <a:pPr algn="ctr" rtl="1">
                        <a:lnSpc>
                          <a:spcPct val="115000"/>
                        </a:lnSpc>
                        <a:spcBef>
                          <a:spcPts val="600"/>
                        </a:spcBef>
                        <a:spcAft>
                          <a:spcPts val="600"/>
                        </a:spcAft>
                      </a:pPr>
                      <a:r>
                        <a:rPr lang="ar-IQ" sz="2000" b="1" dirty="0">
                          <a:effectLst/>
                        </a:rPr>
                        <a:t>العامل البيئي</a:t>
                      </a:r>
                      <a:endParaRPr lang="fr-FR" sz="1600" b="1" dirty="0">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ar-IQ" sz="2000" b="1">
                          <a:effectLst/>
                        </a:rPr>
                        <a:t>واسع التحمل </a:t>
                      </a:r>
                      <a:r>
                        <a:rPr lang="fr-FR" sz="2400" b="1">
                          <a:effectLst/>
                        </a:rPr>
                        <a:t>Euryoecious</a:t>
                      </a:r>
                      <a:endParaRPr lang="fr-FR" sz="1600" b="1">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ar-IQ" sz="2000" b="1">
                          <a:effectLst/>
                        </a:rPr>
                        <a:t>متوسط التحمل </a:t>
                      </a:r>
                      <a:r>
                        <a:rPr lang="fr-FR" sz="2400" b="1">
                          <a:effectLst/>
                        </a:rPr>
                        <a:t>Mesoecious</a:t>
                      </a:r>
                      <a:endParaRPr lang="fr-FR" sz="1600" b="1">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ar-IQ" sz="2000" b="1">
                          <a:effectLst/>
                        </a:rPr>
                        <a:t>ضيق التحمل </a:t>
                      </a:r>
                      <a:r>
                        <a:rPr lang="fr-FR" sz="2400" b="1">
                          <a:effectLst/>
                        </a:rPr>
                        <a:t>Stenoecious</a:t>
                      </a:r>
                      <a:endParaRPr lang="fr-FR" sz="1600" b="1">
                        <a:effectLst/>
                        <a:latin typeface="Calibri"/>
                        <a:ea typeface="Times New Roman"/>
                        <a:cs typeface="Arial"/>
                      </a:endParaRPr>
                    </a:p>
                  </a:txBody>
                  <a:tcPr marL="68580" marR="68580" marT="0" marB="0" anchor="ctr"/>
                </a:tc>
                <a:extLst>
                  <a:ext uri="{0D108BD9-81ED-4DB2-BD59-A6C34878D82A}">
                    <a16:rowId xmlns:a16="http://schemas.microsoft.com/office/drawing/2014/main" val="10000"/>
                  </a:ext>
                </a:extLst>
              </a:tr>
              <a:tr h="777510">
                <a:tc>
                  <a:txBody>
                    <a:bodyPr/>
                    <a:lstStyle/>
                    <a:p>
                      <a:pPr algn="ctr" rtl="1">
                        <a:lnSpc>
                          <a:spcPct val="115000"/>
                        </a:lnSpc>
                        <a:spcBef>
                          <a:spcPts val="600"/>
                        </a:spcBef>
                        <a:spcAft>
                          <a:spcPts val="600"/>
                        </a:spcAft>
                      </a:pPr>
                      <a:r>
                        <a:rPr lang="ar-IQ" sz="2000" b="1">
                          <a:effectLst/>
                        </a:rPr>
                        <a:t>الحرارة</a:t>
                      </a:r>
                      <a:endParaRPr lang="fr-FR" sz="1600" b="1">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fr-FR" sz="2000" b="1">
                          <a:effectLst/>
                        </a:rPr>
                        <a:t>Eurythermal</a:t>
                      </a:r>
                      <a:endParaRPr lang="fr-FR" sz="1600" b="1">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fr-FR" sz="2000" b="1">
                          <a:effectLst/>
                        </a:rPr>
                        <a:t>Mesothermal</a:t>
                      </a:r>
                      <a:endParaRPr lang="fr-FR" sz="1600" b="1">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fr-FR" sz="2000" b="1">
                          <a:effectLst/>
                        </a:rPr>
                        <a:t>Stenothermal</a:t>
                      </a:r>
                      <a:endParaRPr lang="fr-FR" sz="1600" b="1">
                        <a:effectLst/>
                        <a:latin typeface="Calibri"/>
                        <a:ea typeface="Times New Roman"/>
                        <a:cs typeface="Arial"/>
                      </a:endParaRPr>
                    </a:p>
                  </a:txBody>
                  <a:tcPr marL="68580" marR="68580" marT="0" marB="0" anchor="ctr"/>
                </a:tc>
                <a:extLst>
                  <a:ext uri="{0D108BD9-81ED-4DB2-BD59-A6C34878D82A}">
                    <a16:rowId xmlns:a16="http://schemas.microsoft.com/office/drawing/2014/main" val="10001"/>
                  </a:ext>
                </a:extLst>
              </a:tr>
              <a:tr h="777510">
                <a:tc>
                  <a:txBody>
                    <a:bodyPr/>
                    <a:lstStyle/>
                    <a:p>
                      <a:pPr algn="ctr" rtl="1">
                        <a:lnSpc>
                          <a:spcPct val="115000"/>
                        </a:lnSpc>
                        <a:spcBef>
                          <a:spcPts val="600"/>
                        </a:spcBef>
                        <a:spcAft>
                          <a:spcPts val="600"/>
                        </a:spcAft>
                      </a:pPr>
                      <a:r>
                        <a:rPr lang="ar-IQ" sz="2000" b="1">
                          <a:effectLst/>
                        </a:rPr>
                        <a:t>الماء</a:t>
                      </a:r>
                      <a:endParaRPr lang="fr-FR" sz="1600" b="1">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fr-FR" sz="2000" b="1">
                          <a:effectLst/>
                        </a:rPr>
                        <a:t>Euryhydric</a:t>
                      </a:r>
                      <a:endParaRPr lang="fr-FR" sz="1600" b="1">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fr-FR" sz="2000" b="1">
                          <a:effectLst/>
                        </a:rPr>
                        <a:t>Mesohydric</a:t>
                      </a:r>
                      <a:endParaRPr lang="fr-FR" sz="1600" b="1">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fr-FR" sz="2000" b="1">
                          <a:effectLst/>
                        </a:rPr>
                        <a:t>Stenohydric</a:t>
                      </a:r>
                      <a:endParaRPr lang="fr-FR" sz="1600" b="1">
                        <a:effectLst/>
                        <a:latin typeface="Calibri"/>
                        <a:ea typeface="Times New Roman"/>
                        <a:cs typeface="Arial"/>
                      </a:endParaRPr>
                    </a:p>
                  </a:txBody>
                  <a:tcPr marL="68580" marR="68580" marT="0" marB="0" anchor="ctr"/>
                </a:tc>
                <a:extLst>
                  <a:ext uri="{0D108BD9-81ED-4DB2-BD59-A6C34878D82A}">
                    <a16:rowId xmlns:a16="http://schemas.microsoft.com/office/drawing/2014/main" val="10002"/>
                  </a:ext>
                </a:extLst>
              </a:tr>
              <a:tr h="777510">
                <a:tc>
                  <a:txBody>
                    <a:bodyPr/>
                    <a:lstStyle/>
                    <a:p>
                      <a:pPr algn="ctr" rtl="1">
                        <a:lnSpc>
                          <a:spcPct val="115000"/>
                        </a:lnSpc>
                        <a:spcBef>
                          <a:spcPts val="600"/>
                        </a:spcBef>
                        <a:spcAft>
                          <a:spcPts val="600"/>
                        </a:spcAft>
                      </a:pPr>
                      <a:r>
                        <a:rPr lang="ar-IQ" sz="2000" b="1">
                          <a:effectLst/>
                        </a:rPr>
                        <a:t>الغذاء</a:t>
                      </a:r>
                      <a:endParaRPr lang="fr-FR" sz="1600" b="1">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fr-FR" sz="2000" b="1">
                          <a:effectLst/>
                        </a:rPr>
                        <a:t>Euryphagic</a:t>
                      </a:r>
                      <a:endParaRPr lang="fr-FR" sz="1600" b="1">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fr-FR" sz="2000" b="1">
                          <a:effectLst/>
                        </a:rPr>
                        <a:t>Mesophagic</a:t>
                      </a:r>
                      <a:endParaRPr lang="fr-FR" sz="1600" b="1">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fr-FR" sz="2000" b="1">
                          <a:effectLst/>
                        </a:rPr>
                        <a:t>Stenophagic</a:t>
                      </a:r>
                      <a:endParaRPr lang="fr-FR" sz="1600" b="1">
                        <a:effectLst/>
                        <a:latin typeface="Calibri"/>
                        <a:ea typeface="Times New Roman"/>
                        <a:cs typeface="Arial"/>
                      </a:endParaRPr>
                    </a:p>
                  </a:txBody>
                  <a:tcPr marL="68580" marR="68580" marT="0" marB="0" anchor="ctr"/>
                </a:tc>
                <a:extLst>
                  <a:ext uri="{0D108BD9-81ED-4DB2-BD59-A6C34878D82A}">
                    <a16:rowId xmlns:a16="http://schemas.microsoft.com/office/drawing/2014/main" val="10003"/>
                  </a:ext>
                </a:extLst>
              </a:tr>
              <a:tr h="777510">
                <a:tc>
                  <a:txBody>
                    <a:bodyPr/>
                    <a:lstStyle/>
                    <a:p>
                      <a:pPr algn="ctr" rtl="1">
                        <a:lnSpc>
                          <a:spcPct val="115000"/>
                        </a:lnSpc>
                        <a:spcBef>
                          <a:spcPts val="600"/>
                        </a:spcBef>
                        <a:spcAft>
                          <a:spcPts val="600"/>
                        </a:spcAft>
                      </a:pPr>
                      <a:r>
                        <a:rPr lang="ar-IQ" sz="2000" b="1">
                          <a:effectLst/>
                        </a:rPr>
                        <a:t>الملوحة</a:t>
                      </a:r>
                      <a:endParaRPr lang="fr-FR" sz="1600" b="1">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fr-FR" sz="2000" b="1">
                          <a:effectLst/>
                        </a:rPr>
                        <a:t>Euryhalic</a:t>
                      </a:r>
                      <a:endParaRPr lang="fr-FR" sz="1600" b="1">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fr-FR" sz="2000" b="1">
                          <a:effectLst/>
                        </a:rPr>
                        <a:t>Mesohalic</a:t>
                      </a:r>
                      <a:endParaRPr lang="fr-FR" sz="1600" b="1">
                        <a:effectLst/>
                        <a:latin typeface="Calibri"/>
                        <a:ea typeface="Times New Roman"/>
                        <a:cs typeface="Arial"/>
                      </a:endParaRPr>
                    </a:p>
                  </a:txBody>
                  <a:tcPr marL="68580" marR="68580" marT="0" marB="0" anchor="ctr"/>
                </a:tc>
                <a:tc>
                  <a:txBody>
                    <a:bodyPr/>
                    <a:lstStyle/>
                    <a:p>
                      <a:pPr algn="ctr" rtl="1">
                        <a:lnSpc>
                          <a:spcPct val="115000"/>
                        </a:lnSpc>
                        <a:spcBef>
                          <a:spcPts val="600"/>
                        </a:spcBef>
                        <a:spcAft>
                          <a:spcPts val="600"/>
                        </a:spcAft>
                      </a:pPr>
                      <a:r>
                        <a:rPr lang="fr-FR" sz="2000" b="1" dirty="0" err="1">
                          <a:effectLst/>
                        </a:rPr>
                        <a:t>Stenohalic</a:t>
                      </a:r>
                      <a:endParaRPr lang="fr-FR" sz="1600" b="1" dirty="0">
                        <a:effectLst/>
                        <a:latin typeface="Calibri"/>
                        <a:ea typeface="Times New Roman"/>
                        <a:cs typeface="Arial"/>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448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412776"/>
            <a:ext cx="8229600" cy="4824536"/>
          </a:xfrm>
        </p:spPr>
        <p:txBody>
          <a:bodyPr>
            <a:noAutofit/>
          </a:bodyPr>
          <a:lstStyle/>
          <a:p>
            <a:pPr marL="0" indent="0" algn="ctr" rtl="1">
              <a:buNone/>
            </a:pPr>
            <a:r>
              <a:rPr lang="ar-SA" sz="4000" dirty="0"/>
              <a:t>يتأثر توزيع الكائنات الحية وانتشارها على الكرة الأرضية بطبيعة تحملها للتغيرات في العوامل البيئية بصورة عامة، والتي تشمل عددا من العوامل كالحرارة، الرطوبة، الضوء، الرياح، طبيعة التربة ونوعية الأحياء المتواجدة في تلك المنطقة وغيرها من العوامل.</a:t>
            </a:r>
            <a:endParaRPr lang="fr-FR" sz="4000" dirty="0"/>
          </a:p>
          <a:p>
            <a:pPr marL="0" indent="0" algn="ctr" rtl="1">
              <a:buNone/>
            </a:pPr>
            <a:r>
              <a:rPr lang="ar-SA" sz="4000" dirty="0">
                <a:solidFill>
                  <a:srgbClr val="FF0000"/>
                </a:solidFill>
              </a:rPr>
              <a:t> وعلى هذا الأساس يمكن فهم الوفرة </a:t>
            </a:r>
            <a:r>
              <a:rPr lang="ar-SA" sz="4000" dirty="0" err="1">
                <a:solidFill>
                  <a:srgbClr val="FF0000"/>
                </a:solidFill>
              </a:rPr>
              <a:t>والإنتشار</a:t>
            </a:r>
            <a:r>
              <a:rPr lang="ar-SA" sz="4000" dirty="0">
                <a:solidFill>
                  <a:srgbClr val="FF0000"/>
                </a:solidFill>
              </a:rPr>
              <a:t> للمجاميع الحياتية النباتية والحيوانية.</a:t>
            </a:r>
            <a:endParaRPr lang="fr-FR" sz="2400" dirty="0">
              <a:solidFill>
                <a:srgbClr val="FF0000"/>
              </a:solidFill>
            </a:endParaRPr>
          </a:p>
        </p:txBody>
      </p:sp>
      <p:sp>
        <p:nvSpPr>
          <p:cNvPr id="4" name="Titre 3"/>
          <p:cNvSpPr>
            <a:spLocks noGrp="1"/>
          </p:cNvSpPr>
          <p:nvPr>
            <p:ph type="title"/>
          </p:nvPr>
        </p:nvSpPr>
        <p:spPr/>
        <p:txBody>
          <a:bodyPr>
            <a:normAutofit/>
          </a:bodyPr>
          <a:lstStyle/>
          <a:p>
            <a:r>
              <a:rPr lang="ar-SA" b="1" dirty="0"/>
              <a:t>التفاعل بين الكائنات الحية ووسطها المعيشي</a:t>
            </a:r>
            <a:endParaRPr lang="fr-FR" dirty="0"/>
          </a:p>
        </p:txBody>
      </p:sp>
    </p:spTree>
    <p:extLst>
      <p:ext uri="{BB962C8B-B14F-4D97-AF65-F5344CB8AC3E}">
        <p14:creationId xmlns:p14="http://schemas.microsoft.com/office/powerpoint/2010/main" val="196305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srcRect/>
          <a:stretch>
            <a:fillRect/>
          </a:stretch>
        </p:blipFill>
        <p:spPr bwMode="auto">
          <a:xfrm>
            <a:off x="539552" y="392469"/>
            <a:ext cx="8208912" cy="590465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748916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z="6600" b="1" dirty="0"/>
              <a:t>مثال</a:t>
            </a:r>
            <a:endParaRPr lang="fr-FR" dirty="0"/>
          </a:p>
        </p:txBody>
      </p:sp>
      <p:sp>
        <p:nvSpPr>
          <p:cNvPr id="3" name="Espace réservé du contenu 2"/>
          <p:cNvSpPr>
            <a:spLocks noGrp="1"/>
          </p:cNvSpPr>
          <p:nvPr>
            <p:ph idx="1"/>
          </p:nvPr>
        </p:nvSpPr>
        <p:spPr/>
        <p:txBody>
          <a:bodyPr>
            <a:normAutofit/>
          </a:bodyPr>
          <a:lstStyle/>
          <a:p>
            <a:pPr algn="ctr" rtl="1"/>
            <a:r>
              <a:rPr lang="ar-SA" dirty="0"/>
              <a:t>الجمل والبطريق كلاهما من الكائنات الحية قليلة التحمل، أي تملك مدى تحمل ضيق. فالجمال تعيش في الصحراء وتتحمل درجات الحرارة العالية والظروف البيئية القاسية الناتجة عن ذلك، ولكنها لا تتحمل البرودة الشديدة أو الانخفاض الكبير والمستمر لدرجات الحرارة.</a:t>
            </a:r>
            <a:endParaRPr lang="fr-FR" dirty="0"/>
          </a:p>
          <a:p>
            <a:pPr algn="ctr" rtl="1"/>
            <a:r>
              <a:rPr lang="ar-SA" dirty="0"/>
              <a:t>أما البطريق فإنه يعيش في البيئات القطبية الباردة والقاسية ولكنه لا يتحمل الارتفاع في درجات الحرارة، علما أن انتشار الإثنين يكون محدودا.</a:t>
            </a:r>
            <a:endParaRPr lang="fr-FR" dirty="0"/>
          </a:p>
        </p:txBody>
      </p:sp>
    </p:spTree>
    <p:extLst>
      <p:ext uri="{BB962C8B-B14F-4D97-AF65-F5344CB8AC3E}">
        <p14:creationId xmlns:p14="http://schemas.microsoft.com/office/powerpoint/2010/main" val="1686525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rtl="1"/>
            <a:r>
              <a:rPr lang="ar-SA" b="1"/>
              <a:t>المركز </a:t>
            </a:r>
            <a:r>
              <a:rPr lang="ar-SA" b="1" dirty="0"/>
              <a:t>البيئي  </a:t>
            </a:r>
            <a:r>
              <a:rPr lang="fr-FR" b="1" dirty="0" err="1"/>
              <a:t>Ecological</a:t>
            </a:r>
            <a:r>
              <a:rPr lang="fr-FR" b="1" dirty="0"/>
              <a:t> niche </a:t>
            </a:r>
            <a:endParaRPr lang="fr-FR" dirty="0"/>
          </a:p>
        </p:txBody>
      </p:sp>
      <p:sp>
        <p:nvSpPr>
          <p:cNvPr id="3" name="Espace réservé du contenu 2"/>
          <p:cNvSpPr>
            <a:spLocks noGrp="1"/>
          </p:cNvSpPr>
          <p:nvPr>
            <p:ph idx="1"/>
          </p:nvPr>
        </p:nvSpPr>
        <p:spPr/>
        <p:txBody>
          <a:bodyPr>
            <a:noAutofit/>
          </a:bodyPr>
          <a:lstStyle/>
          <a:p>
            <a:pPr algn="ctr" rtl="1"/>
            <a:r>
              <a:rPr lang="ar-SA" sz="4000" dirty="0"/>
              <a:t>	إن أول من أوجد هذا المفهوم وطوره هو </a:t>
            </a:r>
            <a:r>
              <a:rPr lang="fr-FR" sz="4000" dirty="0"/>
              <a:t>Elton</a:t>
            </a:r>
            <a:r>
              <a:rPr lang="ar-SA" sz="4000" dirty="0"/>
              <a:t> في عام 1927، ويمكن تعريفه بأنه </a:t>
            </a:r>
            <a:r>
              <a:rPr lang="ar-SA" sz="4000" dirty="0">
                <a:solidFill>
                  <a:srgbClr val="FF0000"/>
                </a:solidFill>
              </a:rPr>
              <a:t>الوضعية التي يتميز بها هذا الكائن الحي داخل مجتمعه ونظامه البيئي</a:t>
            </a:r>
            <a:r>
              <a:rPr lang="ar-SA" sz="4000" dirty="0"/>
              <a:t>، </a:t>
            </a:r>
            <a:r>
              <a:rPr lang="ar-SA" sz="4000" dirty="0">
                <a:solidFill>
                  <a:srgbClr val="00B050"/>
                </a:solidFill>
              </a:rPr>
              <a:t>أو بتعبير آخر وضعه الوظيفي في نظامه البيئي</a:t>
            </a:r>
            <a:r>
              <a:rPr lang="ar-SA" sz="4000" dirty="0"/>
              <a:t>.</a:t>
            </a:r>
            <a:endParaRPr lang="fr-FR" sz="4000" dirty="0"/>
          </a:p>
          <a:p>
            <a:pPr algn="ctr" rtl="1"/>
            <a:r>
              <a:rPr lang="ar-SA" sz="4000" dirty="0"/>
              <a:t>ينتج هذا الوضع عن تكيفه البنيوي وخصائصه الفيزيولوجية وتصرفه الخاص سواء كان هذا التصرف وراثياً أو مكتسباً. </a:t>
            </a:r>
            <a:endParaRPr lang="fr-FR" sz="4000" dirty="0"/>
          </a:p>
          <a:p>
            <a:pPr algn="ctr"/>
            <a:endParaRPr lang="fr-FR" sz="4000" dirty="0"/>
          </a:p>
        </p:txBody>
      </p:sp>
    </p:spTree>
    <p:extLst>
      <p:ext uri="{BB962C8B-B14F-4D97-AF65-F5344CB8AC3E}">
        <p14:creationId xmlns:p14="http://schemas.microsoft.com/office/powerpoint/2010/main" val="3766957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a:bodyPr>
          <a:lstStyle/>
          <a:p>
            <a:pPr algn="ctr" rtl="1"/>
            <a:r>
              <a:rPr lang="ar-SA" sz="4000" dirty="0"/>
              <a:t>إن </a:t>
            </a:r>
            <a:r>
              <a:rPr lang="ar-DZ" sz="4000" dirty="0"/>
              <a:t>المركز</a:t>
            </a:r>
            <a:r>
              <a:rPr lang="ar-SA" sz="4000" dirty="0"/>
              <a:t> البيئي بالنسبة لأي كائن حي لا يتعلق فقط بالمكان الذي يعيش فيه هذا الكائن وإنما يتعلق أيضاً بالعمل الذي يقوم به في هذا المكان  ( من الناحية البيولوجية طبعا ). وبتعبير آخر يمكن أن نقول بأن ا</a:t>
            </a:r>
            <a:r>
              <a:rPr lang="ar-SA" sz="4000" dirty="0">
                <a:solidFill>
                  <a:srgbClr val="FF0000"/>
                </a:solidFill>
              </a:rPr>
              <a:t>لمسكن</a:t>
            </a:r>
            <a:r>
              <a:rPr lang="ar-SA" sz="4000" dirty="0"/>
              <a:t> هو " </a:t>
            </a:r>
            <a:r>
              <a:rPr lang="ar-SA" sz="4000" dirty="0">
                <a:solidFill>
                  <a:srgbClr val="FF0000"/>
                </a:solidFill>
              </a:rPr>
              <a:t>عنوان الكائن الحي</a:t>
            </a:r>
            <a:r>
              <a:rPr lang="ar-SA" sz="4000" dirty="0"/>
              <a:t> " أو " </a:t>
            </a:r>
            <a:r>
              <a:rPr lang="ar-SA" sz="4000" dirty="0">
                <a:solidFill>
                  <a:srgbClr val="FF0000"/>
                </a:solidFill>
              </a:rPr>
              <a:t>مكان إقامته </a:t>
            </a:r>
            <a:r>
              <a:rPr lang="ar-SA" sz="4000" dirty="0"/>
              <a:t>" أما </a:t>
            </a:r>
            <a:r>
              <a:rPr lang="ar-DZ" sz="4000" dirty="0">
                <a:solidFill>
                  <a:srgbClr val="00FF00"/>
                </a:solidFill>
              </a:rPr>
              <a:t>المركز</a:t>
            </a:r>
            <a:r>
              <a:rPr lang="ar-SA" sz="4000" dirty="0">
                <a:solidFill>
                  <a:srgbClr val="00FF00"/>
                </a:solidFill>
              </a:rPr>
              <a:t> البيئي </a:t>
            </a:r>
            <a:r>
              <a:rPr lang="ar-SA" sz="4000" dirty="0"/>
              <a:t>فهو " </a:t>
            </a:r>
            <a:r>
              <a:rPr lang="ar-SA" sz="4000" dirty="0">
                <a:solidFill>
                  <a:srgbClr val="00FF00"/>
                </a:solidFill>
              </a:rPr>
              <a:t>وظيفته</a:t>
            </a:r>
            <a:r>
              <a:rPr lang="ar-SA" sz="4000" dirty="0"/>
              <a:t> " أو </a:t>
            </a:r>
            <a:r>
              <a:rPr lang="ar-SA" sz="4000" dirty="0">
                <a:solidFill>
                  <a:srgbClr val="00FF00"/>
                </a:solidFill>
              </a:rPr>
              <a:t>مهنته</a:t>
            </a:r>
            <a:r>
              <a:rPr lang="ar-SA" sz="4000" dirty="0"/>
              <a:t> " ضمن مجموعة الأنواع التي يعيش معها في المجتمع الحيوي.</a:t>
            </a:r>
            <a:endParaRPr lang="fr-FR" sz="4000" dirty="0"/>
          </a:p>
          <a:p>
            <a:pPr algn="ctr" rtl="1"/>
            <a:endParaRPr lang="fr-FR" sz="4000" dirty="0"/>
          </a:p>
        </p:txBody>
      </p:sp>
    </p:spTree>
    <p:extLst>
      <p:ext uri="{BB962C8B-B14F-4D97-AF65-F5344CB8AC3E}">
        <p14:creationId xmlns:p14="http://schemas.microsoft.com/office/powerpoint/2010/main" val="383466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Autofit/>
          </a:bodyPr>
          <a:lstStyle/>
          <a:p>
            <a:pPr algn="ctr" rtl="1"/>
            <a:r>
              <a:rPr lang="ar-SA" sz="6000" dirty="0"/>
              <a:t>إن مفهوم المسكن هو مفهوم قديم استعمل من قبل </a:t>
            </a:r>
            <a:r>
              <a:rPr lang="ar-SA" sz="6000" dirty="0" err="1"/>
              <a:t>الإختصاصيين</a:t>
            </a:r>
            <a:r>
              <a:rPr lang="ar-SA" sz="6000" dirty="0"/>
              <a:t> بمعان مختلفة، أما مفهوم </a:t>
            </a:r>
            <a:r>
              <a:rPr lang="ar-DZ" sz="6000" dirty="0">
                <a:solidFill>
                  <a:srgbClr val="00FF00"/>
                </a:solidFill>
              </a:rPr>
              <a:t>المركز</a:t>
            </a:r>
            <a:r>
              <a:rPr lang="ar-SA" sz="6000" dirty="0">
                <a:solidFill>
                  <a:srgbClr val="00FF00"/>
                </a:solidFill>
              </a:rPr>
              <a:t> البيئي</a:t>
            </a:r>
            <a:r>
              <a:rPr lang="ar-SA" sz="6000" dirty="0"/>
              <a:t> فهو مفهوم حديث ولا يستعمل في الغالب خارج نطاق علم البيئة.</a:t>
            </a:r>
            <a:endParaRPr lang="fr-FR" sz="6000" dirty="0"/>
          </a:p>
        </p:txBody>
      </p:sp>
    </p:spTree>
    <p:extLst>
      <p:ext uri="{BB962C8B-B14F-4D97-AF65-F5344CB8AC3E}">
        <p14:creationId xmlns:p14="http://schemas.microsoft.com/office/powerpoint/2010/main" val="3207308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Autofit/>
          </a:bodyPr>
          <a:lstStyle/>
          <a:p>
            <a:pPr algn="ctr" rtl="1"/>
            <a:r>
              <a:rPr lang="ar-SA" sz="3600" dirty="0"/>
              <a:t>إذ كنا نهتم بكائن حي ما، فإننا بالإضافة إلى معرفة </a:t>
            </a:r>
            <a:r>
              <a:rPr lang="ar-SA" sz="3600" dirty="0">
                <a:solidFill>
                  <a:srgbClr val="00FF00"/>
                </a:solidFill>
              </a:rPr>
              <a:t>المكان الذي يعيش </a:t>
            </a:r>
            <a:r>
              <a:rPr lang="ar-SA" sz="3600" dirty="0"/>
              <a:t>فيه تحتاج إلى معرفة متطلباته البيئية ووضعه بالنسبة للمجتمع الذي يعيش فيه وبصورة خاصة تغذيته ومنبع الطاقة التي يستهلكها. وبذلك فإن مفهوم </a:t>
            </a:r>
            <a:r>
              <a:rPr lang="ar-DZ" sz="3600" dirty="0"/>
              <a:t>المركز</a:t>
            </a:r>
            <a:r>
              <a:rPr lang="ar-SA" sz="3600" dirty="0"/>
              <a:t> البيئي هو مفهوم خصب يسمح لنا أن نتعرف على وضع الكائن الحي في مجتمعه من حيث وظيفته وتغذيته ونموه وتأثيره في الكائنات الحية الأخرى التي يعيش معها وتأثيره في العناصر غير الحية من النظام البيئي الذي هو جزء منه.</a:t>
            </a:r>
            <a:endParaRPr lang="fr-FR" sz="3600" dirty="0"/>
          </a:p>
          <a:p>
            <a:pPr algn="ctr" rtl="1"/>
            <a:endParaRPr lang="fr-FR" sz="3600" dirty="0"/>
          </a:p>
        </p:txBody>
      </p:sp>
    </p:spTree>
    <p:extLst>
      <p:ext uri="{BB962C8B-B14F-4D97-AF65-F5344CB8AC3E}">
        <p14:creationId xmlns:p14="http://schemas.microsoft.com/office/powerpoint/2010/main" val="1521440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3.bp.blogspot.com/-syTNtPkAfdo/VtVTx6WAyLI/AAAAAAAABxI/qJcENvcErck/s1600/pre-ib-biology-ecology-44-72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https://3.bp.blogspot.com/-syTNtPkAfdo/VtVTx6WAyLI/AAAAAAAABxI/qJcENvcErck/s1600/pre-ib-biology-ecology-44-728.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descr="https://3.bp.blogspot.com/-syTNtPkAfdo/VtVTx6WAyLI/AAAAAAAABxI/qJcENvcErck/s1600/pre-ib-biology-ecology-44-728.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8" descr="https://3.bp.blogspot.com/-syTNtPkAfdo/VtVTx6WAyLI/AAAAAAAABxI/qJcENvcErck/s1600/pre-ib-biology-ecology-44-728.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81" name="Picture 9" descr="E:\Downloads\pre-ib-biology-ecology-44-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8964488" cy="685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091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Downloads\1096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7384"/>
            <a:ext cx="9108504" cy="66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776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slideplayer.com/28/9325580/slides/slid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4" y="0"/>
            <a:ext cx="913316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7153BCB5-295F-4D2F-A7EA-AEDA50CC19FD}"/>
              </a:ext>
            </a:extLst>
          </p:cNvPr>
          <p:cNvSpPr/>
          <p:nvPr/>
        </p:nvSpPr>
        <p:spPr>
          <a:xfrm>
            <a:off x="683568" y="2734250"/>
            <a:ext cx="698477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57241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ou Ghassane\Desktop\ecology\niches-2-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130"/>
            <a:ext cx="9036496" cy="6784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052736"/>
            <a:ext cx="8229600" cy="4137323"/>
          </a:xfrm>
        </p:spPr>
        <p:txBody>
          <a:bodyPr>
            <a:normAutofit/>
          </a:bodyPr>
          <a:lstStyle/>
          <a:p>
            <a:pPr marL="0" lvl="0" indent="0" algn="ctr" rtl="1">
              <a:buNone/>
            </a:pPr>
            <a:r>
              <a:rPr lang="ar-SA" sz="8800" b="1" dirty="0"/>
              <a:t>قوانين التحمل والعوامل المحددة</a:t>
            </a:r>
            <a:endParaRPr lang="fr-FR" sz="8800" dirty="0"/>
          </a:p>
          <a:p>
            <a:pPr algn="ctr" rtl="1"/>
            <a:endParaRPr lang="fr-FR" dirty="0"/>
          </a:p>
        </p:txBody>
      </p:sp>
    </p:spTree>
    <p:extLst>
      <p:ext uri="{BB962C8B-B14F-4D97-AF65-F5344CB8AC3E}">
        <p14:creationId xmlns:p14="http://schemas.microsoft.com/office/powerpoint/2010/main" val="111676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ou Ghassane\Desktop\ecology\lesson-24-ecological-niche-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4"/>
            <a:ext cx="9144000" cy="6784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234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IQ" sz="5400" b="1" dirty="0"/>
              <a:t>مثال </a:t>
            </a:r>
            <a:endParaRPr lang="fr-FR" sz="5400" dirty="0"/>
          </a:p>
        </p:txBody>
      </p:sp>
      <p:sp>
        <p:nvSpPr>
          <p:cNvPr id="3" name="Espace réservé du contenu 2"/>
          <p:cNvSpPr>
            <a:spLocks noGrp="1"/>
          </p:cNvSpPr>
          <p:nvPr>
            <p:ph idx="1"/>
          </p:nvPr>
        </p:nvSpPr>
        <p:spPr/>
        <p:txBody>
          <a:bodyPr>
            <a:normAutofit lnSpcReduction="10000"/>
          </a:bodyPr>
          <a:lstStyle/>
          <a:p>
            <a:pPr algn="ctr" rtl="1"/>
            <a:r>
              <a:rPr lang="ar-SA" sz="3800" dirty="0"/>
              <a:t>ومن الأنظمة التي تضرب على التمييز بين الموطن والمركز البيئي هي على نوعين من الحشرات المائية العائدة إلى رتبة نصفية الأجنحة : (</a:t>
            </a:r>
            <a:r>
              <a:rPr lang="fr-FR" sz="3800" dirty="0" err="1"/>
              <a:t>Hemiptera</a:t>
            </a:r>
            <a:r>
              <a:rPr lang="fr-FR" sz="3800" dirty="0"/>
              <a:t> </a:t>
            </a:r>
            <a:r>
              <a:rPr lang="fr-FR" sz="3800" dirty="0" err="1"/>
              <a:t>order</a:t>
            </a:r>
            <a:r>
              <a:rPr lang="ar-SA" sz="3800" dirty="0"/>
              <a:t>) والتي تتجمع في العادة في نفس المكان وهو عبارة عن برك الماء الحاوية على النباتات الصغيرة ، أي أن لها نفس الموطن (</a:t>
            </a:r>
            <a:r>
              <a:rPr lang="fr-FR" sz="3800" dirty="0"/>
              <a:t>habitat</a:t>
            </a:r>
            <a:r>
              <a:rPr lang="ar-SA" sz="3800" dirty="0"/>
              <a:t>) إلا أنهما يحتلان مركزين بيئيين مختلفين </a:t>
            </a:r>
            <a:endParaRPr lang="fr-FR" sz="3800" dirty="0"/>
          </a:p>
          <a:p>
            <a:pPr algn="ctr"/>
            <a:endParaRPr lang="fr-FR" dirty="0"/>
          </a:p>
        </p:txBody>
      </p:sp>
    </p:spTree>
    <p:extLst>
      <p:ext uri="{BB962C8B-B14F-4D97-AF65-F5344CB8AC3E}">
        <p14:creationId xmlns:p14="http://schemas.microsoft.com/office/powerpoint/2010/main" val="442420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lnSpcReduction="10000"/>
          </a:bodyPr>
          <a:lstStyle/>
          <a:p>
            <a:pPr algn="ctr" rtl="1"/>
            <a:r>
              <a:rPr lang="ar-SA" sz="3600" dirty="0"/>
              <a:t>فسابحات الظهر العائدة للجنس </a:t>
            </a:r>
            <a:r>
              <a:rPr lang="fr-FR" sz="3600" dirty="0" err="1"/>
              <a:t>Notonecta</a:t>
            </a:r>
            <a:r>
              <a:rPr lang="fr-FR" sz="3600" dirty="0"/>
              <a:t> </a:t>
            </a:r>
            <a:r>
              <a:rPr lang="ar-SA" sz="3600" dirty="0"/>
              <a:t> هي مفترسات فعالة حيث تقوم باقتناص فرائسها وكلها وفي العادة تكون هذه الفرائس بقدر حجمها أو اقل. أما النوع الآخر فيعود للجنس </a:t>
            </a:r>
            <a:r>
              <a:rPr lang="fr-FR" sz="3600" dirty="0" err="1"/>
              <a:t>Corixa</a:t>
            </a:r>
            <a:r>
              <a:rPr lang="fr-FR" sz="3600" dirty="0"/>
              <a:t> </a:t>
            </a:r>
            <a:r>
              <a:rPr lang="ar-SA" sz="3600" dirty="0"/>
              <a:t> وهي بالشكل العام تشبه الحشرة الأخرى </a:t>
            </a:r>
            <a:r>
              <a:rPr lang="ar-SA" sz="3600" dirty="0" err="1"/>
              <a:t>انفة</a:t>
            </a:r>
            <a:r>
              <a:rPr lang="ar-SA" sz="3600" dirty="0"/>
              <a:t> الذكر إلا أن لها دورا بيئيا مختلفا في المجتمع لكونها تتغذى على النباتات المتفسخة.</a:t>
            </a:r>
            <a:endParaRPr lang="fr-FR" sz="3600" dirty="0"/>
          </a:p>
          <a:p>
            <a:pPr algn="ctr" rtl="1"/>
            <a:r>
              <a:rPr lang="ar-SA" sz="3600" dirty="0"/>
              <a:t>من هذا يتضح أن كلا النوعين يمثلان دورا بيئيا مختلفا في إمرار الطاقة فالأول مفترس والثاني يتغذى على النباتات المتفسخة</a:t>
            </a:r>
            <a:endParaRPr lang="fr-FR" sz="3600" dirty="0"/>
          </a:p>
        </p:txBody>
      </p:sp>
    </p:spTree>
    <p:extLst>
      <p:ext uri="{BB962C8B-B14F-4D97-AF65-F5344CB8AC3E}">
        <p14:creationId xmlns:p14="http://schemas.microsoft.com/office/powerpoint/2010/main" val="149600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6600" b="1" dirty="0">
                <a:solidFill>
                  <a:srgbClr val="0000CC"/>
                </a:solidFill>
              </a:rPr>
              <a:t>مقدمة</a:t>
            </a:r>
            <a:endParaRPr lang="fr-FR" sz="6600" b="1" dirty="0">
              <a:solidFill>
                <a:srgbClr val="0000CC"/>
              </a:solidFill>
            </a:endParaRPr>
          </a:p>
        </p:txBody>
      </p:sp>
      <p:sp>
        <p:nvSpPr>
          <p:cNvPr id="3" name="Espace réservé du contenu 2"/>
          <p:cNvSpPr>
            <a:spLocks noGrp="1"/>
          </p:cNvSpPr>
          <p:nvPr>
            <p:ph idx="1"/>
          </p:nvPr>
        </p:nvSpPr>
        <p:spPr/>
        <p:txBody>
          <a:bodyPr>
            <a:noAutofit/>
          </a:bodyPr>
          <a:lstStyle/>
          <a:p>
            <a:pPr marL="0" indent="0" algn="ctr" rtl="1">
              <a:buNone/>
            </a:pPr>
            <a:r>
              <a:rPr lang="ar-SA" sz="4000" dirty="0"/>
              <a:t>يلاحظ أن بعض الأنواع من الكائنات الحية ذات مستويات تحمل </a:t>
            </a:r>
            <a:r>
              <a:rPr lang="ar-SA" sz="4000" dirty="0">
                <a:solidFill>
                  <a:srgbClr val="FF0000"/>
                </a:solidFill>
              </a:rPr>
              <a:t>عالية</a:t>
            </a:r>
            <a:r>
              <a:rPr lang="ar-SA" sz="4000" dirty="0"/>
              <a:t> لعدد من العوامل البيئية، مما جعلها تملك القدرة على </a:t>
            </a:r>
            <a:r>
              <a:rPr lang="ar-SA" sz="4000" dirty="0">
                <a:solidFill>
                  <a:srgbClr val="FF0000"/>
                </a:solidFill>
              </a:rPr>
              <a:t>الانتشار الواسع </a:t>
            </a:r>
            <a:r>
              <a:rPr lang="ar-SA" sz="4000" dirty="0"/>
              <a:t>في مناطق مختلفة مثل بعض الأنواع من الطيور وأشجار </a:t>
            </a:r>
            <a:r>
              <a:rPr lang="ar-SA" sz="4000" dirty="0" err="1"/>
              <a:t>اليوكالبتوس</a:t>
            </a:r>
            <a:r>
              <a:rPr lang="ar-SA" sz="4000" dirty="0"/>
              <a:t>. وهناك أنواع أخرى تعيش في </a:t>
            </a:r>
            <a:r>
              <a:rPr lang="ar-SA" sz="4000" dirty="0">
                <a:solidFill>
                  <a:srgbClr val="00FF00"/>
                </a:solidFill>
              </a:rPr>
              <a:t>مناطق محددة أي أنها محدودة الانتشار</a:t>
            </a:r>
            <a:r>
              <a:rPr lang="ar-SA" sz="4000" dirty="0"/>
              <a:t>، وذلك بسبب </a:t>
            </a:r>
            <a:r>
              <a:rPr lang="ar-SA" sz="4000" dirty="0">
                <a:solidFill>
                  <a:srgbClr val="00FF00"/>
                </a:solidFill>
              </a:rPr>
              <a:t>عدم تحملها لبعض العوامل البيئية</a:t>
            </a:r>
            <a:r>
              <a:rPr lang="ar-SA" sz="4000" dirty="0"/>
              <a:t> مثل الدببة وأشجار النخيل</a:t>
            </a:r>
            <a:endParaRPr lang="fr-FR" sz="4000" dirty="0"/>
          </a:p>
          <a:p>
            <a:endParaRPr lang="fr-FR" sz="2000" dirty="0"/>
          </a:p>
        </p:txBody>
      </p:sp>
    </p:spTree>
    <p:extLst>
      <p:ext uri="{BB962C8B-B14F-4D97-AF65-F5344CB8AC3E}">
        <p14:creationId xmlns:p14="http://schemas.microsoft.com/office/powerpoint/2010/main" val="145160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Autofit/>
          </a:bodyPr>
          <a:lstStyle/>
          <a:p>
            <a:pPr marL="0" indent="0" algn="ctr" rtl="1">
              <a:buNone/>
            </a:pPr>
            <a:r>
              <a:rPr lang="ar-SA" sz="4400" dirty="0"/>
              <a:t>لقد اهتم علماء البيئة بدراسة تحمل الكائنات الحية للعوامل البيئية المختلفة وعلاقة ذلك بالصفات </a:t>
            </a:r>
            <a:r>
              <a:rPr lang="ar-SA" sz="4400" dirty="0">
                <a:solidFill>
                  <a:srgbClr val="FF0000"/>
                </a:solidFill>
              </a:rPr>
              <a:t>المرفولوجية </a:t>
            </a:r>
            <a:r>
              <a:rPr lang="ar-SA" sz="4400" dirty="0">
                <a:solidFill>
                  <a:srgbClr val="00FF00"/>
                </a:solidFill>
              </a:rPr>
              <a:t>والفيزيولوجية</a:t>
            </a:r>
            <a:r>
              <a:rPr lang="ar-SA" sz="4400" dirty="0"/>
              <a:t>. ويمكن القول أن وجود أي كائن حي واستمراره في بيئة معينة يعتمد في الأساس على مجموعة </a:t>
            </a:r>
            <a:r>
              <a:rPr lang="ar-SA" sz="4400" dirty="0">
                <a:solidFill>
                  <a:srgbClr val="0000CC"/>
                </a:solidFill>
              </a:rPr>
              <a:t>متداخلة من العوامل</a:t>
            </a:r>
            <a:r>
              <a:rPr lang="ar-SA" sz="4400" dirty="0"/>
              <a:t>، والتي يجب أن تكون في </a:t>
            </a:r>
            <a:r>
              <a:rPr lang="ar-SA" sz="4400" dirty="0">
                <a:solidFill>
                  <a:srgbClr val="0000CC"/>
                </a:solidFill>
              </a:rPr>
              <a:t>مدى التحمل</a:t>
            </a:r>
            <a:r>
              <a:rPr lang="ar-SA" sz="4400" dirty="0"/>
              <a:t> ليبقى ذلك الكائن الحي في تلك المنطقة.</a:t>
            </a:r>
            <a:endParaRPr lang="fr-FR" sz="4400" dirty="0"/>
          </a:p>
          <a:p>
            <a:pPr algn="ctr"/>
            <a:endParaRPr lang="fr-FR" sz="4400" dirty="0"/>
          </a:p>
        </p:txBody>
      </p:sp>
    </p:spTree>
    <p:extLst>
      <p:ext uri="{BB962C8B-B14F-4D97-AF65-F5344CB8AC3E}">
        <p14:creationId xmlns:p14="http://schemas.microsoft.com/office/powerpoint/2010/main" val="3846161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b="1" dirty="0">
                <a:solidFill>
                  <a:srgbClr val="0000CC"/>
                </a:solidFill>
              </a:rPr>
              <a:t>قانون الحد الأدنى </a:t>
            </a:r>
            <a:r>
              <a:rPr lang="en-US" b="1" dirty="0">
                <a:solidFill>
                  <a:srgbClr val="0000CC"/>
                </a:solidFill>
              </a:rPr>
              <a:t>(</a:t>
            </a:r>
            <a:r>
              <a:rPr lang="fr-FR" b="1" dirty="0">
                <a:solidFill>
                  <a:srgbClr val="0000CC"/>
                </a:solidFill>
              </a:rPr>
              <a:t>Law of minimum)</a:t>
            </a:r>
            <a:endParaRPr lang="fr-FR" dirty="0">
              <a:solidFill>
                <a:srgbClr val="0000CC"/>
              </a:solidFill>
            </a:endParaRPr>
          </a:p>
        </p:txBody>
      </p:sp>
      <p:sp>
        <p:nvSpPr>
          <p:cNvPr id="3" name="Espace réservé du contenu 2"/>
          <p:cNvSpPr>
            <a:spLocks noGrp="1"/>
          </p:cNvSpPr>
          <p:nvPr>
            <p:ph idx="1"/>
          </p:nvPr>
        </p:nvSpPr>
        <p:spPr/>
        <p:txBody>
          <a:bodyPr>
            <a:normAutofit/>
          </a:bodyPr>
          <a:lstStyle/>
          <a:p>
            <a:pPr marL="0" indent="0" algn="ctr" rtl="1">
              <a:buNone/>
            </a:pPr>
            <a:r>
              <a:rPr lang="ar-SA" dirty="0"/>
              <a:t>وضع هذا القانون العالم الألماني </a:t>
            </a:r>
            <a:r>
              <a:rPr lang="fr-FR" dirty="0"/>
              <a:t>Liebig</a:t>
            </a:r>
            <a:r>
              <a:rPr lang="ar-SA" dirty="0"/>
              <a:t> في عام 1840. بدأ هذا الأخير أعماله على النباتات، حيث زرع بعضها في أوساط تركيبية ولاحظ أن بعض العناصر كان وجودها بنسب معتبرة ضروريا لتأمين النمو الجيد للنبات مثل </a:t>
            </a:r>
            <a:r>
              <a:rPr lang="fr-FR" dirty="0">
                <a:solidFill>
                  <a:srgbClr val="0000CC"/>
                </a:solidFill>
              </a:rPr>
              <a:t>NPK</a:t>
            </a:r>
            <a:r>
              <a:rPr lang="ar-SA" dirty="0"/>
              <a:t>، إذا نقصت عن الحدود </a:t>
            </a:r>
            <a:r>
              <a:rPr lang="ar-SA" dirty="0">
                <a:solidFill>
                  <a:srgbClr val="0000CC"/>
                </a:solidFill>
              </a:rPr>
              <a:t>الدنيا</a:t>
            </a:r>
            <a:r>
              <a:rPr lang="ar-SA" dirty="0"/>
              <a:t> فإن نمو النبات سوف </a:t>
            </a:r>
            <a:r>
              <a:rPr lang="ar-SA" dirty="0">
                <a:solidFill>
                  <a:srgbClr val="0000CC"/>
                </a:solidFill>
              </a:rPr>
              <a:t>يتوقف</a:t>
            </a:r>
            <a:r>
              <a:rPr lang="ar-SA" dirty="0"/>
              <a:t>. كما لاحظ أن بعض العناصر الأخرى </a:t>
            </a:r>
            <a:r>
              <a:rPr lang="ar-SA" dirty="0">
                <a:solidFill>
                  <a:srgbClr val="0000CC"/>
                </a:solidFill>
              </a:rPr>
              <a:t>كالبور</a:t>
            </a:r>
            <a:r>
              <a:rPr lang="ar-SA" dirty="0"/>
              <a:t> مثلا يكفي وجوده ولو بنسب قليلة لتأمين النمو الجيد، أما إذا غاب تماما فإن نمو النبات أيضا سوف </a:t>
            </a:r>
            <a:r>
              <a:rPr lang="ar-SA" dirty="0">
                <a:solidFill>
                  <a:srgbClr val="0000CC"/>
                </a:solidFill>
              </a:rPr>
              <a:t>يتوقف</a:t>
            </a:r>
            <a:r>
              <a:rPr lang="ar-SA" dirty="0"/>
              <a:t>. إذن قيمة تركيز العنصر الغذائي عند الحد الأدنى تعتبر عامل محدد للنمو.</a:t>
            </a:r>
            <a:r>
              <a:rPr lang="fr-FR" dirty="0"/>
              <a:t> (</a:t>
            </a:r>
            <a:r>
              <a:rPr lang="fr-FR" dirty="0" err="1">
                <a:solidFill>
                  <a:srgbClr val="FF0000"/>
                </a:solidFill>
              </a:rPr>
              <a:t>Limiting</a:t>
            </a:r>
            <a:r>
              <a:rPr lang="fr-FR" dirty="0">
                <a:solidFill>
                  <a:srgbClr val="FF0000"/>
                </a:solidFill>
              </a:rPr>
              <a:t> factor</a:t>
            </a:r>
            <a:r>
              <a:rPr lang="fr-FR" dirty="0"/>
              <a:t>)</a:t>
            </a:r>
          </a:p>
          <a:p>
            <a:pPr algn="ctr"/>
            <a:endParaRPr lang="fr-FR" dirty="0"/>
          </a:p>
        </p:txBody>
      </p:sp>
    </p:spTree>
    <p:extLst>
      <p:ext uri="{BB962C8B-B14F-4D97-AF65-F5344CB8AC3E}">
        <p14:creationId xmlns:p14="http://schemas.microsoft.com/office/powerpoint/2010/main" val="2802452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Autofit/>
          </a:bodyPr>
          <a:lstStyle/>
          <a:p>
            <a:pPr algn="ctr" rtl="1"/>
            <a:r>
              <a:rPr lang="ar-SA" sz="4400" dirty="0"/>
              <a:t>يمكن تعميم هذا القانون على كل العوامل البيئية التي يمكن تؤثر على الكائنات الحية المختلفة، حيث يطلق اليوم على قانون الحد الأدنى، قانون العامل المحدد             </a:t>
            </a:r>
            <a:r>
              <a:rPr lang="fr-FR" sz="4400" dirty="0"/>
              <a:t>(</a:t>
            </a:r>
            <a:r>
              <a:rPr lang="fr-FR" sz="4400" dirty="0">
                <a:solidFill>
                  <a:srgbClr val="0000CC"/>
                </a:solidFill>
              </a:rPr>
              <a:t>Law of </a:t>
            </a:r>
            <a:r>
              <a:rPr lang="fr-FR" sz="4400" dirty="0" err="1">
                <a:solidFill>
                  <a:srgbClr val="0000CC"/>
                </a:solidFill>
              </a:rPr>
              <a:t>limiting</a:t>
            </a:r>
            <a:r>
              <a:rPr lang="fr-FR" sz="4400" dirty="0">
                <a:solidFill>
                  <a:srgbClr val="0000CC"/>
                </a:solidFill>
              </a:rPr>
              <a:t> factor</a:t>
            </a:r>
            <a:r>
              <a:rPr lang="fr-FR" sz="4400" dirty="0"/>
              <a:t>)</a:t>
            </a:r>
            <a:r>
              <a:rPr lang="ar-SA" sz="4400" dirty="0"/>
              <a:t>، </a:t>
            </a:r>
            <a:endParaRPr lang="fr-FR" sz="4400" dirty="0"/>
          </a:p>
          <a:p>
            <a:pPr algn="ctr" rtl="1"/>
            <a:r>
              <a:rPr lang="ar-SA" sz="4400" dirty="0"/>
              <a:t>على حسب </a:t>
            </a:r>
            <a:r>
              <a:rPr lang="ar-SA" sz="4400" dirty="0" err="1"/>
              <a:t>ليبيج</a:t>
            </a:r>
            <a:r>
              <a:rPr lang="ar-SA" sz="4400" dirty="0"/>
              <a:t>، الزيادة في العامل المحدد عن الحدود الدنيا الحرجة تؤدي إلى زيادة نشاط أو نمو الكائن الحي بصورة خطية ثابتة.</a:t>
            </a:r>
            <a:endParaRPr lang="fr-FR" sz="4400" dirty="0"/>
          </a:p>
          <a:p>
            <a:endParaRPr lang="fr-FR" sz="4400" dirty="0"/>
          </a:p>
        </p:txBody>
      </p:sp>
    </p:spTree>
    <p:extLst>
      <p:ext uri="{BB962C8B-B14F-4D97-AF65-F5344CB8AC3E}">
        <p14:creationId xmlns:p14="http://schemas.microsoft.com/office/powerpoint/2010/main" val="2255214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82154"/>
          </a:xfrm>
        </p:spPr>
        <p:txBody>
          <a:bodyPr>
            <a:noAutofit/>
          </a:bodyPr>
          <a:lstStyle/>
          <a:p>
            <a:pPr rtl="1"/>
            <a:r>
              <a:rPr lang="ar-SA" sz="4800" b="1" dirty="0">
                <a:solidFill>
                  <a:srgbClr val="0000CC"/>
                </a:solidFill>
              </a:rPr>
              <a:t>قانون الحد الأمثل</a:t>
            </a:r>
            <a:br>
              <a:rPr lang="ar-SA" sz="4800" b="1" dirty="0">
                <a:solidFill>
                  <a:srgbClr val="0000CC"/>
                </a:solidFill>
              </a:rPr>
            </a:br>
            <a:r>
              <a:rPr lang="fr-FR" sz="4800" b="1" dirty="0">
                <a:solidFill>
                  <a:srgbClr val="0000CC"/>
                </a:solidFill>
              </a:rPr>
              <a:t>Law</a:t>
            </a:r>
            <a:r>
              <a:rPr lang="fr-FR" sz="4800" b="1" i="1" dirty="0">
                <a:solidFill>
                  <a:srgbClr val="0000CC"/>
                </a:solidFill>
              </a:rPr>
              <a:t> </a:t>
            </a:r>
            <a:r>
              <a:rPr lang="fr-FR" sz="4800" b="1" dirty="0">
                <a:solidFill>
                  <a:srgbClr val="0000CC"/>
                </a:solidFill>
              </a:rPr>
              <a:t>of</a:t>
            </a:r>
            <a:r>
              <a:rPr lang="fr-FR" sz="4800" b="1" i="1" dirty="0">
                <a:solidFill>
                  <a:srgbClr val="0000CC"/>
                </a:solidFill>
              </a:rPr>
              <a:t> </a:t>
            </a:r>
            <a:r>
              <a:rPr lang="fr-FR" sz="4800" b="1" dirty="0">
                <a:solidFill>
                  <a:srgbClr val="0000CC"/>
                </a:solidFill>
              </a:rPr>
              <a:t>Optimum</a:t>
            </a:r>
          </a:p>
        </p:txBody>
      </p:sp>
      <p:sp>
        <p:nvSpPr>
          <p:cNvPr id="3" name="Espace réservé du contenu 2"/>
          <p:cNvSpPr>
            <a:spLocks noGrp="1"/>
          </p:cNvSpPr>
          <p:nvPr>
            <p:ph idx="1"/>
          </p:nvPr>
        </p:nvSpPr>
        <p:spPr/>
        <p:txBody>
          <a:bodyPr>
            <a:normAutofit fontScale="92500" lnSpcReduction="10000"/>
          </a:bodyPr>
          <a:lstStyle/>
          <a:p>
            <a:pPr algn="ctr" rtl="1"/>
            <a:r>
              <a:rPr lang="ar-SA" sz="4000" dirty="0"/>
              <a:t>أدخل العالم </a:t>
            </a:r>
            <a:r>
              <a:rPr lang="fr-FR" sz="4000" dirty="0" err="1"/>
              <a:t>Wollny</a:t>
            </a:r>
            <a:r>
              <a:rPr lang="ar-SA" sz="4000" dirty="0"/>
              <a:t> في سنة 1897 تعديلا على قانون الحد الأدنى، حيث وجد أن زيادة العامل المحدد عن الحدود الدنيا الحرجة تؤدي إلى زيادة نمو ونشاط الكائن الحي </a:t>
            </a:r>
            <a:r>
              <a:rPr lang="ar-SA" sz="4000" dirty="0">
                <a:solidFill>
                  <a:srgbClr val="FF0000"/>
                </a:solidFill>
              </a:rPr>
              <a:t>ولكن ليس بصورة خطية ثابتة بل إلى قيمة معينة تسمى بالقيمة العظمى</a:t>
            </a:r>
            <a:r>
              <a:rPr lang="ar-SA" sz="4000" dirty="0"/>
              <a:t>، يتناقص بعدها الإنتاج تدريجيا. قيمة العامل البيئي عند قيمة النمو العظمى تسمى </a:t>
            </a:r>
            <a:r>
              <a:rPr lang="ar-SA" sz="4000" dirty="0">
                <a:solidFill>
                  <a:srgbClr val="00FF00"/>
                </a:solidFill>
              </a:rPr>
              <a:t>بالحد الأمثل أو القيمة المثلى للنمو</a:t>
            </a:r>
            <a:r>
              <a:rPr lang="fr-FR" sz="4000" dirty="0"/>
              <a:t>(</a:t>
            </a:r>
            <a:r>
              <a:rPr lang="fr-FR" sz="4000" b="1" dirty="0"/>
              <a:t>Optimal</a:t>
            </a:r>
            <a:r>
              <a:rPr lang="fr-FR" sz="4000" dirty="0"/>
              <a:t> </a:t>
            </a:r>
            <a:r>
              <a:rPr lang="fr-FR" sz="4000" b="1" dirty="0"/>
              <a:t>value</a:t>
            </a:r>
            <a:r>
              <a:rPr lang="fr-FR" sz="4000" dirty="0"/>
              <a:t>)</a:t>
            </a:r>
            <a:r>
              <a:rPr lang="ar-SA" sz="4000" dirty="0"/>
              <a:t> . </a:t>
            </a:r>
            <a:endParaRPr lang="fr-FR" sz="4000" dirty="0"/>
          </a:p>
          <a:p>
            <a:pPr algn="ctr"/>
            <a:endParaRPr lang="fr-FR" dirty="0"/>
          </a:p>
        </p:txBody>
      </p:sp>
    </p:spTree>
    <p:extLst>
      <p:ext uri="{BB962C8B-B14F-4D97-AF65-F5344CB8AC3E}">
        <p14:creationId xmlns:p14="http://schemas.microsoft.com/office/powerpoint/2010/main" val="104829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3625</TotalTime>
  <Words>1436</Words>
  <Application>Microsoft Office PowerPoint</Application>
  <PresentationFormat>On-screen Show (4:3)</PresentationFormat>
  <Paragraphs>86</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Thème Office</vt:lpstr>
      <vt:lpstr>جامعة الوادي  كلية علوم الطبيعة والحياة قسم البيولوجيا</vt:lpstr>
      <vt:lpstr>ثالثا</vt:lpstr>
      <vt:lpstr>التفاعل بين الكائنات الحية ووسطها المعيشي</vt:lpstr>
      <vt:lpstr>PowerPoint Presentation</vt:lpstr>
      <vt:lpstr>مقدمة</vt:lpstr>
      <vt:lpstr>PowerPoint Presentation</vt:lpstr>
      <vt:lpstr>قانون الحد الأدنى (Law of minimum)</vt:lpstr>
      <vt:lpstr>PowerPoint Presentation</vt:lpstr>
      <vt:lpstr>قانون الحد الأمثل Law of Optimum</vt:lpstr>
      <vt:lpstr>قانون الحد الأعلى أو قانون التحمل   Law of maximum or law of tolerance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المجال الأمثل للعيش Optimal interval</vt:lpstr>
      <vt:lpstr>PowerPoint Presentation</vt:lpstr>
      <vt:lpstr>القيمة المثلى للعيش  Optimal value   </vt:lpstr>
      <vt:lpstr>المفاهيم الأساسية في تطبيقات قانون التحمل</vt:lpstr>
      <vt:lpstr>PowerPoint Presentation</vt:lpstr>
      <vt:lpstr>السعة البيئية  Ecological valence </vt:lpstr>
      <vt:lpstr>PowerPoint Presentation</vt:lpstr>
      <vt:lpstr>PowerPoint Presentation</vt:lpstr>
      <vt:lpstr>PowerPoint Presentation</vt:lpstr>
      <vt:lpstr> فمثلا لو أخذنا درجة الحرارة والماء والغذاء والملوحة كعوامل بيئية يمكن وصف الكائنات الحية حسب مجال تحملها كالآتي:</vt:lpstr>
      <vt:lpstr>PowerPoint Presentation</vt:lpstr>
      <vt:lpstr>مثال</vt:lpstr>
      <vt:lpstr>المركز البيئي  Ecological niche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مثال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Abou Ghassane</dc:creator>
  <cp:lastModifiedBy>Bachir Khezzani</cp:lastModifiedBy>
  <cp:revision>558</cp:revision>
  <dcterms:created xsi:type="dcterms:W3CDTF">2016-01-20T12:17:44Z</dcterms:created>
  <dcterms:modified xsi:type="dcterms:W3CDTF">2023-05-17T06:34:41Z</dcterms:modified>
</cp:coreProperties>
</file>