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6" r:id="rId24"/>
    <p:sldId id="287" r:id="rId25"/>
    <p:sldId id="288" r:id="rId26"/>
    <p:sldId id="289" r:id="rId27"/>
    <p:sldId id="290" r:id="rId28"/>
    <p:sldId id="291" r:id="rId29"/>
    <p:sldId id="292" r:id="rId30"/>
    <p:sldId id="293" r:id="rId31"/>
    <p:sldId id="278" r:id="rId32"/>
    <p:sldId id="279" r:id="rId33"/>
    <p:sldId id="280" r:id="rId34"/>
    <p:sldId id="281" r:id="rId35"/>
    <p:sldId id="282" r:id="rId36"/>
    <p:sldId id="283" r:id="rId37"/>
    <p:sldId id="284" r:id="rId38"/>
    <p:sldId id="285" r:id="rId39"/>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84380"/>
    <p:restoredTop sz="94660"/>
  </p:normalViewPr>
  <p:slideViewPr>
    <p:cSldViewPr>
      <p:cViewPr>
        <p:scale>
          <a:sx n="81" d="100"/>
          <a:sy n="81" d="100"/>
        </p:scale>
        <p:origin x="-1692"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DZ"/>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DZ"/>
          </a:p>
        </p:txBody>
      </p:sp>
      <p:sp>
        <p:nvSpPr>
          <p:cNvPr id="4" name="عنصر نائب للتاريخ 3"/>
          <p:cNvSpPr>
            <a:spLocks noGrp="1"/>
          </p:cNvSpPr>
          <p:nvPr>
            <p:ph type="dt" sz="half" idx="10"/>
          </p:nvPr>
        </p:nvSpPr>
        <p:spPr/>
        <p:txBody>
          <a:bodyPr/>
          <a:lstStyle/>
          <a:p>
            <a:fld id="{A9487AEE-2AFF-4F74-B3F0-03A06F782C9D}"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A2CF4897-7C71-40DD-941B-298B8F8A8974}" type="slidenum">
              <a:rPr lang="ar-DZ" smtClean="0"/>
              <a:t>‹#›</a:t>
            </a:fld>
            <a:endParaRPr lang="ar-DZ"/>
          </a:p>
        </p:txBody>
      </p:sp>
    </p:spTree>
    <p:extLst>
      <p:ext uri="{BB962C8B-B14F-4D97-AF65-F5344CB8AC3E}">
        <p14:creationId xmlns:p14="http://schemas.microsoft.com/office/powerpoint/2010/main" val="4155680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A9487AEE-2AFF-4F74-B3F0-03A06F782C9D}"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A2CF4897-7C71-40DD-941B-298B8F8A8974}" type="slidenum">
              <a:rPr lang="ar-DZ" smtClean="0"/>
              <a:t>‹#›</a:t>
            </a:fld>
            <a:endParaRPr lang="ar-DZ"/>
          </a:p>
        </p:txBody>
      </p:sp>
    </p:spTree>
    <p:extLst>
      <p:ext uri="{BB962C8B-B14F-4D97-AF65-F5344CB8AC3E}">
        <p14:creationId xmlns:p14="http://schemas.microsoft.com/office/powerpoint/2010/main" val="3604324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A9487AEE-2AFF-4F74-B3F0-03A06F782C9D}"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A2CF4897-7C71-40DD-941B-298B8F8A8974}" type="slidenum">
              <a:rPr lang="ar-DZ" smtClean="0"/>
              <a:t>‹#›</a:t>
            </a:fld>
            <a:endParaRPr lang="ar-DZ"/>
          </a:p>
        </p:txBody>
      </p:sp>
    </p:spTree>
    <p:extLst>
      <p:ext uri="{BB962C8B-B14F-4D97-AF65-F5344CB8AC3E}">
        <p14:creationId xmlns:p14="http://schemas.microsoft.com/office/powerpoint/2010/main" val="1787897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A9487AEE-2AFF-4F74-B3F0-03A06F782C9D}"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A2CF4897-7C71-40DD-941B-298B8F8A8974}" type="slidenum">
              <a:rPr lang="ar-DZ" smtClean="0"/>
              <a:t>‹#›</a:t>
            </a:fld>
            <a:endParaRPr lang="ar-DZ"/>
          </a:p>
        </p:txBody>
      </p:sp>
    </p:spTree>
    <p:extLst>
      <p:ext uri="{BB962C8B-B14F-4D97-AF65-F5344CB8AC3E}">
        <p14:creationId xmlns:p14="http://schemas.microsoft.com/office/powerpoint/2010/main" val="4245823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9487AEE-2AFF-4F74-B3F0-03A06F782C9D}" type="datetimeFigureOut">
              <a:rPr lang="ar-DZ" smtClean="0"/>
              <a:t>26-02-1443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A2CF4897-7C71-40DD-941B-298B8F8A8974}" type="slidenum">
              <a:rPr lang="ar-DZ" smtClean="0"/>
              <a:t>‹#›</a:t>
            </a:fld>
            <a:endParaRPr lang="ar-DZ"/>
          </a:p>
        </p:txBody>
      </p:sp>
    </p:spTree>
    <p:extLst>
      <p:ext uri="{BB962C8B-B14F-4D97-AF65-F5344CB8AC3E}">
        <p14:creationId xmlns:p14="http://schemas.microsoft.com/office/powerpoint/2010/main" val="2241073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تاريخ 4"/>
          <p:cNvSpPr>
            <a:spLocks noGrp="1"/>
          </p:cNvSpPr>
          <p:nvPr>
            <p:ph type="dt" sz="half" idx="10"/>
          </p:nvPr>
        </p:nvSpPr>
        <p:spPr/>
        <p:txBody>
          <a:bodyPr/>
          <a:lstStyle/>
          <a:p>
            <a:fld id="{A9487AEE-2AFF-4F74-B3F0-03A06F782C9D}" type="datetimeFigureOut">
              <a:rPr lang="ar-DZ" smtClean="0"/>
              <a:t>26-02-1443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A2CF4897-7C71-40DD-941B-298B8F8A8974}" type="slidenum">
              <a:rPr lang="ar-DZ" smtClean="0"/>
              <a:t>‹#›</a:t>
            </a:fld>
            <a:endParaRPr lang="ar-DZ"/>
          </a:p>
        </p:txBody>
      </p:sp>
    </p:spTree>
    <p:extLst>
      <p:ext uri="{BB962C8B-B14F-4D97-AF65-F5344CB8AC3E}">
        <p14:creationId xmlns:p14="http://schemas.microsoft.com/office/powerpoint/2010/main" val="966399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7" name="عنصر نائب للتاريخ 6"/>
          <p:cNvSpPr>
            <a:spLocks noGrp="1"/>
          </p:cNvSpPr>
          <p:nvPr>
            <p:ph type="dt" sz="half" idx="10"/>
          </p:nvPr>
        </p:nvSpPr>
        <p:spPr/>
        <p:txBody>
          <a:bodyPr/>
          <a:lstStyle/>
          <a:p>
            <a:fld id="{A9487AEE-2AFF-4F74-B3F0-03A06F782C9D}" type="datetimeFigureOut">
              <a:rPr lang="ar-DZ" smtClean="0"/>
              <a:t>26-02-1443</a:t>
            </a:fld>
            <a:endParaRPr lang="ar-DZ"/>
          </a:p>
        </p:txBody>
      </p:sp>
      <p:sp>
        <p:nvSpPr>
          <p:cNvPr id="8" name="عنصر نائب للتذييل 7"/>
          <p:cNvSpPr>
            <a:spLocks noGrp="1"/>
          </p:cNvSpPr>
          <p:nvPr>
            <p:ph type="ftr" sz="quarter" idx="11"/>
          </p:nvPr>
        </p:nvSpPr>
        <p:spPr/>
        <p:txBody>
          <a:bodyPr/>
          <a:lstStyle/>
          <a:p>
            <a:endParaRPr lang="ar-DZ"/>
          </a:p>
        </p:txBody>
      </p:sp>
      <p:sp>
        <p:nvSpPr>
          <p:cNvPr id="9" name="عنصر نائب لرقم الشريحة 8"/>
          <p:cNvSpPr>
            <a:spLocks noGrp="1"/>
          </p:cNvSpPr>
          <p:nvPr>
            <p:ph type="sldNum" sz="quarter" idx="12"/>
          </p:nvPr>
        </p:nvSpPr>
        <p:spPr/>
        <p:txBody>
          <a:bodyPr/>
          <a:lstStyle/>
          <a:p>
            <a:fld id="{A2CF4897-7C71-40DD-941B-298B8F8A8974}" type="slidenum">
              <a:rPr lang="ar-DZ" smtClean="0"/>
              <a:t>‹#›</a:t>
            </a:fld>
            <a:endParaRPr lang="ar-DZ"/>
          </a:p>
        </p:txBody>
      </p:sp>
    </p:spTree>
    <p:extLst>
      <p:ext uri="{BB962C8B-B14F-4D97-AF65-F5344CB8AC3E}">
        <p14:creationId xmlns:p14="http://schemas.microsoft.com/office/powerpoint/2010/main" val="2164515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تاريخ 2"/>
          <p:cNvSpPr>
            <a:spLocks noGrp="1"/>
          </p:cNvSpPr>
          <p:nvPr>
            <p:ph type="dt" sz="half" idx="10"/>
          </p:nvPr>
        </p:nvSpPr>
        <p:spPr/>
        <p:txBody>
          <a:bodyPr/>
          <a:lstStyle/>
          <a:p>
            <a:fld id="{A9487AEE-2AFF-4F74-B3F0-03A06F782C9D}" type="datetimeFigureOut">
              <a:rPr lang="ar-DZ" smtClean="0"/>
              <a:t>26-02-1443</a:t>
            </a:fld>
            <a:endParaRPr lang="ar-DZ"/>
          </a:p>
        </p:txBody>
      </p:sp>
      <p:sp>
        <p:nvSpPr>
          <p:cNvPr id="4" name="عنصر نائب للتذييل 3"/>
          <p:cNvSpPr>
            <a:spLocks noGrp="1"/>
          </p:cNvSpPr>
          <p:nvPr>
            <p:ph type="ftr" sz="quarter" idx="11"/>
          </p:nvPr>
        </p:nvSpPr>
        <p:spPr/>
        <p:txBody>
          <a:bodyPr/>
          <a:lstStyle/>
          <a:p>
            <a:endParaRPr lang="ar-DZ"/>
          </a:p>
        </p:txBody>
      </p:sp>
      <p:sp>
        <p:nvSpPr>
          <p:cNvPr id="5" name="عنصر نائب لرقم الشريحة 4"/>
          <p:cNvSpPr>
            <a:spLocks noGrp="1"/>
          </p:cNvSpPr>
          <p:nvPr>
            <p:ph type="sldNum" sz="quarter" idx="12"/>
          </p:nvPr>
        </p:nvSpPr>
        <p:spPr/>
        <p:txBody>
          <a:bodyPr/>
          <a:lstStyle/>
          <a:p>
            <a:fld id="{A2CF4897-7C71-40DD-941B-298B8F8A8974}" type="slidenum">
              <a:rPr lang="ar-DZ" smtClean="0"/>
              <a:t>‹#›</a:t>
            </a:fld>
            <a:endParaRPr lang="ar-DZ"/>
          </a:p>
        </p:txBody>
      </p:sp>
    </p:spTree>
    <p:extLst>
      <p:ext uri="{BB962C8B-B14F-4D97-AF65-F5344CB8AC3E}">
        <p14:creationId xmlns:p14="http://schemas.microsoft.com/office/powerpoint/2010/main" val="52689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9487AEE-2AFF-4F74-B3F0-03A06F782C9D}" type="datetimeFigureOut">
              <a:rPr lang="ar-DZ" smtClean="0"/>
              <a:t>26-02-1443</a:t>
            </a:fld>
            <a:endParaRPr lang="ar-DZ"/>
          </a:p>
        </p:txBody>
      </p:sp>
      <p:sp>
        <p:nvSpPr>
          <p:cNvPr id="3" name="عنصر نائب للتذييل 2"/>
          <p:cNvSpPr>
            <a:spLocks noGrp="1"/>
          </p:cNvSpPr>
          <p:nvPr>
            <p:ph type="ftr" sz="quarter" idx="11"/>
          </p:nvPr>
        </p:nvSpPr>
        <p:spPr/>
        <p:txBody>
          <a:bodyPr/>
          <a:lstStyle/>
          <a:p>
            <a:endParaRPr lang="ar-DZ"/>
          </a:p>
        </p:txBody>
      </p:sp>
      <p:sp>
        <p:nvSpPr>
          <p:cNvPr id="4" name="عنصر نائب لرقم الشريحة 3"/>
          <p:cNvSpPr>
            <a:spLocks noGrp="1"/>
          </p:cNvSpPr>
          <p:nvPr>
            <p:ph type="sldNum" sz="quarter" idx="12"/>
          </p:nvPr>
        </p:nvSpPr>
        <p:spPr/>
        <p:txBody>
          <a:bodyPr/>
          <a:lstStyle/>
          <a:p>
            <a:fld id="{A2CF4897-7C71-40DD-941B-298B8F8A8974}" type="slidenum">
              <a:rPr lang="ar-DZ" smtClean="0"/>
              <a:t>‹#›</a:t>
            </a:fld>
            <a:endParaRPr lang="ar-DZ"/>
          </a:p>
        </p:txBody>
      </p:sp>
    </p:spTree>
    <p:extLst>
      <p:ext uri="{BB962C8B-B14F-4D97-AF65-F5344CB8AC3E}">
        <p14:creationId xmlns:p14="http://schemas.microsoft.com/office/powerpoint/2010/main" val="772316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9487AEE-2AFF-4F74-B3F0-03A06F782C9D}" type="datetimeFigureOut">
              <a:rPr lang="ar-DZ" smtClean="0"/>
              <a:t>26-02-1443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A2CF4897-7C71-40DD-941B-298B8F8A8974}" type="slidenum">
              <a:rPr lang="ar-DZ" smtClean="0"/>
              <a:t>‹#›</a:t>
            </a:fld>
            <a:endParaRPr lang="ar-DZ"/>
          </a:p>
        </p:txBody>
      </p:sp>
    </p:spTree>
    <p:extLst>
      <p:ext uri="{BB962C8B-B14F-4D97-AF65-F5344CB8AC3E}">
        <p14:creationId xmlns:p14="http://schemas.microsoft.com/office/powerpoint/2010/main" val="662175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9487AEE-2AFF-4F74-B3F0-03A06F782C9D}" type="datetimeFigureOut">
              <a:rPr lang="ar-DZ" smtClean="0"/>
              <a:t>26-02-1443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A2CF4897-7C71-40DD-941B-298B8F8A8974}" type="slidenum">
              <a:rPr lang="ar-DZ" smtClean="0"/>
              <a:t>‹#›</a:t>
            </a:fld>
            <a:endParaRPr lang="ar-DZ"/>
          </a:p>
        </p:txBody>
      </p:sp>
    </p:spTree>
    <p:extLst>
      <p:ext uri="{BB962C8B-B14F-4D97-AF65-F5344CB8AC3E}">
        <p14:creationId xmlns:p14="http://schemas.microsoft.com/office/powerpoint/2010/main" val="720949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9487AEE-2AFF-4F74-B3F0-03A06F782C9D}" type="datetimeFigureOut">
              <a:rPr lang="ar-DZ" smtClean="0"/>
              <a:t>26-02-1443</a:t>
            </a:fld>
            <a:endParaRPr lang="ar-DZ"/>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2CF4897-7C71-40DD-941B-298B8F8A8974}" type="slidenum">
              <a:rPr lang="ar-DZ" smtClean="0"/>
              <a:t>‹#›</a:t>
            </a:fld>
            <a:endParaRPr lang="ar-DZ"/>
          </a:p>
        </p:txBody>
      </p:sp>
    </p:spTree>
    <p:extLst>
      <p:ext uri="{BB962C8B-B14F-4D97-AF65-F5344CB8AC3E}">
        <p14:creationId xmlns:p14="http://schemas.microsoft.com/office/powerpoint/2010/main" val="2621689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r>
              <a:rPr lang="en-US" sz="4000" b="1" dirty="0" smtClean="0">
                <a:solidFill>
                  <a:srgbClr val="C00000"/>
                </a:solidFill>
              </a:rPr>
              <a:t>A Brief History of Language Teaching</a:t>
            </a:r>
            <a:endParaRPr lang="ar-DZ" sz="4000" b="1" dirty="0">
              <a:solidFill>
                <a:srgbClr val="C00000"/>
              </a:solidFill>
            </a:endParaRPr>
          </a:p>
        </p:txBody>
      </p:sp>
    </p:spTree>
    <p:extLst>
      <p:ext uri="{BB962C8B-B14F-4D97-AF65-F5344CB8AC3E}">
        <p14:creationId xmlns:p14="http://schemas.microsoft.com/office/powerpoint/2010/main" val="32502065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The Key Characteristics of GTM</a:t>
            </a:r>
            <a:endParaRPr lang="ar-DZ" dirty="0"/>
          </a:p>
        </p:txBody>
      </p:sp>
      <p:sp>
        <p:nvSpPr>
          <p:cNvPr id="3" name="عنصر نائب للمحتوى 2"/>
          <p:cNvSpPr>
            <a:spLocks noGrp="1"/>
          </p:cNvSpPr>
          <p:nvPr>
            <p:ph idx="1"/>
          </p:nvPr>
        </p:nvSpPr>
        <p:spPr/>
        <p:txBody>
          <a:bodyPr>
            <a:normAutofit fontScale="85000" lnSpcReduction="20000"/>
          </a:bodyPr>
          <a:lstStyle/>
          <a:p>
            <a:pPr marL="0" indent="0" algn="just" rtl="0">
              <a:buNone/>
            </a:pPr>
            <a:r>
              <a:rPr lang="en-US" b="1" dirty="0" smtClean="0"/>
              <a:t>4. The sentence is the basic unit of teaching and language practice.</a:t>
            </a:r>
            <a:r>
              <a:rPr lang="en-US" dirty="0" smtClean="0"/>
              <a:t> </a:t>
            </a:r>
          </a:p>
          <a:p>
            <a:pPr algn="just" rtl="0">
              <a:buFontTx/>
              <a:buChar char="-"/>
            </a:pPr>
            <a:r>
              <a:rPr lang="en-US" dirty="0" smtClean="0"/>
              <a:t>Much of the lesson is devoted </a:t>
            </a:r>
            <a:r>
              <a:rPr lang="en-US" b="1" dirty="0" smtClean="0"/>
              <a:t>to translating sentences </a:t>
            </a:r>
            <a:r>
              <a:rPr lang="en-US" dirty="0" smtClean="0"/>
              <a:t>into and out of the target language. It is this focus on the sentence that is </a:t>
            </a:r>
            <a:r>
              <a:rPr lang="en-US" b="1" dirty="0" smtClean="0"/>
              <a:t>a distinctive feature of the method.</a:t>
            </a:r>
          </a:p>
          <a:p>
            <a:pPr marL="0" indent="0" algn="just" rtl="0">
              <a:buNone/>
            </a:pPr>
            <a:r>
              <a:rPr lang="en-US" b="1" dirty="0" smtClean="0"/>
              <a:t>5. Accuracy is emphasized. </a:t>
            </a:r>
            <a:r>
              <a:rPr lang="en-US" dirty="0" smtClean="0"/>
              <a:t>Students are expected to attain </a:t>
            </a:r>
            <a:r>
              <a:rPr lang="en-US" b="1" dirty="0" smtClean="0"/>
              <a:t>high standards in translation</a:t>
            </a:r>
            <a:r>
              <a:rPr lang="en-US" dirty="0" smtClean="0"/>
              <a:t>, because of the high priority attached to meticulous standards of accuracy which was a prerequisite for passing the increasing number of formal written examinations that grew up during the century.</a:t>
            </a:r>
            <a:endParaRPr lang="ar-DZ" dirty="0"/>
          </a:p>
        </p:txBody>
      </p:sp>
    </p:spTree>
    <p:extLst>
      <p:ext uri="{BB962C8B-B14F-4D97-AF65-F5344CB8AC3E}">
        <p14:creationId xmlns:p14="http://schemas.microsoft.com/office/powerpoint/2010/main" val="2397579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The Key Characteristics of GTM</a:t>
            </a:r>
            <a:endParaRPr lang="ar-DZ" dirty="0"/>
          </a:p>
        </p:txBody>
      </p:sp>
      <p:sp>
        <p:nvSpPr>
          <p:cNvPr id="3" name="عنصر نائب للمحتوى 2"/>
          <p:cNvSpPr>
            <a:spLocks noGrp="1"/>
          </p:cNvSpPr>
          <p:nvPr>
            <p:ph idx="1"/>
          </p:nvPr>
        </p:nvSpPr>
        <p:spPr/>
        <p:txBody>
          <a:bodyPr>
            <a:normAutofit lnSpcReduction="10000"/>
          </a:bodyPr>
          <a:lstStyle/>
          <a:p>
            <a:pPr marL="0" indent="0" algn="just" rtl="0">
              <a:buNone/>
            </a:pPr>
            <a:r>
              <a:rPr lang="en-US" b="1" dirty="0" smtClean="0"/>
              <a:t>6. Grammar is taught deductively, </a:t>
            </a:r>
            <a:r>
              <a:rPr lang="en-US" dirty="0" smtClean="0"/>
              <a:t>that is, by presentation and study of grammar rules, which are then practised through translation exercises.</a:t>
            </a:r>
          </a:p>
          <a:p>
            <a:pPr marL="0" indent="0" algn="just" rtl="0">
              <a:buNone/>
            </a:pPr>
            <a:endParaRPr lang="en-US" dirty="0" smtClean="0"/>
          </a:p>
          <a:p>
            <a:pPr marL="0" indent="0" algn="just" rtl="0">
              <a:buNone/>
            </a:pPr>
            <a:r>
              <a:rPr lang="en-US" b="1" dirty="0" smtClean="0"/>
              <a:t>7. The student' s native language is the medium of instruction. </a:t>
            </a:r>
            <a:r>
              <a:rPr lang="en-US" dirty="0" smtClean="0"/>
              <a:t>It is used to explain new items and to enable comparisons to be made between foreign language and the students' s native language.</a:t>
            </a:r>
            <a:endParaRPr lang="ar-DZ" dirty="0"/>
          </a:p>
        </p:txBody>
      </p:sp>
    </p:spTree>
    <p:extLst>
      <p:ext uri="{BB962C8B-B14F-4D97-AF65-F5344CB8AC3E}">
        <p14:creationId xmlns:p14="http://schemas.microsoft.com/office/powerpoint/2010/main" val="1446287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C00000"/>
                </a:solidFill>
              </a:rPr>
              <a:t>Conclusion</a:t>
            </a:r>
            <a:endParaRPr lang="ar-DZ" sz="3200" b="1" dirty="0">
              <a:solidFill>
                <a:srgbClr val="C00000"/>
              </a:solidFill>
            </a:endParaRPr>
          </a:p>
        </p:txBody>
      </p:sp>
      <p:sp>
        <p:nvSpPr>
          <p:cNvPr id="3" name="عنصر نائب للمحتوى 2"/>
          <p:cNvSpPr>
            <a:spLocks noGrp="1"/>
          </p:cNvSpPr>
          <p:nvPr>
            <p:ph idx="1"/>
          </p:nvPr>
        </p:nvSpPr>
        <p:spPr/>
        <p:txBody>
          <a:bodyPr/>
          <a:lstStyle/>
          <a:p>
            <a:pPr algn="just" rtl="0">
              <a:buFontTx/>
              <a:buChar char="-"/>
            </a:pPr>
            <a:r>
              <a:rPr lang="en-US" b="1" dirty="0" smtClean="0"/>
              <a:t>Toward the mid-nineteenth century, </a:t>
            </a:r>
            <a:r>
              <a:rPr lang="en-US" dirty="0" smtClean="0"/>
              <a:t>several factors contributed to a questioning and rejection of the Grammar Translation Method. </a:t>
            </a:r>
          </a:p>
          <a:p>
            <a:pPr marL="0" indent="0" algn="just" rtl="0">
              <a:buNone/>
            </a:pPr>
            <a:endParaRPr lang="en-US" b="1" dirty="0"/>
          </a:p>
          <a:p>
            <a:pPr marL="0" indent="0" algn="just" rtl="0">
              <a:buNone/>
            </a:pPr>
            <a:r>
              <a:rPr lang="en-US" b="1" dirty="0" smtClean="0"/>
              <a:t>- Increased opportunities for communication among Europeans</a:t>
            </a:r>
            <a:r>
              <a:rPr lang="en-US" dirty="0" smtClean="0"/>
              <a:t> created </a:t>
            </a:r>
            <a:r>
              <a:rPr lang="en-US" b="1" dirty="0" smtClean="0"/>
              <a:t>a demand for oral proficiency in foreign languages.</a:t>
            </a:r>
            <a:endParaRPr lang="ar-DZ" b="1" dirty="0"/>
          </a:p>
        </p:txBody>
      </p:sp>
    </p:spTree>
    <p:extLst>
      <p:ext uri="{BB962C8B-B14F-4D97-AF65-F5344CB8AC3E}">
        <p14:creationId xmlns:p14="http://schemas.microsoft.com/office/powerpoint/2010/main" val="832471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i="1" u="sng" dirty="0" smtClean="0"/>
              <a:t>2. The Direct Method</a:t>
            </a:r>
            <a:endParaRPr lang="ar-DZ" b="1" i="1" u="sng" dirty="0"/>
          </a:p>
        </p:txBody>
      </p:sp>
      <p:sp>
        <p:nvSpPr>
          <p:cNvPr id="3" name="عنصر نائب للمحتوى 2"/>
          <p:cNvSpPr>
            <a:spLocks noGrp="1"/>
          </p:cNvSpPr>
          <p:nvPr>
            <p:ph idx="1"/>
          </p:nvPr>
        </p:nvSpPr>
        <p:spPr/>
        <p:txBody>
          <a:bodyPr>
            <a:normAutofit lnSpcReduction="10000"/>
          </a:bodyPr>
          <a:lstStyle/>
          <a:p>
            <a:pPr algn="just" rtl="0">
              <a:buFontTx/>
              <a:buChar char="-"/>
            </a:pPr>
            <a:r>
              <a:rPr lang="en-US" dirty="0" smtClean="0"/>
              <a:t>The Direct Method was elaborated as a reaction to the Grammar Translation Method. </a:t>
            </a:r>
          </a:p>
          <a:p>
            <a:pPr algn="just" rtl="0">
              <a:buFontTx/>
              <a:buChar char="-"/>
            </a:pPr>
            <a:r>
              <a:rPr lang="en-US" b="1" dirty="0" smtClean="0"/>
              <a:t>Gouin</a:t>
            </a:r>
            <a:r>
              <a:rPr lang="en-US" dirty="0" smtClean="0"/>
              <a:t> had been one of the first of the nineteenth century reformers to attempt to build a methodology around  observation of child language learning. </a:t>
            </a:r>
          </a:p>
          <a:p>
            <a:pPr algn="just" rtl="0">
              <a:buFontTx/>
              <a:buChar char="-"/>
            </a:pPr>
            <a:r>
              <a:rPr lang="en-US" dirty="0" smtClean="0"/>
              <a:t>This method argues that  the language should be learned in the same way children acquire their first language. </a:t>
            </a:r>
            <a:endParaRPr lang="ar-DZ" dirty="0"/>
          </a:p>
        </p:txBody>
      </p:sp>
    </p:spTree>
    <p:extLst>
      <p:ext uri="{BB962C8B-B14F-4D97-AF65-F5344CB8AC3E}">
        <p14:creationId xmlns:p14="http://schemas.microsoft.com/office/powerpoint/2010/main" val="2523990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C00000"/>
                </a:solidFill>
              </a:rPr>
              <a:t>Direct Method = Natural Method</a:t>
            </a:r>
            <a:endParaRPr lang="ar-DZ" sz="3200" b="1" dirty="0">
              <a:solidFill>
                <a:srgbClr val="C00000"/>
              </a:solidFill>
            </a:endParaRPr>
          </a:p>
        </p:txBody>
      </p:sp>
      <p:sp>
        <p:nvSpPr>
          <p:cNvPr id="3" name="عنصر نائب للمحتوى 2"/>
          <p:cNvSpPr>
            <a:spLocks noGrp="1"/>
          </p:cNvSpPr>
          <p:nvPr>
            <p:ph idx="1"/>
          </p:nvPr>
        </p:nvSpPr>
        <p:spPr/>
        <p:txBody>
          <a:bodyPr>
            <a:normAutofit lnSpcReduction="10000"/>
          </a:bodyPr>
          <a:lstStyle/>
          <a:p>
            <a:pPr algn="just" rtl="0">
              <a:buFontTx/>
              <a:buChar char="-"/>
            </a:pPr>
            <a:r>
              <a:rPr lang="en-US" dirty="0" smtClean="0"/>
              <a:t>Attention was turned to </a:t>
            </a:r>
            <a:r>
              <a:rPr lang="en-US" b="1" dirty="0" smtClean="0"/>
              <a:t>naturalistic principles of language learning </a:t>
            </a:r>
            <a:r>
              <a:rPr lang="en-US" dirty="0" smtClean="0"/>
              <a:t>where attempts have been made </a:t>
            </a:r>
            <a:r>
              <a:rPr lang="en-US" b="1" dirty="0" smtClean="0"/>
              <a:t>to make second language learning more like first language learning.</a:t>
            </a:r>
          </a:p>
          <a:p>
            <a:pPr algn="just" rtl="0">
              <a:buFontTx/>
              <a:buChar char="-"/>
            </a:pPr>
            <a:r>
              <a:rPr lang="en-US" dirty="0" smtClean="0"/>
              <a:t>Believers in </a:t>
            </a:r>
            <a:r>
              <a:rPr lang="en-US" b="1" dirty="0" smtClean="0"/>
              <a:t>the Natural Method </a:t>
            </a:r>
            <a:r>
              <a:rPr lang="en-US" dirty="0" smtClean="0"/>
              <a:t>argued that a foreign </a:t>
            </a:r>
            <a:r>
              <a:rPr lang="en-US" b="1" dirty="0" smtClean="0"/>
              <a:t>language could be taught without translation or the use of the learners' native language</a:t>
            </a:r>
            <a:r>
              <a:rPr lang="en-US" dirty="0" smtClean="0"/>
              <a:t> </a:t>
            </a:r>
            <a:r>
              <a:rPr lang="en-US" b="1" dirty="0" smtClean="0"/>
              <a:t>if</a:t>
            </a:r>
            <a:r>
              <a:rPr lang="en-US" dirty="0" smtClean="0"/>
              <a:t> meaning was conveyed </a:t>
            </a:r>
            <a:r>
              <a:rPr lang="en-US" b="1" dirty="0" smtClean="0"/>
              <a:t>directly</a:t>
            </a:r>
            <a:r>
              <a:rPr lang="en-US" dirty="0" smtClean="0"/>
              <a:t> through demonstration and action. </a:t>
            </a:r>
            <a:endParaRPr lang="ar-DZ" dirty="0"/>
          </a:p>
        </p:txBody>
      </p:sp>
    </p:spTree>
    <p:extLst>
      <p:ext uri="{BB962C8B-B14F-4D97-AF65-F5344CB8AC3E}">
        <p14:creationId xmlns:p14="http://schemas.microsoft.com/office/powerpoint/2010/main" val="2058135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Direct Method = Natural Method</a:t>
            </a:r>
            <a:endParaRPr lang="ar-DZ" dirty="0"/>
          </a:p>
        </p:txBody>
      </p:sp>
      <p:sp>
        <p:nvSpPr>
          <p:cNvPr id="3" name="عنصر نائب للمحتوى 2"/>
          <p:cNvSpPr>
            <a:spLocks noGrp="1"/>
          </p:cNvSpPr>
          <p:nvPr>
            <p:ph idx="1"/>
          </p:nvPr>
        </p:nvSpPr>
        <p:spPr/>
        <p:txBody>
          <a:bodyPr>
            <a:normAutofit lnSpcReduction="10000"/>
          </a:bodyPr>
          <a:lstStyle/>
          <a:p>
            <a:pPr algn="just" rtl="0">
              <a:buFontTx/>
              <a:buChar char="-"/>
            </a:pPr>
            <a:r>
              <a:rPr lang="en-US" dirty="0" smtClean="0"/>
              <a:t>That is, a language could best be taught by using it actively in the classroom. </a:t>
            </a:r>
          </a:p>
          <a:p>
            <a:pPr algn="just" rtl="0">
              <a:buFontTx/>
              <a:buChar char="-"/>
            </a:pPr>
            <a:r>
              <a:rPr lang="en-US" dirty="0" smtClean="0"/>
              <a:t>These natural language learning principles provided the foundation of the Direct Method. </a:t>
            </a:r>
          </a:p>
          <a:p>
            <a:pPr algn="just" rtl="0">
              <a:buFontTx/>
              <a:buChar char="-"/>
            </a:pPr>
            <a:r>
              <a:rPr lang="en-US" dirty="0" smtClean="0"/>
              <a:t>It focused on </a:t>
            </a:r>
            <a:r>
              <a:rPr lang="en-US" b="1" dirty="0" smtClean="0"/>
              <a:t>oral communication</a:t>
            </a:r>
            <a:r>
              <a:rPr lang="en-US" dirty="0" smtClean="0"/>
              <a:t>, </a:t>
            </a:r>
            <a:r>
              <a:rPr lang="en-US" b="1" dirty="0" smtClean="0"/>
              <a:t>more spontaneous use of the language</a:t>
            </a:r>
            <a:r>
              <a:rPr lang="en-US" dirty="0" smtClean="0"/>
              <a:t>, and </a:t>
            </a:r>
            <a:r>
              <a:rPr lang="en-US" b="1" dirty="0" smtClean="0"/>
              <a:t>developing the ability to think in the target language</a:t>
            </a:r>
            <a:r>
              <a:rPr lang="en-US" dirty="0" smtClean="0"/>
              <a:t>.</a:t>
            </a:r>
            <a:endParaRPr lang="ar-DZ" dirty="0"/>
          </a:p>
        </p:txBody>
      </p:sp>
    </p:spTree>
    <p:extLst>
      <p:ext uri="{BB962C8B-B14F-4D97-AF65-F5344CB8AC3E}">
        <p14:creationId xmlns:p14="http://schemas.microsoft.com/office/powerpoint/2010/main" val="19013285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C00000"/>
                </a:solidFill>
              </a:rPr>
              <a:t>The Key Principles of the Direct Method</a:t>
            </a:r>
            <a:endParaRPr lang="ar-DZ" sz="3200" b="1" dirty="0">
              <a:solidFill>
                <a:srgbClr val="C00000"/>
              </a:solidFill>
            </a:endParaRPr>
          </a:p>
        </p:txBody>
      </p:sp>
      <p:sp>
        <p:nvSpPr>
          <p:cNvPr id="3" name="عنصر نائب للمحتوى 2"/>
          <p:cNvSpPr>
            <a:spLocks noGrp="1"/>
          </p:cNvSpPr>
          <p:nvPr>
            <p:ph idx="1"/>
          </p:nvPr>
        </p:nvSpPr>
        <p:spPr/>
        <p:txBody>
          <a:bodyPr>
            <a:normAutofit fontScale="92500" lnSpcReduction="20000"/>
          </a:bodyPr>
          <a:lstStyle/>
          <a:p>
            <a:pPr marL="0" indent="0" algn="just" rtl="0">
              <a:buNone/>
            </a:pPr>
            <a:r>
              <a:rPr lang="en-US" b="1" dirty="0" smtClean="0"/>
              <a:t>- </a:t>
            </a:r>
            <a:r>
              <a:rPr lang="en-US" dirty="0" smtClean="0"/>
              <a:t>In practice, the fundamental principles of the Direct Method according to </a:t>
            </a:r>
            <a:r>
              <a:rPr lang="en-US" b="1" dirty="0" smtClean="0"/>
              <a:t>Richards and Rodgers (1986: 9-10) </a:t>
            </a:r>
            <a:r>
              <a:rPr lang="en-US" dirty="0" smtClean="0"/>
              <a:t>are:</a:t>
            </a:r>
          </a:p>
          <a:p>
            <a:pPr marL="0" indent="0" algn="just" rtl="0">
              <a:buNone/>
            </a:pPr>
            <a:r>
              <a:rPr lang="en-US" b="1" dirty="0" smtClean="0"/>
              <a:t>(1) </a:t>
            </a:r>
            <a:r>
              <a:rPr lang="en-US" dirty="0" smtClean="0"/>
              <a:t>Classroom instruction was conducted exclusively in the target language.</a:t>
            </a:r>
          </a:p>
          <a:p>
            <a:pPr marL="0" indent="0" algn="just" rtl="0">
              <a:buNone/>
            </a:pPr>
            <a:r>
              <a:rPr lang="en-US" b="1" dirty="0" smtClean="0"/>
              <a:t>(2)</a:t>
            </a:r>
            <a:r>
              <a:rPr lang="en-US" dirty="0" smtClean="0"/>
              <a:t>Only everyday vocabulary and sentences were taught.</a:t>
            </a:r>
          </a:p>
          <a:p>
            <a:pPr marL="0" indent="0" algn="just" rtl="0">
              <a:buNone/>
            </a:pPr>
            <a:r>
              <a:rPr lang="en-US" b="1" dirty="0" smtClean="0"/>
              <a:t>(3)</a:t>
            </a:r>
            <a:r>
              <a:rPr lang="en-US" dirty="0" smtClean="0"/>
              <a:t> Oral communication skills were built up in a carefully graded progression organized around question and answer exchanges between teachers and students in classes.</a:t>
            </a:r>
            <a:endParaRPr lang="en-US" dirty="0"/>
          </a:p>
        </p:txBody>
      </p:sp>
    </p:spTree>
    <p:extLst>
      <p:ext uri="{BB962C8B-B14F-4D97-AF65-F5344CB8AC3E}">
        <p14:creationId xmlns:p14="http://schemas.microsoft.com/office/powerpoint/2010/main" val="5119499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The Key Principles of the Direct Method</a:t>
            </a:r>
            <a:endParaRPr lang="ar-DZ" dirty="0"/>
          </a:p>
        </p:txBody>
      </p:sp>
      <p:sp>
        <p:nvSpPr>
          <p:cNvPr id="3" name="عنصر نائب للمحتوى 2"/>
          <p:cNvSpPr>
            <a:spLocks noGrp="1"/>
          </p:cNvSpPr>
          <p:nvPr>
            <p:ph idx="1"/>
          </p:nvPr>
        </p:nvSpPr>
        <p:spPr/>
        <p:txBody>
          <a:bodyPr>
            <a:normAutofit lnSpcReduction="10000"/>
          </a:bodyPr>
          <a:lstStyle/>
          <a:p>
            <a:pPr marL="0" indent="0" algn="just" rtl="0">
              <a:buNone/>
            </a:pPr>
            <a:r>
              <a:rPr lang="en-US" b="1" dirty="0" smtClean="0"/>
              <a:t>(4)</a:t>
            </a:r>
            <a:r>
              <a:rPr lang="en-US" dirty="0" smtClean="0"/>
              <a:t> Grammar was taught inductively.</a:t>
            </a:r>
          </a:p>
          <a:p>
            <a:pPr marL="0" indent="0" algn="just" rtl="0">
              <a:buNone/>
            </a:pPr>
            <a:r>
              <a:rPr lang="en-US" b="1" dirty="0" smtClean="0"/>
              <a:t>(5) </a:t>
            </a:r>
            <a:r>
              <a:rPr lang="en-US" dirty="0" smtClean="0"/>
              <a:t>New teaching points were introduced orally.</a:t>
            </a:r>
          </a:p>
          <a:p>
            <a:pPr marL="0" indent="0" algn="just" rtl="0">
              <a:buNone/>
            </a:pPr>
            <a:r>
              <a:rPr lang="en-US" b="1" dirty="0" smtClean="0"/>
              <a:t>(6)</a:t>
            </a:r>
            <a:r>
              <a:rPr lang="en-US" dirty="0" smtClean="0"/>
              <a:t> Concrete vocabulary was taught through demonstration, objects, and pictures; abstract vocabulary was taught by association of ideas.</a:t>
            </a:r>
          </a:p>
          <a:p>
            <a:pPr marL="0" indent="0" algn="just" rtl="0">
              <a:buNone/>
            </a:pPr>
            <a:r>
              <a:rPr lang="en-US" b="1" dirty="0" smtClean="0"/>
              <a:t>(7)</a:t>
            </a:r>
            <a:r>
              <a:rPr lang="en-US" dirty="0" smtClean="0"/>
              <a:t> Both speech and listening comprehension were taught.</a:t>
            </a:r>
          </a:p>
          <a:p>
            <a:pPr marL="0" indent="0" algn="just" rtl="0">
              <a:buNone/>
            </a:pPr>
            <a:r>
              <a:rPr lang="en-US" b="1" dirty="0" smtClean="0"/>
              <a:t>(8)</a:t>
            </a:r>
            <a:r>
              <a:rPr lang="en-US" dirty="0" smtClean="0"/>
              <a:t> Correct pronunciation and grammar were emphasized.</a:t>
            </a:r>
          </a:p>
          <a:p>
            <a:pPr marL="0" indent="0" algn="l" rtl="0">
              <a:buNone/>
            </a:pPr>
            <a:endParaRPr lang="ar-DZ" dirty="0"/>
          </a:p>
        </p:txBody>
      </p:sp>
    </p:spTree>
    <p:extLst>
      <p:ext uri="{BB962C8B-B14F-4D97-AF65-F5344CB8AC3E}">
        <p14:creationId xmlns:p14="http://schemas.microsoft.com/office/powerpoint/2010/main" val="3980269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C00000"/>
                </a:solidFill>
              </a:rPr>
              <a:t>Conclusion</a:t>
            </a:r>
            <a:endParaRPr lang="ar-DZ" sz="3200" b="1" dirty="0">
              <a:solidFill>
                <a:srgbClr val="C00000"/>
              </a:solidFill>
            </a:endParaRPr>
          </a:p>
        </p:txBody>
      </p:sp>
      <p:sp>
        <p:nvSpPr>
          <p:cNvPr id="3" name="عنصر نائب للمحتوى 2"/>
          <p:cNvSpPr>
            <a:spLocks noGrp="1"/>
          </p:cNvSpPr>
          <p:nvPr>
            <p:ph idx="1"/>
          </p:nvPr>
        </p:nvSpPr>
        <p:spPr/>
        <p:txBody>
          <a:bodyPr/>
          <a:lstStyle/>
          <a:p>
            <a:pPr marL="0" indent="0" algn="just" rtl="0">
              <a:buNone/>
            </a:pPr>
            <a:endParaRPr lang="en-US" dirty="0" smtClean="0"/>
          </a:p>
          <a:p>
            <a:pPr marL="0" indent="0" algn="just" rtl="0">
              <a:buNone/>
            </a:pPr>
            <a:r>
              <a:rPr lang="en-US" b="1" dirty="0" smtClean="0"/>
              <a:t>- </a:t>
            </a:r>
            <a:r>
              <a:rPr lang="en-US" dirty="0" smtClean="0"/>
              <a:t>This method was criticized as it </a:t>
            </a:r>
            <a:r>
              <a:rPr lang="en-US" b="1" dirty="0" smtClean="0"/>
              <a:t>overemphasized</a:t>
            </a:r>
            <a:r>
              <a:rPr lang="en-US" dirty="0" smtClean="0"/>
              <a:t> and </a:t>
            </a:r>
            <a:r>
              <a:rPr lang="en-US" b="1" dirty="0" smtClean="0"/>
              <a:t>distorted</a:t>
            </a:r>
            <a:r>
              <a:rPr lang="en-US" dirty="0" smtClean="0"/>
              <a:t> the similarities between naturalistic first language learning and classroom foreign language learning </a:t>
            </a:r>
            <a:r>
              <a:rPr lang="en-US" b="1" dirty="0" smtClean="0"/>
              <a:t>and</a:t>
            </a:r>
            <a:r>
              <a:rPr lang="en-US" dirty="0" smtClean="0"/>
              <a:t> failed to consider the practical realities of the classroom.</a:t>
            </a:r>
            <a:endParaRPr lang="ar-DZ" dirty="0"/>
          </a:p>
        </p:txBody>
      </p:sp>
    </p:spTree>
    <p:extLst>
      <p:ext uri="{BB962C8B-B14F-4D97-AF65-F5344CB8AC3E}">
        <p14:creationId xmlns:p14="http://schemas.microsoft.com/office/powerpoint/2010/main" val="1555462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i="1" u="sng" dirty="0" smtClean="0"/>
              <a:t>3. Audio-Lingual Method</a:t>
            </a:r>
            <a:endParaRPr lang="ar-DZ" b="1" i="1" u="sng" dirty="0"/>
          </a:p>
        </p:txBody>
      </p:sp>
      <p:sp>
        <p:nvSpPr>
          <p:cNvPr id="3" name="عنصر نائب للمحتوى 2"/>
          <p:cNvSpPr>
            <a:spLocks noGrp="1"/>
          </p:cNvSpPr>
          <p:nvPr>
            <p:ph idx="1"/>
          </p:nvPr>
        </p:nvSpPr>
        <p:spPr/>
        <p:txBody>
          <a:bodyPr>
            <a:normAutofit fontScale="85000" lnSpcReduction="20000"/>
          </a:bodyPr>
          <a:lstStyle/>
          <a:p>
            <a:pPr marL="0" indent="0" algn="just" rtl="0">
              <a:buNone/>
            </a:pPr>
            <a:r>
              <a:rPr lang="en-US" b="1" dirty="0" smtClean="0"/>
              <a:t>- The Audio Lingual Method </a:t>
            </a:r>
            <a:r>
              <a:rPr lang="en-US" dirty="0" smtClean="0"/>
              <a:t>developed </a:t>
            </a:r>
            <a:r>
              <a:rPr lang="en-US" b="1" dirty="0" smtClean="0"/>
              <a:t>by the USA army during the Second World War. </a:t>
            </a:r>
          </a:p>
          <a:p>
            <a:pPr algn="just" rtl="0">
              <a:buFontTx/>
              <a:buChar char="-"/>
            </a:pPr>
            <a:r>
              <a:rPr lang="en-US" dirty="0" smtClean="0"/>
              <a:t>The entry of the United States into World War II had a significant effect on language teaching in America. </a:t>
            </a:r>
          </a:p>
          <a:p>
            <a:pPr algn="just" rtl="0">
              <a:buFontTx/>
              <a:buChar char="-"/>
            </a:pPr>
            <a:r>
              <a:rPr lang="en-US" b="1" dirty="0" smtClean="0"/>
              <a:t>In order to supply the US government with personals who were fluent in foreign languages and who worked as interpreters, translators, and code-room assistants, it was necessary to set up a special language training program. </a:t>
            </a:r>
          </a:p>
          <a:p>
            <a:pPr algn="just" rtl="0">
              <a:buFontTx/>
              <a:buChar char="-"/>
            </a:pPr>
            <a:r>
              <a:rPr lang="en-US" dirty="0" smtClean="0"/>
              <a:t>For that reason, the government commissioned </a:t>
            </a:r>
            <a:r>
              <a:rPr lang="en-US" b="1" dirty="0" smtClean="0"/>
              <a:t>American universities to develop foreign language programs for military personals</a:t>
            </a:r>
            <a:r>
              <a:rPr lang="en-US" dirty="0" smtClean="0"/>
              <a:t>.</a:t>
            </a:r>
            <a:endParaRPr lang="ar-DZ" dirty="0"/>
          </a:p>
        </p:txBody>
      </p:sp>
    </p:spTree>
    <p:extLst>
      <p:ext uri="{BB962C8B-B14F-4D97-AF65-F5344CB8AC3E}">
        <p14:creationId xmlns:p14="http://schemas.microsoft.com/office/powerpoint/2010/main" val="1730969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Introduction</a:t>
            </a:r>
            <a:endParaRPr lang="ar-DZ" b="1" dirty="0"/>
          </a:p>
        </p:txBody>
      </p:sp>
      <p:sp>
        <p:nvSpPr>
          <p:cNvPr id="3" name="عنصر نائب للمحتوى 2"/>
          <p:cNvSpPr>
            <a:spLocks noGrp="1"/>
          </p:cNvSpPr>
          <p:nvPr>
            <p:ph idx="1"/>
          </p:nvPr>
        </p:nvSpPr>
        <p:spPr/>
        <p:txBody>
          <a:bodyPr>
            <a:normAutofit fontScale="85000" lnSpcReduction="20000"/>
          </a:bodyPr>
          <a:lstStyle/>
          <a:p>
            <a:pPr marL="0" indent="0" algn="just" rtl="0">
              <a:buNone/>
            </a:pPr>
            <a:r>
              <a:rPr lang="en-US" b="1" dirty="0" smtClean="0"/>
              <a:t>- Changes in language teaching methods </a:t>
            </a:r>
            <a:r>
              <a:rPr lang="en-US" dirty="0" smtClean="0"/>
              <a:t>throughout history have reflected recognition of changes in the kind of proficiency learners need, such as the move toward oral proficiency rather than reading comprehension as the goal of language study; they have also reflected changes in theories of the nature of language and of language learning. </a:t>
            </a:r>
          </a:p>
          <a:p>
            <a:pPr marL="0" indent="0" algn="just" rtl="0">
              <a:buNone/>
            </a:pPr>
            <a:r>
              <a:rPr lang="en-US" b="1" dirty="0" smtClean="0"/>
              <a:t>- Kelly</a:t>
            </a:r>
            <a:r>
              <a:rPr lang="en-US" dirty="0" smtClean="0"/>
              <a:t> ( 1969) and </a:t>
            </a:r>
            <a:r>
              <a:rPr lang="en-US" b="1" dirty="0" smtClean="0"/>
              <a:t>Howatt</a:t>
            </a:r>
            <a:r>
              <a:rPr lang="en-US" dirty="0" smtClean="0"/>
              <a:t> (1984) have demonstrated that many current issues in language teaching are not particularly new. Today's controversies reflect contemporary responses to questions that have been asked often throughout the history of language teaching.</a:t>
            </a:r>
            <a:endParaRPr lang="ar-DZ" dirty="0"/>
          </a:p>
        </p:txBody>
      </p:sp>
    </p:spTree>
    <p:extLst>
      <p:ext uri="{BB962C8B-B14F-4D97-AF65-F5344CB8AC3E}">
        <p14:creationId xmlns:p14="http://schemas.microsoft.com/office/powerpoint/2010/main" val="7666131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C00000"/>
                </a:solidFill>
              </a:rPr>
              <a:t>The Pillars and Objectives of the Audio-Lingual Method</a:t>
            </a:r>
            <a:endParaRPr lang="ar-DZ" sz="3200" b="1" dirty="0">
              <a:solidFill>
                <a:srgbClr val="C00000"/>
              </a:solidFill>
            </a:endParaRPr>
          </a:p>
        </p:txBody>
      </p:sp>
      <p:sp>
        <p:nvSpPr>
          <p:cNvPr id="3" name="عنصر نائب للمحتوى 2"/>
          <p:cNvSpPr>
            <a:spLocks noGrp="1"/>
          </p:cNvSpPr>
          <p:nvPr>
            <p:ph idx="1"/>
          </p:nvPr>
        </p:nvSpPr>
        <p:spPr/>
        <p:txBody>
          <a:bodyPr>
            <a:normAutofit fontScale="92500"/>
          </a:bodyPr>
          <a:lstStyle/>
          <a:p>
            <a:pPr algn="just" rtl="0">
              <a:buFontTx/>
              <a:buChar char="-"/>
            </a:pPr>
            <a:r>
              <a:rPr lang="en-US" dirty="0" smtClean="0"/>
              <a:t>The objective of the army programs was for students to attain conversational  proficiency in a variety of foreign languages. </a:t>
            </a:r>
          </a:p>
          <a:p>
            <a:pPr algn="just" rtl="0">
              <a:buFontTx/>
              <a:buChar char="-"/>
            </a:pPr>
            <a:r>
              <a:rPr lang="en-US" dirty="0" smtClean="0"/>
              <a:t>The goal of this method was </a:t>
            </a:r>
            <a:r>
              <a:rPr lang="en-US" b="1" dirty="0" smtClean="0"/>
              <a:t>to teach students to speak a foreign language as native speakers. </a:t>
            </a:r>
          </a:p>
          <a:p>
            <a:pPr algn="just" rtl="0">
              <a:buFontTx/>
              <a:buChar char="-"/>
            </a:pPr>
            <a:r>
              <a:rPr lang="en-US" dirty="0" smtClean="0"/>
              <a:t>It was characterized by introducing new material through </a:t>
            </a:r>
            <a:r>
              <a:rPr lang="en-US" b="1" dirty="0" smtClean="0"/>
              <a:t>taped dialogues and recorded drills </a:t>
            </a:r>
            <a:r>
              <a:rPr lang="en-US" dirty="0" smtClean="0"/>
              <a:t>to allow learners </a:t>
            </a:r>
            <a:r>
              <a:rPr lang="en-US" b="1" dirty="0" smtClean="0"/>
              <a:t>to imitate the native pronunciation and intonation. </a:t>
            </a:r>
            <a:endParaRPr lang="ar-DZ" b="1" dirty="0"/>
          </a:p>
        </p:txBody>
      </p:sp>
    </p:spTree>
    <p:extLst>
      <p:ext uri="{BB962C8B-B14F-4D97-AF65-F5344CB8AC3E}">
        <p14:creationId xmlns:p14="http://schemas.microsoft.com/office/powerpoint/2010/main" val="529353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The Pillars and Objectives of the Audio-Lingual Method</a:t>
            </a:r>
            <a:endParaRPr lang="ar-DZ" dirty="0"/>
          </a:p>
        </p:txBody>
      </p:sp>
      <p:sp>
        <p:nvSpPr>
          <p:cNvPr id="3" name="عنصر نائب للمحتوى 2"/>
          <p:cNvSpPr>
            <a:spLocks noGrp="1"/>
          </p:cNvSpPr>
          <p:nvPr>
            <p:ph idx="1"/>
          </p:nvPr>
        </p:nvSpPr>
        <p:spPr>
          <a:xfrm>
            <a:off x="539552" y="1268760"/>
            <a:ext cx="8229600" cy="4525963"/>
          </a:xfrm>
        </p:spPr>
        <p:txBody>
          <a:bodyPr>
            <a:noAutofit/>
          </a:bodyPr>
          <a:lstStyle/>
          <a:p>
            <a:pPr algn="just" rtl="0">
              <a:buFontTx/>
              <a:buChar char="-"/>
            </a:pPr>
            <a:r>
              <a:rPr lang="en-US" sz="2600" b="1" dirty="0" smtClean="0"/>
              <a:t>Dialogues and drills </a:t>
            </a:r>
            <a:r>
              <a:rPr lang="en-US" sz="2600" dirty="0" smtClean="0"/>
              <a:t>form the basis of audio-lingual classroom practices. </a:t>
            </a:r>
          </a:p>
          <a:p>
            <a:pPr algn="just" rtl="0">
              <a:buFontTx/>
              <a:buChar char="-"/>
            </a:pPr>
            <a:r>
              <a:rPr lang="en-US" sz="2600" dirty="0" smtClean="0"/>
              <a:t>They provide the means of </a:t>
            </a:r>
            <a:r>
              <a:rPr lang="en-US" sz="2600" b="1" dirty="0" smtClean="0"/>
              <a:t>contextualizing key structures and exemplify situations in which structures might be used as well as some cultural aspects of the target language. </a:t>
            </a:r>
          </a:p>
          <a:p>
            <a:pPr algn="just" rtl="0">
              <a:buFontTx/>
              <a:buChar char="-"/>
            </a:pPr>
            <a:r>
              <a:rPr lang="en-US" sz="2600" dirty="0" smtClean="0"/>
              <a:t>Dialogues are used simply </a:t>
            </a:r>
            <a:r>
              <a:rPr lang="en-US" sz="2600" b="1" dirty="0" smtClean="0"/>
              <a:t>for repetition and memorization. </a:t>
            </a:r>
          </a:p>
          <a:p>
            <a:pPr algn="just" rtl="0">
              <a:buFontTx/>
              <a:buChar char="-"/>
            </a:pPr>
            <a:r>
              <a:rPr lang="en-US" sz="2600" dirty="0" smtClean="0"/>
              <a:t>After a dialogue has been presented and memorized, specific grammatical patterns in the dialogue are selected and become the focus of various kinds of drill and pattern-practice exercises </a:t>
            </a:r>
            <a:r>
              <a:rPr lang="en-US" sz="2600" b="1" dirty="0" smtClean="0"/>
              <a:t>(Richards and Rodgers, 1986: 53 ).</a:t>
            </a:r>
            <a:endParaRPr lang="ar-DZ" sz="2600" b="1" dirty="0"/>
          </a:p>
        </p:txBody>
      </p:sp>
    </p:spTree>
    <p:extLst>
      <p:ext uri="{BB962C8B-B14F-4D97-AF65-F5344CB8AC3E}">
        <p14:creationId xmlns:p14="http://schemas.microsoft.com/office/powerpoint/2010/main" val="23574523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C00000"/>
                </a:solidFill>
              </a:rPr>
              <a:t>Conclusion</a:t>
            </a:r>
            <a:endParaRPr lang="ar-DZ" sz="3200" b="1" dirty="0">
              <a:solidFill>
                <a:srgbClr val="C00000"/>
              </a:solidFill>
            </a:endParaRPr>
          </a:p>
        </p:txBody>
      </p:sp>
      <p:sp>
        <p:nvSpPr>
          <p:cNvPr id="3" name="عنصر نائب للمحتوى 2"/>
          <p:cNvSpPr>
            <a:spLocks noGrp="1"/>
          </p:cNvSpPr>
          <p:nvPr>
            <p:ph idx="1"/>
          </p:nvPr>
        </p:nvSpPr>
        <p:spPr/>
        <p:txBody>
          <a:bodyPr>
            <a:normAutofit lnSpcReduction="10000"/>
          </a:bodyPr>
          <a:lstStyle/>
          <a:p>
            <a:pPr algn="just" rtl="0">
              <a:buFontTx/>
              <a:buChar char="-"/>
            </a:pPr>
            <a:r>
              <a:rPr lang="en-US" dirty="0" smtClean="0"/>
              <a:t>The theoretical foundations of Audio-Lingual Method were attacked as being unsound both in terms of language theory and learning theory. </a:t>
            </a:r>
          </a:p>
          <a:p>
            <a:pPr algn="just" rtl="0">
              <a:buFontTx/>
              <a:buChar char="-"/>
            </a:pPr>
            <a:r>
              <a:rPr lang="en-US" dirty="0" smtClean="0"/>
              <a:t>Besides, practitioners found that the practical results fell short of expectations. </a:t>
            </a:r>
          </a:p>
          <a:p>
            <a:pPr algn="just" rtl="0">
              <a:buFontTx/>
              <a:buChar char="-"/>
            </a:pPr>
            <a:r>
              <a:rPr lang="en-US" dirty="0" smtClean="0"/>
              <a:t>Learners were often found to be unable to transfer skills acquired to real communication outside the classroom.</a:t>
            </a:r>
            <a:endParaRPr lang="ar-DZ" dirty="0"/>
          </a:p>
        </p:txBody>
      </p:sp>
    </p:spTree>
    <p:extLst>
      <p:ext uri="{BB962C8B-B14F-4D97-AF65-F5344CB8AC3E}">
        <p14:creationId xmlns:p14="http://schemas.microsoft.com/office/powerpoint/2010/main" val="22093407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i="1" u="sng" dirty="0" smtClean="0"/>
              <a:t>4. The Silent Way</a:t>
            </a:r>
            <a:endParaRPr lang="ar-DZ" b="1" i="1" u="sng" dirty="0"/>
          </a:p>
        </p:txBody>
      </p:sp>
      <p:sp>
        <p:nvSpPr>
          <p:cNvPr id="3" name="عنصر نائب للمحتوى 2"/>
          <p:cNvSpPr>
            <a:spLocks noGrp="1"/>
          </p:cNvSpPr>
          <p:nvPr>
            <p:ph idx="1"/>
          </p:nvPr>
        </p:nvSpPr>
        <p:spPr/>
        <p:txBody>
          <a:bodyPr>
            <a:normAutofit fontScale="85000" lnSpcReduction="10000"/>
          </a:bodyPr>
          <a:lstStyle/>
          <a:p>
            <a:pPr algn="just" rtl="0">
              <a:buFontTx/>
              <a:buChar char="-"/>
            </a:pPr>
            <a:r>
              <a:rPr lang="en-US" dirty="0" smtClean="0"/>
              <a:t>This </a:t>
            </a:r>
            <a:r>
              <a:rPr lang="en-US" dirty="0"/>
              <a:t>method was devised by </a:t>
            </a:r>
            <a:r>
              <a:rPr lang="en-US" b="1" dirty="0"/>
              <a:t>Caleb Gattegno </a:t>
            </a:r>
            <a:r>
              <a:rPr lang="en-US" dirty="0"/>
              <a:t>in the early </a:t>
            </a:r>
            <a:r>
              <a:rPr lang="en-US" b="1" dirty="0"/>
              <a:t>1970s</a:t>
            </a:r>
            <a:r>
              <a:rPr lang="en-US" dirty="0"/>
              <a:t>. </a:t>
            </a:r>
            <a:endParaRPr lang="en-US" dirty="0" smtClean="0"/>
          </a:p>
          <a:p>
            <a:pPr algn="just" rtl="0">
              <a:buFontTx/>
              <a:buChar char="-"/>
            </a:pPr>
            <a:r>
              <a:rPr lang="en-US" dirty="0" smtClean="0"/>
              <a:t>It </a:t>
            </a:r>
            <a:r>
              <a:rPr lang="en-US" dirty="0"/>
              <a:t>is based on the premise that the </a:t>
            </a:r>
            <a:r>
              <a:rPr lang="en-US" b="1" dirty="0"/>
              <a:t>teacher should be silent as much as possible in the classroom and the learner should be encouraged to produce as much language as possible by discovering and creating language rather than just remembering and repeating what has been taught. </a:t>
            </a:r>
            <a:endParaRPr lang="en-US" b="1" dirty="0" smtClean="0"/>
          </a:p>
          <a:p>
            <a:pPr algn="just" rtl="0">
              <a:buFontTx/>
              <a:buChar char="-"/>
            </a:pPr>
            <a:r>
              <a:rPr lang="en-US" dirty="0" smtClean="0"/>
              <a:t>In </a:t>
            </a:r>
            <a:r>
              <a:rPr lang="en-US" dirty="0"/>
              <a:t>this context,  from Gattegno' s point of view, as a founder to this method, </a:t>
            </a:r>
            <a:r>
              <a:rPr lang="en-US" b="1" dirty="0"/>
              <a:t>the learning hypotheses underlying this method could be stated as follows:</a:t>
            </a:r>
            <a:endParaRPr lang="ar-DZ" b="1" dirty="0"/>
          </a:p>
        </p:txBody>
      </p:sp>
    </p:spTree>
    <p:extLst>
      <p:ext uri="{BB962C8B-B14F-4D97-AF65-F5344CB8AC3E}">
        <p14:creationId xmlns:p14="http://schemas.microsoft.com/office/powerpoint/2010/main" val="25391361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sz="3600" b="1" dirty="0" smtClean="0">
                <a:solidFill>
                  <a:srgbClr val="C00000"/>
                </a:solidFill>
              </a:rPr>
              <a:t>The Learning Hypotheses of the Silent Way</a:t>
            </a:r>
            <a:endParaRPr lang="ar-DZ" sz="3600" b="1" dirty="0">
              <a:solidFill>
                <a:srgbClr val="C00000"/>
              </a:solidFill>
            </a:endParaRPr>
          </a:p>
        </p:txBody>
      </p:sp>
      <p:sp>
        <p:nvSpPr>
          <p:cNvPr id="3" name="عنصر نائب للمحتوى 2"/>
          <p:cNvSpPr>
            <a:spLocks noGrp="1"/>
          </p:cNvSpPr>
          <p:nvPr>
            <p:ph idx="1"/>
          </p:nvPr>
        </p:nvSpPr>
        <p:spPr/>
        <p:txBody>
          <a:bodyPr/>
          <a:lstStyle/>
          <a:p>
            <a:pPr marL="0" indent="0" algn="just" rtl="0">
              <a:buNone/>
            </a:pPr>
            <a:r>
              <a:rPr lang="en-US" b="1" dirty="0"/>
              <a:t>(1)</a:t>
            </a:r>
            <a:r>
              <a:rPr lang="en-US" dirty="0"/>
              <a:t> Learning is facilitated if the learner discovers or creates rather than remembers and repeats what is to be learned.</a:t>
            </a:r>
          </a:p>
          <a:p>
            <a:pPr marL="0" indent="0" algn="just" rtl="0">
              <a:buNone/>
            </a:pPr>
            <a:r>
              <a:rPr lang="en-US" b="1" dirty="0"/>
              <a:t>(2)</a:t>
            </a:r>
            <a:r>
              <a:rPr lang="en-US" dirty="0"/>
              <a:t> Learning is facilitated by accompanying (mediating) physical objects.</a:t>
            </a:r>
          </a:p>
          <a:p>
            <a:pPr marL="0" indent="0" algn="just" rtl="0">
              <a:buNone/>
            </a:pPr>
            <a:r>
              <a:rPr lang="en-US" b="1" dirty="0"/>
              <a:t>(3) </a:t>
            </a:r>
            <a:r>
              <a:rPr lang="en-US" dirty="0"/>
              <a:t>Learning is facilitated by problem-solving involving the material to be learned. </a:t>
            </a:r>
            <a:endParaRPr lang="en-US" dirty="0" smtClean="0"/>
          </a:p>
          <a:p>
            <a:pPr marL="0" indent="0" algn="just" rtl="0">
              <a:buNone/>
            </a:pPr>
            <a:r>
              <a:rPr lang="en-US" b="1" dirty="0"/>
              <a:t> </a:t>
            </a:r>
            <a:r>
              <a:rPr lang="en-US" b="1" dirty="0" smtClean="0"/>
              <a:t>        (</a:t>
            </a:r>
            <a:r>
              <a:rPr lang="en-US" b="1" dirty="0"/>
              <a:t>Richards and Rodgers, 1986: 99 ).</a:t>
            </a:r>
          </a:p>
        </p:txBody>
      </p:sp>
    </p:spTree>
    <p:extLst>
      <p:ext uri="{BB962C8B-B14F-4D97-AF65-F5344CB8AC3E}">
        <p14:creationId xmlns:p14="http://schemas.microsoft.com/office/powerpoint/2010/main" val="4234845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b="1" dirty="0" smtClean="0">
                <a:solidFill>
                  <a:srgbClr val="C00000"/>
                </a:solidFill>
              </a:rPr>
              <a:t>Demerits of the Silent Way</a:t>
            </a:r>
            <a:endParaRPr lang="ar-DZ" sz="3600" b="1" dirty="0">
              <a:solidFill>
                <a:srgbClr val="C00000"/>
              </a:solidFill>
            </a:endParaRPr>
          </a:p>
        </p:txBody>
      </p:sp>
      <p:sp>
        <p:nvSpPr>
          <p:cNvPr id="3" name="عنصر نائب للمحتوى 2"/>
          <p:cNvSpPr>
            <a:spLocks noGrp="1"/>
          </p:cNvSpPr>
          <p:nvPr>
            <p:ph idx="1"/>
          </p:nvPr>
        </p:nvSpPr>
        <p:spPr/>
        <p:txBody>
          <a:bodyPr/>
          <a:lstStyle/>
          <a:p>
            <a:pPr algn="just" rtl="0">
              <a:buFontTx/>
              <a:buChar char="-"/>
            </a:pPr>
            <a:r>
              <a:rPr lang="en-US" dirty="0" smtClean="0"/>
              <a:t>Criticism </a:t>
            </a:r>
            <a:r>
              <a:rPr lang="en-US" dirty="0"/>
              <a:t>to this method was that it </a:t>
            </a:r>
            <a:r>
              <a:rPr lang="en-US" b="1" dirty="0"/>
              <a:t>marginalized the role of the teacher </a:t>
            </a:r>
            <a:r>
              <a:rPr lang="en-US" dirty="0"/>
              <a:t>as it tried to create a less teacher-oriented classroom by preventing teachers from providing direct guidance when at most times such guidance would be helpful. </a:t>
            </a:r>
            <a:endParaRPr lang="en-US" dirty="0" smtClean="0"/>
          </a:p>
          <a:p>
            <a:pPr algn="just" rtl="0">
              <a:buFontTx/>
              <a:buChar char="-"/>
            </a:pPr>
            <a:r>
              <a:rPr lang="en-US" dirty="0" smtClean="0"/>
              <a:t>Additionally</a:t>
            </a:r>
            <a:r>
              <a:rPr lang="en-US" dirty="0"/>
              <a:t>, it </a:t>
            </a:r>
            <a:r>
              <a:rPr lang="en-US" b="1" dirty="0"/>
              <a:t>neglects cultural input </a:t>
            </a:r>
            <a:r>
              <a:rPr lang="en-US" dirty="0"/>
              <a:t>and </a:t>
            </a:r>
            <a:r>
              <a:rPr lang="en-US" b="1" dirty="0"/>
              <a:t>communicative dimension in the syllabus</a:t>
            </a:r>
            <a:r>
              <a:rPr lang="en-US" dirty="0"/>
              <a:t>.</a:t>
            </a:r>
            <a:endParaRPr lang="ar-DZ" dirty="0"/>
          </a:p>
        </p:txBody>
      </p:sp>
    </p:spTree>
    <p:extLst>
      <p:ext uri="{BB962C8B-B14F-4D97-AF65-F5344CB8AC3E}">
        <p14:creationId xmlns:p14="http://schemas.microsoft.com/office/powerpoint/2010/main" val="1107566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i="1" u="sng" dirty="0" smtClean="0"/>
              <a:t>5. Community Language Learning</a:t>
            </a:r>
            <a:endParaRPr lang="ar-DZ" b="1" i="1" u="sng" dirty="0"/>
          </a:p>
        </p:txBody>
      </p:sp>
      <p:sp>
        <p:nvSpPr>
          <p:cNvPr id="3" name="عنصر نائب للمحتوى 2"/>
          <p:cNvSpPr>
            <a:spLocks noGrp="1"/>
          </p:cNvSpPr>
          <p:nvPr>
            <p:ph idx="1"/>
          </p:nvPr>
        </p:nvSpPr>
        <p:spPr/>
        <p:txBody>
          <a:bodyPr>
            <a:normAutofit fontScale="92500"/>
          </a:bodyPr>
          <a:lstStyle/>
          <a:p>
            <a:pPr marL="0" indent="0" algn="just" rtl="0">
              <a:buNone/>
            </a:pPr>
            <a:r>
              <a:rPr lang="en-US" dirty="0" smtClean="0"/>
              <a:t>- </a:t>
            </a:r>
            <a:r>
              <a:rPr lang="en-US" b="1" dirty="0" smtClean="0"/>
              <a:t>Community </a:t>
            </a:r>
            <a:r>
              <a:rPr lang="en-US" b="1" dirty="0"/>
              <a:t>Language </a:t>
            </a:r>
            <a:r>
              <a:rPr lang="en-US" b="1" dirty="0" smtClean="0"/>
              <a:t>Learning (CLL) </a:t>
            </a:r>
            <a:r>
              <a:rPr lang="en-US" dirty="0"/>
              <a:t>was developed by </a:t>
            </a:r>
            <a:r>
              <a:rPr lang="en-US" b="1" dirty="0"/>
              <a:t>Charles A. Curran </a:t>
            </a:r>
            <a:r>
              <a:rPr lang="en-US" dirty="0" smtClean="0"/>
              <a:t>in </a:t>
            </a:r>
            <a:r>
              <a:rPr lang="en-US" b="1" dirty="0"/>
              <a:t>the early 1970s</a:t>
            </a:r>
            <a:r>
              <a:rPr lang="en-US" dirty="0"/>
              <a:t>. </a:t>
            </a:r>
            <a:endParaRPr lang="en-US" dirty="0" smtClean="0"/>
          </a:p>
          <a:p>
            <a:pPr algn="just" rtl="0">
              <a:buFontTx/>
              <a:buChar char="-"/>
            </a:pPr>
            <a:r>
              <a:rPr lang="en-US" dirty="0" smtClean="0"/>
              <a:t>This </a:t>
            </a:r>
            <a:r>
              <a:rPr lang="en-US" dirty="0"/>
              <a:t>method represents the use of </a:t>
            </a:r>
            <a:r>
              <a:rPr lang="en-US" b="1" dirty="0"/>
              <a:t>Counseling-Learning Theory</a:t>
            </a:r>
            <a:r>
              <a:rPr lang="en-US" dirty="0"/>
              <a:t> to teach foreign languages. </a:t>
            </a:r>
            <a:endParaRPr lang="en-US" dirty="0" smtClean="0"/>
          </a:p>
          <a:p>
            <a:pPr algn="just" rtl="0">
              <a:buFontTx/>
              <a:buChar char="-"/>
            </a:pPr>
            <a:r>
              <a:rPr lang="en-US" dirty="0" smtClean="0"/>
              <a:t>In </a:t>
            </a:r>
            <a:r>
              <a:rPr lang="en-US" dirty="0"/>
              <a:t>this framework, Community Language Learning draws on the counseling metaphor to redefine the roles of </a:t>
            </a:r>
            <a:r>
              <a:rPr lang="en-US" b="1" dirty="0"/>
              <a:t>the teacher 'the counselor' </a:t>
            </a:r>
            <a:r>
              <a:rPr lang="en-US" dirty="0"/>
              <a:t>and </a:t>
            </a:r>
            <a:r>
              <a:rPr lang="en-US" b="1" dirty="0"/>
              <a:t>learners 'the clients' </a:t>
            </a:r>
            <a:r>
              <a:rPr lang="en-US" dirty="0"/>
              <a:t>in the language classroom.</a:t>
            </a:r>
            <a:endParaRPr lang="ar-DZ" dirty="0"/>
          </a:p>
        </p:txBody>
      </p:sp>
    </p:spTree>
    <p:extLst>
      <p:ext uri="{BB962C8B-B14F-4D97-AF65-F5344CB8AC3E}">
        <p14:creationId xmlns:p14="http://schemas.microsoft.com/office/powerpoint/2010/main" val="9638752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sz="3600" b="1" dirty="0" smtClean="0">
                <a:solidFill>
                  <a:srgbClr val="C00000"/>
                </a:solidFill>
              </a:rPr>
              <a:t>Types of Learning Tasks and Activities within Community Language Learning</a:t>
            </a:r>
            <a:endParaRPr lang="ar-DZ" sz="3600" b="1" dirty="0">
              <a:solidFill>
                <a:srgbClr val="C00000"/>
              </a:solidFill>
            </a:endParaRPr>
          </a:p>
        </p:txBody>
      </p:sp>
      <p:sp>
        <p:nvSpPr>
          <p:cNvPr id="3" name="عنصر نائب للمحتوى 2"/>
          <p:cNvSpPr>
            <a:spLocks noGrp="1"/>
          </p:cNvSpPr>
          <p:nvPr>
            <p:ph idx="1"/>
          </p:nvPr>
        </p:nvSpPr>
        <p:spPr/>
        <p:txBody>
          <a:bodyPr>
            <a:normAutofit fontScale="85000" lnSpcReduction="10000"/>
          </a:bodyPr>
          <a:lstStyle/>
          <a:p>
            <a:pPr marL="0" indent="0" algn="just" rtl="0">
              <a:buNone/>
            </a:pPr>
            <a:r>
              <a:rPr lang="en-US" b="1" dirty="0"/>
              <a:t>(1) Translation</a:t>
            </a:r>
            <a:r>
              <a:rPr lang="en-US" dirty="0"/>
              <a:t>. Learners form a small circle, a learner whispers a message or meaning he or she wants to express, the teacher translates it into the target language, and the learner repeats the teacher' s translation.</a:t>
            </a:r>
          </a:p>
          <a:p>
            <a:pPr marL="0" indent="0" algn="just" rtl="0">
              <a:buNone/>
            </a:pPr>
            <a:r>
              <a:rPr lang="en-US" b="1" dirty="0"/>
              <a:t>(2) Group work</a:t>
            </a:r>
            <a:r>
              <a:rPr lang="en-US" dirty="0"/>
              <a:t>. Learners may engage in various group tasks, such as small group discussion of a topic, preparing conversation, etc.</a:t>
            </a:r>
          </a:p>
          <a:p>
            <a:pPr marL="0" indent="0" algn="just" rtl="0">
              <a:buNone/>
            </a:pPr>
            <a:r>
              <a:rPr lang="en-US" b="1" dirty="0"/>
              <a:t>(3) Recording</a:t>
            </a:r>
            <a:r>
              <a:rPr lang="en-US" dirty="0"/>
              <a:t>. Students record conversations in the target language.</a:t>
            </a:r>
          </a:p>
          <a:p>
            <a:pPr marL="0" indent="0" algn="just" rtl="0">
              <a:buNone/>
            </a:pPr>
            <a:r>
              <a:rPr lang="en-US" b="1" dirty="0"/>
              <a:t>(4) Transcription</a:t>
            </a:r>
            <a:r>
              <a:rPr lang="en-US" dirty="0"/>
              <a:t>. Students transcribe utterances and conversations they have recorded.</a:t>
            </a:r>
          </a:p>
        </p:txBody>
      </p:sp>
    </p:spTree>
    <p:extLst>
      <p:ext uri="{BB962C8B-B14F-4D97-AF65-F5344CB8AC3E}">
        <p14:creationId xmlns:p14="http://schemas.microsoft.com/office/powerpoint/2010/main" val="34244079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Types of Learning Tasks and Activities within Community Language Learning</a:t>
            </a:r>
            <a:endParaRPr lang="ar-DZ" dirty="0"/>
          </a:p>
        </p:txBody>
      </p:sp>
      <p:sp>
        <p:nvSpPr>
          <p:cNvPr id="3" name="عنصر نائب للمحتوى 2"/>
          <p:cNvSpPr>
            <a:spLocks noGrp="1"/>
          </p:cNvSpPr>
          <p:nvPr>
            <p:ph idx="1"/>
          </p:nvPr>
        </p:nvSpPr>
        <p:spPr/>
        <p:txBody>
          <a:bodyPr>
            <a:normAutofit fontScale="77500" lnSpcReduction="20000"/>
          </a:bodyPr>
          <a:lstStyle/>
          <a:p>
            <a:pPr marL="0" indent="0" algn="just" rtl="0">
              <a:buNone/>
            </a:pPr>
            <a:r>
              <a:rPr lang="en-US" b="1" dirty="0"/>
              <a:t>(5) Analysis</a:t>
            </a:r>
            <a:r>
              <a:rPr lang="en-US" dirty="0"/>
              <a:t>. students analyze and study transcriptions of target language sentences in order to focus on particular lexical usage or on the application of particular language rules.</a:t>
            </a:r>
          </a:p>
          <a:p>
            <a:pPr marL="0" indent="0" algn="just" rtl="0">
              <a:buNone/>
            </a:pPr>
            <a:r>
              <a:rPr lang="en-US" b="1" dirty="0"/>
              <a:t>(6) Reflection and observation</a:t>
            </a:r>
            <a:r>
              <a:rPr lang="en-US" dirty="0"/>
              <a:t>. Learners reflect and report on their experience of the class, as a class or in groups.</a:t>
            </a:r>
          </a:p>
          <a:p>
            <a:pPr marL="0" indent="0" algn="just" rtl="0">
              <a:buNone/>
            </a:pPr>
            <a:r>
              <a:rPr lang="en-US" b="1" dirty="0"/>
              <a:t>(7) Listening</a:t>
            </a:r>
            <a:r>
              <a:rPr lang="en-US" dirty="0"/>
              <a:t>. Students listen to a monologue by the teacher involving elements they might have elicited or overheard in class interactions.</a:t>
            </a:r>
          </a:p>
          <a:p>
            <a:pPr marL="0" indent="0" algn="just" rtl="0">
              <a:buNone/>
            </a:pPr>
            <a:r>
              <a:rPr lang="en-US" b="1" dirty="0"/>
              <a:t>(8) Free conversation</a:t>
            </a:r>
            <a:r>
              <a:rPr lang="en-US" dirty="0"/>
              <a:t>. Students engage in free conversation with the teacher or with other </a:t>
            </a:r>
            <a:r>
              <a:rPr lang="en-US" dirty="0" smtClean="0"/>
              <a:t>learners.</a:t>
            </a:r>
          </a:p>
          <a:p>
            <a:pPr marL="0" indent="0" algn="ctr" rtl="0">
              <a:buNone/>
            </a:pPr>
            <a:r>
              <a:rPr lang="en-US" dirty="0" smtClean="0"/>
              <a:t> </a:t>
            </a:r>
            <a:r>
              <a:rPr lang="en-US" b="1" dirty="0"/>
              <a:t>(Richards and Rodgers, 1986: 120 ).</a:t>
            </a:r>
            <a:r>
              <a:rPr lang="en-US" dirty="0"/>
              <a:t>	</a:t>
            </a:r>
          </a:p>
        </p:txBody>
      </p:sp>
    </p:spTree>
    <p:extLst>
      <p:ext uri="{BB962C8B-B14F-4D97-AF65-F5344CB8AC3E}">
        <p14:creationId xmlns:p14="http://schemas.microsoft.com/office/powerpoint/2010/main" val="9163501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en-US" sz="3600" b="1" dirty="0" smtClean="0">
                <a:solidFill>
                  <a:srgbClr val="C00000"/>
                </a:solidFill>
              </a:rPr>
              <a:t>The Importance of Communicative Skills under the Umbrella of CLL</a:t>
            </a:r>
            <a:endParaRPr lang="ar-DZ" sz="3600" b="1" dirty="0">
              <a:solidFill>
                <a:srgbClr val="C00000"/>
              </a:solidFill>
            </a:endParaRPr>
          </a:p>
        </p:txBody>
      </p:sp>
      <p:sp>
        <p:nvSpPr>
          <p:cNvPr id="3" name="عنصر نائب للمحتوى 2"/>
          <p:cNvSpPr>
            <a:spLocks noGrp="1"/>
          </p:cNvSpPr>
          <p:nvPr>
            <p:ph idx="1"/>
          </p:nvPr>
        </p:nvSpPr>
        <p:spPr/>
        <p:txBody>
          <a:bodyPr>
            <a:normAutofit fontScale="92500" lnSpcReduction="10000"/>
          </a:bodyPr>
          <a:lstStyle/>
          <a:p>
            <a:pPr marL="0" indent="0" algn="just" rtl="0">
              <a:buNone/>
            </a:pPr>
            <a:r>
              <a:rPr lang="en-US" b="1" dirty="0" smtClean="0"/>
              <a:t>- </a:t>
            </a:r>
            <a:r>
              <a:rPr lang="en-US" dirty="0" smtClean="0"/>
              <a:t>This </a:t>
            </a:r>
            <a:r>
              <a:rPr lang="en-US" dirty="0"/>
              <a:t>method is </a:t>
            </a:r>
            <a:r>
              <a:rPr lang="en-US" b="1" dirty="0"/>
              <a:t>the most responsive of the methods we have reviewed in terms of its sensitivity to learner communicative intent</a:t>
            </a:r>
            <a:r>
              <a:rPr lang="en-US" dirty="0"/>
              <a:t>. In this sense, </a:t>
            </a:r>
            <a:r>
              <a:rPr lang="en-US" b="1" dirty="0"/>
              <a:t>Brown (1995: 59) </a:t>
            </a:r>
            <a:r>
              <a:rPr lang="en-US" dirty="0"/>
              <a:t>notes that:</a:t>
            </a:r>
          </a:p>
          <a:p>
            <a:pPr marL="0" indent="0" algn="just" rtl="0">
              <a:buNone/>
            </a:pPr>
            <a:r>
              <a:rPr lang="en-US" dirty="0" smtClean="0"/>
              <a:t>	</a:t>
            </a:r>
            <a:r>
              <a:rPr lang="en-US" b="1" i="1" dirty="0" smtClean="0"/>
              <a:t>"</a:t>
            </a:r>
            <a:r>
              <a:rPr lang="en-US" b="1" i="1" dirty="0"/>
              <a:t>In order for any learning to take place […] </a:t>
            </a:r>
            <a:r>
              <a:rPr lang="en-US" b="1" i="1" dirty="0" smtClean="0"/>
              <a:t>	what </a:t>
            </a:r>
            <a:r>
              <a:rPr lang="en-US" b="1" i="1" dirty="0"/>
              <a:t>is first needed is for the members to </a:t>
            </a:r>
            <a:r>
              <a:rPr lang="en-US" b="1" i="1" dirty="0" smtClean="0"/>
              <a:t>	interact </a:t>
            </a:r>
            <a:r>
              <a:rPr lang="en-US" b="1" i="1" dirty="0"/>
              <a:t>in an interpersonal relationship in </a:t>
            </a:r>
            <a:r>
              <a:rPr lang="en-US" b="1" i="1" dirty="0" smtClean="0"/>
              <a:t>	which </a:t>
            </a:r>
            <a:r>
              <a:rPr lang="en-US" b="1" i="1" dirty="0"/>
              <a:t>students and teacher join together to </a:t>
            </a:r>
            <a:r>
              <a:rPr lang="en-US" b="1" i="1" dirty="0" smtClean="0"/>
              <a:t>	facilitate </a:t>
            </a:r>
            <a:r>
              <a:rPr lang="en-US" b="1" i="1" dirty="0"/>
              <a:t>learning in a context of valuing and </a:t>
            </a:r>
            <a:r>
              <a:rPr lang="en-US" b="1" i="1" dirty="0" smtClean="0"/>
              <a:t>	prizing </a:t>
            </a:r>
            <a:r>
              <a:rPr lang="en-US" b="1" i="1" dirty="0"/>
              <a:t>each individual in the group".</a:t>
            </a:r>
          </a:p>
        </p:txBody>
      </p:sp>
    </p:spTree>
    <p:extLst>
      <p:ext uri="{BB962C8B-B14F-4D97-AF65-F5344CB8AC3E}">
        <p14:creationId xmlns:p14="http://schemas.microsoft.com/office/powerpoint/2010/main" val="2219029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smtClean="0"/>
              <a:t>Introduction</a:t>
            </a:r>
            <a:endParaRPr lang="ar-DZ" b="1" dirty="0"/>
          </a:p>
        </p:txBody>
      </p:sp>
      <p:sp>
        <p:nvSpPr>
          <p:cNvPr id="3" name="عنصر نائب للمحتوى 2"/>
          <p:cNvSpPr>
            <a:spLocks noGrp="1"/>
          </p:cNvSpPr>
          <p:nvPr>
            <p:ph idx="1"/>
          </p:nvPr>
        </p:nvSpPr>
        <p:spPr/>
        <p:txBody>
          <a:bodyPr/>
          <a:lstStyle/>
          <a:p>
            <a:pPr algn="just" rtl="0">
              <a:buFontTx/>
              <a:buChar char="-"/>
            </a:pPr>
            <a:r>
              <a:rPr lang="en-US" b="1" dirty="0" smtClean="0"/>
              <a:t>Throughout history</a:t>
            </a:r>
            <a:r>
              <a:rPr lang="en-US" dirty="0" smtClean="0"/>
              <a:t>, foreign language teaching and learning have always been an important practical concern. </a:t>
            </a:r>
          </a:p>
          <a:p>
            <a:pPr algn="just" rtl="0">
              <a:buFontTx/>
              <a:buChar char="-"/>
            </a:pPr>
            <a:r>
              <a:rPr lang="en-US" dirty="0" smtClean="0"/>
              <a:t>Today, English is the world' s most studied foreign language, </a:t>
            </a:r>
            <a:r>
              <a:rPr lang="en-US" b="1" dirty="0" smtClean="0"/>
              <a:t>about five hundred years ago it was Latin</a:t>
            </a:r>
            <a:r>
              <a:rPr lang="en-US" dirty="0" smtClean="0"/>
              <a:t>, as it was the dominant language of education, commerce, religion, and government in the Western world. </a:t>
            </a:r>
            <a:endParaRPr lang="ar-DZ" dirty="0"/>
          </a:p>
        </p:txBody>
      </p:sp>
    </p:spTree>
    <p:extLst>
      <p:ext uri="{BB962C8B-B14F-4D97-AF65-F5344CB8AC3E}">
        <p14:creationId xmlns:p14="http://schemas.microsoft.com/office/powerpoint/2010/main" val="29762787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b="1" dirty="0" smtClean="0">
                <a:solidFill>
                  <a:srgbClr val="C00000"/>
                </a:solidFill>
              </a:rPr>
              <a:t>Demerits of CLL</a:t>
            </a:r>
            <a:endParaRPr lang="ar-DZ" sz="3600" b="1" dirty="0">
              <a:solidFill>
                <a:srgbClr val="C00000"/>
              </a:solidFill>
            </a:endParaRPr>
          </a:p>
        </p:txBody>
      </p:sp>
      <p:sp>
        <p:nvSpPr>
          <p:cNvPr id="3" name="عنصر نائب للمحتوى 2"/>
          <p:cNvSpPr>
            <a:spLocks noGrp="1"/>
          </p:cNvSpPr>
          <p:nvPr>
            <p:ph idx="1"/>
          </p:nvPr>
        </p:nvSpPr>
        <p:spPr/>
        <p:txBody>
          <a:bodyPr>
            <a:normAutofit fontScale="85000" lnSpcReduction="20000"/>
          </a:bodyPr>
          <a:lstStyle/>
          <a:p>
            <a:pPr algn="just" rtl="0">
              <a:buFontTx/>
              <a:buChar char="-"/>
            </a:pPr>
            <a:r>
              <a:rPr lang="en-US" dirty="0" smtClean="0"/>
              <a:t>Critics </a:t>
            </a:r>
            <a:r>
              <a:rPr lang="en-US" dirty="0"/>
              <a:t>of Community Language Learning centered around whether </a:t>
            </a:r>
            <a:r>
              <a:rPr lang="en-US" b="1" dirty="0"/>
              <a:t>teachers should attempt counseling without special training. </a:t>
            </a:r>
            <a:endParaRPr lang="en-US" b="1" dirty="0" smtClean="0"/>
          </a:p>
          <a:p>
            <a:pPr algn="just" rtl="0">
              <a:buFontTx/>
              <a:buChar char="-"/>
            </a:pPr>
            <a:r>
              <a:rPr lang="en-US" dirty="0" smtClean="0"/>
              <a:t>Besides</a:t>
            </a:r>
            <a:r>
              <a:rPr lang="en-US" dirty="0"/>
              <a:t>, </a:t>
            </a:r>
            <a:r>
              <a:rPr lang="en-US" b="1" dirty="0"/>
              <a:t>teachers should be fluent in both the target language and the students' mother language</a:t>
            </a:r>
            <a:r>
              <a:rPr lang="en-US" dirty="0"/>
              <a:t>. </a:t>
            </a:r>
            <a:endParaRPr lang="en-US" dirty="0" smtClean="0"/>
          </a:p>
          <a:p>
            <a:pPr algn="just" rtl="0">
              <a:buFontTx/>
              <a:buChar char="-"/>
            </a:pPr>
            <a:r>
              <a:rPr lang="en-US" dirty="0" smtClean="0"/>
              <a:t>Other </a:t>
            </a:r>
            <a:r>
              <a:rPr lang="en-US" dirty="0"/>
              <a:t>concerns have been expressed regarding </a:t>
            </a:r>
            <a:r>
              <a:rPr lang="en-US" b="1" dirty="0"/>
              <a:t>the lack of a syllabus</a:t>
            </a:r>
            <a:r>
              <a:rPr lang="en-US" dirty="0"/>
              <a:t>, which makes objectives unclear and evaluation difficult to accomplish, and the focus on </a:t>
            </a:r>
            <a:r>
              <a:rPr lang="en-US" b="1" dirty="0"/>
              <a:t>fluency rather than accuracy</a:t>
            </a:r>
            <a:r>
              <a:rPr lang="en-US" dirty="0"/>
              <a:t>, which may lead to </a:t>
            </a:r>
            <a:r>
              <a:rPr lang="en-US" b="1" dirty="0"/>
              <a:t>inadequate control of the grammatical system of the target language </a:t>
            </a:r>
            <a:r>
              <a:rPr lang="en-US" b="1" dirty="0" smtClean="0"/>
              <a:t>.</a:t>
            </a:r>
          </a:p>
          <a:p>
            <a:pPr marL="0" indent="0" algn="ctr" rtl="0">
              <a:buNone/>
            </a:pPr>
            <a:r>
              <a:rPr lang="en-US" b="1" dirty="0" smtClean="0"/>
              <a:t>(</a:t>
            </a:r>
            <a:r>
              <a:rPr lang="en-US" b="1" dirty="0"/>
              <a:t>Richards and Rodgers, 1986: 126 ).</a:t>
            </a:r>
            <a:endParaRPr lang="ar-DZ" b="1" dirty="0"/>
          </a:p>
        </p:txBody>
      </p:sp>
    </p:spTree>
    <p:extLst>
      <p:ext uri="{BB962C8B-B14F-4D97-AF65-F5344CB8AC3E}">
        <p14:creationId xmlns:p14="http://schemas.microsoft.com/office/powerpoint/2010/main" val="2771344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i="1" u="sng" dirty="0" smtClean="0"/>
              <a:t>6. Communicative Language Teaching</a:t>
            </a:r>
            <a:endParaRPr lang="ar-DZ" b="1" i="1" u="sng" dirty="0"/>
          </a:p>
        </p:txBody>
      </p:sp>
      <p:sp>
        <p:nvSpPr>
          <p:cNvPr id="3" name="عنصر نائب للمحتوى 2"/>
          <p:cNvSpPr>
            <a:spLocks noGrp="1"/>
          </p:cNvSpPr>
          <p:nvPr>
            <p:ph idx="1"/>
          </p:nvPr>
        </p:nvSpPr>
        <p:spPr/>
        <p:txBody>
          <a:bodyPr/>
          <a:lstStyle/>
          <a:p>
            <a:pPr algn="just" rtl="0">
              <a:buFontTx/>
              <a:buChar char="-"/>
            </a:pPr>
            <a:r>
              <a:rPr lang="en-US" dirty="0" smtClean="0"/>
              <a:t>In </a:t>
            </a:r>
            <a:r>
              <a:rPr lang="en-US" dirty="0"/>
              <a:t>the </a:t>
            </a:r>
            <a:r>
              <a:rPr lang="en-US" dirty="0" smtClean="0"/>
              <a:t>mid-nineteenth century</a:t>
            </a:r>
            <a:r>
              <a:rPr lang="en-US" dirty="0"/>
              <a:t>, the field of approaches to foreign language teaching gave birth to what we now identify as Communicative Language Teaching Approach</a:t>
            </a:r>
            <a:r>
              <a:rPr lang="en-US" dirty="0" smtClean="0"/>
              <a:t>.</a:t>
            </a:r>
          </a:p>
          <a:p>
            <a:pPr marL="0" indent="0" algn="just" rtl="0">
              <a:buNone/>
            </a:pPr>
            <a:r>
              <a:rPr lang="en-US" dirty="0" smtClean="0"/>
              <a:t> </a:t>
            </a:r>
          </a:p>
          <a:p>
            <a:pPr algn="just" rtl="0">
              <a:buFontTx/>
              <a:buChar char="-"/>
            </a:pPr>
            <a:r>
              <a:rPr lang="en-US" dirty="0" smtClean="0"/>
              <a:t>This approach is </a:t>
            </a:r>
            <a:r>
              <a:rPr lang="en-US" dirty="0"/>
              <a:t>interested in giving students necessary skills to be able to communicate under various circumstances. </a:t>
            </a:r>
            <a:endParaRPr lang="ar-DZ" dirty="0"/>
          </a:p>
        </p:txBody>
      </p:sp>
    </p:spTree>
    <p:extLst>
      <p:ext uri="{BB962C8B-B14F-4D97-AF65-F5344CB8AC3E}">
        <p14:creationId xmlns:p14="http://schemas.microsoft.com/office/powerpoint/2010/main" val="3058208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C00000"/>
                </a:solidFill>
              </a:rPr>
              <a:t>The Scene of ELT under the Umbrella of CLT</a:t>
            </a:r>
            <a:endParaRPr lang="ar-DZ" sz="3200" b="1" dirty="0">
              <a:solidFill>
                <a:srgbClr val="C00000"/>
              </a:solidFill>
            </a:endParaRPr>
          </a:p>
        </p:txBody>
      </p:sp>
      <p:sp>
        <p:nvSpPr>
          <p:cNvPr id="3" name="عنصر نائب للمحتوى 2"/>
          <p:cNvSpPr>
            <a:spLocks noGrp="1"/>
          </p:cNvSpPr>
          <p:nvPr>
            <p:ph idx="1"/>
          </p:nvPr>
        </p:nvSpPr>
        <p:spPr/>
        <p:txBody>
          <a:bodyPr>
            <a:normAutofit lnSpcReduction="10000"/>
          </a:bodyPr>
          <a:lstStyle/>
          <a:p>
            <a:pPr algn="just" rtl="0">
              <a:buFontTx/>
              <a:buChar char="-"/>
            </a:pPr>
            <a:r>
              <a:rPr lang="en-US" dirty="0" smtClean="0"/>
              <a:t>The focus of CLT is on </a:t>
            </a:r>
            <a:r>
              <a:rPr lang="en-US" b="1" dirty="0" smtClean="0"/>
              <a:t>functional language usage</a:t>
            </a:r>
            <a:r>
              <a:rPr lang="en-US" dirty="0" smtClean="0"/>
              <a:t> and </a:t>
            </a:r>
            <a:r>
              <a:rPr lang="en-US" b="1" dirty="0" smtClean="0"/>
              <a:t>the learners´ communicative competence</a:t>
            </a:r>
            <a:r>
              <a:rPr lang="en-US" dirty="0" smtClean="0"/>
              <a:t> to express their own ideas, feelings, attitudes, desires and </a:t>
            </a:r>
            <a:r>
              <a:rPr lang="en-US" dirty="0"/>
              <a:t>needs. </a:t>
            </a:r>
            <a:endParaRPr lang="en-US" dirty="0" smtClean="0"/>
          </a:p>
          <a:p>
            <a:pPr algn="just" rtl="0">
              <a:buFontTx/>
              <a:buChar char="-"/>
            </a:pPr>
            <a:r>
              <a:rPr lang="en-US" dirty="0" smtClean="0"/>
              <a:t>Teachers</a:t>
            </a:r>
            <a:r>
              <a:rPr lang="en-US" dirty="0"/>
              <a:t>' qualifications become important and motivation for learning is highlighted</a:t>
            </a:r>
            <a:r>
              <a:rPr lang="en-US" dirty="0" smtClean="0"/>
              <a:t>.</a:t>
            </a:r>
          </a:p>
          <a:p>
            <a:pPr algn="just" rtl="0">
              <a:buFontTx/>
              <a:buChar char="-"/>
            </a:pPr>
            <a:r>
              <a:rPr lang="en-US" b="1" dirty="0"/>
              <a:t>Brown (1995: 77) </a:t>
            </a:r>
            <a:r>
              <a:rPr lang="en-US" dirty="0"/>
              <a:t>describes </a:t>
            </a:r>
            <a:r>
              <a:rPr lang="en-US" b="1" dirty="0"/>
              <a:t>the scene of ELT under the umbrella of Communicative Language Teaching by:</a:t>
            </a:r>
            <a:endParaRPr lang="ar-DZ" b="1" dirty="0"/>
          </a:p>
        </p:txBody>
      </p:sp>
    </p:spTree>
    <p:extLst>
      <p:ext uri="{BB962C8B-B14F-4D97-AF65-F5344CB8AC3E}">
        <p14:creationId xmlns:p14="http://schemas.microsoft.com/office/powerpoint/2010/main" val="31958257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The Scene of ELT under the Umbrella of CLT</a:t>
            </a:r>
            <a:endParaRPr lang="ar-DZ" dirty="0"/>
          </a:p>
        </p:txBody>
      </p:sp>
      <p:sp>
        <p:nvSpPr>
          <p:cNvPr id="3" name="عنصر نائب للمحتوى 2"/>
          <p:cNvSpPr>
            <a:spLocks noGrp="1"/>
          </p:cNvSpPr>
          <p:nvPr>
            <p:ph idx="1"/>
          </p:nvPr>
        </p:nvSpPr>
        <p:spPr/>
        <p:txBody>
          <a:bodyPr>
            <a:normAutofit fontScale="77500" lnSpcReduction="20000"/>
          </a:bodyPr>
          <a:lstStyle/>
          <a:p>
            <a:pPr marL="0" indent="0" algn="just" rtl="0">
              <a:buNone/>
            </a:pPr>
            <a:r>
              <a:rPr lang="en-US" dirty="0"/>
              <a:t>"</a:t>
            </a:r>
            <a:r>
              <a:rPr lang="en-US" b="1" i="1" dirty="0"/>
              <a:t>Beyond grammatical discourse elements in communication, we are probing the nature of social, cultural, and pragmatic features of language. We are exploring pedagogical means for real-life communication in the classroom. We are trying to get our learners to develop linguistic fluency, not just the accuracy that has so consumed our historical journey. We are equipping our students with tools for generating unrehearsed language performance 'out there' when they leave the womb of our classrooms. We are concerned with how to facilitate lifelong language learning among our students, not just with the immediate classroom task. We are looking at learners as partners in a cooperative venture. And our classroom practices seek to draw on whatever intrinsically sparks learners to reach their fullest potentia</a:t>
            </a:r>
            <a:r>
              <a:rPr lang="en-US" dirty="0"/>
              <a:t>l".</a:t>
            </a:r>
            <a:endParaRPr lang="ar-DZ" dirty="0"/>
          </a:p>
        </p:txBody>
      </p:sp>
    </p:spTree>
    <p:extLst>
      <p:ext uri="{BB962C8B-B14F-4D97-AF65-F5344CB8AC3E}">
        <p14:creationId xmlns:p14="http://schemas.microsoft.com/office/powerpoint/2010/main" val="32498957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C00000"/>
                </a:solidFill>
              </a:rPr>
              <a:t>The Linguistic Theory Pillars of CLT</a:t>
            </a:r>
            <a:endParaRPr lang="ar-DZ" sz="3200" b="1" dirty="0">
              <a:solidFill>
                <a:srgbClr val="C00000"/>
              </a:solidFill>
            </a:endParaRPr>
          </a:p>
        </p:txBody>
      </p:sp>
      <p:sp>
        <p:nvSpPr>
          <p:cNvPr id="3" name="عنصر نائب للمحتوى 2"/>
          <p:cNvSpPr>
            <a:spLocks noGrp="1"/>
          </p:cNvSpPr>
          <p:nvPr>
            <p:ph idx="1"/>
          </p:nvPr>
        </p:nvSpPr>
        <p:spPr/>
        <p:txBody>
          <a:bodyPr>
            <a:normAutofit lnSpcReduction="10000"/>
          </a:bodyPr>
          <a:lstStyle/>
          <a:p>
            <a:pPr algn="just" rtl="0">
              <a:buFontTx/>
              <a:buChar char="-"/>
            </a:pPr>
            <a:r>
              <a:rPr lang="en-US" dirty="0" smtClean="0"/>
              <a:t>At </a:t>
            </a:r>
            <a:r>
              <a:rPr lang="en-US" dirty="0"/>
              <a:t>the level of language theory, Communicative Language Teaching has a rich theoretical base. Some of the characteristics of this </a:t>
            </a:r>
            <a:r>
              <a:rPr lang="en-US" dirty="0" smtClean="0"/>
              <a:t>communicative </a:t>
            </a:r>
            <a:r>
              <a:rPr lang="en-US" dirty="0"/>
              <a:t>view of language </a:t>
            </a:r>
            <a:r>
              <a:rPr lang="en-US" dirty="0" smtClean="0"/>
              <a:t>are the following:</a:t>
            </a:r>
          </a:p>
          <a:p>
            <a:pPr marL="0" indent="0" algn="just" rtl="0">
              <a:buNone/>
            </a:pPr>
            <a:r>
              <a:rPr lang="en-US" b="1" dirty="0"/>
              <a:t>(1) </a:t>
            </a:r>
            <a:r>
              <a:rPr lang="en-US" dirty="0"/>
              <a:t>Language is a system for the expression of meaning.</a:t>
            </a:r>
          </a:p>
          <a:p>
            <a:pPr marL="0" indent="0" algn="just" rtl="0">
              <a:buNone/>
            </a:pPr>
            <a:r>
              <a:rPr lang="en-US" b="1" dirty="0"/>
              <a:t>(2) </a:t>
            </a:r>
            <a:r>
              <a:rPr lang="en-US" dirty="0"/>
              <a:t>The primary function of language is for interaction and communication.</a:t>
            </a:r>
          </a:p>
          <a:p>
            <a:pPr algn="just" rtl="0">
              <a:buFontTx/>
              <a:buChar char="-"/>
            </a:pPr>
            <a:endParaRPr lang="ar-DZ" dirty="0"/>
          </a:p>
        </p:txBody>
      </p:sp>
    </p:spTree>
    <p:extLst>
      <p:ext uri="{BB962C8B-B14F-4D97-AF65-F5344CB8AC3E}">
        <p14:creationId xmlns:p14="http://schemas.microsoft.com/office/powerpoint/2010/main" val="13538877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The Linguistic Theory Pillars of CLT</a:t>
            </a:r>
            <a:endParaRPr lang="ar-DZ" dirty="0"/>
          </a:p>
        </p:txBody>
      </p:sp>
      <p:sp>
        <p:nvSpPr>
          <p:cNvPr id="3" name="عنصر نائب للمحتوى 2"/>
          <p:cNvSpPr>
            <a:spLocks noGrp="1"/>
          </p:cNvSpPr>
          <p:nvPr>
            <p:ph idx="1"/>
          </p:nvPr>
        </p:nvSpPr>
        <p:spPr/>
        <p:txBody>
          <a:bodyPr/>
          <a:lstStyle/>
          <a:p>
            <a:pPr marL="0" indent="0" algn="just" rtl="0">
              <a:buNone/>
            </a:pPr>
            <a:r>
              <a:rPr lang="en-US" b="1" dirty="0"/>
              <a:t>(3) </a:t>
            </a:r>
            <a:r>
              <a:rPr lang="en-US" dirty="0"/>
              <a:t>The structure of language reflects its functional and communicative uses</a:t>
            </a:r>
            <a:r>
              <a:rPr lang="en-US" dirty="0" smtClean="0"/>
              <a:t>.</a:t>
            </a:r>
          </a:p>
          <a:p>
            <a:pPr marL="0" indent="0" algn="just" rtl="0">
              <a:buNone/>
            </a:pPr>
            <a:endParaRPr lang="en-US" dirty="0"/>
          </a:p>
          <a:p>
            <a:pPr marL="0" indent="0" algn="just" rtl="0">
              <a:buNone/>
            </a:pPr>
            <a:r>
              <a:rPr lang="en-US" b="1" dirty="0"/>
              <a:t>(4) </a:t>
            </a:r>
            <a:r>
              <a:rPr lang="en-US" dirty="0"/>
              <a:t>The primary units of language are not merely its grammatical and structural features, but categories of functional and communicative meaning as exemplified in discourse </a:t>
            </a:r>
            <a:r>
              <a:rPr lang="en-US" b="1" dirty="0"/>
              <a:t>(Richards and Rodgers, 1986: 71 ). </a:t>
            </a:r>
            <a:endParaRPr lang="ar-DZ" b="1" dirty="0"/>
          </a:p>
        </p:txBody>
      </p:sp>
    </p:spTree>
    <p:extLst>
      <p:ext uri="{BB962C8B-B14F-4D97-AF65-F5344CB8AC3E}">
        <p14:creationId xmlns:p14="http://schemas.microsoft.com/office/powerpoint/2010/main" val="8670918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C00000"/>
                </a:solidFill>
              </a:rPr>
              <a:t>The Objectives of CLT</a:t>
            </a:r>
            <a:endParaRPr lang="ar-DZ" sz="3200" b="1" dirty="0">
              <a:solidFill>
                <a:srgbClr val="C00000"/>
              </a:solidFill>
            </a:endParaRPr>
          </a:p>
        </p:txBody>
      </p:sp>
      <p:sp>
        <p:nvSpPr>
          <p:cNvPr id="3" name="عنصر نائب للمحتوى 2"/>
          <p:cNvSpPr>
            <a:spLocks noGrp="1"/>
          </p:cNvSpPr>
          <p:nvPr>
            <p:ph idx="1"/>
          </p:nvPr>
        </p:nvSpPr>
        <p:spPr/>
        <p:txBody>
          <a:bodyPr>
            <a:normAutofit fontScale="77500" lnSpcReduction="20000"/>
          </a:bodyPr>
          <a:lstStyle/>
          <a:p>
            <a:pPr marL="0" indent="0" algn="just" rtl="0">
              <a:buNone/>
            </a:pPr>
            <a:r>
              <a:rPr lang="en-US" b="1" dirty="0" smtClean="0"/>
              <a:t>- Piepho </a:t>
            </a:r>
            <a:r>
              <a:rPr lang="en-US" b="1" dirty="0"/>
              <a:t>(1981:8) </a:t>
            </a:r>
            <a:r>
              <a:rPr lang="en-US" dirty="0"/>
              <a:t>discusses the following </a:t>
            </a:r>
            <a:r>
              <a:rPr lang="en-US" b="1" dirty="0"/>
              <a:t>levels of objectives </a:t>
            </a:r>
            <a:r>
              <a:rPr lang="en-US" dirty="0"/>
              <a:t>in a communicative approach:</a:t>
            </a:r>
          </a:p>
          <a:p>
            <a:pPr marL="0" indent="0" algn="just" rtl="0">
              <a:buNone/>
            </a:pPr>
            <a:r>
              <a:rPr lang="en-US" b="1" dirty="0"/>
              <a:t>(1) </a:t>
            </a:r>
            <a:r>
              <a:rPr lang="en-US" dirty="0"/>
              <a:t>An integrative and content level </a:t>
            </a:r>
            <a:r>
              <a:rPr lang="en-US" b="1" dirty="0"/>
              <a:t>(language as a means of expression).</a:t>
            </a:r>
          </a:p>
          <a:p>
            <a:pPr marL="0" indent="0" algn="just" rtl="0">
              <a:buNone/>
            </a:pPr>
            <a:r>
              <a:rPr lang="en-US" b="1" dirty="0"/>
              <a:t>(2) </a:t>
            </a:r>
            <a:r>
              <a:rPr lang="en-US" dirty="0"/>
              <a:t>A linguistic and instrumental level </a:t>
            </a:r>
            <a:r>
              <a:rPr lang="en-US" b="1" dirty="0"/>
              <a:t>(language as a semiotic system and an object of learning</a:t>
            </a:r>
            <a:r>
              <a:rPr lang="en-US" b="1" dirty="0" smtClean="0"/>
              <a:t>).</a:t>
            </a:r>
          </a:p>
          <a:p>
            <a:pPr marL="0" indent="0" algn="just" rtl="0">
              <a:buNone/>
            </a:pPr>
            <a:r>
              <a:rPr lang="en-US" b="1" dirty="0"/>
              <a:t>(3) </a:t>
            </a:r>
            <a:r>
              <a:rPr lang="en-US" dirty="0"/>
              <a:t>An effective level of interpersonal relationships and conduct (</a:t>
            </a:r>
            <a:r>
              <a:rPr lang="en-US" b="1" dirty="0"/>
              <a:t>language as a means of expressing values and judgments about oneself and others).</a:t>
            </a:r>
          </a:p>
          <a:p>
            <a:pPr marL="0" indent="0" algn="just" rtl="0">
              <a:buNone/>
            </a:pPr>
            <a:r>
              <a:rPr lang="en-US" b="1" dirty="0"/>
              <a:t>(4) </a:t>
            </a:r>
            <a:r>
              <a:rPr lang="en-US" dirty="0"/>
              <a:t>A level of individual learning needs </a:t>
            </a:r>
            <a:r>
              <a:rPr lang="en-US" b="1" dirty="0"/>
              <a:t>(remedial learning based on needs analysis).</a:t>
            </a:r>
          </a:p>
          <a:p>
            <a:pPr marL="0" indent="0" algn="just" rtl="0">
              <a:buNone/>
            </a:pPr>
            <a:r>
              <a:rPr lang="en-US" b="1" dirty="0"/>
              <a:t>(5) </a:t>
            </a:r>
            <a:r>
              <a:rPr lang="en-US" dirty="0"/>
              <a:t>A general educational level of extra-linguistic goals </a:t>
            </a:r>
            <a:r>
              <a:rPr lang="en-US" b="1" dirty="0"/>
              <a:t>(language learning within the school curriculum).</a:t>
            </a:r>
          </a:p>
          <a:p>
            <a:pPr marL="0" indent="0" algn="just" rtl="0">
              <a:buNone/>
            </a:pPr>
            <a:endParaRPr lang="en-US" b="1" dirty="0"/>
          </a:p>
        </p:txBody>
      </p:sp>
    </p:spTree>
    <p:extLst>
      <p:ext uri="{BB962C8B-B14F-4D97-AF65-F5344CB8AC3E}">
        <p14:creationId xmlns:p14="http://schemas.microsoft.com/office/powerpoint/2010/main" val="25812695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C00000"/>
                </a:solidFill>
              </a:rPr>
              <a:t>Conclusion</a:t>
            </a:r>
            <a:endParaRPr lang="ar-DZ" sz="3200" b="1" dirty="0">
              <a:solidFill>
                <a:srgbClr val="C00000"/>
              </a:solidFill>
            </a:endParaRPr>
          </a:p>
        </p:txBody>
      </p:sp>
      <p:sp>
        <p:nvSpPr>
          <p:cNvPr id="3" name="عنصر نائب للمحتوى 2"/>
          <p:cNvSpPr>
            <a:spLocks noGrp="1"/>
          </p:cNvSpPr>
          <p:nvPr>
            <p:ph idx="1"/>
          </p:nvPr>
        </p:nvSpPr>
        <p:spPr/>
        <p:txBody>
          <a:bodyPr>
            <a:normAutofit fontScale="85000" lnSpcReduction="10000"/>
          </a:bodyPr>
          <a:lstStyle/>
          <a:p>
            <a:pPr marL="0" indent="0" algn="just" rtl="0">
              <a:buNone/>
            </a:pPr>
            <a:r>
              <a:rPr lang="en-US" b="1" dirty="0" smtClean="0"/>
              <a:t>- </a:t>
            </a:r>
            <a:r>
              <a:rPr lang="en-US" dirty="0" smtClean="0"/>
              <a:t>The </a:t>
            </a:r>
            <a:r>
              <a:rPr lang="en-US" dirty="0"/>
              <a:t>adoption of Communicative Language </a:t>
            </a:r>
            <a:r>
              <a:rPr lang="en-US"/>
              <a:t>Teaching </a:t>
            </a:r>
            <a:r>
              <a:rPr lang="en-US" smtClean="0"/>
              <a:t>Approach raises </a:t>
            </a:r>
            <a:r>
              <a:rPr lang="en-US" dirty="0"/>
              <a:t>important issues for teacher training, materials development, and testing and evaluation. </a:t>
            </a:r>
            <a:endParaRPr lang="en-US" dirty="0" smtClean="0"/>
          </a:p>
          <a:p>
            <a:pPr algn="just" rtl="0">
              <a:buFontTx/>
              <a:buChar char="-"/>
            </a:pPr>
            <a:r>
              <a:rPr lang="en-US" dirty="0" smtClean="0"/>
              <a:t>Questions </a:t>
            </a:r>
            <a:r>
              <a:rPr lang="en-US" dirty="0"/>
              <a:t>around whether a communicative approach can be applied at all levels in a language program, how such an approach can be evaluated, and how suitable it is for non-native teachers. </a:t>
            </a:r>
            <a:endParaRPr lang="en-US" dirty="0" smtClean="0"/>
          </a:p>
          <a:p>
            <a:pPr algn="just" rtl="0">
              <a:buFontTx/>
              <a:buChar char="-"/>
            </a:pPr>
            <a:r>
              <a:rPr lang="en-US" dirty="0" smtClean="0"/>
              <a:t> </a:t>
            </a:r>
            <a:r>
              <a:rPr lang="en-US" dirty="0"/>
              <a:t>These kinds of questions will doubtless require attention if the communicative movement in language teaching continues to gain momentum in the future </a:t>
            </a:r>
            <a:r>
              <a:rPr lang="en-US" b="1" dirty="0"/>
              <a:t>(Richards and Rodgers, 1986: 83 ). </a:t>
            </a:r>
            <a:endParaRPr lang="ar-DZ" b="1" dirty="0"/>
          </a:p>
        </p:txBody>
      </p:sp>
    </p:spTree>
    <p:extLst>
      <p:ext uri="{BB962C8B-B14F-4D97-AF65-F5344CB8AC3E}">
        <p14:creationId xmlns:p14="http://schemas.microsoft.com/office/powerpoint/2010/main" val="19829063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C00000"/>
                </a:solidFill>
              </a:rPr>
              <a:t>General Conclusion</a:t>
            </a:r>
            <a:endParaRPr lang="ar-DZ" sz="3200" b="1" dirty="0">
              <a:solidFill>
                <a:srgbClr val="C00000"/>
              </a:solidFill>
            </a:endParaRPr>
          </a:p>
        </p:txBody>
      </p:sp>
      <p:sp>
        <p:nvSpPr>
          <p:cNvPr id="3" name="عنصر نائب للمحتوى 2"/>
          <p:cNvSpPr>
            <a:spLocks noGrp="1"/>
          </p:cNvSpPr>
          <p:nvPr>
            <p:ph idx="1"/>
          </p:nvPr>
        </p:nvSpPr>
        <p:spPr/>
        <p:txBody>
          <a:bodyPr>
            <a:normAutofit fontScale="92500" lnSpcReduction="20000"/>
          </a:bodyPr>
          <a:lstStyle/>
          <a:p>
            <a:pPr algn="just" rtl="0">
              <a:buFontTx/>
              <a:buChar char="-"/>
            </a:pPr>
            <a:r>
              <a:rPr lang="en-US" dirty="0" smtClean="0"/>
              <a:t>Innovation </a:t>
            </a:r>
            <a:r>
              <a:rPr lang="en-US" dirty="0"/>
              <a:t>in foreign language teaching began in the 19th century and became very rapid in the 20th century. </a:t>
            </a:r>
            <a:endParaRPr lang="en-US" dirty="0" smtClean="0"/>
          </a:p>
          <a:p>
            <a:pPr algn="just" rtl="0">
              <a:buFontTx/>
              <a:buChar char="-"/>
            </a:pPr>
            <a:r>
              <a:rPr lang="en-US" dirty="0" smtClean="0"/>
              <a:t>It </a:t>
            </a:r>
            <a:r>
              <a:rPr lang="en-US" dirty="0"/>
              <a:t>led to a number of different and sometimes conflicting methods, each claiming to be a major improvement over the previous or contemporary methods. </a:t>
            </a:r>
            <a:endParaRPr lang="en-US" dirty="0" smtClean="0"/>
          </a:p>
          <a:p>
            <a:pPr algn="just" rtl="0">
              <a:buFontTx/>
              <a:buChar char="-"/>
            </a:pPr>
            <a:r>
              <a:rPr lang="en-US" dirty="0" smtClean="0"/>
              <a:t>The </a:t>
            </a:r>
            <a:r>
              <a:rPr lang="en-US" dirty="0"/>
              <a:t>history of foreign-language education in the 20th century and the methods of teaching might appear to be a history of failure and revision to give birth to new and innovated trends in ELT.</a:t>
            </a:r>
            <a:endParaRPr lang="ar-DZ" dirty="0"/>
          </a:p>
        </p:txBody>
      </p:sp>
    </p:spTree>
    <p:extLst>
      <p:ext uri="{BB962C8B-B14F-4D97-AF65-F5344CB8AC3E}">
        <p14:creationId xmlns:p14="http://schemas.microsoft.com/office/powerpoint/2010/main" val="1117088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smtClean="0"/>
              <a:t>Introduction</a:t>
            </a:r>
            <a:endParaRPr lang="ar-DZ" b="1" dirty="0"/>
          </a:p>
        </p:txBody>
      </p:sp>
      <p:sp>
        <p:nvSpPr>
          <p:cNvPr id="3" name="عنصر نائب للمحتوى 2"/>
          <p:cNvSpPr>
            <a:spLocks noGrp="1"/>
          </p:cNvSpPr>
          <p:nvPr>
            <p:ph idx="1"/>
          </p:nvPr>
        </p:nvSpPr>
        <p:spPr/>
        <p:txBody>
          <a:bodyPr>
            <a:normAutofit fontScale="85000" lnSpcReduction="10000"/>
          </a:bodyPr>
          <a:lstStyle/>
          <a:p>
            <a:pPr algn="just" rtl="0">
              <a:buFontTx/>
              <a:buChar char="-"/>
            </a:pPr>
            <a:r>
              <a:rPr lang="en-US" b="1" dirty="0" smtClean="0"/>
              <a:t>In the sixteenth century </a:t>
            </a:r>
            <a:r>
              <a:rPr lang="en-US" dirty="0" smtClean="0"/>
              <a:t>and as a result of political changes in Europe, </a:t>
            </a:r>
            <a:r>
              <a:rPr lang="en-US" b="1" dirty="0" smtClean="0"/>
              <a:t>national languages </a:t>
            </a:r>
            <a:r>
              <a:rPr lang="en-US" dirty="0" smtClean="0"/>
              <a:t>as French, Italian, and English gained much importance, and </a:t>
            </a:r>
            <a:r>
              <a:rPr lang="en-US" b="1" dirty="0" smtClean="0"/>
              <a:t>Latin became gradually displaced as a language of spoken and written communication.</a:t>
            </a:r>
          </a:p>
          <a:p>
            <a:pPr algn="just" rtl="0">
              <a:buFontTx/>
              <a:buChar char="-"/>
            </a:pPr>
            <a:r>
              <a:rPr lang="en-US" b="1" dirty="0" smtClean="0"/>
              <a:t>As the status of Latin diminished from that of a living language to an occasional subject in the school curriculum,</a:t>
            </a:r>
            <a:r>
              <a:rPr lang="en-US" dirty="0" smtClean="0"/>
              <a:t> the study of the classical Latin and the analysis of its grammar and rhetoric became </a:t>
            </a:r>
            <a:r>
              <a:rPr lang="en-US" b="1" dirty="0" smtClean="0"/>
              <a:t>the model for foreign language study from the seventeenth to the nineteenth century. </a:t>
            </a:r>
            <a:endParaRPr lang="ar-DZ" b="1" dirty="0"/>
          </a:p>
        </p:txBody>
      </p:sp>
    </p:spTree>
    <p:extLst>
      <p:ext uri="{BB962C8B-B14F-4D97-AF65-F5344CB8AC3E}">
        <p14:creationId xmlns:p14="http://schemas.microsoft.com/office/powerpoint/2010/main" val="1848527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a:solidFill>
                  <a:prstClr val="black"/>
                </a:solidFill>
              </a:rPr>
              <a:t>Introduction</a:t>
            </a:r>
            <a:endParaRPr lang="ar-DZ" dirty="0"/>
          </a:p>
        </p:txBody>
      </p:sp>
      <p:sp>
        <p:nvSpPr>
          <p:cNvPr id="3" name="عنصر نائب للمحتوى 2"/>
          <p:cNvSpPr>
            <a:spLocks noGrp="1"/>
          </p:cNvSpPr>
          <p:nvPr>
            <p:ph idx="1"/>
          </p:nvPr>
        </p:nvSpPr>
        <p:spPr/>
        <p:txBody>
          <a:bodyPr/>
          <a:lstStyle/>
          <a:p>
            <a:pPr algn="just" rtl="0">
              <a:buFontTx/>
              <a:buChar char="-"/>
            </a:pPr>
            <a:r>
              <a:rPr lang="en-US" dirty="0" smtClean="0"/>
              <a:t>As modern languages began to enter the curriculum of European schools in the eighteenth century, they were taught using the same basic procedures that were used for teaching Latin. </a:t>
            </a:r>
          </a:p>
          <a:p>
            <a:pPr algn="just" rtl="0">
              <a:buFontTx/>
              <a:buChar char="-"/>
            </a:pPr>
            <a:r>
              <a:rPr lang="en-US" dirty="0" smtClean="0"/>
              <a:t>Textbooks consisted of statements of abstract grammar rules, lists of vocabulary, and sentences for translation. </a:t>
            </a:r>
            <a:endParaRPr lang="ar-DZ" dirty="0"/>
          </a:p>
        </p:txBody>
      </p:sp>
    </p:spTree>
    <p:extLst>
      <p:ext uri="{BB962C8B-B14F-4D97-AF65-F5344CB8AC3E}">
        <p14:creationId xmlns:p14="http://schemas.microsoft.com/office/powerpoint/2010/main" val="219540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en-US" sz="3200" b="1" dirty="0" smtClean="0">
                <a:solidFill>
                  <a:srgbClr val="C00000"/>
                </a:solidFill>
              </a:rPr>
              <a:t> Historical Background of English Language Teaching Approaches and Methods</a:t>
            </a:r>
            <a:endParaRPr lang="ar-DZ" sz="3200" b="1" dirty="0">
              <a:solidFill>
                <a:srgbClr val="C00000"/>
              </a:solidFill>
            </a:endParaRPr>
          </a:p>
        </p:txBody>
      </p:sp>
      <p:sp>
        <p:nvSpPr>
          <p:cNvPr id="3" name="عنصر نائب للمحتوى 2"/>
          <p:cNvSpPr>
            <a:spLocks noGrp="1"/>
          </p:cNvSpPr>
          <p:nvPr>
            <p:ph idx="1"/>
          </p:nvPr>
        </p:nvSpPr>
        <p:spPr/>
        <p:txBody>
          <a:bodyPr>
            <a:normAutofit fontScale="92500" lnSpcReduction="10000"/>
          </a:bodyPr>
          <a:lstStyle/>
          <a:p>
            <a:pPr algn="just" rtl="0">
              <a:buFontTx/>
              <a:buChar char="-"/>
            </a:pPr>
            <a:r>
              <a:rPr lang="en-US" dirty="0" smtClean="0"/>
              <a:t>This part of the current lecture is an attempt to </a:t>
            </a:r>
            <a:r>
              <a:rPr lang="en-US" b="1" dirty="0" smtClean="0"/>
              <a:t>review the history of language teaching approaches and methods;</a:t>
            </a:r>
          </a:p>
          <a:p>
            <a:pPr algn="just" rtl="0">
              <a:buFontTx/>
              <a:buChar char="-"/>
            </a:pPr>
            <a:r>
              <a:rPr lang="en-US" dirty="0" smtClean="0"/>
              <a:t> It also provides </a:t>
            </a:r>
            <a:r>
              <a:rPr lang="en-US" b="1" dirty="0" smtClean="0"/>
              <a:t>a background for discussion of different contemporary methods. </a:t>
            </a:r>
          </a:p>
          <a:p>
            <a:pPr algn="just" rtl="0">
              <a:buFontTx/>
              <a:buChar char="-"/>
            </a:pPr>
            <a:r>
              <a:rPr lang="en-US" b="1" dirty="0" smtClean="0"/>
              <a:t>Modern methods innovations </a:t>
            </a:r>
            <a:r>
              <a:rPr lang="en-US" dirty="0" smtClean="0"/>
              <a:t>are the outcome of attempts to answer the following key question: </a:t>
            </a:r>
            <a:r>
              <a:rPr lang="en-US" b="1" i="1" dirty="0" smtClean="0"/>
              <a:t>how to teach foreign languages ? </a:t>
            </a:r>
            <a:r>
              <a:rPr lang="en-US" dirty="0" smtClean="0"/>
              <a:t>The following is a brief historical account of languages' teaching approaches and methods: </a:t>
            </a:r>
            <a:endParaRPr lang="ar-DZ" dirty="0"/>
          </a:p>
        </p:txBody>
      </p:sp>
    </p:spTree>
    <p:extLst>
      <p:ext uri="{BB962C8B-B14F-4D97-AF65-F5344CB8AC3E}">
        <p14:creationId xmlns:p14="http://schemas.microsoft.com/office/powerpoint/2010/main" val="2956375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i="1" u="sng" dirty="0" smtClean="0"/>
              <a:t>1. Grammar-Translation Method</a:t>
            </a:r>
            <a:endParaRPr lang="ar-DZ" b="1" i="1" u="sng" dirty="0"/>
          </a:p>
        </p:txBody>
      </p:sp>
      <p:sp>
        <p:nvSpPr>
          <p:cNvPr id="3" name="عنصر نائب للمحتوى 2"/>
          <p:cNvSpPr>
            <a:spLocks noGrp="1"/>
          </p:cNvSpPr>
          <p:nvPr>
            <p:ph idx="1"/>
          </p:nvPr>
        </p:nvSpPr>
        <p:spPr/>
        <p:txBody>
          <a:bodyPr>
            <a:normAutofit fontScale="85000" lnSpcReduction="20000"/>
          </a:bodyPr>
          <a:lstStyle/>
          <a:p>
            <a:pPr algn="just" rtl="0">
              <a:buFontTx/>
              <a:buChar char="-"/>
            </a:pPr>
            <a:r>
              <a:rPr lang="en-US" dirty="0" smtClean="0"/>
              <a:t>Grammar Translation Method emerged in the nineteenth century. </a:t>
            </a:r>
          </a:p>
          <a:p>
            <a:pPr algn="just" rtl="0">
              <a:buFontTx/>
              <a:buChar char="-"/>
            </a:pPr>
            <a:r>
              <a:rPr lang="en-US" dirty="0" smtClean="0"/>
              <a:t>It dominated Europe and foreign language teaching from the 1840s to the 1940s, and in modified form it continues to be widely used in some parts of the world today.</a:t>
            </a:r>
          </a:p>
          <a:p>
            <a:pPr algn="just" rtl="0">
              <a:buFontTx/>
              <a:buChar char="-"/>
            </a:pPr>
            <a:r>
              <a:rPr lang="en-US" dirty="0" smtClean="0"/>
              <a:t>This method emphasizes memorization of both grammar rules and long lists of native vocabulary items translation to the </a:t>
            </a:r>
            <a:r>
              <a:rPr lang="en-US" smtClean="0"/>
              <a:t>target  language. </a:t>
            </a:r>
            <a:endParaRPr lang="en-US" dirty="0" smtClean="0"/>
          </a:p>
          <a:p>
            <a:pPr algn="just" rtl="0">
              <a:buFontTx/>
              <a:buChar char="-"/>
            </a:pPr>
            <a:r>
              <a:rPr lang="en-US" dirty="0" smtClean="0"/>
              <a:t>Its main focus was reading, writing and structure, and little concern was given to speaking, listening, or interactive communication. </a:t>
            </a:r>
            <a:endParaRPr lang="ar-DZ" dirty="0"/>
          </a:p>
        </p:txBody>
      </p:sp>
    </p:spTree>
    <p:extLst>
      <p:ext uri="{BB962C8B-B14F-4D97-AF65-F5344CB8AC3E}">
        <p14:creationId xmlns:p14="http://schemas.microsoft.com/office/powerpoint/2010/main" val="3457495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solidFill>
                  <a:srgbClr val="C00000"/>
                </a:solidFill>
              </a:rPr>
              <a:t>The Key Characteristics of GTM</a:t>
            </a:r>
            <a:endParaRPr lang="ar-DZ" sz="3200" b="1" dirty="0">
              <a:solidFill>
                <a:srgbClr val="C00000"/>
              </a:solidFill>
            </a:endParaRPr>
          </a:p>
        </p:txBody>
      </p:sp>
      <p:sp>
        <p:nvSpPr>
          <p:cNvPr id="3" name="عنصر نائب للمحتوى 2"/>
          <p:cNvSpPr>
            <a:spLocks noGrp="1"/>
          </p:cNvSpPr>
          <p:nvPr>
            <p:ph idx="1"/>
          </p:nvPr>
        </p:nvSpPr>
        <p:spPr/>
        <p:txBody>
          <a:bodyPr>
            <a:normAutofit lnSpcReduction="10000"/>
          </a:bodyPr>
          <a:lstStyle/>
          <a:p>
            <a:pPr algn="just" rtl="0">
              <a:buFontTx/>
              <a:buChar char="-"/>
            </a:pPr>
            <a:r>
              <a:rPr lang="en-US" dirty="0" smtClean="0"/>
              <a:t>The principle characteristics of the Grammar Translation Method according to </a:t>
            </a:r>
            <a:r>
              <a:rPr lang="en-US" b="1" dirty="0" smtClean="0"/>
              <a:t>Richards and Rodgers (1986: 03-04)</a:t>
            </a:r>
            <a:r>
              <a:rPr lang="en-US" dirty="0" smtClean="0"/>
              <a:t> were these:</a:t>
            </a:r>
          </a:p>
          <a:p>
            <a:pPr marL="0" indent="0" algn="just" rtl="0">
              <a:buNone/>
            </a:pPr>
            <a:r>
              <a:rPr lang="en-US" b="1" dirty="0" smtClean="0"/>
              <a:t>1. </a:t>
            </a:r>
            <a:r>
              <a:rPr lang="en-US" dirty="0" smtClean="0"/>
              <a:t>Grammar Translation is a way of studying a language that approaches the language first through detailed analysis of its grammar rules, followed by application of this knowledge to the task of translating sentences and texts into and out of the target language.</a:t>
            </a:r>
            <a:endParaRPr lang="ar-DZ" dirty="0"/>
          </a:p>
        </p:txBody>
      </p:sp>
    </p:spTree>
    <p:extLst>
      <p:ext uri="{BB962C8B-B14F-4D97-AF65-F5344CB8AC3E}">
        <p14:creationId xmlns:p14="http://schemas.microsoft.com/office/powerpoint/2010/main" val="3816704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200" b="1" dirty="0">
                <a:solidFill>
                  <a:srgbClr val="C00000"/>
                </a:solidFill>
              </a:rPr>
              <a:t>The Key Characteristics of GTM</a:t>
            </a:r>
            <a:endParaRPr lang="ar-DZ" dirty="0"/>
          </a:p>
        </p:txBody>
      </p:sp>
      <p:sp>
        <p:nvSpPr>
          <p:cNvPr id="3" name="عنصر نائب للمحتوى 2"/>
          <p:cNvSpPr>
            <a:spLocks noGrp="1"/>
          </p:cNvSpPr>
          <p:nvPr>
            <p:ph idx="1"/>
          </p:nvPr>
        </p:nvSpPr>
        <p:spPr/>
        <p:txBody>
          <a:bodyPr>
            <a:normAutofit fontScale="85000" lnSpcReduction="10000"/>
          </a:bodyPr>
          <a:lstStyle/>
          <a:p>
            <a:pPr marL="0" indent="0" algn="just" rtl="0">
              <a:buNone/>
            </a:pPr>
            <a:r>
              <a:rPr lang="en-US" b="1" dirty="0" smtClean="0"/>
              <a:t>2. Reading and writing are the major focus</a:t>
            </a:r>
            <a:r>
              <a:rPr lang="en-US" dirty="0" smtClean="0"/>
              <a:t>; little or no systematic attention is paid to speaking or listening.</a:t>
            </a:r>
          </a:p>
          <a:p>
            <a:pPr marL="0" indent="0" algn="just" rtl="0">
              <a:buNone/>
            </a:pPr>
            <a:endParaRPr lang="en-US" dirty="0" smtClean="0"/>
          </a:p>
          <a:p>
            <a:pPr marL="0" indent="0" algn="just" rtl="0">
              <a:buNone/>
            </a:pPr>
            <a:r>
              <a:rPr lang="en-US" b="1" dirty="0" smtClean="0"/>
              <a:t>3. Vocabulary selection </a:t>
            </a:r>
            <a:r>
              <a:rPr lang="en-US" dirty="0" smtClean="0"/>
              <a:t>is based solely on </a:t>
            </a:r>
            <a:r>
              <a:rPr lang="en-US" b="1" dirty="0" smtClean="0"/>
              <a:t>the reading texts used</a:t>
            </a:r>
            <a:r>
              <a:rPr lang="en-US" dirty="0" smtClean="0"/>
              <a:t>, and words are taught through </a:t>
            </a:r>
            <a:r>
              <a:rPr lang="en-US" b="1" dirty="0" smtClean="0"/>
              <a:t>bilingual word lists</a:t>
            </a:r>
            <a:r>
              <a:rPr lang="en-US" dirty="0" smtClean="0"/>
              <a:t>, dictionary study, and memorization. </a:t>
            </a:r>
          </a:p>
          <a:p>
            <a:pPr marL="0" indent="0" algn="just" rtl="0">
              <a:buNone/>
            </a:pPr>
            <a:endParaRPr lang="en-US" dirty="0" smtClean="0"/>
          </a:p>
          <a:p>
            <a:pPr marL="0" indent="0" algn="just" rtl="0">
              <a:buNone/>
            </a:pPr>
            <a:r>
              <a:rPr lang="en-US" b="1" dirty="0" smtClean="0"/>
              <a:t>In a typical Grammar Translation text, </a:t>
            </a:r>
            <a:r>
              <a:rPr lang="en-US" dirty="0" smtClean="0"/>
              <a:t>grammar rules are presented and illustrated, a list of vocabulary items are presented with their translation equivalents, and translation exercises are prescribed.</a:t>
            </a:r>
            <a:endParaRPr lang="ar-DZ" dirty="0"/>
          </a:p>
        </p:txBody>
      </p:sp>
    </p:spTree>
    <p:extLst>
      <p:ext uri="{BB962C8B-B14F-4D97-AF65-F5344CB8AC3E}">
        <p14:creationId xmlns:p14="http://schemas.microsoft.com/office/powerpoint/2010/main" val="225226275"/>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1015</TotalTime>
  <Words>2856</Words>
  <Application>Microsoft Office PowerPoint</Application>
  <PresentationFormat>عرض على الشاشة (3:4)‏</PresentationFormat>
  <Paragraphs>154</Paragraphs>
  <Slides>38</Slides>
  <Notes>0</Notes>
  <HiddenSlides>0</HiddenSlides>
  <MMClips>0</MMClips>
  <ScaleCrop>false</ScaleCrop>
  <HeadingPairs>
    <vt:vector size="4" baseType="variant">
      <vt:variant>
        <vt:lpstr>نسق</vt:lpstr>
      </vt:variant>
      <vt:variant>
        <vt:i4>1</vt:i4>
      </vt:variant>
      <vt:variant>
        <vt:lpstr>عناوين الشرائح</vt:lpstr>
      </vt:variant>
      <vt:variant>
        <vt:i4>38</vt:i4>
      </vt:variant>
    </vt:vector>
  </HeadingPairs>
  <TitlesOfParts>
    <vt:vector size="39" baseType="lpstr">
      <vt:lpstr>نسق Office</vt:lpstr>
      <vt:lpstr>عرض تقديمي في PowerPoint</vt:lpstr>
      <vt:lpstr>Introduction</vt:lpstr>
      <vt:lpstr>Introduction</vt:lpstr>
      <vt:lpstr>Introduction</vt:lpstr>
      <vt:lpstr>Introduction</vt:lpstr>
      <vt:lpstr> Historical Background of English Language Teaching Approaches and Methods</vt:lpstr>
      <vt:lpstr>1. Grammar-Translation Method</vt:lpstr>
      <vt:lpstr>The Key Characteristics of GTM</vt:lpstr>
      <vt:lpstr>The Key Characteristics of GTM</vt:lpstr>
      <vt:lpstr>The Key Characteristics of GTM</vt:lpstr>
      <vt:lpstr>The Key Characteristics of GTM</vt:lpstr>
      <vt:lpstr>Conclusion</vt:lpstr>
      <vt:lpstr>2. The Direct Method</vt:lpstr>
      <vt:lpstr>Direct Method = Natural Method</vt:lpstr>
      <vt:lpstr>Direct Method = Natural Method</vt:lpstr>
      <vt:lpstr>The Key Principles of the Direct Method</vt:lpstr>
      <vt:lpstr>The Key Principles of the Direct Method</vt:lpstr>
      <vt:lpstr>Conclusion</vt:lpstr>
      <vt:lpstr>3. Audio-Lingual Method</vt:lpstr>
      <vt:lpstr>The Pillars and Objectives of the Audio-Lingual Method</vt:lpstr>
      <vt:lpstr>The Pillars and Objectives of the Audio-Lingual Method</vt:lpstr>
      <vt:lpstr>Conclusion</vt:lpstr>
      <vt:lpstr>4. The Silent Way</vt:lpstr>
      <vt:lpstr>The Learning Hypotheses of the Silent Way</vt:lpstr>
      <vt:lpstr>Demerits of the Silent Way</vt:lpstr>
      <vt:lpstr>5. Community Language Learning</vt:lpstr>
      <vt:lpstr>Types of Learning Tasks and Activities within Community Language Learning</vt:lpstr>
      <vt:lpstr>Types of Learning Tasks and Activities within Community Language Learning</vt:lpstr>
      <vt:lpstr>The Importance of Communicative Skills under the Umbrella of CLL</vt:lpstr>
      <vt:lpstr>Demerits of CLL</vt:lpstr>
      <vt:lpstr>6. Communicative Language Teaching</vt:lpstr>
      <vt:lpstr>The Scene of ELT under the Umbrella of CLT</vt:lpstr>
      <vt:lpstr>The Scene of ELT under the Umbrella of CLT</vt:lpstr>
      <vt:lpstr>The Linguistic Theory Pillars of CLT</vt:lpstr>
      <vt:lpstr>The Linguistic Theory Pillars of CLT</vt:lpstr>
      <vt:lpstr>The Objectives of CLT</vt:lpstr>
      <vt:lpstr>Conclusion</vt:lpstr>
      <vt:lpstr>General 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Didactics</dc:title>
  <dc:creator>DELL</dc:creator>
  <cp:lastModifiedBy>nesba asma</cp:lastModifiedBy>
  <cp:revision>43</cp:revision>
  <dcterms:created xsi:type="dcterms:W3CDTF">2020-12-15T19:24:14Z</dcterms:created>
  <dcterms:modified xsi:type="dcterms:W3CDTF">2021-10-03T08:16:43Z</dcterms:modified>
</cp:coreProperties>
</file>