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3"/>
  </p:notesMasterIdLst>
  <p:sldIdLst>
    <p:sldId id="256" r:id="rId2"/>
    <p:sldId id="257" r:id="rId3"/>
    <p:sldId id="260" r:id="rId4"/>
    <p:sldId id="272" r:id="rId5"/>
    <p:sldId id="258" r:id="rId6"/>
    <p:sldId id="278" r:id="rId7"/>
    <p:sldId id="280" r:id="rId8"/>
    <p:sldId id="282" r:id="rId9"/>
    <p:sldId id="277" r:id="rId10"/>
    <p:sldId id="279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4" r:id="rId19"/>
    <p:sldId id="275" r:id="rId20"/>
    <p:sldId id="269" r:id="rId21"/>
    <p:sldId id="259" r:id="rId22"/>
    <p:sldId id="261" r:id="rId23"/>
    <p:sldId id="271" r:id="rId24"/>
    <p:sldId id="283" r:id="rId25"/>
    <p:sldId id="285" r:id="rId26"/>
    <p:sldId id="284" r:id="rId27"/>
    <p:sldId id="286" r:id="rId28"/>
    <p:sldId id="287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54" autoAdjust="0"/>
  </p:normalViewPr>
  <p:slideViewPr>
    <p:cSldViewPr snapToGrid="0"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E895-7FF5-433E-98C0-F6CB73E95C1F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6C03-E381-48AE-88C1-6DCC0F2C686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767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6C03-E381-48AE-88C1-6DCC0F2C686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936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834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320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0521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3756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11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808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074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604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78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254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8020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C050-23B1-46AA-8314-6E1B86A2E78A}" type="datetimeFigureOut">
              <a:rPr lang="fr-FR" smtClean="0"/>
              <a:pPr/>
              <a:t>13/02/2023</a:t>
            </a:fld>
            <a:endParaRPr lang="fr-FR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0DFB-EDCD-4008-8D27-EA53818ECEF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4425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/index.php?title=%D8%A8%D9%84%D8%A7%D8%B2%D9%85%D9%88%D8%A8%D8%A7%D8%B1%D8%A7_%D9%81%D9%8A%D8%AA%D9%8A%D9%83%D9%88%D9%84%D8%A7&amp;action=edit&amp;redlink=1" TargetMode="External"/><Relationship Id="rId2" Type="http://schemas.openxmlformats.org/officeDocument/2006/relationships/hyperlink" Target="https://ar.wikipedia.org/wiki/%D8%A7%D9%84%D9%83%D9%84%D9%88%D8%B1%D9%88%D9%81%D9%8A%D9%8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/index.php?title=%D8%A7%D9%84%D8%A8%D9%8A%D9%86%D9%8A%D8%B3%D9%8A%D9%84%D9%8A%D9%88%D9%85&amp;action=edit&amp;redlink=1" TargetMode="External"/><Relationship Id="rId2" Type="http://schemas.openxmlformats.org/officeDocument/2006/relationships/hyperlink" Target="https://ar.wikipedia.org/w/index.php?title=%D8%A7%D9%84%D9%81%D9%8A%D9%88%D8%B2%D8%A7%D8%B1%D9%8A%D9%88%D9%85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.wikipedia.org/wiki/%D8%A7%D9%84%D8%A3%D8%B4%D9%86%D8%A7%D8%A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4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180833" y="0"/>
            <a:ext cx="6858000" cy="1306938"/>
          </a:xfrm>
        </p:spPr>
        <p:txBody>
          <a:bodyPr>
            <a:normAutofit fontScale="90000"/>
          </a:bodyPr>
          <a:lstStyle/>
          <a:p>
            <a:r>
              <a:rPr lang="ar-DZ" sz="9600" dirty="0" smtClean="0">
                <a:solidFill>
                  <a:srgbClr val="FF0000"/>
                </a:solidFill>
              </a:rPr>
              <a:t>الفطريات 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83692" y="4489142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Champignons</a:t>
            </a:r>
          </a:p>
          <a:p>
            <a:r>
              <a:rPr lang="fr-FR" sz="7200" dirty="0" err="1" smtClean="0">
                <a:solidFill>
                  <a:srgbClr val="FF0000"/>
                </a:solidFill>
              </a:rPr>
              <a:t>Fungi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1181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schizo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5038"/>
            <a:ext cx="6059606" cy="4986337"/>
          </a:xfrm>
          <a:prstGeom prst="rect">
            <a:avLst/>
          </a:prstGeom>
          <a:noFill/>
        </p:spPr>
      </p:pic>
      <p:pic>
        <p:nvPicPr>
          <p:cNvPr id="1028" name="Picture 4" descr="C:\Users\user\Desktop\فوائد_الخميرة_للتسمي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772" y="928048"/>
            <a:ext cx="4408227" cy="376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 err="1" smtClean="0"/>
              <a:t>Penicilium</a:t>
            </a:r>
            <a:r>
              <a:rPr lang="fr-FR" sz="5400" b="1" dirty="0" smtClean="0"/>
              <a:t> </a:t>
            </a:r>
            <a:endParaRPr lang="fr-FR" sz="54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0" y="3019993"/>
            <a:ext cx="4525022" cy="246136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77" y="2064649"/>
            <a:ext cx="2874732" cy="3940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8329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7387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err="1" smtClean="0"/>
              <a:t>Ustilago</a:t>
            </a:r>
            <a:endParaRPr lang="fr-FR" sz="44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630304"/>
            <a:ext cx="4621938" cy="307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95" y="1017896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68957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55945" y="187705"/>
            <a:ext cx="7886700" cy="50833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/>
              <a:t>Plasmopora</a:t>
            </a:r>
            <a:endParaRPr lang="fr-FR" sz="4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58" y="969768"/>
            <a:ext cx="3740006" cy="3670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32" y="969768"/>
            <a:ext cx="4900268" cy="3670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2621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3808" y="62445"/>
            <a:ext cx="7886700" cy="631161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err="1" smtClean="0"/>
              <a:t>Fusarium</a:t>
            </a:r>
            <a:r>
              <a:rPr lang="fr-FR" sz="4800" b="1" dirty="0" smtClean="0"/>
              <a:t> </a:t>
            </a:r>
            <a:endParaRPr lang="fr-FR" sz="4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598" y="4448256"/>
            <a:ext cx="2705100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98" y="693606"/>
            <a:ext cx="4691936" cy="312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0254"/>
            <a:ext cx="4244454" cy="238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885067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7657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Mycorhize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7441"/>
          <a:stretch/>
        </p:blipFill>
        <p:spPr>
          <a:xfrm>
            <a:off x="138512" y="2031218"/>
            <a:ext cx="2775126" cy="2445248"/>
          </a:xfr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638" y="965393"/>
            <a:ext cx="5234076" cy="3920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50530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0" y="281316"/>
            <a:ext cx="7847462" cy="6747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916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4787" y="2057636"/>
            <a:ext cx="7886700" cy="4351338"/>
          </a:xfrm>
        </p:spPr>
        <p:txBody>
          <a:bodyPr>
            <a:normAutofit/>
          </a:bodyPr>
          <a:lstStyle/>
          <a:p>
            <a:pPr algn="ctr" rtl="1"/>
            <a:r>
              <a:rPr lang="ar-DZ" sz="7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تركيب الفطريات </a:t>
            </a:r>
            <a:endParaRPr lang="fr-FR" sz="7200" dirty="0"/>
          </a:p>
        </p:txBody>
      </p:sp>
    </p:spTree>
    <p:extLst>
      <p:ext uri="{BB962C8B-B14F-4D97-AF65-F5344CB8AC3E}">
        <p14:creationId xmlns="" xmlns:p14="http://schemas.microsoft.com/office/powerpoint/2010/main" val="1137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971"/>
          <a:stretch/>
        </p:blipFill>
        <p:spPr>
          <a:xfrm>
            <a:off x="870045" y="421839"/>
            <a:ext cx="6660107" cy="6295485"/>
          </a:xfrm>
        </p:spPr>
      </p:pic>
    </p:spTree>
    <p:extLst>
      <p:ext uri="{BB962C8B-B14F-4D97-AF65-F5344CB8AC3E}">
        <p14:creationId xmlns="" xmlns:p14="http://schemas.microsoft.com/office/powerpoint/2010/main" val="16717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cÃ©lium et sporocar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01" y="750627"/>
            <a:ext cx="7863710" cy="495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21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748" y="70632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Kingdom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fr-FR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Mycota</a:t>
            </a:r>
            <a: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fr-FR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Régne</a:t>
            </a:r>
            <a: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fr-FR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Mycéte</a:t>
            </a:r>
            <a: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fr-FR" sz="44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1" y="2134299"/>
            <a:ext cx="6577724" cy="437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642452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612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76570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400" b="1" dirty="0" smtClean="0">
                <a:solidFill>
                  <a:srgbClr val="FF0000"/>
                </a:solidFill>
              </a:rPr>
              <a:t>التركيب الخلوي 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6570"/>
            <a:ext cx="9144000" cy="4351338"/>
          </a:xfrm>
        </p:spPr>
        <p:txBody>
          <a:bodyPr>
            <a:noAutofit/>
          </a:bodyPr>
          <a:lstStyle/>
          <a:p>
            <a:pPr algn="just" rtl="1">
              <a:lnSpc>
                <a:spcPct val="100000"/>
              </a:lnSpc>
            </a:pPr>
            <a:r>
              <a:rPr lang="ar-DZ" sz="3600" b="1" dirty="0" smtClean="0">
                <a:solidFill>
                  <a:prstClr val="black"/>
                </a:solidFill>
              </a:rPr>
              <a:t>تتكون </a:t>
            </a:r>
            <a:r>
              <a:rPr lang="ar-DZ" sz="3600" b="1" dirty="0">
                <a:solidFill>
                  <a:prstClr val="black"/>
                </a:solidFill>
              </a:rPr>
              <a:t>بعض </a:t>
            </a:r>
            <a:r>
              <a:rPr lang="ar-DZ" sz="3600" b="1" dirty="0" smtClean="0">
                <a:solidFill>
                  <a:prstClr val="black"/>
                </a:solidFill>
              </a:rPr>
              <a:t>الفطريات من </a:t>
            </a:r>
            <a:r>
              <a:rPr lang="ar-DZ" sz="3600" b="1" dirty="0">
                <a:solidFill>
                  <a:prstClr val="black"/>
                </a:solidFill>
              </a:rPr>
              <a:t>خلية واحدة </a:t>
            </a:r>
            <a:r>
              <a:rPr lang="ar-DZ" sz="3600" b="1" dirty="0" smtClean="0">
                <a:solidFill>
                  <a:prstClr val="black"/>
                </a:solidFill>
              </a:rPr>
              <a:t>أو </a:t>
            </a:r>
            <a:r>
              <a:rPr lang="ar-DZ" sz="3600" b="1" dirty="0">
                <a:solidFill>
                  <a:prstClr val="black"/>
                </a:solidFill>
              </a:rPr>
              <a:t>عديد الخلايا. </a:t>
            </a:r>
            <a:endParaRPr lang="ar-DZ" sz="3600" b="1" dirty="0" smtClean="0">
              <a:solidFill>
                <a:prstClr val="black"/>
              </a:solidFill>
            </a:endParaRPr>
          </a:p>
          <a:p>
            <a:pPr algn="just" rtl="1">
              <a:lnSpc>
                <a:spcPct val="100000"/>
              </a:lnSpc>
            </a:pPr>
            <a:r>
              <a:rPr lang="ar-DZ" sz="3600" b="1" dirty="0" smtClean="0">
                <a:solidFill>
                  <a:prstClr val="black"/>
                </a:solidFill>
              </a:rPr>
              <a:t>يتركب </a:t>
            </a:r>
            <a:r>
              <a:rPr lang="ar-DZ" sz="3600" b="1" dirty="0">
                <a:solidFill>
                  <a:prstClr val="black"/>
                </a:solidFill>
              </a:rPr>
              <a:t>الفطر من </a:t>
            </a:r>
            <a:r>
              <a:rPr lang="ar-DZ" sz="3600" b="1" dirty="0" err="1">
                <a:solidFill>
                  <a:prstClr val="black"/>
                </a:solidFill>
              </a:rPr>
              <a:t>ثالوس</a:t>
            </a:r>
            <a:r>
              <a:rPr lang="ar-DZ" sz="3600" b="1" dirty="0">
                <a:solidFill>
                  <a:prstClr val="black"/>
                </a:solidFill>
              </a:rPr>
              <a:t> </a:t>
            </a:r>
            <a:r>
              <a:rPr lang="ar-DZ" sz="3600" b="1" dirty="0" smtClean="0">
                <a:solidFill>
                  <a:prstClr val="black"/>
                </a:solidFill>
              </a:rPr>
              <a:t>ينتظم </a:t>
            </a:r>
            <a:r>
              <a:rPr lang="ar-DZ" sz="3600" b="1" dirty="0" err="1">
                <a:solidFill>
                  <a:prstClr val="black"/>
                </a:solidFill>
              </a:rPr>
              <a:t>فى</a:t>
            </a:r>
            <a:r>
              <a:rPr lang="ar-DZ" sz="3600" b="1" dirty="0">
                <a:solidFill>
                  <a:prstClr val="black"/>
                </a:solidFill>
              </a:rPr>
              <a:t> خيوط تعرف </a:t>
            </a:r>
            <a:r>
              <a:rPr lang="ar-DZ" sz="3600" b="1" dirty="0" err="1">
                <a:solidFill>
                  <a:prstClr val="black"/>
                </a:solidFill>
              </a:rPr>
              <a:t>بالهيفات</a:t>
            </a:r>
            <a:r>
              <a:rPr lang="ar-DZ" sz="3600" b="1" dirty="0">
                <a:solidFill>
                  <a:prstClr val="black"/>
                </a:solidFill>
              </a:rPr>
              <a:t> </a:t>
            </a:r>
            <a:r>
              <a:rPr lang="ar-DZ" sz="3600" b="1" dirty="0" smtClean="0">
                <a:solidFill>
                  <a:prstClr val="black"/>
                </a:solidFill>
              </a:rPr>
              <a:t>(</a:t>
            </a:r>
            <a:r>
              <a:rPr lang="fr-FR" sz="3600" b="1" dirty="0" err="1" smtClean="0">
                <a:solidFill>
                  <a:prstClr val="black"/>
                </a:solidFill>
              </a:rPr>
              <a:t>Hyphae</a:t>
            </a:r>
            <a:r>
              <a:rPr lang="fr-FR" sz="3600" b="1" dirty="0">
                <a:solidFill>
                  <a:prstClr val="black"/>
                </a:solidFill>
              </a:rPr>
              <a:t>) </a:t>
            </a:r>
            <a:r>
              <a:rPr lang="ar-DZ" sz="3600" b="1" dirty="0" smtClean="0">
                <a:solidFill>
                  <a:prstClr val="black"/>
                </a:solidFill>
              </a:rPr>
              <a:t>) وتسمى </a:t>
            </a:r>
            <a:r>
              <a:rPr lang="ar-DZ" sz="3600" b="1" dirty="0">
                <a:solidFill>
                  <a:prstClr val="black"/>
                </a:solidFill>
              </a:rPr>
              <a:t>مجموع </a:t>
            </a:r>
            <a:r>
              <a:rPr lang="ar-DZ" sz="3600" b="1" dirty="0" err="1">
                <a:solidFill>
                  <a:prstClr val="black"/>
                </a:solidFill>
              </a:rPr>
              <a:t>الهيفات</a:t>
            </a:r>
            <a:r>
              <a:rPr lang="ar-DZ" sz="3600" b="1" dirty="0">
                <a:solidFill>
                  <a:prstClr val="black"/>
                </a:solidFill>
              </a:rPr>
              <a:t> </a:t>
            </a:r>
            <a:r>
              <a:rPr lang="ar-DZ" sz="3600" b="1" dirty="0" err="1">
                <a:solidFill>
                  <a:prstClr val="black"/>
                </a:solidFill>
              </a:rPr>
              <a:t>التى</a:t>
            </a:r>
            <a:r>
              <a:rPr lang="ar-DZ" sz="3600" b="1" dirty="0">
                <a:solidFill>
                  <a:prstClr val="black"/>
                </a:solidFill>
              </a:rPr>
              <a:t> تكون جسم الفطر </a:t>
            </a:r>
            <a:r>
              <a:rPr lang="ar-DZ" sz="3600" b="1" dirty="0" err="1">
                <a:solidFill>
                  <a:prstClr val="black"/>
                </a:solidFill>
              </a:rPr>
              <a:t>ميسيليوم</a:t>
            </a:r>
            <a:r>
              <a:rPr lang="ar-DZ" sz="3600" b="1" dirty="0">
                <a:solidFill>
                  <a:prstClr val="black"/>
                </a:solidFill>
              </a:rPr>
              <a:t>  (</a:t>
            </a:r>
            <a:r>
              <a:rPr lang="fr-FR" sz="3600" b="1" dirty="0" err="1" smtClean="0">
                <a:solidFill>
                  <a:prstClr val="black"/>
                </a:solidFill>
              </a:rPr>
              <a:t>Mycelium</a:t>
            </a:r>
            <a:r>
              <a:rPr lang="fr-FR" sz="3600" b="1" dirty="0" smtClean="0">
                <a:solidFill>
                  <a:prstClr val="black"/>
                </a:solidFill>
              </a:rPr>
              <a:t> </a:t>
            </a:r>
            <a:r>
              <a:rPr lang="ar-DZ" sz="3600" b="1" dirty="0" smtClean="0">
                <a:solidFill>
                  <a:prstClr val="black"/>
                </a:solidFill>
              </a:rPr>
              <a:t>) </a:t>
            </a:r>
            <a:endParaRPr lang="ar-DZ" sz="3600" b="1" dirty="0">
              <a:solidFill>
                <a:prstClr val="black"/>
              </a:solidFill>
            </a:endParaRPr>
          </a:p>
          <a:p>
            <a:pPr algn="just" rtl="1">
              <a:lnSpc>
                <a:spcPct val="100000"/>
              </a:lnSpc>
            </a:pPr>
            <a:r>
              <a:rPr lang="ar-DZ" sz="3600" b="1" dirty="0" smtClean="0">
                <a:solidFill>
                  <a:prstClr val="black"/>
                </a:solidFill>
              </a:rPr>
              <a:t> تتميز </a:t>
            </a:r>
            <a:r>
              <a:rPr lang="ar-DZ" sz="3600" b="1" dirty="0" smtClean="0">
                <a:solidFill>
                  <a:prstClr val="black"/>
                </a:solidFill>
              </a:rPr>
              <a:t>إلى جدار </a:t>
            </a:r>
            <a:r>
              <a:rPr lang="ar-DZ" sz="3600" b="1" dirty="0" err="1">
                <a:solidFill>
                  <a:prstClr val="black"/>
                </a:solidFill>
              </a:rPr>
              <a:t>خلوى</a:t>
            </a:r>
            <a:r>
              <a:rPr lang="ar-DZ" sz="3600" b="1" dirty="0">
                <a:solidFill>
                  <a:prstClr val="black"/>
                </a:solidFill>
              </a:rPr>
              <a:t> صلب يحدد شكلها ماعدا الفطريات </a:t>
            </a:r>
            <a:r>
              <a:rPr lang="ar-DZ" sz="3600" b="1" dirty="0" smtClean="0">
                <a:solidFill>
                  <a:prstClr val="black"/>
                </a:solidFill>
              </a:rPr>
              <a:t>المخاطية، يتكون أساسا من </a:t>
            </a:r>
            <a:r>
              <a:rPr lang="ar-DZ" sz="3600" b="1" dirty="0" err="1" smtClean="0">
                <a:solidFill>
                  <a:prstClr val="black"/>
                </a:solidFill>
              </a:rPr>
              <a:t>غلوكان</a:t>
            </a:r>
            <a:r>
              <a:rPr lang="ar-DZ" sz="3600" b="1" dirty="0" smtClean="0">
                <a:solidFill>
                  <a:prstClr val="black"/>
                </a:solidFill>
              </a:rPr>
              <a:t>  و الكيتين عند بعضها و سليلوز عند البعض الآخر </a:t>
            </a:r>
          </a:p>
          <a:p>
            <a:pPr lvl="0" algn="just" rtl="1">
              <a:lnSpc>
                <a:spcPct val="100000"/>
              </a:lnSpc>
            </a:pPr>
            <a:r>
              <a:rPr lang="ar-DZ" sz="3600" b="1" dirty="0">
                <a:solidFill>
                  <a:prstClr val="black"/>
                </a:solidFill>
              </a:rPr>
              <a:t>لا تحتوي على اليخضور أو أي صبغات البناء الضوئي </a:t>
            </a:r>
            <a:r>
              <a:rPr lang="ar-DZ" sz="3600" b="1" dirty="0" smtClean="0">
                <a:solidFill>
                  <a:prstClr val="black"/>
                </a:solidFill>
              </a:rPr>
              <a:t>.</a:t>
            </a:r>
            <a:endParaRPr lang="ar-DZ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0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42485"/>
            <a:ext cx="8815601" cy="4351338"/>
          </a:xfrm>
        </p:spPr>
        <p:txBody>
          <a:bodyPr>
            <a:noAutofit/>
          </a:bodyPr>
          <a:lstStyle/>
          <a:p>
            <a:pPr algn="just" rtl="1">
              <a:lnSpc>
                <a:spcPct val="160000"/>
              </a:lnSpc>
            </a:pPr>
            <a:r>
              <a:rPr lang="ar-DZ" sz="3600" b="1" dirty="0" smtClean="0">
                <a:solidFill>
                  <a:prstClr val="black"/>
                </a:solidFill>
              </a:rPr>
              <a:t>تحتوي خيوط </a:t>
            </a:r>
            <a:r>
              <a:rPr lang="ar-DZ" sz="3600" b="1" dirty="0">
                <a:solidFill>
                  <a:prstClr val="black"/>
                </a:solidFill>
              </a:rPr>
              <a:t>الفطر على نواة واحدة أو </a:t>
            </a:r>
            <a:r>
              <a:rPr lang="ar-DZ" sz="3600" b="1" dirty="0" smtClean="0">
                <a:solidFill>
                  <a:prstClr val="black"/>
                </a:solidFill>
              </a:rPr>
              <a:t>اكثر</a:t>
            </a:r>
            <a:endParaRPr lang="fr-FR" sz="3600" b="1" dirty="0">
              <a:solidFill>
                <a:prstClr val="black"/>
              </a:solidFill>
            </a:endParaRPr>
          </a:p>
          <a:p>
            <a:pPr algn="just" rtl="1">
              <a:lnSpc>
                <a:spcPct val="160000"/>
              </a:lnSpc>
            </a:pPr>
            <a:r>
              <a:rPr lang="ar-DZ" sz="3600" b="1" dirty="0" smtClean="0">
                <a:solidFill>
                  <a:prstClr val="black"/>
                </a:solidFill>
              </a:rPr>
              <a:t>يبطن </a:t>
            </a:r>
            <a:r>
              <a:rPr lang="ar-DZ" sz="3600" b="1" dirty="0">
                <a:solidFill>
                  <a:prstClr val="black"/>
                </a:solidFill>
              </a:rPr>
              <a:t>جدار خلية الفطر غشاء </a:t>
            </a:r>
            <a:r>
              <a:rPr lang="ar-DZ" sz="3600" b="1" dirty="0" err="1">
                <a:solidFill>
                  <a:prstClr val="black"/>
                </a:solidFill>
              </a:rPr>
              <a:t>بلازمى</a:t>
            </a:r>
            <a:r>
              <a:rPr lang="ar-DZ" sz="3600" b="1" dirty="0">
                <a:solidFill>
                  <a:prstClr val="black"/>
                </a:solidFill>
              </a:rPr>
              <a:t> ويفصل </a:t>
            </a:r>
            <a:r>
              <a:rPr lang="ar-DZ" sz="3600" b="1" dirty="0" smtClean="0">
                <a:solidFill>
                  <a:prstClr val="black"/>
                </a:solidFill>
              </a:rPr>
              <a:t>بينه و </a:t>
            </a:r>
            <a:r>
              <a:rPr lang="ar-DZ" sz="3600" b="1" dirty="0">
                <a:solidFill>
                  <a:prstClr val="black"/>
                </a:solidFill>
              </a:rPr>
              <a:t>بين الجدار </a:t>
            </a:r>
            <a:r>
              <a:rPr lang="ar-DZ" sz="3600" b="1" dirty="0" err="1">
                <a:solidFill>
                  <a:prstClr val="black"/>
                </a:solidFill>
              </a:rPr>
              <a:t>فى</a:t>
            </a:r>
            <a:r>
              <a:rPr lang="ar-DZ" sz="3600" b="1" dirty="0">
                <a:solidFill>
                  <a:prstClr val="black"/>
                </a:solidFill>
              </a:rPr>
              <a:t> بعض المناطق حبيبات صغيرة غير معروف وظيفتها بالضبط تسمى </a:t>
            </a:r>
            <a:r>
              <a:rPr lang="ar-DZ" sz="3600" b="1" dirty="0" err="1">
                <a:solidFill>
                  <a:prstClr val="black"/>
                </a:solidFill>
              </a:rPr>
              <a:t>لوماسومات</a:t>
            </a:r>
            <a:r>
              <a:rPr lang="ar-DZ" sz="3600" b="1" dirty="0">
                <a:solidFill>
                  <a:prstClr val="black"/>
                </a:solidFill>
              </a:rPr>
              <a:t> (</a:t>
            </a:r>
            <a:r>
              <a:rPr lang="fr-FR" sz="3600" b="1" dirty="0">
                <a:solidFill>
                  <a:prstClr val="black"/>
                </a:solidFill>
              </a:rPr>
              <a:t>Lomasomes)  </a:t>
            </a:r>
            <a:endParaRPr lang="fr-FR" sz="3600" b="1" dirty="0" smtClean="0">
              <a:solidFill>
                <a:prstClr val="black"/>
              </a:solidFill>
            </a:endParaRPr>
          </a:p>
          <a:p>
            <a:pPr algn="just" rtl="1">
              <a:lnSpc>
                <a:spcPct val="160000"/>
              </a:lnSpc>
            </a:pPr>
            <a:r>
              <a:rPr lang="ar-DZ" sz="3600" b="1" dirty="0" smtClean="0">
                <a:solidFill>
                  <a:prstClr val="black"/>
                </a:solidFill>
              </a:rPr>
              <a:t>كما </a:t>
            </a:r>
            <a:r>
              <a:rPr lang="ar-DZ" sz="3600" b="1" dirty="0">
                <a:solidFill>
                  <a:prstClr val="black"/>
                </a:solidFill>
              </a:rPr>
              <a:t>توجد فجوة </a:t>
            </a:r>
            <a:r>
              <a:rPr lang="ar-DZ" sz="3600" b="1" dirty="0" err="1">
                <a:solidFill>
                  <a:prstClr val="black"/>
                </a:solidFill>
              </a:rPr>
              <a:t>وميتوكوندريات</a:t>
            </a:r>
            <a:r>
              <a:rPr lang="ar-DZ" sz="3600" b="1" dirty="0">
                <a:solidFill>
                  <a:prstClr val="black"/>
                </a:solidFill>
              </a:rPr>
              <a:t> وشبكة </a:t>
            </a:r>
            <a:r>
              <a:rPr lang="ar-DZ" sz="3600" b="1" dirty="0" err="1">
                <a:solidFill>
                  <a:prstClr val="black"/>
                </a:solidFill>
              </a:rPr>
              <a:t>اندوبلازمية</a:t>
            </a:r>
            <a:r>
              <a:rPr lang="ar-DZ" sz="3600" b="1" dirty="0">
                <a:solidFill>
                  <a:prstClr val="black"/>
                </a:solidFill>
              </a:rPr>
              <a:t> </a:t>
            </a:r>
            <a:r>
              <a:rPr lang="ar-DZ" sz="3600" b="1" dirty="0" err="1" smtClean="0">
                <a:solidFill>
                  <a:prstClr val="black"/>
                </a:solidFill>
              </a:rPr>
              <a:t>ريبوسومات</a:t>
            </a:r>
            <a:r>
              <a:rPr lang="ar-DZ" sz="3600" b="1" dirty="0" smtClean="0">
                <a:solidFill>
                  <a:prstClr val="black"/>
                </a:solidFill>
              </a:rPr>
              <a:t> . المادة المدخرة على شكل </a:t>
            </a:r>
            <a:r>
              <a:rPr lang="ar-DZ" sz="3600" b="1" dirty="0" err="1" smtClean="0">
                <a:solidFill>
                  <a:prstClr val="black"/>
                </a:solidFill>
              </a:rPr>
              <a:t>غليكوجين</a:t>
            </a:r>
            <a:r>
              <a:rPr lang="ar-DZ" sz="3600" b="1" dirty="0" smtClean="0">
                <a:solidFill>
                  <a:prstClr val="black"/>
                </a:solidFill>
              </a:rPr>
              <a:t> و </a:t>
            </a:r>
            <a:r>
              <a:rPr lang="ar-DZ" sz="3600" b="1" dirty="0">
                <a:solidFill>
                  <a:prstClr val="black"/>
                </a:solidFill>
              </a:rPr>
              <a:t>منغمسة </a:t>
            </a:r>
            <a:r>
              <a:rPr lang="ar-DZ" sz="3600" b="1" dirty="0" smtClean="0">
                <a:solidFill>
                  <a:prstClr val="black"/>
                </a:solidFill>
              </a:rPr>
              <a:t>في </a:t>
            </a:r>
            <a:r>
              <a:rPr lang="ar-DZ" sz="3600" b="1" dirty="0">
                <a:solidFill>
                  <a:prstClr val="black"/>
                </a:solidFill>
              </a:rPr>
              <a:t>سيتوبلازم الخلايا .</a:t>
            </a:r>
            <a:endParaRPr lang="fr-FR" sz="3600" b="1" dirty="0">
              <a:solidFill>
                <a:prstClr val="black"/>
              </a:solidFill>
            </a:endParaRPr>
          </a:p>
          <a:p>
            <a:pPr>
              <a:lnSpc>
                <a:spcPct val="160000"/>
              </a:lnSpc>
            </a:pP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1625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85752"/>
          </a:xfrm>
        </p:spPr>
        <p:txBody>
          <a:bodyPr/>
          <a:lstStyle/>
          <a:p>
            <a:pPr algn="ctr" rtl="1"/>
            <a:r>
              <a:rPr lang="ar-DZ" dirty="0" smtClean="0"/>
              <a:t>ا</a:t>
            </a:r>
            <a:r>
              <a:rPr lang="ar-DZ" b="1" dirty="0" smtClean="0"/>
              <a:t>لتكــــاثر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9182" y="685752"/>
            <a:ext cx="9034818" cy="435133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600" b="1" dirty="0" smtClean="0">
                <a:solidFill>
                  <a:srgbClr val="FF0000"/>
                </a:solidFill>
              </a:rPr>
              <a:t>التكاثر </a:t>
            </a:r>
            <a:r>
              <a:rPr lang="ar-DZ" sz="3600" b="1" dirty="0" err="1">
                <a:solidFill>
                  <a:srgbClr val="FF0000"/>
                </a:solidFill>
              </a:rPr>
              <a:t>الخضرى</a:t>
            </a:r>
            <a:r>
              <a:rPr lang="ar-DZ" sz="3600" b="1" dirty="0">
                <a:solidFill>
                  <a:srgbClr val="FF0000"/>
                </a:solidFill>
              </a:rPr>
              <a:t> </a:t>
            </a:r>
            <a:r>
              <a:rPr lang="ar-DZ" sz="3600" b="1" dirty="0" smtClean="0">
                <a:solidFill>
                  <a:srgbClr val="FF0000"/>
                </a:solidFill>
              </a:rPr>
              <a:t>(التكاثر </a:t>
            </a:r>
            <a:r>
              <a:rPr lang="ar-DZ" sz="3600" b="1" dirty="0" err="1" smtClean="0">
                <a:solidFill>
                  <a:srgbClr val="FF0000"/>
                </a:solidFill>
              </a:rPr>
              <a:t>اللاجنسى</a:t>
            </a:r>
            <a:r>
              <a:rPr lang="ar-DZ" sz="3600" b="1" dirty="0" smtClean="0">
                <a:solidFill>
                  <a:srgbClr val="FF0000"/>
                </a:solidFill>
              </a:rPr>
              <a:t>) :</a:t>
            </a:r>
            <a:endParaRPr lang="ar-DZ" sz="3600" dirty="0" smtClean="0"/>
          </a:p>
          <a:p>
            <a:pPr marL="0" indent="0" algn="r" rtl="1">
              <a:buNone/>
            </a:pPr>
            <a:r>
              <a:rPr lang="ar-DZ" sz="3600" b="1" dirty="0" smtClean="0">
                <a:solidFill>
                  <a:srgbClr val="00B050"/>
                </a:solidFill>
              </a:rPr>
              <a:t>1التجزئة  </a:t>
            </a:r>
            <a:r>
              <a:rPr lang="fr-FR" sz="3600" b="1" dirty="0" smtClean="0">
                <a:solidFill>
                  <a:srgbClr val="00B050"/>
                </a:solidFill>
              </a:rPr>
              <a:t>Fragmentation-</a:t>
            </a:r>
            <a:endParaRPr lang="ar-DZ" sz="3600" b="1" dirty="0" smtClean="0">
              <a:solidFill>
                <a:srgbClr val="00B050"/>
              </a:solidFill>
            </a:endParaRPr>
          </a:p>
          <a:p>
            <a:pPr marL="0" indent="0" algn="just" rtl="1">
              <a:buNone/>
            </a:pPr>
            <a:r>
              <a:rPr lang="ar-DZ" sz="3600" b="1" dirty="0" smtClean="0"/>
              <a:t>تتجزأ </a:t>
            </a:r>
            <a:r>
              <a:rPr lang="ar-DZ" sz="3600" b="1" dirty="0"/>
              <a:t>المكونات الخلوية للفطر ثم تنفصل الخلايا عند الحواجز ويطلق عليها </a:t>
            </a:r>
            <a:r>
              <a:rPr lang="ar-DZ" sz="3600" b="1" dirty="0" err="1" smtClean="0"/>
              <a:t>الاويدات</a:t>
            </a:r>
            <a:r>
              <a:rPr lang="fr-FR" sz="3600" b="1" dirty="0" err="1" smtClean="0"/>
              <a:t>Oidia</a:t>
            </a:r>
            <a:r>
              <a:rPr lang="fr-FR" sz="3600" b="1" dirty="0" smtClean="0"/>
              <a:t>)</a:t>
            </a:r>
            <a:r>
              <a:rPr lang="ar-DZ" sz="3600" b="1" dirty="0" smtClean="0"/>
              <a:t>) </a:t>
            </a:r>
            <a:r>
              <a:rPr lang="ar-DZ" sz="3600" b="1" dirty="0" err="1" smtClean="0"/>
              <a:t>واحيانا</a:t>
            </a:r>
            <a:r>
              <a:rPr lang="ar-DZ" sz="3600" b="1" dirty="0" smtClean="0"/>
              <a:t> </a:t>
            </a:r>
            <a:r>
              <a:rPr lang="ar-DZ" sz="3600" b="1" dirty="0"/>
              <a:t>الجراثيم </a:t>
            </a:r>
            <a:r>
              <a:rPr lang="ar-DZ" sz="3600" b="1" dirty="0" smtClean="0"/>
              <a:t>المفصلية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Arthrospores</a:t>
            </a:r>
            <a:r>
              <a:rPr lang="fr-FR" sz="3600" b="1" dirty="0" smtClean="0"/>
              <a:t> </a:t>
            </a:r>
            <a:r>
              <a:rPr lang="ar-DZ" sz="3600" b="1" dirty="0" smtClean="0"/>
              <a:t>وقد </a:t>
            </a:r>
            <a:r>
              <a:rPr lang="ar-DZ" sz="3600" b="1" dirty="0" err="1"/>
              <a:t>يتغلظ</a:t>
            </a:r>
            <a:r>
              <a:rPr lang="ar-DZ" sz="3600" b="1" dirty="0"/>
              <a:t> الجدار قبل انفصال الخلايا مع تخزين مواد غذائية وتعرف الخلية حينئذ بالجرثومة </a:t>
            </a:r>
            <a:r>
              <a:rPr lang="ar-DZ" sz="3600" b="1" dirty="0" err="1" smtClean="0"/>
              <a:t>الكلاميدية</a:t>
            </a:r>
            <a:r>
              <a:rPr lang="fr-FR" sz="3600" b="1" dirty="0" smtClean="0"/>
              <a:t> (</a:t>
            </a:r>
            <a:r>
              <a:rPr lang="fr-FR" sz="3600" b="1" dirty="0" err="1" smtClean="0"/>
              <a:t>Chlamydospore</a:t>
            </a:r>
            <a:r>
              <a:rPr lang="fr-FR" sz="3600" b="1" dirty="0"/>
              <a:t>) </a:t>
            </a:r>
            <a:r>
              <a:rPr lang="ar-DZ" sz="3600" b="1" dirty="0" smtClean="0"/>
              <a:t> وهي </a:t>
            </a:r>
            <a:r>
              <a:rPr lang="ar-DZ" sz="3600" b="1" dirty="0"/>
              <a:t>إما مفردة أو في سلسلة متصلة .</a:t>
            </a:r>
          </a:p>
          <a:p>
            <a:pPr marL="0" indent="0" algn="r" rtl="1">
              <a:buNone/>
            </a:pPr>
            <a:endParaRPr lang="fr-FR" sz="3600" dirty="0"/>
          </a:p>
          <a:p>
            <a:pPr marL="0" indent="0" algn="r" rtl="1">
              <a:buNone/>
            </a:pPr>
            <a:r>
              <a:rPr lang="fr-FR" sz="3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9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7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800" rtl="1">
              <a:lnSpc>
                <a:spcPct val="90000"/>
              </a:lnSpc>
              <a:spcBef>
                <a:spcPts val="750"/>
              </a:spcBef>
            </a:pPr>
            <a:endParaRPr lang="ar-DZ" sz="3600" dirty="0" smtClean="0">
              <a:solidFill>
                <a:prstClr val="black"/>
              </a:solidFill>
            </a:endParaRPr>
          </a:p>
          <a:p>
            <a:pPr lvl="0" algn="r" defTabSz="685800" rtl="1">
              <a:lnSpc>
                <a:spcPct val="90000"/>
              </a:lnSpc>
              <a:spcBef>
                <a:spcPts val="750"/>
              </a:spcBef>
            </a:pPr>
            <a:endParaRPr lang="ar-DZ" sz="3600" dirty="0" smtClean="0">
              <a:solidFill>
                <a:prstClr val="black"/>
              </a:solidFill>
            </a:endParaRPr>
          </a:p>
          <a:p>
            <a:pPr lvl="0" algn="r" defTabSz="685800" rtl="1">
              <a:lnSpc>
                <a:spcPct val="90000"/>
              </a:lnSpc>
              <a:spcBef>
                <a:spcPts val="750"/>
              </a:spcBef>
            </a:pPr>
            <a:r>
              <a:rPr lang="ar-DZ" sz="3600" b="1" dirty="0" smtClean="0">
                <a:solidFill>
                  <a:srgbClr val="00B050"/>
                </a:solidFill>
              </a:rPr>
              <a:t>2ـ </a:t>
            </a:r>
            <a:r>
              <a:rPr lang="ar-DZ" sz="3600" b="1" dirty="0" err="1" smtClean="0">
                <a:solidFill>
                  <a:srgbClr val="00B050"/>
                </a:solidFill>
              </a:rPr>
              <a:t>الإنقسام</a:t>
            </a:r>
            <a:r>
              <a:rPr lang="ar-DZ" sz="3600" b="1" dirty="0" smtClean="0">
                <a:solidFill>
                  <a:srgbClr val="00B050"/>
                </a:solidFill>
              </a:rPr>
              <a:t> الثنائي البسيط </a:t>
            </a:r>
            <a:r>
              <a:rPr lang="ar-DZ" sz="3600" b="1" dirty="0" smtClean="0">
                <a:solidFill>
                  <a:prstClr val="black"/>
                </a:solidFill>
              </a:rPr>
              <a:t>(</a:t>
            </a:r>
            <a:r>
              <a:rPr lang="ar-DZ" sz="3600" b="1" dirty="0" err="1" smtClean="0">
                <a:solidFill>
                  <a:prstClr val="black"/>
                </a:solidFill>
              </a:rPr>
              <a:t>الإنشقاق</a:t>
            </a:r>
            <a:r>
              <a:rPr lang="ar-DZ" sz="3600" b="1" dirty="0" smtClean="0">
                <a:solidFill>
                  <a:prstClr val="black"/>
                </a:solidFill>
              </a:rPr>
              <a:t>) </a:t>
            </a:r>
            <a:r>
              <a:rPr lang="fr-FR" sz="3600" b="1" dirty="0" err="1" smtClean="0">
                <a:solidFill>
                  <a:prstClr val="black"/>
                </a:solidFill>
              </a:rPr>
              <a:t>Binary</a:t>
            </a:r>
            <a:r>
              <a:rPr lang="fr-FR" sz="3600" b="1" dirty="0" smtClean="0">
                <a:solidFill>
                  <a:prstClr val="black"/>
                </a:solidFill>
              </a:rPr>
              <a:t> fission)</a:t>
            </a:r>
            <a:r>
              <a:rPr lang="ar-DZ" sz="3600" b="1" dirty="0" smtClean="0">
                <a:solidFill>
                  <a:prstClr val="black"/>
                </a:solidFill>
              </a:rPr>
              <a:t>)</a:t>
            </a:r>
            <a:endParaRPr lang="fr-FR" sz="3600" b="1" dirty="0" smtClean="0">
              <a:solidFill>
                <a:prstClr val="black"/>
              </a:solidFill>
            </a:endParaRPr>
          </a:p>
          <a:p>
            <a:pPr algn="r" rtl="1"/>
            <a:r>
              <a:rPr lang="ar-DZ" sz="3600" b="1" dirty="0" smtClean="0">
                <a:solidFill>
                  <a:prstClr val="black"/>
                </a:solidFill>
              </a:rPr>
              <a:t>وهو من مميزات بعض فطريات الخميرة  وتشبه البكتريا </a:t>
            </a:r>
            <a:r>
              <a:rPr lang="ar-DZ" sz="3600" b="1" dirty="0" err="1" smtClean="0">
                <a:solidFill>
                  <a:prstClr val="black"/>
                </a:solidFill>
              </a:rPr>
              <a:t>فى</a:t>
            </a:r>
            <a:r>
              <a:rPr lang="ar-DZ" sz="3600" b="1" dirty="0" smtClean="0">
                <a:solidFill>
                  <a:prstClr val="black"/>
                </a:solidFill>
              </a:rPr>
              <a:t> هذا النوع من التكاثر.</a:t>
            </a:r>
          </a:p>
          <a:p>
            <a:pPr algn="r" rtl="1"/>
            <a:r>
              <a:rPr lang="ar-DZ" sz="3600" b="1" dirty="0" smtClean="0">
                <a:solidFill>
                  <a:srgbClr val="00B050"/>
                </a:solidFill>
              </a:rPr>
              <a:t> 3 </a:t>
            </a:r>
            <a:r>
              <a:rPr lang="ar-DZ" sz="3600" b="1" dirty="0" err="1" smtClean="0">
                <a:solidFill>
                  <a:srgbClr val="00B050"/>
                </a:solidFill>
              </a:rPr>
              <a:t>ـ</a:t>
            </a:r>
            <a:r>
              <a:rPr lang="ar-DZ" sz="3600" b="1" dirty="0" smtClean="0">
                <a:solidFill>
                  <a:srgbClr val="00B050"/>
                </a:solidFill>
              </a:rPr>
              <a:t> التبرعم </a:t>
            </a:r>
            <a:r>
              <a:rPr lang="fr-FR" sz="3600" b="1" dirty="0" smtClean="0"/>
              <a:t>(</a:t>
            </a:r>
            <a:r>
              <a:rPr lang="fr-FR" sz="3600" b="1" dirty="0" err="1" smtClean="0"/>
              <a:t>Budding</a:t>
            </a:r>
            <a:r>
              <a:rPr lang="fr-FR" sz="3600" b="1" dirty="0" smtClean="0"/>
              <a:t>) :</a:t>
            </a:r>
            <a:r>
              <a:rPr lang="ar-DZ" sz="3600" b="1" dirty="0" smtClean="0"/>
              <a:t>يتكون نمو خارجي من الخلية الأم يعرف بالبرعم</a:t>
            </a:r>
            <a:r>
              <a:rPr lang="fr-FR" sz="3600" b="1" dirty="0" err="1" smtClean="0"/>
              <a:t>bud</a:t>
            </a:r>
            <a:r>
              <a:rPr lang="fr-FR" sz="3600" b="1" dirty="0" smtClean="0"/>
              <a:t>) </a:t>
            </a:r>
            <a:r>
              <a:rPr lang="ar-DZ" sz="3600" b="1" dirty="0" smtClean="0"/>
              <a:t>وتنقسم نواة الخلية الأم إلى نواتين أحداهما كبيرة والأخرى صغيرة تنتقل الصغيرة إلى البرعم المتكون وكذلك ينقسم </a:t>
            </a:r>
            <a:r>
              <a:rPr lang="ar-DZ" sz="3600" b="1" dirty="0" err="1" smtClean="0"/>
              <a:t>السيتوبلازم</a:t>
            </a:r>
            <a:r>
              <a:rPr lang="ar-DZ" sz="3600" b="1" dirty="0" smtClean="0"/>
              <a:t> ثم ينفصل البرعم عن الخلية مكوناً فطراً جديداً .</a:t>
            </a:r>
          </a:p>
          <a:p>
            <a:pPr lvl="0" algn="r" defTabSz="685800" rtl="1">
              <a:lnSpc>
                <a:spcPct val="90000"/>
              </a:lnSpc>
              <a:spcBef>
                <a:spcPts val="750"/>
              </a:spcBef>
            </a:pPr>
            <a:endParaRPr lang="ar-DZ" sz="3600" dirty="0" smtClean="0">
              <a:solidFill>
                <a:prstClr val="black"/>
              </a:solidFill>
            </a:endParaRPr>
          </a:p>
          <a:p>
            <a:pPr lvl="0" algn="r" defTabSz="685800" rtl="1">
              <a:lnSpc>
                <a:spcPct val="90000"/>
              </a:lnSpc>
              <a:spcBef>
                <a:spcPts val="750"/>
              </a:spcBef>
            </a:pPr>
            <a:endParaRPr lang="ar-DZ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فطر الخميرة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95" y="887105"/>
            <a:ext cx="8655355" cy="4653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17693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600" b="1" dirty="0" smtClean="0">
                <a:solidFill>
                  <a:srgbClr val="00B050"/>
                </a:solidFill>
              </a:rPr>
              <a:t>4 </a:t>
            </a:r>
            <a:r>
              <a:rPr lang="ar-DZ" sz="3600" b="1" dirty="0" err="1" smtClean="0">
                <a:solidFill>
                  <a:srgbClr val="00B050"/>
                </a:solidFill>
              </a:rPr>
              <a:t>ـ</a:t>
            </a:r>
            <a:r>
              <a:rPr lang="ar-DZ" sz="3600" b="1" dirty="0" smtClean="0">
                <a:solidFill>
                  <a:srgbClr val="00B050"/>
                </a:solidFill>
              </a:rPr>
              <a:t> الجراثيم </a:t>
            </a:r>
            <a:r>
              <a:rPr lang="fr-FR" sz="3600" b="1" dirty="0" smtClean="0">
                <a:solidFill>
                  <a:srgbClr val="00B050"/>
                </a:solidFill>
              </a:rPr>
              <a:t>(Spores) :</a:t>
            </a:r>
          </a:p>
          <a:p>
            <a:pPr algn="r" rtl="1"/>
            <a:r>
              <a:rPr lang="ar-DZ" sz="4000" b="1" dirty="0" smtClean="0"/>
              <a:t>تعد أكثر طرق التكاثر </a:t>
            </a:r>
            <a:r>
              <a:rPr lang="ar-DZ" sz="4000" b="1" dirty="0" err="1" smtClean="0"/>
              <a:t>اللاجنسي</a:t>
            </a:r>
            <a:r>
              <a:rPr lang="ar-DZ" sz="4000" b="1" dirty="0" smtClean="0"/>
              <a:t> شيوعاً بين الفطريات ، وهي أجسام دقيقة تعمل على تكاثر وانتشار الفطريات وقد تكون ، الجراثيم داخلية وهي إما متحركة </a:t>
            </a:r>
            <a:r>
              <a:rPr lang="fr-FR" sz="4000" b="1" dirty="0" smtClean="0"/>
              <a:t>    zoospores </a:t>
            </a:r>
            <a:r>
              <a:rPr lang="ar-DZ" sz="4000" b="1" dirty="0" err="1" smtClean="0"/>
              <a:t>هدبية</a:t>
            </a:r>
            <a:r>
              <a:rPr lang="ar-DZ" sz="4000" b="1" dirty="0" smtClean="0"/>
              <a:t> أو غير متحركة </a:t>
            </a:r>
            <a:r>
              <a:rPr lang="ar-DZ" sz="4000" b="1" dirty="0" err="1" smtClean="0"/>
              <a:t>اسبورانجية</a:t>
            </a:r>
            <a:r>
              <a:rPr lang="ar-DZ" sz="4000" b="1" dirty="0" smtClean="0"/>
              <a:t>  </a:t>
            </a:r>
            <a:r>
              <a:rPr lang="fr-FR" sz="4000" b="1" dirty="0" err="1" smtClean="0"/>
              <a:t>sporangiospores</a:t>
            </a:r>
            <a:r>
              <a:rPr lang="fr-FR" sz="4000" b="1" dirty="0" smtClean="0"/>
              <a:t> </a:t>
            </a:r>
            <a:r>
              <a:rPr lang="ar-DZ" sz="4000" b="1" dirty="0" smtClean="0"/>
              <a:t> أو خارجية وتعرف بالجراثيم </a:t>
            </a:r>
            <a:r>
              <a:rPr lang="ar-DZ" sz="4000" b="1" dirty="0" err="1" smtClean="0"/>
              <a:t>الكونيدية</a:t>
            </a:r>
            <a:r>
              <a:rPr lang="ar-DZ" sz="4000" b="1" dirty="0" smtClean="0"/>
              <a:t> </a:t>
            </a:r>
            <a:r>
              <a:rPr lang="fr-FR" sz="4000" b="1" dirty="0" smtClean="0"/>
              <a:t>.</a:t>
            </a:r>
            <a:r>
              <a:rPr lang="fr-FR" sz="4000" b="1" dirty="0" err="1" smtClean="0"/>
              <a:t>conidia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37" y="-1"/>
            <a:ext cx="863455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التكاثر الجنسي</a:t>
            </a:r>
            <a:endParaRPr kumimoji="0" lang="ar-DZ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يحدث بطرق مختلفة ، وعلى أساسه</a:t>
            </a:r>
            <a:r>
              <a:rPr lang="ar-DZ" sz="4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تتميز الأقسام </a:t>
            </a:r>
            <a:endParaRPr kumimoji="0" lang="ar-DZ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الفطرية فمن الجراثيم الجنسية ، الجراثيم</a:t>
            </a:r>
            <a:r>
              <a:rPr lang="ar-DZ" sz="40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البيضية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DZ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والجراثيم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الزيجوية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والجراثيم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الاسكية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والجراثيم </a:t>
            </a:r>
            <a:r>
              <a:rPr kumimoji="0" lang="ar-S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البازيدية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. </a:t>
            </a:r>
            <a:endParaRPr kumimoji="0" lang="ar-SA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493" y="3193576"/>
            <a:ext cx="6332561" cy="3664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9809"/>
          </a:xfrm>
        </p:spPr>
        <p:txBody>
          <a:bodyPr>
            <a:normAutofit/>
          </a:bodyPr>
          <a:lstStyle/>
          <a:p>
            <a:pPr algn="ctr"/>
            <a:r>
              <a:rPr lang="ar-DZ" sz="4000" b="1" dirty="0" smtClean="0">
                <a:solidFill>
                  <a:srgbClr val="FF0000"/>
                </a:solidFill>
              </a:rPr>
              <a:t>أقسام الفطريات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9808"/>
            <a:ext cx="9144000" cy="599819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sz="3600" b="1" dirty="0" smtClean="0">
                <a:solidFill>
                  <a:srgbClr val="FF0000"/>
                </a:solidFill>
              </a:rPr>
              <a:t>1</a:t>
            </a:r>
            <a:r>
              <a:rPr lang="ar-DZ" sz="3600" b="1" dirty="0" smtClean="0"/>
              <a:t> </a:t>
            </a:r>
            <a:r>
              <a:rPr lang="ar-SA" sz="3600" b="1" dirty="0" smtClean="0">
                <a:solidFill>
                  <a:srgbClr val="00B050"/>
                </a:solidFill>
              </a:rPr>
              <a:t>قسم الفطريات </a:t>
            </a:r>
            <a:r>
              <a:rPr lang="ar-SA" sz="3600" b="1" dirty="0" err="1" smtClean="0">
                <a:solidFill>
                  <a:srgbClr val="00B050"/>
                </a:solidFill>
              </a:rPr>
              <a:t>ال</a:t>
            </a:r>
            <a:r>
              <a:rPr lang="ar-DZ" sz="3600" b="1" dirty="0" smtClean="0">
                <a:solidFill>
                  <a:srgbClr val="00B050"/>
                </a:solidFill>
              </a:rPr>
              <a:t>مخاطية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Division </a:t>
            </a:r>
            <a:r>
              <a:rPr lang="en-US" sz="3600" b="1" dirty="0" err="1" smtClean="0">
                <a:solidFill>
                  <a:srgbClr val="00B050"/>
                </a:solidFill>
              </a:rPr>
              <a:t>Myxomycota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ar-SA" sz="3600" b="1" dirty="0" smtClean="0"/>
              <a:t>معظم أفراد قسم الفطريات اللزجة تعيش في الأماكن الرطبة الظليلة على الأخشاب المتحللة والأوراق المتساقطة وغيرها</a:t>
            </a:r>
            <a:endParaRPr lang="ar-DZ" sz="3600" b="1" dirty="0" smtClean="0"/>
          </a:p>
          <a:p>
            <a:pPr algn="r" rtl="1">
              <a:buNone/>
            </a:pPr>
            <a:r>
              <a:rPr lang="ar-DZ" sz="3600" b="1" dirty="0" smtClean="0">
                <a:solidFill>
                  <a:srgbClr val="FF0000"/>
                </a:solidFill>
              </a:rPr>
              <a:t>2</a:t>
            </a:r>
            <a:r>
              <a:rPr lang="ar-DZ" sz="3600" b="1" dirty="0" smtClean="0"/>
              <a:t> </a:t>
            </a:r>
            <a:r>
              <a:rPr lang="ar-SA" sz="3600" b="1" dirty="0" smtClean="0">
                <a:solidFill>
                  <a:srgbClr val="00B050"/>
                </a:solidFill>
              </a:rPr>
              <a:t>قسم الفطريات الطحلبية </a:t>
            </a:r>
            <a:r>
              <a:rPr lang="en-US" sz="3600" b="1" dirty="0" err="1" smtClean="0">
                <a:solidFill>
                  <a:srgbClr val="00B050"/>
                </a:solidFill>
              </a:rPr>
              <a:t>DivisionPhycomycota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ar-SA" sz="3600" b="1" dirty="0" smtClean="0"/>
              <a:t>أفراد هذا القسم من الفطريات تنتشر انتشارا واسعا في الأوساط المختلفة مائية وأرضية . يسبب بعضها أمراضا للنبات والحشرات والكثير منها يعيش عيشة رمية . </a:t>
            </a:r>
            <a:endParaRPr lang="ar-DZ" sz="3600" b="1" dirty="0" smtClean="0"/>
          </a:p>
          <a:p>
            <a:pPr algn="r" rtl="1">
              <a:buNone/>
            </a:pPr>
            <a:r>
              <a:rPr lang="ar-DZ" sz="3600" b="1" dirty="0" smtClean="0">
                <a:solidFill>
                  <a:srgbClr val="FF0000"/>
                </a:solidFill>
              </a:rPr>
              <a:t>3</a:t>
            </a:r>
            <a:r>
              <a:rPr lang="ar-DZ" sz="3600" b="1" dirty="0" smtClean="0"/>
              <a:t> </a:t>
            </a:r>
            <a:r>
              <a:rPr lang="ar-SA" sz="3600" b="1" dirty="0" smtClean="0">
                <a:solidFill>
                  <a:srgbClr val="00B050"/>
                </a:solidFill>
              </a:rPr>
              <a:t>الفطريات </a:t>
            </a:r>
            <a:r>
              <a:rPr lang="ar-SA" sz="3600" b="1" dirty="0" err="1" smtClean="0">
                <a:solidFill>
                  <a:srgbClr val="00B050"/>
                </a:solidFill>
              </a:rPr>
              <a:t>الزيجوية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Zygomycetes</a:t>
            </a:r>
            <a:r>
              <a:rPr lang="ar-SA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ar-SA" sz="3600" b="1" dirty="0" smtClean="0"/>
              <a:t>معظم الفطريات </a:t>
            </a:r>
            <a:r>
              <a:rPr lang="ar-SA" sz="3600" b="1" dirty="0" err="1" smtClean="0"/>
              <a:t>الزيجوية</a:t>
            </a:r>
            <a:r>
              <a:rPr lang="ar-SA" sz="3600" b="1" dirty="0" smtClean="0"/>
              <a:t> تعيش عيشة </a:t>
            </a:r>
            <a:r>
              <a:rPr lang="ar-SA" sz="3600" b="1" dirty="0" err="1" smtClean="0"/>
              <a:t>ترممية</a:t>
            </a:r>
            <a:r>
              <a:rPr lang="ar-SA" sz="3600" b="1" dirty="0" smtClean="0"/>
              <a:t> ، والقليل يتطفل على النباتات والحشرات </a:t>
            </a:r>
            <a:endParaRPr lang="en-US" sz="3600" b="1" dirty="0" smtClean="0"/>
          </a:p>
          <a:p>
            <a:pPr algn="r" rtl="1">
              <a:buNone/>
            </a:pPr>
            <a:endParaRPr lang="en-US" sz="3600" dirty="0" smtClean="0"/>
          </a:p>
          <a:p>
            <a:pPr algn="r" rtl="1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46161"/>
          </a:xfrm>
        </p:spPr>
        <p:txBody>
          <a:bodyPr>
            <a:normAutofit/>
          </a:bodyPr>
          <a:lstStyle/>
          <a:p>
            <a:pPr algn="ctr"/>
            <a:r>
              <a:rPr lang="ar-DZ" sz="4800" b="1" dirty="0" smtClean="0">
                <a:solidFill>
                  <a:srgbClr val="FF0000"/>
                </a:solidFill>
              </a:rPr>
              <a:t>مميزاتها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28" y="869076"/>
            <a:ext cx="3937467" cy="249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12" y="3904799"/>
            <a:ext cx="4018983" cy="2496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scrabbleenimages.files.wordpress.com/2012/10/collybie.jpg?w=549&amp;h=3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6" y="723333"/>
            <a:ext cx="4226880" cy="262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2" y="3739487"/>
            <a:ext cx="4128177" cy="266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3778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-269153" y="0"/>
            <a:ext cx="94131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قسم الفطريات </a:t>
            </a: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الأسكية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Division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Ascomycota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تتباين أفراد هذا القسم كثيرا في الشكل والحجم . ففيها الفطريات</a:t>
            </a:r>
            <a:endParaRPr kumimoji="0" lang="ar-DZ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وحيدة الخلية وتتدرج إلى فطريات كبيرة ذات أشكال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مميزة . </a:t>
            </a: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FF0000"/>
                </a:solidFill>
              </a:rPr>
              <a:t>دور الفطريات في الطبيعة ومكانتها الاقتصادية  </a:t>
            </a:r>
          </a:p>
          <a:p>
            <a:pPr algn="just" rtl="1"/>
            <a:r>
              <a:rPr lang="ar-SA" sz="3600" b="1" dirty="0" smtClean="0"/>
              <a:t>تقوم الفطريات، مفيدة كانت أم ضارة، بدور اقتصادي بارز: فهي بالاشتراك مع الأحياء </a:t>
            </a:r>
            <a:r>
              <a:rPr lang="ar-SA" sz="3600" b="1" dirty="0" err="1" smtClean="0"/>
              <a:t>المجهرية</a:t>
            </a:r>
            <a:r>
              <a:rPr lang="ar-SA" sz="3600" b="1" dirty="0" smtClean="0"/>
              <a:t> الأخرى تسهم في الحفاظ على خصوبة التربة بتفكيك الفضلات العضوية المعقدة وتكوين </a:t>
            </a:r>
            <a:r>
              <a:rPr lang="ar-SA" sz="3600" b="1" dirty="0" err="1" smtClean="0"/>
              <a:t>الدبال</a:t>
            </a:r>
            <a:r>
              <a:rPr lang="ar-SA" sz="3600" b="1" dirty="0" smtClean="0"/>
              <a:t>، واسترجاع الهواء للعناصر التي أخذت منه. واستخدام الأنواع الرمية في تصنيع منتجات التغذية، والمنتجات المضادة للتعفن. وتَعَرُّفِ الأنواع الممرضة للإنسان والحيوان والنبات والمفسدة للمحاصيل الزراعية والمسببة للأمراض </a:t>
            </a:r>
            <a:r>
              <a:rPr lang="ar-SA" sz="3600" b="1" dirty="0" err="1" smtClean="0"/>
              <a:t>التحسسية</a:t>
            </a:r>
            <a:r>
              <a:rPr lang="ar-SA" sz="3600" b="1" dirty="0" smtClean="0"/>
              <a:t>. وتَعَرُّفِ الأنواع المفيدة في المكافحة الحيوية مثل استعمال فطر </a:t>
            </a:r>
            <a:r>
              <a:rPr lang="fr-FR" sz="3600" b="1" dirty="0" err="1" smtClean="0"/>
              <a:t>Beauvera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densa</a:t>
            </a:r>
            <a:r>
              <a:rPr lang="fr-FR" sz="3600" b="1" dirty="0" smtClean="0"/>
              <a:t> </a:t>
            </a:r>
            <a:r>
              <a:rPr lang="ar-SA" sz="3600" b="1" dirty="0" smtClean="0"/>
              <a:t>ضد الدودة البيضاء. وتعد المكافحة الحيوية ضد الفطريات الضارة طريقة جديدة لتوسيع البحث العلمي.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â«Ø§ÙÙØ·Ø±ÙØ§Øªâ¬â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7100"/>
            <a:ext cx="4410260" cy="380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8984" cy="2859272"/>
          </a:xfrm>
          <a:prstGeom prst="rect">
            <a:avLst/>
          </a:prstGeom>
        </p:spPr>
      </p:pic>
      <p:pic>
        <p:nvPicPr>
          <p:cNvPr id="2052" name="Picture 4" descr="Ø§ÙÙØ·Ø±ÙØ§Øª ÙÙ ÙØ·Ø¨Ø®Ù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06" y="1941892"/>
            <a:ext cx="5535894" cy="3653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74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707886"/>
            <a:ext cx="8917959" cy="4805810"/>
          </a:xfrm>
        </p:spPr>
        <p:txBody>
          <a:bodyPr>
            <a:noAutofit/>
          </a:bodyPr>
          <a:lstStyle/>
          <a:p>
            <a:pPr algn="just" rtl="1"/>
            <a:r>
              <a:rPr lang="ar-DZ" sz="4000" b="1" dirty="0" smtClean="0"/>
              <a:t>الفطريات </a:t>
            </a:r>
            <a:r>
              <a:rPr lang="ar-DZ" sz="4000" b="1" dirty="0" err="1" smtClean="0"/>
              <a:t>كانئات</a:t>
            </a:r>
            <a:r>
              <a:rPr lang="ar-DZ" sz="4000" b="1" dirty="0" smtClean="0"/>
              <a:t> حية </a:t>
            </a:r>
            <a:r>
              <a:rPr lang="ar-DZ" sz="4000" b="1" dirty="0" err="1" smtClean="0"/>
              <a:t>ثالوسية</a:t>
            </a:r>
            <a:r>
              <a:rPr lang="ar-DZ" sz="4000" b="1" dirty="0" smtClean="0"/>
              <a:t> </a:t>
            </a:r>
          </a:p>
          <a:p>
            <a:pPr algn="just" rtl="1"/>
            <a:r>
              <a:rPr lang="ar-DZ" sz="4000" b="1" dirty="0" smtClean="0"/>
              <a:t>حقيقية النواة </a:t>
            </a:r>
          </a:p>
          <a:p>
            <a:pPr algn="just" rtl="1"/>
            <a:r>
              <a:rPr lang="ar-DZ" sz="4000" b="1" dirty="0" smtClean="0"/>
              <a:t>تنتشر </a:t>
            </a:r>
            <a:r>
              <a:rPr lang="ar-DZ" sz="4000" b="1" dirty="0" err="1" smtClean="0"/>
              <a:t>فى</a:t>
            </a:r>
            <a:r>
              <a:rPr lang="ar-DZ" sz="4000" b="1" dirty="0" smtClean="0"/>
              <a:t> الأوساط المختلفة </a:t>
            </a:r>
            <a:r>
              <a:rPr lang="ar-DZ" sz="4000" b="1" dirty="0" err="1" smtClean="0"/>
              <a:t>فى</a:t>
            </a:r>
            <a:r>
              <a:rPr lang="ar-DZ" sz="4000" b="1" dirty="0" smtClean="0"/>
              <a:t> التربة الرطبة          و الجافة وفى المياه العذبة و المالحة وفى الهواء       و النبات والحيوان و الإنسان.</a:t>
            </a:r>
          </a:p>
          <a:p>
            <a:pPr algn="just" rtl="1"/>
            <a:r>
              <a:rPr lang="ar-DZ" sz="4000" b="1" dirty="0" smtClean="0"/>
              <a:t> </a:t>
            </a:r>
            <a:r>
              <a:rPr lang="ar-SA" sz="4000" dirty="0" smtClean="0">
                <a:ea typeface="Times New Roman"/>
                <a:cs typeface="Times New Roman"/>
              </a:rPr>
              <a:t> </a:t>
            </a:r>
            <a:r>
              <a:rPr lang="ar-SA" sz="4000" b="1" dirty="0" smtClean="0">
                <a:ea typeface="Times New Roman"/>
                <a:cs typeface="Times New Roman"/>
              </a:rPr>
              <a:t>يهاجم الكثير منها النباتات والحيوانات والإنسان ممرضة له </a:t>
            </a:r>
            <a:r>
              <a:rPr lang="ar-SA" sz="4000" b="1" dirty="0" smtClean="0"/>
              <a:t>كما تشاهد هذه الفطريات في كثير من الأغذية مسببة فساد الكثير منها </a:t>
            </a:r>
            <a:endParaRPr lang="ar-DZ" sz="4000" b="1" dirty="0" smtClean="0"/>
          </a:p>
          <a:p>
            <a:pPr algn="just" rtl="1"/>
            <a:r>
              <a:rPr lang="ar-DZ" sz="4000" b="1" dirty="0" smtClean="0"/>
              <a:t>عديمة الحركة ولكن لها خلايا تناسلية متحركة .</a:t>
            </a:r>
          </a:p>
          <a:p>
            <a:pPr algn="just" rtl="1"/>
            <a:r>
              <a:rPr lang="ar-DZ" sz="4000" b="1" dirty="0" smtClean="0"/>
              <a:t> </a:t>
            </a:r>
            <a:r>
              <a:rPr lang="ar-SA" sz="4000" b="1" dirty="0" smtClean="0">
                <a:ea typeface="Times New Roman"/>
                <a:cs typeface="Times New Roman"/>
              </a:rPr>
              <a:t>تساهم في تسوية وإنضاج بعضها مثل الجبن </a:t>
            </a:r>
            <a:endParaRPr lang="ar-DZ" sz="4000" b="1" dirty="0" smtClean="0"/>
          </a:p>
          <a:p>
            <a:pPr algn="just" rtl="1"/>
            <a:endParaRPr lang="ar-DZ" sz="4000" b="1" dirty="0" smtClean="0"/>
          </a:p>
          <a:p>
            <a:pPr algn="just" rtl="1"/>
            <a:endParaRPr lang="ar-DZ" sz="4000" b="1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1951630" y="0"/>
            <a:ext cx="6045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400" b="1" dirty="0" smtClean="0">
                <a:solidFill>
                  <a:srgbClr val="FF0000"/>
                </a:solidFill>
              </a:rPr>
              <a:t>مميزاتها العامة 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373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801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ar-DZ" sz="4000" b="1" dirty="0" smtClean="0">
              <a:ea typeface="Times New Roman"/>
              <a:cs typeface="Times New Roman"/>
            </a:endParaRPr>
          </a:p>
          <a:p>
            <a:pPr marL="17145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ar-SA" sz="4000" b="1" dirty="0" smtClean="0">
                <a:ea typeface="Times New Roman"/>
                <a:cs typeface="Times New Roman"/>
              </a:rPr>
              <a:t>ومن الفطريات ما يستعمل كغذاء </a:t>
            </a:r>
            <a:r>
              <a:rPr lang="ar-DZ" sz="4000" b="1" dirty="0" smtClean="0">
                <a:ea typeface="Times New Roman"/>
                <a:cs typeface="Times New Roman"/>
              </a:rPr>
              <a:t>ومنها ما هو سام</a:t>
            </a:r>
          </a:p>
          <a:p>
            <a:pPr marL="17145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ar-SA" sz="4000" b="1" dirty="0" smtClean="0"/>
              <a:t>المواد المخزنة في أجسام الفطريات غالبا ما تكون في صورة نشا حيواني </a:t>
            </a:r>
            <a:r>
              <a:rPr lang="en-US" sz="4000" b="1" dirty="0" smtClean="0"/>
              <a:t>glycogen</a:t>
            </a:r>
            <a:r>
              <a:rPr lang="ar-SA" sz="4000" b="1" dirty="0" smtClean="0"/>
              <a:t> أو زيوت . </a:t>
            </a:r>
            <a:endParaRPr lang="en-US" sz="4000" b="1" dirty="0" smtClean="0"/>
          </a:p>
          <a:p>
            <a:pPr marL="171450" lvl="0" indent="-171450"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ar-DZ" sz="4000" b="1" dirty="0" smtClean="0"/>
              <a:t>تشبه </a:t>
            </a:r>
            <a:r>
              <a:rPr lang="ar-SA" sz="4000" b="1" dirty="0" smtClean="0"/>
              <a:t>الطحالب إلا أنها خالية من الكلوروفيل . فهي تتكون من </a:t>
            </a:r>
            <a:r>
              <a:rPr lang="ar-SA" sz="4000" b="1" dirty="0" err="1" smtClean="0"/>
              <a:t>ثالوس</a:t>
            </a:r>
            <a:r>
              <a:rPr lang="ar-SA" sz="4000" b="1" dirty="0" smtClean="0"/>
              <a:t> أي لا تتميز إلى جذور وسيقان وأوراق </a:t>
            </a:r>
            <a:endParaRPr lang="ar-DZ" sz="4000" b="1" dirty="0" smtClean="0">
              <a:solidFill>
                <a:prstClr val="black"/>
              </a:solidFill>
            </a:endParaRPr>
          </a:p>
          <a:p>
            <a:pPr marL="17145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ar-DZ" sz="4000" b="1" dirty="0" smtClean="0">
                <a:solidFill>
                  <a:prstClr val="black"/>
                </a:solidFill>
              </a:rPr>
              <a:t>غير ذاتية التغذية </a:t>
            </a:r>
            <a:r>
              <a:rPr lang="fr-FR" sz="4000" b="1" dirty="0" smtClean="0">
                <a:solidFill>
                  <a:prstClr val="black"/>
                </a:solidFill>
              </a:rPr>
              <a:t>Hétérotrophe </a:t>
            </a:r>
            <a:r>
              <a:rPr lang="ar-DZ" sz="4000" b="1" dirty="0" smtClean="0">
                <a:solidFill>
                  <a:prstClr val="black"/>
                </a:solidFill>
              </a:rPr>
              <a:t> فهي إما رمية </a:t>
            </a:r>
            <a:r>
              <a:rPr lang="fr-FR" sz="4000" b="1" dirty="0" smtClean="0">
                <a:solidFill>
                  <a:prstClr val="black"/>
                </a:solidFill>
              </a:rPr>
              <a:t>Saprophyte </a:t>
            </a:r>
            <a:r>
              <a:rPr lang="ar-DZ" sz="4000" b="1" dirty="0" smtClean="0">
                <a:solidFill>
                  <a:prstClr val="black"/>
                </a:solidFill>
              </a:rPr>
              <a:t>أو متطفلة </a:t>
            </a:r>
            <a:r>
              <a:rPr lang="fr-FR" sz="4000" b="1" dirty="0" smtClean="0">
                <a:solidFill>
                  <a:prstClr val="black"/>
                </a:solidFill>
              </a:rPr>
              <a:t> Parasite </a:t>
            </a:r>
            <a:r>
              <a:rPr lang="ar-DZ" sz="4000" b="1" dirty="0" smtClean="0">
                <a:solidFill>
                  <a:prstClr val="black"/>
                </a:solidFill>
              </a:rPr>
              <a:t>أو متعايشة </a:t>
            </a:r>
            <a:r>
              <a:rPr lang="fr-FR" sz="4000" b="1" dirty="0" smtClean="0">
                <a:solidFill>
                  <a:prstClr val="black"/>
                </a:solidFill>
              </a:rPr>
              <a:t>Symbiotique</a:t>
            </a:r>
            <a:r>
              <a:rPr lang="ar-DZ" sz="4000" b="1" dirty="0" smtClean="0">
                <a:solidFill>
                  <a:prstClr val="black"/>
                </a:solidFill>
              </a:rPr>
              <a:t>.</a:t>
            </a:r>
          </a:p>
          <a:p>
            <a:pPr marL="171450" lvl="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fr-FR" sz="4000" b="1" dirty="0" smtClean="0">
              <a:solidFill>
                <a:prstClr val="black"/>
              </a:solidFill>
            </a:endParaRPr>
          </a:p>
          <a:p>
            <a:pPr marL="171450" lvl="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fr-FR" sz="4000" b="1" dirty="0" smtClean="0">
              <a:solidFill>
                <a:prstClr val="black"/>
              </a:solidFill>
            </a:endParaRPr>
          </a:p>
          <a:p>
            <a:pPr marL="171450" lvl="0" indent="-171450" algn="just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fr-FR" sz="4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4000" b="1" dirty="0" smtClean="0">
                <a:solidFill>
                  <a:srgbClr val="FF0000"/>
                </a:solidFill>
              </a:rPr>
              <a:t>طرق عيش الفطريات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pPr algn="r"/>
            <a:r>
              <a:rPr lang="ar-SA" sz="4000" b="1" dirty="0" smtClean="0"/>
              <a:t>جميع الفطريات غير ذاتية (متباينة) التغذية </a:t>
            </a:r>
            <a:r>
              <a:rPr lang="ar-SA" sz="4000" b="1" smtClean="0"/>
              <a:t>لعدم </a:t>
            </a:r>
            <a:endParaRPr lang="ar-DZ" sz="4000" b="1" smtClean="0"/>
          </a:p>
          <a:p>
            <a:pPr algn="r"/>
            <a:r>
              <a:rPr lang="ar-DZ" sz="4000" b="1" smtClean="0"/>
              <a:t> </a:t>
            </a:r>
            <a:r>
              <a:rPr lang="ar-SA" sz="4000" b="1" smtClean="0"/>
              <a:t>احتوائها </a:t>
            </a:r>
            <a:r>
              <a:rPr lang="ar-SA" sz="4000" b="1" dirty="0" smtClean="0"/>
              <a:t>على </a:t>
            </a:r>
            <a:r>
              <a:rPr lang="ar-SA" sz="4000" b="1" dirty="0" err="1" smtClean="0"/>
              <a:t>صبغات</a:t>
            </a:r>
            <a:r>
              <a:rPr lang="ar-SA" sz="4000" b="1" dirty="0" smtClean="0"/>
              <a:t> </a:t>
            </a:r>
            <a:r>
              <a:rPr lang="ar-SA" sz="4000" b="1" dirty="0" smtClean="0">
                <a:hlinkClick r:id="rId2" tooltip="الكلوروفيل"/>
              </a:rPr>
              <a:t>الكلوروفيل</a:t>
            </a:r>
            <a:endParaRPr lang="fr-FR" sz="4000" b="1" dirty="0" smtClean="0"/>
          </a:p>
          <a:p>
            <a:pPr algn="r"/>
            <a:r>
              <a:rPr lang="ar-DZ" sz="4000" b="1" smtClean="0">
                <a:solidFill>
                  <a:srgbClr val="FF0000"/>
                </a:solidFill>
              </a:rPr>
              <a:t>1</a:t>
            </a:r>
            <a:r>
              <a:rPr lang="ar-SA" sz="4000" smtClean="0"/>
              <a:t> </a:t>
            </a:r>
            <a:r>
              <a:rPr lang="ar-SA" sz="4000" b="1" smtClean="0"/>
              <a:t>فطريات إجبارية التطفل: تعيش في الطبيعه متطفله على عوائل خاصه تلائمها، ولا تستطيع أن تعيش </a:t>
            </a:r>
            <a:endParaRPr lang="fr-FR" sz="4000" b="1" smtClean="0"/>
          </a:p>
          <a:p>
            <a:pPr algn="r" rtl="1"/>
            <a:r>
              <a:rPr lang="fr-FR" sz="4000" b="1" smtClean="0"/>
              <a:t> </a:t>
            </a:r>
            <a:r>
              <a:rPr lang="ar-SA" sz="4000" b="1" smtClean="0"/>
              <a:t>بمنأى عن عوائلها مثل فطر </a:t>
            </a:r>
            <a:r>
              <a:rPr lang="ar-SA" sz="4000" b="1" smtClean="0">
                <a:hlinkClick r:id="rId3" tooltip="بلازموبارا فيتيكولا (الصفحة غير موجودة)"/>
              </a:rPr>
              <a:t>بلازموبارا فيتيكولا</a:t>
            </a:r>
            <a:r>
              <a:rPr lang="ar-SA" sz="4000" b="1" smtClean="0"/>
              <a:t>.</a:t>
            </a:r>
            <a:endParaRPr lang="ar-DZ" sz="4000" b="1" smtClean="0"/>
          </a:p>
          <a:p>
            <a:pPr algn="r" rtl="1"/>
            <a:r>
              <a:rPr lang="ar-DZ" sz="4000" b="1" smtClean="0">
                <a:solidFill>
                  <a:srgbClr val="FF0000"/>
                </a:solidFill>
              </a:rPr>
              <a:t>2</a:t>
            </a:r>
            <a:r>
              <a:rPr lang="ar-DZ" sz="4000" b="1" smtClean="0"/>
              <a:t> </a:t>
            </a:r>
            <a:r>
              <a:rPr lang="ar-SA" sz="4000" b="1" smtClean="0"/>
              <a:t>فطربات اختيارية التطفل: تعيش في الظروف الطبيعيه مترممه على مواد عضويه متحللة موجوده في التربة، فإذا لم تجد هذه المواد ووجدت عائلاً</a:t>
            </a:r>
            <a:r>
              <a:rPr lang="ar-DZ" sz="4000" b="1" smtClean="0"/>
              <a:t> </a:t>
            </a:r>
            <a:r>
              <a:rPr lang="ar-SA" sz="4000" b="1" smtClean="0"/>
              <a:t>مناسباً</a:t>
            </a:r>
            <a:endParaRPr lang="fr-FR" sz="4000" b="1" smtClean="0"/>
          </a:p>
          <a:p>
            <a:pPr algn="r"/>
            <a:endParaRPr lang="ar-S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 smtClean="0"/>
              <a:t>فإنها تستطيع التطفل عليه مثل بعض</a:t>
            </a:r>
            <a:r>
              <a:rPr lang="ar-DZ" sz="4000" b="1" dirty="0" smtClean="0"/>
              <a:t> </a:t>
            </a:r>
            <a:r>
              <a:rPr lang="ar-SA" sz="4000" b="1" dirty="0" smtClean="0"/>
              <a:t>أنواع </a:t>
            </a:r>
            <a:r>
              <a:rPr lang="ar-SA" sz="4000" b="1" dirty="0" err="1" smtClean="0">
                <a:hlinkClick r:id="rId2" tooltip="الفيوزاريوم (الصفحة غير موجودة)"/>
              </a:rPr>
              <a:t>الفيوزاريوم</a:t>
            </a:r>
            <a:endParaRPr lang="ar-DZ" sz="4000" b="1" dirty="0" smtClean="0"/>
          </a:p>
          <a:p>
            <a:pPr algn="r" rtl="1"/>
            <a:r>
              <a:rPr lang="ar-DZ" sz="4000" b="1" dirty="0" smtClean="0">
                <a:solidFill>
                  <a:srgbClr val="FF0000"/>
                </a:solidFill>
              </a:rPr>
              <a:t>3</a:t>
            </a:r>
            <a:r>
              <a:rPr lang="ar-DZ" sz="4000" b="1" dirty="0" smtClean="0"/>
              <a:t> </a:t>
            </a:r>
            <a:r>
              <a:rPr lang="ar-SA" sz="4000" b="1" dirty="0" smtClean="0"/>
              <a:t>فطريات إجبارية </a:t>
            </a:r>
            <a:r>
              <a:rPr lang="ar-SA" sz="4000" b="1" dirty="0" err="1" smtClean="0"/>
              <a:t>الترمم</a:t>
            </a:r>
            <a:r>
              <a:rPr lang="ar-SA" sz="4000" b="1" dirty="0" smtClean="0"/>
              <a:t>: تعيش </a:t>
            </a:r>
            <a:r>
              <a:rPr lang="ar-SA" sz="4000" b="1" dirty="0" err="1" smtClean="0"/>
              <a:t>مترممه</a:t>
            </a:r>
            <a:r>
              <a:rPr lang="ar-SA" sz="4000" b="1" dirty="0" smtClean="0"/>
              <a:t> على مواد عضويه متحللة سواءً كانت بقايا نباتيه أو حيوانيه مثل فطر </a:t>
            </a:r>
            <a:r>
              <a:rPr lang="ar-SA" sz="4000" b="1" dirty="0" err="1" smtClean="0">
                <a:hlinkClick r:id="rId3" tooltip="البينيسيليوم (الصفحة غير موجودة)"/>
              </a:rPr>
              <a:t>البينيسيليوم</a:t>
            </a:r>
            <a:r>
              <a:rPr lang="ar-SA" sz="4000" b="1" dirty="0" smtClean="0"/>
              <a:t>.</a:t>
            </a:r>
            <a:endParaRPr lang="ar-DZ" sz="4000" b="1" dirty="0" smtClean="0"/>
          </a:p>
          <a:p>
            <a:pPr algn="r" rtl="1"/>
            <a:r>
              <a:rPr lang="ar-DZ" sz="4000" b="1" dirty="0" smtClean="0">
                <a:solidFill>
                  <a:srgbClr val="FF0000"/>
                </a:solidFill>
              </a:rPr>
              <a:t>4</a:t>
            </a:r>
            <a:r>
              <a:rPr lang="ar-DZ" sz="4000" b="1" dirty="0" smtClean="0"/>
              <a:t> </a:t>
            </a:r>
            <a:r>
              <a:rPr lang="ar-SA" sz="4000" b="1" dirty="0" smtClean="0"/>
              <a:t>فطريات </a:t>
            </a:r>
            <a:r>
              <a:rPr lang="ar-SA" sz="4000" b="1" dirty="0" err="1" smtClean="0"/>
              <a:t>إختيارية</a:t>
            </a:r>
            <a:r>
              <a:rPr lang="ar-SA" sz="4000" b="1" dirty="0" smtClean="0"/>
              <a:t> </a:t>
            </a:r>
            <a:r>
              <a:rPr lang="ar-SA" sz="4000" b="1" dirty="0" err="1" smtClean="0"/>
              <a:t>الترمم</a:t>
            </a:r>
            <a:r>
              <a:rPr lang="ar-SA" sz="4000" b="1" dirty="0" smtClean="0"/>
              <a:t>: تعيش عادة </a:t>
            </a:r>
            <a:r>
              <a:rPr lang="ar-SA" sz="4000" b="1" dirty="0" err="1" smtClean="0"/>
              <a:t>متطفله</a:t>
            </a:r>
            <a:r>
              <a:rPr lang="ar-SA" sz="4000" b="1" dirty="0" smtClean="0"/>
              <a:t> ولكنها إذا لم تجد العائل الملائم، فإنها تلجأ لترمم على مواد عضويه متحللة في التربة.</a:t>
            </a:r>
            <a:endParaRPr lang="ar-DZ" sz="4000" b="1" dirty="0" smtClean="0"/>
          </a:p>
          <a:p>
            <a:pPr algn="r" rtl="1"/>
            <a:r>
              <a:rPr lang="ar-DZ" sz="4000" b="1" dirty="0" smtClean="0">
                <a:solidFill>
                  <a:srgbClr val="FF0000"/>
                </a:solidFill>
              </a:rPr>
              <a:t>5</a:t>
            </a:r>
            <a:r>
              <a:rPr lang="ar-DZ" sz="4000" b="1" dirty="0" smtClean="0"/>
              <a:t> </a:t>
            </a:r>
            <a:r>
              <a:rPr lang="ar-SA" sz="4000" b="1" dirty="0" smtClean="0"/>
              <a:t>فطريات متكافلة: تعيش بطريقة التكافل أي تبادل المنفعة مع كائنات حيه أخرى مثل </a:t>
            </a:r>
            <a:r>
              <a:rPr lang="ar-SA" sz="4000" b="1" dirty="0" err="1" smtClean="0">
                <a:hlinkClick r:id="rId4" tooltip="الأشنات"/>
              </a:rPr>
              <a:t>الأشنات</a:t>
            </a:r>
            <a:r>
              <a:rPr lang="ar-SA" sz="4000" b="1" dirty="0" smtClean="0"/>
              <a:t> وهي </a:t>
            </a:r>
            <a:r>
              <a:rPr lang="ar-SA" sz="4000" b="1" dirty="0" err="1" smtClean="0"/>
              <a:t>معيشه</a:t>
            </a:r>
            <a:r>
              <a:rPr lang="ar-SA" sz="4000" b="1" dirty="0" smtClean="0"/>
              <a:t> </a:t>
            </a:r>
            <a:r>
              <a:rPr lang="ar-SA" sz="4000" b="1" dirty="0" err="1" smtClean="0"/>
              <a:t>تكافليه</a:t>
            </a:r>
            <a:r>
              <a:rPr lang="ar-SA" sz="4000" b="1" dirty="0" smtClean="0"/>
              <a:t> بين أنواع من الفطريات</a:t>
            </a:r>
          </a:p>
          <a:p>
            <a:pPr algn="r" rtl="1"/>
            <a:r>
              <a:rPr lang="ar-SA" sz="4000" dirty="0" smtClean="0"/>
              <a:t/>
            </a:r>
            <a:br>
              <a:rPr lang="ar-SA" sz="4000" dirty="0" smtClean="0"/>
            </a:br>
            <a:endParaRPr lang="ar-S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أشكال الفطريات وتراكيبها </a:t>
            </a:r>
            <a:endParaRPr lang="fr-FR" sz="4000" b="1" dirty="0" smtClean="0">
              <a:solidFill>
                <a:srgbClr val="FF0000"/>
              </a:solidFill>
            </a:endParaRPr>
          </a:p>
          <a:p>
            <a:pPr algn="r"/>
            <a:r>
              <a:rPr lang="ar-SA" sz="4000" b="1" dirty="0" smtClean="0"/>
              <a:t>منها ما يتكون من خلية واحدة، كفطريات الخميرة. </a:t>
            </a:r>
            <a:endParaRPr lang="fr-FR" sz="4000" b="1" dirty="0" smtClean="0"/>
          </a:p>
          <a:p>
            <a:pPr algn="r"/>
            <a:r>
              <a:rPr lang="ar-SA" sz="4000" b="1" dirty="0" smtClean="0"/>
              <a:t>منها ما يتكوّن من عدة خلايا، كالخيط الفطري؛ حيث يُنظم في خيوط متشابكة ومجتمعة </a:t>
            </a:r>
            <a:r>
              <a:rPr lang="ar-SA" sz="4000" b="1" dirty="0" err="1" smtClean="0"/>
              <a:t>ببعضها</a:t>
            </a:r>
            <a:r>
              <a:rPr lang="ar-SA" sz="4000" b="1" dirty="0" smtClean="0"/>
              <a:t> لتشكل غزلاً فطريّاً.</a:t>
            </a:r>
            <a:endParaRPr lang="fr-FR" sz="4000" b="1" dirty="0" smtClean="0"/>
          </a:p>
          <a:p>
            <a:pPr algn="r"/>
            <a:r>
              <a:rPr lang="ar-SA" sz="4000" b="1" dirty="0" smtClean="0"/>
              <a:t> منها ما يتكون من غزل فطري، وهو عبارة عن مجموعة خيوط فطريّة وتكون على الأشكال الآتية: مقسمة لجدر، ويحتوي كل جدر على نواةٍ واحدةٍ ومنها ما يحتوي على أكثر من نواة. المدمج خلويّاً، ويحتوي على </a:t>
            </a:r>
            <a:r>
              <a:rPr lang="ar-SA" sz="4000" b="1" dirty="0" err="1" smtClean="0"/>
              <a:t>أنويةٍ</a:t>
            </a:r>
            <a:r>
              <a:rPr lang="ar-SA" sz="4000" b="1" dirty="0" smtClean="0"/>
              <a:t> بلا حواجز (</a:t>
            </a:r>
            <a:r>
              <a:rPr lang="ar-SA" sz="4000" b="1" dirty="0" err="1" smtClean="0"/>
              <a:t>البروتوبلازم</a:t>
            </a:r>
            <a:r>
              <a:rPr lang="ar-SA" sz="4000" b="1" dirty="0" smtClean="0"/>
              <a:t>). جدر الفطريّات المحتوية على </a:t>
            </a:r>
            <a:r>
              <a:rPr lang="ar-SA" sz="4000" b="1" dirty="0" err="1" smtClean="0"/>
              <a:t>ال</a:t>
            </a:r>
            <a:r>
              <a:rPr lang="ar-DZ" sz="4000" b="1" dirty="0" smtClean="0"/>
              <a:t>ب</a:t>
            </a:r>
            <a:r>
              <a:rPr lang="ar-SA" sz="4000" b="1" dirty="0" smtClean="0"/>
              <a:t>كتين </a:t>
            </a:r>
            <a:r>
              <a:rPr lang="ar-SA" sz="4000" b="1" dirty="0" err="1" smtClean="0"/>
              <a:t>والسليلوز</a:t>
            </a:r>
            <a:r>
              <a:rPr lang="ar-SA" sz="4000" b="1" dirty="0" smtClean="0"/>
              <a:t> معاً أو واحد منهما.</a:t>
            </a:r>
            <a:r>
              <a:rPr lang="ar-SA" sz="4000" dirty="0" smtClean="0"/>
              <a:t/>
            </a:r>
            <a:br>
              <a:rPr lang="ar-SA" sz="4000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11970</TotalTime>
  <Words>683</Words>
  <Application>Microsoft Office PowerPoint</Application>
  <PresentationFormat>عرض على الشاشة (3:4)‏</PresentationFormat>
  <Paragraphs>77</Paragraphs>
  <Slides>31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نسق Office</vt:lpstr>
      <vt:lpstr>الفطريات </vt:lpstr>
      <vt:lpstr>Kingdom : Mycota Régne : Mycéte  </vt:lpstr>
      <vt:lpstr>مميزاتها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Penicilium </vt:lpstr>
      <vt:lpstr>Ustilago</vt:lpstr>
      <vt:lpstr>Plasmopora</vt:lpstr>
      <vt:lpstr>Fusarium </vt:lpstr>
      <vt:lpstr>Mycorhize</vt:lpstr>
      <vt:lpstr>الشريحة 16</vt:lpstr>
      <vt:lpstr>الشريحة 17</vt:lpstr>
      <vt:lpstr>الشريحة 18</vt:lpstr>
      <vt:lpstr>الشريحة 19</vt:lpstr>
      <vt:lpstr>الشريحة 20</vt:lpstr>
      <vt:lpstr>التركيب الخلوي </vt:lpstr>
      <vt:lpstr>الشريحة 22</vt:lpstr>
      <vt:lpstr>التكــــاثر </vt:lpstr>
      <vt:lpstr>الشريحة 24</vt:lpstr>
      <vt:lpstr>الشريحة 25</vt:lpstr>
      <vt:lpstr>الشريحة 26</vt:lpstr>
      <vt:lpstr>الشريحة 27</vt:lpstr>
      <vt:lpstr>الشريحة 28</vt:lpstr>
      <vt:lpstr>أقسام الفطريات</vt:lpstr>
      <vt:lpstr>الشريحة 30</vt:lpstr>
      <vt:lpstr>الشريحة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الفطريات </dc:title>
  <dc:creator>mouni</dc:creator>
  <cp:lastModifiedBy>user</cp:lastModifiedBy>
  <cp:revision>123</cp:revision>
  <dcterms:created xsi:type="dcterms:W3CDTF">2018-04-21T16:13:59Z</dcterms:created>
  <dcterms:modified xsi:type="dcterms:W3CDTF">2023-02-13T12:47:55Z</dcterms:modified>
</cp:coreProperties>
</file>