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5"/>
  </p:notesMasterIdLst>
  <p:sldIdLst>
    <p:sldId id="280" r:id="rId2"/>
    <p:sldId id="257" r:id="rId3"/>
    <p:sldId id="279" r:id="rId4"/>
    <p:sldId id="258" r:id="rId5"/>
    <p:sldId id="259" r:id="rId6"/>
    <p:sldId id="265" r:id="rId7"/>
    <p:sldId id="266" r:id="rId8"/>
    <p:sldId id="268" r:id="rId9"/>
    <p:sldId id="269" r:id="rId10"/>
    <p:sldId id="272" r:id="rId11"/>
    <p:sldId id="273" r:id="rId12"/>
    <p:sldId id="275" r:id="rId13"/>
    <p:sldId id="277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44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5A8877-5CEA-4398-8D70-35850A8A4DBD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97B4C7-ECAA-4185-AF60-F4336C5D353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smtClean="0"/>
          </a:p>
        </p:txBody>
      </p:sp>
      <p:sp>
        <p:nvSpPr>
          <p:cNvPr id="6349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99F5696-9723-465C-BB07-9B3C9D259B8A}" type="slidenum">
              <a:rPr lang="fr-FR" smtClean="0"/>
              <a:pPr/>
              <a:t>1</a:t>
            </a:fld>
            <a:endParaRPr lang="fr-FR" smtClean="0"/>
          </a:p>
        </p:txBody>
      </p:sp>
    </p:spTree>
    <p:extLst>
      <p:ext uri="{BB962C8B-B14F-4D97-AF65-F5344CB8AC3E}">
        <p14:creationId xmlns:p14="http://schemas.microsoft.com/office/powerpoint/2010/main" val="5530708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F60035-DE00-477E-9752-B9F44EDC4837}" type="slidenum">
              <a:rPr lang="fr-FR" smtClean="0"/>
              <a:pPr/>
              <a:t>4</a:t>
            </a:fld>
            <a:endParaRPr lang="fr-FR" smtClean="0"/>
          </a:p>
        </p:txBody>
      </p:sp>
      <p:sp>
        <p:nvSpPr>
          <p:cNvPr id="287747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7748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7749" name="Espace réservé du numéro de diapositive 3"/>
          <p:cNvSpPr txBox="1">
            <a:spLocks noGrp="1"/>
          </p:cNvSpPr>
          <p:nvPr/>
        </p:nvSpPr>
        <p:spPr bwMode="auto">
          <a:xfrm>
            <a:off x="3884559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78246EA5-71BB-4D89-AA8B-371E501B2664}" type="slidenum">
              <a:rPr lang="ar-SA" sz="1300">
                <a:latin typeface="Calibri" pitchFamily="34" charset="0"/>
              </a:rPr>
              <a:pPr algn="r" defTabSz="962025"/>
              <a:t>4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8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143C01-B152-4CAA-B568-19FD4A5CF622}" type="slidenum">
              <a:rPr lang="fr-FR" smtClean="0"/>
              <a:pPr/>
              <a:t>5</a:t>
            </a:fld>
            <a:endParaRPr lang="fr-FR" smtClean="0"/>
          </a:p>
        </p:txBody>
      </p:sp>
      <p:sp>
        <p:nvSpPr>
          <p:cNvPr id="28877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8772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88773" name="Espace réservé du numéro de diapositive 3"/>
          <p:cNvSpPr txBox="1">
            <a:spLocks noGrp="1"/>
          </p:cNvSpPr>
          <p:nvPr/>
        </p:nvSpPr>
        <p:spPr bwMode="auto">
          <a:xfrm>
            <a:off x="3884559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B8CF302F-1163-4329-BCF4-B334986555FA}" type="slidenum">
              <a:rPr lang="ar-SA" sz="1300">
                <a:latin typeface="Calibri" pitchFamily="34" charset="0"/>
              </a:rPr>
              <a:pPr algn="r" defTabSz="962025"/>
              <a:t>5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AE57A8-B5FD-4302-BB36-05FEA445B216}" type="slidenum">
              <a:rPr lang="fr-FR" smtClean="0"/>
              <a:pPr/>
              <a:t>6</a:t>
            </a:fld>
            <a:endParaRPr lang="fr-FR" smtClean="0"/>
          </a:p>
        </p:txBody>
      </p:sp>
      <p:sp>
        <p:nvSpPr>
          <p:cNvPr id="29081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0820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0821" name="Espace réservé du numéro de diapositive 3"/>
          <p:cNvSpPr txBox="1">
            <a:spLocks noGrp="1"/>
          </p:cNvSpPr>
          <p:nvPr/>
        </p:nvSpPr>
        <p:spPr bwMode="auto">
          <a:xfrm>
            <a:off x="3884559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99EC8083-9952-418B-8134-19DDD87D784C}" type="slidenum">
              <a:rPr lang="ar-SA" sz="1300">
                <a:latin typeface="Calibri" pitchFamily="34" charset="0"/>
              </a:rPr>
              <a:pPr algn="r" defTabSz="962025"/>
              <a:t>6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D5A4917-F077-4AB3-BB1D-4BE0EE1BFAF7}" type="slidenum">
              <a:rPr lang="fr-FR" smtClean="0"/>
              <a:pPr/>
              <a:t>10</a:t>
            </a:fld>
            <a:endParaRPr lang="fr-FR" smtClean="0"/>
          </a:p>
        </p:txBody>
      </p:sp>
      <p:sp>
        <p:nvSpPr>
          <p:cNvPr id="293891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3892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3893" name="Espace réservé du numéro de diapositive 3"/>
          <p:cNvSpPr txBox="1">
            <a:spLocks noGrp="1"/>
          </p:cNvSpPr>
          <p:nvPr/>
        </p:nvSpPr>
        <p:spPr bwMode="auto">
          <a:xfrm>
            <a:off x="3884559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D6A4632F-25EC-4400-87BE-62AB15B9365E}" type="slidenum">
              <a:rPr lang="ar-SA" sz="1300">
                <a:latin typeface="Calibri" pitchFamily="34" charset="0"/>
              </a:rPr>
              <a:pPr algn="r" defTabSz="962025"/>
              <a:t>10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C1D5746-42DF-4F3A-90D1-2724F708EE3D}" type="slidenum">
              <a:rPr lang="fr-FR" smtClean="0"/>
              <a:pPr/>
              <a:t>12</a:t>
            </a:fld>
            <a:endParaRPr lang="fr-FR" smtClean="0"/>
          </a:p>
        </p:txBody>
      </p:sp>
      <p:sp>
        <p:nvSpPr>
          <p:cNvPr id="295939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5940" name="Espace réservé des commentaires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95941" name="Espace réservé du numéro de diapositive 3"/>
          <p:cNvSpPr txBox="1">
            <a:spLocks noGrp="1"/>
          </p:cNvSpPr>
          <p:nvPr/>
        </p:nvSpPr>
        <p:spPr bwMode="auto">
          <a:xfrm>
            <a:off x="3884559" y="8684400"/>
            <a:ext cx="2971852" cy="458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6142" tIns="48072" rIns="96142" bIns="48072" anchor="b"/>
          <a:lstStyle/>
          <a:p>
            <a:pPr algn="r" defTabSz="962025"/>
            <a:fld id="{BDB12CE0-F1A3-457F-9610-1C8995FABFDF}" type="slidenum">
              <a:rPr lang="ar-SA" sz="1300">
                <a:latin typeface="Calibri" pitchFamily="34" charset="0"/>
              </a:rPr>
              <a:pPr algn="r" defTabSz="962025"/>
              <a:t>12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5082-4540-4C7C-950A-18041D1F4D2E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2EC4-FEF6-4653-89CF-E2DE27F20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5082-4540-4C7C-950A-18041D1F4D2E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2EC4-FEF6-4653-89CF-E2DE27F20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5082-4540-4C7C-950A-18041D1F4D2E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2EC4-FEF6-4653-89CF-E2DE27F20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Media">
  <p:cSld name="Titre. Texte et clip multimé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'élément multimédia 3"/>
          <p:cNvSpPr>
            <a:spLocks noGrp="1"/>
          </p:cNvSpPr>
          <p:nvPr>
            <p:ph type="media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endParaRPr lang="fr-FR" noProof="0" smtClean="0"/>
          </a:p>
        </p:txBody>
      </p:sp>
      <p:sp>
        <p:nvSpPr>
          <p:cNvPr id="5" name="Rectangle 2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8813D-151C-422A-85A4-8D24CD43A5F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5082-4540-4C7C-950A-18041D1F4D2E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2EC4-FEF6-4653-89CF-E2DE27F20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5082-4540-4C7C-950A-18041D1F4D2E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2EC4-FEF6-4653-89CF-E2DE27F20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5082-4540-4C7C-950A-18041D1F4D2E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2EC4-FEF6-4653-89CF-E2DE27F20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5082-4540-4C7C-950A-18041D1F4D2E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2EC4-FEF6-4653-89CF-E2DE27F20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5082-4540-4C7C-950A-18041D1F4D2E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2EC4-FEF6-4653-89CF-E2DE27F20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5082-4540-4C7C-950A-18041D1F4D2E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2EC4-FEF6-4653-89CF-E2DE27F20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5082-4540-4C7C-950A-18041D1F4D2E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42EC4-FEF6-4653-89CF-E2DE27F2070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995082-4540-4C7C-950A-18041D1F4D2E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3242EC4-FEF6-4653-89CF-E2DE27F20703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1995082-4540-4C7C-950A-18041D1F4D2E}" type="datetimeFigureOut">
              <a:rPr lang="fr-FR" smtClean="0"/>
              <a:pPr/>
              <a:t>18/12/2020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3242EC4-FEF6-4653-89CF-E2DE27F20703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12.xml"/><Relationship Id="rId1" Type="http://schemas.openxmlformats.org/officeDocument/2006/relationships/video" Target="file:///C:\Users\TOSHIBA\Desktop\technique%20experimentale\Video_2010-11-11_215642.wmv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67544" y="1556792"/>
            <a:ext cx="8062912" cy="1470025"/>
          </a:xfrm>
        </p:spPr>
        <p:txBody>
          <a:bodyPr>
            <a:noAutofit/>
          </a:bodyPr>
          <a:lstStyle/>
          <a:p>
            <a:pPr marL="484632" indent="0" algn="ctr" eaLnBrk="1" fontAlgn="auto" hangingPunct="1">
              <a:spcAft>
                <a:spcPts val="0"/>
              </a:spcAft>
              <a:defRPr/>
            </a:pPr>
            <a:r>
              <a:rPr lang="fr-FR" sz="4800" b="1" dirty="0" smtClean="0">
                <a:solidFill>
                  <a:schemeClr val="tx1">
                    <a:lumMod val="95000"/>
                  </a:schemeClr>
                </a:solidFill>
                <a:effectLst/>
              </a:rPr>
              <a:t>TECHNIQUES D’ANALYSES BIOLOGIQUES</a:t>
            </a:r>
            <a:endParaRPr lang="fr-FR" sz="4800" b="1" dirty="0">
              <a:solidFill>
                <a:schemeClr val="tx1">
                  <a:lumMod val="95000"/>
                </a:schemeClr>
              </a:solidFill>
              <a:effectLst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67544" y="3356992"/>
            <a:ext cx="8062912" cy="1368152"/>
          </a:xfrm>
          <a:extLst/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r>
              <a:rPr lang="fr-FR" sz="4000" b="1" dirty="0" smtClean="0">
                <a:solidFill>
                  <a:srgbClr val="C00000"/>
                </a:solidFill>
              </a:rPr>
              <a:t>3</a:t>
            </a:r>
            <a:r>
              <a:rPr lang="fr-FR" sz="4000" b="1" baseline="30000" dirty="0" smtClean="0">
                <a:solidFill>
                  <a:srgbClr val="C00000"/>
                </a:solidFill>
              </a:rPr>
              <a:t>eme</a:t>
            </a:r>
            <a:r>
              <a:rPr lang="fr-FR" sz="4000" b="1" dirty="0" smtClean="0">
                <a:solidFill>
                  <a:srgbClr val="C00000"/>
                </a:solidFill>
              </a:rPr>
              <a:t> Année LMD </a:t>
            </a:r>
            <a:r>
              <a:rPr lang="fr-FR" sz="4000" b="1" dirty="0" smtClean="0">
                <a:solidFill>
                  <a:srgbClr val="C00000"/>
                </a:solidFill>
              </a:rPr>
              <a:t>Toxicologie</a:t>
            </a:r>
            <a:endParaRPr lang="fr-FR" sz="4000" b="1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160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914400" y="1700213"/>
            <a:ext cx="8229600" cy="1400175"/>
          </a:xfrm>
        </p:spPr>
        <p:txBody>
          <a:bodyPr>
            <a:normAutofit/>
          </a:bodyPr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fr-FR" sz="4200" b="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Type de centrifugation</a:t>
            </a:r>
          </a:p>
        </p:txBody>
      </p:sp>
      <p:sp>
        <p:nvSpPr>
          <p:cNvPr id="6" name="Rectangle 5"/>
          <p:cNvSpPr/>
          <p:nvPr/>
        </p:nvSpPr>
        <p:spPr>
          <a:xfrm>
            <a:off x="611560" y="3645024"/>
            <a:ext cx="3554178" cy="646331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>
              <a:defRPr/>
            </a:pPr>
            <a:r>
              <a:rPr lang="fr-FR" sz="1800" b="1">
                <a:solidFill>
                  <a:srgbClr val="000000"/>
                </a:solidFill>
                <a:latin typeface="Century Gothic" pitchFamily="34" charset="0"/>
              </a:rPr>
              <a:t>La centrifugation différentielle </a:t>
            </a:r>
          </a:p>
          <a:p>
            <a:pPr>
              <a:defRPr/>
            </a:pPr>
            <a:endParaRPr lang="fr-FR" sz="1800">
              <a:solidFill>
                <a:srgbClr val="000000"/>
              </a:solidFill>
              <a:latin typeface="Century Gothic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43884" y="3664074"/>
            <a:ext cx="3528393" cy="646331"/>
          </a:xfrm>
          <a:prstGeom prst="rect">
            <a:avLst/>
          </a:prstGeom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fr-FR" sz="1800" b="1">
                <a:solidFill>
                  <a:srgbClr val="000000"/>
                </a:solidFill>
                <a:latin typeface="Century Gothic" pitchFamily="34" charset="0"/>
              </a:rPr>
              <a:t>La centrifugation sur gradient de densité </a:t>
            </a:r>
          </a:p>
        </p:txBody>
      </p:sp>
      <p:grpSp>
        <p:nvGrpSpPr>
          <p:cNvPr id="3" name="Groupe 20"/>
          <p:cNvGrpSpPr>
            <a:grpSpLocks/>
          </p:cNvGrpSpPr>
          <p:nvPr/>
        </p:nvGrpSpPr>
        <p:grpSpPr bwMode="auto">
          <a:xfrm>
            <a:off x="2195513" y="2857500"/>
            <a:ext cx="4319587" cy="714375"/>
            <a:chOff x="2277019" y="3866812"/>
            <a:chExt cx="4319588" cy="714375"/>
          </a:xfrm>
        </p:grpSpPr>
        <p:sp>
          <p:nvSpPr>
            <p:cNvPr id="9" name="Line 7"/>
            <p:cNvSpPr>
              <a:spLocks noChangeShapeType="1"/>
            </p:cNvSpPr>
            <p:nvPr/>
          </p:nvSpPr>
          <p:spPr bwMode="auto">
            <a:xfrm rot="5400000" flipV="1">
              <a:off x="2142081" y="4224000"/>
              <a:ext cx="714375" cy="0"/>
            </a:xfrm>
            <a:prstGeom prst="line">
              <a:avLst/>
            </a:prstGeom>
            <a:ln w="57150">
              <a:prstDash val="sysDot"/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/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 rot="5400000" flipH="1">
              <a:off x="4436814" y="1992768"/>
              <a:ext cx="0" cy="4319588"/>
            </a:xfrm>
            <a:prstGeom prst="line">
              <a:avLst/>
            </a:prstGeom>
            <a:ln w="57150">
              <a:prstDash val="sysDot"/>
              <a:headEnd/>
              <a:tailEnd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/>
            </a:p>
          </p:txBody>
        </p:sp>
        <p:sp>
          <p:nvSpPr>
            <p:cNvPr id="11" name="Line 7"/>
            <p:cNvSpPr>
              <a:spLocks noChangeShapeType="1"/>
            </p:cNvSpPr>
            <p:nvPr/>
          </p:nvSpPr>
          <p:spPr bwMode="auto">
            <a:xfrm rot="5400000" flipV="1">
              <a:off x="5953669" y="4224000"/>
              <a:ext cx="714375" cy="0"/>
            </a:xfrm>
            <a:prstGeom prst="line">
              <a:avLst/>
            </a:prstGeom>
            <a:ln w="57150">
              <a:prstDash val="sysDot"/>
              <a:headEnd/>
              <a:tailEnd type="triangl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fr-FR" sz="18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2" descr="centrifugation dif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925" y="1557338"/>
            <a:ext cx="914400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6851" name="Rectangle 3"/>
          <p:cNvSpPr>
            <a:spLocks noRot="1" noChangeArrowheads="1"/>
          </p:cNvSpPr>
          <p:nvPr/>
        </p:nvSpPr>
        <p:spPr bwMode="auto">
          <a:xfrm>
            <a:off x="457200" y="-100013"/>
            <a:ext cx="8229600" cy="1714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FR" sz="4000" b="1" dirty="0">
                <a:solidFill>
                  <a:srgbClr val="F03E5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Centrifugation différentielle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2419350"/>
            <a:ext cx="8229600" cy="3170238"/>
          </a:xfrm>
        </p:spPr>
        <p:txBody>
          <a:bodyPr/>
          <a:lstStyle/>
          <a:p>
            <a:pPr marL="447675" indent="-382588" eaLnBrk="1" hangingPunct="1">
              <a:defRPr/>
            </a:pPr>
            <a:r>
              <a:rPr lang="fr-FR" dirty="0" smtClean="0"/>
              <a:t>un des facteurs qui influencent la sédimentation est </a:t>
            </a:r>
            <a:r>
              <a:rPr lang="fr-FR" b="1" dirty="0" smtClean="0">
                <a:solidFill>
                  <a:srgbClr val="FF0000"/>
                </a:solidFill>
              </a:rPr>
              <a:t>la différence entre la densité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smtClean="0"/>
              <a:t>de la particule et du liquide. </a:t>
            </a:r>
          </a:p>
          <a:p>
            <a:pPr marL="447675" indent="-382588">
              <a:defRPr/>
            </a:pPr>
            <a:r>
              <a:rPr lang="fr-FR" dirty="0" smtClean="0"/>
              <a:t>En se basant sur cette différence de densité, on utilise un gradient de </a:t>
            </a:r>
            <a:r>
              <a:rPr lang="fr-FR" b="1" dirty="0" smtClean="0">
                <a:solidFill>
                  <a:srgbClr val="FF0000"/>
                </a:solidFill>
              </a:rPr>
              <a:t>densité</a:t>
            </a:r>
            <a:r>
              <a:rPr lang="fr-FR" dirty="0" smtClean="0"/>
              <a:t> (de concentration).</a:t>
            </a:r>
          </a:p>
        </p:txBody>
      </p:sp>
      <p:sp>
        <p:nvSpPr>
          <p:cNvPr id="209923" name="Rectangle 3"/>
          <p:cNvSpPr>
            <a:spLocks noRot="1" noChangeArrowheads="1"/>
          </p:cNvSpPr>
          <p:nvPr/>
        </p:nvSpPr>
        <p:spPr bwMode="auto">
          <a:xfrm>
            <a:off x="457200" y="274638"/>
            <a:ext cx="8229600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FR" sz="4000" b="1" dirty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Centrifugation sur gradient de densité</a:t>
            </a:r>
            <a:r>
              <a:rPr lang="fr-FR" sz="4000" b="1" dirty="0">
                <a:solidFill>
                  <a:srgbClr val="F03E5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lang="fr-FR" sz="4000" b="1" dirty="0">
                <a:solidFill>
                  <a:srgbClr val="F03E5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fr-FR" sz="4000" b="1" dirty="0">
                <a:solidFill>
                  <a:srgbClr val="F03E5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09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09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58" y="1357298"/>
            <a:ext cx="4143404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9" y="1357298"/>
            <a:ext cx="4408745" cy="4071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285720" y="3929066"/>
            <a:ext cx="4286280" cy="178595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57166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 </a:t>
            </a:r>
            <a:r>
              <a:rPr lang="fr-FR" sz="4000" b="1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centrifugation</a:t>
            </a:r>
            <a:endParaRPr lang="fr-FR" sz="4000" b="1" dirty="0" smtClean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fr-FR" sz="2400" dirty="0" smtClean="0"/>
              <a:t>Elle est basée sur la force centrifuge qui permet l’accélération du phénomène naturel de sédimentation. </a:t>
            </a:r>
          </a:p>
          <a:p>
            <a:pPr eaLnBrk="1" hangingPunct="1">
              <a:defRPr/>
            </a:pPr>
            <a:r>
              <a:rPr lang="fr-FR" sz="2400" dirty="0" smtClean="0"/>
              <a:t>C’est une méthode non dénaturante qui utilise la force centrifuge pour séparer des particules ou des macromolécules dispersé dans un liquide (cellules, organites cellulaires, protéines, acides nucléiques). </a:t>
            </a:r>
          </a:p>
          <a:p>
            <a:pPr eaLnBrk="1" hangingPunct="1">
              <a:defRPr/>
            </a:pPr>
            <a:r>
              <a:rPr lang="fr-FR" sz="2400" dirty="0" smtClean="0"/>
              <a:t>Elle est également utilisée pour la séparation des fluides de densité différente.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873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87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873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67744" y="188640"/>
            <a:ext cx="4451386" cy="39339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509120"/>
            <a:ext cx="8179271" cy="2025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Rectangle 3"/>
          <p:cNvSpPr>
            <a:spLocks noChangeArrowheads="1"/>
          </p:cNvSpPr>
          <p:nvPr/>
        </p:nvSpPr>
        <p:spPr bwMode="auto">
          <a:xfrm>
            <a:off x="0" y="5627710"/>
            <a:ext cx="9144000" cy="101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2000" b="1" dirty="0">
                <a:latin typeface="Century Gothic" pitchFamily="34" charset="0"/>
              </a:rPr>
              <a:t>En faisant tourner l'échantillon, on fait apparaître une nouvelle force, </a:t>
            </a:r>
          </a:p>
          <a:p>
            <a:r>
              <a:rPr lang="fr-FR" sz="2000" b="1" dirty="0">
                <a:solidFill>
                  <a:srgbClr val="FF0000"/>
                </a:solidFill>
                <a:latin typeface="Century Gothic" pitchFamily="34" charset="0"/>
              </a:rPr>
              <a:t>la force centrifuge</a:t>
            </a:r>
            <a:r>
              <a:rPr lang="fr-FR" sz="2000" b="1" dirty="0">
                <a:solidFill>
                  <a:srgbClr val="FFFF00"/>
                </a:solidFill>
                <a:latin typeface="Century Gothic" pitchFamily="34" charset="0"/>
              </a:rPr>
              <a:t>, </a:t>
            </a:r>
            <a:r>
              <a:rPr lang="fr-FR" sz="2000" b="1" dirty="0">
                <a:latin typeface="Century Gothic" pitchFamily="34" charset="0"/>
              </a:rPr>
              <a:t>qui est une accélération qui s'exerce vers l'extérieur, ce qui entraîne sa sédimentation ou sa remontée. </a:t>
            </a:r>
          </a:p>
        </p:txBody>
      </p:sp>
      <p:grpSp>
        <p:nvGrpSpPr>
          <p:cNvPr id="2" name="Group 95"/>
          <p:cNvGrpSpPr>
            <a:grpSpLocks/>
          </p:cNvGrpSpPr>
          <p:nvPr/>
        </p:nvGrpSpPr>
        <p:grpSpPr bwMode="auto">
          <a:xfrm>
            <a:off x="2638416" y="1285860"/>
            <a:ext cx="647700" cy="3600450"/>
            <a:chOff x="4419" y="1968"/>
            <a:chExt cx="222" cy="1467"/>
          </a:xfrm>
        </p:grpSpPr>
        <p:sp>
          <p:nvSpPr>
            <p:cNvPr id="90136" name="Freeform 96"/>
            <p:cNvSpPr>
              <a:spLocks/>
            </p:cNvSpPr>
            <p:nvPr/>
          </p:nvSpPr>
          <p:spPr bwMode="auto">
            <a:xfrm>
              <a:off x="4419" y="1984"/>
              <a:ext cx="222" cy="1451"/>
            </a:xfrm>
            <a:custGeom>
              <a:avLst/>
              <a:gdLst>
                <a:gd name="T0" fmla="*/ 0 w 89"/>
                <a:gd name="T1" fmla="*/ 3515 h 544"/>
                <a:gd name="T2" fmla="*/ 279 w 89"/>
                <a:gd name="T3" fmla="*/ 3870 h 544"/>
                <a:gd name="T4" fmla="*/ 554 w 89"/>
                <a:gd name="T5" fmla="*/ 3515 h 544"/>
                <a:gd name="T6" fmla="*/ 554 w 89"/>
                <a:gd name="T7" fmla="*/ 0 h 544"/>
                <a:gd name="T8" fmla="*/ 279 w 89"/>
                <a:gd name="T9" fmla="*/ 51 h 544"/>
                <a:gd name="T10" fmla="*/ 0 w 89"/>
                <a:gd name="T11" fmla="*/ 0 h 544"/>
                <a:gd name="T12" fmla="*/ 0 w 89"/>
                <a:gd name="T13" fmla="*/ 3515 h 5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9"/>
                <a:gd name="T22" fmla="*/ 0 h 544"/>
                <a:gd name="T23" fmla="*/ 89 w 89"/>
                <a:gd name="T24" fmla="*/ 544 h 5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9" h="544">
                  <a:moveTo>
                    <a:pt x="0" y="494"/>
                  </a:moveTo>
                  <a:cubicBezTo>
                    <a:pt x="0" y="504"/>
                    <a:pt x="1" y="544"/>
                    <a:pt x="45" y="544"/>
                  </a:cubicBezTo>
                  <a:cubicBezTo>
                    <a:pt x="89" y="544"/>
                    <a:pt x="89" y="503"/>
                    <a:pt x="89" y="494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4"/>
                    <a:pt x="69" y="7"/>
                    <a:pt x="45" y="7"/>
                  </a:cubicBezTo>
                  <a:cubicBezTo>
                    <a:pt x="20" y="7"/>
                    <a:pt x="0" y="4"/>
                    <a:pt x="0" y="0"/>
                  </a:cubicBezTo>
                  <a:lnTo>
                    <a:pt x="0" y="494"/>
                  </a:lnTo>
                  <a:close/>
                </a:path>
              </a:pathLst>
            </a:custGeom>
            <a:solidFill>
              <a:srgbClr val="D9F1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37" name="Freeform 97"/>
            <p:cNvSpPr>
              <a:spLocks/>
            </p:cNvSpPr>
            <p:nvPr/>
          </p:nvSpPr>
          <p:spPr bwMode="auto">
            <a:xfrm>
              <a:off x="4419" y="2531"/>
              <a:ext cx="222" cy="904"/>
            </a:xfrm>
            <a:custGeom>
              <a:avLst/>
              <a:gdLst>
                <a:gd name="T0" fmla="*/ 279 w 89"/>
                <a:gd name="T1" fmla="*/ 2411 h 339"/>
                <a:gd name="T2" fmla="*/ 554 w 89"/>
                <a:gd name="T3" fmla="*/ 2056 h 339"/>
                <a:gd name="T4" fmla="*/ 554 w 89"/>
                <a:gd name="T5" fmla="*/ 0 h 339"/>
                <a:gd name="T6" fmla="*/ 0 w 89"/>
                <a:gd name="T7" fmla="*/ 0 h 339"/>
                <a:gd name="T8" fmla="*/ 0 w 89"/>
                <a:gd name="T9" fmla="*/ 2056 h 339"/>
                <a:gd name="T10" fmla="*/ 279 w 89"/>
                <a:gd name="T11" fmla="*/ 2411 h 3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9"/>
                <a:gd name="T19" fmla="*/ 0 h 339"/>
                <a:gd name="T20" fmla="*/ 89 w 89"/>
                <a:gd name="T21" fmla="*/ 339 h 3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9" h="339">
                  <a:moveTo>
                    <a:pt x="45" y="339"/>
                  </a:moveTo>
                  <a:cubicBezTo>
                    <a:pt x="89" y="339"/>
                    <a:pt x="89" y="298"/>
                    <a:pt x="89" y="289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89"/>
                    <a:pt x="0" y="289"/>
                    <a:pt x="0" y="289"/>
                  </a:cubicBezTo>
                  <a:cubicBezTo>
                    <a:pt x="0" y="299"/>
                    <a:pt x="1" y="339"/>
                    <a:pt x="45" y="339"/>
                  </a:cubicBezTo>
                  <a:close/>
                </a:path>
              </a:pathLst>
            </a:custGeom>
            <a:solidFill>
              <a:srgbClr val="FEE4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38" name="Oval 98"/>
            <p:cNvSpPr>
              <a:spLocks noChangeArrowheads="1"/>
            </p:cNvSpPr>
            <p:nvPr/>
          </p:nvSpPr>
          <p:spPr bwMode="auto">
            <a:xfrm>
              <a:off x="4419" y="2515"/>
              <a:ext cx="222" cy="34"/>
            </a:xfrm>
            <a:prstGeom prst="ellipse">
              <a:avLst/>
            </a:prstGeom>
            <a:solidFill>
              <a:srgbClr val="FFEFA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0139" name="Oval 99"/>
            <p:cNvSpPr>
              <a:spLocks noChangeArrowheads="1"/>
            </p:cNvSpPr>
            <p:nvPr/>
          </p:nvSpPr>
          <p:spPr bwMode="auto">
            <a:xfrm>
              <a:off x="4419" y="2515"/>
              <a:ext cx="222" cy="34"/>
            </a:xfrm>
            <a:prstGeom prst="ellipse">
              <a:avLst/>
            </a:prstGeom>
            <a:noFill/>
            <a:ln w="11113" cap="rnd">
              <a:solidFill>
                <a:srgbClr val="FFFFFF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0140" name="Oval 100"/>
            <p:cNvSpPr>
              <a:spLocks noChangeArrowheads="1"/>
            </p:cNvSpPr>
            <p:nvPr/>
          </p:nvSpPr>
          <p:spPr bwMode="auto">
            <a:xfrm>
              <a:off x="4419" y="1968"/>
              <a:ext cx="222" cy="35"/>
            </a:xfrm>
            <a:prstGeom prst="ellipse">
              <a:avLst/>
            </a:prstGeom>
            <a:solidFill>
              <a:srgbClr val="EFF9FB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0141" name="Freeform 101"/>
            <p:cNvSpPr>
              <a:spLocks/>
            </p:cNvSpPr>
            <p:nvPr/>
          </p:nvSpPr>
          <p:spPr bwMode="auto">
            <a:xfrm>
              <a:off x="4431" y="1973"/>
              <a:ext cx="198" cy="22"/>
            </a:xfrm>
            <a:custGeom>
              <a:avLst/>
              <a:gdLst>
                <a:gd name="T0" fmla="*/ 20 w 79"/>
                <a:gd name="T1" fmla="*/ 22 h 8"/>
                <a:gd name="T2" fmla="*/ 251 w 79"/>
                <a:gd name="T3" fmla="*/ 0 h 8"/>
                <a:gd name="T4" fmla="*/ 484 w 79"/>
                <a:gd name="T5" fmla="*/ 22 h 8"/>
                <a:gd name="T6" fmla="*/ 484 w 79"/>
                <a:gd name="T7" fmla="*/ 38 h 8"/>
                <a:gd name="T8" fmla="*/ 251 w 79"/>
                <a:gd name="T9" fmla="*/ 60 h 8"/>
                <a:gd name="T10" fmla="*/ 20 w 79"/>
                <a:gd name="T11" fmla="*/ 38 h 8"/>
                <a:gd name="T12" fmla="*/ 20 w 79"/>
                <a:gd name="T13" fmla="*/ 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"/>
                <a:gd name="T22" fmla="*/ 0 h 8"/>
                <a:gd name="T23" fmla="*/ 79 w 7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" h="8">
                  <a:moveTo>
                    <a:pt x="3" y="3"/>
                  </a:moveTo>
                  <a:cubicBezTo>
                    <a:pt x="9" y="2"/>
                    <a:pt x="21" y="0"/>
                    <a:pt x="40" y="0"/>
                  </a:cubicBezTo>
                  <a:cubicBezTo>
                    <a:pt x="59" y="0"/>
                    <a:pt x="71" y="2"/>
                    <a:pt x="77" y="3"/>
                  </a:cubicBezTo>
                  <a:cubicBezTo>
                    <a:pt x="79" y="4"/>
                    <a:pt x="79" y="5"/>
                    <a:pt x="77" y="5"/>
                  </a:cubicBezTo>
                  <a:cubicBezTo>
                    <a:pt x="71" y="7"/>
                    <a:pt x="59" y="8"/>
                    <a:pt x="40" y="8"/>
                  </a:cubicBezTo>
                  <a:cubicBezTo>
                    <a:pt x="21" y="8"/>
                    <a:pt x="9" y="7"/>
                    <a:pt x="3" y="5"/>
                  </a:cubicBezTo>
                  <a:cubicBezTo>
                    <a:pt x="0" y="4"/>
                    <a:pt x="1" y="4"/>
                    <a:pt x="3" y="3"/>
                  </a:cubicBezTo>
                  <a:close/>
                </a:path>
              </a:pathLst>
            </a:custGeom>
            <a:solidFill>
              <a:srgbClr val="48BA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42" name="Freeform 102"/>
            <p:cNvSpPr>
              <a:spLocks/>
            </p:cNvSpPr>
            <p:nvPr/>
          </p:nvSpPr>
          <p:spPr bwMode="auto">
            <a:xfrm>
              <a:off x="4431" y="1973"/>
              <a:ext cx="198" cy="16"/>
            </a:xfrm>
            <a:custGeom>
              <a:avLst/>
              <a:gdLst>
                <a:gd name="T0" fmla="*/ 20 w 79"/>
                <a:gd name="T1" fmla="*/ 35 h 6"/>
                <a:gd name="T2" fmla="*/ 45 w 79"/>
                <a:gd name="T3" fmla="*/ 43 h 6"/>
                <a:gd name="T4" fmla="*/ 251 w 79"/>
                <a:gd name="T5" fmla="*/ 29 h 6"/>
                <a:gd name="T6" fmla="*/ 451 w 79"/>
                <a:gd name="T7" fmla="*/ 43 h 6"/>
                <a:gd name="T8" fmla="*/ 484 w 79"/>
                <a:gd name="T9" fmla="*/ 35 h 6"/>
                <a:gd name="T10" fmla="*/ 484 w 79"/>
                <a:gd name="T11" fmla="*/ 21 h 6"/>
                <a:gd name="T12" fmla="*/ 251 w 79"/>
                <a:gd name="T13" fmla="*/ 0 h 6"/>
                <a:gd name="T14" fmla="*/ 20 w 79"/>
                <a:gd name="T15" fmla="*/ 21 h 6"/>
                <a:gd name="T16" fmla="*/ 20 w 79"/>
                <a:gd name="T17" fmla="*/ 35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9"/>
                <a:gd name="T28" fmla="*/ 0 h 6"/>
                <a:gd name="T29" fmla="*/ 79 w 79"/>
                <a:gd name="T30" fmla="*/ 6 h 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9" h="6">
                  <a:moveTo>
                    <a:pt x="3" y="5"/>
                  </a:moveTo>
                  <a:cubicBezTo>
                    <a:pt x="4" y="6"/>
                    <a:pt x="5" y="6"/>
                    <a:pt x="7" y="6"/>
                  </a:cubicBezTo>
                  <a:cubicBezTo>
                    <a:pt x="14" y="5"/>
                    <a:pt x="25" y="4"/>
                    <a:pt x="40" y="4"/>
                  </a:cubicBezTo>
                  <a:cubicBezTo>
                    <a:pt x="55" y="4"/>
                    <a:pt x="66" y="5"/>
                    <a:pt x="72" y="6"/>
                  </a:cubicBezTo>
                  <a:cubicBezTo>
                    <a:pt x="74" y="6"/>
                    <a:pt x="76" y="6"/>
                    <a:pt x="77" y="5"/>
                  </a:cubicBezTo>
                  <a:cubicBezTo>
                    <a:pt x="79" y="5"/>
                    <a:pt x="79" y="4"/>
                    <a:pt x="77" y="3"/>
                  </a:cubicBezTo>
                  <a:cubicBezTo>
                    <a:pt x="71" y="2"/>
                    <a:pt x="59" y="0"/>
                    <a:pt x="40" y="0"/>
                  </a:cubicBezTo>
                  <a:cubicBezTo>
                    <a:pt x="21" y="0"/>
                    <a:pt x="9" y="2"/>
                    <a:pt x="3" y="3"/>
                  </a:cubicBezTo>
                  <a:cubicBezTo>
                    <a:pt x="1" y="4"/>
                    <a:pt x="0" y="4"/>
                    <a:pt x="3" y="5"/>
                  </a:cubicBezTo>
                  <a:close/>
                </a:path>
              </a:pathLst>
            </a:custGeom>
            <a:solidFill>
              <a:srgbClr val="ADE0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43" name="Freeform 103"/>
            <p:cNvSpPr>
              <a:spLocks/>
            </p:cNvSpPr>
            <p:nvPr/>
          </p:nvSpPr>
          <p:spPr bwMode="auto">
            <a:xfrm>
              <a:off x="4439" y="2016"/>
              <a:ext cx="10" cy="507"/>
            </a:xfrm>
            <a:custGeom>
              <a:avLst/>
              <a:gdLst>
                <a:gd name="T0" fmla="*/ 25 w 4"/>
                <a:gd name="T1" fmla="*/ 1345 h 190"/>
                <a:gd name="T2" fmla="*/ 0 w 4"/>
                <a:gd name="T3" fmla="*/ 0 h 190"/>
                <a:gd name="T4" fmla="*/ 0 w 4"/>
                <a:gd name="T5" fmla="*/ 1353 h 190"/>
                <a:gd name="T6" fmla="*/ 25 w 4"/>
                <a:gd name="T7" fmla="*/ 1345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190"/>
                <a:gd name="T14" fmla="*/ 4 w 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190">
                  <a:moveTo>
                    <a:pt x="4" y="189"/>
                  </a:moveTo>
                  <a:cubicBezTo>
                    <a:pt x="2" y="89"/>
                    <a:pt x="0" y="0"/>
                    <a:pt x="0" y="0"/>
                  </a:cubicBezTo>
                  <a:cubicBezTo>
                    <a:pt x="0" y="13"/>
                    <a:pt x="0" y="96"/>
                    <a:pt x="0" y="190"/>
                  </a:cubicBezTo>
                  <a:cubicBezTo>
                    <a:pt x="1" y="189"/>
                    <a:pt x="3" y="189"/>
                    <a:pt x="4" y="18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44" name="Freeform 104"/>
            <p:cNvSpPr>
              <a:spLocks/>
            </p:cNvSpPr>
            <p:nvPr/>
          </p:nvSpPr>
          <p:spPr bwMode="auto">
            <a:xfrm>
              <a:off x="4436" y="2016"/>
              <a:ext cx="3" cy="531"/>
            </a:xfrm>
            <a:custGeom>
              <a:avLst/>
              <a:gdLst>
                <a:gd name="T0" fmla="*/ 9 w 1"/>
                <a:gd name="T1" fmla="*/ 1382 h 199"/>
                <a:gd name="T2" fmla="*/ 9 w 1"/>
                <a:gd name="T3" fmla="*/ 0 h 199"/>
                <a:gd name="T4" fmla="*/ 0 w 1"/>
                <a:gd name="T5" fmla="*/ 1388 h 199"/>
                <a:gd name="T6" fmla="*/ 9 w 1"/>
                <a:gd name="T7" fmla="*/ 1382 h 19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"/>
                <a:gd name="T13" fmla="*/ 0 h 199"/>
                <a:gd name="T14" fmla="*/ 1 w 1"/>
                <a:gd name="T15" fmla="*/ 199 h 19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" h="199">
                  <a:moveTo>
                    <a:pt x="1" y="194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195"/>
                    <a:pt x="1" y="199"/>
                    <a:pt x="1" y="194"/>
                  </a:cubicBez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45" name="Freeform 105"/>
            <p:cNvSpPr>
              <a:spLocks/>
            </p:cNvSpPr>
            <p:nvPr/>
          </p:nvSpPr>
          <p:spPr bwMode="auto">
            <a:xfrm>
              <a:off x="4611" y="2016"/>
              <a:ext cx="10" cy="523"/>
            </a:xfrm>
            <a:custGeom>
              <a:avLst/>
              <a:gdLst>
                <a:gd name="T0" fmla="*/ 25 w 4"/>
                <a:gd name="T1" fmla="*/ 1396 h 196"/>
                <a:gd name="T2" fmla="*/ 25 w 4"/>
                <a:gd name="T3" fmla="*/ 0 h 196"/>
                <a:gd name="T4" fmla="*/ 0 w 4"/>
                <a:gd name="T5" fmla="*/ 1388 h 196"/>
                <a:gd name="T6" fmla="*/ 25 w 4"/>
                <a:gd name="T7" fmla="*/ 1396 h 1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196"/>
                <a:gd name="T14" fmla="*/ 4 w 4"/>
                <a:gd name="T15" fmla="*/ 196 h 1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196">
                  <a:moveTo>
                    <a:pt x="4" y="196"/>
                  </a:moveTo>
                  <a:cubicBezTo>
                    <a:pt x="4" y="102"/>
                    <a:pt x="4" y="13"/>
                    <a:pt x="4" y="0"/>
                  </a:cubicBezTo>
                  <a:cubicBezTo>
                    <a:pt x="4" y="0"/>
                    <a:pt x="2" y="95"/>
                    <a:pt x="0" y="195"/>
                  </a:cubicBezTo>
                  <a:cubicBezTo>
                    <a:pt x="1" y="195"/>
                    <a:pt x="3" y="195"/>
                    <a:pt x="4" y="196"/>
                  </a:cubicBezTo>
                  <a:close/>
                </a:path>
              </a:pathLst>
            </a:custGeom>
            <a:solidFill>
              <a:srgbClr val="A8DFE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46" name="Freeform 106"/>
            <p:cNvSpPr>
              <a:spLocks/>
            </p:cNvSpPr>
            <p:nvPr/>
          </p:nvSpPr>
          <p:spPr bwMode="auto">
            <a:xfrm>
              <a:off x="4586" y="2717"/>
              <a:ext cx="35" cy="675"/>
            </a:xfrm>
            <a:custGeom>
              <a:avLst/>
              <a:gdLst>
                <a:gd name="T0" fmla="*/ 70 w 14"/>
                <a:gd name="T1" fmla="*/ 726 h 253"/>
                <a:gd name="T2" fmla="*/ 63 w 14"/>
                <a:gd name="T3" fmla="*/ 1473 h 253"/>
                <a:gd name="T4" fmla="*/ 0 w 14"/>
                <a:gd name="T5" fmla="*/ 1801 h 253"/>
                <a:gd name="T6" fmla="*/ 45 w 14"/>
                <a:gd name="T7" fmla="*/ 1750 h 253"/>
                <a:gd name="T8" fmla="*/ 88 w 14"/>
                <a:gd name="T9" fmla="*/ 1489 h 253"/>
                <a:gd name="T10" fmla="*/ 88 w 14"/>
                <a:gd name="T11" fmla="*/ 0 h 253"/>
                <a:gd name="T12" fmla="*/ 83 w 14"/>
                <a:gd name="T13" fmla="*/ 77 h 253"/>
                <a:gd name="T14" fmla="*/ 70 w 14"/>
                <a:gd name="T15" fmla="*/ 726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253"/>
                <a:gd name="T26" fmla="*/ 14 w 14"/>
                <a:gd name="T27" fmla="*/ 253 h 2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253">
                  <a:moveTo>
                    <a:pt x="11" y="102"/>
                  </a:moveTo>
                  <a:cubicBezTo>
                    <a:pt x="10" y="207"/>
                    <a:pt x="10" y="207"/>
                    <a:pt x="10" y="207"/>
                  </a:cubicBezTo>
                  <a:cubicBezTo>
                    <a:pt x="10" y="222"/>
                    <a:pt x="7" y="244"/>
                    <a:pt x="0" y="253"/>
                  </a:cubicBezTo>
                  <a:cubicBezTo>
                    <a:pt x="7" y="246"/>
                    <a:pt x="7" y="246"/>
                    <a:pt x="7" y="246"/>
                  </a:cubicBezTo>
                  <a:cubicBezTo>
                    <a:pt x="12" y="237"/>
                    <a:pt x="14" y="225"/>
                    <a:pt x="14" y="209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11"/>
                    <a:pt x="13" y="11"/>
                    <a:pt x="13" y="11"/>
                  </a:cubicBezTo>
                  <a:lnTo>
                    <a:pt x="11" y="102"/>
                  </a:ln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47" name="Freeform 107"/>
            <p:cNvSpPr>
              <a:spLocks/>
            </p:cNvSpPr>
            <p:nvPr/>
          </p:nvSpPr>
          <p:spPr bwMode="auto">
            <a:xfrm>
              <a:off x="4569" y="2491"/>
              <a:ext cx="57" cy="914"/>
            </a:xfrm>
            <a:custGeom>
              <a:avLst/>
              <a:gdLst>
                <a:gd name="T0" fmla="*/ 129 w 23"/>
                <a:gd name="T1" fmla="*/ 0 h 343"/>
                <a:gd name="T2" fmla="*/ 124 w 23"/>
                <a:gd name="T3" fmla="*/ 2086 h 343"/>
                <a:gd name="T4" fmla="*/ 0 w 23"/>
                <a:gd name="T5" fmla="*/ 2436 h 343"/>
                <a:gd name="T6" fmla="*/ 0 w 23"/>
                <a:gd name="T7" fmla="*/ 2436 h 343"/>
                <a:gd name="T8" fmla="*/ 141 w 23"/>
                <a:gd name="T9" fmla="*/ 2086 h 343"/>
                <a:gd name="T10" fmla="*/ 129 w 23"/>
                <a:gd name="T11" fmla="*/ 0 h 3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343"/>
                <a:gd name="T20" fmla="*/ 23 w 23"/>
                <a:gd name="T21" fmla="*/ 343 h 3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343">
                  <a:moveTo>
                    <a:pt x="21" y="0"/>
                  </a:moveTo>
                  <a:cubicBezTo>
                    <a:pt x="20" y="294"/>
                    <a:pt x="20" y="294"/>
                    <a:pt x="20" y="294"/>
                  </a:cubicBezTo>
                  <a:cubicBezTo>
                    <a:pt x="20" y="319"/>
                    <a:pt x="13" y="337"/>
                    <a:pt x="0" y="343"/>
                  </a:cubicBezTo>
                  <a:cubicBezTo>
                    <a:pt x="0" y="343"/>
                    <a:pt x="0" y="343"/>
                    <a:pt x="0" y="343"/>
                  </a:cubicBezTo>
                  <a:cubicBezTo>
                    <a:pt x="15" y="336"/>
                    <a:pt x="23" y="321"/>
                    <a:pt x="23" y="294"/>
                  </a:cubicBezTo>
                  <a:cubicBezTo>
                    <a:pt x="21" y="0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48" name="Freeform 108"/>
            <p:cNvSpPr>
              <a:spLocks/>
            </p:cNvSpPr>
            <p:nvPr/>
          </p:nvSpPr>
          <p:spPr bwMode="auto">
            <a:xfrm>
              <a:off x="4444" y="2008"/>
              <a:ext cx="177" cy="27"/>
            </a:xfrm>
            <a:custGeom>
              <a:avLst/>
              <a:gdLst>
                <a:gd name="T0" fmla="*/ 0 w 71"/>
                <a:gd name="T1" fmla="*/ 0 h 10"/>
                <a:gd name="T2" fmla="*/ 441 w 71"/>
                <a:gd name="T3" fmla="*/ 0 h 10"/>
                <a:gd name="T4" fmla="*/ 0 w 71"/>
                <a:gd name="T5" fmla="*/ 0 h 10"/>
                <a:gd name="T6" fmla="*/ 0 60000 65536"/>
                <a:gd name="T7" fmla="*/ 0 60000 65536"/>
                <a:gd name="T8" fmla="*/ 0 60000 65536"/>
                <a:gd name="T9" fmla="*/ 0 w 71"/>
                <a:gd name="T10" fmla="*/ 0 h 10"/>
                <a:gd name="T11" fmla="*/ 71 w 71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1" h="10">
                  <a:moveTo>
                    <a:pt x="0" y="0"/>
                  </a:moveTo>
                  <a:cubicBezTo>
                    <a:pt x="6" y="3"/>
                    <a:pt x="53" y="6"/>
                    <a:pt x="71" y="0"/>
                  </a:cubicBezTo>
                  <a:cubicBezTo>
                    <a:pt x="60" y="4"/>
                    <a:pt x="21" y="1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49" name="Freeform 109"/>
            <p:cNvSpPr>
              <a:spLocks/>
            </p:cNvSpPr>
            <p:nvPr/>
          </p:nvSpPr>
          <p:spPr bwMode="auto">
            <a:xfrm>
              <a:off x="4439" y="2520"/>
              <a:ext cx="40" cy="877"/>
            </a:xfrm>
            <a:custGeom>
              <a:avLst/>
              <a:gdLst>
                <a:gd name="T0" fmla="*/ 0 w 16"/>
                <a:gd name="T1" fmla="*/ 2010 h 329"/>
                <a:gd name="T2" fmla="*/ 100 w 16"/>
                <a:gd name="T3" fmla="*/ 2338 h 329"/>
                <a:gd name="T4" fmla="*/ 55 w 16"/>
                <a:gd name="T5" fmla="*/ 1797 h 329"/>
                <a:gd name="T6" fmla="*/ 25 w 16"/>
                <a:gd name="T7" fmla="*/ 0 h 329"/>
                <a:gd name="T8" fmla="*/ 0 w 16"/>
                <a:gd name="T9" fmla="*/ 8 h 329"/>
                <a:gd name="T10" fmla="*/ 0 w 16"/>
                <a:gd name="T11" fmla="*/ 2010 h 3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"/>
                <a:gd name="T19" fmla="*/ 0 h 329"/>
                <a:gd name="T20" fmla="*/ 16 w 16"/>
                <a:gd name="T21" fmla="*/ 329 h 3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" h="329">
                  <a:moveTo>
                    <a:pt x="0" y="283"/>
                  </a:moveTo>
                  <a:cubicBezTo>
                    <a:pt x="0" y="306"/>
                    <a:pt x="6" y="321"/>
                    <a:pt x="16" y="329"/>
                  </a:cubicBezTo>
                  <a:cubicBezTo>
                    <a:pt x="4" y="303"/>
                    <a:pt x="9" y="284"/>
                    <a:pt x="9" y="253"/>
                  </a:cubicBezTo>
                  <a:cubicBezTo>
                    <a:pt x="9" y="222"/>
                    <a:pt x="7" y="105"/>
                    <a:pt x="4" y="0"/>
                  </a:cubicBezTo>
                  <a:cubicBezTo>
                    <a:pt x="3" y="0"/>
                    <a:pt x="1" y="0"/>
                    <a:pt x="0" y="1"/>
                  </a:cubicBezTo>
                  <a:lnTo>
                    <a:pt x="0" y="2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50" name="Freeform 110"/>
            <p:cNvSpPr>
              <a:spLocks/>
            </p:cNvSpPr>
            <p:nvPr/>
          </p:nvSpPr>
          <p:spPr bwMode="auto">
            <a:xfrm>
              <a:off x="4434" y="2547"/>
              <a:ext cx="27" cy="832"/>
            </a:xfrm>
            <a:custGeom>
              <a:avLst/>
              <a:gdLst>
                <a:gd name="T0" fmla="*/ 0 w 11"/>
                <a:gd name="T1" fmla="*/ 1941 h 312"/>
                <a:gd name="T2" fmla="*/ 66 w 11"/>
                <a:gd name="T3" fmla="*/ 2219 h 312"/>
                <a:gd name="T4" fmla="*/ 17 w 11"/>
                <a:gd name="T5" fmla="*/ 1941 h 312"/>
                <a:gd name="T6" fmla="*/ 12 w 11"/>
                <a:gd name="T7" fmla="*/ 0 h 312"/>
                <a:gd name="T8" fmla="*/ 5 w 11"/>
                <a:gd name="T9" fmla="*/ 0 h 312"/>
                <a:gd name="T10" fmla="*/ 0 w 11"/>
                <a:gd name="T11" fmla="*/ 1941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"/>
                <a:gd name="T19" fmla="*/ 0 h 312"/>
                <a:gd name="T20" fmla="*/ 11 w 11"/>
                <a:gd name="T21" fmla="*/ 312 h 3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" h="312">
                  <a:moveTo>
                    <a:pt x="0" y="273"/>
                  </a:moveTo>
                  <a:cubicBezTo>
                    <a:pt x="0" y="290"/>
                    <a:pt x="5" y="303"/>
                    <a:pt x="11" y="312"/>
                  </a:cubicBezTo>
                  <a:cubicBezTo>
                    <a:pt x="5" y="303"/>
                    <a:pt x="3" y="290"/>
                    <a:pt x="3" y="27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lnTo>
                    <a:pt x="0" y="273"/>
                  </a:lnTo>
                  <a:close/>
                </a:path>
              </a:pathLst>
            </a:custGeom>
            <a:solidFill>
              <a:srgbClr val="FFC4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51" name="Freeform 111"/>
            <p:cNvSpPr>
              <a:spLocks/>
            </p:cNvSpPr>
            <p:nvPr/>
          </p:nvSpPr>
          <p:spPr bwMode="auto">
            <a:xfrm>
              <a:off x="4534" y="2544"/>
              <a:ext cx="87" cy="867"/>
            </a:xfrm>
            <a:custGeom>
              <a:avLst/>
              <a:gdLst>
                <a:gd name="T0" fmla="*/ 216 w 35"/>
                <a:gd name="T1" fmla="*/ 8 h 325"/>
                <a:gd name="T2" fmla="*/ 191 w 35"/>
                <a:gd name="T3" fmla="*/ 13 h 325"/>
                <a:gd name="T4" fmla="*/ 162 w 35"/>
                <a:gd name="T5" fmla="*/ 1737 h 325"/>
                <a:gd name="T6" fmla="*/ 0 w 35"/>
                <a:gd name="T7" fmla="*/ 2313 h 325"/>
                <a:gd name="T8" fmla="*/ 216 w 35"/>
                <a:gd name="T9" fmla="*/ 1950 h 325"/>
                <a:gd name="T10" fmla="*/ 216 w 35"/>
                <a:gd name="T11" fmla="*/ 8 h 3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325"/>
                <a:gd name="T20" fmla="*/ 35 w 35"/>
                <a:gd name="T21" fmla="*/ 325 h 3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325">
                  <a:moveTo>
                    <a:pt x="35" y="1"/>
                  </a:moveTo>
                  <a:cubicBezTo>
                    <a:pt x="34" y="0"/>
                    <a:pt x="32" y="2"/>
                    <a:pt x="31" y="2"/>
                  </a:cubicBezTo>
                  <a:cubicBezTo>
                    <a:pt x="28" y="108"/>
                    <a:pt x="26" y="213"/>
                    <a:pt x="26" y="244"/>
                  </a:cubicBezTo>
                  <a:cubicBezTo>
                    <a:pt x="26" y="305"/>
                    <a:pt x="15" y="317"/>
                    <a:pt x="0" y="325"/>
                  </a:cubicBezTo>
                  <a:cubicBezTo>
                    <a:pt x="23" y="325"/>
                    <a:pt x="35" y="308"/>
                    <a:pt x="35" y="274"/>
                  </a:cubicBezTo>
                  <a:lnTo>
                    <a:pt x="35" y="1"/>
                  </a:lnTo>
                  <a:close/>
                </a:path>
              </a:pathLst>
            </a:custGeom>
            <a:solidFill>
              <a:srgbClr val="FFC4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52" name="Freeform 112"/>
            <p:cNvSpPr>
              <a:spLocks/>
            </p:cNvSpPr>
            <p:nvPr/>
          </p:nvSpPr>
          <p:spPr bwMode="auto">
            <a:xfrm>
              <a:off x="4586" y="2717"/>
              <a:ext cx="35" cy="675"/>
            </a:xfrm>
            <a:custGeom>
              <a:avLst/>
              <a:gdLst>
                <a:gd name="T0" fmla="*/ 70 w 14"/>
                <a:gd name="T1" fmla="*/ 726 h 253"/>
                <a:gd name="T2" fmla="*/ 63 w 14"/>
                <a:gd name="T3" fmla="*/ 1473 h 253"/>
                <a:gd name="T4" fmla="*/ 0 w 14"/>
                <a:gd name="T5" fmla="*/ 1801 h 253"/>
                <a:gd name="T6" fmla="*/ 45 w 14"/>
                <a:gd name="T7" fmla="*/ 1750 h 253"/>
                <a:gd name="T8" fmla="*/ 88 w 14"/>
                <a:gd name="T9" fmla="*/ 1489 h 253"/>
                <a:gd name="T10" fmla="*/ 88 w 14"/>
                <a:gd name="T11" fmla="*/ 0 h 253"/>
                <a:gd name="T12" fmla="*/ 83 w 14"/>
                <a:gd name="T13" fmla="*/ 77 h 253"/>
                <a:gd name="T14" fmla="*/ 70 w 14"/>
                <a:gd name="T15" fmla="*/ 726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253"/>
                <a:gd name="T26" fmla="*/ 14 w 14"/>
                <a:gd name="T27" fmla="*/ 253 h 2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253">
                  <a:moveTo>
                    <a:pt x="11" y="102"/>
                  </a:moveTo>
                  <a:cubicBezTo>
                    <a:pt x="10" y="207"/>
                    <a:pt x="10" y="207"/>
                    <a:pt x="10" y="207"/>
                  </a:cubicBezTo>
                  <a:cubicBezTo>
                    <a:pt x="10" y="222"/>
                    <a:pt x="7" y="244"/>
                    <a:pt x="0" y="253"/>
                  </a:cubicBezTo>
                  <a:cubicBezTo>
                    <a:pt x="7" y="246"/>
                    <a:pt x="7" y="246"/>
                    <a:pt x="7" y="246"/>
                  </a:cubicBezTo>
                  <a:cubicBezTo>
                    <a:pt x="12" y="237"/>
                    <a:pt x="14" y="225"/>
                    <a:pt x="14" y="209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11"/>
                    <a:pt x="13" y="11"/>
                    <a:pt x="13" y="11"/>
                  </a:cubicBezTo>
                  <a:lnTo>
                    <a:pt x="11" y="102"/>
                  </a:lnTo>
                  <a:close/>
                </a:path>
              </a:pathLst>
            </a:custGeom>
            <a:solidFill>
              <a:srgbClr val="FF9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53" name="Freeform 113"/>
            <p:cNvSpPr>
              <a:spLocks/>
            </p:cNvSpPr>
            <p:nvPr/>
          </p:nvSpPr>
          <p:spPr bwMode="auto">
            <a:xfrm>
              <a:off x="4569" y="2491"/>
              <a:ext cx="57" cy="914"/>
            </a:xfrm>
            <a:custGeom>
              <a:avLst/>
              <a:gdLst>
                <a:gd name="T0" fmla="*/ 129 w 23"/>
                <a:gd name="T1" fmla="*/ 0 h 343"/>
                <a:gd name="T2" fmla="*/ 124 w 23"/>
                <a:gd name="T3" fmla="*/ 2086 h 343"/>
                <a:gd name="T4" fmla="*/ 0 w 23"/>
                <a:gd name="T5" fmla="*/ 2436 h 343"/>
                <a:gd name="T6" fmla="*/ 0 w 23"/>
                <a:gd name="T7" fmla="*/ 2436 h 343"/>
                <a:gd name="T8" fmla="*/ 141 w 23"/>
                <a:gd name="T9" fmla="*/ 2086 h 343"/>
                <a:gd name="T10" fmla="*/ 129 w 23"/>
                <a:gd name="T11" fmla="*/ 0 h 3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343"/>
                <a:gd name="T20" fmla="*/ 23 w 23"/>
                <a:gd name="T21" fmla="*/ 343 h 3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343">
                  <a:moveTo>
                    <a:pt x="21" y="0"/>
                  </a:moveTo>
                  <a:cubicBezTo>
                    <a:pt x="20" y="294"/>
                    <a:pt x="20" y="294"/>
                    <a:pt x="20" y="294"/>
                  </a:cubicBezTo>
                  <a:cubicBezTo>
                    <a:pt x="20" y="319"/>
                    <a:pt x="13" y="337"/>
                    <a:pt x="0" y="343"/>
                  </a:cubicBezTo>
                  <a:cubicBezTo>
                    <a:pt x="0" y="343"/>
                    <a:pt x="0" y="343"/>
                    <a:pt x="0" y="343"/>
                  </a:cubicBezTo>
                  <a:cubicBezTo>
                    <a:pt x="15" y="336"/>
                    <a:pt x="23" y="321"/>
                    <a:pt x="23" y="294"/>
                  </a:cubicBezTo>
                  <a:cubicBezTo>
                    <a:pt x="21" y="0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54" name="Oval 114"/>
            <p:cNvSpPr>
              <a:spLocks noChangeArrowheads="1"/>
            </p:cNvSpPr>
            <p:nvPr/>
          </p:nvSpPr>
          <p:spPr bwMode="auto">
            <a:xfrm>
              <a:off x="4419" y="1968"/>
              <a:ext cx="222" cy="35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0155" name="Freeform 115"/>
            <p:cNvSpPr>
              <a:spLocks/>
            </p:cNvSpPr>
            <p:nvPr/>
          </p:nvSpPr>
          <p:spPr bwMode="auto">
            <a:xfrm>
              <a:off x="4431" y="1973"/>
              <a:ext cx="198" cy="22"/>
            </a:xfrm>
            <a:custGeom>
              <a:avLst/>
              <a:gdLst>
                <a:gd name="T0" fmla="*/ 20 w 79"/>
                <a:gd name="T1" fmla="*/ 22 h 8"/>
                <a:gd name="T2" fmla="*/ 251 w 79"/>
                <a:gd name="T3" fmla="*/ 0 h 8"/>
                <a:gd name="T4" fmla="*/ 484 w 79"/>
                <a:gd name="T5" fmla="*/ 22 h 8"/>
                <a:gd name="T6" fmla="*/ 484 w 79"/>
                <a:gd name="T7" fmla="*/ 38 h 8"/>
                <a:gd name="T8" fmla="*/ 251 w 79"/>
                <a:gd name="T9" fmla="*/ 60 h 8"/>
                <a:gd name="T10" fmla="*/ 20 w 79"/>
                <a:gd name="T11" fmla="*/ 38 h 8"/>
                <a:gd name="T12" fmla="*/ 20 w 79"/>
                <a:gd name="T13" fmla="*/ 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"/>
                <a:gd name="T22" fmla="*/ 0 h 8"/>
                <a:gd name="T23" fmla="*/ 79 w 7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" h="8">
                  <a:moveTo>
                    <a:pt x="3" y="3"/>
                  </a:moveTo>
                  <a:cubicBezTo>
                    <a:pt x="9" y="2"/>
                    <a:pt x="21" y="0"/>
                    <a:pt x="40" y="0"/>
                  </a:cubicBezTo>
                  <a:cubicBezTo>
                    <a:pt x="59" y="0"/>
                    <a:pt x="71" y="2"/>
                    <a:pt x="77" y="3"/>
                  </a:cubicBezTo>
                  <a:cubicBezTo>
                    <a:pt x="79" y="4"/>
                    <a:pt x="79" y="5"/>
                    <a:pt x="77" y="5"/>
                  </a:cubicBezTo>
                  <a:cubicBezTo>
                    <a:pt x="71" y="7"/>
                    <a:pt x="59" y="8"/>
                    <a:pt x="40" y="8"/>
                  </a:cubicBezTo>
                  <a:cubicBezTo>
                    <a:pt x="21" y="8"/>
                    <a:pt x="9" y="7"/>
                    <a:pt x="3" y="5"/>
                  </a:cubicBezTo>
                  <a:cubicBezTo>
                    <a:pt x="0" y="4"/>
                    <a:pt x="1" y="4"/>
                    <a:pt x="3" y="3"/>
                  </a:cubicBezTo>
                  <a:close/>
                </a:path>
              </a:pathLst>
            </a:custGeom>
            <a:noFill/>
            <a:ln w="3175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56" name="Freeform 116"/>
            <p:cNvSpPr>
              <a:spLocks/>
            </p:cNvSpPr>
            <p:nvPr/>
          </p:nvSpPr>
          <p:spPr bwMode="auto">
            <a:xfrm>
              <a:off x="4419" y="1984"/>
              <a:ext cx="222" cy="1451"/>
            </a:xfrm>
            <a:custGeom>
              <a:avLst/>
              <a:gdLst>
                <a:gd name="T0" fmla="*/ 0 w 89"/>
                <a:gd name="T1" fmla="*/ 3515 h 544"/>
                <a:gd name="T2" fmla="*/ 279 w 89"/>
                <a:gd name="T3" fmla="*/ 3870 h 544"/>
                <a:gd name="T4" fmla="*/ 554 w 89"/>
                <a:gd name="T5" fmla="*/ 3515 h 544"/>
                <a:gd name="T6" fmla="*/ 554 w 89"/>
                <a:gd name="T7" fmla="*/ 0 h 544"/>
                <a:gd name="T8" fmla="*/ 279 w 89"/>
                <a:gd name="T9" fmla="*/ 51 h 544"/>
                <a:gd name="T10" fmla="*/ 0 w 89"/>
                <a:gd name="T11" fmla="*/ 0 h 544"/>
                <a:gd name="T12" fmla="*/ 0 w 89"/>
                <a:gd name="T13" fmla="*/ 3515 h 5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9"/>
                <a:gd name="T22" fmla="*/ 0 h 544"/>
                <a:gd name="T23" fmla="*/ 89 w 89"/>
                <a:gd name="T24" fmla="*/ 544 h 5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9" h="544">
                  <a:moveTo>
                    <a:pt x="0" y="494"/>
                  </a:moveTo>
                  <a:cubicBezTo>
                    <a:pt x="0" y="504"/>
                    <a:pt x="1" y="544"/>
                    <a:pt x="45" y="544"/>
                  </a:cubicBezTo>
                  <a:cubicBezTo>
                    <a:pt x="89" y="544"/>
                    <a:pt x="89" y="503"/>
                    <a:pt x="89" y="494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4"/>
                    <a:pt x="69" y="7"/>
                    <a:pt x="45" y="7"/>
                  </a:cubicBezTo>
                  <a:cubicBezTo>
                    <a:pt x="20" y="7"/>
                    <a:pt x="0" y="4"/>
                    <a:pt x="0" y="0"/>
                  </a:cubicBezTo>
                  <a:lnTo>
                    <a:pt x="0" y="494"/>
                  </a:ln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0157" name="Oval 117"/>
            <p:cNvSpPr>
              <a:spLocks noChangeArrowheads="1"/>
            </p:cNvSpPr>
            <p:nvPr/>
          </p:nvSpPr>
          <p:spPr bwMode="auto">
            <a:xfrm>
              <a:off x="4499" y="2531"/>
              <a:ext cx="35" cy="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0158" name="Oval 118"/>
            <p:cNvSpPr>
              <a:spLocks noChangeArrowheads="1"/>
            </p:cNvSpPr>
            <p:nvPr/>
          </p:nvSpPr>
          <p:spPr bwMode="auto">
            <a:xfrm>
              <a:off x="4539" y="2539"/>
              <a:ext cx="22" cy="24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0159" name="Oval 119"/>
            <p:cNvSpPr>
              <a:spLocks noChangeArrowheads="1"/>
            </p:cNvSpPr>
            <p:nvPr/>
          </p:nvSpPr>
          <p:spPr bwMode="auto">
            <a:xfrm>
              <a:off x="4466" y="2536"/>
              <a:ext cx="23" cy="2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pic>
        <p:nvPicPr>
          <p:cNvPr id="90116" name="Picture 4170" descr="H:\DOM_DMA_DIM\INTERNET\Projets web\SMART\cliparts\Divers\bulle_noire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7979" y="4205273"/>
            <a:ext cx="2667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4170" descr="H:\DOM_DMA_DIM\INTERNET\Projets web\SMART\cliparts\Divers\bulle_noire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7979" y="3489310"/>
            <a:ext cx="2667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8" name="Picture 4170" descr="H:\DOM_DMA_DIM\INTERNET\Projets web\SMART\cliparts\Divers\bulle_noire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3041" y="2998773"/>
            <a:ext cx="2651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9" name="Picture 4170" descr="H:\DOM_DMA_DIM\INTERNET\Projets web\SMART\cliparts\Divers\bulle_noire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7979" y="3132123"/>
            <a:ext cx="266700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20" name="Picture 4170" descr="H:\DOM_DMA_DIM\INTERNET\Projets web\SMART\cliparts\Divers\bulle_noire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391" y="3967148"/>
            <a:ext cx="265113" cy="252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21" name="Picture 4170" descr="H:\DOM_DMA_DIM\INTERNET\Projets web\SMART\cliparts\Divers\bulle_noire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47979" y="2774935"/>
            <a:ext cx="266700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22" name="Picture 4170" descr="H:\DOM_DMA_DIM\INTERNET\Projets web\SMART\cliparts\Divers\bulle_noire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89216" y="3609960"/>
            <a:ext cx="266700" cy="25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23" name="Picture 4170" descr="H:\DOM_DMA_DIM\INTERNET\Projets web\SMART\cliparts\Divers\bulle_noire.e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391" y="4562460"/>
            <a:ext cx="265113" cy="252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3708400" y="4022710"/>
            <a:ext cx="9572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gravité</a:t>
            </a: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5003800" y="2717785"/>
            <a:ext cx="26924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poussée d'Archimède</a:t>
            </a:r>
          </a:p>
        </p:txBody>
      </p:sp>
      <p:cxnSp>
        <p:nvCxnSpPr>
          <p:cNvPr id="40" name="Connecteur droit avec flèche 39"/>
          <p:cNvCxnSpPr>
            <a:cxnSpLocks noChangeShapeType="1"/>
          </p:cNvCxnSpPr>
          <p:nvPr/>
        </p:nvCxnSpPr>
        <p:spPr bwMode="auto">
          <a:xfrm flipH="1">
            <a:off x="4932363" y="3806810"/>
            <a:ext cx="1587" cy="647700"/>
          </a:xfrm>
          <a:prstGeom prst="straightConnector1">
            <a:avLst/>
          </a:prstGeom>
          <a:noFill/>
          <a:ln w="57150" algn="ctr">
            <a:solidFill>
              <a:schemeClr val="accent1"/>
            </a:solidFill>
            <a:round/>
            <a:headEnd/>
            <a:tailEnd type="arrow" w="med" len="med"/>
          </a:ln>
          <a:effectLst>
            <a:outerShdw dist="38100" dir="14699968" algn="t" rotWithShape="0">
              <a:srgbClr val="000000">
                <a:alpha val="59999"/>
              </a:srgbClr>
            </a:outerShdw>
          </a:effectLst>
        </p:spPr>
      </p:cxnSp>
      <p:cxnSp>
        <p:nvCxnSpPr>
          <p:cNvPr id="41" name="Connecteur droit avec flèche 40"/>
          <p:cNvCxnSpPr>
            <a:cxnSpLocks noChangeShapeType="1"/>
          </p:cNvCxnSpPr>
          <p:nvPr/>
        </p:nvCxnSpPr>
        <p:spPr bwMode="auto">
          <a:xfrm flipH="1" flipV="1">
            <a:off x="4932363" y="2654285"/>
            <a:ext cx="1587" cy="720725"/>
          </a:xfrm>
          <a:prstGeom prst="straightConnector1">
            <a:avLst/>
          </a:prstGeom>
          <a:noFill/>
          <a:ln w="57150" algn="ctr">
            <a:solidFill>
              <a:schemeClr val="accent1"/>
            </a:solidFill>
            <a:round/>
            <a:headEnd/>
            <a:tailEnd type="arrow" w="med" len="med"/>
          </a:ln>
          <a:effectLst>
            <a:outerShdw dist="38100" dir="14699968" algn="t" rotWithShape="0">
              <a:srgbClr val="000000">
                <a:alpha val="59999"/>
              </a:srgbClr>
            </a:outerShdw>
          </a:effectLst>
        </p:spPr>
      </p:cxnSp>
      <p:cxnSp>
        <p:nvCxnSpPr>
          <p:cNvPr id="42" name="Connecteur droit avec flèche 41"/>
          <p:cNvCxnSpPr>
            <a:cxnSpLocks noChangeShapeType="1"/>
          </p:cNvCxnSpPr>
          <p:nvPr/>
        </p:nvCxnSpPr>
        <p:spPr bwMode="auto">
          <a:xfrm>
            <a:off x="5148263" y="3806810"/>
            <a:ext cx="0" cy="1871663"/>
          </a:xfrm>
          <a:prstGeom prst="straightConnector1">
            <a:avLst/>
          </a:prstGeom>
          <a:noFill/>
          <a:ln w="57150" algn="ctr">
            <a:solidFill>
              <a:srgbClr val="FF0000"/>
            </a:solidFill>
            <a:round/>
            <a:headEnd/>
            <a:tailEnd type="arrow" w="med" len="med"/>
          </a:ln>
          <a:effectLst>
            <a:outerShdw dist="38100" dir="14699968" algn="t" rotWithShape="0">
              <a:srgbClr val="000000">
                <a:alpha val="59999"/>
              </a:srgbClr>
            </a:outerShdw>
          </a:effectLst>
        </p:spPr>
      </p:cxn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5435600" y="3951273"/>
            <a:ext cx="194468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sz="1800" b="1">
                <a:solidFill>
                  <a:srgbClr val="F03E5C"/>
                </a:solidFill>
                <a:latin typeface="Century Gothic" pitchFamily="34" charset="0"/>
              </a:rPr>
              <a:t>force centrifuge</a:t>
            </a:r>
          </a:p>
        </p:txBody>
      </p:sp>
      <p:pic>
        <p:nvPicPr>
          <p:cNvPr id="90130" name="Picture 4177" descr="H:\DOM_DMA_DIM\INTERNET\Projets web\SMART\cliparts\Divers\bulle_violette_02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20954" y="2973373"/>
            <a:ext cx="215900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31" name="Picture 4177" descr="H:\DOM_DMA_DIM\INTERNET\Projets web\SMART\cliparts\Divers\bulle_violette_02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21004" y="4454510"/>
            <a:ext cx="215900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32" name="Picture 4177" descr="H:\DOM_DMA_DIM\INTERNET\Projets web\SMART\cliparts\Divers\bulle_violette_02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62229" y="4238610"/>
            <a:ext cx="2159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33" name="Picture 4177" descr="H:\DOM_DMA_DIM\INTERNET\Projets web\SMART\cliparts\Divers\bulle_violette_02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21004" y="3806810"/>
            <a:ext cx="2159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34" name="Picture 4177" descr="H:\DOM_DMA_DIM\INTERNET\Projets web\SMART\cliparts\Divers\bulle_violette_02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33666" y="3301980"/>
            <a:ext cx="215900" cy="22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35" name="Picture 4177" descr="H:\DOM_DMA_DIM\INTERNET\Projets web\SMART\cliparts\Divers\bulle_violette_02.e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17791" y="2757473"/>
            <a:ext cx="215900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8" name="Titre 47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05800" cy="11430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Principe</a:t>
            </a:r>
            <a:endParaRPr lang="fr-FR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88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8" grpId="0"/>
      <p:bldP spid="38" grpId="0"/>
      <p:bldP spid="39" grpId="0"/>
      <p:bldP spid="4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73" name="Rectangle 9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 eaLnBrk="1" hangingPunct="1">
              <a:defRPr/>
            </a:pPr>
            <a:r>
              <a:rPr lang="fr-FR" sz="4000" b="1" dirty="0" smtClean="0">
                <a:solidFill>
                  <a:schemeClr val="accent2">
                    <a:lumMod val="75000"/>
                  </a:schemeClr>
                </a:solidFill>
              </a:rPr>
              <a:t>Appareillage de centrifugation : (centrifugeuse) </a:t>
            </a:r>
          </a:p>
        </p:txBody>
      </p:sp>
      <p:pic>
        <p:nvPicPr>
          <p:cNvPr id="91138" name="Espace réservé du contenu 3" descr="450px-Tabletop_centrifuge.jpg"/>
          <p:cNvPicPr>
            <a:picLocks noGrp="1" noChangeAspect="1"/>
          </p:cNvPicPr>
          <p:nvPr>
            <p:ph idx="4294967295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5124450" y="1268413"/>
            <a:ext cx="4019550" cy="5359400"/>
          </a:xfrm>
          <a:noFill/>
        </p:spPr>
      </p:pic>
      <p:sp>
        <p:nvSpPr>
          <p:cNvPr id="5" name="ZoneTexte 4"/>
          <p:cNvSpPr txBox="1">
            <a:spLocks noChangeArrowheads="1"/>
          </p:cNvSpPr>
          <p:nvPr/>
        </p:nvSpPr>
        <p:spPr bwMode="auto">
          <a:xfrm>
            <a:off x="2241550" y="4076700"/>
            <a:ext cx="9350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rotors</a:t>
            </a:r>
          </a:p>
        </p:txBody>
      </p:sp>
      <p:sp>
        <p:nvSpPr>
          <p:cNvPr id="6" name="ZoneTexte 5"/>
          <p:cNvSpPr txBox="1">
            <a:spLocks noChangeArrowheads="1"/>
          </p:cNvSpPr>
          <p:nvPr/>
        </p:nvSpPr>
        <p:spPr bwMode="auto">
          <a:xfrm>
            <a:off x="1476375" y="3502025"/>
            <a:ext cx="24479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Tubes de centrifugation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439863" y="4449763"/>
            <a:ext cx="2195512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la cuve de </a:t>
            </a:r>
          </a:p>
          <a:p>
            <a:r>
              <a:rPr lang="fr-FR" sz="1800" b="1" dirty="0">
                <a:solidFill>
                  <a:srgbClr val="FF0000"/>
                </a:solidFill>
                <a:latin typeface="Century Gothic" pitchFamily="34" charset="0"/>
              </a:rPr>
              <a:t>la centrifugeuse</a:t>
            </a:r>
            <a:r>
              <a:rPr lang="fr-FR" sz="1800" b="1" dirty="0">
                <a:solidFill>
                  <a:srgbClr val="FFFF00"/>
                </a:solidFill>
                <a:latin typeface="Century Gothic" pitchFamily="34" charset="0"/>
              </a:rPr>
              <a:t>. </a:t>
            </a:r>
          </a:p>
          <a:p>
            <a:r>
              <a:rPr lang="fr-FR" sz="1800" b="1" dirty="0">
                <a:solidFill>
                  <a:srgbClr val="FFFF00"/>
                </a:solidFill>
                <a:latin typeface="Century Gothic" pitchFamily="34" charset="0"/>
              </a:rPr>
              <a:t>	</a:t>
            </a:r>
          </a:p>
        </p:txBody>
      </p:sp>
      <p:cxnSp>
        <p:nvCxnSpPr>
          <p:cNvPr id="9" name="Connecteur droit avec flèche 8"/>
          <p:cNvCxnSpPr/>
          <p:nvPr/>
        </p:nvCxnSpPr>
        <p:spPr>
          <a:xfrm>
            <a:off x="3132138" y="4292600"/>
            <a:ext cx="3095625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>
            <a:off x="3357554" y="4652963"/>
            <a:ext cx="3095625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Connecteur droit avec flèche 10"/>
          <p:cNvCxnSpPr/>
          <p:nvPr/>
        </p:nvCxnSpPr>
        <p:spPr>
          <a:xfrm>
            <a:off x="3563938" y="4005263"/>
            <a:ext cx="3095625" cy="1587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idx="4294967295"/>
          </p:nvPr>
        </p:nvSpPr>
        <p:spPr>
          <a:xfrm>
            <a:off x="0" y="268288"/>
            <a:ext cx="8229600" cy="1398587"/>
          </a:xfrm>
        </p:spPr>
        <p:txBody>
          <a:bodyPr>
            <a:normAutofit/>
          </a:bodyPr>
          <a:lstStyle/>
          <a:p>
            <a:pPr marL="484632" algn="l" eaLnBrk="1" fontAlgn="auto" hangingPunct="1">
              <a:spcAft>
                <a:spcPts val="0"/>
              </a:spcAft>
              <a:defRPr/>
            </a:pPr>
            <a:r>
              <a:rPr lang="fr-FR" sz="4200" b="0" kern="1200" dirty="0">
                <a:ln w="6350">
                  <a:solidFill>
                    <a:schemeClr val="accent1">
                      <a:shade val="43000"/>
                    </a:schemeClr>
                  </a:solidFill>
                </a:ln>
                <a:solidFill>
                  <a:schemeClr val="accent1">
                    <a:tint val="83000"/>
                    <a:satMod val="150000"/>
                  </a:schemeClr>
                </a:solidFill>
                <a:effectLst>
                  <a:outerShdw blurRad="26000" dist="26000" dir="14500000" algn="tl" rotWithShape="0">
                    <a:srgbClr val="000000">
                      <a:alpha val="40000"/>
                    </a:srgbClr>
                  </a:outerShdw>
                </a:effectLst>
              </a:rPr>
              <a:t>Attention</a:t>
            </a:r>
          </a:p>
        </p:txBody>
      </p:sp>
      <p:sp>
        <p:nvSpPr>
          <p:cNvPr id="194563" name="Espace réservé du contenu 2"/>
          <p:cNvSpPr>
            <a:spLocks noGrp="1"/>
          </p:cNvSpPr>
          <p:nvPr>
            <p:ph idx="4294967295"/>
          </p:nvPr>
        </p:nvSpPr>
        <p:spPr>
          <a:xfrm>
            <a:off x="0" y="225425"/>
            <a:ext cx="8229600" cy="4572000"/>
          </a:xfrm>
        </p:spPr>
        <p:txBody>
          <a:bodyPr/>
          <a:lstStyle/>
          <a:p>
            <a:pPr marL="447675" indent="-382588" eaLnBrk="1" hangingPunct="1">
              <a:defRPr/>
            </a:pPr>
            <a:endParaRPr lang="fr-FR" smtClean="0"/>
          </a:p>
          <a:p>
            <a:pPr marL="447675" indent="-382588" eaLnBrk="1" hangingPunct="1">
              <a:defRPr/>
            </a:pPr>
            <a:endParaRPr lang="fr-FR" smtClean="0"/>
          </a:p>
          <a:p>
            <a:pPr marL="447675" indent="-382588" eaLnBrk="1" hangingPunct="1">
              <a:defRPr/>
            </a:pPr>
            <a:endParaRPr lang="fr-FR" smtClean="0"/>
          </a:p>
          <a:p>
            <a:pPr marL="447675" indent="-382588" eaLnBrk="1" hangingPunct="1">
              <a:defRPr/>
            </a:pPr>
            <a:r>
              <a:rPr lang="fr-FR" smtClean="0"/>
              <a:t>il est indispensable de peser les échantillons et équilibrer la centrifugeuse. Plus la vitesse de rotation est élevée, plus cet équilibrage est important. 	</a:t>
            </a:r>
          </a:p>
          <a:p>
            <a:pPr marL="447675" indent="-382588" eaLnBrk="1" hangingPunct="1">
              <a:defRPr/>
            </a:pPr>
            <a:endParaRPr lang="fr-F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285728"/>
            <a:ext cx="8229600" cy="1143000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fr-FR" sz="4000" dirty="0" smtClean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Types de centrifugeuse </a:t>
            </a:r>
          </a:p>
        </p:txBody>
      </p:sp>
      <p:sp>
        <p:nvSpPr>
          <p:cNvPr id="196611" name="Rectangle 3"/>
          <p:cNvSpPr>
            <a:spLocks noGrp="1" noChangeArrowheads="1"/>
          </p:cNvSpPr>
          <p:nvPr>
            <p:ph idx="1"/>
          </p:nvPr>
        </p:nvSpPr>
        <p:spPr>
          <a:xfrm>
            <a:off x="214282" y="1683086"/>
            <a:ext cx="8229600" cy="4389120"/>
          </a:xfrm>
        </p:spPr>
        <p:txBody>
          <a:bodyPr/>
          <a:lstStyle/>
          <a:p>
            <a:pPr eaLnBrk="1" hangingPunct="1">
              <a:defRPr/>
            </a:pPr>
            <a:r>
              <a:rPr lang="fr-FR" b="1" dirty="0" smtClean="0">
                <a:solidFill>
                  <a:srgbClr val="F03E5C"/>
                </a:solidFill>
              </a:rPr>
              <a:t>Centrifugeurs horizontaux</a:t>
            </a:r>
          </a:p>
          <a:p>
            <a:pPr eaLnBrk="1" hangingPunct="1">
              <a:defRPr/>
            </a:pPr>
            <a:r>
              <a:rPr lang="fr-FR" sz="2800" b="1" dirty="0" smtClean="0"/>
              <a:t>Les tubes en rotation sont horizontaux</a:t>
            </a:r>
          </a:p>
          <a:p>
            <a:pPr>
              <a:defRPr/>
            </a:pPr>
            <a:r>
              <a:rPr lang="fr-FR" b="1" dirty="0" smtClean="0"/>
              <a:t>l’inconvénient</a:t>
            </a:r>
            <a:r>
              <a:rPr lang="fr-FR" b="1" dirty="0" smtClean="0">
                <a:solidFill>
                  <a:srgbClr val="F03E5C"/>
                </a:solidFill>
              </a:rPr>
              <a:t> des </a:t>
            </a:r>
          </a:p>
          <a:p>
            <a:pPr>
              <a:buNone/>
              <a:defRPr/>
            </a:pPr>
            <a:r>
              <a:rPr lang="fr-FR" b="1" dirty="0" smtClean="0">
                <a:solidFill>
                  <a:srgbClr val="F03E5C"/>
                </a:solidFill>
              </a:rPr>
              <a:t>Centrifugeurs horizontaux </a:t>
            </a:r>
          </a:p>
          <a:p>
            <a:pPr>
              <a:buNone/>
              <a:defRPr/>
            </a:pPr>
            <a:r>
              <a:rPr lang="fr-FR" b="1" dirty="0" smtClean="0">
                <a:solidFill>
                  <a:srgbClr val="F03E5C"/>
                </a:solidFill>
              </a:rPr>
              <a:t>est le </a:t>
            </a:r>
            <a:r>
              <a:rPr lang="fr-FR" b="1" dirty="0" smtClean="0"/>
              <a:t>mauvais aérodynamisme</a:t>
            </a:r>
          </a:p>
          <a:p>
            <a:pPr>
              <a:buNone/>
              <a:defRPr/>
            </a:pPr>
            <a:r>
              <a:rPr lang="fr-FR" b="1" dirty="0" smtClean="0"/>
              <a:t> du rotor</a:t>
            </a:r>
            <a:r>
              <a:rPr lang="fr-FR" b="1" dirty="0" smtClean="0">
                <a:solidFill>
                  <a:srgbClr val="F03E5C"/>
                </a:solidFill>
              </a:rPr>
              <a:t> </a:t>
            </a:r>
            <a:r>
              <a:rPr lang="fr-FR" b="1" dirty="0" smtClean="0"/>
              <a:t>(limitation de vitesse) </a:t>
            </a:r>
            <a:r>
              <a:rPr lang="fr-FR" b="1" dirty="0" smtClean="0">
                <a:solidFill>
                  <a:srgbClr val="F03E5C"/>
                </a:solidFill>
              </a:rPr>
              <a:t>  </a:t>
            </a:r>
          </a:p>
          <a:p>
            <a:pPr eaLnBrk="1" hangingPunct="1">
              <a:buNone/>
              <a:defRPr/>
            </a:pPr>
            <a:endParaRPr lang="fr-FR" b="1" dirty="0" smtClean="0">
              <a:solidFill>
                <a:srgbClr val="F03E5C"/>
              </a:solidFill>
            </a:endParaRPr>
          </a:p>
          <a:p>
            <a:pPr eaLnBrk="1" hangingPunct="1">
              <a:defRPr/>
            </a:pPr>
            <a:endParaRPr lang="fr-FR" b="1" dirty="0" smtClean="0">
              <a:solidFill>
                <a:srgbClr val="FB4133"/>
              </a:solidFill>
            </a:endParaRPr>
          </a:p>
        </p:txBody>
      </p:sp>
      <p:pic>
        <p:nvPicPr>
          <p:cNvPr id="94212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0694" y="2714620"/>
            <a:ext cx="3857652" cy="3235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65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79388" y="1600200"/>
            <a:ext cx="8218487" cy="4525963"/>
          </a:xfrm>
        </p:spPr>
        <p:txBody>
          <a:bodyPr/>
          <a:lstStyle/>
          <a:p>
            <a:pPr eaLnBrk="1" hangingPunct="1">
              <a:defRPr/>
            </a:pPr>
            <a:r>
              <a:rPr lang="fr-FR" sz="2800" b="1" dirty="0" smtClean="0">
                <a:solidFill>
                  <a:srgbClr val="F2546E"/>
                </a:solidFill>
              </a:rPr>
              <a:t>Centrifugeurs obliques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800" dirty="0" smtClean="0"/>
              <a:t>Les tubes sont logés dans des rotors circulaires dans les quels ils sont incliné à 45° </a:t>
            </a:r>
          </a:p>
          <a:p>
            <a:pPr eaLnBrk="1" hangingPunct="1">
              <a:buClr>
                <a:srgbClr val="FB4133"/>
              </a:buClr>
              <a:buFontTx/>
              <a:buChar char="o"/>
              <a:defRPr/>
            </a:pPr>
            <a:r>
              <a:rPr lang="fr-FR" sz="2800" dirty="0" smtClean="0"/>
              <a:t>Présentent un meilleur </a:t>
            </a:r>
          </a:p>
          <a:p>
            <a:pPr eaLnBrk="1" hangingPunct="1">
              <a:buClr>
                <a:srgbClr val="FB4133"/>
              </a:buClr>
              <a:buFontTx/>
              <a:buNone/>
              <a:defRPr/>
            </a:pPr>
            <a:r>
              <a:rPr lang="fr-FR" sz="2800" dirty="0" smtClean="0"/>
              <a:t>aérodynamisme (vitesse plus élevée)</a:t>
            </a:r>
          </a:p>
          <a:p>
            <a:pPr eaLnBrk="1" hangingPunct="1">
              <a:buClr>
                <a:srgbClr val="FB4133"/>
              </a:buClr>
              <a:buFontTx/>
              <a:buChar char="o"/>
              <a:defRPr/>
            </a:pPr>
            <a:r>
              <a:rPr lang="fr-FR" sz="2800" dirty="0" smtClean="0"/>
              <a:t>Meilleure sédimentation </a:t>
            </a:r>
          </a:p>
          <a:p>
            <a:pPr eaLnBrk="1" hangingPunct="1">
              <a:buClr>
                <a:srgbClr val="FB4133"/>
              </a:buClr>
              <a:buFontTx/>
              <a:buNone/>
              <a:defRPr/>
            </a:pPr>
            <a:endParaRPr lang="fr-FR" sz="2800" dirty="0" smtClean="0"/>
          </a:p>
          <a:p>
            <a:pPr eaLnBrk="1" hangingPunct="1">
              <a:defRPr/>
            </a:pPr>
            <a:endParaRPr lang="fr-FR" sz="2800" b="1" dirty="0" smtClean="0"/>
          </a:p>
        </p:txBody>
      </p:sp>
      <p:pic>
        <p:nvPicPr>
          <p:cNvPr id="5" name="Video_2010-11-11_215642.wmv">
            <a:hlinkClick r:id="" action="ppaction://media"/>
          </p:cNvPr>
          <p:cNvPicPr>
            <a:picLocks noGrp="1" noRot="1" noChangeAspect="1"/>
          </p:cNvPicPr>
          <p:nvPr>
            <p:ph type="media" sz="half" idx="2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5340422" y="4149080"/>
            <a:ext cx="3048000" cy="2286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45522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1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5"/>
          <p:cNvGrpSpPr>
            <a:grpSpLocks/>
          </p:cNvGrpSpPr>
          <p:nvPr/>
        </p:nvGrpSpPr>
        <p:grpSpPr bwMode="auto">
          <a:xfrm rot="-3198658">
            <a:off x="1726406" y="2385219"/>
            <a:ext cx="936625" cy="3887788"/>
            <a:chOff x="4419" y="1968"/>
            <a:chExt cx="222" cy="1467"/>
          </a:xfrm>
        </p:grpSpPr>
        <p:sp>
          <p:nvSpPr>
            <p:cNvPr id="97319" name="Freeform 96"/>
            <p:cNvSpPr>
              <a:spLocks/>
            </p:cNvSpPr>
            <p:nvPr/>
          </p:nvSpPr>
          <p:spPr bwMode="auto">
            <a:xfrm>
              <a:off x="4419" y="1984"/>
              <a:ext cx="222" cy="1451"/>
            </a:xfrm>
            <a:custGeom>
              <a:avLst/>
              <a:gdLst>
                <a:gd name="T0" fmla="*/ 0 w 89"/>
                <a:gd name="T1" fmla="*/ 3515 h 544"/>
                <a:gd name="T2" fmla="*/ 279 w 89"/>
                <a:gd name="T3" fmla="*/ 3870 h 544"/>
                <a:gd name="T4" fmla="*/ 554 w 89"/>
                <a:gd name="T5" fmla="*/ 3515 h 544"/>
                <a:gd name="T6" fmla="*/ 554 w 89"/>
                <a:gd name="T7" fmla="*/ 0 h 544"/>
                <a:gd name="T8" fmla="*/ 279 w 89"/>
                <a:gd name="T9" fmla="*/ 51 h 544"/>
                <a:gd name="T10" fmla="*/ 0 w 89"/>
                <a:gd name="T11" fmla="*/ 0 h 544"/>
                <a:gd name="T12" fmla="*/ 0 w 89"/>
                <a:gd name="T13" fmla="*/ 3515 h 5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9"/>
                <a:gd name="T22" fmla="*/ 0 h 544"/>
                <a:gd name="T23" fmla="*/ 89 w 89"/>
                <a:gd name="T24" fmla="*/ 544 h 5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9" h="544">
                  <a:moveTo>
                    <a:pt x="0" y="494"/>
                  </a:moveTo>
                  <a:cubicBezTo>
                    <a:pt x="0" y="504"/>
                    <a:pt x="1" y="544"/>
                    <a:pt x="45" y="544"/>
                  </a:cubicBezTo>
                  <a:cubicBezTo>
                    <a:pt x="89" y="544"/>
                    <a:pt x="89" y="503"/>
                    <a:pt x="89" y="494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4"/>
                    <a:pt x="69" y="7"/>
                    <a:pt x="45" y="7"/>
                  </a:cubicBezTo>
                  <a:cubicBezTo>
                    <a:pt x="20" y="7"/>
                    <a:pt x="0" y="4"/>
                    <a:pt x="0" y="0"/>
                  </a:cubicBezTo>
                  <a:lnTo>
                    <a:pt x="0" y="494"/>
                  </a:lnTo>
                  <a:close/>
                </a:path>
              </a:pathLst>
            </a:custGeom>
            <a:solidFill>
              <a:srgbClr val="D9F1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20" name="Freeform 97"/>
            <p:cNvSpPr>
              <a:spLocks/>
            </p:cNvSpPr>
            <p:nvPr/>
          </p:nvSpPr>
          <p:spPr bwMode="auto">
            <a:xfrm>
              <a:off x="4419" y="2531"/>
              <a:ext cx="222" cy="904"/>
            </a:xfrm>
            <a:custGeom>
              <a:avLst/>
              <a:gdLst>
                <a:gd name="T0" fmla="*/ 279 w 89"/>
                <a:gd name="T1" fmla="*/ 2411 h 339"/>
                <a:gd name="T2" fmla="*/ 554 w 89"/>
                <a:gd name="T3" fmla="*/ 2056 h 339"/>
                <a:gd name="T4" fmla="*/ 554 w 89"/>
                <a:gd name="T5" fmla="*/ 0 h 339"/>
                <a:gd name="T6" fmla="*/ 0 w 89"/>
                <a:gd name="T7" fmla="*/ 0 h 339"/>
                <a:gd name="T8" fmla="*/ 0 w 89"/>
                <a:gd name="T9" fmla="*/ 2056 h 339"/>
                <a:gd name="T10" fmla="*/ 279 w 89"/>
                <a:gd name="T11" fmla="*/ 2411 h 3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9"/>
                <a:gd name="T19" fmla="*/ 0 h 339"/>
                <a:gd name="T20" fmla="*/ 89 w 89"/>
                <a:gd name="T21" fmla="*/ 339 h 3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9" h="339">
                  <a:moveTo>
                    <a:pt x="45" y="339"/>
                  </a:moveTo>
                  <a:cubicBezTo>
                    <a:pt x="89" y="339"/>
                    <a:pt x="89" y="298"/>
                    <a:pt x="89" y="289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89"/>
                    <a:pt x="0" y="289"/>
                    <a:pt x="0" y="289"/>
                  </a:cubicBezTo>
                  <a:cubicBezTo>
                    <a:pt x="0" y="299"/>
                    <a:pt x="1" y="339"/>
                    <a:pt x="45" y="339"/>
                  </a:cubicBezTo>
                  <a:close/>
                </a:path>
              </a:pathLst>
            </a:custGeom>
            <a:solidFill>
              <a:srgbClr val="FEE4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21" name="Oval 98"/>
            <p:cNvSpPr>
              <a:spLocks noChangeArrowheads="1"/>
            </p:cNvSpPr>
            <p:nvPr/>
          </p:nvSpPr>
          <p:spPr bwMode="auto">
            <a:xfrm>
              <a:off x="4419" y="2515"/>
              <a:ext cx="222" cy="34"/>
            </a:xfrm>
            <a:prstGeom prst="ellipse">
              <a:avLst/>
            </a:prstGeom>
            <a:solidFill>
              <a:srgbClr val="FFEFA6"/>
            </a:solidFill>
            <a:ln w="9525">
              <a:noFill/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7322" name="Oval 99"/>
            <p:cNvSpPr>
              <a:spLocks noChangeArrowheads="1"/>
            </p:cNvSpPr>
            <p:nvPr/>
          </p:nvSpPr>
          <p:spPr bwMode="auto">
            <a:xfrm>
              <a:off x="4419" y="2515"/>
              <a:ext cx="222" cy="34"/>
            </a:xfrm>
            <a:prstGeom prst="ellipse">
              <a:avLst/>
            </a:prstGeom>
            <a:noFill/>
            <a:ln w="11113" cap="rnd">
              <a:solidFill>
                <a:srgbClr val="FFFFFF"/>
              </a:solidFill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7323" name="Oval 100"/>
            <p:cNvSpPr>
              <a:spLocks noChangeArrowheads="1"/>
            </p:cNvSpPr>
            <p:nvPr/>
          </p:nvSpPr>
          <p:spPr bwMode="auto">
            <a:xfrm>
              <a:off x="4419" y="1968"/>
              <a:ext cx="222" cy="35"/>
            </a:xfrm>
            <a:prstGeom prst="ellipse">
              <a:avLst/>
            </a:prstGeom>
            <a:solidFill>
              <a:srgbClr val="EFF9FB"/>
            </a:solidFill>
            <a:ln w="9525">
              <a:noFill/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7324" name="Freeform 101"/>
            <p:cNvSpPr>
              <a:spLocks/>
            </p:cNvSpPr>
            <p:nvPr/>
          </p:nvSpPr>
          <p:spPr bwMode="auto">
            <a:xfrm>
              <a:off x="4431" y="1973"/>
              <a:ext cx="198" cy="22"/>
            </a:xfrm>
            <a:custGeom>
              <a:avLst/>
              <a:gdLst>
                <a:gd name="T0" fmla="*/ 20 w 79"/>
                <a:gd name="T1" fmla="*/ 22 h 8"/>
                <a:gd name="T2" fmla="*/ 251 w 79"/>
                <a:gd name="T3" fmla="*/ 0 h 8"/>
                <a:gd name="T4" fmla="*/ 484 w 79"/>
                <a:gd name="T5" fmla="*/ 22 h 8"/>
                <a:gd name="T6" fmla="*/ 484 w 79"/>
                <a:gd name="T7" fmla="*/ 38 h 8"/>
                <a:gd name="T8" fmla="*/ 251 w 79"/>
                <a:gd name="T9" fmla="*/ 60 h 8"/>
                <a:gd name="T10" fmla="*/ 20 w 79"/>
                <a:gd name="T11" fmla="*/ 38 h 8"/>
                <a:gd name="T12" fmla="*/ 20 w 79"/>
                <a:gd name="T13" fmla="*/ 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"/>
                <a:gd name="T22" fmla="*/ 0 h 8"/>
                <a:gd name="T23" fmla="*/ 79 w 7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" h="8">
                  <a:moveTo>
                    <a:pt x="3" y="3"/>
                  </a:moveTo>
                  <a:cubicBezTo>
                    <a:pt x="9" y="2"/>
                    <a:pt x="21" y="0"/>
                    <a:pt x="40" y="0"/>
                  </a:cubicBezTo>
                  <a:cubicBezTo>
                    <a:pt x="59" y="0"/>
                    <a:pt x="71" y="2"/>
                    <a:pt x="77" y="3"/>
                  </a:cubicBezTo>
                  <a:cubicBezTo>
                    <a:pt x="79" y="4"/>
                    <a:pt x="79" y="5"/>
                    <a:pt x="77" y="5"/>
                  </a:cubicBezTo>
                  <a:cubicBezTo>
                    <a:pt x="71" y="7"/>
                    <a:pt x="59" y="8"/>
                    <a:pt x="40" y="8"/>
                  </a:cubicBezTo>
                  <a:cubicBezTo>
                    <a:pt x="21" y="8"/>
                    <a:pt x="9" y="7"/>
                    <a:pt x="3" y="5"/>
                  </a:cubicBezTo>
                  <a:cubicBezTo>
                    <a:pt x="0" y="4"/>
                    <a:pt x="1" y="4"/>
                    <a:pt x="3" y="3"/>
                  </a:cubicBezTo>
                  <a:close/>
                </a:path>
              </a:pathLst>
            </a:custGeom>
            <a:solidFill>
              <a:srgbClr val="48BA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25" name="Freeform 102"/>
            <p:cNvSpPr>
              <a:spLocks/>
            </p:cNvSpPr>
            <p:nvPr/>
          </p:nvSpPr>
          <p:spPr bwMode="auto">
            <a:xfrm>
              <a:off x="4431" y="1973"/>
              <a:ext cx="198" cy="16"/>
            </a:xfrm>
            <a:custGeom>
              <a:avLst/>
              <a:gdLst>
                <a:gd name="T0" fmla="*/ 20 w 79"/>
                <a:gd name="T1" fmla="*/ 35 h 6"/>
                <a:gd name="T2" fmla="*/ 45 w 79"/>
                <a:gd name="T3" fmla="*/ 43 h 6"/>
                <a:gd name="T4" fmla="*/ 251 w 79"/>
                <a:gd name="T5" fmla="*/ 29 h 6"/>
                <a:gd name="T6" fmla="*/ 451 w 79"/>
                <a:gd name="T7" fmla="*/ 43 h 6"/>
                <a:gd name="T8" fmla="*/ 484 w 79"/>
                <a:gd name="T9" fmla="*/ 35 h 6"/>
                <a:gd name="T10" fmla="*/ 484 w 79"/>
                <a:gd name="T11" fmla="*/ 21 h 6"/>
                <a:gd name="T12" fmla="*/ 251 w 79"/>
                <a:gd name="T13" fmla="*/ 0 h 6"/>
                <a:gd name="T14" fmla="*/ 20 w 79"/>
                <a:gd name="T15" fmla="*/ 21 h 6"/>
                <a:gd name="T16" fmla="*/ 20 w 79"/>
                <a:gd name="T17" fmla="*/ 35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9"/>
                <a:gd name="T28" fmla="*/ 0 h 6"/>
                <a:gd name="T29" fmla="*/ 79 w 79"/>
                <a:gd name="T30" fmla="*/ 6 h 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9" h="6">
                  <a:moveTo>
                    <a:pt x="3" y="5"/>
                  </a:moveTo>
                  <a:cubicBezTo>
                    <a:pt x="4" y="6"/>
                    <a:pt x="5" y="6"/>
                    <a:pt x="7" y="6"/>
                  </a:cubicBezTo>
                  <a:cubicBezTo>
                    <a:pt x="14" y="5"/>
                    <a:pt x="25" y="4"/>
                    <a:pt x="40" y="4"/>
                  </a:cubicBezTo>
                  <a:cubicBezTo>
                    <a:pt x="55" y="4"/>
                    <a:pt x="66" y="5"/>
                    <a:pt x="72" y="6"/>
                  </a:cubicBezTo>
                  <a:cubicBezTo>
                    <a:pt x="74" y="6"/>
                    <a:pt x="76" y="6"/>
                    <a:pt x="77" y="5"/>
                  </a:cubicBezTo>
                  <a:cubicBezTo>
                    <a:pt x="79" y="5"/>
                    <a:pt x="79" y="4"/>
                    <a:pt x="77" y="3"/>
                  </a:cubicBezTo>
                  <a:cubicBezTo>
                    <a:pt x="71" y="2"/>
                    <a:pt x="59" y="0"/>
                    <a:pt x="40" y="0"/>
                  </a:cubicBezTo>
                  <a:cubicBezTo>
                    <a:pt x="21" y="0"/>
                    <a:pt x="9" y="2"/>
                    <a:pt x="3" y="3"/>
                  </a:cubicBezTo>
                  <a:cubicBezTo>
                    <a:pt x="1" y="4"/>
                    <a:pt x="0" y="4"/>
                    <a:pt x="3" y="5"/>
                  </a:cubicBezTo>
                  <a:close/>
                </a:path>
              </a:pathLst>
            </a:custGeom>
            <a:solidFill>
              <a:srgbClr val="ADE0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26" name="Freeform 103"/>
            <p:cNvSpPr>
              <a:spLocks/>
            </p:cNvSpPr>
            <p:nvPr/>
          </p:nvSpPr>
          <p:spPr bwMode="auto">
            <a:xfrm>
              <a:off x="4439" y="2016"/>
              <a:ext cx="10" cy="507"/>
            </a:xfrm>
            <a:custGeom>
              <a:avLst/>
              <a:gdLst>
                <a:gd name="T0" fmla="*/ 25 w 4"/>
                <a:gd name="T1" fmla="*/ 1345 h 190"/>
                <a:gd name="T2" fmla="*/ 0 w 4"/>
                <a:gd name="T3" fmla="*/ 0 h 190"/>
                <a:gd name="T4" fmla="*/ 0 w 4"/>
                <a:gd name="T5" fmla="*/ 1353 h 190"/>
                <a:gd name="T6" fmla="*/ 25 w 4"/>
                <a:gd name="T7" fmla="*/ 1345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190"/>
                <a:gd name="T14" fmla="*/ 4 w 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190">
                  <a:moveTo>
                    <a:pt x="4" y="189"/>
                  </a:moveTo>
                  <a:cubicBezTo>
                    <a:pt x="2" y="89"/>
                    <a:pt x="0" y="0"/>
                    <a:pt x="0" y="0"/>
                  </a:cubicBezTo>
                  <a:cubicBezTo>
                    <a:pt x="0" y="13"/>
                    <a:pt x="0" y="96"/>
                    <a:pt x="0" y="190"/>
                  </a:cubicBezTo>
                  <a:cubicBezTo>
                    <a:pt x="1" y="189"/>
                    <a:pt x="3" y="189"/>
                    <a:pt x="4" y="18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27" name="Freeform 104"/>
            <p:cNvSpPr>
              <a:spLocks/>
            </p:cNvSpPr>
            <p:nvPr/>
          </p:nvSpPr>
          <p:spPr bwMode="auto">
            <a:xfrm>
              <a:off x="4436" y="2016"/>
              <a:ext cx="3" cy="531"/>
            </a:xfrm>
            <a:custGeom>
              <a:avLst/>
              <a:gdLst>
                <a:gd name="T0" fmla="*/ 9 w 1"/>
                <a:gd name="T1" fmla="*/ 1382 h 199"/>
                <a:gd name="T2" fmla="*/ 9 w 1"/>
                <a:gd name="T3" fmla="*/ 0 h 199"/>
                <a:gd name="T4" fmla="*/ 0 w 1"/>
                <a:gd name="T5" fmla="*/ 1388 h 199"/>
                <a:gd name="T6" fmla="*/ 9 w 1"/>
                <a:gd name="T7" fmla="*/ 1382 h 19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"/>
                <a:gd name="T13" fmla="*/ 0 h 199"/>
                <a:gd name="T14" fmla="*/ 1 w 1"/>
                <a:gd name="T15" fmla="*/ 199 h 19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" h="199">
                  <a:moveTo>
                    <a:pt x="1" y="194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195"/>
                    <a:pt x="1" y="199"/>
                    <a:pt x="1" y="194"/>
                  </a:cubicBez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28" name="Freeform 105"/>
            <p:cNvSpPr>
              <a:spLocks/>
            </p:cNvSpPr>
            <p:nvPr/>
          </p:nvSpPr>
          <p:spPr bwMode="auto">
            <a:xfrm>
              <a:off x="4611" y="2016"/>
              <a:ext cx="10" cy="523"/>
            </a:xfrm>
            <a:custGeom>
              <a:avLst/>
              <a:gdLst>
                <a:gd name="T0" fmla="*/ 25 w 4"/>
                <a:gd name="T1" fmla="*/ 1396 h 196"/>
                <a:gd name="T2" fmla="*/ 25 w 4"/>
                <a:gd name="T3" fmla="*/ 0 h 196"/>
                <a:gd name="T4" fmla="*/ 0 w 4"/>
                <a:gd name="T5" fmla="*/ 1388 h 196"/>
                <a:gd name="T6" fmla="*/ 25 w 4"/>
                <a:gd name="T7" fmla="*/ 1396 h 1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196"/>
                <a:gd name="T14" fmla="*/ 4 w 4"/>
                <a:gd name="T15" fmla="*/ 196 h 1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196">
                  <a:moveTo>
                    <a:pt x="4" y="196"/>
                  </a:moveTo>
                  <a:cubicBezTo>
                    <a:pt x="4" y="102"/>
                    <a:pt x="4" y="13"/>
                    <a:pt x="4" y="0"/>
                  </a:cubicBezTo>
                  <a:cubicBezTo>
                    <a:pt x="4" y="0"/>
                    <a:pt x="2" y="95"/>
                    <a:pt x="0" y="195"/>
                  </a:cubicBezTo>
                  <a:cubicBezTo>
                    <a:pt x="1" y="195"/>
                    <a:pt x="3" y="195"/>
                    <a:pt x="4" y="196"/>
                  </a:cubicBezTo>
                  <a:close/>
                </a:path>
              </a:pathLst>
            </a:custGeom>
            <a:solidFill>
              <a:srgbClr val="A8DFE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29" name="Freeform 106"/>
            <p:cNvSpPr>
              <a:spLocks/>
            </p:cNvSpPr>
            <p:nvPr/>
          </p:nvSpPr>
          <p:spPr bwMode="auto">
            <a:xfrm>
              <a:off x="4586" y="2717"/>
              <a:ext cx="35" cy="675"/>
            </a:xfrm>
            <a:custGeom>
              <a:avLst/>
              <a:gdLst>
                <a:gd name="T0" fmla="*/ 70 w 14"/>
                <a:gd name="T1" fmla="*/ 726 h 253"/>
                <a:gd name="T2" fmla="*/ 63 w 14"/>
                <a:gd name="T3" fmla="*/ 1473 h 253"/>
                <a:gd name="T4" fmla="*/ 0 w 14"/>
                <a:gd name="T5" fmla="*/ 1801 h 253"/>
                <a:gd name="T6" fmla="*/ 45 w 14"/>
                <a:gd name="T7" fmla="*/ 1750 h 253"/>
                <a:gd name="T8" fmla="*/ 88 w 14"/>
                <a:gd name="T9" fmla="*/ 1489 h 253"/>
                <a:gd name="T10" fmla="*/ 88 w 14"/>
                <a:gd name="T11" fmla="*/ 0 h 253"/>
                <a:gd name="T12" fmla="*/ 83 w 14"/>
                <a:gd name="T13" fmla="*/ 77 h 253"/>
                <a:gd name="T14" fmla="*/ 70 w 14"/>
                <a:gd name="T15" fmla="*/ 726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253"/>
                <a:gd name="T26" fmla="*/ 14 w 14"/>
                <a:gd name="T27" fmla="*/ 253 h 2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253">
                  <a:moveTo>
                    <a:pt x="11" y="102"/>
                  </a:moveTo>
                  <a:cubicBezTo>
                    <a:pt x="10" y="207"/>
                    <a:pt x="10" y="207"/>
                    <a:pt x="10" y="207"/>
                  </a:cubicBezTo>
                  <a:cubicBezTo>
                    <a:pt x="10" y="222"/>
                    <a:pt x="7" y="244"/>
                    <a:pt x="0" y="253"/>
                  </a:cubicBezTo>
                  <a:cubicBezTo>
                    <a:pt x="7" y="246"/>
                    <a:pt x="7" y="246"/>
                    <a:pt x="7" y="246"/>
                  </a:cubicBezTo>
                  <a:cubicBezTo>
                    <a:pt x="12" y="237"/>
                    <a:pt x="14" y="225"/>
                    <a:pt x="14" y="209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11"/>
                    <a:pt x="13" y="11"/>
                    <a:pt x="13" y="11"/>
                  </a:cubicBezTo>
                  <a:lnTo>
                    <a:pt x="11" y="102"/>
                  </a:ln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30" name="Freeform 107"/>
            <p:cNvSpPr>
              <a:spLocks/>
            </p:cNvSpPr>
            <p:nvPr/>
          </p:nvSpPr>
          <p:spPr bwMode="auto">
            <a:xfrm>
              <a:off x="4569" y="2491"/>
              <a:ext cx="57" cy="914"/>
            </a:xfrm>
            <a:custGeom>
              <a:avLst/>
              <a:gdLst>
                <a:gd name="T0" fmla="*/ 129 w 23"/>
                <a:gd name="T1" fmla="*/ 0 h 343"/>
                <a:gd name="T2" fmla="*/ 124 w 23"/>
                <a:gd name="T3" fmla="*/ 2086 h 343"/>
                <a:gd name="T4" fmla="*/ 0 w 23"/>
                <a:gd name="T5" fmla="*/ 2436 h 343"/>
                <a:gd name="T6" fmla="*/ 0 w 23"/>
                <a:gd name="T7" fmla="*/ 2436 h 343"/>
                <a:gd name="T8" fmla="*/ 141 w 23"/>
                <a:gd name="T9" fmla="*/ 2086 h 343"/>
                <a:gd name="T10" fmla="*/ 129 w 23"/>
                <a:gd name="T11" fmla="*/ 0 h 3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343"/>
                <a:gd name="T20" fmla="*/ 23 w 23"/>
                <a:gd name="T21" fmla="*/ 343 h 3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343">
                  <a:moveTo>
                    <a:pt x="21" y="0"/>
                  </a:moveTo>
                  <a:cubicBezTo>
                    <a:pt x="20" y="294"/>
                    <a:pt x="20" y="294"/>
                    <a:pt x="20" y="294"/>
                  </a:cubicBezTo>
                  <a:cubicBezTo>
                    <a:pt x="20" y="319"/>
                    <a:pt x="13" y="337"/>
                    <a:pt x="0" y="343"/>
                  </a:cubicBezTo>
                  <a:cubicBezTo>
                    <a:pt x="0" y="343"/>
                    <a:pt x="0" y="343"/>
                    <a:pt x="0" y="343"/>
                  </a:cubicBezTo>
                  <a:cubicBezTo>
                    <a:pt x="15" y="336"/>
                    <a:pt x="23" y="321"/>
                    <a:pt x="23" y="294"/>
                  </a:cubicBezTo>
                  <a:cubicBezTo>
                    <a:pt x="21" y="0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31" name="Freeform 108"/>
            <p:cNvSpPr>
              <a:spLocks/>
            </p:cNvSpPr>
            <p:nvPr/>
          </p:nvSpPr>
          <p:spPr bwMode="auto">
            <a:xfrm>
              <a:off x="4444" y="2008"/>
              <a:ext cx="177" cy="27"/>
            </a:xfrm>
            <a:custGeom>
              <a:avLst/>
              <a:gdLst>
                <a:gd name="T0" fmla="*/ 0 w 71"/>
                <a:gd name="T1" fmla="*/ 0 h 10"/>
                <a:gd name="T2" fmla="*/ 441 w 71"/>
                <a:gd name="T3" fmla="*/ 0 h 10"/>
                <a:gd name="T4" fmla="*/ 0 w 71"/>
                <a:gd name="T5" fmla="*/ 0 h 10"/>
                <a:gd name="T6" fmla="*/ 0 60000 65536"/>
                <a:gd name="T7" fmla="*/ 0 60000 65536"/>
                <a:gd name="T8" fmla="*/ 0 60000 65536"/>
                <a:gd name="T9" fmla="*/ 0 w 71"/>
                <a:gd name="T10" fmla="*/ 0 h 10"/>
                <a:gd name="T11" fmla="*/ 71 w 71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1" h="10">
                  <a:moveTo>
                    <a:pt x="0" y="0"/>
                  </a:moveTo>
                  <a:cubicBezTo>
                    <a:pt x="6" y="3"/>
                    <a:pt x="53" y="6"/>
                    <a:pt x="71" y="0"/>
                  </a:cubicBezTo>
                  <a:cubicBezTo>
                    <a:pt x="60" y="4"/>
                    <a:pt x="21" y="1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32" name="Freeform 109"/>
            <p:cNvSpPr>
              <a:spLocks/>
            </p:cNvSpPr>
            <p:nvPr/>
          </p:nvSpPr>
          <p:spPr bwMode="auto">
            <a:xfrm>
              <a:off x="4439" y="2520"/>
              <a:ext cx="40" cy="877"/>
            </a:xfrm>
            <a:custGeom>
              <a:avLst/>
              <a:gdLst>
                <a:gd name="T0" fmla="*/ 0 w 16"/>
                <a:gd name="T1" fmla="*/ 2010 h 329"/>
                <a:gd name="T2" fmla="*/ 100 w 16"/>
                <a:gd name="T3" fmla="*/ 2338 h 329"/>
                <a:gd name="T4" fmla="*/ 55 w 16"/>
                <a:gd name="T5" fmla="*/ 1797 h 329"/>
                <a:gd name="T6" fmla="*/ 25 w 16"/>
                <a:gd name="T7" fmla="*/ 0 h 329"/>
                <a:gd name="T8" fmla="*/ 0 w 16"/>
                <a:gd name="T9" fmla="*/ 8 h 329"/>
                <a:gd name="T10" fmla="*/ 0 w 16"/>
                <a:gd name="T11" fmla="*/ 2010 h 3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"/>
                <a:gd name="T19" fmla="*/ 0 h 329"/>
                <a:gd name="T20" fmla="*/ 16 w 16"/>
                <a:gd name="T21" fmla="*/ 329 h 3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" h="329">
                  <a:moveTo>
                    <a:pt x="0" y="283"/>
                  </a:moveTo>
                  <a:cubicBezTo>
                    <a:pt x="0" y="306"/>
                    <a:pt x="6" y="321"/>
                    <a:pt x="16" y="329"/>
                  </a:cubicBezTo>
                  <a:cubicBezTo>
                    <a:pt x="4" y="303"/>
                    <a:pt x="9" y="284"/>
                    <a:pt x="9" y="253"/>
                  </a:cubicBezTo>
                  <a:cubicBezTo>
                    <a:pt x="9" y="222"/>
                    <a:pt x="7" y="105"/>
                    <a:pt x="4" y="0"/>
                  </a:cubicBezTo>
                  <a:cubicBezTo>
                    <a:pt x="3" y="0"/>
                    <a:pt x="1" y="0"/>
                    <a:pt x="0" y="1"/>
                  </a:cubicBezTo>
                  <a:lnTo>
                    <a:pt x="0" y="2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33" name="Freeform 110"/>
            <p:cNvSpPr>
              <a:spLocks/>
            </p:cNvSpPr>
            <p:nvPr/>
          </p:nvSpPr>
          <p:spPr bwMode="auto">
            <a:xfrm>
              <a:off x="4434" y="2547"/>
              <a:ext cx="27" cy="832"/>
            </a:xfrm>
            <a:custGeom>
              <a:avLst/>
              <a:gdLst>
                <a:gd name="T0" fmla="*/ 0 w 11"/>
                <a:gd name="T1" fmla="*/ 1941 h 312"/>
                <a:gd name="T2" fmla="*/ 66 w 11"/>
                <a:gd name="T3" fmla="*/ 2219 h 312"/>
                <a:gd name="T4" fmla="*/ 17 w 11"/>
                <a:gd name="T5" fmla="*/ 1941 h 312"/>
                <a:gd name="T6" fmla="*/ 12 w 11"/>
                <a:gd name="T7" fmla="*/ 0 h 312"/>
                <a:gd name="T8" fmla="*/ 5 w 11"/>
                <a:gd name="T9" fmla="*/ 0 h 312"/>
                <a:gd name="T10" fmla="*/ 0 w 11"/>
                <a:gd name="T11" fmla="*/ 1941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"/>
                <a:gd name="T19" fmla="*/ 0 h 312"/>
                <a:gd name="T20" fmla="*/ 11 w 11"/>
                <a:gd name="T21" fmla="*/ 312 h 3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" h="312">
                  <a:moveTo>
                    <a:pt x="0" y="273"/>
                  </a:moveTo>
                  <a:cubicBezTo>
                    <a:pt x="0" y="290"/>
                    <a:pt x="5" y="303"/>
                    <a:pt x="11" y="312"/>
                  </a:cubicBezTo>
                  <a:cubicBezTo>
                    <a:pt x="5" y="303"/>
                    <a:pt x="3" y="290"/>
                    <a:pt x="3" y="27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lnTo>
                    <a:pt x="0" y="273"/>
                  </a:lnTo>
                  <a:close/>
                </a:path>
              </a:pathLst>
            </a:custGeom>
            <a:solidFill>
              <a:srgbClr val="FFC4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34" name="Freeform 111"/>
            <p:cNvSpPr>
              <a:spLocks/>
            </p:cNvSpPr>
            <p:nvPr/>
          </p:nvSpPr>
          <p:spPr bwMode="auto">
            <a:xfrm>
              <a:off x="4534" y="2544"/>
              <a:ext cx="87" cy="867"/>
            </a:xfrm>
            <a:custGeom>
              <a:avLst/>
              <a:gdLst>
                <a:gd name="T0" fmla="*/ 216 w 35"/>
                <a:gd name="T1" fmla="*/ 8 h 325"/>
                <a:gd name="T2" fmla="*/ 191 w 35"/>
                <a:gd name="T3" fmla="*/ 13 h 325"/>
                <a:gd name="T4" fmla="*/ 162 w 35"/>
                <a:gd name="T5" fmla="*/ 1737 h 325"/>
                <a:gd name="T6" fmla="*/ 0 w 35"/>
                <a:gd name="T7" fmla="*/ 2313 h 325"/>
                <a:gd name="T8" fmla="*/ 216 w 35"/>
                <a:gd name="T9" fmla="*/ 1950 h 325"/>
                <a:gd name="T10" fmla="*/ 216 w 35"/>
                <a:gd name="T11" fmla="*/ 8 h 3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325"/>
                <a:gd name="T20" fmla="*/ 35 w 35"/>
                <a:gd name="T21" fmla="*/ 325 h 3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325">
                  <a:moveTo>
                    <a:pt x="35" y="1"/>
                  </a:moveTo>
                  <a:cubicBezTo>
                    <a:pt x="34" y="0"/>
                    <a:pt x="32" y="2"/>
                    <a:pt x="31" y="2"/>
                  </a:cubicBezTo>
                  <a:cubicBezTo>
                    <a:pt x="28" y="108"/>
                    <a:pt x="26" y="213"/>
                    <a:pt x="26" y="244"/>
                  </a:cubicBezTo>
                  <a:cubicBezTo>
                    <a:pt x="26" y="305"/>
                    <a:pt x="15" y="317"/>
                    <a:pt x="0" y="325"/>
                  </a:cubicBezTo>
                  <a:cubicBezTo>
                    <a:pt x="23" y="325"/>
                    <a:pt x="35" y="308"/>
                    <a:pt x="35" y="274"/>
                  </a:cubicBezTo>
                  <a:lnTo>
                    <a:pt x="35" y="1"/>
                  </a:lnTo>
                  <a:close/>
                </a:path>
              </a:pathLst>
            </a:custGeom>
            <a:solidFill>
              <a:srgbClr val="FFC4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35" name="Freeform 112"/>
            <p:cNvSpPr>
              <a:spLocks/>
            </p:cNvSpPr>
            <p:nvPr/>
          </p:nvSpPr>
          <p:spPr bwMode="auto">
            <a:xfrm>
              <a:off x="4586" y="2717"/>
              <a:ext cx="35" cy="675"/>
            </a:xfrm>
            <a:custGeom>
              <a:avLst/>
              <a:gdLst>
                <a:gd name="T0" fmla="*/ 70 w 14"/>
                <a:gd name="T1" fmla="*/ 726 h 253"/>
                <a:gd name="T2" fmla="*/ 63 w 14"/>
                <a:gd name="T3" fmla="*/ 1473 h 253"/>
                <a:gd name="T4" fmla="*/ 0 w 14"/>
                <a:gd name="T5" fmla="*/ 1801 h 253"/>
                <a:gd name="T6" fmla="*/ 45 w 14"/>
                <a:gd name="T7" fmla="*/ 1750 h 253"/>
                <a:gd name="T8" fmla="*/ 88 w 14"/>
                <a:gd name="T9" fmla="*/ 1489 h 253"/>
                <a:gd name="T10" fmla="*/ 88 w 14"/>
                <a:gd name="T11" fmla="*/ 0 h 253"/>
                <a:gd name="T12" fmla="*/ 83 w 14"/>
                <a:gd name="T13" fmla="*/ 77 h 253"/>
                <a:gd name="T14" fmla="*/ 70 w 14"/>
                <a:gd name="T15" fmla="*/ 726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253"/>
                <a:gd name="T26" fmla="*/ 14 w 14"/>
                <a:gd name="T27" fmla="*/ 253 h 2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253">
                  <a:moveTo>
                    <a:pt x="11" y="102"/>
                  </a:moveTo>
                  <a:cubicBezTo>
                    <a:pt x="10" y="207"/>
                    <a:pt x="10" y="207"/>
                    <a:pt x="10" y="207"/>
                  </a:cubicBezTo>
                  <a:cubicBezTo>
                    <a:pt x="10" y="222"/>
                    <a:pt x="7" y="244"/>
                    <a:pt x="0" y="253"/>
                  </a:cubicBezTo>
                  <a:cubicBezTo>
                    <a:pt x="7" y="246"/>
                    <a:pt x="7" y="246"/>
                    <a:pt x="7" y="246"/>
                  </a:cubicBezTo>
                  <a:cubicBezTo>
                    <a:pt x="12" y="237"/>
                    <a:pt x="14" y="225"/>
                    <a:pt x="14" y="209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11"/>
                    <a:pt x="13" y="11"/>
                    <a:pt x="13" y="11"/>
                  </a:cubicBezTo>
                  <a:lnTo>
                    <a:pt x="11" y="102"/>
                  </a:lnTo>
                  <a:close/>
                </a:path>
              </a:pathLst>
            </a:custGeom>
            <a:solidFill>
              <a:srgbClr val="FF9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36" name="Freeform 113"/>
            <p:cNvSpPr>
              <a:spLocks/>
            </p:cNvSpPr>
            <p:nvPr/>
          </p:nvSpPr>
          <p:spPr bwMode="auto">
            <a:xfrm>
              <a:off x="4569" y="2491"/>
              <a:ext cx="57" cy="914"/>
            </a:xfrm>
            <a:custGeom>
              <a:avLst/>
              <a:gdLst>
                <a:gd name="T0" fmla="*/ 129 w 23"/>
                <a:gd name="T1" fmla="*/ 0 h 343"/>
                <a:gd name="T2" fmla="*/ 124 w 23"/>
                <a:gd name="T3" fmla="*/ 2086 h 343"/>
                <a:gd name="T4" fmla="*/ 0 w 23"/>
                <a:gd name="T5" fmla="*/ 2436 h 343"/>
                <a:gd name="T6" fmla="*/ 0 w 23"/>
                <a:gd name="T7" fmla="*/ 2436 h 343"/>
                <a:gd name="T8" fmla="*/ 141 w 23"/>
                <a:gd name="T9" fmla="*/ 2086 h 343"/>
                <a:gd name="T10" fmla="*/ 129 w 23"/>
                <a:gd name="T11" fmla="*/ 0 h 3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343"/>
                <a:gd name="T20" fmla="*/ 23 w 23"/>
                <a:gd name="T21" fmla="*/ 343 h 3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343">
                  <a:moveTo>
                    <a:pt x="21" y="0"/>
                  </a:moveTo>
                  <a:cubicBezTo>
                    <a:pt x="20" y="294"/>
                    <a:pt x="20" y="294"/>
                    <a:pt x="20" y="294"/>
                  </a:cubicBezTo>
                  <a:cubicBezTo>
                    <a:pt x="20" y="319"/>
                    <a:pt x="13" y="337"/>
                    <a:pt x="0" y="343"/>
                  </a:cubicBezTo>
                  <a:cubicBezTo>
                    <a:pt x="0" y="343"/>
                    <a:pt x="0" y="343"/>
                    <a:pt x="0" y="343"/>
                  </a:cubicBezTo>
                  <a:cubicBezTo>
                    <a:pt x="15" y="336"/>
                    <a:pt x="23" y="321"/>
                    <a:pt x="23" y="294"/>
                  </a:cubicBezTo>
                  <a:cubicBezTo>
                    <a:pt x="21" y="0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37" name="Oval 114"/>
            <p:cNvSpPr>
              <a:spLocks noChangeArrowheads="1"/>
            </p:cNvSpPr>
            <p:nvPr/>
          </p:nvSpPr>
          <p:spPr bwMode="auto">
            <a:xfrm>
              <a:off x="4419" y="1968"/>
              <a:ext cx="222" cy="35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7338" name="Freeform 115"/>
            <p:cNvSpPr>
              <a:spLocks/>
            </p:cNvSpPr>
            <p:nvPr/>
          </p:nvSpPr>
          <p:spPr bwMode="auto">
            <a:xfrm>
              <a:off x="4431" y="1973"/>
              <a:ext cx="198" cy="22"/>
            </a:xfrm>
            <a:custGeom>
              <a:avLst/>
              <a:gdLst>
                <a:gd name="T0" fmla="*/ 20 w 79"/>
                <a:gd name="T1" fmla="*/ 22 h 8"/>
                <a:gd name="T2" fmla="*/ 251 w 79"/>
                <a:gd name="T3" fmla="*/ 0 h 8"/>
                <a:gd name="T4" fmla="*/ 484 w 79"/>
                <a:gd name="T5" fmla="*/ 22 h 8"/>
                <a:gd name="T6" fmla="*/ 484 w 79"/>
                <a:gd name="T7" fmla="*/ 38 h 8"/>
                <a:gd name="T8" fmla="*/ 251 w 79"/>
                <a:gd name="T9" fmla="*/ 60 h 8"/>
                <a:gd name="T10" fmla="*/ 20 w 79"/>
                <a:gd name="T11" fmla="*/ 38 h 8"/>
                <a:gd name="T12" fmla="*/ 20 w 79"/>
                <a:gd name="T13" fmla="*/ 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"/>
                <a:gd name="T22" fmla="*/ 0 h 8"/>
                <a:gd name="T23" fmla="*/ 79 w 7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" h="8">
                  <a:moveTo>
                    <a:pt x="3" y="3"/>
                  </a:moveTo>
                  <a:cubicBezTo>
                    <a:pt x="9" y="2"/>
                    <a:pt x="21" y="0"/>
                    <a:pt x="40" y="0"/>
                  </a:cubicBezTo>
                  <a:cubicBezTo>
                    <a:pt x="59" y="0"/>
                    <a:pt x="71" y="2"/>
                    <a:pt x="77" y="3"/>
                  </a:cubicBezTo>
                  <a:cubicBezTo>
                    <a:pt x="79" y="4"/>
                    <a:pt x="79" y="5"/>
                    <a:pt x="77" y="5"/>
                  </a:cubicBezTo>
                  <a:cubicBezTo>
                    <a:pt x="71" y="7"/>
                    <a:pt x="59" y="8"/>
                    <a:pt x="40" y="8"/>
                  </a:cubicBezTo>
                  <a:cubicBezTo>
                    <a:pt x="21" y="8"/>
                    <a:pt x="9" y="7"/>
                    <a:pt x="3" y="5"/>
                  </a:cubicBezTo>
                  <a:cubicBezTo>
                    <a:pt x="0" y="4"/>
                    <a:pt x="1" y="4"/>
                    <a:pt x="3" y="3"/>
                  </a:cubicBezTo>
                  <a:close/>
                </a:path>
              </a:pathLst>
            </a:custGeom>
            <a:noFill/>
            <a:ln w="3175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39" name="Freeform 116"/>
            <p:cNvSpPr>
              <a:spLocks/>
            </p:cNvSpPr>
            <p:nvPr/>
          </p:nvSpPr>
          <p:spPr bwMode="auto">
            <a:xfrm>
              <a:off x="4419" y="1984"/>
              <a:ext cx="222" cy="1451"/>
            </a:xfrm>
            <a:custGeom>
              <a:avLst/>
              <a:gdLst>
                <a:gd name="T0" fmla="*/ 0 w 89"/>
                <a:gd name="T1" fmla="*/ 3515 h 544"/>
                <a:gd name="T2" fmla="*/ 279 w 89"/>
                <a:gd name="T3" fmla="*/ 3870 h 544"/>
                <a:gd name="T4" fmla="*/ 554 w 89"/>
                <a:gd name="T5" fmla="*/ 3515 h 544"/>
                <a:gd name="T6" fmla="*/ 554 w 89"/>
                <a:gd name="T7" fmla="*/ 0 h 544"/>
                <a:gd name="T8" fmla="*/ 279 w 89"/>
                <a:gd name="T9" fmla="*/ 51 h 544"/>
                <a:gd name="T10" fmla="*/ 0 w 89"/>
                <a:gd name="T11" fmla="*/ 0 h 544"/>
                <a:gd name="T12" fmla="*/ 0 w 89"/>
                <a:gd name="T13" fmla="*/ 3515 h 5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9"/>
                <a:gd name="T22" fmla="*/ 0 h 544"/>
                <a:gd name="T23" fmla="*/ 89 w 89"/>
                <a:gd name="T24" fmla="*/ 544 h 5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9" h="544">
                  <a:moveTo>
                    <a:pt x="0" y="494"/>
                  </a:moveTo>
                  <a:cubicBezTo>
                    <a:pt x="0" y="504"/>
                    <a:pt x="1" y="544"/>
                    <a:pt x="45" y="544"/>
                  </a:cubicBezTo>
                  <a:cubicBezTo>
                    <a:pt x="89" y="544"/>
                    <a:pt x="89" y="503"/>
                    <a:pt x="89" y="494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4"/>
                    <a:pt x="69" y="7"/>
                    <a:pt x="45" y="7"/>
                  </a:cubicBezTo>
                  <a:cubicBezTo>
                    <a:pt x="20" y="7"/>
                    <a:pt x="0" y="4"/>
                    <a:pt x="0" y="0"/>
                  </a:cubicBezTo>
                  <a:lnTo>
                    <a:pt x="0" y="494"/>
                  </a:ln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40" name="Oval 117"/>
            <p:cNvSpPr>
              <a:spLocks noChangeArrowheads="1"/>
            </p:cNvSpPr>
            <p:nvPr/>
          </p:nvSpPr>
          <p:spPr bwMode="auto">
            <a:xfrm>
              <a:off x="4499" y="2531"/>
              <a:ext cx="35" cy="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7341" name="Oval 118"/>
            <p:cNvSpPr>
              <a:spLocks noChangeArrowheads="1"/>
            </p:cNvSpPr>
            <p:nvPr/>
          </p:nvSpPr>
          <p:spPr bwMode="auto">
            <a:xfrm>
              <a:off x="4539" y="2539"/>
              <a:ext cx="22" cy="24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7342" name="Oval 119"/>
            <p:cNvSpPr>
              <a:spLocks noChangeArrowheads="1"/>
            </p:cNvSpPr>
            <p:nvPr/>
          </p:nvSpPr>
          <p:spPr bwMode="auto">
            <a:xfrm>
              <a:off x="4466" y="2536"/>
              <a:ext cx="23" cy="2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grpSp>
        <p:nvGrpSpPr>
          <p:cNvPr id="3" name="Group 95"/>
          <p:cNvGrpSpPr>
            <a:grpSpLocks/>
          </p:cNvGrpSpPr>
          <p:nvPr/>
        </p:nvGrpSpPr>
        <p:grpSpPr bwMode="auto">
          <a:xfrm rot="-5400000">
            <a:off x="6263481" y="1521619"/>
            <a:ext cx="936625" cy="3887788"/>
            <a:chOff x="4419" y="1968"/>
            <a:chExt cx="222" cy="1467"/>
          </a:xfrm>
        </p:grpSpPr>
        <p:sp>
          <p:nvSpPr>
            <p:cNvPr id="97295" name="Freeform 96"/>
            <p:cNvSpPr>
              <a:spLocks/>
            </p:cNvSpPr>
            <p:nvPr/>
          </p:nvSpPr>
          <p:spPr bwMode="auto">
            <a:xfrm>
              <a:off x="4419" y="1984"/>
              <a:ext cx="222" cy="1451"/>
            </a:xfrm>
            <a:custGeom>
              <a:avLst/>
              <a:gdLst>
                <a:gd name="T0" fmla="*/ 0 w 89"/>
                <a:gd name="T1" fmla="*/ 3515 h 544"/>
                <a:gd name="T2" fmla="*/ 279 w 89"/>
                <a:gd name="T3" fmla="*/ 3870 h 544"/>
                <a:gd name="T4" fmla="*/ 554 w 89"/>
                <a:gd name="T5" fmla="*/ 3515 h 544"/>
                <a:gd name="T6" fmla="*/ 554 w 89"/>
                <a:gd name="T7" fmla="*/ 0 h 544"/>
                <a:gd name="T8" fmla="*/ 279 w 89"/>
                <a:gd name="T9" fmla="*/ 51 h 544"/>
                <a:gd name="T10" fmla="*/ 0 w 89"/>
                <a:gd name="T11" fmla="*/ 0 h 544"/>
                <a:gd name="T12" fmla="*/ 0 w 89"/>
                <a:gd name="T13" fmla="*/ 3515 h 5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9"/>
                <a:gd name="T22" fmla="*/ 0 h 544"/>
                <a:gd name="T23" fmla="*/ 89 w 89"/>
                <a:gd name="T24" fmla="*/ 544 h 5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9" h="544">
                  <a:moveTo>
                    <a:pt x="0" y="494"/>
                  </a:moveTo>
                  <a:cubicBezTo>
                    <a:pt x="0" y="504"/>
                    <a:pt x="1" y="544"/>
                    <a:pt x="45" y="544"/>
                  </a:cubicBezTo>
                  <a:cubicBezTo>
                    <a:pt x="89" y="544"/>
                    <a:pt x="89" y="503"/>
                    <a:pt x="89" y="494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4"/>
                    <a:pt x="69" y="7"/>
                    <a:pt x="45" y="7"/>
                  </a:cubicBezTo>
                  <a:cubicBezTo>
                    <a:pt x="20" y="7"/>
                    <a:pt x="0" y="4"/>
                    <a:pt x="0" y="0"/>
                  </a:cubicBezTo>
                  <a:lnTo>
                    <a:pt x="0" y="494"/>
                  </a:lnTo>
                  <a:close/>
                </a:path>
              </a:pathLst>
            </a:custGeom>
            <a:solidFill>
              <a:srgbClr val="D9F1F7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296" name="Freeform 97"/>
            <p:cNvSpPr>
              <a:spLocks/>
            </p:cNvSpPr>
            <p:nvPr/>
          </p:nvSpPr>
          <p:spPr bwMode="auto">
            <a:xfrm>
              <a:off x="4419" y="2531"/>
              <a:ext cx="222" cy="904"/>
            </a:xfrm>
            <a:custGeom>
              <a:avLst/>
              <a:gdLst>
                <a:gd name="T0" fmla="*/ 279 w 89"/>
                <a:gd name="T1" fmla="*/ 2411 h 339"/>
                <a:gd name="T2" fmla="*/ 554 w 89"/>
                <a:gd name="T3" fmla="*/ 2056 h 339"/>
                <a:gd name="T4" fmla="*/ 554 w 89"/>
                <a:gd name="T5" fmla="*/ 0 h 339"/>
                <a:gd name="T6" fmla="*/ 0 w 89"/>
                <a:gd name="T7" fmla="*/ 0 h 339"/>
                <a:gd name="T8" fmla="*/ 0 w 89"/>
                <a:gd name="T9" fmla="*/ 2056 h 339"/>
                <a:gd name="T10" fmla="*/ 279 w 89"/>
                <a:gd name="T11" fmla="*/ 2411 h 3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89"/>
                <a:gd name="T19" fmla="*/ 0 h 339"/>
                <a:gd name="T20" fmla="*/ 89 w 89"/>
                <a:gd name="T21" fmla="*/ 339 h 33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89" h="339">
                  <a:moveTo>
                    <a:pt x="45" y="339"/>
                  </a:moveTo>
                  <a:cubicBezTo>
                    <a:pt x="89" y="339"/>
                    <a:pt x="89" y="298"/>
                    <a:pt x="89" y="289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289"/>
                    <a:pt x="0" y="289"/>
                    <a:pt x="0" y="289"/>
                  </a:cubicBezTo>
                  <a:cubicBezTo>
                    <a:pt x="0" y="299"/>
                    <a:pt x="1" y="339"/>
                    <a:pt x="45" y="339"/>
                  </a:cubicBezTo>
                  <a:close/>
                </a:path>
              </a:pathLst>
            </a:custGeom>
            <a:solidFill>
              <a:srgbClr val="FEE46E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297" name="Oval 98"/>
            <p:cNvSpPr>
              <a:spLocks noChangeArrowheads="1"/>
            </p:cNvSpPr>
            <p:nvPr/>
          </p:nvSpPr>
          <p:spPr bwMode="auto">
            <a:xfrm>
              <a:off x="4419" y="2515"/>
              <a:ext cx="222" cy="34"/>
            </a:xfrm>
            <a:prstGeom prst="ellipse">
              <a:avLst/>
            </a:prstGeom>
            <a:solidFill>
              <a:srgbClr val="FFEFA6"/>
            </a:solidFill>
            <a:ln w="9525">
              <a:noFill/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7298" name="Oval 99"/>
            <p:cNvSpPr>
              <a:spLocks noChangeArrowheads="1"/>
            </p:cNvSpPr>
            <p:nvPr/>
          </p:nvSpPr>
          <p:spPr bwMode="auto">
            <a:xfrm>
              <a:off x="4419" y="2515"/>
              <a:ext cx="222" cy="34"/>
            </a:xfrm>
            <a:prstGeom prst="ellipse">
              <a:avLst/>
            </a:prstGeom>
            <a:noFill/>
            <a:ln w="11113" cap="rnd">
              <a:solidFill>
                <a:srgbClr val="FFFFFF"/>
              </a:solidFill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7299" name="Oval 100"/>
            <p:cNvSpPr>
              <a:spLocks noChangeArrowheads="1"/>
            </p:cNvSpPr>
            <p:nvPr/>
          </p:nvSpPr>
          <p:spPr bwMode="auto">
            <a:xfrm>
              <a:off x="4419" y="1968"/>
              <a:ext cx="222" cy="35"/>
            </a:xfrm>
            <a:prstGeom prst="ellipse">
              <a:avLst/>
            </a:prstGeom>
            <a:solidFill>
              <a:srgbClr val="EFF9FB"/>
            </a:solidFill>
            <a:ln w="9525">
              <a:noFill/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7300" name="Freeform 101"/>
            <p:cNvSpPr>
              <a:spLocks/>
            </p:cNvSpPr>
            <p:nvPr/>
          </p:nvSpPr>
          <p:spPr bwMode="auto">
            <a:xfrm>
              <a:off x="4431" y="1973"/>
              <a:ext cx="198" cy="22"/>
            </a:xfrm>
            <a:custGeom>
              <a:avLst/>
              <a:gdLst>
                <a:gd name="T0" fmla="*/ 20 w 79"/>
                <a:gd name="T1" fmla="*/ 22 h 8"/>
                <a:gd name="T2" fmla="*/ 251 w 79"/>
                <a:gd name="T3" fmla="*/ 0 h 8"/>
                <a:gd name="T4" fmla="*/ 484 w 79"/>
                <a:gd name="T5" fmla="*/ 22 h 8"/>
                <a:gd name="T6" fmla="*/ 484 w 79"/>
                <a:gd name="T7" fmla="*/ 38 h 8"/>
                <a:gd name="T8" fmla="*/ 251 w 79"/>
                <a:gd name="T9" fmla="*/ 60 h 8"/>
                <a:gd name="T10" fmla="*/ 20 w 79"/>
                <a:gd name="T11" fmla="*/ 38 h 8"/>
                <a:gd name="T12" fmla="*/ 20 w 79"/>
                <a:gd name="T13" fmla="*/ 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"/>
                <a:gd name="T22" fmla="*/ 0 h 8"/>
                <a:gd name="T23" fmla="*/ 79 w 7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" h="8">
                  <a:moveTo>
                    <a:pt x="3" y="3"/>
                  </a:moveTo>
                  <a:cubicBezTo>
                    <a:pt x="9" y="2"/>
                    <a:pt x="21" y="0"/>
                    <a:pt x="40" y="0"/>
                  </a:cubicBezTo>
                  <a:cubicBezTo>
                    <a:pt x="59" y="0"/>
                    <a:pt x="71" y="2"/>
                    <a:pt x="77" y="3"/>
                  </a:cubicBezTo>
                  <a:cubicBezTo>
                    <a:pt x="79" y="4"/>
                    <a:pt x="79" y="5"/>
                    <a:pt x="77" y="5"/>
                  </a:cubicBezTo>
                  <a:cubicBezTo>
                    <a:pt x="71" y="7"/>
                    <a:pt x="59" y="8"/>
                    <a:pt x="40" y="8"/>
                  </a:cubicBezTo>
                  <a:cubicBezTo>
                    <a:pt x="21" y="8"/>
                    <a:pt x="9" y="7"/>
                    <a:pt x="3" y="5"/>
                  </a:cubicBezTo>
                  <a:cubicBezTo>
                    <a:pt x="0" y="4"/>
                    <a:pt x="1" y="4"/>
                    <a:pt x="3" y="3"/>
                  </a:cubicBezTo>
                  <a:close/>
                </a:path>
              </a:pathLst>
            </a:custGeom>
            <a:solidFill>
              <a:srgbClr val="48BAD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01" name="Freeform 102"/>
            <p:cNvSpPr>
              <a:spLocks/>
            </p:cNvSpPr>
            <p:nvPr/>
          </p:nvSpPr>
          <p:spPr bwMode="auto">
            <a:xfrm>
              <a:off x="4431" y="1973"/>
              <a:ext cx="198" cy="16"/>
            </a:xfrm>
            <a:custGeom>
              <a:avLst/>
              <a:gdLst>
                <a:gd name="T0" fmla="*/ 20 w 79"/>
                <a:gd name="T1" fmla="*/ 35 h 6"/>
                <a:gd name="T2" fmla="*/ 45 w 79"/>
                <a:gd name="T3" fmla="*/ 43 h 6"/>
                <a:gd name="T4" fmla="*/ 251 w 79"/>
                <a:gd name="T5" fmla="*/ 29 h 6"/>
                <a:gd name="T6" fmla="*/ 451 w 79"/>
                <a:gd name="T7" fmla="*/ 43 h 6"/>
                <a:gd name="T8" fmla="*/ 484 w 79"/>
                <a:gd name="T9" fmla="*/ 35 h 6"/>
                <a:gd name="T10" fmla="*/ 484 w 79"/>
                <a:gd name="T11" fmla="*/ 21 h 6"/>
                <a:gd name="T12" fmla="*/ 251 w 79"/>
                <a:gd name="T13" fmla="*/ 0 h 6"/>
                <a:gd name="T14" fmla="*/ 20 w 79"/>
                <a:gd name="T15" fmla="*/ 21 h 6"/>
                <a:gd name="T16" fmla="*/ 20 w 79"/>
                <a:gd name="T17" fmla="*/ 35 h 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9"/>
                <a:gd name="T28" fmla="*/ 0 h 6"/>
                <a:gd name="T29" fmla="*/ 79 w 79"/>
                <a:gd name="T30" fmla="*/ 6 h 6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9" h="6">
                  <a:moveTo>
                    <a:pt x="3" y="5"/>
                  </a:moveTo>
                  <a:cubicBezTo>
                    <a:pt x="4" y="6"/>
                    <a:pt x="5" y="6"/>
                    <a:pt x="7" y="6"/>
                  </a:cubicBezTo>
                  <a:cubicBezTo>
                    <a:pt x="14" y="5"/>
                    <a:pt x="25" y="4"/>
                    <a:pt x="40" y="4"/>
                  </a:cubicBezTo>
                  <a:cubicBezTo>
                    <a:pt x="55" y="4"/>
                    <a:pt x="66" y="5"/>
                    <a:pt x="72" y="6"/>
                  </a:cubicBezTo>
                  <a:cubicBezTo>
                    <a:pt x="74" y="6"/>
                    <a:pt x="76" y="6"/>
                    <a:pt x="77" y="5"/>
                  </a:cubicBezTo>
                  <a:cubicBezTo>
                    <a:pt x="79" y="5"/>
                    <a:pt x="79" y="4"/>
                    <a:pt x="77" y="3"/>
                  </a:cubicBezTo>
                  <a:cubicBezTo>
                    <a:pt x="71" y="2"/>
                    <a:pt x="59" y="0"/>
                    <a:pt x="40" y="0"/>
                  </a:cubicBezTo>
                  <a:cubicBezTo>
                    <a:pt x="21" y="0"/>
                    <a:pt x="9" y="2"/>
                    <a:pt x="3" y="3"/>
                  </a:cubicBezTo>
                  <a:cubicBezTo>
                    <a:pt x="1" y="4"/>
                    <a:pt x="0" y="4"/>
                    <a:pt x="3" y="5"/>
                  </a:cubicBezTo>
                  <a:close/>
                </a:path>
              </a:pathLst>
            </a:custGeom>
            <a:solidFill>
              <a:srgbClr val="ADE0ED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02" name="Freeform 103"/>
            <p:cNvSpPr>
              <a:spLocks/>
            </p:cNvSpPr>
            <p:nvPr/>
          </p:nvSpPr>
          <p:spPr bwMode="auto">
            <a:xfrm>
              <a:off x="4439" y="2016"/>
              <a:ext cx="10" cy="507"/>
            </a:xfrm>
            <a:custGeom>
              <a:avLst/>
              <a:gdLst>
                <a:gd name="T0" fmla="*/ 25 w 4"/>
                <a:gd name="T1" fmla="*/ 1345 h 190"/>
                <a:gd name="T2" fmla="*/ 0 w 4"/>
                <a:gd name="T3" fmla="*/ 0 h 190"/>
                <a:gd name="T4" fmla="*/ 0 w 4"/>
                <a:gd name="T5" fmla="*/ 1353 h 190"/>
                <a:gd name="T6" fmla="*/ 25 w 4"/>
                <a:gd name="T7" fmla="*/ 1345 h 19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190"/>
                <a:gd name="T14" fmla="*/ 4 w 4"/>
                <a:gd name="T15" fmla="*/ 190 h 19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190">
                  <a:moveTo>
                    <a:pt x="4" y="189"/>
                  </a:moveTo>
                  <a:cubicBezTo>
                    <a:pt x="2" y="89"/>
                    <a:pt x="0" y="0"/>
                    <a:pt x="0" y="0"/>
                  </a:cubicBezTo>
                  <a:cubicBezTo>
                    <a:pt x="0" y="13"/>
                    <a:pt x="0" y="96"/>
                    <a:pt x="0" y="190"/>
                  </a:cubicBezTo>
                  <a:cubicBezTo>
                    <a:pt x="1" y="189"/>
                    <a:pt x="3" y="189"/>
                    <a:pt x="4" y="189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03" name="Freeform 104"/>
            <p:cNvSpPr>
              <a:spLocks/>
            </p:cNvSpPr>
            <p:nvPr/>
          </p:nvSpPr>
          <p:spPr bwMode="auto">
            <a:xfrm>
              <a:off x="4436" y="2016"/>
              <a:ext cx="3" cy="531"/>
            </a:xfrm>
            <a:custGeom>
              <a:avLst/>
              <a:gdLst>
                <a:gd name="T0" fmla="*/ 9 w 1"/>
                <a:gd name="T1" fmla="*/ 1382 h 199"/>
                <a:gd name="T2" fmla="*/ 9 w 1"/>
                <a:gd name="T3" fmla="*/ 0 h 199"/>
                <a:gd name="T4" fmla="*/ 0 w 1"/>
                <a:gd name="T5" fmla="*/ 1388 h 199"/>
                <a:gd name="T6" fmla="*/ 9 w 1"/>
                <a:gd name="T7" fmla="*/ 1382 h 199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"/>
                <a:gd name="T13" fmla="*/ 0 h 199"/>
                <a:gd name="T14" fmla="*/ 1 w 1"/>
                <a:gd name="T15" fmla="*/ 199 h 199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" h="199">
                  <a:moveTo>
                    <a:pt x="1" y="194"/>
                  </a:moveTo>
                  <a:cubicBezTo>
                    <a:pt x="1" y="0"/>
                    <a:pt x="1" y="0"/>
                    <a:pt x="1" y="0"/>
                  </a:cubicBezTo>
                  <a:cubicBezTo>
                    <a:pt x="0" y="195"/>
                    <a:pt x="0" y="195"/>
                    <a:pt x="0" y="195"/>
                  </a:cubicBezTo>
                  <a:cubicBezTo>
                    <a:pt x="0" y="195"/>
                    <a:pt x="1" y="199"/>
                    <a:pt x="1" y="194"/>
                  </a:cubicBez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04" name="Freeform 105"/>
            <p:cNvSpPr>
              <a:spLocks/>
            </p:cNvSpPr>
            <p:nvPr/>
          </p:nvSpPr>
          <p:spPr bwMode="auto">
            <a:xfrm>
              <a:off x="4611" y="2016"/>
              <a:ext cx="10" cy="523"/>
            </a:xfrm>
            <a:custGeom>
              <a:avLst/>
              <a:gdLst>
                <a:gd name="T0" fmla="*/ 25 w 4"/>
                <a:gd name="T1" fmla="*/ 1396 h 196"/>
                <a:gd name="T2" fmla="*/ 25 w 4"/>
                <a:gd name="T3" fmla="*/ 0 h 196"/>
                <a:gd name="T4" fmla="*/ 0 w 4"/>
                <a:gd name="T5" fmla="*/ 1388 h 196"/>
                <a:gd name="T6" fmla="*/ 25 w 4"/>
                <a:gd name="T7" fmla="*/ 1396 h 196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"/>
                <a:gd name="T13" fmla="*/ 0 h 196"/>
                <a:gd name="T14" fmla="*/ 4 w 4"/>
                <a:gd name="T15" fmla="*/ 196 h 19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" h="196">
                  <a:moveTo>
                    <a:pt x="4" y="196"/>
                  </a:moveTo>
                  <a:cubicBezTo>
                    <a:pt x="4" y="102"/>
                    <a:pt x="4" y="13"/>
                    <a:pt x="4" y="0"/>
                  </a:cubicBezTo>
                  <a:cubicBezTo>
                    <a:pt x="4" y="0"/>
                    <a:pt x="2" y="95"/>
                    <a:pt x="0" y="195"/>
                  </a:cubicBezTo>
                  <a:cubicBezTo>
                    <a:pt x="1" y="195"/>
                    <a:pt x="3" y="195"/>
                    <a:pt x="4" y="196"/>
                  </a:cubicBezTo>
                  <a:close/>
                </a:path>
              </a:pathLst>
            </a:custGeom>
            <a:solidFill>
              <a:srgbClr val="A8DFE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05" name="Freeform 106"/>
            <p:cNvSpPr>
              <a:spLocks/>
            </p:cNvSpPr>
            <p:nvPr/>
          </p:nvSpPr>
          <p:spPr bwMode="auto">
            <a:xfrm>
              <a:off x="4586" y="2717"/>
              <a:ext cx="35" cy="675"/>
            </a:xfrm>
            <a:custGeom>
              <a:avLst/>
              <a:gdLst>
                <a:gd name="T0" fmla="*/ 70 w 14"/>
                <a:gd name="T1" fmla="*/ 726 h 253"/>
                <a:gd name="T2" fmla="*/ 63 w 14"/>
                <a:gd name="T3" fmla="*/ 1473 h 253"/>
                <a:gd name="T4" fmla="*/ 0 w 14"/>
                <a:gd name="T5" fmla="*/ 1801 h 253"/>
                <a:gd name="T6" fmla="*/ 45 w 14"/>
                <a:gd name="T7" fmla="*/ 1750 h 253"/>
                <a:gd name="T8" fmla="*/ 88 w 14"/>
                <a:gd name="T9" fmla="*/ 1489 h 253"/>
                <a:gd name="T10" fmla="*/ 88 w 14"/>
                <a:gd name="T11" fmla="*/ 0 h 253"/>
                <a:gd name="T12" fmla="*/ 83 w 14"/>
                <a:gd name="T13" fmla="*/ 77 h 253"/>
                <a:gd name="T14" fmla="*/ 70 w 14"/>
                <a:gd name="T15" fmla="*/ 726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253"/>
                <a:gd name="T26" fmla="*/ 14 w 14"/>
                <a:gd name="T27" fmla="*/ 253 h 2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253">
                  <a:moveTo>
                    <a:pt x="11" y="102"/>
                  </a:moveTo>
                  <a:cubicBezTo>
                    <a:pt x="10" y="207"/>
                    <a:pt x="10" y="207"/>
                    <a:pt x="10" y="207"/>
                  </a:cubicBezTo>
                  <a:cubicBezTo>
                    <a:pt x="10" y="222"/>
                    <a:pt x="7" y="244"/>
                    <a:pt x="0" y="253"/>
                  </a:cubicBezTo>
                  <a:cubicBezTo>
                    <a:pt x="7" y="246"/>
                    <a:pt x="7" y="246"/>
                    <a:pt x="7" y="246"/>
                  </a:cubicBezTo>
                  <a:cubicBezTo>
                    <a:pt x="12" y="237"/>
                    <a:pt x="14" y="225"/>
                    <a:pt x="14" y="209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11"/>
                    <a:pt x="13" y="11"/>
                    <a:pt x="13" y="11"/>
                  </a:cubicBezTo>
                  <a:lnTo>
                    <a:pt x="11" y="102"/>
                  </a:lnTo>
                  <a:close/>
                </a:path>
              </a:pathLst>
            </a:custGeom>
            <a:solidFill>
              <a:srgbClr val="79CDE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06" name="Freeform 107"/>
            <p:cNvSpPr>
              <a:spLocks/>
            </p:cNvSpPr>
            <p:nvPr/>
          </p:nvSpPr>
          <p:spPr bwMode="auto">
            <a:xfrm>
              <a:off x="4569" y="2491"/>
              <a:ext cx="57" cy="914"/>
            </a:xfrm>
            <a:custGeom>
              <a:avLst/>
              <a:gdLst>
                <a:gd name="T0" fmla="*/ 129 w 23"/>
                <a:gd name="T1" fmla="*/ 0 h 343"/>
                <a:gd name="T2" fmla="*/ 124 w 23"/>
                <a:gd name="T3" fmla="*/ 2086 h 343"/>
                <a:gd name="T4" fmla="*/ 0 w 23"/>
                <a:gd name="T5" fmla="*/ 2436 h 343"/>
                <a:gd name="T6" fmla="*/ 0 w 23"/>
                <a:gd name="T7" fmla="*/ 2436 h 343"/>
                <a:gd name="T8" fmla="*/ 141 w 23"/>
                <a:gd name="T9" fmla="*/ 2086 h 343"/>
                <a:gd name="T10" fmla="*/ 129 w 23"/>
                <a:gd name="T11" fmla="*/ 0 h 3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343"/>
                <a:gd name="T20" fmla="*/ 23 w 23"/>
                <a:gd name="T21" fmla="*/ 343 h 3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343">
                  <a:moveTo>
                    <a:pt x="21" y="0"/>
                  </a:moveTo>
                  <a:cubicBezTo>
                    <a:pt x="20" y="294"/>
                    <a:pt x="20" y="294"/>
                    <a:pt x="20" y="294"/>
                  </a:cubicBezTo>
                  <a:cubicBezTo>
                    <a:pt x="20" y="319"/>
                    <a:pt x="13" y="337"/>
                    <a:pt x="0" y="343"/>
                  </a:cubicBezTo>
                  <a:cubicBezTo>
                    <a:pt x="0" y="343"/>
                    <a:pt x="0" y="343"/>
                    <a:pt x="0" y="343"/>
                  </a:cubicBezTo>
                  <a:cubicBezTo>
                    <a:pt x="15" y="336"/>
                    <a:pt x="23" y="321"/>
                    <a:pt x="23" y="294"/>
                  </a:cubicBezTo>
                  <a:cubicBezTo>
                    <a:pt x="21" y="0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07" name="Freeform 108"/>
            <p:cNvSpPr>
              <a:spLocks/>
            </p:cNvSpPr>
            <p:nvPr/>
          </p:nvSpPr>
          <p:spPr bwMode="auto">
            <a:xfrm>
              <a:off x="4444" y="2008"/>
              <a:ext cx="177" cy="27"/>
            </a:xfrm>
            <a:custGeom>
              <a:avLst/>
              <a:gdLst>
                <a:gd name="T0" fmla="*/ 0 w 71"/>
                <a:gd name="T1" fmla="*/ 0 h 10"/>
                <a:gd name="T2" fmla="*/ 441 w 71"/>
                <a:gd name="T3" fmla="*/ 0 h 10"/>
                <a:gd name="T4" fmla="*/ 0 w 71"/>
                <a:gd name="T5" fmla="*/ 0 h 10"/>
                <a:gd name="T6" fmla="*/ 0 60000 65536"/>
                <a:gd name="T7" fmla="*/ 0 60000 65536"/>
                <a:gd name="T8" fmla="*/ 0 60000 65536"/>
                <a:gd name="T9" fmla="*/ 0 w 71"/>
                <a:gd name="T10" fmla="*/ 0 h 10"/>
                <a:gd name="T11" fmla="*/ 71 w 71"/>
                <a:gd name="T12" fmla="*/ 10 h 1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71" h="10">
                  <a:moveTo>
                    <a:pt x="0" y="0"/>
                  </a:moveTo>
                  <a:cubicBezTo>
                    <a:pt x="6" y="3"/>
                    <a:pt x="53" y="6"/>
                    <a:pt x="71" y="0"/>
                  </a:cubicBezTo>
                  <a:cubicBezTo>
                    <a:pt x="60" y="4"/>
                    <a:pt x="21" y="10"/>
                    <a:pt x="0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08" name="Freeform 109"/>
            <p:cNvSpPr>
              <a:spLocks/>
            </p:cNvSpPr>
            <p:nvPr/>
          </p:nvSpPr>
          <p:spPr bwMode="auto">
            <a:xfrm>
              <a:off x="4439" y="2520"/>
              <a:ext cx="40" cy="877"/>
            </a:xfrm>
            <a:custGeom>
              <a:avLst/>
              <a:gdLst>
                <a:gd name="T0" fmla="*/ 0 w 16"/>
                <a:gd name="T1" fmla="*/ 2010 h 329"/>
                <a:gd name="T2" fmla="*/ 100 w 16"/>
                <a:gd name="T3" fmla="*/ 2338 h 329"/>
                <a:gd name="T4" fmla="*/ 55 w 16"/>
                <a:gd name="T5" fmla="*/ 1797 h 329"/>
                <a:gd name="T6" fmla="*/ 25 w 16"/>
                <a:gd name="T7" fmla="*/ 0 h 329"/>
                <a:gd name="T8" fmla="*/ 0 w 16"/>
                <a:gd name="T9" fmla="*/ 8 h 329"/>
                <a:gd name="T10" fmla="*/ 0 w 16"/>
                <a:gd name="T11" fmla="*/ 2010 h 32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"/>
                <a:gd name="T19" fmla="*/ 0 h 329"/>
                <a:gd name="T20" fmla="*/ 16 w 16"/>
                <a:gd name="T21" fmla="*/ 329 h 32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" h="329">
                  <a:moveTo>
                    <a:pt x="0" y="283"/>
                  </a:moveTo>
                  <a:cubicBezTo>
                    <a:pt x="0" y="306"/>
                    <a:pt x="6" y="321"/>
                    <a:pt x="16" y="329"/>
                  </a:cubicBezTo>
                  <a:cubicBezTo>
                    <a:pt x="4" y="303"/>
                    <a:pt x="9" y="284"/>
                    <a:pt x="9" y="253"/>
                  </a:cubicBezTo>
                  <a:cubicBezTo>
                    <a:pt x="9" y="222"/>
                    <a:pt x="7" y="105"/>
                    <a:pt x="4" y="0"/>
                  </a:cubicBezTo>
                  <a:cubicBezTo>
                    <a:pt x="3" y="0"/>
                    <a:pt x="1" y="0"/>
                    <a:pt x="0" y="1"/>
                  </a:cubicBezTo>
                  <a:lnTo>
                    <a:pt x="0" y="28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09" name="Freeform 110"/>
            <p:cNvSpPr>
              <a:spLocks/>
            </p:cNvSpPr>
            <p:nvPr/>
          </p:nvSpPr>
          <p:spPr bwMode="auto">
            <a:xfrm>
              <a:off x="4434" y="2547"/>
              <a:ext cx="27" cy="832"/>
            </a:xfrm>
            <a:custGeom>
              <a:avLst/>
              <a:gdLst>
                <a:gd name="T0" fmla="*/ 0 w 11"/>
                <a:gd name="T1" fmla="*/ 1941 h 312"/>
                <a:gd name="T2" fmla="*/ 66 w 11"/>
                <a:gd name="T3" fmla="*/ 2219 h 312"/>
                <a:gd name="T4" fmla="*/ 17 w 11"/>
                <a:gd name="T5" fmla="*/ 1941 h 312"/>
                <a:gd name="T6" fmla="*/ 12 w 11"/>
                <a:gd name="T7" fmla="*/ 0 h 312"/>
                <a:gd name="T8" fmla="*/ 5 w 11"/>
                <a:gd name="T9" fmla="*/ 0 h 312"/>
                <a:gd name="T10" fmla="*/ 0 w 11"/>
                <a:gd name="T11" fmla="*/ 1941 h 3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1"/>
                <a:gd name="T19" fmla="*/ 0 h 312"/>
                <a:gd name="T20" fmla="*/ 11 w 11"/>
                <a:gd name="T21" fmla="*/ 312 h 312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1" h="312">
                  <a:moveTo>
                    <a:pt x="0" y="273"/>
                  </a:moveTo>
                  <a:cubicBezTo>
                    <a:pt x="0" y="290"/>
                    <a:pt x="5" y="303"/>
                    <a:pt x="11" y="312"/>
                  </a:cubicBezTo>
                  <a:cubicBezTo>
                    <a:pt x="5" y="303"/>
                    <a:pt x="3" y="290"/>
                    <a:pt x="3" y="273"/>
                  </a:cubicBezTo>
                  <a:cubicBezTo>
                    <a:pt x="2" y="0"/>
                    <a:pt x="2" y="0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lnTo>
                    <a:pt x="0" y="273"/>
                  </a:lnTo>
                  <a:close/>
                </a:path>
              </a:pathLst>
            </a:custGeom>
            <a:solidFill>
              <a:srgbClr val="FFC4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10" name="Freeform 111"/>
            <p:cNvSpPr>
              <a:spLocks/>
            </p:cNvSpPr>
            <p:nvPr/>
          </p:nvSpPr>
          <p:spPr bwMode="auto">
            <a:xfrm>
              <a:off x="4534" y="2544"/>
              <a:ext cx="87" cy="867"/>
            </a:xfrm>
            <a:custGeom>
              <a:avLst/>
              <a:gdLst>
                <a:gd name="T0" fmla="*/ 216 w 35"/>
                <a:gd name="T1" fmla="*/ 8 h 325"/>
                <a:gd name="T2" fmla="*/ 191 w 35"/>
                <a:gd name="T3" fmla="*/ 13 h 325"/>
                <a:gd name="T4" fmla="*/ 162 w 35"/>
                <a:gd name="T5" fmla="*/ 1737 h 325"/>
                <a:gd name="T6" fmla="*/ 0 w 35"/>
                <a:gd name="T7" fmla="*/ 2313 h 325"/>
                <a:gd name="T8" fmla="*/ 216 w 35"/>
                <a:gd name="T9" fmla="*/ 1950 h 325"/>
                <a:gd name="T10" fmla="*/ 216 w 35"/>
                <a:gd name="T11" fmla="*/ 8 h 3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5"/>
                <a:gd name="T19" fmla="*/ 0 h 325"/>
                <a:gd name="T20" fmla="*/ 35 w 35"/>
                <a:gd name="T21" fmla="*/ 325 h 32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5" h="325">
                  <a:moveTo>
                    <a:pt x="35" y="1"/>
                  </a:moveTo>
                  <a:cubicBezTo>
                    <a:pt x="34" y="0"/>
                    <a:pt x="32" y="2"/>
                    <a:pt x="31" y="2"/>
                  </a:cubicBezTo>
                  <a:cubicBezTo>
                    <a:pt x="28" y="108"/>
                    <a:pt x="26" y="213"/>
                    <a:pt x="26" y="244"/>
                  </a:cubicBezTo>
                  <a:cubicBezTo>
                    <a:pt x="26" y="305"/>
                    <a:pt x="15" y="317"/>
                    <a:pt x="0" y="325"/>
                  </a:cubicBezTo>
                  <a:cubicBezTo>
                    <a:pt x="23" y="325"/>
                    <a:pt x="35" y="308"/>
                    <a:pt x="35" y="274"/>
                  </a:cubicBezTo>
                  <a:lnTo>
                    <a:pt x="35" y="1"/>
                  </a:lnTo>
                  <a:close/>
                </a:path>
              </a:pathLst>
            </a:custGeom>
            <a:solidFill>
              <a:srgbClr val="FFC42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11" name="Freeform 112"/>
            <p:cNvSpPr>
              <a:spLocks/>
            </p:cNvSpPr>
            <p:nvPr/>
          </p:nvSpPr>
          <p:spPr bwMode="auto">
            <a:xfrm>
              <a:off x="4586" y="2717"/>
              <a:ext cx="35" cy="675"/>
            </a:xfrm>
            <a:custGeom>
              <a:avLst/>
              <a:gdLst>
                <a:gd name="T0" fmla="*/ 70 w 14"/>
                <a:gd name="T1" fmla="*/ 726 h 253"/>
                <a:gd name="T2" fmla="*/ 63 w 14"/>
                <a:gd name="T3" fmla="*/ 1473 h 253"/>
                <a:gd name="T4" fmla="*/ 0 w 14"/>
                <a:gd name="T5" fmla="*/ 1801 h 253"/>
                <a:gd name="T6" fmla="*/ 45 w 14"/>
                <a:gd name="T7" fmla="*/ 1750 h 253"/>
                <a:gd name="T8" fmla="*/ 88 w 14"/>
                <a:gd name="T9" fmla="*/ 1489 h 253"/>
                <a:gd name="T10" fmla="*/ 88 w 14"/>
                <a:gd name="T11" fmla="*/ 0 h 253"/>
                <a:gd name="T12" fmla="*/ 83 w 14"/>
                <a:gd name="T13" fmla="*/ 77 h 253"/>
                <a:gd name="T14" fmla="*/ 70 w 14"/>
                <a:gd name="T15" fmla="*/ 726 h 253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14"/>
                <a:gd name="T25" fmla="*/ 0 h 253"/>
                <a:gd name="T26" fmla="*/ 14 w 14"/>
                <a:gd name="T27" fmla="*/ 253 h 253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14" h="253">
                  <a:moveTo>
                    <a:pt x="11" y="102"/>
                  </a:moveTo>
                  <a:cubicBezTo>
                    <a:pt x="10" y="207"/>
                    <a:pt x="10" y="207"/>
                    <a:pt x="10" y="207"/>
                  </a:cubicBezTo>
                  <a:cubicBezTo>
                    <a:pt x="10" y="222"/>
                    <a:pt x="7" y="244"/>
                    <a:pt x="0" y="253"/>
                  </a:cubicBezTo>
                  <a:cubicBezTo>
                    <a:pt x="7" y="246"/>
                    <a:pt x="7" y="246"/>
                    <a:pt x="7" y="246"/>
                  </a:cubicBezTo>
                  <a:cubicBezTo>
                    <a:pt x="12" y="237"/>
                    <a:pt x="14" y="225"/>
                    <a:pt x="14" y="209"/>
                  </a:cubicBezTo>
                  <a:cubicBezTo>
                    <a:pt x="14" y="0"/>
                    <a:pt x="14" y="0"/>
                    <a:pt x="14" y="0"/>
                  </a:cubicBezTo>
                  <a:cubicBezTo>
                    <a:pt x="13" y="11"/>
                    <a:pt x="13" y="11"/>
                    <a:pt x="13" y="11"/>
                  </a:cubicBezTo>
                  <a:lnTo>
                    <a:pt x="11" y="102"/>
                  </a:lnTo>
                  <a:close/>
                </a:path>
              </a:pathLst>
            </a:custGeom>
            <a:solidFill>
              <a:srgbClr val="FF94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12" name="Freeform 113"/>
            <p:cNvSpPr>
              <a:spLocks/>
            </p:cNvSpPr>
            <p:nvPr/>
          </p:nvSpPr>
          <p:spPr bwMode="auto">
            <a:xfrm>
              <a:off x="4569" y="2491"/>
              <a:ext cx="57" cy="914"/>
            </a:xfrm>
            <a:custGeom>
              <a:avLst/>
              <a:gdLst>
                <a:gd name="T0" fmla="*/ 129 w 23"/>
                <a:gd name="T1" fmla="*/ 0 h 343"/>
                <a:gd name="T2" fmla="*/ 124 w 23"/>
                <a:gd name="T3" fmla="*/ 2086 h 343"/>
                <a:gd name="T4" fmla="*/ 0 w 23"/>
                <a:gd name="T5" fmla="*/ 2436 h 343"/>
                <a:gd name="T6" fmla="*/ 0 w 23"/>
                <a:gd name="T7" fmla="*/ 2436 h 343"/>
                <a:gd name="T8" fmla="*/ 141 w 23"/>
                <a:gd name="T9" fmla="*/ 2086 h 343"/>
                <a:gd name="T10" fmla="*/ 129 w 23"/>
                <a:gd name="T11" fmla="*/ 0 h 34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3"/>
                <a:gd name="T19" fmla="*/ 0 h 343"/>
                <a:gd name="T20" fmla="*/ 23 w 23"/>
                <a:gd name="T21" fmla="*/ 343 h 34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3" h="343">
                  <a:moveTo>
                    <a:pt x="21" y="0"/>
                  </a:moveTo>
                  <a:cubicBezTo>
                    <a:pt x="20" y="294"/>
                    <a:pt x="20" y="294"/>
                    <a:pt x="20" y="294"/>
                  </a:cubicBezTo>
                  <a:cubicBezTo>
                    <a:pt x="20" y="319"/>
                    <a:pt x="13" y="337"/>
                    <a:pt x="0" y="343"/>
                  </a:cubicBezTo>
                  <a:cubicBezTo>
                    <a:pt x="0" y="343"/>
                    <a:pt x="0" y="343"/>
                    <a:pt x="0" y="343"/>
                  </a:cubicBezTo>
                  <a:cubicBezTo>
                    <a:pt x="15" y="336"/>
                    <a:pt x="23" y="321"/>
                    <a:pt x="23" y="294"/>
                  </a:cubicBezTo>
                  <a:cubicBezTo>
                    <a:pt x="21" y="0"/>
                    <a:pt x="21" y="0"/>
                    <a:pt x="21" y="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13" name="Oval 114"/>
            <p:cNvSpPr>
              <a:spLocks noChangeArrowheads="1"/>
            </p:cNvSpPr>
            <p:nvPr/>
          </p:nvSpPr>
          <p:spPr bwMode="auto">
            <a:xfrm>
              <a:off x="4419" y="1968"/>
              <a:ext cx="222" cy="35"/>
            </a:xfrm>
            <a:prstGeom prst="ellipse">
              <a:avLst/>
            </a:pr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7314" name="Freeform 115"/>
            <p:cNvSpPr>
              <a:spLocks/>
            </p:cNvSpPr>
            <p:nvPr/>
          </p:nvSpPr>
          <p:spPr bwMode="auto">
            <a:xfrm>
              <a:off x="4431" y="1973"/>
              <a:ext cx="198" cy="22"/>
            </a:xfrm>
            <a:custGeom>
              <a:avLst/>
              <a:gdLst>
                <a:gd name="T0" fmla="*/ 20 w 79"/>
                <a:gd name="T1" fmla="*/ 22 h 8"/>
                <a:gd name="T2" fmla="*/ 251 w 79"/>
                <a:gd name="T3" fmla="*/ 0 h 8"/>
                <a:gd name="T4" fmla="*/ 484 w 79"/>
                <a:gd name="T5" fmla="*/ 22 h 8"/>
                <a:gd name="T6" fmla="*/ 484 w 79"/>
                <a:gd name="T7" fmla="*/ 38 h 8"/>
                <a:gd name="T8" fmla="*/ 251 w 79"/>
                <a:gd name="T9" fmla="*/ 60 h 8"/>
                <a:gd name="T10" fmla="*/ 20 w 79"/>
                <a:gd name="T11" fmla="*/ 38 h 8"/>
                <a:gd name="T12" fmla="*/ 20 w 79"/>
                <a:gd name="T13" fmla="*/ 22 h 8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9"/>
                <a:gd name="T22" fmla="*/ 0 h 8"/>
                <a:gd name="T23" fmla="*/ 79 w 79"/>
                <a:gd name="T24" fmla="*/ 8 h 8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9" h="8">
                  <a:moveTo>
                    <a:pt x="3" y="3"/>
                  </a:moveTo>
                  <a:cubicBezTo>
                    <a:pt x="9" y="2"/>
                    <a:pt x="21" y="0"/>
                    <a:pt x="40" y="0"/>
                  </a:cubicBezTo>
                  <a:cubicBezTo>
                    <a:pt x="59" y="0"/>
                    <a:pt x="71" y="2"/>
                    <a:pt x="77" y="3"/>
                  </a:cubicBezTo>
                  <a:cubicBezTo>
                    <a:pt x="79" y="4"/>
                    <a:pt x="79" y="5"/>
                    <a:pt x="77" y="5"/>
                  </a:cubicBezTo>
                  <a:cubicBezTo>
                    <a:pt x="71" y="7"/>
                    <a:pt x="59" y="8"/>
                    <a:pt x="40" y="8"/>
                  </a:cubicBezTo>
                  <a:cubicBezTo>
                    <a:pt x="21" y="8"/>
                    <a:pt x="9" y="7"/>
                    <a:pt x="3" y="5"/>
                  </a:cubicBezTo>
                  <a:cubicBezTo>
                    <a:pt x="0" y="4"/>
                    <a:pt x="1" y="4"/>
                    <a:pt x="3" y="3"/>
                  </a:cubicBezTo>
                  <a:close/>
                </a:path>
              </a:pathLst>
            </a:custGeom>
            <a:noFill/>
            <a:ln w="3175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15" name="Freeform 116"/>
            <p:cNvSpPr>
              <a:spLocks/>
            </p:cNvSpPr>
            <p:nvPr/>
          </p:nvSpPr>
          <p:spPr bwMode="auto">
            <a:xfrm>
              <a:off x="4419" y="1984"/>
              <a:ext cx="222" cy="1451"/>
            </a:xfrm>
            <a:custGeom>
              <a:avLst/>
              <a:gdLst>
                <a:gd name="T0" fmla="*/ 0 w 89"/>
                <a:gd name="T1" fmla="*/ 3515 h 544"/>
                <a:gd name="T2" fmla="*/ 279 w 89"/>
                <a:gd name="T3" fmla="*/ 3870 h 544"/>
                <a:gd name="T4" fmla="*/ 554 w 89"/>
                <a:gd name="T5" fmla="*/ 3515 h 544"/>
                <a:gd name="T6" fmla="*/ 554 w 89"/>
                <a:gd name="T7" fmla="*/ 0 h 544"/>
                <a:gd name="T8" fmla="*/ 279 w 89"/>
                <a:gd name="T9" fmla="*/ 51 h 544"/>
                <a:gd name="T10" fmla="*/ 0 w 89"/>
                <a:gd name="T11" fmla="*/ 0 h 544"/>
                <a:gd name="T12" fmla="*/ 0 w 89"/>
                <a:gd name="T13" fmla="*/ 3515 h 544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9"/>
                <a:gd name="T22" fmla="*/ 0 h 544"/>
                <a:gd name="T23" fmla="*/ 89 w 89"/>
                <a:gd name="T24" fmla="*/ 544 h 544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9" h="544">
                  <a:moveTo>
                    <a:pt x="0" y="494"/>
                  </a:moveTo>
                  <a:cubicBezTo>
                    <a:pt x="0" y="504"/>
                    <a:pt x="1" y="544"/>
                    <a:pt x="45" y="544"/>
                  </a:cubicBezTo>
                  <a:cubicBezTo>
                    <a:pt x="89" y="544"/>
                    <a:pt x="89" y="503"/>
                    <a:pt x="89" y="494"/>
                  </a:cubicBezTo>
                  <a:cubicBezTo>
                    <a:pt x="89" y="0"/>
                    <a:pt x="89" y="0"/>
                    <a:pt x="89" y="0"/>
                  </a:cubicBezTo>
                  <a:cubicBezTo>
                    <a:pt x="89" y="4"/>
                    <a:pt x="69" y="7"/>
                    <a:pt x="45" y="7"/>
                  </a:cubicBezTo>
                  <a:cubicBezTo>
                    <a:pt x="20" y="7"/>
                    <a:pt x="0" y="4"/>
                    <a:pt x="0" y="0"/>
                  </a:cubicBezTo>
                  <a:lnTo>
                    <a:pt x="0" y="494"/>
                  </a:lnTo>
                  <a:close/>
                </a:path>
              </a:pathLst>
            </a:custGeom>
            <a:noFill/>
            <a:ln w="7938" cap="rnd">
              <a:solidFill>
                <a:srgbClr val="333333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/>
            </a:p>
          </p:txBody>
        </p:sp>
        <p:sp>
          <p:nvSpPr>
            <p:cNvPr id="97316" name="Oval 117"/>
            <p:cNvSpPr>
              <a:spLocks noChangeArrowheads="1"/>
            </p:cNvSpPr>
            <p:nvPr/>
          </p:nvSpPr>
          <p:spPr bwMode="auto">
            <a:xfrm>
              <a:off x="4499" y="2531"/>
              <a:ext cx="35" cy="3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7317" name="Oval 118"/>
            <p:cNvSpPr>
              <a:spLocks noChangeArrowheads="1"/>
            </p:cNvSpPr>
            <p:nvPr/>
          </p:nvSpPr>
          <p:spPr bwMode="auto">
            <a:xfrm>
              <a:off x="4539" y="2539"/>
              <a:ext cx="22" cy="24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  <p:sp>
          <p:nvSpPr>
            <p:cNvPr id="97318" name="Oval 119"/>
            <p:cNvSpPr>
              <a:spLocks noChangeArrowheads="1"/>
            </p:cNvSpPr>
            <p:nvPr/>
          </p:nvSpPr>
          <p:spPr bwMode="auto">
            <a:xfrm>
              <a:off x="4466" y="2536"/>
              <a:ext cx="23" cy="27"/>
            </a:xfrm>
            <a:prstGeom prst="ellipse">
              <a:avLst/>
            </a:pr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eaVert"/>
            <a:lstStyle/>
            <a:p>
              <a:endParaRPr lang="en-US" sz="1800">
                <a:latin typeface="Century Gothic" pitchFamily="34" charset="0"/>
              </a:endParaRPr>
            </a:p>
          </p:txBody>
        </p:sp>
      </p:grpSp>
      <p:pic>
        <p:nvPicPr>
          <p:cNvPr id="97284" name="Picture 4170" descr="H:\DOM_DMA_DIM\INTERNET\Projets web\SMART\cliparts\Divers\bulle_noire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8175" y="4149725"/>
            <a:ext cx="1444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7285" name="Picture 4170" descr="H:\DOM_DMA_DIM\INTERNET\Projets web\SMART\cliparts\Divers\bulle_noire.e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72225" y="3357563"/>
            <a:ext cx="144463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9734" name="Line 54"/>
          <p:cNvSpPr>
            <a:spLocks noChangeShapeType="1"/>
          </p:cNvSpPr>
          <p:nvPr/>
        </p:nvSpPr>
        <p:spPr bwMode="auto">
          <a:xfrm>
            <a:off x="2051050" y="4221163"/>
            <a:ext cx="649288" cy="0"/>
          </a:xfrm>
          <a:prstGeom prst="line">
            <a:avLst/>
          </a:prstGeom>
          <a:noFill/>
          <a:ln w="38100">
            <a:solidFill>
              <a:srgbClr val="FB41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99735" name="Line 55"/>
          <p:cNvSpPr>
            <a:spLocks noChangeShapeType="1"/>
          </p:cNvSpPr>
          <p:nvPr/>
        </p:nvSpPr>
        <p:spPr bwMode="auto">
          <a:xfrm>
            <a:off x="6516688" y="3429000"/>
            <a:ext cx="2087562" cy="0"/>
          </a:xfrm>
          <a:prstGeom prst="line">
            <a:avLst/>
          </a:prstGeom>
          <a:noFill/>
          <a:ln w="38100">
            <a:solidFill>
              <a:srgbClr val="FB4133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97288" name="Line 56"/>
          <p:cNvSpPr>
            <a:spLocks noChangeShapeType="1"/>
          </p:cNvSpPr>
          <p:nvPr/>
        </p:nvSpPr>
        <p:spPr bwMode="auto">
          <a:xfrm>
            <a:off x="755650" y="4437063"/>
            <a:ext cx="2087563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289" name="Line 57"/>
          <p:cNvSpPr>
            <a:spLocks noChangeShapeType="1"/>
          </p:cNvSpPr>
          <p:nvPr/>
        </p:nvSpPr>
        <p:spPr bwMode="auto">
          <a:xfrm flipH="1">
            <a:off x="611188" y="5805488"/>
            <a:ext cx="22320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/>
          </a:p>
        </p:txBody>
      </p:sp>
      <p:sp>
        <p:nvSpPr>
          <p:cNvPr id="97290" name="Arc 58"/>
          <p:cNvSpPr>
            <a:spLocks/>
          </p:cNvSpPr>
          <p:nvPr/>
        </p:nvSpPr>
        <p:spPr bwMode="auto">
          <a:xfrm flipH="1">
            <a:off x="1763713" y="5229225"/>
            <a:ext cx="215900" cy="576263"/>
          </a:xfrm>
          <a:custGeom>
            <a:avLst/>
            <a:gdLst>
              <a:gd name="T0" fmla="*/ 0 w 21600"/>
              <a:gd name="T1" fmla="*/ 0 h 21600"/>
              <a:gd name="T2" fmla="*/ 2158000 w 21600"/>
              <a:gd name="T3" fmla="*/ 15374031 h 21600"/>
              <a:gd name="T4" fmla="*/ 0 w 21600"/>
              <a:gd name="T5" fmla="*/ 15374031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97291" name="Text Box 59"/>
          <p:cNvSpPr txBox="1">
            <a:spLocks noChangeArrowheads="1"/>
          </p:cNvSpPr>
          <p:nvPr/>
        </p:nvSpPr>
        <p:spPr bwMode="auto">
          <a:xfrm>
            <a:off x="1185863" y="5222875"/>
            <a:ext cx="649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/>
              <a:t>45°</a:t>
            </a:r>
          </a:p>
        </p:txBody>
      </p:sp>
      <p:sp>
        <p:nvSpPr>
          <p:cNvPr id="199740" name="Line 60"/>
          <p:cNvSpPr>
            <a:spLocks noChangeShapeType="1"/>
          </p:cNvSpPr>
          <p:nvPr/>
        </p:nvSpPr>
        <p:spPr bwMode="auto">
          <a:xfrm>
            <a:off x="2627313" y="4271963"/>
            <a:ext cx="1079500" cy="792162"/>
          </a:xfrm>
          <a:prstGeom prst="line">
            <a:avLst/>
          </a:prstGeom>
          <a:noFill/>
          <a:ln w="38100">
            <a:solidFill>
              <a:srgbClr val="00008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r-FR"/>
          </a:p>
        </p:txBody>
      </p:sp>
      <p:sp>
        <p:nvSpPr>
          <p:cNvPr id="199741" name="Rectangle 61"/>
          <p:cNvSpPr>
            <a:spLocks noRot="1" noChangeArrowheads="1"/>
          </p:cNvSpPr>
          <p:nvPr/>
        </p:nvSpPr>
        <p:spPr bwMode="auto">
          <a:xfrm>
            <a:off x="673100" y="4905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fr-FR" sz="4400" b="1">
                <a:solidFill>
                  <a:srgbClr val="F03E5C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Types de centrifugeuse</a:t>
            </a:r>
            <a:r>
              <a:rPr lang="fr-FR" sz="4400" b="1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</a:p>
        </p:txBody>
      </p:sp>
      <p:sp>
        <p:nvSpPr>
          <p:cNvPr id="199742" name="Rectangle 62"/>
          <p:cNvSpPr>
            <a:spLocks noGrp="1" noChangeArrowheads="1"/>
          </p:cNvSpPr>
          <p:nvPr>
            <p:ph idx="1"/>
          </p:nvPr>
        </p:nvSpPr>
        <p:spPr>
          <a:xfrm>
            <a:off x="179388" y="1600200"/>
            <a:ext cx="8218487" cy="4525963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fr-FR" sz="2800" b="1" smtClean="0"/>
              <a:t>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fr-FR" sz="2800" b="1" smtClean="0">
                <a:solidFill>
                  <a:srgbClr val="F03E5C"/>
                </a:solidFill>
              </a:rPr>
              <a:t>Obliques </a:t>
            </a:r>
            <a:r>
              <a:rPr lang="fr-FR" sz="2800" b="1" smtClean="0"/>
              <a:t>                                        </a:t>
            </a:r>
            <a:r>
              <a:rPr lang="fr-FR" sz="2800" b="1" smtClean="0">
                <a:solidFill>
                  <a:srgbClr val="F03E5C"/>
                </a:solidFill>
              </a:rPr>
              <a:t>Horizontal </a:t>
            </a:r>
          </a:p>
          <a:p>
            <a:pPr eaLnBrk="1" hangingPunct="1">
              <a:defRPr/>
            </a:pPr>
            <a:endParaRPr lang="fr-FR" sz="2800" b="1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199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199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1997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997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9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199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199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1997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1997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734" grpId="0" animBg="1"/>
      <p:bldP spid="199735" grpId="0" animBg="1"/>
      <p:bldP spid="199740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483</TotalTime>
  <Words>284</Words>
  <Application>Microsoft Office PowerPoint</Application>
  <PresentationFormat>Affichage à l'écran (4:3)</PresentationFormat>
  <Paragraphs>57</Paragraphs>
  <Slides>13</Slides>
  <Notes>6</Notes>
  <HiddenSlides>0</HiddenSlides>
  <MMClips>1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Century Gothic</vt:lpstr>
      <vt:lpstr>Constantia</vt:lpstr>
      <vt:lpstr>Times New Roman</vt:lpstr>
      <vt:lpstr>Wingdings</vt:lpstr>
      <vt:lpstr>Wingdings 2</vt:lpstr>
      <vt:lpstr>Débit</vt:lpstr>
      <vt:lpstr>TECHNIQUES D’ANALYSES BIOLOGIQUES</vt:lpstr>
      <vt:lpstr>La centrifugation</vt:lpstr>
      <vt:lpstr>Présentation PowerPoint</vt:lpstr>
      <vt:lpstr>Principe</vt:lpstr>
      <vt:lpstr>Appareillage de centrifugation : (centrifugeuse) </vt:lpstr>
      <vt:lpstr>Attention</vt:lpstr>
      <vt:lpstr>Types de centrifugeuse </vt:lpstr>
      <vt:lpstr>Présentation PowerPoint</vt:lpstr>
      <vt:lpstr>Présentation PowerPoint</vt:lpstr>
      <vt:lpstr>Type de centrifugation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dell</dc:creator>
  <cp:lastModifiedBy>User</cp:lastModifiedBy>
  <cp:revision>22</cp:revision>
  <dcterms:created xsi:type="dcterms:W3CDTF">2012-10-08T07:12:53Z</dcterms:created>
  <dcterms:modified xsi:type="dcterms:W3CDTF">2020-12-18T13:13:25Z</dcterms:modified>
</cp:coreProperties>
</file>