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FF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07" autoAdjust="0"/>
  </p:normalViewPr>
  <p:slideViewPr>
    <p:cSldViewPr>
      <p:cViewPr>
        <p:scale>
          <a:sx n="75" d="100"/>
          <a:sy n="75" d="100"/>
        </p:scale>
        <p:origin x="-1224" y="-22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01/04/2017</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01/04/2017</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01/04/2017</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01/04/2017</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01/04/2017</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01/04/2017</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01/04/2017</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01/04/2017</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01/04/2017</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01/04/2017</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01/04/2017</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pPr/>
              <a:t>01/04/2017</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s://ar.wikipedia.org/w/index.php?title=%D9%85%D9%84%D9%81:%D8%AD%D8%B3%D9%86_%D8%A7%D9%84%D8%A8%D9%86%D8%A7_%D8%A7%D9%84%D8%B4%D8%A7%D8%A8.jpg&amp;filetimestamp=20140924225253&amp;"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ar.wikipedia.org/wiki/%D8%A7%D9%84%D9%85%D8%AC%D8%AA%D9%85%D8%B9_%D8%A7%D9%84%D9%85%D8%B3%D9%84%D9%85" TargetMode="External"/><Relationship Id="rId3" Type="http://schemas.openxmlformats.org/officeDocument/2006/relationships/hyperlink" Target="https://ar.wikipedia.org/wiki/%D8%A7%D9%84%D8%A5%D8%B3%D9%84%D8%A7%D9%85%D9%8A%D8%A9" TargetMode="External"/><Relationship Id="rId7" Type="http://schemas.openxmlformats.org/officeDocument/2006/relationships/hyperlink" Target="https://ar.wikipedia.org/wiki/%D9%85%D8%B3%D9%84%D9%85" TargetMode="External"/><Relationship Id="rId2" Type="http://schemas.openxmlformats.org/officeDocument/2006/relationships/hyperlink" Target="https://ar.wikipedia.org/wiki/%D8%A7%D9%84%D8%B9%D8%B1%D8%A8%D9%8A%D8%A9" TargetMode="External"/><Relationship Id="rId1" Type="http://schemas.openxmlformats.org/officeDocument/2006/relationships/slideLayout" Target="../slideLayouts/slideLayout2.xml"/><Relationship Id="rId6" Type="http://schemas.openxmlformats.org/officeDocument/2006/relationships/hyperlink" Target="https://ar.wikipedia.org/wiki/%D8%A7%D9%84%D8%AA%D8%B1%D8%A8%D9%8A%D8%A9" TargetMode="External"/><Relationship Id="rId5" Type="http://schemas.openxmlformats.org/officeDocument/2006/relationships/hyperlink" Target="https://ar.wikipedia.org/wiki/%D8%A5%D8%B3%D9%84%D8%A7%D9%85" TargetMode="External"/><Relationship Id="rId10" Type="http://schemas.openxmlformats.org/officeDocument/2006/relationships/hyperlink" Target="https://ar.wikipedia.org/w/index.php?title=%D8%A3%D8%B3%D8%AA%D8%A7%D8%B0%D9%8A%D8%A9_%D8%A7%D9%84%D8%B9%D8%A7%D9%84%D9%85&amp;action=edit&amp;redlink=1" TargetMode="External"/><Relationship Id="rId4" Type="http://schemas.openxmlformats.org/officeDocument/2006/relationships/hyperlink" Target="https://ar.wikipedia.org/wiki/%D8%AD%D8%B2%D8%A8_%D8%B3%D9%8A%D8%A7%D8%B3%D9%8A" TargetMode="External"/><Relationship Id="rId9" Type="http://schemas.openxmlformats.org/officeDocument/2006/relationships/hyperlink" Target="https://ar.wikipedia.org/wiki/%D8%A7%D9%84%D8%AE%D9%84%D8%A7%D9%81%D8%A9_%D8%A7%D9%84%D8%A5%D8%B3%D9%84%D8%A7%D9%85%D9%8A%D8%A9"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lnSpcReduction="10000"/>
          </a:bodyPr>
          <a:lstStyle/>
          <a:p>
            <a:pPr rtl="1"/>
            <a:endParaRPr lang="fr-FR" dirty="0" smtClean="0"/>
          </a:p>
          <a:p>
            <a:pPr rtl="1"/>
            <a:endParaRPr lang="fr-FR" dirty="0" smtClean="0"/>
          </a:p>
          <a:p>
            <a:pPr algn="r" rtl="1"/>
            <a:r>
              <a:rPr lang="ar-SA" b="1" dirty="0" smtClean="0">
                <a:solidFill>
                  <a:srgbClr val="FF0000"/>
                </a:solidFill>
              </a:rPr>
              <a:t>ميلاده </a:t>
            </a:r>
            <a:r>
              <a:rPr lang="ar-SA" b="1" dirty="0" smtClean="0">
                <a:solidFill>
                  <a:srgbClr val="FF0000"/>
                </a:solidFill>
              </a:rPr>
              <a:t>ونشأته</a:t>
            </a:r>
            <a:r>
              <a:rPr lang="ar-DZ" b="1" dirty="0" err="1" smtClean="0">
                <a:solidFill>
                  <a:srgbClr val="FF0000"/>
                </a:solidFill>
              </a:rPr>
              <a:t>:</a:t>
            </a:r>
            <a:r>
              <a:rPr lang="ar-SA" dirty="0" smtClean="0">
                <a:solidFill>
                  <a:schemeClr val="tx1"/>
                </a:solidFill>
              </a:rPr>
              <a:t>وُلِد </a:t>
            </a:r>
            <a:r>
              <a:rPr lang="ar-DZ" dirty="0" smtClean="0">
                <a:solidFill>
                  <a:schemeClr val="tx1"/>
                </a:solidFill>
              </a:rPr>
              <a:t>الامام </a:t>
            </a:r>
            <a:r>
              <a:rPr lang="ar-SA" dirty="0" smtClean="0">
                <a:solidFill>
                  <a:schemeClr val="tx1"/>
                </a:solidFill>
              </a:rPr>
              <a:t>حسن </a:t>
            </a:r>
            <a:r>
              <a:rPr lang="ar-SA" dirty="0" smtClean="0">
                <a:solidFill>
                  <a:schemeClr val="tx1"/>
                </a:solidFill>
              </a:rPr>
              <a:t>البَنَّا </a:t>
            </a:r>
            <a:r>
              <a:rPr lang="ar-SA" dirty="0" err="1" smtClean="0">
                <a:solidFill>
                  <a:schemeClr val="tx1"/>
                </a:solidFill>
              </a:rPr>
              <a:t>بقرية </a:t>
            </a:r>
            <a:r>
              <a:rPr lang="ar-SA" dirty="0" smtClean="0">
                <a:solidFill>
                  <a:schemeClr val="tx1"/>
                </a:solidFill>
              </a:rPr>
              <a:t>"</a:t>
            </a:r>
            <a:r>
              <a:rPr lang="ar-SA" dirty="0" smtClean="0">
                <a:solidFill>
                  <a:srgbClr val="0070C0"/>
                </a:solidFill>
              </a:rPr>
              <a:t>المحمودية</a:t>
            </a:r>
            <a:r>
              <a:rPr lang="ar-SA" dirty="0" smtClean="0">
                <a:solidFill>
                  <a:schemeClr val="tx1"/>
                </a:solidFill>
              </a:rPr>
              <a:t>”</a:t>
            </a:r>
            <a:endParaRPr lang="ar-DZ" dirty="0" smtClean="0">
              <a:solidFill>
                <a:schemeClr val="tx1"/>
              </a:solidFill>
            </a:endParaRPr>
          </a:p>
          <a:p>
            <a:pPr algn="r" rtl="1"/>
            <a:r>
              <a:rPr lang="ar-SA" dirty="0" smtClean="0">
                <a:solidFill>
                  <a:schemeClr val="tx1"/>
                </a:solidFill>
              </a:rPr>
              <a:t> </a:t>
            </a:r>
            <a:r>
              <a:rPr lang="ar-SA" dirty="0" smtClean="0">
                <a:solidFill>
                  <a:schemeClr val="tx1"/>
                </a:solidFill>
              </a:rPr>
              <a:t>بمحافظة البحيرة في ضحى يوم الأحد </a:t>
            </a:r>
            <a:endParaRPr lang="ar-DZ" dirty="0" smtClean="0">
              <a:solidFill>
                <a:schemeClr val="tx1"/>
              </a:solidFill>
            </a:endParaRPr>
          </a:p>
          <a:p>
            <a:pPr algn="r" rtl="1"/>
            <a:r>
              <a:rPr lang="ar-DZ" dirty="0" smtClean="0">
                <a:solidFill>
                  <a:schemeClr val="tx1"/>
                </a:solidFill>
              </a:rPr>
              <a:t>25</a:t>
            </a:r>
            <a:r>
              <a:rPr lang="ar-SA" dirty="0" smtClean="0">
                <a:solidFill>
                  <a:schemeClr val="tx1"/>
                </a:solidFill>
              </a:rPr>
              <a:t> </a:t>
            </a:r>
            <a:r>
              <a:rPr lang="ar-SA" dirty="0" smtClean="0">
                <a:solidFill>
                  <a:schemeClr val="tx1"/>
                </a:solidFill>
              </a:rPr>
              <a:t>شعبان </a:t>
            </a:r>
            <a:r>
              <a:rPr lang="ar-SA" dirty="0" err="1" smtClean="0">
                <a:solidFill>
                  <a:srgbClr val="3333CC"/>
                </a:solidFill>
              </a:rPr>
              <a:t>1324</a:t>
            </a:r>
            <a:r>
              <a:rPr lang="ar-SA" dirty="0" err="1" smtClean="0">
                <a:solidFill>
                  <a:schemeClr val="tx1"/>
                </a:solidFill>
              </a:rPr>
              <a:t>هـ</a:t>
            </a:r>
            <a:r>
              <a:rPr lang="fr-FR" dirty="0" smtClean="0">
                <a:solidFill>
                  <a:schemeClr val="tx1"/>
                </a:solidFill>
              </a:rPr>
              <a:t> </a:t>
            </a:r>
            <a:r>
              <a:rPr lang="ar-DZ" dirty="0" smtClean="0">
                <a:solidFill>
                  <a:schemeClr val="tx1"/>
                </a:solidFill>
              </a:rPr>
              <a:t>الموافق</a:t>
            </a:r>
            <a:r>
              <a:rPr lang="fr-FR" dirty="0" smtClean="0">
                <a:solidFill>
                  <a:schemeClr val="tx1"/>
                </a:solidFill>
              </a:rPr>
              <a:t> </a:t>
            </a:r>
            <a:r>
              <a:rPr lang="ar-DZ" dirty="0" smtClean="0">
                <a:solidFill>
                  <a:schemeClr val="tx1"/>
                </a:solidFill>
              </a:rPr>
              <a:t>14</a:t>
            </a:r>
            <a:r>
              <a:rPr lang="ar-SA" dirty="0" smtClean="0">
                <a:solidFill>
                  <a:schemeClr val="tx1"/>
                </a:solidFill>
              </a:rPr>
              <a:t>أكتوبر</a:t>
            </a:r>
            <a:r>
              <a:rPr lang="ar-SA" dirty="0" smtClean="0">
                <a:solidFill>
                  <a:srgbClr val="3333CC"/>
                </a:solidFill>
              </a:rPr>
              <a:t> 1906م</a:t>
            </a:r>
            <a:r>
              <a:rPr lang="ar-DZ" dirty="0" err="1" smtClean="0">
                <a:solidFill>
                  <a:schemeClr val="tx1"/>
                </a:solidFill>
              </a:rPr>
              <a:t>.</a:t>
            </a:r>
            <a:r>
              <a:rPr lang="fr-FR" dirty="0" smtClean="0">
                <a:solidFill>
                  <a:schemeClr val="tx1"/>
                </a:solidFill>
              </a:rPr>
              <a:t/>
            </a:r>
            <a:br>
              <a:rPr lang="fr-FR" dirty="0" smtClean="0">
                <a:solidFill>
                  <a:schemeClr val="tx1"/>
                </a:solidFill>
              </a:rPr>
            </a:br>
            <a:r>
              <a:rPr lang="ar-DZ" dirty="0" smtClean="0">
                <a:solidFill>
                  <a:schemeClr val="tx1"/>
                </a:solidFill>
              </a:rPr>
              <a:t>كان </a:t>
            </a:r>
            <a:r>
              <a:rPr lang="ar-DZ" dirty="0" err="1" smtClean="0">
                <a:solidFill>
                  <a:schemeClr val="tx1"/>
                </a:solidFill>
              </a:rPr>
              <a:t>جده </a:t>
            </a:r>
            <a:r>
              <a:rPr lang="ar-DZ" dirty="0" smtClean="0">
                <a:solidFill>
                  <a:schemeClr val="tx1"/>
                </a:solidFill>
              </a:rPr>
              <a:t>”</a:t>
            </a:r>
            <a:r>
              <a:rPr lang="ar-DZ" dirty="0" smtClean="0">
                <a:solidFill>
                  <a:srgbClr val="3333CC"/>
                </a:solidFill>
              </a:rPr>
              <a:t>عبد الرحمن</a:t>
            </a:r>
            <a:r>
              <a:rPr lang="ar-DZ" dirty="0" smtClean="0">
                <a:solidFill>
                  <a:schemeClr val="tx1"/>
                </a:solidFill>
              </a:rPr>
              <a:t>“ فلاحا كما </a:t>
            </a:r>
            <a:r>
              <a:rPr lang="ar-SA" dirty="0" smtClean="0">
                <a:solidFill>
                  <a:schemeClr val="tx1"/>
                </a:solidFill>
              </a:rPr>
              <a:t>كان </a:t>
            </a:r>
            <a:r>
              <a:rPr lang="ar-SA" dirty="0" err="1" smtClean="0">
                <a:solidFill>
                  <a:schemeClr val="tx1"/>
                </a:solidFill>
              </a:rPr>
              <a:t>والده "</a:t>
            </a:r>
            <a:r>
              <a:rPr lang="ar-SA" dirty="0" err="1" smtClean="0">
                <a:solidFill>
                  <a:srgbClr val="3333CC"/>
                </a:solidFill>
              </a:rPr>
              <a:t>أحمد</a:t>
            </a:r>
            <a:r>
              <a:rPr lang="ar-SA" dirty="0" err="1" smtClean="0">
                <a:solidFill>
                  <a:schemeClr val="tx1"/>
                </a:solidFill>
              </a:rPr>
              <a:t> </a:t>
            </a:r>
            <a:r>
              <a:rPr lang="ar-SA" dirty="0" err="1" smtClean="0">
                <a:solidFill>
                  <a:schemeClr val="tx1"/>
                </a:solidFill>
              </a:rPr>
              <a:t>"</a:t>
            </a:r>
            <a:r>
              <a:rPr lang="ar-SA" dirty="0" smtClean="0">
                <a:solidFill>
                  <a:schemeClr val="tx1"/>
                </a:solidFill>
              </a:rPr>
              <a:t> </a:t>
            </a:r>
            <a:r>
              <a:rPr lang="ar-DZ" dirty="0" smtClean="0">
                <a:solidFill>
                  <a:schemeClr val="tx1"/>
                </a:solidFill>
              </a:rPr>
              <a:t>قد اهتم  بدراسة العلوم الشرعية </a:t>
            </a:r>
            <a:r>
              <a:rPr lang="ar-DZ" dirty="0" err="1" smtClean="0">
                <a:solidFill>
                  <a:schemeClr val="tx1"/>
                </a:solidFill>
              </a:rPr>
              <a:t>بالاسكندرية</a:t>
            </a:r>
            <a:r>
              <a:rPr lang="ar-DZ" dirty="0" smtClean="0">
                <a:solidFill>
                  <a:schemeClr val="tx1"/>
                </a:solidFill>
              </a:rPr>
              <a:t> حتى اصبح من علماء الحديث </a:t>
            </a:r>
            <a:r>
              <a:rPr lang="ar-SA" dirty="0" smtClean="0">
                <a:solidFill>
                  <a:schemeClr val="tx1"/>
                </a:solidFill>
              </a:rPr>
              <a:t>وله </a:t>
            </a:r>
            <a:r>
              <a:rPr lang="ar-SA" dirty="0" smtClean="0">
                <a:solidFill>
                  <a:schemeClr val="tx1"/>
                </a:solidFill>
              </a:rPr>
              <a:t>فيه مصنفات عديدة </a:t>
            </a:r>
            <a:r>
              <a:rPr lang="ar-SA" dirty="0" err="1" smtClean="0">
                <a:solidFill>
                  <a:schemeClr val="tx1"/>
                </a:solidFill>
              </a:rPr>
              <a:t>أهمها </a:t>
            </a:r>
            <a:r>
              <a:rPr lang="ar-SA" dirty="0" smtClean="0">
                <a:solidFill>
                  <a:schemeClr val="tx1"/>
                </a:solidFill>
              </a:rPr>
              <a:t>"</a:t>
            </a:r>
            <a:r>
              <a:rPr lang="ar-SA" dirty="0" smtClean="0">
                <a:solidFill>
                  <a:srgbClr val="3333CC"/>
                </a:solidFill>
              </a:rPr>
              <a:t>ترتيب مسند الإمام أحمد</a:t>
            </a:r>
            <a:r>
              <a:rPr lang="ar-SA" dirty="0" smtClean="0">
                <a:solidFill>
                  <a:schemeClr val="tx1"/>
                </a:solidFill>
              </a:rPr>
              <a:t>"، </a:t>
            </a:r>
            <a:r>
              <a:rPr lang="ar-SA" dirty="0" smtClean="0">
                <a:solidFill>
                  <a:schemeClr val="tx1"/>
                </a:solidFill>
              </a:rPr>
              <a:t>وله أيضاً كتاب </a:t>
            </a:r>
            <a:r>
              <a:rPr lang="ar-SA" dirty="0" smtClean="0">
                <a:solidFill>
                  <a:srgbClr val="3333CC"/>
                </a:solidFill>
              </a:rPr>
              <a:t>بدائع المنن في جمع وترتيب مسند الشافعي</a:t>
            </a:r>
            <a:r>
              <a:rPr lang="ar-SA" dirty="0" smtClean="0">
                <a:solidFill>
                  <a:schemeClr val="tx1"/>
                </a:solidFill>
              </a:rPr>
              <a:t> وفي كنفه نشأ حسن البَنَّا فتطبع بالكثير من </a:t>
            </a:r>
            <a:r>
              <a:rPr lang="ar-SA" dirty="0" smtClean="0">
                <a:solidFill>
                  <a:schemeClr val="tx1"/>
                </a:solidFill>
              </a:rPr>
              <a:t>طباعه</a:t>
            </a:r>
            <a:r>
              <a:rPr lang="ar-DZ" dirty="0" smtClean="0">
                <a:solidFill>
                  <a:schemeClr val="tx1"/>
                </a:solidFill>
              </a:rPr>
              <a:t> ، كما كان والده يمتهن اصلاح الساعات </a:t>
            </a:r>
            <a:r>
              <a:rPr lang="ar-SA" dirty="0" smtClean="0">
                <a:solidFill>
                  <a:schemeClr val="tx1"/>
                </a:solidFill>
              </a:rPr>
              <a:t>ومن </a:t>
            </a:r>
            <a:r>
              <a:rPr lang="ar-SA" dirty="0" smtClean="0">
                <a:solidFill>
                  <a:schemeClr val="tx1"/>
                </a:solidFill>
              </a:rPr>
              <a:t>هنا جاءت شهرته </a:t>
            </a:r>
            <a:r>
              <a:rPr lang="ar-SA" b="1" dirty="0" err="1" smtClean="0">
                <a:solidFill>
                  <a:schemeClr val="tx1"/>
                </a:solidFill>
              </a:rPr>
              <a:t>بالساعاتي</a:t>
            </a:r>
            <a:r>
              <a:rPr lang="ar-SA" dirty="0" err="1" smtClean="0">
                <a:solidFill>
                  <a:schemeClr val="tx1"/>
                </a:solidFill>
              </a:rPr>
              <a:t>.</a:t>
            </a:r>
            <a:r>
              <a:rPr lang="ar-SA" dirty="0" smtClean="0">
                <a:solidFill>
                  <a:schemeClr val="tx1"/>
                </a:solidFill>
              </a:rPr>
              <a:t> </a:t>
            </a:r>
            <a:r>
              <a:rPr lang="ar-SA" dirty="0" smtClean="0">
                <a:solidFill>
                  <a:schemeClr val="tx1"/>
                </a:solidFill>
              </a:rPr>
              <a:t>كما </a:t>
            </a:r>
            <a:r>
              <a:rPr lang="ar-SA" dirty="0" smtClean="0">
                <a:solidFill>
                  <a:schemeClr val="tx1"/>
                </a:solidFill>
              </a:rPr>
              <a:t>درس البنا على أبيه العلوم الشرعيَّة، </a:t>
            </a:r>
            <a:r>
              <a:rPr lang="ar-SA" dirty="0" smtClean="0">
                <a:solidFill>
                  <a:schemeClr val="tx1"/>
                </a:solidFill>
              </a:rPr>
              <a:t>وكان </a:t>
            </a:r>
            <a:r>
              <a:rPr lang="ar-SA" dirty="0" smtClean="0">
                <a:solidFill>
                  <a:schemeClr val="tx1"/>
                </a:solidFill>
              </a:rPr>
              <a:t>يعلمه دروس الفقه في المنزل، وكان يحثُّه على حفظ المتون في فروع العلوم الشرعيَّة، ويشجعه على القراءة واقتناء الكتب، وبالإضافة إلى هذا فقد علَّمه صنعة الساعات، وحرفة تجليد </a:t>
            </a:r>
            <a:r>
              <a:rPr lang="ar-SA" dirty="0" smtClean="0">
                <a:solidFill>
                  <a:schemeClr val="tx1"/>
                </a:solidFill>
              </a:rPr>
              <a:t>الكتب</a:t>
            </a:r>
            <a:r>
              <a:rPr lang="ar-DZ" dirty="0" err="1" smtClean="0">
                <a:solidFill>
                  <a:schemeClr val="tx1"/>
                </a:solidFill>
              </a:rPr>
              <a:t>.</a:t>
            </a:r>
            <a:endParaRPr lang="fr-FR" dirty="0" smtClean="0">
              <a:solidFill>
                <a:schemeClr val="tx1"/>
              </a:solidFill>
            </a:endParaRPr>
          </a:p>
        </p:txBody>
      </p:sp>
      <p:sp>
        <p:nvSpPr>
          <p:cNvPr id="7" name="Nuage 6"/>
          <p:cNvSpPr/>
          <p:nvPr/>
        </p:nvSpPr>
        <p:spPr>
          <a:xfrm>
            <a:off x="3707904" y="0"/>
            <a:ext cx="5436096" cy="1196752"/>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ar-DZ" sz="5000" b="1" dirty="0" smtClean="0">
                <a:solidFill>
                  <a:srgbClr val="FF3399"/>
                </a:solidFill>
              </a:rPr>
              <a:t>الامام </a:t>
            </a:r>
            <a:r>
              <a:rPr lang="ar-DZ" sz="5000" b="1" dirty="0" smtClean="0">
                <a:solidFill>
                  <a:srgbClr val="FF3399"/>
                </a:solidFill>
              </a:rPr>
              <a:t>حسن البنّا</a:t>
            </a:r>
            <a:endParaRPr lang="fr-FR" sz="5000" b="1" dirty="0">
              <a:solidFill>
                <a:srgbClr val="FF3399"/>
              </a:solidFill>
            </a:endParaRPr>
          </a:p>
        </p:txBody>
      </p:sp>
      <p:pic>
        <p:nvPicPr>
          <p:cNvPr id="4" name="Image 3" descr="https://upload.wikimedia.org/wikipedia/ar/0/04/%D8%AD%D8%B3%D9%86_%D8%A7%D9%84%D8%A8%D9%86%D8%A7_%D8%A7%D9%84%D8%B4%D8%A7%D8%A8.jpg">
            <a:hlinkClick r:id="rId2"/>
          </p:cNvPr>
          <p:cNvPicPr/>
          <p:nvPr/>
        </p:nvPicPr>
        <p:blipFill>
          <a:blip r:embed="rId3" cstate="print"/>
          <a:srcRect/>
          <a:stretch>
            <a:fillRect/>
          </a:stretch>
        </p:blipFill>
        <p:spPr bwMode="auto">
          <a:xfrm>
            <a:off x="0" y="44624"/>
            <a:ext cx="2195736" cy="2276872"/>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lstStyle/>
          <a:p>
            <a:pPr algn="r" rtl="1"/>
            <a:r>
              <a:rPr lang="ar-SA" dirty="0" smtClean="0"/>
              <a:t>وعلى الرغم من عدم معرفة الطالب الذي ألقى القنبلة وعدم تحديد الجهة </a:t>
            </a:r>
            <a:r>
              <a:rPr lang="ar-SA" dirty="0" err="1" smtClean="0"/>
              <a:t>المسؤولة</a:t>
            </a:r>
            <a:r>
              <a:rPr lang="ar-SA" dirty="0" smtClean="0"/>
              <a:t> عن ذلك، فقد وجهت الحكومة قرار الاتهام بقتل </a:t>
            </a:r>
            <a:r>
              <a:rPr lang="ar-SA" dirty="0" err="1" smtClean="0"/>
              <a:t>الحكمدار</a:t>
            </a:r>
            <a:r>
              <a:rPr lang="ar-SA" dirty="0" smtClean="0"/>
              <a:t> إلى الإخوان المسلمين، وصدر قرار بإغلاق صحيفة الجماعة، وأعقب ذلك صدور قرار بحل الجماعة بكل فروعها</a:t>
            </a:r>
            <a:r>
              <a:rPr lang="fr-FR" dirty="0" smtClean="0"/>
              <a:t>.</a:t>
            </a:r>
            <a:br>
              <a:rPr lang="fr-FR" dirty="0" smtClean="0"/>
            </a:br>
            <a:r>
              <a:rPr lang="ar-SA" dirty="0" smtClean="0"/>
              <a:t>وفي يوم 27 </a:t>
            </a:r>
            <a:r>
              <a:rPr lang="ar-SA" dirty="0" smtClean="0"/>
              <a:t>صفر </a:t>
            </a:r>
            <a:r>
              <a:rPr lang="ar-SA" dirty="0" err="1" smtClean="0"/>
              <a:t>1368هـ</a:t>
            </a:r>
            <a:r>
              <a:rPr lang="ar-SA" dirty="0" smtClean="0"/>
              <a:t> = 28 </a:t>
            </a:r>
            <a:r>
              <a:rPr lang="ar-SA" dirty="0" smtClean="0"/>
              <a:t>ديسمبر </a:t>
            </a:r>
            <a:r>
              <a:rPr lang="ar-SA" dirty="0" smtClean="0"/>
              <a:t>1948 أطلق شاب من الجماعة الرصاص على </a:t>
            </a:r>
            <a:r>
              <a:rPr lang="ar-SA" dirty="0" err="1" smtClean="0"/>
              <a:t>النقراشي </a:t>
            </a:r>
            <a:r>
              <a:rPr lang="ar-SA" dirty="0" smtClean="0"/>
              <a:t>– أثناء دخوله وزارة الداخلية</a:t>
            </a:r>
            <a:r>
              <a:rPr lang="fr-FR" dirty="0" smtClean="0"/>
              <a:t> – </a:t>
            </a:r>
            <a:r>
              <a:rPr lang="ar-SA" dirty="0" smtClean="0"/>
              <a:t>بعد أن تخفَّى في </a:t>
            </a:r>
            <a:r>
              <a:rPr lang="ar-SA" dirty="0" err="1" smtClean="0"/>
              <a:t>زي</a:t>
            </a:r>
            <a:r>
              <a:rPr lang="ar-SA" dirty="0" smtClean="0"/>
              <a:t> ضابط شرطة، فأرداه قتيلاً، وباغتيال النقراشي بدأت السطور الأخيرة لحياة البَنَّا، وكانت تلك بداية النهاية</a:t>
            </a:r>
            <a:r>
              <a:rPr lang="fr-FR" dirty="0" smtClean="0"/>
              <a:t>.</a:t>
            </a:r>
            <a:br>
              <a:rPr lang="fr-FR" dirty="0" smtClean="0"/>
            </a:br>
            <a:endParaRPr lang="fr-F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lstStyle/>
          <a:p>
            <a:pPr algn="r" rtl="1"/>
            <a:r>
              <a:rPr lang="ar-SA" b="1" dirty="0" smtClean="0">
                <a:solidFill>
                  <a:srgbClr val="FF0000"/>
                </a:solidFill>
              </a:rPr>
              <a:t>اغتيال الإمام </a:t>
            </a:r>
            <a:r>
              <a:rPr lang="ar-DZ" b="1" dirty="0" err="1" smtClean="0">
                <a:solidFill>
                  <a:srgbClr val="FF0000"/>
                </a:solidFill>
              </a:rPr>
              <a:t>:</a:t>
            </a:r>
            <a:endParaRPr lang="ar-DZ" b="1" dirty="0" smtClean="0">
              <a:solidFill>
                <a:srgbClr val="FF0000"/>
              </a:solidFill>
            </a:endParaRPr>
          </a:p>
          <a:p>
            <a:pPr algn="r" rtl="1"/>
            <a:r>
              <a:rPr lang="ar-SA" dirty="0" smtClean="0"/>
              <a:t>وفي مساء يوم السبت 14 ربيع الآخر </a:t>
            </a:r>
            <a:r>
              <a:rPr lang="ar-SA" dirty="0" err="1" smtClean="0"/>
              <a:t>1368هـ</a:t>
            </a:r>
            <a:r>
              <a:rPr lang="ar-SA" dirty="0" smtClean="0"/>
              <a:t> = 12 فبراير </a:t>
            </a:r>
            <a:r>
              <a:rPr lang="ar-SA" dirty="0" err="1" smtClean="0"/>
              <a:t>1949م</a:t>
            </a:r>
            <a:r>
              <a:rPr lang="ar-SA" dirty="0" smtClean="0"/>
              <a:t> عندما كان الإمام حسن البَنَّا يغادر جمعية الشبان المسلمين بشارع رمسيس بالقاهرة اغتالته يد الغدر والخيانة، ولكنها لم تستطع أن تغتال أفكاره أو تنال من دعوته التي انتشرت لتملأ ربوع الأرض بنورها، وتهدي قلوب الحائرين </a:t>
            </a:r>
            <a:r>
              <a:rPr lang="ar-SA" dirty="0" err="1" smtClean="0"/>
              <a:t>بهديها</a:t>
            </a:r>
            <a:r>
              <a:rPr lang="ar-SA" dirty="0" smtClean="0"/>
              <a:t>، وتضيء ظلام النفوس بأفكارها وضيائها</a:t>
            </a:r>
            <a:r>
              <a:rPr lang="fr-FR" dirty="0" smtClean="0"/>
              <a:t>.</a:t>
            </a:r>
            <a:br>
              <a:rPr lang="fr-FR" dirty="0" smtClean="0"/>
            </a:br>
            <a:r>
              <a:rPr lang="ar-SA" dirty="0" smtClean="0"/>
              <a:t>لقد </a:t>
            </a:r>
            <a:r>
              <a:rPr lang="ar-SA" dirty="0" err="1" smtClean="0"/>
              <a:t>استشهد </a:t>
            </a:r>
            <a:r>
              <a:rPr lang="ar-SA" dirty="0" smtClean="0"/>
              <a:t>"حسن البَنَّا"، ولكن أفكاره، ما زالت حية، تنبض </a:t>
            </a:r>
            <a:r>
              <a:rPr lang="ar-SA" dirty="0" err="1" smtClean="0"/>
              <a:t>بها</a:t>
            </a:r>
            <a:r>
              <a:rPr lang="ar-SA" dirty="0" smtClean="0"/>
              <a:t> القلوب وتتوهج </a:t>
            </a:r>
            <a:r>
              <a:rPr lang="ar-SA" dirty="0" err="1" smtClean="0"/>
              <a:t>بها</a:t>
            </a:r>
            <a:r>
              <a:rPr lang="ar-SA" dirty="0" smtClean="0"/>
              <a:t> الأرواح والنفوس</a:t>
            </a:r>
            <a:r>
              <a:rPr lang="fr-FR" dirty="0" smtClean="0"/>
              <a:t>.</a:t>
            </a:r>
            <a:br>
              <a:rPr lang="fr-FR" dirty="0" smtClean="0"/>
            </a:br>
            <a:endParaRPr lang="fr-F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lstStyle/>
          <a:p>
            <a:pPr algn="r" rtl="1"/>
            <a:r>
              <a:rPr lang="ar-DZ" dirty="0" smtClean="0">
                <a:solidFill>
                  <a:srgbClr val="FF0000"/>
                </a:solidFill>
              </a:rPr>
              <a:t>منهجه الدعوي </a:t>
            </a:r>
          </a:p>
          <a:p>
            <a:pPr algn="r" rtl="1"/>
            <a:r>
              <a:rPr lang="ar-SA" dirty="0" smtClean="0"/>
              <a:t>تطورت </a:t>
            </a:r>
            <a:r>
              <a:rPr lang="ar-SA" dirty="0" smtClean="0"/>
              <a:t>جماعة الإخوان وانتشرت في مختلف فئات المجتمع، حتى أصبحت في أواخر الأربعينيات أقوى قوة اجتماعية سياسية منظمة في مصر، كما أصبح لها فروع في عدد من البلدان </a:t>
            </a:r>
            <a:r>
              <a:rPr lang="ar-SA" dirty="0" smtClean="0">
                <a:hlinkClick r:id="rId2" tooltip="العربية"/>
              </a:rPr>
              <a:t>العربية</a:t>
            </a:r>
            <a:r>
              <a:rPr lang="fr-FR" dirty="0" smtClean="0"/>
              <a:t> </a:t>
            </a:r>
            <a:r>
              <a:rPr lang="ar-SA" dirty="0" smtClean="0">
                <a:hlinkClick r:id="rId3" tooltip="الإسلامية"/>
              </a:rPr>
              <a:t>والإسلامية</a:t>
            </a:r>
            <a:r>
              <a:rPr lang="ar-SA" dirty="0" smtClean="0"/>
              <a:t>، كان البَنّا يؤكِّد دومًا على أن جماعته ليست </a:t>
            </a:r>
            <a:r>
              <a:rPr lang="ar-SA" dirty="0" smtClean="0">
                <a:hlinkClick r:id="rId4" tooltip="حزب سياسي"/>
              </a:rPr>
              <a:t>حزبًا سياسيًّاٍ</a:t>
            </a:r>
            <a:r>
              <a:rPr lang="ar-SA" dirty="0" smtClean="0"/>
              <a:t>، بل هي فكرة تجمع كل الأفكار الإصلاحية، وتسعى إلى العودة </a:t>
            </a:r>
            <a:r>
              <a:rPr lang="ar-SA" dirty="0" smtClean="0">
                <a:hlinkClick r:id="rId5" tooltip="إسلام"/>
              </a:rPr>
              <a:t>للإسلام</a:t>
            </a:r>
            <a:r>
              <a:rPr lang="ar-SA" dirty="0" smtClean="0"/>
              <a:t> واتخاذه منهجًا شاملاً للحياة، ويقوم منهجه الإصلاحي على </a:t>
            </a:r>
            <a:r>
              <a:rPr lang="ar-SA" dirty="0" smtClean="0">
                <a:hlinkClick r:id="rId6" tooltip="التربية"/>
              </a:rPr>
              <a:t>التربية</a:t>
            </a:r>
            <a:r>
              <a:rPr lang="ar-SA" dirty="0" smtClean="0"/>
              <a:t> والتدرج في إحداث التغيير ويتلخص هذا المنهج في تكوين </a:t>
            </a:r>
            <a:r>
              <a:rPr lang="ar-SA" dirty="0" smtClean="0">
                <a:hlinkClick r:id="rId7" tooltip="مسلم"/>
              </a:rPr>
              <a:t>الفرد المسلم</a:t>
            </a:r>
            <a:r>
              <a:rPr lang="ar-SA" dirty="0" smtClean="0"/>
              <a:t> والأسرة المسلمة ثم </a:t>
            </a:r>
            <a:r>
              <a:rPr lang="ar-SA" dirty="0" smtClean="0">
                <a:hlinkClick r:id="rId8" tooltip="المجتمع المسلم"/>
              </a:rPr>
              <a:t>المجتمع المسلم</a:t>
            </a:r>
            <a:r>
              <a:rPr lang="ar-SA" dirty="0" smtClean="0"/>
              <a:t> ثم الحكومة المسلمة فالدولة </a:t>
            </a:r>
            <a:r>
              <a:rPr lang="ar-SA" dirty="0" smtClean="0">
                <a:hlinkClick r:id="rId9" tooltip="الخلافة الإسلامية"/>
              </a:rPr>
              <a:t>فالخلافة الإسلامية</a:t>
            </a:r>
            <a:r>
              <a:rPr lang="ar-SA" dirty="0" smtClean="0"/>
              <a:t> وأخيرًا الوصول إلى </a:t>
            </a:r>
            <a:r>
              <a:rPr lang="ar-SA" dirty="0" smtClean="0">
                <a:hlinkClick r:id="rId10" tooltip="أستاذية العالم (الصفحة غير موجودة)"/>
              </a:rPr>
              <a:t>أستاذية </a:t>
            </a:r>
            <a:r>
              <a:rPr lang="ar-SA" dirty="0" err="1" smtClean="0">
                <a:hlinkClick r:id="rId10" tooltip="أستاذية العالم (الصفحة غير موجودة)"/>
              </a:rPr>
              <a:t>العالم</a:t>
            </a:r>
            <a:r>
              <a:rPr lang="ar-SA" dirty="0" err="1" smtClean="0"/>
              <a:t>.</a:t>
            </a:r>
            <a:r>
              <a:rPr lang="ar-SA" dirty="0" smtClean="0"/>
              <a:t> والمعنى هو أن يكون الإخوان هم القدوة والقِبلة التي يجب أن تتجه إليها كافة الأنظار لتتعلم منها وتنهل من علومها وتجاربها</a:t>
            </a:r>
            <a:endParaRPr lang="fr-F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fontScale="92500" lnSpcReduction="20000"/>
          </a:bodyPr>
          <a:lstStyle/>
          <a:p>
            <a:pPr algn="r" rtl="1"/>
            <a:r>
              <a:rPr lang="ar-SA" sz="3600" b="1" dirty="0" smtClean="0">
                <a:solidFill>
                  <a:srgbClr val="FF0000"/>
                </a:solidFill>
              </a:rPr>
              <a:t>مؤلفاته</a:t>
            </a:r>
            <a:endParaRPr lang="ar-DZ" sz="3600" b="1" dirty="0" smtClean="0">
              <a:solidFill>
                <a:srgbClr val="FF0000"/>
              </a:solidFill>
            </a:endParaRPr>
          </a:p>
          <a:p>
            <a:pPr lvl="0" algn="r" rtl="1"/>
            <a:r>
              <a:rPr lang="ar-DZ" sz="3600" dirty="0" smtClean="0"/>
              <a:t>مذكرات الدعوة والداعية</a:t>
            </a:r>
          </a:p>
          <a:p>
            <a:pPr lvl="0" algn="r" rtl="1"/>
            <a:r>
              <a:rPr lang="ar-SA" sz="3600" dirty="0" smtClean="0"/>
              <a:t>المرأة </a:t>
            </a:r>
            <a:r>
              <a:rPr lang="ar-SA" sz="3600" dirty="0" smtClean="0"/>
              <a:t>المسلمة</a:t>
            </a:r>
            <a:endParaRPr lang="fr-FR" sz="3600" dirty="0" smtClean="0"/>
          </a:p>
          <a:p>
            <a:pPr lvl="0" algn="r" rtl="1"/>
            <a:r>
              <a:rPr lang="ar-SA" sz="3600" dirty="0" smtClean="0"/>
              <a:t>تحديد النسل</a:t>
            </a:r>
            <a:endParaRPr lang="fr-FR" sz="3600" dirty="0" smtClean="0"/>
          </a:p>
          <a:p>
            <a:pPr lvl="0" algn="r" rtl="1"/>
            <a:r>
              <a:rPr lang="ar-SA" sz="3600" dirty="0" smtClean="0"/>
              <a:t>المأثورات</a:t>
            </a:r>
            <a:endParaRPr lang="fr-FR" sz="3600" dirty="0" smtClean="0"/>
          </a:p>
          <a:p>
            <a:pPr lvl="0" algn="r" rtl="1"/>
            <a:r>
              <a:rPr lang="ar-SA" sz="3600" dirty="0" smtClean="0"/>
              <a:t>مباحث في علوم الحديث</a:t>
            </a:r>
            <a:endParaRPr lang="fr-FR" sz="3600" dirty="0" smtClean="0"/>
          </a:p>
          <a:p>
            <a:pPr lvl="0" algn="r" rtl="1"/>
            <a:r>
              <a:rPr lang="ar-SA" sz="3600" dirty="0" smtClean="0"/>
              <a:t>السلام في الإسلام</a:t>
            </a:r>
            <a:endParaRPr lang="fr-FR" sz="3600" dirty="0" smtClean="0"/>
          </a:p>
          <a:p>
            <a:pPr lvl="0" algn="r" rtl="1"/>
            <a:r>
              <a:rPr lang="ar-SA" sz="3600" dirty="0" smtClean="0"/>
              <a:t>قضيتنا</a:t>
            </a:r>
            <a:endParaRPr lang="ar-DZ" sz="3600" dirty="0" smtClean="0"/>
          </a:p>
          <a:p>
            <a:pPr lvl="0" algn="r" rtl="1"/>
            <a:r>
              <a:rPr lang="ar-DZ" sz="3600" dirty="0" err="1" smtClean="0">
                <a:solidFill>
                  <a:srgbClr val="3333CC"/>
                </a:solidFill>
              </a:rPr>
              <a:t>الرسائل</a:t>
            </a:r>
            <a:r>
              <a:rPr lang="ar-DZ" sz="3600" dirty="0" err="1" smtClean="0"/>
              <a:t>:</a:t>
            </a:r>
            <a:endParaRPr lang="ar-DZ" sz="3600" dirty="0" smtClean="0"/>
          </a:p>
          <a:p>
            <a:pPr lvl="0" algn="r" rtl="1"/>
            <a:r>
              <a:rPr lang="ar-SA" sz="3600" dirty="0" smtClean="0"/>
              <a:t>رسالة المنهج</a:t>
            </a:r>
            <a:endParaRPr lang="fr-FR" sz="3600" dirty="0" smtClean="0"/>
          </a:p>
          <a:p>
            <a:pPr lvl="0" algn="r" rtl="1"/>
            <a:r>
              <a:rPr lang="ar-SA" sz="3600" dirty="0" smtClean="0"/>
              <a:t>رسالة </a:t>
            </a:r>
            <a:r>
              <a:rPr lang="ar-SA" sz="3600" dirty="0" smtClean="0"/>
              <a:t>الانتخابات</a:t>
            </a:r>
            <a:endParaRPr lang="fr-FR" sz="3600" dirty="0" smtClean="0"/>
          </a:p>
          <a:p>
            <a:pPr lvl="0" algn="r" rtl="1"/>
            <a:r>
              <a:rPr lang="ar-DZ" sz="3600" dirty="0" smtClean="0"/>
              <a:t>رسالة التعاليم</a:t>
            </a:r>
          </a:p>
          <a:p>
            <a:pPr lvl="0" algn="r" rtl="1"/>
            <a:r>
              <a:rPr lang="ar-DZ" sz="3600" dirty="0" smtClean="0"/>
              <a:t> </a:t>
            </a:r>
            <a:r>
              <a:rPr lang="ar-SA" sz="3600" dirty="0" smtClean="0"/>
              <a:t>مقاصد </a:t>
            </a:r>
            <a:r>
              <a:rPr lang="ar-SA" sz="3600" dirty="0" smtClean="0"/>
              <a:t>القرآن الكريم</a:t>
            </a:r>
            <a:endParaRPr lang="fr-FR" sz="3600" dirty="0" smtClean="0"/>
          </a:p>
          <a:p>
            <a:pPr algn="r" rtl="1"/>
            <a:endParaRPr lang="fr-FR" sz="3600" dirty="0"/>
          </a:p>
        </p:txBody>
      </p:sp>
      <p:sp>
        <p:nvSpPr>
          <p:cNvPr id="4" name="Rectangle 3"/>
          <p:cNvSpPr/>
          <p:nvPr/>
        </p:nvSpPr>
        <p:spPr>
          <a:xfrm>
            <a:off x="2286000" y="1028343"/>
            <a:ext cx="4572000" cy="1754326"/>
          </a:xfrm>
          <a:prstGeom prst="rect">
            <a:avLst/>
          </a:prstGeom>
        </p:spPr>
        <p:txBody>
          <a:bodyPr>
            <a:spAutoFit/>
          </a:bodyPr>
          <a:lstStyle/>
          <a:p>
            <a:r>
              <a:rPr lang="fr-FR" dirty="0" smtClean="0"/>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uage 5"/>
          <p:cNvSpPr/>
          <p:nvPr/>
        </p:nvSpPr>
        <p:spPr>
          <a:xfrm>
            <a:off x="7812360" y="0"/>
            <a:ext cx="1152128" cy="4766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Nuage 4"/>
          <p:cNvSpPr/>
          <p:nvPr/>
        </p:nvSpPr>
        <p:spPr>
          <a:xfrm>
            <a:off x="7596336" y="0"/>
            <a:ext cx="1224136" cy="54868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Nuage 3"/>
          <p:cNvSpPr/>
          <p:nvPr/>
        </p:nvSpPr>
        <p:spPr>
          <a:xfrm>
            <a:off x="7596336" y="0"/>
            <a:ext cx="1224136" cy="620688"/>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fontScale="92500" lnSpcReduction="20000"/>
          </a:bodyPr>
          <a:lstStyle/>
          <a:p>
            <a:pPr algn="r" rtl="1"/>
            <a:r>
              <a:rPr lang="ar-DZ" b="1" dirty="0" smtClean="0">
                <a:solidFill>
                  <a:srgbClr val="FF0000"/>
                </a:solidFill>
              </a:rPr>
              <a:t> </a:t>
            </a:r>
            <a:r>
              <a:rPr lang="ar-DZ" sz="3900" b="1" dirty="0" smtClean="0">
                <a:solidFill>
                  <a:srgbClr val="FF0000"/>
                </a:solidFill>
              </a:rPr>
              <a:t>تعلّمه:</a:t>
            </a:r>
            <a:endParaRPr lang="fr-FR" dirty="0" smtClean="0"/>
          </a:p>
          <a:p>
            <a:pPr algn="r" rtl="1"/>
            <a:r>
              <a:rPr lang="ar-SA" sz="3800" dirty="0" smtClean="0"/>
              <a:t>دخل حسن البنا الكتاب في الثامنة من عمره، وبدأ تعليمه في مكتب تحفيظ القرآن بالمحمودية، وتنقل بين أكثر من كُتَّاب حتى إن أباه أرسله إلى كتّاب في بلدة مجاورة، وكانت المدة التي قضاها في الكتاتيب وجيزة فحفظ نصف القرآن </a:t>
            </a:r>
            <a:r>
              <a:rPr lang="ar-SA" sz="3800" dirty="0" err="1" smtClean="0"/>
              <a:t>الكريم،</a:t>
            </a:r>
            <a:r>
              <a:rPr lang="ar-SA" sz="3800" dirty="0" smtClean="0"/>
              <a:t> </a:t>
            </a:r>
            <a:endParaRPr lang="ar-DZ" sz="3800" dirty="0" smtClean="0"/>
          </a:p>
          <a:p>
            <a:pPr algn="r" rtl="1"/>
            <a:r>
              <a:rPr lang="ar-DZ" sz="3800" dirty="0" smtClean="0"/>
              <a:t>إ</a:t>
            </a:r>
            <a:r>
              <a:rPr lang="ar-SA" sz="3800" dirty="0" smtClean="0"/>
              <a:t>لتحق </a:t>
            </a:r>
            <a:r>
              <a:rPr lang="ar-SA" sz="3800" dirty="0" smtClean="0"/>
              <a:t>بالمدرسة الإعدادية رغم معارضة والده الذي كان يحرص على أن يحفِّظه القرآن ولم يوافق على </a:t>
            </a:r>
            <a:r>
              <a:rPr lang="ar-SA" sz="3800" dirty="0" err="1" smtClean="0"/>
              <a:t>إلتحاقه</a:t>
            </a:r>
            <a:r>
              <a:rPr lang="ar-SA" sz="3800" dirty="0" smtClean="0"/>
              <a:t> بالمدرسة إلا بعد أن تعهّد له حَسَن بأن يُتِمَّ حفظ القرآن في منزله.</a:t>
            </a:r>
            <a:endParaRPr lang="fr-FR" sz="3800" dirty="0" smtClean="0"/>
          </a:p>
          <a:p>
            <a:pPr algn="r" rtl="1"/>
            <a:r>
              <a:rPr lang="ar-SA" sz="3800" dirty="0" smtClean="0"/>
              <a:t>وقد </a:t>
            </a:r>
            <a:r>
              <a:rPr lang="ar-SA" sz="3800" dirty="0" smtClean="0"/>
              <a:t>اشترك حسن </a:t>
            </a:r>
            <a:r>
              <a:rPr lang="ar-SA" sz="3800" dirty="0" err="1" smtClean="0"/>
              <a:t>البَنَّا </a:t>
            </a:r>
            <a:r>
              <a:rPr lang="ar-SA" sz="3800" dirty="0" smtClean="0"/>
              <a:t>- في وقت </a:t>
            </a:r>
            <a:r>
              <a:rPr lang="ar-SA" sz="3800" dirty="0" smtClean="0"/>
              <a:t>مبكر- </a:t>
            </a:r>
            <a:r>
              <a:rPr lang="ar-SA" sz="3800" dirty="0" smtClean="0"/>
              <a:t>في بعض الجمعيات الدينية </a:t>
            </a:r>
            <a:r>
              <a:rPr lang="ar-SA" sz="3800" dirty="0" err="1" smtClean="0"/>
              <a:t>مثل: </a:t>
            </a:r>
            <a:r>
              <a:rPr lang="ar-SA" sz="3800" dirty="0" smtClean="0"/>
              <a:t>"</a:t>
            </a:r>
            <a:r>
              <a:rPr lang="ar-SA" sz="3800" dirty="0" smtClean="0">
                <a:solidFill>
                  <a:srgbClr val="3333CC"/>
                </a:solidFill>
              </a:rPr>
              <a:t>جماعة السلوك والأخلاق</a:t>
            </a:r>
            <a:r>
              <a:rPr lang="ar-SA" sz="3800" dirty="0" smtClean="0"/>
              <a:t>" </a:t>
            </a:r>
            <a:r>
              <a:rPr lang="ar-SA" sz="3800" dirty="0" smtClean="0">
                <a:solidFill>
                  <a:srgbClr val="3333CC"/>
                </a:solidFill>
              </a:rPr>
              <a:t>و"جماعة النهي عن المنكر</a:t>
            </a:r>
            <a:r>
              <a:rPr lang="ar-SA" sz="3800" dirty="0" smtClean="0"/>
              <a:t>"، وتأثر على نحو خاص بالطرق الصوفية وخاصة</a:t>
            </a:r>
            <a:r>
              <a:rPr lang="fr-FR" sz="3800" dirty="0" smtClean="0"/>
              <a:t> "</a:t>
            </a:r>
            <a:r>
              <a:rPr lang="ar-SA" sz="3800" dirty="0" smtClean="0"/>
              <a:t>إخوان </a:t>
            </a:r>
            <a:r>
              <a:rPr lang="ar-SA" sz="3800" dirty="0" err="1" smtClean="0"/>
              <a:t>الحصافية</a:t>
            </a:r>
            <a:r>
              <a:rPr lang="fr-FR" sz="3800" dirty="0" smtClean="0"/>
              <a:t>".</a:t>
            </a:r>
            <a:r>
              <a:rPr lang="ar-DZ" sz="3800" dirty="0" err="1" smtClean="0"/>
              <a:t>وجمعيتهم </a:t>
            </a:r>
            <a:r>
              <a:rPr lang="ar-DZ" sz="3800" dirty="0" smtClean="0"/>
              <a:t>”</a:t>
            </a:r>
            <a:r>
              <a:rPr lang="ar-DZ" sz="3800" dirty="0" smtClean="0">
                <a:solidFill>
                  <a:srgbClr val="3333CC"/>
                </a:solidFill>
              </a:rPr>
              <a:t>الجمعية </a:t>
            </a:r>
            <a:r>
              <a:rPr lang="ar-DZ" sz="3800" dirty="0" err="1" smtClean="0">
                <a:solidFill>
                  <a:srgbClr val="3333CC"/>
                </a:solidFill>
              </a:rPr>
              <a:t>الحصافية</a:t>
            </a:r>
            <a:r>
              <a:rPr lang="ar-DZ" sz="3800" dirty="0" smtClean="0">
                <a:solidFill>
                  <a:srgbClr val="3333CC"/>
                </a:solidFill>
              </a:rPr>
              <a:t> للبر</a:t>
            </a:r>
            <a:r>
              <a:rPr lang="ar-DZ" sz="3800" dirty="0" smtClean="0"/>
              <a:t>“والتي </a:t>
            </a:r>
            <a:r>
              <a:rPr lang="ar-SA" sz="3800" dirty="0" smtClean="0"/>
              <a:t> </a:t>
            </a:r>
            <a:r>
              <a:rPr lang="ar-SA" sz="3800" dirty="0" smtClean="0"/>
              <a:t>كان </a:t>
            </a:r>
            <a:r>
              <a:rPr lang="ar-SA" sz="3800" dirty="0" err="1" smtClean="0"/>
              <a:t>قيامها</a:t>
            </a:r>
            <a:r>
              <a:rPr lang="ar-SA" sz="3800" dirty="0" smtClean="0"/>
              <a:t> ردَّ فعل لنشاط البعثات </a:t>
            </a:r>
            <a:r>
              <a:rPr lang="ar-SA" sz="3800" dirty="0" err="1" smtClean="0"/>
              <a:t>التنصيرية</a:t>
            </a:r>
            <a:r>
              <a:rPr lang="ar-SA" sz="3800" dirty="0" smtClean="0"/>
              <a:t> في مصر</a:t>
            </a:r>
            <a:r>
              <a:rPr lang="fr-FR" sz="3800" dirty="0" smtClean="0"/>
              <a:t>.</a:t>
            </a:r>
            <a:br>
              <a:rPr lang="fr-FR" sz="3800" dirty="0" smtClean="0"/>
            </a:br>
            <a:endParaRPr lang="ar-DZ" sz="38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fontScale="62500" lnSpcReduction="20000"/>
          </a:bodyPr>
          <a:lstStyle/>
          <a:p>
            <a:pPr algn="r" rtl="1"/>
            <a:r>
              <a:rPr lang="ar-SA" sz="5600" dirty="0" smtClean="0"/>
              <a:t>ولم يلبث حسن البَنَّا أن أصبح سكرتيرًا للجمعية وهو في الثالثة عشرة من عمره، وقد </a:t>
            </a:r>
            <a:r>
              <a:rPr lang="ar-SA" sz="5600" dirty="0" err="1" smtClean="0"/>
              <a:t>أولع </a:t>
            </a:r>
            <a:r>
              <a:rPr lang="ar-SA" sz="5600" dirty="0" smtClean="0"/>
              <a:t>- منذ </a:t>
            </a:r>
            <a:r>
              <a:rPr lang="ar-SA" sz="5600" dirty="0" err="1" smtClean="0"/>
              <a:t>صغره </a:t>
            </a:r>
            <a:r>
              <a:rPr lang="ar-SA" sz="5600" dirty="0" smtClean="0"/>
              <a:t>- بقراءة القصص الشعبي، وكان يكثر من الرحلات والرياضة والمشي </a:t>
            </a:r>
            <a:r>
              <a:rPr lang="ar-SA" sz="5600" dirty="0" smtClean="0"/>
              <a:t>مسافات </a:t>
            </a:r>
            <a:r>
              <a:rPr lang="ar-SA" sz="5600" dirty="0" smtClean="0"/>
              <a:t>طويلة لزيارة المساجد</a:t>
            </a:r>
            <a:r>
              <a:rPr lang="fr-FR" sz="5600" dirty="0" smtClean="0"/>
              <a:t>.</a:t>
            </a:r>
            <a:endParaRPr lang="ar-DZ" sz="5600" dirty="0" smtClean="0"/>
          </a:p>
          <a:p>
            <a:pPr algn="r" rtl="1"/>
            <a:r>
              <a:rPr lang="ar-SA" sz="5600" dirty="0" smtClean="0"/>
              <a:t>وفي سن الرابعة عشرة سنة </a:t>
            </a:r>
            <a:r>
              <a:rPr lang="ar-SA" sz="5600" dirty="0" err="1" smtClean="0"/>
              <a:t>1338هـ</a:t>
            </a:r>
            <a:r>
              <a:rPr lang="fr-FR" sz="5600" dirty="0" smtClean="0"/>
              <a:t> </a:t>
            </a:r>
            <a:r>
              <a:rPr lang="fr-FR" sz="5600" dirty="0" smtClean="0"/>
              <a:t>1920</a:t>
            </a:r>
            <a:r>
              <a:rPr lang="ar-SA" sz="5600" dirty="0" smtClean="0"/>
              <a:t>م التحق بمدرسة المعلمين الأولية </a:t>
            </a:r>
            <a:r>
              <a:rPr lang="ar-SA" sz="5600" dirty="0" err="1" smtClean="0"/>
              <a:t>في </a:t>
            </a:r>
            <a:r>
              <a:rPr lang="ar-SA" sz="5600" dirty="0" smtClean="0"/>
              <a:t>"دمنهور"، وقد لازمه التدين في تلك المرحلة من عمره، فكان يصوم شهري رجب وشعبان، وكان التصوف والجانب الروحي المشحون بالعاطفة العميقة بارزًا في حياته يملأ عليه نفسه ووجدانه</a:t>
            </a:r>
            <a:r>
              <a:rPr lang="fr-FR" sz="5600" dirty="0" smtClean="0"/>
              <a:t>.</a:t>
            </a:r>
            <a:endParaRPr lang="ar-DZ" sz="5600" dirty="0" smtClean="0"/>
          </a:p>
          <a:p>
            <a:pPr algn="r" rtl="1"/>
            <a:r>
              <a:rPr lang="ar-SA" sz="5600" dirty="0" smtClean="0"/>
              <a:t>في </a:t>
            </a:r>
            <a:r>
              <a:rPr lang="ar-SA" sz="5600" dirty="0" smtClean="0"/>
              <a:t>السادسة </a:t>
            </a:r>
            <a:r>
              <a:rPr lang="ar-SA" sz="5600" dirty="0" smtClean="0"/>
              <a:t>عشرة</a:t>
            </a:r>
            <a:r>
              <a:rPr lang="ar-DZ" sz="5600" dirty="0" smtClean="0"/>
              <a:t> من عمره </a:t>
            </a:r>
            <a:r>
              <a:rPr lang="ar-SA" sz="5600" dirty="0" smtClean="0"/>
              <a:t>سافر البَنَّا </a:t>
            </a:r>
            <a:r>
              <a:rPr lang="ar-SA" sz="5600" dirty="0" smtClean="0"/>
              <a:t>إلى القاهرة ليلتحق بكلية دار </a:t>
            </a:r>
            <a:r>
              <a:rPr lang="ar-SA" sz="5600" dirty="0" err="1" smtClean="0"/>
              <a:t>العلوم،</a:t>
            </a:r>
            <a:r>
              <a:rPr lang="ar-SA" sz="5600" dirty="0" smtClean="0"/>
              <a:t> </a:t>
            </a:r>
            <a:r>
              <a:rPr lang="ar-DZ" sz="5600" dirty="0" smtClean="0"/>
              <a:t>التي </a:t>
            </a:r>
            <a:r>
              <a:rPr lang="ar-SA" sz="5600" dirty="0" smtClean="0"/>
              <a:t>كانت نتاجًا </a:t>
            </a:r>
            <a:r>
              <a:rPr lang="ar-SA" sz="5600" dirty="0" smtClean="0"/>
              <a:t>للاتجاه الإصلاحي في التعليم الذي ساد في القرن التاسع عشر، فكانت تسعى إلى تقديم العلوم العصرية إلى جوار العلوم الشرعية والمعارف التقليدية التي تقدمها الدراسة في الأزهر</a:t>
            </a:r>
            <a:r>
              <a:rPr lang="fr-FR" sz="5600" dirty="0" smtClean="0"/>
              <a:t>.</a:t>
            </a:r>
            <a:endParaRPr lang="ar-DZ" sz="56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a:bodyPr>
          <a:lstStyle/>
          <a:p>
            <a:pPr algn="r" rtl="1"/>
            <a:r>
              <a:rPr lang="ar-SA" dirty="0" smtClean="0"/>
              <a:t>وفي تلك الفترة اتصل حسن البَنَّا </a:t>
            </a:r>
            <a:r>
              <a:rPr lang="ar-SA" dirty="0" smtClean="0">
                <a:solidFill>
                  <a:srgbClr val="3333CC"/>
                </a:solidFill>
              </a:rPr>
              <a:t>بمحب الدين </a:t>
            </a:r>
            <a:r>
              <a:rPr lang="ar-SA" dirty="0" err="1" smtClean="0">
                <a:solidFill>
                  <a:srgbClr val="3333CC"/>
                </a:solidFill>
              </a:rPr>
              <a:t>الخطيب </a:t>
            </a:r>
            <a:r>
              <a:rPr lang="ar-SA" dirty="0" smtClean="0"/>
              <a:t>– الذي كان يدير المكتبة السلفية و</a:t>
            </a:r>
            <a:r>
              <a:rPr lang="fr-FR" dirty="0" smtClean="0"/>
              <a:t>"</a:t>
            </a:r>
            <a:r>
              <a:rPr lang="ar-SA" dirty="0" smtClean="0">
                <a:solidFill>
                  <a:srgbClr val="3333CC"/>
                </a:solidFill>
              </a:rPr>
              <a:t>رشيد رضا</a:t>
            </a:r>
            <a:r>
              <a:rPr lang="fr-FR" dirty="0" smtClean="0">
                <a:solidFill>
                  <a:srgbClr val="3333CC"/>
                </a:solidFill>
              </a:rPr>
              <a:t>" </a:t>
            </a:r>
            <a:r>
              <a:rPr lang="ar-SA" dirty="0" smtClean="0"/>
              <a:t>تلميذ الإمام</a:t>
            </a:r>
            <a:r>
              <a:rPr lang="fr-FR" dirty="0" smtClean="0"/>
              <a:t> "</a:t>
            </a:r>
            <a:r>
              <a:rPr lang="ar-SA" dirty="0" smtClean="0"/>
              <a:t>محمد عبده</a:t>
            </a:r>
            <a:r>
              <a:rPr lang="fr-FR" dirty="0" smtClean="0"/>
              <a:t>"</a:t>
            </a:r>
            <a:r>
              <a:rPr lang="ar-SA" dirty="0" smtClean="0"/>
              <a:t>، والمشرف على تحرير مجلة </a:t>
            </a:r>
            <a:r>
              <a:rPr lang="fr-FR" dirty="0" smtClean="0"/>
              <a:t>"</a:t>
            </a:r>
            <a:r>
              <a:rPr lang="ar-SA" dirty="0" smtClean="0">
                <a:solidFill>
                  <a:srgbClr val="3333CC"/>
                </a:solidFill>
              </a:rPr>
              <a:t>المنار</a:t>
            </a:r>
            <a:r>
              <a:rPr lang="fr-FR" dirty="0" smtClean="0"/>
              <a:t>". </a:t>
            </a:r>
            <a:endParaRPr lang="ar-DZ" dirty="0" smtClean="0"/>
          </a:p>
          <a:p>
            <a:pPr algn="r" rtl="1"/>
            <a:r>
              <a:rPr lang="ar-SA" dirty="0" smtClean="0"/>
              <a:t>وعندما </a:t>
            </a:r>
            <a:r>
              <a:rPr lang="ar-SA" dirty="0" smtClean="0"/>
              <a:t>تخرج حسن البَنَّا في دار العلوم سنة </a:t>
            </a:r>
            <a:r>
              <a:rPr lang="ar-SA" dirty="0" err="1" smtClean="0"/>
              <a:t>1346هـ</a:t>
            </a:r>
            <a:r>
              <a:rPr lang="ar-SA" dirty="0" smtClean="0"/>
              <a:t> - </a:t>
            </a:r>
            <a:r>
              <a:rPr lang="ar-SA" dirty="0" err="1" smtClean="0"/>
              <a:t>1927م</a:t>
            </a:r>
            <a:r>
              <a:rPr lang="ar-SA" dirty="0" smtClean="0"/>
              <a:t> عُيِّن مدرسًا للغة العربية بإحدى المدارس الابتدائية بمدينة الإسماعيلية، فغادر القاهرة في ربيع الأول </a:t>
            </a:r>
            <a:r>
              <a:rPr lang="ar-SA" dirty="0" err="1" smtClean="0"/>
              <a:t>1346هـ</a:t>
            </a:r>
            <a:r>
              <a:rPr lang="ar-SA" dirty="0" smtClean="0"/>
              <a:t> = </a:t>
            </a:r>
            <a:r>
              <a:rPr lang="ar-SA" dirty="0" err="1" smtClean="0"/>
              <a:t>1927م</a:t>
            </a:r>
            <a:r>
              <a:rPr lang="ar-SA" dirty="0" smtClean="0"/>
              <a:t> إلى مقر عمله </a:t>
            </a:r>
            <a:r>
              <a:rPr lang="ar-SA" dirty="0" smtClean="0"/>
              <a:t>الجديد</a:t>
            </a:r>
            <a:r>
              <a:rPr lang="ar-DZ" dirty="0" err="1" smtClean="0"/>
              <a:t>.</a:t>
            </a:r>
            <a:endParaRPr lang="ar-DZ" dirty="0" smtClean="0"/>
          </a:p>
          <a:p>
            <a:pPr algn="r" rtl="1"/>
            <a:r>
              <a:rPr lang="ar-DZ" dirty="0" smtClean="0"/>
              <a:t>وهنا استمر في </a:t>
            </a:r>
            <a:r>
              <a:rPr lang="ar-SA" dirty="0" smtClean="0"/>
              <a:t>دعوته</a:t>
            </a:r>
            <a:r>
              <a:rPr lang="ar-SA" dirty="0" smtClean="0"/>
              <a:t>، واختار أن يتوجه بالدعوة للناس في المقاهي التي تزدحم بهم فكان يصور لهم الحياة الإسلامية على أنَّها بناء يقوم على أربعة </a:t>
            </a:r>
            <a:r>
              <a:rPr lang="ar-SA" dirty="0" smtClean="0"/>
              <a:t>أعمدة؛</a:t>
            </a:r>
            <a:r>
              <a:rPr lang="ar-DZ" dirty="0" smtClean="0"/>
              <a:t> </a:t>
            </a:r>
            <a:r>
              <a:rPr lang="ar-DZ" dirty="0" smtClean="0">
                <a:solidFill>
                  <a:srgbClr val="3333CC"/>
                </a:solidFill>
              </a:rPr>
              <a:t>الفرد والأسرة والحكومة والأمة </a:t>
            </a:r>
            <a:r>
              <a:rPr lang="ar-SA" dirty="0" err="1" smtClean="0"/>
              <a:t>،</a:t>
            </a:r>
            <a:r>
              <a:rPr lang="ar-SA" dirty="0" smtClean="0"/>
              <a:t> </a:t>
            </a:r>
            <a:r>
              <a:rPr lang="ar-DZ" dirty="0" smtClean="0"/>
              <a:t>وقد </a:t>
            </a:r>
            <a:r>
              <a:rPr lang="ar-SA" dirty="0" smtClean="0"/>
              <a:t>تأثر </a:t>
            </a:r>
            <a:r>
              <a:rPr lang="ar-SA" dirty="0" smtClean="0"/>
              <a:t>بدعوته </a:t>
            </a:r>
            <a:r>
              <a:rPr lang="ar-SA" dirty="0" smtClean="0"/>
              <a:t>الكثيرون</a:t>
            </a:r>
            <a:r>
              <a:rPr lang="ar-DZ" dirty="0" err="1" smtClean="0"/>
              <a:t>.</a:t>
            </a:r>
            <a:endParaRPr lang="ar-DZ"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algn="r" rtl="1"/>
            <a:r>
              <a:rPr lang="ar-SA" b="1" dirty="0" smtClean="0">
                <a:solidFill>
                  <a:srgbClr val="FF0000"/>
                </a:solidFill>
              </a:rPr>
              <a:t>ميلاد جماعة الإخوان المسلمين</a:t>
            </a:r>
            <a:r>
              <a:rPr lang="fr-FR" dirty="0" smtClean="0"/>
              <a:t/>
            </a:r>
            <a:br>
              <a:rPr lang="fr-FR" dirty="0" smtClean="0"/>
            </a:br>
            <a:r>
              <a:rPr lang="ar-SA" sz="3800" dirty="0" smtClean="0"/>
              <a:t>كانت الإسماعيلية بداية الانطلاقة </a:t>
            </a:r>
            <a:r>
              <a:rPr lang="ar-SA" sz="3800" dirty="0" err="1" smtClean="0"/>
              <a:t>الحقيقية</a:t>
            </a:r>
            <a:r>
              <a:rPr lang="ar-SA" sz="3800" dirty="0" smtClean="0"/>
              <a:t> لحسن البَنَّا، والميلاد الفعلي لجماعة الإخوان المسلمين، ففي الإسماعيلية </a:t>
            </a:r>
            <a:r>
              <a:rPr lang="ar-SA" sz="3800" dirty="0" err="1" smtClean="0"/>
              <a:t>بدأ </a:t>
            </a:r>
            <a:r>
              <a:rPr lang="ar-SA" sz="3800" dirty="0" smtClean="0"/>
              <a:t>"حسن البنا" يساهم بدور فعَّال في حياة ذلك المجتمع، من خلال جميع الوسائل المتاحة بدءاً من </a:t>
            </a:r>
            <a:r>
              <a:rPr lang="ar-SA" sz="3800" dirty="0" smtClean="0">
                <a:solidFill>
                  <a:srgbClr val="3333CC"/>
                </a:solidFill>
              </a:rPr>
              <a:t>المسجد</a:t>
            </a:r>
            <a:r>
              <a:rPr lang="ar-SA" sz="3800" dirty="0" smtClean="0"/>
              <a:t>، وانتهاء </a:t>
            </a:r>
            <a:r>
              <a:rPr lang="ar-SA" sz="3800" dirty="0" smtClean="0">
                <a:solidFill>
                  <a:srgbClr val="3333CC"/>
                </a:solidFill>
              </a:rPr>
              <a:t>بالمقهى</a:t>
            </a:r>
            <a:r>
              <a:rPr lang="ar-SA" sz="3800" dirty="0" smtClean="0"/>
              <a:t>، مرورًا </a:t>
            </a:r>
            <a:r>
              <a:rPr lang="ar-SA" sz="3800" dirty="0" smtClean="0">
                <a:solidFill>
                  <a:srgbClr val="3333CC"/>
                </a:solidFill>
              </a:rPr>
              <a:t>بالمدرسة</a:t>
            </a:r>
            <a:r>
              <a:rPr lang="ar-SA" sz="3800" dirty="0" smtClean="0"/>
              <a:t> التي كان يمارس فيها أيضًا الدعوة</a:t>
            </a:r>
            <a:r>
              <a:rPr lang="fr-FR" sz="3800" dirty="0" smtClean="0"/>
              <a:t>.</a:t>
            </a:r>
            <a:br>
              <a:rPr lang="fr-FR" sz="3800" dirty="0" smtClean="0"/>
            </a:br>
            <a:r>
              <a:rPr lang="ar-SA" sz="3800" dirty="0" smtClean="0"/>
              <a:t>واستطاع حسن البَنَّا أن يجتذب إليه الناس بعاطفته الدينية القوية، وإخلاصه في دعوته، وبساطته وتبسُّطه، فكان مصدر إعجاب وإجماع الجميع على اختلاف مستوياتهم </a:t>
            </a:r>
            <a:r>
              <a:rPr lang="ar-SA" sz="3800" dirty="0" smtClean="0"/>
              <a:t>الفكرية</a:t>
            </a:r>
            <a:r>
              <a:rPr lang="ar-SA" sz="3800" dirty="0" smtClean="0"/>
              <a:t> والعلمية والاجتماعية، وكان له تأثير عجيب على سامعيه بما أوتي من مقدرة بيانية فائقة متحدثًا وكاتبًا وخطيبًا، وبما </a:t>
            </a:r>
            <a:r>
              <a:rPr lang="ar-SA" sz="3800" dirty="0" err="1" smtClean="0"/>
              <a:t>حباه</a:t>
            </a:r>
            <a:r>
              <a:rPr lang="ar-SA" sz="3800" dirty="0" smtClean="0"/>
              <a:t> الله من حافظة قوية، فكان يعرف كل من يقابله ولو مرَّة واحدة، فلا ينسى اسمًا ولا وجهًا ولا مكانًا مهما طالت السنون</a:t>
            </a:r>
            <a:r>
              <a:rPr lang="fr-FR" sz="3800" dirty="0" smtClean="0"/>
              <a:t>.</a:t>
            </a:r>
            <a:r>
              <a:rPr lang="fr-FR" dirty="0" smtClean="0"/>
              <a:t/>
            </a:r>
            <a:br>
              <a:rPr lang="fr-FR" dirty="0" smtClean="0"/>
            </a:br>
            <a:endParaRPr 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a:bodyPr>
          <a:lstStyle/>
          <a:p>
            <a:pPr algn="r" rtl="1"/>
            <a:r>
              <a:rPr lang="ar-SA" sz="3600" dirty="0" smtClean="0"/>
              <a:t>وكان من نتيجة دروسه وخطبه أن حضر إليه ستة نفر ممن تأثروا </a:t>
            </a:r>
            <a:r>
              <a:rPr lang="ar-SA" sz="3600" dirty="0" err="1" smtClean="0"/>
              <a:t>به</a:t>
            </a:r>
            <a:r>
              <a:rPr lang="ar-SA" sz="3600" dirty="0" smtClean="0"/>
              <a:t> وبدعوته من أهالي الإسماعيلية في ذي القعدة </a:t>
            </a:r>
            <a:r>
              <a:rPr lang="ar-SA" sz="3600" dirty="0" err="1" smtClean="0"/>
              <a:t>1347هـ</a:t>
            </a:r>
            <a:r>
              <a:rPr lang="fr-FR" sz="3600" dirty="0" smtClean="0"/>
              <a:t> = </a:t>
            </a:r>
            <a:r>
              <a:rPr lang="ar-SA" sz="3600" dirty="0" smtClean="0"/>
              <a:t>إبريل </a:t>
            </a:r>
            <a:r>
              <a:rPr lang="ar-SA" sz="3600" dirty="0" err="1" smtClean="0"/>
              <a:t>1928م</a:t>
            </a:r>
            <a:r>
              <a:rPr lang="ar-SA" sz="3600" dirty="0" smtClean="0"/>
              <a:t>، فحدَّثوه في شأن الطريق العملي الذي يجب أن يسلكوه لنصرة الإسلام والعمل لخدمة المسلمين، وعرضوا عليه ما يملكون من مال بسيط، وأقسموا له على الطاعة والولاء، وبعد مشاورة استقروا على تسمية </a:t>
            </a:r>
            <a:r>
              <a:rPr lang="ar-SA" sz="3600" dirty="0" err="1" smtClean="0"/>
              <a:t>أنفسهم </a:t>
            </a:r>
            <a:r>
              <a:rPr lang="ar-SA" sz="3600" dirty="0" smtClean="0"/>
              <a:t>"الإخوان المسلمون</a:t>
            </a:r>
            <a:r>
              <a:rPr lang="fr-FR" sz="3600" dirty="0" smtClean="0"/>
              <a:t>".</a:t>
            </a:r>
            <a:br>
              <a:rPr lang="fr-FR" sz="3600" dirty="0" smtClean="0"/>
            </a:br>
            <a:r>
              <a:rPr lang="ar-SA" sz="3600" dirty="0" smtClean="0"/>
              <a:t>وخلال أقل من أربع سنوات </a:t>
            </a:r>
            <a:r>
              <a:rPr lang="ar-SA" sz="3600" dirty="0" err="1" smtClean="0"/>
              <a:t>كان </a:t>
            </a:r>
            <a:r>
              <a:rPr lang="ar-SA" sz="3600" dirty="0" smtClean="0"/>
              <a:t>"حسن البَنَّا" قد تمكن من تأسيس عدة فروع للجمعية على امتداد منطقة شرق الدلتا بالإضافة إلى الإسماعيلية، وبورسعيد، والسويس، وأبو صير، حتى بلغ عدد فروع الجمعية عشرة</a:t>
            </a:r>
            <a:r>
              <a:rPr lang="fr-FR" sz="3600" dirty="0" smtClean="0"/>
              <a:t>.</a:t>
            </a:r>
            <a:endParaRPr lang="fr-FR"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fontScale="92500"/>
          </a:bodyPr>
          <a:lstStyle/>
          <a:p>
            <a:pPr algn="r" rtl="1"/>
            <a:r>
              <a:rPr lang="ar-SA" b="1" dirty="0" smtClean="0">
                <a:solidFill>
                  <a:srgbClr val="FF0000"/>
                </a:solidFill>
              </a:rPr>
              <a:t>العودة إلى القاهرة وبداية مرحلة </a:t>
            </a:r>
            <a:r>
              <a:rPr lang="ar-SA" b="1" dirty="0" smtClean="0">
                <a:solidFill>
                  <a:srgbClr val="FF0000"/>
                </a:solidFill>
              </a:rPr>
              <a:t>جديدة</a:t>
            </a:r>
            <a:r>
              <a:rPr lang="fr-FR" dirty="0" smtClean="0"/>
              <a:t/>
            </a:r>
            <a:br>
              <a:rPr lang="fr-FR" dirty="0" smtClean="0"/>
            </a:br>
            <a:r>
              <a:rPr lang="ar-SA" sz="3600" dirty="0" smtClean="0"/>
              <a:t>وفي جمادى الآخرة </a:t>
            </a:r>
            <a:r>
              <a:rPr lang="ar-SA" sz="3600" dirty="0" err="1" smtClean="0"/>
              <a:t>1351هـ</a:t>
            </a:r>
            <a:r>
              <a:rPr lang="ar-SA" sz="3600" dirty="0" smtClean="0"/>
              <a:t> = أكتوبر </a:t>
            </a:r>
            <a:r>
              <a:rPr lang="ar-SA" sz="3600" dirty="0" err="1" smtClean="0"/>
              <a:t>1932م</a:t>
            </a:r>
            <a:r>
              <a:rPr lang="ar-SA" sz="3600" dirty="0" smtClean="0"/>
              <a:t> انتقل حسن البَنَّا من الإسماعيلية إلى القاهرة؛ ليزاول عمله كمدرس بمدرسة عباس </a:t>
            </a:r>
            <a:r>
              <a:rPr lang="ar-SA" sz="3600" dirty="0" err="1" smtClean="0"/>
              <a:t>بالسبتية</a:t>
            </a:r>
            <a:r>
              <a:rPr lang="ar-SA" sz="3600" dirty="0" smtClean="0"/>
              <a:t>، وكان ذلك إيذانًا بدخول الدعوة مرحلة جديدة، فلم ينتقل البَنَّا إلى القاهرة إلا بعد أن اتضحت ملامح الدعوة وأهدافها، وتبلورت غايتها التي تسعى إلى تطبيق فكرة شمول الإسلام</a:t>
            </a:r>
            <a:r>
              <a:rPr lang="fr-FR" sz="3600" dirty="0" smtClean="0"/>
              <a:t>.</a:t>
            </a:r>
            <a:endParaRPr lang="ar-DZ" sz="3600" dirty="0" smtClean="0"/>
          </a:p>
          <a:p>
            <a:pPr algn="r" rtl="1"/>
            <a:r>
              <a:rPr lang="ar-SA" sz="3600" dirty="0" smtClean="0"/>
              <a:t>وبالرغم </a:t>
            </a:r>
            <a:r>
              <a:rPr lang="ar-SA" sz="3600" dirty="0" smtClean="0"/>
              <a:t>من </a:t>
            </a:r>
            <a:r>
              <a:rPr lang="ar-SA" sz="3600" dirty="0" err="1" smtClean="0"/>
              <a:t>إعلان </a:t>
            </a:r>
            <a:r>
              <a:rPr lang="ar-SA" sz="3600" dirty="0" smtClean="0"/>
              <a:t>"البَنَّا" أن جماعته ليست حزبًا سياسيًّا، فإن ذلك لم يمنعه هو وأتباعه من العمل لاستقطاب أكبر عدد من المؤيدين، ولا من التظاهر، أو حتى من المشاركة في الانتخابات السياسية</a:t>
            </a:r>
            <a:r>
              <a:rPr lang="fr-FR" sz="3600" dirty="0" smtClean="0"/>
              <a:t>.</a:t>
            </a:r>
            <a:endParaRPr lang="ar-DZ" sz="3600" dirty="0" smtClean="0"/>
          </a:p>
          <a:p>
            <a:pPr algn="r" rtl="1"/>
            <a:r>
              <a:rPr lang="ar-SA" sz="3600" dirty="0" smtClean="0"/>
              <a:t>وقد </a:t>
            </a:r>
            <a:r>
              <a:rPr lang="ar-SA" sz="3600" dirty="0" smtClean="0"/>
              <a:t>عاصر حسن البَنَّا اثني عشر رئيس وزارة، وكانت علاقاته معهم تختلف من واحد لآخر، إلا أن أحدًا منهم لم يكن بوسعه أن يتجاهل البَنَّا أو جماعة الإخوان المسلمين</a:t>
            </a:r>
            <a:r>
              <a:rPr lang="fr-FR" sz="3600" dirty="0" smtClean="0"/>
              <a:t>.</a:t>
            </a:r>
            <a:endParaRPr lang="fr-FR"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lnSpcReduction="10000"/>
          </a:bodyPr>
          <a:lstStyle/>
          <a:p>
            <a:pPr algn="r" rtl="1"/>
            <a:r>
              <a:rPr lang="ar-SA" b="1" dirty="0" smtClean="0">
                <a:solidFill>
                  <a:srgbClr val="FF0000"/>
                </a:solidFill>
              </a:rPr>
              <a:t>المؤتمر الخامس يحدِّد معالم فكر </a:t>
            </a:r>
            <a:r>
              <a:rPr lang="ar-SA" b="1" dirty="0" smtClean="0">
                <a:solidFill>
                  <a:srgbClr val="FF0000"/>
                </a:solidFill>
              </a:rPr>
              <a:t>الجماعة</a:t>
            </a:r>
            <a:r>
              <a:rPr lang="fr-FR" dirty="0" smtClean="0"/>
              <a:t/>
            </a:r>
            <a:br>
              <a:rPr lang="fr-FR" dirty="0" smtClean="0"/>
            </a:br>
            <a:r>
              <a:rPr lang="ar-SA" dirty="0" smtClean="0"/>
              <a:t>وفي الذكرى العاشرة لتأسيس الجماعة، عقد المؤتمر الخامس في </a:t>
            </a:r>
            <a:endParaRPr lang="ar-DZ" dirty="0" smtClean="0"/>
          </a:p>
          <a:p>
            <a:pPr algn="r" rtl="1">
              <a:buNone/>
            </a:pPr>
            <a:r>
              <a:rPr lang="ar-DZ" dirty="0" smtClean="0"/>
              <a:t>   2 </a:t>
            </a:r>
            <a:r>
              <a:rPr lang="fr-FR" dirty="0" smtClean="0"/>
              <a:t> </a:t>
            </a:r>
            <a:r>
              <a:rPr lang="ar-SA" dirty="0" smtClean="0"/>
              <a:t>فبراير </a:t>
            </a:r>
            <a:r>
              <a:rPr lang="ar-SA" dirty="0" err="1" smtClean="0"/>
              <a:t>1939م</a:t>
            </a:r>
            <a:r>
              <a:rPr lang="ar-SA" dirty="0" smtClean="0"/>
              <a:t> = 13 </a:t>
            </a:r>
            <a:r>
              <a:rPr lang="ar-SA" dirty="0" smtClean="0"/>
              <a:t>ذي </a:t>
            </a:r>
            <a:r>
              <a:rPr lang="ar-SA" dirty="0" smtClean="0"/>
              <a:t>الحجة</a:t>
            </a:r>
            <a:r>
              <a:rPr lang="fr-FR" dirty="0" smtClean="0"/>
              <a:t> 1357</a:t>
            </a:r>
            <a:r>
              <a:rPr lang="ar-SA" dirty="0" smtClean="0"/>
              <a:t>هـ، </a:t>
            </a:r>
            <a:r>
              <a:rPr lang="ar-SA" dirty="0" smtClean="0"/>
              <a:t>فكان ذلك إيذانًا بانتقال الجماعة إلى المرحلة </a:t>
            </a:r>
            <a:r>
              <a:rPr lang="ar-SA" dirty="0" err="1" smtClean="0"/>
              <a:t>الثانية </a:t>
            </a:r>
            <a:r>
              <a:rPr lang="ar-SA" dirty="0" smtClean="0"/>
              <a:t>"</a:t>
            </a:r>
            <a:r>
              <a:rPr lang="ar-SA" dirty="0" smtClean="0">
                <a:solidFill>
                  <a:srgbClr val="3333CC"/>
                </a:solidFill>
              </a:rPr>
              <a:t>مرحلة التكوين</a:t>
            </a:r>
            <a:r>
              <a:rPr lang="ar-SA" dirty="0" smtClean="0"/>
              <a:t>"، وبداية الإعداد للمرحلة </a:t>
            </a:r>
            <a:r>
              <a:rPr lang="ar-SA" dirty="0" err="1" smtClean="0"/>
              <a:t>الثالثة </a:t>
            </a:r>
            <a:r>
              <a:rPr lang="ar-SA" dirty="0" smtClean="0"/>
              <a:t>"</a:t>
            </a:r>
            <a:r>
              <a:rPr lang="ar-SA" dirty="0" smtClean="0">
                <a:solidFill>
                  <a:srgbClr val="3333CC"/>
                </a:solidFill>
              </a:rPr>
              <a:t>مرحلة التنفيذ</a:t>
            </a:r>
            <a:r>
              <a:rPr lang="ar-SA" dirty="0" smtClean="0"/>
              <a:t>"، وقد تم في هذا المؤتمر وضع الأسس التنظيمية للجماعة، وإعلان دخولها إلى معترك الحياة السياسية</a:t>
            </a:r>
            <a:r>
              <a:rPr lang="fr-FR" dirty="0" smtClean="0"/>
              <a:t>.</a:t>
            </a:r>
            <a:r>
              <a:rPr lang="fr-FR" dirty="0" smtClean="0"/>
              <a:t/>
            </a:r>
            <a:br>
              <a:rPr lang="fr-FR" dirty="0" smtClean="0"/>
            </a:br>
            <a:r>
              <a:rPr lang="ar-SA" dirty="0" smtClean="0"/>
              <a:t>وحدَّد المؤتمر الفكر الذي التزمت </a:t>
            </a:r>
            <a:r>
              <a:rPr lang="ar-SA" dirty="0" err="1" smtClean="0"/>
              <a:t>به</a:t>
            </a:r>
            <a:r>
              <a:rPr lang="ar-SA" dirty="0" smtClean="0"/>
              <a:t> الجماعة، وعملت من خلاله منذ نشأتها، وكان أساس عملها للمرحلة اللاحقة، وقد تبلور ذلك في نقاط ثلاث، هي</a:t>
            </a:r>
            <a:r>
              <a:rPr lang="fr-FR" dirty="0" smtClean="0"/>
              <a:t>:</a:t>
            </a:r>
            <a:r>
              <a:rPr lang="fr-FR" dirty="0" smtClean="0"/>
              <a:t/>
            </a:r>
            <a:br>
              <a:rPr lang="fr-FR" dirty="0" smtClean="0"/>
            </a:br>
            <a:r>
              <a:rPr lang="fr-FR" dirty="0" smtClean="0"/>
              <a:t>-</a:t>
            </a:r>
            <a:r>
              <a:rPr lang="ar-DZ" dirty="0" smtClean="0"/>
              <a:t>1</a:t>
            </a:r>
            <a:r>
              <a:rPr lang="fr-FR" dirty="0" smtClean="0"/>
              <a:t> </a:t>
            </a:r>
            <a:r>
              <a:rPr lang="ar-SA" dirty="0" smtClean="0"/>
              <a:t>شمولية الإسلام بوصفه نظامًا شاملاً متكاملاً للحياة</a:t>
            </a:r>
            <a:r>
              <a:rPr lang="fr-FR" dirty="0" smtClean="0"/>
              <a:t>.</a:t>
            </a:r>
            <a:br>
              <a:rPr lang="fr-FR" dirty="0" smtClean="0"/>
            </a:br>
            <a:r>
              <a:rPr lang="fr-FR" dirty="0" smtClean="0"/>
              <a:t>-</a:t>
            </a:r>
            <a:r>
              <a:rPr lang="ar-DZ" dirty="0" smtClean="0"/>
              <a:t>2</a:t>
            </a:r>
            <a:r>
              <a:rPr lang="fr-FR" dirty="0" smtClean="0"/>
              <a:t> </a:t>
            </a:r>
            <a:r>
              <a:rPr lang="ar-SA" dirty="0" smtClean="0"/>
              <a:t>المصدر الأساسي للإسلام: القرآن الكريم والسنة النبوية الشريفة</a:t>
            </a:r>
            <a:r>
              <a:rPr lang="fr-FR" dirty="0" smtClean="0"/>
              <a:t>.</a:t>
            </a:r>
            <a:br>
              <a:rPr lang="fr-FR" dirty="0" smtClean="0"/>
            </a:br>
            <a:r>
              <a:rPr lang="fr-FR" dirty="0" smtClean="0"/>
              <a:t>-</a:t>
            </a:r>
            <a:r>
              <a:rPr lang="ar-DZ" dirty="0" smtClean="0"/>
              <a:t>3</a:t>
            </a:r>
            <a:r>
              <a:rPr lang="fr-FR" dirty="0" smtClean="0"/>
              <a:t> </a:t>
            </a:r>
            <a:r>
              <a:rPr lang="ar-SA" dirty="0" smtClean="0"/>
              <a:t>الإسلام قابل للتطبيق في كل زمان ومكان</a:t>
            </a:r>
            <a:r>
              <a:rPr lang="fr-FR" dirty="0" smtClean="0"/>
              <a:t>.</a:t>
            </a:r>
            <a:br>
              <a:rPr lang="fr-FR" dirty="0" smtClean="0"/>
            </a:br>
            <a:r>
              <a:rPr lang="fr-FR" dirty="0" smtClean="0"/>
              <a:t/>
            </a:r>
            <a:br>
              <a:rPr lang="fr-FR" dirty="0" smtClean="0"/>
            </a:br>
            <a:endParaRPr lang="fr-F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lnSpcReduction="10000"/>
          </a:bodyPr>
          <a:lstStyle/>
          <a:p>
            <a:pPr algn="r" rtl="1"/>
            <a:r>
              <a:rPr lang="ar-SA" sz="3600" b="1" dirty="0" smtClean="0">
                <a:solidFill>
                  <a:srgbClr val="FF0000"/>
                </a:solidFill>
              </a:rPr>
              <a:t>الإخوان بين الحرب </a:t>
            </a:r>
            <a:r>
              <a:rPr lang="ar-SA" sz="3600" b="1" dirty="0" smtClean="0">
                <a:solidFill>
                  <a:srgbClr val="FF0000"/>
                </a:solidFill>
              </a:rPr>
              <a:t>والسياسة</a:t>
            </a:r>
            <a:r>
              <a:rPr lang="ar-DZ" sz="3600" b="1" dirty="0" err="1" smtClean="0">
                <a:solidFill>
                  <a:srgbClr val="FF0000"/>
                </a:solidFill>
              </a:rPr>
              <a:t>:</a:t>
            </a:r>
            <a:endParaRPr lang="fr-FR" sz="3600" dirty="0" smtClean="0">
              <a:solidFill>
                <a:srgbClr val="FF0000"/>
              </a:solidFill>
            </a:endParaRPr>
          </a:p>
          <a:p>
            <a:pPr algn="r" rtl="1"/>
            <a:r>
              <a:rPr lang="ar-SA" dirty="0" smtClean="0"/>
              <a:t>وبعد حادث 18 </a:t>
            </a:r>
            <a:r>
              <a:rPr lang="ar-SA" dirty="0" smtClean="0"/>
              <a:t>محرم </a:t>
            </a:r>
            <a:r>
              <a:rPr lang="ar-SA" dirty="0" err="1" smtClean="0"/>
              <a:t>1361هـ</a:t>
            </a:r>
            <a:r>
              <a:rPr lang="ar-SA" dirty="0" smtClean="0"/>
              <a:t> = 4 </a:t>
            </a:r>
            <a:r>
              <a:rPr lang="ar-SA" dirty="0" smtClean="0"/>
              <a:t>فبراير </a:t>
            </a:r>
            <a:r>
              <a:rPr lang="ar-SA" dirty="0" err="1" smtClean="0"/>
              <a:t>1942م</a:t>
            </a:r>
            <a:r>
              <a:rPr lang="ar-SA" dirty="0" smtClean="0"/>
              <a:t>، تشكلت وزارة وفدية برئاسة النحاس، وقامت تلك الوزارة بحلِّ البرلمان والدعوة إلى انتخابات جديدة، فأعلن البَنَّا عن رغبته في ترشيح نفسه في دائرة الإسماعيلية كممثل للإخوان، وفور تقدمه بأوراق ترشيحه، استدعاه رئيس الوزراء، وطلب منه أن يعدل عنه وينسحب، وقد استجاب البَنَّا إلى ذلك مقابل بعض المطالب لجماعته التي وافق عليها النحاس</a:t>
            </a:r>
            <a:r>
              <a:rPr lang="fr-FR" dirty="0" smtClean="0"/>
              <a:t>.</a:t>
            </a:r>
            <a:r>
              <a:rPr lang="fr-FR" dirty="0" smtClean="0"/>
              <a:t/>
            </a:r>
            <a:br>
              <a:rPr lang="fr-FR" dirty="0" smtClean="0"/>
            </a:br>
            <a:r>
              <a:rPr lang="ar-SA" dirty="0" smtClean="0"/>
              <a:t>وكان للإخوان المسلمين دور بارز في حرب فلسطين في </a:t>
            </a:r>
            <a:r>
              <a:rPr lang="ar-SA" dirty="0" err="1" smtClean="0"/>
              <a:t>1367هـ</a:t>
            </a:r>
            <a:r>
              <a:rPr lang="ar-SA" dirty="0" smtClean="0"/>
              <a:t> = </a:t>
            </a:r>
            <a:r>
              <a:rPr lang="ar-SA" dirty="0" err="1" smtClean="0"/>
              <a:t>1948م</a:t>
            </a:r>
            <a:r>
              <a:rPr lang="ar-SA" dirty="0" smtClean="0"/>
              <a:t> التي كان للخيانة والعمالة أثرهما الحاسم في إلحاق الهزيمة بالعرب في معركة لم يستعدوا لها جيدًا، وعندما أُعْلنت الهدنة واشتعلت المظاهرات، وحدثت معركة عنيفة بين الطلبة والبوليس، ولقي </a:t>
            </a:r>
            <a:r>
              <a:rPr lang="ar-SA" dirty="0" err="1" smtClean="0"/>
              <a:t>حكمدار</a:t>
            </a:r>
            <a:r>
              <a:rPr lang="ar-SA" dirty="0" smtClean="0"/>
              <a:t> </a:t>
            </a:r>
            <a:r>
              <a:rPr lang="ar-SA" dirty="0" err="1" smtClean="0"/>
              <a:t>العاصمة </a:t>
            </a:r>
            <a:r>
              <a:rPr lang="ar-SA" dirty="0" smtClean="0"/>
              <a:t>"سليم زكي" مصرعه نتيجة انفجار قنبلة ألقاها عليه أحد </a:t>
            </a:r>
            <a:r>
              <a:rPr lang="ar-SA" dirty="0" smtClean="0"/>
              <a:t>الطلاب</a:t>
            </a:r>
            <a:r>
              <a:rPr lang="ar-DZ" dirty="0" err="1" smtClean="0"/>
              <a:t>.</a:t>
            </a:r>
            <a:r>
              <a:rPr lang="ar-SA" dirty="0" smtClean="0"/>
              <a:t> </a:t>
            </a:r>
            <a:r>
              <a:rPr lang="fr-FR" dirty="0" smtClean="0"/>
              <a:t/>
            </a:r>
            <a:br>
              <a:rPr lang="fr-FR" dirty="0" smtClean="0"/>
            </a:br>
            <a:endParaRPr lang="fr-FR" dirty="0"/>
          </a:p>
        </p:txBody>
      </p:sp>
    </p:spTree>
  </p:cSld>
  <p:clrMapOvr>
    <a:masterClrMapping/>
  </p:clrMapOvr>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617</TotalTime>
  <Words>794</Words>
  <Application>Microsoft Office PowerPoint</Application>
  <PresentationFormat>Affichage à l'écran (4:3)</PresentationFormat>
  <Paragraphs>44</Paragraphs>
  <Slides>13</Slides>
  <Notes>0</Notes>
  <HiddenSlides>0</HiddenSlides>
  <MMClips>0</MMClips>
  <ScaleCrop>false</ScaleCrop>
  <HeadingPairs>
    <vt:vector size="4" baseType="variant">
      <vt:variant>
        <vt:lpstr>Thème</vt:lpstr>
      </vt:variant>
      <vt:variant>
        <vt:i4>1</vt:i4>
      </vt:variant>
      <vt:variant>
        <vt:lpstr>Titres des diapositives</vt:lpstr>
      </vt:variant>
      <vt:variant>
        <vt:i4>13</vt:i4>
      </vt:variant>
    </vt:vector>
  </HeadingPairs>
  <TitlesOfParts>
    <vt:vector size="14"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حياة الإمام حسن البنّا</dc:title>
  <dc:creator>moi</dc:creator>
  <cp:lastModifiedBy>moi</cp:lastModifiedBy>
  <cp:revision>25</cp:revision>
  <dcterms:created xsi:type="dcterms:W3CDTF">2017-04-01T08:18:16Z</dcterms:created>
  <dcterms:modified xsi:type="dcterms:W3CDTF">2017-04-01T23:29:17Z</dcterms:modified>
</cp:coreProperties>
</file>