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625" r:id="rId2"/>
    <p:sldId id="331" r:id="rId3"/>
    <p:sldId id="327" r:id="rId4"/>
    <p:sldId id="584" r:id="rId5"/>
    <p:sldId id="585" r:id="rId6"/>
    <p:sldId id="604" r:id="rId7"/>
    <p:sldId id="586" r:id="rId8"/>
    <p:sldId id="605" r:id="rId9"/>
    <p:sldId id="587" r:id="rId10"/>
    <p:sldId id="606" r:id="rId11"/>
    <p:sldId id="588" r:id="rId12"/>
    <p:sldId id="589" r:id="rId13"/>
    <p:sldId id="613" r:id="rId14"/>
    <p:sldId id="590" r:id="rId15"/>
    <p:sldId id="621" r:id="rId16"/>
    <p:sldId id="622" r:id="rId17"/>
    <p:sldId id="623" r:id="rId18"/>
    <p:sldId id="624" r:id="rId19"/>
    <p:sldId id="619" r:id="rId20"/>
    <p:sldId id="612" r:id="rId21"/>
    <p:sldId id="607" r:id="rId22"/>
    <p:sldId id="591" r:id="rId23"/>
    <p:sldId id="592" r:id="rId24"/>
    <p:sldId id="593" r:id="rId25"/>
    <p:sldId id="609" r:id="rId26"/>
    <p:sldId id="620" r:id="rId27"/>
    <p:sldId id="610" r:id="rId28"/>
    <p:sldId id="611" r:id="rId29"/>
    <p:sldId id="614" r:id="rId30"/>
    <p:sldId id="594" r:id="rId31"/>
    <p:sldId id="595" r:id="rId32"/>
    <p:sldId id="596" r:id="rId33"/>
    <p:sldId id="597" r:id="rId34"/>
    <p:sldId id="615" r:id="rId35"/>
    <p:sldId id="616" r:id="rId36"/>
    <p:sldId id="617" r:id="rId37"/>
    <p:sldId id="618" r:id="rId38"/>
    <p:sldId id="608" r:id="rId39"/>
    <p:sldId id="598" r:id="rId40"/>
    <p:sldId id="599" r:id="rId41"/>
    <p:sldId id="602" r:id="rId42"/>
    <p:sldId id="603" r:id="rId43"/>
    <p:sldId id="600" r:id="rId44"/>
    <p:sldId id="601"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233891B-B7BC-4C25-9F08-636FD46C4507}" v="1" dt="2023-05-17T06:36:00.457"/>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90" autoAdjust="0"/>
  </p:normalViewPr>
  <p:slideViewPr>
    <p:cSldViewPr>
      <p:cViewPr varScale="1">
        <p:scale>
          <a:sx n="73" d="100"/>
          <a:sy n="73" d="100"/>
        </p:scale>
        <p:origin x="1742" y="72"/>
      </p:cViewPr>
      <p:guideLst>
        <p:guide orient="horz" pos="2160"/>
        <p:guide pos="2880"/>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slide" Target="slides/slide36.xml"/><Relationship Id="rId1" Type="http://schemas.openxmlformats.org/officeDocument/2006/relationships/slide" Target="slides/slide3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ir Khezzani" userId="26cbbc7fc23e5e7f" providerId="LiveId" clId="{7233891B-B7BC-4C25-9F08-636FD46C4507}"/>
    <pc:docChg chg="addSld delSld modSld">
      <pc:chgData name="Bachir Khezzani" userId="26cbbc7fc23e5e7f" providerId="LiveId" clId="{7233891B-B7BC-4C25-9F08-636FD46C4507}" dt="2023-05-17T06:36:02.297" v="18" actId="47"/>
      <pc:docMkLst>
        <pc:docMk/>
      </pc:docMkLst>
      <pc:sldChg chg="modSp del mod">
        <pc:chgData name="Bachir Khezzani" userId="26cbbc7fc23e5e7f" providerId="LiveId" clId="{7233891B-B7BC-4C25-9F08-636FD46C4507}" dt="2023-05-17T06:36:02.297" v="18" actId="47"/>
        <pc:sldMkLst>
          <pc:docMk/>
          <pc:sldMk cId="4196326939" sldId="256"/>
        </pc:sldMkLst>
        <pc:spChg chg="mod">
          <ac:chgData name="Bachir Khezzani" userId="26cbbc7fc23e5e7f" providerId="LiveId" clId="{7233891B-B7BC-4C25-9F08-636FD46C4507}" dt="2023-05-15T07:40:04.362" v="6" actId="20577"/>
          <ac:spMkLst>
            <pc:docMk/>
            <pc:sldMk cId="4196326939" sldId="256"/>
            <ac:spMk id="4" creationId="{00000000-0000-0000-0000-000000000000}"/>
          </ac:spMkLst>
        </pc:spChg>
        <pc:spChg chg="mod">
          <ac:chgData name="Bachir Khezzani" userId="26cbbc7fc23e5e7f" providerId="LiveId" clId="{7233891B-B7BC-4C25-9F08-636FD46C4507}" dt="2023-05-15T07:40:11.421" v="15" actId="20577"/>
          <ac:spMkLst>
            <pc:docMk/>
            <pc:sldMk cId="4196326939" sldId="256"/>
            <ac:spMk id="9" creationId="{00000000-0000-0000-0000-000000000000}"/>
          </ac:spMkLst>
        </pc:spChg>
      </pc:sldChg>
      <pc:sldChg chg="modSp mod">
        <pc:chgData name="Bachir Khezzani" userId="26cbbc7fc23e5e7f" providerId="LiveId" clId="{7233891B-B7BC-4C25-9F08-636FD46C4507}" dt="2023-05-15T07:40:22.559" v="16" actId="14100"/>
        <pc:sldMkLst>
          <pc:docMk/>
          <pc:sldMk cId="405028119" sldId="327"/>
        </pc:sldMkLst>
        <pc:spChg chg="mod">
          <ac:chgData name="Bachir Khezzani" userId="26cbbc7fc23e5e7f" providerId="LiveId" clId="{7233891B-B7BC-4C25-9F08-636FD46C4507}" dt="2023-05-15T07:40:22.559" v="16" actId="14100"/>
          <ac:spMkLst>
            <pc:docMk/>
            <pc:sldMk cId="405028119" sldId="327"/>
            <ac:spMk id="3" creationId="{00000000-0000-0000-0000-000000000000}"/>
          </ac:spMkLst>
        </pc:spChg>
      </pc:sldChg>
      <pc:sldChg chg="add">
        <pc:chgData name="Bachir Khezzani" userId="26cbbc7fc23e5e7f" providerId="LiveId" clId="{7233891B-B7BC-4C25-9F08-636FD46C4507}" dt="2023-05-17T06:36:00.452" v="17"/>
        <pc:sldMkLst>
          <pc:docMk/>
          <pc:sldMk cId="3926684906" sldId="62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6BD0E3-27D4-4342-9BC8-A3FF15BDF0E2}" type="datetimeFigureOut">
              <a:rPr lang="fr-FR" smtClean="0"/>
              <a:t>17/05/2023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EFBAAA-C37C-467C-AF07-7A76EEC1CABD}" type="slidenum">
              <a:rPr lang="fr-FR" smtClean="0"/>
              <a:t>‹#›</a:t>
            </a:fld>
            <a:endParaRPr lang="fr-FR"/>
          </a:p>
        </p:txBody>
      </p:sp>
    </p:spTree>
    <p:extLst>
      <p:ext uri="{BB962C8B-B14F-4D97-AF65-F5344CB8AC3E}">
        <p14:creationId xmlns:p14="http://schemas.microsoft.com/office/powerpoint/2010/main" val="2255467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95DFBE88-6FEA-4565-A36A-7ED557212A16}" type="slidenum">
              <a:rPr lang="en-US" altLang="fr-FR"/>
              <a:pPr eaLnBrk="1" hangingPunct="1"/>
              <a:t>34</a:t>
            </a:fld>
            <a:endParaRPr lang="en-US" altLang="fr-F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a:t>Primary succession occurs on newly exposed surfaces, such as this newly deposited volcanic rock and ash. </a:t>
            </a:r>
            <a:endParaRPr lang="en-US" altLang="fr-FR" b="1" i="1"/>
          </a:p>
        </p:txBody>
      </p:sp>
    </p:spTree>
    <p:extLst>
      <p:ext uri="{BB962C8B-B14F-4D97-AF65-F5344CB8AC3E}">
        <p14:creationId xmlns:p14="http://schemas.microsoft.com/office/powerpoint/2010/main" val="24058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AD00AED7-048B-495E-A9E9-35450ED4444C}" type="slidenum">
              <a:rPr lang="en-US" altLang="fr-FR"/>
              <a:pPr eaLnBrk="1" hangingPunct="1"/>
              <a:t>35</a:t>
            </a:fld>
            <a:endParaRPr lang="en-US" altLang="fr-F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a:t>Primary succession occurs on newly exposed surfaces, such as this newly deposited volcanic rock and ash. </a:t>
            </a:r>
            <a:endParaRPr lang="en-US" altLang="fr-FR" b="1" i="1"/>
          </a:p>
        </p:txBody>
      </p:sp>
    </p:spTree>
    <p:extLst>
      <p:ext uri="{BB962C8B-B14F-4D97-AF65-F5344CB8AC3E}">
        <p14:creationId xmlns:p14="http://schemas.microsoft.com/office/powerpoint/2010/main" val="922922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35D7C34C-63F2-4A68-ABBA-3605E87322E0}" type="slidenum">
              <a:rPr lang="en-US" altLang="fr-FR"/>
              <a:pPr eaLnBrk="1" hangingPunct="1"/>
              <a:t>36</a:t>
            </a:fld>
            <a:endParaRPr lang="en-US" altLang="fr-FR"/>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a:t>Primary succession occurs on newly exposed surfaces, such as this newly deposited volcanic rock and ash. </a:t>
            </a:r>
            <a:endParaRPr lang="en-US" altLang="fr-FR" b="1" i="1"/>
          </a:p>
        </p:txBody>
      </p:sp>
    </p:spTree>
    <p:extLst>
      <p:ext uri="{BB962C8B-B14F-4D97-AF65-F5344CB8AC3E}">
        <p14:creationId xmlns:p14="http://schemas.microsoft.com/office/powerpoint/2010/main" val="2925537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fld id="{CA74169E-BD8D-4395-BC00-96AFBEB04803}" type="slidenum">
              <a:rPr lang="en-US" altLang="fr-FR"/>
              <a:pPr eaLnBrk="1" hangingPunct="1"/>
              <a:t>37</a:t>
            </a:fld>
            <a:endParaRPr lang="en-US" altLang="fr-F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fr-FR"/>
              <a:t>Primary succession occurs on newly exposed surfaces, such as this newly deposited volcanic rock and ash. </a:t>
            </a:r>
            <a:endParaRPr lang="en-US" altLang="fr-FR" b="1" i="1"/>
          </a:p>
        </p:txBody>
      </p:sp>
    </p:spTree>
    <p:extLst>
      <p:ext uri="{BB962C8B-B14F-4D97-AF65-F5344CB8AC3E}">
        <p14:creationId xmlns:p14="http://schemas.microsoft.com/office/powerpoint/2010/main" val="3860960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17/05/2023</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17/05/2023</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17/05/2023</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17/05/2023</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17/05/2023</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691680" y="548680"/>
            <a:ext cx="5334200" cy="1728192"/>
          </a:xfrm>
        </p:spPr>
        <p:txBody>
          <a:bodyPr>
            <a:normAutofit fontScale="90000"/>
          </a:bodyPr>
          <a:lstStyle/>
          <a:p>
            <a:pPr rtl="1"/>
            <a:r>
              <a:rPr lang="ar-SA" b="1" dirty="0"/>
              <a:t>جامعة الوادي</a:t>
            </a:r>
            <a:br>
              <a:rPr lang="ar-SA" b="1" dirty="0"/>
            </a:br>
            <a:r>
              <a:rPr lang="ar-SA" b="1" dirty="0"/>
              <a:t> كلية علوم الطبيعة والحياة</a:t>
            </a:r>
            <a:br>
              <a:rPr lang="ar-SA" b="1" dirty="0"/>
            </a:br>
            <a:r>
              <a:rPr lang="ar-SA" b="1" dirty="0"/>
              <a:t>قسم البيولوجيا</a:t>
            </a:r>
            <a:endParaRPr lang="fr-FR" b="1" dirty="0"/>
          </a:p>
        </p:txBody>
      </p:sp>
      <p:sp>
        <p:nvSpPr>
          <p:cNvPr id="4" name="Titre 1"/>
          <p:cNvSpPr txBox="1">
            <a:spLocks/>
          </p:cNvSpPr>
          <p:nvPr/>
        </p:nvSpPr>
        <p:spPr>
          <a:xfrm>
            <a:off x="685800" y="4646056"/>
            <a:ext cx="777240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400" dirty="0"/>
              <a:t>إعداد وتقديم ال</a:t>
            </a:r>
            <a:r>
              <a:rPr lang="ar-DZ" sz="2400" dirty="0"/>
              <a:t>دكتور</a:t>
            </a:r>
            <a:r>
              <a:rPr lang="ar-SA" sz="2400" dirty="0"/>
              <a:t>: بشير خزاني</a:t>
            </a:r>
            <a:endParaRPr lang="fr-FR" sz="2400" dirty="0"/>
          </a:p>
        </p:txBody>
      </p:sp>
      <p:sp>
        <p:nvSpPr>
          <p:cNvPr id="8" name="Titre 1"/>
          <p:cNvSpPr txBox="1">
            <a:spLocks/>
          </p:cNvSpPr>
          <p:nvPr/>
        </p:nvSpPr>
        <p:spPr>
          <a:xfrm>
            <a:off x="1513604" y="3873735"/>
            <a:ext cx="6042140" cy="79930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sz="3200" b="1" dirty="0"/>
              <a:t>محاضرات علم البيئة</a:t>
            </a:r>
            <a:r>
              <a:rPr lang="ar-DZ" sz="3200" b="1" dirty="0"/>
              <a:t> العام</a:t>
            </a:r>
            <a:endParaRPr lang="ar-SA" sz="3200" b="1" dirty="0"/>
          </a:p>
        </p:txBody>
      </p:sp>
      <p:sp>
        <p:nvSpPr>
          <p:cNvPr id="9" name="Titre 1"/>
          <p:cNvSpPr txBox="1">
            <a:spLocks/>
          </p:cNvSpPr>
          <p:nvPr/>
        </p:nvSpPr>
        <p:spPr>
          <a:xfrm>
            <a:off x="2409692" y="5564968"/>
            <a:ext cx="4311880" cy="93610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t>السنة الجامعية: </a:t>
            </a:r>
            <a:r>
              <a:rPr lang="ar-DZ" sz="2800" dirty="0"/>
              <a:t>2022-2023</a:t>
            </a:r>
            <a:endParaRPr lang="fr-FR" sz="2800" dirty="0"/>
          </a:p>
        </p:txBody>
      </p:sp>
      <p:pic>
        <p:nvPicPr>
          <p:cNvPr id="10" name="صورة 7"/>
          <p:cNvPicPr>
            <a:picLocks noChangeAspect="1"/>
          </p:cNvPicPr>
          <p:nvPr/>
        </p:nvPicPr>
        <p:blipFill>
          <a:blip r:embed="rId2"/>
          <a:srcRect l="12519" t="9540" r="13942" b="16385"/>
          <a:stretch>
            <a:fillRect/>
          </a:stretch>
        </p:blipFill>
        <p:spPr bwMode="auto">
          <a:xfrm>
            <a:off x="251720" y="260648"/>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pic>
        <p:nvPicPr>
          <p:cNvPr id="11" name="صورة 7"/>
          <p:cNvPicPr>
            <a:picLocks noChangeAspect="1"/>
          </p:cNvPicPr>
          <p:nvPr/>
        </p:nvPicPr>
        <p:blipFill>
          <a:blip r:embed="rId2"/>
          <a:srcRect l="12519" t="9540" r="13942" b="16385"/>
          <a:stretch>
            <a:fillRect/>
          </a:stretch>
        </p:blipFill>
        <p:spPr bwMode="auto">
          <a:xfrm>
            <a:off x="7020472" y="188640"/>
            <a:ext cx="1800000" cy="1800000"/>
          </a:xfrm>
          <a:prstGeom prst="ellipse">
            <a:avLst/>
          </a:prstGeom>
          <a:ln w="63500" cap="rnd">
            <a:noFill/>
          </a:ln>
          <a:effectLst/>
          <a:scene3d>
            <a:camera prst="orthographicFront"/>
            <a:lightRig rig="contrasting" dir="t">
              <a:rot lat="0" lon="0" rev="3000000"/>
            </a:lightRig>
          </a:scene3d>
          <a:sp3d contourW="7620">
            <a:bevelT w="95250" h="31750"/>
            <a:contourClr>
              <a:srgbClr val="333333"/>
            </a:contourClr>
          </a:sp3d>
        </p:spPr>
      </p:pic>
      <p:sp>
        <p:nvSpPr>
          <p:cNvPr id="3" name="Titre 1">
            <a:extLst>
              <a:ext uri="{FF2B5EF4-FFF2-40B4-BE49-F238E27FC236}">
                <a16:creationId xmlns:a16="http://schemas.microsoft.com/office/drawing/2014/main" id="{6B461639-19C7-079A-D286-3D79C86C4BC3}"/>
              </a:ext>
            </a:extLst>
          </p:cNvPr>
          <p:cNvSpPr txBox="1">
            <a:spLocks/>
          </p:cNvSpPr>
          <p:nvPr/>
        </p:nvSpPr>
        <p:spPr>
          <a:xfrm>
            <a:off x="1867574" y="2519606"/>
            <a:ext cx="5334200" cy="1120325"/>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lnSpc>
                <a:spcPct val="170000"/>
              </a:lnSpc>
            </a:pPr>
            <a:r>
              <a:rPr lang="ar-DZ" sz="2400" b="1" dirty="0"/>
              <a:t>ميدان: علوم </a:t>
            </a:r>
            <a:r>
              <a:rPr lang="ar-DZ" sz="2400" b="1"/>
              <a:t>الطبيعة والحياة</a:t>
            </a:r>
            <a:endParaRPr lang="ar-DZ" sz="2400" b="1" dirty="0"/>
          </a:p>
          <a:p>
            <a:pPr rtl="1">
              <a:lnSpc>
                <a:spcPct val="170000"/>
              </a:lnSpc>
            </a:pPr>
            <a:r>
              <a:rPr lang="ar-DZ" sz="2400" b="1" dirty="0"/>
              <a:t>الشعبة: علوم بيولوجية</a:t>
            </a:r>
          </a:p>
          <a:p>
            <a:pPr rtl="1">
              <a:lnSpc>
                <a:spcPct val="170000"/>
              </a:lnSpc>
            </a:pPr>
            <a:r>
              <a:rPr lang="ar-DZ" sz="2400" b="1" dirty="0"/>
              <a:t>المستوى: السنة الثانية جذع مشترك</a:t>
            </a:r>
            <a:endParaRPr lang="fr-FR" sz="2400" b="1" dirty="0"/>
          </a:p>
        </p:txBody>
      </p:sp>
    </p:spTree>
    <p:extLst>
      <p:ext uri="{BB962C8B-B14F-4D97-AF65-F5344CB8AC3E}">
        <p14:creationId xmlns:p14="http://schemas.microsoft.com/office/powerpoint/2010/main" val="39266849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رابعا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أنواع التعاقب البيئي</a:t>
            </a:r>
            <a:br>
              <a:rPr lang="ar-SA" sz="8000" b="1" dirty="0"/>
            </a:br>
            <a:r>
              <a:rPr lang="fr-FR" sz="8000" b="1" dirty="0"/>
              <a:t>  Type of </a:t>
            </a:r>
            <a:r>
              <a:rPr lang="fr-FR" sz="8000" b="1" dirty="0" err="1"/>
              <a:t>ecological</a:t>
            </a:r>
            <a:r>
              <a:rPr lang="fr-FR" sz="8000" b="1" dirty="0"/>
              <a:t> succession </a:t>
            </a:r>
            <a:endParaRPr lang="fr-FR" sz="8000" dirty="0"/>
          </a:p>
        </p:txBody>
      </p:sp>
    </p:spTree>
    <p:extLst>
      <p:ext uri="{BB962C8B-B14F-4D97-AF65-F5344CB8AC3E}">
        <p14:creationId xmlns:p14="http://schemas.microsoft.com/office/powerpoint/2010/main" val="243876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635774"/>
            <a:ext cx="8229600" cy="1143000"/>
          </a:xfrm>
        </p:spPr>
        <p:txBody>
          <a:bodyPr>
            <a:normAutofit fontScale="90000"/>
          </a:bodyPr>
          <a:lstStyle/>
          <a:p>
            <a:r>
              <a:rPr lang="ar-SA" b="1" dirty="0">
                <a:solidFill>
                  <a:srgbClr val="FF0000"/>
                </a:solidFill>
              </a:rPr>
              <a:t>أنواع التعاقب البيئي</a:t>
            </a:r>
            <a:br>
              <a:rPr lang="ar-SA" b="1" dirty="0">
                <a:solidFill>
                  <a:srgbClr val="FF0000"/>
                </a:solidFill>
              </a:rPr>
            </a:br>
            <a:r>
              <a:rPr lang="fr-FR" b="1" dirty="0">
                <a:solidFill>
                  <a:srgbClr val="FF0000"/>
                </a:solidFill>
              </a:rPr>
              <a:t>  Type of </a:t>
            </a:r>
            <a:r>
              <a:rPr lang="fr-FR" b="1" dirty="0" err="1">
                <a:solidFill>
                  <a:srgbClr val="FF0000"/>
                </a:solidFill>
              </a:rPr>
              <a:t>ecological</a:t>
            </a:r>
            <a:r>
              <a:rPr lang="fr-FR" b="1" dirty="0">
                <a:solidFill>
                  <a:srgbClr val="FF0000"/>
                </a:solidFill>
              </a:rPr>
              <a:t> succession </a:t>
            </a:r>
            <a:endParaRPr lang="fr-FR" dirty="0">
              <a:solidFill>
                <a:srgbClr val="FF0000"/>
              </a:solidFill>
            </a:endParaRPr>
          </a:p>
        </p:txBody>
      </p:sp>
      <p:sp>
        <p:nvSpPr>
          <p:cNvPr id="3" name="Content Placeholder 2"/>
          <p:cNvSpPr>
            <a:spLocks noGrp="1"/>
          </p:cNvSpPr>
          <p:nvPr>
            <p:ph idx="1"/>
          </p:nvPr>
        </p:nvSpPr>
        <p:spPr>
          <a:xfrm>
            <a:off x="457200" y="2420888"/>
            <a:ext cx="8229600" cy="3705275"/>
          </a:xfrm>
        </p:spPr>
        <p:txBody>
          <a:bodyPr/>
          <a:lstStyle/>
          <a:p>
            <a:pPr algn="just" rtl="1"/>
            <a:r>
              <a:rPr lang="ar-SA" dirty="0"/>
              <a:t>لقد تمكن العلماء من تمييز نوعين من التعاقب البيئي هما:</a:t>
            </a:r>
            <a:endParaRPr lang="fr-FR" dirty="0"/>
          </a:p>
          <a:p>
            <a:pPr algn="just"/>
            <a:endParaRPr lang="fr-FR" dirty="0"/>
          </a:p>
        </p:txBody>
      </p:sp>
      <p:sp>
        <p:nvSpPr>
          <p:cNvPr id="4" name="Title 1">
            <a:extLst>
              <a:ext uri="{FF2B5EF4-FFF2-40B4-BE49-F238E27FC236}">
                <a16:creationId xmlns:a16="http://schemas.microsoft.com/office/drawing/2014/main" id="{24073123-F75F-4371-8713-F4DCE96634BE}"/>
              </a:ext>
            </a:extLst>
          </p:cNvPr>
          <p:cNvSpPr txBox="1">
            <a:spLocks/>
          </p:cNvSpPr>
          <p:nvPr/>
        </p:nvSpPr>
        <p:spPr>
          <a:xfrm>
            <a:off x="457200" y="3130525"/>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b="1" dirty="0">
                <a:solidFill>
                  <a:srgbClr val="0000CC"/>
                </a:solidFill>
              </a:rPr>
              <a:t>التعاقب الأولي</a:t>
            </a:r>
            <a:br>
              <a:rPr lang="ar-SA" b="1" dirty="0">
                <a:solidFill>
                  <a:srgbClr val="0000CC"/>
                </a:solidFill>
              </a:rPr>
            </a:br>
            <a:r>
              <a:rPr lang="ar-SA" b="1" dirty="0">
                <a:solidFill>
                  <a:srgbClr val="0000CC"/>
                </a:solidFill>
              </a:rPr>
              <a:t> </a:t>
            </a:r>
            <a:r>
              <a:rPr lang="fr-FR" b="1" dirty="0" err="1">
                <a:solidFill>
                  <a:srgbClr val="0000CC"/>
                </a:solidFill>
              </a:rPr>
              <a:t>Primary</a:t>
            </a:r>
            <a:r>
              <a:rPr lang="fr-FR" b="1" dirty="0">
                <a:solidFill>
                  <a:srgbClr val="0000CC"/>
                </a:solidFill>
              </a:rPr>
              <a:t> Succession </a:t>
            </a:r>
            <a:endParaRPr lang="fr-FR" dirty="0">
              <a:solidFill>
                <a:srgbClr val="0000CC"/>
              </a:solidFill>
            </a:endParaRPr>
          </a:p>
        </p:txBody>
      </p:sp>
      <p:sp>
        <p:nvSpPr>
          <p:cNvPr id="5" name="Title 1">
            <a:extLst>
              <a:ext uri="{FF2B5EF4-FFF2-40B4-BE49-F238E27FC236}">
                <a16:creationId xmlns:a16="http://schemas.microsoft.com/office/drawing/2014/main" id="{153537C1-A82C-4CA6-87D9-178FE8E89D2E}"/>
              </a:ext>
            </a:extLst>
          </p:cNvPr>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ar-SA" b="1"/>
              <a:t>التعاقب الثانوي</a:t>
            </a:r>
            <a:br>
              <a:rPr lang="ar-SA" b="1"/>
            </a:br>
            <a:r>
              <a:rPr lang="ar-SA" b="1"/>
              <a:t> </a:t>
            </a:r>
            <a:r>
              <a:rPr lang="fr-FR" b="1"/>
              <a:t>Secondary Succession</a:t>
            </a:r>
            <a:endParaRPr lang="fr-FR" dirty="0"/>
          </a:p>
        </p:txBody>
      </p:sp>
    </p:spTree>
    <p:extLst>
      <p:ext uri="{BB962C8B-B14F-4D97-AF65-F5344CB8AC3E}">
        <p14:creationId xmlns:p14="http://schemas.microsoft.com/office/powerpoint/2010/main" val="400505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التعاقب الأولي</a:t>
            </a:r>
            <a:br>
              <a:rPr lang="ar-SA" b="1" dirty="0"/>
            </a:br>
            <a:r>
              <a:rPr lang="ar-SA" b="1" dirty="0"/>
              <a:t> </a:t>
            </a:r>
            <a:r>
              <a:rPr lang="fr-FR" b="1" dirty="0" err="1"/>
              <a:t>Primary</a:t>
            </a:r>
            <a:r>
              <a:rPr lang="fr-FR" b="1" dirty="0"/>
              <a:t> Succession </a:t>
            </a:r>
            <a:endParaRPr lang="fr-FR" dirty="0"/>
          </a:p>
        </p:txBody>
      </p:sp>
      <p:sp>
        <p:nvSpPr>
          <p:cNvPr id="3" name="Content Placeholder 2"/>
          <p:cNvSpPr>
            <a:spLocks noGrp="1"/>
          </p:cNvSpPr>
          <p:nvPr>
            <p:ph idx="1"/>
          </p:nvPr>
        </p:nvSpPr>
        <p:spPr/>
        <p:txBody>
          <a:bodyPr>
            <a:normAutofit/>
          </a:bodyPr>
          <a:lstStyle/>
          <a:p>
            <a:pPr algn="just" rtl="1"/>
            <a:r>
              <a:rPr lang="ar-SA" sz="3600" dirty="0"/>
              <a:t>هو التعاقب الذي يظهر في الأرض الجرداء والتي لم يسبق أن أحتلت  أو عمرت من قبل  من أي مجموعة سكانية من الكائنات الحية، حيث يسمى الكائن الحي الأول الذي ينجح في </a:t>
            </a:r>
            <a:r>
              <a:rPr lang="ar-SA" sz="3600" dirty="0" err="1"/>
              <a:t>الإستيطان</a:t>
            </a:r>
            <a:r>
              <a:rPr lang="ar-SA" sz="3600" dirty="0"/>
              <a:t>  </a:t>
            </a:r>
            <a:r>
              <a:rPr lang="ar-SA" sz="3600" b="1" dirty="0">
                <a:solidFill>
                  <a:srgbClr val="0000CC"/>
                </a:solidFill>
              </a:rPr>
              <a:t>بالكائن الرائد</a:t>
            </a:r>
            <a:r>
              <a:rPr lang="fr-FR" sz="3600" b="1" dirty="0">
                <a:solidFill>
                  <a:srgbClr val="0000CC"/>
                </a:solidFill>
              </a:rPr>
              <a:t>  </a:t>
            </a:r>
            <a:r>
              <a:rPr lang="ar-SA" sz="3600" b="1" dirty="0">
                <a:solidFill>
                  <a:srgbClr val="0000CC"/>
                </a:solidFill>
              </a:rPr>
              <a:t>   </a:t>
            </a:r>
            <a:r>
              <a:rPr lang="fr-FR" sz="3600" b="1" i="1" dirty="0">
                <a:solidFill>
                  <a:srgbClr val="0000CC"/>
                </a:solidFill>
              </a:rPr>
              <a:t>Pioneer</a:t>
            </a:r>
            <a:r>
              <a:rPr lang="fr-FR" sz="3600" b="1" dirty="0">
                <a:solidFill>
                  <a:srgbClr val="0000CC"/>
                </a:solidFill>
              </a:rPr>
              <a:t> </a:t>
            </a:r>
            <a:r>
              <a:rPr lang="fr-FR" sz="3600" b="1" dirty="0" err="1">
                <a:solidFill>
                  <a:srgbClr val="0000CC"/>
                </a:solidFill>
              </a:rPr>
              <a:t>species</a:t>
            </a:r>
            <a:r>
              <a:rPr lang="fr-FR" sz="3600" b="1" dirty="0">
                <a:solidFill>
                  <a:srgbClr val="0000CC"/>
                </a:solidFill>
              </a:rPr>
              <a:t>  </a:t>
            </a:r>
            <a:r>
              <a:rPr lang="ar-SA" sz="3600" b="1" dirty="0">
                <a:solidFill>
                  <a:srgbClr val="0000CC"/>
                </a:solidFill>
              </a:rPr>
              <a:t> </a:t>
            </a:r>
            <a:r>
              <a:rPr lang="ar-SA" sz="3600" dirty="0"/>
              <a:t>ويسمى المجتمع الذي يتشكل بعد ذلك بالمجتمع الرائد </a:t>
            </a:r>
            <a:r>
              <a:rPr lang="fr-FR" sz="3600" b="1" dirty="0">
                <a:solidFill>
                  <a:srgbClr val="FF0000"/>
                </a:solidFill>
              </a:rPr>
              <a:t>Pioneer </a:t>
            </a:r>
            <a:r>
              <a:rPr lang="fr-FR" sz="3600" b="1" dirty="0" err="1">
                <a:solidFill>
                  <a:srgbClr val="FF0000"/>
                </a:solidFill>
              </a:rPr>
              <a:t>community</a:t>
            </a:r>
            <a:r>
              <a:rPr lang="ar-SA" sz="3600" dirty="0"/>
              <a:t>.</a:t>
            </a:r>
            <a:endParaRPr lang="fr-FR" sz="3600" dirty="0"/>
          </a:p>
          <a:p>
            <a:endParaRPr lang="fr-FR" sz="3600" dirty="0"/>
          </a:p>
        </p:txBody>
      </p:sp>
    </p:spTree>
    <p:extLst>
      <p:ext uri="{BB962C8B-B14F-4D97-AF65-F5344CB8AC3E}">
        <p14:creationId xmlns:p14="http://schemas.microsoft.com/office/powerpoint/2010/main" val="269963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1"/>
          <p:cNvPicPr>
            <a:picLocks noChangeAspect="1" noChangeArrowheads="1"/>
          </p:cNvPicPr>
          <p:nvPr/>
        </p:nvPicPr>
        <p:blipFill>
          <a:blip r:embed="rId2">
            <a:extLst>
              <a:ext uri="{28A0092B-C50C-407E-A947-70E740481C1C}">
                <a14:useLocalDpi xmlns:a14="http://schemas.microsoft.com/office/drawing/2010/main" val="0"/>
              </a:ext>
            </a:extLst>
          </a:blip>
          <a:srcRect r="-38"/>
          <a:stretch>
            <a:fillRect/>
          </a:stretch>
        </p:blipFill>
        <p:spPr bwMode="auto">
          <a:xfrm>
            <a:off x="0" y="121920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760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التعاقب الثانوي</a:t>
            </a:r>
            <a:br>
              <a:rPr lang="ar-SA" b="1" dirty="0"/>
            </a:br>
            <a:r>
              <a:rPr lang="ar-SA" b="1" dirty="0"/>
              <a:t> </a:t>
            </a:r>
            <a:r>
              <a:rPr lang="fr-FR" b="1" dirty="0" err="1"/>
              <a:t>Secondary</a:t>
            </a:r>
            <a:r>
              <a:rPr lang="fr-FR" b="1" dirty="0"/>
              <a:t> Succession</a:t>
            </a:r>
            <a:endParaRPr lang="fr-FR" dirty="0"/>
          </a:p>
        </p:txBody>
      </p:sp>
      <p:sp>
        <p:nvSpPr>
          <p:cNvPr id="3" name="Content Placeholder 2"/>
          <p:cNvSpPr>
            <a:spLocks noGrp="1"/>
          </p:cNvSpPr>
          <p:nvPr>
            <p:ph idx="1"/>
          </p:nvPr>
        </p:nvSpPr>
        <p:spPr/>
        <p:txBody>
          <a:bodyPr>
            <a:normAutofit lnSpcReduction="10000"/>
          </a:bodyPr>
          <a:lstStyle/>
          <a:p>
            <a:pPr algn="just" rtl="1"/>
            <a:r>
              <a:rPr lang="ar-SA" sz="3600" dirty="0"/>
              <a:t>وهو التعاقب الذي يظهر في أرض دمر فيها النظام الحياتي فيها بالكامل لأسباب </a:t>
            </a:r>
            <a:r>
              <a:rPr lang="ar-SA" sz="3600" dirty="0">
                <a:solidFill>
                  <a:srgbClr val="0000CC"/>
                </a:solidFill>
              </a:rPr>
              <a:t>طبيعية</a:t>
            </a:r>
            <a:r>
              <a:rPr lang="ar-SA" sz="3600" dirty="0"/>
              <a:t> أو </a:t>
            </a:r>
            <a:r>
              <a:rPr lang="ar-SA" sz="3600" dirty="0">
                <a:solidFill>
                  <a:srgbClr val="0000CC"/>
                </a:solidFill>
              </a:rPr>
              <a:t>بشرية</a:t>
            </a:r>
            <a:r>
              <a:rPr lang="ar-SA" sz="3600" dirty="0"/>
              <a:t>، حيث سبق وأن أحتلت مجموعة سكانية من الكائنات الحية المكان من قبل.</a:t>
            </a:r>
            <a:endParaRPr lang="fr-FR" sz="3600" dirty="0"/>
          </a:p>
          <a:p>
            <a:pPr algn="just" rtl="1"/>
            <a:r>
              <a:rPr lang="ar-SA" sz="3600" dirty="0">
                <a:solidFill>
                  <a:srgbClr val="FF0000"/>
                </a:solidFill>
              </a:rPr>
              <a:t>يلاحظ أن التعاقب الثانوي يكون أسرع من التعاقب الأولي وذلك لأن مجتمع التعاقب الثانوي سوف يستفيد من طبقة التربة الموجودة والتي تطلب تشكلها مدة زمنية طويلة</a:t>
            </a:r>
            <a:r>
              <a:rPr lang="ar-SA" sz="3600" dirty="0"/>
              <a:t>.</a:t>
            </a:r>
            <a:endParaRPr lang="fr-FR" sz="3600" dirty="0"/>
          </a:p>
          <a:p>
            <a:endParaRPr lang="fr-FR" sz="3600" dirty="0"/>
          </a:p>
        </p:txBody>
      </p:sp>
    </p:spTree>
    <p:extLst>
      <p:ext uri="{BB962C8B-B14F-4D97-AF65-F5344CB8AC3E}">
        <p14:creationId xmlns:p14="http://schemas.microsoft.com/office/powerpoint/2010/main" val="113310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frame" descr="picture of Forest Fire Imag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bg1">
                    <a:alpha val="67058"/>
                  </a:schemeClr>
                </a:solidFill>
              </a14:hiddenFill>
            </a:ext>
          </a:extLst>
        </p:spPr>
      </p:pic>
    </p:spTree>
    <p:extLst>
      <p:ext uri="{BB962C8B-B14F-4D97-AF65-F5344CB8AC3E}">
        <p14:creationId xmlns:p14="http://schemas.microsoft.com/office/powerpoint/2010/main" val="421639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descr="http://geology.com/news/images/mayon-volcano.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07504" y="20310"/>
            <a:ext cx="9036496" cy="6837689"/>
          </a:xfrm>
          <a:noFill/>
          <a:extLst>
            <a:ext uri="{909E8E84-426E-40DD-AFC4-6F175D3DCCD1}">
              <a14:hiddenFill xmlns:a14="http://schemas.microsoft.com/office/drawing/2010/main">
                <a:solidFill>
                  <a:schemeClr val="bg1">
                    <a:alpha val="67058"/>
                  </a:schemeClr>
                </a:solidFill>
              </a14:hiddenFill>
            </a:ext>
          </a:extLst>
        </p:spPr>
      </p:pic>
    </p:spTree>
    <p:extLst>
      <p:ext uri="{BB962C8B-B14F-4D97-AF65-F5344CB8AC3E}">
        <p14:creationId xmlns:p14="http://schemas.microsoft.com/office/powerpoint/2010/main" val="188557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nsidc.org/snow/gallery/avalanch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92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061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http://static.howstuffworks.com/gif/deforestatio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74" y="2607655"/>
            <a:ext cx="4911765" cy="4322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mazon rainforests of Brazi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9824" y="3930"/>
            <a:ext cx="4076340" cy="37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124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allyellowstonenationalparkpictures.com/artists/misc/fire/yellowstone-national-park-natural-forest-regrowth-from-1988-f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2" y="0"/>
            <a:ext cx="9126708" cy="683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1149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570186"/>
          </a:xfrm>
          <a:solidFill>
            <a:srgbClr val="92D050"/>
          </a:solidFill>
        </p:spPr>
        <p:txBody>
          <a:bodyPr>
            <a:noAutofit/>
          </a:bodyPr>
          <a:lstStyle/>
          <a:p>
            <a:pPr rtl="1"/>
            <a:r>
              <a:rPr lang="ar-SA" sz="7200" b="1" dirty="0"/>
              <a:t>الفصل الخامس</a:t>
            </a:r>
            <a:endParaRPr lang="fr-FR" sz="7200" dirty="0"/>
          </a:p>
        </p:txBody>
      </p:sp>
      <p:sp>
        <p:nvSpPr>
          <p:cNvPr id="4" name="Sous-titre 2"/>
          <p:cNvSpPr txBox="1">
            <a:spLocks/>
          </p:cNvSpPr>
          <p:nvPr/>
        </p:nvSpPr>
        <p:spPr>
          <a:xfrm>
            <a:off x="323528" y="2204864"/>
            <a:ext cx="8424936" cy="3960440"/>
          </a:xfrm>
          <a:prstGeom prst="rect">
            <a:avLst/>
          </a:prstGeom>
        </p:spPr>
        <p:txBody>
          <a:bodyPr vert="horz" lIns="91440" tIns="45720" rIns="91440" bIns="45720"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rtl="1">
              <a:buNone/>
            </a:pPr>
            <a:r>
              <a:rPr lang="ar-SA" sz="6600" b="1" dirty="0"/>
              <a:t>التعاقب البيئي</a:t>
            </a:r>
          </a:p>
          <a:p>
            <a:pPr marL="0" indent="0" algn="ctr">
              <a:buNone/>
            </a:pPr>
            <a:r>
              <a:rPr lang="fr-FR" sz="6600" b="1" dirty="0" err="1"/>
              <a:t>Ecological</a:t>
            </a:r>
            <a:r>
              <a:rPr lang="fr-FR" sz="6600" b="1" dirty="0"/>
              <a:t> Succession </a:t>
            </a:r>
            <a:endParaRPr lang="fr-FR" sz="6600" dirty="0"/>
          </a:p>
          <a:p>
            <a:pPr marL="0" indent="0" algn="ctr">
              <a:buNone/>
            </a:pPr>
            <a:endParaRPr lang="fr-FR" sz="6600" b="1" dirty="0"/>
          </a:p>
          <a:p>
            <a:pPr marL="0" indent="0" algn="ctr">
              <a:buNone/>
            </a:pPr>
            <a:endParaRPr lang="fr-FR"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63098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r="5"/>
          <a:stretch>
            <a:fillRect/>
          </a:stretch>
        </p:blipFill>
        <p:spPr bwMode="auto">
          <a:xfrm>
            <a:off x="0" y="260648"/>
            <a:ext cx="9144000" cy="633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920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خامسا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fontScale="92500" lnSpcReduction="20000"/>
          </a:bodyPr>
          <a:lstStyle/>
          <a:p>
            <a:pPr marL="0" indent="0" algn="ctr" rtl="1">
              <a:buNone/>
            </a:pPr>
            <a:r>
              <a:rPr lang="ar-SA" sz="8000" b="1" dirty="0"/>
              <a:t>مراحل نشوء التعاقب البيئي</a:t>
            </a:r>
            <a:br>
              <a:rPr lang="ar-SA" sz="8000" b="1" dirty="0"/>
            </a:br>
            <a:r>
              <a:rPr lang="fr-FR" sz="8000" b="1" dirty="0"/>
              <a:t> Stages of </a:t>
            </a:r>
            <a:r>
              <a:rPr lang="fr-FR" sz="8000" b="1" dirty="0" err="1"/>
              <a:t>ecological</a:t>
            </a:r>
            <a:r>
              <a:rPr lang="fr-FR" sz="8000" b="1" dirty="0"/>
              <a:t> succession </a:t>
            </a:r>
            <a:endParaRPr lang="fr-FR" sz="8000" dirty="0"/>
          </a:p>
        </p:txBody>
      </p:sp>
    </p:spTree>
    <p:extLst>
      <p:ext uri="{BB962C8B-B14F-4D97-AF65-F5344CB8AC3E}">
        <p14:creationId xmlns:p14="http://schemas.microsoft.com/office/powerpoint/2010/main" val="393630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r>
              <a:rPr lang="ar-SA" b="1" dirty="0">
                <a:solidFill>
                  <a:srgbClr val="0000CC"/>
                </a:solidFill>
              </a:rPr>
              <a:t>مراحل نشوء التعاقب البيئي</a:t>
            </a:r>
            <a:br>
              <a:rPr lang="ar-SA" b="1" dirty="0">
                <a:solidFill>
                  <a:srgbClr val="0000CC"/>
                </a:solidFill>
              </a:rPr>
            </a:br>
            <a:r>
              <a:rPr lang="fr-FR" b="1" dirty="0">
                <a:solidFill>
                  <a:srgbClr val="0000CC"/>
                </a:solidFill>
              </a:rPr>
              <a:t> Stages of </a:t>
            </a:r>
            <a:r>
              <a:rPr lang="fr-FR" b="1" dirty="0" err="1">
                <a:solidFill>
                  <a:srgbClr val="0000CC"/>
                </a:solidFill>
              </a:rPr>
              <a:t>ecological</a:t>
            </a:r>
            <a:r>
              <a:rPr lang="fr-FR" b="1" dirty="0">
                <a:solidFill>
                  <a:srgbClr val="0000CC"/>
                </a:solidFill>
              </a:rPr>
              <a:t> succession </a:t>
            </a:r>
            <a:endParaRPr lang="fr-FR" dirty="0">
              <a:solidFill>
                <a:srgbClr val="0000CC"/>
              </a:solidFill>
            </a:endParaRPr>
          </a:p>
        </p:txBody>
      </p:sp>
      <p:sp>
        <p:nvSpPr>
          <p:cNvPr id="3" name="Content Placeholder 2"/>
          <p:cNvSpPr>
            <a:spLocks noGrp="1"/>
          </p:cNvSpPr>
          <p:nvPr>
            <p:ph idx="1"/>
          </p:nvPr>
        </p:nvSpPr>
        <p:spPr>
          <a:xfrm>
            <a:off x="457200" y="2636912"/>
            <a:ext cx="8229600" cy="3489251"/>
          </a:xfrm>
        </p:spPr>
        <p:txBody>
          <a:bodyPr/>
          <a:lstStyle/>
          <a:p>
            <a:pPr algn="just" rtl="1"/>
            <a:r>
              <a:rPr lang="ar-SA" sz="4400" dirty="0"/>
              <a:t>قام العالم </a:t>
            </a:r>
            <a:r>
              <a:rPr lang="ar-SA" sz="4400" dirty="0" err="1"/>
              <a:t>كليمنت</a:t>
            </a:r>
            <a:r>
              <a:rPr lang="ar-SA" sz="4400" dirty="0"/>
              <a:t> </a:t>
            </a:r>
            <a:r>
              <a:rPr lang="fr-FR" sz="4400" dirty="0" err="1"/>
              <a:t>Clement</a:t>
            </a:r>
            <a:r>
              <a:rPr lang="ar-SA" sz="4400" dirty="0"/>
              <a:t>  بعد دراسات توصل من خلالها إلى ملاحظة عدد من الظواهر  قبل وأثناء مراحل التعاقب البيئي هي كالتالي:</a:t>
            </a:r>
            <a:endParaRPr lang="fr-FR" sz="4400" dirty="0"/>
          </a:p>
          <a:p>
            <a:endParaRPr lang="fr-FR" dirty="0"/>
          </a:p>
        </p:txBody>
      </p:sp>
    </p:spTree>
    <p:extLst>
      <p:ext uri="{BB962C8B-B14F-4D97-AF65-F5344CB8AC3E}">
        <p14:creationId xmlns:p14="http://schemas.microsoft.com/office/powerpoint/2010/main" val="2854764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1- عملية التعرية و التجريد </a:t>
            </a:r>
            <a:br>
              <a:rPr lang="ar-SA" b="1" dirty="0"/>
            </a:br>
            <a:r>
              <a:rPr lang="ar-SA" b="1" dirty="0"/>
              <a:t> </a:t>
            </a:r>
            <a:r>
              <a:rPr lang="fr-FR" b="1" dirty="0"/>
              <a:t>            </a:t>
            </a:r>
            <a:r>
              <a:rPr lang="fr-FR" b="1" dirty="0" err="1"/>
              <a:t>Nudation</a:t>
            </a:r>
            <a:r>
              <a:rPr lang="fr-FR" b="1" dirty="0"/>
              <a:t> </a:t>
            </a:r>
            <a:endParaRPr lang="fr-FR" dirty="0"/>
          </a:p>
        </p:txBody>
      </p:sp>
      <p:sp>
        <p:nvSpPr>
          <p:cNvPr id="3" name="Content Placeholder 2"/>
          <p:cNvSpPr>
            <a:spLocks noGrp="1"/>
          </p:cNvSpPr>
          <p:nvPr>
            <p:ph idx="1"/>
          </p:nvPr>
        </p:nvSpPr>
        <p:spPr/>
        <p:txBody>
          <a:bodyPr/>
          <a:lstStyle/>
          <a:p>
            <a:pPr algn="just" rtl="1"/>
            <a:r>
              <a:rPr lang="ar-SA" sz="3600" dirty="0"/>
              <a:t>يحدث التجريد لأي نظام بيئي نتيجة للكوارث المدمرة مثل البراكين والفيضانات والحرائق حيث تعمل على القضاء على أشكال الحياة فضلا عن الإنسان بممارساته المختلفة كالحفر والحرق واستخراج الأحجار والتعدين حيث يعمل على تجريد أو تعرية الأرض من الكائنات الحية.</a:t>
            </a:r>
            <a:endParaRPr lang="fr-FR" sz="3600" dirty="0"/>
          </a:p>
          <a:p>
            <a:pPr algn="just"/>
            <a:endParaRPr lang="fr-FR" dirty="0"/>
          </a:p>
        </p:txBody>
      </p:sp>
    </p:spTree>
    <p:extLst>
      <p:ext uri="{BB962C8B-B14F-4D97-AF65-F5344CB8AC3E}">
        <p14:creationId xmlns:p14="http://schemas.microsoft.com/office/powerpoint/2010/main" val="1548921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1"/>
            <a:r>
              <a:rPr lang="ar-SA" b="1" dirty="0"/>
              <a:t>2- مرحلة الاجتياح والتوطن</a:t>
            </a:r>
            <a:br>
              <a:rPr lang="ar-SA" b="1" dirty="0"/>
            </a:br>
            <a:r>
              <a:rPr lang="ar-SA" b="1" dirty="0"/>
              <a:t>            </a:t>
            </a:r>
            <a:r>
              <a:rPr lang="fr-FR" b="1" dirty="0"/>
              <a:t>Invasion and </a:t>
            </a:r>
            <a:r>
              <a:rPr lang="fr-FR" b="1" dirty="0" err="1"/>
              <a:t>Ecesis</a:t>
            </a:r>
            <a:r>
              <a:rPr lang="fr-FR" b="1" dirty="0"/>
              <a:t> </a:t>
            </a:r>
            <a:endParaRPr lang="fr-FR" dirty="0"/>
          </a:p>
        </p:txBody>
      </p:sp>
      <p:sp>
        <p:nvSpPr>
          <p:cNvPr id="3" name="Content Placeholder 2"/>
          <p:cNvSpPr>
            <a:spLocks noGrp="1"/>
          </p:cNvSpPr>
          <p:nvPr>
            <p:ph idx="1"/>
          </p:nvPr>
        </p:nvSpPr>
        <p:spPr>
          <a:xfrm>
            <a:off x="457200" y="1844824"/>
            <a:ext cx="8229600" cy="4281339"/>
          </a:xfrm>
        </p:spPr>
        <p:txBody>
          <a:bodyPr>
            <a:normAutofit/>
          </a:bodyPr>
          <a:lstStyle/>
          <a:p>
            <a:pPr algn="just" rtl="1"/>
            <a:r>
              <a:rPr lang="ar-SA" sz="4400" dirty="0"/>
              <a:t>في هذه المرحلة يتم وصول الأجزاء التكاثرية للأنواع المختلفة من الكائنات الحية ونجاحها في الإنبات في البيئة الجديدة، وتعد النباتات الأحياء الرائدة في هذا المجال وتتم عملية </a:t>
            </a:r>
            <a:r>
              <a:rPr lang="ar-SA" sz="4400" dirty="0" err="1"/>
              <a:t>الإجتياح</a:t>
            </a:r>
            <a:r>
              <a:rPr lang="ar-SA" sz="4400" dirty="0"/>
              <a:t> بثلاث مراحل هي :</a:t>
            </a:r>
            <a:r>
              <a:rPr lang="ar-SA" sz="4400" b="1" dirty="0"/>
              <a:t> </a:t>
            </a:r>
            <a:endParaRPr lang="fr-FR" sz="4400" dirty="0"/>
          </a:p>
          <a:p>
            <a:endParaRPr lang="fr-FR" sz="4400" dirty="0"/>
          </a:p>
        </p:txBody>
      </p:sp>
    </p:spTree>
    <p:extLst>
      <p:ext uri="{BB962C8B-B14F-4D97-AF65-F5344CB8AC3E}">
        <p14:creationId xmlns:p14="http://schemas.microsoft.com/office/powerpoint/2010/main" val="18377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800px-Lichens_Hengesto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94"/>
            <a:ext cx="9141316" cy="685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95779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http://www.slowlife.se/Bilder/misc/ecology_lic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15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001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MossR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44"/>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4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istockphoto_586012_cracks_in_the_asphalt"/>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35" y="9520"/>
            <a:ext cx="9131305" cy="6848479"/>
          </a:xfrm>
          <a:prstGeom prst="rect">
            <a:avLst/>
          </a:prstGeom>
          <a:noFill/>
        </p:spPr>
      </p:pic>
    </p:spTree>
    <p:extLst>
      <p:ext uri="{BB962C8B-B14F-4D97-AF65-F5344CB8AC3E}">
        <p14:creationId xmlns:p14="http://schemas.microsoft.com/office/powerpoint/2010/main" val="1614958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4946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أولا</a:t>
            </a:r>
            <a:endParaRPr lang="fr-FR" dirty="0"/>
          </a:p>
        </p:txBody>
      </p:sp>
      <p:sp>
        <p:nvSpPr>
          <p:cNvPr id="3" name="Espace réservé du contenu 2"/>
          <p:cNvSpPr>
            <a:spLocks noGrp="1"/>
          </p:cNvSpPr>
          <p:nvPr>
            <p:ph idx="1"/>
          </p:nvPr>
        </p:nvSpPr>
        <p:spPr>
          <a:xfrm>
            <a:off x="395536" y="2348880"/>
            <a:ext cx="8229600" cy="1498178"/>
          </a:xfrm>
          <a:solidFill>
            <a:srgbClr val="00B0F0"/>
          </a:solidFill>
        </p:spPr>
        <p:txBody>
          <a:bodyPr>
            <a:normAutofit/>
          </a:bodyPr>
          <a:lstStyle/>
          <a:p>
            <a:pPr marL="0" indent="0" algn="ctr" rtl="1">
              <a:buNone/>
            </a:pPr>
            <a:r>
              <a:rPr lang="ar-SA" sz="8000" b="1" dirty="0"/>
              <a:t>مقدمة</a:t>
            </a:r>
            <a:endParaRPr lang="fr-FR" sz="8000" dirty="0"/>
          </a:p>
        </p:txBody>
      </p:sp>
    </p:spTree>
    <p:extLst>
      <p:ext uri="{BB962C8B-B14F-4D97-AF65-F5344CB8AC3E}">
        <p14:creationId xmlns:p14="http://schemas.microsoft.com/office/powerpoint/2010/main" val="40502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fontScale="92500"/>
          </a:bodyPr>
          <a:lstStyle/>
          <a:p>
            <a:pPr algn="just" rtl="1"/>
            <a:r>
              <a:rPr lang="ar-SA" sz="3600" b="1" dirty="0"/>
              <a:t>2-1 الهجرة </a:t>
            </a:r>
            <a:r>
              <a:rPr lang="fr-FR" sz="3600" b="1" dirty="0"/>
              <a:t>Migration </a:t>
            </a:r>
            <a:endParaRPr lang="fr-FR" sz="3600" dirty="0"/>
          </a:p>
          <a:p>
            <a:pPr algn="just" rtl="1"/>
            <a:r>
              <a:rPr lang="ar-IQ" sz="3600" dirty="0"/>
              <a:t>وصول الأجزاء التكاثرية إلى الأرض </a:t>
            </a:r>
            <a:r>
              <a:rPr lang="ar-SA" sz="3600" dirty="0"/>
              <a:t>الجديدة</a:t>
            </a:r>
            <a:r>
              <a:rPr lang="ar-IQ" sz="3600" dirty="0"/>
              <a:t> بواسطة عدة عوامل مثل الهواء، الماء </a:t>
            </a:r>
            <a:r>
              <a:rPr lang="ar-SA" sz="3600" dirty="0"/>
              <a:t>والحيوانات.</a:t>
            </a:r>
            <a:endParaRPr lang="fr-FR" sz="3600" dirty="0"/>
          </a:p>
          <a:p>
            <a:pPr algn="just" rtl="1"/>
            <a:r>
              <a:rPr lang="ar-IQ" sz="3600" b="1" dirty="0"/>
              <a:t>2-2 </a:t>
            </a:r>
            <a:r>
              <a:rPr lang="ar-SA" sz="3600" b="1" dirty="0"/>
              <a:t>التوطن </a:t>
            </a:r>
            <a:r>
              <a:rPr lang="fr-FR" sz="3600" b="1" dirty="0" err="1"/>
              <a:t>Ecesis</a:t>
            </a:r>
            <a:endParaRPr lang="fr-FR" sz="3600" dirty="0"/>
          </a:p>
          <a:p>
            <a:pPr algn="just" rtl="1"/>
            <a:r>
              <a:rPr lang="ar-IQ" sz="3600" dirty="0"/>
              <a:t> وتتم عند نجاح البذور في الإنبات والتكاثر </a:t>
            </a:r>
            <a:r>
              <a:rPr lang="ar-SA" sz="3600" dirty="0"/>
              <a:t>في</a:t>
            </a:r>
            <a:r>
              <a:rPr lang="ar-IQ" sz="3600" dirty="0"/>
              <a:t> الأرض الجديدة.</a:t>
            </a:r>
            <a:endParaRPr lang="fr-FR" sz="3600" dirty="0"/>
          </a:p>
          <a:p>
            <a:pPr algn="just" rtl="1"/>
            <a:r>
              <a:rPr lang="ar-IQ" sz="3600" b="1" dirty="0"/>
              <a:t>2-3 </a:t>
            </a:r>
            <a:r>
              <a:rPr lang="ar-SA" sz="3600" b="1" dirty="0"/>
              <a:t>التجمع </a:t>
            </a:r>
            <a:r>
              <a:rPr lang="fr-FR" sz="3600" b="1" dirty="0" err="1"/>
              <a:t>Aggregation</a:t>
            </a:r>
            <a:endParaRPr lang="fr-FR" sz="3600" dirty="0"/>
          </a:p>
          <a:p>
            <a:pPr algn="just" rtl="1"/>
            <a:r>
              <a:rPr lang="fr-FR" sz="3600" dirty="0"/>
              <a:t> </a:t>
            </a:r>
            <a:r>
              <a:rPr lang="ar-IQ" sz="3600" dirty="0"/>
              <a:t> وهو التجمع بأعداد كبيرة في الأرض </a:t>
            </a:r>
            <a:r>
              <a:rPr lang="ar-SA" sz="3600" dirty="0"/>
              <a:t>الجديدة</a:t>
            </a:r>
            <a:r>
              <a:rPr lang="ar-IQ" sz="3600" dirty="0"/>
              <a:t> وهكذا يستمر </a:t>
            </a:r>
            <a:r>
              <a:rPr lang="ar-IQ" sz="3600" dirty="0" err="1"/>
              <a:t>الإجتياح</a:t>
            </a:r>
            <a:r>
              <a:rPr lang="ar-IQ" sz="3600" dirty="0"/>
              <a:t> معتمدا على قابلية الكائن الحي على </a:t>
            </a:r>
            <a:r>
              <a:rPr lang="ar-IQ" sz="3600" dirty="0" err="1"/>
              <a:t>الإستمرار</a:t>
            </a:r>
            <a:r>
              <a:rPr lang="ar-IQ" sz="3600" dirty="0"/>
              <a:t> في النجاح والتكاثر في الظروف البيئية الجديدة .</a:t>
            </a:r>
            <a:endParaRPr lang="fr-FR" sz="3600" dirty="0"/>
          </a:p>
          <a:p>
            <a:pPr algn="just"/>
            <a:endParaRPr lang="fr-FR" sz="3600" dirty="0"/>
          </a:p>
        </p:txBody>
      </p:sp>
    </p:spTree>
    <p:extLst>
      <p:ext uri="{BB962C8B-B14F-4D97-AF65-F5344CB8AC3E}">
        <p14:creationId xmlns:p14="http://schemas.microsoft.com/office/powerpoint/2010/main" val="30939726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ar-SA" b="1" dirty="0"/>
              <a:t>3- مرحلة التفاعل و التنافس</a:t>
            </a:r>
            <a:br>
              <a:rPr lang="ar-SA" b="1" dirty="0"/>
            </a:br>
            <a:r>
              <a:rPr lang="ar-SA" b="1" dirty="0"/>
              <a:t>  </a:t>
            </a:r>
            <a:r>
              <a:rPr lang="fr-FR" b="1" dirty="0" err="1"/>
              <a:t>Competition</a:t>
            </a:r>
            <a:r>
              <a:rPr lang="fr-FR" b="1" dirty="0"/>
              <a:t> and </a:t>
            </a:r>
            <a:r>
              <a:rPr lang="fr-FR" b="1" dirty="0" err="1"/>
              <a:t>reaction</a:t>
            </a:r>
            <a:r>
              <a:rPr lang="ar-SA" b="1" dirty="0"/>
              <a:t>          </a:t>
            </a:r>
            <a:endParaRPr lang="fr-FR" dirty="0"/>
          </a:p>
        </p:txBody>
      </p:sp>
      <p:sp>
        <p:nvSpPr>
          <p:cNvPr id="3" name="Content Placeholder 2"/>
          <p:cNvSpPr>
            <a:spLocks noGrp="1"/>
          </p:cNvSpPr>
          <p:nvPr>
            <p:ph idx="1"/>
          </p:nvPr>
        </p:nvSpPr>
        <p:spPr>
          <a:xfrm>
            <a:off x="457200" y="1916832"/>
            <a:ext cx="8229600" cy="4209331"/>
          </a:xfrm>
        </p:spPr>
        <p:txBody>
          <a:bodyPr>
            <a:normAutofit/>
          </a:bodyPr>
          <a:lstStyle/>
          <a:p>
            <a:pPr algn="just" rtl="1"/>
            <a:r>
              <a:rPr lang="ar-SA" sz="4800" dirty="0"/>
              <a:t>يحصل تنافس بين أفراد النوع الواحد بسبب الزيادة العددية في الأفراد وقد يحدث التنافس بين أفراد الأنواع المختلفة سواء التي تأتي إلى البيئة الجديدة أو تلك التي توجد فيها أصلا.</a:t>
            </a:r>
            <a:endParaRPr lang="fr-FR" sz="4800" dirty="0"/>
          </a:p>
          <a:p>
            <a:pPr algn="just"/>
            <a:endParaRPr lang="fr-FR" sz="4800" dirty="0"/>
          </a:p>
        </p:txBody>
      </p:sp>
    </p:spTree>
    <p:extLst>
      <p:ext uri="{BB962C8B-B14F-4D97-AF65-F5344CB8AC3E}">
        <p14:creationId xmlns:p14="http://schemas.microsoft.com/office/powerpoint/2010/main" val="29175230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4- مرحلة </a:t>
            </a:r>
            <a:r>
              <a:rPr lang="ar-SA" b="1" dirty="0" err="1"/>
              <a:t>الإستقرار</a:t>
            </a:r>
            <a:r>
              <a:rPr lang="ar-IQ" b="1" dirty="0"/>
              <a:t> والذروة</a:t>
            </a:r>
            <a:br>
              <a:rPr lang="ar-SA" b="1" dirty="0"/>
            </a:br>
            <a:r>
              <a:rPr lang="ar-IQ" b="1" dirty="0"/>
              <a:t> </a:t>
            </a:r>
            <a:r>
              <a:rPr lang="fr-FR" b="1" dirty="0"/>
              <a:t>Stabilisation and climax </a:t>
            </a:r>
            <a:endParaRPr lang="fr-FR" dirty="0"/>
          </a:p>
        </p:txBody>
      </p:sp>
      <p:sp>
        <p:nvSpPr>
          <p:cNvPr id="3" name="Content Placeholder 2"/>
          <p:cNvSpPr>
            <a:spLocks noGrp="1"/>
          </p:cNvSpPr>
          <p:nvPr>
            <p:ph idx="1"/>
          </p:nvPr>
        </p:nvSpPr>
        <p:spPr/>
        <p:txBody>
          <a:bodyPr>
            <a:normAutofit/>
          </a:bodyPr>
          <a:lstStyle/>
          <a:p>
            <a:pPr algn="just" rtl="1"/>
            <a:r>
              <a:rPr lang="ar-SA" sz="3600" dirty="0"/>
              <a:t>عند نهاية التعاقب يصل المجتمع إلى مرحلة  من الاستقرار حيث تنشأ بين الكائنات الحية علاقات منسقة تبقي تركيب المجتمع ثابتا إلى حد ما، ولا يعد هذا الإستقرار مرحلة </a:t>
            </a:r>
            <a:r>
              <a:rPr lang="ar-SA" sz="3600" dirty="0">
                <a:solidFill>
                  <a:srgbClr val="00FF00"/>
                </a:solidFill>
              </a:rPr>
              <a:t>سكون</a:t>
            </a:r>
            <a:r>
              <a:rPr lang="ar-SA" sz="3600" dirty="0"/>
              <a:t> بل إنه مرحلة </a:t>
            </a:r>
            <a:r>
              <a:rPr lang="ar-SA" sz="3600" dirty="0">
                <a:solidFill>
                  <a:srgbClr val="00FF00"/>
                </a:solidFill>
              </a:rPr>
              <a:t>توازن حركي </a:t>
            </a:r>
            <a:r>
              <a:rPr lang="ar-SA" sz="3600" dirty="0"/>
              <a:t>مع المحيط. تدعى هذه المرحلة </a:t>
            </a:r>
            <a:r>
              <a:rPr lang="ar-SA" sz="3600" b="1" dirty="0">
                <a:solidFill>
                  <a:srgbClr val="FF0000"/>
                </a:solidFill>
              </a:rPr>
              <a:t>النهائية بنظام الذروة البيئي </a:t>
            </a:r>
            <a:r>
              <a:rPr lang="fr-FR" sz="3600" b="1" dirty="0">
                <a:solidFill>
                  <a:srgbClr val="FF0000"/>
                </a:solidFill>
              </a:rPr>
              <a:t>Climax </a:t>
            </a:r>
            <a:r>
              <a:rPr lang="fr-FR" sz="3600" b="1" dirty="0" err="1">
                <a:solidFill>
                  <a:srgbClr val="FF0000"/>
                </a:solidFill>
              </a:rPr>
              <a:t>ecosystem</a:t>
            </a:r>
            <a:r>
              <a:rPr lang="ar-SA" sz="3600" b="1" dirty="0">
                <a:solidFill>
                  <a:srgbClr val="FF0000"/>
                </a:solidFill>
              </a:rPr>
              <a:t> </a:t>
            </a:r>
            <a:r>
              <a:rPr lang="ar-SA" sz="3600" dirty="0"/>
              <a:t>، وتسمى التجمعات الحيوية المستقرة (أو الناضجة) </a:t>
            </a:r>
            <a:r>
              <a:rPr lang="ar-SA" sz="3600" dirty="0">
                <a:solidFill>
                  <a:srgbClr val="0000CC"/>
                </a:solidFill>
              </a:rPr>
              <a:t>مجتمعات الذروة </a:t>
            </a:r>
            <a:r>
              <a:rPr lang="fr-FR" sz="3600" dirty="0">
                <a:solidFill>
                  <a:srgbClr val="0000CC"/>
                </a:solidFill>
              </a:rPr>
              <a:t>Climax </a:t>
            </a:r>
            <a:r>
              <a:rPr lang="fr-FR" sz="3600" dirty="0" err="1">
                <a:solidFill>
                  <a:srgbClr val="0000CC"/>
                </a:solidFill>
              </a:rPr>
              <a:t>community</a:t>
            </a:r>
            <a:r>
              <a:rPr lang="ar-SA" sz="3600" dirty="0"/>
              <a:t>.</a:t>
            </a:r>
            <a:endParaRPr lang="fr-FR" sz="3600" dirty="0"/>
          </a:p>
          <a:p>
            <a:endParaRPr lang="fr-FR" sz="3600" dirty="0"/>
          </a:p>
        </p:txBody>
      </p:sp>
    </p:spTree>
    <p:extLst>
      <p:ext uri="{BB962C8B-B14F-4D97-AF65-F5344CB8AC3E}">
        <p14:creationId xmlns:p14="http://schemas.microsoft.com/office/powerpoint/2010/main" val="2377164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5400" b="1" dirty="0"/>
              <a:t>خصائص مجتمع الذروة</a:t>
            </a:r>
            <a:endParaRPr lang="fr-FR" sz="5400" b="1" dirty="0"/>
          </a:p>
        </p:txBody>
      </p:sp>
      <p:sp>
        <p:nvSpPr>
          <p:cNvPr id="3" name="Content Placeholder 2"/>
          <p:cNvSpPr>
            <a:spLocks noGrp="1"/>
          </p:cNvSpPr>
          <p:nvPr>
            <p:ph idx="1"/>
          </p:nvPr>
        </p:nvSpPr>
        <p:spPr/>
        <p:txBody>
          <a:bodyPr>
            <a:normAutofit fontScale="92500" lnSpcReduction="20000"/>
          </a:bodyPr>
          <a:lstStyle/>
          <a:p>
            <a:pPr algn="just" rtl="1"/>
            <a:r>
              <a:rPr lang="ar-SA" dirty="0"/>
              <a:t>يمتاز نظام الذروة بأنه:</a:t>
            </a:r>
            <a:endParaRPr lang="fr-FR" dirty="0"/>
          </a:p>
          <a:p>
            <a:pPr lvl="0" algn="just" rtl="1"/>
            <a:r>
              <a:rPr lang="ar-SA" dirty="0"/>
              <a:t>ذو مقاومة عالية للتأثيرات السلبية.</a:t>
            </a:r>
            <a:endParaRPr lang="fr-FR" dirty="0"/>
          </a:p>
          <a:p>
            <a:pPr lvl="0" algn="just" rtl="1"/>
            <a:r>
              <a:rPr lang="ar-SA" dirty="0"/>
              <a:t>ذو تنويع حيوي عالي</a:t>
            </a:r>
            <a:r>
              <a:rPr lang="fr-FR" dirty="0"/>
              <a:t>. </a:t>
            </a:r>
          </a:p>
          <a:p>
            <a:pPr lvl="0" algn="just" rtl="1"/>
            <a:r>
              <a:rPr lang="ar-SA" dirty="0"/>
              <a:t>غني بالمواد الغذائية والمواد العضوية .</a:t>
            </a:r>
            <a:endParaRPr lang="fr-FR" dirty="0"/>
          </a:p>
          <a:p>
            <a:pPr lvl="0" algn="just" rtl="1"/>
            <a:r>
              <a:rPr lang="ar-SA" dirty="0"/>
              <a:t>بأنه يظهر درجة عالية من </a:t>
            </a:r>
            <a:r>
              <a:rPr lang="ar-SA" dirty="0" err="1"/>
              <a:t>الإنتظام</a:t>
            </a:r>
            <a:r>
              <a:rPr lang="ar-SA" dirty="0"/>
              <a:t>.</a:t>
            </a:r>
            <a:endParaRPr lang="fr-FR" dirty="0"/>
          </a:p>
          <a:p>
            <a:pPr algn="just" rtl="1"/>
            <a:r>
              <a:rPr lang="ar-SA" dirty="0"/>
              <a:t>ولكن يجب التركيز بأنه حتى أنظمة الذروة قد تتعرض للتغيير إذا ما حدثت تغييرات جذرية في المناخ أو دخول أنواع جديدة أو نزع أنواع قديمة من النظام البيئي. غير أن التغيير يكون بطيئا في أنظمة الذروة إذا ما قورن بالتغيير في المراحل الأولى من التعاقب البيئي حيث قلة التنوع الحيوي.</a:t>
            </a:r>
            <a:endParaRPr lang="fr-FR" dirty="0"/>
          </a:p>
          <a:p>
            <a:pPr algn="just"/>
            <a:endParaRPr lang="fr-FR" dirty="0"/>
          </a:p>
        </p:txBody>
      </p:sp>
    </p:spTree>
    <p:extLst>
      <p:ext uri="{BB962C8B-B14F-4D97-AF65-F5344CB8AC3E}">
        <p14:creationId xmlns:p14="http://schemas.microsoft.com/office/powerpoint/2010/main" val="3227023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p:txBody>
          <a:bodyPr/>
          <a:lstStyle/>
          <a:p>
            <a:pPr eaLnBrk="1" hangingPunct="1"/>
            <a:r>
              <a:rPr lang="en-US" altLang="fr-FR" sz="1800">
                <a:latin typeface="Garamond" panose="02020404030301010803" pitchFamily="18" charset="0"/>
              </a:rPr>
              <a:t>Ecological Succession</a:t>
            </a:r>
          </a:p>
        </p:txBody>
      </p:sp>
      <p:sp>
        <p:nvSpPr>
          <p:cNvPr id="15363" name="Rectangle 6"/>
          <p:cNvSpPr>
            <a:spLocks noGrp="1" noChangeArrowheads="1"/>
          </p:cNvSpPr>
          <p:nvPr>
            <p:ph idx="1"/>
          </p:nvPr>
        </p:nvSpPr>
        <p:spPr>
          <a:xfrm>
            <a:off x="533400" y="914400"/>
            <a:ext cx="8229600" cy="4530725"/>
          </a:xfrm>
        </p:spPr>
        <p:txBody>
          <a:bodyPr/>
          <a:lstStyle/>
          <a:p>
            <a:pPr marL="0" indent="0" eaLnBrk="1" hangingPunct="1">
              <a:buFontTx/>
              <a:buNone/>
            </a:pPr>
            <a:r>
              <a:rPr lang="en-US" altLang="fr-FR">
                <a:latin typeface="Arial" panose="020B0604020202020204" pitchFamily="34" charset="0"/>
              </a:rPr>
              <a:t>In this example, a volcanic eruption has destroyed the previous ecosystem.</a:t>
            </a:r>
          </a:p>
          <a:p>
            <a:pPr marL="0" indent="0" eaLnBrk="1" hangingPunct="1">
              <a:buFontTx/>
              <a:buNone/>
            </a:pPr>
            <a:endParaRPr lang="en-US" altLang="fr-FR">
              <a:latin typeface="Arial" panose="020B0604020202020204" pitchFamily="34" charset="0"/>
            </a:endParaRPr>
          </a:p>
        </p:txBody>
      </p:sp>
      <p:sp>
        <p:nvSpPr>
          <p:cNvPr id="28674" name="Footer Placeholder 4"/>
          <p:cNvSpPr>
            <a:spLocks noGrp="1"/>
          </p:cNvSpPr>
          <p:nvPr>
            <p:ph type="ftr" sz="quarter" idx="11"/>
          </p:nvPr>
        </p:nvSpPr>
        <p:spPr>
          <a:xfrm>
            <a:off x="0" y="6248400"/>
            <a:ext cx="2895600" cy="457200"/>
          </a:xfrm>
        </p:spPr>
        <p:txBody>
          <a:bodyPr/>
          <a:lstStyle/>
          <a:p>
            <a:pPr>
              <a:defRPr/>
            </a:pPr>
            <a:r>
              <a:rPr lang="en-US"/>
              <a:t>Copyright Pearson Prentice Hall</a:t>
            </a:r>
          </a:p>
        </p:txBody>
      </p:sp>
      <p:pic>
        <p:nvPicPr>
          <p:cNvPr id="15365" name="Picture 7" descr="sb4694f1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6950" y="2025650"/>
            <a:ext cx="20415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580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p:cNvSpPr>
            <a:spLocks noGrp="1" noChangeArrowheads="1"/>
          </p:cNvSpPr>
          <p:nvPr>
            <p:ph type="title"/>
          </p:nvPr>
        </p:nvSpPr>
        <p:spPr/>
        <p:txBody>
          <a:bodyPr/>
          <a:lstStyle/>
          <a:p>
            <a:pPr eaLnBrk="1" hangingPunct="1"/>
            <a:r>
              <a:rPr lang="en-US" altLang="fr-FR" sz="1800">
                <a:latin typeface="Garamond" panose="02020404030301010803" pitchFamily="18" charset="0"/>
              </a:rPr>
              <a:t>Ecological Succession</a:t>
            </a:r>
          </a:p>
        </p:txBody>
      </p:sp>
      <p:sp>
        <p:nvSpPr>
          <p:cNvPr id="16387" name="Rectangle 6"/>
          <p:cNvSpPr>
            <a:spLocks noGrp="1" noChangeArrowheads="1"/>
          </p:cNvSpPr>
          <p:nvPr>
            <p:ph idx="1"/>
          </p:nvPr>
        </p:nvSpPr>
        <p:spPr>
          <a:xfrm>
            <a:off x="533400" y="914400"/>
            <a:ext cx="8229600" cy="4530725"/>
          </a:xfrm>
        </p:spPr>
        <p:txBody>
          <a:bodyPr/>
          <a:lstStyle/>
          <a:p>
            <a:pPr marL="0" indent="0" eaLnBrk="1" hangingPunct="1">
              <a:buFontTx/>
              <a:buNone/>
            </a:pPr>
            <a:r>
              <a:rPr lang="en-US" altLang="fr-FR">
                <a:latin typeface="Arial" panose="020B0604020202020204" pitchFamily="34" charset="0"/>
              </a:rPr>
              <a:t>The first organisms to appear are lichens.</a:t>
            </a:r>
          </a:p>
        </p:txBody>
      </p:sp>
      <p:sp>
        <p:nvSpPr>
          <p:cNvPr id="29698" name="Footer Placeholder 4"/>
          <p:cNvSpPr>
            <a:spLocks noGrp="1"/>
          </p:cNvSpPr>
          <p:nvPr>
            <p:ph type="ftr" sz="quarter" idx="11"/>
          </p:nvPr>
        </p:nvSpPr>
        <p:spPr>
          <a:xfrm>
            <a:off x="0" y="6248400"/>
            <a:ext cx="2895600" cy="457200"/>
          </a:xfrm>
        </p:spPr>
        <p:txBody>
          <a:bodyPr/>
          <a:lstStyle/>
          <a:p>
            <a:pPr>
              <a:defRPr/>
            </a:pPr>
            <a:r>
              <a:rPr lang="en-US"/>
              <a:t>Copyright Pearson Prentice Hall</a:t>
            </a:r>
          </a:p>
        </p:txBody>
      </p:sp>
      <p:pic>
        <p:nvPicPr>
          <p:cNvPr id="16389" name="Picture 8" descr="sb4694f1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775" y="1698625"/>
            <a:ext cx="2198688" cy="488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9" descr="sb4694f1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0925" y="1687513"/>
            <a:ext cx="22034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623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title"/>
          </p:nvPr>
        </p:nvSpPr>
        <p:spPr/>
        <p:txBody>
          <a:bodyPr/>
          <a:lstStyle/>
          <a:p>
            <a:pPr eaLnBrk="1" hangingPunct="1"/>
            <a:r>
              <a:rPr lang="en-US" altLang="fr-FR" sz="1800">
                <a:latin typeface="Garamond" panose="02020404030301010803" pitchFamily="18" charset="0"/>
              </a:rPr>
              <a:t>Ecological Succession</a:t>
            </a:r>
          </a:p>
        </p:txBody>
      </p:sp>
      <p:sp>
        <p:nvSpPr>
          <p:cNvPr id="17411" name="Rectangle 7"/>
          <p:cNvSpPr>
            <a:spLocks noGrp="1" noChangeArrowheads="1"/>
          </p:cNvSpPr>
          <p:nvPr>
            <p:ph idx="1"/>
          </p:nvPr>
        </p:nvSpPr>
        <p:spPr>
          <a:xfrm>
            <a:off x="533400" y="914400"/>
            <a:ext cx="8229600" cy="4530725"/>
          </a:xfrm>
        </p:spPr>
        <p:txBody>
          <a:bodyPr/>
          <a:lstStyle/>
          <a:p>
            <a:pPr marL="0" indent="0" eaLnBrk="1" hangingPunct="1">
              <a:buFontTx/>
              <a:buNone/>
            </a:pPr>
            <a:r>
              <a:rPr lang="en-US" altLang="fr-FR">
                <a:latin typeface="Arial" panose="020B0604020202020204" pitchFamily="34" charset="0"/>
              </a:rPr>
              <a:t>Mosses soon appear, and grasses take root in the thin layer of soil.</a:t>
            </a:r>
          </a:p>
          <a:p>
            <a:pPr marL="0" indent="0" eaLnBrk="1" hangingPunct="1">
              <a:buFontTx/>
              <a:buNone/>
            </a:pPr>
            <a:endParaRPr lang="en-US" altLang="fr-FR">
              <a:latin typeface="Arial" panose="020B0604020202020204" pitchFamily="34" charset="0"/>
            </a:endParaRPr>
          </a:p>
        </p:txBody>
      </p:sp>
      <p:sp>
        <p:nvSpPr>
          <p:cNvPr id="30722" name="Footer Placeholder 4"/>
          <p:cNvSpPr>
            <a:spLocks noGrp="1"/>
          </p:cNvSpPr>
          <p:nvPr>
            <p:ph type="ftr" sz="quarter" idx="11"/>
          </p:nvPr>
        </p:nvSpPr>
        <p:spPr>
          <a:xfrm>
            <a:off x="0" y="6248400"/>
            <a:ext cx="2895600" cy="457200"/>
          </a:xfrm>
        </p:spPr>
        <p:txBody>
          <a:bodyPr/>
          <a:lstStyle/>
          <a:p>
            <a:pPr>
              <a:defRPr/>
            </a:pPr>
            <a:r>
              <a:rPr lang="en-US"/>
              <a:t>Copyright Pearson Prentice Hall</a:t>
            </a:r>
          </a:p>
        </p:txBody>
      </p:sp>
      <p:pic>
        <p:nvPicPr>
          <p:cNvPr id="17413" name="Picture 8" descr="sb4694f1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6575" y="2176463"/>
            <a:ext cx="185896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9" descr="sb4694f1_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2189163"/>
            <a:ext cx="1884362"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10" descr="sb4694f1_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8138" y="2192338"/>
            <a:ext cx="1935162"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86646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altLang="fr-FR" sz="1800">
                <a:latin typeface="Garamond" panose="02020404030301010803" pitchFamily="18" charset="0"/>
              </a:rPr>
              <a:t>Ecological Succession</a:t>
            </a:r>
          </a:p>
        </p:txBody>
      </p:sp>
      <p:sp>
        <p:nvSpPr>
          <p:cNvPr id="18435" name="Rectangle 6"/>
          <p:cNvSpPr>
            <a:spLocks noGrp="1" noChangeArrowheads="1"/>
          </p:cNvSpPr>
          <p:nvPr>
            <p:ph idx="1"/>
          </p:nvPr>
        </p:nvSpPr>
        <p:spPr>
          <a:xfrm>
            <a:off x="609600" y="609600"/>
            <a:ext cx="8229600" cy="4530725"/>
          </a:xfrm>
        </p:spPr>
        <p:txBody>
          <a:bodyPr/>
          <a:lstStyle/>
          <a:p>
            <a:pPr marL="0" indent="0" eaLnBrk="1" hangingPunct="1">
              <a:buFontTx/>
              <a:buNone/>
            </a:pPr>
            <a:r>
              <a:rPr lang="en-US" altLang="fr-FR">
                <a:latin typeface="Arial" panose="020B0604020202020204" pitchFamily="34" charset="0"/>
              </a:rPr>
              <a:t>Eventually, tree seedlings and shrubs sprout among the plant community.</a:t>
            </a:r>
          </a:p>
          <a:p>
            <a:pPr marL="0" indent="0" eaLnBrk="1" hangingPunct="1">
              <a:buFontTx/>
              <a:buNone/>
            </a:pPr>
            <a:endParaRPr lang="en-US" altLang="fr-FR">
              <a:latin typeface="Arial" panose="020B0604020202020204" pitchFamily="34" charset="0"/>
            </a:endParaRPr>
          </a:p>
        </p:txBody>
      </p:sp>
      <p:sp>
        <p:nvSpPr>
          <p:cNvPr id="31746" name="Footer Placeholder 4"/>
          <p:cNvSpPr>
            <a:spLocks noGrp="1"/>
          </p:cNvSpPr>
          <p:nvPr>
            <p:ph type="ftr" sz="quarter" idx="11"/>
          </p:nvPr>
        </p:nvSpPr>
        <p:spPr>
          <a:xfrm>
            <a:off x="0" y="6248400"/>
            <a:ext cx="2895600" cy="457200"/>
          </a:xfrm>
        </p:spPr>
        <p:txBody>
          <a:bodyPr/>
          <a:lstStyle/>
          <a:p>
            <a:pPr>
              <a:defRPr/>
            </a:pPr>
            <a:r>
              <a:rPr lang="en-US"/>
              <a:t>Copyright Pearson Prentice Hall</a:t>
            </a:r>
          </a:p>
        </p:txBody>
      </p:sp>
      <p:pic>
        <p:nvPicPr>
          <p:cNvPr id="18437" name="Picture 7" descr="sb4694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175" y="2025650"/>
            <a:ext cx="7335838"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58696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سادسا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a:bodyPr>
          <a:lstStyle/>
          <a:p>
            <a:pPr marL="0" indent="0" algn="ctr" rtl="1">
              <a:buNone/>
            </a:pPr>
            <a:r>
              <a:rPr lang="ar-SA" sz="8000" b="1" dirty="0"/>
              <a:t>الأهمية البيئية لدراسة التعاقب و تطبيقاته</a:t>
            </a:r>
            <a:endParaRPr lang="fr-FR" sz="8000" dirty="0"/>
          </a:p>
        </p:txBody>
      </p:sp>
    </p:spTree>
    <p:extLst>
      <p:ext uri="{BB962C8B-B14F-4D97-AF65-F5344CB8AC3E}">
        <p14:creationId xmlns:p14="http://schemas.microsoft.com/office/powerpoint/2010/main" val="252768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b="1" dirty="0"/>
              <a:t>الأهمية البيئية لدراسة التعاقب و تطبيقاته</a:t>
            </a:r>
            <a:endParaRPr lang="fr-FR" dirty="0"/>
          </a:p>
        </p:txBody>
      </p:sp>
      <p:sp>
        <p:nvSpPr>
          <p:cNvPr id="3" name="Content Placeholder 2"/>
          <p:cNvSpPr>
            <a:spLocks noGrp="1"/>
          </p:cNvSpPr>
          <p:nvPr>
            <p:ph idx="1"/>
          </p:nvPr>
        </p:nvSpPr>
        <p:spPr/>
        <p:txBody>
          <a:bodyPr>
            <a:normAutofit fontScale="77500" lnSpcReduction="20000"/>
          </a:bodyPr>
          <a:lstStyle/>
          <a:p>
            <a:pPr algn="just" rtl="1"/>
            <a:r>
              <a:rPr lang="ar-SA" dirty="0"/>
              <a:t>يحقق التعاقب البيئي الأهداف البيئية التالية</a:t>
            </a:r>
            <a:endParaRPr lang="fr-FR" dirty="0"/>
          </a:p>
          <a:p>
            <a:pPr lvl="0" algn="just" rtl="1"/>
            <a:r>
              <a:rPr lang="ar-SA" dirty="0"/>
              <a:t>يمكن من خلاله تشخيص الأنواع المنافسة القوية</a:t>
            </a:r>
            <a:r>
              <a:rPr lang="fr-FR" dirty="0"/>
              <a:t> .</a:t>
            </a:r>
          </a:p>
          <a:p>
            <a:pPr lvl="0" algn="just" rtl="1"/>
            <a:r>
              <a:rPr lang="fr-FR" dirty="0"/>
              <a:t> </a:t>
            </a:r>
            <a:r>
              <a:rPr lang="ar-SA" dirty="0"/>
              <a:t>يمكن تطوير نوعية السلاسل الغذائية عن طريق التعاقب الخلطي بإدخال الأنواع الكفء نسبيا</a:t>
            </a:r>
            <a:r>
              <a:rPr lang="fr-FR" dirty="0"/>
              <a:t> .</a:t>
            </a:r>
          </a:p>
          <a:p>
            <a:pPr lvl="0" algn="just" rtl="1"/>
            <a:r>
              <a:rPr lang="fr-FR" dirty="0"/>
              <a:t> </a:t>
            </a:r>
            <a:r>
              <a:rPr lang="ar-SA" dirty="0"/>
              <a:t>يمكن من خلالها إطالة عمر المسطحات من خلال العمل على تثبيط عمليات التعاقب، وإزالة الأنواع سريعة الانتشار أو التحكم بمحتويات القاع المائي.</a:t>
            </a:r>
            <a:endParaRPr lang="fr-FR" dirty="0"/>
          </a:p>
          <a:p>
            <a:pPr lvl="0" algn="just" rtl="1"/>
            <a:r>
              <a:rPr lang="ar-SA" dirty="0"/>
              <a:t>يمكن الباحثين من تحديد أنواع الطفرات أو التغيرات البيئية والتركيبية والمظهرية بشكل دقيق من خلال معرفة العوامل البيئية الضاغطة</a:t>
            </a:r>
            <a:r>
              <a:rPr lang="fr-FR" dirty="0"/>
              <a:t>.</a:t>
            </a:r>
          </a:p>
          <a:p>
            <a:pPr lvl="0" algn="just" rtl="1"/>
            <a:r>
              <a:rPr lang="ar-SA" dirty="0"/>
              <a:t>يعطي فكرة للباحث عن عمر المجتمع الحيوي والفترة الزمنية التي أحتاجها للوصول إلى أية مرحلة من مراحل التعاقب</a:t>
            </a:r>
            <a:r>
              <a:rPr lang="fr-FR" dirty="0"/>
              <a:t> .</a:t>
            </a:r>
          </a:p>
          <a:p>
            <a:pPr lvl="0" algn="just" rtl="1"/>
            <a:r>
              <a:rPr lang="ar-SA" dirty="0"/>
              <a:t>العمل على زيادة انتشار الأنواع الطويلة العمر والعالية المقاومة البيئية للمحافظة على إدامة النظم البيئية أمام الظروف البيئية الحرجة</a:t>
            </a:r>
            <a:r>
              <a:rPr lang="fr-FR" dirty="0"/>
              <a:t> .</a:t>
            </a:r>
          </a:p>
          <a:p>
            <a:pPr algn="just"/>
            <a:endParaRPr lang="fr-FR" dirty="0"/>
          </a:p>
        </p:txBody>
      </p:sp>
    </p:spTree>
    <p:extLst>
      <p:ext uri="{BB962C8B-B14F-4D97-AF65-F5344CB8AC3E}">
        <p14:creationId xmlns:p14="http://schemas.microsoft.com/office/powerpoint/2010/main" val="982162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normAutofit lnSpcReduction="10000"/>
          </a:bodyPr>
          <a:lstStyle/>
          <a:p>
            <a:pPr algn="just" rtl="1">
              <a:lnSpc>
                <a:spcPct val="150000"/>
              </a:lnSpc>
            </a:pPr>
            <a:r>
              <a:rPr lang="ar-SA" dirty="0"/>
              <a:t>تتعرض النظم البيئية الى اضطرابات طبيعية كالبراكين، العواصف، الفيضانات والحرائق، بالإضافة إلى عوامل بشرية مختلفة. هذه </a:t>
            </a:r>
            <a:r>
              <a:rPr lang="ar-SA" dirty="0" err="1"/>
              <a:t>الإضظرابات</a:t>
            </a:r>
            <a:r>
              <a:rPr lang="ar-SA" dirty="0"/>
              <a:t> والعوامل تؤدي إلى  تدمير وإزالة النظم البيئية سواء كليا أو جزئيا. الأسئلة التي تتبادر الى أذهاننا، </a:t>
            </a:r>
            <a:r>
              <a:rPr lang="ar-SA" dirty="0">
                <a:solidFill>
                  <a:srgbClr val="FF0000"/>
                </a:solidFill>
              </a:rPr>
              <a:t>كيف نشأ هذا النظام البيئي</a:t>
            </a:r>
            <a:r>
              <a:rPr lang="ar-SA" dirty="0"/>
              <a:t>؟  </a:t>
            </a:r>
            <a:r>
              <a:rPr lang="ar-SA" dirty="0">
                <a:solidFill>
                  <a:srgbClr val="0000CC"/>
                </a:solidFill>
              </a:rPr>
              <a:t>وهل هو ثابت على مر الزمن أم متغير</a:t>
            </a:r>
            <a:r>
              <a:rPr lang="ar-SA" dirty="0"/>
              <a:t>؟ </a:t>
            </a:r>
            <a:r>
              <a:rPr lang="ar-SA" dirty="0">
                <a:solidFill>
                  <a:srgbClr val="00FF00"/>
                </a:solidFill>
              </a:rPr>
              <a:t>وكيف يستعيد عافيته بعد تدميره</a:t>
            </a:r>
            <a:r>
              <a:rPr lang="ar-SA" dirty="0"/>
              <a:t>.</a:t>
            </a:r>
            <a:endParaRPr lang="fr-FR" dirty="0"/>
          </a:p>
          <a:p>
            <a:pPr algn="just" rtl="1">
              <a:lnSpc>
                <a:spcPct val="150000"/>
              </a:lnSpc>
            </a:pPr>
            <a:r>
              <a:rPr lang="ar-SA" dirty="0"/>
              <a:t>تتغلب الطبيعة على مثل هذه التغيرات البيئية بحدوث ما </a:t>
            </a:r>
            <a:r>
              <a:rPr lang="ar-SA" dirty="0">
                <a:solidFill>
                  <a:srgbClr val="0000CC"/>
                </a:solidFill>
              </a:rPr>
              <a:t>يسمى التعاقب البيئي </a:t>
            </a:r>
            <a:r>
              <a:rPr lang="fr-FR" dirty="0">
                <a:solidFill>
                  <a:srgbClr val="0000CC"/>
                </a:solidFill>
              </a:rPr>
              <a:t>(</a:t>
            </a:r>
            <a:r>
              <a:rPr lang="fr-FR" b="1" dirty="0" err="1">
                <a:solidFill>
                  <a:srgbClr val="0000CC"/>
                </a:solidFill>
              </a:rPr>
              <a:t>Ecological</a:t>
            </a:r>
            <a:r>
              <a:rPr lang="fr-FR" b="1" dirty="0">
                <a:solidFill>
                  <a:srgbClr val="0000CC"/>
                </a:solidFill>
              </a:rPr>
              <a:t> succession </a:t>
            </a:r>
            <a:endParaRPr lang="fr-FR" dirty="0">
              <a:solidFill>
                <a:srgbClr val="0000CC"/>
              </a:solidFill>
            </a:endParaRPr>
          </a:p>
          <a:p>
            <a:endParaRPr lang="fr-FR" dirty="0"/>
          </a:p>
        </p:txBody>
      </p:sp>
    </p:spTree>
    <p:extLst>
      <p:ext uri="{BB962C8B-B14F-4D97-AF65-F5344CB8AC3E}">
        <p14:creationId xmlns:p14="http://schemas.microsoft.com/office/powerpoint/2010/main" val="3102432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 descr="http://www.biodiversite-positive.fr/wp-content/themes/norpac/images/succession-secondaire.jpg"/>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solidFill>
              <a:schemeClr val="tx1"/>
            </a:solidFill>
          </a:ln>
        </p:spPr>
      </p:pic>
    </p:spTree>
    <p:extLst>
      <p:ext uri="{BB962C8B-B14F-4D97-AF65-F5344CB8AC3E}">
        <p14:creationId xmlns:p14="http://schemas.microsoft.com/office/powerpoint/2010/main" val="13720951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632"/>
            <a:ext cx="9144000" cy="6552728"/>
          </a:xfrm>
          <a:prstGeom prst="rect">
            <a:avLst/>
          </a:prstGeom>
        </p:spPr>
      </p:pic>
    </p:spTree>
    <p:extLst>
      <p:ext uri="{BB962C8B-B14F-4D97-AF65-F5344CB8AC3E}">
        <p14:creationId xmlns:p14="http://schemas.microsoft.com/office/powerpoint/2010/main" val="30247887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91" y="0"/>
            <a:ext cx="9012109" cy="6858000"/>
          </a:xfrm>
          <a:prstGeom prst="rect">
            <a:avLst/>
          </a:prstGeom>
        </p:spPr>
      </p:pic>
    </p:spTree>
    <p:extLst>
      <p:ext uri="{BB962C8B-B14F-4D97-AF65-F5344CB8AC3E}">
        <p14:creationId xmlns:p14="http://schemas.microsoft.com/office/powerpoint/2010/main" val="23116633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4" descr="C:\Users\Abou Ghassane\Downloads\url.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solidFill>
              <a:schemeClr val="tx1"/>
            </a:solidFill>
          </a:ln>
        </p:spPr>
      </p:pic>
    </p:spTree>
    <p:extLst>
      <p:ext uri="{BB962C8B-B14F-4D97-AF65-F5344CB8AC3E}">
        <p14:creationId xmlns:p14="http://schemas.microsoft.com/office/powerpoint/2010/main" val="40763696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5" descr="C:\Users\Abou Ghassane\Downloads\sc3a9rie-c3a9volutive-progressive-primaire-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0"/>
            <a:ext cx="9036496" cy="6857999"/>
          </a:xfrm>
          <a:prstGeom prst="rect">
            <a:avLst/>
          </a:prstGeom>
          <a:noFill/>
          <a:ln>
            <a:solidFill>
              <a:schemeClr val="tx1"/>
            </a:solidFill>
          </a:ln>
        </p:spPr>
      </p:pic>
    </p:spTree>
    <p:extLst>
      <p:ext uri="{BB962C8B-B14F-4D97-AF65-F5344CB8AC3E}">
        <p14:creationId xmlns:p14="http://schemas.microsoft.com/office/powerpoint/2010/main" val="1408854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lstStyle/>
          <a:p>
            <a:pPr algn="just" rtl="1">
              <a:lnSpc>
                <a:spcPct val="150000"/>
              </a:lnSpc>
            </a:pPr>
            <a:r>
              <a:rPr lang="fr-FR" dirty="0"/>
              <a:t>). </a:t>
            </a:r>
            <a:r>
              <a:rPr lang="ar-SA" dirty="0"/>
              <a:t>لقد استخدم مصطلح التعاقب لأول مرة من طرف العالم هلت </a:t>
            </a:r>
            <a:r>
              <a:rPr lang="fr-FR" dirty="0" err="1"/>
              <a:t>Hult</a:t>
            </a:r>
            <a:r>
              <a:rPr lang="ar-SA" dirty="0"/>
              <a:t>  سنة 1885 خلال دراساته على المجتمعات الإحيائية جنوب السويد، أما أسس دراسة التعاقب فقد وضعت من طرف العالم </a:t>
            </a:r>
            <a:r>
              <a:rPr lang="ar-SA" dirty="0" err="1"/>
              <a:t>كاولس</a:t>
            </a:r>
            <a:r>
              <a:rPr lang="ar-SA" dirty="0"/>
              <a:t> </a:t>
            </a:r>
            <a:r>
              <a:rPr lang="fr-FR" dirty="0" err="1"/>
              <a:t>Cowles</a:t>
            </a:r>
            <a:r>
              <a:rPr lang="ar-SA" dirty="0"/>
              <a:t>  سنة 1899 وقد تم تطوير مبادئ نظرية التعاقب من طرف العالم </a:t>
            </a:r>
            <a:r>
              <a:rPr lang="ar-SA" dirty="0" err="1"/>
              <a:t>كليمنت</a:t>
            </a:r>
            <a:r>
              <a:rPr lang="ar-SA" dirty="0"/>
              <a:t> </a:t>
            </a:r>
            <a:r>
              <a:rPr lang="fr-FR" dirty="0" err="1"/>
              <a:t>Clement</a:t>
            </a:r>
            <a:r>
              <a:rPr lang="ar-SA" dirty="0"/>
              <a:t>  سنة 1916 .</a:t>
            </a:r>
            <a:endParaRPr lang="fr-FR" dirty="0"/>
          </a:p>
          <a:p>
            <a:pPr algn="just" rtl="1"/>
            <a:endParaRPr lang="fr-FR" dirty="0"/>
          </a:p>
        </p:txBody>
      </p:sp>
    </p:spTree>
    <p:extLst>
      <p:ext uri="{BB962C8B-B14F-4D97-AF65-F5344CB8AC3E}">
        <p14:creationId xmlns:p14="http://schemas.microsoft.com/office/powerpoint/2010/main" val="952354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ثانيا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Autofit/>
          </a:bodyPr>
          <a:lstStyle/>
          <a:p>
            <a:pPr marL="0" indent="0" algn="ctr" rtl="1">
              <a:buNone/>
            </a:pPr>
            <a:r>
              <a:rPr lang="ar-SA" sz="6600" b="1" dirty="0"/>
              <a:t>تعريف التعاقب البيئي</a:t>
            </a:r>
            <a:br>
              <a:rPr lang="ar-SA" sz="6600" b="1" dirty="0"/>
            </a:br>
            <a:r>
              <a:rPr lang="ar-SA" sz="6600" b="1" dirty="0"/>
              <a:t> </a:t>
            </a:r>
            <a:r>
              <a:rPr lang="fr-FR" sz="6600" b="1" dirty="0" err="1"/>
              <a:t>Definition</a:t>
            </a:r>
            <a:r>
              <a:rPr lang="fr-FR" sz="6600" b="1" dirty="0"/>
              <a:t> of </a:t>
            </a:r>
            <a:r>
              <a:rPr lang="fr-FR" sz="6600" b="1" dirty="0" err="1"/>
              <a:t>ecological</a:t>
            </a:r>
            <a:r>
              <a:rPr lang="fr-FR" sz="6600" b="1" dirty="0"/>
              <a:t> succession </a:t>
            </a:r>
            <a:endParaRPr lang="fr-FR" sz="6600" dirty="0"/>
          </a:p>
        </p:txBody>
      </p:sp>
    </p:spTree>
    <p:extLst>
      <p:ext uri="{BB962C8B-B14F-4D97-AF65-F5344CB8AC3E}">
        <p14:creationId xmlns:p14="http://schemas.microsoft.com/office/powerpoint/2010/main" val="3806185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تعريف التعاقب البيئي</a:t>
            </a:r>
            <a:br>
              <a:rPr lang="ar-SA" b="1" dirty="0"/>
            </a:br>
            <a:r>
              <a:rPr lang="ar-SA" b="1" dirty="0"/>
              <a:t> </a:t>
            </a:r>
            <a:r>
              <a:rPr lang="fr-FR" b="1" dirty="0" err="1"/>
              <a:t>Definition</a:t>
            </a:r>
            <a:r>
              <a:rPr lang="fr-FR" b="1" dirty="0"/>
              <a:t> of </a:t>
            </a:r>
            <a:r>
              <a:rPr lang="fr-FR" b="1" dirty="0" err="1"/>
              <a:t>ecological</a:t>
            </a:r>
            <a:r>
              <a:rPr lang="fr-FR" b="1" dirty="0"/>
              <a:t> succession </a:t>
            </a:r>
            <a:endParaRPr lang="fr-FR" dirty="0"/>
          </a:p>
        </p:txBody>
      </p:sp>
      <p:sp>
        <p:nvSpPr>
          <p:cNvPr id="3" name="Content Placeholder 2"/>
          <p:cNvSpPr>
            <a:spLocks noGrp="1"/>
          </p:cNvSpPr>
          <p:nvPr>
            <p:ph idx="1"/>
          </p:nvPr>
        </p:nvSpPr>
        <p:spPr/>
        <p:txBody>
          <a:bodyPr/>
          <a:lstStyle/>
          <a:p>
            <a:pPr algn="just" rtl="1"/>
            <a:r>
              <a:rPr lang="ar-SA" dirty="0"/>
              <a:t>يمكن تعريفه التعاقب البيئي </a:t>
            </a:r>
            <a:r>
              <a:rPr lang="ar-SA" b="1" dirty="0" err="1">
                <a:solidFill>
                  <a:srgbClr val="0000CC"/>
                </a:solidFill>
              </a:rPr>
              <a:t>بالإنتقال</a:t>
            </a:r>
            <a:r>
              <a:rPr lang="ar-SA" b="1" dirty="0">
                <a:solidFill>
                  <a:srgbClr val="0000CC"/>
                </a:solidFill>
              </a:rPr>
              <a:t> المنظم </a:t>
            </a:r>
            <a:r>
              <a:rPr lang="ar-SA" dirty="0"/>
              <a:t>من </a:t>
            </a:r>
            <a:r>
              <a:rPr lang="ar-SA" b="1" dirty="0">
                <a:solidFill>
                  <a:srgbClr val="0000CC"/>
                </a:solidFill>
              </a:rPr>
              <a:t>مجتمعات حيوية معينة</a:t>
            </a:r>
            <a:r>
              <a:rPr lang="ar-SA" dirty="0"/>
              <a:t> إلى </a:t>
            </a:r>
            <a:r>
              <a:rPr lang="ar-SA" b="1" dirty="0">
                <a:solidFill>
                  <a:srgbClr val="0000CC"/>
                </a:solidFill>
              </a:rPr>
              <a:t>مجتمعات حيوية أخرى</a:t>
            </a:r>
            <a:r>
              <a:rPr lang="ar-SA" dirty="0"/>
              <a:t>.</a:t>
            </a:r>
            <a:endParaRPr lang="fr-FR" dirty="0"/>
          </a:p>
          <a:p>
            <a:pPr algn="just" rtl="1"/>
            <a:r>
              <a:rPr lang="ar-SA" dirty="0"/>
              <a:t> أو هو </a:t>
            </a:r>
            <a:r>
              <a:rPr lang="ar-SA" dirty="0">
                <a:solidFill>
                  <a:srgbClr val="FF0000"/>
                </a:solidFill>
              </a:rPr>
              <a:t>التتابع المنظم للمجتمعات الحياتية المختلفة </a:t>
            </a:r>
            <a:r>
              <a:rPr lang="ar-SA" dirty="0"/>
              <a:t>عبر </a:t>
            </a:r>
            <a:r>
              <a:rPr lang="ar-SA" dirty="0">
                <a:solidFill>
                  <a:srgbClr val="FF0000"/>
                </a:solidFill>
              </a:rPr>
              <a:t>فترة من الزمن </a:t>
            </a:r>
            <a:r>
              <a:rPr lang="ar-SA" dirty="0"/>
              <a:t>في </a:t>
            </a:r>
            <a:r>
              <a:rPr lang="ar-SA" dirty="0">
                <a:solidFill>
                  <a:srgbClr val="FF0000"/>
                </a:solidFill>
              </a:rPr>
              <a:t>بيئة معينة</a:t>
            </a:r>
            <a:r>
              <a:rPr lang="ar-SA" dirty="0"/>
              <a:t>. </a:t>
            </a:r>
            <a:endParaRPr lang="fr-FR" dirty="0"/>
          </a:p>
          <a:p>
            <a:pPr algn="just" rtl="1"/>
            <a:r>
              <a:rPr lang="ar-SA" dirty="0"/>
              <a:t>يحدث التعاقب في أوساط مائية (برك، مستنقعات، انهار) ويسمى </a:t>
            </a:r>
            <a:r>
              <a:rPr lang="ar-SA" dirty="0">
                <a:solidFill>
                  <a:srgbClr val="FF0000"/>
                </a:solidFill>
              </a:rPr>
              <a:t>بالتعاقب المائي </a:t>
            </a:r>
            <a:r>
              <a:rPr lang="fr-FR" b="1" dirty="0" err="1"/>
              <a:t>Hydrach</a:t>
            </a:r>
            <a:r>
              <a:rPr lang="fr-FR" b="1" dirty="0"/>
              <a:t> Succession</a:t>
            </a:r>
            <a:r>
              <a:rPr lang="ar-SA" dirty="0">
                <a:solidFill>
                  <a:srgbClr val="FF0000"/>
                </a:solidFill>
              </a:rPr>
              <a:t> </a:t>
            </a:r>
            <a:r>
              <a:rPr lang="ar-SA" dirty="0"/>
              <a:t>ويحدث أيضا في الأوساط الصخرية وفي التربة ويدعى </a:t>
            </a:r>
            <a:r>
              <a:rPr lang="ar-SA" dirty="0">
                <a:solidFill>
                  <a:srgbClr val="FF0000"/>
                </a:solidFill>
              </a:rPr>
              <a:t>بالتعاقب </a:t>
            </a:r>
            <a:r>
              <a:rPr lang="ar-SA" dirty="0" err="1">
                <a:solidFill>
                  <a:srgbClr val="FF0000"/>
                </a:solidFill>
              </a:rPr>
              <a:t>الجفافي</a:t>
            </a:r>
            <a:r>
              <a:rPr lang="ar-SA" dirty="0">
                <a:solidFill>
                  <a:srgbClr val="FF0000"/>
                </a:solidFill>
              </a:rPr>
              <a:t> </a:t>
            </a:r>
            <a:r>
              <a:rPr lang="fr-FR" b="1" dirty="0" err="1"/>
              <a:t>Xerach</a:t>
            </a:r>
            <a:r>
              <a:rPr lang="fr-FR" b="1" dirty="0"/>
              <a:t> succession</a:t>
            </a:r>
            <a:endParaRPr lang="fr-FR" dirty="0">
              <a:solidFill>
                <a:srgbClr val="FF0000"/>
              </a:solidFill>
            </a:endParaRPr>
          </a:p>
        </p:txBody>
      </p:sp>
    </p:spTree>
    <p:extLst>
      <p:ext uri="{BB962C8B-B14F-4D97-AF65-F5344CB8AC3E}">
        <p14:creationId xmlns:p14="http://schemas.microsoft.com/office/powerpoint/2010/main" val="1907640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498178"/>
          </a:xfrm>
          <a:solidFill>
            <a:srgbClr val="00FF00"/>
          </a:solidFill>
        </p:spPr>
        <p:txBody>
          <a:bodyPr>
            <a:normAutofit/>
          </a:bodyPr>
          <a:lstStyle/>
          <a:p>
            <a:r>
              <a:rPr lang="ar-SA" sz="7200" b="1" dirty="0"/>
              <a:t>ثالثا</a:t>
            </a:r>
            <a:endParaRPr lang="fr-FR" dirty="0"/>
          </a:p>
        </p:txBody>
      </p:sp>
      <p:sp>
        <p:nvSpPr>
          <p:cNvPr id="3" name="Espace réservé du contenu 2"/>
          <p:cNvSpPr>
            <a:spLocks noGrp="1"/>
          </p:cNvSpPr>
          <p:nvPr>
            <p:ph idx="1"/>
          </p:nvPr>
        </p:nvSpPr>
        <p:spPr>
          <a:xfrm>
            <a:off x="395536" y="2348880"/>
            <a:ext cx="8229600" cy="3960440"/>
          </a:xfrm>
          <a:solidFill>
            <a:srgbClr val="00B0F0"/>
          </a:solidFill>
        </p:spPr>
        <p:txBody>
          <a:bodyPr>
            <a:normAutofit fontScale="85000" lnSpcReduction="10000"/>
          </a:bodyPr>
          <a:lstStyle/>
          <a:p>
            <a:pPr marL="0" indent="0" algn="ctr" rtl="1">
              <a:buNone/>
            </a:pPr>
            <a:r>
              <a:rPr lang="ar-SA" sz="8000" b="1" dirty="0"/>
              <a:t>أسباب حدوث التعاقب البيئي</a:t>
            </a:r>
            <a:br>
              <a:rPr lang="ar-SA" sz="8000" b="1" dirty="0"/>
            </a:br>
            <a:r>
              <a:rPr lang="fr-FR" sz="8000" b="1" dirty="0"/>
              <a:t> The causes of </a:t>
            </a:r>
            <a:r>
              <a:rPr lang="fr-FR" sz="8000" b="1" dirty="0" err="1"/>
              <a:t>ecological</a:t>
            </a:r>
            <a:r>
              <a:rPr lang="fr-FR" sz="8000" b="1" dirty="0"/>
              <a:t> succession </a:t>
            </a:r>
            <a:endParaRPr lang="fr-FR" sz="8000" dirty="0"/>
          </a:p>
        </p:txBody>
      </p:sp>
    </p:spTree>
    <p:extLst>
      <p:ext uri="{BB962C8B-B14F-4D97-AF65-F5344CB8AC3E}">
        <p14:creationId xmlns:p14="http://schemas.microsoft.com/office/powerpoint/2010/main" val="1936294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SA" b="1" dirty="0"/>
              <a:t>أسباب حدوث التعاقب البيئي</a:t>
            </a:r>
            <a:br>
              <a:rPr lang="ar-SA" b="1" dirty="0"/>
            </a:br>
            <a:r>
              <a:rPr lang="fr-FR" b="1" dirty="0"/>
              <a:t> The causes of </a:t>
            </a:r>
            <a:r>
              <a:rPr lang="fr-FR" b="1" dirty="0" err="1"/>
              <a:t>ecological</a:t>
            </a:r>
            <a:r>
              <a:rPr lang="fr-FR" b="1" dirty="0"/>
              <a:t> succession </a:t>
            </a:r>
            <a:endParaRPr lang="fr-FR" dirty="0"/>
          </a:p>
        </p:txBody>
      </p:sp>
      <p:sp>
        <p:nvSpPr>
          <p:cNvPr id="3" name="Content Placeholder 2"/>
          <p:cNvSpPr>
            <a:spLocks noGrp="1"/>
          </p:cNvSpPr>
          <p:nvPr>
            <p:ph idx="1"/>
          </p:nvPr>
        </p:nvSpPr>
        <p:spPr/>
        <p:txBody>
          <a:bodyPr/>
          <a:lstStyle/>
          <a:p>
            <a:pPr algn="just" rtl="1"/>
            <a:r>
              <a:rPr lang="ar-SA" sz="3600" dirty="0"/>
              <a:t>إن سبب حدوث التعاقب البيئي  هو التغيير الذي يطرأ على البيئة الطبيعية  سواء من ناحية </a:t>
            </a:r>
            <a:r>
              <a:rPr lang="ar-SA" sz="3600" b="1" dirty="0">
                <a:solidFill>
                  <a:srgbClr val="FF0000"/>
                </a:solidFill>
              </a:rPr>
              <a:t>تغير العوامل المناخية والترابية مثلا</a:t>
            </a:r>
            <a:r>
              <a:rPr lang="ar-SA" sz="3600" dirty="0"/>
              <a:t> أو </a:t>
            </a:r>
            <a:r>
              <a:rPr lang="ar-SA" sz="3600" dirty="0">
                <a:solidFill>
                  <a:srgbClr val="0000CC"/>
                </a:solidFill>
              </a:rPr>
              <a:t>بفعل نمو المجتمع الحيوي نفسه</a:t>
            </a:r>
            <a:r>
              <a:rPr lang="ar-SA" sz="3600" dirty="0"/>
              <a:t>، بحيث تصبح المنطقة مناسبة لعيش مجموعة جديدة من الأنواع، وفي الوقت نفسه تصبح أقل تناسبا مع المجتمع الحيوي الحالي أي الذي كان أصلا.</a:t>
            </a:r>
            <a:endParaRPr lang="fr-FR" sz="3600" dirty="0"/>
          </a:p>
          <a:p>
            <a:pPr algn="just"/>
            <a:endParaRPr lang="fr-FR" dirty="0"/>
          </a:p>
        </p:txBody>
      </p:sp>
    </p:spTree>
    <p:extLst>
      <p:ext uri="{BB962C8B-B14F-4D97-AF65-F5344CB8AC3E}">
        <p14:creationId xmlns:p14="http://schemas.microsoft.com/office/powerpoint/2010/main" val="4280730267"/>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1425</TotalTime>
  <Words>1150</Words>
  <Application>Microsoft Office PowerPoint</Application>
  <PresentationFormat>On-screen Show (4:3)</PresentationFormat>
  <Paragraphs>91</Paragraphs>
  <Slides>44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Garamond</vt:lpstr>
      <vt:lpstr>Thème Office</vt:lpstr>
      <vt:lpstr>جامعة الوادي  كلية علوم الطبيعة والحياة قسم البيولوجيا</vt:lpstr>
      <vt:lpstr>الفصل الخامس</vt:lpstr>
      <vt:lpstr>أولا</vt:lpstr>
      <vt:lpstr>PowerPoint Presentation</vt:lpstr>
      <vt:lpstr>PowerPoint Presentation</vt:lpstr>
      <vt:lpstr>ثانيا</vt:lpstr>
      <vt:lpstr>تعريف التعاقب البيئي  Definition of ecological succession </vt:lpstr>
      <vt:lpstr>ثالثا</vt:lpstr>
      <vt:lpstr>أسباب حدوث التعاقب البيئي  The causes of ecological succession </vt:lpstr>
      <vt:lpstr>رابعا</vt:lpstr>
      <vt:lpstr>أنواع التعاقب البيئي   Type of ecological succession </vt:lpstr>
      <vt:lpstr>التعاقب الأولي  Primary Succession </vt:lpstr>
      <vt:lpstr>PowerPoint Presentation</vt:lpstr>
      <vt:lpstr>التعاقب الثانوي  Secondary Succession</vt:lpstr>
      <vt:lpstr>PowerPoint Presentation</vt:lpstr>
      <vt:lpstr>PowerPoint Presentation</vt:lpstr>
      <vt:lpstr>PowerPoint Presentation</vt:lpstr>
      <vt:lpstr>PowerPoint Presentation</vt:lpstr>
      <vt:lpstr>PowerPoint Presentation</vt:lpstr>
      <vt:lpstr>PowerPoint Presentation</vt:lpstr>
      <vt:lpstr>خامسا</vt:lpstr>
      <vt:lpstr>مراحل نشوء التعاقب البيئي  Stages of ecological succession </vt:lpstr>
      <vt:lpstr>1- عملية التعرية و التجريد               Nudation </vt:lpstr>
      <vt:lpstr>2- مرحلة الاجتياح والتوطن             Invasion and Ecesis </vt:lpstr>
      <vt:lpstr>PowerPoint Presentation</vt:lpstr>
      <vt:lpstr>PowerPoint Presentation</vt:lpstr>
      <vt:lpstr>PowerPoint Presentation</vt:lpstr>
      <vt:lpstr>PowerPoint Presentation</vt:lpstr>
      <vt:lpstr>PowerPoint Presentation</vt:lpstr>
      <vt:lpstr>PowerPoint Presentation</vt:lpstr>
      <vt:lpstr>3- مرحلة التفاعل و التنافس   Competition and reaction          </vt:lpstr>
      <vt:lpstr>4- مرحلة الإستقرار والذروة  Stabilisation and climax </vt:lpstr>
      <vt:lpstr>خصائص مجتمع الذروة</vt:lpstr>
      <vt:lpstr>Ecological Succession</vt:lpstr>
      <vt:lpstr>Ecological Succession</vt:lpstr>
      <vt:lpstr>Ecological Succession</vt:lpstr>
      <vt:lpstr>Ecological Succession</vt:lpstr>
      <vt:lpstr>سادسا</vt:lpstr>
      <vt:lpstr>الأهمية البيئية لدراسة التعاقب و تطبيقاته</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Abou Ghassane</dc:creator>
  <cp:lastModifiedBy>Bachir Khezzani</cp:lastModifiedBy>
  <cp:revision>705</cp:revision>
  <dcterms:created xsi:type="dcterms:W3CDTF">2016-01-20T12:17:44Z</dcterms:created>
  <dcterms:modified xsi:type="dcterms:W3CDTF">2023-05-17T06:36:03Z</dcterms:modified>
</cp:coreProperties>
</file>