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93" r:id="rId2"/>
    <p:sldId id="331" r:id="rId3"/>
    <p:sldId id="327" r:id="rId4"/>
    <p:sldId id="460" r:id="rId5"/>
    <p:sldId id="536" r:id="rId6"/>
    <p:sldId id="575" r:id="rId7"/>
    <p:sldId id="591" r:id="rId8"/>
    <p:sldId id="583" r:id="rId9"/>
    <p:sldId id="535" r:id="rId10"/>
    <p:sldId id="537" r:id="rId11"/>
    <p:sldId id="576" r:id="rId12"/>
    <p:sldId id="538" r:id="rId13"/>
    <p:sldId id="543" r:id="rId14"/>
    <p:sldId id="539" r:id="rId15"/>
    <p:sldId id="544" r:id="rId16"/>
    <p:sldId id="545" r:id="rId17"/>
    <p:sldId id="577" r:id="rId18"/>
    <p:sldId id="578" r:id="rId19"/>
    <p:sldId id="584" r:id="rId20"/>
    <p:sldId id="547" r:id="rId21"/>
    <p:sldId id="546" r:id="rId22"/>
    <p:sldId id="588" r:id="rId23"/>
    <p:sldId id="589" r:id="rId24"/>
    <p:sldId id="581" r:id="rId25"/>
    <p:sldId id="580" r:id="rId26"/>
    <p:sldId id="582" r:id="rId27"/>
    <p:sldId id="579" r:id="rId28"/>
    <p:sldId id="592" r:id="rId29"/>
    <p:sldId id="548" r:id="rId30"/>
    <p:sldId id="586" r:id="rId31"/>
    <p:sldId id="587" r:id="rId32"/>
    <p:sldId id="549" r:id="rId33"/>
    <p:sldId id="585" r:id="rId34"/>
    <p:sldId id="550" r:id="rId35"/>
    <p:sldId id="551" r:id="rId36"/>
    <p:sldId id="590" r:id="rId37"/>
    <p:sldId id="552" r:id="rId38"/>
    <p:sldId id="553"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E82E8-3400-4DD6-A181-AE575923ABFD}" v="1" dt="2023-05-17T06:35:20.7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4B0E82E8-3400-4DD6-A181-AE575923ABFD}"/>
    <pc:docChg chg="custSel addSld delSld modSld">
      <pc:chgData name="Bachir Khezzani" userId="26cbbc7fc23e5e7f" providerId="LiveId" clId="{4B0E82E8-3400-4DD6-A181-AE575923ABFD}" dt="2023-05-17T06:35:23.364" v="2" actId="47"/>
      <pc:docMkLst>
        <pc:docMk/>
      </pc:docMkLst>
      <pc:sldChg chg="del">
        <pc:chgData name="Bachir Khezzani" userId="26cbbc7fc23e5e7f" providerId="LiveId" clId="{4B0E82E8-3400-4DD6-A181-AE575923ABFD}" dt="2023-05-17T06:35:23.364" v="2" actId="47"/>
        <pc:sldMkLst>
          <pc:docMk/>
          <pc:sldMk cId="4196326939" sldId="256"/>
        </pc:sldMkLst>
      </pc:sldChg>
      <pc:sldChg chg="modSp mod">
        <pc:chgData name="Bachir Khezzani" userId="26cbbc7fc23e5e7f" providerId="LiveId" clId="{4B0E82E8-3400-4DD6-A181-AE575923ABFD}" dt="2023-05-17T06:35:20.973" v="1" actId="27636"/>
        <pc:sldMkLst>
          <pc:docMk/>
          <pc:sldMk cId="3617811415" sldId="591"/>
        </pc:sldMkLst>
        <pc:spChg chg="mod">
          <ac:chgData name="Bachir Khezzani" userId="26cbbc7fc23e5e7f" providerId="LiveId" clId="{4B0E82E8-3400-4DD6-A181-AE575923ABFD}" dt="2023-05-17T06:35:20.973" v="1" actId="27636"/>
          <ac:spMkLst>
            <pc:docMk/>
            <pc:sldMk cId="3617811415" sldId="591"/>
            <ac:spMk id="3" creationId="{00000000-0000-0000-0000-000000000000}"/>
          </ac:spMkLst>
        </pc:spChg>
      </pc:sldChg>
      <pc:sldChg chg="add">
        <pc:chgData name="Bachir Khezzani" userId="26cbbc7fc23e5e7f" providerId="LiveId" clId="{4B0E82E8-3400-4DD6-A181-AE575923ABFD}" dt="2023-05-17T06:35:20.767" v="0"/>
        <pc:sldMkLst>
          <pc:docMk/>
          <pc:sldMk cId="1477107723" sldId="5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BD0E3-27D4-4342-9BC8-A3FF15BDF0E2}" type="datetimeFigureOut">
              <a:rPr lang="fr-FR" smtClean="0"/>
              <a:t>17/05/2023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FBAAA-C37C-467C-AF07-7A76EEC1CABD}" type="slidenum">
              <a:rPr lang="fr-FR" smtClean="0"/>
              <a:t>‹#›</a:t>
            </a:fld>
            <a:endParaRPr lang="fr-FR"/>
          </a:p>
        </p:txBody>
      </p:sp>
    </p:spTree>
    <p:extLst>
      <p:ext uri="{BB962C8B-B14F-4D97-AF65-F5344CB8AC3E}">
        <p14:creationId xmlns:p14="http://schemas.microsoft.com/office/powerpoint/2010/main" val="22554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147710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Autofit/>
          </a:bodyPr>
          <a:lstStyle/>
          <a:p>
            <a:pPr marL="0" indent="0" algn="ctr" rtl="1">
              <a:buNone/>
            </a:pPr>
            <a:r>
              <a:rPr lang="ar-SA" sz="3600" dirty="0"/>
              <a:t>من مميزات الأهرام البيئية ما يلي:</a:t>
            </a:r>
            <a:endParaRPr lang="fr-FR" sz="3600" dirty="0"/>
          </a:p>
          <a:p>
            <a:pPr lvl="0" algn="ctr" rtl="1"/>
            <a:r>
              <a:rPr lang="ar-SA" sz="3600" dirty="0">
                <a:solidFill>
                  <a:srgbClr val="FF0000"/>
                </a:solidFill>
              </a:rPr>
              <a:t>الأهرامات البيئية وسيلة لتحديد العلاقات الكمية بين الأحياء، فهي بذلك تختلف عن السلاسل الغذائية والشبكات الغذائية بالتمثيل الكمي للعلاقات .</a:t>
            </a:r>
            <a:endParaRPr lang="fr-FR" sz="3600" dirty="0">
              <a:solidFill>
                <a:srgbClr val="FF0000"/>
              </a:solidFill>
            </a:endParaRPr>
          </a:p>
          <a:p>
            <a:pPr lvl="0" algn="ctr" rtl="1"/>
            <a:r>
              <a:rPr lang="ar-SA" sz="3600" dirty="0">
                <a:solidFill>
                  <a:srgbClr val="0000CC"/>
                </a:solidFill>
              </a:rPr>
              <a:t>في الهرم تكون المنتجات عادة في قاعدة الهرم ثم المستهلك الأول ثم المستهلك الثاني إلا أن المستهلك لا يعني نوع واحد من الأحياء.</a:t>
            </a:r>
            <a:endParaRPr lang="fr-FR" sz="3600" dirty="0">
              <a:solidFill>
                <a:srgbClr val="0000CC"/>
              </a:solidFill>
            </a:endParaRPr>
          </a:p>
          <a:p>
            <a:pPr lvl="0" algn="ctr" rtl="1"/>
            <a:r>
              <a:rPr lang="ar-SA" sz="3600" dirty="0">
                <a:solidFill>
                  <a:srgbClr val="00B050"/>
                </a:solidFill>
              </a:rPr>
              <a:t>قد يكون لنفس الكائن الحي عدد من الأهرامات تختلف حسب الموسم والعمر وحسب المنطقة الجغرافية .</a:t>
            </a:r>
            <a:endParaRPr lang="fr-FR" sz="3600" dirty="0">
              <a:solidFill>
                <a:srgbClr val="00B050"/>
              </a:solidFill>
            </a:endParaRPr>
          </a:p>
        </p:txBody>
      </p:sp>
    </p:spTree>
    <p:extLst>
      <p:ext uri="{BB962C8B-B14F-4D97-AF65-F5344CB8AC3E}">
        <p14:creationId xmlns:p14="http://schemas.microsoft.com/office/powerpoint/2010/main" val="130767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lvl="0" algn="ctr" rtl="1"/>
            <a:r>
              <a:rPr lang="ar-SA" sz="4400" dirty="0"/>
              <a:t>في الأهرامات البيئية تنعكس تعقيدات الطبيعة وذلك لعدة أسباب منها :</a:t>
            </a:r>
            <a:endParaRPr lang="fr-FR" sz="4400" dirty="0"/>
          </a:p>
          <a:p>
            <a:pPr lvl="0" algn="ctr" rtl="1"/>
            <a:r>
              <a:rPr lang="ar-SA" sz="4400" dirty="0">
                <a:solidFill>
                  <a:srgbClr val="00B050"/>
                </a:solidFill>
              </a:rPr>
              <a:t>وجود كائنات حية تتغذى بصورة مختلطة مثل الإنسان لذلك يتداخل موضوعه ضمن الهرم البيئي.</a:t>
            </a:r>
            <a:endParaRPr lang="fr-FR" sz="4400" dirty="0">
              <a:solidFill>
                <a:srgbClr val="00B050"/>
              </a:solidFill>
            </a:endParaRPr>
          </a:p>
          <a:p>
            <a:pPr lvl="0" algn="ctr" rtl="1"/>
            <a:r>
              <a:rPr lang="ar-SA" sz="4400" dirty="0">
                <a:solidFill>
                  <a:srgbClr val="0000CC"/>
                </a:solidFill>
              </a:rPr>
              <a:t>أحيانا يلاحظ اختلاف مصادر تغذية الكائن الحي باختلاف مراحل عمره.</a:t>
            </a:r>
            <a:endParaRPr lang="fr-FR" sz="4400" dirty="0">
              <a:solidFill>
                <a:srgbClr val="0000CC"/>
              </a:solidFill>
            </a:endParaRPr>
          </a:p>
          <a:p>
            <a:endParaRPr lang="fr-FR" sz="4400" dirty="0"/>
          </a:p>
        </p:txBody>
      </p:sp>
    </p:spTree>
    <p:extLst>
      <p:ext uri="{BB962C8B-B14F-4D97-AF65-F5344CB8AC3E}">
        <p14:creationId xmlns:p14="http://schemas.microsoft.com/office/powerpoint/2010/main" val="401270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08720"/>
            <a:ext cx="8229600" cy="4968552"/>
          </a:xfrm>
        </p:spPr>
        <p:txBody>
          <a:bodyPr>
            <a:noAutofit/>
          </a:bodyPr>
          <a:lstStyle/>
          <a:p>
            <a:pPr lvl="0" rtl="1"/>
            <a:r>
              <a:rPr lang="ar-SA" sz="7200" b="1" dirty="0"/>
              <a:t>أنواع الأهرامات البيئية</a:t>
            </a:r>
            <a:br>
              <a:rPr lang="ar-SA" sz="7200" b="1" dirty="0"/>
            </a:br>
            <a:r>
              <a:rPr lang="ar-SA" sz="7200" b="1" dirty="0"/>
              <a:t> </a:t>
            </a:r>
            <a:r>
              <a:rPr lang="fr-FR" sz="7200" b="1" dirty="0"/>
              <a:t>Types of </a:t>
            </a:r>
            <a:r>
              <a:rPr lang="fr-FR" sz="7200" b="1" dirty="0" err="1"/>
              <a:t>Ecological</a:t>
            </a:r>
            <a:r>
              <a:rPr lang="fr-FR" sz="7200" b="1" dirty="0"/>
              <a:t> </a:t>
            </a:r>
            <a:r>
              <a:rPr lang="fr-FR" sz="7200" b="1" dirty="0" err="1"/>
              <a:t>Pyramids</a:t>
            </a:r>
            <a:endParaRPr lang="fr-FR" sz="7200" b="1" dirty="0"/>
          </a:p>
        </p:txBody>
      </p:sp>
    </p:spTree>
    <p:extLst>
      <p:ext uri="{BB962C8B-B14F-4D97-AF65-F5344CB8AC3E}">
        <p14:creationId xmlns:p14="http://schemas.microsoft.com/office/powerpoint/2010/main" val="108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fontScale="90000"/>
          </a:bodyPr>
          <a:lstStyle/>
          <a:p>
            <a:pPr marL="0" indent="0" rtl="1"/>
            <a:r>
              <a:rPr lang="ar-SA" b="1" dirty="0"/>
              <a:t>أنواع الأهرامات البيئية</a:t>
            </a:r>
            <a:br>
              <a:rPr lang="ar-SA" b="1" dirty="0"/>
            </a:br>
            <a:r>
              <a:rPr lang="ar-SA" b="1" dirty="0"/>
              <a:t> </a:t>
            </a:r>
            <a:r>
              <a:rPr lang="fr-FR" b="1" dirty="0"/>
              <a:t>Types of </a:t>
            </a:r>
            <a:r>
              <a:rPr lang="fr-FR" b="1" dirty="0" err="1"/>
              <a:t>Ecological</a:t>
            </a:r>
            <a:r>
              <a:rPr lang="fr-FR" b="1" dirty="0"/>
              <a:t> </a:t>
            </a:r>
            <a:r>
              <a:rPr lang="fr-FR" b="1" dirty="0" err="1"/>
              <a:t>Pyramids</a:t>
            </a:r>
            <a:endParaRPr lang="fr-FR" dirty="0"/>
          </a:p>
        </p:txBody>
      </p:sp>
      <p:sp>
        <p:nvSpPr>
          <p:cNvPr id="4" name="Titre 1"/>
          <p:cNvSpPr txBox="1">
            <a:spLocks/>
          </p:cNvSpPr>
          <p:nvPr/>
        </p:nvSpPr>
        <p:spPr>
          <a:xfrm>
            <a:off x="365648" y="170080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1 هرم</a:t>
            </a:r>
            <a:r>
              <a:rPr lang="ar-IQ" sz="3600" b="1" dirty="0"/>
              <a:t> الأعداد</a:t>
            </a:r>
            <a:r>
              <a:rPr lang="ar-SA" sz="3600" b="1" dirty="0"/>
              <a:t> </a:t>
            </a:r>
            <a:r>
              <a:rPr lang="fr-FR" sz="3600" b="1" dirty="0"/>
              <a:t> </a:t>
            </a:r>
            <a:r>
              <a:rPr lang="fr-FR" sz="3600" b="1" dirty="0" err="1"/>
              <a:t>Pyramid</a:t>
            </a:r>
            <a:r>
              <a:rPr lang="fr-FR" sz="3600" b="1" dirty="0"/>
              <a:t> of </a:t>
            </a:r>
            <a:r>
              <a:rPr lang="fr-FR" sz="3600" b="1" dirty="0" err="1"/>
              <a:t>Numbers</a:t>
            </a:r>
            <a:r>
              <a:rPr lang="ar-SA" sz="3600" b="1" dirty="0"/>
              <a:t> </a:t>
            </a:r>
            <a:endParaRPr lang="fr-FR" sz="3600" dirty="0"/>
          </a:p>
        </p:txBody>
      </p:sp>
      <p:sp>
        <p:nvSpPr>
          <p:cNvPr id="5" name="Titre 1"/>
          <p:cNvSpPr txBox="1">
            <a:spLocks/>
          </p:cNvSpPr>
          <p:nvPr/>
        </p:nvSpPr>
        <p:spPr>
          <a:xfrm>
            <a:off x="407277" y="3068960"/>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2 هرم الكتلة الحية </a:t>
            </a:r>
            <a:r>
              <a:rPr lang="fr-FR" sz="3600" b="1" dirty="0"/>
              <a:t> </a:t>
            </a:r>
            <a:r>
              <a:rPr lang="fr-FR" sz="3600" b="1" dirty="0" err="1"/>
              <a:t>Pyramid</a:t>
            </a:r>
            <a:r>
              <a:rPr lang="fr-FR" sz="3600" b="1" dirty="0"/>
              <a:t> of </a:t>
            </a:r>
            <a:r>
              <a:rPr lang="fr-FR" sz="3600" b="1" dirty="0" err="1"/>
              <a:t>Biomass</a:t>
            </a:r>
            <a:endParaRPr lang="fr-FR" sz="3600" dirty="0"/>
          </a:p>
        </p:txBody>
      </p:sp>
      <p:sp>
        <p:nvSpPr>
          <p:cNvPr id="6" name="Titre 1"/>
          <p:cNvSpPr txBox="1">
            <a:spLocks/>
          </p:cNvSpPr>
          <p:nvPr/>
        </p:nvSpPr>
        <p:spPr>
          <a:xfrm>
            <a:off x="395536" y="4293096"/>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3 هرم الطاقة</a:t>
            </a:r>
            <a:r>
              <a:rPr lang="fr-FR" sz="3600" b="1" dirty="0"/>
              <a:t> </a:t>
            </a:r>
            <a:r>
              <a:rPr lang="fr-FR" sz="3600" b="1" dirty="0" err="1"/>
              <a:t>Pyramid</a:t>
            </a:r>
            <a:r>
              <a:rPr lang="fr-FR" sz="3600" b="1" dirty="0"/>
              <a:t> of </a:t>
            </a:r>
            <a:r>
              <a:rPr lang="fr-FR" sz="3600" b="1" dirty="0" err="1"/>
              <a:t>Energy</a:t>
            </a:r>
            <a:r>
              <a:rPr lang="fr-FR" sz="3600" b="1" dirty="0"/>
              <a:t> </a:t>
            </a:r>
            <a:endParaRPr lang="fr-FR" sz="3600" dirty="0"/>
          </a:p>
        </p:txBody>
      </p:sp>
    </p:spTree>
    <p:extLst>
      <p:ext uri="{BB962C8B-B14F-4D97-AF65-F5344CB8AC3E}">
        <p14:creationId xmlns:p14="http://schemas.microsoft.com/office/powerpoint/2010/main" val="17682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132856"/>
            <a:ext cx="8229600" cy="3949899"/>
          </a:xfrm>
        </p:spPr>
        <p:txBody>
          <a:bodyPr>
            <a:normAutofit/>
          </a:bodyPr>
          <a:lstStyle/>
          <a:p>
            <a:pPr marL="0" indent="0" algn="ctr" rtl="1">
              <a:buNone/>
            </a:pPr>
            <a:r>
              <a:rPr lang="ar-SA" sz="4000" dirty="0"/>
              <a:t>هو الهرم الذي يبين أعداد الكائنات الحية المشكلة للمستويات الغذائية المتتالية معبر عنه بوحدة العدد (الفرد). </a:t>
            </a:r>
          </a:p>
          <a:p>
            <a:pPr marL="0" indent="0" algn="ctr" rtl="1">
              <a:buNone/>
            </a:pPr>
            <a:r>
              <a:rPr lang="ar-SA" sz="4000" dirty="0"/>
              <a:t>إن مفهوم </a:t>
            </a:r>
            <a:r>
              <a:rPr lang="ar-IQ" sz="4000" dirty="0"/>
              <a:t>أهرامات</a:t>
            </a:r>
            <a:r>
              <a:rPr lang="ar-SA" sz="4000" dirty="0"/>
              <a:t> الأعداد يعود إلى العالم التون </a:t>
            </a:r>
            <a:r>
              <a:rPr lang="fr-FR" sz="4000" dirty="0"/>
              <a:t>Elton</a:t>
            </a:r>
            <a:r>
              <a:rPr lang="ar-SA" sz="4000" dirty="0"/>
              <a:t> في عام 1927. وقد اعتمد في إنشائها على حادثتين يمكن ملاحظتهما في أغلبية الحالات.</a:t>
            </a:r>
            <a:endParaRPr lang="fr-FR" sz="4000" dirty="0"/>
          </a:p>
          <a:p>
            <a:pPr algn="ctr" rtl="1"/>
            <a:endParaRPr lang="fr-FR" sz="4000" dirty="0"/>
          </a:p>
        </p:txBody>
      </p:sp>
      <p:sp>
        <p:nvSpPr>
          <p:cNvPr id="5" name="Titre 1"/>
          <p:cNvSpPr txBox="1">
            <a:spLocks/>
          </p:cNvSpPr>
          <p:nvPr/>
        </p:nvSpPr>
        <p:spPr>
          <a:xfrm>
            <a:off x="365648" y="404664"/>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dirty="0"/>
              <a:t>هرم</a:t>
            </a:r>
            <a:r>
              <a:rPr lang="ar-IQ" sz="4800" b="1" dirty="0"/>
              <a:t> الأعداد</a:t>
            </a:r>
            <a:r>
              <a:rPr lang="ar-SA" sz="4800" b="1" dirty="0"/>
              <a:t> </a:t>
            </a:r>
            <a:r>
              <a:rPr lang="fr-FR" sz="4800" b="1" dirty="0"/>
              <a:t> </a:t>
            </a:r>
            <a:r>
              <a:rPr lang="fr-FR" sz="4800" b="1" dirty="0" err="1"/>
              <a:t>Pyramid</a:t>
            </a:r>
            <a:r>
              <a:rPr lang="fr-FR" sz="4800" b="1" dirty="0"/>
              <a:t> of </a:t>
            </a:r>
            <a:r>
              <a:rPr lang="fr-FR" sz="4800" b="1" dirty="0" err="1"/>
              <a:t>Numbers</a:t>
            </a:r>
            <a:r>
              <a:rPr lang="ar-SA" sz="4800" b="1" dirty="0"/>
              <a:t> </a:t>
            </a:r>
            <a:endParaRPr lang="fr-FR" sz="4800" dirty="0"/>
          </a:p>
        </p:txBody>
      </p:sp>
    </p:spTree>
    <p:extLst>
      <p:ext uri="{BB962C8B-B14F-4D97-AF65-F5344CB8AC3E}">
        <p14:creationId xmlns:p14="http://schemas.microsoft.com/office/powerpoint/2010/main" val="313699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a:bodyPr>
          <a:lstStyle/>
          <a:p>
            <a:pPr marL="0" indent="0" algn="ctr" rtl="1">
              <a:buNone/>
            </a:pPr>
            <a:r>
              <a:rPr lang="ar-SA" sz="6000" b="1" dirty="0">
                <a:solidFill>
                  <a:srgbClr val="FF0000"/>
                </a:solidFill>
              </a:rPr>
              <a:t>أولا</a:t>
            </a:r>
            <a:endParaRPr lang="ar-SA" sz="5400" b="1" dirty="0"/>
          </a:p>
          <a:p>
            <a:pPr marL="0" indent="0" algn="ctr" rtl="1">
              <a:buNone/>
            </a:pPr>
            <a:r>
              <a:rPr lang="ar-SA" sz="5400" dirty="0"/>
              <a:t>أنه في أي نظام بيئي فإن عدد الحيوانات الصغيرة الحجم هو أكبر من عدد الحيوانات الكبيرة الحجم، كما أن الحيوانات الصغيرة تتكاثر بسرعة.</a:t>
            </a:r>
            <a:endParaRPr lang="fr-FR" sz="5400" dirty="0"/>
          </a:p>
        </p:txBody>
      </p:sp>
    </p:spTree>
    <p:extLst>
      <p:ext uri="{BB962C8B-B14F-4D97-AF65-F5344CB8AC3E}">
        <p14:creationId xmlns:p14="http://schemas.microsoft.com/office/powerpoint/2010/main" val="2718898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048672"/>
          </a:xfrm>
        </p:spPr>
        <p:txBody>
          <a:bodyPr>
            <a:noAutofit/>
          </a:bodyPr>
          <a:lstStyle/>
          <a:p>
            <a:pPr marL="0" indent="0" algn="ctr" rtl="1">
              <a:buNone/>
            </a:pPr>
            <a:r>
              <a:rPr lang="ar-SA" sz="3600" b="1" dirty="0">
                <a:solidFill>
                  <a:srgbClr val="FF0000"/>
                </a:solidFill>
              </a:rPr>
              <a:t>ثانيا</a:t>
            </a:r>
            <a:endParaRPr lang="ar-SA" sz="3600" b="1" dirty="0"/>
          </a:p>
          <a:p>
            <a:pPr marL="0" indent="0" algn="ctr" rtl="1">
              <a:buNone/>
            </a:pPr>
            <a:r>
              <a:rPr lang="ar-SA" sz="3600" dirty="0"/>
              <a:t> بالنسبة </a:t>
            </a:r>
            <a:r>
              <a:rPr lang="ar-IQ" sz="3600" dirty="0"/>
              <a:t>للحيوان</a:t>
            </a:r>
            <a:r>
              <a:rPr lang="ar-SA" sz="3600" dirty="0"/>
              <a:t> اللاحم فإنه يوجد حد </a:t>
            </a:r>
            <a:r>
              <a:rPr lang="ar-SA" sz="3600" dirty="0">
                <a:solidFill>
                  <a:srgbClr val="00FF00"/>
                </a:solidFill>
              </a:rPr>
              <a:t>أدنى وحد أعلى </a:t>
            </a:r>
            <a:r>
              <a:rPr lang="ar-SA" sz="3600" dirty="0"/>
              <a:t>للغنيمة أو الفريسة التي يمكن أن يأكلها ويتغذى عليها. </a:t>
            </a:r>
            <a:endParaRPr lang="fr-FR" sz="3600" dirty="0"/>
          </a:p>
          <a:p>
            <a:pPr marL="0" indent="0" algn="ctr" rtl="1">
              <a:buNone/>
            </a:pPr>
            <a:r>
              <a:rPr lang="ar-SA" sz="3600" dirty="0"/>
              <a:t>إن </a:t>
            </a:r>
            <a:r>
              <a:rPr lang="ar-SA" sz="3600" dirty="0">
                <a:solidFill>
                  <a:srgbClr val="FF0000"/>
                </a:solidFill>
              </a:rPr>
              <a:t>الحد الأعلى </a:t>
            </a:r>
            <a:r>
              <a:rPr lang="ar-SA" sz="3600" dirty="0"/>
              <a:t>يتعلق  بحجم  الحيوان اللاحم في حد ذاته، إذ لا يستطيع أن يطارد ويمسك ويقتل ويأكل فريسة أكبر حجما منه بكثير. أما </a:t>
            </a:r>
            <a:r>
              <a:rPr lang="ar-SA" sz="3600" dirty="0">
                <a:solidFill>
                  <a:srgbClr val="0000CC"/>
                </a:solidFill>
              </a:rPr>
              <a:t>الحد الأدنى </a:t>
            </a:r>
            <a:r>
              <a:rPr lang="ar-SA" sz="3600" dirty="0"/>
              <a:t>فهو مرتبط </a:t>
            </a:r>
            <a:r>
              <a:rPr lang="ar-SA" sz="3600" b="1" dirty="0"/>
              <a:t>بالمردود</a:t>
            </a:r>
            <a:r>
              <a:rPr lang="ar-SA" sz="3600" dirty="0"/>
              <a:t>، حيث أنه في حالة الفرائس الصغيرة جدا فإن على الحيوان اللاحم أن يقتنص عددا كبيرا منها وهذا صعب جدا إن لم نقل مستحيلا، إما </a:t>
            </a:r>
            <a:r>
              <a:rPr lang="ar-SA" sz="3600" b="1" dirty="0">
                <a:solidFill>
                  <a:srgbClr val="00FF00"/>
                </a:solidFill>
              </a:rPr>
              <a:t>لعدم توفر هذا العدد </a:t>
            </a:r>
            <a:r>
              <a:rPr lang="ar-SA" sz="3600" dirty="0"/>
              <a:t>أو </a:t>
            </a:r>
            <a:r>
              <a:rPr lang="ar-SA" sz="3600" b="1" dirty="0">
                <a:solidFill>
                  <a:srgbClr val="FF0000"/>
                </a:solidFill>
              </a:rPr>
              <a:t>لعدم توفر الوقت اللازم لذلك</a:t>
            </a:r>
            <a:r>
              <a:rPr lang="ar-SA" sz="3600" dirty="0"/>
              <a:t>. لذلك فإنه يوجد حد مثالي للغنائم بالنسبة لكل نوع.</a:t>
            </a:r>
            <a:endParaRPr lang="fr-FR" sz="3600" dirty="0"/>
          </a:p>
        </p:txBody>
      </p:sp>
    </p:spTree>
    <p:extLst>
      <p:ext uri="{BB962C8B-B14F-4D97-AF65-F5344CB8AC3E}">
        <p14:creationId xmlns:p14="http://schemas.microsoft.com/office/powerpoint/2010/main" val="245458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Autofit/>
          </a:bodyPr>
          <a:lstStyle/>
          <a:p>
            <a:pPr marL="0" indent="0" algn="ctr" rtl="1">
              <a:buNone/>
            </a:pPr>
            <a:r>
              <a:rPr lang="ar-SA" sz="4400" dirty="0"/>
              <a:t>أوضح التون </a:t>
            </a:r>
            <a:r>
              <a:rPr lang="fr-FR" sz="4400" dirty="0"/>
              <a:t>Elton</a:t>
            </a:r>
            <a:r>
              <a:rPr lang="ar-SA" sz="4400" dirty="0"/>
              <a:t> أن الأسد مثلا يحتاج إلى 50 حمارا وحشيا في السنة لكي يستطيع أن يتابع حياته. أما ذبابة </a:t>
            </a:r>
            <a:r>
              <a:rPr lang="ar-SA" sz="4400" dirty="0" err="1"/>
              <a:t>التسي</a:t>
            </a:r>
            <a:r>
              <a:rPr lang="ar-SA" sz="4400" dirty="0"/>
              <a:t> </a:t>
            </a:r>
            <a:r>
              <a:rPr lang="ar-SA" sz="4400" dirty="0" err="1"/>
              <a:t>التسي</a:t>
            </a:r>
            <a:r>
              <a:rPr lang="ar-SA" sz="4400" dirty="0"/>
              <a:t> </a:t>
            </a:r>
            <a:r>
              <a:rPr lang="fr-FR" sz="4400" i="1" dirty="0" err="1"/>
              <a:t>Clossina</a:t>
            </a:r>
            <a:r>
              <a:rPr lang="fr-FR" sz="4400" i="1" dirty="0"/>
              <a:t> </a:t>
            </a:r>
            <a:r>
              <a:rPr lang="fr-FR" sz="4400" i="1" dirty="0" err="1"/>
              <a:t>palpalis</a:t>
            </a:r>
            <a:r>
              <a:rPr lang="fr-FR" sz="4400" i="1" dirty="0"/>
              <a:t> Tsé </a:t>
            </a:r>
            <a:r>
              <a:rPr lang="fr-FR" sz="4400" i="1" dirty="0" err="1"/>
              <a:t>Tsé</a:t>
            </a:r>
            <a:r>
              <a:rPr lang="ar-SA" sz="4400" dirty="0"/>
              <a:t> في منطقة بحيرة فيكتوريا في إفريقيا، تهاجم حيوانات </a:t>
            </a:r>
            <a:r>
              <a:rPr lang="ar-SA" sz="4400" dirty="0" err="1"/>
              <a:t>ثديية</a:t>
            </a:r>
            <a:r>
              <a:rPr lang="ar-SA" sz="4400" dirty="0"/>
              <a:t> وعصافير يبلغ قطر كرياتها الحمراء (7 – 18 ) ميكرون. ولا تستطيع أن تهاجم حيوانات كرياتها الحمراء أكبر من ذلك لأنها لا تستطيع لإدخالها إلى خرطومها.</a:t>
            </a:r>
            <a:endParaRPr lang="fr-FR" sz="4400" dirty="0"/>
          </a:p>
        </p:txBody>
      </p:sp>
    </p:spTree>
    <p:extLst>
      <p:ext uri="{BB962C8B-B14F-4D97-AF65-F5344CB8AC3E}">
        <p14:creationId xmlns:p14="http://schemas.microsoft.com/office/powerpoint/2010/main" val="2445689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Autofit/>
          </a:bodyPr>
          <a:lstStyle/>
          <a:p>
            <a:pPr marL="0" indent="0" algn="ctr" rtl="1">
              <a:buNone/>
            </a:pPr>
            <a:r>
              <a:rPr lang="ar-SA" sz="4800" dirty="0"/>
              <a:t>يوجد بعض الشذوذ عن هذه القاعدة، حيث أن الذئاب مثلا تستطيع قتل حيوانات أكبر منها بكثير والأفاعي والعناكب مثلا تقتل أيضا حيوانات أكبر منها بكثير بواسطة سمها. </a:t>
            </a:r>
          </a:p>
          <a:p>
            <a:pPr marL="0" indent="0" algn="ctr" rtl="1">
              <a:buNone/>
            </a:pPr>
            <a:r>
              <a:rPr lang="ar-SA" sz="4800" dirty="0">
                <a:solidFill>
                  <a:srgbClr val="FF0000"/>
                </a:solidFill>
              </a:rPr>
              <a:t>ومن الجدير بالذكر أن الإنسان هو الوحيد تقريبا الذي يستطيع أن يتكيف مع أي حجم من حجوم الغنائم.</a:t>
            </a:r>
            <a:endParaRPr lang="fr-FR" sz="4800" dirty="0">
              <a:solidFill>
                <a:srgbClr val="FF0000"/>
              </a:solidFill>
            </a:endParaRPr>
          </a:p>
          <a:p>
            <a:endParaRPr lang="fr-FR" sz="4800" dirty="0"/>
          </a:p>
        </p:txBody>
      </p:sp>
    </p:spTree>
    <p:extLst>
      <p:ext uri="{BB962C8B-B14F-4D97-AF65-F5344CB8AC3E}">
        <p14:creationId xmlns:p14="http://schemas.microsoft.com/office/powerpoint/2010/main" val="429444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ou Ghassane\Desktop\ecology\pyramid-of-numb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805"/>
            <a:ext cx="9144000" cy="610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rgbClr val="92D050"/>
          </a:solidFill>
        </p:spPr>
        <p:txBody>
          <a:bodyPr>
            <a:noAutofit/>
          </a:bodyPr>
          <a:lstStyle/>
          <a:p>
            <a:pPr rtl="1"/>
            <a:r>
              <a:rPr lang="ar-SA" sz="7200" b="1" dirty="0"/>
              <a:t>الفصل الرابع</a:t>
            </a:r>
            <a:endParaRPr lang="fr-FR" sz="7200" dirty="0"/>
          </a:p>
        </p:txBody>
      </p:sp>
      <p:sp>
        <p:nvSpPr>
          <p:cNvPr id="4" name="Sous-titre 2"/>
          <p:cNvSpPr txBox="1">
            <a:spLocks/>
          </p:cNvSpPr>
          <p:nvPr/>
        </p:nvSpPr>
        <p:spPr>
          <a:xfrm>
            <a:off x="323528" y="2204864"/>
            <a:ext cx="8424936" cy="396044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6600" b="1" dirty="0"/>
              <a:t>وظيفية الأنظمة </a:t>
            </a:r>
            <a:endParaRPr lang="fr-FR" sz="6600" b="1" dirty="0"/>
          </a:p>
          <a:p>
            <a:pPr marL="0" indent="0" algn="ctr" rtl="1">
              <a:buNone/>
            </a:pPr>
            <a:r>
              <a:rPr lang="ar-SA" sz="6600" b="1" dirty="0"/>
              <a:t>البيئية</a:t>
            </a:r>
          </a:p>
          <a:p>
            <a:pPr marL="0" indent="0" algn="ctr">
              <a:buNone/>
            </a:pPr>
            <a:r>
              <a:rPr lang="fr-FR" sz="6600" b="1" dirty="0" err="1"/>
              <a:t>Ecosystem</a:t>
            </a:r>
            <a:r>
              <a:rPr lang="fr-FR" sz="6600" b="1" dirty="0"/>
              <a:t> </a:t>
            </a:r>
            <a:r>
              <a:rPr lang="fr-FR" sz="6600" b="1" dirty="0" err="1"/>
              <a:t>functioning</a:t>
            </a:r>
            <a:endParaRPr lang="fr-FR" sz="6600" b="1" dirty="0"/>
          </a:p>
          <a:p>
            <a:pPr marL="0" indent="0" algn="ctr">
              <a:buNone/>
            </a:pP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09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0"/>
            <a:ext cx="9144000" cy="6858000"/>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796751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68760"/>
            <a:ext cx="8229600" cy="4857403"/>
          </a:xfrm>
        </p:spPr>
        <p:txBody>
          <a:bodyPr>
            <a:noAutofit/>
          </a:bodyPr>
          <a:lstStyle/>
          <a:p>
            <a:pPr marL="0" indent="0" algn="ctr" rtl="1">
              <a:buNone/>
            </a:pPr>
            <a:r>
              <a:rPr lang="ar-SA" sz="4000" dirty="0"/>
              <a:t>يمتاز هرم الأعداد بـ:</a:t>
            </a:r>
            <a:endParaRPr lang="fr-FR" sz="4000" dirty="0"/>
          </a:p>
          <a:p>
            <a:pPr lvl="0" algn="ctr" rtl="1"/>
            <a:r>
              <a:rPr lang="ar-SA" sz="4000" dirty="0"/>
              <a:t>في الأهرامات العددية يمكن أن تكون المنتجات الأولية أنواع كثيرة من النباتات الصغيرة تكون قاعدة الهرم وكلما تقدمنا نحو القمة تختزل الأعداد وتكبر الأحجام وتقل الأنواع. ولكن أحيانا لا تكون النباتات الصغيرة والكثيرة العدد هي المستوى الأول بل قد تكون النباتات قليلة ولكن بأحجام كبيرة فيكون الهرم بالمقلوب .</a:t>
            </a:r>
            <a:endParaRPr lang="fr-FR" sz="4000" dirty="0"/>
          </a:p>
          <a:p>
            <a:pPr algn="ctr"/>
            <a:endParaRPr lang="fr-FR" sz="4000" dirty="0"/>
          </a:p>
        </p:txBody>
      </p:sp>
      <p:sp>
        <p:nvSpPr>
          <p:cNvPr id="4" name="Titre 1"/>
          <p:cNvSpPr>
            <a:spLocks noGrp="1"/>
          </p:cNvSpPr>
          <p:nvPr>
            <p:ph type="title"/>
          </p:nvPr>
        </p:nvSpPr>
        <p:spPr>
          <a:xfrm>
            <a:off x="457200" y="274638"/>
            <a:ext cx="8229600" cy="994122"/>
          </a:xfrm>
        </p:spPr>
        <p:txBody>
          <a:bodyPr>
            <a:noAutofit/>
          </a:bodyPr>
          <a:lstStyle/>
          <a:p>
            <a:pPr rtl="1"/>
            <a:r>
              <a:rPr lang="ar-SA" b="1" dirty="0">
                <a:solidFill>
                  <a:srgbClr val="FF0000"/>
                </a:solidFill>
              </a:rPr>
              <a:t> مميزات هرم الأعداد</a:t>
            </a:r>
            <a:endParaRPr lang="fr-FR" b="1" dirty="0">
              <a:solidFill>
                <a:srgbClr val="FF0000"/>
              </a:solidFill>
            </a:endParaRPr>
          </a:p>
        </p:txBody>
      </p:sp>
    </p:spTree>
    <p:extLst>
      <p:ext uri="{BB962C8B-B14F-4D97-AF65-F5344CB8AC3E}">
        <p14:creationId xmlns:p14="http://schemas.microsoft.com/office/powerpoint/2010/main" val="388294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ou Ghassane\Desktop\ecology\hqdez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8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bou Ghassane\Desktop\ecology\d39b61ec86772236395ffc692a9925bffb4f22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587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63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u Ghassane\Desktop\ecology\pyramid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2"/>
            <a:ext cx="9187897"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u Ghassane\Desktop\ecology\inaccurate-pyramid-of-number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3" y="1412776"/>
            <a:ext cx="910742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16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ou Ghassane\Desktop\ecology\inverted-pyramid-of-numb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222" y="79005"/>
            <a:ext cx="6557138" cy="677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5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760640"/>
          </a:xfrm>
        </p:spPr>
        <p:txBody>
          <a:bodyPr>
            <a:normAutofit/>
          </a:bodyPr>
          <a:lstStyle/>
          <a:p>
            <a:pPr marL="0" lvl="0" indent="0" algn="ctr" rtl="1">
              <a:buNone/>
            </a:pPr>
            <a:r>
              <a:rPr lang="ar-SA" sz="6000" dirty="0"/>
              <a:t>أيضا في الأهرام العددية تتساوى النبتة </a:t>
            </a:r>
            <a:r>
              <a:rPr lang="ar-SA" sz="6000" dirty="0">
                <a:solidFill>
                  <a:srgbClr val="FF0000"/>
                </a:solidFill>
              </a:rPr>
              <a:t>الكبيرة</a:t>
            </a:r>
            <a:r>
              <a:rPr lang="ar-SA" sz="6000" dirty="0"/>
              <a:t> مع </a:t>
            </a:r>
            <a:r>
              <a:rPr lang="ar-SA" sz="6000" dirty="0">
                <a:solidFill>
                  <a:srgbClr val="0000CC"/>
                </a:solidFill>
              </a:rPr>
              <a:t>الصغيرة</a:t>
            </a:r>
            <a:r>
              <a:rPr lang="ar-SA" sz="6000" dirty="0"/>
              <a:t> وتحسب كل منها كوحدة واحدة في حين أن كمية </a:t>
            </a:r>
            <a:r>
              <a:rPr lang="ar-SA" sz="6000" dirty="0">
                <a:solidFill>
                  <a:srgbClr val="FF0000"/>
                </a:solidFill>
              </a:rPr>
              <a:t>الطاقة</a:t>
            </a:r>
            <a:r>
              <a:rPr lang="ar-SA" sz="6000" dirty="0"/>
              <a:t> و </a:t>
            </a:r>
            <a:r>
              <a:rPr lang="ar-SA" sz="6000" dirty="0">
                <a:solidFill>
                  <a:srgbClr val="00FF00"/>
                </a:solidFill>
              </a:rPr>
              <a:t>الكتلة</a:t>
            </a:r>
            <a:r>
              <a:rPr lang="ar-SA" sz="6000" dirty="0"/>
              <a:t> الحية مختلفة.</a:t>
            </a:r>
            <a:r>
              <a:rPr lang="ar-SA" sz="6000" b="1" dirty="0"/>
              <a:t> </a:t>
            </a:r>
          </a:p>
          <a:p>
            <a:pPr lvl="0" algn="ctr" rtl="1"/>
            <a:endParaRPr lang="fr-FR" sz="3600" dirty="0"/>
          </a:p>
          <a:p>
            <a:endParaRPr lang="fr-FR" sz="3600" dirty="0"/>
          </a:p>
        </p:txBody>
      </p:sp>
    </p:spTree>
    <p:extLst>
      <p:ext uri="{BB962C8B-B14F-4D97-AF65-F5344CB8AC3E}">
        <p14:creationId xmlns:p14="http://schemas.microsoft.com/office/powerpoint/2010/main" val="2005482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4800" dirty="0">
                <a:solidFill>
                  <a:srgbClr val="FF0000"/>
                </a:solidFill>
              </a:rPr>
              <a:t>سلبيات هرم الأعداد</a:t>
            </a:r>
            <a:endParaRPr lang="fr-FR" sz="4800" dirty="0">
              <a:solidFill>
                <a:srgbClr val="FF0000"/>
              </a:solidFill>
            </a:endParaRPr>
          </a:p>
        </p:txBody>
      </p:sp>
      <p:sp>
        <p:nvSpPr>
          <p:cNvPr id="3" name="Content Placeholder 2"/>
          <p:cNvSpPr>
            <a:spLocks noGrp="1"/>
          </p:cNvSpPr>
          <p:nvPr>
            <p:ph idx="1"/>
          </p:nvPr>
        </p:nvSpPr>
        <p:spPr/>
        <p:txBody>
          <a:bodyPr>
            <a:normAutofit fontScale="92500"/>
          </a:bodyPr>
          <a:lstStyle/>
          <a:p>
            <a:pPr marL="0" indent="0" algn="ctr" rtl="1">
              <a:lnSpc>
                <a:spcPct val="150000"/>
              </a:lnSpc>
              <a:buNone/>
            </a:pPr>
            <a:r>
              <a:rPr lang="ar-SA" sz="4000" dirty="0"/>
              <a:t>ليس </a:t>
            </a:r>
            <a:r>
              <a:rPr lang="ar-IQ" sz="4000" dirty="0"/>
              <a:t>لأهرامات</a:t>
            </a:r>
            <a:r>
              <a:rPr lang="ar-SA" sz="4000" dirty="0"/>
              <a:t> الأعداد قيمة وصفية عالية إذ أنها تعطي نفس الأهمية لكل الأفراد مهما كان </a:t>
            </a:r>
            <a:r>
              <a:rPr lang="ar-SA" sz="4000" dirty="0">
                <a:solidFill>
                  <a:srgbClr val="FF0000"/>
                </a:solidFill>
              </a:rPr>
              <a:t>حجمهم</a:t>
            </a:r>
            <a:r>
              <a:rPr lang="ar-SA" sz="4000" dirty="0"/>
              <a:t> أو </a:t>
            </a:r>
            <a:r>
              <a:rPr lang="ar-SA" sz="4000" dirty="0">
                <a:solidFill>
                  <a:srgbClr val="0000CC"/>
                </a:solidFill>
              </a:rPr>
              <a:t>وزنهم</a:t>
            </a:r>
            <a:r>
              <a:rPr lang="ar-SA" sz="4000" dirty="0"/>
              <a:t>. ولذلك فإن هذا النمط من التمثيل قد أهمل في الدراسات البيئية، ولكن هذا لا يعني أن عدد الأفراد الموجودين ضمن نظام بيئي معين ليست له فائدة أو مدلول بيئي.</a:t>
            </a:r>
            <a:endParaRPr lang="fr-FR" sz="4000" dirty="0"/>
          </a:p>
          <a:p>
            <a:endParaRPr lang="fr-FR" dirty="0"/>
          </a:p>
        </p:txBody>
      </p:sp>
    </p:spTree>
    <p:extLst>
      <p:ext uri="{BB962C8B-B14F-4D97-AF65-F5344CB8AC3E}">
        <p14:creationId xmlns:p14="http://schemas.microsoft.com/office/powerpoint/2010/main" val="222867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rtl="1">
              <a:buNone/>
            </a:pPr>
            <a:r>
              <a:rPr lang="ar-SA" sz="5400" dirty="0"/>
              <a:t>هو الهرم الذي يبين كمية المادة الحية </a:t>
            </a:r>
            <a:r>
              <a:rPr lang="fr-FR" sz="5400" dirty="0"/>
              <a:t>(</a:t>
            </a:r>
            <a:r>
              <a:rPr lang="fr-FR" sz="5400" dirty="0" err="1"/>
              <a:t>Biomass</a:t>
            </a:r>
            <a:r>
              <a:rPr lang="fr-FR" sz="5400" dirty="0"/>
              <a:t>)</a:t>
            </a:r>
            <a:r>
              <a:rPr lang="ar-SA" sz="5400" dirty="0"/>
              <a:t> للمستويات الغذائية المتتالية معبر عنه بالوزن الرطب أو الجاف. ويحسب بالكيلوغرام/متر مربع/سنة</a:t>
            </a:r>
            <a:endParaRPr lang="fr-FR" sz="5400" dirty="0"/>
          </a:p>
          <a:p>
            <a:pPr algn="ctr"/>
            <a:endParaRPr lang="fr-FR" sz="5400" dirty="0"/>
          </a:p>
        </p:txBody>
      </p:sp>
      <p:sp>
        <p:nvSpPr>
          <p:cNvPr id="5" name="Titre 1"/>
          <p:cNvSpPr txBox="1">
            <a:spLocks/>
          </p:cNvSpPr>
          <p:nvPr/>
        </p:nvSpPr>
        <p:spPr>
          <a:xfrm>
            <a:off x="407277" y="332656"/>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t>هرم الكتلة الحية </a:t>
            </a:r>
            <a:r>
              <a:rPr lang="fr-FR" b="1" dirty="0"/>
              <a:t> </a:t>
            </a:r>
            <a:r>
              <a:rPr lang="fr-FR" b="1" dirty="0" err="1"/>
              <a:t>Pyramid</a:t>
            </a:r>
            <a:r>
              <a:rPr lang="fr-FR" b="1" dirty="0"/>
              <a:t> of </a:t>
            </a:r>
            <a:r>
              <a:rPr lang="fr-FR" b="1" dirty="0" err="1"/>
              <a:t>Biomass</a:t>
            </a:r>
            <a:endParaRPr lang="fr-FR" dirty="0"/>
          </a:p>
        </p:txBody>
      </p:sp>
    </p:spTree>
    <p:extLst>
      <p:ext uri="{BB962C8B-B14F-4D97-AF65-F5344CB8AC3E}">
        <p14:creationId xmlns:p14="http://schemas.microsoft.com/office/powerpoint/2010/main" val="31613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أولا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a:bodyPr>
          <a:lstStyle/>
          <a:p>
            <a:pPr marL="0" indent="0" algn="ctr" rtl="1">
              <a:buNone/>
            </a:pPr>
            <a:r>
              <a:rPr lang="ar-SA" sz="8000" b="1" dirty="0"/>
              <a:t>الطاقة وعلاقتها بالنظام البيئي</a:t>
            </a:r>
            <a:endParaRPr lang="fr-FR" sz="8000" dirty="0"/>
          </a:p>
        </p:txBody>
      </p:sp>
    </p:spTree>
    <p:extLst>
      <p:ext uri="{BB962C8B-B14F-4D97-AF65-F5344CB8AC3E}">
        <p14:creationId xmlns:p14="http://schemas.microsoft.com/office/powerpoint/2010/main" val="4050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4785395"/>
          </a:xfrm>
        </p:spPr>
        <p:txBody>
          <a:bodyPr>
            <a:noAutofit/>
          </a:bodyPr>
          <a:lstStyle/>
          <a:p>
            <a:pPr marL="0" indent="0" algn="ctr" rtl="1">
              <a:buNone/>
            </a:pPr>
            <a:r>
              <a:rPr lang="ar-SA" sz="3600" dirty="0"/>
              <a:t>تمتاز</a:t>
            </a:r>
            <a:r>
              <a:rPr lang="ar-SA" sz="3600" b="1" dirty="0"/>
              <a:t> </a:t>
            </a:r>
            <a:r>
              <a:rPr lang="ar-SA" sz="3600" dirty="0"/>
              <a:t>أهرام</a:t>
            </a:r>
            <a:r>
              <a:rPr lang="ar-SA" sz="3600" b="1" dirty="0"/>
              <a:t> </a:t>
            </a:r>
            <a:r>
              <a:rPr lang="ar-SA" sz="3600" dirty="0"/>
              <a:t>الكتلة</a:t>
            </a:r>
            <a:r>
              <a:rPr lang="ar-SA" sz="3600" b="1" dirty="0"/>
              <a:t> </a:t>
            </a:r>
            <a:r>
              <a:rPr lang="ar-SA" sz="3600" dirty="0"/>
              <a:t>الحية بـ:</a:t>
            </a:r>
            <a:endParaRPr lang="fr-FR" sz="3600" dirty="0"/>
          </a:p>
          <a:p>
            <a:pPr lvl="0" algn="ctr" rtl="1"/>
            <a:r>
              <a:rPr lang="ar-SA" sz="3600" dirty="0"/>
              <a:t>تعد من الأهرامات التي يكون شكلها قائم بشكل صحيح ومن الممكن أن يكون بالمقلوب لا سيما في حالة الكائنات الصغيرة التي تنمو موسميا مثل </a:t>
            </a:r>
            <a:r>
              <a:rPr lang="ar-SA" sz="3600" dirty="0" err="1"/>
              <a:t>الأشنات</a:t>
            </a:r>
            <a:r>
              <a:rPr lang="ar-SA" sz="3600" dirty="0"/>
              <a:t> وغيرها.</a:t>
            </a:r>
            <a:endParaRPr lang="fr-FR" sz="3600" dirty="0"/>
          </a:p>
          <a:p>
            <a:pPr lvl="0" algn="ctr" rtl="1"/>
            <a:r>
              <a:rPr lang="ar-SA" sz="3600" dirty="0"/>
              <a:t>تمتاز هذه الأهرام بخواص موسمية تختلف باختلاف الفصول فتكون في فترة الازدهار ذات كتلة أكبر وتقل في فترات الجفاف أو البرد .</a:t>
            </a:r>
            <a:endParaRPr lang="fr-FR" sz="3600" dirty="0"/>
          </a:p>
          <a:p>
            <a:endParaRPr lang="fr-FR" sz="3600" dirty="0"/>
          </a:p>
        </p:txBody>
      </p:sp>
      <p:sp>
        <p:nvSpPr>
          <p:cNvPr id="4" name="Titre 1"/>
          <p:cNvSpPr>
            <a:spLocks noGrp="1"/>
          </p:cNvSpPr>
          <p:nvPr>
            <p:ph type="title"/>
          </p:nvPr>
        </p:nvSpPr>
        <p:spPr>
          <a:xfrm>
            <a:off x="457200" y="274638"/>
            <a:ext cx="8229600" cy="994122"/>
          </a:xfrm>
        </p:spPr>
        <p:txBody>
          <a:bodyPr>
            <a:noAutofit/>
          </a:bodyPr>
          <a:lstStyle/>
          <a:p>
            <a:pPr rtl="1"/>
            <a:r>
              <a:rPr lang="ar-SA" b="1" dirty="0">
                <a:solidFill>
                  <a:srgbClr val="00FF00"/>
                </a:solidFill>
              </a:rPr>
              <a:t> مميزات هرم الكتلة الحية </a:t>
            </a:r>
            <a:endParaRPr lang="fr-FR" b="1" dirty="0">
              <a:solidFill>
                <a:srgbClr val="00FF00"/>
              </a:solidFill>
            </a:endParaRPr>
          </a:p>
        </p:txBody>
      </p:sp>
    </p:spTree>
    <p:extLst>
      <p:ext uri="{BB962C8B-B14F-4D97-AF65-F5344CB8AC3E}">
        <p14:creationId xmlns:p14="http://schemas.microsoft.com/office/powerpoint/2010/main" val="55331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a:bodyPr>
          <a:lstStyle/>
          <a:p>
            <a:pPr marL="0" lvl="0" indent="0" algn="ctr" rtl="1">
              <a:buNone/>
            </a:pPr>
            <a:r>
              <a:rPr lang="ar-SA" sz="4000" dirty="0"/>
              <a:t>تمتاز باختلافها من مكان لآخر لنفس النوع من الكائنات وكذلك من نظام بيئي لآخر فيما إذا كان حديث النمو أم أنه مستقر ومتوازن.</a:t>
            </a:r>
            <a:endParaRPr lang="fr-FR" sz="4000" dirty="0"/>
          </a:p>
          <a:p>
            <a:pPr marL="0" indent="0" algn="ctr" rtl="1">
              <a:buNone/>
            </a:pPr>
            <a:endParaRPr lang="ar-SA" sz="4000" dirty="0"/>
          </a:p>
          <a:p>
            <a:pPr marL="0" indent="0" algn="ctr" rtl="1">
              <a:buNone/>
            </a:pPr>
            <a:r>
              <a:rPr lang="ar-SA" sz="4000" dirty="0"/>
              <a:t>لأهرامات الكتلة </a:t>
            </a:r>
            <a:r>
              <a:rPr lang="ar-IQ" sz="4000" dirty="0"/>
              <a:t>الحية</a:t>
            </a:r>
            <a:r>
              <a:rPr lang="ar-SA" sz="4000" dirty="0"/>
              <a:t> فائدة أساسية في الدراسات البيئية مقارنة مع أهرامات الأعداد، إذ أنها تدل على كمية المادة الحية الموجودة والمتراكمة في كل مستوى غذائي</a:t>
            </a:r>
            <a:endParaRPr lang="fr-FR" sz="4000" dirty="0"/>
          </a:p>
        </p:txBody>
      </p:sp>
    </p:spTree>
    <p:extLst>
      <p:ext uri="{BB962C8B-B14F-4D97-AF65-F5344CB8AC3E}">
        <p14:creationId xmlns:p14="http://schemas.microsoft.com/office/powerpoint/2010/main" val="903683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4785395"/>
          </a:xfrm>
        </p:spPr>
        <p:txBody>
          <a:bodyPr>
            <a:normAutofit lnSpcReduction="10000"/>
          </a:bodyPr>
          <a:lstStyle/>
          <a:p>
            <a:pPr marL="0" indent="0" algn="ctr" rtl="1">
              <a:buNone/>
            </a:pPr>
            <a:r>
              <a:rPr lang="ar-SA" dirty="0">
                <a:solidFill>
                  <a:srgbClr val="0000CC"/>
                </a:solidFill>
              </a:rPr>
              <a:t>يعطي نفس الأهمية لكافة الأنسجة عند الكائنات المختلفة، والتي تتميز بتركيب كيميائي مختلف، والتالي قيمة مختلفة من حيث الطاقة.</a:t>
            </a:r>
          </a:p>
          <a:p>
            <a:pPr marL="0" indent="0" algn="ctr" rtl="1">
              <a:buNone/>
            </a:pPr>
            <a:r>
              <a:rPr lang="ar-SA" dirty="0">
                <a:solidFill>
                  <a:srgbClr val="FF0000"/>
                </a:solidFill>
              </a:rPr>
              <a:t>لا </a:t>
            </a:r>
            <a:r>
              <a:rPr lang="ar-SA" dirty="0" err="1">
                <a:solidFill>
                  <a:srgbClr val="FF0000"/>
                </a:solidFill>
              </a:rPr>
              <a:t>يأخد</a:t>
            </a:r>
            <a:r>
              <a:rPr lang="ar-SA" dirty="0">
                <a:solidFill>
                  <a:srgbClr val="FF0000"/>
                </a:solidFill>
              </a:rPr>
              <a:t> في الحسبان عامل الزمن، إذ أن الكتلة الحية المقاسة يمكن أن تكون قد تراكمت خلال بضعة أيام كما هو الحال الأنظمة البيئية المائية، أو خلال عشرات السنين كما هو الحال عند الأشجار في الغابات.</a:t>
            </a:r>
          </a:p>
          <a:p>
            <a:pPr marL="0" indent="0" algn="ctr" rtl="1">
              <a:buNone/>
            </a:pPr>
            <a:r>
              <a:rPr lang="ar-SA" dirty="0">
                <a:solidFill>
                  <a:srgbClr val="0000CC"/>
                </a:solidFill>
              </a:rPr>
              <a:t> دور البكتيريا المفككة للبقايا العضوية غير موضح تماما في هذا النمط من التمثيل  إذ أن لهذه الكائنات كتلة حية منخفضة جدا إلا أن استقلابها شديد.</a:t>
            </a:r>
            <a:endParaRPr lang="fr-FR" dirty="0">
              <a:solidFill>
                <a:srgbClr val="0000CC"/>
              </a:solidFill>
            </a:endParaRPr>
          </a:p>
          <a:p>
            <a:pPr algn="ctr" rtl="1"/>
            <a:endParaRPr lang="fr-FR" dirty="0"/>
          </a:p>
        </p:txBody>
      </p:sp>
      <p:sp>
        <p:nvSpPr>
          <p:cNvPr id="5" name="Titre 1"/>
          <p:cNvSpPr>
            <a:spLocks noGrp="1"/>
          </p:cNvSpPr>
          <p:nvPr>
            <p:ph type="title"/>
          </p:nvPr>
        </p:nvSpPr>
        <p:spPr>
          <a:xfrm>
            <a:off x="457200" y="274638"/>
            <a:ext cx="8229600" cy="994122"/>
          </a:xfrm>
        </p:spPr>
        <p:txBody>
          <a:bodyPr>
            <a:noAutofit/>
          </a:bodyPr>
          <a:lstStyle/>
          <a:p>
            <a:pPr rtl="1"/>
            <a:r>
              <a:rPr lang="ar-SA" b="1" dirty="0"/>
              <a:t> عيوب هرم الكتلة الحية </a:t>
            </a:r>
            <a:endParaRPr lang="fr-FR" b="1" dirty="0"/>
          </a:p>
        </p:txBody>
      </p:sp>
    </p:spTree>
    <p:extLst>
      <p:ext uri="{BB962C8B-B14F-4D97-AF65-F5344CB8AC3E}">
        <p14:creationId xmlns:p14="http://schemas.microsoft.com/office/powerpoint/2010/main" val="97543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ou Ghassane\Desktop\ecology\drawing-pyramids-of-biomass-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 y="-3584"/>
            <a:ext cx="9139228" cy="686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70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0"/>
            <a:ext cx="9144000" cy="6858000"/>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16247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lgn="ctr" rtl="1">
              <a:buNone/>
            </a:pPr>
            <a:r>
              <a:rPr lang="ar-SA" sz="6000" dirty="0"/>
              <a:t>هو الهرم الذي يبين معدل انسياب الطاقة في المستويات الغذائية المتتالية ويعبر عنه مثلا بالكيلو سعرة في المتر مربع </a:t>
            </a:r>
            <a:r>
              <a:rPr lang="ar-IQ" sz="6000" dirty="0"/>
              <a:t>في</a:t>
            </a:r>
            <a:r>
              <a:rPr lang="ar-SA" sz="6000" dirty="0"/>
              <a:t> السنة</a:t>
            </a:r>
            <a:endParaRPr lang="fr-FR" sz="6000" dirty="0"/>
          </a:p>
          <a:p>
            <a:pPr marL="0" indent="0" algn="ctr">
              <a:buNone/>
            </a:pPr>
            <a:endParaRPr lang="fr-FR" sz="6000" dirty="0"/>
          </a:p>
        </p:txBody>
      </p:sp>
      <p:sp>
        <p:nvSpPr>
          <p:cNvPr id="5" name="Titre 1"/>
          <p:cNvSpPr txBox="1">
            <a:spLocks/>
          </p:cNvSpPr>
          <p:nvPr/>
        </p:nvSpPr>
        <p:spPr>
          <a:xfrm>
            <a:off x="539552" y="26064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dirty="0"/>
              <a:t>هرم الطاقة</a:t>
            </a:r>
            <a:r>
              <a:rPr lang="fr-FR" sz="4800" b="1" dirty="0"/>
              <a:t> </a:t>
            </a:r>
            <a:r>
              <a:rPr lang="fr-FR" sz="4800" b="1" dirty="0" err="1"/>
              <a:t>Pyramid</a:t>
            </a:r>
            <a:r>
              <a:rPr lang="fr-FR" sz="4800" b="1" dirty="0"/>
              <a:t> of </a:t>
            </a:r>
            <a:r>
              <a:rPr lang="fr-FR" sz="4800" b="1" dirty="0" err="1"/>
              <a:t>Energy</a:t>
            </a:r>
            <a:r>
              <a:rPr lang="fr-FR" sz="4800" b="1" dirty="0"/>
              <a:t> </a:t>
            </a:r>
            <a:endParaRPr lang="fr-FR" sz="4800" dirty="0"/>
          </a:p>
        </p:txBody>
      </p:sp>
    </p:spTree>
    <p:extLst>
      <p:ext uri="{BB962C8B-B14F-4D97-AF65-F5344CB8AC3E}">
        <p14:creationId xmlns:p14="http://schemas.microsoft.com/office/powerpoint/2010/main" val="737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Autofit/>
          </a:bodyPr>
          <a:lstStyle/>
          <a:p>
            <a:pPr algn="ctr" rtl="1"/>
            <a:r>
              <a:rPr lang="ar-SA" sz="3600" dirty="0">
                <a:solidFill>
                  <a:srgbClr val="0000CC"/>
                </a:solidFill>
              </a:rPr>
              <a:t>تختلف أهرام الطاقة عن أهرام الكتلة الحية والأعداد حيث أن الأولى لا تعبر عن الحالة الراهنة أي لحظة معينة من الزمن في النظام البيئي بل هي صورة كلية لمعدلات مرور الطاقة عبر السلسلة الغذائية. فهي تأخذ جميع  مصادر الطاقة ومساراتها ضمن السلسلة الغذائية، وبذلك يكون الهرم دائما بشكل صحيح حسب قوانين الديناميكية.</a:t>
            </a:r>
            <a:endParaRPr lang="fr-FR" sz="3600" dirty="0">
              <a:solidFill>
                <a:srgbClr val="0000CC"/>
              </a:solidFill>
            </a:endParaRPr>
          </a:p>
          <a:p>
            <a:pPr algn="ctr" rtl="1"/>
            <a:r>
              <a:rPr lang="ar-SA" sz="3600" dirty="0">
                <a:solidFill>
                  <a:srgbClr val="FF0000"/>
                </a:solidFill>
              </a:rPr>
              <a:t>إن </a:t>
            </a:r>
            <a:r>
              <a:rPr lang="ar-IQ" sz="3600" dirty="0">
                <a:solidFill>
                  <a:srgbClr val="FF0000"/>
                </a:solidFill>
              </a:rPr>
              <a:t>هرم</a:t>
            </a:r>
            <a:r>
              <a:rPr lang="ar-SA" sz="3600" dirty="0">
                <a:solidFill>
                  <a:srgbClr val="FF0000"/>
                </a:solidFill>
              </a:rPr>
              <a:t> الطاقة لا يعبر عن ما تحتويه المستويات الغذائية فحسب، بل عن كفاءة النظام البيئي ككل من جهة وكفاءة الكائنات الحية المكونة لكل مستوى غذائي من جهة أخرى.</a:t>
            </a:r>
            <a:endParaRPr lang="fr-FR" sz="3600" dirty="0">
              <a:solidFill>
                <a:srgbClr val="FF0000"/>
              </a:solidFill>
            </a:endParaRPr>
          </a:p>
        </p:txBody>
      </p:sp>
    </p:spTree>
    <p:extLst>
      <p:ext uri="{BB962C8B-B14F-4D97-AF65-F5344CB8AC3E}">
        <p14:creationId xmlns:p14="http://schemas.microsoft.com/office/powerpoint/2010/main" val="2716310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54-11-NetProductPyramid-L"/>
          <p:cNvPicPr/>
          <p:nvPr/>
        </p:nvPicPr>
        <p:blipFill>
          <a:blip r:embed="rId2"/>
          <a:srcRect/>
          <a:stretch>
            <a:fillRect/>
          </a:stretch>
        </p:blipFill>
        <p:spPr bwMode="auto">
          <a:xfrm>
            <a:off x="0" y="0"/>
            <a:ext cx="9144000" cy="6857999"/>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1273344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ou Ghassane\Desktop\ecology\Energy_Pyramid__Ecology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6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ثانيا</a:t>
            </a:r>
            <a:endParaRPr lang="fr-FR" dirty="0"/>
          </a:p>
        </p:txBody>
      </p:sp>
      <p:sp>
        <p:nvSpPr>
          <p:cNvPr id="3" name="Espace réservé du contenu 2"/>
          <p:cNvSpPr>
            <a:spLocks noGrp="1"/>
          </p:cNvSpPr>
          <p:nvPr>
            <p:ph idx="1"/>
          </p:nvPr>
        </p:nvSpPr>
        <p:spPr>
          <a:xfrm>
            <a:off x="395536" y="2348880"/>
            <a:ext cx="8229600" cy="3816424"/>
          </a:xfrm>
          <a:solidFill>
            <a:srgbClr val="00B0F0"/>
          </a:solidFill>
        </p:spPr>
        <p:txBody>
          <a:bodyPr>
            <a:noAutofit/>
          </a:bodyPr>
          <a:lstStyle/>
          <a:p>
            <a:pPr marL="0" indent="0" algn="ctr" rtl="1">
              <a:buNone/>
            </a:pPr>
            <a:r>
              <a:rPr lang="ar-SA" sz="8000" b="1" dirty="0"/>
              <a:t>ثانيا الأهـرام الـبيئية </a:t>
            </a:r>
            <a:r>
              <a:rPr lang="fr-FR" sz="8000" b="1" dirty="0" err="1"/>
              <a:t>Ecological</a:t>
            </a:r>
            <a:r>
              <a:rPr lang="fr-FR" sz="8000" b="1" dirty="0"/>
              <a:t> </a:t>
            </a:r>
            <a:r>
              <a:rPr lang="fr-FR" sz="8000" b="1" dirty="0" err="1"/>
              <a:t>pyramids</a:t>
            </a:r>
            <a:endParaRPr lang="fr-FR" sz="8000" dirty="0"/>
          </a:p>
        </p:txBody>
      </p:sp>
    </p:spTree>
    <p:extLst>
      <p:ext uri="{BB962C8B-B14F-4D97-AF65-F5344CB8AC3E}">
        <p14:creationId xmlns:p14="http://schemas.microsoft.com/office/powerpoint/2010/main" val="423150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7200" b="1" dirty="0"/>
              <a:t>مقدمة</a:t>
            </a:r>
            <a:endParaRPr lang="fr-FR" b="1" dirty="0"/>
          </a:p>
        </p:txBody>
      </p:sp>
      <p:sp>
        <p:nvSpPr>
          <p:cNvPr id="3" name="Espace réservé du contenu 2"/>
          <p:cNvSpPr>
            <a:spLocks noGrp="1"/>
          </p:cNvSpPr>
          <p:nvPr>
            <p:ph idx="1"/>
          </p:nvPr>
        </p:nvSpPr>
        <p:spPr/>
        <p:txBody>
          <a:bodyPr>
            <a:normAutofit fontScale="92500" lnSpcReduction="10000"/>
          </a:bodyPr>
          <a:lstStyle/>
          <a:p>
            <a:pPr algn="ctr" rtl="1"/>
            <a:r>
              <a:rPr lang="ar-SA" sz="5400" dirty="0"/>
              <a:t>يمكن </a:t>
            </a:r>
            <a:r>
              <a:rPr lang="ar-IQ" sz="5400" dirty="0"/>
              <a:t>وصف</a:t>
            </a:r>
            <a:r>
              <a:rPr lang="ar-SA" sz="5400" dirty="0"/>
              <a:t> البنية الغذائية لنظام بيئي أو لسلسلة غذائية ما، إما بشكل </a:t>
            </a:r>
            <a:r>
              <a:rPr lang="ar-SA" sz="5400" dirty="0">
                <a:solidFill>
                  <a:srgbClr val="FF0000"/>
                </a:solidFill>
              </a:rPr>
              <a:t>عدد أفراد</a:t>
            </a:r>
            <a:r>
              <a:rPr lang="ar-SA" sz="5400" dirty="0"/>
              <a:t> أو بشكل </a:t>
            </a:r>
            <a:r>
              <a:rPr lang="ar-SA" sz="5400" dirty="0">
                <a:solidFill>
                  <a:srgbClr val="0000CC"/>
                </a:solidFill>
              </a:rPr>
              <a:t>كتلة حية </a:t>
            </a:r>
            <a:r>
              <a:rPr lang="ar-SA" sz="5400" dirty="0"/>
              <a:t>أو بشكل </a:t>
            </a:r>
            <a:r>
              <a:rPr lang="ar-SA" sz="5400" dirty="0">
                <a:solidFill>
                  <a:srgbClr val="00FF00"/>
                </a:solidFill>
              </a:rPr>
              <a:t>طاقة</a:t>
            </a:r>
            <a:r>
              <a:rPr lang="ar-SA" sz="5400" dirty="0"/>
              <a:t>، كما يمكن أن نتصور ذلك تخطيطيا على شكل أهرامات تدعى </a:t>
            </a:r>
            <a:r>
              <a:rPr lang="ar-SA" sz="5400" dirty="0">
                <a:solidFill>
                  <a:schemeClr val="accent2">
                    <a:lumMod val="75000"/>
                  </a:schemeClr>
                </a:solidFill>
              </a:rPr>
              <a:t>بالأهرامات البيئية</a:t>
            </a:r>
            <a:r>
              <a:rPr lang="ar-SA" sz="5400" dirty="0"/>
              <a:t>.  </a:t>
            </a:r>
            <a:endParaRPr lang="fr-FR" sz="5400" dirty="0"/>
          </a:p>
          <a:p>
            <a:pPr algn="ctr" rtl="1"/>
            <a:endParaRPr lang="fr-FR" dirty="0"/>
          </a:p>
        </p:txBody>
      </p:sp>
    </p:spTree>
    <p:extLst>
      <p:ext uri="{BB962C8B-B14F-4D97-AF65-F5344CB8AC3E}">
        <p14:creationId xmlns:p14="http://schemas.microsoft.com/office/powerpoint/2010/main" val="357810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Autofit/>
          </a:bodyPr>
          <a:lstStyle/>
          <a:p>
            <a:pPr rtl="1"/>
            <a:br>
              <a:rPr lang="ar-SA" b="1" dirty="0"/>
            </a:br>
            <a:r>
              <a:rPr lang="ar-SA" b="1" dirty="0"/>
              <a:t> تعريف الأهرام البيئية</a:t>
            </a:r>
            <a:br>
              <a:rPr lang="ar-SA" b="1" dirty="0"/>
            </a:br>
            <a:r>
              <a:rPr lang="ar-SA" b="1" dirty="0"/>
              <a:t> </a:t>
            </a:r>
            <a:r>
              <a:rPr lang="fr-FR" b="1" dirty="0" err="1"/>
              <a:t>Ecological</a:t>
            </a:r>
            <a:r>
              <a:rPr lang="fr-FR" b="1" dirty="0"/>
              <a:t> </a:t>
            </a:r>
            <a:r>
              <a:rPr lang="fr-FR" b="1" dirty="0" err="1"/>
              <a:t>Pyramids</a:t>
            </a:r>
            <a:r>
              <a:rPr lang="fr-FR" b="1" dirty="0"/>
              <a:t> </a:t>
            </a:r>
            <a:r>
              <a:rPr lang="fr-FR" b="1" dirty="0" err="1"/>
              <a:t>Definition</a:t>
            </a:r>
            <a:br>
              <a:rPr lang="fr-FR" b="1" dirty="0"/>
            </a:br>
            <a:endParaRPr lang="fr-FR" b="1" dirty="0"/>
          </a:p>
        </p:txBody>
      </p:sp>
      <p:sp>
        <p:nvSpPr>
          <p:cNvPr id="3" name="Espace réservé du contenu 2"/>
          <p:cNvSpPr>
            <a:spLocks noGrp="1"/>
          </p:cNvSpPr>
          <p:nvPr>
            <p:ph idx="1"/>
          </p:nvPr>
        </p:nvSpPr>
        <p:spPr>
          <a:xfrm>
            <a:off x="457200" y="2564904"/>
            <a:ext cx="8229600" cy="3561259"/>
          </a:xfrm>
        </p:spPr>
        <p:txBody>
          <a:bodyPr>
            <a:normAutofit/>
          </a:bodyPr>
          <a:lstStyle/>
          <a:p>
            <a:pPr marL="0" indent="0" algn="ctr" rtl="1">
              <a:buNone/>
            </a:pPr>
            <a:r>
              <a:rPr lang="ar-SA" sz="5400" dirty="0"/>
              <a:t>إذن </a:t>
            </a:r>
            <a:r>
              <a:rPr lang="ar-IQ" sz="5400" dirty="0"/>
              <a:t>فالأهرامات</a:t>
            </a:r>
            <a:r>
              <a:rPr lang="ar-SA" sz="5400" dirty="0"/>
              <a:t> البيئية هي عبارة عن تمثيل هندسي يوضح سريان </a:t>
            </a:r>
            <a:r>
              <a:rPr lang="ar-SA" sz="5400" dirty="0">
                <a:solidFill>
                  <a:srgbClr val="FF0000"/>
                </a:solidFill>
              </a:rPr>
              <a:t>المادة</a:t>
            </a:r>
            <a:r>
              <a:rPr lang="ar-SA" sz="5400" dirty="0"/>
              <a:t> و</a:t>
            </a:r>
            <a:r>
              <a:rPr lang="ar-SA" sz="5400" dirty="0">
                <a:solidFill>
                  <a:srgbClr val="FF0000"/>
                </a:solidFill>
              </a:rPr>
              <a:t>الطاقة</a:t>
            </a:r>
            <a:r>
              <a:rPr lang="ar-SA" sz="5400" dirty="0"/>
              <a:t> وانتقالها في المستويات الغذائية المتتالية في الطبيعة</a:t>
            </a:r>
            <a:endParaRPr lang="fr-FR" sz="5400" dirty="0"/>
          </a:p>
        </p:txBody>
      </p:sp>
    </p:spTree>
    <p:extLst>
      <p:ext uri="{BB962C8B-B14F-4D97-AF65-F5344CB8AC3E}">
        <p14:creationId xmlns:p14="http://schemas.microsoft.com/office/powerpoint/2010/main" val="424353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lnSpcReduction="10000"/>
          </a:bodyPr>
          <a:lstStyle/>
          <a:p>
            <a:pPr marL="0" indent="0" algn="ctr" rtl="1">
              <a:lnSpc>
                <a:spcPct val="150000"/>
              </a:lnSpc>
              <a:buNone/>
            </a:pPr>
            <a:r>
              <a:rPr lang="ar-SA" sz="6000" b="1" dirty="0">
                <a:solidFill>
                  <a:srgbClr val="FF0000"/>
                </a:solidFill>
              </a:rPr>
              <a:t>تعريف آخر</a:t>
            </a:r>
          </a:p>
          <a:p>
            <a:pPr marL="0" indent="0" algn="ctr" rtl="1">
              <a:lnSpc>
                <a:spcPct val="150000"/>
              </a:lnSpc>
              <a:buNone/>
            </a:pPr>
            <a:r>
              <a:rPr lang="ar-SA" sz="6000" dirty="0"/>
              <a:t>الهرم البيئي هو عبارة عن تمثيل </a:t>
            </a:r>
            <a:r>
              <a:rPr lang="ar-SA" sz="6000" dirty="0">
                <a:solidFill>
                  <a:srgbClr val="0000CC"/>
                </a:solidFill>
              </a:rPr>
              <a:t>كمي</a:t>
            </a:r>
            <a:r>
              <a:rPr lang="ar-SA" sz="6000" dirty="0"/>
              <a:t> للمستويات الغذائية لسلسلة غذائية معينة في النظام البيئي</a:t>
            </a:r>
            <a:endParaRPr lang="fr-FR" sz="6000" dirty="0"/>
          </a:p>
        </p:txBody>
      </p:sp>
    </p:spTree>
    <p:extLst>
      <p:ext uri="{BB962C8B-B14F-4D97-AF65-F5344CB8AC3E}">
        <p14:creationId xmlns:p14="http://schemas.microsoft.com/office/powerpoint/2010/main" val="361781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ou Ghassane\Desktop\ecology\ecological-pyram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65" y="0"/>
            <a:ext cx="82674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3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Autofit/>
          </a:bodyPr>
          <a:lstStyle/>
          <a:p>
            <a:pPr marL="0" lvl="0" indent="0" algn="ctr" rtl="1">
              <a:buNone/>
            </a:pPr>
            <a:r>
              <a:rPr lang="ar-SA" sz="8800" b="1" dirty="0"/>
              <a:t>مميزات الأهرام البيئية</a:t>
            </a:r>
          </a:p>
          <a:p>
            <a:pPr marL="0" indent="0" algn="ctr" rtl="1">
              <a:buNone/>
            </a:pPr>
            <a:r>
              <a:rPr lang="fr-FR" sz="8000" b="1" dirty="0" err="1"/>
              <a:t>Characteristics</a:t>
            </a:r>
            <a:r>
              <a:rPr lang="fr-FR" sz="8000" b="1" dirty="0"/>
              <a:t> of</a:t>
            </a:r>
            <a:r>
              <a:rPr lang="ar-SA" sz="8000" b="1" dirty="0"/>
              <a:t> </a:t>
            </a:r>
            <a:r>
              <a:rPr lang="fr-FR" sz="8000" b="1" dirty="0" err="1"/>
              <a:t>Ecological</a:t>
            </a:r>
            <a:r>
              <a:rPr lang="fr-FR" sz="8000" b="1" dirty="0"/>
              <a:t> </a:t>
            </a:r>
            <a:r>
              <a:rPr lang="fr-FR" sz="8000" b="1" dirty="0" err="1"/>
              <a:t>Pyramids</a:t>
            </a:r>
            <a:endParaRPr lang="fr-FR" sz="8000" b="1" dirty="0"/>
          </a:p>
        </p:txBody>
      </p:sp>
    </p:spTree>
    <p:extLst>
      <p:ext uri="{BB962C8B-B14F-4D97-AF65-F5344CB8AC3E}">
        <p14:creationId xmlns:p14="http://schemas.microsoft.com/office/powerpoint/2010/main" val="62292429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1063</Words>
  <Application>Microsoft Office PowerPoint</Application>
  <PresentationFormat>On-screen Show (4:3)</PresentationFormat>
  <Paragraphs>69</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Thème Office</vt:lpstr>
      <vt:lpstr>جامعة الوادي  كلية علوم الطبيعة والحياة قسم البيولوجيا</vt:lpstr>
      <vt:lpstr>الفصل الرابع</vt:lpstr>
      <vt:lpstr>أولا</vt:lpstr>
      <vt:lpstr>ثانيا</vt:lpstr>
      <vt:lpstr>مقدمة</vt:lpstr>
      <vt:lpstr>  تعريف الأهرام البيئية  Ecological Pyramids Definition </vt:lpstr>
      <vt:lpstr>PowerPoint Presentation</vt:lpstr>
      <vt:lpstr>PowerPoint Presentation</vt:lpstr>
      <vt:lpstr>PowerPoint Presentation</vt:lpstr>
      <vt:lpstr>PowerPoint Presentation</vt:lpstr>
      <vt:lpstr>PowerPoint Presentation</vt:lpstr>
      <vt:lpstr>أنواع الأهرامات البيئية  Types of Ecological Pyramids</vt:lpstr>
      <vt:lpstr>أنواع الأهرامات البيئية  Types of Ecological Pyramids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مميزات هرم الأعداد</vt:lpstr>
      <vt:lpstr>PowerPoint Presentation</vt:lpstr>
      <vt:lpstr>PowerPoint Presentation</vt:lpstr>
      <vt:lpstr>PowerPoint Presentation</vt:lpstr>
      <vt:lpstr>PowerPoint Presentation</vt:lpstr>
      <vt:lpstr>PowerPoint Presentation</vt:lpstr>
      <vt:lpstr>PowerPoint Presentation</vt:lpstr>
      <vt:lpstr>سلبيات هرم الأعداد</vt:lpstr>
      <vt:lpstr>PowerPoint Presentation</vt:lpstr>
      <vt:lpstr> مميزات هرم الكتلة الحية </vt:lpstr>
      <vt:lpstr>PowerPoint Presentation</vt:lpstr>
      <vt:lpstr> عيوب هرم الكتلة الحية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685</cp:revision>
  <dcterms:created xsi:type="dcterms:W3CDTF">2016-01-20T12:17:44Z</dcterms:created>
  <dcterms:modified xsi:type="dcterms:W3CDTF">2023-05-17T06:35:25Z</dcterms:modified>
</cp:coreProperties>
</file>