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648" r:id="rId1"/>
  </p:sldMasterIdLst>
  <p:notesMasterIdLst>
    <p:notesMasterId r:id="rId43"/>
  </p:notesMasterIdLst>
  <p:sldIdLst>
    <p:sldId id="324" r:id="rId2"/>
    <p:sldId id="327" r:id="rId3"/>
    <p:sldId id="444" r:id="rId4"/>
    <p:sldId id="410" r:id="rId5"/>
    <p:sldId id="445" r:id="rId6"/>
    <p:sldId id="469" r:id="rId7"/>
    <p:sldId id="449" r:id="rId8"/>
    <p:sldId id="450" r:id="rId9"/>
    <p:sldId id="453" r:id="rId10"/>
    <p:sldId id="454" r:id="rId11"/>
    <p:sldId id="455" r:id="rId12"/>
    <p:sldId id="415" r:id="rId13"/>
    <p:sldId id="414" r:id="rId14"/>
    <p:sldId id="456" r:id="rId15"/>
    <p:sldId id="457" r:id="rId16"/>
    <p:sldId id="458" r:id="rId17"/>
    <p:sldId id="459" r:id="rId18"/>
    <p:sldId id="460" r:id="rId19"/>
    <p:sldId id="461" r:id="rId20"/>
    <p:sldId id="462" r:id="rId21"/>
    <p:sldId id="463" r:id="rId22"/>
    <p:sldId id="464" r:id="rId23"/>
    <p:sldId id="465" r:id="rId24"/>
    <p:sldId id="466" r:id="rId25"/>
    <p:sldId id="467" r:id="rId26"/>
    <p:sldId id="468" r:id="rId27"/>
    <p:sldId id="435" r:id="rId28"/>
    <p:sldId id="436" r:id="rId29"/>
    <p:sldId id="470" r:id="rId30"/>
    <p:sldId id="329" r:id="rId31"/>
    <p:sldId id="437" r:id="rId32"/>
    <p:sldId id="472" r:id="rId33"/>
    <p:sldId id="473" r:id="rId34"/>
    <p:sldId id="474" r:id="rId35"/>
    <p:sldId id="476" r:id="rId36"/>
    <p:sldId id="477" r:id="rId37"/>
    <p:sldId id="478" r:id="rId38"/>
    <p:sldId id="479" r:id="rId39"/>
    <p:sldId id="480" r:id="rId40"/>
    <p:sldId id="439" r:id="rId41"/>
    <p:sldId id="438" r:id="rId42"/>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D60093"/>
    <a:srgbClr val="000099"/>
    <a:srgbClr val="008000"/>
    <a:srgbClr val="CC0000"/>
    <a:srgbClr val="FF0066"/>
    <a:srgbClr val="990033"/>
    <a:srgbClr val="CC6600"/>
    <a:srgbClr val="6600FF"/>
    <a:srgbClr val="66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Style à thème 1 - Accentuation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Style à thème 1 - Accentuation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440" autoAdjust="0"/>
    <p:restoredTop sz="96774" autoAdjust="0"/>
  </p:normalViewPr>
  <p:slideViewPr>
    <p:cSldViewPr>
      <p:cViewPr>
        <p:scale>
          <a:sx n="70" d="100"/>
          <a:sy n="70" d="100"/>
        </p:scale>
        <p:origin x="-1602" y="-114"/>
      </p:cViewPr>
      <p:guideLst>
        <p:guide orient="horz" pos="2160"/>
        <p:guide pos="2880"/>
      </p:guideLst>
    </p:cSldViewPr>
  </p:slideViewPr>
  <p:notesTextViewPr>
    <p:cViewPr>
      <p:scale>
        <a:sx n="75" d="100"/>
        <a:sy n="75"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B0D11C-0E1D-4AF7-8873-3E2C53C42543}" type="doc">
      <dgm:prSet loTypeId="urn:microsoft.com/office/officeart/2005/8/layout/cycle3" loCatId="cycle" qsTypeId="urn:microsoft.com/office/officeart/2005/8/quickstyle/simple1" qsCatId="simple" csTypeId="urn:microsoft.com/office/officeart/2005/8/colors/accent6_2" csCatId="accent6" phldr="1"/>
      <dgm:spPr/>
      <dgm:t>
        <a:bodyPr/>
        <a:lstStyle/>
        <a:p>
          <a:endParaRPr lang="fr-FR"/>
        </a:p>
      </dgm:t>
    </dgm:pt>
    <dgm:pt modelId="{0820F7A4-4152-4492-953B-7EC20B7BEF43}">
      <dgm:prSet phldrT="[Texte]"/>
      <dgm:spPr>
        <a:solidFill>
          <a:srgbClr val="FFFF00"/>
        </a:solidFill>
      </dgm:spPr>
      <dgm:t>
        <a:bodyPr/>
        <a:lstStyle/>
        <a:p>
          <a:r>
            <a:rPr lang="fr-FR" b="1" dirty="0" err="1" smtClean="0">
              <a:solidFill>
                <a:schemeClr val="tx2"/>
              </a:solidFill>
            </a:rPr>
            <a:t>Fréqunecy</a:t>
          </a:r>
          <a:r>
            <a:rPr lang="fr-FR" b="1" dirty="0" smtClean="0">
              <a:solidFill>
                <a:schemeClr val="tx2"/>
              </a:solidFill>
            </a:rPr>
            <a:t> Bands</a:t>
          </a:r>
        </a:p>
      </dgm:t>
    </dgm:pt>
    <dgm:pt modelId="{ED176931-F11B-4E1B-B86E-3CDB54374CFD}" type="parTrans" cxnId="{39387624-E9E3-4D67-A9C7-A870A2954668}">
      <dgm:prSet/>
      <dgm:spPr/>
      <dgm:t>
        <a:bodyPr/>
        <a:lstStyle/>
        <a:p>
          <a:endParaRPr lang="fr-FR"/>
        </a:p>
      </dgm:t>
    </dgm:pt>
    <dgm:pt modelId="{62DA018A-7338-4DB9-89E1-EBE16E1BD430}" type="sibTrans" cxnId="{39387624-E9E3-4D67-A9C7-A870A2954668}">
      <dgm:prSet/>
      <dgm:spPr/>
      <dgm:t>
        <a:bodyPr/>
        <a:lstStyle/>
        <a:p>
          <a:endParaRPr lang="fr-FR"/>
        </a:p>
      </dgm:t>
    </dgm:pt>
    <dgm:pt modelId="{28E4528B-C353-418E-AB8A-3632EF9F89A9}">
      <dgm:prSet phldrT="[Texte]"/>
      <dgm:spPr>
        <a:solidFill>
          <a:srgbClr val="FFFF00"/>
        </a:solidFill>
      </dgm:spPr>
      <dgm:t>
        <a:bodyPr/>
        <a:lstStyle/>
        <a:p>
          <a:r>
            <a:rPr lang="fr-FR" b="1" i="0" dirty="0" smtClean="0">
              <a:solidFill>
                <a:schemeClr val="tx2"/>
              </a:solidFill>
            </a:rPr>
            <a:t>Security and </a:t>
          </a:r>
          <a:r>
            <a:rPr lang="fr-FR" b="1" dirty="0" err="1" smtClean="0">
              <a:solidFill>
                <a:schemeClr val="tx2"/>
              </a:solidFill>
            </a:rPr>
            <a:t>privacy</a:t>
          </a:r>
          <a:r>
            <a:rPr lang="fr-FR" dirty="0" smtClean="0">
              <a:solidFill>
                <a:schemeClr val="tx2"/>
              </a:solidFill>
            </a:rPr>
            <a:t/>
          </a:r>
          <a:br>
            <a:rPr lang="fr-FR" dirty="0" smtClean="0">
              <a:solidFill>
                <a:schemeClr val="tx2"/>
              </a:solidFill>
            </a:rPr>
          </a:br>
          <a:endParaRPr lang="fr-FR" dirty="0">
            <a:solidFill>
              <a:schemeClr val="tx2"/>
            </a:solidFill>
          </a:endParaRPr>
        </a:p>
      </dgm:t>
    </dgm:pt>
    <dgm:pt modelId="{5B894B20-8E85-4674-872A-C62BE9F9E283}" type="parTrans" cxnId="{5E76B744-E5E8-4E19-9466-C87313281941}">
      <dgm:prSet/>
      <dgm:spPr/>
      <dgm:t>
        <a:bodyPr/>
        <a:lstStyle/>
        <a:p>
          <a:endParaRPr lang="fr-FR"/>
        </a:p>
      </dgm:t>
    </dgm:pt>
    <dgm:pt modelId="{5CF2DCE7-3DCC-4AA7-A04A-BF8BB1BBC0DC}" type="sibTrans" cxnId="{5E76B744-E5E8-4E19-9466-C87313281941}">
      <dgm:prSet/>
      <dgm:spPr/>
      <dgm:t>
        <a:bodyPr/>
        <a:lstStyle/>
        <a:p>
          <a:endParaRPr lang="fr-FR"/>
        </a:p>
      </dgm:t>
    </dgm:pt>
    <dgm:pt modelId="{BAA9137C-FA95-48D4-9014-BFEEB49BA68F}">
      <dgm:prSet phldrT="[Texte]"/>
      <dgm:spPr>
        <a:solidFill>
          <a:srgbClr val="FFFF00"/>
        </a:solidFill>
      </dgm:spPr>
      <dgm:t>
        <a:bodyPr/>
        <a:lstStyle/>
        <a:p>
          <a:r>
            <a:rPr lang="fr-FR" b="1" i="0" dirty="0" smtClean="0">
              <a:solidFill>
                <a:schemeClr val="tx2"/>
              </a:solidFill>
            </a:rPr>
            <a:t>5G </a:t>
          </a:r>
          <a:r>
            <a:rPr lang="fr-FR" b="1" i="0" dirty="0" err="1" smtClean="0">
              <a:solidFill>
                <a:schemeClr val="tx2"/>
              </a:solidFill>
            </a:rPr>
            <a:t>needs</a:t>
          </a:r>
          <a:endParaRPr lang="fr-FR" dirty="0">
            <a:solidFill>
              <a:schemeClr val="tx2"/>
            </a:solidFill>
          </a:endParaRPr>
        </a:p>
      </dgm:t>
    </dgm:pt>
    <dgm:pt modelId="{1446DBD3-4DFB-4CCD-BB8E-835E97E82E26}" type="parTrans" cxnId="{FFD70F33-3FB7-4B13-89C2-9202969CEC31}">
      <dgm:prSet/>
      <dgm:spPr/>
      <dgm:t>
        <a:bodyPr/>
        <a:lstStyle/>
        <a:p>
          <a:endParaRPr lang="fr-FR"/>
        </a:p>
      </dgm:t>
    </dgm:pt>
    <dgm:pt modelId="{AC6CA5A9-5572-4D69-900E-DF5161A39E10}" type="sibTrans" cxnId="{FFD70F33-3FB7-4B13-89C2-9202969CEC31}">
      <dgm:prSet/>
      <dgm:spPr/>
      <dgm:t>
        <a:bodyPr/>
        <a:lstStyle/>
        <a:p>
          <a:endParaRPr lang="fr-FR"/>
        </a:p>
      </dgm:t>
    </dgm:pt>
    <dgm:pt modelId="{810E2020-A7C6-415C-B38C-0094B937B490}">
      <dgm:prSet phldrT="[Texte]"/>
      <dgm:spPr>
        <a:solidFill>
          <a:srgbClr val="FFFF00"/>
        </a:solidFill>
      </dgm:spPr>
      <dgm:t>
        <a:bodyPr/>
        <a:lstStyle/>
        <a:p>
          <a:r>
            <a:rPr lang="en-US" b="1" i="0" dirty="0" smtClean="0">
              <a:solidFill>
                <a:schemeClr val="tx2"/>
              </a:solidFill>
            </a:rPr>
            <a:t>Cost to build</a:t>
          </a:r>
          <a:r>
            <a:rPr lang="en-US" dirty="0" smtClean="0">
              <a:solidFill>
                <a:schemeClr val="tx2"/>
              </a:solidFill>
            </a:rPr>
            <a:t/>
          </a:r>
          <a:br>
            <a:rPr lang="en-US" dirty="0" smtClean="0">
              <a:solidFill>
                <a:schemeClr val="tx2"/>
              </a:solidFill>
            </a:rPr>
          </a:br>
          <a:endParaRPr lang="fr-FR" dirty="0">
            <a:solidFill>
              <a:schemeClr val="tx2"/>
            </a:solidFill>
          </a:endParaRPr>
        </a:p>
      </dgm:t>
    </dgm:pt>
    <dgm:pt modelId="{806E65A0-DAB4-4D6D-ABA7-C789D0D994FB}" type="parTrans" cxnId="{DA4FB966-8399-4379-992A-CFCC1D71AE00}">
      <dgm:prSet/>
      <dgm:spPr/>
      <dgm:t>
        <a:bodyPr/>
        <a:lstStyle/>
        <a:p>
          <a:endParaRPr lang="fr-FR"/>
        </a:p>
      </dgm:t>
    </dgm:pt>
    <dgm:pt modelId="{856A7B50-99DE-4FC2-B35C-C87F711AFF25}" type="sibTrans" cxnId="{DA4FB966-8399-4379-992A-CFCC1D71AE00}">
      <dgm:prSet/>
      <dgm:spPr/>
      <dgm:t>
        <a:bodyPr/>
        <a:lstStyle/>
        <a:p>
          <a:endParaRPr lang="fr-FR"/>
        </a:p>
      </dgm:t>
    </dgm:pt>
    <dgm:pt modelId="{153F434D-D16A-4F03-8BCD-08354270DCAB}">
      <dgm:prSet/>
      <dgm:spPr>
        <a:solidFill>
          <a:srgbClr val="FFFF00"/>
        </a:solidFill>
      </dgm:spPr>
      <dgm:t>
        <a:bodyPr/>
        <a:lstStyle/>
        <a:p>
          <a:r>
            <a:rPr lang="fr-FR" b="1" i="0" dirty="0" smtClean="0">
              <a:solidFill>
                <a:schemeClr val="tx2"/>
              </a:solidFill>
            </a:rPr>
            <a:t>Deployment and </a:t>
          </a:r>
          <a:r>
            <a:rPr lang="fr-FR" b="1" dirty="0" smtClean="0">
              <a:solidFill>
                <a:schemeClr val="tx2"/>
              </a:solidFill>
            </a:rPr>
            <a:t>coverage</a:t>
          </a:r>
          <a:endParaRPr lang="fr-FR" dirty="0">
            <a:solidFill>
              <a:schemeClr val="tx2"/>
            </a:solidFill>
          </a:endParaRPr>
        </a:p>
      </dgm:t>
    </dgm:pt>
    <dgm:pt modelId="{90F690F6-097D-44C6-A56E-FC031EA83B19}" type="parTrans" cxnId="{BA49650D-2A59-4593-9FCD-92D95A766E81}">
      <dgm:prSet/>
      <dgm:spPr/>
      <dgm:t>
        <a:bodyPr/>
        <a:lstStyle/>
        <a:p>
          <a:endParaRPr lang="fr-FR"/>
        </a:p>
      </dgm:t>
    </dgm:pt>
    <dgm:pt modelId="{787EABC7-81C7-4FEC-AD0F-9BFA01706D7E}" type="sibTrans" cxnId="{BA49650D-2A59-4593-9FCD-92D95A766E81}">
      <dgm:prSet/>
      <dgm:spPr/>
      <dgm:t>
        <a:bodyPr/>
        <a:lstStyle/>
        <a:p>
          <a:endParaRPr lang="fr-FR"/>
        </a:p>
      </dgm:t>
    </dgm:pt>
    <dgm:pt modelId="{7C4A68BF-3C19-4C33-B2CB-7BA9C3883E2B}" type="pres">
      <dgm:prSet presAssocID="{BEB0D11C-0E1D-4AF7-8873-3E2C53C42543}" presName="Name0" presStyleCnt="0">
        <dgm:presLayoutVars>
          <dgm:dir/>
          <dgm:resizeHandles val="exact"/>
        </dgm:presLayoutVars>
      </dgm:prSet>
      <dgm:spPr/>
      <dgm:t>
        <a:bodyPr/>
        <a:lstStyle/>
        <a:p>
          <a:endParaRPr lang="fr-FR"/>
        </a:p>
      </dgm:t>
    </dgm:pt>
    <dgm:pt modelId="{F755C9D8-CD5E-41F0-85D3-CBA911FC6E1F}" type="pres">
      <dgm:prSet presAssocID="{BEB0D11C-0E1D-4AF7-8873-3E2C53C42543}" presName="cycle" presStyleCnt="0"/>
      <dgm:spPr/>
    </dgm:pt>
    <dgm:pt modelId="{CE6E8586-8525-4219-BA4C-16B8CF8E271D}" type="pres">
      <dgm:prSet presAssocID="{0820F7A4-4152-4492-953B-7EC20B7BEF43}" presName="nodeFirstNode" presStyleLbl="node1" presStyleIdx="0" presStyleCnt="5">
        <dgm:presLayoutVars>
          <dgm:bulletEnabled val="1"/>
        </dgm:presLayoutVars>
      </dgm:prSet>
      <dgm:spPr/>
      <dgm:t>
        <a:bodyPr/>
        <a:lstStyle/>
        <a:p>
          <a:endParaRPr lang="fr-FR"/>
        </a:p>
      </dgm:t>
    </dgm:pt>
    <dgm:pt modelId="{D7C62AD8-4941-4AB2-8D1A-790096EDD6AA}" type="pres">
      <dgm:prSet presAssocID="{62DA018A-7338-4DB9-89E1-EBE16E1BD430}" presName="sibTransFirstNode" presStyleLbl="bgShp" presStyleIdx="0" presStyleCnt="1"/>
      <dgm:spPr/>
      <dgm:t>
        <a:bodyPr/>
        <a:lstStyle/>
        <a:p>
          <a:endParaRPr lang="fr-FR"/>
        </a:p>
      </dgm:t>
    </dgm:pt>
    <dgm:pt modelId="{2AA59E4B-1645-482F-A023-CAF331135998}" type="pres">
      <dgm:prSet presAssocID="{28E4528B-C353-418E-AB8A-3632EF9F89A9}" presName="nodeFollowingNodes" presStyleLbl="node1" presStyleIdx="1" presStyleCnt="5">
        <dgm:presLayoutVars>
          <dgm:bulletEnabled val="1"/>
        </dgm:presLayoutVars>
      </dgm:prSet>
      <dgm:spPr/>
      <dgm:t>
        <a:bodyPr/>
        <a:lstStyle/>
        <a:p>
          <a:endParaRPr lang="fr-FR"/>
        </a:p>
      </dgm:t>
    </dgm:pt>
    <dgm:pt modelId="{0217AC92-A682-4E6B-A6C5-7D686062190A}" type="pres">
      <dgm:prSet presAssocID="{BAA9137C-FA95-48D4-9014-BFEEB49BA68F}" presName="nodeFollowingNodes" presStyleLbl="node1" presStyleIdx="2" presStyleCnt="5">
        <dgm:presLayoutVars>
          <dgm:bulletEnabled val="1"/>
        </dgm:presLayoutVars>
      </dgm:prSet>
      <dgm:spPr/>
      <dgm:t>
        <a:bodyPr/>
        <a:lstStyle/>
        <a:p>
          <a:endParaRPr lang="fr-FR"/>
        </a:p>
      </dgm:t>
    </dgm:pt>
    <dgm:pt modelId="{72FDD0D5-3F45-4AF8-A085-D9B001868DE5}" type="pres">
      <dgm:prSet presAssocID="{810E2020-A7C6-415C-B38C-0094B937B490}" presName="nodeFollowingNodes" presStyleLbl="node1" presStyleIdx="3" presStyleCnt="5">
        <dgm:presLayoutVars>
          <dgm:bulletEnabled val="1"/>
        </dgm:presLayoutVars>
      </dgm:prSet>
      <dgm:spPr/>
      <dgm:t>
        <a:bodyPr/>
        <a:lstStyle/>
        <a:p>
          <a:endParaRPr lang="fr-FR"/>
        </a:p>
      </dgm:t>
    </dgm:pt>
    <dgm:pt modelId="{359AF63C-6658-4BF2-86C8-32DBD9506FDE}" type="pres">
      <dgm:prSet presAssocID="{153F434D-D16A-4F03-8BCD-08354270DCAB}" presName="nodeFollowingNodes" presStyleLbl="node1" presStyleIdx="4" presStyleCnt="5" custRadScaleRad="98020" custRadScaleInc="2129">
        <dgm:presLayoutVars>
          <dgm:bulletEnabled val="1"/>
        </dgm:presLayoutVars>
      </dgm:prSet>
      <dgm:spPr/>
      <dgm:t>
        <a:bodyPr/>
        <a:lstStyle/>
        <a:p>
          <a:endParaRPr lang="fr-FR"/>
        </a:p>
      </dgm:t>
    </dgm:pt>
  </dgm:ptLst>
  <dgm:cxnLst>
    <dgm:cxn modelId="{E00C65D3-1EEF-4641-AA15-0379E022FE99}" type="presOf" srcId="{810E2020-A7C6-415C-B38C-0094B937B490}" destId="{72FDD0D5-3F45-4AF8-A085-D9B001868DE5}" srcOrd="0" destOrd="0" presId="urn:microsoft.com/office/officeart/2005/8/layout/cycle3"/>
    <dgm:cxn modelId="{7929F76D-7E81-44D3-9637-D2E6ACA1AFF7}" type="presOf" srcId="{BEB0D11C-0E1D-4AF7-8873-3E2C53C42543}" destId="{7C4A68BF-3C19-4C33-B2CB-7BA9C3883E2B}" srcOrd="0" destOrd="0" presId="urn:microsoft.com/office/officeart/2005/8/layout/cycle3"/>
    <dgm:cxn modelId="{60F6C1E7-D398-4C6F-9C5F-B159E94C950D}" type="presOf" srcId="{BAA9137C-FA95-48D4-9014-BFEEB49BA68F}" destId="{0217AC92-A682-4E6B-A6C5-7D686062190A}" srcOrd="0" destOrd="0" presId="urn:microsoft.com/office/officeart/2005/8/layout/cycle3"/>
    <dgm:cxn modelId="{E5847D94-A0C9-44FC-8C98-18AE298DFBDE}" type="presOf" srcId="{62DA018A-7338-4DB9-89E1-EBE16E1BD430}" destId="{D7C62AD8-4941-4AB2-8D1A-790096EDD6AA}" srcOrd="0" destOrd="0" presId="urn:microsoft.com/office/officeart/2005/8/layout/cycle3"/>
    <dgm:cxn modelId="{5E76B744-E5E8-4E19-9466-C87313281941}" srcId="{BEB0D11C-0E1D-4AF7-8873-3E2C53C42543}" destId="{28E4528B-C353-418E-AB8A-3632EF9F89A9}" srcOrd="1" destOrd="0" parTransId="{5B894B20-8E85-4674-872A-C62BE9F9E283}" sibTransId="{5CF2DCE7-3DCC-4AA7-A04A-BF8BB1BBC0DC}"/>
    <dgm:cxn modelId="{05CF5F02-1D9A-4386-B256-40875680408B}" type="presOf" srcId="{153F434D-D16A-4F03-8BCD-08354270DCAB}" destId="{359AF63C-6658-4BF2-86C8-32DBD9506FDE}" srcOrd="0" destOrd="0" presId="urn:microsoft.com/office/officeart/2005/8/layout/cycle3"/>
    <dgm:cxn modelId="{DA4FB966-8399-4379-992A-CFCC1D71AE00}" srcId="{BEB0D11C-0E1D-4AF7-8873-3E2C53C42543}" destId="{810E2020-A7C6-415C-B38C-0094B937B490}" srcOrd="3" destOrd="0" parTransId="{806E65A0-DAB4-4D6D-ABA7-C789D0D994FB}" sibTransId="{856A7B50-99DE-4FC2-B35C-C87F711AFF25}"/>
    <dgm:cxn modelId="{9C62ECEE-073A-4240-9A07-CF302EB45D66}" type="presOf" srcId="{0820F7A4-4152-4492-953B-7EC20B7BEF43}" destId="{CE6E8586-8525-4219-BA4C-16B8CF8E271D}" srcOrd="0" destOrd="0" presId="urn:microsoft.com/office/officeart/2005/8/layout/cycle3"/>
    <dgm:cxn modelId="{FFD70F33-3FB7-4B13-89C2-9202969CEC31}" srcId="{BEB0D11C-0E1D-4AF7-8873-3E2C53C42543}" destId="{BAA9137C-FA95-48D4-9014-BFEEB49BA68F}" srcOrd="2" destOrd="0" parTransId="{1446DBD3-4DFB-4CCD-BB8E-835E97E82E26}" sibTransId="{AC6CA5A9-5572-4D69-900E-DF5161A39E10}"/>
    <dgm:cxn modelId="{BA49650D-2A59-4593-9FCD-92D95A766E81}" srcId="{BEB0D11C-0E1D-4AF7-8873-3E2C53C42543}" destId="{153F434D-D16A-4F03-8BCD-08354270DCAB}" srcOrd="4" destOrd="0" parTransId="{90F690F6-097D-44C6-A56E-FC031EA83B19}" sibTransId="{787EABC7-81C7-4FEC-AD0F-9BFA01706D7E}"/>
    <dgm:cxn modelId="{22909477-B653-4E58-B912-8D57D7BD1B89}" type="presOf" srcId="{28E4528B-C353-418E-AB8A-3632EF9F89A9}" destId="{2AA59E4B-1645-482F-A023-CAF331135998}" srcOrd="0" destOrd="0" presId="urn:microsoft.com/office/officeart/2005/8/layout/cycle3"/>
    <dgm:cxn modelId="{39387624-E9E3-4D67-A9C7-A870A2954668}" srcId="{BEB0D11C-0E1D-4AF7-8873-3E2C53C42543}" destId="{0820F7A4-4152-4492-953B-7EC20B7BEF43}" srcOrd="0" destOrd="0" parTransId="{ED176931-F11B-4E1B-B86E-3CDB54374CFD}" sibTransId="{62DA018A-7338-4DB9-89E1-EBE16E1BD430}"/>
    <dgm:cxn modelId="{16FC2061-3C9F-45EA-B9A3-FFB17C9FF9F6}" type="presParOf" srcId="{7C4A68BF-3C19-4C33-B2CB-7BA9C3883E2B}" destId="{F755C9D8-CD5E-41F0-85D3-CBA911FC6E1F}" srcOrd="0" destOrd="0" presId="urn:microsoft.com/office/officeart/2005/8/layout/cycle3"/>
    <dgm:cxn modelId="{06318E7B-A519-4BCF-8201-EACE4EFCC103}" type="presParOf" srcId="{F755C9D8-CD5E-41F0-85D3-CBA911FC6E1F}" destId="{CE6E8586-8525-4219-BA4C-16B8CF8E271D}" srcOrd="0" destOrd="0" presId="urn:microsoft.com/office/officeart/2005/8/layout/cycle3"/>
    <dgm:cxn modelId="{CD88EE5D-BAA2-43B3-8A71-053E5AC501BA}" type="presParOf" srcId="{F755C9D8-CD5E-41F0-85D3-CBA911FC6E1F}" destId="{D7C62AD8-4941-4AB2-8D1A-790096EDD6AA}" srcOrd="1" destOrd="0" presId="urn:microsoft.com/office/officeart/2005/8/layout/cycle3"/>
    <dgm:cxn modelId="{6137CC16-B819-41F8-A402-6B5717FB5C14}" type="presParOf" srcId="{F755C9D8-CD5E-41F0-85D3-CBA911FC6E1F}" destId="{2AA59E4B-1645-482F-A023-CAF331135998}" srcOrd="2" destOrd="0" presId="urn:microsoft.com/office/officeart/2005/8/layout/cycle3"/>
    <dgm:cxn modelId="{0C9DEB9A-DC10-4E4A-854F-98508FBAB9BD}" type="presParOf" srcId="{F755C9D8-CD5E-41F0-85D3-CBA911FC6E1F}" destId="{0217AC92-A682-4E6B-A6C5-7D686062190A}" srcOrd="3" destOrd="0" presId="urn:microsoft.com/office/officeart/2005/8/layout/cycle3"/>
    <dgm:cxn modelId="{CFED274B-902A-4261-B106-A683F9193E57}" type="presParOf" srcId="{F755C9D8-CD5E-41F0-85D3-CBA911FC6E1F}" destId="{72FDD0D5-3F45-4AF8-A085-D9B001868DE5}" srcOrd="4" destOrd="0" presId="urn:microsoft.com/office/officeart/2005/8/layout/cycle3"/>
    <dgm:cxn modelId="{64F42E99-3658-41AF-A98D-3109F5157C8D}" type="presParOf" srcId="{F755C9D8-CD5E-41F0-85D3-CBA911FC6E1F}" destId="{359AF63C-6658-4BF2-86C8-32DBD9506FDE}" srcOrd="5" destOrd="0" presId="urn:microsoft.com/office/officeart/2005/8/layout/cycle3"/>
  </dgm:cxnLst>
  <dgm:bg/>
  <dgm:whole/>
</dgm:dataModel>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fr-FR"/>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fr-FR"/>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Cliquez pour modifier les styles du texte du masque</a:t>
            </a:r>
          </a:p>
          <a:p>
            <a:pPr lvl="1"/>
            <a:r>
              <a:rPr lang="en-GB" smtClean="0"/>
              <a:t>Deuxième niveau</a:t>
            </a:r>
          </a:p>
          <a:p>
            <a:pPr lvl="2"/>
            <a:r>
              <a:rPr lang="en-GB" smtClean="0"/>
              <a:t>Troisième niveau</a:t>
            </a:r>
          </a:p>
          <a:p>
            <a:pPr lvl="3"/>
            <a:r>
              <a:rPr lang="en-GB" smtClean="0"/>
              <a:t>Quatrième niveau</a:t>
            </a:r>
          </a:p>
          <a:p>
            <a:pPr lvl="4"/>
            <a:r>
              <a:rPr lang="en-GB" smtClean="0"/>
              <a:t>Cinquième niveau</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fr-FR"/>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08724A9-3BBA-436C-BD1A-87907D2AD670}" type="slidenum">
              <a:rPr lang="en-GB"/>
              <a:pPr/>
              <a:t>‹N°›</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2.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3.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4.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5.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6.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7.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8.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39.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crc.gc.ca/eic/site/069.nsf/eng/00077.html"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www.canada.ca/en/innovation-science-economic-development/news/2020/03/3500-mhz-band-spectrum-auction.html" TargetMode="External"/><Relationship Id="rId4" Type="http://schemas.openxmlformats.org/officeDocument/2006/relationships/hyperlink" Target="http://www.ic.gc.ca/eic/site/smt-gst.nsf/eng/h_sf11331.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p:cNvSpPr>
            <a:spLocks noGrp="1" noRot="1" noChangeAspect="1" noTextEdit="1"/>
          </p:cNvSpPr>
          <p:nvPr>
            <p:ph type="sldImg"/>
          </p:nvPr>
        </p:nvSpPr>
        <p:spPr>
          <a:ln/>
        </p:spPr>
      </p:sp>
      <p:sp>
        <p:nvSpPr>
          <p:cNvPr id="16387"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
        <p:nvSpPr>
          <p:cNvPr id="16388" name="Espace réservé du numéro de diapositive 3"/>
          <p:cNvSpPr>
            <a:spLocks noGrp="1"/>
          </p:cNvSpPr>
          <p:nvPr>
            <p:ph type="sldNum" sz="quarter" idx="5"/>
          </p:nvPr>
        </p:nvSpPr>
        <p:spPr>
          <a:noFill/>
        </p:spPr>
        <p:txBody>
          <a:bodyPr/>
          <a:lstStyle/>
          <a:p>
            <a:fld id="{F9737BFF-7BAF-4339-AF9A-5E4F79837BFD}" type="slidenum">
              <a:rPr lang="en-GB"/>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en-US" sz="1600" dirty="0" smtClean="0">
                <a:latin typeface="Arial" pitchFamily="34" charset="0"/>
              </a:rPr>
              <a:t> 1- The duration of one LTE frame = 10ms. </a:t>
            </a:r>
          </a:p>
          <a:p>
            <a:pPr eaLnBrk="1" hangingPunct="1"/>
            <a:endParaRPr lang="en-US" sz="1600" dirty="0" smtClean="0">
              <a:latin typeface="Arial" pitchFamily="34" charset="0"/>
            </a:endParaRPr>
          </a:p>
          <a:p>
            <a:pPr eaLnBrk="1" hangingPunct="1"/>
            <a:r>
              <a:rPr lang="en-US" sz="1600" dirty="0" smtClean="0">
                <a:latin typeface="Arial" pitchFamily="34" charset="0"/>
              </a:rPr>
              <a:t>2- Each frame divided into 10 </a:t>
            </a:r>
            <a:r>
              <a:rPr lang="en-US" sz="1600" dirty="0" err="1" smtClean="0">
                <a:latin typeface="Arial" pitchFamily="34" charset="0"/>
              </a:rPr>
              <a:t>subframe</a:t>
            </a:r>
            <a:r>
              <a:rPr lang="en-US" sz="1600" dirty="0" smtClean="0">
                <a:latin typeface="Arial" pitchFamily="34" charset="0"/>
              </a:rPr>
              <a:t> .</a:t>
            </a:r>
          </a:p>
          <a:p>
            <a:pPr eaLnBrk="1" hangingPunct="1"/>
            <a:endParaRPr lang="en-US" sz="1600" dirty="0" smtClean="0">
              <a:latin typeface="Arial" pitchFamily="34" charset="0"/>
            </a:endParaRPr>
          </a:p>
          <a:p>
            <a:pPr eaLnBrk="1" hangingPunct="1"/>
            <a:r>
              <a:rPr lang="en-US" sz="1600" dirty="0" smtClean="0">
                <a:latin typeface="Arial" pitchFamily="34" charset="0"/>
              </a:rPr>
              <a:t>3- Each </a:t>
            </a:r>
            <a:r>
              <a:rPr lang="en-US" sz="1600" dirty="0" err="1" smtClean="0">
                <a:latin typeface="Arial" pitchFamily="34" charset="0"/>
              </a:rPr>
              <a:t>subframe</a:t>
            </a:r>
            <a:r>
              <a:rPr lang="en-US" sz="1600" baseline="0" dirty="0" smtClean="0">
                <a:latin typeface="Arial" pitchFamily="34" charset="0"/>
              </a:rPr>
              <a:t> duration is: 1ms.</a:t>
            </a:r>
          </a:p>
          <a:p>
            <a:pPr eaLnBrk="1" hangingPunct="1"/>
            <a:endParaRPr lang="en-US" sz="1600" baseline="0" dirty="0" smtClean="0">
              <a:latin typeface="Arial" pitchFamily="34" charset="0"/>
            </a:endParaRPr>
          </a:p>
          <a:p>
            <a:pPr eaLnBrk="1" hangingPunct="1"/>
            <a:r>
              <a:rPr lang="en-US" sz="1600" baseline="0" dirty="0" smtClean="0">
                <a:latin typeface="Arial" pitchFamily="34" charset="0"/>
              </a:rPr>
              <a:t>4. Each </a:t>
            </a:r>
            <a:r>
              <a:rPr lang="en-US" sz="1600" baseline="0" dirty="0" err="1" smtClean="0">
                <a:latin typeface="Arial" pitchFamily="34" charset="0"/>
              </a:rPr>
              <a:t>subframe</a:t>
            </a:r>
            <a:r>
              <a:rPr lang="en-US" sz="1600" baseline="0" dirty="0" smtClean="0">
                <a:latin typeface="Arial" pitchFamily="34" charset="0"/>
              </a:rPr>
              <a:t> divided into 2 time slots (ts0 and </a:t>
            </a:r>
            <a:r>
              <a:rPr lang="en-US" sz="1600" baseline="0" dirty="0" err="1" smtClean="0">
                <a:latin typeface="Arial" pitchFamily="34" charset="0"/>
              </a:rPr>
              <a:t>ts</a:t>
            </a:r>
            <a:r>
              <a:rPr lang="en-US" sz="1600" baseline="0" dirty="0" smtClean="0">
                <a:latin typeface="Arial" pitchFamily="34" charset="0"/>
              </a:rPr>
              <a:t> 1</a:t>
            </a:r>
          </a:p>
          <a:p>
            <a:pPr eaLnBrk="1" hangingPunct="1"/>
            <a:endParaRPr lang="en-US" sz="1600" baseline="0" dirty="0" smtClean="0">
              <a:latin typeface="Arial" pitchFamily="34" charset="0"/>
            </a:endParaRPr>
          </a:p>
          <a:p>
            <a:pPr eaLnBrk="1" hangingPunct="1"/>
            <a:r>
              <a:rPr lang="en-US" sz="1600" baseline="0" dirty="0" smtClean="0">
                <a:latin typeface="Arial" pitchFamily="34" charset="0"/>
              </a:rPr>
              <a:t>5. Depending on cyclic prefix, each slot contain either 6 or 7 OFDM symbol. </a:t>
            </a:r>
          </a:p>
          <a:p>
            <a:pPr eaLnBrk="1" hangingPunct="1"/>
            <a:endParaRPr lang="en-US" sz="1600" baseline="0" dirty="0" smtClean="0">
              <a:latin typeface="Arial" pitchFamily="34" charset="0"/>
            </a:endParaRPr>
          </a:p>
          <a:p>
            <a:pPr eaLnBrk="1" hangingPunct="1"/>
            <a:r>
              <a:rPr lang="en-US" sz="1600" baseline="0" dirty="0" smtClean="0">
                <a:latin typeface="Arial" pitchFamily="34" charset="0"/>
              </a:rPr>
              <a:t>6. In the case of Normal CP each slot contain 7 </a:t>
            </a:r>
            <a:r>
              <a:rPr lang="en-US" sz="1600" baseline="0" dirty="0" err="1" smtClean="0">
                <a:latin typeface="Arial" pitchFamily="34" charset="0"/>
              </a:rPr>
              <a:t>ofdm</a:t>
            </a:r>
            <a:r>
              <a:rPr lang="en-US" sz="1600" baseline="0" dirty="0" smtClean="0">
                <a:latin typeface="Arial" pitchFamily="34" charset="0"/>
              </a:rPr>
              <a:t> symbol, and in extended CP each slot contain 6 OFDM symbol will be use in one slot. </a:t>
            </a:r>
            <a:endParaRPr lang="en-US" sz="1600" dirty="0" smtClean="0">
              <a:latin typeface="Arial" pitchFamily="34" charset="0"/>
            </a:endParaRPr>
          </a:p>
          <a:p>
            <a:pPr eaLnBrk="1" hangingPunct="1"/>
            <a:endParaRPr lang="en-US" sz="1600" dirty="0" smtClean="0">
              <a:latin typeface="Arial" pitchFamily="34" charset="0"/>
            </a:endParaRPr>
          </a:p>
          <a:p>
            <a:pPr eaLnBrk="1" hangingPunct="1"/>
            <a:r>
              <a:rPr lang="en-US" sz="1600" dirty="0" smtClean="0">
                <a:latin typeface="Arial" pitchFamily="34" charset="0"/>
              </a:rPr>
              <a:t>Radio Frame Structure As described above, in 5G/NR multiple numerology(waveform configuration like </a:t>
            </a:r>
            <a:r>
              <a:rPr lang="en-US" sz="1600" dirty="0" err="1" smtClean="0">
                <a:latin typeface="Arial" pitchFamily="34" charset="0"/>
              </a:rPr>
              <a:t>subframe</a:t>
            </a:r>
            <a:r>
              <a:rPr lang="en-US" sz="1600" dirty="0" smtClean="0">
                <a:latin typeface="Arial" pitchFamily="34" charset="0"/>
              </a:rPr>
              <a:t> spacing) are supported and the radio frame structure gets a little bit different depending on the type of the numerology.</a:t>
            </a:r>
          </a:p>
          <a:p>
            <a:pPr eaLnBrk="1" hangingPunct="1"/>
            <a:endParaRPr lang="en-US" sz="1600" dirty="0" smtClean="0">
              <a:latin typeface="Arial" pitchFamily="34" charset="0"/>
            </a:endParaRPr>
          </a:p>
          <a:p>
            <a:pPr eaLnBrk="1" hangingPunct="1"/>
            <a:r>
              <a:rPr lang="en-US" sz="1600" dirty="0" smtClean="0">
                <a:latin typeface="Arial" pitchFamily="34" charset="0"/>
              </a:rPr>
              <a:t> However, regardless of numerology the length of one radio frame and the length of one </a:t>
            </a:r>
            <a:r>
              <a:rPr lang="en-US" sz="1600" dirty="0" err="1" smtClean="0">
                <a:latin typeface="Arial" pitchFamily="34" charset="0"/>
              </a:rPr>
              <a:t>subfame</a:t>
            </a:r>
            <a:r>
              <a:rPr lang="en-US" sz="1600" dirty="0" smtClean="0">
                <a:latin typeface="Arial" pitchFamily="34" charset="0"/>
              </a:rPr>
              <a:t> is same. The length of a Radio Frame is always 10 ms and the length of a </a:t>
            </a:r>
            <a:r>
              <a:rPr lang="en-US" sz="1600" dirty="0" err="1" smtClean="0">
                <a:latin typeface="Arial" pitchFamily="34" charset="0"/>
              </a:rPr>
              <a:t>subframe</a:t>
            </a:r>
            <a:r>
              <a:rPr lang="en-US" sz="1600" dirty="0" smtClean="0">
                <a:latin typeface="Arial" pitchFamily="34" charset="0"/>
              </a:rPr>
              <a:t> is always 1 </a:t>
            </a:r>
            <a:r>
              <a:rPr lang="en-US" sz="1600" dirty="0" err="1" smtClean="0">
                <a:latin typeface="Arial" pitchFamily="34" charset="0"/>
              </a:rPr>
              <a:t>ms.</a:t>
            </a:r>
            <a:r>
              <a:rPr lang="en-US" sz="1600" dirty="0" smtClean="0">
                <a:latin typeface="Arial" pitchFamily="34" charset="0"/>
              </a:rPr>
              <a:t> </a:t>
            </a:r>
            <a:endParaRPr lang="fr-FR" sz="1600"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1- Ressource block</a:t>
            </a:r>
            <a:r>
              <a:rPr lang="fr-FR" baseline="0" dirty="0" smtClean="0"/>
              <a:t> </a:t>
            </a:r>
            <a:r>
              <a:rPr lang="fr-FR" baseline="0" dirty="0" err="1" smtClean="0"/>
              <a:t>is</a:t>
            </a:r>
            <a:r>
              <a:rPr lang="fr-FR" baseline="0" dirty="0" smtClean="0"/>
              <a:t> the </a:t>
            </a:r>
            <a:r>
              <a:rPr lang="fr-FR" baseline="0" dirty="0" err="1" smtClean="0"/>
              <a:t>smallest</a:t>
            </a:r>
            <a:r>
              <a:rPr lang="fr-FR" baseline="0" dirty="0" smtClean="0"/>
              <a:t> unit in ressources </a:t>
            </a:r>
            <a:r>
              <a:rPr lang="fr-FR" baseline="0" dirty="0" err="1" smtClean="0"/>
              <a:t>that</a:t>
            </a:r>
            <a:r>
              <a:rPr lang="fr-FR" baseline="0" dirty="0" smtClean="0"/>
              <a:t> </a:t>
            </a:r>
            <a:r>
              <a:rPr lang="fr-FR" baseline="0" dirty="0" err="1" smtClean="0"/>
              <a:t>can</a:t>
            </a:r>
            <a:r>
              <a:rPr lang="fr-FR" baseline="0" dirty="0" smtClean="0"/>
              <a:t> </a:t>
            </a:r>
            <a:r>
              <a:rPr lang="fr-FR" baseline="0" dirty="0" err="1" smtClean="0"/>
              <a:t>be</a:t>
            </a:r>
            <a:r>
              <a:rPr lang="fr-FR" baseline="0" dirty="0" smtClean="0"/>
              <a:t> </a:t>
            </a:r>
            <a:r>
              <a:rPr lang="fr-FR" baseline="0" dirty="0" err="1" smtClean="0"/>
              <a:t>allocated</a:t>
            </a:r>
            <a:r>
              <a:rPr lang="fr-FR" baseline="0" dirty="0" smtClean="0"/>
              <a:t> to a user .</a:t>
            </a:r>
          </a:p>
          <a:p>
            <a:endParaRPr lang="fr-FR" baseline="0" dirty="0" smtClean="0"/>
          </a:p>
          <a:p>
            <a:r>
              <a:rPr lang="fr-FR" baseline="0" dirty="0" smtClean="0"/>
              <a:t>2- ressource block </a:t>
            </a:r>
            <a:r>
              <a:rPr lang="fr-FR" baseline="0" dirty="0" err="1" smtClean="0"/>
              <a:t>is</a:t>
            </a:r>
            <a:r>
              <a:rPr lang="fr-FR" baseline="0" dirty="0" smtClean="0"/>
              <a:t> 180Khz in </a:t>
            </a:r>
            <a:r>
              <a:rPr lang="fr-FR" baseline="0" dirty="0" err="1" smtClean="0"/>
              <a:t>frequency</a:t>
            </a:r>
            <a:r>
              <a:rPr lang="fr-FR" baseline="0" dirty="0" smtClean="0"/>
              <a:t> </a:t>
            </a:r>
            <a:r>
              <a:rPr lang="fr-FR" baseline="0" dirty="0" err="1" smtClean="0"/>
              <a:t>domain</a:t>
            </a:r>
            <a:r>
              <a:rPr lang="fr-FR" baseline="0" dirty="0" smtClean="0"/>
              <a:t> and one slot of 0.5ms in time </a:t>
            </a:r>
            <a:r>
              <a:rPr lang="fr-FR" baseline="0" dirty="0" err="1" smtClean="0"/>
              <a:t>domain</a:t>
            </a:r>
            <a:r>
              <a:rPr lang="fr-FR" baseline="0" dirty="0" smtClean="0"/>
              <a:t>. </a:t>
            </a:r>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15</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smtClean="0">
                <a:solidFill>
                  <a:srgbClr val="FFFF00"/>
                </a:solidFill>
              </a:rPr>
              <a:t>1- As you see here, each numerology idepends  on </a:t>
            </a:r>
            <a:r>
              <a:rPr lang="en-US" smtClean="0">
                <a:solidFill>
                  <a:srgbClr val="FF0000"/>
                </a:solidFill>
              </a:rPr>
              <a:t>µ</a:t>
            </a:r>
            <a:r>
              <a:rPr lang="en-US" sz="1200" smtClean="0">
                <a:solidFill>
                  <a:srgbClr val="FFFF00"/>
                </a:solidFill>
              </a:rPr>
              <a:t>. If u = 0) we obtain  spacing15 kHz, which is equivalent to LTE.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smtClean="0">
              <a:solidFill>
                <a:srgbClr val="FFFF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FFFF00"/>
                </a:solidFill>
              </a:rPr>
              <a:t>2</a:t>
            </a:r>
            <a:r>
              <a:rPr lang="en-US" sz="1200" smtClean="0">
                <a:solidFill>
                  <a:srgbClr val="FFFF00"/>
                </a:solidFill>
              </a:rPr>
              <a:t>-  </a:t>
            </a:r>
            <a:r>
              <a:rPr lang="en-US" sz="1200" dirty="0" smtClean="0">
                <a:solidFill>
                  <a:srgbClr val="FFFF00"/>
                </a:solidFill>
              </a:rPr>
              <a:t>in the second column, the subcarrier spacing of the other u is derived from (u = 0) by increasing the power of 2. </a:t>
            </a:r>
            <a:endParaRPr lang="fr-FR" sz="1200" dirty="0" smtClean="0">
              <a:solidFill>
                <a:srgbClr val="FFFF00"/>
              </a:solidFill>
            </a:endParaRPr>
          </a:p>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16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FFFF00"/>
                </a:solidFill>
              </a:rPr>
              <a:t>1- As you see here, each numerology </a:t>
            </a:r>
            <a:r>
              <a:rPr lang="en-US" sz="1200" dirty="0" err="1" smtClean="0">
                <a:solidFill>
                  <a:srgbClr val="FFFF00"/>
                </a:solidFill>
              </a:rPr>
              <a:t>idepends</a:t>
            </a:r>
            <a:r>
              <a:rPr lang="en-US" sz="1200" dirty="0" smtClean="0">
                <a:solidFill>
                  <a:srgbClr val="FFFF00"/>
                </a:solidFill>
              </a:rPr>
              <a:t>  on </a:t>
            </a:r>
            <a:r>
              <a:rPr lang="en-US" dirty="0" smtClean="0">
                <a:solidFill>
                  <a:srgbClr val="FF0000"/>
                </a:solidFill>
              </a:rPr>
              <a:t>µ</a:t>
            </a:r>
            <a:r>
              <a:rPr lang="en-US" sz="1200" dirty="0" smtClean="0">
                <a:solidFill>
                  <a:srgbClr val="FFFF00"/>
                </a:solidFill>
              </a:rPr>
              <a:t>. If u = 0) we obtain  spacing15 kHz, which is equivalent to LTE.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rgbClr val="FFFF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FFFF00"/>
                </a:solidFill>
              </a:rPr>
              <a:t>2-  in the second column, the subcarrier spacing of the other u is derived from (u = 0) by increasing the power of 2. </a:t>
            </a:r>
            <a:endParaRPr lang="fr-FR" sz="1200" dirty="0" smtClean="0">
              <a:solidFill>
                <a:srgbClr val="FFFF00"/>
              </a:solidFill>
            </a:endParaRPr>
          </a:p>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17</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18</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19</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20</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6246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dirty="0" smtClean="0"/>
          </a:p>
        </p:txBody>
      </p:sp>
      <p:sp>
        <p:nvSpPr>
          <p:cNvPr id="6246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D3AC131-316A-4063-8E35-D2236D876F42}" type="slidenum">
              <a:rPr lang="fr-FR">
                <a:latin typeface="Arial" pitchFamily="34" charset="0"/>
                <a:cs typeface="Arial" pitchFamily="34" charset="0"/>
              </a:rPr>
              <a:pPr/>
              <a:t>2</a:t>
            </a:fld>
            <a:endParaRPr lang="fr-FR">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21</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22</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23</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24</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25</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08724A9-3BBA-436C-BD1A-87907D2AD670}" type="slidenum">
              <a:rPr lang="en-GB" smtClean="0"/>
              <a:pPr/>
              <a:t>26</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27</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29</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30</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en-US" sz="1600" kern="1200" dirty="0" smtClean="0">
                <a:solidFill>
                  <a:schemeClr val="tx1"/>
                </a:solidFill>
                <a:latin typeface="Tahoma" pitchFamily="34" charset="0"/>
                <a:ea typeface="Tahoma" pitchFamily="34" charset="0"/>
                <a:cs typeface="Tahoma" pitchFamily="34" charset="0"/>
              </a:rPr>
              <a:t>1- satisfy the higher demands for data </a:t>
            </a:r>
            <a:r>
              <a:rPr lang="en-US" sz="1200" kern="1200" dirty="0" smtClean="0">
                <a:solidFill>
                  <a:schemeClr val="tx1"/>
                </a:solidFill>
                <a:latin typeface="Arial" charset="0"/>
                <a:ea typeface="MS PGothic" pitchFamily="34" charset="-128"/>
                <a:cs typeface="ＭＳ Ｐゴシック" charset="-128"/>
              </a:rPr>
              <a:t>, </a:t>
            </a:r>
          </a:p>
          <a:p>
            <a:pPr eaLnBrk="1" hangingPunct="1"/>
            <a:endParaRPr lang="en-US" sz="1200" kern="1200" dirty="0" smtClean="0">
              <a:solidFill>
                <a:schemeClr val="tx1"/>
              </a:solidFill>
              <a:latin typeface="Arial" charset="0"/>
              <a:ea typeface="MS PGothic" pitchFamily="34" charset="-128"/>
              <a:cs typeface="ＭＳ Ｐゴシック" charset="-128"/>
            </a:endParaRPr>
          </a:p>
          <a:p>
            <a:pPr eaLnBrk="1" hangingPunct="1"/>
            <a:r>
              <a:rPr lang="en-US" sz="1200" kern="1200" dirty="0" smtClean="0">
                <a:solidFill>
                  <a:schemeClr val="tx1"/>
                </a:solidFill>
                <a:latin typeface="Arial" charset="0"/>
                <a:ea typeface="MS PGothic" pitchFamily="34" charset="-128"/>
                <a:cs typeface="ＭＳ Ｐゴシック" charset="-128"/>
              </a:rPr>
              <a:t>2- Where the Motivation</a:t>
            </a:r>
            <a:r>
              <a:rPr lang="en-US" sz="1200" kern="1200" baseline="0" dirty="0" smtClean="0">
                <a:solidFill>
                  <a:schemeClr val="tx1"/>
                </a:solidFill>
                <a:latin typeface="Arial" charset="0"/>
                <a:ea typeface="MS PGothic" pitchFamily="34" charset="-128"/>
                <a:cs typeface="ＭＳ Ｐゴシック" charset="-128"/>
              </a:rPr>
              <a:t>  is:  exploit the availability  of </a:t>
            </a:r>
            <a:r>
              <a:rPr lang="en-US" sz="1200" kern="1200" dirty="0" smtClean="0">
                <a:solidFill>
                  <a:schemeClr val="tx1"/>
                </a:solidFill>
                <a:latin typeface="Arial" charset="0"/>
                <a:ea typeface="MS PGothic" pitchFamily="34" charset="-128"/>
                <a:cs typeface="ＭＳ Ｐゴシック" charset="-128"/>
              </a:rPr>
              <a:t>the large unused radio spectrums that are 6 to 300 GHz  as millimeter wave (</a:t>
            </a:r>
            <a:r>
              <a:rPr lang="en-US" sz="1200" kern="1200" dirty="0" err="1" smtClean="0">
                <a:solidFill>
                  <a:schemeClr val="tx1"/>
                </a:solidFill>
                <a:latin typeface="Arial" charset="0"/>
                <a:ea typeface="MS PGothic" pitchFamily="34" charset="-128"/>
                <a:cs typeface="ＭＳ Ｐゴシック" charset="-128"/>
              </a:rPr>
              <a:t>mmWave</a:t>
            </a:r>
            <a:r>
              <a:rPr lang="en-US" sz="1200" kern="1200" dirty="0" smtClean="0">
                <a:solidFill>
                  <a:schemeClr val="tx1"/>
                </a:solidFill>
                <a:latin typeface="Arial" charset="0"/>
                <a:ea typeface="MS PGothic" pitchFamily="34" charset="-128"/>
                <a:cs typeface="ＭＳ Ｐゴシック" charset="-128"/>
              </a:rPr>
              <a:t>) and </a:t>
            </a:r>
            <a:r>
              <a:rPr lang="en-US" sz="1200" kern="1200" dirty="0" err="1" smtClean="0">
                <a:solidFill>
                  <a:schemeClr val="tx1"/>
                </a:solidFill>
                <a:latin typeface="Arial" charset="0"/>
                <a:ea typeface="MS PGothic" pitchFamily="34" charset="-128"/>
                <a:cs typeface="ＭＳ Ｐゴシック" charset="-128"/>
              </a:rPr>
              <a:t>submillimetre</a:t>
            </a:r>
            <a:r>
              <a:rPr lang="en-US" sz="1200" kern="1200" dirty="0" smtClean="0">
                <a:solidFill>
                  <a:schemeClr val="tx1"/>
                </a:solidFill>
                <a:latin typeface="Arial" charset="0"/>
                <a:ea typeface="MS PGothic" pitchFamily="34" charset="-128"/>
                <a:cs typeface="ＭＳ Ｐゴシック" charset="-128"/>
              </a:rPr>
              <a:t> wave (Terahertz wave  0.1 THz to 10 THz known ) </a:t>
            </a:r>
          </a:p>
          <a:p>
            <a:pPr eaLnBrk="1" hangingPunct="1"/>
            <a:endParaRPr lang="en-US" sz="1200" kern="1200" dirty="0" smtClean="0">
              <a:solidFill>
                <a:schemeClr val="tx1"/>
              </a:solidFill>
              <a:latin typeface="Arial" charset="0"/>
              <a:ea typeface="Tahoma" pitchFamily="34" charset="0"/>
              <a:cs typeface="Tahoma" pitchFamily="34" charset="0"/>
            </a:endParaRPr>
          </a:p>
          <a:p>
            <a:r>
              <a:rPr lang="en-US" sz="1200" kern="1200" dirty="0" smtClean="0">
                <a:solidFill>
                  <a:schemeClr val="tx1"/>
                </a:solidFill>
                <a:latin typeface="Arial" charset="0"/>
                <a:ea typeface="Tahoma" pitchFamily="34" charset="0"/>
                <a:cs typeface="Tahoma" pitchFamily="34" charset="0"/>
              </a:rPr>
              <a:t>3- the first photo: </a:t>
            </a:r>
            <a:r>
              <a:rPr lang="fr-FR" sz="1200" b="1" kern="1200" baseline="0" dirty="0" smtClean="0">
                <a:solidFill>
                  <a:schemeClr val="tx1"/>
                </a:solidFill>
                <a:latin typeface="Arial" charset="0"/>
                <a:ea typeface="MS PGothic" pitchFamily="34" charset="-128"/>
                <a:cs typeface="ＭＳ Ｐゴシック" charset="-128"/>
              </a:rPr>
              <a:t>future </a:t>
            </a:r>
            <a:r>
              <a:rPr lang="en-US" sz="1200" b="1" kern="1200" baseline="0" dirty="0" smtClean="0">
                <a:solidFill>
                  <a:schemeClr val="tx1"/>
                </a:solidFill>
                <a:latin typeface="Arial" charset="0"/>
                <a:ea typeface="MS PGothic" pitchFamily="34" charset="-128"/>
                <a:cs typeface="ＭＳ Ｐゴシック" charset="-128"/>
              </a:rPr>
              <a:t>5G networks aim at unified connectivity with an ambitious node density of 1,000,000 devices per square kilometer in the area of 5G </a:t>
            </a:r>
            <a:r>
              <a:rPr lang="en-US" sz="1200" b="1" i="1" kern="1200" baseline="0" dirty="0" smtClean="0">
                <a:solidFill>
                  <a:schemeClr val="tx1"/>
                </a:solidFill>
                <a:latin typeface="Arial" charset="0"/>
                <a:ea typeface="MS PGothic" pitchFamily="34" charset="-128"/>
                <a:cs typeface="ＭＳ Ｐゴシック" charset="-128"/>
              </a:rPr>
              <a:t>massive Machine Type </a:t>
            </a:r>
            <a:r>
              <a:rPr lang="fr-FR" sz="1200" b="1" i="1" kern="1200" baseline="0" dirty="0" smtClean="0">
                <a:solidFill>
                  <a:schemeClr val="tx1"/>
                </a:solidFill>
                <a:latin typeface="Arial" charset="0"/>
                <a:ea typeface="MS PGothic" pitchFamily="34" charset="-128"/>
                <a:cs typeface="ＭＳ Ｐゴシック" charset="-128"/>
              </a:rPr>
              <a:t>Communication (</a:t>
            </a:r>
            <a:r>
              <a:rPr lang="fr-FR" sz="1200" b="1" i="1" kern="1200" baseline="0" dirty="0" err="1" smtClean="0">
                <a:solidFill>
                  <a:schemeClr val="tx1"/>
                </a:solidFill>
                <a:latin typeface="Arial" charset="0"/>
                <a:ea typeface="MS PGothic" pitchFamily="34" charset="-128"/>
                <a:cs typeface="ＭＳ Ｐゴシック" charset="-128"/>
              </a:rPr>
              <a:t>mMTC</a:t>
            </a:r>
            <a:r>
              <a:rPr lang="fr-FR" sz="1200" b="1" i="1" kern="1200" baseline="0" dirty="0" smtClean="0">
                <a:solidFill>
                  <a:schemeClr val="tx1"/>
                </a:solidFill>
                <a:latin typeface="Arial" charset="0"/>
                <a:ea typeface="MS PGothic" pitchFamily="34" charset="-128"/>
                <a:cs typeface="ＭＳ Ｐゴシック" charset="-128"/>
              </a:rPr>
              <a:t>). </a:t>
            </a:r>
          </a:p>
          <a:p>
            <a:r>
              <a:rPr lang="fr-FR" sz="1200" b="1" i="1" kern="1200" baseline="0" dirty="0" err="1" smtClean="0">
                <a:solidFill>
                  <a:schemeClr val="tx1"/>
                </a:solidFill>
                <a:latin typeface="Arial" charset="0"/>
                <a:ea typeface="Tahoma" pitchFamily="34" charset="0"/>
                <a:cs typeface="Tahoma" pitchFamily="34" charset="0"/>
              </a:rPr>
              <a:t>eHealth</a:t>
            </a:r>
            <a:r>
              <a:rPr lang="fr-FR" sz="1200" b="1" i="1" kern="1200" baseline="0" dirty="0" smtClean="0">
                <a:solidFill>
                  <a:schemeClr val="tx1"/>
                </a:solidFill>
                <a:latin typeface="Arial" charset="0"/>
                <a:ea typeface="Tahoma" pitchFamily="34" charset="0"/>
                <a:cs typeface="Tahoma" pitchFamily="34" charset="0"/>
              </a:rPr>
              <a:t> </a:t>
            </a:r>
            <a:r>
              <a:rPr lang="fr-FR" sz="1200" b="1" i="1" kern="1200" baseline="0" dirty="0" err="1" smtClean="0">
                <a:solidFill>
                  <a:schemeClr val="tx1"/>
                </a:solidFill>
                <a:latin typeface="Arial" charset="0"/>
                <a:ea typeface="Tahoma" pitchFamily="34" charset="0"/>
                <a:cs typeface="Tahoma" pitchFamily="34" charset="0"/>
              </a:rPr>
              <a:t>mesns</a:t>
            </a:r>
            <a:r>
              <a:rPr lang="fr-FR" sz="1200" b="1" i="1" kern="1200" baseline="0" dirty="0" smtClean="0">
                <a:solidFill>
                  <a:schemeClr val="tx1"/>
                </a:solidFill>
                <a:latin typeface="Arial" charset="0"/>
                <a:ea typeface="Tahoma" pitchFamily="34" charset="0"/>
                <a:cs typeface="Tahoma" pitchFamily="34" charset="0"/>
              </a:rPr>
              <a:t>: </a:t>
            </a:r>
            <a:r>
              <a:rPr lang="en-US" sz="1200" b="1" i="1" kern="1200" baseline="0" dirty="0" smtClean="0">
                <a:solidFill>
                  <a:schemeClr val="tx1"/>
                </a:solidFill>
                <a:latin typeface="Arial" charset="0"/>
                <a:ea typeface="Tahoma" pitchFamily="34" charset="0"/>
                <a:cs typeface="Tahoma" pitchFamily="34" charset="0"/>
              </a:rPr>
              <a:t>an exchange of electronic information in efficient, effective and duly secure health care, while respecting the protection of privacy and in close consultation with the various public and private actors in health care1</a:t>
            </a:r>
          </a:p>
          <a:p>
            <a:endParaRPr lang="en-US" sz="1200" b="1" i="1" kern="1200" baseline="0" dirty="0" smtClean="0">
              <a:solidFill>
                <a:schemeClr val="tx1"/>
              </a:solidFill>
              <a:latin typeface="Arial" charset="0"/>
              <a:ea typeface="Tahoma" pitchFamily="34" charset="0"/>
              <a:cs typeface="Tahoma" pitchFamily="34" charset="0"/>
            </a:endParaRPr>
          </a:p>
          <a:p>
            <a:r>
              <a:rPr lang="en-US" sz="1200" b="0" i="1" kern="1200" baseline="0" dirty="0" smtClean="0">
                <a:solidFill>
                  <a:schemeClr val="tx1"/>
                </a:solidFill>
                <a:latin typeface="Arial" charset="0"/>
                <a:ea typeface="Tahoma" pitchFamily="34" charset="0"/>
                <a:cs typeface="Tahoma" pitchFamily="34" charset="0"/>
              </a:rPr>
              <a:t>4. The second photo</a:t>
            </a:r>
            <a:r>
              <a:rPr lang="en-US" sz="1200" b="0" i="1" kern="1200" baseline="0" smtClean="0">
                <a:solidFill>
                  <a:schemeClr val="tx1"/>
                </a:solidFill>
                <a:latin typeface="Arial" charset="0"/>
                <a:ea typeface="Tahoma" pitchFamily="34" charset="0"/>
                <a:cs typeface="Tahoma" pitchFamily="34" charset="0"/>
              </a:rPr>
              <a:t>:  enhanced Mobile Broad Band </a:t>
            </a:r>
            <a:endParaRPr lang="fr-FR" sz="1600" b="0" dirty="0" smtClean="0">
              <a:latin typeface="Tahoma" pitchFamily="34" charset="0"/>
              <a:ea typeface="Tahoma" pitchFamily="34" charset="0"/>
              <a:cs typeface="Tahoma"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33</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34</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35</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36</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37</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38</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39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solidFill>
                <a:srgbClr val="FF0000"/>
              </a:solidFill>
              <a:latin typeface="Arial" pitchFamily="34" charset="0"/>
            </a:endParaRPr>
          </a:p>
          <a:p>
            <a:r>
              <a:rPr lang="en-US" sz="1200" b="1" i="0" kern="1200" dirty="0" smtClean="0">
                <a:solidFill>
                  <a:srgbClr val="FF0000"/>
                </a:solidFill>
                <a:latin typeface="Arial" charset="0"/>
                <a:ea typeface="MS PGothic" pitchFamily="34" charset="-128"/>
                <a:cs typeface="ＭＳ Ｐゴシック" charset="-128"/>
              </a:rPr>
              <a:t>1. </a:t>
            </a:r>
            <a:r>
              <a:rPr lang="en-US" sz="1200" b="1" i="0" kern="1200" dirty="0" err="1" smtClean="0">
                <a:solidFill>
                  <a:srgbClr val="FF0000"/>
                </a:solidFill>
                <a:latin typeface="Arial" charset="0"/>
                <a:ea typeface="MS PGothic" pitchFamily="34" charset="-128"/>
                <a:cs typeface="ＭＳ Ｐゴシック" charset="-128"/>
              </a:rPr>
              <a:t>Fequency</a:t>
            </a:r>
            <a:r>
              <a:rPr lang="en-US" sz="1200" b="1" i="0" kern="1200" baseline="0" dirty="0" smtClean="0">
                <a:solidFill>
                  <a:srgbClr val="FF0000"/>
                </a:solidFill>
                <a:latin typeface="Arial" charset="0"/>
                <a:ea typeface="MS PGothic" pitchFamily="34" charset="-128"/>
                <a:cs typeface="ＭＳ Ｐゴシック" charset="-128"/>
              </a:rPr>
              <a:t> </a:t>
            </a:r>
            <a:r>
              <a:rPr lang="en-US" sz="1200" b="1" i="0" kern="1200" baseline="0" dirty="0" err="1" smtClean="0">
                <a:solidFill>
                  <a:srgbClr val="FF0000"/>
                </a:solidFill>
                <a:latin typeface="Arial" charset="0"/>
                <a:ea typeface="MS PGothic" pitchFamily="34" charset="-128"/>
                <a:cs typeface="ＭＳ Ｐゴシック" charset="-128"/>
              </a:rPr>
              <a:t>Bnads</a:t>
            </a:r>
            <a:r>
              <a:rPr lang="en-US" sz="1200" b="1" i="0" kern="1200" baseline="0" dirty="0" smtClean="0">
                <a:solidFill>
                  <a:srgbClr val="FF0000"/>
                </a:solidFill>
                <a:latin typeface="Arial" charset="0"/>
                <a:ea typeface="MS PGothic" pitchFamily="34" charset="-128"/>
                <a:cs typeface="ＭＳ Ｐゴシック" charset="-128"/>
              </a:rPr>
              <a:t>:</a:t>
            </a: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fontAlgn="base"/>
            <a:r>
              <a:rPr lang="en-US" sz="1200" b="0" i="0" kern="1200" dirty="0" smtClean="0">
                <a:solidFill>
                  <a:schemeClr val="tx1"/>
                </a:solidFill>
                <a:latin typeface="Arial" charset="0"/>
                <a:ea typeface="MS PGothic" pitchFamily="34" charset="-128"/>
                <a:cs typeface="ＭＳ Ｐゴシック" charset="-128"/>
              </a:rPr>
              <a:t>One of the key issues with the 5G requirements is that there are many different interested parties involved, each wanting their own needs to be met by the new 5G wireless system. This leads to the fact that not all the requirements form a coherent list. No one technology is going to be able to meet all the needs together.</a:t>
            </a:r>
          </a:p>
          <a:p>
            <a:pPr fontAlgn="base"/>
            <a:r>
              <a:rPr lang="en-US" sz="1200" b="0" i="0" kern="1200" dirty="0" smtClean="0">
                <a:solidFill>
                  <a:schemeClr val="tx1"/>
                </a:solidFill>
                <a:latin typeface="Arial" charset="0"/>
                <a:ea typeface="MS PGothic" pitchFamily="34" charset="-128"/>
                <a:cs typeface="ＭＳ Ｐゴシック" charset="-128"/>
              </a:rPr>
              <a:t>As a result of these widely varying requirements for 5G, many anticipate that the new wireless system will be a umbrella that enables a number of different radio access networks to operate together, each meeting a set of needs. As very high data download and ultra low latency requirements do not easily sit with low data rate and long battery life times, it is likely that different radio access networks will be needed for each of these requirements.</a:t>
            </a:r>
          </a:p>
          <a:p>
            <a:pPr fontAlgn="base"/>
            <a:r>
              <a:rPr lang="en-US" sz="1200" b="0" i="0" kern="1200" dirty="0" smtClean="0">
                <a:solidFill>
                  <a:schemeClr val="tx1"/>
                </a:solidFill>
                <a:latin typeface="Arial" charset="0"/>
                <a:ea typeface="MS PGothic" pitchFamily="34" charset="-128"/>
                <a:cs typeface="ＭＳ Ｐゴシック" charset="-128"/>
              </a:rPr>
              <a:t>Accordingly it is likely that various combinations of a subset of the overall list of requirements will be supported when and where it matters for the 5G wireless system.</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pPr eaLnBrk="1" hangingPunct="1"/>
            <a:r>
              <a:rPr lang="fr-FR" dirty="0" err="1" smtClean="0">
                <a:latin typeface="Arial" pitchFamily="34" charset="0"/>
              </a:rPr>
              <a:t>Wat’s</a:t>
            </a:r>
            <a:r>
              <a:rPr lang="fr-FR" dirty="0" smtClean="0">
                <a:latin typeface="Arial" pitchFamily="34" charset="0"/>
              </a:rPr>
              <a:t> new in</a:t>
            </a:r>
            <a:r>
              <a:rPr lang="fr-FR" baseline="0" dirty="0" smtClean="0">
                <a:latin typeface="Arial" pitchFamily="34" charset="0"/>
              </a:rPr>
              <a:t> 5G%</a:t>
            </a:r>
          </a:p>
          <a:p>
            <a:pPr eaLnBrk="1" hangingPunct="1"/>
            <a:endParaRPr lang="fr-FR" baseline="0" dirty="0" smtClean="0">
              <a:latin typeface="Arial" pitchFamily="34" charset="0"/>
            </a:endParaRPr>
          </a:p>
          <a:p>
            <a:r>
              <a:rPr lang="en-US" sz="1200" b="1" i="0" kern="1200" dirty="0" smtClean="0">
                <a:solidFill>
                  <a:schemeClr val="tx1"/>
                </a:solidFill>
                <a:latin typeface="Arial" charset="0"/>
                <a:ea typeface="MS PGothic" pitchFamily="34" charset="-128"/>
                <a:cs typeface="ＭＳ Ｐゴシック" charset="-128"/>
              </a:rPr>
              <a:t>Frequency</a:t>
            </a:r>
            <a:r>
              <a:rPr lang="en-US" sz="1200" b="1" i="0" kern="1200" baseline="0" dirty="0" smtClean="0">
                <a:solidFill>
                  <a:schemeClr val="tx1"/>
                </a:solidFill>
                <a:latin typeface="Arial" charset="0"/>
                <a:ea typeface="MS PGothic" pitchFamily="34" charset="-128"/>
                <a:cs typeface="ＭＳ Ｐゴシック" charset="-128"/>
              </a:rPr>
              <a:t> Bands: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As we have said in the previous  slide : In 5G we have two types of frequency band that are below 6GHz and above 6Ghz.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5G needs frequencies in three key frequency ranges to provide broad coverage and cover all use cases. The three ranges are: Below 1 GHz, 1-6 GHz, and above 6 GHz.</a:t>
            </a:r>
          </a:p>
          <a:p>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i="0" kern="1200" baseline="0" dirty="0" smtClean="0">
              <a:solidFill>
                <a:schemeClr val="tx1"/>
              </a:solidFill>
              <a:latin typeface="Arial" charset="0"/>
              <a:ea typeface="MS PGothic" pitchFamily="34"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Below 6GHz: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0" kern="1200" baseline="0" dirty="0" smtClean="0">
                <a:solidFill>
                  <a:schemeClr val="tx1"/>
                </a:solidFill>
                <a:latin typeface="Arial" charset="0"/>
                <a:ea typeface="MS PGothic" pitchFamily="34" charset="-128"/>
                <a:cs typeface="ＭＳ Ｐゴシック" charset="-128"/>
              </a:rPr>
              <a:t>     - </a:t>
            </a:r>
            <a:r>
              <a:rPr lang="fr-FR" sz="1200" b="1" kern="1200" dirty="0" err="1" smtClean="0">
                <a:solidFill>
                  <a:prstClr val="black"/>
                </a:solidFill>
                <a:latin typeface="Calibri"/>
                <a:ea typeface="MS PGothic" pitchFamily="34" charset="-128"/>
                <a:cs typeface="ＭＳ Ｐゴシック" charset="-128"/>
              </a:rPr>
              <a:t>Below</a:t>
            </a:r>
            <a:r>
              <a:rPr lang="fr-FR" sz="1200" b="1" kern="1200" dirty="0" smtClean="0">
                <a:solidFill>
                  <a:prstClr val="black"/>
                </a:solidFill>
                <a:latin typeface="Calibri"/>
                <a:ea typeface="MS PGothic" pitchFamily="34" charset="-128"/>
                <a:cs typeface="ＭＳ Ｐゴシック" charset="-128"/>
              </a:rPr>
              <a:t> 1 GHz : </a:t>
            </a:r>
            <a:r>
              <a:rPr lang="en-US" sz="1200" dirty="0" smtClean="0"/>
              <a:t>The 800 MHz band is most used sub-1 GHz band, followed by 700 MHz and then 900 </a:t>
            </a:r>
            <a:r>
              <a:rPr lang="en-US" sz="1200" dirty="0" err="1" smtClean="0"/>
              <a:t>MHz.</a:t>
            </a:r>
            <a:r>
              <a:rPr lang="en-US" sz="1200" dirty="0" smtClean="0"/>
              <a:t> where we have the frequencies intended for the uplink and for the downlink</a:t>
            </a:r>
            <a:endParaRPr kumimoji="0" lang="fr-FR" sz="1200" b="1" i="0" u="none" strike="noStrike" kern="1200" cap="none" spc="0" normalizeH="0" baseline="0" noProof="0" dirty="0" smtClean="0">
              <a:ln>
                <a:noFill/>
              </a:ln>
              <a:solidFill>
                <a:prstClr val="black"/>
              </a:solidFill>
              <a:effectLst/>
              <a:uLnTx/>
              <a:uFillTx/>
              <a:latin typeface="Calibri"/>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                        -  Frequencies below 1 GHz allow wide coverage in urban, suburban and rural areas, and help set up Internet of Things (</a:t>
            </a:r>
            <a:r>
              <a:rPr lang="en-US" sz="1200" b="1" i="0" kern="1200" baseline="0" dirty="0" err="1" smtClean="0">
                <a:solidFill>
                  <a:schemeClr val="tx1"/>
                </a:solidFill>
                <a:latin typeface="Arial" charset="0"/>
                <a:ea typeface="MS PGothic" pitchFamily="34" charset="-128"/>
                <a:cs typeface="ＭＳ Ｐゴシック" charset="-128"/>
              </a:rPr>
              <a:t>IoT</a:t>
            </a:r>
            <a:r>
              <a:rPr lang="en-US" sz="1200" b="1" i="0" kern="1200" baseline="0" dirty="0" smtClean="0">
                <a:solidFill>
                  <a:schemeClr val="tx1"/>
                </a:solidFill>
                <a:latin typeface="Arial" charset="0"/>
                <a:ea typeface="MS PGothic" pitchFamily="34" charset="-128"/>
                <a:cs typeface="ＭＳ Ｐゴシック" charset="-128"/>
              </a:rPr>
              <a:t>) services. </a:t>
            </a:r>
          </a:p>
          <a:p>
            <a:endParaRPr lang="en-US" sz="1200" b="1" i="0" kern="1200" baseline="0" dirty="0" smtClean="0">
              <a:solidFill>
                <a:schemeClr val="tx1"/>
              </a:solidFill>
              <a:latin typeface="Arial" charset="0"/>
              <a:ea typeface="MS PGothic" pitchFamily="34" charset="-128"/>
              <a:cs typeface="ＭＳ Ｐゴシック" charset="-128"/>
            </a:endParaRPr>
          </a:p>
          <a:p>
            <a:pPr>
              <a:buFontTx/>
              <a:buChar char="-"/>
            </a:pPr>
            <a:r>
              <a:rPr lang="en-US" sz="1200" b="1" i="0" kern="1200" baseline="0" dirty="0" smtClean="0">
                <a:solidFill>
                  <a:schemeClr val="tx1"/>
                </a:solidFill>
                <a:latin typeface="Arial" charset="0"/>
                <a:ea typeface="MS PGothic" pitchFamily="34" charset="-128"/>
                <a:cs typeface="ＭＳ Ｐゴシック" charset="-128"/>
              </a:rPr>
              <a:t>     From 1- 6 GHz : </a:t>
            </a:r>
          </a:p>
          <a:p>
            <a:pPr>
              <a:buFontTx/>
              <a:buNone/>
            </a:pPr>
            <a:r>
              <a:rPr lang="en-US" sz="1200" b="1" i="0" kern="1200" baseline="0" dirty="0" smtClean="0">
                <a:solidFill>
                  <a:schemeClr val="tx1"/>
                </a:solidFill>
                <a:latin typeface="Arial" charset="0"/>
                <a:ea typeface="MS PGothic" pitchFamily="34" charset="-128"/>
                <a:cs typeface="ＭＳ Ｐゴシック" charset="-128"/>
              </a:rPr>
              <a:t>     - The 1-6 GHz range provides a good mix of benefits in terms of coverage and capacity. This includes frequencies in the 3.3-3.8 GHz range which is intended to form the basis of many initial 5G services.</a:t>
            </a:r>
          </a:p>
          <a:p>
            <a:pPr>
              <a:buFontTx/>
              <a:buNone/>
            </a:pPr>
            <a:r>
              <a:rPr lang="en-US" sz="1200" b="1" i="0" kern="1200" baseline="0" dirty="0" smtClean="0">
                <a:solidFill>
                  <a:schemeClr val="tx1"/>
                </a:solidFill>
                <a:latin typeface="Arial" charset="0"/>
                <a:ea typeface="MS PGothic" pitchFamily="34" charset="-128"/>
                <a:cs typeface="ＭＳ Ｐゴシック" charset="-128"/>
              </a:rPr>
              <a:t>  Also  It includes other bands that can be assigned to 5G including 1.800 GHz, 2.3 GHz and 2.6 GHz etc. </a:t>
            </a:r>
          </a:p>
          <a:p>
            <a:pPr>
              <a:buFontTx/>
              <a:buNone/>
            </a:pPr>
            <a:r>
              <a:rPr lang="en-US" sz="1200" b="1" i="0" kern="1200" baseline="0" dirty="0" smtClean="0">
                <a:solidFill>
                  <a:schemeClr val="tx1"/>
                </a:solidFill>
                <a:latin typeface="Arial" charset="0"/>
                <a:ea typeface="MS PGothic" pitchFamily="34" charset="-128"/>
                <a:cs typeface="ＭＳ Ｐゴシック" charset="-128"/>
              </a:rPr>
              <a:t>   In the long term, more frequencies will be needed to maintain 5G quality of service and meet growing demand in the bands between 3 and 6 GHz.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Above 6GHz : </a:t>
            </a:r>
          </a:p>
          <a:p>
            <a:pPr>
              <a:buFontTx/>
              <a:buNone/>
            </a:pPr>
            <a:endParaRPr lang="en-US" sz="1200" b="1" i="0" kern="1200" baseline="0" dirty="0" smtClean="0">
              <a:solidFill>
                <a:schemeClr val="tx1"/>
              </a:solidFill>
              <a:latin typeface="Arial" charset="0"/>
              <a:ea typeface="MS PGothic" pitchFamily="34" charset="-128"/>
              <a:cs typeface="ＭＳ Ｐゴシック" charset="-128"/>
            </a:endParaRPr>
          </a:p>
          <a:p>
            <a:pPr>
              <a:buFontTx/>
              <a:buNone/>
            </a:pPr>
            <a:r>
              <a:rPr lang="en-US" sz="1200" b="1" i="0" kern="1200" baseline="0" dirty="0" smtClean="0">
                <a:solidFill>
                  <a:schemeClr val="tx1"/>
                </a:solidFill>
                <a:latin typeface="Arial" charset="0"/>
                <a:ea typeface="MS PGothic" pitchFamily="34" charset="-128"/>
                <a:cs typeface="ＭＳ Ｐゴシック" charset="-128"/>
              </a:rPr>
              <a:t>Frequencies above 6 GHz are necessary to enable the ultra-high speeds envisioned for 5G. Currently the 26 GHz and / or 28 GHz bands garner the most international support in this range. A key priority for the 2019 ITU World </a:t>
            </a:r>
            <a:r>
              <a:rPr lang="en-US" sz="1200" b="1" i="0" kern="1200" baseline="0" dirty="0" err="1" smtClean="0">
                <a:solidFill>
                  <a:schemeClr val="tx1"/>
                </a:solidFill>
                <a:latin typeface="Arial" charset="0"/>
                <a:ea typeface="MS PGothic" pitchFamily="34" charset="-128"/>
                <a:cs typeface="ＭＳ Ｐゴシック" charset="-128"/>
              </a:rPr>
              <a:t>Radiocommunication</a:t>
            </a:r>
            <a:r>
              <a:rPr lang="en-US" sz="1200" b="1" i="0" kern="1200" baseline="0" dirty="0" smtClean="0">
                <a:solidFill>
                  <a:schemeClr val="tx1"/>
                </a:solidFill>
                <a:latin typeface="Arial" charset="0"/>
                <a:ea typeface="MS PGothic" pitchFamily="34" charset="-128"/>
                <a:cs typeface="ＭＳ Ｐゴシック" charset="-128"/>
              </a:rPr>
              <a:t> Conference (WRC-19) will be the achievement of an international agreement on 5G bands above 24 GHz.</a:t>
            </a:r>
          </a:p>
          <a:p>
            <a:endParaRPr lang="en-US" sz="1200" b="1" i="0" kern="1200" baseline="0" dirty="0" smtClean="0">
              <a:solidFill>
                <a:schemeClr val="tx1"/>
              </a:solidFill>
              <a:latin typeface="Arial" charset="0"/>
              <a:ea typeface="MS PGothic" pitchFamily="34" charset="-128"/>
              <a:cs typeface="ＭＳ Ｐゴシック" charset="-128"/>
            </a:endParaRPr>
          </a:p>
          <a:p>
            <a:endParaRPr lang="en-US" sz="1200" b="1" i="0" kern="1200" baseline="0" dirty="0" smtClean="0">
              <a:solidFill>
                <a:schemeClr val="tx1"/>
              </a:solidFill>
              <a:latin typeface="Arial" charset="0"/>
              <a:ea typeface="MS PGothic" pitchFamily="34" charset="-128"/>
              <a:cs typeface="ＭＳ Ｐゴシック" charset="-128"/>
            </a:endParaRPr>
          </a:p>
          <a:p>
            <a:r>
              <a:rPr lang="en-US" sz="1200" b="1" i="0" kern="1200" baseline="0" dirty="0" smtClean="0">
                <a:solidFill>
                  <a:schemeClr val="tx1"/>
                </a:solidFill>
                <a:latin typeface="Arial" charset="0"/>
                <a:ea typeface="MS PGothic" pitchFamily="34" charset="-128"/>
                <a:cs typeface="ＭＳ Ｐゴシック" charset="-128"/>
              </a:rPr>
              <a:t>********************************************************</a:t>
            </a:r>
          </a:p>
          <a:p>
            <a:endParaRPr lang="en-US" sz="1200" b="1" i="0" kern="1200" dirty="0" smtClean="0">
              <a:solidFill>
                <a:schemeClr val="tx1"/>
              </a:solidFill>
              <a:latin typeface="Arial" charset="0"/>
              <a:ea typeface="MS PGothic" pitchFamily="34" charset="-128"/>
              <a:cs typeface="ＭＳ Ｐゴシック" charset="-128"/>
            </a:endParaRPr>
          </a:p>
          <a:p>
            <a:r>
              <a:rPr lang="en-US" sz="1200" b="0" i="0" kern="1200" dirty="0" smtClean="0">
                <a:solidFill>
                  <a:schemeClr val="tx1"/>
                </a:solidFill>
                <a:latin typeface="Arial" charset="0"/>
                <a:ea typeface="MS PGothic" pitchFamily="34" charset="-128"/>
                <a:cs typeface="ＭＳ Ｐゴシック" charset="-128"/>
              </a:rPr>
              <a:t>Though 4G LTE already operates on established frequency bands below 6GHz, 5G requires frequencies —  all the way up to 300GHz. Some are better known as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Those bands can carry far more capacity and deliver ultra-fast speeds that deliver a 20-fold increase over LTE’s fastest theoretical throughput.</a:t>
            </a:r>
          </a:p>
          <a:p>
            <a:r>
              <a:rPr lang="en-US" sz="1200" b="0" i="0" kern="1200" dirty="0" smtClean="0">
                <a:solidFill>
                  <a:schemeClr val="tx1"/>
                </a:solidFill>
                <a:latin typeface="Arial" charset="0"/>
                <a:ea typeface="MS PGothic" pitchFamily="34" charset="-128"/>
                <a:cs typeface="ＭＳ Ｐゴシック" charset="-128"/>
              </a:rPr>
              <a:t>Wireless carriers still need to bid for the higher spectrum bands as they build and roll out their respective 5G networks. In </a:t>
            </a:r>
            <a:r>
              <a:rPr lang="en-US" sz="1200" b="0" i="0" u="none" strike="noStrike" kern="1200" dirty="0" smtClean="0">
                <a:solidFill>
                  <a:schemeClr val="tx1"/>
                </a:solidFill>
                <a:latin typeface="Arial" charset="0"/>
                <a:ea typeface="MS PGothic" pitchFamily="34" charset="-128"/>
                <a:cs typeface="ＭＳ Ｐゴシック" charset="-128"/>
                <a:hlinkClick r:id="rId3"/>
              </a:rPr>
              <a:t>Canada</a:t>
            </a:r>
            <a:r>
              <a:rPr lang="en-US" sz="1200" b="0" i="0" kern="1200" dirty="0" smtClean="0">
                <a:solidFill>
                  <a:schemeClr val="tx1"/>
                </a:solidFill>
                <a:latin typeface="Arial" charset="0"/>
                <a:ea typeface="MS PGothic" pitchFamily="34" charset="-128"/>
                <a:cs typeface="ＭＳ Ｐゴシック" charset="-128"/>
              </a:rPr>
              <a:t>, for example, the federal government held a </a:t>
            </a:r>
            <a:r>
              <a:rPr lang="en-US" sz="1200" b="0" i="0" u="none" strike="noStrike" kern="1200" dirty="0" smtClean="0">
                <a:solidFill>
                  <a:schemeClr val="tx1"/>
                </a:solidFill>
                <a:latin typeface="Arial" charset="0"/>
                <a:ea typeface="MS PGothic" pitchFamily="34" charset="-128"/>
                <a:cs typeface="ＭＳ Ｐゴシック" charset="-128"/>
                <a:hlinkClick r:id="rId4"/>
              </a:rPr>
              <a:t>spectrum auction for 600MHz</a:t>
            </a:r>
            <a:r>
              <a:rPr lang="en-US" sz="1200" b="0" i="0" kern="1200" dirty="0" smtClean="0">
                <a:solidFill>
                  <a:schemeClr val="tx1"/>
                </a:solidFill>
                <a:latin typeface="Arial" charset="0"/>
                <a:ea typeface="MS PGothic" pitchFamily="34" charset="-128"/>
                <a:cs typeface="ＭＳ Ｐゴシック" charset="-128"/>
              </a:rPr>
              <a:t> in 2019, with </a:t>
            </a:r>
            <a:r>
              <a:rPr lang="en-US" sz="1200" b="0" i="0" u="none" strike="noStrike" kern="1200" dirty="0" smtClean="0">
                <a:solidFill>
                  <a:schemeClr val="tx1"/>
                </a:solidFill>
                <a:latin typeface="Arial" charset="0"/>
                <a:ea typeface="MS PGothic" pitchFamily="34" charset="-128"/>
                <a:cs typeface="ＭＳ Ｐゴシック" charset="-128"/>
                <a:hlinkClick r:id="rId5"/>
              </a:rPr>
              <a:t>3500MHz ongoing for 2020</a:t>
            </a:r>
            <a:r>
              <a:rPr lang="en-US" sz="1200" b="0" i="0" kern="1200" dirty="0" smtClean="0">
                <a:solidFill>
                  <a:schemeClr val="tx1"/>
                </a:solidFill>
                <a:latin typeface="Arial" charset="0"/>
                <a:ea typeface="MS PGothic" pitchFamily="34" charset="-128"/>
                <a:cs typeface="ＭＳ Ｐゴシック" charset="-128"/>
              </a:rPr>
              <a:t> and 1GHz currently planned for 2021. More are likely to follow after that. In the US, millimeter wave (</a:t>
            </a:r>
            <a:r>
              <a:rPr lang="en-US" sz="1200" b="0" i="0" kern="1200" dirty="0" err="1" smtClean="0">
                <a:solidFill>
                  <a:schemeClr val="tx1"/>
                </a:solidFill>
                <a:latin typeface="Arial" charset="0"/>
                <a:ea typeface="MS PGothic" pitchFamily="34" charset="-128"/>
                <a:cs typeface="ＭＳ Ｐゴシック" charset="-128"/>
              </a:rPr>
              <a:t>mmWave</a:t>
            </a:r>
            <a:r>
              <a:rPr lang="en-US" sz="1200" b="0" i="0" kern="1200" dirty="0" smtClean="0">
                <a:solidFill>
                  <a:schemeClr val="tx1"/>
                </a:solidFill>
                <a:latin typeface="Arial" charset="0"/>
                <a:ea typeface="MS PGothic" pitchFamily="34" charset="-128"/>
                <a:cs typeface="ＭＳ Ｐゴシック" charset="-128"/>
              </a:rPr>
              <a:t>) spectrum auctions netted $4.47 billion (US) — the largest single total in the country’s history — as of the spring in 2020.</a:t>
            </a:r>
          </a:p>
          <a:p>
            <a:pPr eaLnBrk="1" hangingPunct="1"/>
            <a:endParaRPr lang="fr-FR" dirty="0" smtClean="0">
              <a:latin typeface="Arial" pitchFamily="34" charset="0"/>
            </a:endParaRPr>
          </a:p>
        </p:txBody>
      </p:sp>
      <p:sp>
        <p:nvSpPr>
          <p:cNvPr id="22532" name="Espace réservé du numéro de diapositive 3"/>
          <p:cNvSpPr>
            <a:spLocks noGrp="1"/>
          </p:cNvSpPr>
          <p:nvPr>
            <p:ph type="sldNum" sz="quarter" idx="5"/>
          </p:nvPr>
        </p:nvSpPr>
        <p:spPr>
          <a:noFill/>
        </p:spPr>
        <p:txBody>
          <a:bodyPr/>
          <a:lstStyle/>
          <a:p>
            <a:fld id="{FAC422ED-6818-4F06-98C9-F188C99F907D}" type="slidenum">
              <a:rPr lang="en-GB"/>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13186C96-4143-4A6E-8968-83807B070D78}" type="slidenum">
              <a:rPr lang="en-GB"/>
              <a:pPr/>
              <a:t>‹N°›</a:t>
            </a:fld>
            <a:endParaRPr lang="en-GB"/>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800EB567-8D19-46FB-956E-E7D268B1F86D}" type="slidenum">
              <a:rPr lang="en-GB"/>
              <a:pPr/>
              <a:t>‹N°›</a:t>
            </a:fld>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5B36ECB4-0FC0-4C5B-8871-F8A8A759A5C5}" type="slidenum">
              <a:rPr lang="en-GB"/>
              <a:pPr/>
              <a:t>‹N°›</a:t>
            </a:fld>
            <a:endParaRPr lang="en-GB"/>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4AE14CD6-B34E-42C2-9282-8FC5610B1C88}" type="slidenum">
              <a:rPr lang="en-GB"/>
              <a:pPr/>
              <a:t>‹N°›</a:t>
            </a:fld>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94552367-A191-4371-B2F6-153A66F7D157}" type="slidenum">
              <a:rPr lang="en-GB"/>
              <a:pPr/>
              <a:t>‹N°›</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9991B38C-B551-4D35-ABAA-33B882CB5B69}" type="slidenum">
              <a:rPr lang="en-GB"/>
              <a:pPr/>
              <a:t>‹N°›</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FDAE454B-7707-49F7-A011-464C22774E3F}" type="slidenum">
              <a:rPr lang="en-GB"/>
              <a:pPr/>
              <a:t>‹N°›</a:t>
            </a:fld>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endParaRPr lang="fr-FR"/>
          </a:p>
        </p:txBody>
      </p:sp>
      <p:sp>
        <p:nvSpPr>
          <p:cNvPr id="8" name="Rectangle 5"/>
          <p:cNvSpPr>
            <a:spLocks noGrp="1" noChangeArrowheads="1"/>
          </p:cNvSpPr>
          <p:nvPr>
            <p:ph type="ftr" sz="quarter" idx="11"/>
          </p:nvPr>
        </p:nvSpPr>
        <p:spPr>
          <a:ln/>
        </p:spPr>
        <p:txBody>
          <a:bodyPr/>
          <a:lstStyle>
            <a:lvl1pPr>
              <a:defRPr/>
            </a:lvl1pPr>
          </a:lstStyle>
          <a:p>
            <a:endParaRPr lang="fr-FR"/>
          </a:p>
        </p:txBody>
      </p:sp>
      <p:sp>
        <p:nvSpPr>
          <p:cNvPr id="9" name="Rectangle 6"/>
          <p:cNvSpPr>
            <a:spLocks noGrp="1" noChangeArrowheads="1"/>
          </p:cNvSpPr>
          <p:nvPr>
            <p:ph type="sldNum" sz="quarter" idx="12"/>
          </p:nvPr>
        </p:nvSpPr>
        <p:spPr>
          <a:ln/>
        </p:spPr>
        <p:txBody>
          <a:bodyPr/>
          <a:lstStyle>
            <a:lvl1pPr>
              <a:defRPr/>
            </a:lvl1pPr>
          </a:lstStyle>
          <a:p>
            <a:fld id="{DE27CD53-217F-444B-962B-B9868994D2E8}" type="slidenum">
              <a:rPr lang="en-GB"/>
              <a:pPr/>
              <a:t>‹N°›</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endParaRPr lang="fr-FR"/>
          </a:p>
        </p:txBody>
      </p:sp>
      <p:sp>
        <p:nvSpPr>
          <p:cNvPr id="4" name="Rectangle 5"/>
          <p:cNvSpPr>
            <a:spLocks noGrp="1" noChangeArrowheads="1"/>
          </p:cNvSpPr>
          <p:nvPr>
            <p:ph type="ftr" sz="quarter" idx="11"/>
          </p:nvPr>
        </p:nvSpPr>
        <p:spPr>
          <a:ln/>
        </p:spPr>
        <p:txBody>
          <a:bodyPr/>
          <a:lstStyle>
            <a:lvl1pPr>
              <a:defRPr/>
            </a:lvl1pPr>
          </a:lstStyle>
          <a:p>
            <a:endParaRPr lang="fr-FR"/>
          </a:p>
        </p:txBody>
      </p:sp>
      <p:sp>
        <p:nvSpPr>
          <p:cNvPr id="5" name="Rectangle 6"/>
          <p:cNvSpPr>
            <a:spLocks noGrp="1" noChangeArrowheads="1"/>
          </p:cNvSpPr>
          <p:nvPr>
            <p:ph type="sldNum" sz="quarter" idx="12"/>
          </p:nvPr>
        </p:nvSpPr>
        <p:spPr>
          <a:ln/>
        </p:spPr>
        <p:txBody>
          <a:bodyPr/>
          <a:lstStyle>
            <a:lvl1pPr>
              <a:defRPr/>
            </a:lvl1pPr>
          </a:lstStyle>
          <a:p>
            <a:fld id="{19C76528-0BDB-4F47-9634-F7EB630FE8E5}" type="slidenum">
              <a:rPr lang="en-GB"/>
              <a:pPr/>
              <a:t>‹N°›</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fr-FR"/>
          </a:p>
        </p:txBody>
      </p:sp>
      <p:sp>
        <p:nvSpPr>
          <p:cNvPr id="3" name="Rectangle 5"/>
          <p:cNvSpPr>
            <a:spLocks noGrp="1" noChangeArrowheads="1"/>
          </p:cNvSpPr>
          <p:nvPr>
            <p:ph type="ftr" sz="quarter" idx="11"/>
          </p:nvPr>
        </p:nvSpPr>
        <p:spPr>
          <a:ln/>
        </p:spPr>
        <p:txBody>
          <a:bodyPr/>
          <a:lstStyle>
            <a:lvl1pPr>
              <a:defRPr/>
            </a:lvl1pPr>
          </a:lstStyle>
          <a:p>
            <a:endParaRPr lang="fr-FR"/>
          </a:p>
        </p:txBody>
      </p:sp>
      <p:sp>
        <p:nvSpPr>
          <p:cNvPr id="4" name="Rectangle 6"/>
          <p:cNvSpPr>
            <a:spLocks noGrp="1" noChangeArrowheads="1"/>
          </p:cNvSpPr>
          <p:nvPr>
            <p:ph type="sldNum" sz="quarter" idx="12"/>
          </p:nvPr>
        </p:nvSpPr>
        <p:spPr>
          <a:ln/>
        </p:spPr>
        <p:txBody>
          <a:bodyPr/>
          <a:lstStyle>
            <a:lvl1pPr>
              <a:defRPr/>
            </a:lvl1pPr>
          </a:lstStyle>
          <a:p>
            <a:fld id="{B48A5D33-32C5-4135-8AFB-86CECB8AA760}" type="slidenum">
              <a:rPr lang="en-GB"/>
              <a:pPr/>
              <a:t>‹N°›</a:t>
            </a:fld>
            <a:endParaRPr lang="en-GB"/>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A1F2F2AF-FED6-4FFF-AFF7-4DE84B558A34}" type="slidenum">
              <a:rPr lang="en-GB"/>
              <a:pPr/>
              <a:t>‹N°›</a:t>
            </a:fld>
            <a:endParaRPr lang="en-GB"/>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4BAA2AD1-399D-4D4E-A953-172EBF357392}" type="slidenum">
              <a:rPr lang="en-GB"/>
              <a:pPr/>
              <a:t>‹N°›</a:t>
            </a:fld>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Cliquez pour modifier le style du titre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Cliquez pour modifier les styles du texte du masque</a:t>
            </a:r>
          </a:p>
          <a:p>
            <a:pPr lvl="1"/>
            <a:r>
              <a:rPr lang="en-GB" smtClean="0"/>
              <a:t>Deuxième niveau</a:t>
            </a:r>
          </a:p>
          <a:p>
            <a:pPr lvl="2"/>
            <a:r>
              <a:rPr lang="en-GB" smtClean="0"/>
              <a:t>Troisième niveau</a:t>
            </a:r>
          </a:p>
          <a:p>
            <a:pPr lvl="3"/>
            <a:r>
              <a:rPr lang="en-GB" smtClean="0"/>
              <a:t>Quatrième niveau</a:t>
            </a:r>
          </a:p>
          <a:p>
            <a:pPr lvl="4"/>
            <a:r>
              <a:rPr lang="en-GB" smtClean="0"/>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fr-F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fr-F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FBE4DD6-9216-432A-84B0-4539895E08D1}" type="slidenum">
              <a:rPr lang="en-GB"/>
              <a:pPr/>
              <a:t>‹N°›</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hf hdr="0" ftr="0" dt="0"/>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charset="-128"/>
        </a:defRPr>
      </a:lvl1pPr>
      <a:lvl2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0.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png"/><Relationship Id="rId5" Type="http://schemas.openxmlformats.org/officeDocument/2006/relationships/oleObject" Target="../embeddings/oleObject3.bin"/><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21.png"/><Relationship Id="rId9"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2.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4.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5.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6.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7.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5.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png"/><Relationship Id="rId5" Type="http://schemas.openxmlformats.org/officeDocument/2006/relationships/oleObject" Target="../embeddings/oleObject4.bin"/><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1.png"/><Relationship Id="rId10" Type="http://schemas.openxmlformats.org/officeDocument/2006/relationships/image" Target="../media/image5.png"/><Relationship Id="rId4" Type="http://schemas.openxmlformats.org/officeDocument/2006/relationships/image" Target="../media/image30.png"/><Relationship Id="rId9" Type="http://schemas.openxmlformats.org/officeDocument/2006/relationships/image" Target="../media/image10.png"/></Relationships>
</file>

<file path=ppt/slides/_rels/slide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4.png"/><Relationship Id="rId7" Type="http://schemas.openxmlformats.org/officeDocument/2006/relationships/image" Target="../media/image3.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36.png"/><Relationship Id="rId10" Type="http://schemas.openxmlformats.org/officeDocument/2006/relationships/image" Target="../media/image5.png"/><Relationship Id="rId4" Type="http://schemas.openxmlformats.org/officeDocument/2006/relationships/image" Target="../media/image35.png"/><Relationship Id="rId9"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5.png"/><Relationship Id="rId4" Type="http://schemas.openxmlformats.org/officeDocument/2006/relationships/oleObject" Target="../embeddings/oleObject1.bin"/><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3.png"/><Relationship Id="rId7"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10" Type="http://schemas.openxmlformats.org/officeDocument/2006/relationships/image" Target="../media/image47.png"/><Relationship Id="rId4" Type="http://schemas.openxmlformats.org/officeDocument/2006/relationships/image" Target="../media/image2.png"/><Relationship Id="rId9" Type="http://schemas.openxmlformats.org/officeDocument/2006/relationships/image" Target="../media/image46.png"/></Relationships>
</file>

<file path=ppt/slides/_rels/slide3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png"/><Relationship Id="rId7"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52.png"/><Relationship Id="rId5" Type="http://schemas.openxmlformats.org/officeDocument/2006/relationships/image" Target="../media/image10.png"/><Relationship Id="rId10" Type="http://schemas.openxmlformats.org/officeDocument/2006/relationships/image" Target="../media/image51.png"/><Relationship Id="rId4" Type="http://schemas.openxmlformats.org/officeDocument/2006/relationships/image" Target="../media/image2.png"/><Relationship Id="rId9" Type="http://schemas.openxmlformats.org/officeDocument/2006/relationships/image" Target="../media/image50.png"/></Relationships>
</file>

<file path=ppt/slides/_rels/slide3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3.png"/><Relationship Id="rId7"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4.xml"/><Relationship Id="rId7" Type="http://schemas.openxmlformats.org/officeDocument/2006/relationships/diagramQuickStyle" Target="../diagrams/quickStyle1.xml"/><Relationship Id="rId12"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diagramLayout" Target="../diagrams/layout1.xml"/><Relationship Id="rId11" Type="http://schemas.openxmlformats.org/officeDocument/2006/relationships/image" Target="../media/image10.png"/><Relationship Id="rId5" Type="http://schemas.openxmlformats.org/officeDocument/2006/relationships/diagramData" Target="../diagrams/data1.xml"/><Relationship Id="rId10" Type="http://schemas.openxmlformats.org/officeDocument/2006/relationships/image" Target="../media/image2.png"/><Relationship Id="rId4" Type="http://schemas.openxmlformats.org/officeDocument/2006/relationships/oleObject" Target="../embeddings/oleObject2.bin"/><Relationship Id="rId9"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Espace réservé du numéro de diapositive 4"/>
          <p:cNvSpPr>
            <a:spLocks noGrp="1"/>
          </p:cNvSpPr>
          <p:nvPr>
            <p:ph type="sldNum" sz="quarter" idx="12"/>
          </p:nvPr>
        </p:nvSpPr>
        <p:spPr>
          <a:noFill/>
        </p:spPr>
        <p:txBody>
          <a:bodyPr/>
          <a:lstStyle/>
          <a:p>
            <a:fld id="{71DF15D9-A2C6-42AA-AD1B-EF36C1F74917}" type="slidenum">
              <a:rPr lang="en-GB"/>
              <a:pPr/>
              <a:t>1</a:t>
            </a:fld>
            <a:endParaRPr lang="en-GB" dirty="0"/>
          </a:p>
        </p:txBody>
      </p:sp>
      <p:sp>
        <p:nvSpPr>
          <p:cNvPr id="15364" name="Text Box 3"/>
          <p:cNvSpPr txBox="1">
            <a:spLocks noChangeArrowheads="1"/>
          </p:cNvSpPr>
          <p:nvPr/>
        </p:nvSpPr>
        <p:spPr bwMode="auto">
          <a:xfrm>
            <a:off x="1928794" y="3571876"/>
            <a:ext cx="6191250" cy="1631216"/>
          </a:xfrm>
          <a:prstGeom prst="rect">
            <a:avLst/>
          </a:prstGeom>
          <a:noFill/>
          <a:ln w="9525">
            <a:noFill/>
            <a:miter lim="800000"/>
            <a:headEnd/>
            <a:tailEnd/>
          </a:ln>
        </p:spPr>
        <p:txBody>
          <a:bodyPr wrap="square">
            <a:spAutoFit/>
          </a:bodyPr>
          <a:lstStyle/>
          <a:p>
            <a:pPr>
              <a:spcBef>
                <a:spcPct val="50000"/>
              </a:spcBef>
            </a:pPr>
            <a:r>
              <a:rPr lang="en-GB" sz="2000" b="1" i="1" dirty="0" smtClean="0">
                <a:solidFill>
                  <a:schemeClr val="tx2"/>
                </a:solidFill>
                <a:latin typeface="Times New Roman" pitchFamily="18" charset="0"/>
              </a:rPr>
              <a:t>Dr. </a:t>
            </a:r>
            <a:r>
              <a:rPr lang="en-GB" sz="2000" b="1" i="1" dirty="0" err="1" smtClean="0">
                <a:solidFill>
                  <a:schemeClr val="tx2"/>
                </a:solidFill>
                <a:latin typeface="Times New Roman" pitchFamily="18" charset="0"/>
              </a:rPr>
              <a:t>Riadh</a:t>
            </a:r>
            <a:r>
              <a:rPr lang="en-GB" sz="2000" b="1" i="1" dirty="0" smtClean="0">
                <a:solidFill>
                  <a:schemeClr val="tx2"/>
                </a:solidFill>
                <a:latin typeface="Times New Roman" pitchFamily="18" charset="0"/>
              </a:rPr>
              <a:t> AJGOU</a:t>
            </a:r>
          </a:p>
          <a:p>
            <a:pPr>
              <a:spcBef>
                <a:spcPct val="50000"/>
              </a:spcBef>
            </a:pPr>
            <a:r>
              <a:rPr lang="en-GB" sz="2000" b="1" i="1" dirty="0" smtClean="0">
                <a:solidFill>
                  <a:schemeClr val="tx2"/>
                </a:solidFill>
                <a:latin typeface="Times New Roman" pitchFamily="18" charset="0"/>
              </a:rPr>
              <a:t>Faculty of </a:t>
            </a:r>
            <a:r>
              <a:rPr lang="en-GB" sz="2000" b="1" i="1" dirty="0" err="1" smtClean="0">
                <a:solidFill>
                  <a:schemeClr val="tx2"/>
                </a:solidFill>
                <a:latin typeface="Times New Roman" pitchFamily="18" charset="0"/>
              </a:rPr>
              <a:t>Technlogy</a:t>
            </a:r>
            <a:r>
              <a:rPr lang="en-GB" sz="2000" b="1" i="1" dirty="0" smtClean="0">
                <a:solidFill>
                  <a:schemeClr val="tx2"/>
                </a:solidFill>
                <a:latin typeface="Times New Roman" pitchFamily="18" charset="0"/>
              </a:rPr>
              <a:t>,  </a:t>
            </a:r>
            <a:r>
              <a:rPr lang="en-GB" sz="2000" b="1" i="1" dirty="0" err="1" smtClean="0">
                <a:solidFill>
                  <a:schemeClr val="tx2"/>
                </a:solidFill>
                <a:latin typeface="Times New Roman" pitchFamily="18" charset="0"/>
              </a:rPr>
              <a:t>Departement</a:t>
            </a:r>
            <a:r>
              <a:rPr lang="en-GB" sz="2000" b="1" i="1" dirty="0" smtClean="0">
                <a:solidFill>
                  <a:schemeClr val="tx2"/>
                </a:solidFill>
                <a:latin typeface="Times New Roman" pitchFamily="18" charset="0"/>
              </a:rPr>
              <a:t> of Electrical </a:t>
            </a:r>
            <a:r>
              <a:rPr lang="en-GB" sz="2000" b="1" i="1" dirty="0" err="1" smtClean="0">
                <a:solidFill>
                  <a:schemeClr val="tx2"/>
                </a:solidFill>
                <a:latin typeface="Times New Roman" pitchFamily="18" charset="0"/>
              </a:rPr>
              <a:t>Engeneering</a:t>
            </a:r>
            <a:r>
              <a:rPr lang="en-GB" sz="2000" b="1" i="1" dirty="0" smtClean="0">
                <a:solidFill>
                  <a:schemeClr val="tx2"/>
                </a:solidFill>
                <a:latin typeface="Times New Roman" pitchFamily="18" charset="0"/>
              </a:rPr>
              <a:t> . El </a:t>
            </a:r>
            <a:r>
              <a:rPr lang="en-GB" sz="2000" b="1" i="1" dirty="0" err="1" smtClean="0">
                <a:solidFill>
                  <a:schemeClr val="tx2"/>
                </a:solidFill>
                <a:latin typeface="Times New Roman" pitchFamily="18" charset="0"/>
              </a:rPr>
              <a:t>Oued</a:t>
            </a:r>
            <a:r>
              <a:rPr lang="en-GB" sz="2000" b="1" i="1" dirty="0" smtClean="0">
                <a:solidFill>
                  <a:schemeClr val="tx2"/>
                </a:solidFill>
                <a:latin typeface="Times New Roman" pitchFamily="18" charset="0"/>
              </a:rPr>
              <a:t> Algeria  	</a:t>
            </a:r>
          </a:p>
          <a:p>
            <a:pPr>
              <a:spcBef>
                <a:spcPct val="50000"/>
              </a:spcBef>
            </a:pPr>
            <a:r>
              <a:rPr lang="en-GB" sz="2000" dirty="0" smtClean="0">
                <a:solidFill>
                  <a:schemeClr val="tx2"/>
                </a:solidFill>
              </a:rPr>
              <a:t>       </a:t>
            </a:r>
            <a:endParaRPr lang="en-GB" sz="2000" dirty="0">
              <a:solidFill>
                <a:schemeClr val="tx2"/>
              </a:solidFill>
            </a:endParaRPr>
          </a:p>
        </p:txBody>
      </p:sp>
      <p:sp>
        <p:nvSpPr>
          <p:cNvPr id="14" name="Rectangle 13"/>
          <p:cNvSpPr/>
          <p:nvPr/>
        </p:nvSpPr>
        <p:spPr>
          <a:xfrm>
            <a:off x="1357290" y="2285992"/>
            <a:ext cx="7000924" cy="101566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fr-FR" sz="3000" b="1" dirty="0" smtClean="0">
                <a:solidFill>
                  <a:srgbClr val="000099"/>
                </a:solidFill>
                <a:latin typeface="Times New Roman"/>
                <a:ea typeface="Times New Roman"/>
                <a:cs typeface="Arial"/>
              </a:rPr>
              <a:t>G5 Technologie: Chalenges and </a:t>
            </a:r>
            <a:r>
              <a:rPr lang="fr-FR" sz="3000" b="1" dirty="0" err="1" smtClean="0">
                <a:solidFill>
                  <a:srgbClr val="000099"/>
                </a:solidFill>
                <a:latin typeface="Times New Roman"/>
                <a:ea typeface="Times New Roman"/>
                <a:cs typeface="Arial"/>
              </a:rPr>
              <a:t>requirements</a:t>
            </a:r>
            <a:endParaRPr lang="fr-FR" sz="3000" b="1" dirty="0" smtClean="0">
              <a:solidFill>
                <a:srgbClr val="000099"/>
              </a:solidFill>
              <a:latin typeface="Times New Roman"/>
              <a:ea typeface="Times New Roman"/>
              <a:cs typeface="Arial"/>
            </a:endParaRPr>
          </a:p>
        </p:txBody>
      </p:sp>
      <p:pic>
        <p:nvPicPr>
          <p:cNvPr id="10" name="Picture 52" descr="D:\Disque local D\DVD 57\Universités\Administratif\2014-2015\Divers\logo univ eloued couleur2.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143372" y="571480"/>
            <a:ext cx="1081169" cy="1071570"/>
          </a:xfrm>
          <a:prstGeom prst="rect">
            <a:avLst/>
          </a:prstGeom>
          <a:noFill/>
          <a:ln w="9525">
            <a:noFill/>
            <a:miter lim="800000"/>
            <a:headEnd/>
            <a:tailEnd/>
          </a:ln>
          <a:extLst/>
        </p:spPr>
      </p:pic>
      <p:pic>
        <p:nvPicPr>
          <p:cNvPr id="108545" name="Picture 1"/>
          <p:cNvPicPr>
            <a:picLocks noChangeAspect="1" noChangeArrowheads="1"/>
          </p:cNvPicPr>
          <p:nvPr/>
        </p:nvPicPr>
        <p:blipFill>
          <a:blip r:embed="rId5"/>
          <a:srcRect/>
          <a:stretch>
            <a:fillRect/>
          </a:stretch>
        </p:blipFill>
        <p:spPr bwMode="auto">
          <a:xfrm>
            <a:off x="0" y="5786454"/>
            <a:ext cx="1224188" cy="928694"/>
          </a:xfrm>
          <a:prstGeom prst="rect">
            <a:avLst/>
          </a:prstGeom>
          <a:noFill/>
          <a:ln w="9525">
            <a:noFill/>
            <a:miter lim="800000"/>
            <a:headEnd/>
            <a:tailEnd/>
          </a:ln>
          <a:effectLst/>
        </p:spPr>
      </p:pic>
      <p:pic>
        <p:nvPicPr>
          <p:cNvPr id="108546" name="Picture 2"/>
          <p:cNvPicPr>
            <a:picLocks noChangeAspect="1" noChangeArrowheads="1"/>
          </p:cNvPicPr>
          <p:nvPr/>
        </p:nvPicPr>
        <p:blipFill>
          <a:blip r:embed="rId6"/>
          <a:srcRect/>
          <a:stretch>
            <a:fillRect/>
          </a:stretch>
        </p:blipFill>
        <p:spPr bwMode="auto">
          <a:xfrm>
            <a:off x="0" y="0"/>
            <a:ext cx="1390650" cy="1619250"/>
          </a:xfrm>
          <a:prstGeom prst="rect">
            <a:avLst/>
          </a:prstGeom>
          <a:noFill/>
          <a:ln w="9525">
            <a:noFill/>
            <a:miter lim="800000"/>
            <a:headEnd/>
            <a:tailEnd/>
          </a:ln>
          <a:effectLst/>
        </p:spPr>
      </p:pic>
      <p:pic>
        <p:nvPicPr>
          <p:cNvPr id="108549" name="Picture 5" descr="Partners – sphinx-project.eu"/>
          <p:cNvPicPr>
            <a:picLocks noChangeAspect="1" noChangeArrowheads="1"/>
          </p:cNvPicPr>
          <p:nvPr/>
        </p:nvPicPr>
        <p:blipFill>
          <a:blip r:embed="rId7" cstate="print"/>
          <a:srcRect/>
          <a:stretch>
            <a:fillRect/>
          </a:stretch>
        </p:blipFill>
        <p:spPr bwMode="auto">
          <a:xfrm>
            <a:off x="7429520" y="71414"/>
            <a:ext cx="1428736" cy="1428736"/>
          </a:xfrm>
          <a:prstGeom prst="rect">
            <a:avLst/>
          </a:prstGeom>
          <a:noFill/>
        </p:spPr>
      </p:pic>
      <p:pic>
        <p:nvPicPr>
          <p:cNvPr id="108551"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10</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Numerology</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sp>
        <p:nvSpPr>
          <p:cNvPr id="20" name="Oval 28"/>
          <p:cNvSpPr>
            <a:spLocks noChangeArrowheads="1"/>
          </p:cNvSpPr>
          <p:nvPr/>
        </p:nvSpPr>
        <p:spPr bwMode="gray">
          <a:xfrm>
            <a:off x="500034" y="4357694"/>
            <a:ext cx="2357422" cy="928694"/>
          </a:xfrm>
          <a:prstGeom prst="ellipse">
            <a:avLst/>
          </a:prstGeom>
          <a:gradFill rotWithShape="1">
            <a:gsLst>
              <a:gs pos="0">
                <a:srgbClr val="800080"/>
              </a:gs>
              <a:gs pos="100000">
                <a:srgbClr val="800080">
                  <a:gamma/>
                  <a:shade val="24314"/>
                  <a:invGamma/>
                </a:srgbClr>
              </a:gs>
            </a:gsLst>
            <a:lin ang="5400000" scaled="1"/>
          </a:gradFill>
          <a:ln w="9525">
            <a:noFill/>
            <a:round/>
            <a:headEnd/>
            <a:tailEnd/>
          </a:ln>
          <a:effectLst/>
        </p:spPr>
        <p:txBody>
          <a:bodyPr wrap="none" anchor="ctr"/>
          <a:lstStyle/>
          <a:p>
            <a:pPr lvl="0" algn="ctr">
              <a:defRPr/>
            </a:pPr>
            <a:r>
              <a:rPr lang="en-GB" b="1" dirty="0" smtClean="0">
                <a:solidFill>
                  <a:srgbClr val="FFFF00"/>
                </a:solidFill>
              </a:rPr>
              <a:t>Numerology</a:t>
            </a:r>
            <a:endParaRPr kumimoji="0" lang="fr-FR" sz="1800" b="1" i="0" u="none" strike="noStrike" kern="1200" cap="none" spc="0" normalizeH="0" baseline="0" noProof="0" dirty="0">
              <a:ln>
                <a:noFill/>
              </a:ln>
              <a:solidFill>
                <a:srgbClr val="FFFF00"/>
              </a:solidFill>
              <a:effectLst/>
              <a:uLnTx/>
              <a:uFillTx/>
              <a:latin typeface="Arial" charset="0"/>
              <a:ea typeface="+mn-ea"/>
              <a:cs typeface="Arial" charset="0"/>
            </a:endParaRPr>
          </a:p>
        </p:txBody>
      </p:sp>
      <p:sp>
        <p:nvSpPr>
          <p:cNvPr id="35" name="Rectangle à coins arrondis 34"/>
          <p:cNvSpPr/>
          <p:nvPr/>
        </p:nvSpPr>
        <p:spPr>
          <a:xfrm>
            <a:off x="4143372" y="4286256"/>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srgbClr val="FF0000"/>
                </a:solidFill>
                <a:latin typeface="Calibri"/>
                <a:ea typeface="+mn-ea"/>
              </a:rPr>
              <a:t>In 4G </a:t>
            </a:r>
            <a:r>
              <a:rPr lang="fr-FR" sz="2000" b="1" dirty="0" err="1" smtClean="0">
                <a:solidFill>
                  <a:srgbClr val="FF0000"/>
                </a:solidFill>
                <a:latin typeface="Calibri"/>
                <a:ea typeface="+mn-ea"/>
              </a:rPr>
              <a:t>we</a:t>
            </a:r>
            <a:r>
              <a:rPr lang="fr-FR" sz="2000" b="1" dirty="0" smtClean="0">
                <a:solidFill>
                  <a:srgbClr val="FF0000"/>
                </a:solidFill>
                <a:latin typeface="Calibri"/>
                <a:ea typeface="+mn-ea"/>
              </a:rPr>
              <a:t> have one </a:t>
            </a:r>
            <a:r>
              <a:rPr lang="fr-FR" sz="2000" b="1" dirty="0" err="1" smtClean="0">
                <a:solidFill>
                  <a:srgbClr val="FF0000"/>
                </a:solidFill>
                <a:latin typeface="Calibri"/>
                <a:ea typeface="+mn-ea"/>
              </a:rPr>
              <a:t>numerology</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pic>
        <p:nvPicPr>
          <p:cNvPr id="36" name="Picture 2"/>
          <p:cNvPicPr>
            <a:picLocks noChangeAspect="1" noChangeArrowheads="1"/>
          </p:cNvPicPr>
          <p:nvPr/>
        </p:nvPicPr>
        <p:blipFill>
          <a:blip r:embed="rId4"/>
          <a:srcRect/>
          <a:stretch>
            <a:fillRect/>
          </a:stretch>
        </p:blipFill>
        <p:spPr bwMode="auto">
          <a:xfrm>
            <a:off x="0" y="0"/>
            <a:ext cx="1142976" cy="1330862"/>
          </a:xfrm>
          <a:prstGeom prst="rect">
            <a:avLst/>
          </a:prstGeom>
          <a:noFill/>
          <a:ln w="9525">
            <a:noFill/>
            <a:miter lim="800000"/>
            <a:headEnd/>
            <a:tailEnd/>
          </a:ln>
          <a:effectLst/>
        </p:spPr>
      </p:pic>
      <p:sp>
        <p:nvSpPr>
          <p:cNvPr id="39" name="Rectangle à coins arrondis 38"/>
          <p:cNvSpPr/>
          <p:nvPr/>
        </p:nvSpPr>
        <p:spPr>
          <a:xfrm>
            <a:off x="4143372" y="5143512"/>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srgbClr val="FF0000"/>
                </a:solidFill>
                <a:latin typeface="Calibri"/>
                <a:ea typeface="+mn-ea"/>
              </a:rPr>
              <a:t>In 5G </a:t>
            </a:r>
            <a:r>
              <a:rPr lang="fr-FR" sz="2000" b="1" dirty="0" err="1" smtClean="0">
                <a:solidFill>
                  <a:srgbClr val="FF0000"/>
                </a:solidFill>
                <a:latin typeface="Calibri"/>
                <a:ea typeface="+mn-ea"/>
              </a:rPr>
              <a:t>we</a:t>
            </a:r>
            <a:r>
              <a:rPr lang="fr-FR" sz="2000" b="1" dirty="0" smtClean="0">
                <a:solidFill>
                  <a:srgbClr val="FF0000"/>
                </a:solidFill>
                <a:latin typeface="Calibri"/>
                <a:ea typeface="+mn-ea"/>
              </a:rPr>
              <a:t> have multiple </a:t>
            </a:r>
            <a:r>
              <a:rPr lang="fr-FR" sz="2000" b="1" dirty="0" err="1" smtClean="0">
                <a:solidFill>
                  <a:srgbClr val="FF0000"/>
                </a:solidFill>
                <a:latin typeface="Calibri"/>
                <a:ea typeface="+mn-ea"/>
              </a:rPr>
              <a:t>numerology</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40" name="Flèche vers le bas 39"/>
          <p:cNvSpPr/>
          <p:nvPr/>
        </p:nvSpPr>
        <p:spPr>
          <a:xfrm rot="16200000">
            <a:off x="3286116" y="3929066"/>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19" name="Rectangle à coins arrondis 18"/>
          <p:cNvSpPr/>
          <p:nvPr/>
        </p:nvSpPr>
        <p:spPr>
          <a:xfrm>
            <a:off x="1000100" y="1643050"/>
            <a:ext cx="7143800" cy="100013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00"/>
                </a:solidFill>
              </a:rPr>
              <a:t>Numerology means : </a:t>
            </a:r>
            <a:r>
              <a:rPr lang="en-US" dirty="0" smtClean="0">
                <a:solidFill>
                  <a:schemeClr val="accent3"/>
                </a:solidFill>
              </a:rPr>
              <a:t>subcarrier-spacing</a:t>
            </a:r>
            <a:endParaRPr lang="fr-FR" dirty="0">
              <a:solidFill>
                <a:srgbClr val="FFFF00"/>
              </a:solidFill>
            </a:endParaRPr>
          </a:p>
        </p:txBody>
      </p:sp>
      <p:sp>
        <p:nvSpPr>
          <p:cNvPr id="21" name="Flèche vers le bas 20"/>
          <p:cNvSpPr/>
          <p:nvPr/>
        </p:nvSpPr>
        <p:spPr>
          <a:xfrm rot="16200000">
            <a:off x="3286116" y="4786322"/>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graphicFrame>
        <p:nvGraphicFramePr>
          <p:cNvPr id="172034" name="Object 2"/>
          <p:cNvGraphicFramePr>
            <a:graphicFrameLocks/>
          </p:cNvGraphicFramePr>
          <p:nvPr/>
        </p:nvGraphicFramePr>
        <p:xfrm>
          <a:off x="8429652" y="2285992"/>
          <a:ext cx="495300" cy="1917700"/>
        </p:xfrm>
        <a:graphic>
          <a:graphicData uri="http://schemas.openxmlformats.org/presentationml/2006/ole">
            <p:oleObj spid="_x0000_s172034" name="ClipArt" r:id="rId5" imgW="9705788" imgH="23555321" progId="">
              <p:embed/>
            </p:oleObj>
          </a:graphicData>
        </a:graphic>
      </p:graphicFrame>
      <p:pic>
        <p:nvPicPr>
          <p:cNvPr id="23"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24"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25"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11</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Numerology (2)</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3" name="Titre 1"/>
          <p:cNvSpPr txBox="1">
            <a:spLocks/>
          </p:cNvSpPr>
          <p:nvPr/>
        </p:nvSpPr>
        <p:spPr bwMode="auto">
          <a:xfrm>
            <a:off x="467544" y="2852936"/>
            <a:ext cx="8229600" cy="1143000"/>
          </a:xfrm>
          <a:prstGeom prst="rect">
            <a:avLst/>
          </a:prstGeom>
          <a:solidFill>
            <a:srgbClr val="FFFF00"/>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4400" b="0" i="0" u="none" strike="noStrike" kern="0" cap="none" spc="0" normalizeH="0" baseline="0" noProof="0" smtClean="0">
                <a:ln>
                  <a:noFill/>
                </a:ln>
                <a:solidFill>
                  <a:schemeClr val="tx2"/>
                </a:solidFill>
                <a:effectLst/>
                <a:uLnTx/>
                <a:uFillTx/>
                <a:latin typeface="+mj-lt"/>
                <a:ea typeface="MS PGothic" pitchFamily="34" charset="-128"/>
                <a:cs typeface="ＭＳ Ｐゴシック" charset="-128"/>
              </a:rPr>
              <a:t> IN 4G LTE</a:t>
            </a:r>
            <a:endParaRPr kumimoji="0" lang="fr-FR" sz="4400" b="0" i="0" u="none" strike="noStrike" kern="0" cap="none" spc="0" normalizeH="0" baseline="0" noProof="0" dirty="0">
              <a:ln>
                <a:noFill/>
              </a:ln>
              <a:solidFill>
                <a:schemeClr val="tx2"/>
              </a:solidFill>
              <a:effectLst/>
              <a:uLnTx/>
              <a:uFillTx/>
              <a:latin typeface="+mj-lt"/>
              <a:ea typeface="MS PGothic" pitchFamily="34" charset="-128"/>
              <a:cs typeface="ＭＳ Ｐゴシック" charset="-128"/>
            </a:endParaRPr>
          </a:p>
        </p:txBody>
      </p:sp>
      <p:pic>
        <p:nvPicPr>
          <p:cNvPr id="14"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6"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12</a:t>
            </a:fld>
            <a:endParaRPr lang="en-GB" dirty="0"/>
          </a:p>
        </p:txBody>
      </p:sp>
      <p:sp>
        <p:nvSpPr>
          <p:cNvPr id="21507" name="Rectangle 2"/>
          <p:cNvSpPr>
            <a:spLocks noGrp="1" noChangeArrowheads="1"/>
          </p:cNvSpPr>
          <p:nvPr>
            <p:ph type="title"/>
          </p:nvPr>
        </p:nvSpPr>
        <p:spPr>
          <a:xfrm>
            <a:off x="1357290" y="48816"/>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Numerology (3)</a:t>
            </a:r>
          </a:p>
        </p:txBody>
      </p:sp>
      <p:sp>
        <p:nvSpPr>
          <p:cNvPr id="21508" name="Rectangle 3"/>
          <p:cNvSpPr>
            <a:spLocks noGrp="1" noChangeArrowheads="1"/>
          </p:cNvSpPr>
          <p:nvPr>
            <p:ph type="body" idx="1"/>
          </p:nvPr>
        </p:nvSpPr>
        <p:spPr>
          <a:xfrm>
            <a:off x="1500166" y="1071546"/>
            <a:ext cx="7308850" cy="3268663"/>
          </a:xfrm>
        </p:spPr>
        <p:txBody>
          <a:bodyPr/>
          <a:lstStyle/>
          <a:p>
            <a:endParaRPr lang="fr-FR" sz="1600" dirty="0" smtClean="0"/>
          </a:p>
          <a:p>
            <a:pPr eaLnBrk="1" hangingPunct="1">
              <a:lnSpc>
                <a:spcPct val="90000"/>
              </a:lnSpc>
            </a:pPr>
            <a:endParaRPr lang="en-GB" sz="2000" dirty="0" smtClean="0">
              <a:solidFill>
                <a:srgbClr val="CC00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51356"/>
            <a:ext cx="7000924" cy="369332"/>
          </a:xfrm>
          <a:prstGeom prst="rect">
            <a:avLst/>
          </a:prstGeom>
          <a:noFill/>
          <a:ln w="9525">
            <a:noFill/>
            <a:miter lim="800000"/>
            <a:headEnd/>
            <a:tailEnd/>
          </a:ln>
        </p:spPr>
        <p:txBody>
          <a:bodyPr wrap="square">
            <a:spAutoFit/>
          </a:bodyPr>
          <a:lstStyle/>
          <a:p>
            <a:pPr algn="just"/>
            <a:r>
              <a:rPr lang="fr-FR" dirty="0"/>
              <a:t>         </a:t>
            </a:r>
          </a:p>
        </p:txBody>
      </p:sp>
      <p:sp>
        <p:nvSpPr>
          <p:cNvPr id="8" name="ZoneTexte 7"/>
          <p:cNvSpPr txBox="1"/>
          <p:nvPr/>
        </p:nvSpPr>
        <p:spPr>
          <a:xfrm>
            <a:off x="1403648" y="692696"/>
            <a:ext cx="2108269" cy="369332"/>
          </a:xfrm>
          <a:prstGeom prst="rect">
            <a:avLst/>
          </a:prstGeom>
          <a:noFill/>
        </p:spPr>
        <p:txBody>
          <a:bodyPr wrap="none" rtlCol="0">
            <a:spAutoFit/>
          </a:bodyPr>
          <a:lstStyle/>
          <a:p>
            <a:r>
              <a:rPr lang="fr-FR" b="1" dirty="0" smtClean="0">
                <a:solidFill>
                  <a:srgbClr val="FF0000"/>
                </a:solidFill>
              </a:rPr>
              <a:t>Frame Structure: </a:t>
            </a:r>
            <a:endParaRPr lang="fr-FR" b="1" dirty="0">
              <a:solidFill>
                <a:srgbClr val="FF0000"/>
              </a:solidFill>
            </a:endParaRPr>
          </a:p>
        </p:txBody>
      </p:sp>
      <p:pic>
        <p:nvPicPr>
          <p:cNvPr id="164866" name="Picture 2"/>
          <p:cNvPicPr>
            <a:picLocks noChangeAspect="1" noChangeArrowheads="1"/>
          </p:cNvPicPr>
          <p:nvPr/>
        </p:nvPicPr>
        <p:blipFill>
          <a:blip r:embed="rId3"/>
          <a:srcRect l="1221" r="852"/>
          <a:stretch>
            <a:fillRect/>
          </a:stretch>
        </p:blipFill>
        <p:spPr bwMode="auto">
          <a:xfrm>
            <a:off x="1071570" y="1071546"/>
            <a:ext cx="8072462" cy="4643470"/>
          </a:xfrm>
          <a:prstGeom prst="rect">
            <a:avLst/>
          </a:prstGeom>
          <a:noFill/>
          <a:ln w="9525">
            <a:noFill/>
            <a:miter lim="800000"/>
            <a:headEnd/>
            <a:tailEnd/>
          </a:ln>
          <a:effectLst/>
        </p:spPr>
      </p:pic>
      <p:pic>
        <p:nvPicPr>
          <p:cNvPr id="11" name="Picture 2"/>
          <p:cNvPicPr>
            <a:picLocks noChangeAspect="1" noChangeArrowheads="1"/>
          </p:cNvPicPr>
          <p:nvPr/>
        </p:nvPicPr>
        <p:blipFill>
          <a:blip r:embed="rId4"/>
          <a:srcRect/>
          <a:stretch>
            <a:fillRect/>
          </a:stretch>
        </p:blipFill>
        <p:spPr bwMode="auto">
          <a:xfrm>
            <a:off x="0" y="0"/>
            <a:ext cx="1142976" cy="1330862"/>
          </a:xfrm>
          <a:prstGeom prst="rect">
            <a:avLst/>
          </a:prstGeom>
          <a:noFill/>
          <a:ln w="9525">
            <a:noFill/>
            <a:miter lim="800000"/>
            <a:headEnd/>
            <a:tailEnd/>
          </a:ln>
          <a:effectLst/>
        </p:spPr>
      </p:pic>
      <p:sp>
        <p:nvSpPr>
          <p:cNvPr id="13" name="Organigramme : Bande perforée 12"/>
          <p:cNvSpPr/>
          <p:nvPr/>
        </p:nvSpPr>
        <p:spPr>
          <a:xfrm>
            <a:off x="3357554" y="714356"/>
            <a:ext cx="4786346" cy="928694"/>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600" b="1" dirty="0" smtClean="0">
                <a:solidFill>
                  <a:srgbClr val="000099"/>
                </a:solidFill>
              </a:rPr>
              <a:t>In 4GLTE </a:t>
            </a:r>
            <a:r>
              <a:rPr lang="fr-FR" sz="1600" b="1" dirty="0" err="1" smtClean="0">
                <a:solidFill>
                  <a:srgbClr val="000099"/>
                </a:solidFill>
              </a:rPr>
              <a:t>there</a:t>
            </a:r>
            <a:r>
              <a:rPr lang="fr-FR" sz="1600" b="1" dirty="0" smtClean="0">
                <a:solidFill>
                  <a:srgbClr val="000099"/>
                </a:solidFill>
              </a:rPr>
              <a:t> </a:t>
            </a:r>
            <a:r>
              <a:rPr lang="fr-FR" sz="1600" b="1" dirty="0" err="1" smtClean="0">
                <a:solidFill>
                  <a:srgbClr val="000099"/>
                </a:solidFill>
              </a:rPr>
              <a:t>is</a:t>
            </a:r>
            <a:r>
              <a:rPr lang="fr-FR" sz="1600" b="1" dirty="0" smtClean="0">
                <a:solidFill>
                  <a:srgbClr val="000099"/>
                </a:solidFill>
              </a:rPr>
              <a:t> </a:t>
            </a:r>
            <a:r>
              <a:rPr lang="fr-FR" sz="1600" b="1" dirty="0" err="1" smtClean="0">
                <a:solidFill>
                  <a:srgbClr val="000099"/>
                </a:solidFill>
              </a:rPr>
              <a:t>only</a:t>
            </a:r>
            <a:r>
              <a:rPr lang="fr-FR" sz="1600" b="1" dirty="0" smtClean="0">
                <a:solidFill>
                  <a:srgbClr val="000099"/>
                </a:solidFill>
              </a:rPr>
              <a:t> one </a:t>
            </a:r>
            <a:r>
              <a:rPr lang="fr-FR" sz="1600" b="1" dirty="0" err="1" smtClean="0">
                <a:solidFill>
                  <a:srgbClr val="000099"/>
                </a:solidFill>
              </a:rPr>
              <a:t>numeology</a:t>
            </a:r>
            <a:r>
              <a:rPr lang="fr-FR" sz="1600" b="1" dirty="0" smtClean="0">
                <a:solidFill>
                  <a:srgbClr val="000099"/>
                </a:solidFill>
              </a:rPr>
              <a:t> = one </a:t>
            </a:r>
            <a:r>
              <a:rPr lang="fr-FR" sz="1600" b="1" dirty="0" err="1" smtClean="0">
                <a:solidFill>
                  <a:srgbClr val="000099"/>
                </a:solidFill>
              </a:rPr>
              <a:t>subcarrier</a:t>
            </a:r>
            <a:r>
              <a:rPr lang="fr-FR" sz="1600" b="1" dirty="0" smtClean="0">
                <a:solidFill>
                  <a:srgbClr val="000099"/>
                </a:solidFill>
              </a:rPr>
              <a:t> </a:t>
            </a:r>
            <a:r>
              <a:rPr lang="fr-FR" sz="1600" b="1" dirty="0" err="1" smtClean="0">
                <a:solidFill>
                  <a:srgbClr val="000099"/>
                </a:solidFill>
              </a:rPr>
              <a:t>spacing</a:t>
            </a:r>
            <a:r>
              <a:rPr lang="fr-FR" sz="1600" b="1" dirty="0" smtClean="0">
                <a:solidFill>
                  <a:srgbClr val="000099"/>
                </a:solidFill>
              </a:rPr>
              <a:t> </a:t>
            </a:r>
            <a:r>
              <a:rPr lang="fr-FR" sz="1600" b="1" dirty="0" err="1" smtClean="0">
                <a:solidFill>
                  <a:srgbClr val="000099"/>
                </a:solidFill>
              </a:rPr>
              <a:t>used</a:t>
            </a:r>
            <a:r>
              <a:rPr lang="fr-FR" sz="1600" b="1" dirty="0" smtClean="0">
                <a:solidFill>
                  <a:srgbClr val="000099"/>
                </a:solidFill>
              </a:rPr>
              <a:t> </a:t>
            </a:r>
            <a:r>
              <a:rPr lang="fr-FR" sz="1600" b="1" dirty="0" smtClean="0">
                <a:solidFill>
                  <a:srgbClr val="D60093"/>
                </a:solidFill>
              </a:rPr>
              <a:t>15Khz</a:t>
            </a:r>
            <a:endParaRPr lang="fr-FR" sz="1600" b="1" dirty="0">
              <a:solidFill>
                <a:srgbClr val="D60093"/>
              </a:solidFill>
            </a:endParaRPr>
          </a:p>
        </p:txBody>
      </p:sp>
      <p:sp>
        <p:nvSpPr>
          <p:cNvPr id="15" name="Organigramme : Bande perforée 14"/>
          <p:cNvSpPr/>
          <p:nvPr/>
        </p:nvSpPr>
        <p:spPr>
          <a:xfrm>
            <a:off x="1500166" y="5572140"/>
            <a:ext cx="6929486" cy="928694"/>
          </a:xfrm>
          <a:prstGeom prst="flowChartPunchedTape">
            <a:avLst/>
          </a:prstGeom>
        </p:spPr>
        <p:style>
          <a:lnRef idx="0">
            <a:schemeClr val="accent2"/>
          </a:lnRef>
          <a:fillRef idx="3">
            <a:schemeClr val="accent2"/>
          </a:fillRef>
          <a:effectRef idx="3">
            <a:schemeClr val="accent2"/>
          </a:effectRef>
          <a:fontRef idx="minor">
            <a:schemeClr val="lt1"/>
          </a:fontRef>
        </p:style>
        <p:txBody>
          <a:bodyPr tIns="324000" rtlCol="0" anchor="ctr"/>
          <a:lstStyle/>
          <a:p>
            <a:pPr algn="ctr"/>
            <a:r>
              <a:rPr lang="en-US" sz="1600" dirty="0" smtClean="0">
                <a:solidFill>
                  <a:srgbClr val="FFFF00"/>
                </a:solidFill>
              </a:rPr>
              <a:t>the length of one frame/</a:t>
            </a:r>
            <a:r>
              <a:rPr lang="en-US" sz="1600" dirty="0" err="1" smtClean="0">
                <a:solidFill>
                  <a:srgbClr val="FFFF00"/>
                </a:solidFill>
              </a:rPr>
              <a:t>subfame</a:t>
            </a:r>
            <a:r>
              <a:rPr lang="en-US" sz="1600" dirty="0" smtClean="0">
                <a:solidFill>
                  <a:srgbClr val="FFFF00"/>
                </a:solidFill>
              </a:rPr>
              <a:t> is the same (4G/5G), </a:t>
            </a:r>
            <a:r>
              <a:rPr lang="en-US" sz="1600" dirty="0" smtClean="0">
                <a:latin typeface="Arial" pitchFamily="34" charset="0"/>
              </a:rPr>
              <a:t>the </a:t>
            </a:r>
            <a:r>
              <a:rPr lang="en-US" sz="1600" dirty="0" smtClean="0">
                <a:solidFill>
                  <a:srgbClr val="66FF33"/>
                </a:solidFill>
                <a:latin typeface="Arial" pitchFamily="34" charset="0"/>
              </a:rPr>
              <a:t>radio frame structure different</a:t>
            </a:r>
            <a:r>
              <a:rPr lang="en-US" sz="1600" dirty="0" smtClean="0">
                <a:latin typeface="Arial" pitchFamily="34" charset="0"/>
              </a:rPr>
              <a:t> </a:t>
            </a:r>
            <a:endParaRPr lang="fr-FR" sz="1600" dirty="0" smtClean="0">
              <a:solidFill>
                <a:srgbClr val="FFFF00"/>
              </a:solidFill>
            </a:endParaRPr>
          </a:p>
          <a:p>
            <a:pPr algn="ctr"/>
            <a:endParaRPr lang="fr-FR" dirty="0"/>
          </a:p>
        </p:txBody>
      </p:sp>
      <p:pic>
        <p:nvPicPr>
          <p:cNvPr id="16" name="Picture 1"/>
          <p:cNvPicPr>
            <a:picLocks noChangeAspect="1" noChangeArrowheads="1"/>
          </p:cNvPicPr>
          <p:nvPr/>
        </p:nvPicPr>
        <p:blipFill>
          <a:blip r:embed="rId5"/>
          <a:srcRect/>
          <a:stretch>
            <a:fillRect/>
          </a:stretch>
        </p:blipFill>
        <p:spPr bwMode="auto">
          <a:xfrm>
            <a:off x="0" y="5786454"/>
            <a:ext cx="1224188" cy="928694"/>
          </a:xfrm>
          <a:prstGeom prst="rect">
            <a:avLst/>
          </a:prstGeom>
          <a:noFill/>
          <a:ln w="9525">
            <a:noFill/>
            <a:miter lim="800000"/>
            <a:headEnd/>
            <a:tailEnd/>
          </a:ln>
          <a:effectLst/>
        </p:spPr>
      </p:pic>
      <p:pic>
        <p:nvPicPr>
          <p:cNvPr id="17" name="Picture 5" descr="Partners – sphinx-project.eu"/>
          <p:cNvPicPr>
            <a:picLocks noChangeAspect="1" noChangeArrowheads="1"/>
          </p:cNvPicPr>
          <p:nvPr/>
        </p:nvPicPr>
        <p:blipFill>
          <a:blip r:embed="rId6"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7"/>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13</a:t>
            </a:fld>
            <a:endParaRPr lang="en-GB"/>
          </a:p>
        </p:txBody>
      </p:sp>
      <p:sp>
        <p:nvSpPr>
          <p:cNvPr id="8" name="Rectangle 2"/>
          <p:cNvSpPr txBox="1">
            <a:spLocks noChangeArrowheads="1"/>
          </p:cNvSpPr>
          <p:nvPr/>
        </p:nvSpPr>
        <p:spPr bwMode="auto">
          <a:xfrm>
            <a:off x="1331640" y="260648"/>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(4</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160769" name="Picture 1"/>
          <p:cNvPicPr>
            <a:picLocks noChangeAspect="1" noChangeArrowheads="1"/>
          </p:cNvPicPr>
          <p:nvPr/>
        </p:nvPicPr>
        <p:blipFill>
          <a:blip r:embed="rId2"/>
          <a:srcRect/>
          <a:stretch>
            <a:fillRect/>
          </a:stretch>
        </p:blipFill>
        <p:spPr bwMode="auto">
          <a:xfrm>
            <a:off x="142877" y="1285860"/>
            <a:ext cx="8858279" cy="4486275"/>
          </a:xfrm>
          <a:prstGeom prst="rect">
            <a:avLst/>
          </a:prstGeom>
          <a:noFill/>
          <a:ln w="9525">
            <a:noFill/>
            <a:miter lim="800000"/>
            <a:headEnd/>
            <a:tailEnd/>
          </a:ln>
          <a:effectLst/>
        </p:spPr>
      </p:pic>
      <p:sp>
        <p:nvSpPr>
          <p:cNvPr id="7" name="Organigramme : Bande perforée 6"/>
          <p:cNvSpPr/>
          <p:nvPr/>
        </p:nvSpPr>
        <p:spPr>
          <a:xfrm>
            <a:off x="1285852" y="5643578"/>
            <a:ext cx="7643866" cy="928694"/>
          </a:xfrm>
          <a:prstGeom prst="flowChartPunchedTape">
            <a:avLst/>
          </a:prstGeom>
        </p:spPr>
        <p:style>
          <a:lnRef idx="0">
            <a:schemeClr val="accent2"/>
          </a:lnRef>
          <a:fillRef idx="3">
            <a:schemeClr val="accent2"/>
          </a:fillRef>
          <a:effectRef idx="3">
            <a:schemeClr val="accent2"/>
          </a:effectRef>
          <a:fontRef idx="minor">
            <a:schemeClr val="lt1"/>
          </a:fontRef>
        </p:style>
        <p:txBody>
          <a:bodyPr tIns="324000" rtlCol="0" anchor="ctr"/>
          <a:lstStyle/>
          <a:p>
            <a:pPr algn="ctr"/>
            <a:r>
              <a:rPr lang="en-US" sz="1600" dirty="0" smtClean="0">
                <a:solidFill>
                  <a:schemeClr val="bg1"/>
                </a:solidFill>
              </a:rPr>
              <a:t>4G LTE Radio resources are located </a:t>
            </a:r>
            <a:r>
              <a:rPr lang="en-US" sz="1600" dirty="0" smtClean="0">
                <a:solidFill>
                  <a:srgbClr val="FFFF00"/>
                </a:solidFill>
              </a:rPr>
              <a:t>in unit of physical resource block  of </a:t>
            </a:r>
            <a:r>
              <a:rPr lang="en-US" sz="1600" dirty="0" smtClean="0">
                <a:solidFill>
                  <a:srgbClr val="66FF33"/>
                </a:solidFill>
              </a:rPr>
              <a:t>12 subcarriers</a:t>
            </a:r>
            <a:endParaRPr lang="fr-FR" sz="1600" dirty="0" smtClean="0">
              <a:solidFill>
                <a:srgbClr val="66FF33"/>
              </a:solidFill>
            </a:endParaRPr>
          </a:p>
          <a:p>
            <a:pPr algn="ctr"/>
            <a:r>
              <a:rPr lang="en-US" dirty="0" smtClean="0">
                <a:solidFill>
                  <a:srgbClr val="FFFF00"/>
                </a:solidFill>
              </a:rPr>
              <a:t> </a:t>
            </a:r>
            <a:endParaRPr lang="fr-FR" dirty="0" smtClean="0">
              <a:solidFill>
                <a:srgbClr val="FFFF00"/>
              </a:solidFill>
            </a:endParaRP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3"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14"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5"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14</a:t>
            </a:fld>
            <a:endParaRPr lang="en-GB"/>
          </a:p>
        </p:txBody>
      </p:sp>
      <p:sp>
        <p:nvSpPr>
          <p:cNvPr id="8" name="Rectangle 2"/>
          <p:cNvSpPr txBox="1">
            <a:spLocks noChangeArrowheads="1"/>
          </p:cNvSpPr>
          <p:nvPr/>
        </p:nvSpPr>
        <p:spPr bwMode="auto">
          <a:xfrm>
            <a:off x="1331640" y="260648"/>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(4</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sp>
        <p:nvSpPr>
          <p:cNvPr id="7" name="Organigramme : Bande perforée 6"/>
          <p:cNvSpPr/>
          <p:nvPr/>
        </p:nvSpPr>
        <p:spPr>
          <a:xfrm>
            <a:off x="1285852" y="4643446"/>
            <a:ext cx="7715304" cy="1857388"/>
          </a:xfrm>
          <a:prstGeom prst="flowChartPunchedTape">
            <a:avLst/>
          </a:prstGeom>
        </p:spPr>
        <p:style>
          <a:lnRef idx="0">
            <a:schemeClr val="accent2"/>
          </a:lnRef>
          <a:fillRef idx="3">
            <a:schemeClr val="accent2"/>
          </a:fillRef>
          <a:effectRef idx="3">
            <a:schemeClr val="accent2"/>
          </a:effectRef>
          <a:fontRef idx="minor">
            <a:schemeClr val="lt1"/>
          </a:fontRef>
        </p:style>
        <p:txBody>
          <a:bodyPr tIns="324000" rtlCol="0" anchor="ctr"/>
          <a:lstStyle/>
          <a:p>
            <a:pPr algn="ctr"/>
            <a:r>
              <a:rPr lang="fr-FR" sz="1400" b="1" dirty="0" err="1" smtClean="0">
                <a:solidFill>
                  <a:schemeClr val="bg1"/>
                </a:solidFill>
              </a:rPr>
              <a:t>Each</a:t>
            </a:r>
            <a:r>
              <a:rPr lang="fr-FR" sz="1400" b="1" dirty="0" smtClean="0">
                <a:solidFill>
                  <a:schemeClr val="bg1"/>
                </a:solidFill>
              </a:rPr>
              <a:t> time slot </a:t>
            </a:r>
            <a:r>
              <a:rPr lang="fr-FR" sz="1400" b="1" dirty="0" err="1" smtClean="0">
                <a:solidFill>
                  <a:schemeClr val="bg1"/>
                </a:solidFill>
              </a:rPr>
              <a:t>contain</a:t>
            </a:r>
            <a:r>
              <a:rPr lang="fr-FR" sz="1400" b="1" dirty="0" smtClean="0">
                <a:solidFill>
                  <a:schemeClr val="bg1"/>
                </a:solidFill>
              </a:rPr>
              <a:t> one </a:t>
            </a:r>
            <a:r>
              <a:rPr lang="fr-FR" sz="1400" b="1" dirty="0" err="1" smtClean="0">
                <a:solidFill>
                  <a:schemeClr val="bg1"/>
                </a:solidFill>
              </a:rPr>
              <a:t>physical</a:t>
            </a:r>
            <a:r>
              <a:rPr lang="fr-FR" sz="1400" b="1" dirty="0" smtClean="0">
                <a:solidFill>
                  <a:schemeClr val="bg1"/>
                </a:solidFill>
              </a:rPr>
              <a:t> </a:t>
            </a:r>
            <a:r>
              <a:rPr lang="fr-FR" sz="1400" b="1" dirty="0" err="1" smtClean="0">
                <a:solidFill>
                  <a:schemeClr val="bg1"/>
                </a:solidFill>
              </a:rPr>
              <a:t>resource</a:t>
            </a:r>
            <a:r>
              <a:rPr lang="fr-FR" sz="1400" b="1" dirty="0" smtClean="0">
                <a:solidFill>
                  <a:schemeClr val="bg1"/>
                </a:solidFill>
              </a:rPr>
              <a:t> block and </a:t>
            </a:r>
            <a:r>
              <a:rPr lang="fr-FR" sz="1400" b="1" dirty="0" err="1" smtClean="0">
                <a:solidFill>
                  <a:schemeClr val="bg1"/>
                </a:solidFill>
              </a:rPr>
              <a:t>each</a:t>
            </a:r>
            <a:r>
              <a:rPr lang="fr-FR" sz="1400" b="1" dirty="0" smtClean="0">
                <a:solidFill>
                  <a:schemeClr val="bg1"/>
                </a:solidFill>
              </a:rPr>
              <a:t> PRB </a:t>
            </a:r>
            <a:r>
              <a:rPr lang="fr-FR" sz="1400" b="1" dirty="0" err="1" smtClean="0">
                <a:solidFill>
                  <a:schemeClr val="bg1"/>
                </a:solidFill>
              </a:rPr>
              <a:t>contain</a:t>
            </a:r>
            <a:r>
              <a:rPr lang="fr-FR" sz="1400" b="1" dirty="0" smtClean="0">
                <a:solidFill>
                  <a:schemeClr val="bg1"/>
                </a:solidFill>
              </a:rPr>
              <a:t> </a:t>
            </a:r>
            <a:r>
              <a:rPr lang="fr-FR" sz="1400" b="1" dirty="0" smtClean="0">
                <a:solidFill>
                  <a:srgbClr val="66FF33"/>
                </a:solidFill>
              </a:rPr>
              <a:t>12x7= 84 </a:t>
            </a:r>
            <a:r>
              <a:rPr lang="fr-FR" sz="1400" b="1" dirty="0" smtClean="0">
                <a:solidFill>
                  <a:schemeClr val="bg1"/>
                </a:solidFill>
              </a:rPr>
              <a:t>ressource </a:t>
            </a:r>
            <a:r>
              <a:rPr lang="fr-FR" sz="1400" b="1" dirty="0" err="1" smtClean="0">
                <a:solidFill>
                  <a:schemeClr val="bg1"/>
                </a:solidFill>
              </a:rPr>
              <a:t>element</a:t>
            </a:r>
            <a:r>
              <a:rPr lang="fr-FR" sz="1400" b="1" dirty="0" smtClean="0">
                <a:solidFill>
                  <a:schemeClr val="bg1"/>
                </a:solidFill>
              </a:rPr>
              <a:t> (Normal CP)</a:t>
            </a:r>
          </a:p>
          <a:p>
            <a:pPr algn="ctr"/>
            <a:r>
              <a:rPr lang="fr-FR" sz="1400" b="1" dirty="0" smtClean="0">
                <a:solidFill>
                  <a:srgbClr val="66FF33"/>
                </a:solidFill>
              </a:rPr>
              <a:t>      12x6= 72 </a:t>
            </a:r>
            <a:r>
              <a:rPr lang="fr-FR" sz="1400" b="1" dirty="0" smtClean="0">
                <a:solidFill>
                  <a:schemeClr val="bg1"/>
                </a:solidFill>
              </a:rPr>
              <a:t>ressource </a:t>
            </a:r>
            <a:r>
              <a:rPr lang="fr-FR" sz="1400" b="1" dirty="0" err="1" smtClean="0">
                <a:solidFill>
                  <a:schemeClr val="bg1"/>
                </a:solidFill>
              </a:rPr>
              <a:t>element</a:t>
            </a:r>
            <a:r>
              <a:rPr lang="fr-FR" sz="1400" b="1" dirty="0" smtClean="0">
                <a:solidFill>
                  <a:schemeClr val="bg1"/>
                </a:solidFill>
              </a:rPr>
              <a:t>  (</a:t>
            </a:r>
            <a:r>
              <a:rPr lang="fr-FR" sz="1400" b="1" dirty="0" err="1" smtClean="0">
                <a:solidFill>
                  <a:schemeClr val="bg1"/>
                </a:solidFill>
              </a:rPr>
              <a:t>Extended</a:t>
            </a:r>
            <a:r>
              <a:rPr lang="fr-FR" sz="1400" b="1" dirty="0" smtClean="0">
                <a:solidFill>
                  <a:schemeClr val="bg1"/>
                </a:solidFill>
              </a:rPr>
              <a:t> CP)</a:t>
            </a:r>
          </a:p>
          <a:p>
            <a:pPr algn="ctr"/>
            <a:r>
              <a:rPr lang="fr-FR" sz="1400" b="1" dirty="0" smtClean="0">
                <a:solidFill>
                  <a:srgbClr val="FFFF00"/>
                </a:solidFill>
              </a:rPr>
              <a:t>12x15= 180Khz, </a:t>
            </a:r>
            <a:r>
              <a:rPr lang="fr-FR" sz="1400" b="1" dirty="0" err="1" smtClean="0">
                <a:solidFill>
                  <a:schemeClr val="bg1"/>
                </a:solidFill>
              </a:rPr>
              <a:t>each</a:t>
            </a:r>
            <a:r>
              <a:rPr lang="fr-FR" sz="1400" b="1" dirty="0" smtClean="0">
                <a:solidFill>
                  <a:schemeClr val="bg1"/>
                </a:solidFill>
              </a:rPr>
              <a:t> ressource bloc </a:t>
            </a:r>
            <a:r>
              <a:rPr lang="fr-FR" sz="1400" b="1" dirty="0" err="1" smtClean="0">
                <a:solidFill>
                  <a:schemeClr val="bg1"/>
                </a:solidFill>
              </a:rPr>
              <a:t>occupies</a:t>
            </a:r>
            <a:r>
              <a:rPr lang="fr-FR" sz="1400" b="1" dirty="0" smtClean="0">
                <a:solidFill>
                  <a:schemeClr val="bg1"/>
                </a:solidFill>
              </a:rPr>
              <a:t> 180Khz in </a:t>
            </a:r>
            <a:r>
              <a:rPr lang="fr-FR" sz="1400" b="1" dirty="0" err="1" smtClean="0">
                <a:solidFill>
                  <a:schemeClr val="bg1"/>
                </a:solidFill>
              </a:rPr>
              <a:t>frequency</a:t>
            </a:r>
            <a:r>
              <a:rPr lang="fr-FR" sz="1400" b="1" dirty="0" smtClean="0">
                <a:solidFill>
                  <a:schemeClr val="bg1"/>
                </a:solidFill>
              </a:rPr>
              <a:t> </a:t>
            </a:r>
            <a:r>
              <a:rPr lang="fr-FR" sz="1400" b="1" dirty="0" err="1" smtClean="0">
                <a:solidFill>
                  <a:schemeClr val="bg1"/>
                </a:solidFill>
              </a:rPr>
              <a:t>domain</a:t>
            </a:r>
            <a:r>
              <a:rPr lang="fr-FR" sz="1400" b="1" dirty="0" smtClean="0">
                <a:solidFill>
                  <a:schemeClr val="bg1"/>
                </a:solidFill>
              </a:rPr>
              <a:t> and 0.5 ms in time </a:t>
            </a:r>
            <a:r>
              <a:rPr lang="fr-FR" sz="1400" b="1" dirty="0" err="1" smtClean="0">
                <a:solidFill>
                  <a:schemeClr val="bg1"/>
                </a:solidFill>
              </a:rPr>
              <a:t>domain</a:t>
            </a:r>
            <a:r>
              <a:rPr lang="fr-FR" sz="1400" b="1" dirty="0" smtClean="0">
                <a:solidFill>
                  <a:schemeClr val="bg1"/>
                </a:solidFill>
              </a:rPr>
              <a:t> </a:t>
            </a:r>
          </a:p>
          <a:p>
            <a:pPr algn="ctr"/>
            <a:r>
              <a:rPr lang="en-US" dirty="0" smtClean="0">
                <a:solidFill>
                  <a:srgbClr val="FFFF00"/>
                </a:solidFill>
              </a:rPr>
              <a:t> </a:t>
            </a:r>
            <a:endParaRPr lang="fr-FR" dirty="0" smtClean="0">
              <a:solidFill>
                <a:srgbClr val="FFFF00"/>
              </a:solidFill>
            </a:endParaRP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73058" name="Picture 2"/>
          <p:cNvPicPr>
            <a:picLocks noChangeAspect="1" noChangeArrowheads="1"/>
          </p:cNvPicPr>
          <p:nvPr/>
        </p:nvPicPr>
        <p:blipFill>
          <a:blip r:embed="rId4"/>
          <a:srcRect/>
          <a:stretch>
            <a:fillRect/>
          </a:stretch>
        </p:blipFill>
        <p:spPr bwMode="auto">
          <a:xfrm>
            <a:off x="1785917" y="928670"/>
            <a:ext cx="5679359" cy="3786213"/>
          </a:xfrm>
          <a:prstGeom prst="rect">
            <a:avLst/>
          </a:prstGeom>
          <a:noFill/>
          <a:ln w="9525">
            <a:noFill/>
            <a:miter lim="800000"/>
            <a:headEnd/>
            <a:tailEnd/>
          </a:ln>
          <a:effectLst/>
        </p:spPr>
      </p:pic>
      <p:sp>
        <p:nvSpPr>
          <p:cNvPr id="13" name="Pensées 12"/>
          <p:cNvSpPr/>
          <p:nvPr/>
        </p:nvSpPr>
        <p:spPr>
          <a:xfrm>
            <a:off x="5000628" y="571480"/>
            <a:ext cx="3286116" cy="1285884"/>
          </a:xfrm>
          <a:prstGeom prst="cloudCallout">
            <a:avLst>
              <a:gd name="adj1" fmla="val 9707"/>
              <a:gd name="adj2" fmla="val 84839"/>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500" b="1" dirty="0" err="1" smtClean="0">
                <a:solidFill>
                  <a:srgbClr val="66FF33"/>
                </a:solidFill>
              </a:rPr>
              <a:t>Space</a:t>
            </a:r>
            <a:r>
              <a:rPr lang="fr-FR" sz="1500" b="1" dirty="0" smtClean="0">
                <a:solidFill>
                  <a:srgbClr val="66FF33"/>
                </a:solidFill>
              </a:rPr>
              <a:t> </a:t>
            </a:r>
            <a:r>
              <a:rPr lang="fr-FR" sz="1500" b="1" dirty="0" err="1" smtClean="0">
                <a:solidFill>
                  <a:srgbClr val="66FF33"/>
                </a:solidFill>
              </a:rPr>
              <a:t>between</a:t>
            </a:r>
            <a:r>
              <a:rPr lang="fr-FR" sz="1500" b="1" dirty="0" smtClean="0">
                <a:solidFill>
                  <a:srgbClr val="66FF33"/>
                </a:solidFill>
              </a:rPr>
              <a:t> </a:t>
            </a:r>
            <a:r>
              <a:rPr lang="fr-FR" sz="1500" b="1" dirty="0" err="1" smtClean="0">
                <a:solidFill>
                  <a:srgbClr val="66FF33"/>
                </a:solidFill>
              </a:rPr>
              <a:t>subcarrier</a:t>
            </a:r>
            <a:r>
              <a:rPr lang="fr-FR" sz="1500" b="1" dirty="0" smtClean="0">
                <a:solidFill>
                  <a:srgbClr val="66FF33"/>
                </a:solidFill>
              </a:rPr>
              <a:t> and the </a:t>
            </a:r>
            <a:r>
              <a:rPr lang="fr-FR" sz="1500" b="1" dirty="0" err="1" smtClean="0">
                <a:solidFill>
                  <a:srgbClr val="66FF33"/>
                </a:solidFill>
              </a:rPr>
              <a:t>next</a:t>
            </a:r>
            <a:r>
              <a:rPr lang="fr-FR" sz="1500" b="1" dirty="0" smtClean="0">
                <a:solidFill>
                  <a:srgbClr val="66FF33"/>
                </a:solidFill>
              </a:rPr>
              <a:t> </a:t>
            </a:r>
            <a:r>
              <a:rPr lang="fr-FR" sz="1500" b="1" dirty="0" err="1" smtClean="0">
                <a:solidFill>
                  <a:srgbClr val="66FF33"/>
                </a:solidFill>
              </a:rPr>
              <a:t>subcurrier</a:t>
            </a:r>
            <a:r>
              <a:rPr lang="fr-FR" sz="1500" b="1" dirty="0" smtClean="0">
                <a:solidFill>
                  <a:srgbClr val="66FF33"/>
                </a:solidFill>
              </a:rPr>
              <a:t> </a:t>
            </a:r>
            <a:r>
              <a:rPr lang="fr-FR" sz="1500" b="1" dirty="0" err="1" smtClean="0">
                <a:solidFill>
                  <a:srgbClr val="66FF33"/>
                </a:solidFill>
              </a:rPr>
              <a:t>is</a:t>
            </a:r>
            <a:r>
              <a:rPr lang="fr-FR" sz="1500" b="1" dirty="0" smtClean="0">
                <a:solidFill>
                  <a:srgbClr val="66FF33"/>
                </a:solidFill>
              </a:rPr>
              <a:t> 15 </a:t>
            </a:r>
            <a:r>
              <a:rPr lang="fr-FR" sz="1500" b="1" dirty="0" err="1" smtClean="0">
                <a:solidFill>
                  <a:srgbClr val="66FF33"/>
                </a:solidFill>
              </a:rPr>
              <a:t>Khz</a:t>
            </a:r>
            <a:endParaRPr lang="fr-FR" sz="1500" b="1" dirty="0">
              <a:solidFill>
                <a:srgbClr val="66FF33"/>
              </a:solidFill>
            </a:endParaRPr>
          </a:p>
        </p:txBody>
      </p:sp>
      <p:pic>
        <p:nvPicPr>
          <p:cNvPr id="14" name="Picture 1"/>
          <p:cNvPicPr>
            <a:picLocks noChangeAspect="1" noChangeArrowheads="1"/>
          </p:cNvPicPr>
          <p:nvPr/>
        </p:nvPicPr>
        <p:blipFill>
          <a:blip r:embed="rId5"/>
          <a:srcRect/>
          <a:stretch>
            <a:fillRect/>
          </a:stretch>
        </p:blipFill>
        <p:spPr bwMode="auto">
          <a:xfrm>
            <a:off x="0" y="5786454"/>
            <a:ext cx="1224188" cy="928694"/>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6" cstate="print"/>
          <a:srcRect/>
          <a:stretch>
            <a:fillRect/>
          </a:stretch>
        </p:blipFill>
        <p:spPr bwMode="auto">
          <a:xfrm>
            <a:off x="8000992" y="0"/>
            <a:ext cx="1143008" cy="1143008"/>
          </a:xfrm>
          <a:prstGeom prst="rect">
            <a:avLst/>
          </a:prstGeom>
          <a:noFill/>
        </p:spPr>
      </p:pic>
      <p:pic>
        <p:nvPicPr>
          <p:cNvPr id="16" name="Picture 7"/>
          <p:cNvPicPr>
            <a:picLocks noChangeAspect="1" noChangeArrowheads="1"/>
          </p:cNvPicPr>
          <p:nvPr/>
        </p:nvPicPr>
        <p:blipFill>
          <a:blip r:embed="rId7"/>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15</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Numerology (5)</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3" name="Titre 1"/>
          <p:cNvSpPr txBox="1">
            <a:spLocks/>
          </p:cNvSpPr>
          <p:nvPr/>
        </p:nvSpPr>
        <p:spPr bwMode="auto">
          <a:xfrm>
            <a:off x="214282" y="2852936"/>
            <a:ext cx="8715436" cy="1143000"/>
          </a:xfrm>
          <a:prstGeom prst="rect">
            <a:avLst/>
          </a:prstGeom>
          <a:solidFill>
            <a:srgbClr val="FFFF00"/>
          </a:solidFill>
          <a:ln w="9525">
            <a:noFill/>
            <a:miter lim="800000"/>
            <a:headEnd/>
            <a:tailEnd/>
          </a:ln>
        </p:spPr>
        <p:txBody>
          <a:bodyPr vert="horz" wrap="square" lIns="91440" tIns="45720" rIns="91440" bIns="45720" numCol="1" anchor="ctr" anchorCtr="0" compatLnSpc="1">
            <a:prstTxWarp prst="textNoShape">
              <a:avLst/>
            </a:prstTxWarp>
          </a:bodyPr>
          <a:lstStyle/>
          <a:p>
            <a:pPr lvl="0" algn="ctr" eaLnBrk="0" hangingPunct="0"/>
            <a:r>
              <a:rPr kumimoji="0" lang="fr-FR" sz="4400" b="0" i="0" u="none" strike="noStrike" kern="0" cap="none" spc="0" normalizeH="0" baseline="0" noProof="0" dirty="0" smtClean="0">
                <a:ln>
                  <a:noFill/>
                </a:ln>
                <a:solidFill>
                  <a:schemeClr val="tx2"/>
                </a:solidFill>
                <a:effectLst/>
                <a:uLnTx/>
                <a:uFillTx/>
                <a:latin typeface="+mj-lt"/>
                <a:ea typeface="MS PGothic" pitchFamily="34" charset="-128"/>
                <a:cs typeface="ＭＳ Ｐゴシック" charset="-128"/>
              </a:rPr>
              <a:t> </a:t>
            </a:r>
            <a:r>
              <a:rPr lang="fr-FR" sz="4400" dirty="0" smtClean="0"/>
              <a:t>But IN 5G </a:t>
            </a:r>
            <a:r>
              <a:rPr lang="fr-FR" sz="4400" dirty="0" err="1" smtClean="0"/>
              <a:t>what’s</a:t>
            </a:r>
            <a:r>
              <a:rPr lang="fr-FR" sz="4400" dirty="0" smtClean="0"/>
              <a:t> the </a:t>
            </a:r>
            <a:r>
              <a:rPr lang="fr-FR" sz="4400" dirty="0" err="1" smtClean="0"/>
              <a:t>difference</a:t>
            </a:r>
            <a:r>
              <a:rPr lang="fr-FR" sz="4400" dirty="0" smtClean="0"/>
              <a:t>?</a:t>
            </a:r>
            <a:endParaRPr kumimoji="0" lang="fr-FR" sz="4400" b="0" i="0" u="none" strike="noStrike" kern="0" cap="none" spc="0" normalizeH="0" baseline="0" noProof="0" dirty="0">
              <a:ln>
                <a:noFill/>
              </a:ln>
              <a:solidFill>
                <a:schemeClr val="tx2"/>
              </a:solidFill>
              <a:effectLst/>
              <a:uLnTx/>
              <a:uFillTx/>
              <a:latin typeface="+mj-lt"/>
              <a:ea typeface="MS PGothic" pitchFamily="34" charset="-128"/>
              <a:cs typeface="ＭＳ Ｐゴシック" charset="-128"/>
            </a:endParaRPr>
          </a:p>
        </p:txBody>
      </p:sp>
      <p:pic>
        <p:nvPicPr>
          <p:cNvPr id="8"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9"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0"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16</a:t>
            </a:fld>
            <a:endParaRPr lang="en-GB"/>
          </a:p>
        </p:txBody>
      </p:sp>
      <p:sp>
        <p:nvSpPr>
          <p:cNvPr id="8" name="Rectangle 2"/>
          <p:cNvSpPr txBox="1">
            <a:spLocks noChangeArrowheads="1"/>
          </p:cNvSpPr>
          <p:nvPr/>
        </p:nvSpPr>
        <p:spPr bwMode="auto">
          <a:xfrm>
            <a:off x="1331640" y="260648"/>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(6</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160769" name="Picture 1"/>
          <p:cNvPicPr>
            <a:picLocks noChangeAspect="1" noChangeArrowheads="1"/>
          </p:cNvPicPr>
          <p:nvPr/>
        </p:nvPicPr>
        <p:blipFill>
          <a:blip r:embed="rId3"/>
          <a:srcRect/>
          <a:stretch>
            <a:fillRect/>
          </a:stretch>
        </p:blipFill>
        <p:spPr bwMode="auto">
          <a:xfrm>
            <a:off x="928662" y="2357430"/>
            <a:ext cx="6072230" cy="3075281"/>
          </a:xfrm>
          <a:prstGeom prst="rect">
            <a:avLst/>
          </a:prstGeom>
          <a:noFill/>
          <a:ln w="9525">
            <a:noFill/>
            <a:miter lim="800000"/>
            <a:headEnd/>
            <a:tailEnd/>
          </a:ln>
          <a:effectLst/>
        </p:spPr>
      </p:pic>
      <p:sp>
        <p:nvSpPr>
          <p:cNvPr id="7" name="Organigramme : Bande perforée 6"/>
          <p:cNvSpPr/>
          <p:nvPr/>
        </p:nvSpPr>
        <p:spPr>
          <a:xfrm>
            <a:off x="1357290" y="5286412"/>
            <a:ext cx="7786710" cy="1214422"/>
          </a:xfrm>
          <a:prstGeom prst="flowChartPunchedTape">
            <a:avLst/>
          </a:prstGeom>
        </p:spPr>
        <p:style>
          <a:lnRef idx="0">
            <a:schemeClr val="accent2"/>
          </a:lnRef>
          <a:fillRef idx="3">
            <a:schemeClr val="accent2"/>
          </a:fillRef>
          <a:effectRef idx="3">
            <a:schemeClr val="accent2"/>
          </a:effectRef>
          <a:fontRef idx="minor">
            <a:schemeClr val="lt1"/>
          </a:fontRef>
        </p:style>
        <p:txBody>
          <a:bodyPr tIns="324000" rtlCol="0" anchor="ctr"/>
          <a:lstStyle/>
          <a:p>
            <a:pPr algn="ctr"/>
            <a:r>
              <a:rPr lang="en-US" sz="1500" dirty="0" smtClean="0">
                <a:solidFill>
                  <a:srgbClr val="FFFF00"/>
                </a:solidFill>
              </a:rPr>
              <a:t>As you see here, each numerology </a:t>
            </a:r>
            <a:r>
              <a:rPr lang="en-US" sz="1500" dirty="0" err="1" smtClean="0">
                <a:solidFill>
                  <a:srgbClr val="FFFF00"/>
                </a:solidFill>
              </a:rPr>
              <a:t>idepends</a:t>
            </a:r>
            <a:r>
              <a:rPr lang="en-US" sz="1500" dirty="0" smtClean="0">
                <a:solidFill>
                  <a:srgbClr val="FFFF00"/>
                </a:solidFill>
              </a:rPr>
              <a:t>  on </a:t>
            </a:r>
            <a:r>
              <a:rPr lang="en-US" dirty="0" smtClean="0">
                <a:solidFill>
                  <a:srgbClr val="FF0000"/>
                </a:solidFill>
              </a:rPr>
              <a:t>µ</a:t>
            </a:r>
            <a:r>
              <a:rPr lang="en-US" sz="1500" dirty="0" smtClean="0">
                <a:solidFill>
                  <a:srgbClr val="FFFF00"/>
                </a:solidFill>
              </a:rPr>
              <a:t>. If u = 0) we obtain  spacing15 kHz, which is equivalent to LTE. </a:t>
            </a:r>
          </a:p>
        </p:txBody>
      </p:sp>
      <p:pic>
        <p:nvPicPr>
          <p:cNvPr id="9" name="Picture 2"/>
          <p:cNvPicPr>
            <a:picLocks noChangeAspect="1" noChangeArrowheads="1"/>
          </p:cNvPicPr>
          <p:nvPr/>
        </p:nvPicPr>
        <p:blipFill>
          <a:blip r:embed="rId4"/>
          <a:srcRect/>
          <a:stretch>
            <a:fillRect/>
          </a:stretch>
        </p:blipFill>
        <p:spPr bwMode="auto">
          <a:xfrm>
            <a:off x="0" y="0"/>
            <a:ext cx="1142976" cy="1330862"/>
          </a:xfrm>
          <a:prstGeom prst="rect">
            <a:avLst/>
          </a:prstGeom>
          <a:noFill/>
          <a:ln w="9525">
            <a:noFill/>
            <a:miter lim="800000"/>
            <a:headEnd/>
            <a:tailEnd/>
          </a:ln>
          <a:effectLst/>
        </p:spPr>
      </p:pic>
      <p:cxnSp>
        <p:nvCxnSpPr>
          <p:cNvPr id="12" name="Connecteur droit avec flèche 11"/>
          <p:cNvCxnSpPr/>
          <p:nvPr/>
        </p:nvCxnSpPr>
        <p:spPr>
          <a:xfrm rot="5400000">
            <a:off x="5715008" y="1357298"/>
            <a:ext cx="428628" cy="1588"/>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sp>
        <p:nvSpPr>
          <p:cNvPr id="11" name="Pensées 10"/>
          <p:cNvSpPr/>
          <p:nvPr/>
        </p:nvSpPr>
        <p:spPr>
          <a:xfrm>
            <a:off x="1357290" y="857232"/>
            <a:ext cx="5643602" cy="785818"/>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In 5G, different types of sub-carriers are used</a:t>
            </a:r>
            <a:endParaRPr lang="fr-FR" dirty="0">
              <a:solidFill>
                <a:srgbClr val="FF0000"/>
              </a:solidFill>
            </a:endParaRPr>
          </a:p>
        </p:txBody>
      </p:sp>
      <p:sp>
        <p:nvSpPr>
          <p:cNvPr id="13" name="ZoneTexte 12"/>
          <p:cNvSpPr txBox="1"/>
          <p:nvPr/>
        </p:nvSpPr>
        <p:spPr>
          <a:xfrm>
            <a:off x="928662" y="1785926"/>
            <a:ext cx="4000528"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In 5G, there are multiple numerology</a:t>
            </a:r>
            <a:endParaRPr lang="fr-FR" dirty="0"/>
          </a:p>
        </p:txBody>
      </p:sp>
      <p:pic>
        <p:nvPicPr>
          <p:cNvPr id="174082" name="Picture 2"/>
          <p:cNvPicPr>
            <a:picLocks noChangeAspect="1" noChangeArrowheads="1"/>
          </p:cNvPicPr>
          <p:nvPr/>
        </p:nvPicPr>
        <p:blipFill>
          <a:blip r:embed="rId5"/>
          <a:srcRect/>
          <a:stretch>
            <a:fillRect/>
          </a:stretch>
        </p:blipFill>
        <p:spPr bwMode="auto">
          <a:xfrm>
            <a:off x="5000628" y="1643050"/>
            <a:ext cx="3886200" cy="1197193"/>
          </a:xfrm>
          <a:prstGeom prst="rect">
            <a:avLst/>
          </a:prstGeom>
          <a:noFill/>
          <a:ln w="9525">
            <a:noFill/>
            <a:miter lim="800000"/>
            <a:headEnd/>
            <a:tailEnd/>
          </a:ln>
          <a:effectLst/>
        </p:spPr>
      </p:pic>
      <p:pic>
        <p:nvPicPr>
          <p:cNvPr id="14"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6"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17</a:t>
            </a:fld>
            <a:endParaRPr lang="en-GB"/>
          </a:p>
        </p:txBody>
      </p:sp>
      <p:sp>
        <p:nvSpPr>
          <p:cNvPr id="8" name="Rectangle 2"/>
          <p:cNvSpPr txBox="1">
            <a:spLocks noChangeArrowheads="1"/>
          </p:cNvSpPr>
          <p:nvPr/>
        </p:nvSpPr>
        <p:spPr bwMode="auto">
          <a:xfrm>
            <a:off x="1331640" y="260648"/>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(7</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3" name="ZoneTexte 12"/>
          <p:cNvSpPr txBox="1"/>
          <p:nvPr/>
        </p:nvSpPr>
        <p:spPr>
          <a:xfrm>
            <a:off x="1928794" y="1071546"/>
            <a:ext cx="4000528"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In 5G, there are multiple numerology</a:t>
            </a:r>
            <a:endParaRPr lang="fr-FR" dirty="0"/>
          </a:p>
        </p:txBody>
      </p:sp>
      <p:pic>
        <p:nvPicPr>
          <p:cNvPr id="174082" name="Picture 2"/>
          <p:cNvPicPr>
            <a:picLocks noChangeAspect="1" noChangeArrowheads="1"/>
          </p:cNvPicPr>
          <p:nvPr/>
        </p:nvPicPr>
        <p:blipFill>
          <a:blip r:embed="rId4" cstate="print"/>
          <a:srcRect/>
          <a:stretch>
            <a:fillRect/>
          </a:stretch>
        </p:blipFill>
        <p:spPr bwMode="auto">
          <a:xfrm>
            <a:off x="2500297" y="4786322"/>
            <a:ext cx="4637885" cy="1428760"/>
          </a:xfrm>
          <a:prstGeom prst="rect">
            <a:avLst/>
          </a:prstGeom>
          <a:noFill/>
          <a:ln w="9525">
            <a:noFill/>
            <a:miter lim="800000"/>
            <a:headEnd/>
            <a:tailEnd/>
          </a:ln>
          <a:effectLst/>
        </p:spPr>
      </p:pic>
      <p:sp>
        <p:nvSpPr>
          <p:cNvPr id="14" name="ZoneTexte 13"/>
          <p:cNvSpPr txBox="1"/>
          <p:nvPr/>
        </p:nvSpPr>
        <p:spPr>
          <a:xfrm>
            <a:off x="1142976" y="3571876"/>
            <a:ext cx="7500990" cy="1015663"/>
          </a:xfrm>
          <a:prstGeom prst="rect">
            <a:avLst/>
          </a:prstGeom>
          <a:noFill/>
        </p:spPr>
        <p:txBody>
          <a:bodyPr wrap="square" rtlCol="0">
            <a:spAutoFit/>
          </a:bodyPr>
          <a:lstStyle/>
          <a:p>
            <a:pPr>
              <a:buFontTx/>
              <a:buChar char="-"/>
            </a:pPr>
            <a:r>
              <a:rPr lang="fr-FR" sz="1500" dirty="0" smtClean="0"/>
              <a:t>For all </a:t>
            </a:r>
            <a:r>
              <a:rPr lang="fr-FR" sz="1500" dirty="0" err="1" smtClean="0"/>
              <a:t>these</a:t>
            </a:r>
            <a:r>
              <a:rPr lang="fr-FR" sz="1500" dirty="0" smtClean="0"/>
              <a:t> </a:t>
            </a:r>
            <a:r>
              <a:rPr lang="fr-FR" sz="1500" dirty="0" err="1" smtClean="0"/>
              <a:t>spacing</a:t>
            </a:r>
            <a:r>
              <a:rPr lang="fr-FR" sz="1500" dirty="0" smtClean="0"/>
              <a:t> </a:t>
            </a:r>
            <a:r>
              <a:rPr lang="fr-FR" sz="1500" dirty="0" err="1" smtClean="0"/>
              <a:t>number</a:t>
            </a:r>
            <a:r>
              <a:rPr lang="fr-FR" sz="1500" dirty="0" smtClean="0"/>
              <a:t>, the </a:t>
            </a:r>
            <a:r>
              <a:rPr lang="fr-FR" sz="1500" dirty="0" err="1" smtClean="0"/>
              <a:t>number</a:t>
            </a:r>
            <a:r>
              <a:rPr lang="fr-FR" sz="1500" dirty="0" smtClean="0"/>
              <a:t> of </a:t>
            </a:r>
            <a:r>
              <a:rPr lang="fr-FR" sz="1500" dirty="0" err="1" smtClean="0"/>
              <a:t>symbols</a:t>
            </a:r>
            <a:r>
              <a:rPr lang="fr-FR" sz="1500" dirty="0" smtClean="0"/>
              <a:t> </a:t>
            </a:r>
            <a:r>
              <a:rPr lang="fr-FR" sz="1500" dirty="0" err="1" smtClean="0"/>
              <a:t>is</a:t>
            </a:r>
            <a:r>
              <a:rPr lang="fr-FR" sz="1500" dirty="0" smtClean="0"/>
              <a:t> the </a:t>
            </a:r>
            <a:r>
              <a:rPr lang="fr-FR" sz="1500" dirty="0" err="1" smtClean="0"/>
              <a:t>same</a:t>
            </a:r>
            <a:endParaRPr lang="fr-FR" sz="1500" dirty="0" smtClean="0"/>
          </a:p>
          <a:p>
            <a:pPr>
              <a:buFontTx/>
              <a:buChar char="-"/>
            </a:pPr>
            <a:r>
              <a:rPr lang="fr-FR" sz="1500" dirty="0" smtClean="0"/>
              <a:t>Slot </a:t>
            </a:r>
            <a:r>
              <a:rPr lang="fr-FR" sz="1500" dirty="0" err="1" smtClean="0"/>
              <a:t>lunght</a:t>
            </a:r>
            <a:r>
              <a:rPr lang="fr-FR" sz="1500" dirty="0" smtClean="0"/>
              <a:t> </a:t>
            </a:r>
            <a:r>
              <a:rPr lang="fr-FR" sz="1500" dirty="0" err="1" smtClean="0"/>
              <a:t>is</a:t>
            </a:r>
            <a:r>
              <a:rPr lang="fr-FR" sz="1500" dirty="0" smtClean="0"/>
              <a:t> </a:t>
            </a:r>
            <a:r>
              <a:rPr lang="fr-FR" sz="1500" dirty="0" err="1" smtClean="0"/>
              <a:t>different</a:t>
            </a:r>
            <a:r>
              <a:rPr lang="fr-FR" sz="1500" dirty="0" smtClean="0"/>
              <a:t>   </a:t>
            </a:r>
          </a:p>
          <a:p>
            <a:pPr>
              <a:buFontTx/>
              <a:buChar char="-"/>
            </a:pPr>
            <a:r>
              <a:rPr lang="fr-FR" sz="1500" dirty="0" smtClean="0"/>
              <a:t>Total of </a:t>
            </a:r>
            <a:r>
              <a:rPr lang="fr-FR" sz="1500" dirty="0" smtClean="0">
                <a:solidFill>
                  <a:srgbClr val="FF0000"/>
                </a:solidFill>
              </a:rPr>
              <a:t>14 </a:t>
            </a:r>
            <a:r>
              <a:rPr lang="fr-FR" sz="1500" dirty="0" err="1" smtClean="0">
                <a:solidFill>
                  <a:srgbClr val="FF0000"/>
                </a:solidFill>
              </a:rPr>
              <a:t>ofdm</a:t>
            </a:r>
            <a:r>
              <a:rPr lang="fr-FR" sz="1500" dirty="0" smtClean="0">
                <a:solidFill>
                  <a:srgbClr val="FF0000"/>
                </a:solidFill>
              </a:rPr>
              <a:t> </a:t>
            </a:r>
            <a:r>
              <a:rPr lang="fr-FR" sz="1500" dirty="0" err="1" smtClean="0">
                <a:solidFill>
                  <a:srgbClr val="FF0000"/>
                </a:solidFill>
              </a:rPr>
              <a:t>symbol</a:t>
            </a:r>
            <a:r>
              <a:rPr lang="fr-FR" sz="1500" dirty="0" smtClean="0">
                <a:solidFill>
                  <a:srgbClr val="FF0000"/>
                </a:solidFill>
              </a:rPr>
              <a:t> in </a:t>
            </a:r>
            <a:r>
              <a:rPr lang="fr-FR" sz="1500" dirty="0" err="1" smtClean="0">
                <a:solidFill>
                  <a:srgbClr val="FF0000"/>
                </a:solidFill>
              </a:rPr>
              <a:t>each</a:t>
            </a:r>
            <a:r>
              <a:rPr lang="fr-FR" sz="1500" dirty="0" smtClean="0">
                <a:solidFill>
                  <a:srgbClr val="FF0000"/>
                </a:solidFill>
              </a:rPr>
              <a:t> </a:t>
            </a:r>
            <a:r>
              <a:rPr lang="fr-FR" sz="1500" dirty="0" err="1" smtClean="0">
                <a:solidFill>
                  <a:srgbClr val="FF0000"/>
                </a:solidFill>
              </a:rPr>
              <a:t>tilme</a:t>
            </a:r>
            <a:r>
              <a:rPr lang="fr-FR" sz="1500" dirty="0" smtClean="0">
                <a:solidFill>
                  <a:srgbClr val="FF0000"/>
                </a:solidFill>
              </a:rPr>
              <a:t> slot </a:t>
            </a:r>
            <a:r>
              <a:rPr lang="fr-FR" sz="1500" dirty="0" smtClean="0"/>
              <a:t>for all </a:t>
            </a:r>
            <a:r>
              <a:rPr lang="fr-FR" sz="1500" dirty="0" err="1" smtClean="0"/>
              <a:t>subcarrier</a:t>
            </a:r>
            <a:r>
              <a:rPr lang="fr-FR" sz="1500" dirty="0" smtClean="0"/>
              <a:t> </a:t>
            </a:r>
            <a:r>
              <a:rPr lang="fr-FR" sz="1500" dirty="0" err="1" smtClean="0"/>
              <a:t>spacing</a:t>
            </a:r>
            <a:r>
              <a:rPr lang="fr-FR" sz="1500" dirty="0" smtClean="0"/>
              <a:t> </a:t>
            </a:r>
          </a:p>
          <a:p>
            <a:pPr>
              <a:buFontTx/>
              <a:buChar char="-"/>
            </a:pPr>
            <a:r>
              <a:rPr lang="fr-FR" sz="1500" dirty="0" err="1" smtClean="0"/>
              <a:t>Number</a:t>
            </a:r>
            <a:r>
              <a:rPr lang="fr-FR" sz="1500" dirty="0" smtClean="0"/>
              <a:t> of slot </a:t>
            </a:r>
            <a:r>
              <a:rPr lang="fr-FR" sz="1500" dirty="0" err="1" smtClean="0"/>
              <a:t>is</a:t>
            </a:r>
            <a:r>
              <a:rPr lang="fr-FR" sz="1500" dirty="0" smtClean="0"/>
              <a:t> </a:t>
            </a:r>
            <a:r>
              <a:rPr lang="fr-FR" sz="1500" dirty="0" err="1" smtClean="0"/>
              <a:t>also</a:t>
            </a:r>
            <a:r>
              <a:rPr lang="fr-FR" sz="1500" dirty="0" smtClean="0"/>
              <a:t> </a:t>
            </a:r>
            <a:r>
              <a:rPr lang="fr-FR" sz="1500" dirty="0" err="1" smtClean="0"/>
              <a:t>different</a:t>
            </a:r>
            <a:r>
              <a:rPr lang="fr-FR" sz="1500" dirty="0" smtClean="0"/>
              <a:t>  </a:t>
            </a:r>
            <a:endParaRPr lang="fr-FR" sz="1500" dirty="0"/>
          </a:p>
        </p:txBody>
      </p:sp>
      <p:pic>
        <p:nvPicPr>
          <p:cNvPr id="175109" name="Picture 5"/>
          <p:cNvPicPr>
            <a:picLocks noChangeAspect="1" noChangeArrowheads="1"/>
          </p:cNvPicPr>
          <p:nvPr/>
        </p:nvPicPr>
        <p:blipFill>
          <a:blip r:embed="rId5">
            <a:duotone>
              <a:prstClr val="black"/>
              <a:srgbClr val="FFFF00">
                <a:tint val="45000"/>
                <a:satMod val="400000"/>
              </a:srgbClr>
            </a:duotone>
          </a:blip>
          <a:srcRect/>
          <a:stretch>
            <a:fillRect/>
          </a:stretch>
        </p:blipFill>
        <p:spPr bwMode="auto">
          <a:xfrm>
            <a:off x="857224" y="1500174"/>
            <a:ext cx="5722184" cy="1857388"/>
          </a:xfrm>
          <a:prstGeom prst="rect">
            <a:avLst/>
          </a:prstGeom>
          <a:noFill/>
          <a:ln w="9525">
            <a:noFill/>
            <a:miter lim="800000"/>
            <a:headEnd/>
            <a:tailEnd/>
          </a:ln>
          <a:effectLst/>
        </p:spPr>
      </p:pic>
      <p:pic>
        <p:nvPicPr>
          <p:cNvPr id="16"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7"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18</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(8</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76130" name="Picture 2"/>
          <p:cNvPicPr>
            <a:picLocks noChangeAspect="1" noChangeArrowheads="1"/>
          </p:cNvPicPr>
          <p:nvPr/>
        </p:nvPicPr>
        <p:blipFill>
          <a:blip r:embed="rId4"/>
          <a:srcRect r="6748"/>
          <a:stretch>
            <a:fillRect/>
          </a:stretch>
        </p:blipFill>
        <p:spPr bwMode="auto">
          <a:xfrm>
            <a:off x="1071538" y="642918"/>
            <a:ext cx="7286676" cy="5786478"/>
          </a:xfrm>
          <a:prstGeom prst="rect">
            <a:avLst/>
          </a:prstGeom>
          <a:noFill/>
          <a:ln w="9525">
            <a:noFill/>
            <a:miter lim="800000"/>
            <a:headEnd/>
            <a:tailEnd/>
          </a:ln>
          <a:effectLst/>
        </p:spPr>
      </p:pic>
      <p:pic>
        <p:nvPicPr>
          <p:cNvPr id="10" name="Picture 2"/>
          <p:cNvPicPr>
            <a:picLocks noChangeAspect="1" noChangeArrowheads="1"/>
          </p:cNvPicPr>
          <p:nvPr/>
        </p:nvPicPr>
        <p:blipFill>
          <a:blip r:embed="rId5"/>
          <a:srcRect/>
          <a:stretch>
            <a:fillRect/>
          </a:stretch>
        </p:blipFill>
        <p:spPr bwMode="auto">
          <a:xfrm>
            <a:off x="4857752" y="714356"/>
            <a:ext cx="3478417" cy="1010582"/>
          </a:xfrm>
          <a:prstGeom prst="rect">
            <a:avLst/>
          </a:prstGeom>
          <a:noFill/>
          <a:ln w="9525">
            <a:noFill/>
            <a:miter lim="800000"/>
            <a:headEnd/>
            <a:tailEnd/>
          </a:ln>
          <a:effectLst/>
        </p:spPr>
      </p:pic>
      <p:pic>
        <p:nvPicPr>
          <p:cNvPr id="11" name="Picture 5"/>
          <p:cNvPicPr>
            <a:picLocks noChangeAspect="1" noChangeArrowheads="1"/>
          </p:cNvPicPr>
          <p:nvPr/>
        </p:nvPicPr>
        <p:blipFill>
          <a:blip r:embed="rId6">
            <a:duotone>
              <a:prstClr val="black"/>
              <a:srgbClr val="FFFF00">
                <a:tint val="45000"/>
                <a:satMod val="400000"/>
              </a:srgbClr>
            </a:duotone>
          </a:blip>
          <a:srcRect/>
          <a:stretch>
            <a:fillRect/>
          </a:stretch>
        </p:blipFill>
        <p:spPr bwMode="auto">
          <a:xfrm>
            <a:off x="5214942" y="2000240"/>
            <a:ext cx="3714744" cy="1205785"/>
          </a:xfrm>
          <a:prstGeom prst="rect">
            <a:avLst/>
          </a:prstGeom>
          <a:noFill/>
          <a:ln w="9525">
            <a:noFill/>
            <a:miter lim="800000"/>
            <a:headEnd/>
            <a:tailEnd/>
          </a:ln>
          <a:effectLst/>
        </p:spPr>
      </p:pic>
      <p:pic>
        <p:nvPicPr>
          <p:cNvPr id="12" name="Picture 1"/>
          <p:cNvPicPr>
            <a:picLocks noChangeAspect="1" noChangeArrowheads="1"/>
          </p:cNvPicPr>
          <p:nvPr/>
        </p:nvPicPr>
        <p:blipFill>
          <a:blip r:embed="rId7"/>
          <a:srcRect/>
          <a:stretch>
            <a:fillRect/>
          </a:stretch>
        </p:blipFill>
        <p:spPr bwMode="auto">
          <a:xfrm>
            <a:off x="0" y="5786454"/>
            <a:ext cx="1224188" cy="928694"/>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8" cstate="print"/>
          <a:srcRect/>
          <a:stretch>
            <a:fillRect/>
          </a:stretch>
        </p:blipFill>
        <p:spPr bwMode="auto">
          <a:xfrm>
            <a:off x="8000992" y="0"/>
            <a:ext cx="1143008" cy="1143008"/>
          </a:xfrm>
          <a:prstGeom prst="rect">
            <a:avLst/>
          </a:prstGeom>
          <a:noFill/>
        </p:spPr>
      </p:pic>
      <p:pic>
        <p:nvPicPr>
          <p:cNvPr id="16" name="Picture 7"/>
          <p:cNvPicPr>
            <a:picLocks noChangeAspect="1" noChangeArrowheads="1"/>
          </p:cNvPicPr>
          <p:nvPr/>
        </p:nvPicPr>
        <p:blipFill>
          <a:blip r:embed="rId9"/>
          <a:srcRect/>
          <a:stretch>
            <a:fillRect/>
          </a:stretch>
        </p:blipFill>
        <p:spPr bwMode="auto">
          <a:xfrm>
            <a:off x="1357290" y="6513823"/>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19</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(8</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2" name="Titre 1"/>
          <p:cNvSpPr>
            <a:spLocks noGrp="1"/>
          </p:cNvSpPr>
          <p:nvPr>
            <p:ph type="title"/>
          </p:nvPr>
        </p:nvSpPr>
        <p:spPr>
          <a:xfrm>
            <a:off x="395536" y="3284984"/>
            <a:ext cx="8229600" cy="1143000"/>
          </a:xfrm>
        </p:spPr>
        <p:txBody>
          <a:bodyPr/>
          <a:lstStyle/>
          <a:p>
            <a:r>
              <a:rPr lang="fr-FR" dirty="0" smtClean="0">
                <a:solidFill>
                  <a:srgbClr val="FF0000"/>
                </a:solidFill>
              </a:rPr>
              <a:t>5G frame </a:t>
            </a:r>
            <a:r>
              <a:rPr lang="fr-FR" dirty="0" err="1" smtClean="0">
                <a:solidFill>
                  <a:srgbClr val="FF0000"/>
                </a:solidFill>
              </a:rPr>
              <a:t>sructure</a:t>
            </a:r>
            <a:r>
              <a:rPr lang="fr-FR" dirty="0" smtClean="0">
                <a:solidFill>
                  <a:srgbClr val="FF0000"/>
                </a:solidFill>
              </a:rPr>
              <a:t> </a:t>
            </a:r>
            <a:endParaRPr lang="fr-FR" dirty="0">
              <a:solidFill>
                <a:srgbClr val="FF0000"/>
              </a:solidFill>
            </a:endParaRPr>
          </a:p>
        </p:txBody>
      </p:sp>
      <p:pic>
        <p:nvPicPr>
          <p:cNvPr id="13"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14"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5"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Espace réservé du numéro de diapositive 114"/>
          <p:cNvSpPr>
            <a:spLocks noGrp="1"/>
          </p:cNvSpPr>
          <p:nvPr>
            <p:ph type="sldNum" sz="quarter" idx="12"/>
          </p:nvPr>
        </p:nvSpPr>
        <p:spPr/>
        <p:txBody>
          <a:bodyPr/>
          <a:lstStyle/>
          <a:p>
            <a:pPr>
              <a:defRPr/>
            </a:pPr>
            <a:fld id="{8538D00A-363D-40A2-9C71-6B991ECF6F9C}" type="slidenum">
              <a:rPr lang="fr-FR"/>
              <a:pPr>
                <a:defRPr/>
              </a:pPr>
              <a:t>2</a:t>
            </a:fld>
            <a:endParaRPr lang="fr-FR" dirty="0"/>
          </a:p>
        </p:txBody>
      </p:sp>
      <p:sp>
        <p:nvSpPr>
          <p:cNvPr id="14" name="AutoShape 4"/>
          <p:cNvSpPr>
            <a:spLocks noChangeArrowheads="1"/>
          </p:cNvSpPr>
          <p:nvPr/>
        </p:nvSpPr>
        <p:spPr bwMode="ltGray">
          <a:xfrm rot="5400000">
            <a:off x="-2378869" y="1816915"/>
            <a:ext cx="4740275"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solidFill>
            <a:schemeClr val="tx1">
              <a:lumMod val="50000"/>
              <a:lumOff val="50000"/>
              <a:alpha val="45000"/>
            </a:schemeClr>
          </a:solidFill>
          <a:ln w="9525" algn="ctr">
            <a:noFill/>
            <a:miter lim="800000"/>
            <a:headEnd/>
            <a:tailEnd/>
          </a:ln>
          <a:effectLst/>
        </p:spPr>
        <p:txBody>
          <a:bodyPr wrap="none" anchor="ctr"/>
          <a:lstStyle/>
          <a:p>
            <a:pPr fontAlgn="auto">
              <a:spcBef>
                <a:spcPts val="0"/>
              </a:spcBef>
              <a:spcAft>
                <a:spcPts val="0"/>
              </a:spcAft>
              <a:defRPr/>
            </a:pPr>
            <a:endParaRPr lang="fr-FR">
              <a:latin typeface="Arial" charset="0"/>
              <a:cs typeface="Arial" charset="0"/>
            </a:endParaRPr>
          </a:p>
        </p:txBody>
      </p:sp>
      <p:sp>
        <p:nvSpPr>
          <p:cNvPr id="8196" name="AutoShape 5"/>
          <p:cNvSpPr>
            <a:spLocks noChangeArrowheads="1"/>
          </p:cNvSpPr>
          <p:nvPr/>
        </p:nvSpPr>
        <p:spPr bwMode="ltGray">
          <a:xfrm rot="5400000" flipH="1">
            <a:off x="-2015331" y="226614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tx2"/>
          </a:solidFill>
          <a:ln w="0" algn="ctr">
            <a:noFill/>
            <a:miter lim="800000"/>
            <a:headEnd/>
            <a:tailEnd/>
          </a:ln>
        </p:spPr>
        <p:txBody>
          <a:bodyPr wrap="none" anchor="ctr"/>
          <a:lstStyle/>
          <a:p>
            <a:pPr>
              <a:defRPr/>
            </a:pPr>
            <a:endParaRPr lang="fr-FR">
              <a:latin typeface="Calibri" pitchFamily="34" charset="0"/>
              <a:cs typeface="Arial" charset="0"/>
            </a:endParaRPr>
          </a:p>
        </p:txBody>
      </p:sp>
      <p:sp>
        <p:nvSpPr>
          <p:cNvPr id="8198" name="AutoShape 8"/>
          <p:cNvSpPr>
            <a:spLocks noChangeArrowheads="1"/>
          </p:cNvSpPr>
          <p:nvPr/>
        </p:nvSpPr>
        <p:spPr bwMode="gray">
          <a:xfrm>
            <a:off x="2366968" y="3071810"/>
            <a:ext cx="5133990" cy="508000"/>
          </a:xfrm>
          <a:prstGeom prst="roundRect">
            <a:avLst>
              <a:gd name="adj" fmla="val 50000"/>
            </a:avLst>
          </a:prstGeom>
          <a:noFill/>
          <a:ln w="28575" algn="ctr">
            <a:noFill/>
            <a:round/>
            <a:headEnd/>
            <a:tailEnd/>
          </a:ln>
        </p:spPr>
        <p:txBody>
          <a:bodyPr wrap="none" anchor="ctr"/>
          <a:lstStyle/>
          <a:p>
            <a:pPr>
              <a:lnSpc>
                <a:spcPts val="2880"/>
              </a:lnSpc>
            </a:pPr>
            <a:r>
              <a:rPr lang="fr-FR" sz="2400" b="1" dirty="0" smtClean="0">
                <a:latin typeface="Times New Roman" pitchFamily="18" charset="0"/>
                <a:ea typeface="Tahoma" pitchFamily="34" charset="0"/>
                <a:cs typeface="Times New Roman" pitchFamily="18" charset="0"/>
              </a:rPr>
              <a:t>4G  Vs  5G</a:t>
            </a:r>
            <a:r>
              <a:rPr lang="fr-FR" sz="3200" dirty="0" smtClean="0">
                <a:solidFill>
                  <a:srgbClr val="FF0000"/>
                </a:solidFill>
              </a:rPr>
              <a:t>	</a:t>
            </a:r>
          </a:p>
        </p:txBody>
      </p:sp>
      <p:grpSp>
        <p:nvGrpSpPr>
          <p:cNvPr id="3" name="Group 25"/>
          <p:cNvGrpSpPr>
            <a:grpSpLocks/>
          </p:cNvGrpSpPr>
          <p:nvPr/>
        </p:nvGrpSpPr>
        <p:grpSpPr bwMode="auto">
          <a:xfrm>
            <a:off x="1857356" y="3143248"/>
            <a:ext cx="381000" cy="381000"/>
            <a:chOff x="2078" y="1680"/>
            <a:chExt cx="1615" cy="1615"/>
          </a:xfrm>
          <a:solidFill>
            <a:schemeClr val="tx1"/>
          </a:solidFill>
        </p:grpSpPr>
        <p:sp>
          <p:nvSpPr>
            <p:cNvPr id="25680" name="Oval 26"/>
            <p:cNvSpPr>
              <a:spLocks noChangeArrowheads="1"/>
            </p:cNvSpPr>
            <p:nvPr/>
          </p:nvSpPr>
          <p:spPr bwMode="gray">
            <a:xfrm>
              <a:off x="2078" y="1680"/>
              <a:ext cx="1615" cy="1615"/>
            </a:xfrm>
            <a:prstGeom prst="ellipse">
              <a:avLst/>
            </a:prstGeom>
            <a:grpFill/>
            <a:ln w="57150" algn="ctr">
              <a:noFill/>
              <a:round/>
              <a:headEnd/>
              <a:tailEnd/>
            </a:ln>
          </p:spPr>
          <p:txBody>
            <a:bodyPr wrap="none" anchor="ctr"/>
            <a:lstStyle/>
            <a:p>
              <a:endParaRPr lang="fr-FR">
                <a:latin typeface="Calibri" pitchFamily="34" charset="0"/>
              </a:endParaRPr>
            </a:p>
          </p:txBody>
        </p:sp>
        <p:sp>
          <p:nvSpPr>
            <p:cNvPr id="25681" name="Oval 27"/>
            <p:cNvSpPr>
              <a:spLocks noChangeArrowheads="1"/>
            </p:cNvSpPr>
            <p:nvPr/>
          </p:nvSpPr>
          <p:spPr bwMode="gray">
            <a:xfrm>
              <a:off x="2170" y="1771"/>
              <a:ext cx="1430" cy="1430"/>
            </a:xfrm>
            <a:prstGeom prst="ellipse">
              <a:avLst/>
            </a:prstGeom>
            <a:grpFill/>
            <a:ln w="9525" algn="ctr">
              <a:noFill/>
              <a:round/>
              <a:headEnd/>
              <a:tailEnd/>
            </a:ln>
          </p:spPr>
          <p:txBody>
            <a:bodyPr wrap="none" anchor="ctr"/>
            <a:lstStyle/>
            <a:p>
              <a:endParaRPr lang="fr-FR">
                <a:latin typeface="Calibri" pitchFamily="34" charset="0"/>
              </a:endParaRPr>
            </a:p>
          </p:txBody>
        </p:sp>
        <p:sp>
          <p:nvSpPr>
            <p:cNvPr id="38" name="Oval 28"/>
            <p:cNvSpPr>
              <a:spLocks noChangeArrowheads="1"/>
            </p:cNvSpPr>
            <p:nvPr/>
          </p:nvSpPr>
          <p:spPr bwMode="gray">
            <a:xfrm>
              <a:off x="2253" y="1855"/>
              <a:ext cx="1265" cy="1265"/>
            </a:xfrm>
            <a:prstGeom prst="ellipse">
              <a:avLst/>
            </a:prstGeom>
            <a:grpFill/>
            <a:ln w="38100" algn="ctr">
              <a:noFill/>
              <a:round/>
              <a:headEnd/>
              <a:tailEnd/>
            </a:ln>
            <a:effectLst/>
          </p:spPr>
          <p:txBody>
            <a:bodyPr wrap="none" anchor="ctr">
              <a:spAutoFit/>
            </a:bodyPr>
            <a:lstStyle/>
            <a:p>
              <a:pPr fontAlgn="auto">
                <a:spcBef>
                  <a:spcPts val="0"/>
                </a:spcBef>
                <a:spcAft>
                  <a:spcPts val="0"/>
                </a:spcAft>
                <a:defRPr/>
              </a:pPr>
              <a:endParaRPr lang="fr-FR">
                <a:latin typeface="Arial" charset="0"/>
                <a:cs typeface="Arial" charset="0"/>
              </a:endParaRPr>
            </a:p>
          </p:txBody>
        </p:sp>
        <p:sp>
          <p:nvSpPr>
            <p:cNvPr id="25683" name="Oval 29"/>
            <p:cNvSpPr>
              <a:spLocks noChangeArrowheads="1"/>
            </p:cNvSpPr>
            <p:nvPr/>
          </p:nvSpPr>
          <p:spPr bwMode="gray">
            <a:xfrm>
              <a:off x="2254" y="1856"/>
              <a:ext cx="1262" cy="1264"/>
            </a:xfrm>
            <a:prstGeom prst="ellipse">
              <a:avLst/>
            </a:prstGeom>
            <a:grpFill/>
            <a:ln w="38100" algn="ctr">
              <a:noFill/>
              <a:round/>
              <a:headEnd/>
              <a:tailEnd/>
            </a:ln>
          </p:spPr>
          <p:txBody>
            <a:bodyPr wrap="none" anchor="ctr">
              <a:spAutoFit/>
            </a:bodyPr>
            <a:lstStyle/>
            <a:p>
              <a:endParaRPr lang="fr-FR">
                <a:latin typeface="Calibri" pitchFamily="34" charset="0"/>
              </a:endParaRPr>
            </a:p>
          </p:txBody>
        </p:sp>
        <p:sp>
          <p:nvSpPr>
            <p:cNvPr id="40" name="Oval 30"/>
            <p:cNvSpPr>
              <a:spLocks noChangeArrowheads="1"/>
            </p:cNvSpPr>
            <p:nvPr/>
          </p:nvSpPr>
          <p:spPr bwMode="gray">
            <a:xfrm>
              <a:off x="2334" y="1936"/>
              <a:ext cx="1097" cy="1104"/>
            </a:xfrm>
            <a:prstGeom prst="ellipse">
              <a:avLst/>
            </a:prstGeom>
            <a:grpFill/>
            <a:ln w="38100" algn="ctr">
              <a:noFill/>
              <a:round/>
              <a:headEnd/>
              <a:tailEnd/>
            </a:ln>
            <a:effectLst/>
          </p:spPr>
          <p:txBody>
            <a:bodyPr anchor="ctr">
              <a:spAutoFit/>
            </a:bodyPr>
            <a:lstStyle/>
            <a:p>
              <a:pPr fontAlgn="auto">
                <a:spcBef>
                  <a:spcPts val="0"/>
                </a:spcBef>
                <a:spcAft>
                  <a:spcPts val="0"/>
                </a:spcAft>
                <a:defRPr/>
              </a:pPr>
              <a:endParaRPr lang="fr-FR">
                <a:latin typeface="Arial" charset="0"/>
                <a:cs typeface="Arial" charset="0"/>
              </a:endParaRPr>
            </a:p>
          </p:txBody>
        </p:sp>
        <p:sp>
          <p:nvSpPr>
            <p:cNvPr id="25685" name="Oval 31"/>
            <p:cNvSpPr>
              <a:spLocks noChangeArrowheads="1"/>
            </p:cNvSpPr>
            <p:nvPr/>
          </p:nvSpPr>
          <p:spPr bwMode="gray">
            <a:xfrm>
              <a:off x="2337" y="1939"/>
              <a:ext cx="1096" cy="1098"/>
            </a:xfrm>
            <a:prstGeom prst="ellipse">
              <a:avLst/>
            </a:prstGeom>
            <a:solidFill>
              <a:srgbClr val="FFFF00"/>
            </a:solidFill>
            <a:ln w="38100" algn="ctr">
              <a:noFill/>
              <a:round/>
              <a:headEnd/>
              <a:tailEnd/>
            </a:ln>
          </p:spPr>
          <p:txBody>
            <a:bodyPr anchor="ctr">
              <a:spAutoFit/>
            </a:bodyPr>
            <a:lstStyle/>
            <a:p>
              <a:endParaRPr lang="fr-FR">
                <a:latin typeface="Calibri" pitchFamily="34" charset="0"/>
              </a:endParaRPr>
            </a:p>
          </p:txBody>
        </p:sp>
      </p:grpSp>
      <p:sp>
        <p:nvSpPr>
          <p:cNvPr id="8205" name="AutoShape 9"/>
          <p:cNvSpPr>
            <a:spLocks noChangeArrowheads="1"/>
          </p:cNvSpPr>
          <p:nvPr/>
        </p:nvSpPr>
        <p:spPr bwMode="gray">
          <a:xfrm>
            <a:off x="2357422" y="5143512"/>
            <a:ext cx="4419600" cy="508000"/>
          </a:xfrm>
          <a:prstGeom prst="roundRect">
            <a:avLst>
              <a:gd name="adj" fmla="val 50000"/>
            </a:avLst>
          </a:prstGeom>
          <a:noFill/>
          <a:ln w="28575" algn="ctr">
            <a:noFill/>
            <a:round/>
            <a:headEnd/>
            <a:tailEnd/>
          </a:ln>
        </p:spPr>
        <p:txBody>
          <a:bodyPr wrap="none" anchor="ctr"/>
          <a:lstStyle/>
          <a:p>
            <a:pPr eaLnBrk="0" hangingPunct="0"/>
            <a:r>
              <a:rPr lang="en-US" sz="2400" b="1" dirty="0" smtClean="0">
                <a:latin typeface="Times New Roman" pitchFamily="18" charset="0"/>
                <a:cs typeface="Times New Roman" pitchFamily="18" charset="0"/>
              </a:rPr>
              <a:t>Massive MIMO</a:t>
            </a:r>
            <a:endParaRPr lang="en-US" sz="2400" b="1" dirty="0">
              <a:latin typeface="Times New Roman" pitchFamily="18" charset="0"/>
              <a:cs typeface="Times New Roman" pitchFamily="18" charset="0"/>
            </a:endParaRPr>
          </a:p>
        </p:txBody>
      </p:sp>
      <p:grpSp>
        <p:nvGrpSpPr>
          <p:cNvPr id="4" name="Group 18"/>
          <p:cNvGrpSpPr>
            <a:grpSpLocks/>
          </p:cNvGrpSpPr>
          <p:nvPr/>
        </p:nvGrpSpPr>
        <p:grpSpPr bwMode="auto">
          <a:xfrm>
            <a:off x="2143108" y="3786190"/>
            <a:ext cx="381000" cy="381000"/>
            <a:chOff x="2078" y="1680"/>
            <a:chExt cx="1615" cy="1615"/>
          </a:xfrm>
          <a:solidFill>
            <a:schemeClr val="tx1"/>
          </a:solidFill>
        </p:grpSpPr>
        <p:sp>
          <p:nvSpPr>
            <p:cNvPr id="25672" name="Oval 19"/>
            <p:cNvSpPr>
              <a:spLocks noChangeArrowheads="1"/>
            </p:cNvSpPr>
            <p:nvPr/>
          </p:nvSpPr>
          <p:spPr bwMode="gray">
            <a:xfrm>
              <a:off x="2078" y="1680"/>
              <a:ext cx="1615" cy="1615"/>
            </a:xfrm>
            <a:prstGeom prst="ellipse">
              <a:avLst/>
            </a:prstGeom>
            <a:grpFill/>
            <a:ln w="57150" algn="ctr">
              <a:noFill/>
              <a:round/>
              <a:headEnd/>
              <a:tailEnd/>
            </a:ln>
          </p:spPr>
          <p:txBody>
            <a:bodyPr wrap="none" anchor="ctr"/>
            <a:lstStyle/>
            <a:p>
              <a:endParaRPr lang="fr-FR">
                <a:latin typeface="Calibri" pitchFamily="34" charset="0"/>
              </a:endParaRPr>
            </a:p>
          </p:txBody>
        </p:sp>
        <p:sp>
          <p:nvSpPr>
            <p:cNvPr id="25673" name="Oval 20"/>
            <p:cNvSpPr>
              <a:spLocks noChangeArrowheads="1"/>
            </p:cNvSpPr>
            <p:nvPr/>
          </p:nvSpPr>
          <p:spPr bwMode="gray">
            <a:xfrm>
              <a:off x="2170" y="1771"/>
              <a:ext cx="1430" cy="1430"/>
            </a:xfrm>
            <a:prstGeom prst="ellipse">
              <a:avLst/>
            </a:prstGeom>
            <a:grpFill/>
            <a:ln w="9525" algn="ctr">
              <a:noFill/>
              <a:round/>
              <a:headEnd/>
              <a:tailEnd/>
            </a:ln>
          </p:spPr>
          <p:txBody>
            <a:bodyPr wrap="none" anchor="ctr"/>
            <a:lstStyle/>
            <a:p>
              <a:endParaRPr lang="fr-FR">
                <a:latin typeface="Calibri" pitchFamily="34" charset="0"/>
              </a:endParaRPr>
            </a:p>
          </p:txBody>
        </p:sp>
        <p:sp>
          <p:nvSpPr>
            <p:cNvPr id="68" name="Oval 21"/>
            <p:cNvSpPr>
              <a:spLocks noChangeArrowheads="1"/>
            </p:cNvSpPr>
            <p:nvPr/>
          </p:nvSpPr>
          <p:spPr bwMode="gray">
            <a:xfrm>
              <a:off x="2253" y="1855"/>
              <a:ext cx="1265" cy="1265"/>
            </a:xfrm>
            <a:prstGeom prst="ellipse">
              <a:avLst/>
            </a:prstGeom>
            <a:grpFill/>
            <a:ln w="38100" algn="ctr">
              <a:noFill/>
              <a:round/>
              <a:headEnd/>
              <a:tailEnd/>
            </a:ln>
            <a:effectLst/>
          </p:spPr>
          <p:txBody>
            <a:bodyPr wrap="none" anchor="ctr">
              <a:spAutoFit/>
            </a:bodyPr>
            <a:lstStyle/>
            <a:p>
              <a:pPr fontAlgn="auto">
                <a:spcBef>
                  <a:spcPts val="0"/>
                </a:spcBef>
                <a:spcAft>
                  <a:spcPts val="0"/>
                </a:spcAft>
                <a:defRPr/>
              </a:pPr>
              <a:endParaRPr lang="fr-FR">
                <a:latin typeface="Arial" charset="0"/>
                <a:cs typeface="Arial" charset="0"/>
              </a:endParaRPr>
            </a:p>
          </p:txBody>
        </p:sp>
        <p:sp>
          <p:nvSpPr>
            <p:cNvPr id="25675" name="Oval 22"/>
            <p:cNvSpPr>
              <a:spLocks noChangeArrowheads="1"/>
            </p:cNvSpPr>
            <p:nvPr/>
          </p:nvSpPr>
          <p:spPr bwMode="gray">
            <a:xfrm>
              <a:off x="2254" y="1856"/>
              <a:ext cx="1262" cy="1264"/>
            </a:xfrm>
            <a:prstGeom prst="ellipse">
              <a:avLst/>
            </a:prstGeom>
            <a:grpFill/>
            <a:ln w="38100" algn="ctr">
              <a:noFill/>
              <a:round/>
              <a:headEnd/>
              <a:tailEnd/>
            </a:ln>
          </p:spPr>
          <p:txBody>
            <a:bodyPr wrap="none" anchor="ctr">
              <a:spAutoFit/>
            </a:bodyPr>
            <a:lstStyle/>
            <a:p>
              <a:endParaRPr lang="fr-FR">
                <a:latin typeface="Calibri" pitchFamily="34" charset="0"/>
              </a:endParaRPr>
            </a:p>
          </p:txBody>
        </p:sp>
        <p:sp>
          <p:nvSpPr>
            <p:cNvPr id="70" name="Oval 23"/>
            <p:cNvSpPr>
              <a:spLocks noChangeArrowheads="1"/>
            </p:cNvSpPr>
            <p:nvPr/>
          </p:nvSpPr>
          <p:spPr bwMode="gray">
            <a:xfrm>
              <a:off x="2334" y="1936"/>
              <a:ext cx="1097" cy="1104"/>
            </a:xfrm>
            <a:prstGeom prst="ellipse">
              <a:avLst/>
            </a:prstGeom>
            <a:grpFill/>
            <a:ln w="38100" algn="ctr">
              <a:noFill/>
              <a:round/>
              <a:headEnd/>
              <a:tailEnd/>
            </a:ln>
            <a:effectLst/>
          </p:spPr>
          <p:txBody>
            <a:bodyPr anchor="ctr">
              <a:spAutoFit/>
            </a:bodyPr>
            <a:lstStyle/>
            <a:p>
              <a:pPr fontAlgn="auto">
                <a:spcBef>
                  <a:spcPts val="0"/>
                </a:spcBef>
                <a:spcAft>
                  <a:spcPts val="0"/>
                </a:spcAft>
                <a:defRPr/>
              </a:pPr>
              <a:endParaRPr lang="fr-FR">
                <a:latin typeface="Arial" charset="0"/>
                <a:cs typeface="Arial" charset="0"/>
              </a:endParaRPr>
            </a:p>
          </p:txBody>
        </p:sp>
        <p:sp>
          <p:nvSpPr>
            <p:cNvPr id="8216" name="Oval 24"/>
            <p:cNvSpPr>
              <a:spLocks noChangeArrowheads="1"/>
            </p:cNvSpPr>
            <p:nvPr/>
          </p:nvSpPr>
          <p:spPr bwMode="gray">
            <a:xfrm>
              <a:off x="2337" y="1939"/>
              <a:ext cx="1096" cy="1098"/>
            </a:xfrm>
            <a:prstGeom prst="ellipse">
              <a:avLst/>
            </a:prstGeom>
            <a:solidFill>
              <a:srgbClr val="FFFF00"/>
            </a:solidFill>
            <a:ln w="38100" algn="ctr">
              <a:noFill/>
              <a:round/>
              <a:headEnd/>
              <a:tailEnd/>
            </a:ln>
          </p:spPr>
          <p:style>
            <a:lnRef idx="0">
              <a:scrgbClr r="0" g="0" b="0"/>
            </a:lnRef>
            <a:fillRef idx="1002">
              <a:schemeClr val="dk2"/>
            </a:fillRef>
            <a:effectRef idx="0">
              <a:scrgbClr r="0" g="0" b="0"/>
            </a:effectRef>
            <a:fontRef idx="major"/>
          </p:style>
          <p:txBody>
            <a:bodyPr anchor="ctr">
              <a:spAutoFit/>
            </a:bodyPr>
            <a:lstStyle/>
            <a:p>
              <a:pPr>
                <a:defRPr/>
              </a:pPr>
              <a:endParaRPr lang="fr-FR"/>
            </a:p>
          </p:txBody>
        </p:sp>
      </p:grpSp>
      <p:grpSp>
        <p:nvGrpSpPr>
          <p:cNvPr id="7" name="Group 18"/>
          <p:cNvGrpSpPr>
            <a:grpSpLocks/>
          </p:cNvGrpSpPr>
          <p:nvPr/>
        </p:nvGrpSpPr>
        <p:grpSpPr bwMode="auto">
          <a:xfrm>
            <a:off x="1785918" y="5286388"/>
            <a:ext cx="381000" cy="381000"/>
            <a:chOff x="2078" y="1680"/>
            <a:chExt cx="1615" cy="1615"/>
          </a:xfrm>
          <a:solidFill>
            <a:schemeClr val="tx1"/>
          </a:solidFill>
        </p:grpSpPr>
        <p:sp>
          <p:nvSpPr>
            <p:cNvPr id="25648" name="Oval 19"/>
            <p:cNvSpPr>
              <a:spLocks noChangeArrowheads="1"/>
            </p:cNvSpPr>
            <p:nvPr/>
          </p:nvSpPr>
          <p:spPr bwMode="gray">
            <a:xfrm>
              <a:off x="2078" y="1680"/>
              <a:ext cx="1615" cy="1615"/>
            </a:xfrm>
            <a:prstGeom prst="ellipse">
              <a:avLst/>
            </a:prstGeom>
            <a:grpFill/>
            <a:ln w="57150" algn="ctr">
              <a:noFill/>
              <a:round/>
              <a:headEnd/>
              <a:tailEnd/>
            </a:ln>
          </p:spPr>
          <p:txBody>
            <a:bodyPr wrap="none" anchor="ctr"/>
            <a:lstStyle/>
            <a:p>
              <a:endParaRPr lang="fr-FR">
                <a:latin typeface="Calibri" pitchFamily="34" charset="0"/>
              </a:endParaRPr>
            </a:p>
          </p:txBody>
        </p:sp>
        <p:sp>
          <p:nvSpPr>
            <p:cNvPr id="25649" name="Oval 20"/>
            <p:cNvSpPr>
              <a:spLocks noChangeArrowheads="1"/>
            </p:cNvSpPr>
            <p:nvPr/>
          </p:nvSpPr>
          <p:spPr bwMode="gray">
            <a:xfrm>
              <a:off x="2170" y="1771"/>
              <a:ext cx="1430" cy="1430"/>
            </a:xfrm>
            <a:prstGeom prst="ellipse">
              <a:avLst/>
            </a:prstGeom>
            <a:grpFill/>
            <a:ln w="9525" algn="ctr">
              <a:noFill/>
              <a:round/>
              <a:headEnd/>
              <a:tailEnd/>
            </a:ln>
          </p:spPr>
          <p:txBody>
            <a:bodyPr wrap="none" anchor="ctr"/>
            <a:lstStyle/>
            <a:p>
              <a:endParaRPr lang="fr-FR">
                <a:latin typeface="Calibri" pitchFamily="34" charset="0"/>
              </a:endParaRPr>
            </a:p>
          </p:txBody>
        </p:sp>
        <p:sp>
          <p:nvSpPr>
            <p:cNvPr id="76" name="Oval 21"/>
            <p:cNvSpPr>
              <a:spLocks noChangeArrowheads="1"/>
            </p:cNvSpPr>
            <p:nvPr/>
          </p:nvSpPr>
          <p:spPr bwMode="gray">
            <a:xfrm>
              <a:off x="2253" y="1855"/>
              <a:ext cx="1265" cy="1265"/>
            </a:xfrm>
            <a:prstGeom prst="ellipse">
              <a:avLst/>
            </a:prstGeom>
            <a:grpFill/>
            <a:ln w="38100" algn="ctr">
              <a:noFill/>
              <a:round/>
              <a:headEnd/>
              <a:tailEnd/>
            </a:ln>
            <a:effectLst/>
          </p:spPr>
          <p:txBody>
            <a:bodyPr wrap="none" anchor="ctr">
              <a:spAutoFit/>
            </a:bodyPr>
            <a:lstStyle/>
            <a:p>
              <a:pPr fontAlgn="auto">
                <a:spcBef>
                  <a:spcPts val="0"/>
                </a:spcBef>
                <a:spcAft>
                  <a:spcPts val="0"/>
                </a:spcAft>
                <a:defRPr/>
              </a:pPr>
              <a:endParaRPr lang="fr-FR">
                <a:latin typeface="Arial" charset="0"/>
                <a:cs typeface="Arial" charset="0"/>
              </a:endParaRPr>
            </a:p>
          </p:txBody>
        </p:sp>
        <p:sp>
          <p:nvSpPr>
            <p:cNvPr id="25651" name="Oval 22"/>
            <p:cNvSpPr>
              <a:spLocks noChangeArrowheads="1"/>
            </p:cNvSpPr>
            <p:nvPr/>
          </p:nvSpPr>
          <p:spPr bwMode="gray">
            <a:xfrm>
              <a:off x="2254" y="1856"/>
              <a:ext cx="1262" cy="1264"/>
            </a:xfrm>
            <a:prstGeom prst="ellipse">
              <a:avLst/>
            </a:prstGeom>
            <a:grpFill/>
            <a:ln w="38100" algn="ctr">
              <a:noFill/>
              <a:round/>
              <a:headEnd/>
              <a:tailEnd/>
            </a:ln>
          </p:spPr>
          <p:txBody>
            <a:bodyPr wrap="none" anchor="ctr">
              <a:spAutoFit/>
            </a:bodyPr>
            <a:lstStyle/>
            <a:p>
              <a:endParaRPr lang="fr-FR">
                <a:latin typeface="Calibri" pitchFamily="34" charset="0"/>
              </a:endParaRPr>
            </a:p>
          </p:txBody>
        </p:sp>
        <p:sp>
          <p:nvSpPr>
            <p:cNvPr id="78" name="Oval 23"/>
            <p:cNvSpPr>
              <a:spLocks noChangeArrowheads="1"/>
            </p:cNvSpPr>
            <p:nvPr/>
          </p:nvSpPr>
          <p:spPr bwMode="gray">
            <a:xfrm>
              <a:off x="2334" y="1936"/>
              <a:ext cx="1097" cy="1104"/>
            </a:xfrm>
            <a:prstGeom prst="ellipse">
              <a:avLst/>
            </a:prstGeom>
            <a:grpFill/>
            <a:ln w="38100" algn="ctr">
              <a:noFill/>
              <a:round/>
              <a:headEnd/>
              <a:tailEnd/>
            </a:ln>
            <a:effectLst/>
          </p:spPr>
          <p:txBody>
            <a:bodyPr anchor="ctr">
              <a:spAutoFit/>
            </a:bodyPr>
            <a:lstStyle/>
            <a:p>
              <a:pPr fontAlgn="auto">
                <a:spcBef>
                  <a:spcPts val="0"/>
                </a:spcBef>
                <a:spcAft>
                  <a:spcPts val="0"/>
                </a:spcAft>
                <a:defRPr/>
              </a:pPr>
              <a:endParaRPr lang="fr-FR">
                <a:latin typeface="Arial" charset="0"/>
                <a:cs typeface="Arial" charset="0"/>
              </a:endParaRPr>
            </a:p>
          </p:txBody>
        </p:sp>
        <p:sp>
          <p:nvSpPr>
            <p:cNvPr id="79" name="Oval 24"/>
            <p:cNvSpPr>
              <a:spLocks noChangeArrowheads="1"/>
            </p:cNvSpPr>
            <p:nvPr/>
          </p:nvSpPr>
          <p:spPr bwMode="gray">
            <a:xfrm>
              <a:off x="2337" y="1939"/>
              <a:ext cx="1096" cy="1098"/>
            </a:xfrm>
            <a:prstGeom prst="ellipse">
              <a:avLst/>
            </a:prstGeom>
            <a:solidFill>
              <a:srgbClr val="FFFF00"/>
            </a:solidFill>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a:defRPr/>
              </a:pPr>
              <a:endParaRPr lang="fr-FR" dirty="0"/>
            </a:p>
          </p:txBody>
        </p:sp>
      </p:grpSp>
      <p:sp>
        <p:nvSpPr>
          <p:cNvPr id="89" name="AutoShape 7"/>
          <p:cNvSpPr>
            <a:spLocks noChangeArrowheads="1"/>
          </p:cNvSpPr>
          <p:nvPr/>
        </p:nvSpPr>
        <p:spPr bwMode="gray">
          <a:xfrm>
            <a:off x="2571736" y="3714752"/>
            <a:ext cx="4419600" cy="508000"/>
          </a:xfrm>
          <a:prstGeom prst="roundRect">
            <a:avLst>
              <a:gd name="adj" fmla="val 50000"/>
            </a:avLst>
          </a:prstGeom>
          <a:noFill/>
          <a:ln w="28575" algn="ctr">
            <a:noFill/>
            <a:round/>
            <a:headEnd/>
            <a:tailEnd/>
          </a:ln>
        </p:spPr>
        <p:txBody>
          <a:bodyPr wrap="none" anchor="ctr"/>
          <a:lstStyle/>
          <a:p>
            <a:r>
              <a:rPr lang="fr-FR" sz="2400" b="1" dirty="0" err="1" smtClean="0">
                <a:latin typeface="Times New Roman" pitchFamily="18" charset="0"/>
                <a:cs typeface="Times New Roman" pitchFamily="18" charset="0"/>
              </a:rPr>
              <a:t>Numerology</a:t>
            </a:r>
            <a:r>
              <a:rPr lang="fr-FR" sz="2400" b="1" dirty="0" smtClean="0">
                <a:latin typeface="Times New Roman" pitchFamily="18" charset="0"/>
                <a:cs typeface="Times New Roman" pitchFamily="18" charset="0"/>
              </a:rPr>
              <a:t> of 5G  </a:t>
            </a:r>
            <a:r>
              <a:rPr lang="fr-FR" sz="2400" dirty="0" smtClean="0">
                <a:solidFill>
                  <a:srgbClr val="000000"/>
                </a:solidFill>
              </a:rPr>
              <a:t>	</a:t>
            </a:r>
          </a:p>
        </p:txBody>
      </p:sp>
      <p:grpSp>
        <p:nvGrpSpPr>
          <p:cNvPr id="10" name="Group 18"/>
          <p:cNvGrpSpPr>
            <a:grpSpLocks/>
          </p:cNvGrpSpPr>
          <p:nvPr/>
        </p:nvGrpSpPr>
        <p:grpSpPr bwMode="auto">
          <a:xfrm>
            <a:off x="1214414" y="5929330"/>
            <a:ext cx="381000" cy="381000"/>
            <a:chOff x="2078" y="1680"/>
            <a:chExt cx="1615" cy="1615"/>
          </a:xfrm>
          <a:solidFill>
            <a:schemeClr val="tx2"/>
          </a:solidFill>
        </p:grpSpPr>
        <p:sp>
          <p:nvSpPr>
            <p:cNvPr id="25624" name="Oval 19"/>
            <p:cNvSpPr>
              <a:spLocks noChangeArrowheads="1"/>
            </p:cNvSpPr>
            <p:nvPr/>
          </p:nvSpPr>
          <p:spPr bwMode="gray">
            <a:xfrm>
              <a:off x="2078" y="1680"/>
              <a:ext cx="1615" cy="1615"/>
            </a:xfrm>
            <a:prstGeom prst="ellipse">
              <a:avLst/>
            </a:prstGeom>
            <a:grpFill/>
            <a:ln w="57150" algn="ctr">
              <a:noFill/>
              <a:round/>
              <a:headEnd/>
              <a:tailEnd/>
            </a:ln>
          </p:spPr>
          <p:txBody>
            <a:bodyPr wrap="none" anchor="ctr"/>
            <a:lstStyle/>
            <a:p>
              <a:endParaRPr lang="fr-FR">
                <a:latin typeface="Calibri" pitchFamily="34" charset="0"/>
              </a:endParaRPr>
            </a:p>
          </p:txBody>
        </p:sp>
        <p:sp>
          <p:nvSpPr>
            <p:cNvPr id="25625" name="Oval 20"/>
            <p:cNvSpPr>
              <a:spLocks noChangeArrowheads="1"/>
            </p:cNvSpPr>
            <p:nvPr/>
          </p:nvSpPr>
          <p:spPr bwMode="gray">
            <a:xfrm>
              <a:off x="2170" y="1771"/>
              <a:ext cx="1430" cy="1430"/>
            </a:xfrm>
            <a:prstGeom prst="ellipse">
              <a:avLst/>
            </a:prstGeom>
            <a:grpFill/>
            <a:ln w="9525" algn="ctr">
              <a:noFill/>
              <a:round/>
              <a:headEnd/>
              <a:tailEnd/>
            </a:ln>
          </p:spPr>
          <p:txBody>
            <a:bodyPr wrap="none" anchor="ctr"/>
            <a:lstStyle/>
            <a:p>
              <a:endParaRPr lang="fr-FR">
                <a:latin typeface="Calibri" pitchFamily="34" charset="0"/>
              </a:endParaRPr>
            </a:p>
          </p:txBody>
        </p:sp>
        <p:sp>
          <p:nvSpPr>
            <p:cNvPr id="109" name="Oval 21"/>
            <p:cNvSpPr>
              <a:spLocks noChangeArrowheads="1"/>
            </p:cNvSpPr>
            <p:nvPr/>
          </p:nvSpPr>
          <p:spPr bwMode="gray">
            <a:xfrm>
              <a:off x="2253" y="1855"/>
              <a:ext cx="1265" cy="1265"/>
            </a:xfrm>
            <a:prstGeom prst="ellipse">
              <a:avLst/>
            </a:prstGeom>
            <a:grpFill/>
            <a:ln w="38100" algn="ctr">
              <a:noFill/>
              <a:round/>
              <a:headEnd/>
              <a:tailEnd/>
            </a:ln>
            <a:effectLst/>
          </p:spPr>
          <p:txBody>
            <a:bodyPr wrap="none" anchor="ctr">
              <a:spAutoFit/>
            </a:bodyPr>
            <a:lstStyle/>
            <a:p>
              <a:pPr fontAlgn="auto">
                <a:spcBef>
                  <a:spcPts val="0"/>
                </a:spcBef>
                <a:spcAft>
                  <a:spcPts val="0"/>
                </a:spcAft>
                <a:defRPr/>
              </a:pPr>
              <a:endParaRPr lang="fr-FR">
                <a:latin typeface="Arial" charset="0"/>
                <a:cs typeface="Arial" charset="0"/>
              </a:endParaRPr>
            </a:p>
          </p:txBody>
        </p:sp>
        <p:sp>
          <p:nvSpPr>
            <p:cNvPr id="25627" name="Oval 22"/>
            <p:cNvSpPr>
              <a:spLocks noChangeArrowheads="1"/>
            </p:cNvSpPr>
            <p:nvPr/>
          </p:nvSpPr>
          <p:spPr bwMode="gray">
            <a:xfrm>
              <a:off x="2254" y="1856"/>
              <a:ext cx="1262" cy="1264"/>
            </a:xfrm>
            <a:prstGeom prst="ellipse">
              <a:avLst/>
            </a:prstGeom>
            <a:grpFill/>
            <a:ln w="38100" algn="ctr">
              <a:noFill/>
              <a:round/>
              <a:headEnd/>
              <a:tailEnd/>
            </a:ln>
          </p:spPr>
          <p:txBody>
            <a:bodyPr wrap="none" anchor="ctr">
              <a:spAutoFit/>
            </a:bodyPr>
            <a:lstStyle/>
            <a:p>
              <a:endParaRPr lang="fr-FR">
                <a:latin typeface="Calibri" pitchFamily="34" charset="0"/>
              </a:endParaRPr>
            </a:p>
          </p:txBody>
        </p:sp>
        <p:sp>
          <p:nvSpPr>
            <p:cNvPr id="111" name="Oval 23"/>
            <p:cNvSpPr>
              <a:spLocks noChangeArrowheads="1"/>
            </p:cNvSpPr>
            <p:nvPr/>
          </p:nvSpPr>
          <p:spPr bwMode="gray">
            <a:xfrm>
              <a:off x="2334" y="1936"/>
              <a:ext cx="1097" cy="1104"/>
            </a:xfrm>
            <a:prstGeom prst="ellipse">
              <a:avLst/>
            </a:prstGeom>
            <a:grpFill/>
            <a:ln w="38100" algn="ctr">
              <a:noFill/>
              <a:round/>
              <a:headEnd/>
              <a:tailEnd/>
            </a:ln>
            <a:effectLst/>
          </p:spPr>
          <p:txBody>
            <a:bodyPr anchor="ctr">
              <a:spAutoFit/>
            </a:bodyPr>
            <a:lstStyle/>
            <a:p>
              <a:pPr fontAlgn="auto">
                <a:spcBef>
                  <a:spcPts val="0"/>
                </a:spcBef>
                <a:spcAft>
                  <a:spcPts val="0"/>
                </a:spcAft>
                <a:defRPr/>
              </a:pPr>
              <a:endParaRPr lang="fr-FR">
                <a:latin typeface="Arial" charset="0"/>
                <a:cs typeface="Arial" charset="0"/>
              </a:endParaRPr>
            </a:p>
          </p:txBody>
        </p:sp>
        <p:sp>
          <p:nvSpPr>
            <p:cNvPr id="112" name="Oval 24"/>
            <p:cNvSpPr>
              <a:spLocks noChangeArrowheads="1"/>
            </p:cNvSpPr>
            <p:nvPr/>
          </p:nvSpPr>
          <p:spPr bwMode="gray">
            <a:xfrm>
              <a:off x="2337" y="1939"/>
              <a:ext cx="1096" cy="1098"/>
            </a:xfrm>
            <a:prstGeom prst="ellipse">
              <a:avLst/>
            </a:prstGeom>
            <a:solidFill>
              <a:srgbClr val="FFFF00"/>
            </a:solidFill>
            <a:ln>
              <a:headEnd/>
              <a:tailEnd/>
            </a:ln>
          </p:spPr>
          <p:style>
            <a:lnRef idx="0">
              <a:schemeClr val="accent2"/>
            </a:lnRef>
            <a:fillRef idx="3">
              <a:schemeClr val="accent2"/>
            </a:fillRef>
            <a:effectRef idx="3">
              <a:schemeClr val="accent2"/>
            </a:effectRef>
            <a:fontRef idx="minor">
              <a:schemeClr val="lt1"/>
            </a:fontRef>
          </p:style>
          <p:txBody>
            <a:bodyPr anchor="ctr">
              <a:spAutoFit/>
            </a:bodyPr>
            <a:lstStyle/>
            <a:p>
              <a:pPr>
                <a:defRPr/>
              </a:pPr>
              <a:endParaRPr lang="fr-FR" dirty="0"/>
            </a:p>
          </p:txBody>
        </p:sp>
      </p:grpSp>
      <p:grpSp>
        <p:nvGrpSpPr>
          <p:cNvPr id="46" name="Group 11"/>
          <p:cNvGrpSpPr>
            <a:grpSpLocks/>
          </p:cNvGrpSpPr>
          <p:nvPr/>
        </p:nvGrpSpPr>
        <p:grpSpPr bwMode="auto">
          <a:xfrm>
            <a:off x="2119298" y="4548198"/>
            <a:ext cx="381000" cy="381000"/>
            <a:chOff x="2078" y="1680"/>
            <a:chExt cx="1615" cy="1615"/>
          </a:xfrm>
          <a:solidFill>
            <a:schemeClr val="tx1"/>
          </a:solidFill>
        </p:grpSpPr>
        <p:sp>
          <p:nvSpPr>
            <p:cNvPr id="47" name="Oval 12"/>
            <p:cNvSpPr>
              <a:spLocks noChangeArrowheads="1"/>
            </p:cNvSpPr>
            <p:nvPr/>
          </p:nvSpPr>
          <p:spPr bwMode="gray">
            <a:xfrm>
              <a:off x="2078" y="1680"/>
              <a:ext cx="1615" cy="1615"/>
            </a:xfrm>
            <a:prstGeom prst="ellipse">
              <a:avLst/>
            </a:prstGeom>
            <a:grpFill/>
            <a:ln w="57150" algn="ctr">
              <a:noFill/>
              <a:round/>
              <a:headEnd/>
              <a:tailEnd/>
            </a:ln>
          </p:spPr>
          <p:txBody>
            <a:bodyPr wrap="none" anchor="ctr"/>
            <a:lstStyle/>
            <a:p>
              <a:endParaRPr lang="fr-FR">
                <a:latin typeface="Calibri" pitchFamily="34" charset="0"/>
              </a:endParaRPr>
            </a:p>
          </p:txBody>
        </p:sp>
        <p:sp>
          <p:nvSpPr>
            <p:cNvPr id="48" name="Oval 13"/>
            <p:cNvSpPr>
              <a:spLocks noChangeArrowheads="1"/>
            </p:cNvSpPr>
            <p:nvPr/>
          </p:nvSpPr>
          <p:spPr bwMode="gray">
            <a:xfrm>
              <a:off x="2170" y="1771"/>
              <a:ext cx="1430" cy="1430"/>
            </a:xfrm>
            <a:prstGeom prst="ellipse">
              <a:avLst/>
            </a:prstGeom>
            <a:grpFill/>
            <a:ln w="9525" algn="ctr">
              <a:noFill/>
              <a:round/>
              <a:headEnd/>
              <a:tailEnd/>
            </a:ln>
          </p:spPr>
          <p:txBody>
            <a:bodyPr wrap="none" anchor="ctr"/>
            <a:lstStyle/>
            <a:p>
              <a:endParaRPr lang="fr-FR">
                <a:latin typeface="Calibri" pitchFamily="34" charset="0"/>
              </a:endParaRPr>
            </a:p>
          </p:txBody>
        </p:sp>
        <p:sp>
          <p:nvSpPr>
            <p:cNvPr id="49" name="Oval 14"/>
            <p:cNvSpPr>
              <a:spLocks noChangeArrowheads="1"/>
            </p:cNvSpPr>
            <p:nvPr/>
          </p:nvSpPr>
          <p:spPr bwMode="gray">
            <a:xfrm>
              <a:off x="2253" y="1855"/>
              <a:ext cx="1265" cy="1265"/>
            </a:xfrm>
            <a:prstGeom prst="ellipse">
              <a:avLst/>
            </a:prstGeom>
            <a:grpFill/>
            <a:ln w="38100" algn="ctr">
              <a:noFill/>
              <a:round/>
              <a:headEnd/>
              <a:tailEnd/>
            </a:ln>
            <a:effectLst/>
          </p:spPr>
          <p:txBody>
            <a:bodyPr wrap="none" anchor="ctr">
              <a:spAutoFit/>
            </a:bodyPr>
            <a:lstStyle/>
            <a:p>
              <a:pPr fontAlgn="auto">
                <a:spcBef>
                  <a:spcPts val="0"/>
                </a:spcBef>
                <a:spcAft>
                  <a:spcPts val="0"/>
                </a:spcAft>
                <a:defRPr/>
              </a:pPr>
              <a:endParaRPr lang="fr-FR">
                <a:latin typeface="Arial" charset="0"/>
                <a:cs typeface="Arial" charset="0"/>
              </a:endParaRPr>
            </a:p>
          </p:txBody>
        </p:sp>
        <p:sp>
          <p:nvSpPr>
            <p:cNvPr id="50" name="Oval 15"/>
            <p:cNvSpPr>
              <a:spLocks noChangeArrowheads="1"/>
            </p:cNvSpPr>
            <p:nvPr/>
          </p:nvSpPr>
          <p:spPr bwMode="gray">
            <a:xfrm>
              <a:off x="2254" y="1856"/>
              <a:ext cx="1262" cy="1264"/>
            </a:xfrm>
            <a:prstGeom prst="ellipse">
              <a:avLst/>
            </a:prstGeom>
            <a:grpFill/>
            <a:ln w="38100" algn="ctr">
              <a:noFill/>
              <a:round/>
              <a:headEnd/>
              <a:tailEnd/>
            </a:ln>
          </p:spPr>
          <p:txBody>
            <a:bodyPr wrap="none" anchor="ctr">
              <a:spAutoFit/>
            </a:bodyPr>
            <a:lstStyle/>
            <a:p>
              <a:endParaRPr lang="fr-FR">
                <a:latin typeface="Calibri" pitchFamily="34" charset="0"/>
              </a:endParaRPr>
            </a:p>
          </p:txBody>
        </p:sp>
        <p:sp>
          <p:nvSpPr>
            <p:cNvPr id="51" name="Oval 16"/>
            <p:cNvSpPr>
              <a:spLocks noChangeArrowheads="1"/>
            </p:cNvSpPr>
            <p:nvPr/>
          </p:nvSpPr>
          <p:spPr bwMode="gray">
            <a:xfrm>
              <a:off x="2334" y="1936"/>
              <a:ext cx="1097" cy="1104"/>
            </a:xfrm>
            <a:prstGeom prst="ellipse">
              <a:avLst/>
            </a:prstGeom>
            <a:grpFill/>
            <a:ln w="38100" algn="ctr">
              <a:noFill/>
              <a:round/>
              <a:headEnd/>
              <a:tailEnd/>
            </a:ln>
            <a:effectLst/>
          </p:spPr>
          <p:txBody>
            <a:bodyPr anchor="ctr">
              <a:spAutoFit/>
            </a:bodyPr>
            <a:lstStyle/>
            <a:p>
              <a:pPr fontAlgn="auto">
                <a:spcBef>
                  <a:spcPts val="0"/>
                </a:spcBef>
                <a:spcAft>
                  <a:spcPts val="0"/>
                </a:spcAft>
                <a:defRPr/>
              </a:pPr>
              <a:endParaRPr lang="fr-FR">
                <a:latin typeface="Arial" charset="0"/>
                <a:cs typeface="Arial" charset="0"/>
              </a:endParaRPr>
            </a:p>
          </p:txBody>
        </p:sp>
        <p:sp>
          <p:nvSpPr>
            <p:cNvPr id="52" name="Oval 17"/>
            <p:cNvSpPr>
              <a:spLocks noChangeArrowheads="1"/>
            </p:cNvSpPr>
            <p:nvPr/>
          </p:nvSpPr>
          <p:spPr bwMode="gray">
            <a:xfrm>
              <a:off x="2337" y="1939"/>
              <a:ext cx="1096" cy="1098"/>
            </a:xfrm>
            <a:prstGeom prst="ellipse">
              <a:avLst/>
            </a:prstGeom>
            <a:solidFill>
              <a:srgbClr val="FFFF00"/>
            </a:solidFill>
            <a:ln w="38100" algn="ctr">
              <a:noFill/>
              <a:round/>
              <a:headEnd/>
              <a:tailEnd/>
            </a:ln>
          </p:spPr>
          <p:txBody>
            <a:bodyPr anchor="ctr">
              <a:spAutoFit/>
            </a:bodyPr>
            <a:lstStyle/>
            <a:p>
              <a:endParaRPr lang="fr-FR">
                <a:latin typeface="Calibri" pitchFamily="34" charset="0"/>
              </a:endParaRPr>
            </a:p>
          </p:txBody>
        </p:sp>
      </p:grpSp>
      <p:sp>
        <p:nvSpPr>
          <p:cNvPr id="54" name="AutoShape 7"/>
          <p:cNvSpPr>
            <a:spLocks noChangeArrowheads="1"/>
          </p:cNvSpPr>
          <p:nvPr/>
        </p:nvSpPr>
        <p:spPr bwMode="gray">
          <a:xfrm>
            <a:off x="2500298" y="4357694"/>
            <a:ext cx="4419600" cy="508000"/>
          </a:xfrm>
          <a:prstGeom prst="roundRect">
            <a:avLst>
              <a:gd name="adj" fmla="val 50000"/>
            </a:avLst>
          </a:prstGeom>
          <a:noFill/>
          <a:ln w="28575" algn="ctr">
            <a:noFill/>
            <a:round/>
            <a:headEnd/>
            <a:tailEnd/>
          </a:ln>
        </p:spPr>
        <p:txBody>
          <a:bodyPr wrap="none" anchor="ctr"/>
          <a:lstStyle/>
          <a:p>
            <a:r>
              <a:rPr lang="fr-FR" sz="2400" b="1" dirty="0" err="1" smtClean="0">
                <a:latin typeface="Times New Roman" pitchFamily="18" charset="0"/>
                <a:cs typeface="Times New Roman" pitchFamily="18" charset="0"/>
              </a:rPr>
              <a:t>mmWave</a:t>
            </a:r>
            <a:endParaRPr lang="fr-FR" sz="2400" dirty="0" smtClean="0">
              <a:solidFill>
                <a:srgbClr val="000000"/>
              </a:solidFill>
            </a:endParaRPr>
          </a:p>
        </p:txBody>
      </p:sp>
      <p:sp>
        <p:nvSpPr>
          <p:cNvPr id="64" name="Titre 63"/>
          <p:cNvSpPr>
            <a:spLocks noGrp="1"/>
          </p:cNvSpPr>
          <p:nvPr>
            <p:ph type="title"/>
          </p:nvPr>
        </p:nvSpPr>
        <p:spPr>
          <a:xfrm>
            <a:off x="1357290" y="274638"/>
            <a:ext cx="7329510" cy="725470"/>
          </a:xfrm>
          <a:solidFill>
            <a:schemeClr val="tx1"/>
          </a:solidFill>
        </p:spPr>
        <p:txBody>
          <a:bodyPr/>
          <a:lstStyle/>
          <a:p>
            <a:r>
              <a:rPr lang="fr-FR" dirty="0" smtClean="0">
                <a:solidFill>
                  <a:srgbClr val="FFFF00"/>
                </a:solidFill>
              </a:rPr>
              <a:t>Contents</a:t>
            </a:r>
            <a:endParaRPr lang="fr-FR" dirty="0">
              <a:solidFill>
                <a:srgbClr val="FFFF00"/>
              </a:solidFill>
            </a:endParaRPr>
          </a:p>
        </p:txBody>
      </p:sp>
      <p:grpSp>
        <p:nvGrpSpPr>
          <p:cNvPr id="55" name="Group 25"/>
          <p:cNvGrpSpPr>
            <a:grpSpLocks/>
          </p:cNvGrpSpPr>
          <p:nvPr/>
        </p:nvGrpSpPr>
        <p:grpSpPr bwMode="auto">
          <a:xfrm>
            <a:off x="500034" y="1714488"/>
            <a:ext cx="381000" cy="381000"/>
            <a:chOff x="2078" y="1680"/>
            <a:chExt cx="1615" cy="1615"/>
          </a:xfrm>
          <a:solidFill>
            <a:schemeClr val="tx1"/>
          </a:solidFill>
        </p:grpSpPr>
        <p:sp>
          <p:nvSpPr>
            <p:cNvPr id="56" name="Oval 26"/>
            <p:cNvSpPr>
              <a:spLocks noChangeArrowheads="1"/>
            </p:cNvSpPr>
            <p:nvPr/>
          </p:nvSpPr>
          <p:spPr bwMode="gray">
            <a:xfrm>
              <a:off x="2078" y="1680"/>
              <a:ext cx="1615" cy="1615"/>
            </a:xfrm>
            <a:prstGeom prst="ellipse">
              <a:avLst/>
            </a:prstGeom>
            <a:grpFill/>
            <a:ln w="57150" algn="ctr">
              <a:noFill/>
              <a:round/>
              <a:headEnd/>
              <a:tailEnd/>
            </a:ln>
          </p:spPr>
          <p:txBody>
            <a:bodyPr wrap="none" anchor="ctr"/>
            <a:lstStyle/>
            <a:p>
              <a:endParaRPr lang="fr-FR">
                <a:latin typeface="Calibri" pitchFamily="34" charset="0"/>
              </a:endParaRPr>
            </a:p>
          </p:txBody>
        </p:sp>
        <p:sp>
          <p:nvSpPr>
            <p:cNvPr id="57" name="Oval 27"/>
            <p:cNvSpPr>
              <a:spLocks noChangeArrowheads="1"/>
            </p:cNvSpPr>
            <p:nvPr/>
          </p:nvSpPr>
          <p:spPr bwMode="gray">
            <a:xfrm>
              <a:off x="2170" y="1771"/>
              <a:ext cx="1430" cy="1430"/>
            </a:xfrm>
            <a:prstGeom prst="ellipse">
              <a:avLst/>
            </a:prstGeom>
            <a:grpFill/>
            <a:ln w="9525" algn="ctr">
              <a:noFill/>
              <a:round/>
              <a:headEnd/>
              <a:tailEnd/>
            </a:ln>
          </p:spPr>
          <p:txBody>
            <a:bodyPr wrap="none" anchor="ctr"/>
            <a:lstStyle/>
            <a:p>
              <a:endParaRPr lang="fr-FR">
                <a:latin typeface="Calibri" pitchFamily="34" charset="0"/>
              </a:endParaRPr>
            </a:p>
          </p:txBody>
        </p:sp>
        <p:sp>
          <p:nvSpPr>
            <p:cNvPr id="58" name="Oval 28"/>
            <p:cNvSpPr>
              <a:spLocks noChangeArrowheads="1"/>
            </p:cNvSpPr>
            <p:nvPr/>
          </p:nvSpPr>
          <p:spPr bwMode="gray">
            <a:xfrm>
              <a:off x="2253" y="1855"/>
              <a:ext cx="1265" cy="1265"/>
            </a:xfrm>
            <a:prstGeom prst="ellipse">
              <a:avLst/>
            </a:prstGeom>
            <a:grpFill/>
            <a:ln w="38100" algn="ctr">
              <a:noFill/>
              <a:round/>
              <a:headEnd/>
              <a:tailEnd/>
            </a:ln>
            <a:effectLst/>
          </p:spPr>
          <p:txBody>
            <a:bodyPr wrap="none" anchor="ctr">
              <a:spAutoFit/>
            </a:bodyPr>
            <a:lstStyle/>
            <a:p>
              <a:pPr fontAlgn="auto">
                <a:spcBef>
                  <a:spcPts val="0"/>
                </a:spcBef>
                <a:spcAft>
                  <a:spcPts val="0"/>
                </a:spcAft>
                <a:defRPr/>
              </a:pPr>
              <a:endParaRPr lang="fr-FR">
                <a:latin typeface="Arial" charset="0"/>
                <a:cs typeface="Arial" charset="0"/>
              </a:endParaRPr>
            </a:p>
          </p:txBody>
        </p:sp>
        <p:sp>
          <p:nvSpPr>
            <p:cNvPr id="59" name="Oval 29"/>
            <p:cNvSpPr>
              <a:spLocks noChangeArrowheads="1"/>
            </p:cNvSpPr>
            <p:nvPr/>
          </p:nvSpPr>
          <p:spPr bwMode="gray">
            <a:xfrm>
              <a:off x="2254" y="1856"/>
              <a:ext cx="1262" cy="1264"/>
            </a:xfrm>
            <a:prstGeom prst="ellipse">
              <a:avLst/>
            </a:prstGeom>
            <a:grpFill/>
            <a:ln w="38100" algn="ctr">
              <a:noFill/>
              <a:round/>
              <a:headEnd/>
              <a:tailEnd/>
            </a:ln>
          </p:spPr>
          <p:txBody>
            <a:bodyPr wrap="none" anchor="ctr">
              <a:spAutoFit/>
            </a:bodyPr>
            <a:lstStyle/>
            <a:p>
              <a:endParaRPr lang="fr-FR">
                <a:latin typeface="Calibri" pitchFamily="34" charset="0"/>
              </a:endParaRPr>
            </a:p>
          </p:txBody>
        </p:sp>
        <p:sp>
          <p:nvSpPr>
            <p:cNvPr id="60" name="Oval 30"/>
            <p:cNvSpPr>
              <a:spLocks noChangeArrowheads="1"/>
            </p:cNvSpPr>
            <p:nvPr/>
          </p:nvSpPr>
          <p:spPr bwMode="gray">
            <a:xfrm>
              <a:off x="2334" y="1936"/>
              <a:ext cx="1097" cy="1104"/>
            </a:xfrm>
            <a:prstGeom prst="ellipse">
              <a:avLst/>
            </a:prstGeom>
            <a:grpFill/>
            <a:ln w="38100" algn="ctr">
              <a:noFill/>
              <a:round/>
              <a:headEnd/>
              <a:tailEnd/>
            </a:ln>
            <a:effectLst/>
          </p:spPr>
          <p:txBody>
            <a:bodyPr anchor="ctr">
              <a:spAutoFit/>
            </a:bodyPr>
            <a:lstStyle/>
            <a:p>
              <a:pPr fontAlgn="auto">
                <a:spcBef>
                  <a:spcPts val="0"/>
                </a:spcBef>
                <a:spcAft>
                  <a:spcPts val="0"/>
                </a:spcAft>
                <a:defRPr/>
              </a:pPr>
              <a:endParaRPr lang="fr-FR">
                <a:latin typeface="Arial" charset="0"/>
                <a:cs typeface="Arial" charset="0"/>
              </a:endParaRPr>
            </a:p>
          </p:txBody>
        </p:sp>
        <p:sp>
          <p:nvSpPr>
            <p:cNvPr id="61" name="Oval 31"/>
            <p:cNvSpPr>
              <a:spLocks noChangeArrowheads="1"/>
            </p:cNvSpPr>
            <p:nvPr/>
          </p:nvSpPr>
          <p:spPr bwMode="gray">
            <a:xfrm>
              <a:off x="2337" y="1939"/>
              <a:ext cx="1096" cy="1098"/>
            </a:xfrm>
            <a:prstGeom prst="ellipse">
              <a:avLst/>
            </a:prstGeom>
            <a:solidFill>
              <a:srgbClr val="FFFF00"/>
            </a:solidFill>
            <a:ln w="38100" algn="ctr">
              <a:noFill/>
              <a:round/>
              <a:headEnd/>
              <a:tailEnd/>
            </a:ln>
          </p:spPr>
          <p:txBody>
            <a:bodyPr anchor="ctr">
              <a:spAutoFit/>
            </a:bodyPr>
            <a:lstStyle/>
            <a:p>
              <a:endParaRPr lang="fr-FR">
                <a:latin typeface="Calibri" pitchFamily="34" charset="0"/>
              </a:endParaRPr>
            </a:p>
          </p:txBody>
        </p:sp>
      </p:grpSp>
      <p:sp>
        <p:nvSpPr>
          <p:cNvPr id="62" name="AutoShape 8"/>
          <p:cNvSpPr>
            <a:spLocks noChangeArrowheads="1"/>
          </p:cNvSpPr>
          <p:nvPr/>
        </p:nvSpPr>
        <p:spPr bwMode="gray">
          <a:xfrm>
            <a:off x="928662" y="1571612"/>
            <a:ext cx="5133990" cy="508000"/>
          </a:xfrm>
          <a:prstGeom prst="roundRect">
            <a:avLst>
              <a:gd name="adj" fmla="val 50000"/>
            </a:avLst>
          </a:prstGeom>
          <a:noFill/>
          <a:ln w="28575" algn="ctr">
            <a:noFill/>
            <a:round/>
            <a:headEnd/>
            <a:tailEnd/>
          </a:ln>
        </p:spPr>
        <p:txBody>
          <a:bodyPr wrap="none" anchor="ctr"/>
          <a:lstStyle/>
          <a:p>
            <a:pPr>
              <a:lnSpc>
                <a:spcPts val="2880"/>
              </a:lnSpc>
            </a:pPr>
            <a:r>
              <a:rPr lang="fr-FR" sz="2400" b="1" dirty="0" err="1" smtClean="0">
                <a:latin typeface="Times New Roman" pitchFamily="18" charset="0"/>
                <a:ea typeface="Tahoma" pitchFamily="34" charset="0"/>
                <a:cs typeface="Times New Roman" pitchFamily="18" charset="0"/>
              </a:rPr>
              <a:t>Why</a:t>
            </a:r>
            <a:r>
              <a:rPr lang="fr-FR" sz="2400" b="1" dirty="0" smtClean="0">
                <a:latin typeface="Times New Roman" pitchFamily="18" charset="0"/>
                <a:ea typeface="Tahoma" pitchFamily="34" charset="0"/>
                <a:cs typeface="Times New Roman" pitchFamily="18" charset="0"/>
              </a:rPr>
              <a:t>  5G?</a:t>
            </a:r>
            <a:r>
              <a:rPr lang="fr-FR" sz="3200" dirty="0" smtClean="0">
                <a:solidFill>
                  <a:srgbClr val="FF0000"/>
                </a:solidFill>
              </a:rPr>
              <a:t>	</a:t>
            </a:r>
          </a:p>
        </p:txBody>
      </p:sp>
      <p:grpSp>
        <p:nvGrpSpPr>
          <p:cNvPr id="63" name="Group 25"/>
          <p:cNvGrpSpPr>
            <a:grpSpLocks/>
          </p:cNvGrpSpPr>
          <p:nvPr/>
        </p:nvGrpSpPr>
        <p:grpSpPr bwMode="auto">
          <a:xfrm>
            <a:off x="1428728" y="2357430"/>
            <a:ext cx="381000" cy="381000"/>
            <a:chOff x="2078" y="1680"/>
            <a:chExt cx="1615" cy="1615"/>
          </a:xfrm>
          <a:solidFill>
            <a:schemeClr val="tx1"/>
          </a:solidFill>
        </p:grpSpPr>
        <p:sp>
          <p:nvSpPr>
            <p:cNvPr id="65" name="Oval 26"/>
            <p:cNvSpPr>
              <a:spLocks noChangeArrowheads="1"/>
            </p:cNvSpPr>
            <p:nvPr/>
          </p:nvSpPr>
          <p:spPr bwMode="gray">
            <a:xfrm>
              <a:off x="2078" y="1680"/>
              <a:ext cx="1615" cy="1615"/>
            </a:xfrm>
            <a:prstGeom prst="ellipse">
              <a:avLst/>
            </a:prstGeom>
            <a:grpFill/>
            <a:ln w="57150" algn="ctr">
              <a:noFill/>
              <a:round/>
              <a:headEnd/>
              <a:tailEnd/>
            </a:ln>
          </p:spPr>
          <p:txBody>
            <a:bodyPr wrap="none" anchor="ctr"/>
            <a:lstStyle/>
            <a:p>
              <a:endParaRPr lang="fr-FR">
                <a:latin typeface="Calibri" pitchFamily="34" charset="0"/>
              </a:endParaRPr>
            </a:p>
          </p:txBody>
        </p:sp>
        <p:sp>
          <p:nvSpPr>
            <p:cNvPr id="66" name="Oval 27"/>
            <p:cNvSpPr>
              <a:spLocks noChangeArrowheads="1"/>
            </p:cNvSpPr>
            <p:nvPr/>
          </p:nvSpPr>
          <p:spPr bwMode="gray">
            <a:xfrm>
              <a:off x="2170" y="1771"/>
              <a:ext cx="1430" cy="1430"/>
            </a:xfrm>
            <a:prstGeom prst="ellipse">
              <a:avLst/>
            </a:prstGeom>
            <a:grpFill/>
            <a:ln w="9525" algn="ctr">
              <a:noFill/>
              <a:round/>
              <a:headEnd/>
              <a:tailEnd/>
            </a:ln>
          </p:spPr>
          <p:txBody>
            <a:bodyPr wrap="none" anchor="ctr"/>
            <a:lstStyle/>
            <a:p>
              <a:endParaRPr lang="fr-FR">
                <a:latin typeface="Calibri" pitchFamily="34" charset="0"/>
              </a:endParaRPr>
            </a:p>
          </p:txBody>
        </p:sp>
        <p:sp>
          <p:nvSpPr>
            <p:cNvPr id="67" name="Oval 28"/>
            <p:cNvSpPr>
              <a:spLocks noChangeArrowheads="1"/>
            </p:cNvSpPr>
            <p:nvPr/>
          </p:nvSpPr>
          <p:spPr bwMode="gray">
            <a:xfrm>
              <a:off x="2253" y="1855"/>
              <a:ext cx="1265" cy="1265"/>
            </a:xfrm>
            <a:prstGeom prst="ellipse">
              <a:avLst/>
            </a:prstGeom>
            <a:grpFill/>
            <a:ln w="38100" algn="ctr">
              <a:noFill/>
              <a:round/>
              <a:headEnd/>
              <a:tailEnd/>
            </a:ln>
            <a:effectLst/>
          </p:spPr>
          <p:txBody>
            <a:bodyPr wrap="none" anchor="ctr">
              <a:spAutoFit/>
            </a:bodyPr>
            <a:lstStyle/>
            <a:p>
              <a:pPr fontAlgn="auto">
                <a:spcBef>
                  <a:spcPts val="0"/>
                </a:spcBef>
                <a:spcAft>
                  <a:spcPts val="0"/>
                </a:spcAft>
                <a:defRPr/>
              </a:pPr>
              <a:endParaRPr lang="fr-FR">
                <a:latin typeface="Arial" charset="0"/>
                <a:cs typeface="Arial" charset="0"/>
              </a:endParaRPr>
            </a:p>
          </p:txBody>
        </p:sp>
        <p:sp>
          <p:nvSpPr>
            <p:cNvPr id="69" name="Oval 29"/>
            <p:cNvSpPr>
              <a:spLocks noChangeArrowheads="1"/>
            </p:cNvSpPr>
            <p:nvPr/>
          </p:nvSpPr>
          <p:spPr bwMode="gray">
            <a:xfrm>
              <a:off x="2254" y="1856"/>
              <a:ext cx="1262" cy="1264"/>
            </a:xfrm>
            <a:prstGeom prst="ellipse">
              <a:avLst/>
            </a:prstGeom>
            <a:grpFill/>
            <a:ln w="38100" algn="ctr">
              <a:noFill/>
              <a:round/>
              <a:headEnd/>
              <a:tailEnd/>
            </a:ln>
          </p:spPr>
          <p:txBody>
            <a:bodyPr wrap="none" anchor="ctr">
              <a:spAutoFit/>
            </a:bodyPr>
            <a:lstStyle/>
            <a:p>
              <a:endParaRPr lang="fr-FR">
                <a:latin typeface="Calibri" pitchFamily="34" charset="0"/>
              </a:endParaRPr>
            </a:p>
          </p:txBody>
        </p:sp>
        <p:sp>
          <p:nvSpPr>
            <p:cNvPr id="71" name="Oval 30"/>
            <p:cNvSpPr>
              <a:spLocks noChangeArrowheads="1"/>
            </p:cNvSpPr>
            <p:nvPr/>
          </p:nvSpPr>
          <p:spPr bwMode="gray">
            <a:xfrm>
              <a:off x="2334" y="1936"/>
              <a:ext cx="1097" cy="1104"/>
            </a:xfrm>
            <a:prstGeom prst="ellipse">
              <a:avLst/>
            </a:prstGeom>
            <a:grpFill/>
            <a:ln w="38100" algn="ctr">
              <a:noFill/>
              <a:round/>
              <a:headEnd/>
              <a:tailEnd/>
            </a:ln>
            <a:effectLst/>
          </p:spPr>
          <p:txBody>
            <a:bodyPr anchor="ctr">
              <a:spAutoFit/>
            </a:bodyPr>
            <a:lstStyle/>
            <a:p>
              <a:pPr fontAlgn="auto">
                <a:spcBef>
                  <a:spcPts val="0"/>
                </a:spcBef>
                <a:spcAft>
                  <a:spcPts val="0"/>
                </a:spcAft>
                <a:defRPr/>
              </a:pPr>
              <a:endParaRPr lang="fr-FR">
                <a:latin typeface="Arial" charset="0"/>
                <a:cs typeface="Arial" charset="0"/>
              </a:endParaRPr>
            </a:p>
          </p:txBody>
        </p:sp>
        <p:sp>
          <p:nvSpPr>
            <p:cNvPr id="72" name="Oval 31"/>
            <p:cNvSpPr>
              <a:spLocks noChangeArrowheads="1"/>
            </p:cNvSpPr>
            <p:nvPr/>
          </p:nvSpPr>
          <p:spPr bwMode="gray">
            <a:xfrm>
              <a:off x="2337" y="1939"/>
              <a:ext cx="1096" cy="1098"/>
            </a:xfrm>
            <a:prstGeom prst="ellipse">
              <a:avLst/>
            </a:prstGeom>
            <a:solidFill>
              <a:srgbClr val="FFFF00"/>
            </a:solidFill>
            <a:ln w="38100" algn="ctr">
              <a:noFill/>
              <a:round/>
              <a:headEnd/>
              <a:tailEnd/>
            </a:ln>
          </p:spPr>
          <p:txBody>
            <a:bodyPr anchor="ctr">
              <a:spAutoFit/>
            </a:bodyPr>
            <a:lstStyle/>
            <a:p>
              <a:endParaRPr lang="fr-FR">
                <a:latin typeface="Calibri" pitchFamily="34" charset="0"/>
              </a:endParaRPr>
            </a:p>
          </p:txBody>
        </p:sp>
      </p:grpSp>
      <p:sp>
        <p:nvSpPr>
          <p:cNvPr id="73" name="AutoShape 8"/>
          <p:cNvSpPr>
            <a:spLocks noChangeArrowheads="1"/>
          </p:cNvSpPr>
          <p:nvPr/>
        </p:nvSpPr>
        <p:spPr bwMode="gray">
          <a:xfrm>
            <a:off x="1928794" y="2214554"/>
            <a:ext cx="5133990" cy="508000"/>
          </a:xfrm>
          <a:prstGeom prst="roundRect">
            <a:avLst>
              <a:gd name="adj" fmla="val 50000"/>
            </a:avLst>
          </a:prstGeom>
          <a:noFill/>
          <a:ln w="28575" algn="ctr">
            <a:noFill/>
            <a:round/>
            <a:headEnd/>
            <a:tailEnd/>
          </a:ln>
        </p:spPr>
        <p:txBody>
          <a:bodyPr wrap="none" anchor="ctr"/>
          <a:lstStyle/>
          <a:p>
            <a:pPr>
              <a:lnSpc>
                <a:spcPts val="2880"/>
              </a:lnSpc>
            </a:pPr>
            <a:r>
              <a:rPr lang="fr-FR" sz="2400" b="1" dirty="0" smtClean="0">
                <a:latin typeface="Times New Roman" pitchFamily="18" charset="0"/>
                <a:ea typeface="Tahoma" pitchFamily="34" charset="0"/>
                <a:cs typeface="Times New Roman" pitchFamily="18" charset="0"/>
              </a:rPr>
              <a:t>Challenges</a:t>
            </a:r>
            <a:r>
              <a:rPr lang="fr-FR" sz="3200" dirty="0" smtClean="0">
                <a:solidFill>
                  <a:srgbClr val="FF0000"/>
                </a:solidFill>
              </a:rPr>
              <a:t>	</a:t>
            </a:r>
          </a:p>
        </p:txBody>
      </p:sp>
      <p:sp>
        <p:nvSpPr>
          <p:cNvPr id="74" name="AutoShape 9"/>
          <p:cNvSpPr>
            <a:spLocks noChangeArrowheads="1"/>
          </p:cNvSpPr>
          <p:nvPr/>
        </p:nvSpPr>
        <p:spPr bwMode="gray">
          <a:xfrm>
            <a:off x="1785918" y="5873934"/>
            <a:ext cx="4419600" cy="508000"/>
          </a:xfrm>
          <a:prstGeom prst="roundRect">
            <a:avLst>
              <a:gd name="adj" fmla="val 50000"/>
            </a:avLst>
          </a:prstGeom>
          <a:noFill/>
          <a:ln w="28575" algn="ctr">
            <a:noFill/>
            <a:round/>
            <a:headEnd/>
            <a:tailEnd/>
          </a:ln>
        </p:spPr>
        <p:txBody>
          <a:bodyPr wrap="none" anchor="ctr"/>
          <a:lstStyle/>
          <a:p>
            <a:pPr eaLnBrk="0" hangingPunct="0"/>
            <a:r>
              <a:rPr lang="en-US" sz="2400" b="1" dirty="0" smtClean="0">
                <a:latin typeface="Times New Roman" pitchFamily="18" charset="0"/>
                <a:cs typeface="Times New Roman" pitchFamily="18" charset="0"/>
              </a:rPr>
              <a:t>NOMA</a:t>
            </a:r>
            <a:endParaRPr lang="en-US" sz="2400" b="1" dirty="0">
              <a:latin typeface="Times New Roman" pitchFamily="18" charset="0"/>
              <a:cs typeface="Times New Roman" pitchFamily="18" charset="0"/>
            </a:endParaRPr>
          </a:p>
        </p:txBody>
      </p:sp>
      <p:pic>
        <p:nvPicPr>
          <p:cNvPr id="75" name="Picture 2"/>
          <p:cNvPicPr>
            <a:picLocks noChangeAspect="1" noChangeArrowheads="1"/>
          </p:cNvPicPr>
          <p:nvPr/>
        </p:nvPicPr>
        <p:blipFill>
          <a:blip r:embed="rId3"/>
          <a:srcRect/>
          <a:stretch>
            <a:fillRect/>
          </a:stretch>
        </p:blipFill>
        <p:spPr bwMode="auto">
          <a:xfrm>
            <a:off x="0" y="1"/>
            <a:ext cx="1165679" cy="1357297"/>
          </a:xfrm>
          <a:prstGeom prst="rect">
            <a:avLst/>
          </a:prstGeom>
          <a:noFill/>
          <a:ln w="9525">
            <a:noFill/>
            <a:miter lim="800000"/>
            <a:headEnd/>
            <a:tailEnd/>
          </a:ln>
          <a:effectLst/>
        </p:spPr>
      </p:pic>
      <p:pic>
        <p:nvPicPr>
          <p:cNvPr id="77"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80" name="Picture 52" descr="D:\Disque local D\DVD 57\Universités\Administratif\2014-2015\Divers\logo univ eloued couleur2.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14283" y="2928934"/>
            <a:ext cx="928694" cy="920449"/>
          </a:xfrm>
          <a:prstGeom prst="rect">
            <a:avLst/>
          </a:prstGeom>
          <a:noFill/>
          <a:ln w="9525">
            <a:noFill/>
            <a:miter lim="800000"/>
            <a:headEnd/>
            <a:tailEnd/>
          </a:ln>
          <a:extLst/>
        </p:spPr>
      </p:pic>
      <p:pic>
        <p:nvPicPr>
          <p:cNvPr id="81" name="Picture 5" descr="Partners – sphinx-project.eu"/>
          <p:cNvPicPr>
            <a:picLocks noChangeAspect="1" noChangeArrowheads="1"/>
          </p:cNvPicPr>
          <p:nvPr/>
        </p:nvPicPr>
        <p:blipFill>
          <a:blip r:embed="rId6" cstate="print"/>
          <a:srcRect/>
          <a:stretch>
            <a:fillRect/>
          </a:stretch>
        </p:blipFill>
        <p:spPr bwMode="auto">
          <a:xfrm>
            <a:off x="7429520" y="71414"/>
            <a:ext cx="1428736" cy="1428736"/>
          </a:xfrm>
          <a:prstGeom prst="rect">
            <a:avLst/>
          </a:prstGeom>
          <a:noFill/>
        </p:spPr>
      </p:pic>
      <p:pic>
        <p:nvPicPr>
          <p:cNvPr id="82" name="Picture 7"/>
          <p:cNvPicPr>
            <a:picLocks noChangeAspect="1" noChangeArrowheads="1"/>
          </p:cNvPicPr>
          <p:nvPr/>
        </p:nvPicPr>
        <p:blipFill>
          <a:blip r:embed="rId7"/>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amond(in)">
                                      <p:cBhvr>
                                        <p:cTn id="7"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20</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(9</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4929190" y="714356"/>
            <a:ext cx="3478417" cy="1010582"/>
          </a:xfrm>
          <a:prstGeom prst="rect">
            <a:avLst/>
          </a:prstGeom>
          <a:noFill/>
          <a:ln w="9525">
            <a:noFill/>
            <a:miter lim="800000"/>
            <a:headEnd/>
            <a:tailEnd/>
          </a:ln>
          <a:effectLst/>
        </p:spPr>
      </p:pic>
      <p:pic>
        <p:nvPicPr>
          <p:cNvPr id="177154" name="Picture 2"/>
          <p:cNvPicPr>
            <a:picLocks noChangeAspect="1" noChangeArrowheads="1"/>
          </p:cNvPicPr>
          <p:nvPr/>
        </p:nvPicPr>
        <p:blipFill>
          <a:blip r:embed="rId5"/>
          <a:srcRect/>
          <a:stretch>
            <a:fillRect/>
          </a:stretch>
        </p:blipFill>
        <p:spPr bwMode="auto">
          <a:xfrm>
            <a:off x="642910" y="2928934"/>
            <a:ext cx="5724525" cy="2905125"/>
          </a:xfrm>
          <a:prstGeom prst="rect">
            <a:avLst/>
          </a:prstGeom>
          <a:noFill/>
          <a:ln w="9525">
            <a:noFill/>
            <a:miter lim="800000"/>
            <a:headEnd/>
            <a:tailEnd/>
          </a:ln>
          <a:effectLst/>
        </p:spPr>
      </p:pic>
      <p:cxnSp>
        <p:nvCxnSpPr>
          <p:cNvPr id="18" name="Connecteur droit avec flèche 17"/>
          <p:cNvCxnSpPr/>
          <p:nvPr/>
        </p:nvCxnSpPr>
        <p:spPr>
          <a:xfrm rot="10800000" flipV="1">
            <a:off x="2357422" y="1071546"/>
            <a:ext cx="2571768" cy="178595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20"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21"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22"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21</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(10</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4714876" y="714356"/>
            <a:ext cx="3478417" cy="1010582"/>
          </a:xfrm>
          <a:prstGeom prst="rect">
            <a:avLst/>
          </a:prstGeom>
          <a:noFill/>
          <a:ln w="9525">
            <a:noFill/>
            <a:miter lim="800000"/>
            <a:headEnd/>
            <a:tailEnd/>
          </a:ln>
          <a:effectLst/>
        </p:spPr>
      </p:pic>
      <p:pic>
        <p:nvPicPr>
          <p:cNvPr id="177154" name="Picture 2"/>
          <p:cNvPicPr>
            <a:picLocks noChangeAspect="1" noChangeArrowheads="1"/>
          </p:cNvPicPr>
          <p:nvPr/>
        </p:nvPicPr>
        <p:blipFill>
          <a:blip r:embed="rId5"/>
          <a:srcRect/>
          <a:stretch>
            <a:fillRect/>
          </a:stretch>
        </p:blipFill>
        <p:spPr bwMode="auto">
          <a:xfrm>
            <a:off x="642910" y="2928934"/>
            <a:ext cx="5724525" cy="2905125"/>
          </a:xfrm>
          <a:prstGeom prst="rect">
            <a:avLst/>
          </a:prstGeom>
          <a:noFill/>
          <a:ln w="9525">
            <a:noFill/>
            <a:miter lim="800000"/>
            <a:headEnd/>
            <a:tailEnd/>
          </a:ln>
          <a:effectLst/>
        </p:spPr>
      </p:pic>
      <p:cxnSp>
        <p:nvCxnSpPr>
          <p:cNvPr id="18" name="Connecteur droit avec flèche 17"/>
          <p:cNvCxnSpPr/>
          <p:nvPr/>
        </p:nvCxnSpPr>
        <p:spPr>
          <a:xfrm rot="10800000" flipV="1">
            <a:off x="2214546" y="1214422"/>
            <a:ext cx="2428892" cy="18573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78178" name="Picture 2"/>
          <p:cNvPicPr>
            <a:picLocks noChangeAspect="1" noChangeArrowheads="1"/>
          </p:cNvPicPr>
          <p:nvPr/>
        </p:nvPicPr>
        <p:blipFill>
          <a:blip r:embed="rId6"/>
          <a:srcRect/>
          <a:stretch>
            <a:fillRect/>
          </a:stretch>
        </p:blipFill>
        <p:spPr bwMode="auto">
          <a:xfrm>
            <a:off x="571472" y="2928934"/>
            <a:ext cx="5762625" cy="3028950"/>
          </a:xfrm>
          <a:prstGeom prst="rect">
            <a:avLst/>
          </a:prstGeom>
          <a:noFill/>
          <a:ln w="9525">
            <a:noFill/>
            <a:miter lim="800000"/>
            <a:headEnd/>
            <a:tailEnd/>
          </a:ln>
          <a:effectLst/>
        </p:spPr>
      </p:pic>
      <p:pic>
        <p:nvPicPr>
          <p:cNvPr id="12" name="Picture 1"/>
          <p:cNvPicPr>
            <a:picLocks noChangeAspect="1" noChangeArrowheads="1"/>
          </p:cNvPicPr>
          <p:nvPr/>
        </p:nvPicPr>
        <p:blipFill>
          <a:blip r:embed="rId7"/>
          <a:srcRect/>
          <a:stretch>
            <a:fillRect/>
          </a:stretch>
        </p:blipFill>
        <p:spPr bwMode="auto">
          <a:xfrm>
            <a:off x="0" y="5786454"/>
            <a:ext cx="1224188" cy="928694"/>
          </a:xfrm>
          <a:prstGeom prst="rect">
            <a:avLst/>
          </a:prstGeom>
          <a:noFill/>
          <a:ln w="9525">
            <a:noFill/>
            <a:miter lim="800000"/>
            <a:headEnd/>
            <a:tailEnd/>
          </a:ln>
          <a:effectLst/>
        </p:spPr>
      </p:pic>
      <p:pic>
        <p:nvPicPr>
          <p:cNvPr id="13" name="Picture 5" descr="Partners – sphinx-project.eu"/>
          <p:cNvPicPr>
            <a:picLocks noChangeAspect="1" noChangeArrowheads="1"/>
          </p:cNvPicPr>
          <p:nvPr/>
        </p:nvPicPr>
        <p:blipFill>
          <a:blip r:embed="rId8" cstate="print"/>
          <a:srcRect/>
          <a:stretch>
            <a:fillRect/>
          </a:stretch>
        </p:blipFill>
        <p:spPr bwMode="auto">
          <a:xfrm>
            <a:off x="8000992" y="0"/>
            <a:ext cx="1143008" cy="1143008"/>
          </a:xfrm>
          <a:prstGeom prst="rect">
            <a:avLst/>
          </a:prstGeom>
          <a:noFill/>
        </p:spPr>
      </p:pic>
      <p:pic>
        <p:nvPicPr>
          <p:cNvPr id="15" name="Picture 7"/>
          <p:cNvPicPr>
            <a:picLocks noChangeAspect="1" noChangeArrowheads="1"/>
          </p:cNvPicPr>
          <p:nvPr/>
        </p:nvPicPr>
        <p:blipFill>
          <a:blip r:embed="rId9"/>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22</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(11</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4929190" y="714356"/>
            <a:ext cx="3478417" cy="1010582"/>
          </a:xfrm>
          <a:prstGeom prst="rect">
            <a:avLst/>
          </a:prstGeom>
          <a:noFill/>
          <a:ln w="9525">
            <a:noFill/>
            <a:miter lim="800000"/>
            <a:headEnd/>
            <a:tailEnd/>
          </a:ln>
          <a:effectLst/>
        </p:spPr>
      </p:pic>
      <p:cxnSp>
        <p:nvCxnSpPr>
          <p:cNvPr id="18" name="Connecteur droit avec flèche 17"/>
          <p:cNvCxnSpPr/>
          <p:nvPr/>
        </p:nvCxnSpPr>
        <p:spPr>
          <a:xfrm rot="10800000" flipV="1">
            <a:off x="2357422" y="1357298"/>
            <a:ext cx="2500330" cy="150019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79203" name="Picture 3"/>
          <p:cNvPicPr>
            <a:picLocks noChangeAspect="1" noChangeArrowheads="1"/>
          </p:cNvPicPr>
          <p:nvPr/>
        </p:nvPicPr>
        <p:blipFill>
          <a:blip r:embed="rId5"/>
          <a:srcRect/>
          <a:stretch>
            <a:fillRect/>
          </a:stretch>
        </p:blipFill>
        <p:spPr bwMode="auto">
          <a:xfrm>
            <a:off x="714348" y="3000372"/>
            <a:ext cx="5753100" cy="2857500"/>
          </a:xfrm>
          <a:prstGeom prst="rect">
            <a:avLst/>
          </a:prstGeom>
          <a:noFill/>
          <a:ln w="9525">
            <a:noFill/>
            <a:miter lim="800000"/>
            <a:headEnd/>
            <a:tailEnd/>
          </a:ln>
          <a:effectLst/>
        </p:spPr>
      </p:pic>
      <p:pic>
        <p:nvPicPr>
          <p:cNvPr id="12"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3"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4"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23</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(12</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4929190" y="714356"/>
            <a:ext cx="3478417" cy="1010582"/>
          </a:xfrm>
          <a:prstGeom prst="rect">
            <a:avLst/>
          </a:prstGeom>
          <a:noFill/>
          <a:ln w="9525">
            <a:noFill/>
            <a:miter lim="800000"/>
            <a:headEnd/>
            <a:tailEnd/>
          </a:ln>
          <a:effectLst/>
        </p:spPr>
      </p:pic>
      <p:cxnSp>
        <p:nvCxnSpPr>
          <p:cNvPr id="18" name="Connecteur droit avec flèche 17"/>
          <p:cNvCxnSpPr/>
          <p:nvPr/>
        </p:nvCxnSpPr>
        <p:spPr>
          <a:xfrm rot="10800000" flipV="1">
            <a:off x="2357422" y="1357298"/>
            <a:ext cx="2500330" cy="150019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80226" name="Picture 2"/>
          <p:cNvPicPr>
            <a:picLocks noChangeAspect="1" noChangeArrowheads="1"/>
          </p:cNvPicPr>
          <p:nvPr/>
        </p:nvPicPr>
        <p:blipFill>
          <a:blip r:embed="rId5"/>
          <a:srcRect/>
          <a:stretch>
            <a:fillRect/>
          </a:stretch>
        </p:blipFill>
        <p:spPr bwMode="auto">
          <a:xfrm>
            <a:off x="857224" y="2928934"/>
            <a:ext cx="5724525" cy="2905125"/>
          </a:xfrm>
          <a:prstGeom prst="rect">
            <a:avLst/>
          </a:prstGeom>
          <a:noFill/>
          <a:ln w="9525">
            <a:noFill/>
            <a:miter lim="800000"/>
            <a:headEnd/>
            <a:tailEnd/>
          </a:ln>
          <a:effectLst/>
        </p:spPr>
      </p:pic>
      <p:pic>
        <p:nvPicPr>
          <p:cNvPr id="11"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2"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3"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24</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(13</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4929190" y="714356"/>
            <a:ext cx="3478417" cy="1010582"/>
          </a:xfrm>
          <a:prstGeom prst="rect">
            <a:avLst/>
          </a:prstGeom>
          <a:noFill/>
          <a:ln w="9525">
            <a:noFill/>
            <a:miter lim="800000"/>
            <a:headEnd/>
            <a:tailEnd/>
          </a:ln>
          <a:effectLst/>
        </p:spPr>
      </p:pic>
      <p:cxnSp>
        <p:nvCxnSpPr>
          <p:cNvPr id="18" name="Connecteur droit avec flèche 17"/>
          <p:cNvCxnSpPr/>
          <p:nvPr/>
        </p:nvCxnSpPr>
        <p:spPr>
          <a:xfrm rot="10800000" flipV="1">
            <a:off x="2357422" y="1500174"/>
            <a:ext cx="2500330" cy="135732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81250" name="Picture 2"/>
          <p:cNvPicPr>
            <a:picLocks noChangeAspect="1" noChangeArrowheads="1"/>
          </p:cNvPicPr>
          <p:nvPr/>
        </p:nvPicPr>
        <p:blipFill>
          <a:blip r:embed="rId5"/>
          <a:srcRect/>
          <a:stretch>
            <a:fillRect/>
          </a:stretch>
        </p:blipFill>
        <p:spPr bwMode="auto">
          <a:xfrm>
            <a:off x="500034" y="2857496"/>
            <a:ext cx="5762625" cy="3038475"/>
          </a:xfrm>
          <a:prstGeom prst="rect">
            <a:avLst/>
          </a:prstGeom>
          <a:noFill/>
          <a:ln w="9525">
            <a:noFill/>
            <a:miter lim="800000"/>
            <a:headEnd/>
            <a:tailEnd/>
          </a:ln>
          <a:effectLst/>
        </p:spPr>
      </p:pic>
      <p:pic>
        <p:nvPicPr>
          <p:cNvPr id="12"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3"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4"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25</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(14</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a:stretch>
            <a:fillRect/>
          </a:stretch>
        </p:blipFill>
        <p:spPr bwMode="auto">
          <a:xfrm>
            <a:off x="4929190" y="714356"/>
            <a:ext cx="3478417" cy="1010582"/>
          </a:xfrm>
          <a:prstGeom prst="rect">
            <a:avLst/>
          </a:prstGeom>
          <a:noFill/>
          <a:ln w="9525">
            <a:noFill/>
            <a:miter lim="800000"/>
            <a:headEnd/>
            <a:tailEnd/>
          </a:ln>
          <a:effectLst/>
        </p:spPr>
      </p:pic>
      <p:cxnSp>
        <p:nvCxnSpPr>
          <p:cNvPr id="18" name="Connecteur droit avec flèche 17"/>
          <p:cNvCxnSpPr/>
          <p:nvPr/>
        </p:nvCxnSpPr>
        <p:spPr>
          <a:xfrm rot="10800000" flipV="1">
            <a:off x="2357422" y="1643050"/>
            <a:ext cx="2500330" cy="121444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82274" name="Picture 2"/>
          <p:cNvPicPr>
            <a:picLocks noChangeAspect="1" noChangeArrowheads="1"/>
          </p:cNvPicPr>
          <p:nvPr/>
        </p:nvPicPr>
        <p:blipFill>
          <a:blip r:embed="rId5"/>
          <a:srcRect/>
          <a:stretch>
            <a:fillRect/>
          </a:stretch>
        </p:blipFill>
        <p:spPr bwMode="auto">
          <a:xfrm>
            <a:off x="571472" y="2857496"/>
            <a:ext cx="5762625" cy="2924175"/>
          </a:xfrm>
          <a:prstGeom prst="rect">
            <a:avLst/>
          </a:prstGeom>
          <a:noFill/>
          <a:ln w="9525">
            <a:noFill/>
            <a:miter lim="800000"/>
            <a:headEnd/>
            <a:tailEnd/>
          </a:ln>
          <a:effectLst/>
        </p:spPr>
      </p:pic>
      <p:pic>
        <p:nvPicPr>
          <p:cNvPr id="12"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3"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4"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26</a:t>
            </a:fld>
            <a:endParaRPr lang="en-GB"/>
          </a:p>
        </p:txBody>
      </p:sp>
      <p:sp>
        <p:nvSpPr>
          <p:cNvPr id="8" name="Rectangle 2"/>
          <p:cNvSpPr txBox="1">
            <a:spLocks noChangeArrowheads="1"/>
          </p:cNvSpPr>
          <p:nvPr/>
        </p:nvSpPr>
        <p:spPr bwMode="auto">
          <a:xfrm>
            <a:off x="1331640" y="71414"/>
            <a:ext cx="6923087" cy="511156"/>
          </a:xfrm>
          <a:prstGeom prst="rect">
            <a:avLst/>
          </a:prstGeom>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lvl="0" algn="ctr">
              <a:defRPr/>
            </a:pPr>
            <a:r>
              <a:rPr lang="en-GB" sz="2400" b="1" dirty="0" smtClean="0">
                <a:solidFill>
                  <a:srgbClr val="FFFF00"/>
                </a:solidFill>
              </a:rPr>
              <a:t>Numerology (15</a:t>
            </a:r>
            <a:r>
              <a:rPr kumimoji="0" lang="en-GB" sz="2400" b="1" i="0" u="none" strike="noStrike" kern="0" cap="none" spc="0" normalizeH="0" baseline="0" noProof="0" dirty="0" smtClean="0">
                <a:ln>
                  <a:noFill/>
                </a:ln>
                <a:solidFill>
                  <a:srgbClr val="FFFF00"/>
                </a:solidFill>
                <a:effectLst/>
                <a:uLnTx/>
                <a:uFillTx/>
                <a:latin typeface="+mn-lt"/>
                <a:ea typeface="+mn-ea"/>
                <a:cs typeface="+mn-cs"/>
              </a:rPr>
              <a:t>)</a:t>
            </a:r>
          </a:p>
        </p:txBody>
      </p:sp>
      <p:pic>
        <p:nvPicPr>
          <p:cNvPr id="9" name="Picture 2"/>
          <p:cNvPicPr>
            <a:picLocks noChangeAspect="1" noChangeArrowheads="1"/>
          </p:cNvPicPr>
          <p:nvPr/>
        </p:nvPicPr>
        <p:blipFill>
          <a:blip r:embed="rId4"/>
          <a:srcRect/>
          <a:stretch>
            <a:fillRect/>
          </a:stretch>
        </p:blipFill>
        <p:spPr bwMode="auto">
          <a:xfrm>
            <a:off x="0" y="0"/>
            <a:ext cx="1142976" cy="1330862"/>
          </a:xfrm>
          <a:prstGeom prst="rect">
            <a:avLst/>
          </a:prstGeom>
          <a:noFill/>
          <a:ln w="9525">
            <a:noFill/>
            <a:miter lim="800000"/>
            <a:headEnd/>
            <a:tailEnd/>
          </a:ln>
          <a:effectLst/>
        </p:spPr>
      </p:pic>
      <p:sp>
        <p:nvSpPr>
          <p:cNvPr id="12" name="Titre 1"/>
          <p:cNvSpPr>
            <a:spLocks noGrp="1"/>
          </p:cNvSpPr>
          <p:nvPr>
            <p:ph type="title"/>
          </p:nvPr>
        </p:nvSpPr>
        <p:spPr>
          <a:xfrm>
            <a:off x="395536" y="2214554"/>
            <a:ext cx="8229600" cy="1714512"/>
          </a:xfrm>
        </p:spPr>
        <p:txBody>
          <a:bodyPr tIns="504000"/>
          <a:lstStyle/>
          <a:p>
            <a:pPr algn="just"/>
            <a:r>
              <a:rPr lang="en-US" sz="3500" dirty="0" smtClean="0">
                <a:solidFill>
                  <a:srgbClr val="FF0000"/>
                </a:solidFill>
              </a:rPr>
              <a:t>But how we calculate the bandwidth </a:t>
            </a:r>
            <a:r>
              <a:rPr lang="en-US" sz="3500" dirty="0" smtClean="0">
                <a:solidFill>
                  <a:srgbClr val="D60093"/>
                </a:solidFill>
              </a:rPr>
              <a:t>BW </a:t>
            </a:r>
            <a:r>
              <a:rPr lang="en-US" sz="3500" dirty="0" smtClean="0">
                <a:solidFill>
                  <a:srgbClr val="FF0000"/>
                </a:solidFill>
              </a:rPr>
              <a:t>of the channel in different cases of Numerology?</a:t>
            </a:r>
            <a:br>
              <a:rPr lang="en-US" sz="3500" dirty="0" smtClean="0">
                <a:solidFill>
                  <a:srgbClr val="FF0000"/>
                </a:solidFill>
              </a:rPr>
            </a:br>
            <a:endParaRPr lang="fr-FR" sz="3500" dirty="0">
              <a:solidFill>
                <a:srgbClr val="FF0000"/>
              </a:solidFill>
            </a:endParaRPr>
          </a:p>
        </p:txBody>
      </p:sp>
      <p:graphicFrame>
        <p:nvGraphicFramePr>
          <p:cNvPr id="183298" name="Object 2"/>
          <p:cNvGraphicFramePr>
            <a:graphicFrameLocks/>
          </p:cNvGraphicFramePr>
          <p:nvPr/>
        </p:nvGraphicFramePr>
        <p:xfrm>
          <a:off x="6500826" y="3500438"/>
          <a:ext cx="495300" cy="1917700"/>
        </p:xfrm>
        <a:graphic>
          <a:graphicData uri="http://schemas.openxmlformats.org/presentationml/2006/ole">
            <p:oleObj spid="_x0000_s183298" name="ClipArt" r:id="rId5" imgW="933474" imgH="2276385" progId="">
              <p:embed/>
            </p:oleObj>
          </a:graphicData>
        </a:graphic>
      </p:graphicFrame>
      <p:pic>
        <p:nvPicPr>
          <p:cNvPr id="13"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4"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5" name="Picture 7"/>
          <p:cNvPicPr>
            <a:picLocks noChangeAspect="1" noChangeArrowheads="1"/>
          </p:cNvPicPr>
          <p:nvPr/>
        </p:nvPicPr>
        <p:blipFill>
          <a:blip r:embed="rId8"/>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27</a:t>
            </a:fld>
            <a:endParaRPr lang="en-GB" dirty="0"/>
          </a:p>
        </p:txBody>
      </p:sp>
      <p:sp>
        <p:nvSpPr>
          <p:cNvPr id="21508" name="Rectangle 3"/>
          <p:cNvSpPr>
            <a:spLocks noGrp="1" noChangeArrowheads="1"/>
          </p:cNvSpPr>
          <p:nvPr>
            <p:ph type="body" idx="1"/>
          </p:nvPr>
        </p:nvSpPr>
        <p:spPr>
          <a:xfrm>
            <a:off x="1500166" y="1071546"/>
            <a:ext cx="7308850" cy="3268663"/>
          </a:xfrm>
        </p:spPr>
        <p:txBody>
          <a:bodyPr/>
          <a:lstStyle/>
          <a:p>
            <a:endParaRPr lang="fr-FR" sz="1600" dirty="0" smtClean="0"/>
          </a:p>
          <a:p>
            <a:pPr eaLnBrk="1" hangingPunct="1">
              <a:lnSpc>
                <a:spcPct val="90000"/>
              </a:lnSpc>
            </a:pPr>
            <a:endParaRPr lang="en-GB" sz="2000" dirty="0" smtClean="0">
              <a:solidFill>
                <a:srgbClr val="CC00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pic>
        <p:nvPicPr>
          <p:cNvPr id="70661" name="Picture 5"/>
          <p:cNvPicPr>
            <a:picLocks noChangeAspect="1" noChangeArrowheads="1"/>
          </p:cNvPicPr>
          <p:nvPr/>
        </p:nvPicPr>
        <p:blipFill>
          <a:blip r:embed="rId3"/>
          <a:srcRect/>
          <a:stretch>
            <a:fillRect/>
          </a:stretch>
        </p:blipFill>
        <p:spPr bwMode="auto">
          <a:xfrm>
            <a:off x="928662" y="1357298"/>
            <a:ext cx="7353300" cy="3038475"/>
          </a:xfrm>
          <a:prstGeom prst="rect">
            <a:avLst/>
          </a:prstGeom>
          <a:noFill/>
          <a:ln w="9525">
            <a:noFill/>
            <a:miter lim="800000"/>
            <a:headEnd/>
            <a:tailEnd/>
          </a:ln>
          <a:effectLst/>
        </p:spPr>
      </p:pic>
      <p:pic>
        <p:nvPicPr>
          <p:cNvPr id="70662" name="Picture 6"/>
          <p:cNvPicPr>
            <a:picLocks noChangeAspect="1" noChangeArrowheads="1"/>
          </p:cNvPicPr>
          <p:nvPr/>
        </p:nvPicPr>
        <p:blipFill>
          <a:blip r:embed="rId4"/>
          <a:srcRect/>
          <a:stretch>
            <a:fillRect/>
          </a:stretch>
        </p:blipFill>
        <p:spPr bwMode="auto">
          <a:xfrm>
            <a:off x="1357257" y="571480"/>
            <a:ext cx="6572329" cy="428628"/>
          </a:xfrm>
          <a:prstGeom prst="rect">
            <a:avLst/>
          </a:prstGeom>
          <a:noFill/>
          <a:ln w="9525">
            <a:noFill/>
            <a:miter lim="800000"/>
            <a:headEnd/>
            <a:tailEnd/>
          </a:ln>
          <a:effectLst/>
        </p:spPr>
      </p:pic>
      <p:pic>
        <p:nvPicPr>
          <p:cNvPr id="70663" name="Picture 7"/>
          <p:cNvPicPr>
            <a:picLocks noChangeAspect="1" noChangeArrowheads="1"/>
          </p:cNvPicPr>
          <p:nvPr/>
        </p:nvPicPr>
        <p:blipFill>
          <a:blip r:embed="rId5"/>
          <a:srcRect/>
          <a:stretch>
            <a:fillRect/>
          </a:stretch>
        </p:blipFill>
        <p:spPr bwMode="auto">
          <a:xfrm>
            <a:off x="1285852" y="1000108"/>
            <a:ext cx="4314825" cy="285750"/>
          </a:xfrm>
          <a:prstGeom prst="rect">
            <a:avLst/>
          </a:prstGeom>
          <a:noFill/>
          <a:ln w="9525">
            <a:noFill/>
            <a:miter lim="800000"/>
            <a:headEnd/>
            <a:tailEnd/>
          </a:ln>
          <a:effectLst/>
        </p:spPr>
      </p:pic>
      <p:pic>
        <p:nvPicPr>
          <p:cNvPr id="13" name="Picture 2"/>
          <p:cNvPicPr>
            <a:picLocks noChangeAspect="1" noChangeArrowheads="1"/>
          </p:cNvPicPr>
          <p:nvPr/>
        </p:nvPicPr>
        <p:blipFill>
          <a:blip r:embed="rId6"/>
          <a:srcRect/>
          <a:stretch>
            <a:fillRect/>
          </a:stretch>
        </p:blipFill>
        <p:spPr bwMode="auto">
          <a:xfrm>
            <a:off x="0" y="0"/>
            <a:ext cx="1142976" cy="1330862"/>
          </a:xfrm>
          <a:prstGeom prst="rect">
            <a:avLst/>
          </a:prstGeom>
          <a:noFill/>
          <a:ln w="9525">
            <a:noFill/>
            <a:miter lim="800000"/>
            <a:headEnd/>
            <a:tailEnd/>
          </a:ln>
          <a:effectLst/>
        </p:spPr>
      </p:pic>
      <p:pic>
        <p:nvPicPr>
          <p:cNvPr id="70664" name="Picture 8"/>
          <p:cNvPicPr>
            <a:picLocks noChangeAspect="1" noChangeArrowheads="1"/>
          </p:cNvPicPr>
          <p:nvPr/>
        </p:nvPicPr>
        <p:blipFill>
          <a:blip r:embed="rId7"/>
          <a:srcRect/>
          <a:stretch>
            <a:fillRect/>
          </a:stretch>
        </p:blipFill>
        <p:spPr bwMode="auto">
          <a:xfrm>
            <a:off x="785786" y="4214818"/>
            <a:ext cx="7429500" cy="2152650"/>
          </a:xfrm>
          <a:prstGeom prst="rect">
            <a:avLst/>
          </a:prstGeom>
          <a:noFill/>
          <a:ln w="9525">
            <a:noFill/>
            <a:miter lim="800000"/>
            <a:headEnd/>
            <a:tailEnd/>
          </a:ln>
          <a:effectLst/>
        </p:spPr>
      </p:pic>
      <p:pic>
        <p:nvPicPr>
          <p:cNvPr id="15" name="Picture 1"/>
          <p:cNvPicPr>
            <a:picLocks noChangeAspect="1" noChangeArrowheads="1"/>
          </p:cNvPicPr>
          <p:nvPr/>
        </p:nvPicPr>
        <p:blipFill>
          <a:blip r:embed="rId8"/>
          <a:srcRect/>
          <a:stretch>
            <a:fillRect/>
          </a:stretch>
        </p:blipFill>
        <p:spPr bwMode="auto">
          <a:xfrm>
            <a:off x="0" y="5786454"/>
            <a:ext cx="1224188" cy="928694"/>
          </a:xfrm>
          <a:prstGeom prst="rect">
            <a:avLst/>
          </a:prstGeom>
          <a:noFill/>
          <a:ln w="9525">
            <a:noFill/>
            <a:miter lim="800000"/>
            <a:headEnd/>
            <a:tailEnd/>
          </a:ln>
          <a:effectLst/>
        </p:spPr>
      </p:pic>
      <p:pic>
        <p:nvPicPr>
          <p:cNvPr id="17" name="Picture 5" descr="Partners – sphinx-project.eu"/>
          <p:cNvPicPr>
            <a:picLocks noChangeAspect="1" noChangeArrowheads="1"/>
          </p:cNvPicPr>
          <p:nvPr/>
        </p:nvPicPr>
        <p:blipFill>
          <a:blip r:embed="rId9"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10"/>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28</a:t>
            </a:fld>
            <a:endParaRPr lang="en-GB"/>
          </a:p>
        </p:txBody>
      </p:sp>
      <p:pic>
        <p:nvPicPr>
          <p:cNvPr id="71683" name="Picture 3"/>
          <p:cNvPicPr>
            <a:picLocks noChangeAspect="1" noChangeArrowheads="1"/>
          </p:cNvPicPr>
          <p:nvPr/>
        </p:nvPicPr>
        <p:blipFill>
          <a:blip r:embed="rId2" cstate="print"/>
          <a:srcRect/>
          <a:stretch>
            <a:fillRect/>
          </a:stretch>
        </p:blipFill>
        <p:spPr bwMode="auto">
          <a:xfrm>
            <a:off x="4216941" y="2643182"/>
            <a:ext cx="4927059" cy="1697360"/>
          </a:xfrm>
          <a:prstGeom prst="rect">
            <a:avLst/>
          </a:prstGeom>
          <a:noFill/>
          <a:ln w="9525">
            <a:noFill/>
            <a:miter lim="800000"/>
            <a:headEnd/>
            <a:tailEnd/>
          </a:ln>
        </p:spPr>
      </p:pic>
      <p:pic>
        <p:nvPicPr>
          <p:cNvPr id="7" name="Picture 4"/>
          <p:cNvPicPr>
            <a:picLocks noChangeAspect="1" noChangeArrowheads="1"/>
          </p:cNvPicPr>
          <p:nvPr/>
        </p:nvPicPr>
        <p:blipFill>
          <a:blip r:embed="rId3" cstate="print"/>
          <a:srcRect l="5657" r="3226"/>
          <a:stretch>
            <a:fillRect/>
          </a:stretch>
        </p:blipFill>
        <p:spPr bwMode="auto">
          <a:xfrm>
            <a:off x="0" y="2357430"/>
            <a:ext cx="4067944" cy="2363557"/>
          </a:xfrm>
          <a:prstGeom prst="rect">
            <a:avLst/>
          </a:prstGeom>
          <a:noFill/>
          <a:ln w="9525">
            <a:noFill/>
            <a:miter lim="800000"/>
            <a:headEnd/>
            <a:tailEnd/>
          </a:ln>
        </p:spPr>
      </p:pic>
      <p:pic>
        <p:nvPicPr>
          <p:cNvPr id="8" name="Picture 9"/>
          <p:cNvPicPr>
            <a:picLocks noChangeAspect="1" noChangeArrowheads="1"/>
          </p:cNvPicPr>
          <p:nvPr/>
        </p:nvPicPr>
        <p:blipFill>
          <a:blip r:embed="rId4"/>
          <a:srcRect/>
          <a:stretch>
            <a:fillRect/>
          </a:stretch>
        </p:blipFill>
        <p:spPr bwMode="auto">
          <a:xfrm>
            <a:off x="214282" y="4714884"/>
            <a:ext cx="8710288" cy="1890717"/>
          </a:xfrm>
          <a:prstGeom prst="rect">
            <a:avLst/>
          </a:prstGeom>
          <a:noFill/>
          <a:ln w="9525">
            <a:noFill/>
            <a:miter lim="800000"/>
            <a:headEnd/>
            <a:tailEnd/>
          </a:ln>
          <a:effectLst/>
        </p:spPr>
      </p:pic>
      <p:pic>
        <p:nvPicPr>
          <p:cNvPr id="169985" name="Picture 1"/>
          <p:cNvPicPr>
            <a:picLocks noChangeAspect="1" noChangeArrowheads="1"/>
          </p:cNvPicPr>
          <p:nvPr/>
        </p:nvPicPr>
        <p:blipFill>
          <a:blip r:embed="rId5"/>
          <a:srcRect/>
          <a:stretch>
            <a:fillRect/>
          </a:stretch>
        </p:blipFill>
        <p:spPr bwMode="auto">
          <a:xfrm>
            <a:off x="1357290" y="1000108"/>
            <a:ext cx="6686550" cy="895350"/>
          </a:xfrm>
          <a:prstGeom prst="rect">
            <a:avLst/>
          </a:prstGeom>
          <a:noFill/>
          <a:ln w="9525">
            <a:noFill/>
            <a:miter lim="800000"/>
            <a:headEnd/>
            <a:tailEnd/>
          </a:ln>
          <a:effectLst/>
        </p:spPr>
      </p:pic>
      <p:pic>
        <p:nvPicPr>
          <p:cNvPr id="10" name="Picture 6"/>
          <p:cNvPicPr>
            <a:picLocks noChangeAspect="1" noChangeArrowheads="1"/>
          </p:cNvPicPr>
          <p:nvPr/>
        </p:nvPicPr>
        <p:blipFill>
          <a:blip r:embed="rId6"/>
          <a:srcRect/>
          <a:stretch>
            <a:fillRect/>
          </a:stretch>
        </p:blipFill>
        <p:spPr bwMode="auto">
          <a:xfrm>
            <a:off x="714348" y="2143116"/>
            <a:ext cx="7786743" cy="428628"/>
          </a:xfrm>
          <a:prstGeom prst="rect">
            <a:avLst/>
          </a:prstGeom>
          <a:noFill/>
          <a:ln w="9525">
            <a:noFill/>
            <a:miter lim="800000"/>
            <a:headEnd/>
            <a:tailEnd/>
          </a:ln>
          <a:effectLst/>
        </p:spPr>
      </p:pic>
      <p:cxnSp>
        <p:nvCxnSpPr>
          <p:cNvPr id="12" name="Connecteur droit avec flèche 11"/>
          <p:cNvCxnSpPr/>
          <p:nvPr/>
        </p:nvCxnSpPr>
        <p:spPr>
          <a:xfrm rot="5400000">
            <a:off x="5250661" y="3607595"/>
            <a:ext cx="3786214" cy="157163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4" name="Connecteur droit avec flèche 13"/>
          <p:cNvCxnSpPr/>
          <p:nvPr/>
        </p:nvCxnSpPr>
        <p:spPr>
          <a:xfrm>
            <a:off x="3786182" y="2500306"/>
            <a:ext cx="4214842" cy="1643074"/>
          </a:xfrm>
          <a:prstGeom prst="straightConnector1">
            <a:avLst/>
          </a:prstGeom>
          <a:ln w="15875">
            <a:solidFill>
              <a:srgbClr val="000099"/>
            </a:solidFill>
            <a:tailEnd type="arrow"/>
          </a:ln>
        </p:spPr>
        <p:style>
          <a:lnRef idx="1">
            <a:schemeClr val="dk1"/>
          </a:lnRef>
          <a:fillRef idx="0">
            <a:schemeClr val="dk1"/>
          </a:fillRef>
          <a:effectRef idx="0">
            <a:schemeClr val="dk1"/>
          </a:effectRef>
          <a:fontRef idx="minor">
            <a:schemeClr val="tx1"/>
          </a:fontRef>
        </p:style>
      </p:cxnSp>
      <p:cxnSp>
        <p:nvCxnSpPr>
          <p:cNvPr id="18" name="Connecteur droit avec flèche 17"/>
          <p:cNvCxnSpPr/>
          <p:nvPr/>
        </p:nvCxnSpPr>
        <p:spPr>
          <a:xfrm rot="10800000" flipV="1">
            <a:off x="4500562" y="2357430"/>
            <a:ext cx="2071702" cy="17145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9" name="Picture 2"/>
          <p:cNvPicPr>
            <a:picLocks noChangeAspect="1" noChangeArrowheads="1"/>
          </p:cNvPicPr>
          <p:nvPr/>
        </p:nvPicPr>
        <p:blipFill>
          <a:blip r:embed="rId7"/>
          <a:srcRect/>
          <a:stretch>
            <a:fillRect/>
          </a:stretch>
        </p:blipFill>
        <p:spPr bwMode="auto">
          <a:xfrm>
            <a:off x="0" y="0"/>
            <a:ext cx="1142976" cy="1330862"/>
          </a:xfrm>
          <a:prstGeom prst="rect">
            <a:avLst/>
          </a:prstGeom>
          <a:noFill/>
          <a:ln w="9525">
            <a:noFill/>
            <a:miter lim="800000"/>
            <a:headEnd/>
            <a:tailEnd/>
          </a:ln>
          <a:effectLst/>
        </p:spPr>
      </p:pic>
      <p:pic>
        <p:nvPicPr>
          <p:cNvPr id="20" name="Picture 1"/>
          <p:cNvPicPr>
            <a:picLocks noChangeAspect="1" noChangeArrowheads="1"/>
          </p:cNvPicPr>
          <p:nvPr/>
        </p:nvPicPr>
        <p:blipFill>
          <a:blip r:embed="rId8"/>
          <a:srcRect/>
          <a:stretch>
            <a:fillRect/>
          </a:stretch>
        </p:blipFill>
        <p:spPr bwMode="auto">
          <a:xfrm>
            <a:off x="0" y="5786454"/>
            <a:ext cx="1224188" cy="928694"/>
          </a:xfrm>
          <a:prstGeom prst="rect">
            <a:avLst/>
          </a:prstGeom>
          <a:noFill/>
          <a:ln w="9525">
            <a:noFill/>
            <a:miter lim="800000"/>
            <a:headEnd/>
            <a:tailEnd/>
          </a:ln>
          <a:effectLst/>
        </p:spPr>
      </p:pic>
      <p:pic>
        <p:nvPicPr>
          <p:cNvPr id="21" name="Picture 5" descr="Partners – sphinx-project.eu"/>
          <p:cNvPicPr>
            <a:picLocks noChangeAspect="1" noChangeArrowheads="1"/>
          </p:cNvPicPr>
          <p:nvPr/>
        </p:nvPicPr>
        <p:blipFill>
          <a:blip r:embed="rId9" cstate="print"/>
          <a:srcRect/>
          <a:stretch>
            <a:fillRect/>
          </a:stretch>
        </p:blipFill>
        <p:spPr bwMode="auto">
          <a:xfrm>
            <a:off x="8000992" y="0"/>
            <a:ext cx="1143008" cy="1143008"/>
          </a:xfrm>
          <a:prstGeom prst="rect">
            <a:avLst/>
          </a:prstGeom>
          <a:noFill/>
        </p:spPr>
      </p:pic>
      <p:pic>
        <p:nvPicPr>
          <p:cNvPr id="22" name="Picture 7"/>
          <p:cNvPicPr>
            <a:picLocks noChangeAspect="1" noChangeArrowheads="1"/>
          </p:cNvPicPr>
          <p:nvPr/>
        </p:nvPicPr>
        <p:blipFill>
          <a:blip r:embed="rId10"/>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29</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err="1" smtClean="0">
                <a:solidFill>
                  <a:srgbClr val="FFFF00"/>
                </a:solidFill>
              </a:rPr>
              <a:t>mmWave</a:t>
            </a:r>
            <a:endParaRPr lang="en-GB" sz="24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3" name="Titre 1"/>
          <p:cNvSpPr txBox="1">
            <a:spLocks/>
          </p:cNvSpPr>
          <p:nvPr/>
        </p:nvSpPr>
        <p:spPr bwMode="auto">
          <a:xfrm>
            <a:off x="214282" y="2852936"/>
            <a:ext cx="8715436" cy="1143000"/>
          </a:xfrm>
          <a:prstGeom prst="rect">
            <a:avLst/>
          </a:prstGeom>
          <a:solidFill>
            <a:srgbClr val="FFFF00"/>
          </a:solidFill>
          <a:ln w="9525">
            <a:noFill/>
            <a:miter lim="800000"/>
            <a:headEnd/>
            <a:tailEnd/>
          </a:ln>
        </p:spPr>
        <p:txBody>
          <a:bodyPr vert="horz" wrap="square" lIns="91440" tIns="45720" rIns="91440" bIns="45720" numCol="1" anchor="ctr" anchorCtr="0" compatLnSpc="1">
            <a:prstTxWarp prst="textNoShape">
              <a:avLst/>
            </a:prstTxWarp>
          </a:bodyPr>
          <a:lstStyle/>
          <a:p>
            <a:pPr lvl="0" algn="ctr" eaLnBrk="0" hangingPunct="0"/>
            <a:r>
              <a:rPr kumimoji="0" lang="fr-FR" sz="4400" b="0" i="0" u="none" strike="noStrike" kern="0" cap="none" spc="0" normalizeH="0" baseline="0" noProof="0" dirty="0" smtClean="0">
                <a:ln>
                  <a:noFill/>
                </a:ln>
                <a:solidFill>
                  <a:schemeClr val="tx2"/>
                </a:solidFill>
                <a:effectLst/>
                <a:uLnTx/>
                <a:uFillTx/>
                <a:latin typeface="+mj-lt"/>
                <a:ea typeface="MS PGothic" pitchFamily="34" charset="-128"/>
                <a:cs typeface="ＭＳ Ｐゴシック" charset="-128"/>
              </a:rPr>
              <a:t> </a:t>
            </a:r>
            <a:r>
              <a:rPr lang="fr-FR" sz="4400" dirty="0" smtClean="0"/>
              <a:t>But IN 5G </a:t>
            </a:r>
            <a:r>
              <a:rPr lang="fr-FR" sz="4400" dirty="0" err="1" smtClean="0"/>
              <a:t>what’s</a:t>
            </a:r>
            <a:r>
              <a:rPr lang="fr-FR" sz="4400" dirty="0" smtClean="0"/>
              <a:t> the </a:t>
            </a:r>
            <a:r>
              <a:rPr lang="fr-FR" sz="4400" dirty="0" err="1" smtClean="0"/>
              <a:t>difference</a:t>
            </a:r>
            <a:r>
              <a:rPr lang="fr-FR" sz="4400" dirty="0" smtClean="0"/>
              <a:t>?</a:t>
            </a:r>
            <a:endParaRPr kumimoji="0" lang="fr-FR" sz="4400" b="0" i="0" u="none" strike="noStrike" kern="0" cap="none" spc="0" normalizeH="0" baseline="0" noProof="0" dirty="0">
              <a:ln>
                <a:noFill/>
              </a:ln>
              <a:solidFill>
                <a:schemeClr val="tx2"/>
              </a:solidFill>
              <a:effectLst/>
              <a:uLnTx/>
              <a:uFillTx/>
              <a:latin typeface="+mj-lt"/>
              <a:ea typeface="MS PGothic" pitchFamily="34" charset="-128"/>
              <a:cs typeface="ＭＳ Ｐゴシック" charset="-128"/>
            </a:endParaRPr>
          </a:p>
        </p:txBody>
      </p:sp>
      <p:pic>
        <p:nvPicPr>
          <p:cNvPr id="8"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9"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0"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Why 5G?</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643042" y="0"/>
            <a:ext cx="7000924" cy="369332"/>
          </a:xfrm>
          <a:prstGeom prst="rect">
            <a:avLst/>
          </a:prstGeom>
          <a:noFill/>
          <a:ln w="9525">
            <a:noFill/>
            <a:miter lim="800000"/>
            <a:headEnd/>
            <a:tailEnd/>
          </a:ln>
        </p:spPr>
        <p:txBody>
          <a:bodyPr wrap="square">
            <a:spAutoFit/>
          </a:bodyPr>
          <a:lstStyle/>
          <a:p>
            <a:pPr algn="just"/>
            <a:r>
              <a:rPr lang="fr-FR" dirty="0"/>
              <a:t>         </a:t>
            </a:r>
          </a:p>
        </p:txBody>
      </p:sp>
      <p:graphicFrame>
        <p:nvGraphicFramePr>
          <p:cNvPr id="16" name="Object 2"/>
          <p:cNvGraphicFramePr>
            <a:graphicFrameLocks/>
          </p:cNvGraphicFramePr>
          <p:nvPr/>
        </p:nvGraphicFramePr>
        <p:xfrm>
          <a:off x="8620248" y="4357694"/>
          <a:ext cx="500034" cy="1928802"/>
        </p:xfrm>
        <a:graphic>
          <a:graphicData uri="http://schemas.openxmlformats.org/presentationml/2006/ole">
            <p:oleObj spid="_x0000_s104450" name="ClipArt" r:id="rId4" imgW="9705788" imgH="23555321" progId="">
              <p:embed/>
            </p:oleObj>
          </a:graphicData>
        </a:graphic>
      </p:graphicFrame>
      <p:pic>
        <p:nvPicPr>
          <p:cNvPr id="104452" name="Picture 4"/>
          <p:cNvPicPr>
            <a:picLocks noChangeAspect="1" noChangeArrowheads="1"/>
          </p:cNvPicPr>
          <p:nvPr/>
        </p:nvPicPr>
        <p:blipFill>
          <a:blip r:embed="rId5"/>
          <a:srcRect/>
          <a:stretch>
            <a:fillRect/>
          </a:stretch>
        </p:blipFill>
        <p:spPr bwMode="auto">
          <a:xfrm>
            <a:off x="995391" y="928670"/>
            <a:ext cx="7648575" cy="2571768"/>
          </a:xfrm>
          <a:prstGeom prst="rect">
            <a:avLst/>
          </a:prstGeom>
          <a:noFill/>
          <a:ln w="9525">
            <a:noFill/>
            <a:miter lim="800000"/>
            <a:headEnd/>
            <a:tailEnd/>
          </a:ln>
          <a:effectLst/>
        </p:spPr>
      </p:pic>
      <p:pic>
        <p:nvPicPr>
          <p:cNvPr id="104454" name="Picture 6"/>
          <p:cNvPicPr>
            <a:picLocks noChangeAspect="1" noChangeArrowheads="1"/>
          </p:cNvPicPr>
          <p:nvPr/>
        </p:nvPicPr>
        <p:blipFill>
          <a:blip r:embed="rId6"/>
          <a:srcRect/>
          <a:stretch>
            <a:fillRect/>
          </a:stretch>
        </p:blipFill>
        <p:spPr bwMode="auto">
          <a:xfrm>
            <a:off x="1347814" y="3571876"/>
            <a:ext cx="7010400" cy="3181350"/>
          </a:xfrm>
          <a:prstGeom prst="rect">
            <a:avLst/>
          </a:prstGeom>
          <a:noFill/>
          <a:ln w="9525">
            <a:noFill/>
            <a:miter lim="800000"/>
            <a:headEnd/>
            <a:tailEnd/>
          </a:ln>
          <a:effectLst/>
        </p:spPr>
      </p:pic>
      <p:pic>
        <p:nvPicPr>
          <p:cNvPr id="9" name="Picture 2"/>
          <p:cNvPicPr>
            <a:picLocks noChangeAspect="1" noChangeArrowheads="1"/>
          </p:cNvPicPr>
          <p:nvPr/>
        </p:nvPicPr>
        <p:blipFill>
          <a:blip r:embed="rId7"/>
          <a:srcRect/>
          <a:stretch>
            <a:fillRect/>
          </a:stretch>
        </p:blipFill>
        <p:spPr bwMode="auto">
          <a:xfrm>
            <a:off x="0" y="0"/>
            <a:ext cx="1227032" cy="1428736"/>
          </a:xfrm>
          <a:prstGeom prst="rect">
            <a:avLst/>
          </a:prstGeom>
          <a:noFill/>
          <a:ln w="9525">
            <a:noFill/>
            <a:miter lim="800000"/>
            <a:headEnd/>
            <a:tailEnd/>
          </a:ln>
          <a:effectLst/>
        </p:spPr>
      </p:pic>
      <p:pic>
        <p:nvPicPr>
          <p:cNvPr id="10" name="Picture 1"/>
          <p:cNvPicPr>
            <a:picLocks noChangeAspect="1" noChangeArrowheads="1"/>
          </p:cNvPicPr>
          <p:nvPr/>
        </p:nvPicPr>
        <p:blipFill>
          <a:blip r:embed="rId8"/>
          <a:srcRect/>
          <a:stretch>
            <a:fillRect/>
          </a:stretch>
        </p:blipFill>
        <p:spPr bwMode="auto">
          <a:xfrm>
            <a:off x="0" y="5786454"/>
            <a:ext cx="1224188" cy="928694"/>
          </a:xfrm>
          <a:prstGeom prst="rect">
            <a:avLst/>
          </a:prstGeom>
          <a:noFill/>
          <a:ln w="9525">
            <a:noFill/>
            <a:miter lim="800000"/>
            <a:headEnd/>
            <a:tailEnd/>
          </a:ln>
          <a:effectLst/>
        </p:spPr>
      </p:pic>
      <p:pic>
        <p:nvPicPr>
          <p:cNvPr id="11" name="Picture 5" descr="Partners – sphinx-project.eu"/>
          <p:cNvPicPr>
            <a:picLocks noChangeAspect="1" noChangeArrowheads="1"/>
          </p:cNvPicPr>
          <p:nvPr/>
        </p:nvPicPr>
        <p:blipFill>
          <a:blip r:embed="rId9" cstate="print"/>
          <a:srcRect/>
          <a:stretch>
            <a:fillRect/>
          </a:stretch>
        </p:blipFill>
        <p:spPr bwMode="auto">
          <a:xfrm>
            <a:off x="8000992" y="0"/>
            <a:ext cx="1143008" cy="1143008"/>
          </a:xfrm>
          <a:prstGeom prst="rect">
            <a:avLst/>
          </a:prstGeom>
          <a:noFill/>
        </p:spPr>
      </p:pic>
      <p:pic>
        <p:nvPicPr>
          <p:cNvPr id="13" name="Picture 7"/>
          <p:cNvPicPr>
            <a:picLocks noChangeAspect="1" noChangeArrowheads="1"/>
          </p:cNvPicPr>
          <p:nvPr/>
        </p:nvPicPr>
        <p:blipFill>
          <a:blip r:embed="rId10"/>
          <a:srcRect/>
          <a:stretch>
            <a:fillRect/>
          </a:stretch>
        </p:blipFill>
        <p:spPr bwMode="auto">
          <a:xfrm>
            <a:off x="1357290" y="6442385"/>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30</a:t>
            </a:fld>
            <a:endParaRPr lang="en-GB" dirty="0"/>
          </a:p>
        </p:txBody>
      </p:sp>
      <p:sp>
        <p:nvSpPr>
          <p:cNvPr id="21508" name="Rectangle 3"/>
          <p:cNvSpPr>
            <a:spLocks noGrp="1" noChangeArrowheads="1"/>
          </p:cNvSpPr>
          <p:nvPr>
            <p:ph type="body" idx="1"/>
          </p:nvPr>
        </p:nvSpPr>
        <p:spPr>
          <a:xfrm>
            <a:off x="1500166" y="1071546"/>
            <a:ext cx="7308850" cy="3268663"/>
          </a:xfrm>
        </p:spPr>
        <p:txBody>
          <a:bodyPr/>
          <a:lstStyle/>
          <a:p>
            <a:endParaRPr lang="fr-FR" sz="1600" dirty="0" smtClean="0"/>
          </a:p>
          <a:p>
            <a:pPr eaLnBrk="1" hangingPunct="1">
              <a:lnSpc>
                <a:spcPct val="90000"/>
              </a:lnSpc>
            </a:pPr>
            <a:endParaRPr lang="en-GB" sz="2000" dirty="0" smtClean="0">
              <a:solidFill>
                <a:srgbClr val="CC00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42" name="ZoneTexte 41"/>
          <p:cNvSpPr txBox="1"/>
          <p:nvPr/>
        </p:nvSpPr>
        <p:spPr>
          <a:xfrm>
            <a:off x="1357290" y="1071546"/>
            <a:ext cx="7929586" cy="2585323"/>
          </a:xfrm>
          <a:prstGeom prst="rect">
            <a:avLst/>
          </a:prstGeom>
          <a:noFill/>
        </p:spPr>
        <p:txBody>
          <a:bodyPr wrap="square" rtlCol="0">
            <a:spAutoFit/>
          </a:bodyPr>
          <a:lstStyle/>
          <a:p>
            <a:pPr algn="just">
              <a:buFont typeface="Wingdings" pitchFamily="2" charset="2"/>
              <a:buChar char="q"/>
            </a:pPr>
            <a:r>
              <a:rPr lang="en-US" sz="1600" dirty="0" smtClean="0"/>
              <a:t> The large unused radio spectrums that are </a:t>
            </a:r>
            <a:r>
              <a:rPr lang="en-US" sz="1600" b="1" dirty="0" smtClean="0">
                <a:solidFill>
                  <a:srgbClr val="D60093"/>
                </a:solidFill>
              </a:rPr>
              <a:t>30 to 300 GHz </a:t>
            </a:r>
            <a:r>
              <a:rPr lang="en-US" sz="1600" dirty="0" smtClean="0"/>
              <a:t>known as millimeter wave (</a:t>
            </a:r>
            <a:r>
              <a:rPr lang="en-US" sz="1600" dirty="0" err="1" smtClean="0"/>
              <a:t>mmWave</a:t>
            </a:r>
            <a:r>
              <a:rPr lang="en-US" sz="1600" dirty="0" smtClean="0"/>
              <a:t>), can be a better technique to meet up the higher data demands. In the new 5G radios, frequency bands up to 52.6 GHz are adopted and an extension to around 100 GHz is being considered( the focus is on the bands below 60 GHz, or at most 90 GHz).</a:t>
            </a:r>
          </a:p>
          <a:p>
            <a:pPr algn="just"/>
            <a:r>
              <a:rPr lang="en-US" sz="1600" dirty="0" smtClean="0"/>
              <a:t>As mentioned above, two types of frequency range is defined in 3GPP. Sub 6 </a:t>
            </a:r>
            <a:r>
              <a:rPr lang="en-US" sz="1600" dirty="0" err="1" smtClean="0"/>
              <a:t>Ghz</a:t>
            </a:r>
            <a:r>
              <a:rPr lang="en-US" sz="1600" dirty="0" smtClean="0"/>
              <a:t> range is called FR1 and </a:t>
            </a:r>
            <a:r>
              <a:rPr lang="en-US" sz="1600" dirty="0" err="1" smtClean="0"/>
              <a:t>millimiter</a:t>
            </a:r>
            <a:r>
              <a:rPr lang="en-US" sz="1600" dirty="0" smtClean="0"/>
              <a:t> wave range is called FR2. The exact frequency range </a:t>
            </a:r>
            <a:r>
              <a:rPr lang="en-US" sz="1600" b="1" dirty="0" smtClean="0">
                <a:solidFill>
                  <a:srgbClr val="D60093"/>
                </a:solidFill>
              </a:rPr>
              <a:t>for FR1(sub 6 </a:t>
            </a:r>
            <a:r>
              <a:rPr lang="en-US" sz="1600" b="1" dirty="0" err="1" smtClean="0">
                <a:solidFill>
                  <a:srgbClr val="D60093"/>
                </a:solidFill>
              </a:rPr>
              <a:t>Ghz</a:t>
            </a:r>
            <a:r>
              <a:rPr lang="en-US" sz="1600" b="1" dirty="0" smtClean="0">
                <a:solidFill>
                  <a:srgbClr val="D60093"/>
                </a:solidFill>
              </a:rPr>
              <a:t>)</a:t>
            </a:r>
            <a:r>
              <a:rPr lang="en-US" sz="1600" dirty="0" smtClean="0"/>
              <a:t> and </a:t>
            </a:r>
            <a:r>
              <a:rPr lang="en-US" sz="1600" b="1" dirty="0" smtClean="0">
                <a:solidFill>
                  <a:srgbClr val="D60093"/>
                </a:solidFill>
              </a:rPr>
              <a:t>FR2 (millimeter wave)</a:t>
            </a:r>
            <a:r>
              <a:rPr lang="en-US" sz="1600" dirty="0" smtClean="0"/>
              <a:t> are defined as below.</a:t>
            </a:r>
          </a:p>
          <a:p>
            <a:r>
              <a:rPr lang="en-US" sz="1600" dirty="0" smtClean="0"/>
              <a:t/>
            </a:r>
            <a:br>
              <a:rPr lang="en-US" sz="1600" dirty="0" smtClean="0"/>
            </a:br>
            <a:endParaRPr lang="fr-FR" sz="1600" dirty="0"/>
          </a:p>
        </p:txBody>
      </p:sp>
      <p:sp>
        <p:nvSpPr>
          <p:cNvPr id="44"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err="1" smtClean="0">
                <a:solidFill>
                  <a:srgbClr val="FFFF00"/>
                </a:solidFill>
              </a:rPr>
              <a:t>mmWave</a:t>
            </a:r>
            <a:endParaRPr lang="en-GB" sz="2400" b="1" dirty="0" smtClean="0">
              <a:solidFill>
                <a:srgbClr val="FFFF00"/>
              </a:solidFill>
            </a:endParaRPr>
          </a:p>
        </p:txBody>
      </p:sp>
      <p:pic>
        <p:nvPicPr>
          <p:cNvPr id="45"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47" name="Picture 2"/>
          <p:cNvPicPr>
            <a:picLocks noChangeAspect="1" noChangeArrowheads="1"/>
          </p:cNvPicPr>
          <p:nvPr/>
        </p:nvPicPr>
        <p:blipFill>
          <a:blip r:embed="rId4"/>
          <a:srcRect/>
          <a:stretch>
            <a:fillRect/>
          </a:stretch>
        </p:blipFill>
        <p:spPr bwMode="auto">
          <a:xfrm>
            <a:off x="5143504" y="3071810"/>
            <a:ext cx="3524250" cy="1076325"/>
          </a:xfrm>
          <a:prstGeom prst="rect">
            <a:avLst/>
          </a:prstGeom>
          <a:noFill/>
          <a:ln w="9525">
            <a:noFill/>
            <a:miter lim="800000"/>
            <a:headEnd/>
            <a:tailEnd/>
          </a:ln>
          <a:effectLst/>
        </p:spPr>
      </p:pic>
      <p:sp>
        <p:nvSpPr>
          <p:cNvPr id="49" name="ZoneTexte 48"/>
          <p:cNvSpPr txBox="1"/>
          <p:nvPr/>
        </p:nvSpPr>
        <p:spPr>
          <a:xfrm>
            <a:off x="1357290" y="4364046"/>
            <a:ext cx="7715304" cy="1708160"/>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US" sz="1500" dirty="0" smtClean="0"/>
              <a:t>In NR, there are roughly two large frequency range specified in 3GPP. One is what we usually call (sub 6 </a:t>
            </a:r>
            <a:r>
              <a:rPr lang="en-US" sz="1500" dirty="0" err="1" smtClean="0"/>
              <a:t>Ghz</a:t>
            </a:r>
            <a:r>
              <a:rPr lang="en-US" sz="1500" dirty="0" smtClean="0"/>
              <a:t>) and the other is what we usually call millimeter wave. Depending on the ranges, the maximum bandwidth and subcarrier spacing varies. In sub 6 </a:t>
            </a:r>
            <a:r>
              <a:rPr lang="en-US" sz="1500" dirty="0" err="1" smtClean="0"/>
              <a:t>Ghz</a:t>
            </a:r>
            <a:r>
              <a:rPr lang="en-US" sz="1500" dirty="0" smtClean="0"/>
              <a:t>, the maximum bandwidth is 100 </a:t>
            </a:r>
            <a:r>
              <a:rPr lang="en-US" sz="1500" dirty="0" err="1" smtClean="0"/>
              <a:t>Mhz</a:t>
            </a:r>
            <a:r>
              <a:rPr lang="en-US" sz="1500" dirty="0" smtClean="0"/>
              <a:t> and in millimeter wave range the maximum bandwidth is 400 Mhz. Some subcarrier spacing (15, 30 </a:t>
            </a:r>
            <a:r>
              <a:rPr lang="en-US" sz="1500" dirty="0" err="1" smtClean="0"/>
              <a:t>Khz</a:t>
            </a:r>
            <a:r>
              <a:rPr lang="en-US" sz="1500" dirty="0" smtClean="0"/>
              <a:t>)  can be used only in Sub 6 </a:t>
            </a:r>
            <a:r>
              <a:rPr lang="en-US" sz="1500" dirty="0" err="1" smtClean="0"/>
              <a:t>Ghz</a:t>
            </a:r>
            <a:r>
              <a:rPr lang="en-US" sz="1500" dirty="0" smtClean="0"/>
              <a:t> and some subcarrier spacing (120 </a:t>
            </a:r>
            <a:r>
              <a:rPr lang="en-US" sz="1500" dirty="0" err="1" smtClean="0"/>
              <a:t>Khz</a:t>
            </a:r>
            <a:r>
              <a:rPr lang="en-US" sz="1500" dirty="0" smtClean="0"/>
              <a:t>) can be used in millimeter wave range only, and some subcarrier spacing (60 </a:t>
            </a:r>
            <a:r>
              <a:rPr lang="en-US" sz="1500" dirty="0" err="1" smtClean="0"/>
              <a:t>Khz</a:t>
            </a:r>
            <a:r>
              <a:rPr lang="en-US" sz="1500" dirty="0" smtClean="0"/>
              <a:t>) can be used both in sub 6 </a:t>
            </a:r>
            <a:r>
              <a:rPr lang="en-US" sz="1500" dirty="0" err="1" smtClean="0"/>
              <a:t>Ghz</a:t>
            </a:r>
            <a:r>
              <a:rPr lang="en-US" sz="1500" dirty="0" smtClean="0"/>
              <a:t> and millimeter wave range.  </a:t>
            </a:r>
            <a:endParaRPr lang="fr-FR" sz="1500" dirty="0"/>
          </a:p>
        </p:txBody>
      </p:sp>
      <p:pic>
        <p:nvPicPr>
          <p:cNvPr id="50" name="Picture 1"/>
          <p:cNvPicPr>
            <a:picLocks noChangeAspect="1" noChangeArrowheads="1"/>
          </p:cNvPicPr>
          <p:nvPr/>
        </p:nvPicPr>
        <p:blipFill>
          <a:blip r:embed="rId5"/>
          <a:srcRect/>
          <a:stretch>
            <a:fillRect/>
          </a:stretch>
        </p:blipFill>
        <p:spPr bwMode="auto">
          <a:xfrm>
            <a:off x="0" y="5786454"/>
            <a:ext cx="1224188" cy="928694"/>
          </a:xfrm>
          <a:prstGeom prst="rect">
            <a:avLst/>
          </a:prstGeom>
          <a:noFill/>
          <a:ln w="9525">
            <a:noFill/>
            <a:miter lim="800000"/>
            <a:headEnd/>
            <a:tailEnd/>
          </a:ln>
          <a:effectLst/>
        </p:spPr>
      </p:pic>
      <p:pic>
        <p:nvPicPr>
          <p:cNvPr id="51" name="Picture 5" descr="Partners – sphinx-project.eu"/>
          <p:cNvPicPr>
            <a:picLocks noChangeAspect="1" noChangeArrowheads="1"/>
          </p:cNvPicPr>
          <p:nvPr/>
        </p:nvPicPr>
        <p:blipFill>
          <a:blip r:embed="rId6" cstate="print"/>
          <a:srcRect/>
          <a:stretch>
            <a:fillRect/>
          </a:stretch>
        </p:blipFill>
        <p:spPr bwMode="auto">
          <a:xfrm>
            <a:off x="8000992" y="0"/>
            <a:ext cx="1143008" cy="1143008"/>
          </a:xfrm>
          <a:prstGeom prst="rect">
            <a:avLst/>
          </a:prstGeom>
          <a:noFill/>
        </p:spPr>
      </p:pic>
      <p:pic>
        <p:nvPicPr>
          <p:cNvPr id="52" name="Picture 7"/>
          <p:cNvPicPr>
            <a:picLocks noChangeAspect="1" noChangeArrowheads="1"/>
          </p:cNvPicPr>
          <p:nvPr/>
        </p:nvPicPr>
        <p:blipFill>
          <a:blip r:embed="rId7"/>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4552367-A191-4371-B2F6-153A66F7D157}" type="slidenum">
              <a:rPr lang="en-GB" smtClean="0"/>
              <a:pPr/>
              <a:t>31</a:t>
            </a:fld>
            <a:endParaRPr lang="en-GB"/>
          </a:p>
        </p:txBody>
      </p:sp>
      <p:pic>
        <p:nvPicPr>
          <p:cNvPr id="6" name="Image 5"/>
          <p:cNvPicPr/>
          <p:nvPr/>
        </p:nvPicPr>
        <p:blipFill>
          <a:blip r:embed="rId2" cstate="print"/>
          <a:srcRect/>
          <a:stretch>
            <a:fillRect/>
          </a:stretch>
        </p:blipFill>
        <p:spPr bwMode="auto">
          <a:xfrm>
            <a:off x="1188988" y="1928802"/>
            <a:ext cx="7240664" cy="4481716"/>
          </a:xfrm>
          <a:prstGeom prst="rect">
            <a:avLst/>
          </a:prstGeom>
          <a:noFill/>
          <a:ln w="9525">
            <a:noFill/>
            <a:miter lim="800000"/>
            <a:headEnd/>
            <a:tailEnd/>
          </a:ln>
        </p:spPr>
      </p:pic>
      <p:pic>
        <p:nvPicPr>
          <p:cNvPr id="7" name="Image 6"/>
          <p:cNvPicPr/>
          <p:nvPr/>
        </p:nvPicPr>
        <p:blipFill>
          <a:blip r:embed="rId3" cstate="print"/>
          <a:srcRect/>
          <a:stretch>
            <a:fillRect/>
          </a:stretch>
        </p:blipFill>
        <p:spPr bwMode="auto">
          <a:xfrm>
            <a:off x="2571737" y="285728"/>
            <a:ext cx="4572032" cy="1762072"/>
          </a:xfrm>
          <a:prstGeom prst="rect">
            <a:avLst/>
          </a:prstGeom>
          <a:noFill/>
          <a:ln w="9525">
            <a:noFill/>
            <a:miter lim="800000"/>
            <a:headEnd/>
            <a:tailEnd/>
          </a:ln>
        </p:spPr>
      </p:pic>
      <p:pic>
        <p:nvPicPr>
          <p:cNvPr id="8" name="Picture 2"/>
          <p:cNvPicPr>
            <a:picLocks noChangeAspect="1" noChangeArrowheads="1"/>
          </p:cNvPicPr>
          <p:nvPr/>
        </p:nvPicPr>
        <p:blipFill>
          <a:blip r:embed="rId4"/>
          <a:srcRect/>
          <a:stretch>
            <a:fillRect/>
          </a:stretch>
        </p:blipFill>
        <p:spPr bwMode="auto">
          <a:xfrm>
            <a:off x="0" y="-24"/>
            <a:ext cx="1142976" cy="1330862"/>
          </a:xfrm>
          <a:prstGeom prst="rect">
            <a:avLst/>
          </a:prstGeom>
          <a:noFill/>
          <a:ln w="9525">
            <a:noFill/>
            <a:miter lim="800000"/>
            <a:headEnd/>
            <a:tailEnd/>
          </a:ln>
          <a:effectLst/>
        </p:spPr>
      </p:pic>
      <p:pic>
        <p:nvPicPr>
          <p:cNvPr id="9" name="Picture 1"/>
          <p:cNvPicPr>
            <a:picLocks noChangeAspect="1" noChangeArrowheads="1"/>
          </p:cNvPicPr>
          <p:nvPr/>
        </p:nvPicPr>
        <p:blipFill>
          <a:blip r:embed="rId5"/>
          <a:srcRect/>
          <a:stretch>
            <a:fillRect/>
          </a:stretch>
        </p:blipFill>
        <p:spPr bwMode="auto">
          <a:xfrm>
            <a:off x="0" y="5786454"/>
            <a:ext cx="1224188" cy="928694"/>
          </a:xfrm>
          <a:prstGeom prst="rect">
            <a:avLst/>
          </a:prstGeom>
          <a:noFill/>
          <a:ln w="9525">
            <a:noFill/>
            <a:miter lim="800000"/>
            <a:headEnd/>
            <a:tailEnd/>
          </a:ln>
          <a:effectLst/>
        </p:spPr>
      </p:pic>
      <p:pic>
        <p:nvPicPr>
          <p:cNvPr id="10" name="Picture 5" descr="Partners – sphinx-project.eu"/>
          <p:cNvPicPr>
            <a:picLocks noChangeAspect="1" noChangeArrowheads="1"/>
          </p:cNvPicPr>
          <p:nvPr/>
        </p:nvPicPr>
        <p:blipFill>
          <a:blip r:embed="rId6" cstate="print"/>
          <a:srcRect/>
          <a:stretch>
            <a:fillRect/>
          </a:stretch>
        </p:blipFill>
        <p:spPr bwMode="auto">
          <a:xfrm>
            <a:off x="8000992" y="0"/>
            <a:ext cx="1143008" cy="1143008"/>
          </a:xfrm>
          <a:prstGeom prst="rect">
            <a:avLst/>
          </a:prstGeom>
          <a:noFill/>
        </p:spPr>
      </p:pic>
      <p:pic>
        <p:nvPicPr>
          <p:cNvPr id="11" name="Picture 7"/>
          <p:cNvPicPr>
            <a:picLocks noChangeAspect="1" noChangeArrowheads="1"/>
          </p:cNvPicPr>
          <p:nvPr/>
        </p:nvPicPr>
        <p:blipFill>
          <a:blip r:embed="rId7"/>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32</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Massive MIMO</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8" name="ZoneTexte 7"/>
          <p:cNvSpPr txBox="1"/>
          <p:nvPr/>
        </p:nvSpPr>
        <p:spPr>
          <a:xfrm>
            <a:off x="1148864" y="785794"/>
            <a:ext cx="7780854" cy="1815882"/>
          </a:xfrm>
          <a:prstGeom prst="rect">
            <a:avLst/>
          </a:prstGeom>
          <a:noFill/>
        </p:spPr>
        <p:txBody>
          <a:bodyPr wrap="square" rtlCol="0">
            <a:spAutoFit/>
          </a:bodyPr>
          <a:lstStyle/>
          <a:p>
            <a:pPr algn="just"/>
            <a:r>
              <a:rPr lang="en-US" sz="1600" dirty="0" smtClean="0">
                <a:latin typeface="Tahoma" pitchFamily="34" charset="0"/>
                <a:ea typeface="Tahoma" pitchFamily="34" charset="0"/>
                <a:cs typeface="Tahoma" pitchFamily="34" charset="0"/>
              </a:rPr>
              <a:t>The </a:t>
            </a:r>
            <a:r>
              <a:rPr lang="en-US" sz="1600" b="1" dirty="0" smtClean="0">
                <a:solidFill>
                  <a:srgbClr val="FF0000"/>
                </a:solidFill>
                <a:latin typeface="Tahoma" pitchFamily="34" charset="0"/>
                <a:ea typeface="Tahoma" pitchFamily="34" charset="0"/>
                <a:cs typeface="Tahoma" pitchFamily="34" charset="0"/>
              </a:rPr>
              <a:t>massive MIMO technique</a:t>
            </a:r>
            <a:r>
              <a:rPr lang="en-US" sz="1600" dirty="0" smtClean="0">
                <a:latin typeface="Tahoma" pitchFamily="34" charset="0"/>
                <a:ea typeface="Tahoma" pitchFamily="34" charset="0"/>
                <a:cs typeface="Tahoma" pitchFamily="34" charset="0"/>
              </a:rPr>
              <a:t> is first adopted to improve system </a:t>
            </a:r>
            <a:r>
              <a:rPr lang="en-US" sz="1600" b="1" dirty="0" smtClean="0">
                <a:solidFill>
                  <a:srgbClr val="FF0000"/>
                </a:solidFill>
                <a:latin typeface="Tahoma" pitchFamily="34" charset="0"/>
                <a:ea typeface="Tahoma" pitchFamily="34" charset="0"/>
                <a:cs typeface="Tahoma" pitchFamily="34" charset="0"/>
              </a:rPr>
              <a:t>SE.</a:t>
            </a:r>
          </a:p>
          <a:p>
            <a:pPr algn="just"/>
            <a:endParaRPr lang="en-US" sz="1600" dirty="0" smtClean="0">
              <a:latin typeface="Tahoma" pitchFamily="34" charset="0"/>
              <a:ea typeface="Tahoma" pitchFamily="34" charset="0"/>
              <a:cs typeface="Tahoma" pitchFamily="34" charset="0"/>
            </a:endParaRPr>
          </a:p>
          <a:p>
            <a:pPr algn="just"/>
            <a:r>
              <a:rPr lang="en-US" sz="1600" dirty="0" smtClean="0">
                <a:latin typeface="Tahoma" pitchFamily="34" charset="0"/>
                <a:ea typeface="Tahoma" pitchFamily="34" charset="0"/>
                <a:cs typeface="Tahoma" pitchFamily="34" charset="0"/>
              </a:rPr>
              <a:t>The system using massive antenna arrays to serve multiple users is dubbed massive MIMO communication systems.</a:t>
            </a:r>
          </a:p>
          <a:p>
            <a:pPr algn="just"/>
            <a:endParaRPr lang="en-US" sz="1600" dirty="0" smtClean="0">
              <a:latin typeface="Tahoma" pitchFamily="34" charset="0"/>
              <a:ea typeface="Tahoma" pitchFamily="34" charset="0"/>
              <a:cs typeface="Tahoma" pitchFamily="34" charset="0"/>
            </a:endParaRPr>
          </a:p>
          <a:p>
            <a:pPr algn="just"/>
            <a:r>
              <a:rPr lang="en-US" sz="1600" dirty="0" smtClean="0">
                <a:latin typeface="Tahoma" pitchFamily="34" charset="0"/>
                <a:ea typeface="Tahoma" pitchFamily="34" charset="0"/>
                <a:cs typeface="Tahoma" pitchFamily="34" charset="0"/>
              </a:rPr>
              <a:t>Massive MIMO systems are able to combat the strong attenuation of millimeter wave signals, providing the wireless backhaul, and suppress interference.</a:t>
            </a:r>
          </a:p>
        </p:txBody>
      </p:sp>
      <p:pic>
        <p:nvPicPr>
          <p:cNvPr id="9" name="Picture 2"/>
          <p:cNvPicPr>
            <a:picLocks noChangeAspect="1" noChangeArrowheads="1"/>
          </p:cNvPicPr>
          <p:nvPr/>
        </p:nvPicPr>
        <p:blipFill>
          <a:blip r:embed="rId4" cstate="print"/>
          <a:srcRect t="9023"/>
          <a:stretch>
            <a:fillRect/>
          </a:stretch>
        </p:blipFill>
        <p:spPr bwMode="auto">
          <a:xfrm>
            <a:off x="1185895" y="3643314"/>
            <a:ext cx="8029575" cy="2928958"/>
          </a:xfrm>
          <a:prstGeom prst="rect">
            <a:avLst/>
          </a:prstGeom>
          <a:noFill/>
          <a:ln w="9525">
            <a:noFill/>
            <a:miter lim="800000"/>
            <a:headEnd/>
            <a:tailEnd/>
          </a:ln>
        </p:spPr>
      </p:pic>
      <p:sp>
        <p:nvSpPr>
          <p:cNvPr id="10" name="Rectangle 9"/>
          <p:cNvSpPr/>
          <p:nvPr/>
        </p:nvSpPr>
        <p:spPr>
          <a:xfrm>
            <a:off x="428596" y="3286124"/>
            <a:ext cx="3768980" cy="338554"/>
          </a:xfrm>
          <a:prstGeom prst="rect">
            <a:avLst/>
          </a:prstGeom>
        </p:spPr>
        <p:txBody>
          <a:bodyPr wrap="none">
            <a:spAutoFit/>
          </a:bodyPr>
          <a:lstStyle/>
          <a:p>
            <a:r>
              <a:rPr lang="fr-FR" sz="1600" b="1" dirty="0" err="1" smtClean="0"/>
              <a:t>Current</a:t>
            </a:r>
            <a:r>
              <a:rPr lang="fr-FR" sz="1600" b="1" dirty="0" smtClean="0"/>
              <a:t> </a:t>
            </a:r>
            <a:r>
              <a:rPr lang="fr-FR" sz="1600" b="1" dirty="0" err="1" smtClean="0"/>
              <a:t>Researsh</a:t>
            </a:r>
            <a:r>
              <a:rPr lang="fr-FR" sz="1600" b="1" dirty="0" smtClean="0"/>
              <a:t> of massive MIMO: </a:t>
            </a:r>
            <a:endParaRPr lang="fr-FR" sz="1600" b="1" dirty="0"/>
          </a:p>
        </p:txBody>
      </p:sp>
      <p:pic>
        <p:nvPicPr>
          <p:cNvPr id="185347" name="Picture 3"/>
          <p:cNvPicPr>
            <a:picLocks noChangeAspect="1" noChangeArrowheads="1"/>
          </p:cNvPicPr>
          <p:nvPr/>
        </p:nvPicPr>
        <p:blipFill>
          <a:blip r:embed="rId5"/>
          <a:srcRect/>
          <a:stretch>
            <a:fillRect/>
          </a:stretch>
        </p:blipFill>
        <p:spPr bwMode="auto">
          <a:xfrm>
            <a:off x="5786478" y="2571744"/>
            <a:ext cx="3357554" cy="1548887"/>
          </a:xfrm>
          <a:prstGeom prst="rect">
            <a:avLst/>
          </a:prstGeom>
          <a:noFill/>
          <a:ln w="9525">
            <a:noFill/>
            <a:miter lim="800000"/>
            <a:headEnd/>
            <a:tailEnd/>
          </a:ln>
          <a:effectLst/>
        </p:spPr>
      </p:pic>
      <p:pic>
        <p:nvPicPr>
          <p:cNvPr id="14" name="Picture 1"/>
          <p:cNvPicPr>
            <a:picLocks noChangeAspect="1" noChangeArrowheads="1"/>
          </p:cNvPicPr>
          <p:nvPr/>
        </p:nvPicPr>
        <p:blipFill>
          <a:blip r:embed="rId6"/>
          <a:srcRect/>
          <a:stretch>
            <a:fillRect/>
          </a:stretch>
        </p:blipFill>
        <p:spPr bwMode="auto">
          <a:xfrm>
            <a:off x="0" y="5786454"/>
            <a:ext cx="1224188" cy="928694"/>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7" cstate="print"/>
          <a:srcRect/>
          <a:stretch>
            <a:fillRect/>
          </a:stretch>
        </p:blipFill>
        <p:spPr bwMode="auto">
          <a:xfrm>
            <a:off x="8000992" y="0"/>
            <a:ext cx="1143008" cy="1143008"/>
          </a:xfrm>
          <a:prstGeom prst="rect">
            <a:avLst/>
          </a:prstGeom>
          <a:noFill/>
        </p:spPr>
      </p:pic>
      <p:pic>
        <p:nvPicPr>
          <p:cNvPr id="16" name="Picture 7"/>
          <p:cNvPicPr>
            <a:picLocks noChangeAspect="1" noChangeArrowheads="1"/>
          </p:cNvPicPr>
          <p:nvPr/>
        </p:nvPicPr>
        <p:blipFill>
          <a:blip r:embed="rId8"/>
          <a:srcRect/>
          <a:stretch>
            <a:fillRect/>
          </a:stretch>
        </p:blipFill>
        <p:spPr bwMode="auto">
          <a:xfrm>
            <a:off x="1357290" y="6513823"/>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33</a:t>
            </a:fld>
            <a:endParaRPr lang="en-GB" dirty="0"/>
          </a:p>
        </p:txBody>
      </p:sp>
      <p:sp>
        <p:nvSpPr>
          <p:cNvPr id="21507" name="Rectangle 2"/>
          <p:cNvSpPr>
            <a:spLocks noGrp="1" noChangeArrowheads="1"/>
          </p:cNvSpPr>
          <p:nvPr>
            <p:ph type="title"/>
          </p:nvPr>
        </p:nvSpPr>
        <p:spPr>
          <a:xfrm>
            <a:off x="1357290" y="142852"/>
            <a:ext cx="6923087" cy="785818"/>
          </a:xfrm>
        </p:spPr>
        <p:style>
          <a:lnRef idx="0">
            <a:schemeClr val="accent4"/>
          </a:lnRef>
          <a:fillRef idx="3">
            <a:schemeClr val="accent4"/>
          </a:fillRef>
          <a:effectRef idx="3">
            <a:schemeClr val="accent4"/>
          </a:effectRef>
          <a:fontRef idx="minor">
            <a:schemeClr val="lt1"/>
          </a:fontRef>
        </p:style>
        <p:txBody>
          <a:bodyPr/>
          <a:lstStyle/>
          <a:p>
            <a:r>
              <a:rPr lang="en-GB" sz="2200" b="1" dirty="0" smtClean="0">
                <a:solidFill>
                  <a:srgbClr val="FFFF00"/>
                </a:solidFill>
              </a:rPr>
              <a:t>NOMA (</a:t>
            </a:r>
            <a:r>
              <a:rPr lang="fr-FR" sz="2200" b="1" dirty="0" smtClean="0"/>
              <a:t>Non-Orthogonal Multiple Access (NOMA) for 5G Networks)</a:t>
            </a:r>
            <a:endParaRPr lang="en-GB" sz="22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0" name="Rectangle 9"/>
          <p:cNvSpPr/>
          <p:nvPr/>
        </p:nvSpPr>
        <p:spPr>
          <a:xfrm>
            <a:off x="1000100" y="928670"/>
            <a:ext cx="8143932" cy="5632311"/>
          </a:xfrm>
          <a:prstGeom prst="rect">
            <a:avLst/>
          </a:prstGeom>
        </p:spPr>
        <p:txBody>
          <a:bodyPr wrap="square">
            <a:spAutoFit/>
          </a:bodyPr>
          <a:lstStyle/>
          <a:p>
            <a:pPr>
              <a:lnSpc>
                <a:spcPct val="150000"/>
              </a:lnSpc>
            </a:pPr>
            <a:r>
              <a:rPr lang="fr-FR" sz="1600" b="1" dirty="0" smtClean="0"/>
              <a:t>Motivation:</a:t>
            </a:r>
          </a:p>
          <a:p>
            <a:pPr>
              <a:buFont typeface="Wingdings" pitchFamily="2" charset="2"/>
              <a:buChar char="Ø"/>
            </a:pPr>
            <a:r>
              <a:rPr lang="en-US" sz="1600" dirty="0" smtClean="0"/>
              <a:t>The characteristics of the OMA schemes can be summarized as follows:</a:t>
            </a:r>
          </a:p>
          <a:p>
            <a:r>
              <a:rPr lang="en-US" sz="1600" dirty="0" smtClean="0"/>
              <a:t>   * In TDMA, the information for each user is sent in non-overlapping time slots  which       </a:t>
            </a:r>
          </a:p>
          <a:p>
            <a:r>
              <a:rPr lang="en-US" sz="1600" dirty="0" smtClean="0"/>
              <a:t>     require accurate timing synchronization, which can be challenging, </a:t>
            </a:r>
          </a:p>
          <a:p>
            <a:r>
              <a:rPr lang="en-US" sz="1600" dirty="0" smtClean="0"/>
              <a:t>   *In FDMA implementations, such as orthogonal frequency division multiple access</a:t>
            </a:r>
          </a:p>
          <a:p>
            <a:r>
              <a:rPr lang="en-US" sz="1600" dirty="0" smtClean="0"/>
              <a:t>     (OFDMA), information for each user is assigned to a subset of subcarriers. </a:t>
            </a:r>
          </a:p>
          <a:p>
            <a:r>
              <a:rPr lang="en-US" sz="1600" dirty="0" smtClean="0"/>
              <a:t>    *CDMA utilizes codes in order to separate the users over the same channel . </a:t>
            </a:r>
          </a:p>
          <a:p>
            <a:endParaRPr lang="en-US" sz="1600" dirty="0" smtClean="0"/>
          </a:p>
          <a:p>
            <a:pPr>
              <a:buFont typeface="Wingdings" pitchFamily="2" charset="2"/>
              <a:buChar char="Ø"/>
            </a:pPr>
            <a:r>
              <a:rPr lang="en-US" sz="1600" dirty="0" smtClean="0"/>
              <a:t>NOMA provides orthogonal access to the users either </a:t>
            </a:r>
            <a:r>
              <a:rPr lang="en-US" sz="1600" dirty="0" smtClean="0">
                <a:solidFill>
                  <a:srgbClr val="D60093"/>
                </a:solidFill>
              </a:rPr>
              <a:t>in time, frequency, code </a:t>
            </a:r>
            <a:r>
              <a:rPr lang="en-US" sz="1600" dirty="0" smtClean="0"/>
              <a:t>or space.</a:t>
            </a:r>
          </a:p>
          <a:p>
            <a:endParaRPr lang="en-US" sz="1600" dirty="0" smtClean="0"/>
          </a:p>
          <a:p>
            <a:r>
              <a:rPr lang="en-US" sz="1600" dirty="0" smtClean="0"/>
              <a:t>Each user operates in the same band and at the same time where they are </a:t>
            </a:r>
            <a:r>
              <a:rPr lang="en-US" sz="1600" dirty="0" smtClean="0">
                <a:solidFill>
                  <a:srgbClr val="D60093"/>
                </a:solidFill>
              </a:rPr>
              <a:t>distinguished by their power levels</a:t>
            </a:r>
            <a:r>
              <a:rPr lang="en-US" sz="1600" dirty="0" smtClean="0"/>
              <a:t>. </a:t>
            </a:r>
          </a:p>
          <a:p>
            <a:endParaRPr lang="en-US" sz="1600" dirty="0" smtClean="0"/>
          </a:p>
          <a:p>
            <a:r>
              <a:rPr lang="en-US" sz="1600" dirty="0" smtClean="0"/>
              <a:t>NOMA </a:t>
            </a:r>
            <a:r>
              <a:rPr lang="en-US" sz="1600" dirty="0" smtClean="0">
                <a:solidFill>
                  <a:srgbClr val="D60093"/>
                </a:solidFill>
              </a:rPr>
              <a:t>uses superposition coding </a:t>
            </a:r>
            <a:r>
              <a:rPr lang="en-US" sz="1600" dirty="0" smtClean="0"/>
              <a:t>at the transmitter such that the successive interference cancellation </a:t>
            </a:r>
            <a:r>
              <a:rPr lang="en-US" sz="1600" dirty="0" smtClean="0">
                <a:solidFill>
                  <a:srgbClr val="D60093"/>
                </a:solidFill>
              </a:rPr>
              <a:t>(SIC) </a:t>
            </a:r>
            <a:r>
              <a:rPr lang="en-US" sz="1600" dirty="0" smtClean="0"/>
              <a:t>receiver can separate the users</a:t>
            </a:r>
          </a:p>
          <a:p>
            <a:endParaRPr lang="en-US" sz="1600" dirty="0" smtClean="0"/>
          </a:p>
          <a:p>
            <a:r>
              <a:rPr lang="en-US" sz="1600" dirty="0" smtClean="0"/>
              <a:t>NOMA requires high </a:t>
            </a:r>
            <a:r>
              <a:rPr lang="en-US" sz="1600" dirty="0" smtClean="0">
                <a:solidFill>
                  <a:srgbClr val="FF0000"/>
                </a:solidFill>
              </a:rPr>
              <a:t>computational power </a:t>
            </a:r>
            <a:r>
              <a:rPr lang="en-US" sz="1600" dirty="0" smtClean="0"/>
              <a:t>to implement real-time power allocation and </a:t>
            </a:r>
            <a:r>
              <a:rPr lang="en-US" sz="1600" dirty="0" smtClean="0">
                <a:solidFill>
                  <a:srgbClr val="FF0000"/>
                </a:solidFill>
              </a:rPr>
              <a:t>successive interference cancellation </a:t>
            </a:r>
            <a:r>
              <a:rPr lang="en-US" sz="1600" dirty="0" smtClean="0"/>
              <a:t>algorithms.</a:t>
            </a:r>
          </a:p>
          <a:p>
            <a:r>
              <a:rPr lang="en-US" sz="1600" dirty="0" smtClean="0"/>
              <a:t>By 2020, the time that 5G networks are targeted to be deployed, the computational capacity of both handsets and access points is expected to high enough to run NOMA algorithms.</a:t>
            </a:r>
          </a:p>
        </p:txBody>
      </p:sp>
      <p:pic>
        <p:nvPicPr>
          <p:cNvPr id="14" name="Picture 1"/>
          <p:cNvPicPr>
            <a:picLocks noChangeAspect="1" noChangeArrowheads="1"/>
          </p:cNvPicPr>
          <p:nvPr/>
        </p:nvPicPr>
        <p:blipFill>
          <a:blip r:embed="rId4"/>
          <a:srcRect/>
          <a:stretch>
            <a:fillRect/>
          </a:stretch>
        </p:blipFill>
        <p:spPr bwMode="auto">
          <a:xfrm>
            <a:off x="0" y="5786454"/>
            <a:ext cx="1035851" cy="785818"/>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585261"/>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34</a:t>
            </a:fld>
            <a:endParaRPr lang="en-GB" dirty="0"/>
          </a:p>
        </p:txBody>
      </p:sp>
      <p:sp>
        <p:nvSpPr>
          <p:cNvPr id="21507" name="Rectangle 2"/>
          <p:cNvSpPr>
            <a:spLocks noGrp="1" noChangeArrowheads="1"/>
          </p:cNvSpPr>
          <p:nvPr>
            <p:ph type="title"/>
          </p:nvPr>
        </p:nvSpPr>
        <p:spPr>
          <a:xfrm>
            <a:off x="1357290" y="142852"/>
            <a:ext cx="6923087" cy="785818"/>
          </a:xfrm>
        </p:spPr>
        <p:style>
          <a:lnRef idx="0">
            <a:schemeClr val="accent4"/>
          </a:lnRef>
          <a:fillRef idx="3">
            <a:schemeClr val="accent4"/>
          </a:fillRef>
          <a:effectRef idx="3">
            <a:schemeClr val="accent4"/>
          </a:effectRef>
          <a:fontRef idx="minor">
            <a:schemeClr val="lt1"/>
          </a:fontRef>
        </p:style>
        <p:txBody>
          <a:bodyPr/>
          <a:lstStyle/>
          <a:p>
            <a:r>
              <a:rPr lang="en-GB" sz="2200" b="1" dirty="0" smtClean="0">
                <a:solidFill>
                  <a:srgbClr val="FFFF00"/>
                </a:solidFill>
              </a:rPr>
              <a:t>NOMA (</a:t>
            </a:r>
            <a:r>
              <a:rPr lang="fr-FR" sz="2200" b="1" dirty="0" smtClean="0"/>
              <a:t>Non-Orthogonal Multiple Access (NOMA) for 5G Networks)</a:t>
            </a:r>
            <a:endParaRPr lang="en-GB" sz="22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0" name="Rectangle 9"/>
          <p:cNvSpPr/>
          <p:nvPr/>
        </p:nvSpPr>
        <p:spPr>
          <a:xfrm>
            <a:off x="1000100" y="1142984"/>
            <a:ext cx="7715304" cy="1323439"/>
          </a:xfrm>
          <a:prstGeom prst="rect">
            <a:avLst/>
          </a:prstGeom>
        </p:spPr>
        <p:txBody>
          <a:bodyPr wrap="square">
            <a:spAutoFit/>
          </a:bodyPr>
          <a:lstStyle/>
          <a:p>
            <a:pPr algn="just">
              <a:buFont typeface="Wingdings" pitchFamily="2" charset="2"/>
              <a:buChar char="q"/>
            </a:pPr>
            <a:r>
              <a:rPr lang="en-US" sz="1600" dirty="0" smtClean="0"/>
              <a:t> In conventional 4G networks, as natural extension of OFDM, orthogonal frequency division multiple access (OFDMA) is used where information for </a:t>
            </a:r>
            <a:r>
              <a:rPr lang="en-US" sz="1600" dirty="0" smtClean="0">
                <a:solidFill>
                  <a:srgbClr val="FF0000"/>
                </a:solidFill>
              </a:rPr>
              <a:t>each user is assigned to a subset of subcarriers.</a:t>
            </a:r>
          </a:p>
          <a:p>
            <a:pPr algn="just">
              <a:buFont typeface="Wingdings" pitchFamily="2" charset="2"/>
              <a:buChar char="q"/>
            </a:pPr>
            <a:endParaRPr lang="en-US" sz="1600" dirty="0" smtClean="0"/>
          </a:p>
          <a:p>
            <a:pPr algn="just">
              <a:buFont typeface="Wingdings" pitchFamily="2" charset="2"/>
              <a:buChar char="q"/>
            </a:pPr>
            <a:r>
              <a:rPr lang="en-US" sz="1600" dirty="0" smtClean="0"/>
              <a:t> In NOMA, on the other hand, </a:t>
            </a:r>
            <a:r>
              <a:rPr lang="en-US" sz="1600" dirty="0" smtClean="0">
                <a:solidFill>
                  <a:srgbClr val="FF0000"/>
                </a:solidFill>
              </a:rPr>
              <a:t>all of the subcarriers can be used by each user</a:t>
            </a:r>
            <a:r>
              <a:rPr lang="en-US" sz="1600" dirty="0" smtClean="0"/>
              <a:t>.</a:t>
            </a:r>
          </a:p>
        </p:txBody>
      </p:sp>
      <p:pic>
        <p:nvPicPr>
          <p:cNvPr id="14" name="Picture 1"/>
          <p:cNvPicPr>
            <a:picLocks noChangeAspect="1" noChangeArrowheads="1"/>
          </p:cNvPicPr>
          <p:nvPr/>
        </p:nvPicPr>
        <p:blipFill>
          <a:blip r:embed="rId4"/>
          <a:srcRect/>
          <a:stretch>
            <a:fillRect/>
          </a:stretch>
        </p:blipFill>
        <p:spPr bwMode="auto">
          <a:xfrm>
            <a:off x="0" y="5786454"/>
            <a:ext cx="1035851" cy="785818"/>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585261"/>
            <a:ext cx="7000924" cy="272763"/>
          </a:xfrm>
          <a:prstGeom prst="rect">
            <a:avLst/>
          </a:prstGeom>
          <a:noFill/>
          <a:ln w="9525">
            <a:noFill/>
            <a:miter lim="800000"/>
            <a:headEnd/>
            <a:tailEnd/>
          </a:ln>
          <a:effectLst/>
        </p:spPr>
      </p:pic>
      <p:pic>
        <p:nvPicPr>
          <p:cNvPr id="186370" name="Picture 2"/>
          <p:cNvPicPr>
            <a:picLocks noChangeAspect="1" noChangeArrowheads="1"/>
          </p:cNvPicPr>
          <p:nvPr/>
        </p:nvPicPr>
        <p:blipFill>
          <a:blip r:embed="rId7"/>
          <a:srcRect/>
          <a:stretch>
            <a:fillRect/>
          </a:stretch>
        </p:blipFill>
        <p:spPr bwMode="auto">
          <a:xfrm>
            <a:off x="3714743" y="2592007"/>
            <a:ext cx="3476631" cy="3394456"/>
          </a:xfrm>
          <a:prstGeom prst="rect">
            <a:avLst/>
          </a:prstGeom>
          <a:noFill/>
          <a:ln w="9525">
            <a:noFill/>
            <a:miter lim="800000"/>
            <a:headEnd/>
            <a:tailEnd/>
          </a:ln>
          <a:effectLst/>
        </p:spPr>
      </p:pic>
      <p:sp>
        <p:nvSpPr>
          <p:cNvPr id="11" name="Rectangle 10"/>
          <p:cNvSpPr/>
          <p:nvPr/>
        </p:nvSpPr>
        <p:spPr>
          <a:xfrm>
            <a:off x="0" y="4286256"/>
            <a:ext cx="3714776" cy="584775"/>
          </a:xfrm>
          <a:prstGeom prst="rect">
            <a:avLst/>
          </a:prstGeom>
        </p:spPr>
        <p:txBody>
          <a:bodyPr wrap="square">
            <a:spAutoFit/>
          </a:bodyPr>
          <a:lstStyle/>
          <a:p>
            <a:r>
              <a:rPr lang="en-US" sz="1600" b="1" dirty="0" smtClean="0"/>
              <a:t>Figure . Spectrum sharing for OFDMA and NOMA for two users.</a:t>
            </a:r>
            <a:endParaRPr lang="fr-FR" sz="1600"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35</a:t>
            </a:fld>
            <a:endParaRPr lang="en-GB" dirty="0"/>
          </a:p>
        </p:txBody>
      </p:sp>
      <p:sp>
        <p:nvSpPr>
          <p:cNvPr id="21507" name="Rectangle 2"/>
          <p:cNvSpPr>
            <a:spLocks noGrp="1" noChangeArrowheads="1"/>
          </p:cNvSpPr>
          <p:nvPr>
            <p:ph type="title"/>
          </p:nvPr>
        </p:nvSpPr>
        <p:spPr>
          <a:xfrm>
            <a:off x="1357290" y="142852"/>
            <a:ext cx="6923087" cy="785818"/>
          </a:xfrm>
        </p:spPr>
        <p:style>
          <a:lnRef idx="0">
            <a:schemeClr val="accent4"/>
          </a:lnRef>
          <a:fillRef idx="3">
            <a:schemeClr val="accent4"/>
          </a:fillRef>
          <a:effectRef idx="3">
            <a:schemeClr val="accent4"/>
          </a:effectRef>
          <a:fontRef idx="minor">
            <a:schemeClr val="lt1"/>
          </a:fontRef>
        </p:style>
        <p:txBody>
          <a:bodyPr/>
          <a:lstStyle/>
          <a:p>
            <a:r>
              <a:rPr lang="en-GB" sz="2200" b="1" dirty="0" smtClean="0">
                <a:solidFill>
                  <a:srgbClr val="FFFF00"/>
                </a:solidFill>
              </a:rPr>
              <a:t>NOMA (</a:t>
            </a:r>
            <a:r>
              <a:rPr lang="fr-FR" sz="2200" b="1" dirty="0" smtClean="0"/>
              <a:t>Non-Orthogonal Multiple Access (NOMA) for 5G Networks)</a:t>
            </a:r>
            <a:endParaRPr lang="en-GB" sz="22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0" name="Rectangle 9"/>
          <p:cNvSpPr/>
          <p:nvPr/>
        </p:nvSpPr>
        <p:spPr>
          <a:xfrm>
            <a:off x="1000100" y="1142984"/>
            <a:ext cx="7715304" cy="2800767"/>
          </a:xfrm>
          <a:prstGeom prst="rect">
            <a:avLst/>
          </a:prstGeom>
        </p:spPr>
        <p:txBody>
          <a:bodyPr wrap="square">
            <a:spAutoFit/>
          </a:bodyPr>
          <a:lstStyle/>
          <a:p>
            <a:pPr>
              <a:buFont typeface="Wingdings" pitchFamily="2" charset="2"/>
              <a:buChar char="q"/>
            </a:pPr>
            <a:r>
              <a:rPr lang="en-US" sz="1600" dirty="0" smtClean="0"/>
              <a:t> </a:t>
            </a:r>
            <a:r>
              <a:rPr lang="en-US" sz="1600" dirty="0" smtClean="0">
                <a:solidFill>
                  <a:srgbClr val="FF0000"/>
                </a:solidFill>
              </a:rPr>
              <a:t>Superposition coding </a:t>
            </a:r>
            <a:r>
              <a:rPr lang="en-US" sz="1600" dirty="0" smtClean="0"/>
              <a:t>at the transmitter and </a:t>
            </a:r>
            <a:r>
              <a:rPr lang="en-US" sz="1600" dirty="0" smtClean="0">
                <a:solidFill>
                  <a:srgbClr val="FF0000"/>
                </a:solidFill>
              </a:rPr>
              <a:t>successive interference cancellation (SIC)</a:t>
            </a:r>
            <a:r>
              <a:rPr lang="en-US" sz="1600" dirty="0" smtClean="0"/>
              <a:t> at the receiver makes it possible to utilize </a:t>
            </a:r>
            <a:r>
              <a:rPr lang="en-US" sz="1600" b="1" dirty="0" smtClean="0">
                <a:solidFill>
                  <a:srgbClr val="D60093"/>
                </a:solidFill>
              </a:rPr>
              <a:t>the same spectrum for all users</a:t>
            </a:r>
            <a:r>
              <a:rPr lang="en-US" sz="1600" dirty="0" smtClean="0"/>
              <a:t>. </a:t>
            </a:r>
          </a:p>
          <a:p>
            <a:pPr>
              <a:buFont typeface="Wingdings" pitchFamily="2" charset="2"/>
              <a:buChar char="q"/>
            </a:pPr>
            <a:endParaRPr lang="en-US" sz="1600" dirty="0" smtClean="0"/>
          </a:p>
          <a:p>
            <a:pPr>
              <a:buFont typeface="Wingdings" pitchFamily="2" charset="2"/>
              <a:buChar char="q"/>
            </a:pPr>
            <a:r>
              <a:rPr lang="en-US" sz="1600" dirty="0" smtClean="0"/>
              <a:t>At the transmitter site, all the individual information signals are superimposed into a single waveform, while at the receiver, </a:t>
            </a:r>
            <a:r>
              <a:rPr lang="en-US" sz="1600" dirty="0" smtClean="0">
                <a:solidFill>
                  <a:srgbClr val="000099"/>
                </a:solidFill>
              </a:rPr>
              <a:t>SIC decodes the signals one by one until it finds the desired signal. </a:t>
            </a:r>
          </a:p>
          <a:p>
            <a:pPr>
              <a:buFont typeface="Wingdings" pitchFamily="2" charset="2"/>
              <a:buChar char="q"/>
            </a:pPr>
            <a:endParaRPr lang="en-US" sz="1600" dirty="0" smtClean="0"/>
          </a:p>
          <a:p>
            <a:pPr>
              <a:buFont typeface="Wingdings" pitchFamily="2" charset="2"/>
              <a:buChar char="q"/>
            </a:pPr>
            <a:r>
              <a:rPr lang="en-US" sz="1600" dirty="0" smtClean="0"/>
              <a:t> </a:t>
            </a:r>
            <a:r>
              <a:rPr lang="en-US" sz="1600" dirty="0" smtClean="0">
                <a:solidFill>
                  <a:srgbClr val="FF0000"/>
                </a:solidFill>
              </a:rPr>
              <a:t>The first signal that SIC decodes is the strongest one while others as interference. </a:t>
            </a:r>
            <a:r>
              <a:rPr lang="en-US" sz="1600" dirty="0" smtClean="0"/>
              <a:t>The first decoded signal is then </a:t>
            </a:r>
            <a:r>
              <a:rPr lang="en-US" sz="1600" b="1" dirty="0" smtClean="0">
                <a:solidFill>
                  <a:srgbClr val="D60093"/>
                </a:solidFill>
              </a:rPr>
              <a:t>subtracted from the received signal </a:t>
            </a:r>
            <a:r>
              <a:rPr lang="en-US" sz="1600" dirty="0" smtClean="0"/>
              <a:t>and if the decoding is perfect, the waveform with the rest of the signals is accurately obtained. SIC iterates the process until it finds the desired signal..</a:t>
            </a:r>
          </a:p>
        </p:txBody>
      </p:sp>
      <p:pic>
        <p:nvPicPr>
          <p:cNvPr id="14" name="Picture 1"/>
          <p:cNvPicPr>
            <a:picLocks noChangeAspect="1" noChangeArrowheads="1"/>
          </p:cNvPicPr>
          <p:nvPr/>
        </p:nvPicPr>
        <p:blipFill>
          <a:blip r:embed="rId4"/>
          <a:srcRect/>
          <a:stretch>
            <a:fillRect/>
          </a:stretch>
        </p:blipFill>
        <p:spPr bwMode="auto">
          <a:xfrm>
            <a:off x="0" y="5786454"/>
            <a:ext cx="1035851" cy="785818"/>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585261"/>
            <a:ext cx="7000924" cy="272763"/>
          </a:xfrm>
          <a:prstGeom prst="rect">
            <a:avLst/>
          </a:prstGeom>
          <a:noFill/>
          <a:ln w="9525">
            <a:noFill/>
            <a:miter lim="800000"/>
            <a:headEnd/>
            <a:tailEnd/>
          </a:ln>
          <a:effectLst/>
        </p:spPr>
      </p:pic>
      <p:pic>
        <p:nvPicPr>
          <p:cNvPr id="187394" name="Picture 2"/>
          <p:cNvPicPr>
            <a:picLocks noChangeAspect="1" noChangeArrowheads="1"/>
          </p:cNvPicPr>
          <p:nvPr/>
        </p:nvPicPr>
        <p:blipFill>
          <a:blip r:embed="rId7"/>
          <a:srcRect/>
          <a:stretch>
            <a:fillRect/>
          </a:stretch>
        </p:blipFill>
        <p:spPr bwMode="auto">
          <a:xfrm>
            <a:off x="2000232" y="4429132"/>
            <a:ext cx="5894009" cy="1928826"/>
          </a:xfrm>
          <a:prstGeom prst="rect">
            <a:avLst/>
          </a:prstGeom>
          <a:noFill/>
          <a:ln w="9525">
            <a:noFill/>
            <a:miter lim="800000"/>
            <a:headEnd/>
            <a:tailEnd/>
          </a:ln>
          <a:effectLst/>
        </p:spPr>
      </p:pic>
      <p:sp>
        <p:nvSpPr>
          <p:cNvPr id="13" name="Rectangle 12"/>
          <p:cNvSpPr/>
          <p:nvPr/>
        </p:nvSpPr>
        <p:spPr>
          <a:xfrm>
            <a:off x="1142976" y="5929330"/>
            <a:ext cx="3714776" cy="584775"/>
          </a:xfrm>
          <a:prstGeom prst="rect">
            <a:avLst/>
          </a:prstGeom>
        </p:spPr>
        <p:txBody>
          <a:bodyPr wrap="square">
            <a:spAutoFit/>
          </a:bodyPr>
          <a:lstStyle/>
          <a:p>
            <a:r>
              <a:rPr lang="fr-FR" sz="1600" b="1" dirty="0" smtClean="0"/>
              <a:t>Figure. Successive </a:t>
            </a:r>
            <a:r>
              <a:rPr lang="fr-FR" sz="1600" b="1" dirty="0" err="1" smtClean="0"/>
              <a:t>interference</a:t>
            </a:r>
            <a:r>
              <a:rPr lang="fr-FR" sz="1600" b="1" dirty="0" smtClean="0"/>
              <a:t> </a:t>
            </a:r>
            <a:r>
              <a:rPr lang="fr-FR" sz="1600" b="1" dirty="0" err="1" smtClean="0"/>
              <a:t>cancellation</a:t>
            </a:r>
            <a:r>
              <a:rPr lang="fr-FR" sz="1600" b="1" dirty="0" smtClean="0"/>
              <a:t>.</a:t>
            </a:r>
            <a:r>
              <a:rPr lang="en-US" sz="1600" b="1" dirty="0" smtClean="0"/>
              <a:t>.</a:t>
            </a:r>
            <a:endParaRPr lang="fr-FR" sz="1600" dirty="0"/>
          </a:p>
        </p:txBody>
      </p:sp>
      <p:sp>
        <p:nvSpPr>
          <p:cNvPr id="12" name="Rectangle 11"/>
          <p:cNvSpPr/>
          <p:nvPr/>
        </p:nvSpPr>
        <p:spPr>
          <a:xfrm>
            <a:off x="1000100" y="3929066"/>
            <a:ext cx="8143900" cy="584775"/>
          </a:xfrm>
          <a:prstGeom prst="rect">
            <a:avLst/>
          </a:prstGeom>
        </p:spPr>
        <p:txBody>
          <a:bodyPr wrap="square">
            <a:spAutoFit/>
          </a:bodyPr>
          <a:lstStyle/>
          <a:p>
            <a:pPr>
              <a:buFont typeface="Wingdings" pitchFamily="2" charset="2"/>
              <a:buChar char="q"/>
            </a:pPr>
            <a:r>
              <a:rPr lang="en-US" sz="1600" dirty="0" smtClean="0"/>
              <a:t>The transmitter </a:t>
            </a:r>
            <a:r>
              <a:rPr lang="en-US" sz="1600" dirty="0" smtClean="0">
                <a:solidFill>
                  <a:srgbClr val="FF0000"/>
                </a:solidFill>
              </a:rPr>
              <a:t>split the power between the user waveforms </a:t>
            </a:r>
            <a:r>
              <a:rPr lang="en-US" sz="1600" dirty="0" smtClean="0"/>
              <a:t>and superimpose them.</a:t>
            </a:r>
          </a:p>
          <a:p>
            <a:pPr>
              <a:buFont typeface="Wingdings" pitchFamily="2" charset="2"/>
              <a:buChar char="q"/>
            </a:pPr>
            <a:r>
              <a:rPr lang="en-US" sz="1600" dirty="0" smtClean="0"/>
              <a:t> The methodology for power split differs for uplink/downlink </a:t>
            </a:r>
            <a:r>
              <a:rPr lang="fr-FR" sz="1600" dirty="0" err="1" smtClean="0"/>
              <a:t>channels</a:t>
            </a:r>
            <a:r>
              <a:rPr lang="fr-FR" sz="1600" dirty="0" smtClean="0"/>
              <a:t>.</a:t>
            </a:r>
            <a:endParaRPr lang="fr-FR" sz="1600"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36</a:t>
            </a:fld>
            <a:endParaRPr lang="en-GB" dirty="0"/>
          </a:p>
        </p:txBody>
      </p:sp>
      <p:sp>
        <p:nvSpPr>
          <p:cNvPr id="21507" name="Rectangle 2"/>
          <p:cNvSpPr>
            <a:spLocks noGrp="1" noChangeArrowheads="1"/>
          </p:cNvSpPr>
          <p:nvPr>
            <p:ph type="title"/>
          </p:nvPr>
        </p:nvSpPr>
        <p:spPr>
          <a:xfrm>
            <a:off x="1357290" y="142852"/>
            <a:ext cx="6923087" cy="785818"/>
          </a:xfrm>
        </p:spPr>
        <p:style>
          <a:lnRef idx="0">
            <a:schemeClr val="accent4"/>
          </a:lnRef>
          <a:fillRef idx="3">
            <a:schemeClr val="accent4"/>
          </a:fillRef>
          <a:effectRef idx="3">
            <a:schemeClr val="accent4"/>
          </a:effectRef>
          <a:fontRef idx="minor">
            <a:schemeClr val="lt1"/>
          </a:fontRef>
        </p:style>
        <p:txBody>
          <a:bodyPr/>
          <a:lstStyle/>
          <a:p>
            <a:r>
              <a:rPr lang="en-GB" sz="2200" b="1" dirty="0" smtClean="0">
                <a:solidFill>
                  <a:srgbClr val="FFFF00"/>
                </a:solidFill>
              </a:rPr>
              <a:t>NOMA (</a:t>
            </a:r>
            <a:r>
              <a:rPr lang="fr-FR" sz="2200" b="1" dirty="0" smtClean="0"/>
              <a:t>Non-Orthogonal Multiple Access (NOMA) for 5G Networks)</a:t>
            </a:r>
            <a:endParaRPr lang="en-GB" sz="22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0" name="Rectangle 9"/>
          <p:cNvSpPr/>
          <p:nvPr/>
        </p:nvSpPr>
        <p:spPr>
          <a:xfrm>
            <a:off x="1000100" y="1142984"/>
            <a:ext cx="7715304" cy="338554"/>
          </a:xfrm>
          <a:prstGeom prst="rect">
            <a:avLst/>
          </a:prstGeom>
        </p:spPr>
        <p:txBody>
          <a:bodyPr wrap="square">
            <a:spAutoFit/>
          </a:bodyPr>
          <a:lstStyle/>
          <a:p>
            <a:r>
              <a:rPr lang="en-US" sz="1600" dirty="0" smtClean="0"/>
              <a:t>..</a:t>
            </a:r>
          </a:p>
        </p:txBody>
      </p:sp>
      <p:pic>
        <p:nvPicPr>
          <p:cNvPr id="14" name="Picture 1"/>
          <p:cNvPicPr>
            <a:picLocks noChangeAspect="1" noChangeArrowheads="1"/>
          </p:cNvPicPr>
          <p:nvPr/>
        </p:nvPicPr>
        <p:blipFill>
          <a:blip r:embed="rId4"/>
          <a:srcRect/>
          <a:stretch>
            <a:fillRect/>
          </a:stretch>
        </p:blipFill>
        <p:spPr bwMode="auto">
          <a:xfrm>
            <a:off x="0" y="5786454"/>
            <a:ext cx="1035851" cy="785818"/>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585261"/>
            <a:ext cx="7000924" cy="272763"/>
          </a:xfrm>
          <a:prstGeom prst="rect">
            <a:avLst/>
          </a:prstGeom>
          <a:noFill/>
          <a:ln w="9525">
            <a:noFill/>
            <a:miter lim="800000"/>
            <a:headEnd/>
            <a:tailEnd/>
          </a:ln>
          <a:effectLst/>
        </p:spPr>
      </p:pic>
      <p:sp>
        <p:nvSpPr>
          <p:cNvPr id="12" name="Rectangle 11"/>
          <p:cNvSpPr/>
          <p:nvPr/>
        </p:nvSpPr>
        <p:spPr>
          <a:xfrm>
            <a:off x="1357290" y="1000108"/>
            <a:ext cx="2317686" cy="369332"/>
          </a:xfrm>
          <a:prstGeom prst="rect">
            <a:avLst/>
          </a:prstGeom>
        </p:spPr>
        <p:txBody>
          <a:bodyPr wrap="none">
            <a:spAutoFit/>
          </a:bodyPr>
          <a:lstStyle/>
          <a:p>
            <a:r>
              <a:rPr lang="fr-FR" b="1" dirty="0" smtClean="0"/>
              <a:t>NOMA for </a:t>
            </a:r>
            <a:r>
              <a:rPr lang="fr-FR" b="1" dirty="0" err="1" smtClean="0"/>
              <a:t>downlink</a:t>
            </a:r>
            <a:endParaRPr lang="fr-FR" dirty="0"/>
          </a:p>
        </p:txBody>
      </p:sp>
      <p:pic>
        <p:nvPicPr>
          <p:cNvPr id="188419" name="Picture 3"/>
          <p:cNvPicPr>
            <a:picLocks noChangeAspect="1" noChangeArrowheads="1"/>
          </p:cNvPicPr>
          <p:nvPr/>
        </p:nvPicPr>
        <p:blipFill>
          <a:blip r:embed="rId7">
            <a:duotone>
              <a:schemeClr val="accent2">
                <a:shade val="45000"/>
                <a:satMod val="135000"/>
              </a:schemeClr>
              <a:prstClr val="white"/>
            </a:duotone>
          </a:blip>
          <a:srcRect/>
          <a:stretch>
            <a:fillRect/>
          </a:stretch>
        </p:blipFill>
        <p:spPr bwMode="auto">
          <a:xfrm>
            <a:off x="3071802" y="3618462"/>
            <a:ext cx="5643602" cy="2882372"/>
          </a:xfrm>
          <a:prstGeom prst="rect">
            <a:avLst/>
          </a:prstGeom>
          <a:noFill/>
          <a:ln w="9525">
            <a:noFill/>
            <a:miter lim="800000"/>
            <a:headEnd/>
            <a:tailEnd/>
          </a:ln>
          <a:effectLst/>
        </p:spPr>
      </p:pic>
      <p:sp>
        <p:nvSpPr>
          <p:cNvPr id="16" name="Rectangle 15"/>
          <p:cNvSpPr/>
          <p:nvPr/>
        </p:nvSpPr>
        <p:spPr>
          <a:xfrm>
            <a:off x="1285852" y="1357298"/>
            <a:ext cx="6572296" cy="584775"/>
          </a:xfrm>
          <a:prstGeom prst="rect">
            <a:avLst/>
          </a:prstGeom>
        </p:spPr>
        <p:txBody>
          <a:bodyPr wrap="square">
            <a:spAutoFit/>
          </a:bodyPr>
          <a:lstStyle/>
          <a:p>
            <a:pPr>
              <a:buFont typeface="Wingdings" pitchFamily="2" charset="2"/>
              <a:buChar char="q"/>
            </a:pPr>
            <a:r>
              <a:rPr lang="en-US" sz="1600" dirty="0" smtClean="0"/>
              <a:t> The base station </a:t>
            </a:r>
            <a:r>
              <a:rPr lang="en-US" sz="1600" dirty="0" smtClean="0">
                <a:solidFill>
                  <a:srgbClr val="FF0000"/>
                </a:solidFill>
              </a:rPr>
              <a:t>superimposes </a:t>
            </a:r>
            <a:r>
              <a:rPr lang="en-US" sz="1600" dirty="0" smtClean="0"/>
              <a:t>waveforms.</a:t>
            </a:r>
          </a:p>
          <a:p>
            <a:pPr>
              <a:buFont typeface="Wingdings" pitchFamily="2" charset="2"/>
              <a:buChar char="q"/>
            </a:pPr>
            <a:r>
              <a:rPr lang="en-US" sz="1600" dirty="0" smtClean="0"/>
              <a:t> Each user equipment (UE) employs SIC to detect their own signals.</a:t>
            </a:r>
            <a:endParaRPr lang="fr-FR" sz="1600" dirty="0"/>
          </a:p>
        </p:txBody>
      </p:sp>
      <p:sp>
        <p:nvSpPr>
          <p:cNvPr id="17" name="Rectangle 16"/>
          <p:cNvSpPr/>
          <p:nvPr/>
        </p:nvSpPr>
        <p:spPr>
          <a:xfrm>
            <a:off x="1285852" y="1857364"/>
            <a:ext cx="7286676" cy="2062103"/>
          </a:xfrm>
          <a:prstGeom prst="rect">
            <a:avLst/>
          </a:prstGeom>
        </p:spPr>
        <p:txBody>
          <a:bodyPr wrap="square">
            <a:spAutoFit/>
          </a:bodyPr>
          <a:lstStyle/>
          <a:p>
            <a:pPr>
              <a:buFont typeface="Wingdings" pitchFamily="2" charset="2"/>
              <a:buChar char="q"/>
            </a:pPr>
            <a:r>
              <a:rPr lang="en-US" sz="1600" dirty="0" smtClean="0"/>
              <a:t>More power is allocated to </a:t>
            </a:r>
            <a:r>
              <a:rPr lang="en-US" sz="1600" dirty="0" smtClean="0">
                <a:solidFill>
                  <a:srgbClr val="FF0000"/>
                </a:solidFill>
              </a:rPr>
              <a:t>farther</a:t>
            </a:r>
            <a:r>
              <a:rPr lang="en-US" sz="1600" dirty="0" smtClean="0"/>
              <a:t>  UE and the least for the </a:t>
            </a:r>
            <a:r>
              <a:rPr lang="en-US" sz="1600" dirty="0" smtClean="0">
                <a:solidFill>
                  <a:srgbClr val="FF0000"/>
                </a:solidFill>
              </a:rPr>
              <a:t>closet</a:t>
            </a:r>
            <a:r>
              <a:rPr lang="en-US" sz="1600" dirty="0" smtClean="0"/>
              <a:t> </a:t>
            </a:r>
          </a:p>
          <a:p>
            <a:pPr>
              <a:buFont typeface="Wingdings" pitchFamily="2" charset="2"/>
              <a:buChar char="q"/>
            </a:pPr>
            <a:r>
              <a:rPr lang="en-US" sz="1600" dirty="0" smtClean="0"/>
              <a:t>All UEs receive the same signal that contains the information for all users.</a:t>
            </a:r>
          </a:p>
          <a:p>
            <a:pPr>
              <a:buFont typeface="Wingdings" pitchFamily="2" charset="2"/>
              <a:buChar char="q"/>
            </a:pPr>
            <a:r>
              <a:rPr lang="en-US" sz="1600" dirty="0" smtClean="0"/>
              <a:t>Each UE </a:t>
            </a:r>
            <a:r>
              <a:rPr lang="en-US" sz="1600" dirty="0" smtClean="0">
                <a:solidFill>
                  <a:srgbClr val="FF0000"/>
                </a:solidFill>
              </a:rPr>
              <a:t>decodes the strongest signal first</a:t>
            </a:r>
            <a:r>
              <a:rPr lang="en-US" sz="1600" dirty="0" smtClean="0"/>
              <a:t>, and then subtracts the decoded signal from the received signal. </a:t>
            </a:r>
          </a:p>
          <a:p>
            <a:pPr>
              <a:buFont typeface="Wingdings" pitchFamily="2" charset="2"/>
              <a:buChar char="q"/>
            </a:pPr>
            <a:r>
              <a:rPr lang="en-US" sz="1600" dirty="0" smtClean="0"/>
              <a:t>SIC receiver </a:t>
            </a:r>
            <a:r>
              <a:rPr lang="en-US" sz="1600" dirty="0" smtClean="0">
                <a:solidFill>
                  <a:srgbClr val="FF0000"/>
                </a:solidFill>
              </a:rPr>
              <a:t>iterates the subtraction </a:t>
            </a:r>
            <a:r>
              <a:rPr lang="en-US" sz="1600" dirty="0" smtClean="0"/>
              <a:t>until it finds its own signal.</a:t>
            </a:r>
          </a:p>
          <a:p>
            <a:pPr>
              <a:buFont typeface="Wingdings" pitchFamily="2" charset="2"/>
              <a:buChar char="q"/>
            </a:pPr>
            <a:r>
              <a:rPr lang="en-US" sz="1600" dirty="0" smtClean="0"/>
              <a:t> UE located close to the BS can cancel the signals of the farther UEs. Since the signal of the farthest UE contributes the most to the received signal, it will decode its own signal first.</a:t>
            </a:r>
            <a:endParaRPr lang="fr-FR" sz="1600"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37</a:t>
            </a:fld>
            <a:endParaRPr lang="en-GB" dirty="0"/>
          </a:p>
        </p:txBody>
      </p:sp>
      <p:sp>
        <p:nvSpPr>
          <p:cNvPr id="21507" name="Rectangle 2"/>
          <p:cNvSpPr>
            <a:spLocks noGrp="1" noChangeArrowheads="1"/>
          </p:cNvSpPr>
          <p:nvPr>
            <p:ph type="title"/>
          </p:nvPr>
        </p:nvSpPr>
        <p:spPr>
          <a:xfrm>
            <a:off x="1357290" y="142852"/>
            <a:ext cx="6923087" cy="785818"/>
          </a:xfrm>
        </p:spPr>
        <p:style>
          <a:lnRef idx="0">
            <a:schemeClr val="accent4"/>
          </a:lnRef>
          <a:fillRef idx="3">
            <a:schemeClr val="accent4"/>
          </a:fillRef>
          <a:effectRef idx="3">
            <a:schemeClr val="accent4"/>
          </a:effectRef>
          <a:fontRef idx="minor">
            <a:schemeClr val="lt1"/>
          </a:fontRef>
        </p:style>
        <p:txBody>
          <a:bodyPr/>
          <a:lstStyle/>
          <a:p>
            <a:r>
              <a:rPr lang="en-GB" sz="2200" b="1" dirty="0" smtClean="0">
                <a:solidFill>
                  <a:srgbClr val="FFFF00"/>
                </a:solidFill>
              </a:rPr>
              <a:t>NOMA (</a:t>
            </a:r>
            <a:r>
              <a:rPr lang="fr-FR" sz="2200" b="1" dirty="0" smtClean="0"/>
              <a:t>Non-Orthogonal Multiple Access (NOMA) for 5G Networks)</a:t>
            </a:r>
            <a:endParaRPr lang="en-GB" sz="22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0" name="Rectangle 9"/>
          <p:cNvSpPr/>
          <p:nvPr/>
        </p:nvSpPr>
        <p:spPr>
          <a:xfrm>
            <a:off x="1000100" y="1142984"/>
            <a:ext cx="7715304" cy="338554"/>
          </a:xfrm>
          <a:prstGeom prst="rect">
            <a:avLst/>
          </a:prstGeom>
        </p:spPr>
        <p:txBody>
          <a:bodyPr wrap="square">
            <a:spAutoFit/>
          </a:bodyPr>
          <a:lstStyle/>
          <a:p>
            <a:r>
              <a:rPr lang="en-US" sz="1600" dirty="0" smtClean="0"/>
              <a:t>..</a:t>
            </a:r>
          </a:p>
        </p:txBody>
      </p:sp>
      <p:pic>
        <p:nvPicPr>
          <p:cNvPr id="14" name="Picture 1"/>
          <p:cNvPicPr>
            <a:picLocks noChangeAspect="1" noChangeArrowheads="1"/>
          </p:cNvPicPr>
          <p:nvPr/>
        </p:nvPicPr>
        <p:blipFill>
          <a:blip r:embed="rId4"/>
          <a:srcRect/>
          <a:stretch>
            <a:fillRect/>
          </a:stretch>
        </p:blipFill>
        <p:spPr bwMode="auto">
          <a:xfrm>
            <a:off x="0" y="5786454"/>
            <a:ext cx="1035851" cy="785818"/>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585261"/>
            <a:ext cx="7000924" cy="272763"/>
          </a:xfrm>
          <a:prstGeom prst="rect">
            <a:avLst/>
          </a:prstGeom>
          <a:noFill/>
          <a:ln w="9525">
            <a:noFill/>
            <a:miter lim="800000"/>
            <a:headEnd/>
            <a:tailEnd/>
          </a:ln>
          <a:effectLst/>
        </p:spPr>
      </p:pic>
      <p:sp>
        <p:nvSpPr>
          <p:cNvPr id="12" name="Rectangle 11"/>
          <p:cNvSpPr/>
          <p:nvPr/>
        </p:nvSpPr>
        <p:spPr>
          <a:xfrm>
            <a:off x="1357290" y="1000108"/>
            <a:ext cx="2317686" cy="369332"/>
          </a:xfrm>
          <a:prstGeom prst="rect">
            <a:avLst/>
          </a:prstGeom>
        </p:spPr>
        <p:txBody>
          <a:bodyPr wrap="none">
            <a:spAutoFit/>
          </a:bodyPr>
          <a:lstStyle/>
          <a:p>
            <a:r>
              <a:rPr lang="fr-FR" b="1" dirty="0" smtClean="0"/>
              <a:t>NOMA for </a:t>
            </a:r>
            <a:r>
              <a:rPr lang="fr-FR" b="1" dirty="0" err="1" smtClean="0"/>
              <a:t>downlink</a:t>
            </a:r>
            <a:endParaRPr lang="fr-FR" dirty="0"/>
          </a:p>
        </p:txBody>
      </p:sp>
      <p:sp>
        <p:nvSpPr>
          <p:cNvPr id="16" name="Rectangle 15"/>
          <p:cNvSpPr/>
          <p:nvPr/>
        </p:nvSpPr>
        <p:spPr>
          <a:xfrm>
            <a:off x="1285852" y="1357298"/>
            <a:ext cx="6572296" cy="338554"/>
          </a:xfrm>
          <a:prstGeom prst="rect">
            <a:avLst/>
          </a:prstGeom>
        </p:spPr>
        <p:txBody>
          <a:bodyPr wrap="square">
            <a:spAutoFit/>
          </a:bodyPr>
          <a:lstStyle/>
          <a:p>
            <a:pPr>
              <a:buFont typeface="Wingdings" pitchFamily="2" charset="2"/>
              <a:buChar char="q"/>
            </a:pPr>
            <a:r>
              <a:rPr lang="en-US" sz="1600" dirty="0" smtClean="0"/>
              <a:t> The transmitted signal by the BS can be written as:</a:t>
            </a:r>
            <a:endParaRPr lang="fr-FR" sz="1600" dirty="0"/>
          </a:p>
        </p:txBody>
      </p:sp>
      <p:pic>
        <p:nvPicPr>
          <p:cNvPr id="189442" name="Picture 2"/>
          <p:cNvPicPr>
            <a:picLocks noChangeAspect="1" noChangeArrowheads="1"/>
          </p:cNvPicPr>
          <p:nvPr/>
        </p:nvPicPr>
        <p:blipFill>
          <a:blip r:embed="rId7">
            <a:duotone>
              <a:prstClr val="black"/>
              <a:srgbClr val="FFFF00">
                <a:tint val="45000"/>
                <a:satMod val="400000"/>
              </a:srgbClr>
            </a:duotone>
          </a:blip>
          <a:srcRect/>
          <a:stretch>
            <a:fillRect/>
          </a:stretch>
        </p:blipFill>
        <p:spPr bwMode="auto">
          <a:xfrm>
            <a:off x="3571869" y="1714488"/>
            <a:ext cx="2071702" cy="595068"/>
          </a:xfrm>
          <a:prstGeom prst="rect">
            <a:avLst/>
          </a:prstGeom>
          <a:noFill/>
          <a:ln w="9525">
            <a:noFill/>
            <a:miter lim="800000"/>
            <a:headEnd/>
            <a:tailEnd/>
          </a:ln>
          <a:effectLst/>
        </p:spPr>
      </p:pic>
      <p:pic>
        <p:nvPicPr>
          <p:cNvPr id="189443" name="Picture 3"/>
          <p:cNvPicPr>
            <a:picLocks noChangeAspect="1" noChangeArrowheads="1"/>
          </p:cNvPicPr>
          <p:nvPr/>
        </p:nvPicPr>
        <p:blipFill>
          <a:blip r:embed="rId8">
            <a:duotone>
              <a:prstClr val="black"/>
              <a:srgbClr val="FFFF00">
                <a:tint val="45000"/>
                <a:satMod val="400000"/>
              </a:srgbClr>
            </a:duotone>
          </a:blip>
          <a:srcRect/>
          <a:stretch>
            <a:fillRect/>
          </a:stretch>
        </p:blipFill>
        <p:spPr bwMode="auto">
          <a:xfrm>
            <a:off x="3762375" y="2714620"/>
            <a:ext cx="1381129" cy="414339"/>
          </a:xfrm>
          <a:prstGeom prst="rect">
            <a:avLst/>
          </a:prstGeom>
          <a:noFill/>
          <a:ln w="9525">
            <a:noFill/>
            <a:miter lim="800000"/>
            <a:headEnd/>
            <a:tailEnd/>
          </a:ln>
          <a:effectLst/>
        </p:spPr>
      </p:pic>
      <p:sp>
        <p:nvSpPr>
          <p:cNvPr id="19" name="Rectangle 18"/>
          <p:cNvSpPr/>
          <p:nvPr/>
        </p:nvSpPr>
        <p:spPr>
          <a:xfrm>
            <a:off x="1357290" y="2357430"/>
            <a:ext cx="6848524" cy="338554"/>
          </a:xfrm>
          <a:prstGeom prst="rect">
            <a:avLst/>
          </a:prstGeom>
        </p:spPr>
        <p:txBody>
          <a:bodyPr wrap="square">
            <a:spAutoFit/>
          </a:bodyPr>
          <a:lstStyle/>
          <a:p>
            <a:pPr>
              <a:buFont typeface="Wingdings" pitchFamily="2" charset="2"/>
              <a:buChar char="q"/>
            </a:pPr>
            <a:r>
              <a:rPr lang="en-US" sz="1600" dirty="0" smtClean="0"/>
              <a:t> </a:t>
            </a:r>
            <a:r>
              <a:rPr lang="fr-FR" sz="1600" dirty="0" smtClean="0"/>
              <a:t>The power </a:t>
            </a:r>
            <a:r>
              <a:rPr lang="fr-FR" sz="1600" dirty="0" err="1" smtClean="0"/>
              <a:t>allocated</a:t>
            </a:r>
            <a:r>
              <a:rPr lang="fr-FR" sz="1600" dirty="0" smtClean="0"/>
              <a:t> to </a:t>
            </a:r>
            <a:r>
              <a:rPr lang="fr-FR" sz="1600" dirty="0" err="1" smtClean="0"/>
              <a:t>each</a:t>
            </a:r>
            <a:r>
              <a:rPr lang="fr-FR" sz="1600" dirty="0" smtClean="0"/>
              <a:t> </a:t>
            </a:r>
            <a:r>
              <a:rPr lang="fr-FR" sz="1600" dirty="0" err="1" smtClean="0"/>
              <a:t>UEk</a:t>
            </a:r>
            <a:r>
              <a:rPr lang="en-US" sz="1600" dirty="0" smtClean="0"/>
              <a:t>:</a:t>
            </a:r>
            <a:endParaRPr lang="fr-FR" sz="1600" dirty="0"/>
          </a:p>
        </p:txBody>
      </p:sp>
      <p:sp>
        <p:nvSpPr>
          <p:cNvPr id="20" name="Rectangle 19"/>
          <p:cNvSpPr/>
          <p:nvPr/>
        </p:nvSpPr>
        <p:spPr>
          <a:xfrm>
            <a:off x="1428728" y="3214686"/>
            <a:ext cx="3476721" cy="338554"/>
          </a:xfrm>
          <a:prstGeom prst="rect">
            <a:avLst/>
          </a:prstGeom>
        </p:spPr>
        <p:txBody>
          <a:bodyPr wrap="none">
            <a:spAutoFit/>
          </a:bodyPr>
          <a:lstStyle/>
          <a:p>
            <a:pPr>
              <a:buFont typeface="Wingdings" pitchFamily="2" charset="2"/>
              <a:buChar char="q"/>
            </a:pPr>
            <a:r>
              <a:rPr lang="en-US" sz="1600" dirty="0" smtClean="0"/>
              <a:t> The received signal at the </a:t>
            </a:r>
            <a:r>
              <a:rPr lang="en-US" sz="1600" dirty="0" err="1" smtClean="0"/>
              <a:t>UEk</a:t>
            </a:r>
            <a:r>
              <a:rPr lang="en-US" sz="1600" dirty="0" smtClean="0"/>
              <a:t> is:</a:t>
            </a:r>
            <a:endParaRPr lang="fr-FR" sz="1600" dirty="0"/>
          </a:p>
        </p:txBody>
      </p:sp>
      <p:pic>
        <p:nvPicPr>
          <p:cNvPr id="189444" name="Picture 4"/>
          <p:cNvPicPr>
            <a:picLocks noChangeAspect="1" noChangeArrowheads="1"/>
          </p:cNvPicPr>
          <p:nvPr/>
        </p:nvPicPr>
        <p:blipFill>
          <a:blip r:embed="rId9">
            <a:duotone>
              <a:prstClr val="black"/>
              <a:srgbClr val="FFFF00">
                <a:tint val="45000"/>
                <a:satMod val="400000"/>
              </a:srgbClr>
            </a:duotone>
          </a:blip>
          <a:srcRect/>
          <a:stretch>
            <a:fillRect/>
          </a:stretch>
        </p:blipFill>
        <p:spPr bwMode="auto">
          <a:xfrm>
            <a:off x="3428992" y="3581405"/>
            <a:ext cx="2457450" cy="561975"/>
          </a:xfrm>
          <a:prstGeom prst="rect">
            <a:avLst/>
          </a:prstGeom>
          <a:noFill/>
          <a:ln w="9525">
            <a:noFill/>
            <a:miter lim="800000"/>
            <a:headEnd/>
            <a:tailEnd/>
          </a:ln>
          <a:effectLst/>
        </p:spPr>
      </p:pic>
      <p:sp>
        <p:nvSpPr>
          <p:cNvPr id="21" name="Rectangle 20"/>
          <p:cNvSpPr/>
          <p:nvPr/>
        </p:nvSpPr>
        <p:spPr>
          <a:xfrm>
            <a:off x="1285852" y="4143380"/>
            <a:ext cx="7072362" cy="584775"/>
          </a:xfrm>
          <a:prstGeom prst="rect">
            <a:avLst/>
          </a:prstGeom>
        </p:spPr>
        <p:txBody>
          <a:bodyPr wrap="square">
            <a:spAutoFit/>
          </a:bodyPr>
          <a:lstStyle/>
          <a:p>
            <a:pPr algn="just">
              <a:buFont typeface="Wingdings" pitchFamily="2" charset="2"/>
              <a:buChar char="q"/>
            </a:pPr>
            <a:r>
              <a:rPr lang="en-US" sz="1600" dirty="0" smtClean="0"/>
              <a:t> </a:t>
            </a:r>
            <a:r>
              <a:rPr lang="en-US" sz="1600" dirty="0" err="1" smtClean="0"/>
              <a:t>gk</a:t>
            </a:r>
            <a:r>
              <a:rPr lang="en-US" sz="1600" dirty="0" smtClean="0"/>
              <a:t> is the channel attenuation factor for the </a:t>
            </a:r>
            <a:r>
              <a:rPr lang="en-US" sz="1600" dirty="0" err="1" smtClean="0"/>
              <a:t>UEk</a:t>
            </a:r>
            <a:r>
              <a:rPr lang="en-US" sz="1600" dirty="0" smtClean="0"/>
              <a:t>, and wk is the additive white Gaussian noise with mean zero and density N0 (W/Hz)!</a:t>
            </a:r>
            <a:endParaRPr lang="fr-FR" sz="1600" dirty="0"/>
          </a:p>
        </p:txBody>
      </p:sp>
      <p:sp>
        <p:nvSpPr>
          <p:cNvPr id="22" name="Rectangle 21"/>
          <p:cNvSpPr/>
          <p:nvPr/>
        </p:nvSpPr>
        <p:spPr>
          <a:xfrm>
            <a:off x="1285852" y="4714884"/>
            <a:ext cx="7358114" cy="1200329"/>
          </a:xfrm>
          <a:prstGeom prst="rect">
            <a:avLst/>
          </a:prstGeom>
        </p:spPr>
        <p:txBody>
          <a:bodyPr wrap="square">
            <a:spAutoFit/>
          </a:bodyPr>
          <a:lstStyle/>
          <a:p>
            <a:pPr algn="just">
              <a:buFont typeface="Wingdings" pitchFamily="2" charset="2"/>
              <a:buChar char="q"/>
            </a:pPr>
            <a:r>
              <a:rPr lang="en-US" dirty="0" smtClean="0"/>
              <a:t>Let us consider the farthest user first. The signal it decodes first will be its own signal since it is allocated the most power as compared the others. The signals for other users will be seen as interference. Therefore, the signal-to-noise ratio (SNR) for UEK can be written as:</a:t>
            </a:r>
            <a:endParaRPr lang="fr-FR" dirty="0"/>
          </a:p>
        </p:txBody>
      </p:sp>
      <p:pic>
        <p:nvPicPr>
          <p:cNvPr id="189446" name="Picture 6"/>
          <p:cNvPicPr>
            <a:picLocks noChangeAspect="1" noChangeArrowheads="1"/>
          </p:cNvPicPr>
          <p:nvPr/>
        </p:nvPicPr>
        <p:blipFill>
          <a:blip r:embed="rId10">
            <a:duotone>
              <a:prstClr val="black"/>
              <a:srgbClr val="FFFF00">
                <a:tint val="45000"/>
                <a:satMod val="400000"/>
              </a:srgbClr>
            </a:duotone>
          </a:blip>
          <a:srcRect t="12710"/>
          <a:stretch>
            <a:fillRect/>
          </a:stretch>
        </p:blipFill>
        <p:spPr bwMode="auto">
          <a:xfrm>
            <a:off x="5572132" y="5857892"/>
            <a:ext cx="2390771" cy="785106"/>
          </a:xfrm>
          <a:prstGeom prst="rect">
            <a:avLst/>
          </a:prstGeom>
          <a:noFill/>
          <a:ln w="9525">
            <a:noFill/>
            <a:miter lim="800000"/>
            <a:headEnd/>
            <a:tailEnd/>
          </a:ln>
          <a:effectLst/>
        </p:spPr>
      </p:pic>
      <p:sp>
        <p:nvSpPr>
          <p:cNvPr id="23" name="Rectangle 22"/>
          <p:cNvSpPr/>
          <p:nvPr/>
        </p:nvSpPr>
        <p:spPr>
          <a:xfrm>
            <a:off x="1428728" y="6215082"/>
            <a:ext cx="3982180" cy="338554"/>
          </a:xfrm>
          <a:prstGeom prst="rect">
            <a:avLst/>
          </a:prstGeom>
        </p:spPr>
        <p:txBody>
          <a:bodyPr wrap="none">
            <a:spAutoFit/>
          </a:bodyPr>
          <a:lstStyle/>
          <a:p>
            <a:pPr>
              <a:buFont typeface="Wingdings" pitchFamily="2" charset="2"/>
              <a:buChar char="q"/>
            </a:pPr>
            <a:r>
              <a:rPr lang="en-US" sz="1600" dirty="0" smtClean="0"/>
              <a:t>where W is the transmission bandwidth.</a:t>
            </a:r>
            <a:endParaRPr lang="fr-FR" sz="1600"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38</a:t>
            </a:fld>
            <a:endParaRPr lang="en-GB" dirty="0"/>
          </a:p>
        </p:txBody>
      </p:sp>
      <p:sp>
        <p:nvSpPr>
          <p:cNvPr id="21507" name="Rectangle 2"/>
          <p:cNvSpPr>
            <a:spLocks noGrp="1" noChangeArrowheads="1"/>
          </p:cNvSpPr>
          <p:nvPr>
            <p:ph type="title"/>
          </p:nvPr>
        </p:nvSpPr>
        <p:spPr>
          <a:xfrm>
            <a:off x="1357290" y="142852"/>
            <a:ext cx="6923087" cy="785818"/>
          </a:xfrm>
        </p:spPr>
        <p:style>
          <a:lnRef idx="0">
            <a:schemeClr val="accent4"/>
          </a:lnRef>
          <a:fillRef idx="3">
            <a:schemeClr val="accent4"/>
          </a:fillRef>
          <a:effectRef idx="3">
            <a:schemeClr val="accent4"/>
          </a:effectRef>
          <a:fontRef idx="minor">
            <a:schemeClr val="lt1"/>
          </a:fontRef>
        </p:style>
        <p:txBody>
          <a:bodyPr/>
          <a:lstStyle/>
          <a:p>
            <a:r>
              <a:rPr lang="en-GB" sz="2200" b="1" dirty="0" smtClean="0">
                <a:solidFill>
                  <a:srgbClr val="FFFF00"/>
                </a:solidFill>
              </a:rPr>
              <a:t>NOMA (</a:t>
            </a:r>
            <a:r>
              <a:rPr lang="fr-FR" sz="2200" b="1" dirty="0" smtClean="0"/>
              <a:t>Non-Orthogonal Multiple Access (NOMA) for 5G Networks)</a:t>
            </a:r>
            <a:endParaRPr lang="en-GB" sz="22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0" name="Rectangle 9"/>
          <p:cNvSpPr/>
          <p:nvPr/>
        </p:nvSpPr>
        <p:spPr>
          <a:xfrm>
            <a:off x="1000100" y="1142984"/>
            <a:ext cx="7715304" cy="338554"/>
          </a:xfrm>
          <a:prstGeom prst="rect">
            <a:avLst/>
          </a:prstGeom>
        </p:spPr>
        <p:txBody>
          <a:bodyPr wrap="square">
            <a:spAutoFit/>
          </a:bodyPr>
          <a:lstStyle/>
          <a:p>
            <a:r>
              <a:rPr lang="en-US" sz="1600" dirty="0" smtClean="0"/>
              <a:t>..</a:t>
            </a:r>
          </a:p>
        </p:txBody>
      </p:sp>
      <p:pic>
        <p:nvPicPr>
          <p:cNvPr id="14" name="Picture 1"/>
          <p:cNvPicPr>
            <a:picLocks noChangeAspect="1" noChangeArrowheads="1"/>
          </p:cNvPicPr>
          <p:nvPr/>
        </p:nvPicPr>
        <p:blipFill>
          <a:blip r:embed="rId4"/>
          <a:srcRect/>
          <a:stretch>
            <a:fillRect/>
          </a:stretch>
        </p:blipFill>
        <p:spPr bwMode="auto">
          <a:xfrm>
            <a:off x="0" y="5786454"/>
            <a:ext cx="1035851" cy="785818"/>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585261"/>
            <a:ext cx="7000924" cy="272763"/>
          </a:xfrm>
          <a:prstGeom prst="rect">
            <a:avLst/>
          </a:prstGeom>
          <a:noFill/>
          <a:ln w="9525">
            <a:noFill/>
            <a:miter lim="800000"/>
            <a:headEnd/>
            <a:tailEnd/>
          </a:ln>
          <a:effectLst/>
        </p:spPr>
      </p:pic>
      <p:sp>
        <p:nvSpPr>
          <p:cNvPr id="12" name="Rectangle 11"/>
          <p:cNvSpPr/>
          <p:nvPr/>
        </p:nvSpPr>
        <p:spPr>
          <a:xfrm>
            <a:off x="1357290" y="1000108"/>
            <a:ext cx="2317686" cy="369332"/>
          </a:xfrm>
          <a:prstGeom prst="rect">
            <a:avLst/>
          </a:prstGeom>
        </p:spPr>
        <p:txBody>
          <a:bodyPr wrap="none">
            <a:spAutoFit/>
          </a:bodyPr>
          <a:lstStyle/>
          <a:p>
            <a:r>
              <a:rPr lang="fr-FR" b="1" dirty="0" smtClean="0"/>
              <a:t>NOMA for </a:t>
            </a:r>
            <a:r>
              <a:rPr lang="fr-FR" b="1" dirty="0" err="1" smtClean="0"/>
              <a:t>downlink</a:t>
            </a:r>
            <a:endParaRPr lang="fr-FR" dirty="0"/>
          </a:p>
        </p:txBody>
      </p:sp>
      <p:sp>
        <p:nvSpPr>
          <p:cNvPr id="19" name="Rectangle 18"/>
          <p:cNvSpPr/>
          <p:nvPr/>
        </p:nvSpPr>
        <p:spPr>
          <a:xfrm>
            <a:off x="1000100" y="1500174"/>
            <a:ext cx="7643866" cy="584775"/>
          </a:xfrm>
          <a:prstGeom prst="rect">
            <a:avLst/>
          </a:prstGeom>
        </p:spPr>
        <p:txBody>
          <a:bodyPr wrap="square">
            <a:spAutoFit/>
          </a:bodyPr>
          <a:lstStyle/>
          <a:p>
            <a:pPr>
              <a:buFont typeface="Wingdings" pitchFamily="2" charset="2"/>
              <a:buChar char="q"/>
            </a:pPr>
            <a:r>
              <a:rPr lang="en-US" sz="1600" dirty="0" smtClean="0"/>
              <a:t> For the closest UE1, the last signal it decodes will be its signal. Assuming perfect cancellation, the SNR for UE1 becomes:</a:t>
            </a:r>
            <a:endParaRPr lang="fr-FR" sz="1600" dirty="0"/>
          </a:p>
        </p:txBody>
      </p:sp>
      <p:sp>
        <p:nvSpPr>
          <p:cNvPr id="20" name="Rectangle 19"/>
          <p:cNvSpPr/>
          <p:nvPr/>
        </p:nvSpPr>
        <p:spPr>
          <a:xfrm>
            <a:off x="1214414" y="2643182"/>
            <a:ext cx="4019049" cy="338554"/>
          </a:xfrm>
          <a:prstGeom prst="rect">
            <a:avLst/>
          </a:prstGeom>
        </p:spPr>
        <p:txBody>
          <a:bodyPr wrap="none">
            <a:spAutoFit/>
          </a:bodyPr>
          <a:lstStyle/>
          <a:p>
            <a:r>
              <a:rPr lang="en-US" sz="1600" dirty="0" smtClean="0"/>
              <a:t>In general, for the </a:t>
            </a:r>
            <a:r>
              <a:rPr lang="en-US" sz="1600" dirty="0" err="1" smtClean="0"/>
              <a:t>UEk</a:t>
            </a:r>
            <a:r>
              <a:rPr lang="en-US" sz="1600" dirty="0" smtClean="0"/>
              <a:t>, the SNR becomes</a:t>
            </a:r>
            <a:endParaRPr lang="fr-FR" sz="1600" dirty="0"/>
          </a:p>
        </p:txBody>
      </p:sp>
      <p:sp>
        <p:nvSpPr>
          <p:cNvPr id="21" name="Rectangle 20"/>
          <p:cNvSpPr/>
          <p:nvPr/>
        </p:nvSpPr>
        <p:spPr>
          <a:xfrm>
            <a:off x="1214414" y="3500438"/>
            <a:ext cx="7000924" cy="338554"/>
          </a:xfrm>
          <a:prstGeom prst="rect">
            <a:avLst/>
          </a:prstGeom>
        </p:spPr>
        <p:txBody>
          <a:bodyPr wrap="square">
            <a:spAutoFit/>
          </a:bodyPr>
          <a:lstStyle/>
          <a:p>
            <a:r>
              <a:rPr lang="en-US" sz="1600" dirty="0" smtClean="0"/>
              <a:t>When NOMA is used, the throughput (bps) for each UE can be written as</a:t>
            </a:r>
            <a:endParaRPr lang="fr-FR" sz="1600" dirty="0"/>
          </a:p>
        </p:txBody>
      </p:sp>
      <p:pic>
        <p:nvPicPr>
          <p:cNvPr id="190466" name="Picture 2"/>
          <p:cNvPicPr>
            <a:picLocks noChangeAspect="1" noChangeArrowheads="1"/>
          </p:cNvPicPr>
          <p:nvPr/>
        </p:nvPicPr>
        <p:blipFill>
          <a:blip r:embed="rId7"/>
          <a:srcRect/>
          <a:stretch>
            <a:fillRect/>
          </a:stretch>
        </p:blipFill>
        <p:spPr bwMode="auto">
          <a:xfrm>
            <a:off x="4500562" y="1928802"/>
            <a:ext cx="1447800" cy="704850"/>
          </a:xfrm>
          <a:prstGeom prst="rect">
            <a:avLst/>
          </a:prstGeom>
          <a:noFill/>
          <a:ln w="9525">
            <a:noFill/>
            <a:miter lim="800000"/>
            <a:headEnd/>
            <a:tailEnd/>
          </a:ln>
          <a:effectLst/>
        </p:spPr>
      </p:pic>
      <p:pic>
        <p:nvPicPr>
          <p:cNvPr id="190467" name="Picture 3"/>
          <p:cNvPicPr>
            <a:picLocks noChangeAspect="1" noChangeArrowheads="1"/>
          </p:cNvPicPr>
          <p:nvPr/>
        </p:nvPicPr>
        <p:blipFill>
          <a:blip r:embed="rId8"/>
          <a:srcRect/>
          <a:stretch>
            <a:fillRect/>
          </a:stretch>
        </p:blipFill>
        <p:spPr bwMode="auto">
          <a:xfrm>
            <a:off x="5286380" y="2571744"/>
            <a:ext cx="2143130" cy="807246"/>
          </a:xfrm>
          <a:prstGeom prst="rect">
            <a:avLst/>
          </a:prstGeom>
          <a:noFill/>
          <a:ln w="9525">
            <a:noFill/>
            <a:miter lim="800000"/>
            <a:headEnd/>
            <a:tailEnd/>
          </a:ln>
          <a:effectLst/>
        </p:spPr>
      </p:pic>
      <p:pic>
        <p:nvPicPr>
          <p:cNvPr id="190468" name="Picture 4"/>
          <p:cNvPicPr>
            <a:picLocks noChangeAspect="1" noChangeArrowheads="1"/>
          </p:cNvPicPr>
          <p:nvPr/>
        </p:nvPicPr>
        <p:blipFill>
          <a:blip r:embed="rId9">
            <a:duotone>
              <a:prstClr val="black"/>
              <a:srgbClr val="66FF33">
                <a:tint val="45000"/>
                <a:satMod val="400000"/>
              </a:srgbClr>
            </a:duotone>
          </a:blip>
          <a:srcRect/>
          <a:stretch>
            <a:fillRect/>
          </a:stretch>
        </p:blipFill>
        <p:spPr bwMode="auto">
          <a:xfrm>
            <a:off x="5572132" y="3857628"/>
            <a:ext cx="2514593" cy="1090338"/>
          </a:xfrm>
          <a:prstGeom prst="rect">
            <a:avLst/>
          </a:prstGeom>
          <a:noFill/>
          <a:ln w="9525">
            <a:noFill/>
            <a:miter lim="800000"/>
            <a:headEnd/>
            <a:tailEnd/>
          </a:ln>
          <a:effectLst/>
        </p:spPr>
      </p:pic>
      <p:sp>
        <p:nvSpPr>
          <p:cNvPr id="22" name="Rectangle 21"/>
          <p:cNvSpPr/>
          <p:nvPr/>
        </p:nvSpPr>
        <p:spPr>
          <a:xfrm>
            <a:off x="1142976" y="4891643"/>
            <a:ext cx="7000924" cy="1077218"/>
          </a:xfrm>
          <a:prstGeom prst="rect">
            <a:avLst/>
          </a:prstGeom>
        </p:spPr>
        <p:txBody>
          <a:bodyPr wrap="square">
            <a:spAutoFit/>
          </a:bodyPr>
          <a:lstStyle/>
          <a:p>
            <a:r>
              <a:rPr lang="en-US" sz="1600" dirty="0" smtClean="0"/>
              <a:t>In OFDMA, on the other hand, UEs are assigned to a group of subcarriers in order to receive their information. When the total bandwidth and power are shared among the UEs equally, the throughput for each UE for OFDMA becomes: </a:t>
            </a:r>
            <a:endParaRPr lang="fr-FR" sz="1600" dirty="0"/>
          </a:p>
        </p:txBody>
      </p:sp>
      <p:pic>
        <p:nvPicPr>
          <p:cNvPr id="190469" name="Picture 5"/>
          <p:cNvPicPr>
            <a:picLocks noChangeAspect="1" noChangeArrowheads="1"/>
          </p:cNvPicPr>
          <p:nvPr/>
        </p:nvPicPr>
        <p:blipFill>
          <a:blip r:embed="rId10">
            <a:duotone>
              <a:prstClr val="black"/>
              <a:srgbClr val="66FF33">
                <a:tint val="45000"/>
                <a:satMod val="400000"/>
              </a:srgbClr>
            </a:duotone>
          </a:blip>
          <a:srcRect t="7143" b="7142"/>
          <a:stretch>
            <a:fillRect/>
          </a:stretch>
        </p:blipFill>
        <p:spPr bwMode="auto">
          <a:xfrm>
            <a:off x="2714612" y="5715016"/>
            <a:ext cx="2600325" cy="857256"/>
          </a:xfrm>
          <a:prstGeom prst="rect">
            <a:avLst/>
          </a:prstGeom>
          <a:noFill/>
          <a:ln w="9525">
            <a:noFill/>
            <a:miter lim="800000"/>
            <a:headEnd/>
            <a:tailEnd/>
          </a:ln>
          <a:effectLst/>
        </p:spPr>
      </p:pic>
      <p:pic>
        <p:nvPicPr>
          <p:cNvPr id="190470" name="Picture 6"/>
          <p:cNvPicPr>
            <a:picLocks noChangeAspect="1" noChangeArrowheads="1"/>
          </p:cNvPicPr>
          <p:nvPr/>
        </p:nvPicPr>
        <p:blipFill>
          <a:blip r:embed="rId11"/>
          <a:srcRect/>
          <a:stretch>
            <a:fillRect/>
          </a:stretch>
        </p:blipFill>
        <p:spPr bwMode="auto">
          <a:xfrm>
            <a:off x="5929322" y="6143644"/>
            <a:ext cx="1943094" cy="422986"/>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39</a:t>
            </a:fld>
            <a:endParaRPr lang="en-GB" dirty="0"/>
          </a:p>
        </p:txBody>
      </p:sp>
      <p:sp>
        <p:nvSpPr>
          <p:cNvPr id="21507" name="Rectangle 2"/>
          <p:cNvSpPr>
            <a:spLocks noGrp="1" noChangeArrowheads="1"/>
          </p:cNvSpPr>
          <p:nvPr>
            <p:ph type="title"/>
          </p:nvPr>
        </p:nvSpPr>
        <p:spPr>
          <a:xfrm>
            <a:off x="1285852" y="214290"/>
            <a:ext cx="6923087" cy="785818"/>
          </a:xfrm>
        </p:spPr>
        <p:style>
          <a:lnRef idx="0">
            <a:schemeClr val="accent4"/>
          </a:lnRef>
          <a:fillRef idx="3">
            <a:schemeClr val="accent4"/>
          </a:fillRef>
          <a:effectRef idx="3">
            <a:schemeClr val="accent4"/>
          </a:effectRef>
          <a:fontRef idx="minor">
            <a:schemeClr val="lt1"/>
          </a:fontRef>
        </p:style>
        <p:txBody>
          <a:bodyPr/>
          <a:lstStyle/>
          <a:p>
            <a:r>
              <a:rPr lang="en-GB" sz="2200" b="1" dirty="0" smtClean="0">
                <a:solidFill>
                  <a:srgbClr val="FFFF00"/>
                </a:solidFill>
              </a:rPr>
              <a:t>NOMA (</a:t>
            </a:r>
            <a:r>
              <a:rPr lang="fr-FR" sz="2200" b="1" dirty="0" smtClean="0"/>
              <a:t>Non-Orthogonal Multiple Access (NOMA) for 5G Networks)</a:t>
            </a:r>
            <a:endParaRPr lang="en-GB" sz="2200" b="1" dirty="0" smtClean="0">
              <a:solidFill>
                <a:srgbClr val="FFFF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10" name="Rectangle 9"/>
          <p:cNvSpPr/>
          <p:nvPr/>
        </p:nvSpPr>
        <p:spPr>
          <a:xfrm>
            <a:off x="1000100" y="1142984"/>
            <a:ext cx="7715304" cy="338554"/>
          </a:xfrm>
          <a:prstGeom prst="rect">
            <a:avLst/>
          </a:prstGeom>
        </p:spPr>
        <p:txBody>
          <a:bodyPr wrap="square">
            <a:spAutoFit/>
          </a:bodyPr>
          <a:lstStyle/>
          <a:p>
            <a:r>
              <a:rPr lang="en-US" sz="1600" dirty="0" smtClean="0"/>
              <a:t>..</a:t>
            </a:r>
          </a:p>
        </p:txBody>
      </p:sp>
      <p:pic>
        <p:nvPicPr>
          <p:cNvPr id="14" name="Picture 1"/>
          <p:cNvPicPr>
            <a:picLocks noChangeAspect="1" noChangeArrowheads="1"/>
          </p:cNvPicPr>
          <p:nvPr/>
        </p:nvPicPr>
        <p:blipFill>
          <a:blip r:embed="rId4"/>
          <a:srcRect/>
          <a:stretch>
            <a:fillRect/>
          </a:stretch>
        </p:blipFill>
        <p:spPr bwMode="auto">
          <a:xfrm>
            <a:off x="0" y="5786454"/>
            <a:ext cx="1035851" cy="785818"/>
          </a:xfrm>
          <a:prstGeom prst="rect">
            <a:avLst/>
          </a:prstGeom>
          <a:noFill/>
          <a:ln w="9525">
            <a:noFill/>
            <a:miter lim="800000"/>
            <a:headEnd/>
            <a:tailEnd/>
          </a:ln>
          <a:effectLst/>
        </p:spPr>
      </p:pic>
      <p:pic>
        <p:nvPicPr>
          <p:cNvPr id="15"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585261"/>
            <a:ext cx="7000924" cy="272763"/>
          </a:xfrm>
          <a:prstGeom prst="rect">
            <a:avLst/>
          </a:prstGeom>
          <a:noFill/>
          <a:ln w="9525">
            <a:noFill/>
            <a:miter lim="800000"/>
            <a:headEnd/>
            <a:tailEnd/>
          </a:ln>
          <a:effectLst/>
        </p:spPr>
      </p:pic>
      <p:sp>
        <p:nvSpPr>
          <p:cNvPr id="12" name="Rectangle 11"/>
          <p:cNvSpPr/>
          <p:nvPr/>
        </p:nvSpPr>
        <p:spPr>
          <a:xfrm>
            <a:off x="1357290" y="1000108"/>
            <a:ext cx="2317686" cy="369332"/>
          </a:xfrm>
          <a:prstGeom prst="rect">
            <a:avLst/>
          </a:prstGeom>
        </p:spPr>
        <p:txBody>
          <a:bodyPr wrap="none">
            <a:spAutoFit/>
          </a:bodyPr>
          <a:lstStyle/>
          <a:p>
            <a:r>
              <a:rPr lang="fr-FR" b="1" dirty="0" smtClean="0"/>
              <a:t>NOMA for </a:t>
            </a:r>
            <a:r>
              <a:rPr lang="fr-FR" b="1" dirty="0" err="1" smtClean="0"/>
              <a:t>downlink</a:t>
            </a:r>
            <a:endParaRPr lang="fr-FR" dirty="0"/>
          </a:p>
        </p:txBody>
      </p:sp>
      <p:sp>
        <p:nvSpPr>
          <p:cNvPr id="19" name="Rectangle 18"/>
          <p:cNvSpPr/>
          <p:nvPr/>
        </p:nvSpPr>
        <p:spPr>
          <a:xfrm>
            <a:off x="1000100" y="1500174"/>
            <a:ext cx="7643866" cy="338554"/>
          </a:xfrm>
          <a:prstGeom prst="rect">
            <a:avLst/>
          </a:prstGeom>
        </p:spPr>
        <p:txBody>
          <a:bodyPr wrap="square">
            <a:spAutoFit/>
          </a:bodyPr>
          <a:lstStyle/>
          <a:p>
            <a:pPr>
              <a:buFont typeface="Wingdings" pitchFamily="2" charset="2"/>
              <a:buChar char="q"/>
            </a:pPr>
            <a:r>
              <a:rPr lang="en-US" sz="1600" dirty="0" smtClean="0"/>
              <a:t>The sum capacity for both OFDMA and NOMA can be written as:</a:t>
            </a:r>
            <a:endParaRPr lang="fr-FR" sz="1600" dirty="0"/>
          </a:p>
        </p:txBody>
      </p:sp>
      <p:pic>
        <p:nvPicPr>
          <p:cNvPr id="191490" name="Picture 2"/>
          <p:cNvPicPr>
            <a:picLocks noChangeAspect="1" noChangeArrowheads="1"/>
          </p:cNvPicPr>
          <p:nvPr/>
        </p:nvPicPr>
        <p:blipFill>
          <a:blip r:embed="rId7"/>
          <a:srcRect/>
          <a:stretch>
            <a:fillRect/>
          </a:stretch>
        </p:blipFill>
        <p:spPr bwMode="auto">
          <a:xfrm>
            <a:off x="4714876" y="1857364"/>
            <a:ext cx="1238250" cy="904875"/>
          </a:xfrm>
          <a:prstGeom prst="rect">
            <a:avLst/>
          </a:prstGeom>
          <a:noFill/>
          <a:ln w="9525">
            <a:noFill/>
            <a:miter lim="800000"/>
            <a:headEnd/>
            <a:tailEnd/>
          </a:ln>
          <a:effectLst/>
        </p:spPr>
      </p:pic>
      <p:sp>
        <p:nvSpPr>
          <p:cNvPr id="23" name="Rectangle 22"/>
          <p:cNvSpPr/>
          <p:nvPr/>
        </p:nvSpPr>
        <p:spPr>
          <a:xfrm>
            <a:off x="1214414" y="2714620"/>
            <a:ext cx="3593741" cy="338554"/>
          </a:xfrm>
          <a:prstGeom prst="rect">
            <a:avLst/>
          </a:prstGeom>
        </p:spPr>
        <p:txBody>
          <a:bodyPr wrap="none">
            <a:spAutoFit/>
          </a:bodyPr>
          <a:lstStyle/>
          <a:p>
            <a:pPr>
              <a:buFont typeface="Wingdings" pitchFamily="2" charset="2"/>
              <a:buChar char="q"/>
            </a:pPr>
            <a:r>
              <a:rPr lang="en-US" sz="1600" dirty="0" smtClean="0"/>
              <a:t>We further define fairness index as:</a:t>
            </a:r>
            <a:endParaRPr lang="fr-FR" sz="1600" dirty="0"/>
          </a:p>
        </p:txBody>
      </p:sp>
      <p:pic>
        <p:nvPicPr>
          <p:cNvPr id="191492" name="Picture 4"/>
          <p:cNvPicPr>
            <a:picLocks noChangeAspect="1" noChangeArrowheads="1"/>
          </p:cNvPicPr>
          <p:nvPr/>
        </p:nvPicPr>
        <p:blipFill>
          <a:blip r:embed="rId8"/>
          <a:srcRect/>
          <a:stretch>
            <a:fillRect/>
          </a:stretch>
        </p:blipFill>
        <p:spPr bwMode="auto">
          <a:xfrm>
            <a:off x="4000496" y="3143248"/>
            <a:ext cx="1533525" cy="1247775"/>
          </a:xfrm>
          <a:prstGeom prst="rect">
            <a:avLst/>
          </a:prstGeom>
          <a:noFill/>
          <a:ln w="9525">
            <a:noFill/>
            <a:miter lim="800000"/>
            <a:headEnd/>
            <a:tailEnd/>
          </a:ln>
          <a:effectLst/>
        </p:spPr>
      </p:pic>
      <p:sp>
        <p:nvSpPr>
          <p:cNvPr id="24" name="Rectangle 23"/>
          <p:cNvSpPr/>
          <p:nvPr/>
        </p:nvSpPr>
        <p:spPr>
          <a:xfrm>
            <a:off x="928662" y="4572008"/>
            <a:ext cx="7858180" cy="584775"/>
          </a:xfrm>
          <a:prstGeom prst="rect">
            <a:avLst/>
          </a:prstGeom>
        </p:spPr>
        <p:txBody>
          <a:bodyPr wrap="square">
            <a:spAutoFit/>
          </a:bodyPr>
          <a:lstStyle/>
          <a:p>
            <a:pPr>
              <a:buFont typeface="Wingdings" pitchFamily="2" charset="2"/>
              <a:buChar char="q"/>
            </a:pPr>
            <a:r>
              <a:rPr lang="en-US" sz="1600" dirty="0" smtClean="0"/>
              <a:t>which indicates how fair the system capacity is shared among the UEs, that is, when </a:t>
            </a:r>
            <a:r>
              <a:rPr lang="en-US" sz="1600" i="1" dirty="0" smtClean="0"/>
              <a:t>F gets </a:t>
            </a:r>
            <a:r>
              <a:rPr lang="en-US" sz="1600" dirty="0" smtClean="0"/>
              <a:t>close to 1, the capacity for each UE gets close to each other.</a:t>
            </a:r>
            <a:endParaRPr lang="fr-FR" sz="16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4</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5G  Challenges</a:t>
            </a:r>
          </a:p>
        </p:txBody>
      </p:sp>
      <p:sp>
        <p:nvSpPr>
          <p:cNvPr id="21508" name="Rectangle 3"/>
          <p:cNvSpPr>
            <a:spLocks noGrp="1" noChangeArrowheads="1"/>
          </p:cNvSpPr>
          <p:nvPr>
            <p:ph type="body" idx="1"/>
          </p:nvPr>
        </p:nvSpPr>
        <p:spPr>
          <a:xfrm>
            <a:off x="1500166" y="1071546"/>
            <a:ext cx="7308850" cy="3268663"/>
          </a:xfrm>
        </p:spPr>
        <p:txBody>
          <a:bodyPr/>
          <a:lstStyle/>
          <a:p>
            <a:endParaRPr lang="fr-FR" sz="1600" dirty="0" smtClean="0"/>
          </a:p>
          <a:p>
            <a:pPr eaLnBrk="1" hangingPunct="1">
              <a:lnSpc>
                <a:spcPct val="90000"/>
              </a:lnSpc>
            </a:pPr>
            <a:endParaRPr lang="en-GB" sz="2000" dirty="0" smtClean="0">
              <a:solidFill>
                <a:srgbClr val="CC0000"/>
              </a:solidFill>
            </a:endParaRP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graphicFrame>
        <p:nvGraphicFramePr>
          <p:cNvPr id="16" name="Object 2"/>
          <p:cNvGraphicFramePr>
            <a:graphicFrameLocks/>
          </p:cNvGraphicFramePr>
          <p:nvPr/>
        </p:nvGraphicFramePr>
        <p:xfrm>
          <a:off x="8620248" y="4357694"/>
          <a:ext cx="500034" cy="1928802"/>
        </p:xfrm>
        <a:graphic>
          <a:graphicData uri="http://schemas.openxmlformats.org/presentationml/2006/ole">
            <p:oleObj spid="_x0000_s22532" name="ClipArt" r:id="rId4" imgW="9705788" imgH="23555321" progId="">
              <p:embed/>
            </p:oleObj>
          </a:graphicData>
        </a:graphic>
      </p:graphicFrame>
      <p:graphicFrame>
        <p:nvGraphicFramePr>
          <p:cNvPr id="9" name="Diagramme 8"/>
          <p:cNvGraphicFramePr/>
          <p:nvPr/>
        </p:nvGraphicFramePr>
        <p:xfrm>
          <a:off x="285720" y="1285860"/>
          <a:ext cx="5643570" cy="42148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Pensées 13"/>
          <p:cNvSpPr/>
          <p:nvPr/>
        </p:nvSpPr>
        <p:spPr>
          <a:xfrm>
            <a:off x="6000760" y="2143116"/>
            <a:ext cx="2643206" cy="2286016"/>
          </a:xfrm>
          <a:prstGeom prst="cloudCallout">
            <a:avLst>
              <a:gd name="adj1" fmla="val 46049"/>
              <a:gd name="adj2" fmla="val 58944"/>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lvl="0" algn="ctr"/>
            <a:r>
              <a:rPr lang="en-US" dirty="0" smtClean="0">
                <a:solidFill>
                  <a:schemeClr val="accent3"/>
                </a:solidFill>
              </a:rPr>
              <a:t>what technologies to use to meet the needs of 5G?</a:t>
            </a:r>
            <a:endParaRPr lang="fr-FR" dirty="0" smtClean="0">
              <a:solidFill>
                <a:schemeClr val="accent3"/>
              </a:solidFill>
            </a:endParaRPr>
          </a:p>
          <a:p>
            <a:pPr algn="ctr"/>
            <a:endParaRPr lang="fr-FR" dirty="0">
              <a:solidFill>
                <a:schemeClr val="accent3"/>
              </a:solidFill>
            </a:endParaRPr>
          </a:p>
        </p:txBody>
      </p:sp>
      <p:sp>
        <p:nvSpPr>
          <p:cNvPr id="10" name="Rectangle 9"/>
          <p:cNvSpPr/>
          <p:nvPr/>
        </p:nvSpPr>
        <p:spPr>
          <a:xfrm>
            <a:off x="1428728" y="5500702"/>
            <a:ext cx="7429552" cy="923330"/>
          </a:xfrm>
          <a:prstGeom prst="rect">
            <a:avLst/>
          </a:prstGeom>
        </p:spPr>
        <p:txBody>
          <a:bodyPr wrap="square">
            <a:spAutoFit/>
          </a:bodyPr>
          <a:lstStyle/>
          <a:p>
            <a:pPr algn="ctr"/>
            <a:r>
              <a:rPr lang="en-US" b="1" i="1" dirty="0" smtClean="0"/>
              <a:t>“5G technology promises faster connections, more reliable data streaming, and a variety of new capabilities that can bring new opportunities”</a:t>
            </a:r>
            <a:endParaRPr lang="fr-FR" b="1" dirty="0"/>
          </a:p>
        </p:txBody>
      </p:sp>
      <p:pic>
        <p:nvPicPr>
          <p:cNvPr id="13" name="Picture 2"/>
          <p:cNvPicPr>
            <a:picLocks noChangeAspect="1" noChangeArrowheads="1"/>
          </p:cNvPicPr>
          <p:nvPr/>
        </p:nvPicPr>
        <p:blipFill>
          <a:blip r:embed="rId9"/>
          <a:srcRect/>
          <a:stretch>
            <a:fillRect/>
          </a:stretch>
        </p:blipFill>
        <p:spPr bwMode="auto">
          <a:xfrm>
            <a:off x="0" y="0"/>
            <a:ext cx="1142976" cy="1330862"/>
          </a:xfrm>
          <a:prstGeom prst="rect">
            <a:avLst/>
          </a:prstGeom>
          <a:noFill/>
          <a:ln w="9525">
            <a:noFill/>
            <a:miter lim="800000"/>
            <a:headEnd/>
            <a:tailEnd/>
          </a:ln>
          <a:effectLst/>
        </p:spPr>
      </p:pic>
      <p:pic>
        <p:nvPicPr>
          <p:cNvPr id="15" name="Picture 1"/>
          <p:cNvPicPr>
            <a:picLocks noChangeAspect="1" noChangeArrowheads="1"/>
          </p:cNvPicPr>
          <p:nvPr/>
        </p:nvPicPr>
        <p:blipFill>
          <a:blip r:embed="rId10"/>
          <a:srcRect/>
          <a:stretch>
            <a:fillRect/>
          </a:stretch>
        </p:blipFill>
        <p:spPr bwMode="auto">
          <a:xfrm>
            <a:off x="0" y="5786454"/>
            <a:ext cx="1224188" cy="928694"/>
          </a:xfrm>
          <a:prstGeom prst="rect">
            <a:avLst/>
          </a:prstGeom>
          <a:noFill/>
          <a:ln w="9525">
            <a:noFill/>
            <a:miter lim="800000"/>
            <a:headEnd/>
            <a:tailEnd/>
          </a:ln>
          <a:effectLst/>
        </p:spPr>
      </p:pic>
      <p:pic>
        <p:nvPicPr>
          <p:cNvPr id="17" name="Picture 5" descr="Partners – sphinx-project.eu"/>
          <p:cNvPicPr>
            <a:picLocks noChangeAspect="1" noChangeArrowheads="1"/>
          </p:cNvPicPr>
          <p:nvPr/>
        </p:nvPicPr>
        <p:blipFill>
          <a:blip r:embed="rId11"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12"/>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sndAc>
      <p:end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fr-FR" dirty="0" err="1" smtClean="0"/>
              <a:t>Researsh</a:t>
            </a:r>
            <a:r>
              <a:rPr lang="fr-FR" dirty="0" smtClean="0"/>
              <a:t> </a:t>
            </a:r>
            <a:r>
              <a:rPr lang="fr-FR" dirty="0" err="1" smtClean="0"/>
              <a:t>work</a:t>
            </a:r>
            <a:r>
              <a:rPr lang="fr-FR" dirty="0" smtClean="0"/>
              <a:t>:</a:t>
            </a:r>
            <a:endParaRPr lang="fr-FR" dirty="0"/>
          </a:p>
        </p:txBody>
      </p:sp>
      <p:sp>
        <p:nvSpPr>
          <p:cNvPr id="3" name="Espace réservé du contenu 2"/>
          <p:cNvSpPr>
            <a:spLocks noGrp="1"/>
          </p:cNvSpPr>
          <p:nvPr>
            <p:ph idx="1"/>
          </p:nvPr>
        </p:nvSpPr>
        <p:spPr/>
        <p:txBody>
          <a:bodyPr/>
          <a:lstStyle/>
          <a:p>
            <a:endParaRPr lang="en-US" dirty="0" smtClean="0"/>
          </a:p>
          <a:p>
            <a:r>
              <a:rPr lang="en-US" dirty="0" smtClean="0"/>
              <a:t>Analysis of Outdoor to Indoor Penetration </a:t>
            </a:r>
            <a:br>
              <a:rPr lang="en-US" dirty="0" smtClean="0"/>
            </a:br>
            <a:r>
              <a:rPr lang="en-US" dirty="0" smtClean="0"/>
              <a:t>Loss for </a:t>
            </a:r>
            <a:r>
              <a:rPr lang="en-US" dirty="0" err="1" smtClean="0"/>
              <a:t>mmWave</a:t>
            </a:r>
            <a:r>
              <a:rPr lang="en-US" dirty="0" smtClean="0"/>
              <a:t> Channels, 2020 </a:t>
            </a:r>
          </a:p>
          <a:p>
            <a:r>
              <a:rPr lang="en-US" dirty="0" smtClean="0"/>
              <a:t>Study of </a:t>
            </a:r>
            <a:r>
              <a:rPr lang="en-US" dirty="0" err="1" smtClean="0"/>
              <a:t>mmWave</a:t>
            </a:r>
            <a:r>
              <a:rPr lang="en-US" dirty="0" smtClean="0"/>
              <a:t> channels for different scenarios </a:t>
            </a:r>
            <a:r>
              <a:rPr lang="fr-FR" dirty="0" smtClean="0"/>
              <a:t>IEEE explore, 2019</a:t>
            </a:r>
          </a:p>
          <a:p>
            <a:r>
              <a:rPr lang="en-US" dirty="0" smtClean="0"/>
              <a:t>Impact of Azimuth and Elevation Half Power Beam Width on Human Blockage scenarios in </a:t>
            </a:r>
            <a:r>
              <a:rPr lang="en-US" dirty="0" err="1" smtClean="0"/>
              <a:t>mmWave</a:t>
            </a:r>
            <a:r>
              <a:rPr lang="en-US" dirty="0" smtClean="0"/>
              <a:t> Channels, 2020 </a:t>
            </a:r>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94552367-A191-4371-B2F6-153A66F7D157}" type="slidenum">
              <a:rPr lang="en-GB" smtClean="0"/>
              <a:pPr/>
              <a:t>40</a:t>
            </a:fld>
            <a:endParaRPr lang="en-GB"/>
          </a:p>
        </p:txBody>
      </p:sp>
      <p:pic>
        <p:nvPicPr>
          <p:cNvPr id="5" name="Picture 7"/>
          <p:cNvPicPr>
            <a:picLocks noChangeAspect="1" noChangeArrowheads="1"/>
          </p:cNvPicPr>
          <p:nvPr/>
        </p:nvPicPr>
        <p:blipFill>
          <a:blip r:embed="rId2"/>
          <a:srcRect/>
          <a:stretch>
            <a:fillRect/>
          </a:stretch>
        </p:blipFill>
        <p:spPr bwMode="auto">
          <a:xfrm>
            <a:off x="1357290" y="6370947"/>
            <a:ext cx="7000924" cy="272763"/>
          </a:xfrm>
          <a:prstGeom prst="rect">
            <a:avLst/>
          </a:prstGeom>
          <a:noFill/>
          <a:ln w="9525">
            <a:noFill/>
            <a:miter lim="800000"/>
            <a:headEnd/>
            <a:tailEnd/>
          </a:ln>
          <a:effectLst/>
        </p:spPr>
      </p:pic>
      <p:pic>
        <p:nvPicPr>
          <p:cNvPr id="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7" name="Picture 5" descr="Partners – sphinx-project.eu"/>
          <p:cNvPicPr>
            <a:picLocks noChangeAspect="1" noChangeArrowheads="1"/>
          </p:cNvPicPr>
          <p:nvPr/>
        </p:nvPicPr>
        <p:blipFill>
          <a:blip r:embed="rId4" cstate="print"/>
          <a:srcRect/>
          <a:stretch>
            <a:fillRect/>
          </a:stretch>
        </p:blipFill>
        <p:spPr bwMode="auto">
          <a:xfrm>
            <a:off x="8000992" y="0"/>
            <a:ext cx="1143008" cy="1143008"/>
          </a:xfrm>
          <a:prstGeom prst="rect">
            <a:avLst/>
          </a:prstGeom>
          <a:noFill/>
        </p:spPr>
      </p:pic>
      <p:pic>
        <p:nvPicPr>
          <p:cNvPr id="8" name="Picture 1"/>
          <p:cNvPicPr>
            <a:picLocks noChangeAspect="1" noChangeArrowheads="1"/>
          </p:cNvPicPr>
          <p:nvPr/>
        </p:nvPicPr>
        <p:blipFill>
          <a:blip r:embed="rId5"/>
          <a:srcRect/>
          <a:stretch>
            <a:fillRect/>
          </a:stretch>
        </p:blipFill>
        <p:spPr bwMode="auto">
          <a:xfrm>
            <a:off x="0" y="5786454"/>
            <a:ext cx="1035851" cy="78581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2348880"/>
            <a:ext cx="8229600" cy="1143000"/>
          </a:xfrm>
        </p:spPr>
        <p:style>
          <a:lnRef idx="2">
            <a:schemeClr val="accent2">
              <a:shade val="50000"/>
            </a:schemeClr>
          </a:lnRef>
          <a:fillRef idx="1">
            <a:schemeClr val="accent2"/>
          </a:fillRef>
          <a:effectRef idx="0">
            <a:schemeClr val="accent2"/>
          </a:effectRef>
          <a:fontRef idx="minor">
            <a:schemeClr val="lt1"/>
          </a:fontRef>
        </p:style>
        <p:txBody>
          <a:bodyPr/>
          <a:lstStyle/>
          <a:p>
            <a:r>
              <a:rPr lang="fr-FR" dirty="0" err="1" smtClean="0"/>
              <a:t>Thank</a:t>
            </a:r>
            <a:r>
              <a:rPr lang="fr-FR" dirty="0" smtClean="0"/>
              <a:t> You</a:t>
            </a:r>
            <a:endParaRPr lang="fr-FR" dirty="0"/>
          </a:p>
        </p:txBody>
      </p:sp>
      <p:sp>
        <p:nvSpPr>
          <p:cNvPr id="4" name="Espace réservé du numéro de diapositive 3"/>
          <p:cNvSpPr>
            <a:spLocks noGrp="1"/>
          </p:cNvSpPr>
          <p:nvPr>
            <p:ph type="sldNum" sz="quarter" idx="12"/>
          </p:nvPr>
        </p:nvSpPr>
        <p:spPr/>
        <p:txBody>
          <a:bodyPr/>
          <a:lstStyle/>
          <a:p>
            <a:fld id="{94552367-A191-4371-B2F6-153A66F7D157}" type="slidenum">
              <a:rPr lang="en-GB" smtClean="0"/>
              <a:pPr/>
              <a:t>41</a:t>
            </a:fld>
            <a:endParaRPr lang="en-GB"/>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5</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5G  Challenges (2)</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sp>
        <p:nvSpPr>
          <p:cNvPr id="20" name="Oval 28"/>
          <p:cNvSpPr>
            <a:spLocks noChangeArrowheads="1"/>
          </p:cNvSpPr>
          <p:nvPr/>
        </p:nvSpPr>
        <p:spPr bwMode="gray">
          <a:xfrm>
            <a:off x="1428728" y="1071546"/>
            <a:ext cx="2173161" cy="857256"/>
          </a:xfrm>
          <a:prstGeom prst="ellipse">
            <a:avLst/>
          </a:prstGeom>
          <a:gradFill rotWithShape="1">
            <a:gsLst>
              <a:gs pos="0">
                <a:srgbClr val="800080"/>
              </a:gs>
              <a:gs pos="100000">
                <a:srgbClr val="800080">
                  <a:gamma/>
                  <a:shade val="24314"/>
                  <a:invGamma/>
                </a:srgbClr>
              </a:gs>
            </a:gsLst>
            <a:lin ang="5400000" scaled="1"/>
          </a:gradFill>
          <a:ln w="9525">
            <a:no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b="1" dirty="0" err="1" smtClean="0">
                <a:solidFill>
                  <a:srgbClr val="FFFF00"/>
                </a:solidFill>
                <a:latin typeface="Arial" charset="0"/>
                <a:ea typeface="+mn-ea"/>
                <a:cs typeface="Arial" charset="0"/>
              </a:rPr>
              <a:t>Frequency</a:t>
            </a:r>
            <a:r>
              <a:rPr lang="fr-FR" b="1" dirty="0" smtClean="0">
                <a:solidFill>
                  <a:srgbClr val="FFFF00"/>
                </a:solidFill>
                <a:latin typeface="Arial" charset="0"/>
                <a:ea typeface="+mn-ea"/>
                <a:cs typeface="Arial" charset="0"/>
              </a:rPr>
              <a:t> Bands</a:t>
            </a:r>
            <a:endParaRPr kumimoji="0" lang="fr-FR" sz="1800" b="1" i="0" u="none" strike="noStrike" kern="1200" cap="none" spc="0" normalizeH="0" baseline="0" noProof="0" dirty="0">
              <a:ln>
                <a:noFill/>
              </a:ln>
              <a:solidFill>
                <a:srgbClr val="FFFF00"/>
              </a:solidFill>
              <a:effectLst/>
              <a:uLnTx/>
              <a:uFillTx/>
              <a:latin typeface="Arial" charset="0"/>
              <a:ea typeface="+mn-ea"/>
              <a:cs typeface="Arial" charset="0"/>
            </a:endParaRPr>
          </a:p>
        </p:txBody>
      </p:sp>
      <p:sp>
        <p:nvSpPr>
          <p:cNvPr id="21" name="Flèche vers le bas 20"/>
          <p:cNvSpPr/>
          <p:nvPr/>
        </p:nvSpPr>
        <p:spPr>
          <a:xfrm rot="16200000">
            <a:off x="4500562" y="928670"/>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23" name="Rectangle 22"/>
          <p:cNvSpPr/>
          <p:nvPr/>
        </p:nvSpPr>
        <p:spPr>
          <a:xfrm>
            <a:off x="5786446" y="1643050"/>
            <a:ext cx="1785950" cy="571504"/>
          </a:xfrm>
          <a:prstGeom prst="rect">
            <a:avLst/>
          </a:prstGeom>
          <a:solidFill>
            <a:srgbClr val="FFFF00"/>
          </a:solidFill>
        </p:spPr>
        <p:style>
          <a:lnRef idx="1">
            <a:schemeClr val="dk1"/>
          </a:lnRef>
          <a:fillRef idx="2">
            <a:schemeClr val="dk1"/>
          </a:fillRef>
          <a:effectRef idx="1">
            <a:schemeClr val="dk1"/>
          </a:effectRef>
          <a:fontRef idx="minor">
            <a:schemeClr val="dk1"/>
          </a:fontRef>
        </p:style>
        <p:txBody>
          <a:bodyPr tIns="324000" anchor="ctr"/>
          <a:lstStyle/>
          <a:p>
            <a:pPr lvl="0" algn="just">
              <a:spcAft>
                <a:spcPts val="0"/>
              </a:spcAft>
              <a:buClr>
                <a:srgbClr val="000000"/>
              </a:buClr>
              <a:buSzPts val="1100"/>
            </a:pPr>
            <a:r>
              <a:rPr lang="fr-FR" dirty="0" smtClean="0">
                <a:latin typeface="Times New Roman" pitchFamily="18" charset="0"/>
                <a:ea typeface="Calibri"/>
                <a:cs typeface="Times New Roman" pitchFamily="18" charset="0"/>
              </a:rPr>
              <a:t>    </a:t>
            </a:r>
            <a:r>
              <a:rPr lang="fr-FR" dirty="0" err="1" smtClean="0">
                <a:latin typeface="Times New Roman" pitchFamily="18" charset="0"/>
                <a:ea typeface="Calibri"/>
                <a:cs typeface="Times New Roman" pitchFamily="18" charset="0"/>
              </a:rPr>
              <a:t>Above</a:t>
            </a:r>
            <a:r>
              <a:rPr lang="fr-FR" dirty="0" smtClean="0">
                <a:latin typeface="Times New Roman" pitchFamily="18" charset="0"/>
                <a:ea typeface="Calibri"/>
                <a:cs typeface="Times New Roman" pitchFamily="18" charset="0"/>
              </a:rPr>
              <a:t> 6GHz</a:t>
            </a:r>
          </a:p>
          <a:p>
            <a:pPr lvl="0">
              <a:defRPr/>
            </a:pPr>
            <a:endParaRPr lang="fr-FR" sz="2000" b="1" dirty="0"/>
          </a:p>
        </p:txBody>
      </p:sp>
      <p:sp>
        <p:nvSpPr>
          <p:cNvPr id="24" name="Rectangle 23"/>
          <p:cNvSpPr/>
          <p:nvPr/>
        </p:nvSpPr>
        <p:spPr>
          <a:xfrm>
            <a:off x="5857884" y="928670"/>
            <a:ext cx="1785950" cy="571504"/>
          </a:xfrm>
          <a:prstGeom prst="rect">
            <a:avLst/>
          </a:prstGeom>
          <a:solidFill>
            <a:srgbClr val="FFFF00"/>
          </a:solidFill>
        </p:spPr>
        <p:style>
          <a:lnRef idx="1">
            <a:schemeClr val="dk1"/>
          </a:lnRef>
          <a:fillRef idx="2">
            <a:schemeClr val="dk1"/>
          </a:fillRef>
          <a:effectRef idx="1">
            <a:schemeClr val="dk1"/>
          </a:effectRef>
          <a:fontRef idx="minor">
            <a:schemeClr val="dk1"/>
          </a:fontRef>
        </p:style>
        <p:txBody>
          <a:bodyPr tIns="324000" anchor="ctr"/>
          <a:lstStyle/>
          <a:p>
            <a:pPr lvl="0" algn="just">
              <a:spcAft>
                <a:spcPts val="0"/>
              </a:spcAft>
              <a:buClr>
                <a:srgbClr val="000000"/>
              </a:buClr>
              <a:buSzPts val="1100"/>
            </a:pPr>
            <a:r>
              <a:rPr lang="fr-FR" dirty="0" smtClean="0">
                <a:latin typeface="Times New Roman" pitchFamily="18" charset="0"/>
                <a:ea typeface="Calibri"/>
                <a:cs typeface="Times New Roman" pitchFamily="18" charset="0"/>
              </a:rPr>
              <a:t>    </a:t>
            </a:r>
            <a:r>
              <a:rPr lang="fr-FR" dirty="0" err="1" smtClean="0">
                <a:latin typeface="Times New Roman" pitchFamily="18" charset="0"/>
                <a:ea typeface="Calibri"/>
                <a:cs typeface="Times New Roman" pitchFamily="18" charset="0"/>
              </a:rPr>
              <a:t>Below</a:t>
            </a:r>
            <a:r>
              <a:rPr lang="fr-FR" dirty="0" smtClean="0">
                <a:latin typeface="Times New Roman" pitchFamily="18" charset="0"/>
                <a:ea typeface="Calibri"/>
                <a:cs typeface="Times New Roman" pitchFamily="18" charset="0"/>
              </a:rPr>
              <a:t> 6GHz</a:t>
            </a:r>
          </a:p>
          <a:p>
            <a:pPr lvl="0">
              <a:defRPr/>
            </a:pPr>
            <a:endParaRPr lang="fr-FR" sz="2000" b="1" dirty="0"/>
          </a:p>
        </p:txBody>
      </p:sp>
      <p:sp>
        <p:nvSpPr>
          <p:cNvPr id="25" name="Ellipse 24"/>
          <p:cNvSpPr/>
          <p:nvPr/>
        </p:nvSpPr>
        <p:spPr>
          <a:xfrm>
            <a:off x="357158" y="2571744"/>
            <a:ext cx="2214578" cy="785818"/>
          </a:xfrm>
          <a:prstGeom prst="ellipse">
            <a:avLst/>
          </a:prstGeom>
          <a:gradFill>
            <a:gsLst>
              <a:gs pos="0">
                <a:srgbClr val="03D4A8"/>
              </a:gs>
              <a:gs pos="25000">
                <a:srgbClr val="21D6E0"/>
              </a:gs>
              <a:gs pos="75000">
                <a:srgbClr val="0087E6"/>
              </a:gs>
              <a:gs pos="100000">
                <a:srgbClr val="005CBF"/>
              </a:gs>
            </a:gsLst>
            <a:lin ang="5400000" scaled="0"/>
          </a:gradFill>
        </p:spPr>
        <p:style>
          <a:lnRef idx="0">
            <a:schemeClr val="accent6"/>
          </a:lnRef>
          <a:fillRef idx="3">
            <a:schemeClr val="accent6"/>
          </a:fillRef>
          <a:effectRef idx="3">
            <a:schemeClr val="accent6"/>
          </a:effectRef>
          <a:fontRef idx="minor">
            <a:schemeClr val="lt1"/>
          </a:fontRef>
        </p:style>
        <p:txBody>
          <a:bodyPr lIns="36000" rIns="36000" anchor="ctr"/>
          <a:lstStyle/>
          <a:p>
            <a:pPr algn="ctr">
              <a:defRPr/>
            </a:pPr>
            <a:r>
              <a:rPr lang="fr-FR" sz="2000" b="1" dirty="0" err="1" smtClean="0">
                <a:solidFill>
                  <a:srgbClr val="FF0000"/>
                </a:solidFill>
              </a:rPr>
              <a:t>Below</a:t>
            </a:r>
            <a:r>
              <a:rPr lang="fr-FR" sz="2000" b="1" dirty="0" smtClean="0">
                <a:solidFill>
                  <a:srgbClr val="FF0000"/>
                </a:solidFill>
              </a:rPr>
              <a:t> 6Ghz</a:t>
            </a:r>
            <a:endParaRPr lang="fr-FR" sz="2000" b="1" dirty="0">
              <a:solidFill>
                <a:srgbClr val="FF0000"/>
              </a:solidFill>
            </a:endParaRPr>
          </a:p>
        </p:txBody>
      </p:sp>
      <p:sp>
        <p:nvSpPr>
          <p:cNvPr id="26" name="Rectangle à coins arrondis 25"/>
          <p:cNvSpPr/>
          <p:nvPr/>
        </p:nvSpPr>
        <p:spPr>
          <a:xfrm>
            <a:off x="4000496" y="3000372"/>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prstClr val="black"/>
                </a:solidFill>
                <a:latin typeface="Calibri"/>
                <a:ea typeface="+mn-ea"/>
              </a:rPr>
              <a:t>1-6GHz: 1.8 ,  2.3 ,  2.6 ,  3.3,  3.8 [GHz].</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Flèche vers le bas 26"/>
          <p:cNvSpPr/>
          <p:nvPr/>
        </p:nvSpPr>
        <p:spPr>
          <a:xfrm rot="16200000">
            <a:off x="3143240" y="2214555"/>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28" name="Rectangle à coins arrondis 27"/>
          <p:cNvSpPr/>
          <p:nvPr/>
        </p:nvSpPr>
        <p:spPr>
          <a:xfrm>
            <a:off x="4000496" y="2500306"/>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prstClr val="black"/>
                </a:solidFill>
                <a:latin typeface="Calibri"/>
                <a:ea typeface="+mn-ea"/>
              </a:rPr>
              <a:t>&gt;1 GHz : </a:t>
            </a:r>
            <a:r>
              <a:rPr lang="en-US" sz="2000" b="1" dirty="0" smtClean="0"/>
              <a:t>The 800, 700, 900 [MHz].</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Flèche vers le bas 28"/>
          <p:cNvSpPr/>
          <p:nvPr/>
        </p:nvSpPr>
        <p:spPr>
          <a:xfrm rot="16200000">
            <a:off x="3143240" y="2714620"/>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32" name="Ellipse 31"/>
          <p:cNvSpPr/>
          <p:nvPr/>
        </p:nvSpPr>
        <p:spPr>
          <a:xfrm>
            <a:off x="357158" y="3857628"/>
            <a:ext cx="2214578" cy="785818"/>
          </a:xfrm>
          <a:prstGeom prst="ellipse">
            <a:avLst/>
          </a:prstGeom>
          <a:gradFill>
            <a:gsLst>
              <a:gs pos="0">
                <a:srgbClr val="03D4A8"/>
              </a:gs>
              <a:gs pos="25000">
                <a:srgbClr val="21D6E0"/>
              </a:gs>
              <a:gs pos="75000">
                <a:srgbClr val="0087E6"/>
              </a:gs>
              <a:gs pos="100000">
                <a:srgbClr val="005CBF"/>
              </a:gs>
            </a:gsLst>
            <a:lin ang="5400000" scaled="0"/>
          </a:gradFill>
        </p:spPr>
        <p:style>
          <a:lnRef idx="0">
            <a:schemeClr val="accent6"/>
          </a:lnRef>
          <a:fillRef idx="3">
            <a:schemeClr val="accent6"/>
          </a:fillRef>
          <a:effectRef idx="3">
            <a:schemeClr val="accent6"/>
          </a:effectRef>
          <a:fontRef idx="minor">
            <a:schemeClr val="lt1"/>
          </a:fontRef>
        </p:style>
        <p:txBody>
          <a:bodyPr lIns="36000" rIns="36000" anchor="ctr"/>
          <a:lstStyle/>
          <a:p>
            <a:pPr algn="ctr">
              <a:defRPr/>
            </a:pPr>
            <a:r>
              <a:rPr lang="fr-FR" sz="2000" b="1" dirty="0" err="1" smtClean="0">
                <a:solidFill>
                  <a:srgbClr val="FF0000"/>
                </a:solidFill>
              </a:rPr>
              <a:t>Above</a:t>
            </a:r>
            <a:r>
              <a:rPr lang="fr-FR" sz="2000" b="1" dirty="0" smtClean="0">
                <a:solidFill>
                  <a:srgbClr val="FF0000"/>
                </a:solidFill>
              </a:rPr>
              <a:t> 6Ghz</a:t>
            </a:r>
            <a:endParaRPr lang="fr-FR" sz="2000" b="1" dirty="0">
              <a:solidFill>
                <a:srgbClr val="FF0000"/>
              </a:solidFill>
            </a:endParaRPr>
          </a:p>
        </p:txBody>
      </p:sp>
      <p:sp>
        <p:nvSpPr>
          <p:cNvPr id="33" name="Rectangle à coins arrondis 32"/>
          <p:cNvSpPr/>
          <p:nvPr/>
        </p:nvSpPr>
        <p:spPr>
          <a:xfrm>
            <a:off x="4000496" y="3659985"/>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prstClr val="black"/>
                </a:solidFill>
                <a:latin typeface="Calibri"/>
                <a:ea typeface="+mn-ea"/>
              </a:rPr>
              <a:t>1-10 GHz:    [GHz].  </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Rectangle à coins arrondis 33"/>
          <p:cNvSpPr/>
          <p:nvPr/>
        </p:nvSpPr>
        <p:spPr>
          <a:xfrm>
            <a:off x="4000496" y="4160051"/>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prstClr val="black"/>
                </a:solidFill>
                <a:latin typeface="Calibri"/>
                <a:ea typeface="+mn-ea"/>
              </a:rPr>
              <a:t>10-100 GHz:    [GHz].  </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35" name="Rectangle à coins arrondis 34"/>
          <p:cNvSpPr/>
          <p:nvPr/>
        </p:nvSpPr>
        <p:spPr>
          <a:xfrm>
            <a:off x="4000496" y="4588679"/>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prstClr val="black"/>
                </a:solidFill>
                <a:latin typeface="Calibri"/>
                <a:ea typeface="+mn-ea"/>
              </a:rPr>
              <a:t>&gt;100 GHz:   100-300 [GHz].  </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Flèche vers le bas 21"/>
          <p:cNvSpPr/>
          <p:nvPr/>
        </p:nvSpPr>
        <p:spPr>
          <a:xfrm rot="16200000">
            <a:off x="3214678" y="3286124"/>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30" name="Flèche vers le bas 29"/>
          <p:cNvSpPr/>
          <p:nvPr/>
        </p:nvSpPr>
        <p:spPr>
          <a:xfrm rot="16200000">
            <a:off x="3214678" y="3766735"/>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31" name="Flèche vers le bas 30"/>
          <p:cNvSpPr/>
          <p:nvPr/>
        </p:nvSpPr>
        <p:spPr>
          <a:xfrm rot="16200000">
            <a:off x="3214678" y="5286388"/>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pic>
        <p:nvPicPr>
          <p:cNvPr id="160771" name="Picture 3"/>
          <p:cNvPicPr>
            <a:picLocks noChangeAspect="1" noChangeArrowheads="1"/>
          </p:cNvPicPr>
          <p:nvPr/>
        </p:nvPicPr>
        <p:blipFill>
          <a:blip r:embed="rId4"/>
          <a:srcRect/>
          <a:stretch>
            <a:fillRect/>
          </a:stretch>
        </p:blipFill>
        <p:spPr bwMode="auto">
          <a:xfrm>
            <a:off x="2000232" y="5054214"/>
            <a:ext cx="5214974" cy="1303744"/>
          </a:xfrm>
          <a:prstGeom prst="rect">
            <a:avLst/>
          </a:prstGeom>
          <a:noFill/>
          <a:ln w="9525">
            <a:noFill/>
            <a:miter lim="800000"/>
            <a:headEnd/>
            <a:tailEnd/>
          </a:ln>
          <a:effectLst/>
        </p:spPr>
      </p:pic>
      <p:sp>
        <p:nvSpPr>
          <p:cNvPr id="37" name="Flèche vers le bas 36"/>
          <p:cNvSpPr/>
          <p:nvPr/>
        </p:nvSpPr>
        <p:spPr>
          <a:xfrm rot="16200000">
            <a:off x="3214678" y="4143380"/>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pic>
        <p:nvPicPr>
          <p:cNvPr id="38" name="Picture 1"/>
          <p:cNvPicPr>
            <a:picLocks noChangeAspect="1" noChangeArrowheads="1"/>
          </p:cNvPicPr>
          <p:nvPr/>
        </p:nvPicPr>
        <p:blipFill>
          <a:blip r:embed="rId5"/>
          <a:srcRect/>
          <a:stretch>
            <a:fillRect/>
          </a:stretch>
        </p:blipFill>
        <p:spPr bwMode="auto">
          <a:xfrm>
            <a:off x="0" y="5786454"/>
            <a:ext cx="1224188" cy="928694"/>
          </a:xfrm>
          <a:prstGeom prst="rect">
            <a:avLst/>
          </a:prstGeom>
          <a:noFill/>
          <a:ln w="9525">
            <a:noFill/>
            <a:miter lim="800000"/>
            <a:headEnd/>
            <a:tailEnd/>
          </a:ln>
          <a:effectLst/>
        </p:spPr>
      </p:pic>
      <p:pic>
        <p:nvPicPr>
          <p:cNvPr id="39" name="Picture 5" descr="Partners – sphinx-project.eu"/>
          <p:cNvPicPr>
            <a:picLocks noChangeAspect="1" noChangeArrowheads="1"/>
          </p:cNvPicPr>
          <p:nvPr/>
        </p:nvPicPr>
        <p:blipFill>
          <a:blip r:embed="rId6" cstate="print"/>
          <a:srcRect/>
          <a:stretch>
            <a:fillRect/>
          </a:stretch>
        </p:blipFill>
        <p:spPr bwMode="auto">
          <a:xfrm>
            <a:off x="8000992" y="0"/>
            <a:ext cx="1143008" cy="1143008"/>
          </a:xfrm>
          <a:prstGeom prst="rect">
            <a:avLst/>
          </a:prstGeom>
          <a:noFill/>
        </p:spPr>
      </p:pic>
      <p:pic>
        <p:nvPicPr>
          <p:cNvPr id="40" name="Picture 7"/>
          <p:cNvPicPr>
            <a:picLocks noChangeAspect="1" noChangeArrowheads="1"/>
          </p:cNvPicPr>
          <p:nvPr/>
        </p:nvPicPr>
        <p:blipFill>
          <a:blip r:embed="rId7"/>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6</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5G  Challenges (2)</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38" name="ZoneTexte 37"/>
          <p:cNvSpPr txBox="1"/>
          <p:nvPr/>
        </p:nvSpPr>
        <p:spPr>
          <a:xfrm>
            <a:off x="2143108" y="857232"/>
            <a:ext cx="6357982" cy="1292662"/>
          </a:xfrm>
          <a:prstGeom prst="rect">
            <a:avLst/>
          </a:prstGeom>
          <a:noFill/>
        </p:spPr>
        <p:txBody>
          <a:bodyPr wrap="square" rtlCol="0">
            <a:spAutoFit/>
          </a:bodyPr>
          <a:lstStyle/>
          <a:p>
            <a:r>
              <a:rPr lang="en-US" sz="1400" dirty="0" smtClean="0"/>
              <a:t>Two types of frequency range is defined in 3GPP. Sub 6 </a:t>
            </a:r>
            <a:r>
              <a:rPr lang="en-US" sz="1400" dirty="0" err="1" smtClean="0"/>
              <a:t>Ghz</a:t>
            </a:r>
            <a:r>
              <a:rPr lang="en-US" sz="1400" dirty="0" smtClean="0"/>
              <a:t> range is called FR1 and </a:t>
            </a:r>
            <a:r>
              <a:rPr lang="en-US" sz="1400" dirty="0" err="1" smtClean="0"/>
              <a:t>millimiter</a:t>
            </a:r>
            <a:r>
              <a:rPr lang="en-US" sz="1400" dirty="0" smtClean="0"/>
              <a:t> wave range is called FR2. The exact frequency range for FR1(sub 6 </a:t>
            </a:r>
            <a:r>
              <a:rPr lang="en-US" sz="1400" dirty="0" err="1" smtClean="0"/>
              <a:t>Ghz</a:t>
            </a:r>
            <a:r>
              <a:rPr lang="en-US" sz="1400" dirty="0" smtClean="0"/>
              <a:t>) and FR2 (millimeter wave) are defined as below.</a:t>
            </a:r>
          </a:p>
          <a:p>
            <a:r>
              <a:rPr lang="en-US" dirty="0" smtClean="0"/>
              <a:t/>
            </a:r>
            <a:br>
              <a:rPr lang="en-US" dirty="0" smtClean="0"/>
            </a:br>
            <a:endParaRPr lang="fr-FR" dirty="0"/>
          </a:p>
        </p:txBody>
      </p:sp>
      <p:pic>
        <p:nvPicPr>
          <p:cNvPr id="184322" name="Picture 2"/>
          <p:cNvPicPr>
            <a:picLocks noChangeAspect="1" noChangeArrowheads="1"/>
          </p:cNvPicPr>
          <p:nvPr/>
        </p:nvPicPr>
        <p:blipFill>
          <a:blip r:embed="rId4"/>
          <a:srcRect/>
          <a:stretch>
            <a:fillRect/>
          </a:stretch>
        </p:blipFill>
        <p:spPr bwMode="auto">
          <a:xfrm>
            <a:off x="6286512" y="1632369"/>
            <a:ext cx="2857488" cy="872692"/>
          </a:xfrm>
          <a:prstGeom prst="rect">
            <a:avLst/>
          </a:prstGeom>
          <a:noFill/>
          <a:ln w="9525">
            <a:noFill/>
            <a:miter lim="800000"/>
            <a:headEnd/>
            <a:tailEnd/>
          </a:ln>
          <a:effectLst/>
        </p:spPr>
      </p:pic>
      <p:pic>
        <p:nvPicPr>
          <p:cNvPr id="184323" name="Picture 3"/>
          <p:cNvPicPr>
            <a:picLocks noChangeAspect="1" noChangeArrowheads="1"/>
          </p:cNvPicPr>
          <p:nvPr/>
        </p:nvPicPr>
        <p:blipFill>
          <a:blip r:embed="rId5"/>
          <a:srcRect/>
          <a:stretch>
            <a:fillRect/>
          </a:stretch>
        </p:blipFill>
        <p:spPr bwMode="auto">
          <a:xfrm>
            <a:off x="1142976" y="1643050"/>
            <a:ext cx="5072066" cy="4900616"/>
          </a:xfrm>
          <a:prstGeom prst="rect">
            <a:avLst/>
          </a:prstGeom>
          <a:noFill/>
          <a:ln w="9525">
            <a:noFill/>
            <a:miter lim="800000"/>
            <a:headEnd/>
            <a:tailEnd/>
          </a:ln>
          <a:effectLst/>
        </p:spPr>
      </p:pic>
      <p:pic>
        <p:nvPicPr>
          <p:cNvPr id="184324" name="Picture 4"/>
          <p:cNvPicPr>
            <a:picLocks noChangeAspect="1" noChangeArrowheads="1"/>
          </p:cNvPicPr>
          <p:nvPr/>
        </p:nvPicPr>
        <p:blipFill>
          <a:blip r:embed="rId6"/>
          <a:srcRect/>
          <a:stretch>
            <a:fillRect/>
          </a:stretch>
        </p:blipFill>
        <p:spPr bwMode="auto">
          <a:xfrm>
            <a:off x="6143636" y="3571876"/>
            <a:ext cx="3000364" cy="1557578"/>
          </a:xfrm>
          <a:prstGeom prst="rect">
            <a:avLst/>
          </a:prstGeom>
          <a:noFill/>
          <a:ln w="9525">
            <a:noFill/>
            <a:miter lim="800000"/>
            <a:headEnd/>
            <a:tailEnd/>
          </a:ln>
          <a:effectLst/>
        </p:spPr>
      </p:pic>
      <p:pic>
        <p:nvPicPr>
          <p:cNvPr id="39" name="Picture 1"/>
          <p:cNvPicPr>
            <a:picLocks noChangeAspect="1" noChangeArrowheads="1"/>
          </p:cNvPicPr>
          <p:nvPr/>
        </p:nvPicPr>
        <p:blipFill>
          <a:blip r:embed="rId7"/>
          <a:srcRect/>
          <a:stretch>
            <a:fillRect/>
          </a:stretch>
        </p:blipFill>
        <p:spPr bwMode="auto">
          <a:xfrm>
            <a:off x="0" y="5786454"/>
            <a:ext cx="1224188" cy="928694"/>
          </a:xfrm>
          <a:prstGeom prst="rect">
            <a:avLst/>
          </a:prstGeom>
          <a:noFill/>
          <a:ln w="9525">
            <a:noFill/>
            <a:miter lim="800000"/>
            <a:headEnd/>
            <a:tailEnd/>
          </a:ln>
          <a:effectLst/>
        </p:spPr>
      </p:pic>
      <p:pic>
        <p:nvPicPr>
          <p:cNvPr id="40" name="Picture 5" descr="Partners – sphinx-project.eu"/>
          <p:cNvPicPr>
            <a:picLocks noChangeAspect="1" noChangeArrowheads="1"/>
          </p:cNvPicPr>
          <p:nvPr/>
        </p:nvPicPr>
        <p:blipFill>
          <a:blip r:embed="rId8" cstate="print"/>
          <a:srcRect/>
          <a:stretch>
            <a:fillRect/>
          </a:stretch>
        </p:blipFill>
        <p:spPr bwMode="auto">
          <a:xfrm>
            <a:off x="8000992" y="0"/>
            <a:ext cx="1143008" cy="1143008"/>
          </a:xfrm>
          <a:prstGeom prst="rect">
            <a:avLst/>
          </a:prstGeom>
          <a:noFill/>
        </p:spPr>
      </p:pic>
      <p:pic>
        <p:nvPicPr>
          <p:cNvPr id="41" name="Picture 7"/>
          <p:cNvPicPr>
            <a:picLocks noChangeAspect="1" noChangeArrowheads="1"/>
          </p:cNvPicPr>
          <p:nvPr/>
        </p:nvPicPr>
        <p:blipFill>
          <a:blip r:embed="rId9"/>
          <a:srcRect/>
          <a:stretch>
            <a:fillRect/>
          </a:stretch>
        </p:blipFill>
        <p:spPr bwMode="auto">
          <a:xfrm>
            <a:off x="1357290" y="6513823"/>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7</a:t>
            </a:fld>
            <a:endParaRPr lang="en-GB" dirty="0"/>
          </a:p>
        </p:txBody>
      </p:sp>
      <p:sp>
        <p:nvSpPr>
          <p:cNvPr id="21507" name="Rectangle 2"/>
          <p:cNvSpPr>
            <a:spLocks noGrp="1" noChangeArrowheads="1"/>
          </p:cNvSpPr>
          <p:nvPr>
            <p:ph type="title"/>
          </p:nvPr>
        </p:nvSpPr>
        <p:spPr>
          <a:xfrm>
            <a:off x="1285852" y="346076"/>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5G  Challenges (3)</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sp>
        <p:nvSpPr>
          <p:cNvPr id="20" name="Oval 28"/>
          <p:cNvSpPr>
            <a:spLocks noChangeArrowheads="1"/>
          </p:cNvSpPr>
          <p:nvPr/>
        </p:nvSpPr>
        <p:spPr bwMode="gray">
          <a:xfrm>
            <a:off x="396512" y="2420097"/>
            <a:ext cx="2214578" cy="571504"/>
          </a:xfrm>
          <a:prstGeom prst="ellipse">
            <a:avLst/>
          </a:prstGeom>
          <a:gradFill rotWithShape="1">
            <a:gsLst>
              <a:gs pos="0">
                <a:srgbClr val="800080"/>
              </a:gs>
              <a:gs pos="100000">
                <a:srgbClr val="800080">
                  <a:gamma/>
                  <a:shade val="24314"/>
                  <a:invGamma/>
                </a:srgbClr>
              </a:gs>
            </a:gsLst>
            <a:lin ang="5400000" scaled="1"/>
          </a:gradFill>
          <a:ln w="9525">
            <a:noFill/>
            <a:round/>
            <a:headEnd/>
            <a:tailEnd/>
          </a:ln>
          <a:effectLst/>
        </p:spPr>
        <p:txBody>
          <a:bodyPr wrap="square" lIns="0" tIns="144000" rIns="0" bIns="0" anchor="ctr">
            <a:normAutofit lnSpcReduction="10000"/>
          </a:bodyPr>
          <a:lstStyle/>
          <a:p>
            <a:pPr algn="ctr">
              <a:defRPr/>
            </a:pPr>
            <a:r>
              <a:rPr lang="en-US" b="1" dirty="0" smtClean="0">
                <a:solidFill>
                  <a:srgbClr val="FFFF00"/>
                </a:solidFill>
                <a:latin typeface="Arial" charset="0"/>
                <a:cs typeface="Arial" charset="0"/>
              </a:rPr>
              <a:t>5G needs</a:t>
            </a:r>
          </a:p>
          <a:p>
            <a:pPr lvl="0" algn="ctr">
              <a:defRPr/>
            </a:pPr>
            <a:endParaRPr kumimoji="0" lang="fr-FR" sz="1800" b="1" i="0" u="none" strike="noStrike" kern="1200" cap="none" spc="0" normalizeH="0" baseline="0" noProof="0" dirty="0">
              <a:ln>
                <a:noFill/>
              </a:ln>
              <a:solidFill>
                <a:srgbClr val="FFFF00"/>
              </a:solidFill>
              <a:effectLst/>
              <a:uLnTx/>
              <a:uFillTx/>
              <a:latin typeface="Arial" charset="0"/>
              <a:ea typeface="+mn-ea"/>
              <a:cs typeface="Arial" charset="0"/>
            </a:endParaRPr>
          </a:p>
        </p:txBody>
      </p:sp>
      <p:sp>
        <p:nvSpPr>
          <p:cNvPr id="26" name="Rectangle à coins arrondis 25"/>
          <p:cNvSpPr/>
          <p:nvPr/>
        </p:nvSpPr>
        <p:spPr>
          <a:xfrm>
            <a:off x="4000496" y="1689674"/>
            <a:ext cx="4429156" cy="310566"/>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r>
              <a:rPr lang="en-US" b="1" dirty="0" smtClean="0"/>
              <a:t>Latency- 1 ms end-to-end round trip </a:t>
            </a:r>
            <a:endParaRPr lang="en-US" b="1" dirty="0"/>
          </a:p>
        </p:txBody>
      </p:sp>
      <p:sp>
        <p:nvSpPr>
          <p:cNvPr id="27" name="Flèche vers le bas 26"/>
          <p:cNvSpPr/>
          <p:nvPr/>
        </p:nvSpPr>
        <p:spPr>
          <a:xfrm rot="16200000">
            <a:off x="3143240" y="2143117"/>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28" name="Rectangle à coins arrondis 27"/>
          <p:cNvSpPr/>
          <p:nvPr/>
        </p:nvSpPr>
        <p:spPr>
          <a:xfrm>
            <a:off x="4000496" y="1071546"/>
            <a:ext cx="4429156" cy="306467"/>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r>
              <a:rPr lang="en-US" b="1" dirty="0" smtClean="0"/>
              <a:t>            More  throughput : 1-10Gbps</a:t>
            </a:r>
            <a:endParaRPr lang="en-US" b="1" dirty="0"/>
          </a:p>
        </p:txBody>
      </p:sp>
      <p:sp>
        <p:nvSpPr>
          <p:cNvPr id="33" name="Rectangle à coins arrondis 32"/>
          <p:cNvSpPr/>
          <p:nvPr/>
        </p:nvSpPr>
        <p:spPr>
          <a:xfrm>
            <a:off x="3977184" y="2285992"/>
            <a:ext cx="4429156" cy="357190"/>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252000" rIns="0" bIns="0" anchor="ctr">
            <a:noAutofit/>
          </a:bodyPr>
          <a:lstStyle/>
          <a:p>
            <a:pPr algn="ctr">
              <a:defRPr/>
            </a:pPr>
            <a:r>
              <a:rPr lang="en-US" sz="2000" b="1" dirty="0" smtClean="0"/>
              <a:t>1000x bandwidth per unit area</a:t>
            </a:r>
          </a:p>
          <a:p>
            <a:pPr algn="ctr">
              <a:defRPr/>
            </a:pP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Rectangle à coins arrondis 33"/>
          <p:cNvSpPr/>
          <p:nvPr/>
        </p:nvSpPr>
        <p:spPr>
          <a:xfrm>
            <a:off x="4000496" y="2836781"/>
            <a:ext cx="4429156" cy="306467"/>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r>
              <a:rPr lang="en-US" b="1" dirty="0" smtClean="0"/>
              <a:t>10-100x number of connected devices</a:t>
            </a:r>
            <a:endParaRPr lang="en-US" b="1" dirty="0"/>
          </a:p>
        </p:txBody>
      </p:sp>
      <p:sp>
        <p:nvSpPr>
          <p:cNvPr id="35" name="Rectangle à coins arrondis 34"/>
          <p:cNvSpPr/>
          <p:nvPr/>
        </p:nvSpPr>
        <p:spPr>
          <a:xfrm>
            <a:off x="4000496" y="3357563"/>
            <a:ext cx="4357718" cy="306467"/>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r>
              <a:rPr lang="fr-FR" b="1" dirty="0" smtClean="0"/>
              <a:t>Perception:100% </a:t>
            </a:r>
            <a:r>
              <a:rPr lang="fr-FR" b="1" dirty="0" err="1" smtClean="0"/>
              <a:t>coverage</a:t>
            </a:r>
            <a:r>
              <a:rPr lang="fr-FR" b="1" dirty="0" smtClean="0"/>
              <a:t> (</a:t>
            </a:r>
            <a:r>
              <a:rPr lang="fr-FR" b="1" dirty="0" err="1" smtClean="0"/>
              <a:t>availability</a:t>
            </a:r>
            <a:r>
              <a:rPr lang="fr-FR" b="1" dirty="0" smtClean="0"/>
              <a:t>)</a:t>
            </a:r>
            <a:endParaRPr lang="fr-FR" b="1" dirty="0"/>
          </a:p>
        </p:txBody>
      </p:sp>
      <p:sp>
        <p:nvSpPr>
          <p:cNvPr id="37" name="Rectangle à coins arrondis 36"/>
          <p:cNvSpPr/>
          <p:nvPr/>
        </p:nvSpPr>
        <p:spPr>
          <a:xfrm>
            <a:off x="4000496" y="3908351"/>
            <a:ext cx="4429156" cy="306467"/>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r>
              <a:rPr lang="fr-FR" b="1" dirty="0" smtClean="0"/>
              <a:t>90% </a:t>
            </a:r>
            <a:r>
              <a:rPr lang="fr-FR" b="1" dirty="0" err="1" smtClean="0"/>
              <a:t>reduction</a:t>
            </a:r>
            <a:r>
              <a:rPr lang="fr-FR" b="1" dirty="0" smtClean="0"/>
              <a:t> in network </a:t>
            </a:r>
            <a:r>
              <a:rPr lang="fr-FR" b="1" dirty="0" err="1" smtClean="0"/>
              <a:t>energy</a:t>
            </a:r>
            <a:r>
              <a:rPr lang="fr-FR" b="1" dirty="0" smtClean="0"/>
              <a:t> usage</a:t>
            </a:r>
            <a:endParaRPr lang="fr-FR" b="1" dirty="0"/>
          </a:p>
        </p:txBody>
      </p:sp>
      <p:pic>
        <p:nvPicPr>
          <p:cNvPr id="38" name="Picture 2"/>
          <p:cNvPicPr>
            <a:picLocks noChangeAspect="1" noChangeArrowheads="1"/>
          </p:cNvPicPr>
          <p:nvPr/>
        </p:nvPicPr>
        <p:blipFill>
          <a:blip r:embed="rId3"/>
          <a:srcRect/>
          <a:stretch>
            <a:fillRect/>
          </a:stretch>
        </p:blipFill>
        <p:spPr bwMode="auto">
          <a:xfrm>
            <a:off x="23312" y="26436"/>
            <a:ext cx="1142976" cy="1330862"/>
          </a:xfrm>
          <a:prstGeom prst="rect">
            <a:avLst/>
          </a:prstGeom>
          <a:noFill/>
          <a:ln w="9525">
            <a:noFill/>
            <a:miter lim="800000"/>
            <a:headEnd/>
            <a:tailEnd/>
          </a:ln>
          <a:effectLst/>
        </p:spPr>
      </p:pic>
      <p:sp>
        <p:nvSpPr>
          <p:cNvPr id="39" name="Rectangle à coins arrondis 38"/>
          <p:cNvSpPr/>
          <p:nvPr/>
        </p:nvSpPr>
        <p:spPr>
          <a:xfrm>
            <a:off x="4000496" y="4429132"/>
            <a:ext cx="4429156" cy="612934"/>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r>
              <a:rPr lang="en-US" b="1" dirty="0" smtClean="0"/>
              <a:t>            Enabling new services: D2D, M2M which require: </a:t>
            </a:r>
            <a:endParaRPr lang="en-US" b="1" dirty="0"/>
          </a:p>
        </p:txBody>
      </p:sp>
      <p:pic>
        <p:nvPicPr>
          <p:cNvPr id="16"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17"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18"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8</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5G  Challenges (2)</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sp>
        <p:nvSpPr>
          <p:cNvPr id="20" name="Oval 28"/>
          <p:cNvSpPr>
            <a:spLocks noChangeArrowheads="1"/>
          </p:cNvSpPr>
          <p:nvPr/>
        </p:nvSpPr>
        <p:spPr bwMode="gray">
          <a:xfrm>
            <a:off x="230356" y="2643182"/>
            <a:ext cx="2357422" cy="928694"/>
          </a:xfrm>
          <a:prstGeom prst="ellipse">
            <a:avLst/>
          </a:prstGeom>
          <a:gradFill rotWithShape="1">
            <a:gsLst>
              <a:gs pos="0">
                <a:srgbClr val="800080"/>
              </a:gs>
              <a:gs pos="100000">
                <a:srgbClr val="800080">
                  <a:gamma/>
                  <a:shade val="24314"/>
                  <a:invGamma/>
                </a:srgbClr>
              </a:gs>
            </a:gsLst>
            <a:lin ang="5400000" scaled="1"/>
          </a:gradFill>
          <a:ln w="9525">
            <a:no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b="1" dirty="0" smtClean="0">
                <a:solidFill>
                  <a:srgbClr val="FFFF00"/>
                </a:solidFill>
                <a:latin typeface="Arial" charset="0"/>
                <a:ea typeface="+mn-ea"/>
                <a:cs typeface="Arial" charset="0"/>
              </a:rPr>
              <a:t>Technologies to</a:t>
            </a:r>
          </a:p>
          <a:p>
            <a:pPr marL="0" marR="0" lvl="0" indent="0" algn="ctr" defTabSz="914400" rtl="0" eaLnBrk="1" fontAlgn="base" latinLnBrk="0" hangingPunct="1">
              <a:lnSpc>
                <a:spcPct val="100000"/>
              </a:lnSpc>
              <a:spcBef>
                <a:spcPct val="0"/>
              </a:spcBef>
              <a:spcAft>
                <a:spcPct val="0"/>
              </a:spcAft>
              <a:buClrTx/>
              <a:buSzTx/>
              <a:buFontTx/>
              <a:buNone/>
              <a:tabLst/>
              <a:defRPr/>
            </a:pPr>
            <a:r>
              <a:rPr lang="fr-FR" b="1" dirty="0" smtClean="0">
                <a:solidFill>
                  <a:srgbClr val="FFFF00"/>
                </a:solidFill>
                <a:latin typeface="Arial" charset="0"/>
                <a:ea typeface="+mn-ea"/>
                <a:cs typeface="Arial" charset="0"/>
              </a:rPr>
              <a:t> </a:t>
            </a:r>
            <a:r>
              <a:rPr lang="fr-FR" b="1" dirty="0" err="1" smtClean="0">
                <a:solidFill>
                  <a:srgbClr val="FFFF00"/>
                </a:solidFill>
                <a:latin typeface="Arial" charset="0"/>
                <a:ea typeface="+mn-ea"/>
                <a:cs typeface="Arial" charset="0"/>
              </a:rPr>
              <a:t>be</a:t>
            </a:r>
            <a:r>
              <a:rPr lang="fr-FR" b="1" dirty="0" smtClean="0">
                <a:solidFill>
                  <a:srgbClr val="FFFF00"/>
                </a:solidFill>
                <a:latin typeface="Arial" charset="0"/>
                <a:ea typeface="+mn-ea"/>
                <a:cs typeface="Arial" charset="0"/>
              </a:rPr>
              <a:t> </a:t>
            </a:r>
            <a:r>
              <a:rPr lang="fr-FR" b="1" dirty="0" err="1" smtClean="0">
                <a:solidFill>
                  <a:srgbClr val="FFFF00"/>
                </a:solidFill>
                <a:latin typeface="Arial" charset="0"/>
                <a:ea typeface="+mn-ea"/>
                <a:cs typeface="Arial" charset="0"/>
              </a:rPr>
              <a:t>used</a:t>
            </a:r>
            <a:endParaRPr kumimoji="0" lang="fr-FR" sz="1800" b="1" i="0" u="none" strike="noStrike" kern="1200" cap="none" spc="0" normalizeH="0" baseline="0" noProof="0" dirty="0">
              <a:ln>
                <a:noFill/>
              </a:ln>
              <a:solidFill>
                <a:srgbClr val="FFFF00"/>
              </a:solidFill>
              <a:effectLst/>
              <a:uLnTx/>
              <a:uFillTx/>
              <a:latin typeface="Arial" charset="0"/>
              <a:ea typeface="+mn-ea"/>
              <a:cs typeface="Arial" charset="0"/>
            </a:endParaRPr>
          </a:p>
        </p:txBody>
      </p:sp>
      <p:sp>
        <p:nvSpPr>
          <p:cNvPr id="29" name="Flèche vers le bas 28"/>
          <p:cNvSpPr/>
          <p:nvPr/>
        </p:nvSpPr>
        <p:spPr>
          <a:xfrm rot="16200000">
            <a:off x="3286116" y="1714488"/>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33" name="Rectangle à coins arrondis 32"/>
          <p:cNvSpPr/>
          <p:nvPr/>
        </p:nvSpPr>
        <p:spPr>
          <a:xfrm>
            <a:off x="4071934" y="2071678"/>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err="1" smtClean="0">
                <a:solidFill>
                  <a:srgbClr val="FF0000"/>
                </a:solidFill>
                <a:latin typeface="Calibri"/>
                <a:ea typeface="+mn-ea"/>
              </a:rPr>
              <a:t>mmWave</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34" name="Rectangle à coins arrondis 33"/>
          <p:cNvSpPr/>
          <p:nvPr/>
        </p:nvSpPr>
        <p:spPr>
          <a:xfrm>
            <a:off x="4071934" y="2643182"/>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srgbClr val="FF0000"/>
                </a:solidFill>
                <a:latin typeface="Calibri"/>
                <a:ea typeface="+mn-ea"/>
              </a:rPr>
              <a:t>Massive MIMO</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35" name="Rectangle à coins arrondis 34"/>
          <p:cNvSpPr/>
          <p:nvPr/>
        </p:nvSpPr>
        <p:spPr>
          <a:xfrm>
            <a:off x="4071934" y="3214686"/>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srgbClr val="FF0000"/>
                </a:solidFill>
                <a:latin typeface="Calibri"/>
                <a:ea typeface="+mn-ea"/>
              </a:rPr>
              <a:t>OMA, NOMA</a:t>
            </a:r>
            <a:r>
              <a:rPr lang="fr-FR" sz="2000" b="1" dirty="0" smtClean="0">
                <a:solidFill>
                  <a:prstClr val="black"/>
                </a:solidFill>
                <a:latin typeface="Calibri"/>
                <a:ea typeface="+mn-ea"/>
              </a:rPr>
              <a:t> </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Flèche vers le bas 21"/>
          <p:cNvSpPr/>
          <p:nvPr/>
        </p:nvSpPr>
        <p:spPr>
          <a:xfrm rot="16200000">
            <a:off x="3286116" y="2285992"/>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30" name="Flèche vers le bas 29"/>
          <p:cNvSpPr/>
          <p:nvPr/>
        </p:nvSpPr>
        <p:spPr>
          <a:xfrm rot="16200000">
            <a:off x="3286116" y="2857496"/>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39" name="Rectangle à coins arrondis 38"/>
          <p:cNvSpPr/>
          <p:nvPr/>
        </p:nvSpPr>
        <p:spPr>
          <a:xfrm>
            <a:off x="4143372" y="3857628"/>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err="1" smtClean="0">
                <a:solidFill>
                  <a:srgbClr val="FF0000"/>
                </a:solidFill>
                <a:latin typeface="Calibri"/>
                <a:ea typeface="+mn-ea"/>
              </a:rPr>
              <a:t>Beam</a:t>
            </a:r>
            <a:r>
              <a:rPr lang="fr-FR" sz="2000" b="1" dirty="0" smtClean="0">
                <a:solidFill>
                  <a:srgbClr val="FF0000"/>
                </a:solidFill>
                <a:latin typeface="Calibri"/>
                <a:ea typeface="+mn-ea"/>
              </a:rPr>
              <a:t> management</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40" name="Flèche vers le bas 39"/>
          <p:cNvSpPr/>
          <p:nvPr/>
        </p:nvSpPr>
        <p:spPr>
          <a:xfrm rot="16200000">
            <a:off x="3286116" y="3500437"/>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pic>
        <p:nvPicPr>
          <p:cNvPr id="41"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42"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43"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Espace réservé du numéro de diapositive 5"/>
          <p:cNvSpPr>
            <a:spLocks noGrp="1"/>
          </p:cNvSpPr>
          <p:nvPr>
            <p:ph type="sldNum" sz="quarter" idx="12"/>
          </p:nvPr>
        </p:nvSpPr>
        <p:spPr>
          <a:xfrm>
            <a:off x="6429388" y="6245225"/>
            <a:ext cx="2133600" cy="476250"/>
          </a:xfrm>
          <a:noFill/>
        </p:spPr>
        <p:txBody>
          <a:bodyPr/>
          <a:lstStyle/>
          <a:p>
            <a:fld id="{AA99180D-CFDD-474F-AC34-1A247C36600C}" type="slidenum">
              <a:rPr lang="en-GB"/>
              <a:pPr/>
              <a:t>9</a:t>
            </a:fld>
            <a:endParaRPr lang="en-GB" dirty="0"/>
          </a:p>
        </p:txBody>
      </p:sp>
      <p:sp>
        <p:nvSpPr>
          <p:cNvPr id="21507" name="Rectangle 2"/>
          <p:cNvSpPr>
            <a:spLocks noGrp="1" noChangeArrowheads="1"/>
          </p:cNvSpPr>
          <p:nvPr>
            <p:ph type="title"/>
          </p:nvPr>
        </p:nvSpPr>
        <p:spPr>
          <a:xfrm>
            <a:off x="1357290" y="285728"/>
            <a:ext cx="6923087" cy="511156"/>
          </a:xfrm>
        </p:spPr>
        <p:style>
          <a:lnRef idx="0">
            <a:schemeClr val="accent4"/>
          </a:lnRef>
          <a:fillRef idx="3">
            <a:schemeClr val="accent4"/>
          </a:fillRef>
          <a:effectRef idx="3">
            <a:schemeClr val="accent4"/>
          </a:effectRef>
          <a:fontRef idx="minor">
            <a:schemeClr val="lt1"/>
          </a:fontRef>
        </p:style>
        <p:txBody>
          <a:bodyPr/>
          <a:lstStyle/>
          <a:p>
            <a:pPr eaLnBrk="1" hangingPunct="1"/>
            <a:r>
              <a:rPr lang="en-GB" sz="2400" b="1" dirty="0" smtClean="0">
                <a:solidFill>
                  <a:srgbClr val="FFFF00"/>
                </a:solidFill>
              </a:rPr>
              <a:t>4G Vs 5G</a:t>
            </a:r>
          </a:p>
        </p:txBody>
      </p:sp>
      <p:sp>
        <p:nvSpPr>
          <p:cNvPr id="21509" name="Rectangle 9"/>
          <p:cNvSpPr>
            <a:spLocks noChangeArrowheads="1"/>
          </p:cNvSpPr>
          <p:nvPr/>
        </p:nvSpPr>
        <p:spPr bwMode="auto">
          <a:xfrm>
            <a:off x="0" y="0"/>
            <a:ext cx="1476375" cy="6858000"/>
          </a:xfrm>
          <a:prstGeom prst="rect">
            <a:avLst/>
          </a:prstGeom>
          <a:noFill/>
          <a:ln w="9525">
            <a:noFill/>
            <a:miter lim="800000"/>
            <a:headEnd/>
            <a:tailEnd/>
          </a:ln>
        </p:spPr>
        <p:txBody>
          <a:bodyPr/>
          <a:lstStyle/>
          <a:p>
            <a:pPr algn="ctr">
              <a:lnSpc>
                <a:spcPct val="80000"/>
              </a:lnSpc>
              <a:spcBef>
                <a:spcPct val="20000"/>
              </a:spcBef>
            </a:pPr>
            <a:endParaRPr lang="en-GB" sz="1600" b="1" dirty="0"/>
          </a:p>
        </p:txBody>
      </p:sp>
      <p:sp>
        <p:nvSpPr>
          <p:cNvPr id="12" name="Rectangle 25"/>
          <p:cNvSpPr>
            <a:spLocks noChangeArrowheads="1"/>
          </p:cNvSpPr>
          <p:nvPr/>
        </p:nvSpPr>
        <p:spPr bwMode="auto">
          <a:xfrm>
            <a:off x="1714480" y="214290"/>
            <a:ext cx="7000924" cy="369332"/>
          </a:xfrm>
          <a:prstGeom prst="rect">
            <a:avLst/>
          </a:prstGeom>
          <a:noFill/>
          <a:ln w="9525">
            <a:noFill/>
            <a:miter lim="800000"/>
            <a:headEnd/>
            <a:tailEnd/>
          </a:ln>
        </p:spPr>
        <p:txBody>
          <a:bodyPr wrap="square">
            <a:spAutoFit/>
          </a:bodyPr>
          <a:lstStyle/>
          <a:p>
            <a:pPr algn="just"/>
            <a:r>
              <a:rPr lang="fr-FR" dirty="0"/>
              <a:t>         </a:t>
            </a:r>
          </a:p>
        </p:txBody>
      </p:sp>
      <p:sp>
        <p:nvSpPr>
          <p:cNvPr id="20" name="Oval 28"/>
          <p:cNvSpPr>
            <a:spLocks noChangeArrowheads="1"/>
          </p:cNvSpPr>
          <p:nvPr/>
        </p:nvSpPr>
        <p:spPr bwMode="gray">
          <a:xfrm>
            <a:off x="230356" y="2396784"/>
            <a:ext cx="2357422" cy="928694"/>
          </a:xfrm>
          <a:prstGeom prst="ellipse">
            <a:avLst/>
          </a:prstGeom>
          <a:gradFill rotWithShape="1">
            <a:gsLst>
              <a:gs pos="0">
                <a:srgbClr val="800080"/>
              </a:gs>
              <a:gs pos="100000">
                <a:srgbClr val="800080">
                  <a:gamma/>
                  <a:shade val="24314"/>
                  <a:invGamma/>
                </a:srgbClr>
              </a:gs>
            </a:gsLst>
            <a:lin ang="5400000" scaled="1"/>
          </a:gradFill>
          <a:ln w="9525">
            <a:no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b="1" dirty="0" smtClean="0">
                <a:solidFill>
                  <a:srgbClr val="FFFF00"/>
                </a:solidFill>
                <a:latin typeface="Arial" charset="0"/>
                <a:ea typeface="+mn-ea"/>
                <a:cs typeface="Arial" charset="0"/>
              </a:rPr>
              <a:t>Technologies to</a:t>
            </a:r>
          </a:p>
          <a:p>
            <a:pPr marL="0" marR="0" lvl="0" indent="0" algn="ctr" defTabSz="914400" rtl="0" eaLnBrk="1" fontAlgn="base" latinLnBrk="0" hangingPunct="1">
              <a:lnSpc>
                <a:spcPct val="100000"/>
              </a:lnSpc>
              <a:spcBef>
                <a:spcPct val="0"/>
              </a:spcBef>
              <a:spcAft>
                <a:spcPct val="0"/>
              </a:spcAft>
              <a:buClrTx/>
              <a:buSzTx/>
              <a:buFontTx/>
              <a:buNone/>
              <a:tabLst/>
              <a:defRPr/>
            </a:pPr>
            <a:r>
              <a:rPr lang="fr-FR" b="1" dirty="0" smtClean="0">
                <a:solidFill>
                  <a:srgbClr val="FFFF00"/>
                </a:solidFill>
                <a:latin typeface="Arial" charset="0"/>
                <a:ea typeface="+mn-ea"/>
                <a:cs typeface="Arial" charset="0"/>
              </a:rPr>
              <a:t> </a:t>
            </a:r>
            <a:r>
              <a:rPr lang="fr-FR" b="1" dirty="0" err="1" smtClean="0">
                <a:solidFill>
                  <a:srgbClr val="FFFF00"/>
                </a:solidFill>
                <a:latin typeface="Arial" charset="0"/>
                <a:ea typeface="+mn-ea"/>
                <a:cs typeface="Arial" charset="0"/>
              </a:rPr>
              <a:t>be</a:t>
            </a:r>
            <a:r>
              <a:rPr lang="fr-FR" b="1" dirty="0" smtClean="0">
                <a:solidFill>
                  <a:srgbClr val="FFFF00"/>
                </a:solidFill>
                <a:latin typeface="Arial" charset="0"/>
                <a:ea typeface="+mn-ea"/>
                <a:cs typeface="Arial" charset="0"/>
              </a:rPr>
              <a:t> </a:t>
            </a:r>
            <a:r>
              <a:rPr lang="fr-FR" b="1" dirty="0" err="1" smtClean="0">
                <a:solidFill>
                  <a:srgbClr val="FFFF00"/>
                </a:solidFill>
                <a:latin typeface="Arial" charset="0"/>
                <a:ea typeface="+mn-ea"/>
                <a:cs typeface="Arial" charset="0"/>
              </a:rPr>
              <a:t>used</a:t>
            </a:r>
            <a:endParaRPr kumimoji="0" lang="fr-FR" sz="1800" b="1" i="0" u="none" strike="noStrike" kern="1200" cap="none" spc="0" normalizeH="0" baseline="0" noProof="0" dirty="0">
              <a:ln>
                <a:noFill/>
              </a:ln>
              <a:solidFill>
                <a:srgbClr val="FFFF00"/>
              </a:solidFill>
              <a:effectLst/>
              <a:uLnTx/>
              <a:uFillTx/>
              <a:latin typeface="Arial" charset="0"/>
              <a:ea typeface="+mn-ea"/>
              <a:cs typeface="Arial" charset="0"/>
            </a:endParaRPr>
          </a:p>
        </p:txBody>
      </p:sp>
      <p:sp>
        <p:nvSpPr>
          <p:cNvPr id="26" name="Rectangle à coins arrondis 25"/>
          <p:cNvSpPr/>
          <p:nvPr/>
        </p:nvSpPr>
        <p:spPr>
          <a:xfrm>
            <a:off x="4071934" y="1428736"/>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srgbClr val="FF0000"/>
                </a:solidFill>
                <a:latin typeface="Calibri"/>
                <a:ea typeface="+mn-ea"/>
              </a:rPr>
              <a:t>Multiple </a:t>
            </a:r>
            <a:r>
              <a:rPr lang="fr-FR" sz="2000" b="1" dirty="0" err="1" smtClean="0">
                <a:solidFill>
                  <a:srgbClr val="FF0000"/>
                </a:solidFill>
                <a:latin typeface="Calibri"/>
                <a:ea typeface="+mn-ea"/>
              </a:rPr>
              <a:t>Numerology</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27" name="Flèche vers le bas 26"/>
          <p:cNvSpPr/>
          <p:nvPr/>
        </p:nvSpPr>
        <p:spPr>
          <a:xfrm rot="16200000">
            <a:off x="3286116" y="1071546"/>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29" name="Flèche vers le bas 28"/>
          <p:cNvSpPr/>
          <p:nvPr/>
        </p:nvSpPr>
        <p:spPr>
          <a:xfrm rot="16200000">
            <a:off x="3286116" y="1714488"/>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33" name="Rectangle à coins arrondis 32"/>
          <p:cNvSpPr/>
          <p:nvPr/>
        </p:nvSpPr>
        <p:spPr>
          <a:xfrm>
            <a:off x="4071934" y="2071678"/>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err="1" smtClean="0">
                <a:solidFill>
                  <a:srgbClr val="FF0000"/>
                </a:solidFill>
                <a:latin typeface="Calibri"/>
                <a:ea typeface="+mn-ea"/>
              </a:rPr>
              <a:t>mmWave</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34" name="Rectangle à coins arrondis 33"/>
          <p:cNvSpPr/>
          <p:nvPr/>
        </p:nvSpPr>
        <p:spPr>
          <a:xfrm>
            <a:off x="4071934" y="2643182"/>
            <a:ext cx="4357718"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srgbClr val="FF0000"/>
                </a:solidFill>
                <a:latin typeface="Calibri"/>
                <a:ea typeface="+mn-ea"/>
              </a:rPr>
              <a:t>Massive MIMO</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35" name="Rectangle à coins arrondis 34"/>
          <p:cNvSpPr/>
          <p:nvPr/>
        </p:nvSpPr>
        <p:spPr>
          <a:xfrm>
            <a:off x="4071934" y="3214686"/>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smtClean="0">
                <a:solidFill>
                  <a:srgbClr val="FF0000"/>
                </a:solidFill>
                <a:latin typeface="Calibri"/>
                <a:ea typeface="+mn-ea"/>
              </a:rPr>
              <a:t>NOMA</a:t>
            </a:r>
            <a:r>
              <a:rPr lang="fr-FR" sz="2000" b="1" dirty="0" smtClean="0">
                <a:solidFill>
                  <a:prstClr val="black"/>
                </a:solidFill>
                <a:latin typeface="Calibri"/>
                <a:ea typeface="+mn-ea"/>
              </a:rPr>
              <a:t> </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Flèche vers le bas 21"/>
          <p:cNvSpPr/>
          <p:nvPr/>
        </p:nvSpPr>
        <p:spPr>
          <a:xfrm rot="16200000">
            <a:off x="3286116" y="2285992"/>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30" name="Flèche vers le bas 29"/>
          <p:cNvSpPr/>
          <p:nvPr/>
        </p:nvSpPr>
        <p:spPr>
          <a:xfrm rot="16200000">
            <a:off x="3286116" y="2857496"/>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pic>
        <p:nvPicPr>
          <p:cNvPr id="36" name="Picture 2"/>
          <p:cNvPicPr>
            <a:picLocks noChangeAspect="1" noChangeArrowheads="1"/>
          </p:cNvPicPr>
          <p:nvPr/>
        </p:nvPicPr>
        <p:blipFill>
          <a:blip r:embed="rId3"/>
          <a:srcRect/>
          <a:stretch>
            <a:fillRect/>
          </a:stretch>
        </p:blipFill>
        <p:spPr bwMode="auto">
          <a:xfrm>
            <a:off x="0" y="0"/>
            <a:ext cx="1142976" cy="1330862"/>
          </a:xfrm>
          <a:prstGeom prst="rect">
            <a:avLst/>
          </a:prstGeom>
          <a:noFill/>
          <a:ln w="9525">
            <a:noFill/>
            <a:miter lim="800000"/>
            <a:headEnd/>
            <a:tailEnd/>
          </a:ln>
          <a:effectLst/>
        </p:spPr>
      </p:pic>
      <p:sp>
        <p:nvSpPr>
          <p:cNvPr id="39" name="Rectangle à coins arrondis 38"/>
          <p:cNvSpPr/>
          <p:nvPr/>
        </p:nvSpPr>
        <p:spPr>
          <a:xfrm>
            <a:off x="4071934" y="3929066"/>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err="1" smtClean="0">
                <a:solidFill>
                  <a:srgbClr val="FF0000"/>
                </a:solidFill>
                <a:latin typeface="Calibri"/>
                <a:ea typeface="+mn-ea"/>
              </a:rPr>
              <a:t>Beam</a:t>
            </a:r>
            <a:r>
              <a:rPr lang="fr-FR" sz="2000" b="1" dirty="0" smtClean="0">
                <a:solidFill>
                  <a:srgbClr val="FF0000"/>
                </a:solidFill>
                <a:latin typeface="Calibri"/>
                <a:ea typeface="+mn-ea"/>
              </a:rPr>
              <a:t> management</a:t>
            </a:r>
            <a:endParaRPr kumimoji="0" lang="fr-FR" sz="2000" b="1" i="0" u="none" strike="noStrike" kern="1200" cap="none" spc="0" normalizeH="0" baseline="0" noProof="0" dirty="0">
              <a:ln>
                <a:noFill/>
              </a:ln>
              <a:solidFill>
                <a:srgbClr val="FF0000"/>
              </a:solidFill>
              <a:effectLst/>
              <a:uLnTx/>
              <a:uFillTx/>
              <a:latin typeface="Calibri"/>
              <a:ea typeface="+mn-ea"/>
              <a:cs typeface="+mn-cs"/>
            </a:endParaRPr>
          </a:p>
        </p:txBody>
      </p:sp>
      <p:sp>
        <p:nvSpPr>
          <p:cNvPr id="40" name="Flèche vers le bas 39"/>
          <p:cNvSpPr/>
          <p:nvPr/>
        </p:nvSpPr>
        <p:spPr>
          <a:xfrm rot="16200000">
            <a:off x="3286116" y="3500437"/>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sp>
        <p:nvSpPr>
          <p:cNvPr id="18" name="Rectangle à coins arrondis 17"/>
          <p:cNvSpPr/>
          <p:nvPr/>
        </p:nvSpPr>
        <p:spPr>
          <a:xfrm>
            <a:off x="4071934" y="4429132"/>
            <a:ext cx="4286280" cy="340519"/>
          </a:xfrm>
          <a:prstGeom prst="round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wrap="square" lIns="0" tIns="0" rIns="0" bIns="0" anchor="ctr">
            <a:spAutoFit/>
          </a:bodyPr>
          <a:lstStyle/>
          <a:p>
            <a:pPr algn="ctr">
              <a:defRPr/>
            </a:pPr>
            <a:r>
              <a:rPr lang="fr-FR" sz="2000" b="1" dirty="0" err="1" smtClean="0">
                <a:solidFill>
                  <a:prstClr val="black"/>
                </a:solidFill>
                <a:latin typeface="Calibri"/>
                <a:ea typeface="+mn-ea"/>
              </a:rPr>
              <a:t>Subframe</a:t>
            </a:r>
            <a:r>
              <a:rPr lang="fr-FR" sz="2000" b="1" dirty="0" smtClean="0">
                <a:solidFill>
                  <a:prstClr val="black"/>
                </a:solidFill>
                <a:latin typeface="Calibri"/>
                <a:ea typeface="+mn-ea"/>
              </a:rPr>
              <a:t> structure </a:t>
            </a:r>
            <a:endParaRPr kumimoji="0" lang="fr-FR"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9" name="Rectangle à coins arrondis 18"/>
          <p:cNvSpPr/>
          <p:nvPr/>
        </p:nvSpPr>
        <p:spPr>
          <a:xfrm>
            <a:off x="1214414" y="4857760"/>
            <a:ext cx="7143800" cy="1214446"/>
          </a:xfrm>
          <a:prstGeom prst="roundRect">
            <a:avLst/>
          </a:prstGeom>
        </p:spPr>
        <p:style>
          <a:lnRef idx="3">
            <a:schemeClr val="lt1"/>
          </a:lnRef>
          <a:fillRef idx="1">
            <a:schemeClr val="accent2"/>
          </a:fillRef>
          <a:effectRef idx="1">
            <a:schemeClr val="accent2"/>
          </a:effectRef>
          <a:fontRef idx="minor">
            <a:schemeClr val="lt1"/>
          </a:fontRef>
        </p:style>
        <p:txBody>
          <a:bodyPr tIns="252000" rtlCol="0" anchor="ctr"/>
          <a:lstStyle/>
          <a:p>
            <a:pPr algn="ctr"/>
            <a:r>
              <a:rPr lang="en-US" dirty="0" smtClean="0">
                <a:solidFill>
                  <a:srgbClr val="FFFF00"/>
                </a:solidFill>
              </a:rPr>
              <a:t>Most part of 4G is implemented in 5G</a:t>
            </a:r>
          </a:p>
          <a:p>
            <a:pPr algn="ctr"/>
            <a:r>
              <a:rPr lang="en-US" dirty="0" smtClean="0">
                <a:solidFill>
                  <a:srgbClr val="FFFF00"/>
                </a:solidFill>
              </a:rPr>
              <a:t>Small features of 4G is modified in 5G</a:t>
            </a:r>
          </a:p>
          <a:p>
            <a:pPr algn="ctr"/>
            <a:r>
              <a:rPr lang="en-US" dirty="0" smtClean="0">
                <a:solidFill>
                  <a:srgbClr val="FFFF00"/>
                </a:solidFill>
              </a:rPr>
              <a:t>Newly implemented in 5G are: </a:t>
            </a:r>
            <a:r>
              <a:rPr lang="en-US" dirty="0" err="1" smtClean="0">
                <a:solidFill>
                  <a:schemeClr val="accent3"/>
                </a:solidFill>
              </a:rPr>
              <a:t>diffrent</a:t>
            </a:r>
            <a:r>
              <a:rPr lang="en-US" dirty="0" smtClean="0">
                <a:solidFill>
                  <a:schemeClr val="accent3"/>
                </a:solidFill>
              </a:rPr>
              <a:t> </a:t>
            </a:r>
            <a:r>
              <a:rPr lang="en-US" dirty="0" err="1" smtClean="0">
                <a:solidFill>
                  <a:schemeClr val="accent3"/>
                </a:solidFill>
              </a:rPr>
              <a:t>nulerology</a:t>
            </a:r>
            <a:r>
              <a:rPr lang="en-US" dirty="0" smtClean="0">
                <a:solidFill>
                  <a:schemeClr val="accent3"/>
                </a:solidFill>
              </a:rPr>
              <a:t>, Massive MIMO, </a:t>
            </a:r>
            <a:r>
              <a:rPr lang="en-US" dirty="0" err="1" smtClean="0">
                <a:solidFill>
                  <a:schemeClr val="accent3"/>
                </a:solidFill>
              </a:rPr>
              <a:t>mmWave</a:t>
            </a:r>
            <a:r>
              <a:rPr lang="en-US" dirty="0" smtClean="0">
                <a:solidFill>
                  <a:schemeClr val="accent3"/>
                </a:solidFill>
              </a:rPr>
              <a:t> , Beam </a:t>
            </a:r>
            <a:r>
              <a:rPr lang="en-US" dirty="0" err="1" smtClean="0">
                <a:solidFill>
                  <a:schemeClr val="accent3"/>
                </a:solidFill>
              </a:rPr>
              <a:t>mangement</a:t>
            </a:r>
            <a:r>
              <a:rPr lang="en-US" dirty="0" smtClean="0">
                <a:solidFill>
                  <a:schemeClr val="accent3"/>
                </a:solidFill>
              </a:rPr>
              <a:t>, LDPC/POLAR, </a:t>
            </a:r>
          </a:p>
          <a:p>
            <a:pPr algn="ctr"/>
            <a:endParaRPr lang="fr-FR" dirty="0">
              <a:solidFill>
                <a:srgbClr val="FFFF00"/>
              </a:solidFill>
            </a:endParaRPr>
          </a:p>
        </p:txBody>
      </p:sp>
      <p:sp>
        <p:nvSpPr>
          <p:cNvPr id="21" name="Flèche vers le bas 20"/>
          <p:cNvSpPr/>
          <p:nvPr/>
        </p:nvSpPr>
        <p:spPr>
          <a:xfrm rot="16200000">
            <a:off x="3286116" y="4000504"/>
            <a:ext cx="285752" cy="1143008"/>
          </a:xfrm>
          <a:prstGeom prst="downArrow">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fr-FR"/>
          </a:p>
        </p:txBody>
      </p:sp>
      <p:pic>
        <p:nvPicPr>
          <p:cNvPr id="23" name="Picture 1"/>
          <p:cNvPicPr>
            <a:picLocks noChangeAspect="1" noChangeArrowheads="1"/>
          </p:cNvPicPr>
          <p:nvPr/>
        </p:nvPicPr>
        <p:blipFill>
          <a:blip r:embed="rId4"/>
          <a:srcRect/>
          <a:stretch>
            <a:fillRect/>
          </a:stretch>
        </p:blipFill>
        <p:spPr bwMode="auto">
          <a:xfrm>
            <a:off x="0" y="5786454"/>
            <a:ext cx="1224188" cy="928694"/>
          </a:xfrm>
          <a:prstGeom prst="rect">
            <a:avLst/>
          </a:prstGeom>
          <a:noFill/>
          <a:ln w="9525">
            <a:noFill/>
            <a:miter lim="800000"/>
            <a:headEnd/>
            <a:tailEnd/>
          </a:ln>
          <a:effectLst/>
        </p:spPr>
      </p:pic>
      <p:pic>
        <p:nvPicPr>
          <p:cNvPr id="24" name="Picture 5" descr="Partners – sphinx-project.eu"/>
          <p:cNvPicPr>
            <a:picLocks noChangeAspect="1" noChangeArrowheads="1"/>
          </p:cNvPicPr>
          <p:nvPr/>
        </p:nvPicPr>
        <p:blipFill>
          <a:blip r:embed="rId5" cstate="print"/>
          <a:srcRect/>
          <a:stretch>
            <a:fillRect/>
          </a:stretch>
        </p:blipFill>
        <p:spPr bwMode="auto">
          <a:xfrm>
            <a:off x="8000992" y="0"/>
            <a:ext cx="1143008" cy="1143008"/>
          </a:xfrm>
          <a:prstGeom prst="rect">
            <a:avLst/>
          </a:prstGeom>
          <a:noFill/>
        </p:spPr>
      </p:pic>
      <p:pic>
        <p:nvPicPr>
          <p:cNvPr id="25" name="Picture 7"/>
          <p:cNvPicPr>
            <a:picLocks noChangeAspect="1" noChangeArrowheads="1"/>
          </p:cNvPicPr>
          <p:nvPr/>
        </p:nvPicPr>
        <p:blipFill>
          <a:blip r:embed="rId6"/>
          <a:srcRect/>
          <a:stretch>
            <a:fillRect/>
          </a:stretch>
        </p:blipFill>
        <p:spPr bwMode="auto">
          <a:xfrm>
            <a:off x="1357290" y="6370947"/>
            <a:ext cx="7000924" cy="2727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10650</TotalTime>
  <Words>4095</Words>
  <Application>Microsoft Office PowerPoint</Application>
  <PresentationFormat>Affichage à l'écran (4:3)</PresentationFormat>
  <Paragraphs>804</Paragraphs>
  <Slides>41</Slides>
  <Notes>36</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41</vt:i4>
      </vt:variant>
    </vt:vector>
  </HeadingPairs>
  <TitlesOfParts>
    <vt:vector size="43" baseType="lpstr">
      <vt:lpstr>Modèle par défaut</vt:lpstr>
      <vt:lpstr>ClipArt</vt:lpstr>
      <vt:lpstr>Diapositive 1</vt:lpstr>
      <vt:lpstr>Contents</vt:lpstr>
      <vt:lpstr>Why 5G?</vt:lpstr>
      <vt:lpstr>5G  Challenges</vt:lpstr>
      <vt:lpstr>5G  Challenges (2)</vt:lpstr>
      <vt:lpstr>5G  Challenges (2)</vt:lpstr>
      <vt:lpstr>5G  Challenges (3)</vt:lpstr>
      <vt:lpstr>5G  Challenges (2)</vt:lpstr>
      <vt:lpstr>4G Vs 5G</vt:lpstr>
      <vt:lpstr>Numerology</vt:lpstr>
      <vt:lpstr>Numerology (2)</vt:lpstr>
      <vt:lpstr>Numerology (3)</vt:lpstr>
      <vt:lpstr>Diapositive 13</vt:lpstr>
      <vt:lpstr>Diapositive 14</vt:lpstr>
      <vt:lpstr>Numerology (5)</vt:lpstr>
      <vt:lpstr>Diapositive 16</vt:lpstr>
      <vt:lpstr>Diapositive 17</vt:lpstr>
      <vt:lpstr>Diapositive 18</vt:lpstr>
      <vt:lpstr>5G frame sructure </vt:lpstr>
      <vt:lpstr>Diapositive 20</vt:lpstr>
      <vt:lpstr>Diapositive 21</vt:lpstr>
      <vt:lpstr>Diapositive 22</vt:lpstr>
      <vt:lpstr>Diapositive 23</vt:lpstr>
      <vt:lpstr>Diapositive 24</vt:lpstr>
      <vt:lpstr>Diapositive 25</vt:lpstr>
      <vt:lpstr>But how we calculate the bandwidth BW of the channel in different cases of Numerology? </vt:lpstr>
      <vt:lpstr>Diapositive 27</vt:lpstr>
      <vt:lpstr>Diapositive 28</vt:lpstr>
      <vt:lpstr>mmWave</vt:lpstr>
      <vt:lpstr>mmWave</vt:lpstr>
      <vt:lpstr>Diapositive 31</vt:lpstr>
      <vt:lpstr>Massive MIMO</vt:lpstr>
      <vt:lpstr>NOMA (Non-Orthogonal Multiple Access (NOMA) for 5G Networks)</vt:lpstr>
      <vt:lpstr>NOMA (Non-Orthogonal Multiple Access (NOMA) for 5G Networks)</vt:lpstr>
      <vt:lpstr>NOMA (Non-Orthogonal Multiple Access (NOMA) for 5G Networks)</vt:lpstr>
      <vt:lpstr>NOMA (Non-Orthogonal Multiple Access (NOMA) for 5G Networks)</vt:lpstr>
      <vt:lpstr>NOMA (Non-Orthogonal Multiple Access (NOMA) for 5G Networks)</vt:lpstr>
      <vt:lpstr>NOMA (Non-Orthogonal Multiple Access (NOMA) for 5G Networks)</vt:lpstr>
      <vt:lpstr>NOMA (Non-Orthogonal Multiple Access (NOMA) for 5G Networks)</vt:lpstr>
      <vt:lpstr>Researsh work:</vt:lpstr>
      <vt:lpstr>Thank You</vt:lpstr>
    </vt:vector>
  </TitlesOfParts>
  <Company>DRM-DMSP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Université Paris Dauphine 2 décembre 2009  Soutenance de thèse en vue de l’obtention du doctorat.   Ziad MALAS sous la direction du professeur Denis Guiot  Le rapport à l’avenir, déterminant des choix patrimoniaux des personnes âgées.</dc:title>
  <dc:creator>Ziad MALAS</dc:creator>
  <cp:lastModifiedBy>LAP</cp:lastModifiedBy>
  <cp:revision>976</cp:revision>
  <dcterms:created xsi:type="dcterms:W3CDTF">2009-12-01T20:44:18Z</dcterms:created>
  <dcterms:modified xsi:type="dcterms:W3CDTF">2020-12-11T01:50:21Z</dcterms:modified>
</cp:coreProperties>
</file>