
<file path=[Content_Types].xml><?xml version="1.0" encoding="utf-8"?>
<Types xmlns="http://schemas.openxmlformats.org/package/2006/content-types">
  <Default Extension="emf" ContentType="image/x-emf"/>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331" r:id="rId3"/>
    <p:sldId id="345" r:id="rId4"/>
    <p:sldId id="399" r:id="rId5"/>
    <p:sldId id="327" r:id="rId6"/>
    <p:sldId id="257" r:id="rId7"/>
    <p:sldId id="423" r:id="rId8"/>
    <p:sldId id="258" r:id="rId9"/>
    <p:sldId id="424" r:id="rId10"/>
    <p:sldId id="425" r:id="rId11"/>
    <p:sldId id="429" r:id="rId12"/>
    <p:sldId id="430" r:id="rId13"/>
    <p:sldId id="431" r:id="rId14"/>
    <p:sldId id="426" r:id="rId15"/>
    <p:sldId id="427" r:id="rId16"/>
    <p:sldId id="428" r:id="rId17"/>
    <p:sldId id="329" r:id="rId18"/>
    <p:sldId id="302" r:id="rId19"/>
    <p:sldId id="406" r:id="rId20"/>
    <p:sldId id="407" r:id="rId21"/>
    <p:sldId id="317" r:id="rId22"/>
    <p:sldId id="346" r:id="rId23"/>
    <p:sldId id="300" r:id="rId24"/>
    <p:sldId id="451" r:id="rId25"/>
    <p:sldId id="347" r:id="rId26"/>
    <p:sldId id="408" r:id="rId27"/>
    <p:sldId id="301" r:id="rId28"/>
    <p:sldId id="409" r:id="rId29"/>
    <p:sldId id="385" r:id="rId30"/>
    <p:sldId id="386" r:id="rId31"/>
    <p:sldId id="387" r:id="rId32"/>
    <p:sldId id="410" r:id="rId33"/>
    <p:sldId id="318" r:id="rId34"/>
    <p:sldId id="411" r:id="rId35"/>
    <p:sldId id="298" r:id="rId36"/>
    <p:sldId id="412" r:id="rId37"/>
    <p:sldId id="299" r:id="rId38"/>
    <p:sldId id="432" r:id="rId39"/>
    <p:sldId id="433" r:id="rId40"/>
    <p:sldId id="458" r:id="rId41"/>
    <p:sldId id="348" r:id="rId42"/>
    <p:sldId id="413" r:id="rId43"/>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7144E-9DCD-474C-8C97-CDC891AD94FC}" v="2" dt="2023-05-17T06:34:02.54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varScale="1">
        <p:scale>
          <a:sx n="73" d="100"/>
          <a:sy n="73" d="100"/>
        </p:scale>
        <p:origin x="17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ir Khezzani" userId="26cbbc7fc23e5e7f" providerId="LiveId" clId="{8A57144E-9DCD-474C-8C97-CDC891AD94FC}"/>
    <pc:docChg chg="addSld delSld modSld">
      <pc:chgData name="Bachir Khezzani" userId="26cbbc7fc23e5e7f" providerId="LiveId" clId="{8A57144E-9DCD-474C-8C97-CDC891AD94FC}" dt="2023-05-17T06:34:06.041" v="22" actId="47"/>
      <pc:docMkLst>
        <pc:docMk/>
      </pc:docMkLst>
      <pc:sldChg chg="modSp del mod">
        <pc:chgData name="Bachir Khezzani" userId="26cbbc7fc23e5e7f" providerId="LiveId" clId="{8A57144E-9DCD-474C-8C97-CDC891AD94FC}" dt="2023-05-17T06:34:06.041" v="22" actId="47"/>
        <pc:sldMkLst>
          <pc:docMk/>
          <pc:sldMk cId="4196326939" sldId="256"/>
        </pc:sldMkLst>
        <pc:spChg chg="mod">
          <ac:chgData name="Bachir Khezzani" userId="26cbbc7fc23e5e7f" providerId="LiveId" clId="{8A57144E-9DCD-474C-8C97-CDC891AD94FC}" dt="2023-05-15T07:28:35.230" v="20" actId="20577"/>
          <ac:spMkLst>
            <pc:docMk/>
            <pc:sldMk cId="4196326939" sldId="256"/>
            <ac:spMk id="4" creationId="{00000000-0000-0000-0000-000000000000}"/>
          </ac:spMkLst>
        </pc:spChg>
        <pc:spChg chg="mod">
          <ac:chgData name="Bachir Khezzani" userId="26cbbc7fc23e5e7f" providerId="LiveId" clId="{8A57144E-9DCD-474C-8C97-CDC891AD94FC}" dt="2023-05-15T07:28:22.627" v="8" actId="20577"/>
          <ac:spMkLst>
            <pc:docMk/>
            <pc:sldMk cId="4196326939" sldId="256"/>
            <ac:spMk id="9" creationId="{00000000-0000-0000-0000-000000000000}"/>
          </ac:spMkLst>
        </pc:spChg>
      </pc:sldChg>
      <pc:sldChg chg="add">
        <pc:chgData name="Bachir Khezzani" userId="26cbbc7fc23e5e7f" providerId="LiveId" clId="{8A57144E-9DCD-474C-8C97-CDC891AD94FC}" dt="2023-05-17T06:34:02.538" v="21"/>
        <pc:sldMkLst>
          <pc:docMk/>
          <pc:sldMk cId="3428054826" sldId="45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17/05/2023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17/05/2023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17/05/2023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548680"/>
            <a:ext cx="5334200" cy="1728192"/>
          </a:xfrm>
        </p:spPr>
        <p:txBody>
          <a:bodyPr>
            <a:normAutofit fontScale="90000"/>
          </a:bodyPr>
          <a:lstStyle/>
          <a:p>
            <a:pPr rtl="1"/>
            <a:r>
              <a:rPr lang="ar-SA" b="1" dirty="0"/>
              <a:t>جامعة الوادي</a:t>
            </a:r>
            <a:br>
              <a:rPr lang="ar-SA" b="1" dirty="0"/>
            </a:br>
            <a:r>
              <a:rPr lang="ar-SA" b="1" dirty="0"/>
              <a:t> كلية علوم الطبيعة والحياة</a:t>
            </a:r>
            <a:br>
              <a:rPr lang="ar-SA" b="1" dirty="0"/>
            </a:br>
            <a:r>
              <a:rPr lang="ar-SA" b="1" dirty="0"/>
              <a:t>قسم البيولوجيا</a:t>
            </a:r>
            <a:endParaRPr lang="fr-FR" b="1" dirty="0"/>
          </a:p>
        </p:txBody>
      </p:sp>
      <p:sp>
        <p:nvSpPr>
          <p:cNvPr id="4" name="Titre 1"/>
          <p:cNvSpPr txBox="1">
            <a:spLocks/>
          </p:cNvSpPr>
          <p:nvPr/>
        </p:nvSpPr>
        <p:spPr>
          <a:xfrm>
            <a:off x="685800" y="4646056"/>
            <a:ext cx="777240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400" dirty="0"/>
              <a:t>إعداد وتقديم ال</a:t>
            </a:r>
            <a:r>
              <a:rPr lang="ar-DZ" sz="2400" dirty="0"/>
              <a:t>دكتور</a:t>
            </a:r>
            <a:r>
              <a:rPr lang="ar-SA" sz="2400" dirty="0"/>
              <a:t>: بشير خزاني</a:t>
            </a:r>
            <a:endParaRPr lang="fr-FR" sz="2400" dirty="0"/>
          </a:p>
        </p:txBody>
      </p:sp>
      <p:sp>
        <p:nvSpPr>
          <p:cNvPr id="8" name="Titre 1"/>
          <p:cNvSpPr txBox="1">
            <a:spLocks/>
          </p:cNvSpPr>
          <p:nvPr/>
        </p:nvSpPr>
        <p:spPr>
          <a:xfrm>
            <a:off x="1513604" y="3873735"/>
            <a:ext cx="6042140" cy="7993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200" b="1" dirty="0"/>
              <a:t>محاضرات علم البيئة</a:t>
            </a:r>
            <a:r>
              <a:rPr lang="ar-DZ" sz="3200" b="1" dirty="0"/>
              <a:t> العام</a:t>
            </a:r>
            <a:endParaRPr lang="ar-SA" sz="3200" b="1" dirty="0"/>
          </a:p>
        </p:txBody>
      </p:sp>
      <p:sp>
        <p:nvSpPr>
          <p:cNvPr id="9" name="Titre 1"/>
          <p:cNvSpPr txBox="1">
            <a:spLocks/>
          </p:cNvSpPr>
          <p:nvPr/>
        </p:nvSpPr>
        <p:spPr>
          <a:xfrm>
            <a:off x="2409692" y="5564968"/>
            <a:ext cx="431188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800" dirty="0"/>
              <a:t>السنة الجامعية: </a:t>
            </a:r>
            <a:r>
              <a:rPr lang="ar-DZ" sz="2800" dirty="0"/>
              <a:t>2022-2023</a:t>
            </a:r>
            <a:endParaRPr lang="fr-FR" sz="2800" dirty="0"/>
          </a:p>
        </p:txBody>
      </p:sp>
      <p:pic>
        <p:nvPicPr>
          <p:cNvPr id="10" name="صورة 7"/>
          <p:cNvPicPr>
            <a:picLocks noChangeAspect="1"/>
          </p:cNvPicPr>
          <p:nvPr/>
        </p:nvPicPr>
        <p:blipFill>
          <a:blip r:embed="rId2"/>
          <a:srcRect l="12519" t="9540" r="13942" b="16385"/>
          <a:stretch>
            <a:fillRect/>
          </a:stretch>
        </p:blipFill>
        <p:spPr bwMode="auto">
          <a:xfrm>
            <a:off x="251720" y="260648"/>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صورة 7"/>
          <p:cNvPicPr>
            <a:picLocks noChangeAspect="1"/>
          </p:cNvPicPr>
          <p:nvPr/>
        </p:nvPicPr>
        <p:blipFill>
          <a:blip r:embed="rId2"/>
          <a:srcRect l="12519" t="9540" r="13942" b="16385"/>
          <a:stretch>
            <a:fillRect/>
          </a:stretch>
        </p:blipFill>
        <p:spPr bwMode="auto">
          <a:xfrm>
            <a:off x="7020472" y="188640"/>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Titre 1">
            <a:extLst>
              <a:ext uri="{FF2B5EF4-FFF2-40B4-BE49-F238E27FC236}">
                <a16:creationId xmlns:a16="http://schemas.microsoft.com/office/drawing/2014/main" id="{6B461639-19C7-079A-D286-3D79C86C4BC3}"/>
              </a:ext>
            </a:extLst>
          </p:cNvPr>
          <p:cNvSpPr txBox="1">
            <a:spLocks/>
          </p:cNvSpPr>
          <p:nvPr/>
        </p:nvSpPr>
        <p:spPr>
          <a:xfrm>
            <a:off x="1867574" y="2519606"/>
            <a:ext cx="5334200" cy="1120325"/>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70000"/>
              </a:lnSpc>
            </a:pPr>
            <a:r>
              <a:rPr lang="ar-DZ" sz="2400" b="1" dirty="0"/>
              <a:t>ميدان: علوم </a:t>
            </a:r>
            <a:r>
              <a:rPr lang="ar-DZ" sz="2400" b="1"/>
              <a:t>الطبيعة والحياة</a:t>
            </a:r>
            <a:endParaRPr lang="ar-DZ" sz="2400" b="1" dirty="0"/>
          </a:p>
          <a:p>
            <a:pPr rtl="1">
              <a:lnSpc>
                <a:spcPct val="170000"/>
              </a:lnSpc>
            </a:pPr>
            <a:r>
              <a:rPr lang="ar-DZ" sz="2400" b="1" dirty="0"/>
              <a:t>الشعبة: علوم بيولوجية</a:t>
            </a:r>
          </a:p>
          <a:p>
            <a:pPr rtl="1">
              <a:lnSpc>
                <a:spcPct val="170000"/>
              </a:lnSpc>
            </a:pPr>
            <a:r>
              <a:rPr lang="ar-DZ" sz="2400" b="1" dirty="0"/>
              <a:t>المستوى: السنة الثانية جذع مشترك</a:t>
            </a:r>
            <a:endParaRPr lang="fr-FR" sz="2400" b="1" dirty="0"/>
          </a:p>
        </p:txBody>
      </p:sp>
    </p:spTree>
    <p:extLst>
      <p:ext uri="{BB962C8B-B14F-4D97-AF65-F5344CB8AC3E}">
        <p14:creationId xmlns:p14="http://schemas.microsoft.com/office/powerpoint/2010/main" val="3428054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SA" sz="5400" b="1" dirty="0">
                <a:solidFill>
                  <a:srgbClr val="0000CC"/>
                </a:solidFill>
              </a:rPr>
              <a:t>العناية بالذرية</a:t>
            </a:r>
            <a:r>
              <a:rPr lang="fr-FR" sz="5400" b="1" dirty="0">
                <a:solidFill>
                  <a:srgbClr val="0000CC"/>
                </a:solidFill>
              </a:rPr>
              <a:t> Care </a:t>
            </a:r>
            <a:r>
              <a:rPr lang="fr-FR" sz="5400" b="1" dirty="0" err="1">
                <a:solidFill>
                  <a:srgbClr val="0000CC"/>
                </a:solidFill>
              </a:rPr>
              <a:t>offspring</a:t>
            </a:r>
            <a:r>
              <a:rPr lang="fr-FR" sz="5400" b="1" dirty="0">
                <a:solidFill>
                  <a:srgbClr val="0000CC"/>
                </a:solidFill>
              </a:rPr>
              <a:t> </a:t>
            </a:r>
            <a:endParaRPr lang="fr-FR" sz="5400" dirty="0">
              <a:solidFill>
                <a:srgbClr val="0000CC"/>
              </a:solidFill>
            </a:endParaRPr>
          </a:p>
        </p:txBody>
      </p:sp>
      <p:sp>
        <p:nvSpPr>
          <p:cNvPr id="3" name="Espace réservé du contenu 2"/>
          <p:cNvSpPr>
            <a:spLocks noGrp="1"/>
          </p:cNvSpPr>
          <p:nvPr>
            <p:ph idx="1"/>
          </p:nvPr>
        </p:nvSpPr>
        <p:spPr/>
        <p:txBody>
          <a:bodyPr>
            <a:normAutofit/>
          </a:bodyPr>
          <a:lstStyle/>
          <a:p>
            <a:pPr marL="0" indent="0" algn="ctr" rtl="1">
              <a:buNone/>
            </a:pPr>
            <a:r>
              <a:rPr lang="ar-SA" sz="4800" dirty="0"/>
              <a:t>الأمومة ورعاية الأم أو الأب أو كلاهما لصغار النوع بتأمين الغذاء للصغار والحماية من الأعداء وتعليم الصغار العديد من أنماط السلوك الهام للحياة. وغالبا ما تقوم الأنثى بهذه الوظيفة، كما في حالة العديد من الثدييات</a:t>
            </a:r>
            <a:endParaRPr lang="fr-FR" sz="4800" dirty="0"/>
          </a:p>
          <a:p>
            <a:endParaRPr lang="fr-FR" sz="4800" dirty="0"/>
          </a:p>
        </p:txBody>
      </p:sp>
    </p:spTree>
    <p:extLst>
      <p:ext uri="{BB962C8B-B14F-4D97-AF65-F5344CB8AC3E}">
        <p14:creationId xmlns:p14="http://schemas.microsoft.com/office/powerpoint/2010/main" val="235366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ou Ghassane\Desktop\ecology\c422a8ef72bb2f5706b990c9079442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71"/>
            <a:ext cx="9144000" cy="681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8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ou Ghassane\Desktop\ecology\uyfgkfd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82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ou Ghassane\Desktop\ecology\elephant-mo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33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b="1" dirty="0">
                <a:solidFill>
                  <a:srgbClr val="0000CC"/>
                </a:solidFill>
              </a:rPr>
              <a:t>السلوك </a:t>
            </a:r>
            <a:r>
              <a:rPr lang="ar-SA" b="1" dirty="0" err="1">
                <a:solidFill>
                  <a:srgbClr val="0000CC"/>
                </a:solidFill>
              </a:rPr>
              <a:t>الإجتماعي</a:t>
            </a:r>
            <a:r>
              <a:rPr lang="fr-FR" b="1" dirty="0">
                <a:solidFill>
                  <a:srgbClr val="0000CC"/>
                </a:solidFill>
              </a:rPr>
              <a:t>Social </a:t>
            </a:r>
            <a:r>
              <a:rPr lang="fr-FR" b="1" dirty="0" err="1">
                <a:solidFill>
                  <a:srgbClr val="0000CC"/>
                </a:solidFill>
              </a:rPr>
              <a:t>behavior</a:t>
            </a:r>
            <a:r>
              <a:rPr lang="fr-FR" b="1" dirty="0">
                <a:solidFill>
                  <a:srgbClr val="0000CC"/>
                </a:solidFill>
              </a:rPr>
              <a:t> </a:t>
            </a:r>
          </a:p>
        </p:txBody>
      </p:sp>
      <p:sp>
        <p:nvSpPr>
          <p:cNvPr id="3" name="Espace réservé du contenu 2"/>
          <p:cNvSpPr>
            <a:spLocks noGrp="1"/>
          </p:cNvSpPr>
          <p:nvPr>
            <p:ph idx="1"/>
          </p:nvPr>
        </p:nvSpPr>
        <p:spPr/>
        <p:txBody>
          <a:bodyPr>
            <a:normAutofit/>
          </a:bodyPr>
          <a:lstStyle/>
          <a:p>
            <a:pPr marL="0" indent="0" algn="ctr" rtl="1">
              <a:buNone/>
            </a:pPr>
            <a:r>
              <a:rPr lang="ar-SA" sz="4800" dirty="0"/>
              <a:t>إن كل كائن حي لا يستطيع أن يعيش بمفرده، بل غالبا ما يعيش مع غيره من أفراد نوعه معيشة اجتماعية يتعاون الجميع مع بعضهم البعض في تناسق يعطيهم قوة </a:t>
            </a:r>
            <a:r>
              <a:rPr lang="ar-SA" sz="4800" dirty="0" err="1"/>
              <a:t>الإستمرارية</a:t>
            </a:r>
            <a:r>
              <a:rPr lang="ar-SA" sz="4800" dirty="0"/>
              <a:t> في البيئة التي يعيشون فيها. </a:t>
            </a:r>
            <a:endParaRPr lang="fr-FR" sz="4800" dirty="0"/>
          </a:p>
          <a:p>
            <a:endParaRPr lang="fr-FR" sz="4800" dirty="0"/>
          </a:p>
        </p:txBody>
      </p:sp>
    </p:spTree>
    <p:extLst>
      <p:ext uri="{BB962C8B-B14F-4D97-AF65-F5344CB8AC3E}">
        <p14:creationId xmlns:p14="http://schemas.microsoft.com/office/powerpoint/2010/main" val="135924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ou Ghassane\Desktop\ecology\loveorkill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76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96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ou Ghassane\Desktop\ecology\Social_behavior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21"/>
            <a:ext cx="9144000" cy="682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20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772816"/>
            <a:ext cx="8229600" cy="3312368"/>
          </a:xfrm>
        </p:spPr>
        <p:txBody>
          <a:bodyPr>
            <a:normAutofit/>
          </a:bodyPr>
          <a:lstStyle/>
          <a:p>
            <a:pPr marL="0" indent="0" algn="ctr" rtl="1">
              <a:lnSpc>
                <a:spcPct val="150000"/>
              </a:lnSpc>
              <a:buNone/>
            </a:pPr>
            <a:r>
              <a:rPr lang="ar-SA" sz="11500" b="1" dirty="0"/>
              <a:t>بعض الأمثلة</a:t>
            </a:r>
            <a:endParaRPr lang="fr-FR" sz="6600" dirty="0"/>
          </a:p>
        </p:txBody>
      </p:sp>
    </p:spTree>
    <p:extLst>
      <p:ext uri="{BB962C8B-B14F-4D97-AF65-F5344CB8AC3E}">
        <p14:creationId xmlns:p14="http://schemas.microsoft.com/office/powerpoint/2010/main" val="8143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548680"/>
            <a:ext cx="8229600" cy="5616624"/>
          </a:xfrm>
        </p:spPr>
        <p:txBody>
          <a:bodyPr>
            <a:noAutofit/>
          </a:bodyPr>
          <a:lstStyle/>
          <a:p>
            <a:pPr marL="0" lvl="0" indent="0" algn="ctr" rtl="1">
              <a:buNone/>
            </a:pPr>
            <a:r>
              <a:rPr lang="ar-SA" sz="6000" dirty="0"/>
              <a:t>مجتمع النحل والنمل. أين تعيش في مستعمرات حيث تؤدي كل فئة وظيفة معينة، وتختلف أفراد الفئات في بنائها </a:t>
            </a:r>
            <a:r>
              <a:rPr lang="ar-SA" sz="6000" dirty="0" err="1"/>
              <a:t>المورفولوجي</a:t>
            </a:r>
            <a:r>
              <a:rPr lang="ar-SA" sz="6000" dirty="0"/>
              <a:t> حتى تتلاءم  كل فئة مع الوظيفة التي تؤديها في المستعمرة</a:t>
            </a:r>
            <a:r>
              <a:rPr lang="fr-FR" sz="6000" dirty="0"/>
              <a:t> .</a:t>
            </a:r>
          </a:p>
        </p:txBody>
      </p:sp>
    </p:spTree>
    <p:extLst>
      <p:ext uri="{BB962C8B-B14F-4D97-AF65-F5344CB8AC3E}">
        <p14:creationId xmlns:p14="http://schemas.microsoft.com/office/powerpoint/2010/main" val="19692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ou Ghassane\Desktop\ecology\bees-collect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36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70186"/>
          </a:xfrm>
          <a:solidFill>
            <a:srgbClr val="92D050"/>
          </a:solidFill>
        </p:spPr>
        <p:txBody>
          <a:bodyPr>
            <a:noAutofit/>
          </a:bodyPr>
          <a:lstStyle/>
          <a:p>
            <a:pPr rtl="1"/>
            <a:r>
              <a:rPr lang="ar-SA" sz="7200" b="1" dirty="0"/>
              <a:t>الفصل الثاني</a:t>
            </a:r>
            <a:endParaRPr lang="fr-FR" sz="7200" dirty="0"/>
          </a:p>
        </p:txBody>
      </p:sp>
      <p:sp>
        <p:nvSpPr>
          <p:cNvPr id="4" name="Sous-titre 2"/>
          <p:cNvSpPr txBox="1">
            <a:spLocks/>
          </p:cNvSpPr>
          <p:nvPr/>
        </p:nvSpPr>
        <p:spPr>
          <a:xfrm>
            <a:off x="323528" y="2204864"/>
            <a:ext cx="8424936" cy="4320480"/>
          </a:xfrm>
          <a:prstGeom prst="rect">
            <a:avLst/>
          </a:prstGeom>
        </p:spPr>
        <p:txBody>
          <a:bodyPr vert="horz" lIns="91440" tIns="45720" rIns="91440" bIns="45720"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العوامل البيئية</a:t>
            </a:r>
          </a:p>
          <a:p>
            <a:pPr marL="0" indent="0" algn="ctr" rtl="1">
              <a:buNone/>
            </a:pPr>
            <a:r>
              <a:rPr lang="fr-FR" sz="8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Ecological</a:t>
            </a:r>
            <a:r>
              <a:rPr lang="fr-F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fr-FR" sz="8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Factors</a:t>
            </a:r>
            <a:endParaRPr lang="fr-F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3098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ou Ghassane\Desktop\ecology\B97467728Z.120150612113720000GTL9SLA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9" y="0"/>
            <a:ext cx="91556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9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Autofit/>
          </a:bodyPr>
          <a:lstStyle/>
          <a:p>
            <a:pPr marL="0" indent="0" algn="ctr" rtl="1">
              <a:buNone/>
            </a:pPr>
            <a:r>
              <a:rPr lang="ar-SA" sz="4800" dirty="0"/>
              <a:t>خروج بعض الحيوانات في جماعات للبحث عن غذائها بحيث يحد الأفراد الأقوياء القطيع من الخارج للحماية من الأعداء ولتوجيه المجموعة </a:t>
            </a:r>
            <a:r>
              <a:rPr lang="ar-SA" sz="4800" dirty="0" err="1"/>
              <a:t>لإرتياد</a:t>
            </a:r>
            <a:r>
              <a:rPr lang="ar-SA" sz="4800" dirty="0"/>
              <a:t> أماكن توفر الغذاء اللازمة للقطيع، وإتباع خطة محكمة للبحث عن الغذاء والحصول عليه ويطلق عليه </a:t>
            </a:r>
            <a:r>
              <a:rPr lang="ar-SA" sz="4800" dirty="0">
                <a:solidFill>
                  <a:srgbClr val="00FF00"/>
                </a:solidFill>
              </a:rPr>
              <a:t>الرعي الأمثل</a:t>
            </a:r>
            <a:r>
              <a:rPr lang="ar-SA" sz="4800" dirty="0"/>
              <a:t>، مما يحقق أفضلية البقاء لأفراد </a:t>
            </a:r>
            <a:endParaRPr lang="fr-FR" sz="4400" dirty="0"/>
          </a:p>
        </p:txBody>
      </p:sp>
    </p:spTree>
    <p:extLst>
      <p:ext uri="{BB962C8B-B14F-4D97-AF65-F5344CB8AC3E}">
        <p14:creationId xmlns:p14="http://schemas.microsoft.com/office/powerpoint/2010/main" val="25957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Autofit/>
          </a:bodyPr>
          <a:lstStyle/>
          <a:p>
            <a:pPr marL="0" indent="0" algn="ctr" rtl="1">
              <a:buNone/>
            </a:pPr>
            <a:r>
              <a:rPr lang="ar-SA" sz="4400" dirty="0"/>
              <a:t>اللعب الذي يمارسه صغار الثدييات والطيور، ويبدو أنه وسيلة يمارس بها الصغار بعض أفعال الكبار من باب إعداد الصغار لسلوك الكبار مستقبلا، كما عند الدب القطبي حيث يلعب الصغار لعبة الحرب يتعاركون خلالها كأنهم يعدون أنفسهم لمهام صعبة عندما يكبرون </a:t>
            </a:r>
            <a:r>
              <a:rPr lang="ar-SA" sz="4400" dirty="0" err="1"/>
              <a:t>كإصطياد</a:t>
            </a:r>
            <a:r>
              <a:rPr lang="ar-SA" sz="4400" dirty="0"/>
              <a:t> الفرائس والمصارعة بين</a:t>
            </a:r>
            <a:endParaRPr lang="fr-FR" sz="4400" dirty="0"/>
          </a:p>
        </p:txBody>
      </p:sp>
    </p:spTree>
    <p:extLst>
      <p:ext uri="{BB962C8B-B14F-4D97-AF65-F5344CB8AC3E}">
        <p14:creationId xmlns:p14="http://schemas.microsoft.com/office/powerpoint/2010/main" val="794029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SA" sz="3600" b="1" dirty="0">
                <a:solidFill>
                  <a:srgbClr val="0000CC"/>
                </a:solidFill>
              </a:rPr>
              <a:t>التنافس بين أفراد النوع الواحد</a:t>
            </a:r>
            <a:br>
              <a:rPr lang="fr-FR" sz="3600" b="1" dirty="0">
                <a:solidFill>
                  <a:srgbClr val="0000CC"/>
                </a:solidFill>
              </a:rPr>
            </a:br>
            <a:r>
              <a:rPr lang="fr-FR" sz="3600" b="1" dirty="0" err="1">
                <a:solidFill>
                  <a:srgbClr val="0000CC"/>
                </a:solidFill>
              </a:rPr>
              <a:t>intraspecific</a:t>
            </a:r>
            <a:r>
              <a:rPr lang="fr-FR" sz="3600" b="1" dirty="0">
                <a:solidFill>
                  <a:srgbClr val="0000CC"/>
                </a:solidFill>
              </a:rPr>
              <a:t> </a:t>
            </a:r>
            <a:r>
              <a:rPr lang="fr-FR" sz="3600" b="1" dirty="0" err="1">
                <a:solidFill>
                  <a:srgbClr val="0000CC"/>
                </a:solidFill>
              </a:rPr>
              <a:t>Competition</a:t>
            </a:r>
            <a:r>
              <a:rPr lang="fr-FR" sz="3600" b="1" dirty="0">
                <a:solidFill>
                  <a:srgbClr val="0000CC"/>
                </a:solidFill>
              </a:rPr>
              <a:t> </a:t>
            </a:r>
          </a:p>
        </p:txBody>
      </p:sp>
      <p:sp>
        <p:nvSpPr>
          <p:cNvPr id="3" name="Espace réservé du contenu 2"/>
          <p:cNvSpPr>
            <a:spLocks noGrp="1"/>
          </p:cNvSpPr>
          <p:nvPr>
            <p:ph idx="1"/>
          </p:nvPr>
        </p:nvSpPr>
        <p:spPr/>
        <p:txBody>
          <a:bodyPr>
            <a:normAutofit fontScale="85000" lnSpcReduction="20000"/>
          </a:bodyPr>
          <a:lstStyle/>
          <a:p>
            <a:pPr marL="0" indent="0" algn="ctr" rtl="1">
              <a:buNone/>
            </a:pPr>
            <a:r>
              <a:rPr lang="ar-SA" sz="4400" dirty="0"/>
              <a:t>لكل نوع من الكائنات الحية </a:t>
            </a:r>
            <a:r>
              <a:rPr lang="ar-SA" sz="4400" dirty="0" err="1"/>
              <a:t>إحتياجاته</a:t>
            </a:r>
            <a:r>
              <a:rPr lang="ar-SA" sz="4400" dirty="0"/>
              <a:t> من المأكل والمشرب والمكان الذي يزاول فيه جميع أنشطته الحيوية، وبتوافر هذه </a:t>
            </a:r>
            <a:r>
              <a:rPr lang="ar-SA" sz="4400" dirty="0" err="1"/>
              <a:t>الإحتياجات</a:t>
            </a:r>
            <a:r>
              <a:rPr lang="ar-SA" sz="4400" dirty="0"/>
              <a:t> بحيث تكفى جميع أفراد عشيرة </a:t>
            </a:r>
            <a:r>
              <a:rPr lang="fr-FR" sz="4400" dirty="0"/>
              <a:t>(Population)</a:t>
            </a:r>
            <a:r>
              <a:rPr lang="ar-SA" sz="4400" dirty="0"/>
              <a:t> النوع، لا يحدث التنافس. أما عندما يقل معدل هذه </a:t>
            </a:r>
            <a:r>
              <a:rPr lang="ar-SA" sz="4400" dirty="0" err="1"/>
              <a:t>الإحتياجات</a:t>
            </a:r>
            <a:r>
              <a:rPr lang="ar-SA" sz="4400" dirty="0"/>
              <a:t> بحيث لا تكفى جميع أفراد العشيرة كنتيجة لزيادة </a:t>
            </a:r>
            <a:r>
              <a:rPr lang="ar-SA" sz="4400" dirty="0">
                <a:solidFill>
                  <a:srgbClr val="FF0000"/>
                </a:solidFill>
              </a:rPr>
              <a:t>عدد الأفراد </a:t>
            </a:r>
            <a:r>
              <a:rPr lang="ar-SA" sz="4400" dirty="0"/>
              <a:t>أو </a:t>
            </a:r>
            <a:r>
              <a:rPr lang="ar-SA" sz="4400" dirty="0">
                <a:solidFill>
                  <a:srgbClr val="FF0000"/>
                </a:solidFill>
              </a:rPr>
              <a:t>لقلة الموار</a:t>
            </a:r>
            <a:r>
              <a:rPr lang="ar-SA" sz="4400" dirty="0"/>
              <a:t>د في أوقات معينة من السنة، يلجأ بعض أفراد العشيرة إلى التنافس مع الآخرين لتأمين واحتكار ما يحتاجه على حساب الآخرين من أفراد عشيرته. </a:t>
            </a:r>
            <a:endParaRPr lang="fr-FR" dirty="0"/>
          </a:p>
        </p:txBody>
      </p:sp>
    </p:spTree>
    <p:extLst>
      <p:ext uri="{BB962C8B-B14F-4D97-AF65-F5344CB8AC3E}">
        <p14:creationId xmlns:p14="http://schemas.microsoft.com/office/powerpoint/2010/main" val="226196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bou Ghassane\Desktop\ecology\competi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588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264696"/>
          </a:xfrm>
        </p:spPr>
        <p:txBody>
          <a:bodyPr>
            <a:noAutofit/>
          </a:bodyPr>
          <a:lstStyle/>
          <a:p>
            <a:pPr marL="0" indent="0" algn="ctr" rtl="1">
              <a:buNone/>
            </a:pPr>
            <a:r>
              <a:rPr lang="ar-SA" sz="3400" dirty="0"/>
              <a:t>يتعارك المتنافسون عادة ويتصارعون دون الوقوع في قتال حقيقي، فالعراك والصراع يكون </a:t>
            </a:r>
            <a:r>
              <a:rPr lang="ar-SA" sz="3400" dirty="0" err="1">
                <a:solidFill>
                  <a:srgbClr val="0000CC"/>
                </a:solidFill>
              </a:rPr>
              <a:t>بإستعراض</a:t>
            </a:r>
            <a:r>
              <a:rPr lang="ar-SA" sz="3400" dirty="0">
                <a:solidFill>
                  <a:srgbClr val="0000CC"/>
                </a:solidFill>
              </a:rPr>
              <a:t> مظاهر القوة والتهديد  بمجموعة من الأفعال العدوانية </a:t>
            </a:r>
            <a:r>
              <a:rPr lang="fr-FR" sz="3400" dirty="0">
                <a:solidFill>
                  <a:srgbClr val="0000CC"/>
                </a:solidFill>
              </a:rPr>
              <a:t>(</a:t>
            </a:r>
            <a:r>
              <a:rPr lang="fr-FR" sz="3400" dirty="0" err="1">
                <a:solidFill>
                  <a:srgbClr val="0000CC"/>
                </a:solidFill>
              </a:rPr>
              <a:t>aggressive</a:t>
            </a:r>
            <a:r>
              <a:rPr lang="fr-FR" sz="3400" dirty="0">
                <a:solidFill>
                  <a:srgbClr val="0000CC"/>
                </a:solidFill>
              </a:rPr>
              <a:t> actions )</a:t>
            </a:r>
            <a:r>
              <a:rPr lang="ar-SA" sz="3400" dirty="0">
                <a:solidFill>
                  <a:srgbClr val="0000CC"/>
                </a:solidFill>
              </a:rPr>
              <a:t> كالتكشير عن الأنياب أو الهدير بالأصوات المخيفة أو </a:t>
            </a:r>
            <a:r>
              <a:rPr lang="ar-SA" sz="3400" dirty="0" err="1">
                <a:solidFill>
                  <a:srgbClr val="0000CC"/>
                </a:solidFill>
              </a:rPr>
              <a:t>بالإندفاع</a:t>
            </a:r>
            <a:r>
              <a:rPr lang="ar-SA" sz="3400" dirty="0">
                <a:solidFill>
                  <a:srgbClr val="0000CC"/>
                </a:solidFill>
              </a:rPr>
              <a:t> الوهمي نحو الخصم بطريقة </a:t>
            </a:r>
            <a:r>
              <a:rPr lang="ar-SA" sz="3400" dirty="0" err="1">
                <a:solidFill>
                  <a:srgbClr val="0000CC"/>
                </a:solidFill>
              </a:rPr>
              <a:t>إستفزازية</a:t>
            </a:r>
            <a:r>
              <a:rPr lang="ar-SA" sz="3400" dirty="0">
                <a:solidFill>
                  <a:srgbClr val="0000CC"/>
                </a:solidFill>
              </a:rPr>
              <a:t> أو بتصويب بعض أجزاء الجسم نحو الخصم أو تقريبها من دون المساس به</a:t>
            </a:r>
            <a:r>
              <a:rPr lang="ar-SA" sz="3400" dirty="0"/>
              <a:t>.  أي إنها بمثابة سلسلة من الأفعال الرمزية التي تقوم مقام الطقوس الثابتة في كل نوع من الكائنات الحية تورث من جيل لآخر، والتي من شأنها تجنب </a:t>
            </a:r>
            <a:r>
              <a:rPr lang="ar-SA" sz="3400" dirty="0" err="1"/>
              <a:t>الإحتكاك</a:t>
            </a:r>
            <a:r>
              <a:rPr lang="ar-SA" sz="3400" dirty="0"/>
              <a:t> المباشر مع الخصم وسرعان ما يستسلم أحد المتنافسين (الأضعف) للآخر (الأقوى).</a:t>
            </a:r>
            <a:endParaRPr lang="fr-FR" sz="3400" dirty="0"/>
          </a:p>
          <a:p>
            <a:pPr algn="r" rtl="1"/>
            <a:endParaRPr lang="fr-FR" dirty="0"/>
          </a:p>
        </p:txBody>
      </p:sp>
    </p:spTree>
    <p:extLst>
      <p:ext uri="{BB962C8B-B14F-4D97-AF65-F5344CB8AC3E}">
        <p14:creationId xmlns:p14="http://schemas.microsoft.com/office/powerpoint/2010/main" val="3605091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a:bodyPr>
          <a:lstStyle/>
          <a:p>
            <a:pPr marL="0" indent="0" algn="ctr" rtl="1">
              <a:buNone/>
            </a:pPr>
            <a:r>
              <a:rPr lang="ar-SA" sz="4800" dirty="0"/>
              <a:t>إن ضحايا التنافس يجدون أنفسهم مجبرين على </a:t>
            </a:r>
            <a:r>
              <a:rPr lang="ar-SA" sz="4800" dirty="0" err="1"/>
              <a:t>إرتياد</a:t>
            </a:r>
            <a:r>
              <a:rPr lang="ar-SA" sz="4800" dirty="0"/>
              <a:t> أماكن أخرى غير مناسبة لهم أو لا تفي بكل </a:t>
            </a:r>
            <a:r>
              <a:rPr lang="ar-SA" sz="4800" dirty="0" err="1"/>
              <a:t>إحتياجاتهم</a:t>
            </a:r>
            <a:r>
              <a:rPr lang="ar-SA" sz="4800" dirty="0"/>
              <a:t>، أو قد يجدون أنفسهم في مجاعة تؤدي إلى موتهم. ونجد أن صغار العشيرة هم الأفراد الأكثر معاناة من قسوة التنافس تحت الظروف المذكورة.</a:t>
            </a:r>
            <a:endParaRPr lang="fr-FR" sz="4800" dirty="0"/>
          </a:p>
          <a:p>
            <a:pPr algn="ctr" rtl="1"/>
            <a:endParaRPr lang="fr-FR" sz="4800" dirty="0"/>
          </a:p>
        </p:txBody>
      </p:sp>
    </p:spTree>
    <p:extLst>
      <p:ext uri="{BB962C8B-B14F-4D97-AF65-F5344CB8AC3E}">
        <p14:creationId xmlns:p14="http://schemas.microsoft.com/office/powerpoint/2010/main" val="3239273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6600" b="1" dirty="0"/>
              <a:t>بعض الأمثلة</a:t>
            </a:r>
            <a:endParaRPr lang="fr-FR" sz="6600" dirty="0"/>
          </a:p>
        </p:txBody>
      </p:sp>
      <p:sp>
        <p:nvSpPr>
          <p:cNvPr id="3" name="Espace réservé du contenu 2"/>
          <p:cNvSpPr>
            <a:spLocks noGrp="1"/>
          </p:cNvSpPr>
          <p:nvPr>
            <p:ph idx="1"/>
          </p:nvPr>
        </p:nvSpPr>
        <p:spPr/>
        <p:txBody>
          <a:bodyPr>
            <a:normAutofit lnSpcReduction="10000"/>
          </a:bodyPr>
          <a:lstStyle/>
          <a:p>
            <a:pPr marL="0" lvl="0" indent="0" algn="ctr" rtl="1">
              <a:buNone/>
            </a:pPr>
            <a:r>
              <a:rPr lang="ar-SA" sz="4400" dirty="0"/>
              <a:t>تنخرط الذئاب في العراك والصراع، فتبدأ بنفش الفراء ومواجهة الخصم ثم تأخذ في الهدير بصوت مفزع والتكشير عن الأنياب وما إلى ذلك من التهديد والوعيد بالكر والحمل على الخصم الذي لا يسعه إلا </a:t>
            </a:r>
            <a:r>
              <a:rPr lang="ar-SA" sz="4400" dirty="0" err="1"/>
              <a:t>الإستسلام</a:t>
            </a:r>
            <a:r>
              <a:rPr lang="ar-SA" sz="4400" dirty="0"/>
              <a:t>  والخضوع للأعنف </a:t>
            </a:r>
            <a:r>
              <a:rPr lang="ar-SA" sz="4400" dirty="0" err="1"/>
              <a:t>والإنسحاب</a:t>
            </a:r>
            <a:r>
              <a:rPr lang="ar-SA" sz="4400" dirty="0"/>
              <a:t> خافضا ذيله كامشا فروته.</a:t>
            </a:r>
            <a:endParaRPr lang="fr-FR" sz="4400" dirty="0"/>
          </a:p>
          <a:p>
            <a:pPr algn="ctr"/>
            <a:endParaRPr lang="fr-FR" dirty="0"/>
          </a:p>
        </p:txBody>
      </p:sp>
    </p:spTree>
    <p:extLst>
      <p:ext uri="{BB962C8B-B14F-4D97-AF65-F5344CB8AC3E}">
        <p14:creationId xmlns:p14="http://schemas.microsoft.com/office/powerpoint/2010/main" val="229041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a:bodyPr>
          <a:lstStyle/>
          <a:p>
            <a:pPr marL="0" lvl="0" indent="0" algn="ctr" rtl="1">
              <a:buNone/>
            </a:pPr>
            <a:r>
              <a:rPr lang="ar-SA" sz="4000" dirty="0"/>
              <a:t>التنافس ملاحظ أيضا في عالم النبات، فبعض أنواع النبات تفرز من أوراقها بعض المواد المثبطة للنمو والتي توزع حول قاعدة النبات عاملة بذلك على منع نمو النباتات الصغيرة لنفس النوع. وهذا بدوره يؤدى إلى توفير مساحة كافية من التربة المحتوية على ما يحتاجه النبات ويؤدي إلى إنبات البذور في أماكن بعيدة عن مجال تأثير مثبطات النمو، عاملاً بذلك على </a:t>
            </a:r>
            <a:r>
              <a:rPr lang="ar-SA" sz="4000" dirty="0" err="1"/>
              <a:t>إنتشار</a:t>
            </a:r>
            <a:r>
              <a:rPr lang="ar-SA" sz="4000" dirty="0"/>
              <a:t> النوع </a:t>
            </a:r>
            <a:r>
              <a:rPr lang="ar-SA" sz="4000" dirty="0" err="1"/>
              <a:t>وإتساع</a:t>
            </a:r>
            <a:r>
              <a:rPr lang="ar-SA" sz="4000" dirty="0"/>
              <a:t> رقعة موطنه.</a:t>
            </a:r>
            <a:endParaRPr lang="fr-FR" sz="4000" dirty="0"/>
          </a:p>
          <a:p>
            <a:endParaRPr lang="fr-FR" sz="4000" dirty="0"/>
          </a:p>
        </p:txBody>
      </p:sp>
    </p:spTree>
    <p:extLst>
      <p:ext uri="{BB962C8B-B14F-4D97-AF65-F5344CB8AC3E}">
        <p14:creationId xmlns:p14="http://schemas.microsoft.com/office/powerpoint/2010/main" val="606399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bou Ghassane\Desktop\ecology\s1194i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91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z="6600" b="1" dirty="0"/>
              <a:t>مقدمة</a:t>
            </a:r>
            <a:endParaRPr lang="fr-FR" b="1" dirty="0"/>
          </a:p>
        </p:txBody>
      </p:sp>
      <p:sp>
        <p:nvSpPr>
          <p:cNvPr id="3" name="Espace réservé du contenu 2"/>
          <p:cNvSpPr>
            <a:spLocks noGrp="1"/>
          </p:cNvSpPr>
          <p:nvPr>
            <p:ph idx="1"/>
          </p:nvPr>
        </p:nvSpPr>
        <p:spPr/>
        <p:txBody>
          <a:bodyPr>
            <a:normAutofit/>
          </a:bodyPr>
          <a:lstStyle/>
          <a:p>
            <a:pPr marL="0" indent="0" algn="ctr" rtl="1">
              <a:buNone/>
            </a:pPr>
            <a:r>
              <a:rPr lang="ar-SA" dirty="0"/>
              <a:t>من المعروف علميا أن النظم البيئية الطبيعية تتأثر بالعديد من العوامل الفيزيائية والكيميائية والحيوية المتداخلة، وهي ما تسمى </a:t>
            </a:r>
            <a:r>
              <a:rPr lang="ar-SA" dirty="0">
                <a:solidFill>
                  <a:srgbClr val="FF0000"/>
                </a:solidFill>
              </a:rPr>
              <a:t>العوامل البيئية</a:t>
            </a:r>
            <a:r>
              <a:rPr lang="ar-SA" dirty="0"/>
              <a:t>.</a:t>
            </a:r>
            <a:r>
              <a:rPr lang="fr-FR" dirty="0"/>
              <a:t> </a:t>
            </a:r>
            <a:r>
              <a:rPr lang="ar-SA" dirty="0"/>
              <a:t>وتشمل هذه العوامل: </a:t>
            </a:r>
            <a:r>
              <a:rPr lang="ar-SA" dirty="0">
                <a:solidFill>
                  <a:srgbClr val="0000CC"/>
                </a:solidFill>
              </a:rPr>
              <a:t>معدل الأمطار من حيث الكمية والتوزيع خلال العام، بالإضافة إلى كمية الرطوبة في </a:t>
            </a:r>
            <a:r>
              <a:rPr lang="ar-SA" dirty="0" err="1">
                <a:solidFill>
                  <a:srgbClr val="0000CC"/>
                </a:solidFill>
              </a:rPr>
              <a:t>التربة،درجة</a:t>
            </a:r>
            <a:r>
              <a:rPr lang="ar-SA" dirty="0">
                <a:solidFill>
                  <a:srgbClr val="0000CC"/>
                </a:solidFill>
              </a:rPr>
              <a:t> الحرارة من حيث الدرجات العليا والدنيا والمعدل، الضوء، العناصر الكيميائية الغذائية، درجة الحموضة </a:t>
            </a:r>
            <a:r>
              <a:rPr lang="fr-FR" dirty="0">
                <a:solidFill>
                  <a:srgbClr val="0000CC"/>
                </a:solidFill>
              </a:rPr>
              <a:t>pH </a:t>
            </a:r>
            <a:r>
              <a:rPr lang="ar-SA" dirty="0">
                <a:solidFill>
                  <a:srgbClr val="0000CC"/>
                </a:solidFill>
              </a:rPr>
              <a:t>، الملوحة، الحرائق والتضاريس </a:t>
            </a:r>
            <a:r>
              <a:rPr lang="ar-SA" dirty="0">
                <a:solidFill>
                  <a:srgbClr val="00FF00"/>
                </a:solidFill>
              </a:rPr>
              <a:t>والعلاقات القائمة بين الكائنات</a:t>
            </a:r>
            <a:r>
              <a:rPr lang="fr-FR" dirty="0">
                <a:solidFill>
                  <a:srgbClr val="00FF00"/>
                </a:solidFill>
              </a:rPr>
              <a:t> </a:t>
            </a:r>
            <a:r>
              <a:rPr lang="ar-SA" dirty="0">
                <a:solidFill>
                  <a:srgbClr val="00FF00"/>
                </a:solidFill>
              </a:rPr>
              <a:t>الحية</a:t>
            </a:r>
            <a:endParaRPr lang="fr-FR" dirty="0">
              <a:solidFill>
                <a:srgbClr val="00FF00"/>
              </a:solidFill>
            </a:endParaRPr>
          </a:p>
        </p:txBody>
      </p:sp>
    </p:spTree>
    <p:extLst>
      <p:ext uri="{BB962C8B-B14F-4D97-AF65-F5344CB8AC3E}">
        <p14:creationId xmlns:p14="http://schemas.microsoft.com/office/powerpoint/2010/main" val="1910446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bou Ghassane\Desktop\ecology\416304-big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
            <a:ext cx="9144000" cy="686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940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ou Ghassane\Desktop\ecology\bighorn_she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29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130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ou Ghassane\Desktop\ecology\compet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09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SA" sz="5400" b="1" dirty="0"/>
              <a:t>الأهمية البيئية للتنافس</a:t>
            </a:r>
            <a:endParaRPr lang="fr-FR" sz="5400" b="1" dirty="0">
              <a:solidFill>
                <a:srgbClr val="00FF00"/>
              </a:solidFill>
            </a:endParaRPr>
          </a:p>
        </p:txBody>
      </p:sp>
      <p:sp>
        <p:nvSpPr>
          <p:cNvPr id="3" name="Espace réservé du contenu 2"/>
          <p:cNvSpPr>
            <a:spLocks noGrp="1"/>
          </p:cNvSpPr>
          <p:nvPr>
            <p:ph idx="1"/>
          </p:nvPr>
        </p:nvSpPr>
        <p:spPr/>
        <p:txBody>
          <a:bodyPr>
            <a:noAutofit/>
          </a:bodyPr>
          <a:lstStyle/>
          <a:p>
            <a:pPr lvl="0" algn="ctr" rtl="1"/>
            <a:r>
              <a:rPr lang="ar-SA" sz="3600" dirty="0"/>
              <a:t>التنافس يحد من عدد الأفراد الذين يعيشون في بيئة معينة، بحيث يكون عدد الأفراد مناسبا للموارد البيئية. فكثير من الحيوانات تلجأ إلى خفض معدل التكاثر لتقليل عدد أفراد النوع وحفظ العدد عند المستوى المناسب لموارد تلك البيئة، كما يلجأ بعض الحيوانات إلى الهجرة </a:t>
            </a:r>
            <a:r>
              <a:rPr lang="fr-FR" sz="3600" dirty="0"/>
              <a:t>(Migration)</a:t>
            </a:r>
            <a:r>
              <a:rPr lang="ar-SA" sz="3600" dirty="0"/>
              <a:t> لأماكن أخرى لتخفف من الضغط على موارد البيئة المحدودة. </a:t>
            </a:r>
            <a:endParaRPr lang="fr-FR" sz="3600" dirty="0"/>
          </a:p>
        </p:txBody>
      </p:sp>
    </p:spTree>
    <p:extLst>
      <p:ext uri="{BB962C8B-B14F-4D97-AF65-F5344CB8AC3E}">
        <p14:creationId xmlns:p14="http://schemas.microsoft.com/office/powerpoint/2010/main" val="319088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a:bodyPr>
          <a:lstStyle/>
          <a:p>
            <a:pPr lvl="0" algn="ctr" rtl="1"/>
            <a:r>
              <a:rPr lang="ar-SA" sz="6000" dirty="0"/>
              <a:t>التنافس يعمل على التخلص من الضعيف والمريض سواء الصغار أو البالغين.</a:t>
            </a:r>
            <a:endParaRPr lang="fr-FR" sz="6000" dirty="0"/>
          </a:p>
          <a:p>
            <a:pPr algn="ctr" rtl="1"/>
            <a:r>
              <a:rPr lang="ar-SA" sz="6000" dirty="0"/>
              <a:t>التنافس يؤدى إلى انتشار النوع وارتياده لأماكن أخرى.</a:t>
            </a:r>
            <a:endParaRPr lang="fr-FR" sz="6000" dirty="0"/>
          </a:p>
          <a:p>
            <a:endParaRPr lang="fr-FR" sz="6000" dirty="0"/>
          </a:p>
        </p:txBody>
      </p:sp>
    </p:spTree>
    <p:extLst>
      <p:ext uri="{BB962C8B-B14F-4D97-AF65-F5344CB8AC3E}">
        <p14:creationId xmlns:p14="http://schemas.microsoft.com/office/powerpoint/2010/main" val="1944980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txBody>
          <a:bodyPr>
            <a:normAutofit fontScale="90000"/>
          </a:bodyPr>
          <a:lstStyle/>
          <a:p>
            <a:pPr lvl="0" rtl="1"/>
            <a:r>
              <a:rPr lang="ar-SA" sz="4800" b="1" dirty="0"/>
              <a:t>السلوك الإقليمي</a:t>
            </a:r>
            <a:r>
              <a:rPr lang="fr-FR" sz="4800" b="1" dirty="0"/>
              <a:t> Territorial </a:t>
            </a:r>
            <a:r>
              <a:rPr lang="fr-FR" sz="4800" b="1" dirty="0" err="1"/>
              <a:t>behavior</a:t>
            </a:r>
            <a:r>
              <a:rPr lang="fr-FR" sz="4800" b="1" dirty="0"/>
              <a:t> </a:t>
            </a:r>
            <a:r>
              <a:rPr lang="ar-SA" sz="4800" b="1" dirty="0"/>
              <a:t> </a:t>
            </a:r>
            <a:endParaRPr lang="fr-FR" sz="4800" dirty="0"/>
          </a:p>
        </p:txBody>
      </p:sp>
      <p:sp>
        <p:nvSpPr>
          <p:cNvPr id="3" name="Espace réservé du contenu 2"/>
          <p:cNvSpPr>
            <a:spLocks noGrp="1"/>
          </p:cNvSpPr>
          <p:nvPr>
            <p:ph idx="1"/>
          </p:nvPr>
        </p:nvSpPr>
        <p:spPr>
          <a:xfrm>
            <a:off x="395536" y="1556792"/>
            <a:ext cx="8229600" cy="5030019"/>
          </a:xfrm>
        </p:spPr>
        <p:txBody>
          <a:bodyPr>
            <a:normAutofit lnSpcReduction="10000"/>
          </a:bodyPr>
          <a:lstStyle/>
          <a:p>
            <a:pPr algn="ctr" rtl="1"/>
            <a:r>
              <a:rPr lang="ar-SA" sz="4800" dirty="0"/>
              <a:t>هو </a:t>
            </a:r>
            <a:r>
              <a:rPr lang="ar-SA" sz="4800" dirty="0" err="1"/>
              <a:t>إتجاه</a:t>
            </a:r>
            <a:r>
              <a:rPr lang="ar-SA" sz="4800" dirty="0"/>
              <a:t> فرد واحد أو مجموعة من الأفراد من العشيرة </a:t>
            </a:r>
            <a:r>
              <a:rPr lang="ar-SA" sz="4800" dirty="0" err="1"/>
              <a:t>لإحتلال</a:t>
            </a:r>
            <a:r>
              <a:rPr lang="ar-SA" sz="4800" dirty="0"/>
              <a:t> مكان معين من البيئة التي يقطنها نوع معين من الكائنات لمزاولة أنشطة مختلفة (التزاوج، رعاية الصغار وتربيتهم ولتأمين موارد الغذاء اللازمة للمجموعة المحتلة للمكان).</a:t>
            </a:r>
            <a:endParaRPr lang="fr-FR" sz="4800" dirty="0"/>
          </a:p>
          <a:p>
            <a:pPr algn="ctr" rtl="1"/>
            <a:endParaRPr lang="fr-FR" sz="3600" dirty="0"/>
          </a:p>
        </p:txBody>
      </p:sp>
    </p:spTree>
    <p:extLst>
      <p:ext uri="{BB962C8B-B14F-4D97-AF65-F5344CB8AC3E}">
        <p14:creationId xmlns:p14="http://schemas.microsoft.com/office/powerpoint/2010/main" val="411303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lnSpcReduction="10000"/>
          </a:bodyPr>
          <a:lstStyle/>
          <a:p>
            <a:pPr algn="ctr" rtl="1"/>
            <a:r>
              <a:rPr lang="ar-SA" sz="4000" dirty="0"/>
              <a:t> بحيث يعمل أحد الأفراد على حماية هذه المنطقة المحتلة ضد أي دخيل من أفراد النوع وطرده في حالة محاولته العيش مع المجموعة المحتلة للمكان. ولكن لا يهتم بوجود أفراد من أنواع أخرى لا تتعارض أو تتنافس معه </a:t>
            </a:r>
            <a:r>
              <a:rPr lang="ar-SA" sz="4000" dirty="0" err="1"/>
              <a:t>لإختلاف</a:t>
            </a:r>
            <a:r>
              <a:rPr lang="ar-SA" sz="4000" dirty="0"/>
              <a:t> متطلباتها في الغذاء و المأوى. وبهذه الطريقة نجد أن المنطقة التي تسكنها عشيرة ما تقسم إلى قطع إقليمية ويسكن كل قطعة من هذه القطع فرد واحد أو ذكر وأنثى وصغارهما.</a:t>
            </a:r>
            <a:endParaRPr lang="fr-FR" sz="4000" dirty="0"/>
          </a:p>
          <a:p>
            <a:endParaRPr lang="fr-FR" dirty="0"/>
          </a:p>
        </p:txBody>
      </p:sp>
    </p:spTree>
    <p:extLst>
      <p:ext uri="{BB962C8B-B14F-4D97-AF65-F5344CB8AC3E}">
        <p14:creationId xmlns:p14="http://schemas.microsoft.com/office/powerpoint/2010/main" val="1892631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SA" sz="7200" b="1" dirty="0"/>
              <a:t>أمثلة</a:t>
            </a:r>
            <a:endParaRPr lang="fr-FR" sz="7200" dirty="0"/>
          </a:p>
        </p:txBody>
      </p:sp>
      <p:sp>
        <p:nvSpPr>
          <p:cNvPr id="3" name="Espace réservé du contenu 2"/>
          <p:cNvSpPr>
            <a:spLocks noGrp="1"/>
          </p:cNvSpPr>
          <p:nvPr>
            <p:ph idx="1"/>
          </p:nvPr>
        </p:nvSpPr>
        <p:spPr/>
        <p:txBody>
          <a:bodyPr>
            <a:noAutofit/>
          </a:bodyPr>
          <a:lstStyle/>
          <a:p>
            <a:pPr lvl="0" algn="ctr" rtl="1"/>
            <a:r>
              <a:rPr lang="ar-SA" sz="3600" dirty="0" err="1"/>
              <a:t>فى</a:t>
            </a:r>
            <a:r>
              <a:rPr lang="ar-SA" sz="3600" dirty="0"/>
              <a:t> حالة حيوان الفقمة (عجل البحر) نجد أن الأسرة تتكون من ذكر واحد وعدة إناث وصغار الأسرة.</a:t>
            </a:r>
            <a:endParaRPr lang="fr-FR" sz="3600" dirty="0"/>
          </a:p>
          <a:p>
            <a:pPr lvl="0" algn="ctr" rtl="1"/>
            <a:r>
              <a:rPr lang="ar-SA" sz="3600" dirty="0"/>
              <a:t>السلوك الإقليمي متبع في النبات والكائنات الدقيقة، فإفراز مثبطات النمو في هذه الكائنات وسيلة من وسائل التنافس </a:t>
            </a:r>
            <a:r>
              <a:rPr lang="ar-SA" sz="3600" dirty="0" err="1"/>
              <a:t>لإحتكار</a:t>
            </a:r>
            <a:r>
              <a:rPr lang="ar-SA" sz="3600" dirty="0"/>
              <a:t> منطقة إقليمية خاصة بالكائن المفرز للمثبط. أي أن العملية تحمل في طيها التنافس والسلوك الإقليمي.</a:t>
            </a:r>
            <a:endParaRPr lang="fr-FR" sz="3600" dirty="0"/>
          </a:p>
        </p:txBody>
      </p:sp>
    </p:spTree>
    <p:extLst>
      <p:ext uri="{BB962C8B-B14F-4D97-AF65-F5344CB8AC3E}">
        <p14:creationId xmlns:p14="http://schemas.microsoft.com/office/powerpoint/2010/main" val="143536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80">
                                          <p:stCondLst>
                                            <p:cond delay="0"/>
                                          </p:stCondLst>
                                        </p:cTn>
                                        <p:tgtEl>
                                          <p:spTgt spid="3">
                                            <p:txEl>
                                              <p:pRg st="0" end="0"/>
                                            </p:txEl>
                                          </p:spTgt>
                                        </p:tgtEl>
                                      </p:cBhvr>
                                    </p:animEffect>
                                    <p:anim calcmode="lin" valueType="num">
                                      <p:cBhvr>
                                        <p:cTn id="1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xEl>
                                              <p:pRg st="0" end="0"/>
                                            </p:txEl>
                                          </p:spTgt>
                                        </p:tgtEl>
                                      </p:cBhvr>
                                      <p:to x="100000" y="60000"/>
                                    </p:animScale>
                                    <p:animScale>
                                      <p:cBhvr>
                                        <p:cTn id="17" dur="166" decel="50000">
                                          <p:stCondLst>
                                            <p:cond delay="676"/>
                                          </p:stCondLst>
                                        </p:cTn>
                                        <p:tgtEl>
                                          <p:spTgt spid="3">
                                            <p:txEl>
                                              <p:pRg st="0" end="0"/>
                                            </p:txEl>
                                          </p:spTgt>
                                        </p:tgtEl>
                                      </p:cBhvr>
                                      <p:to x="100000" y="100000"/>
                                    </p:animScale>
                                    <p:animScale>
                                      <p:cBhvr>
                                        <p:cTn id="18" dur="26">
                                          <p:stCondLst>
                                            <p:cond delay="1312"/>
                                          </p:stCondLst>
                                        </p:cTn>
                                        <p:tgtEl>
                                          <p:spTgt spid="3">
                                            <p:txEl>
                                              <p:pRg st="0" end="0"/>
                                            </p:txEl>
                                          </p:spTgt>
                                        </p:tgtEl>
                                      </p:cBhvr>
                                      <p:to x="100000" y="80000"/>
                                    </p:animScale>
                                    <p:animScale>
                                      <p:cBhvr>
                                        <p:cTn id="19" dur="166" decel="50000">
                                          <p:stCondLst>
                                            <p:cond delay="1338"/>
                                          </p:stCondLst>
                                        </p:cTn>
                                        <p:tgtEl>
                                          <p:spTgt spid="3">
                                            <p:txEl>
                                              <p:pRg st="0" end="0"/>
                                            </p:txEl>
                                          </p:spTgt>
                                        </p:tgtEl>
                                      </p:cBhvr>
                                      <p:to x="100000" y="100000"/>
                                    </p:animScale>
                                    <p:animScale>
                                      <p:cBhvr>
                                        <p:cTn id="20" dur="26">
                                          <p:stCondLst>
                                            <p:cond delay="1642"/>
                                          </p:stCondLst>
                                        </p:cTn>
                                        <p:tgtEl>
                                          <p:spTgt spid="3">
                                            <p:txEl>
                                              <p:pRg st="0" end="0"/>
                                            </p:txEl>
                                          </p:spTgt>
                                        </p:tgtEl>
                                      </p:cBhvr>
                                      <p:to x="100000" y="90000"/>
                                    </p:animScale>
                                    <p:animScale>
                                      <p:cBhvr>
                                        <p:cTn id="21" dur="166" decel="50000">
                                          <p:stCondLst>
                                            <p:cond delay="1668"/>
                                          </p:stCondLst>
                                        </p:cTn>
                                        <p:tgtEl>
                                          <p:spTgt spid="3">
                                            <p:txEl>
                                              <p:pRg st="0" end="0"/>
                                            </p:txEl>
                                          </p:spTgt>
                                        </p:tgtEl>
                                      </p:cBhvr>
                                      <p:to x="100000" y="100000"/>
                                    </p:animScale>
                                    <p:animScale>
                                      <p:cBhvr>
                                        <p:cTn id="22" dur="26">
                                          <p:stCondLst>
                                            <p:cond delay="1808"/>
                                          </p:stCondLst>
                                        </p:cTn>
                                        <p:tgtEl>
                                          <p:spTgt spid="3">
                                            <p:txEl>
                                              <p:pRg st="0" end="0"/>
                                            </p:txEl>
                                          </p:spTgt>
                                        </p:tgtEl>
                                      </p:cBhvr>
                                      <p:to x="100000" y="95000"/>
                                    </p:animScale>
                                    <p:animScale>
                                      <p:cBhvr>
                                        <p:cTn id="23" dur="166" decel="50000">
                                          <p:stCondLst>
                                            <p:cond delay="1834"/>
                                          </p:stCondLst>
                                        </p:cTn>
                                        <p:tgtEl>
                                          <p:spTgt spid="3">
                                            <p:txEl>
                                              <p:pRg st="0" end="0"/>
                                            </p:txEl>
                                          </p:spTgt>
                                        </p:tgtEl>
                                      </p:cBhvr>
                                      <p:to x="100000" y="100000"/>
                                    </p:animScale>
                                  </p:childTnLst>
                                </p:cTn>
                              </p:par>
                              <p:par>
                                <p:cTn id="24" presetID="26"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80">
                                          <p:stCondLst>
                                            <p:cond delay="0"/>
                                          </p:stCondLst>
                                        </p:cTn>
                                        <p:tgtEl>
                                          <p:spTgt spid="3">
                                            <p:txEl>
                                              <p:pRg st="1" end="1"/>
                                            </p:txEl>
                                          </p:spTgt>
                                        </p:tgtEl>
                                      </p:cBhvr>
                                    </p:animEffect>
                                    <p:anim calcmode="lin" valueType="num">
                                      <p:cBhvr>
                                        <p:cTn id="2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1" end="1"/>
                                            </p:txEl>
                                          </p:spTgt>
                                        </p:tgtEl>
                                      </p:cBhvr>
                                      <p:to x="100000" y="60000"/>
                                    </p:animScale>
                                    <p:animScale>
                                      <p:cBhvr>
                                        <p:cTn id="33" dur="166" decel="50000">
                                          <p:stCondLst>
                                            <p:cond delay="676"/>
                                          </p:stCondLst>
                                        </p:cTn>
                                        <p:tgtEl>
                                          <p:spTgt spid="3">
                                            <p:txEl>
                                              <p:pRg st="1" end="1"/>
                                            </p:txEl>
                                          </p:spTgt>
                                        </p:tgtEl>
                                      </p:cBhvr>
                                      <p:to x="100000" y="100000"/>
                                    </p:animScale>
                                    <p:animScale>
                                      <p:cBhvr>
                                        <p:cTn id="34" dur="26">
                                          <p:stCondLst>
                                            <p:cond delay="1312"/>
                                          </p:stCondLst>
                                        </p:cTn>
                                        <p:tgtEl>
                                          <p:spTgt spid="3">
                                            <p:txEl>
                                              <p:pRg st="1" end="1"/>
                                            </p:txEl>
                                          </p:spTgt>
                                        </p:tgtEl>
                                      </p:cBhvr>
                                      <p:to x="100000" y="80000"/>
                                    </p:animScale>
                                    <p:animScale>
                                      <p:cBhvr>
                                        <p:cTn id="35" dur="166" decel="50000">
                                          <p:stCondLst>
                                            <p:cond delay="1338"/>
                                          </p:stCondLst>
                                        </p:cTn>
                                        <p:tgtEl>
                                          <p:spTgt spid="3">
                                            <p:txEl>
                                              <p:pRg st="1" end="1"/>
                                            </p:txEl>
                                          </p:spTgt>
                                        </p:tgtEl>
                                      </p:cBhvr>
                                      <p:to x="100000" y="100000"/>
                                    </p:animScale>
                                    <p:animScale>
                                      <p:cBhvr>
                                        <p:cTn id="36" dur="26">
                                          <p:stCondLst>
                                            <p:cond delay="1642"/>
                                          </p:stCondLst>
                                        </p:cTn>
                                        <p:tgtEl>
                                          <p:spTgt spid="3">
                                            <p:txEl>
                                              <p:pRg st="1" end="1"/>
                                            </p:txEl>
                                          </p:spTgt>
                                        </p:tgtEl>
                                      </p:cBhvr>
                                      <p:to x="100000" y="90000"/>
                                    </p:animScale>
                                    <p:animScale>
                                      <p:cBhvr>
                                        <p:cTn id="37" dur="166" decel="50000">
                                          <p:stCondLst>
                                            <p:cond delay="1668"/>
                                          </p:stCondLst>
                                        </p:cTn>
                                        <p:tgtEl>
                                          <p:spTgt spid="3">
                                            <p:txEl>
                                              <p:pRg st="1" end="1"/>
                                            </p:txEl>
                                          </p:spTgt>
                                        </p:tgtEl>
                                      </p:cBhvr>
                                      <p:to x="100000" y="100000"/>
                                    </p:animScale>
                                    <p:animScale>
                                      <p:cBhvr>
                                        <p:cTn id="38" dur="26">
                                          <p:stCondLst>
                                            <p:cond delay="1808"/>
                                          </p:stCondLst>
                                        </p:cTn>
                                        <p:tgtEl>
                                          <p:spTgt spid="3">
                                            <p:txEl>
                                              <p:pRg st="1" end="1"/>
                                            </p:txEl>
                                          </p:spTgt>
                                        </p:tgtEl>
                                      </p:cBhvr>
                                      <p:to x="100000" y="95000"/>
                                    </p:animScale>
                                    <p:animScale>
                                      <p:cBhvr>
                                        <p:cTn id="39"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ou Ghassane\Desktop\ecolog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3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bou Ghassane\Desktop\ecology\goldeneyeter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2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marL="0" indent="0" algn="ctr" rtl="1">
              <a:buNone/>
            </a:pPr>
            <a:r>
              <a:rPr lang="ar-SA" sz="4000" dirty="0"/>
              <a:t>إن </a:t>
            </a:r>
            <a:r>
              <a:rPr lang="ar-SA" sz="4000" dirty="0">
                <a:solidFill>
                  <a:srgbClr val="FF0000"/>
                </a:solidFill>
              </a:rPr>
              <a:t>وجود</a:t>
            </a:r>
            <a:r>
              <a:rPr lang="ar-SA" sz="4000" dirty="0"/>
              <a:t> هذه العوامل أو </a:t>
            </a:r>
            <a:r>
              <a:rPr lang="ar-SA" sz="4000" dirty="0">
                <a:solidFill>
                  <a:srgbClr val="FF0000"/>
                </a:solidFill>
              </a:rPr>
              <a:t>غيابها</a:t>
            </a:r>
            <a:r>
              <a:rPr lang="ar-SA" sz="4000" dirty="0"/>
              <a:t>، </a:t>
            </a:r>
            <a:r>
              <a:rPr lang="ar-SA" sz="4000" dirty="0">
                <a:solidFill>
                  <a:srgbClr val="FF0000"/>
                </a:solidFill>
              </a:rPr>
              <a:t>زيادتها</a:t>
            </a:r>
            <a:r>
              <a:rPr lang="ar-SA" sz="4000" dirty="0"/>
              <a:t> أو </a:t>
            </a:r>
            <a:r>
              <a:rPr lang="ar-SA" sz="4000" dirty="0">
                <a:solidFill>
                  <a:srgbClr val="FF0000"/>
                </a:solidFill>
              </a:rPr>
              <a:t>نقصانها</a:t>
            </a:r>
            <a:r>
              <a:rPr lang="ar-SA" sz="4000" dirty="0"/>
              <a:t>، قد يؤثر على </a:t>
            </a:r>
            <a:r>
              <a:rPr lang="ar-SA" sz="4000" dirty="0">
                <a:solidFill>
                  <a:srgbClr val="FF0000"/>
                </a:solidFill>
              </a:rPr>
              <a:t>مقدرة</a:t>
            </a:r>
            <a:r>
              <a:rPr lang="ar-SA" sz="4000" dirty="0"/>
              <a:t> الكائنات الحية على المعيشة. ولكن الأنواع المختلفة تتأثر بكل واحد من هذه العوامل بطرق مختلفة. وتبعا لتجاوب الأنواع المختلفة مع هذه العوامل البيئية تتحدد إمكانية وجود الأنواع أو عدم وجودها في جزء من المنطقة أو في المنطقة جميعها. ونتيجة لذلك، تستطيع بعض الكائنات الحية البقاء وغيرها لا تستطيع. وهذا ما</a:t>
            </a:r>
            <a:r>
              <a:rPr lang="fr-FR" sz="4000" dirty="0"/>
              <a:t> </a:t>
            </a:r>
            <a:r>
              <a:rPr lang="ar-SA" sz="4000" dirty="0"/>
              <a:t>يحدد طبيعة النظام البيئي</a:t>
            </a:r>
            <a:r>
              <a:rPr lang="fr-FR" sz="4000" dirty="0"/>
              <a:t>.</a:t>
            </a:r>
          </a:p>
        </p:txBody>
      </p:sp>
    </p:spTree>
    <p:extLst>
      <p:ext uri="{BB962C8B-B14F-4D97-AF65-F5344CB8AC3E}">
        <p14:creationId xmlns:p14="http://schemas.microsoft.com/office/powerpoint/2010/main" val="1001793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bou Ghassane\Desktop\ecology\Acinonyx_jubatus_-Southern_Namibia-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89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dirty="0"/>
              <a:t>الأهمية البيئية للسلوك الإقليمي</a:t>
            </a:r>
            <a:endParaRPr lang="fr-FR" dirty="0"/>
          </a:p>
        </p:txBody>
      </p:sp>
      <p:sp>
        <p:nvSpPr>
          <p:cNvPr id="3" name="Espace réservé du contenu 2"/>
          <p:cNvSpPr>
            <a:spLocks noGrp="1"/>
          </p:cNvSpPr>
          <p:nvPr>
            <p:ph idx="1"/>
          </p:nvPr>
        </p:nvSpPr>
        <p:spPr/>
        <p:txBody>
          <a:bodyPr>
            <a:normAutofit lnSpcReduction="10000"/>
          </a:bodyPr>
          <a:lstStyle/>
          <a:p>
            <a:pPr lvl="0" algn="ctr" rtl="1"/>
            <a:r>
              <a:rPr lang="ar-SA" sz="4400" dirty="0"/>
              <a:t>يعمل السلوك الإقليمي على تنظيم النوع وتوزيعه بصورة منتظمة في مكان من البيئة التي يعيش فيها وبالتالي يؤدي إلى تجنب أو تقليل </a:t>
            </a:r>
            <a:r>
              <a:rPr lang="ar-SA" sz="4400" dirty="0" err="1"/>
              <a:t>الإصطدام</a:t>
            </a:r>
            <a:r>
              <a:rPr lang="ar-SA" sz="4400" dirty="0"/>
              <a:t> بين أفراد النوع الواحد. كما يقلل من المنافسة على الغذاء والمكان وذلك بأن تناول المجموعة غذائها من المكان المحتكر فقط. </a:t>
            </a:r>
            <a:endParaRPr lang="fr-FR" sz="4400" dirty="0"/>
          </a:p>
          <a:p>
            <a:pPr algn="ctr"/>
            <a:endParaRPr lang="fr-FR" dirty="0"/>
          </a:p>
        </p:txBody>
      </p:sp>
    </p:spTree>
    <p:extLst>
      <p:ext uri="{BB962C8B-B14F-4D97-AF65-F5344CB8AC3E}">
        <p14:creationId xmlns:p14="http://schemas.microsoft.com/office/powerpoint/2010/main" val="2696862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a:bodyPr>
          <a:lstStyle/>
          <a:p>
            <a:pPr lvl="0" algn="ctr" rtl="1"/>
            <a:r>
              <a:rPr lang="ar-SA" sz="4400" dirty="0"/>
              <a:t>يعمل السلوك الإقليمي على تنظيم الكثافة السكانية لأفراد النوع. لأنه بزيادة العدد </a:t>
            </a:r>
            <a:r>
              <a:rPr lang="ar-SA" sz="5400" dirty="0"/>
              <a:t>السكاني</a:t>
            </a:r>
            <a:r>
              <a:rPr lang="ar-SA" sz="4400" dirty="0"/>
              <a:t> لمنطقة معينة زيادة لا تتناسب مع المكان المحتل والموارد البيئية فيه، فإن ذلك يؤدى إلى تصارع أفراد النوع وإجبارهم إلى إنشاء قطع إقليمية جديدة لتجنب الصراع في الأماكن الإقليمية القديمة. </a:t>
            </a:r>
            <a:endParaRPr lang="fr-FR" sz="4400" dirty="0"/>
          </a:p>
          <a:p>
            <a:endParaRPr lang="fr-FR" sz="4000" dirty="0"/>
          </a:p>
        </p:txBody>
      </p:sp>
    </p:spTree>
    <p:extLst>
      <p:ext uri="{BB962C8B-B14F-4D97-AF65-F5344CB8AC3E}">
        <p14:creationId xmlns:p14="http://schemas.microsoft.com/office/powerpoint/2010/main" val="230139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أولا</a:t>
            </a:r>
            <a:endParaRPr lang="fr-FR" dirty="0"/>
          </a:p>
        </p:txBody>
      </p:sp>
      <p:sp>
        <p:nvSpPr>
          <p:cNvPr id="3" name="Espace réservé du contenu 2"/>
          <p:cNvSpPr>
            <a:spLocks noGrp="1"/>
          </p:cNvSpPr>
          <p:nvPr>
            <p:ph idx="1"/>
          </p:nvPr>
        </p:nvSpPr>
        <p:spPr>
          <a:xfrm>
            <a:off x="395536" y="2348880"/>
            <a:ext cx="8229600" cy="3196952"/>
          </a:xfrm>
          <a:solidFill>
            <a:srgbClr val="00B0F0"/>
          </a:solidFill>
        </p:spPr>
        <p:txBody>
          <a:bodyPr>
            <a:normAutofit/>
          </a:bodyPr>
          <a:lstStyle/>
          <a:p>
            <a:pPr marL="0" indent="0" algn="ctr" rtl="1">
              <a:buNone/>
            </a:pPr>
            <a:r>
              <a:rPr lang="ar-SA" sz="8000" b="1" dirty="0"/>
              <a:t>العوامل الحيوية </a:t>
            </a:r>
            <a:endParaRPr lang="fr-FR" sz="8000" b="1" dirty="0"/>
          </a:p>
          <a:p>
            <a:pPr marL="0" indent="0" algn="ctr" rtl="1">
              <a:buNone/>
            </a:pPr>
            <a:r>
              <a:rPr lang="ar-SA" sz="8000" b="1" dirty="0"/>
              <a:t> </a:t>
            </a:r>
            <a:r>
              <a:rPr lang="fr-FR" sz="8000" b="1" dirty="0" err="1"/>
              <a:t>biotic</a:t>
            </a:r>
            <a:r>
              <a:rPr lang="fr-FR" sz="8000" b="1" dirty="0"/>
              <a:t> </a:t>
            </a:r>
            <a:r>
              <a:rPr lang="fr-FR" sz="8000" b="1" dirty="0" err="1"/>
              <a:t>factors</a:t>
            </a:r>
            <a:endParaRPr lang="fr-FR" sz="8000" dirty="0"/>
          </a:p>
        </p:txBody>
      </p:sp>
    </p:spTree>
    <p:extLst>
      <p:ext uri="{BB962C8B-B14F-4D97-AF65-F5344CB8AC3E}">
        <p14:creationId xmlns:p14="http://schemas.microsoft.com/office/powerpoint/2010/main" val="4050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marL="0" indent="0" rtl="1"/>
            <a:r>
              <a:rPr lang="ar-SA" sz="4800" b="1" u="sng" dirty="0"/>
              <a:t>العوامل الحيوية   </a:t>
            </a:r>
            <a:r>
              <a:rPr lang="fr-FR" sz="4800" b="1" u="sng" dirty="0" err="1"/>
              <a:t>Biotic</a:t>
            </a:r>
            <a:r>
              <a:rPr lang="fr-FR" sz="4800" b="1" u="sng" dirty="0"/>
              <a:t> </a:t>
            </a:r>
            <a:r>
              <a:rPr lang="fr-FR" sz="4800" b="1" u="sng" dirty="0" err="1"/>
              <a:t>factors</a:t>
            </a:r>
            <a:endParaRPr lang="fr-FR" sz="4800" u="sng" dirty="0">
              <a:solidFill>
                <a:srgbClr val="0000CC"/>
              </a:solidFill>
            </a:endParaRPr>
          </a:p>
        </p:txBody>
      </p:sp>
      <p:sp>
        <p:nvSpPr>
          <p:cNvPr id="3" name="Espace réservé du contenu 2"/>
          <p:cNvSpPr>
            <a:spLocks noGrp="1"/>
          </p:cNvSpPr>
          <p:nvPr>
            <p:ph idx="1"/>
          </p:nvPr>
        </p:nvSpPr>
        <p:spPr>
          <a:xfrm>
            <a:off x="457200" y="1916832"/>
            <a:ext cx="8229600" cy="4209331"/>
          </a:xfrm>
        </p:spPr>
        <p:txBody>
          <a:bodyPr>
            <a:noAutofit/>
          </a:bodyPr>
          <a:lstStyle/>
          <a:p>
            <a:pPr marL="0" indent="0" algn="ctr" rtl="1">
              <a:buNone/>
            </a:pPr>
            <a:r>
              <a:rPr lang="ar-SA" sz="5400" dirty="0"/>
              <a:t>وهي تضم العلاقات المختلفة القائمة بين الكائنات الحية المشكلة للنظام البيئي، سواء كانت </a:t>
            </a:r>
            <a:r>
              <a:rPr lang="ar-SA" sz="5400" dirty="0">
                <a:solidFill>
                  <a:srgbClr val="FF0000"/>
                </a:solidFill>
              </a:rPr>
              <a:t>بين أفراد النوع </a:t>
            </a:r>
            <a:r>
              <a:rPr lang="ar-SA" sz="5400" dirty="0"/>
              <a:t>الواحد أو بين أفراد </a:t>
            </a:r>
            <a:r>
              <a:rPr lang="ar-SA" sz="5400" dirty="0">
                <a:solidFill>
                  <a:srgbClr val="FF0000"/>
                </a:solidFill>
              </a:rPr>
              <a:t>لأنواع مختلفة </a:t>
            </a:r>
            <a:r>
              <a:rPr lang="ar-SA" sz="5400" dirty="0"/>
              <a:t>وهي تشمل:</a:t>
            </a:r>
            <a:endParaRPr lang="fr-FR" sz="5400" dirty="0"/>
          </a:p>
        </p:txBody>
      </p:sp>
    </p:spTree>
    <p:extLst>
      <p:ext uri="{BB962C8B-B14F-4D97-AF65-F5344CB8AC3E}">
        <p14:creationId xmlns:p14="http://schemas.microsoft.com/office/powerpoint/2010/main" val="380341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normAutofit fontScale="90000"/>
          </a:bodyPr>
          <a:lstStyle/>
          <a:p>
            <a:pPr marL="0" indent="0" rtl="1"/>
            <a:r>
              <a:rPr lang="ar-SA" b="1" dirty="0"/>
              <a:t>العوامل الحيوية </a:t>
            </a:r>
            <a:br>
              <a:rPr lang="fr-FR" b="1" dirty="0"/>
            </a:br>
            <a:r>
              <a:rPr lang="ar-SA" b="1" dirty="0"/>
              <a:t> </a:t>
            </a:r>
            <a:r>
              <a:rPr lang="fr-FR" b="1" dirty="0" err="1"/>
              <a:t>biotic</a:t>
            </a:r>
            <a:r>
              <a:rPr lang="fr-FR" b="1" dirty="0"/>
              <a:t> </a:t>
            </a:r>
            <a:r>
              <a:rPr lang="fr-FR" b="1" dirty="0" err="1"/>
              <a:t>factors</a:t>
            </a:r>
            <a:endParaRPr lang="fr-FR" dirty="0"/>
          </a:p>
        </p:txBody>
      </p:sp>
      <p:sp>
        <p:nvSpPr>
          <p:cNvPr id="4" name="Titre 1"/>
          <p:cNvSpPr txBox="1">
            <a:spLocks/>
          </p:cNvSpPr>
          <p:nvPr/>
        </p:nvSpPr>
        <p:spPr>
          <a:xfrm>
            <a:off x="395536" y="2060848"/>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solidFill>
                  <a:srgbClr val="0000CC"/>
                </a:solidFill>
              </a:rPr>
              <a:t>العلاقات الضمن نوعية</a:t>
            </a:r>
            <a:br>
              <a:rPr lang="fr-FR" sz="3600" b="1" dirty="0">
                <a:solidFill>
                  <a:srgbClr val="0000CC"/>
                </a:solidFill>
              </a:rPr>
            </a:br>
            <a:r>
              <a:rPr lang="ar-SA" sz="3600" b="1" dirty="0">
                <a:solidFill>
                  <a:srgbClr val="0000CC"/>
                </a:solidFill>
              </a:rPr>
              <a:t> </a:t>
            </a:r>
            <a:r>
              <a:rPr lang="fr-FR" sz="3600" b="1" dirty="0" err="1">
                <a:solidFill>
                  <a:srgbClr val="0000CC"/>
                </a:solidFill>
              </a:rPr>
              <a:t>Intraspecific</a:t>
            </a:r>
            <a:r>
              <a:rPr lang="fr-FR" sz="3600" b="1" dirty="0">
                <a:solidFill>
                  <a:srgbClr val="0000CC"/>
                </a:solidFill>
              </a:rPr>
              <a:t> </a:t>
            </a:r>
            <a:r>
              <a:rPr lang="fr-FR" sz="3600" b="1" dirty="0" err="1">
                <a:solidFill>
                  <a:srgbClr val="0000CC"/>
                </a:solidFill>
              </a:rPr>
              <a:t>relationships</a:t>
            </a:r>
            <a:endParaRPr lang="fr-FR" sz="3600" dirty="0">
              <a:solidFill>
                <a:srgbClr val="0000CC"/>
              </a:solidFill>
            </a:endParaRPr>
          </a:p>
        </p:txBody>
      </p:sp>
      <p:sp>
        <p:nvSpPr>
          <p:cNvPr id="5" name="Titre 1"/>
          <p:cNvSpPr txBox="1">
            <a:spLocks/>
          </p:cNvSpPr>
          <p:nvPr/>
        </p:nvSpPr>
        <p:spPr>
          <a:xfrm>
            <a:off x="395536" y="4221088"/>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solidFill>
                  <a:srgbClr val="0000CC"/>
                </a:solidFill>
              </a:rPr>
              <a:t>العلاقات البين نوعية</a:t>
            </a:r>
            <a:br>
              <a:rPr lang="fr-FR" sz="3600" b="1" dirty="0">
                <a:solidFill>
                  <a:srgbClr val="0000CC"/>
                </a:solidFill>
              </a:rPr>
            </a:br>
            <a:r>
              <a:rPr lang="ar-SA" sz="3600" b="1" dirty="0">
                <a:solidFill>
                  <a:srgbClr val="0000CC"/>
                </a:solidFill>
              </a:rPr>
              <a:t> </a:t>
            </a:r>
            <a:r>
              <a:rPr lang="fr-FR" sz="3600" b="1" dirty="0" err="1">
                <a:solidFill>
                  <a:srgbClr val="0000CC"/>
                </a:solidFill>
              </a:rPr>
              <a:t>Interspecific</a:t>
            </a:r>
            <a:r>
              <a:rPr lang="fr-FR" sz="3600" b="1" dirty="0">
                <a:solidFill>
                  <a:srgbClr val="0000CC"/>
                </a:solidFill>
              </a:rPr>
              <a:t> </a:t>
            </a:r>
            <a:r>
              <a:rPr lang="fr-FR" sz="3600" b="1" dirty="0" err="1">
                <a:solidFill>
                  <a:srgbClr val="0000CC"/>
                </a:solidFill>
              </a:rPr>
              <a:t>relationships</a:t>
            </a:r>
            <a:endParaRPr lang="fr-FR" sz="3600" dirty="0">
              <a:solidFill>
                <a:srgbClr val="0000CC"/>
              </a:solidFill>
            </a:endParaRPr>
          </a:p>
        </p:txBody>
      </p:sp>
    </p:spTree>
    <p:extLst>
      <p:ext uri="{BB962C8B-B14F-4D97-AF65-F5344CB8AC3E}">
        <p14:creationId xmlns:p14="http://schemas.microsoft.com/office/powerpoint/2010/main" val="234038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Autofit/>
          </a:bodyPr>
          <a:lstStyle/>
          <a:p>
            <a:pPr rtl="1"/>
            <a:r>
              <a:rPr lang="ar-SA" sz="3600" b="1" dirty="0">
                <a:solidFill>
                  <a:srgbClr val="0000CC"/>
                </a:solidFill>
              </a:rPr>
              <a:t>العلاقات الضمن نوعية</a:t>
            </a:r>
            <a:br>
              <a:rPr lang="fr-FR" sz="3600" b="1" dirty="0">
                <a:solidFill>
                  <a:srgbClr val="0000CC"/>
                </a:solidFill>
              </a:rPr>
            </a:br>
            <a:r>
              <a:rPr lang="ar-SA" sz="3600" b="1" dirty="0">
                <a:solidFill>
                  <a:srgbClr val="0000CC"/>
                </a:solidFill>
              </a:rPr>
              <a:t> </a:t>
            </a:r>
            <a:r>
              <a:rPr lang="fr-FR" sz="3600" b="1" dirty="0" err="1">
                <a:solidFill>
                  <a:srgbClr val="0000CC"/>
                </a:solidFill>
              </a:rPr>
              <a:t>Intraspecific</a:t>
            </a:r>
            <a:r>
              <a:rPr lang="fr-FR" sz="3600" b="1" dirty="0">
                <a:solidFill>
                  <a:srgbClr val="0000CC"/>
                </a:solidFill>
              </a:rPr>
              <a:t> </a:t>
            </a:r>
            <a:r>
              <a:rPr lang="fr-FR" sz="3600" b="1" dirty="0" err="1">
                <a:solidFill>
                  <a:srgbClr val="0000CC"/>
                </a:solidFill>
              </a:rPr>
              <a:t>relationships</a:t>
            </a:r>
            <a:endParaRPr lang="fr-FR" sz="3600" dirty="0">
              <a:solidFill>
                <a:srgbClr val="0000CC"/>
              </a:solidFill>
            </a:endParaRPr>
          </a:p>
        </p:txBody>
      </p:sp>
      <p:sp>
        <p:nvSpPr>
          <p:cNvPr id="3" name="Espace réservé du contenu 2"/>
          <p:cNvSpPr>
            <a:spLocks noGrp="1"/>
          </p:cNvSpPr>
          <p:nvPr>
            <p:ph idx="1"/>
          </p:nvPr>
        </p:nvSpPr>
        <p:spPr/>
        <p:txBody>
          <a:bodyPr>
            <a:normAutofit/>
          </a:bodyPr>
          <a:lstStyle/>
          <a:p>
            <a:pPr marL="0" indent="0" algn="ctr" rtl="1">
              <a:buNone/>
            </a:pPr>
            <a:r>
              <a:rPr lang="ar-SA" sz="6600" dirty="0"/>
              <a:t>تنشأ بين أفراد النوع الواحد جملة من العلاقات هي علاقات سلوكية، يمكن تفصيلها كما يلي:</a:t>
            </a:r>
            <a:endParaRPr lang="fr-FR" sz="6600" dirty="0"/>
          </a:p>
          <a:p>
            <a:pPr marL="0" indent="0" algn="ctr" rtl="1">
              <a:buNone/>
            </a:pPr>
            <a:endParaRPr lang="en-CA" b="1" dirty="0"/>
          </a:p>
        </p:txBody>
      </p:sp>
    </p:spTree>
    <p:extLst>
      <p:ext uri="{BB962C8B-B14F-4D97-AF65-F5344CB8AC3E}">
        <p14:creationId xmlns:p14="http://schemas.microsoft.com/office/powerpoint/2010/main" val="13874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SA" sz="8000" b="1" dirty="0">
                <a:solidFill>
                  <a:srgbClr val="0000CC"/>
                </a:solidFill>
              </a:rPr>
              <a:t>التكاثر</a:t>
            </a:r>
            <a:r>
              <a:rPr lang="fr-FR" sz="8000" b="1" dirty="0">
                <a:solidFill>
                  <a:srgbClr val="0000CC"/>
                </a:solidFill>
              </a:rPr>
              <a:t>Reproduction </a:t>
            </a:r>
            <a:endParaRPr lang="fr-FR" sz="8000" dirty="0">
              <a:solidFill>
                <a:srgbClr val="0000CC"/>
              </a:solidFill>
            </a:endParaRPr>
          </a:p>
        </p:txBody>
      </p:sp>
      <p:sp>
        <p:nvSpPr>
          <p:cNvPr id="3" name="Espace réservé du contenu 2"/>
          <p:cNvSpPr>
            <a:spLocks noGrp="1"/>
          </p:cNvSpPr>
          <p:nvPr>
            <p:ph idx="1"/>
          </p:nvPr>
        </p:nvSpPr>
        <p:spPr/>
        <p:txBody>
          <a:bodyPr>
            <a:noAutofit/>
          </a:bodyPr>
          <a:lstStyle/>
          <a:p>
            <a:pPr marL="0" indent="0" algn="ctr" rtl="1">
              <a:buNone/>
            </a:pPr>
            <a:r>
              <a:rPr lang="ar-SA" sz="4400" dirty="0"/>
              <a:t>وهو لازمة من لوازم الوجود </a:t>
            </a:r>
            <a:r>
              <a:rPr lang="ar-SA" sz="4400" dirty="0" err="1"/>
              <a:t>والإستمرارية</a:t>
            </a:r>
            <a:r>
              <a:rPr lang="ar-SA" sz="4400" dirty="0"/>
              <a:t> لأي كائن حي. فكل نوع من الكائنات الحية له سلوكا جنسيا أو </a:t>
            </a:r>
            <a:r>
              <a:rPr lang="ar-SA" sz="4400" dirty="0" err="1"/>
              <a:t>لاجنسيا</a:t>
            </a:r>
            <a:r>
              <a:rPr lang="ar-SA" sz="4400" dirty="0"/>
              <a:t> خاصا به، يعمل على تكاثر هذا النوع وبقائه في البيئة التي يعيش فيها. فقيمة المنافع التي يجنيها أفراد النوع من ممارسة ذلك السلوك يحقق قوتهم اللازمة لبقائهم.  </a:t>
            </a:r>
            <a:endParaRPr lang="fr-FR" sz="4400" dirty="0"/>
          </a:p>
          <a:p>
            <a:endParaRPr lang="fr-FR" sz="4400" dirty="0"/>
          </a:p>
        </p:txBody>
      </p:sp>
    </p:spTree>
    <p:extLst>
      <p:ext uri="{BB962C8B-B14F-4D97-AF65-F5344CB8AC3E}">
        <p14:creationId xmlns:p14="http://schemas.microsoft.com/office/powerpoint/2010/main" val="203913229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1220</Words>
  <Application>Microsoft Office PowerPoint</Application>
  <PresentationFormat>On-screen Show (4:3)</PresentationFormat>
  <Paragraphs>53</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Thème Office</vt:lpstr>
      <vt:lpstr>جامعة الوادي  كلية علوم الطبيعة والحياة قسم البيولوجيا</vt:lpstr>
      <vt:lpstr>الفصل الثاني</vt:lpstr>
      <vt:lpstr>مقدمة</vt:lpstr>
      <vt:lpstr>PowerPoint Presentation</vt:lpstr>
      <vt:lpstr>أولا</vt:lpstr>
      <vt:lpstr>العوامل الحيوية   Biotic factors</vt:lpstr>
      <vt:lpstr>العوامل الحيوية   biotic factors</vt:lpstr>
      <vt:lpstr>العلاقات الضمن نوعية  Intraspecific relationships</vt:lpstr>
      <vt:lpstr>التكاثرReproduction </vt:lpstr>
      <vt:lpstr>العناية بالذرية Care offspring </vt:lpstr>
      <vt:lpstr>PowerPoint Presentation</vt:lpstr>
      <vt:lpstr>PowerPoint Presentation</vt:lpstr>
      <vt:lpstr>PowerPoint Presentation</vt:lpstr>
      <vt:lpstr>السلوك الإجتماعيSocial behavior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التنافس بين أفراد النوع الواحد intraspecific Competition </vt:lpstr>
      <vt:lpstr>PowerPoint Presentation</vt:lpstr>
      <vt:lpstr>PowerPoint Presentation</vt:lpstr>
      <vt:lpstr>PowerPoint Presentation</vt:lpstr>
      <vt:lpstr>بعض الأمثلة</vt:lpstr>
      <vt:lpstr>PowerPoint Presentation</vt:lpstr>
      <vt:lpstr>PowerPoint Presentation</vt:lpstr>
      <vt:lpstr>PowerPoint Presentation</vt:lpstr>
      <vt:lpstr>PowerPoint Presentation</vt:lpstr>
      <vt:lpstr>PowerPoint Presentation</vt:lpstr>
      <vt:lpstr>الأهمية البيئية للتنافس</vt:lpstr>
      <vt:lpstr>PowerPoint Presentation</vt:lpstr>
      <vt:lpstr>السلوك الإقليمي Territorial behavior  </vt:lpstr>
      <vt:lpstr>PowerPoint Presentation</vt:lpstr>
      <vt:lpstr>أمثلة</vt:lpstr>
      <vt:lpstr>PowerPoint Presentation</vt:lpstr>
      <vt:lpstr>PowerPoint Presentation</vt:lpstr>
      <vt:lpstr>PowerPoint Presentation</vt:lpstr>
      <vt:lpstr>الأهمية البيئية للسلوك الإقليمي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Abou Ghassane</dc:creator>
  <cp:lastModifiedBy>Bachir Khezzani</cp:lastModifiedBy>
  <cp:revision>488</cp:revision>
  <cp:lastPrinted>2023-05-15T07:28:51Z</cp:lastPrinted>
  <dcterms:created xsi:type="dcterms:W3CDTF">2016-01-20T12:17:44Z</dcterms:created>
  <dcterms:modified xsi:type="dcterms:W3CDTF">2023-05-17T06:34:07Z</dcterms:modified>
</cp:coreProperties>
</file>