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1"/>
  </p:notesMasterIdLst>
  <p:sldIdLst>
    <p:sldId id="294" r:id="rId2"/>
    <p:sldId id="257" r:id="rId3"/>
    <p:sldId id="291" r:id="rId4"/>
    <p:sldId id="258" r:id="rId5"/>
    <p:sldId id="292" r:id="rId6"/>
    <p:sldId id="260" r:id="rId7"/>
    <p:sldId id="261" r:id="rId8"/>
    <p:sldId id="293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13165-8CCA-4CA6-9975-5CFC11EDC0FB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8C20F-A434-4F9D-B852-95158CDF6C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tura-sciences.com/fr/definition/t/chimie-2/d/polymere_803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9F5696-9723-465C-BB07-9B3C9D259B8A}" type="slidenum">
              <a:rPr lang="fr-FR" smtClean="0"/>
              <a:pPr/>
              <a:t>1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7881035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33E026-8F49-4C66-B639-D55B22CFF817}" type="slidenum">
              <a:rPr lang="fr-FR"/>
              <a:pPr/>
              <a:t>11</a:t>
            </a:fld>
            <a:endParaRPr lang="fr-FR"/>
          </a:p>
        </p:txBody>
      </p:sp>
      <p:sp>
        <p:nvSpPr>
          <p:cNvPr id="168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1684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B7593A01-482D-4F32-8BD4-01487CBE7B7B}" type="slidenum">
              <a:rPr lang="ar-SA" sz="1300">
                <a:latin typeface="Calibri" pitchFamily="34" charset="0"/>
              </a:rPr>
              <a:pPr algn="r" defTabSz="962025"/>
              <a:t>11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CFAC27-744F-4FC0-B5AB-111FA3A71C3A}" type="slidenum">
              <a:rPr lang="fr-FR"/>
              <a:pPr/>
              <a:t>12</a:t>
            </a:fld>
            <a:endParaRPr lang="fr-FR"/>
          </a:p>
        </p:txBody>
      </p:sp>
      <p:sp>
        <p:nvSpPr>
          <p:cNvPr id="171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8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F1939EEF-D760-4E28-9C77-C5E3AE4D4AA7}" type="slidenum">
              <a:rPr lang="ar-SA" sz="1300">
                <a:latin typeface="Calibri" pitchFamily="34" charset="0"/>
              </a:rPr>
              <a:pPr algn="r" defTabSz="962025"/>
              <a:t>12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502475-A57A-43D4-B35F-13280AE94020}" type="slidenum">
              <a:rPr lang="fr-FR"/>
              <a:pPr/>
              <a:t>13</a:t>
            </a:fld>
            <a:endParaRPr lang="fr-FR"/>
          </a:p>
        </p:txBody>
      </p:sp>
      <p:sp>
        <p:nvSpPr>
          <p:cNvPr id="173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3732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F4BEBFFD-AAC9-4DE5-8629-95F8D0B4FBC0}" type="slidenum">
              <a:rPr lang="ar-SA" sz="1300">
                <a:latin typeface="Calibri" pitchFamily="34" charset="0"/>
              </a:rPr>
              <a:pPr algn="r" defTabSz="962025"/>
              <a:t>13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7F953C-8576-427D-9AC9-C8C256AFD44B}" type="slidenum">
              <a:rPr lang="fr-FR"/>
              <a:pPr/>
              <a:t>16</a:t>
            </a:fld>
            <a:endParaRPr lang="fr-FR"/>
          </a:p>
        </p:txBody>
      </p:sp>
      <p:sp>
        <p:nvSpPr>
          <p:cNvPr id="177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1924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47703D8B-5390-4217-862A-A357C1EF9C28}" type="slidenum">
              <a:rPr lang="ar-SA" sz="1300">
                <a:latin typeface="Calibri" pitchFamily="34" charset="0"/>
              </a:rPr>
              <a:pPr algn="r" defTabSz="962025"/>
              <a:t>16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45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C2B5E3-B0EE-4EB2-BB2F-8000C2B0F1C2}" type="slidenum">
              <a:rPr lang="fr-FR" smtClean="0"/>
              <a:pPr/>
              <a:t>3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888364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74D2D9-E230-418A-B080-03A7B929D0D8}" type="slidenum">
              <a:rPr lang="fr-FR"/>
              <a:pPr/>
              <a:t>4</a:t>
            </a:fld>
            <a:endParaRPr lang="fr-FR"/>
          </a:p>
        </p:txBody>
      </p:sp>
      <p:sp>
        <p:nvSpPr>
          <p:cNvPr id="157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fr-FR"/>
              <a:t>ils doivent être :</a:t>
            </a:r>
            <a:endParaRPr lang="fr-FR" b="1"/>
          </a:p>
          <a:p>
            <a:pPr>
              <a:spcBef>
                <a:spcPct val="0"/>
              </a:spcBef>
            </a:pPr>
            <a:endParaRPr lang="fr-FR"/>
          </a:p>
        </p:txBody>
      </p:sp>
      <p:sp>
        <p:nvSpPr>
          <p:cNvPr id="64516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34A3691B-69B0-4A09-82BF-E430700009EE}" type="slidenum">
              <a:rPr lang="ar-SA" sz="1300">
                <a:latin typeface="Calibri" pitchFamily="34" charset="0"/>
              </a:rPr>
              <a:pPr algn="r" defTabSz="962025"/>
              <a:t>4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96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F32FE2-8884-4F2F-89E8-46A59C282FA0}" type="slidenum">
              <a:rPr lang="fr-FR" smtClean="0"/>
              <a:pPr/>
              <a:t>5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430430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E519E-E43E-4907-87C9-DA9DF4D12F50}" type="slidenum">
              <a:rPr lang="fr-FR"/>
              <a:pPr/>
              <a:t>6</a:t>
            </a:fld>
            <a:endParaRPr lang="fr-FR"/>
          </a:p>
        </p:txBody>
      </p:sp>
      <p:sp>
        <p:nvSpPr>
          <p:cNvPr id="160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fr-FR"/>
              <a:t>le verre fritté obtenu par compression de microbilles de verre</a:t>
            </a:r>
          </a:p>
          <a:p>
            <a:pPr>
              <a:spcBef>
                <a:spcPct val="0"/>
              </a:spcBef>
            </a:pPr>
            <a:endParaRPr lang="fr-FR"/>
          </a:p>
        </p:txBody>
      </p:sp>
      <p:sp>
        <p:nvSpPr>
          <p:cNvPr id="66564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456DB3BB-A618-4DB9-ABE9-194B76EB78FD}" type="slidenum">
              <a:rPr lang="ar-SA" sz="1300">
                <a:latin typeface="Calibri" pitchFamily="34" charset="0"/>
              </a:rPr>
              <a:pPr algn="r" defTabSz="962025"/>
              <a:t>6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004BB-BC37-428D-98F3-7FD96A74E15E}" type="slidenum">
              <a:rPr lang="fr-FR"/>
              <a:pPr/>
              <a:t>7</a:t>
            </a:fld>
            <a:endParaRPr lang="fr-FR"/>
          </a:p>
        </p:txBody>
      </p:sp>
      <p:sp>
        <p:nvSpPr>
          <p:cNvPr id="162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fr-FR">
                <a:hlinkClick r:id="rId3"/>
              </a:rPr>
              <a:t>Définition &gt; </a:t>
            </a:r>
            <a:r>
              <a:rPr lang="fr-FR" i="1">
                <a:hlinkClick r:id="rId3"/>
              </a:rPr>
              <a:t>Polymère</a:t>
            </a:r>
            <a:endParaRPr lang="fr-FR"/>
          </a:p>
          <a:p>
            <a:pPr>
              <a:spcBef>
                <a:spcPct val="0"/>
              </a:spcBef>
            </a:pPr>
            <a:r>
              <a:rPr lang="fr-FR"/>
              <a:t>Molécule de masse moléculaire élevée constituée de monomères unis les uns aux autres par des liaisons covalentes, tels l'amidon et les protéines.</a:t>
            </a:r>
            <a:br>
              <a:rPr lang="fr-FR"/>
            </a:br>
            <a:endParaRPr lang="fr-FR"/>
          </a:p>
        </p:txBody>
      </p:sp>
      <p:sp>
        <p:nvSpPr>
          <p:cNvPr id="67588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48FC0C29-EB26-4674-AB1C-27FFD82046B4}" type="slidenum">
              <a:rPr lang="ar-SA" sz="1300">
                <a:latin typeface="Calibri" pitchFamily="34" charset="0"/>
              </a:rPr>
              <a:pPr algn="r" defTabSz="962025"/>
              <a:t>7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27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5B384D-6017-40C6-B500-34327D2807D2}" type="slidenum">
              <a:rPr lang="fr-FR" smtClean="0"/>
              <a:pPr/>
              <a:t>8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305972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B6EE6-E6FD-46BE-ADC7-B780A224CE68}" type="slidenum">
              <a:rPr lang="fr-FR"/>
              <a:pPr/>
              <a:t>9</a:t>
            </a:fld>
            <a:endParaRPr lang="fr-FR"/>
          </a:p>
        </p:txBody>
      </p:sp>
      <p:sp>
        <p:nvSpPr>
          <p:cNvPr id="164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9636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1F8F5287-88C5-4053-A610-AB4AC0D87450}" type="slidenum">
              <a:rPr lang="ar-SA" sz="1300">
                <a:latin typeface="Calibri" pitchFamily="34" charset="0"/>
              </a:rPr>
              <a:pPr algn="r" defTabSz="962025"/>
              <a:t>9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5B012-394B-41CB-AE0C-CFFC93A301F9}" type="slidenum">
              <a:rPr lang="fr-FR"/>
              <a:pPr/>
              <a:t>10</a:t>
            </a:fld>
            <a:endParaRPr lang="fr-FR"/>
          </a:p>
        </p:txBody>
      </p:sp>
      <p:sp>
        <p:nvSpPr>
          <p:cNvPr id="166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60" name="Espace réservé du numéro de diapositive 3"/>
          <p:cNvSpPr txBox="1">
            <a:spLocks noGrp="1"/>
          </p:cNvSpPr>
          <p:nvPr/>
        </p:nvSpPr>
        <p:spPr bwMode="auto">
          <a:xfrm>
            <a:off x="3884558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30099E56-D8FC-4ED6-915B-616D4F8E34EE}" type="slidenum">
              <a:rPr lang="ar-SA" sz="1300">
                <a:latin typeface="Calibri" pitchFamily="34" charset="0"/>
              </a:rPr>
              <a:pPr algn="r" defTabSz="962025"/>
              <a:t>10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0530F8-D06E-4BE4-9743-CCE5B2841F48}" type="datetimeFigureOut">
              <a:rPr lang="fr-FR" smtClean="0"/>
              <a:pPr/>
              <a:t>22/10/2021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577BED-6F62-4BC9-91CF-D6BCD96EF690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Jojo\universit&#233;%20biologie%20le&#231;ons\Nouveau%20dossier%20(2)\cours%2006\Video_2010-11-27_224430.wmv" TargetMode="Externa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062912" cy="1470025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fr-FR" sz="4800" b="1" dirty="0" smtClean="0">
                <a:solidFill>
                  <a:schemeClr val="tx1">
                    <a:lumMod val="95000"/>
                  </a:schemeClr>
                </a:solidFill>
                <a:effectLst/>
              </a:rPr>
              <a:t>TECHNIQUES D’ANALYSES BIOLOGIQUES</a:t>
            </a:r>
            <a:endParaRPr lang="fr-FR" sz="4800" b="1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3356992"/>
            <a:ext cx="8062912" cy="1368152"/>
          </a:xfrm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000" b="1" dirty="0" smtClean="0">
                <a:solidFill>
                  <a:srgbClr val="C00000"/>
                </a:solidFill>
              </a:rPr>
              <a:t>3</a:t>
            </a:r>
            <a:r>
              <a:rPr lang="fr-FR" sz="4000" b="1" baseline="30000" dirty="0" smtClean="0">
                <a:solidFill>
                  <a:srgbClr val="C00000"/>
                </a:solidFill>
              </a:rPr>
              <a:t>eme</a:t>
            </a:r>
            <a:r>
              <a:rPr lang="fr-FR" sz="4000" b="1" dirty="0" smtClean="0">
                <a:solidFill>
                  <a:srgbClr val="C00000"/>
                </a:solidFill>
              </a:rPr>
              <a:t> Année LMD Toxicologie</a:t>
            </a:r>
          </a:p>
        </p:txBody>
      </p:sp>
    </p:spTree>
    <p:extLst>
      <p:ext uri="{BB962C8B-B14F-4D97-AF65-F5344CB8AC3E}">
        <p14:creationId xmlns:p14="http://schemas.microsoft.com/office/powerpoint/2010/main" val="24575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268288"/>
            <a:ext cx="8229600" cy="1398587"/>
          </a:xfrm>
          <a:noFill/>
          <a:ln/>
        </p:spPr>
        <p:txBody>
          <a:bodyPr>
            <a:normAutofit/>
          </a:bodyPr>
          <a:lstStyle/>
          <a:p>
            <a:pPr marL="484632" algn="l" fontAlgn="auto">
              <a:spcAft>
                <a:spcPts val="0"/>
              </a:spcAft>
              <a:defRPr/>
            </a:pPr>
            <a:r>
              <a:rPr lang="fr-FR" sz="4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Les entonnoirs ordinaires</a:t>
            </a:r>
            <a:endParaRPr lang="fr-FR" sz="4200" b="0" kern="1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6589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447675" indent="-382588"/>
            <a:r>
              <a:rPr lang="fr-FR" dirty="0"/>
              <a:t>en verre, porcelaine ou en polycarbonate </a:t>
            </a:r>
            <a:endParaRPr lang="fr-FR" b="1" dirty="0"/>
          </a:p>
          <a:p>
            <a:pPr marL="447675" indent="-382588"/>
            <a:endParaRPr lang="fr-FR" dirty="0"/>
          </a:p>
        </p:txBody>
      </p: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5157788" y="3500438"/>
            <a:ext cx="1790700" cy="2747962"/>
            <a:chOff x="3072" y="1486"/>
            <a:chExt cx="790" cy="1487"/>
          </a:xfrm>
        </p:grpSpPr>
        <p:sp>
          <p:nvSpPr>
            <p:cNvPr id="165893" name="Freeform 39"/>
            <p:cNvSpPr>
              <a:spLocks/>
            </p:cNvSpPr>
            <p:nvPr/>
          </p:nvSpPr>
          <p:spPr bwMode="auto">
            <a:xfrm>
              <a:off x="3095" y="1657"/>
              <a:ext cx="735" cy="556"/>
            </a:xfrm>
            <a:custGeom>
              <a:avLst/>
              <a:gdLst>
                <a:gd name="T0" fmla="*/ 319 w 327"/>
                <a:gd name="T1" fmla="*/ 542 h 247"/>
                <a:gd name="T2" fmla="*/ 369 w 327"/>
                <a:gd name="T3" fmla="*/ 556 h 247"/>
                <a:gd name="T4" fmla="*/ 416 w 327"/>
                <a:gd name="T5" fmla="*/ 542 h 247"/>
                <a:gd name="T6" fmla="*/ 735 w 327"/>
                <a:gd name="T7" fmla="*/ 5 h 247"/>
                <a:gd name="T8" fmla="*/ 369 w 327"/>
                <a:gd name="T9" fmla="*/ 86 h 247"/>
                <a:gd name="T10" fmla="*/ 2 w 327"/>
                <a:gd name="T11" fmla="*/ 2 h 247"/>
                <a:gd name="T12" fmla="*/ 319 w 327"/>
                <a:gd name="T13" fmla="*/ 542 h 2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7"/>
                <a:gd name="T22" fmla="*/ 0 h 247"/>
                <a:gd name="T23" fmla="*/ 327 w 327"/>
                <a:gd name="T24" fmla="*/ 247 h 24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7" h="247">
                  <a:moveTo>
                    <a:pt x="142" y="241"/>
                  </a:moveTo>
                  <a:cubicBezTo>
                    <a:pt x="142" y="244"/>
                    <a:pt x="152" y="247"/>
                    <a:pt x="164" y="247"/>
                  </a:cubicBezTo>
                  <a:cubicBezTo>
                    <a:pt x="176" y="247"/>
                    <a:pt x="185" y="244"/>
                    <a:pt x="185" y="241"/>
                  </a:cubicBezTo>
                  <a:cubicBezTo>
                    <a:pt x="185" y="241"/>
                    <a:pt x="327" y="0"/>
                    <a:pt x="327" y="2"/>
                  </a:cubicBezTo>
                  <a:cubicBezTo>
                    <a:pt x="316" y="23"/>
                    <a:pt x="247" y="38"/>
                    <a:pt x="164" y="38"/>
                  </a:cubicBezTo>
                  <a:cubicBezTo>
                    <a:pt x="80" y="38"/>
                    <a:pt x="10" y="22"/>
                    <a:pt x="1" y="1"/>
                  </a:cubicBezTo>
                  <a:cubicBezTo>
                    <a:pt x="0" y="0"/>
                    <a:pt x="142" y="241"/>
                    <a:pt x="142" y="241"/>
                  </a:cubicBezTo>
                  <a:close/>
                </a:path>
              </a:pathLst>
            </a:custGeom>
            <a:solidFill>
              <a:srgbClr val="D9F1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894" name="Freeform 40"/>
            <p:cNvSpPr>
              <a:spLocks/>
            </p:cNvSpPr>
            <p:nvPr/>
          </p:nvSpPr>
          <p:spPr bwMode="auto">
            <a:xfrm>
              <a:off x="3414" y="2199"/>
              <a:ext cx="97" cy="774"/>
            </a:xfrm>
            <a:custGeom>
              <a:avLst/>
              <a:gdLst>
                <a:gd name="T0" fmla="*/ 0 w 43"/>
                <a:gd name="T1" fmla="*/ 0 h 344"/>
                <a:gd name="T2" fmla="*/ 50 w 43"/>
                <a:gd name="T3" fmla="*/ 13 h 344"/>
                <a:gd name="T4" fmla="*/ 97 w 43"/>
                <a:gd name="T5" fmla="*/ 0 h 344"/>
                <a:gd name="T6" fmla="*/ 97 w 43"/>
                <a:gd name="T7" fmla="*/ 763 h 344"/>
                <a:gd name="T8" fmla="*/ 50 w 43"/>
                <a:gd name="T9" fmla="*/ 774 h 344"/>
                <a:gd name="T10" fmla="*/ 0 w 43"/>
                <a:gd name="T11" fmla="*/ 763 h 344"/>
                <a:gd name="T12" fmla="*/ 0 w 43"/>
                <a:gd name="T13" fmla="*/ 0 h 3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3"/>
                <a:gd name="T22" fmla="*/ 0 h 344"/>
                <a:gd name="T23" fmla="*/ 43 w 43"/>
                <a:gd name="T24" fmla="*/ 344 h 3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3" h="344">
                  <a:moveTo>
                    <a:pt x="0" y="0"/>
                  </a:moveTo>
                  <a:cubicBezTo>
                    <a:pt x="0" y="3"/>
                    <a:pt x="10" y="6"/>
                    <a:pt x="22" y="6"/>
                  </a:cubicBezTo>
                  <a:cubicBezTo>
                    <a:pt x="34" y="6"/>
                    <a:pt x="43" y="3"/>
                    <a:pt x="43" y="0"/>
                  </a:cubicBezTo>
                  <a:cubicBezTo>
                    <a:pt x="43" y="339"/>
                    <a:pt x="43" y="339"/>
                    <a:pt x="43" y="339"/>
                  </a:cubicBezTo>
                  <a:cubicBezTo>
                    <a:pt x="43" y="342"/>
                    <a:pt x="34" y="344"/>
                    <a:pt x="22" y="344"/>
                  </a:cubicBezTo>
                  <a:cubicBezTo>
                    <a:pt x="10" y="344"/>
                    <a:pt x="0" y="342"/>
                    <a:pt x="0" y="33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9F1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895" name="Oval 41"/>
            <p:cNvSpPr>
              <a:spLocks noChangeArrowheads="1"/>
            </p:cNvSpPr>
            <p:nvPr/>
          </p:nvSpPr>
          <p:spPr bwMode="auto">
            <a:xfrm>
              <a:off x="3095" y="1556"/>
              <a:ext cx="738" cy="186"/>
            </a:xfrm>
            <a:prstGeom prst="ellipse">
              <a:avLst/>
            </a:prstGeom>
            <a:solidFill>
              <a:srgbClr val="EEF9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896" name="Freeform 42"/>
            <p:cNvSpPr>
              <a:spLocks/>
            </p:cNvSpPr>
            <p:nvPr/>
          </p:nvSpPr>
          <p:spPr bwMode="auto">
            <a:xfrm>
              <a:off x="3155" y="1709"/>
              <a:ext cx="624" cy="445"/>
            </a:xfrm>
            <a:custGeom>
              <a:avLst/>
              <a:gdLst>
                <a:gd name="T0" fmla="*/ 309 w 277"/>
                <a:gd name="T1" fmla="*/ 47 h 198"/>
                <a:gd name="T2" fmla="*/ 0 w 277"/>
                <a:gd name="T3" fmla="*/ 4 h 198"/>
                <a:gd name="T4" fmla="*/ 149 w 277"/>
                <a:gd name="T5" fmla="*/ 265 h 198"/>
                <a:gd name="T6" fmla="*/ 255 w 277"/>
                <a:gd name="T7" fmla="*/ 434 h 198"/>
                <a:gd name="T8" fmla="*/ 354 w 277"/>
                <a:gd name="T9" fmla="*/ 443 h 198"/>
                <a:gd name="T10" fmla="*/ 583 w 277"/>
                <a:gd name="T11" fmla="*/ 72 h 198"/>
                <a:gd name="T12" fmla="*/ 624 w 277"/>
                <a:gd name="T13" fmla="*/ 0 h 198"/>
                <a:gd name="T14" fmla="*/ 309 w 277"/>
                <a:gd name="T15" fmla="*/ 47 h 1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7"/>
                <a:gd name="T25" fmla="*/ 0 h 198"/>
                <a:gd name="T26" fmla="*/ 277 w 277"/>
                <a:gd name="T27" fmla="*/ 198 h 19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7" h="198">
                  <a:moveTo>
                    <a:pt x="137" y="21"/>
                  </a:moveTo>
                  <a:cubicBezTo>
                    <a:pt x="80" y="21"/>
                    <a:pt x="29" y="13"/>
                    <a:pt x="0" y="2"/>
                  </a:cubicBezTo>
                  <a:cubicBezTo>
                    <a:pt x="21" y="40"/>
                    <a:pt x="50" y="90"/>
                    <a:pt x="66" y="118"/>
                  </a:cubicBezTo>
                  <a:cubicBezTo>
                    <a:pt x="92" y="164"/>
                    <a:pt x="109" y="189"/>
                    <a:pt x="113" y="193"/>
                  </a:cubicBezTo>
                  <a:cubicBezTo>
                    <a:pt x="117" y="198"/>
                    <a:pt x="151" y="198"/>
                    <a:pt x="157" y="197"/>
                  </a:cubicBezTo>
                  <a:cubicBezTo>
                    <a:pt x="163" y="196"/>
                    <a:pt x="244" y="60"/>
                    <a:pt x="259" y="32"/>
                  </a:cubicBezTo>
                  <a:cubicBezTo>
                    <a:pt x="267" y="20"/>
                    <a:pt x="272" y="9"/>
                    <a:pt x="277" y="0"/>
                  </a:cubicBezTo>
                  <a:cubicBezTo>
                    <a:pt x="248" y="13"/>
                    <a:pt x="196" y="21"/>
                    <a:pt x="137" y="21"/>
                  </a:cubicBezTo>
                  <a:close/>
                </a:path>
              </a:pathLst>
            </a:custGeom>
            <a:solidFill>
              <a:srgbClr val="DEDF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897" name="Oval 43"/>
            <p:cNvSpPr>
              <a:spLocks noChangeArrowheads="1"/>
            </p:cNvSpPr>
            <p:nvPr/>
          </p:nvSpPr>
          <p:spPr bwMode="auto">
            <a:xfrm>
              <a:off x="3119" y="1567"/>
              <a:ext cx="689" cy="157"/>
            </a:xfrm>
            <a:prstGeom prst="ellipse">
              <a:avLst/>
            </a:prstGeom>
            <a:solidFill>
              <a:srgbClr val="ADE0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898" name="Freeform 44"/>
            <p:cNvSpPr>
              <a:spLocks/>
            </p:cNvSpPr>
            <p:nvPr/>
          </p:nvSpPr>
          <p:spPr bwMode="auto">
            <a:xfrm>
              <a:off x="3173" y="1648"/>
              <a:ext cx="579" cy="76"/>
            </a:xfrm>
            <a:custGeom>
              <a:avLst/>
              <a:gdLst>
                <a:gd name="T0" fmla="*/ 0 w 257"/>
                <a:gd name="T1" fmla="*/ 38 h 34"/>
                <a:gd name="T2" fmla="*/ 291 w 257"/>
                <a:gd name="T3" fmla="*/ 76 h 34"/>
                <a:gd name="T4" fmla="*/ 579 w 257"/>
                <a:gd name="T5" fmla="*/ 38 h 34"/>
                <a:gd name="T6" fmla="*/ 291 w 257"/>
                <a:gd name="T7" fmla="*/ 0 h 34"/>
                <a:gd name="T8" fmla="*/ 0 w 257"/>
                <a:gd name="T9" fmla="*/ 38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7"/>
                <a:gd name="T16" fmla="*/ 0 h 34"/>
                <a:gd name="T17" fmla="*/ 257 w 257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7" h="34">
                  <a:moveTo>
                    <a:pt x="0" y="17"/>
                  </a:moveTo>
                  <a:cubicBezTo>
                    <a:pt x="26" y="27"/>
                    <a:pt x="70" y="34"/>
                    <a:pt x="129" y="34"/>
                  </a:cubicBezTo>
                  <a:cubicBezTo>
                    <a:pt x="187" y="34"/>
                    <a:pt x="232" y="27"/>
                    <a:pt x="257" y="17"/>
                  </a:cubicBezTo>
                  <a:cubicBezTo>
                    <a:pt x="232" y="8"/>
                    <a:pt x="187" y="0"/>
                    <a:pt x="129" y="0"/>
                  </a:cubicBezTo>
                  <a:cubicBezTo>
                    <a:pt x="70" y="0"/>
                    <a:pt x="26" y="8"/>
                    <a:pt x="0" y="17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899" name="Oval 45"/>
            <p:cNvSpPr>
              <a:spLocks noChangeArrowheads="1"/>
            </p:cNvSpPr>
            <p:nvPr/>
          </p:nvSpPr>
          <p:spPr bwMode="auto">
            <a:xfrm>
              <a:off x="3414" y="2188"/>
              <a:ext cx="97" cy="25"/>
            </a:xfrm>
            <a:prstGeom prst="ellipse">
              <a:avLst/>
            </a:prstGeom>
            <a:solidFill>
              <a:srgbClr val="D9F1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00" name="Oval 46"/>
            <p:cNvSpPr>
              <a:spLocks noChangeArrowheads="1"/>
            </p:cNvSpPr>
            <p:nvPr/>
          </p:nvSpPr>
          <p:spPr bwMode="auto">
            <a:xfrm>
              <a:off x="3414" y="2951"/>
              <a:ext cx="97" cy="22"/>
            </a:xfrm>
            <a:prstGeom prst="ellipse">
              <a:avLst/>
            </a:pr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01" name="Freeform 47"/>
            <p:cNvSpPr>
              <a:spLocks/>
            </p:cNvSpPr>
            <p:nvPr/>
          </p:nvSpPr>
          <p:spPr bwMode="auto">
            <a:xfrm>
              <a:off x="3428" y="2195"/>
              <a:ext cx="72" cy="36"/>
            </a:xfrm>
            <a:custGeom>
              <a:avLst/>
              <a:gdLst>
                <a:gd name="T0" fmla="*/ 36 w 32"/>
                <a:gd name="T1" fmla="*/ 0 h 16"/>
                <a:gd name="T2" fmla="*/ 72 w 32"/>
                <a:gd name="T3" fmla="*/ 5 h 16"/>
                <a:gd name="T4" fmla="*/ 36 w 32"/>
                <a:gd name="T5" fmla="*/ 36 h 16"/>
                <a:gd name="T6" fmla="*/ 0 w 32"/>
                <a:gd name="T7" fmla="*/ 5 h 16"/>
                <a:gd name="T8" fmla="*/ 36 w 32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6"/>
                <a:gd name="T17" fmla="*/ 32 w 32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6">
                  <a:moveTo>
                    <a:pt x="16" y="0"/>
                  </a:moveTo>
                  <a:cubicBezTo>
                    <a:pt x="23" y="0"/>
                    <a:pt x="32" y="1"/>
                    <a:pt x="32" y="2"/>
                  </a:cubicBezTo>
                  <a:cubicBezTo>
                    <a:pt x="32" y="3"/>
                    <a:pt x="32" y="16"/>
                    <a:pt x="16" y="16"/>
                  </a:cubicBezTo>
                  <a:cubicBezTo>
                    <a:pt x="0" y="16"/>
                    <a:pt x="0" y="3"/>
                    <a:pt x="0" y="2"/>
                  </a:cubicBezTo>
                  <a:cubicBezTo>
                    <a:pt x="0" y="1"/>
                    <a:pt x="8" y="0"/>
                    <a:pt x="16" y="0"/>
                  </a:cubicBezTo>
                  <a:close/>
                </a:path>
              </a:pathLst>
            </a:custGeom>
            <a:solidFill>
              <a:srgbClr val="B0E2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02" name="Freeform 48"/>
            <p:cNvSpPr>
              <a:spLocks/>
            </p:cNvSpPr>
            <p:nvPr/>
          </p:nvSpPr>
          <p:spPr bwMode="auto">
            <a:xfrm>
              <a:off x="3428" y="2957"/>
              <a:ext cx="72" cy="9"/>
            </a:xfrm>
            <a:custGeom>
              <a:avLst/>
              <a:gdLst>
                <a:gd name="T0" fmla="*/ 36 w 32"/>
                <a:gd name="T1" fmla="*/ 0 h 4"/>
                <a:gd name="T2" fmla="*/ 72 w 32"/>
                <a:gd name="T3" fmla="*/ 5 h 4"/>
                <a:gd name="T4" fmla="*/ 36 w 32"/>
                <a:gd name="T5" fmla="*/ 9 h 4"/>
                <a:gd name="T6" fmla="*/ 0 w 32"/>
                <a:gd name="T7" fmla="*/ 5 h 4"/>
                <a:gd name="T8" fmla="*/ 36 w 32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"/>
                <a:gd name="T17" fmla="*/ 32 w 32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">
                  <a:moveTo>
                    <a:pt x="16" y="0"/>
                  </a:moveTo>
                  <a:cubicBezTo>
                    <a:pt x="23" y="0"/>
                    <a:pt x="29" y="1"/>
                    <a:pt x="32" y="2"/>
                  </a:cubicBezTo>
                  <a:cubicBezTo>
                    <a:pt x="29" y="3"/>
                    <a:pt x="23" y="4"/>
                    <a:pt x="16" y="4"/>
                  </a:cubicBezTo>
                  <a:cubicBezTo>
                    <a:pt x="8" y="4"/>
                    <a:pt x="3" y="3"/>
                    <a:pt x="0" y="2"/>
                  </a:cubicBezTo>
                  <a:cubicBezTo>
                    <a:pt x="3" y="1"/>
                    <a:pt x="8" y="0"/>
                    <a:pt x="16" y="0"/>
                  </a:cubicBezTo>
                  <a:close/>
                </a:path>
              </a:pathLst>
            </a:custGeom>
            <a:solidFill>
              <a:srgbClr val="3FAC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03" name="Freeform 49"/>
            <p:cNvSpPr>
              <a:spLocks/>
            </p:cNvSpPr>
            <p:nvPr/>
          </p:nvSpPr>
          <p:spPr bwMode="auto">
            <a:xfrm>
              <a:off x="3234" y="1682"/>
              <a:ext cx="459" cy="42"/>
            </a:xfrm>
            <a:custGeom>
              <a:avLst/>
              <a:gdLst>
                <a:gd name="T0" fmla="*/ 0 w 204"/>
                <a:gd name="T1" fmla="*/ 22 h 19"/>
                <a:gd name="T2" fmla="*/ 230 w 204"/>
                <a:gd name="T3" fmla="*/ 42 h 19"/>
                <a:gd name="T4" fmla="*/ 459 w 204"/>
                <a:gd name="T5" fmla="*/ 22 h 19"/>
                <a:gd name="T6" fmla="*/ 230 w 204"/>
                <a:gd name="T7" fmla="*/ 0 h 19"/>
                <a:gd name="T8" fmla="*/ 0 w 204"/>
                <a:gd name="T9" fmla="*/ 22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19"/>
                <a:gd name="T17" fmla="*/ 204 w 204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19">
                  <a:moveTo>
                    <a:pt x="0" y="10"/>
                  </a:moveTo>
                  <a:cubicBezTo>
                    <a:pt x="25" y="16"/>
                    <a:pt x="60" y="19"/>
                    <a:pt x="102" y="19"/>
                  </a:cubicBezTo>
                  <a:cubicBezTo>
                    <a:pt x="144" y="19"/>
                    <a:pt x="178" y="16"/>
                    <a:pt x="204" y="10"/>
                  </a:cubicBezTo>
                  <a:cubicBezTo>
                    <a:pt x="178" y="4"/>
                    <a:pt x="144" y="0"/>
                    <a:pt x="102" y="0"/>
                  </a:cubicBezTo>
                  <a:cubicBezTo>
                    <a:pt x="60" y="0"/>
                    <a:pt x="25" y="4"/>
                    <a:pt x="0" y="10"/>
                  </a:cubicBezTo>
                  <a:close/>
                </a:path>
              </a:pathLst>
            </a:custGeom>
            <a:solidFill>
              <a:srgbClr val="3FAC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04" name="Freeform 50"/>
            <p:cNvSpPr>
              <a:spLocks/>
            </p:cNvSpPr>
            <p:nvPr/>
          </p:nvSpPr>
          <p:spPr bwMode="auto">
            <a:xfrm>
              <a:off x="3500" y="1713"/>
              <a:ext cx="285" cy="486"/>
            </a:xfrm>
            <a:custGeom>
              <a:avLst/>
              <a:gdLst>
                <a:gd name="T0" fmla="*/ 0 w 127"/>
                <a:gd name="T1" fmla="*/ 486 h 216"/>
                <a:gd name="T2" fmla="*/ 285 w 127"/>
                <a:gd name="T3" fmla="*/ 0 h 216"/>
                <a:gd name="T4" fmla="*/ 65 w 127"/>
                <a:gd name="T5" fmla="*/ 47 h 216"/>
                <a:gd name="T6" fmla="*/ 90 w 127"/>
                <a:gd name="T7" fmla="*/ 230 h 216"/>
                <a:gd name="T8" fmla="*/ 0 w 127"/>
                <a:gd name="T9" fmla="*/ 486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7"/>
                <a:gd name="T16" fmla="*/ 0 h 216"/>
                <a:gd name="T17" fmla="*/ 127 w 127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7" h="216">
                  <a:moveTo>
                    <a:pt x="0" y="216"/>
                  </a:moveTo>
                  <a:cubicBezTo>
                    <a:pt x="127" y="0"/>
                    <a:pt x="127" y="0"/>
                    <a:pt x="127" y="0"/>
                  </a:cubicBezTo>
                  <a:cubicBezTo>
                    <a:pt x="111" y="12"/>
                    <a:pt x="70" y="18"/>
                    <a:pt x="29" y="21"/>
                  </a:cubicBezTo>
                  <a:cubicBezTo>
                    <a:pt x="45" y="26"/>
                    <a:pt x="53" y="44"/>
                    <a:pt x="40" y="102"/>
                  </a:cubicBezTo>
                  <a:cubicBezTo>
                    <a:pt x="29" y="151"/>
                    <a:pt x="6" y="203"/>
                    <a:pt x="0" y="216"/>
                  </a:cubicBezTo>
                  <a:close/>
                </a:path>
              </a:pathLst>
            </a:custGeom>
            <a:solidFill>
              <a:srgbClr val="B0E2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05" name="Freeform 51"/>
            <p:cNvSpPr>
              <a:spLocks/>
            </p:cNvSpPr>
            <p:nvPr/>
          </p:nvSpPr>
          <p:spPr bwMode="auto">
            <a:xfrm>
              <a:off x="3500" y="1713"/>
              <a:ext cx="285" cy="486"/>
            </a:xfrm>
            <a:custGeom>
              <a:avLst/>
              <a:gdLst>
                <a:gd name="T0" fmla="*/ 0 w 127"/>
                <a:gd name="T1" fmla="*/ 486 h 216"/>
                <a:gd name="T2" fmla="*/ 285 w 127"/>
                <a:gd name="T3" fmla="*/ 0 h 216"/>
                <a:gd name="T4" fmla="*/ 206 w 127"/>
                <a:gd name="T5" fmla="*/ 29 h 216"/>
                <a:gd name="T6" fmla="*/ 94 w 127"/>
                <a:gd name="T7" fmla="*/ 311 h 2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7"/>
                <a:gd name="T13" fmla="*/ 0 h 216"/>
                <a:gd name="T14" fmla="*/ 127 w 127"/>
                <a:gd name="T15" fmla="*/ 216 h 2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7" h="216">
                  <a:moveTo>
                    <a:pt x="0" y="216"/>
                  </a:moveTo>
                  <a:cubicBezTo>
                    <a:pt x="127" y="0"/>
                    <a:pt x="127" y="0"/>
                    <a:pt x="127" y="0"/>
                  </a:cubicBezTo>
                  <a:cubicBezTo>
                    <a:pt x="120" y="5"/>
                    <a:pt x="108" y="9"/>
                    <a:pt x="92" y="13"/>
                  </a:cubicBezTo>
                  <a:cubicBezTo>
                    <a:pt x="108" y="18"/>
                    <a:pt x="75" y="80"/>
                    <a:pt x="42" y="138"/>
                  </a:cubicBezTo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06" name="Freeform 52"/>
            <p:cNvSpPr>
              <a:spLocks/>
            </p:cNvSpPr>
            <p:nvPr/>
          </p:nvSpPr>
          <p:spPr bwMode="auto">
            <a:xfrm>
              <a:off x="3173" y="1724"/>
              <a:ext cx="268" cy="482"/>
            </a:xfrm>
            <a:custGeom>
              <a:avLst/>
              <a:gdLst>
                <a:gd name="T0" fmla="*/ 0 w 119"/>
                <a:gd name="T1" fmla="*/ 0 h 214"/>
                <a:gd name="T2" fmla="*/ 108 w 119"/>
                <a:gd name="T3" fmla="*/ 20 h 214"/>
                <a:gd name="T4" fmla="*/ 268 w 119"/>
                <a:gd name="T5" fmla="*/ 471 h 214"/>
                <a:gd name="T6" fmla="*/ 0 w 119"/>
                <a:gd name="T7" fmla="*/ 0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214"/>
                <a:gd name="T14" fmla="*/ 119 w 119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214">
                  <a:moveTo>
                    <a:pt x="0" y="0"/>
                  </a:moveTo>
                  <a:cubicBezTo>
                    <a:pt x="16" y="6"/>
                    <a:pt x="34" y="8"/>
                    <a:pt x="48" y="9"/>
                  </a:cubicBezTo>
                  <a:cubicBezTo>
                    <a:pt x="51" y="34"/>
                    <a:pt x="119" y="209"/>
                    <a:pt x="119" y="209"/>
                  </a:cubicBezTo>
                  <a:cubicBezTo>
                    <a:pt x="112" y="214"/>
                    <a:pt x="3" y="1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07" name="Freeform 53"/>
            <p:cNvSpPr>
              <a:spLocks/>
            </p:cNvSpPr>
            <p:nvPr/>
          </p:nvSpPr>
          <p:spPr bwMode="auto">
            <a:xfrm>
              <a:off x="3155" y="1718"/>
              <a:ext cx="286" cy="488"/>
            </a:xfrm>
            <a:custGeom>
              <a:avLst/>
              <a:gdLst>
                <a:gd name="T0" fmla="*/ 259 w 127"/>
                <a:gd name="T1" fmla="*/ 443 h 217"/>
                <a:gd name="T2" fmla="*/ 286 w 127"/>
                <a:gd name="T3" fmla="*/ 477 h 217"/>
                <a:gd name="T4" fmla="*/ 0 w 127"/>
                <a:gd name="T5" fmla="*/ 0 h 217"/>
                <a:gd name="T6" fmla="*/ 61 w 127"/>
                <a:gd name="T7" fmla="*/ 18 h 217"/>
                <a:gd name="T8" fmla="*/ 259 w 127"/>
                <a:gd name="T9" fmla="*/ 443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7"/>
                <a:gd name="T16" fmla="*/ 0 h 217"/>
                <a:gd name="T17" fmla="*/ 127 w 127"/>
                <a:gd name="T18" fmla="*/ 217 h 2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7" h="217">
                  <a:moveTo>
                    <a:pt x="115" y="197"/>
                  </a:moveTo>
                  <a:cubicBezTo>
                    <a:pt x="118" y="203"/>
                    <a:pt x="124" y="208"/>
                    <a:pt x="127" y="212"/>
                  </a:cubicBezTo>
                  <a:cubicBezTo>
                    <a:pt x="120" y="217"/>
                    <a:pt x="4" y="18"/>
                    <a:pt x="0" y="0"/>
                  </a:cubicBezTo>
                  <a:cubicBezTo>
                    <a:pt x="12" y="5"/>
                    <a:pt x="20" y="6"/>
                    <a:pt x="27" y="8"/>
                  </a:cubicBezTo>
                  <a:cubicBezTo>
                    <a:pt x="30" y="26"/>
                    <a:pt x="80" y="143"/>
                    <a:pt x="115" y="197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08" name="Freeform 54"/>
            <p:cNvSpPr>
              <a:spLocks/>
            </p:cNvSpPr>
            <p:nvPr/>
          </p:nvSpPr>
          <p:spPr bwMode="auto">
            <a:xfrm>
              <a:off x="3468" y="2222"/>
              <a:ext cx="34" cy="722"/>
            </a:xfrm>
            <a:custGeom>
              <a:avLst/>
              <a:gdLst>
                <a:gd name="T0" fmla="*/ 0 w 15"/>
                <a:gd name="T1" fmla="*/ 2 h 321"/>
                <a:gd name="T2" fmla="*/ 34 w 15"/>
                <a:gd name="T3" fmla="*/ 0 h 321"/>
                <a:gd name="T4" fmla="*/ 34 w 15"/>
                <a:gd name="T5" fmla="*/ 722 h 321"/>
                <a:gd name="T6" fmla="*/ 0 w 15"/>
                <a:gd name="T7" fmla="*/ 2 h 3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"/>
                <a:gd name="T13" fmla="*/ 0 h 321"/>
                <a:gd name="T14" fmla="*/ 15 w 15"/>
                <a:gd name="T15" fmla="*/ 321 h 3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" h="321">
                  <a:moveTo>
                    <a:pt x="0" y="1"/>
                  </a:moveTo>
                  <a:cubicBezTo>
                    <a:pt x="7" y="2"/>
                    <a:pt x="15" y="0"/>
                    <a:pt x="15" y="0"/>
                  </a:cubicBezTo>
                  <a:cubicBezTo>
                    <a:pt x="15" y="321"/>
                    <a:pt x="15" y="321"/>
                    <a:pt x="15" y="321"/>
                  </a:cubicBezTo>
                  <a:cubicBezTo>
                    <a:pt x="15" y="321"/>
                    <a:pt x="4" y="7"/>
                    <a:pt x="0" y="1"/>
                  </a:cubicBezTo>
                  <a:close/>
                </a:path>
              </a:pathLst>
            </a:custGeom>
            <a:solidFill>
              <a:srgbClr val="B0E2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09" name="Freeform 55"/>
            <p:cNvSpPr>
              <a:spLocks/>
            </p:cNvSpPr>
            <p:nvPr/>
          </p:nvSpPr>
          <p:spPr bwMode="auto">
            <a:xfrm>
              <a:off x="3482" y="2201"/>
              <a:ext cx="20" cy="387"/>
            </a:xfrm>
            <a:custGeom>
              <a:avLst/>
              <a:gdLst>
                <a:gd name="T0" fmla="*/ 20 w 9"/>
                <a:gd name="T1" fmla="*/ 387 h 172"/>
                <a:gd name="T2" fmla="*/ 18 w 9"/>
                <a:gd name="T3" fmla="*/ 2 h 172"/>
                <a:gd name="T4" fmla="*/ 0 w 9"/>
                <a:gd name="T5" fmla="*/ 0 h 172"/>
                <a:gd name="T6" fmla="*/ 0 60000 65536"/>
                <a:gd name="T7" fmla="*/ 0 60000 65536"/>
                <a:gd name="T8" fmla="*/ 0 60000 65536"/>
                <a:gd name="T9" fmla="*/ 0 w 9"/>
                <a:gd name="T10" fmla="*/ 0 h 172"/>
                <a:gd name="T11" fmla="*/ 9 w 9"/>
                <a:gd name="T12" fmla="*/ 172 h 1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" h="172">
                  <a:moveTo>
                    <a:pt x="9" y="172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5" y="0"/>
                    <a:pt x="0" y="0"/>
                  </a:cubicBezTo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10" name="Freeform 56"/>
            <p:cNvSpPr>
              <a:spLocks/>
            </p:cNvSpPr>
            <p:nvPr/>
          </p:nvSpPr>
          <p:spPr bwMode="auto">
            <a:xfrm>
              <a:off x="3434" y="2656"/>
              <a:ext cx="27" cy="281"/>
            </a:xfrm>
            <a:custGeom>
              <a:avLst/>
              <a:gdLst>
                <a:gd name="T0" fmla="*/ 0 w 12"/>
                <a:gd name="T1" fmla="*/ 2 h 125"/>
                <a:gd name="T2" fmla="*/ 0 w 12"/>
                <a:gd name="T3" fmla="*/ 281 h 125"/>
                <a:gd name="T4" fmla="*/ 27 w 12"/>
                <a:gd name="T5" fmla="*/ 277 h 125"/>
                <a:gd name="T6" fmla="*/ 2 w 12"/>
                <a:gd name="T7" fmla="*/ 0 h 1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"/>
                <a:gd name="T13" fmla="*/ 0 h 125"/>
                <a:gd name="T14" fmla="*/ 12 w 12"/>
                <a:gd name="T15" fmla="*/ 125 h 1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" h="125">
                  <a:moveTo>
                    <a:pt x="0" y="1"/>
                  </a:moveTo>
                  <a:cubicBezTo>
                    <a:pt x="0" y="125"/>
                    <a:pt x="0" y="125"/>
                    <a:pt x="0" y="125"/>
                  </a:cubicBezTo>
                  <a:cubicBezTo>
                    <a:pt x="0" y="125"/>
                    <a:pt x="3" y="123"/>
                    <a:pt x="12" y="123"/>
                  </a:cubicBezTo>
                  <a:cubicBezTo>
                    <a:pt x="7" y="121"/>
                    <a:pt x="3" y="36"/>
                    <a:pt x="1" y="0"/>
                  </a:cubicBezTo>
                </a:path>
              </a:pathLst>
            </a:custGeom>
            <a:solidFill>
              <a:srgbClr val="B0E2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11" name="Freeform 57"/>
            <p:cNvSpPr>
              <a:spLocks/>
            </p:cNvSpPr>
            <p:nvPr/>
          </p:nvSpPr>
          <p:spPr bwMode="auto">
            <a:xfrm>
              <a:off x="3119" y="1567"/>
              <a:ext cx="324" cy="130"/>
            </a:xfrm>
            <a:custGeom>
              <a:avLst/>
              <a:gdLst>
                <a:gd name="T0" fmla="*/ 70 w 144"/>
                <a:gd name="T1" fmla="*/ 65 h 58"/>
                <a:gd name="T2" fmla="*/ 324 w 144"/>
                <a:gd name="T3" fmla="*/ 0 h 58"/>
                <a:gd name="T4" fmla="*/ 0 w 144"/>
                <a:gd name="T5" fmla="*/ 78 h 58"/>
                <a:gd name="T6" fmla="*/ 90 w 144"/>
                <a:gd name="T7" fmla="*/ 130 h 58"/>
                <a:gd name="T8" fmla="*/ 137 w 144"/>
                <a:gd name="T9" fmla="*/ 119 h 58"/>
                <a:gd name="T10" fmla="*/ 182 w 144"/>
                <a:gd name="T11" fmla="*/ 92 h 58"/>
                <a:gd name="T12" fmla="*/ 70 w 144"/>
                <a:gd name="T13" fmla="*/ 65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4"/>
                <a:gd name="T22" fmla="*/ 0 h 58"/>
                <a:gd name="T23" fmla="*/ 144 w 144"/>
                <a:gd name="T24" fmla="*/ 58 h 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4" h="58">
                  <a:moveTo>
                    <a:pt x="31" y="29"/>
                  </a:moveTo>
                  <a:cubicBezTo>
                    <a:pt x="49" y="14"/>
                    <a:pt x="105" y="5"/>
                    <a:pt x="144" y="0"/>
                  </a:cubicBezTo>
                  <a:cubicBezTo>
                    <a:pt x="54" y="2"/>
                    <a:pt x="0" y="21"/>
                    <a:pt x="0" y="35"/>
                  </a:cubicBezTo>
                  <a:cubicBezTo>
                    <a:pt x="0" y="43"/>
                    <a:pt x="14" y="51"/>
                    <a:pt x="40" y="58"/>
                  </a:cubicBezTo>
                  <a:cubicBezTo>
                    <a:pt x="51" y="56"/>
                    <a:pt x="61" y="53"/>
                    <a:pt x="61" y="53"/>
                  </a:cubicBezTo>
                  <a:cubicBezTo>
                    <a:pt x="61" y="53"/>
                    <a:pt x="93" y="38"/>
                    <a:pt x="81" y="41"/>
                  </a:cubicBezTo>
                  <a:cubicBezTo>
                    <a:pt x="57" y="45"/>
                    <a:pt x="14" y="42"/>
                    <a:pt x="31" y="29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12" name="Freeform 58"/>
            <p:cNvSpPr>
              <a:spLocks/>
            </p:cNvSpPr>
            <p:nvPr/>
          </p:nvSpPr>
          <p:spPr bwMode="auto">
            <a:xfrm>
              <a:off x="3117" y="1612"/>
              <a:ext cx="338" cy="103"/>
            </a:xfrm>
            <a:custGeom>
              <a:avLst/>
              <a:gdLst>
                <a:gd name="T0" fmla="*/ 45 w 150"/>
                <a:gd name="T1" fmla="*/ 0 h 46"/>
                <a:gd name="T2" fmla="*/ 2 w 150"/>
                <a:gd name="T3" fmla="*/ 34 h 46"/>
                <a:gd name="T4" fmla="*/ 178 w 150"/>
                <a:gd name="T5" fmla="*/ 103 h 46"/>
                <a:gd name="T6" fmla="*/ 207 w 150"/>
                <a:gd name="T7" fmla="*/ 94 h 46"/>
                <a:gd name="T8" fmla="*/ 228 w 150"/>
                <a:gd name="T9" fmla="*/ 76 h 46"/>
                <a:gd name="T10" fmla="*/ 32 w 150"/>
                <a:gd name="T11" fmla="*/ 49 h 46"/>
                <a:gd name="T12" fmla="*/ 45 w 150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46"/>
                <a:gd name="T23" fmla="*/ 150 w 150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46">
                  <a:moveTo>
                    <a:pt x="20" y="0"/>
                  </a:moveTo>
                  <a:cubicBezTo>
                    <a:pt x="7" y="5"/>
                    <a:pt x="1" y="10"/>
                    <a:pt x="1" y="15"/>
                  </a:cubicBezTo>
                  <a:cubicBezTo>
                    <a:pt x="1" y="26"/>
                    <a:pt x="29" y="39"/>
                    <a:pt x="79" y="46"/>
                  </a:cubicBezTo>
                  <a:cubicBezTo>
                    <a:pt x="87" y="44"/>
                    <a:pt x="92" y="42"/>
                    <a:pt x="92" y="42"/>
                  </a:cubicBezTo>
                  <a:cubicBezTo>
                    <a:pt x="92" y="42"/>
                    <a:pt x="150" y="29"/>
                    <a:pt x="101" y="34"/>
                  </a:cubicBezTo>
                  <a:cubicBezTo>
                    <a:pt x="52" y="38"/>
                    <a:pt x="23" y="28"/>
                    <a:pt x="14" y="22"/>
                  </a:cubicBezTo>
                  <a:cubicBezTo>
                    <a:pt x="0" y="14"/>
                    <a:pt x="8" y="7"/>
                    <a:pt x="20" y="0"/>
                  </a:cubicBezTo>
                  <a:close/>
                </a:path>
              </a:pathLst>
            </a:custGeom>
            <a:solidFill>
              <a:srgbClr val="3FAC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13" name="Oval 59"/>
            <p:cNvSpPr>
              <a:spLocks noChangeArrowheads="1"/>
            </p:cNvSpPr>
            <p:nvPr/>
          </p:nvSpPr>
          <p:spPr bwMode="auto">
            <a:xfrm>
              <a:off x="3443" y="2201"/>
              <a:ext cx="48" cy="9"/>
            </a:xfrm>
            <a:prstGeom prst="ellipse">
              <a:avLst/>
            </a:pr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14" name="Freeform 60"/>
            <p:cNvSpPr>
              <a:spLocks/>
            </p:cNvSpPr>
            <p:nvPr/>
          </p:nvSpPr>
          <p:spPr bwMode="auto">
            <a:xfrm>
              <a:off x="3533" y="1720"/>
              <a:ext cx="239" cy="400"/>
            </a:xfrm>
            <a:custGeom>
              <a:avLst/>
              <a:gdLst>
                <a:gd name="T0" fmla="*/ 0 w 106"/>
                <a:gd name="T1" fmla="*/ 400 h 178"/>
                <a:gd name="T2" fmla="*/ 205 w 106"/>
                <a:gd name="T3" fmla="*/ 61 h 178"/>
                <a:gd name="T4" fmla="*/ 239 w 106"/>
                <a:gd name="T5" fmla="*/ 0 h 178"/>
                <a:gd name="T6" fmla="*/ 32 w 106"/>
                <a:gd name="T7" fmla="*/ 40 h 178"/>
                <a:gd name="T8" fmla="*/ 56 w 106"/>
                <a:gd name="T9" fmla="*/ 222 h 178"/>
                <a:gd name="T10" fmla="*/ 0 w 106"/>
                <a:gd name="T11" fmla="*/ 400 h 1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6"/>
                <a:gd name="T19" fmla="*/ 0 h 178"/>
                <a:gd name="T20" fmla="*/ 106 w 106"/>
                <a:gd name="T21" fmla="*/ 178 h 1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6" h="178">
                  <a:moveTo>
                    <a:pt x="0" y="178"/>
                  </a:moveTo>
                  <a:cubicBezTo>
                    <a:pt x="24" y="143"/>
                    <a:pt x="79" y="50"/>
                    <a:pt x="91" y="27"/>
                  </a:cubicBezTo>
                  <a:cubicBezTo>
                    <a:pt x="97" y="17"/>
                    <a:pt x="102" y="8"/>
                    <a:pt x="106" y="0"/>
                  </a:cubicBezTo>
                  <a:cubicBezTo>
                    <a:pt x="87" y="10"/>
                    <a:pt x="51" y="16"/>
                    <a:pt x="14" y="18"/>
                  </a:cubicBezTo>
                  <a:cubicBezTo>
                    <a:pt x="30" y="23"/>
                    <a:pt x="38" y="41"/>
                    <a:pt x="25" y="99"/>
                  </a:cubicBezTo>
                  <a:cubicBezTo>
                    <a:pt x="19" y="127"/>
                    <a:pt x="9" y="156"/>
                    <a:pt x="0" y="178"/>
                  </a:cubicBezTo>
                  <a:close/>
                </a:path>
              </a:pathLst>
            </a:custGeom>
            <a:solidFill>
              <a:srgbClr val="B9C9D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15" name="Freeform 61"/>
            <p:cNvSpPr>
              <a:spLocks/>
            </p:cNvSpPr>
            <p:nvPr/>
          </p:nvSpPr>
          <p:spPr bwMode="auto">
            <a:xfrm>
              <a:off x="3585" y="1720"/>
              <a:ext cx="187" cy="319"/>
            </a:xfrm>
            <a:custGeom>
              <a:avLst/>
              <a:gdLst>
                <a:gd name="T0" fmla="*/ 187 w 83"/>
                <a:gd name="T1" fmla="*/ 0 h 142"/>
                <a:gd name="T2" fmla="*/ 122 w 83"/>
                <a:gd name="T3" fmla="*/ 22 h 142"/>
                <a:gd name="T4" fmla="*/ 9 w 83"/>
                <a:gd name="T5" fmla="*/ 303 h 142"/>
                <a:gd name="T6" fmla="*/ 0 w 83"/>
                <a:gd name="T7" fmla="*/ 319 h 142"/>
                <a:gd name="T8" fmla="*/ 153 w 83"/>
                <a:gd name="T9" fmla="*/ 61 h 142"/>
                <a:gd name="T10" fmla="*/ 187 w 83"/>
                <a:gd name="T11" fmla="*/ 0 h 1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142"/>
                <a:gd name="T20" fmla="*/ 83 w 83"/>
                <a:gd name="T21" fmla="*/ 142 h 1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142">
                  <a:moveTo>
                    <a:pt x="83" y="0"/>
                  </a:moveTo>
                  <a:cubicBezTo>
                    <a:pt x="76" y="4"/>
                    <a:pt x="66" y="7"/>
                    <a:pt x="54" y="10"/>
                  </a:cubicBezTo>
                  <a:cubicBezTo>
                    <a:pt x="70" y="15"/>
                    <a:pt x="37" y="77"/>
                    <a:pt x="4" y="135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26" y="100"/>
                    <a:pt x="59" y="44"/>
                    <a:pt x="68" y="27"/>
                  </a:cubicBezTo>
                  <a:cubicBezTo>
                    <a:pt x="74" y="17"/>
                    <a:pt x="79" y="8"/>
                    <a:pt x="83" y="0"/>
                  </a:cubicBezTo>
                  <a:close/>
                </a:path>
              </a:pathLst>
            </a:custGeom>
            <a:solidFill>
              <a:srgbClr val="93BA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16" name="Freeform 62"/>
            <p:cNvSpPr>
              <a:spLocks/>
            </p:cNvSpPr>
            <p:nvPr/>
          </p:nvSpPr>
          <p:spPr bwMode="auto">
            <a:xfrm>
              <a:off x="3173" y="1724"/>
              <a:ext cx="250" cy="426"/>
            </a:xfrm>
            <a:custGeom>
              <a:avLst/>
              <a:gdLst>
                <a:gd name="T0" fmla="*/ 108 w 111"/>
                <a:gd name="T1" fmla="*/ 20 h 189"/>
                <a:gd name="T2" fmla="*/ 0 w 111"/>
                <a:gd name="T3" fmla="*/ 0 h 189"/>
                <a:gd name="T4" fmla="*/ 63 w 111"/>
                <a:gd name="T5" fmla="*/ 133 h 189"/>
                <a:gd name="T6" fmla="*/ 131 w 111"/>
                <a:gd name="T7" fmla="*/ 250 h 189"/>
                <a:gd name="T8" fmla="*/ 236 w 111"/>
                <a:gd name="T9" fmla="*/ 419 h 189"/>
                <a:gd name="T10" fmla="*/ 250 w 111"/>
                <a:gd name="T11" fmla="*/ 426 h 189"/>
                <a:gd name="T12" fmla="*/ 108 w 111"/>
                <a:gd name="T13" fmla="*/ 20 h 1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1"/>
                <a:gd name="T22" fmla="*/ 0 h 189"/>
                <a:gd name="T23" fmla="*/ 111 w 111"/>
                <a:gd name="T24" fmla="*/ 189 h 1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1" h="189">
                  <a:moveTo>
                    <a:pt x="48" y="9"/>
                  </a:moveTo>
                  <a:cubicBezTo>
                    <a:pt x="34" y="8"/>
                    <a:pt x="16" y="6"/>
                    <a:pt x="0" y="0"/>
                  </a:cubicBezTo>
                  <a:cubicBezTo>
                    <a:pt x="1" y="5"/>
                    <a:pt x="12" y="29"/>
                    <a:pt x="28" y="59"/>
                  </a:cubicBezTo>
                  <a:cubicBezTo>
                    <a:pt x="40" y="79"/>
                    <a:pt x="51" y="98"/>
                    <a:pt x="58" y="111"/>
                  </a:cubicBezTo>
                  <a:cubicBezTo>
                    <a:pt x="84" y="157"/>
                    <a:pt x="101" y="182"/>
                    <a:pt x="105" y="186"/>
                  </a:cubicBezTo>
                  <a:cubicBezTo>
                    <a:pt x="106" y="187"/>
                    <a:pt x="108" y="188"/>
                    <a:pt x="111" y="189"/>
                  </a:cubicBezTo>
                  <a:cubicBezTo>
                    <a:pt x="93" y="142"/>
                    <a:pt x="50" y="29"/>
                    <a:pt x="48" y="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17" name="Freeform 63"/>
            <p:cNvSpPr>
              <a:spLocks/>
            </p:cNvSpPr>
            <p:nvPr/>
          </p:nvSpPr>
          <p:spPr bwMode="auto">
            <a:xfrm>
              <a:off x="3158" y="1720"/>
              <a:ext cx="207" cy="355"/>
            </a:xfrm>
            <a:custGeom>
              <a:avLst/>
              <a:gdLst>
                <a:gd name="T0" fmla="*/ 0 w 92"/>
                <a:gd name="T1" fmla="*/ 0 h 158"/>
                <a:gd name="T2" fmla="*/ 146 w 92"/>
                <a:gd name="T3" fmla="*/ 254 h 158"/>
                <a:gd name="T4" fmla="*/ 207 w 92"/>
                <a:gd name="T5" fmla="*/ 355 h 158"/>
                <a:gd name="T6" fmla="*/ 58 w 92"/>
                <a:gd name="T7" fmla="*/ 16 h 158"/>
                <a:gd name="T8" fmla="*/ 0 w 92"/>
                <a:gd name="T9" fmla="*/ 0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"/>
                <a:gd name="T16" fmla="*/ 0 h 158"/>
                <a:gd name="T17" fmla="*/ 92 w 92"/>
                <a:gd name="T18" fmla="*/ 158 h 1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" h="158">
                  <a:moveTo>
                    <a:pt x="0" y="0"/>
                  </a:moveTo>
                  <a:cubicBezTo>
                    <a:pt x="21" y="37"/>
                    <a:pt x="50" y="86"/>
                    <a:pt x="65" y="113"/>
                  </a:cubicBezTo>
                  <a:cubicBezTo>
                    <a:pt x="76" y="131"/>
                    <a:pt x="84" y="146"/>
                    <a:pt x="92" y="158"/>
                  </a:cubicBezTo>
                  <a:cubicBezTo>
                    <a:pt x="61" y="99"/>
                    <a:pt x="28" y="22"/>
                    <a:pt x="26" y="7"/>
                  </a:cubicBezTo>
                  <a:cubicBezTo>
                    <a:pt x="19" y="5"/>
                    <a:pt x="11" y="4"/>
                    <a:pt x="0" y="0"/>
                  </a:cubicBezTo>
                  <a:close/>
                </a:path>
              </a:pathLst>
            </a:custGeom>
            <a:solidFill>
              <a:srgbClr val="93BA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18" name="Freeform 64"/>
            <p:cNvSpPr>
              <a:spLocks/>
            </p:cNvSpPr>
            <p:nvPr/>
          </p:nvSpPr>
          <p:spPr bwMode="auto">
            <a:xfrm>
              <a:off x="3383" y="1713"/>
              <a:ext cx="396" cy="54"/>
            </a:xfrm>
            <a:custGeom>
              <a:avLst/>
              <a:gdLst>
                <a:gd name="T0" fmla="*/ 396 w 176"/>
                <a:gd name="T1" fmla="*/ 0 h 24"/>
                <a:gd name="T2" fmla="*/ 191 w 176"/>
                <a:gd name="T3" fmla="*/ 36 h 24"/>
                <a:gd name="T4" fmla="*/ 0 w 176"/>
                <a:gd name="T5" fmla="*/ 41 h 24"/>
                <a:gd name="T6" fmla="*/ 396 w 176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4"/>
                <a:gd name="T14" fmla="*/ 176 w 176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4">
                  <a:moveTo>
                    <a:pt x="176" y="0"/>
                  </a:moveTo>
                  <a:cubicBezTo>
                    <a:pt x="154" y="8"/>
                    <a:pt x="118" y="14"/>
                    <a:pt x="85" y="16"/>
                  </a:cubicBezTo>
                  <a:cubicBezTo>
                    <a:pt x="49" y="19"/>
                    <a:pt x="16" y="18"/>
                    <a:pt x="0" y="18"/>
                  </a:cubicBezTo>
                  <a:cubicBezTo>
                    <a:pt x="36" y="24"/>
                    <a:pt x="129" y="23"/>
                    <a:pt x="176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19" name="Oval 65"/>
            <p:cNvSpPr>
              <a:spLocks noChangeArrowheads="1"/>
            </p:cNvSpPr>
            <p:nvPr/>
          </p:nvSpPr>
          <p:spPr bwMode="auto">
            <a:xfrm>
              <a:off x="3095" y="1556"/>
              <a:ext cx="738" cy="186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20" name="Oval 66"/>
            <p:cNvSpPr>
              <a:spLocks noChangeArrowheads="1"/>
            </p:cNvSpPr>
            <p:nvPr/>
          </p:nvSpPr>
          <p:spPr bwMode="auto">
            <a:xfrm>
              <a:off x="3414" y="2951"/>
              <a:ext cx="97" cy="22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21" name="Freeform 67"/>
            <p:cNvSpPr>
              <a:spLocks/>
            </p:cNvSpPr>
            <p:nvPr/>
          </p:nvSpPr>
          <p:spPr bwMode="auto">
            <a:xfrm>
              <a:off x="3428" y="2957"/>
              <a:ext cx="72" cy="9"/>
            </a:xfrm>
            <a:custGeom>
              <a:avLst/>
              <a:gdLst>
                <a:gd name="T0" fmla="*/ 36 w 32"/>
                <a:gd name="T1" fmla="*/ 0 h 4"/>
                <a:gd name="T2" fmla="*/ 72 w 32"/>
                <a:gd name="T3" fmla="*/ 5 h 4"/>
                <a:gd name="T4" fmla="*/ 36 w 32"/>
                <a:gd name="T5" fmla="*/ 9 h 4"/>
                <a:gd name="T6" fmla="*/ 0 w 32"/>
                <a:gd name="T7" fmla="*/ 5 h 4"/>
                <a:gd name="T8" fmla="*/ 36 w 32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"/>
                <a:gd name="T17" fmla="*/ 32 w 32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">
                  <a:moveTo>
                    <a:pt x="16" y="0"/>
                  </a:moveTo>
                  <a:cubicBezTo>
                    <a:pt x="23" y="0"/>
                    <a:pt x="29" y="1"/>
                    <a:pt x="32" y="2"/>
                  </a:cubicBezTo>
                  <a:cubicBezTo>
                    <a:pt x="29" y="3"/>
                    <a:pt x="23" y="4"/>
                    <a:pt x="16" y="4"/>
                  </a:cubicBezTo>
                  <a:cubicBezTo>
                    <a:pt x="8" y="4"/>
                    <a:pt x="3" y="3"/>
                    <a:pt x="0" y="2"/>
                  </a:cubicBezTo>
                  <a:cubicBezTo>
                    <a:pt x="3" y="1"/>
                    <a:pt x="8" y="0"/>
                    <a:pt x="16" y="0"/>
                  </a:cubicBezTo>
                  <a:close/>
                </a:path>
              </a:pathLst>
            </a:custGeom>
            <a:noFill/>
            <a:ln w="4763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22" name="Freeform 68"/>
            <p:cNvSpPr>
              <a:spLocks/>
            </p:cNvSpPr>
            <p:nvPr/>
          </p:nvSpPr>
          <p:spPr bwMode="auto">
            <a:xfrm>
              <a:off x="3414" y="2199"/>
              <a:ext cx="97" cy="774"/>
            </a:xfrm>
            <a:custGeom>
              <a:avLst/>
              <a:gdLst>
                <a:gd name="T0" fmla="*/ 97 w 43"/>
                <a:gd name="T1" fmla="*/ 0 h 344"/>
                <a:gd name="T2" fmla="*/ 97 w 43"/>
                <a:gd name="T3" fmla="*/ 763 h 344"/>
                <a:gd name="T4" fmla="*/ 50 w 43"/>
                <a:gd name="T5" fmla="*/ 774 h 344"/>
                <a:gd name="T6" fmla="*/ 0 w 43"/>
                <a:gd name="T7" fmla="*/ 763 h 344"/>
                <a:gd name="T8" fmla="*/ 0 w 43"/>
                <a:gd name="T9" fmla="*/ 0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44"/>
                <a:gd name="T17" fmla="*/ 43 w 43"/>
                <a:gd name="T18" fmla="*/ 344 h 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44">
                  <a:moveTo>
                    <a:pt x="43" y="0"/>
                  </a:moveTo>
                  <a:cubicBezTo>
                    <a:pt x="43" y="339"/>
                    <a:pt x="43" y="339"/>
                    <a:pt x="43" y="339"/>
                  </a:cubicBezTo>
                  <a:cubicBezTo>
                    <a:pt x="43" y="342"/>
                    <a:pt x="34" y="344"/>
                    <a:pt x="22" y="344"/>
                  </a:cubicBezTo>
                  <a:cubicBezTo>
                    <a:pt x="10" y="344"/>
                    <a:pt x="0" y="342"/>
                    <a:pt x="0" y="339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23" name="Freeform 69"/>
            <p:cNvSpPr>
              <a:spLocks/>
            </p:cNvSpPr>
            <p:nvPr/>
          </p:nvSpPr>
          <p:spPr bwMode="auto">
            <a:xfrm>
              <a:off x="3421" y="2161"/>
              <a:ext cx="18" cy="781"/>
            </a:xfrm>
            <a:custGeom>
              <a:avLst/>
              <a:gdLst>
                <a:gd name="T0" fmla="*/ 18 w 18"/>
                <a:gd name="T1" fmla="*/ 27 h 781"/>
                <a:gd name="T2" fmla="*/ 9 w 18"/>
                <a:gd name="T3" fmla="*/ 781 h 781"/>
                <a:gd name="T4" fmla="*/ 0 w 18"/>
                <a:gd name="T5" fmla="*/ 0 h 781"/>
                <a:gd name="T6" fmla="*/ 18 w 18"/>
                <a:gd name="T7" fmla="*/ 27 h 7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781"/>
                <a:gd name="T14" fmla="*/ 18 w 18"/>
                <a:gd name="T15" fmla="*/ 781 h 7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781">
                  <a:moveTo>
                    <a:pt x="18" y="27"/>
                  </a:moveTo>
                  <a:lnTo>
                    <a:pt x="9" y="781"/>
                  </a:lnTo>
                  <a:lnTo>
                    <a:pt x="0" y="0"/>
                  </a:lnTo>
                  <a:lnTo>
                    <a:pt x="18" y="2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24" name="Freeform 70"/>
            <p:cNvSpPr>
              <a:spLocks/>
            </p:cNvSpPr>
            <p:nvPr/>
          </p:nvSpPr>
          <p:spPr bwMode="auto">
            <a:xfrm>
              <a:off x="3421" y="2161"/>
              <a:ext cx="18" cy="781"/>
            </a:xfrm>
            <a:custGeom>
              <a:avLst/>
              <a:gdLst>
                <a:gd name="T0" fmla="*/ 18 w 18"/>
                <a:gd name="T1" fmla="*/ 27 h 781"/>
                <a:gd name="T2" fmla="*/ 9 w 18"/>
                <a:gd name="T3" fmla="*/ 781 h 781"/>
                <a:gd name="T4" fmla="*/ 0 w 18"/>
                <a:gd name="T5" fmla="*/ 0 h 781"/>
                <a:gd name="T6" fmla="*/ 0 60000 65536"/>
                <a:gd name="T7" fmla="*/ 0 60000 65536"/>
                <a:gd name="T8" fmla="*/ 0 60000 65536"/>
                <a:gd name="T9" fmla="*/ 0 w 18"/>
                <a:gd name="T10" fmla="*/ 0 h 781"/>
                <a:gd name="T11" fmla="*/ 18 w 18"/>
                <a:gd name="T12" fmla="*/ 781 h 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781">
                  <a:moveTo>
                    <a:pt x="18" y="27"/>
                  </a:moveTo>
                  <a:lnTo>
                    <a:pt x="9" y="781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25" name="Freeform 71"/>
            <p:cNvSpPr>
              <a:spLocks/>
            </p:cNvSpPr>
            <p:nvPr/>
          </p:nvSpPr>
          <p:spPr bwMode="auto">
            <a:xfrm>
              <a:off x="3072" y="1486"/>
              <a:ext cx="790" cy="182"/>
            </a:xfrm>
            <a:custGeom>
              <a:avLst/>
              <a:gdLst>
                <a:gd name="T0" fmla="*/ 367 w 351"/>
                <a:gd name="T1" fmla="*/ 180 h 81"/>
                <a:gd name="T2" fmla="*/ 545 w 351"/>
                <a:gd name="T3" fmla="*/ 173 h 81"/>
                <a:gd name="T4" fmla="*/ 731 w 351"/>
                <a:gd name="T5" fmla="*/ 121 h 81"/>
                <a:gd name="T6" fmla="*/ 779 w 351"/>
                <a:gd name="T7" fmla="*/ 83 h 81"/>
                <a:gd name="T8" fmla="*/ 547 w 351"/>
                <a:gd name="T9" fmla="*/ 7 h 81"/>
                <a:gd name="T10" fmla="*/ 340 w 351"/>
                <a:gd name="T11" fmla="*/ 2 h 81"/>
                <a:gd name="T12" fmla="*/ 86 w 351"/>
                <a:gd name="T13" fmla="*/ 34 h 81"/>
                <a:gd name="T14" fmla="*/ 2 w 351"/>
                <a:gd name="T15" fmla="*/ 83 h 81"/>
                <a:gd name="T16" fmla="*/ 124 w 351"/>
                <a:gd name="T17" fmla="*/ 155 h 81"/>
                <a:gd name="T18" fmla="*/ 367 w 351"/>
                <a:gd name="T19" fmla="*/ 180 h 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1"/>
                <a:gd name="T31" fmla="*/ 0 h 81"/>
                <a:gd name="T32" fmla="*/ 351 w 351"/>
                <a:gd name="T33" fmla="*/ 81 h 8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1" h="81">
                  <a:moveTo>
                    <a:pt x="163" y="80"/>
                  </a:moveTo>
                  <a:cubicBezTo>
                    <a:pt x="193" y="80"/>
                    <a:pt x="217" y="81"/>
                    <a:pt x="242" y="77"/>
                  </a:cubicBezTo>
                  <a:cubicBezTo>
                    <a:pt x="282" y="71"/>
                    <a:pt x="305" y="61"/>
                    <a:pt x="325" y="54"/>
                  </a:cubicBezTo>
                  <a:cubicBezTo>
                    <a:pt x="346" y="47"/>
                    <a:pt x="351" y="46"/>
                    <a:pt x="346" y="37"/>
                  </a:cubicBezTo>
                  <a:cubicBezTo>
                    <a:pt x="341" y="27"/>
                    <a:pt x="323" y="8"/>
                    <a:pt x="243" y="3"/>
                  </a:cubicBezTo>
                  <a:cubicBezTo>
                    <a:pt x="216" y="1"/>
                    <a:pt x="179" y="0"/>
                    <a:pt x="151" y="1"/>
                  </a:cubicBezTo>
                  <a:cubicBezTo>
                    <a:pt x="94" y="4"/>
                    <a:pt x="50" y="11"/>
                    <a:pt x="38" y="15"/>
                  </a:cubicBezTo>
                  <a:cubicBezTo>
                    <a:pt x="20" y="21"/>
                    <a:pt x="2" y="28"/>
                    <a:pt x="1" y="37"/>
                  </a:cubicBezTo>
                  <a:cubicBezTo>
                    <a:pt x="0" y="45"/>
                    <a:pt x="25" y="61"/>
                    <a:pt x="55" y="69"/>
                  </a:cubicBezTo>
                  <a:cubicBezTo>
                    <a:pt x="86" y="78"/>
                    <a:pt x="132" y="80"/>
                    <a:pt x="163" y="80"/>
                  </a:cubicBezTo>
                  <a:close/>
                </a:path>
              </a:pathLst>
            </a:custGeom>
            <a:solidFill>
              <a:srgbClr val="BDBFD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26" name="Freeform 72"/>
            <p:cNvSpPr>
              <a:spLocks/>
            </p:cNvSpPr>
            <p:nvPr/>
          </p:nvSpPr>
          <p:spPr bwMode="auto">
            <a:xfrm>
              <a:off x="3072" y="1506"/>
              <a:ext cx="718" cy="162"/>
            </a:xfrm>
            <a:custGeom>
              <a:avLst/>
              <a:gdLst>
                <a:gd name="T0" fmla="*/ 718 w 319"/>
                <a:gd name="T1" fmla="*/ 106 h 72"/>
                <a:gd name="T2" fmla="*/ 248 w 319"/>
                <a:gd name="T3" fmla="*/ 83 h 72"/>
                <a:gd name="T4" fmla="*/ 140 w 319"/>
                <a:gd name="T5" fmla="*/ 81 h 72"/>
                <a:gd name="T6" fmla="*/ 140 w 319"/>
                <a:gd name="T7" fmla="*/ 47 h 72"/>
                <a:gd name="T8" fmla="*/ 270 w 319"/>
                <a:gd name="T9" fmla="*/ 9 h 72"/>
                <a:gd name="T10" fmla="*/ 153 w 319"/>
                <a:gd name="T11" fmla="*/ 0 h 72"/>
                <a:gd name="T12" fmla="*/ 86 w 319"/>
                <a:gd name="T13" fmla="*/ 13 h 72"/>
                <a:gd name="T14" fmla="*/ 2 w 319"/>
                <a:gd name="T15" fmla="*/ 63 h 72"/>
                <a:gd name="T16" fmla="*/ 124 w 319"/>
                <a:gd name="T17" fmla="*/ 135 h 72"/>
                <a:gd name="T18" fmla="*/ 367 w 319"/>
                <a:gd name="T19" fmla="*/ 160 h 72"/>
                <a:gd name="T20" fmla="*/ 545 w 319"/>
                <a:gd name="T21" fmla="*/ 153 h 72"/>
                <a:gd name="T22" fmla="*/ 718 w 319"/>
                <a:gd name="T23" fmla="*/ 106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9"/>
                <a:gd name="T37" fmla="*/ 0 h 72"/>
                <a:gd name="T38" fmla="*/ 319 w 319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9" h="72">
                  <a:moveTo>
                    <a:pt x="319" y="47"/>
                  </a:moveTo>
                  <a:cubicBezTo>
                    <a:pt x="294" y="35"/>
                    <a:pt x="194" y="21"/>
                    <a:pt x="110" y="37"/>
                  </a:cubicBezTo>
                  <a:cubicBezTo>
                    <a:pt x="95" y="39"/>
                    <a:pt x="76" y="43"/>
                    <a:pt x="62" y="36"/>
                  </a:cubicBezTo>
                  <a:cubicBezTo>
                    <a:pt x="51" y="31"/>
                    <a:pt x="54" y="28"/>
                    <a:pt x="62" y="21"/>
                  </a:cubicBezTo>
                  <a:cubicBezTo>
                    <a:pt x="70" y="15"/>
                    <a:pt x="111" y="6"/>
                    <a:pt x="120" y="4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54" y="2"/>
                    <a:pt x="43" y="5"/>
                    <a:pt x="38" y="6"/>
                  </a:cubicBezTo>
                  <a:cubicBezTo>
                    <a:pt x="20" y="12"/>
                    <a:pt x="2" y="19"/>
                    <a:pt x="1" y="28"/>
                  </a:cubicBezTo>
                  <a:cubicBezTo>
                    <a:pt x="0" y="36"/>
                    <a:pt x="25" y="52"/>
                    <a:pt x="55" y="60"/>
                  </a:cubicBezTo>
                  <a:cubicBezTo>
                    <a:pt x="86" y="69"/>
                    <a:pt x="132" y="71"/>
                    <a:pt x="163" y="71"/>
                  </a:cubicBezTo>
                  <a:cubicBezTo>
                    <a:pt x="193" y="71"/>
                    <a:pt x="217" y="72"/>
                    <a:pt x="242" y="68"/>
                  </a:cubicBezTo>
                  <a:cubicBezTo>
                    <a:pt x="278" y="63"/>
                    <a:pt x="300" y="54"/>
                    <a:pt x="319" y="47"/>
                  </a:cubicBezTo>
                  <a:close/>
                </a:path>
              </a:pathLst>
            </a:custGeom>
            <a:solidFill>
              <a:srgbClr val="A7A9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27" name="Freeform 73"/>
            <p:cNvSpPr>
              <a:spLocks/>
            </p:cNvSpPr>
            <p:nvPr/>
          </p:nvSpPr>
          <p:spPr bwMode="auto">
            <a:xfrm>
              <a:off x="3072" y="1515"/>
              <a:ext cx="632" cy="153"/>
            </a:xfrm>
            <a:custGeom>
              <a:avLst/>
              <a:gdLst>
                <a:gd name="T0" fmla="*/ 596 w 281"/>
                <a:gd name="T1" fmla="*/ 119 h 68"/>
                <a:gd name="T2" fmla="*/ 378 w 281"/>
                <a:gd name="T3" fmla="*/ 108 h 68"/>
                <a:gd name="T4" fmla="*/ 205 w 281"/>
                <a:gd name="T5" fmla="*/ 121 h 68"/>
                <a:gd name="T6" fmla="*/ 49 w 281"/>
                <a:gd name="T7" fmla="*/ 74 h 68"/>
                <a:gd name="T8" fmla="*/ 126 w 281"/>
                <a:gd name="T9" fmla="*/ 18 h 68"/>
                <a:gd name="T10" fmla="*/ 103 w 281"/>
                <a:gd name="T11" fmla="*/ 0 h 68"/>
                <a:gd name="T12" fmla="*/ 85 w 281"/>
                <a:gd name="T13" fmla="*/ 5 h 68"/>
                <a:gd name="T14" fmla="*/ 2 w 281"/>
                <a:gd name="T15" fmla="*/ 54 h 68"/>
                <a:gd name="T16" fmla="*/ 124 w 281"/>
                <a:gd name="T17" fmla="*/ 126 h 68"/>
                <a:gd name="T18" fmla="*/ 367 w 281"/>
                <a:gd name="T19" fmla="*/ 151 h 68"/>
                <a:gd name="T20" fmla="*/ 544 w 281"/>
                <a:gd name="T21" fmla="*/ 144 h 68"/>
                <a:gd name="T22" fmla="*/ 632 w 281"/>
                <a:gd name="T23" fmla="*/ 126 h 68"/>
                <a:gd name="T24" fmla="*/ 596 w 281"/>
                <a:gd name="T25" fmla="*/ 119 h 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1"/>
                <a:gd name="T40" fmla="*/ 0 h 68"/>
                <a:gd name="T41" fmla="*/ 281 w 281"/>
                <a:gd name="T42" fmla="*/ 68 h 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1" h="68">
                  <a:moveTo>
                    <a:pt x="265" y="53"/>
                  </a:moveTo>
                  <a:cubicBezTo>
                    <a:pt x="250" y="52"/>
                    <a:pt x="210" y="47"/>
                    <a:pt x="168" y="48"/>
                  </a:cubicBezTo>
                  <a:cubicBezTo>
                    <a:pt x="137" y="48"/>
                    <a:pt x="103" y="54"/>
                    <a:pt x="91" y="54"/>
                  </a:cubicBezTo>
                  <a:cubicBezTo>
                    <a:pt x="65" y="54"/>
                    <a:pt x="30" y="43"/>
                    <a:pt x="22" y="33"/>
                  </a:cubicBezTo>
                  <a:cubicBezTo>
                    <a:pt x="13" y="23"/>
                    <a:pt x="37" y="18"/>
                    <a:pt x="56" y="8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3" y="1"/>
                    <a:pt x="40" y="2"/>
                    <a:pt x="38" y="2"/>
                  </a:cubicBezTo>
                  <a:cubicBezTo>
                    <a:pt x="20" y="8"/>
                    <a:pt x="2" y="15"/>
                    <a:pt x="1" y="24"/>
                  </a:cubicBezTo>
                  <a:cubicBezTo>
                    <a:pt x="0" y="32"/>
                    <a:pt x="25" y="48"/>
                    <a:pt x="55" y="56"/>
                  </a:cubicBezTo>
                  <a:cubicBezTo>
                    <a:pt x="86" y="65"/>
                    <a:pt x="132" y="67"/>
                    <a:pt x="163" y="67"/>
                  </a:cubicBezTo>
                  <a:cubicBezTo>
                    <a:pt x="193" y="67"/>
                    <a:pt x="217" y="68"/>
                    <a:pt x="242" y="64"/>
                  </a:cubicBezTo>
                  <a:cubicBezTo>
                    <a:pt x="258" y="62"/>
                    <a:pt x="270" y="59"/>
                    <a:pt x="281" y="56"/>
                  </a:cubicBezTo>
                  <a:cubicBezTo>
                    <a:pt x="277" y="55"/>
                    <a:pt x="272" y="54"/>
                    <a:pt x="265" y="53"/>
                  </a:cubicBezTo>
                  <a:close/>
                </a:path>
              </a:pathLst>
            </a:custGeom>
            <a:solidFill>
              <a:srgbClr val="9599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28" name="Freeform 74"/>
            <p:cNvSpPr>
              <a:spLocks noEditPoints="1"/>
            </p:cNvSpPr>
            <p:nvPr/>
          </p:nvSpPr>
          <p:spPr bwMode="auto">
            <a:xfrm>
              <a:off x="3083" y="1583"/>
              <a:ext cx="770" cy="159"/>
            </a:xfrm>
            <a:custGeom>
              <a:avLst/>
              <a:gdLst>
                <a:gd name="T0" fmla="*/ 705 w 342"/>
                <a:gd name="T1" fmla="*/ 112 h 71"/>
                <a:gd name="T2" fmla="*/ 705 w 342"/>
                <a:gd name="T3" fmla="*/ 112 h 71"/>
                <a:gd name="T4" fmla="*/ 696 w 342"/>
                <a:gd name="T5" fmla="*/ 128 h 71"/>
                <a:gd name="T6" fmla="*/ 705 w 342"/>
                <a:gd name="T7" fmla="*/ 112 h 71"/>
                <a:gd name="T8" fmla="*/ 770 w 342"/>
                <a:gd name="T9" fmla="*/ 4 h 71"/>
                <a:gd name="T10" fmla="*/ 720 w 342"/>
                <a:gd name="T11" fmla="*/ 25 h 71"/>
                <a:gd name="T12" fmla="*/ 534 w 342"/>
                <a:gd name="T13" fmla="*/ 76 h 71"/>
                <a:gd name="T14" fmla="*/ 356 w 342"/>
                <a:gd name="T15" fmla="*/ 83 h 71"/>
                <a:gd name="T16" fmla="*/ 113 w 342"/>
                <a:gd name="T17" fmla="*/ 58 h 71"/>
                <a:gd name="T18" fmla="*/ 0 w 342"/>
                <a:gd name="T19" fmla="*/ 0 h 71"/>
                <a:gd name="T20" fmla="*/ 20 w 342"/>
                <a:gd name="T21" fmla="*/ 34 h 71"/>
                <a:gd name="T22" fmla="*/ 43 w 342"/>
                <a:gd name="T23" fmla="*/ 78 h 71"/>
                <a:gd name="T24" fmla="*/ 63 w 342"/>
                <a:gd name="T25" fmla="*/ 114 h 71"/>
                <a:gd name="T26" fmla="*/ 380 w 342"/>
                <a:gd name="T27" fmla="*/ 159 h 71"/>
                <a:gd name="T28" fmla="*/ 705 w 342"/>
                <a:gd name="T29" fmla="*/ 112 h 71"/>
                <a:gd name="T30" fmla="*/ 727 w 342"/>
                <a:gd name="T31" fmla="*/ 69 h 71"/>
                <a:gd name="T32" fmla="*/ 770 w 342"/>
                <a:gd name="T33" fmla="*/ 4 h 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2"/>
                <a:gd name="T52" fmla="*/ 0 h 71"/>
                <a:gd name="T53" fmla="*/ 342 w 342"/>
                <a:gd name="T54" fmla="*/ 71 h 7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2" h="71">
                  <a:moveTo>
                    <a:pt x="313" y="50"/>
                  </a:moveTo>
                  <a:cubicBezTo>
                    <a:pt x="313" y="50"/>
                    <a:pt x="313" y="50"/>
                    <a:pt x="313" y="50"/>
                  </a:cubicBezTo>
                  <a:cubicBezTo>
                    <a:pt x="311" y="52"/>
                    <a:pt x="310" y="54"/>
                    <a:pt x="309" y="57"/>
                  </a:cubicBezTo>
                  <a:cubicBezTo>
                    <a:pt x="310" y="54"/>
                    <a:pt x="311" y="52"/>
                    <a:pt x="313" y="50"/>
                  </a:cubicBezTo>
                  <a:close/>
                  <a:moveTo>
                    <a:pt x="342" y="2"/>
                  </a:moveTo>
                  <a:cubicBezTo>
                    <a:pt x="339" y="5"/>
                    <a:pt x="332" y="7"/>
                    <a:pt x="320" y="11"/>
                  </a:cubicBezTo>
                  <a:cubicBezTo>
                    <a:pt x="300" y="18"/>
                    <a:pt x="277" y="28"/>
                    <a:pt x="237" y="34"/>
                  </a:cubicBezTo>
                  <a:cubicBezTo>
                    <a:pt x="212" y="38"/>
                    <a:pt x="188" y="37"/>
                    <a:pt x="158" y="37"/>
                  </a:cubicBezTo>
                  <a:cubicBezTo>
                    <a:pt x="127" y="37"/>
                    <a:pt x="81" y="35"/>
                    <a:pt x="50" y="26"/>
                  </a:cubicBezTo>
                  <a:cubicBezTo>
                    <a:pt x="27" y="20"/>
                    <a:pt x="7" y="9"/>
                    <a:pt x="0" y="0"/>
                  </a:cubicBezTo>
                  <a:cubicBezTo>
                    <a:pt x="3" y="5"/>
                    <a:pt x="7" y="11"/>
                    <a:pt x="9" y="15"/>
                  </a:cubicBezTo>
                  <a:cubicBezTo>
                    <a:pt x="12" y="21"/>
                    <a:pt x="16" y="29"/>
                    <a:pt x="19" y="35"/>
                  </a:cubicBezTo>
                  <a:cubicBezTo>
                    <a:pt x="22" y="40"/>
                    <a:pt x="25" y="46"/>
                    <a:pt x="28" y="51"/>
                  </a:cubicBezTo>
                  <a:cubicBezTo>
                    <a:pt x="57" y="63"/>
                    <a:pt x="109" y="71"/>
                    <a:pt x="169" y="71"/>
                  </a:cubicBezTo>
                  <a:cubicBezTo>
                    <a:pt x="231" y="71"/>
                    <a:pt x="285" y="63"/>
                    <a:pt x="313" y="50"/>
                  </a:cubicBezTo>
                  <a:cubicBezTo>
                    <a:pt x="317" y="42"/>
                    <a:pt x="320" y="36"/>
                    <a:pt x="323" y="31"/>
                  </a:cubicBezTo>
                  <a:cubicBezTo>
                    <a:pt x="328" y="21"/>
                    <a:pt x="331" y="12"/>
                    <a:pt x="342" y="2"/>
                  </a:cubicBezTo>
                  <a:close/>
                </a:path>
              </a:pathLst>
            </a:custGeom>
            <a:solidFill>
              <a:srgbClr val="DEDF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29" name="Freeform 75"/>
            <p:cNvSpPr>
              <a:spLocks/>
            </p:cNvSpPr>
            <p:nvPr/>
          </p:nvSpPr>
          <p:spPr bwMode="auto">
            <a:xfrm>
              <a:off x="3131" y="1630"/>
              <a:ext cx="686" cy="112"/>
            </a:xfrm>
            <a:custGeom>
              <a:avLst/>
              <a:gdLst>
                <a:gd name="T0" fmla="*/ 648 w 305"/>
                <a:gd name="T1" fmla="*/ 31 h 50"/>
                <a:gd name="T2" fmla="*/ 605 w 305"/>
                <a:gd name="T3" fmla="*/ 47 h 50"/>
                <a:gd name="T4" fmla="*/ 425 w 305"/>
                <a:gd name="T5" fmla="*/ 72 h 50"/>
                <a:gd name="T6" fmla="*/ 196 w 305"/>
                <a:gd name="T7" fmla="*/ 69 h 50"/>
                <a:gd name="T8" fmla="*/ 92 w 305"/>
                <a:gd name="T9" fmla="*/ 60 h 50"/>
                <a:gd name="T10" fmla="*/ 0 w 305"/>
                <a:gd name="T11" fmla="*/ 38 h 50"/>
                <a:gd name="T12" fmla="*/ 0 w 305"/>
                <a:gd name="T13" fmla="*/ 38 h 50"/>
                <a:gd name="T14" fmla="*/ 16 w 305"/>
                <a:gd name="T15" fmla="*/ 67 h 50"/>
                <a:gd name="T16" fmla="*/ 333 w 305"/>
                <a:gd name="T17" fmla="*/ 112 h 50"/>
                <a:gd name="T18" fmla="*/ 657 w 305"/>
                <a:gd name="T19" fmla="*/ 65 h 50"/>
                <a:gd name="T20" fmla="*/ 679 w 305"/>
                <a:gd name="T21" fmla="*/ 22 h 50"/>
                <a:gd name="T22" fmla="*/ 684 w 305"/>
                <a:gd name="T23" fmla="*/ 13 h 50"/>
                <a:gd name="T24" fmla="*/ 686 w 305"/>
                <a:gd name="T25" fmla="*/ 0 h 50"/>
                <a:gd name="T26" fmla="*/ 648 w 305"/>
                <a:gd name="T27" fmla="*/ 31 h 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05"/>
                <a:gd name="T43" fmla="*/ 0 h 50"/>
                <a:gd name="T44" fmla="*/ 305 w 305"/>
                <a:gd name="T45" fmla="*/ 50 h 5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05" h="50">
                  <a:moveTo>
                    <a:pt x="288" y="14"/>
                  </a:moveTo>
                  <a:cubicBezTo>
                    <a:pt x="282" y="15"/>
                    <a:pt x="276" y="19"/>
                    <a:pt x="269" y="21"/>
                  </a:cubicBezTo>
                  <a:cubicBezTo>
                    <a:pt x="242" y="29"/>
                    <a:pt x="216" y="32"/>
                    <a:pt x="189" y="32"/>
                  </a:cubicBezTo>
                  <a:cubicBezTo>
                    <a:pt x="155" y="32"/>
                    <a:pt x="121" y="34"/>
                    <a:pt x="87" y="31"/>
                  </a:cubicBezTo>
                  <a:cubicBezTo>
                    <a:pt x="71" y="30"/>
                    <a:pt x="57" y="27"/>
                    <a:pt x="41" y="27"/>
                  </a:cubicBezTo>
                  <a:cubicBezTo>
                    <a:pt x="27" y="26"/>
                    <a:pt x="13" y="22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21"/>
                    <a:pt x="4" y="25"/>
                    <a:pt x="7" y="30"/>
                  </a:cubicBezTo>
                  <a:cubicBezTo>
                    <a:pt x="36" y="42"/>
                    <a:pt x="88" y="50"/>
                    <a:pt x="148" y="50"/>
                  </a:cubicBezTo>
                  <a:cubicBezTo>
                    <a:pt x="210" y="50"/>
                    <a:pt x="264" y="42"/>
                    <a:pt x="292" y="29"/>
                  </a:cubicBezTo>
                  <a:cubicBezTo>
                    <a:pt x="296" y="21"/>
                    <a:pt x="299" y="15"/>
                    <a:pt x="302" y="10"/>
                  </a:cubicBezTo>
                  <a:cubicBezTo>
                    <a:pt x="302" y="9"/>
                    <a:pt x="303" y="7"/>
                    <a:pt x="304" y="6"/>
                  </a:cubicBezTo>
                  <a:cubicBezTo>
                    <a:pt x="304" y="4"/>
                    <a:pt x="304" y="2"/>
                    <a:pt x="305" y="0"/>
                  </a:cubicBezTo>
                  <a:cubicBezTo>
                    <a:pt x="299" y="6"/>
                    <a:pt x="297" y="12"/>
                    <a:pt x="288" y="14"/>
                  </a:cubicBezTo>
                  <a:close/>
                </a:path>
              </a:pathLst>
            </a:custGeom>
            <a:solidFill>
              <a:srgbClr val="C7C8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0" name="Freeform 76"/>
            <p:cNvSpPr>
              <a:spLocks/>
            </p:cNvSpPr>
            <p:nvPr/>
          </p:nvSpPr>
          <p:spPr bwMode="auto">
            <a:xfrm>
              <a:off x="3083" y="1585"/>
              <a:ext cx="770" cy="106"/>
            </a:xfrm>
            <a:custGeom>
              <a:avLst/>
              <a:gdLst>
                <a:gd name="T0" fmla="*/ 720 w 342"/>
                <a:gd name="T1" fmla="*/ 23 h 47"/>
                <a:gd name="T2" fmla="*/ 534 w 342"/>
                <a:gd name="T3" fmla="*/ 74 h 47"/>
                <a:gd name="T4" fmla="*/ 356 w 342"/>
                <a:gd name="T5" fmla="*/ 81 h 47"/>
                <a:gd name="T6" fmla="*/ 113 w 342"/>
                <a:gd name="T7" fmla="*/ 56 h 47"/>
                <a:gd name="T8" fmla="*/ 0 w 342"/>
                <a:gd name="T9" fmla="*/ 0 h 47"/>
                <a:gd name="T10" fmla="*/ 0 w 342"/>
                <a:gd name="T11" fmla="*/ 0 h 47"/>
                <a:gd name="T12" fmla="*/ 20 w 342"/>
                <a:gd name="T13" fmla="*/ 32 h 47"/>
                <a:gd name="T14" fmla="*/ 25 w 342"/>
                <a:gd name="T15" fmla="*/ 41 h 47"/>
                <a:gd name="T16" fmla="*/ 41 w 342"/>
                <a:gd name="T17" fmla="*/ 50 h 47"/>
                <a:gd name="T18" fmla="*/ 113 w 342"/>
                <a:gd name="T19" fmla="*/ 79 h 47"/>
                <a:gd name="T20" fmla="*/ 353 w 342"/>
                <a:gd name="T21" fmla="*/ 104 h 47"/>
                <a:gd name="T22" fmla="*/ 534 w 342"/>
                <a:gd name="T23" fmla="*/ 97 h 47"/>
                <a:gd name="T24" fmla="*/ 720 w 342"/>
                <a:gd name="T25" fmla="*/ 45 h 47"/>
                <a:gd name="T26" fmla="*/ 738 w 342"/>
                <a:gd name="T27" fmla="*/ 38 h 47"/>
                <a:gd name="T28" fmla="*/ 741 w 342"/>
                <a:gd name="T29" fmla="*/ 36 h 47"/>
                <a:gd name="T30" fmla="*/ 770 w 342"/>
                <a:gd name="T31" fmla="*/ 2 h 47"/>
                <a:gd name="T32" fmla="*/ 770 w 342"/>
                <a:gd name="T33" fmla="*/ 2 h 47"/>
                <a:gd name="T34" fmla="*/ 720 w 342"/>
                <a:gd name="T35" fmla="*/ 23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42"/>
                <a:gd name="T55" fmla="*/ 0 h 47"/>
                <a:gd name="T56" fmla="*/ 342 w 342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42" h="47">
                  <a:moveTo>
                    <a:pt x="320" y="10"/>
                  </a:moveTo>
                  <a:cubicBezTo>
                    <a:pt x="300" y="17"/>
                    <a:pt x="277" y="27"/>
                    <a:pt x="237" y="33"/>
                  </a:cubicBezTo>
                  <a:cubicBezTo>
                    <a:pt x="212" y="37"/>
                    <a:pt x="188" y="36"/>
                    <a:pt x="158" y="36"/>
                  </a:cubicBezTo>
                  <a:cubicBezTo>
                    <a:pt x="127" y="36"/>
                    <a:pt x="81" y="34"/>
                    <a:pt x="50" y="25"/>
                  </a:cubicBezTo>
                  <a:cubicBezTo>
                    <a:pt x="28" y="19"/>
                    <a:pt x="8" y="8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5"/>
                    <a:pt x="7" y="10"/>
                    <a:pt x="9" y="14"/>
                  </a:cubicBezTo>
                  <a:cubicBezTo>
                    <a:pt x="9" y="15"/>
                    <a:pt x="10" y="16"/>
                    <a:pt x="11" y="18"/>
                  </a:cubicBezTo>
                  <a:cubicBezTo>
                    <a:pt x="13" y="20"/>
                    <a:pt x="16" y="22"/>
                    <a:pt x="18" y="22"/>
                  </a:cubicBezTo>
                  <a:cubicBezTo>
                    <a:pt x="27" y="27"/>
                    <a:pt x="38" y="32"/>
                    <a:pt x="50" y="35"/>
                  </a:cubicBezTo>
                  <a:cubicBezTo>
                    <a:pt x="80" y="43"/>
                    <a:pt x="126" y="46"/>
                    <a:pt x="157" y="46"/>
                  </a:cubicBezTo>
                  <a:cubicBezTo>
                    <a:pt x="187" y="46"/>
                    <a:pt x="211" y="47"/>
                    <a:pt x="237" y="43"/>
                  </a:cubicBezTo>
                  <a:cubicBezTo>
                    <a:pt x="277" y="36"/>
                    <a:pt x="299" y="27"/>
                    <a:pt x="320" y="20"/>
                  </a:cubicBezTo>
                  <a:cubicBezTo>
                    <a:pt x="323" y="18"/>
                    <a:pt x="325" y="18"/>
                    <a:pt x="328" y="17"/>
                  </a:cubicBezTo>
                  <a:cubicBezTo>
                    <a:pt x="329" y="16"/>
                    <a:pt x="329" y="16"/>
                    <a:pt x="329" y="16"/>
                  </a:cubicBezTo>
                  <a:cubicBezTo>
                    <a:pt x="332" y="11"/>
                    <a:pt x="336" y="6"/>
                    <a:pt x="342" y="1"/>
                  </a:cubicBezTo>
                  <a:cubicBezTo>
                    <a:pt x="342" y="1"/>
                    <a:pt x="342" y="1"/>
                    <a:pt x="342" y="1"/>
                  </a:cubicBezTo>
                  <a:cubicBezTo>
                    <a:pt x="339" y="4"/>
                    <a:pt x="332" y="6"/>
                    <a:pt x="320" y="10"/>
                  </a:cubicBezTo>
                  <a:close/>
                </a:path>
              </a:pathLst>
            </a:custGeom>
            <a:solidFill>
              <a:srgbClr val="EBEB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1" name="Freeform 77"/>
            <p:cNvSpPr>
              <a:spLocks/>
            </p:cNvSpPr>
            <p:nvPr/>
          </p:nvSpPr>
          <p:spPr bwMode="auto">
            <a:xfrm>
              <a:off x="3126" y="1646"/>
              <a:ext cx="684" cy="96"/>
            </a:xfrm>
            <a:custGeom>
              <a:avLst/>
              <a:gdLst>
                <a:gd name="T0" fmla="*/ 682 w 304"/>
                <a:gd name="T1" fmla="*/ 0 h 43"/>
                <a:gd name="T2" fmla="*/ 338 w 304"/>
                <a:gd name="T3" fmla="*/ 78 h 43"/>
                <a:gd name="T4" fmla="*/ 0 w 304"/>
                <a:gd name="T5" fmla="*/ 16 h 43"/>
                <a:gd name="T6" fmla="*/ 0 w 304"/>
                <a:gd name="T7" fmla="*/ 16 h 43"/>
                <a:gd name="T8" fmla="*/ 20 w 304"/>
                <a:gd name="T9" fmla="*/ 51 h 43"/>
                <a:gd name="T10" fmla="*/ 338 w 304"/>
                <a:gd name="T11" fmla="*/ 96 h 43"/>
                <a:gd name="T12" fmla="*/ 662 w 304"/>
                <a:gd name="T13" fmla="*/ 49 h 43"/>
                <a:gd name="T14" fmla="*/ 684 w 304"/>
                <a:gd name="T15" fmla="*/ 7 h 43"/>
                <a:gd name="T16" fmla="*/ 684 w 304"/>
                <a:gd name="T17" fmla="*/ 7 h 43"/>
                <a:gd name="T18" fmla="*/ 682 w 304"/>
                <a:gd name="T19" fmla="*/ 0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4"/>
                <a:gd name="T31" fmla="*/ 0 h 43"/>
                <a:gd name="T32" fmla="*/ 304 w 304"/>
                <a:gd name="T33" fmla="*/ 43 h 4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4" h="43">
                  <a:moveTo>
                    <a:pt x="303" y="0"/>
                  </a:moveTo>
                  <a:cubicBezTo>
                    <a:pt x="303" y="15"/>
                    <a:pt x="245" y="35"/>
                    <a:pt x="150" y="35"/>
                  </a:cubicBezTo>
                  <a:cubicBezTo>
                    <a:pt x="69" y="35"/>
                    <a:pt x="15" y="21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12"/>
                    <a:pt x="6" y="18"/>
                    <a:pt x="9" y="23"/>
                  </a:cubicBezTo>
                  <a:cubicBezTo>
                    <a:pt x="38" y="35"/>
                    <a:pt x="90" y="43"/>
                    <a:pt x="150" y="43"/>
                  </a:cubicBezTo>
                  <a:cubicBezTo>
                    <a:pt x="212" y="43"/>
                    <a:pt x="266" y="35"/>
                    <a:pt x="294" y="22"/>
                  </a:cubicBezTo>
                  <a:cubicBezTo>
                    <a:pt x="298" y="14"/>
                    <a:pt x="301" y="8"/>
                    <a:pt x="304" y="3"/>
                  </a:cubicBezTo>
                  <a:cubicBezTo>
                    <a:pt x="304" y="3"/>
                    <a:pt x="304" y="3"/>
                    <a:pt x="304" y="3"/>
                  </a:cubicBezTo>
                  <a:lnTo>
                    <a:pt x="303" y="0"/>
                  </a:lnTo>
                  <a:close/>
                </a:path>
              </a:pathLst>
            </a:custGeom>
            <a:solidFill>
              <a:srgbClr val="EEF2F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2" name="Freeform 78"/>
            <p:cNvSpPr>
              <a:spLocks/>
            </p:cNvSpPr>
            <p:nvPr/>
          </p:nvSpPr>
          <p:spPr bwMode="auto">
            <a:xfrm>
              <a:off x="3074" y="1486"/>
              <a:ext cx="786" cy="110"/>
            </a:xfrm>
            <a:custGeom>
              <a:avLst/>
              <a:gdLst>
                <a:gd name="T0" fmla="*/ 777 w 349"/>
                <a:gd name="T1" fmla="*/ 83 h 49"/>
                <a:gd name="T2" fmla="*/ 545 w 349"/>
                <a:gd name="T3" fmla="*/ 7 h 49"/>
                <a:gd name="T4" fmla="*/ 338 w 349"/>
                <a:gd name="T5" fmla="*/ 2 h 49"/>
                <a:gd name="T6" fmla="*/ 83 w 349"/>
                <a:gd name="T7" fmla="*/ 34 h 49"/>
                <a:gd name="T8" fmla="*/ 0 w 349"/>
                <a:gd name="T9" fmla="*/ 83 h 49"/>
                <a:gd name="T10" fmla="*/ 9 w 349"/>
                <a:gd name="T11" fmla="*/ 99 h 49"/>
                <a:gd name="T12" fmla="*/ 11 w 349"/>
                <a:gd name="T13" fmla="*/ 101 h 49"/>
                <a:gd name="T14" fmla="*/ 83 w 349"/>
                <a:gd name="T15" fmla="*/ 56 h 49"/>
                <a:gd name="T16" fmla="*/ 338 w 349"/>
                <a:gd name="T17" fmla="*/ 25 h 49"/>
                <a:gd name="T18" fmla="*/ 545 w 349"/>
                <a:gd name="T19" fmla="*/ 27 h 49"/>
                <a:gd name="T20" fmla="*/ 763 w 349"/>
                <a:gd name="T21" fmla="*/ 108 h 49"/>
                <a:gd name="T22" fmla="*/ 766 w 349"/>
                <a:gd name="T23" fmla="*/ 110 h 49"/>
                <a:gd name="T24" fmla="*/ 777 w 349"/>
                <a:gd name="T25" fmla="*/ 83 h 4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9"/>
                <a:gd name="T40" fmla="*/ 0 h 49"/>
                <a:gd name="T41" fmla="*/ 349 w 349"/>
                <a:gd name="T42" fmla="*/ 49 h 4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9" h="49">
                  <a:moveTo>
                    <a:pt x="345" y="37"/>
                  </a:moveTo>
                  <a:cubicBezTo>
                    <a:pt x="340" y="27"/>
                    <a:pt x="322" y="8"/>
                    <a:pt x="242" y="3"/>
                  </a:cubicBezTo>
                  <a:cubicBezTo>
                    <a:pt x="215" y="1"/>
                    <a:pt x="178" y="0"/>
                    <a:pt x="150" y="1"/>
                  </a:cubicBezTo>
                  <a:cubicBezTo>
                    <a:pt x="93" y="4"/>
                    <a:pt x="49" y="11"/>
                    <a:pt x="37" y="15"/>
                  </a:cubicBezTo>
                  <a:cubicBezTo>
                    <a:pt x="19" y="21"/>
                    <a:pt x="1" y="28"/>
                    <a:pt x="0" y="37"/>
                  </a:cubicBezTo>
                  <a:cubicBezTo>
                    <a:pt x="0" y="39"/>
                    <a:pt x="1" y="41"/>
                    <a:pt x="4" y="44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1" y="39"/>
                    <a:pt x="19" y="31"/>
                    <a:pt x="37" y="25"/>
                  </a:cubicBezTo>
                  <a:cubicBezTo>
                    <a:pt x="49" y="21"/>
                    <a:pt x="93" y="13"/>
                    <a:pt x="150" y="11"/>
                  </a:cubicBezTo>
                  <a:cubicBezTo>
                    <a:pt x="178" y="10"/>
                    <a:pt x="215" y="11"/>
                    <a:pt x="242" y="12"/>
                  </a:cubicBezTo>
                  <a:cubicBezTo>
                    <a:pt x="322" y="17"/>
                    <a:pt x="343" y="42"/>
                    <a:pt x="339" y="48"/>
                  </a:cubicBezTo>
                  <a:cubicBezTo>
                    <a:pt x="340" y="49"/>
                    <a:pt x="340" y="49"/>
                    <a:pt x="340" y="49"/>
                  </a:cubicBezTo>
                  <a:cubicBezTo>
                    <a:pt x="347" y="45"/>
                    <a:pt x="349" y="43"/>
                    <a:pt x="345" y="37"/>
                  </a:cubicBezTo>
                  <a:close/>
                </a:path>
              </a:pathLst>
            </a:custGeom>
            <a:solidFill>
              <a:srgbClr val="DEDE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3" name="Freeform 79"/>
            <p:cNvSpPr>
              <a:spLocks/>
            </p:cNvSpPr>
            <p:nvPr/>
          </p:nvSpPr>
          <p:spPr bwMode="auto">
            <a:xfrm>
              <a:off x="3356" y="1745"/>
              <a:ext cx="31" cy="33"/>
            </a:xfrm>
            <a:custGeom>
              <a:avLst/>
              <a:gdLst>
                <a:gd name="T0" fmla="*/ 4 w 14"/>
                <a:gd name="T1" fmla="*/ 7 h 15"/>
                <a:gd name="T2" fmla="*/ 24 w 14"/>
                <a:gd name="T3" fmla="*/ 7 h 15"/>
                <a:gd name="T4" fmla="*/ 24 w 14"/>
                <a:gd name="T5" fmla="*/ 26 h 15"/>
                <a:gd name="T6" fmla="*/ 4 w 14"/>
                <a:gd name="T7" fmla="*/ 26 h 15"/>
                <a:gd name="T8" fmla="*/ 4 w 14"/>
                <a:gd name="T9" fmla="*/ 7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5"/>
                <a:gd name="T17" fmla="*/ 14 w 14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5">
                  <a:moveTo>
                    <a:pt x="2" y="3"/>
                  </a:moveTo>
                  <a:cubicBezTo>
                    <a:pt x="5" y="0"/>
                    <a:pt x="9" y="0"/>
                    <a:pt x="11" y="3"/>
                  </a:cubicBezTo>
                  <a:cubicBezTo>
                    <a:pt x="14" y="6"/>
                    <a:pt x="14" y="10"/>
                    <a:pt x="11" y="12"/>
                  </a:cubicBezTo>
                  <a:cubicBezTo>
                    <a:pt x="9" y="15"/>
                    <a:pt x="5" y="15"/>
                    <a:pt x="2" y="12"/>
                  </a:cubicBezTo>
                  <a:cubicBezTo>
                    <a:pt x="0" y="9"/>
                    <a:pt x="0" y="5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4" name="Freeform 80"/>
            <p:cNvSpPr>
              <a:spLocks/>
            </p:cNvSpPr>
            <p:nvPr/>
          </p:nvSpPr>
          <p:spPr bwMode="auto">
            <a:xfrm>
              <a:off x="3392" y="1751"/>
              <a:ext cx="22" cy="21"/>
            </a:xfrm>
            <a:custGeom>
              <a:avLst/>
              <a:gdLst>
                <a:gd name="T0" fmla="*/ 4 w 10"/>
                <a:gd name="T1" fmla="*/ 2 h 9"/>
                <a:gd name="T2" fmla="*/ 18 w 10"/>
                <a:gd name="T3" fmla="*/ 5 h 9"/>
                <a:gd name="T4" fmla="*/ 18 w 10"/>
                <a:gd name="T5" fmla="*/ 19 h 9"/>
                <a:gd name="T6" fmla="*/ 4 w 10"/>
                <a:gd name="T7" fmla="*/ 19 h 9"/>
                <a:gd name="T8" fmla="*/ 4 w 10"/>
                <a:gd name="T9" fmla="*/ 2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9"/>
                <a:gd name="T17" fmla="*/ 10 w 1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9">
                  <a:moveTo>
                    <a:pt x="2" y="1"/>
                  </a:moveTo>
                  <a:cubicBezTo>
                    <a:pt x="4" y="0"/>
                    <a:pt x="6" y="0"/>
                    <a:pt x="8" y="2"/>
                  </a:cubicBezTo>
                  <a:cubicBezTo>
                    <a:pt x="10" y="3"/>
                    <a:pt x="10" y="6"/>
                    <a:pt x="8" y="8"/>
                  </a:cubicBezTo>
                  <a:cubicBezTo>
                    <a:pt x="6" y="9"/>
                    <a:pt x="3" y="9"/>
                    <a:pt x="2" y="8"/>
                  </a:cubicBezTo>
                  <a:cubicBezTo>
                    <a:pt x="0" y="6"/>
                    <a:pt x="0" y="3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5" name="Freeform 81"/>
            <p:cNvSpPr>
              <a:spLocks/>
            </p:cNvSpPr>
            <p:nvPr/>
          </p:nvSpPr>
          <p:spPr bwMode="auto">
            <a:xfrm>
              <a:off x="3331" y="1747"/>
              <a:ext cx="22" cy="20"/>
            </a:xfrm>
            <a:custGeom>
              <a:avLst/>
              <a:gdLst>
                <a:gd name="T0" fmla="*/ 4 w 10"/>
                <a:gd name="T1" fmla="*/ 2 h 9"/>
                <a:gd name="T2" fmla="*/ 18 w 10"/>
                <a:gd name="T3" fmla="*/ 2 h 9"/>
                <a:gd name="T4" fmla="*/ 18 w 10"/>
                <a:gd name="T5" fmla="*/ 18 h 9"/>
                <a:gd name="T6" fmla="*/ 4 w 10"/>
                <a:gd name="T7" fmla="*/ 18 h 9"/>
                <a:gd name="T8" fmla="*/ 4 w 10"/>
                <a:gd name="T9" fmla="*/ 2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9"/>
                <a:gd name="T17" fmla="*/ 10 w 1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9">
                  <a:moveTo>
                    <a:pt x="2" y="1"/>
                  </a:moveTo>
                  <a:cubicBezTo>
                    <a:pt x="3" y="0"/>
                    <a:pt x="6" y="0"/>
                    <a:pt x="8" y="1"/>
                  </a:cubicBezTo>
                  <a:cubicBezTo>
                    <a:pt x="10" y="3"/>
                    <a:pt x="10" y="6"/>
                    <a:pt x="8" y="8"/>
                  </a:cubicBezTo>
                  <a:cubicBezTo>
                    <a:pt x="6" y="9"/>
                    <a:pt x="3" y="9"/>
                    <a:pt x="2" y="8"/>
                  </a:cubicBezTo>
                  <a:cubicBezTo>
                    <a:pt x="0" y="6"/>
                    <a:pt x="0" y="3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6" name="Freeform 82"/>
            <p:cNvSpPr>
              <a:spLocks/>
            </p:cNvSpPr>
            <p:nvPr/>
          </p:nvSpPr>
          <p:spPr bwMode="auto">
            <a:xfrm>
              <a:off x="3072" y="1486"/>
              <a:ext cx="790" cy="182"/>
            </a:xfrm>
            <a:custGeom>
              <a:avLst/>
              <a:gdLst>
                <a:gd name="T0" fmla="*/ 367 w 351"/>
                <a:gd name="T1" fmla="*/ 180 h 81"/>
                <a:gd name="T2" fmla="*/ 545 w 351"/>
                <a:gd name="T3" fmla="*/ 173 h 81"/>
                <a:gd name="T4" fmla="*/ 731 w 351"/>
                <a:gd name="T5" fmla="*/ 121 h 81"/>
                <a:gd name="T6" fmla="*/ 779 w 351"/>
                <a:gd name="T7" fmla="*/ 83 h 81"/>
                <a:gd name="T8" fmla="*/ 547 w 351"/>
                <a:gd name="T9" fmla="*/ 7 h 81"/>
                <a:gd name="T10" fmla="*/ 340 w 351"/>
                <a:gd name="T11" fmla="*/ 2 h 81"/>
                <a:gd name="T12" fmla="*/ 86 w 351"/>
                <a:gd name="T13" fmla="*/ 34 h 81"/>
                <a:gd name="T14" fmla="*/ 2 w 351"/>
                <a:gd name="T15" fmla="*/ 83 h 81"/>
                <a:gd name="T16" fmla="*/ 124 w 351"/>
                <a:gd name="T17" fmla="*/ 155 h 81"/>
                <a:gd name="T18" fmla="*/ 367 w 351"/>
                <a:gd name="T19" fmla="*/ 180 h 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1"/>
                <a:gd name="T31" fmla="*/ 0 h 81"/>
                <a:gd name="T32" fmla="*/ 351 w 351"/>
                <a:gd name="T33" fmla="*/ 81 h 8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1" h="81">
                  <a:moveTo>
                    <a:pt x="163" y="80"/>
                  </a:moveTo>
                  <a:cubicBezTo>
                    <a:pt x="193" y="80"/>
                    <a:pt x="217" y="81"/>
                    <a:pt x="242" y="77"/>
                  </a:cubicBezTo>
                  <a:cubicBezTo>
                    <a:pt x="282" y="71"/>
                    <a:pt x="305" y="61"/>
                    <a:pt x="325" y="54"/>
                  </a:cubicBezTo>
                  <a:cubicBezTo>
                    <a:pt x="346" y="47"/>
                    <a:pt x="351" y="46"/>
                    <a:pt x="346" y="37"/>
                  </a:cubicBezTo>
                  <a:cubicBezTo>
                    <a:pt x="341" y="27"/>
                    <a:pt x="323" y="8"/>
                    <a:pt x="243" y="3"/>
                  </a:cubicBezTo>
                  <a:cubicBezTo>
                    <a:pt x="216" y="1"/>
                    <a:pt x="179" y="0"/>
                    <a:pt x="151" y="1"/>
                  </a:cubicBezTo>
                  <a:cubicBezTo>
                    <a:pt x="94" y="4"/>
                    <a:pt x="50" y="11"/>
                    <a:pt x="38" y="15"/>
                  </a:cubicBezTo>
                  <a:cubicBezTo>
                    <a:pt x="20" y="21"/>
                    <a:pt x="2" y="28"/>
                    <a:pt x="1" y="37"/>
                  </a:cubicBezTo>
                  <a:cubicBezTo>
                    <a:pt x="0" y="45"/>
                    <a:pt x="25" y="61"/>
                    <a:pt x="55" y="69"/>
                  </a:cubicBezTo>
                  <a:cubicBezTo>
                    <a:pt x="86" y="78"/>
                    <a:pt x="132" y="80"/>
                    <a:pt x="163" y="80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7" name="Freeform 83"/>
            <p:cNvSpPr>
              <a:spLocks/>
            </p:cNvSpPr>
            <p:nvPr/>
          </p:nvSpPr>
          <p:spPr bwMode="auto">
            <a:xfrm>
              <a:off x="3095" y="1508"/>
              <a:ext cx="722" cy="61"/>
            </a:xfrm>
            <a:custGeom>
              <a:avLst/>
              <a:gdLst>
                <a:gd name="T0" fmla="*/ 722 w 321"/>
                <a:gd name="T1" fmla="*/ 56 h 27"/>
                <a:gd name="T2" fmla="*/ 524 w 321"/>
                <a:gd name="T3" fmla="*/ 5 h 27"/>
                <a:gd name="T4" fmla="*/ 317 w 321"/>
                <a:gd name="T5" fmla="*/ 2 h 27"/>
                <a:gd name="T6" fmla="*/ 63 w 321"/>
                <a:gd name="T7" fmla="*/ 34 h 27"/>
                <a:gd name="T8" fmla="*/ 0 w 321"/>
                <a:gd name="T9" fmla="*/ 61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1"/>
                <a:gd name="T16" fmla="*/ 0 h 27"/>
                <a:gd name="T17" fmla="*/ 321 w 321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1" h="27">
                  <a:moveTo>
                    <a:pt x="321" y="25"/>
                  </a:moveTo>
                  <a:cubicBezTo>
                    <a:pt x="308" y="16"/>
                    <a:pt x="281" y="5"/>
                    <a:pt x="233" y="2"/>
                  </a:cubicBezTo>
                  <a:cubicBezTo>
                    <a:pt x="206" y="1"/>
                    <a:pt x="169" y="0"/>
                    <a:pt x="141" y="1"/>
                  </a:cubicBezTo>
                  <a:cubicBezTo>
                    <a:pt x="84" y="3"/>
                    <a:pt x="40" y="11"/>
                    <a:pt x="28" y="15"/>
                  </a:cubicBezTo>
                  <a:cubicBezTo>
                    <a:pt x="17" y="18"/>
                    <a:pt x="6" y="23"/>
                    <a:pt x="0" y="27"/>
                  </a:cubicBezTo>
                </a:path>
              </a:pathLst>
            </a:custGeom>
            <a:noFill/>
            <a:ln w="47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8" name="Freeform 84"/>
            <p:cNvSpPr>
              <a:spLocks/>
            </p:cNvSpPr>
            <p:nvPr/>
          </p:nvSpPr>
          <p:spPr bwMode="auto">
            <a:xfrm>
              <a:off x="3083" y="1583"/>
              <a:ext cx="770" cy="85"/>
            </a:xfrm>
            <a:custGeom>
              <a:avLst/>
              <a:gdLst>
                <a:gd name="T0" fmla="*/ 723 w 342"/>
                <a:gd name="T1" fmla="*/ 78 h 38"/>
                <a:gd name="T2" fmla="*/ 727 w 342"/>
                <a:gd name="T3" fmla="*/ 69 h 38"/>
                <a:gd name="T4" fmla="*/ 770 w 342"/>
                <a:gd name="T5" fmla="*/ 4 h 38"/>
                <a:gd name="T6" fmla="*/ 770 w 342"/>
                <a:gd name="T7" fmla="*/ 4 h 38"/>
                <a:gd name="T8" fmla="*/ 720 w 342"/>
                <a:gd name="T9" fmla="*/ 25 h 38"/>
                <a:gd name="T10" fmla="*/ 534 w 342"/>
                <a:gd name="T11" fmla="*/ 76 h 38"/>
                <a:gd name="T12" fmla="*/ 356 w 342"/>
                <a:gd name="T13" fmla="*/ 83 h 38"/>
                <a:gd name="T14" fmla="*/ 113 w 342"/>
                <a:gd name="T15" fmla="*/ 58 h 38"/>
                <a:gd name="T16" fmla="*/ 0 w 342"/>
                <a:gd name="T17" fmla="*/ 0 h 38"/>
                <a:gd name="T18" fmla="*/ 20 w 342"/>
                <a:gd name="T19" fmla="*/ 34 h 38"/>
                <a:gd name="T20" fmla="*/ 43 w 342"/>
                <a:gd name="T21" fmla="*/ 78 h 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42"/>
                <a:gd name="T34" fmla="*/ 0 h 38"/>
                <a:gd name="T35" fmla="*/ 342 w 342"/>
                <a:gd name="T36" fmla="*/ 38 h 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42" h="38">
                  <a:moveTo>
                    <a:pt x="321" y="35"/>
                  </a:moveTo>
                  <a:cubicBezTo>
                    <a:pt x="321" y="34"/>
                    <a:pt x="322" y="32"/>
                    <a:pt x="323" y="31"/>
                  </a:cubicBezTo>
                  <a:cubicBezTo>
                    <a:pt x="328" y="21"/>
                    <a:pt x="331" y="12"/>
                    <a:pt x="342" y="2"/>
                  </a:cubicBezTo>
                  <a:cubicBezTo>
                    <a:pt x="342" y="2"/>
                    <a:pt x="342" y="2"/>
                    <a:pt x="342" y="2"/>
                  </a:cubicBezTo>
                  <a:cubicBezTo>
                    <a:pt x="339" y="5"/>
                    <a:pt x="332" y="7"/>
                    <a:pt x="320" y="11"/>
                  </a:cubicBezTo>
                  <a:cubicBezTo>
                    <a:pt x="300" y="18"/>
                    <a:pt x="277" y="28"/>
                    <a:pt x="237" y="34"/>
                  </a:cubicBezTo>
                  <a:cubicBezTo>
                    <a:pt x="212" y="38"/>
                    <a:pt x="188" y="37"/>
                    <a:pt x="158" y="37"/>
                  </a:cubicBezTo>
                  <a:cubicBezTo>
                    <a:pt x="127" y="37"/>
                    <a:pt x="81" y="35"/>
                    <a:pt x="50" y="26"/>
                  </a:cubicBezTo>
                  <a:cubicBezTo>
                    <a:pt x="27" y="20"/>
                    <a:pt x="7" y="9"/>
                    <a:pt x="0" y="0"/>
                  </a:cubicBezTo>
                  <a:cubicBezTo>
                    <a:pt x="3" y="5"/>
                    <a:pt x="7" y="11"/>
                    <a:pt x="9" y="15"/>
                  </a:cubicBezTo>
                  <a:cubicBezTo>
                    <a:pt x="12" y="21"/>
                    <a:pt x="16" y="29"/>
                    <a:pt x="19" y="35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39" name="Freeform 85"/>
            <p:cNvSpPr>
              <a:spLocks/>
            </p:cNvSpPr>
            <p:nvPr/>
          </p:nvSpPr>
          <p:spPr bwMode="auto">
            <a:xfrm>
              <a:off x="3158" y="1715"/>
              <a:ext cx="618" cy="439"/>
            </a:xfrm>
            <a:custGeom>
              <a:avLst/>
              <a:gdLst>
                <a:gd name="T0" fmla="*/ 0 w 275"/>
                <a:gd name="T1" fmla="*/ 2 h 195"/>
                <a:gd name="T2" fmla="*/ 146 w 275"/>
                <a:gd name="T3" fmla="*/ 259 h 195"/>
                <a:gd name="T4" fmla="*/ 252 w 275"/>
                <a:gd name="T5" fmla="*/ 428 h 195"/>
                <a:gd name="T6" fmla="*/ 351 w 275"/>
                <a:gd name="T7" fmla="*/ 437 h 195"/>
                <a:gd name="T8" fmla="*/ 580 w 275"/>
                <a:gd name="T9" fmla="*/ 65 h 195"/>
                <a:gd name="T10" fmla="*/ 618 w 275"/>
                <a:gd name="T11" fmla="*/ 0 h 1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5"/>
                <a:gd name="T19" fmla="*/ 0 h 195"/>
                <a:gd name="T20" fmla="*/ 275 w 275"/>
                <a:gd name="T21" fmla="*/ 195 h 1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5" h="195">
                  <a:moveTo>
                    <a:pt x="0" y="1"/>
                  </a:moveTo>
                  <a:cubicBezTo>
                    <a:pt x="21" y="39"/>
                    <a:pt x="50" y="88"/>
                    <a:pt x="65" y="115"/>
                  </a:cubicBezTo>
                  <a:cubicBezTo>
                    <a:pt x="91" y="161"/>
                    <a:pt x="108" y="186"/>
                    <a:pt x="112" y="190"/>
                  </a:cubicBezTo>
                  <a:cubicBezTo>
                    <a:pt x="116" y="195"/>
                    <a:pt x="150" y="195"/>
                    <a:pt x="156" y="194"/>
                  </a:cubicBezTo>
                  <a:cubicBezTo>
                    <a:pt x="162" y="193"/>
                    <a:pt x="243" y="57"/>
                    <a:pt x="258" y="29"/>
                  </a:cubicBezTo>
                  <a:cubicBezTo>
                    <a:pt x="265" y="18"/>
                    <a:pt x="270" y="8"/>
                    <a:pt x="275" y="0"/>
                  </a:cubicBezTo>
                </a:path>
              </a:pathLst>
            </a:custGeom>
            <a:noFill/>
            <a:ln w="4763" cap="rnd">
              <a:solidFill>
                <a:srgbClr val="50595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0" name="Freeform 86"/>
            <p:cNvSpPr>
              <a:spLocks/>
            </p:cNvSpPr>
            <p:nvPr/>
          </p:nvSpPr>
          <p:spPr bwMode="auto">
            <a:xfrm>
              <a:off x="3124" y="1632"/>
              <a:ext cx="673" cy="59"/>
            </a:xfrm>
            <a:custGeom>
              <a:avLst/>
              <a:gdLst>
                <a:gd name="T0" fmla="*/ 673 w 299"/>
                <a:gd name="T1" fmla="*/ 0 h 26"/>
                <a:gd name="T2" fmla="*/ 493 w 299"/>
                <a:gd name="T3" fmla="*/ 50 h 26"/>
                <a:gd name="T4" fmla="*/ 313 w 299"/>
                <a:gd name="T5" fmla="*/ 57 h 26"/>
                <a:gd name="T6" fmla="*/ 72 w 299"/>
                <a:gd name="T7" fmla="*/ 32 h 26"/>
                <a:gd name="T8" fmla="*/ 0 w 299"/>
                <a:gd name="T9" fmla="*/ 2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"/>
                <a:gd name="T16" fmla="*/ 0 h 26"/>
                <a:gd name="T17" fmla="*/ 299 w 299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" h="26">
                  <a:moveTo>
                    <a:pt x="299" y="0"/>
                  </a:moveTo>
                  <a:cubicBezTo>
                    <a:pt x="279" y="7"/>
                    <a:pt x="257" y="16"/>
                    <a:pt x="219" y="22"/>
                  </a:cubicBezTo>
                  <a:cubicBezTo>
                    <a:pt x="193" y="26"/>
                    <a:pt x="169" y="25"/>
                    <a:pt x="139" y="25"/>
                  </a:cubicBezTo>
                  <a:cubicBezTo>
                    <a:pt x="108" y="25"/>
                    <a:pt x="62" y="22"/>
                    <a:pt x="32" y="14"/>
                  </a:cubicBezTo>
                  <a:cubicBezTo>
                    <a:pt x="20" y="11"/>
                    <a:pt x="9" y="6"/>
                    <a:pt x="0" y="1"/>
                  </a:cubicBezTo>
                </a:path>
              </a:pathLst>
            </a:custGeom>
            <a:noFill/>
            <a:ln w="47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1" name="Freeform 87"/>
            <p:cNvSpPr>
              <a:spLocks/>
            </p:cNvSpPr>
            <p:nvPr/>
          </p:nvSpPr>
          <p:spPr bwMode="auto">
            <a:xfrm>
              <a:off x="3772" y="1637"/>
              <a:ext cx="25" cy="42"/>
            </a:xfrm>
            <a:custGeom>
              <a:avLst/>
              <a:gdLst>
                <a:gd name="T0" fmla="*/ 0 w 11"/>
                <a:gd name="T1" fmla="*/ 42 h 19"/>
                <a:gd name="T2" fmla="*/ 25 w 11"/>
                <a:gd name="T3" fmla="*/ 0 h 19"/>
                <a:gd name="T4" fmla="*/ 0 60000 65536"/>
                <a:gd name="T5" fmla="*/ 0 60000 65536"/>
                <a:gd name="T6" fmla="*/ 0 w 11"/>
                <a:gd name="T7" fmla="*/ 0 h 19"/>
                <a:gd name="T8" fmla="*/ 11 w 11"/>
                <a:gd name="T9" fmla="*/ 19 h 1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" h="19">
                  <a:moveTo>
                    <a:pt x="0" y="19"/>
                  </a:moveTo>
                  <a:cubicBezTo>
                    <a:pt x="5" y="10"/>
                    <a:pt x="8" y="4"/>
                    <a:pt x="11" y="0"/>
                  </a:cubicBezTo>
                </a:path>
              </a:pathLst>
            </a:custGeom>
            <a:noFill/>
            <a:ln w="4763" cap="flat">
              <a:solidFill>
                <a:srgbClr val="7E84A8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2" name="Freeform 88"/>
            <p:cNvSpPr>
              <a:spLocks/>
            </p:cNvSpPr>
            <p:nvPr/>
          </p:nvSpPr>
          <p:spPr bwMode="auto">
            <a:xfrm>
              <a:off x="3095" y="1657"/>
              <a:ext cx="735" cy="542"/>
            </a:xfrm>
            <a:custGeom>
              <a:avLst/>
              <a:gdLst>
                <a:gd name="T0" fmla="*/ 416 w 327"/>
                <a:gd name="T1" fmla="*/ 542 h 241"/>
                <a:gd name="T2" fmla="*/ 735 w 327"/>
                <a:gd name="T3" fmla="*/ 4 h 241"/>
                <a:gd name="T4" fmla="*/ 369 w 327"/>
                <a:gd name="T5" fmla="*/ 85 h 241"/>
                <a:gd name="T6" fmla="*/ 2 w 327"/>
                <a:gd name="T7" fmla="*/ 2 h 241"/>
                <a:gd name="T8" fmla="*/ 319 w 327"/>
                <a:gd name="T9" fmla="*/ 542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7"/>
                <a:gd name="T16" fmla="*/ 0 h 241"/>
                <a:gd name="T17" fmla="*/ 327 w 327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7" h="241">
                  <a:moveTo>
                    <a:pt x="185" y="241"/>
                  </a:moveTo>
                  <a:cubicBezTo>
                    <a:pt x="185" y="241"/>
                    <a:pt x="327" y="0"/>
                    <a:pt x="327" y="2"/>
                  </a:cubicBezTo>
                  <a:cubicBezTo>
                    <a:pt x="316" y="23"/>
                    <a:pt x="247" y="38"/>
                    <a:pt x="164" y="38"/>
                  </a:cubicBezTo>
                  <a:cubicBezTo>
                    <a:pt x="80" y="38"/>
                    <a:pt x="10" y="22"/>
                    <a:pt x="1" y="1"/>
                  </a:cubicBezTo>
                  <a:cubicBezTo>
                    <a:pt x="0" y="0"/>
                    <a:pt x="142" y="241"/>
                    <a:pt x="142" y="241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3" name="Freeform 89"/>
            <p:cNvSpPr>
              <a:spLocks/>
            </p:cNvSpPr>
            <p:nvPr/>
          </p:nvSpPr>
          <p:spPr bwMode="auto">
            <a:xfrm>
              <a:off x="3209" y="1722"/>
              <a:ext cx="540" cy="412"/>
            </a:xfrm>
            <a:custGeom>
              <a:avLst/>
              <a:gdLst>
                <a:gd name="T0" fmla="*/ 0 w 240"/>
                <a:gd name="T1" fmla="*/ 45 h 183"/>
                <a:gd name="T2" fmla="*/ 198 w 240"/>
                <a:gd name="T3" fmla="*/ 396 h 183"/>
                <a:gd name="T4" fmla="*/ 200 w 240"/>
                <a:gd name="T5" fmla="*/ 403 h 183"/>
                <a:gd name="T6" fmla="*/ 214 w 240"/>
                <a:gd name="T7" fmla="*/ 410 h 183"/>
                <a:gd name="T8" fmla="*/ 295 w 240"/>
                <a:gd name="T9" fmla="*/ 410 h 183"/>
                <a:gd name="T10" fmla="*/ 540 w 240"/>
                <a:gd name="T11" fmla="*/ 0 h 1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"/>
                <a:gd name="T19" fmla="*/ 0 h 183"/>
                <a:gd name="T20" fmla="*/ 240 w 240"/>
                <a:gd name="T21" fmla="*/ 183 h 18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" h="183">
                  <a:moveTo>
                    <a:pt x="0" y="20"/>
                  </a:moveTo>
                  <a:cubicBezTo>
                    <a:pt x="5" y="31"/>
                    <a:pt x="69" y="148"/>
                    <a:pt x="88" y="176"/>
                  </a:cubicBezTo>
                  <a:cubicBezTo>
                    <a:pt x="88" y="177"/>
                    <a:pt x="89" y="178"/>
                    <a:pt x="89" y="179"/>
                  </a:cubicBezTo>
                  <a:cubicBezTo>
                    <a:pt x="91" y="180"/>
                    <a:pt x="94" y="182"/>
                    <a:pt x="95" y="182"/>
                  </a:cubicBezTo>
                  <a:cubicBezTo>
                    <a:pt x="109" y="181"/>
                    <a:pt x="125" y="183"/>
                    <a:pt x="131" y="182"/>
                  </a:cubicBezTo>
                  <a:cubicBezTo>
                    <a:pt x="136" y="180"/>
                    <a:pt x="204" y="60"/>
                    <a:pt x="240" y="0"/>
                  </a:cubicBezTo>
                </a:path>
              </a:pathLst>
            </a:custGeom>
            <a:noFill/>
            <a:ln w="4763" cap="flat">
              <a:solidFill>
                <a:srgbClr val="7E84A8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4" name="Freeform 90"/>
            <p:cNvSpPr>
              <a:spLocks/>
            </p:cNvSpPr>
            <p:nvPr/>
          </p:nvSpPr>
          <p:spPr bwMode="auto">
            <a:xfrm>
              <a:off x="3416" y="2134"/>
              <a:ext cx="1" cy="9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9 h 4"/>
                <a:gd name="T4" fmla="*/ 0 60000 65536"/>
                <a:gd name="T5" fmla="*/ 0 60000 65536"/>
                <a:gd name="T6" fmla="*/ 0 w 1"/>
                <a:gd name="T7" fmla="*/ 0 h 4"/>
                <a:gd name="T8" fmla="*/ 1 w 1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">
                  <a:moveTo>
                    <a:pt x="0" y="0"/>
                  </a:moveTo>
                  <a:cubicBezTo>
                    <a:pt x="0" y="1"/>
                    <a:pt x="0" y="3"/>
                    <a:pt x="0" y="4"/>
                  </a:cubicBezTo>
                </a:path>
              </a:pathLst>
            </a:custGeom>
            <a:noFill/>
            <a:ln w="4763" cap="rnd">
              <a:solidFill>
                <a:srgbClr val="7E84A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5" name="Freeform 91"/>
            <p:cNvSpPr>
              <a:spLocks/>
            </p:cNvSpPr>
            <p:nvPr/>
          </p:nvSpPr>
          <p:spPr bwMode="auto">
            <a:xfrm>
              <a:off x="3425" y="2134"/>
              <a:ext cx="1" cy="9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9 h 4"/>
                <a:gd name="T4" fmla="*/ 0 60000 65536"/>
                <a:gd name="T5" fmla="*/ 0 60000 65536"/>
                <a:gd name="T6" fmla="*/ 0 w 1"/>
                <a:gd name="T7" fmla="*/ 0 h 4"/>
                <a:gd name="T8" fmla="*/ 1 w 1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">
                  <a:moveTo>
                    <a:pt x="0" y="0"/>
                  </a:moveTo>
                  <a:cubicBezTo>
                    <a:pt x="0" y="1"/>
                    <a:pt x="0" y="3"/>
                    <a:pt x="0" y="4"/>
                  </a:cubicBezTo>
                </a:path>
              </a:pathLst>
            </a:custGeom>
            <a:noFill/>
            <a:ln w="4763" cap="rnd">
              <a:solidFill>
                <a:srgbClr val="7E84A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6" name="Freeform 92"/>
            <p:cNvSpPr>
              <a:spLocks/>
            </p:cNvSpPr>
            <p:nvPr/>
          </p:nvSpPr>
          <p:spPr bwMode="auto">
            <a:xfrm>
              <a:off x="3439" y="2136"/>
              <a:ext cx="1" cy="11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11 h 5"/>
                <a:gd name="T4" fmla="*/ 0 60000 65536"/>
                <a:gd name="T5" fmla="*/ 0 60000 65536"/>
                <a:gd name="T6" fmla="*/ 0 w 1"/>
                <a:gd name="T7" fmla="*/ 0 h 5"/>
                <a:gd name="T8" fmla="*/ 1 w 1"/>
                <a:gd name="T9" fmla="*/ 5 h 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">
                  <a:moveTo>
                    <a:pt x="0" y="0"/>
                  </a:moveTo>
                  <a:cubicBezTo>
                    <a:pt x="0" y="1"/>
                    <a:pt x="0" y="3"/>
                    <a:pt x="0" y="5"/>
                  </a:cubicBezTo>
                </a:path>
              </a:pathLst>
            </a:custGeom>
            <a:noFill/>
            <a:ln w="4763" cap="rnd">
              <a:solidFill>
                <a:srgbClr val="7E84A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7" name="Freeform 93"/>
            <p:cNvSpPr>
              <a:spLocks/>
            </p:cNvSpPr>
            <p:nvPr/>
          </p:nvSpPr>
          <p:spPr bwMode="auto">
            <a:xfrm>
              <a:off x="3452" y="2134"/>
              <a:ext cx="1" cy="11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11 h 5"/>
                <a:gd name="T4" fmla="*/ 0 60000 65536"/>
                <a:gd name="T5" fmla="*/ 0 60000 65536"/>
                <a:gd name="T6" fmla="*/ 0 w 1"/>
                <a:gd name="T7" fmla="*/ 0 h 5"/>
                <a:gd name="T8" fmla="*/ 1 w 1"/>
                <a:gd name="T9" fmla="*/ 5 h 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">
                  <a:moveTo>
                    <a:pt x="0" y="0"/>
                  </a:moveTo>
                  <a:cubicBezTo>
                    <a:pt x="0" y="2"/>
                    <a:pt x="0" y="3"/>
                    <a:pt x="0" y="5"/>
                  </a:cubicBezTo>
                </a:path>
              </a:pathLst>
            </a:custGeom>
            <a:noFill/>
            <a:ln w="4763" cap="rnd">
              <a:solidFill>
                <a:srgbClr val="7E84A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8" name="Freeform 94"/>
            <p:cNvSpPr>
              <a:spLocks/>
            </p:cNvSpPr>
            <p:nvPr/>
          </p:nvSpPr>
          <p:spPr bwMode="auto">
            <a:xfrm>
              <a:off x="3466" y="2136"/>
              <a:ext cx="2" cy="9"/>
            </a:xfrm>
            <a:custGeom>
              <a:avLst/>
              <a:gdLst>
                <a:gd name="T0" fmla="*/ 2 w 1"/>
                <a:gd name="T1" fmla="*/ 0 h 4"/>
                <a:gd name="T2" fmla="*/ 0 w 1"/>
                <a:gd name="T3" fmla="*/ 9 h 4"/>
                <a:gd name="T4" fmla="*/ 0 60000 65536"/>
                <a:gd name="T5" fmla="*/ 0 60000 65536"/>
                <a:gd name="T6" fmla="*/ 0 w 1"/>
                <a:gd name="T7" fmla="*/ 0 h 4"/>
                <a:gd name="T8" fmla="*/ 1 w 1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">
                  <a:moveTo>
                    <a:pt x="1" y="0"/>
                  </a:moveTo>
                  <a:cubicBezTo>
                    <a:pt x="1" y="1"/>
                    <a:pt x="0" y="2"/>
                    <a:pt x="0" y="4"/>
                  </a:cubicBezTo>
                </a:path>
              </a:pathLst>
            </a:custGeom>
            <a:noFill/>
            <a:ln w="4763" cap="rnd">
              <a:solidFill>
                <a:srgbClr val="7E84A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49" name="Freeform 95"/>
            <p:cNvSpPr>
              <a:spLocks/>
            </p:cNvSpPr>
            <p:nvPr/>
          </p:nvSpPr>
          <p:spPr bwMode="auto">
            <a:xfrm>
              <a:off x="3482" y="2138"/>
              <a:ext cx="2" cy="9"/>
            </a:xfrm>
            <a:custGeom>
              <a:avLst/>
              <a:gdLst>
                <a:gd name="T0" fmla="*/ 2 w 1"/>
                <a:gd name="T1" fmla="*/ 0 h 4"/>
                <a:gd name="T2" fmla="*/ 0 w 1"/>
                <a:gd name="T3" fmla="*/ 9 h 4"/>
                <a:gd name="T4" fmla="*/ 0 60000 65536"/>
                <a:gd name="T5" fmla="*/ 0 60000 65536"/>
                <a:gd name="T6" fmla="*/ 0 w 1"/>
                <a:gd name="T7" fmla="*/ 0 h 4"/>
                <a:gd name="T8" fmla="*/ 1 w 1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">
                  <a:moveTo>
                    <a:pt x="1" y="0"/>
                  </a:moveTo>
                  <a:cubicBezTo>
                    <a:pt x="1" y="1"/>
                    <a:pt x="1" y="3"/>
                    <a:pt x="0" y="4"/>
                  </a:cubicBezTo>
                </a:path>
              </a:pathLst>
            </a:custGeom>
            <a:noFill/>
            <a:ln w="4763" cap="rnd">
              <a:solidFill>
                <a:srgbClr val="7E84A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0" name="Freeform 96"/>
            <p:cNvSpPr>
              <a:spLocks/>
            </p:cNvSpPr>
            <p:nvPr/>
          </p:nvSpPr>
          <p:spPr bwMode="auto">
            <a:xfrm>
              <a:off x="3495" y="2138"/>
              <a:ext cx="2" cy="9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9 h 4"/>
                <a:gd name="T4" fmla="*/ 0 60000 65536"/>
                <a:gd name="T5" fmla="*/ 0 60000 65536"/>
                <a:gd name="T6" fmla="*/ 0 w 1"/>
                <a:gd name="T7" fmla="*/ 0 h 4"/>
                <a:gd name="T8" fmla="*/ 1 w 1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">
                  <a:moveTo>
                    <a:pt x="0" y="0"/>
                  </a:moveTo>
                  <a:cubicBezTo>
                    <a:pt x="0" y="2"/>
                    <a:pt x="1" y="3"/>
                    <a:pt x="0" y="4"/>
                  </a:cubicBezTo>
                </a:path>
              </a:pathLst>
            </a:custGeom>
            <a:noFill/>
            <a:ln w="4763" cap="rnd">
              <a:solidFill>
                <a:srgbClr val="7E84A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1" name="Freeform 97"/>
            <p:cNvSpPr>
              <a:spLocks/>
            </p:cNvSpPr>
            <p:nvPr/>
          </p:nvSpPr>
          <p:spPr bwMode="auto">
            <a:xfrm>
              <a:off x="3506" y="2134"/>
              <a:ext cx="3" cy="9"/>
            </a:xfrm>
            <a:custGeom>
              <a:avLst/>
              <a:gdLst>
                <a:gd name="T0" fmla="*/ 0 w 1"/>
                <a:gd name="T1" fmla="*/ 0 h 4"/>
                <a:gd name="T2" fmla="*/ 3 w 1"/>
                <a:gd name="T3" fmla="*/ 9 h 4"/>
                <a:gd name="T4" fmla="*/ 0 60000 65536"/>
                <a:gd name="T5" fmla="*/ 0 60000 65536"/>
                <a:gd name="T6" fmla="*/ 0 w 1"/>
                <a:gd name="T7" fmla="*/ 0 h 4"/>
                <a:gd name="T8" fmla="*/ 1 w 1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">
                  <a:moveTo>
                    <a:pt x="0" y="0"/>
                  </a:moveTo>
                  <a:cubicBezTo>
                    <a:pt x="1" y="2"/>
                    <a:pt x="1" y="3"/>
                    <a:pt x="1" y="4"/>
                  </a:cubicBezTo>
                </a:path>
              </a:pathLst>
            </a:custGeom>
            <a:noFill/>
            <a:ln w="4763" cap="rnd">
              <a:solidFill>
                <a:srgbClr val="7E84A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2" name="Freeform 98"/>
            <p:cNvSpPr>
              <a:spLocks/>
            </p:cNvSpPr>
            <p:nvPr/>
          </p:nvSpPr>
          <p:spPr bwMode="auto">
            <a:xfrm>
              <a:off x="3743" y="1727"/>
              <a:ext cx="6" cy="1"/>
            </a:xfrm>
            <a:custGeom>
              <a:avLst/>
              <a:gdLst>
                <a:gd name="T0" fmla="*/ 6 w 3"/>
                <a:gd name="T1" fmla="*/ 0 h 1"/>
                <a:gd name="T2" fmla="*/ 0 w 3"/>
                <a:gd name="T3" fmla="*/ 0 h 1"/>
                <a:gd name="T4" fmla="*/ 0 60000 65536"/>
                <a:gd name="T5" fmla="*/ 0 60000 65536"/>
                <a:gd name="T6" fmla="*/ 0 w 3"/>
                <a:gd name="T7" fmla="*/ 0 h 1"/>
                <a:gd name="T8" fmla="*/ 3 w 3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1">
                  <a:moveTo>
                    <a:pt x="3" y="0"/>
                  </a:moveTo>
                  <a:cubicBezTo>
                    <a:pt x="2" y="0"/>
                    <a:pt x="1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3" name="Freeform 99"/>
            <p:cNvSpPr>
              <a:spLocks/>
            </p:cNvSpPr>
            <p:nvPr/>
          </p:nvSpPr>
          <p:spPr bwMode="auto">
            <a:xfrm>
              <a:off x="3774" y="1639"/>
              <a:ext cx="25" cy="20"/>
            </a:xfrm>
            <a:custGeom>
              <a:avLst/>
              <a:gdLst>
                <a:gd name="T0" fmla="*/ 25 w 11"/>
                <a:gd name="T1" fmla="*/ 2 h 9"/>
                <a:gd name="T2" fmla="*/ 14 w 11"/>
                <a:gd name="T3" fmla="*/ 2 h 9"/>
                <a:gd name="T4" fmla="*/ 23 w 11"/>
                <a:gd name="T5" fmla="*/ 9 h 9"/>
                <a:gd name="T6" fmla="*/ 0 w 11"/>
                <a:gd name="T7" fmla="*/ 16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1"/>
                  </a:moveTo>
                  <a:cubicBezTo>
                    <a:pt x="9" y="0"/>
                    <a:pt x="7" y="0"/>
                    <a:pt x="6" y="1"/>
                  </a:cubicBezTo>
                  <a:cubicBezTo>
                    <a:pt x="6" y="3"/>
                    <a:pt x="9" y="3"/>
                    <a:pt x="10" y="4"/>
                  </a:cubicBezTo>
                  <a:cubicBezTo>
                    <a:pt x="9" y="9"/>
                    <a:pt x="2" y="3"/>
                    <a:pt x="0" y="7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4" name="Freeform 100"/>
            <p:cNvSpPr>
              <a:spLocks/>
            </p:cNvSpPr>
            <p:nvPr/>
          </p:nvSpPr>
          <p:spPr bwMode="auto">
            <a:xfrm>
              <a:off x="3772" y="1666"/>
              <a:ext cx="9" cy="4"/>
            </a:xfrm>
            <a:custGeom>
              <a:avLst/>
              <a:gdLst>
                <a:gd name="T0" fmla="*/ 0 w 4"/>
                <a:gd name="T1" fmla="*/ 4 h 2"/>
                <a:gd name="T2" fmla="*/ 9 w 4"/>
                <a:gd name="T3" fmla="*/ 4 h 2"/>
                <a:gd name="T4" fmla="*/ 0 60000 65536"/>
                <a:gd name="T5" fmla="*/ 0 60000 65536"/>
                <a:gd name="T6" fmla="*/ 0 w 4"/>
                <a:gd name="T7" fmla="*/ 0 h 2"/>
                <a:gd name="T8" fmla="*/ 4 w 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2">
                  <a:moveTo>
                    <a:pt x="0" y="2"/>
                  </a:moveTo>
                  <a:cubicBezTo>
                    <a:pt x="1" y="0"/>
                    <a:pt x="3" y="1"/>
                    <a:pt x="4" y="2"/>
                  </a:cubicBezTo>
                </a:path>
              </a:pathLst>
            </a:custGeom>
            <a:noFill/>
            <a:ln w="7938" cap="flat">
              <a:solidFill>
                <a:srgbClr val="C7C8D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5" name="Freeform 101"/>
            <p:cNvSpPr>
              <a:spLocks/>
            </p:cNvSpPr>
            <p:nvPr/>
          </p:nvSpPr>
          <p:spPr bwMode="auto">
            <a:xfrm>
              <a:off x="3207" y="1769"/>
              <a:ext cx="16" cy="25"/>
            </a:xfrm>
            <a:custGeom>
              <a:avLst/>
              <a:gdLst>
                <a:gd name="T0" fmla="*/ 7 w 7"/>
                <a:gd name="T1" fmla="*/ 0 h 11"/>
                <a:gd name="T2" fmla="*/ 0 w 7"/>
                <a:gd name="T3" fmla="*/ 7 h 11"/>
                <a:gd name="T4" fmla="*/ 9 w 7"/>
                <a:gd name="T5" fmla="*/ 9 h 11"/>
                <a:gd name="T6" fmla="*/ 16 w 7"/>
                <a:gd name="T7" fmla="*/ 9 h 11"/>
                <a:gd name="T8" fmla="*/ 5 w 7"/>
                <a:gd name="T9" fmla="*/ 25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11"/>
                <a:gd name="T17" fmla="*/ 7 w 7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11">
                  <a:moveTo>
                    <a:pt x="3" y="0"/>
                  </a:moveTo>
                  <a:cubicBezTo>
                    <a:pt x="2" y="0"/>
                    <a:pt x="0" y="2"/>
                    <a:pt x="0" y="3"/>
                  </a:cubicBezTo>
                  <a:cubicBezTo>
                    <a:pt x="0" y="6"/>
                    <a:pt x="3" y="3"/>
                    <a:pt x="4" y="4"/>
                  </a:cubicBezTo>
                  <a:cubicBezTo>
                    <a:pt x="6" y="4"/>
                    <a:pt x="6" y="2"/>
                    <a:pt x="7" y="4"/>
                  </a:cubicBezTo>
                  <a:cubicBezTo>
                    <a:pt x="7" y="7"/>
                    <a:pt x="3" y="10"/>
                    <a:pt x="2" y="11"/>
                  </a:cubicBezTo>
                </a:path>
              </a:pathLst>
            </a:custGeom>
            <a:noFill/>
            <a:ln w="7938" cap="flat">
              <a:solidFill>
                <a:srgbClr val="93BAD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6" name="Freeform 102"/>
            <p:cNvSpPr>
              <a:spLocks/>
            </p:cNvSpPr>
            <p:nvPr/>
          </p:nvSpPr>
          <p:spPr bwMode="auto">
            <a:xfrm>
              <a:off x="3459" y="2136"/>
              <a:ext cx="11" cy="2"/>
            </a:xfrm>
            <a:custGeom>
              <a:avLst/>
              <a:gdLst>
                <a:gd name="T0" fmla="*/ 11 w 5"/>
                <a:gd name="T1" fmla="*/ 2 h 1"/>
                <a:gd name="T2" fmla="*/ 0 w 5"/>
                <a:gd name="T3" fmla="*/ 2 h 1"/>
                <a:gd name="T4" fmla="*/ 0 60000 65536"/>
                <a:gd name="T5" fmla="*/ 0 60000 65536"/>
                <a:gd name="T6" fmla="*/ 0 w 5"/>
                <a:gd name="T7" fmla="*/ 0 h 1"/>
                <a:gd name="T8" fmla="*/ 5 w 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" h="1">
                  <a:moveTo>
                    <a:pt x="5" y="1"/>
                  </a:moveTo>
                  <a:cubicBezTo>
                    <a:pt x="3" y="0"/>
                    <a:pt x="2" y="0"/>
                    <a:pt x="0" y="1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7" name="Freeform 103"/>
            <p:cNvSpPr>
              <a:spLocks/>
            </p:cNvSpPr>
            <p:nvPr/>
          </p:nvSpPr>
          <p:spPr bwMode="auto">
            <a:xfrm>
              <a:off x="3477" y="2138"/>
              <a:ext cx="11" cy="5"/>
            </a:xfrm>
            <a:custGeom>
              <a:avLst/>
              <a:gdLst>
                <a:gd name="T0" fmla="*/ 0 w 5"/>
                <a:gd name="T1" fmla="*/ 5 h 2"/>
                <a:gd name="T2" fmla="*/ 11 w 5"/>
                <a:gd name="T3" fmla="*/ 0 h 2"/>
                <a:gd name="T4" fmla="*/ 0 60000 65536"/>
                <a:gd name="T5" fmla="*/ 0 60000 65536"/>
                <a:gd name="T6" fmla="*/ 0 w 5"/>
                <a:gd name="T7" fmla="*/ 0 h 2"/>
                <a:gd name="T8" fmla="*/ 5 w 5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" h="2">
                  <a:moveTo>
                    <a:pt x="0" y="2"/>
                  </a:moveTo>
                  <a:cubicBezTo>
                    <a:pt x="2" y="2"/>
                    <a:pt x="3" y="0"/>
                    <a:pt x="5" y="0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8" name="Freeform 104"/>
            <p:cNvSpPr>
              <a:spLocks/>
            </p:cNvSpPr>
            <p:nvPr/>
          </p:nvSpPr>
          <p:spPr bwMode="auto">
            <a:xfrm>
              <a:off x="3504" y="2136"/>
              <a:ext cx="7" cy="7"/>
            </a:xfrm>
            <a:custGeom>
              <a:avLst/>
              <a:gdLst>
                <a:gd name="T0" fmla="*/ 0 w 3"/>
                <a:gd name="T1" fmla="*/ 7 h 3"/>
                <a:gd name="T2" fmla="*/ 7 w 3"/>
                <a:gd name="T3" fmla="*/ 0 h 3"/>
                <a:gd name="T4" fmla="*/ 0 60000 65536"/>
                <a:gd name="T5" fmla="*/ 0 60000 65536"/>
                <a:gd name="T6" fmla="*/ 0 w 3"/>
                <a:gd name="T7" fmla="*/ 0 h 3"/>
                <a:gd name="T8" fmla="*/ 3 w 3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3">
                  <a:moveTo>
                    <a:pt x="0" y="3"/>
                  </a:moveTo>
                  <a:cubicBezTo>
                    <a:pt x="1" y="2"/>
                    <a:pt x="3" y="2"/>
                    <a:pt x="3" y="0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59" name="Freeform 105"/>
            <p:cNvSpPr>
              <a:spLocks/>
            </p:cNvSpPr>
            <p:nvPr/>
          </p:nvSpPr>
          <p:spPr bwMode="auto">
            <a:xfrm>
              <a:off x="3446" y="2138"/>
              <a:ext cx="13" cy="3"/>
            </a:xfrm>
            <a:custGeom>
              <a:avLst/>
              <a:gdLst>
                <a:gd name="T0" fmla="*/ 0 w 6"/>
                <a:gd name="T1" fmla="*/ 0 h 1"/>
                <a:gd name="T2" fmla="*/ 13 w 6"/>
                <a:gd name="T3" fmla="*/ 3 h 1"/>
                <a:gd name="T4" fmla="*/ 0 60000 65536"/>
                <a:gd name="T5" fmla="*/ 0 60000 65536"/>
                <a:gd name="T6" fmla="*/ 0 w 6"/>
                <a:gd name="T7" fmla="*/ 0 h 1"/>
                <a:gd name="T8" fmla="*/ 6 w 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" h="1">
                  <a:moveTo>
                    <a:pt x="0" y="0"/>
                  </a:moveTo>
                  <a:cubicBezTo>
                    <a:pt x="2" y="1"/>
                    <a:pt x="4" y="1"/>
                    <a:pt x="6" y="1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60" name="Freeform 106"/>
            <p:cNvSpPr>
              <a:spLocks/>
            </p:cNvSpPr>
            <p:nvPr/>
          </p:nvSpPr>
          <p:spPr bwMode="auto">
            <a:xfrm>
              <a:off x="3509" y="2080"/>
              <a:ext cx="29" cy="40"/>
            </a:xfrm>
            <a:custGeom>
              <a:avLst/>
              <a:gdLst>
                <a:gd name="T0" fmla="*/ 7 w 13"/>
                <a:gd name="T1" fmla="*/ 40 h 18"/>
                <a:gd name="T2" fmla="*/ 2 w 13"/>
                <a:gd name="T3" fmla="*/ 27 h 18"/>
                <a:gd name="T4" fmla="*/ 18 w 13"/>
                <a:gd name="T5" fmla="*/ 24 h 18"/>
                <a:gd name="T6" fmla="*/ 13 w 13"/>
                <a:gd name="T7" fmla="*/ 7 h 18"/>
                <a:gd name="T8" fmla="*/ 29 w 13"/>
                <a:gd name="T9" fmla="*/ 2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"/>
                <a:gd name="T16" fmla="*/ 0 h 18"/>
                <a:gd name="T17" fmla="*/ 13 w 13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" h="18">
                  <a:moveTo>
                    <a:pt x="3" y="18"/>
                  </a:moveTo>
                  <a:cubicBezTo>
                    <a:pt x="2" y="17"/>
                    <a:pt x="0" y="14"/>
                    <a:pt x="1" y="12"/>
                  </a:cubicBezTo>
                  <a:cubicBezTo>
                    <a:pt x="4" y="9"/>
                    <a:pt x="6" y="13"/>
                    <a:pt x="8" y="11"/>
                  </a:cubicBezTo>
                  <a:cubicBezTo>
                    <a:pt x="10" y="9"/>
                    <a:pt x="6" y="6"/>
                    <a:pt x="6" y="3"/>
                  </a:cubicBezTo>
                  <a:cubicBezTo>
                    <a:pt x="7" y="1"/>
                    <a:pt x="11" y="0"/>
                    <a:pt x="13" y="1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61" name="Freeform 107"/>
            <p:cNvSpPr>
              <a:spLocks/>
            </p:cNvSpPr>
            <p:nvPr/>
          </p:nvSpPr>
          <p:spPr bwMode="auto">
            <a:xfrm>
              <a:off x="3119" y="1646"/>
              <a:ext cx="693" cy="78"/>
            </a:xfrm>
            <a:custGeom>
              <a:avLst/>
              <a:gdLst>
                <a:gd name="T0" fmla="*/ 693 w 308"/>
                <a:gd name="T1" fmla="*/ 4 h 35"/>
                <a:gd name="T2" fmla="*/ 344 w 308"/>
                <a:gd name="T3" fmla="*/ 78 h 35"/>
                <a:gd name="T4" fmla="*/ 0 w 308"/>
                <a:gd name="T5" fmla="*/ 0 h 35"/>
                <a:gd name="T6" fmla="*/ 0 60000 65536"/>
                <a:gd name="T7" fmla="*/ 0 60000 65536"/>
                <a:gd name="T8" fmla="*/ 0 60000 65536"/>
                <a:gd name="T9" fmla="*/ 0 w 308"/>
                <a:gd name="T10" fmla="*/ 0 h 35"/>
                <a:gd name="T11" fmla="*/ 308 w 308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8" h="35">
                  <a:moveTo>
                    <a:pt x="308" y="2"/>
                  </a:moveTo>
                  <a:cubicBezTo>
                    <a:pt x="304" y="16"/>
                    <a:pt x="245" y="35"/>
                    <a:pt x="153" y="35"/>
                  </a:cubicBezTo>
                  <a:cubicBezTo>
                    <a:pt x="58" y="35"/>
                    <a:pt x="0" y="15"/>
                    <a:pt x="0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62" name="Freeform 108"/>
            <p:cNvSpPr>
              <a:spLocks/>
            </p:cNvSpPr>
            <p:nvPr/>
          </p:nvSpPr>
          <p:spPr bwMode="auto">
            <a:xfrm>
              <a:off x="3788" y="1632"/>
              <a:ext cx="1" cy="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7 h 3"/>
                <a:gd name="T4" fmla="*/ 0 60000 65536"/>
                <a:gd name="T5" fmla="*/ 0 60000 65536"/>
                <a:gd name="T6" fmla="*/ 0 w 1"/>
                <a:gd name="T7" fmla="*/ 0 h 3"/>
                <a:gd name="T8" fmla="*/ 1 w 1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63" name="Freeform 109"/>
            <p:cNvSpPr>
              <a:spLocks/>
            </p:cNvSpPr>
            <p:nvPr/>
          </p:nvSpPr>
          <p:spPr bwMode="auto">
            <a:xfrm>
              <a:off x="3128" y="1637"/>
              <a:ext cx="3" cy="6"/>
            </a:xfrm>
            <a:custGeom>
              <a:avLst/>
              <a:gdLst>
                <a:gd name="T0" fmla="*/ 3 w 1"/>
                <a:gd name="T1" fmla="*/ 0 h 3"/>
                <a:gd name="T2" fmla="*/ 0 w 1"/>
                <a:gd name="T3" fmla="*/ 6 h 3"/>
                <a:gd name="T4" fmla="*/ 0 60000 65536"/>
                <a:gd name="T5" fmla="*/ 0 60000 65536"/>
                <a:gd name="T6" fmla="*/ 0 w 1"/>
                <a:gd name="T7" fmla="*/ 0 h 3"/>
                <a:gd name="T8" fmla="*/ 1 w 1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">
                  <a:moveTo>
                    <a:pt x="1" y="0"/>
                  </a:moveTo>
                  <a:cubicBezTo>
                    <a:pt x="0" y="1"/>
                    <a:pt x="0" y="2"/>
                    <a:pt x="0" y="3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64" name="Freeform 110"/>
            <p:cNvSpPr>
              <a:spLocks/>
            </p:cNvSpPr>
            <p:nvPr/>
          </p:nvSpPr>
          <p:spPr bwMode="auto">
            <a:xfrm>
              <a:off x="3140" y="1641"/>
              <a:ext cx="2" cy="9"/>
            </a:xfrm>
            <a:custGeom>
              <a:avLst/>
              <a:gdLst>
                <a:gd name="T0" fmla="*/ 2 w 1"/>
                <a:gd name="T1" fmla="*/ 0 h 4"/>
                <a:gd name="T2" fmla="*/ 0 w 1"/>
                <a:gd name="T3" fmla="*/ 9 h 4"/>
                <a:gd name="T4" fmla="*/ 0 60000 65536"/>
                <a:gd name="T5" fmla="*/ 0 60000 65536"/>
                <a:gd name="T6" fmla="*/ 0 w 1"/>
                <a:gd name="T7" fmla="*/ 0 h 4"/>
                <a:gd name="T8" fmla="*/ 1 w 1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">
                  <a:moveTo>
                    <a:pt x="1" y="0"/>
                  </a:moveTo>
                  <a:cubicBezTo>
                    <a:pt x="0" y="1"/>
                    <a:pt x="0" y="2"/>
                    <a:pt x="0" y="4"/>
                  </a:cubicBezTo>
                </a:path>
              </a:pathLst>
            </a:custGeom>
            <a:noFill/>
            <a:ln w="7938" cap="flat">
              <a:solidFill>
                <a:srgbClr val="DEDFE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2566988" y="3500438"/>
            <a:ext cx="1674812" cy="2620962"/>
            <a:chOff x="1536" y="1541"/>
            <a:chExt cx="739" cy="1418"/>
          </a:xfrm>
        </p:grpSpPr>
        <p:sp>
          <p:nvSpPr>
            <p:cNvPr id="165966" name="Freeform 6"/>
            <p:cNvSpPr>
              <a:spLocks/>
            </p:cNvSpPr>
            <p:nvPr/>
          </p:nvSpPr>
          <p:spPr bwMode="auto">
            <a:xfrm>
              <a:off x="1856" y="2184"/>
              <a:ext cx="97" cy="775"/>
            </a:xfrm>
            <a:custGeom>
              <a:avLst/>
              <a:gdLst>
                <a:gd name="T0" fmla="*/ 0 w 43"/>
                <a:gd name="T1" fmla="*/ 0 h 344"/>
                <a:gd name="T2" fmla="*/ 50 w 43"/>
                <a:gd name="T3" fmla="*/ 14 h 344"/>
                <a:gd name="T4" fmla="*/ 97 w 43"/>
                <a:gd name="T5" fmla="*/ 0 h 344"/>
                <a:gd name="T6" fmla="*/ 97 w 43"/>
                <a:gd name="T7" fmla="*/ 764 h 344"/>
                <a:gd name="T8" fmla="*/ 50 w 43"/>
                <a:gd name="T9" fmla="*/ 775 h 344"/>
                <a:gd name="T10" fmla="*/ 0 w 43"/>
                <a:gd name="T11" fmla="*/ 764 h 344"/>
                <a:gd name="T12" fmla="*/ 0 w 43"/>
                <a:gd name="T13" fmla="*/ 0 h 3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3"/>
                <a:gd name="T22" fmla="*/ 0 h 344"/>
                <a:gd name="T23" fmla="*/ 43 w 43"/>
                <a:gd name="T24" fmla="*/ 344 h 3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3" h="344">
                  <a:moveTo>
                    <a:pt x="0" y="0"/>
                  </a:moveTo>
                  <a:cubicBezTo>
                    <a:pt x="0" y="3"/>
                    <a:pt x="10" y="6"/>
                    <a:pt x="22" y="6"/>
                  </a:cubicBezTo>
                  <a:cubicBezTo>
                    <a:pt x="34" y="6"/>
                    <a:pt x="43" y="3"/>
                    <a:pt x="43" y="0"/>
                  </a:cubicBezTo>
                  <a:cubicBezTo>
                    <a:pt x="43" y="339"/>
                    <a:pt x="43" y="339"/>
                    <a:pt x="43" y="339"/>
                  </a:cubicBezTo>
                  <a:cubicBezTo>
                    <a:pt x="43" y="342"/>
                    <a:pt x="34" y="344"/>
                    <a:pt x="22" y="344"/>
                  </a:cubicBezTo>
                  <a:cubicBezTo>
                    <a:pt x="10" y="344"/>
                    <a:pt x="0" y="342"/>
                    <a:pt x="0" y="33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9F1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67" name="Freeform 7"/>
            <p:cNvSpPr>
              <a:spLocks/>
            </p:cNvSpPr>
            <p:nvPr/>
          </p:nvSpPr>
          <p:spPr bwMode="auto">
            <a:xfrm>
              <a:off x="1536" y="1642"/>
              <a:ext cx="736" cy="556"/>
            </a:xfrm>
            <a:custGeom>
              <a:avLst/>
              <a:gdLst>
                <a:gd name="T0" fmla="*/ 320 w 327"/>
                <a:gd name="T1" fmla="*/ 542 h 247"/>
                <a:gd name="T2" fmla="*/ 369 w 327"/>
                <a:gd name="T3" fmla="*/ 556 h 247"/>
                <a:gd name="T4" fmla="*/ 416 w 327"/>
                <a:gd name="T5" fmla="*/ 542 h 247"/>
                <a:gd name="T6" fmla="*/ 736 w 327"/>
                <a:gd name="T7" fmla="*/ 5 h 247"/>
                <a:gd name="T8" fmla="*/ 369 w 327"/>
                <a:gd name="T9" fmla="*/ 86 h 247"/>
                <a:gd name="T10" fmla="*/ 2 w 327"/>
                <a:gd name="T11" fmla="*/ 2 h 247"/>
                <a:gd name="T12" fmla="*/ 320 w 327"/>
                <a:gd name="T13" fmla="*/ 542 h 2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7"/>
                <a:gd name="T22" fmla="*/ 0 h 247"/>
                <a:gd name="T23" fmla="*/ 327 w 327"/>
                <a:gd name="T24" fmla="*/ 247 h 24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7" h="247">
                  <a:moveTo>
                    <a:pt x="142" y="241"/>
                  </a:moveTo>
                  <a:cubicBezTo>
                    <a:pt x="142" y="244"/>
                    <a:pt x="152" y="247"/>
                    <a:pt x="164" y="247"/>
                  </a:cubicBezTo>
                  <a:cubicBezTo>
                    <a:pt x="176" y="247"/>
                    <a:pt x="185" y="244"/>
                    <a:pt x="185" y="241"/>
                  </a:cubicBezTo>
                  <a:cubicBezTo>
                    <a:pt x="185" y="241"/>
                    <a:pt x="327" y="0"/>
                    <a:pt x="327" y="2"/>
                  </a:cubicBezTo>
                  <a:cubicBezTo>
                    <a:pt x="316" y="23"/>
                    <a:pt x="247" y="38"/>
                    <a:pt x="164" y="38"/>
                  </a:cubicBezTo>
                  <a:cubicBezTo>
                    <a:pt x="80" y="38"/>
                    <a:pt x="10" y="22"/>
                    <a:pt x="1" y="1"/>
                  </a:cubicBezTo>
                  <a:cubicBezTo>
                    <a:pt x="0" y="0"/>
                    <a:pt x="142" y="241"/>
                    <a:pt x="142" y="241"/>
                  </a:cubicBezTo>
                  <a:close/>
                </a:path>
              </a:pathLst>
            </a:custGeom>
            <a:solidFill>
              <a:srgbClr val="D9F1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68" name="Oval 8"/>
            <p:cNvSpPr>
              <a:spLocks noChangeArrowheads="1"/>
            </p:cNvSpPr>
            <p:nvPr/>
          </p:nvSpPr>
          <p:spPr bwMode="auto">
            <a:xfrm>
              <a:off x="1536" y="1541"/>
              <a:ext cx="739" cy="186"/>
            </a:xfrm>
            <a:prstGeom prst="ellipse">
              <a:avLst/>
            </a:prstGeom>
            <a:solidFill>
              <a:srgbClr val="EEF9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69" name="Oval 9"/>
            <p:cNvSpPr>
              <a:spLocks noChangeArrowheads="1"/>
            </p:cNvSpPr>
            <p:nvPr/>
          </p:nvSpPr>
          <p:spPr bwMode="auto">
            <a:xfrm>
              <a:off x="1561" y="1552"/>
              <a:ext cx="689" cy="157"/>
            </a:xfrm>
            <a:prstGeom prst="ellipse">
              <a:avLst/>
            </a:prstGeom>
            <a:solidFill>
              <a:srgbClr val="ADE0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70" name="Freeform 10"/>
            <p:cNvSpPr>
              <a:spLocks/>
            </p:cNvSpPr>
            <p:nvPr/>
          </p:nvSpPr>
          <p:spPr bwMode="auto">
            <a:xfrm>
              <a:off x="1615" y="1633"/>
              <a:ext cx="578" cy="76"/>
            </a:xfrm>
            <a:custGeom>
              <a:avLst/>
              <a:gdLst>
                <a:gd name="T0" fmla="*/ 0 w 257"/>
                <a:gd name="T1" fmla="*/ 38 h 34"/>
                <a:gd name="T2" fmla="*/ 290 w 257"/>
                <a:gd name="T3" fmla="*/ 76 h 34"/>
                <a:gd name="T4" fmla="*/ 578 w 257"/>
                <a:gd name="T5" fmla="*/ 38 h 34"/>
                <a:gd name="T6" fmla="*/ 290 w 257"/>
                <a:gd name="T7" fmla="*/ 0 h 34"/>
                <a:gd name="T8" fmla="*/ 0 w 257"/>
                <a:gd name="T9" fmla="*/ 38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7"/>
                <a:gd name="T16" fmla="*/ 0 h 34"/>
                <a:gd name="T17" fmla="*/ 257 w 257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7" h="34">
                  <a:moveTo>
                    <a:pt x="0" y="17"/>
                  </a:moveTo>
                  <a:cubicBezTo>
                    <a:pt x="26" y="27"/>
                    <a:pt x="70" y="34"/>
                    <a:pt x="129" y="34"/>
                  </a:cubicBezTo>
                  <a:cubicBezTo>
                    <a:pt x="187" y="34"/>
                    <a:pt x="232" y="27"/>
                    <a:pt x="257" y="17"/>
                  </a:cubicBezTo>
                  <a:cubicBezTo>
                    <a:pt x="232" y="8"/>
                    <a:pt x="187" y="0"/>
                    <a:pt x="129" y="0"/>
                  </a:cubicBezTo>
                  <a:cubicBezTo>
                    <a:pt x="70" y="0"/>
                    <a:pt x="26" y="8"/>
                    <a:pt x="0" y="17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71" name="Oval 11"/>
            <p:cNvSpPr>
              <a:spLocks noChangeArrowheads="1"/>
            </p:cNvSpPr>
            <p:nvPr/>
          </p:nvSpPr>
          <p:spPr bwMode="auto">
            <a:xfrm>
              <a:off x="1856" y="2173"/>
              <a:ext cx="97" cy="25"/>
            </a:xfrm>
            <a:prstGeom prst="ellipse">
              <a:avLst/>
            </a:prstGeom>
            <a:solidFill>
              <a:srgbClr val="D9F1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72" name="Oval 12"/>
            <p:cNvSpPr>
              <a:spLocks noChangeArrowheads="1"/>
            </p:cNvSpPr>
            <p:nvPr/>
          </p:nvSpPr>
          <p:spPr bwMode="auto">
            <a:xfrm>
              <a:off x="1856" y="2936"/>
              <a:ext cx="97" cy="23"/>
            </a:xfrm>
            <a:prstGeom prst="ellipse">
              <a:avLst/>
            </a:pr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73" name="Freeform 13"/>
            <p:cNvSpPr>
              <a:spLocks/>
            </p:cNvSpPr>
            <p:nvPr/>
          </p:nvSpPr>
          <p:spPr bwMode="auto">
            <a:xfrm>
              <a:off x="1869" y="2180"/>
              <a:ext cx="72" cy="36"/>
            </a:xfrm>
            <a:custGeom>
              <a:avLst/>
              <a:gdLst>
                <a:gd name="T0" fmla="*/ 36 w 32"/>
                <a:gd name="T1" fmla="*/ 0 h 16"/>
                <a:gd name="T2" fmla="*/ 72 w 32"/>
                <a:gd name="T3" fmla="*/ 5 h 16"/>
                <a:gd name="T4" fmla="*/ 36 w 32"/>
                <a:gd name="T5" fmla="*/ 36 h 16"/>
                <a:gd name="T6" fmla="*/ 0 w 32"/>
                <a:gd name="T7" fmla="*/ 5 h 16"/>
                <a:gd name="T8" fmla="*/ 36 w 32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6"/>
                <a:gd name="T17" fmla="*/ 32 w 32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6">
                  <a:moveTo>
                    <a:pt x="16" y="0"/>
                  </a:moveTo>
                  <a:cubicBezTo>
                    <a:pt x="23" y="0"/>
                    <a:pt x="32" y="1"/>
                    <a:pt x="32" y="2"/>
                  </a:cubicBezTo>
                  <a:cubicBezTo>
                    <a:pt x="32" y="3"/>
                    <a:pt x="32" y="16"/>
                    <a:pt x="16" y="16"/>
                  </a:cubicBezTo>
                  <a:cubicBezTo>
                    <a:pt x="0" y="16"/>
                    <a:pt x="0" y="3"/>
                    <a:pt x="0" y="2"/>
                  </a:cubicBezTo>
                  <a:cubicBezTo>
                    <a:pt x="0" y="1"/>
                    <a:pt x="8" y="0"/>
                    <a:pt x="16" y="0"/>
                  </a:cubicBezTo>
                  <a:close/>
                </a:path>
              </a:pathLst>
            </a:custGeom>
            <a:solidFill>
              <a:srgbClr val="B0E2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74" name="Freeform 14"/>
            <p:cNvSpPr>
              <a:spLocks/>
            </p:cNvSpPr>
            <p:nvPr/>
          </p:nvSpPr>
          <p:spPr bwMode="auto">
            <a:xfrm>
              <a:off x="1869" y="2943"/>
              <a:ext cx="72" cy="9"/>
            </a:xfrm>
            <a:custGeom>
              <a:avLst/>
              <a:gdLst>
                <a:gd name="T0" fmla="*/ 36 w 32"/>
                <a:gd name="T1" fmla="*/ 0 h 4"/>
                <a:gd name="T2" fmla="*/ 72 w 32"/>
                <a:gd name="T3" fmla="*/ 5 h 4"/>
                <a:gd name="T4" fmla="*/ 36 w 32"/>
                <a:gd name="T5" fmla="*/ 9 h 4"/>
                <a:gd name="T6" fmla="*/ 0 w 32"/>
                <a:gd name="T7" fmla="*/ 5 h 4"/>
                <a:gd name="T8" fmla="*/ 36 w 32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"/>
                <a:gd name="T17" fmla="*/ 32 w 32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">
                  <a:moveTo>
                    <a:pt x="16" y="0"/>
                  </a:moveTo>
                  <a:cubicBezTo>
                    <a:pt x="23" y="0"/>
                    <a:pt x="29" y="1"/>
                    <a:pt x="32" y="2"/>
                  </a:cubicBezTo>
                  <a:cubicBezTo>
                    <a:pt x="29" y="3"/>
                    <a:pt x="23" y="4"/>
                    <a:pt x="16" y="4"/>
                  </a:cubicBezTo>
                  <a:cubicBezTo>
                    <a:pt x="8" y="4"/>
                    <a:pt x="3" y="3"/>
                    <a:pt x="0" y="2"/>
                  </a:cubicBezTo>
                  <a:cubicBezTo>
                    <a:pt x="3" y="1"/>
                    <a:pt x="8" y="0"/>
                    <a:pt x="16" y="0"/>
                  </a:cubicBezTo>
                  <a:close/>
                </a:path>
              </a:pathLst>
            </a:custGeom>
            <a:solidFill>
              <a:srgbClr val="3FAC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75" name="Freeform 15"/>
            <p:cNvSpPr>
              <a:spLocks/>
            </p:cNvSpPr>
            <p:nvPr/>
          </p:nvSpPr>
          <p:spPr bwMode="auto">
            <a:xfrm>
              <a:off x="1676" y="1667"/>
              <a:ext cx="459" cy="42"/>
            </a:xfrm>
            <a:custGeom>
              <a:avLst/>
              <a:gdLst>
                <a:gd name="T0" fmla="*/ 0 w 204"/>
                <a:gd name="T1" fmla="*/ 22 h 19"/>
                <a:gd name="T2" fmla="*/ 230 w 204"/>
                <a:gd name="T3" fmla="*/ 42 h 19"/>
                <a:gd name="T4" fmla="*/ 459 w 204"/>
                <a:gd name="T5" fmla="*/ 22 h 19"/>
                <a:gd name="T6" fmla="*/ 230 w 204"/>
                <a:gd name="T7" fmla="*/ 0 h 19"/>
                <a:gd name="T8" fmla="*/ 0 w 204"/>
                <a:gd name="T9" fmla="*/ 22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19"/>
                <a:gd name="T17" fmla="*/ 204 w 204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19">
                  <a:moveTo>
                    <a:pt x="0" y="10"/>
                  </a:moveTo>
                  <a:cubicBezTo>
                    <a:pt x="25" y="16"/>
                    <a:pt x="60" y="19"/>
                    <a:pt x="102" y="19"/>
                  </a:cubicBezTo>
                  <a:cubicBezTo>
                    <a:pt x="144" y="19"/>
                    <a:pt x="178" y="16"/>
                    <a:pt x="204" y="10"/>
                  </a:cubicBezTo>
                  <a:cubicBezTo>
                    <a:pt x="178" y="4"/>
                    <a:pt x="144" y="0"/>
                    <a:pt x="102" y="0"/>
                  </a:cubicBezTo>
                  <a:cubicBezTo>
                    <a:pt x="60" y="0"/>
                    <a:pt x="25" y="4"/>
                    <a:pt x="0" y="10"/>
                  </a:cubicBezTo>
                  <a:close/>
                </a:path>
              </a:pathLst>
            </a:custGeom>
            <a:solidFill>
              <a:srgbClr val="3FAC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76" name="Freeform 16"/>
            <p:cNvSpPr>
              <a:spLocks/>
            </p:cNvSpPr>
            <p:nvPr/>
          </p:nvSpPr>
          <p:spPr bwMode="auto">
            <a:xfrm>
              <a:off x="1941" y="1698"/>
              <a:ext cx="286" cy="486"/>
            </a:xfrm>
            <a:custGeom>
              <a:avLst/>
              <a:gdLst>
                <a:gd name="T0" fmla="*/ 0 w 127"/>
                <a:gd name="T1" fmla="*/ 486 h 216"/>
                <a:gd name="T2" fmla="*/ 286 w 127"/>
                <a:gd name="T3" fmla="*/ 0 h 216"/>
                <a:gd name="T4" fmla="*/ 65 w 127"/>
                <a:gd name="T5" fmla="*/ 47 h 216"/>
                <a:gd name="T6" fmla="*/ 90 w 127"/>
                <a:gd name="T7" fmla="*/ 230 h 216"/>
                <a:gd name="T8" fmla="*/ 0 w 127"/>
                <a:gd name="T9" fmla="*/ 486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7"/>
                <a:gd name="T16" fmla="*/ 0 h 216"/>
                <a:gd name="T17" fmla="*/ 127 w 127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7" h="216">
                  <a:moveTo>
                    <a:pt x="0" y="216"/>
                  </a:moveTo>
                  <a:cubicBezTo>
                    <a:pt x="127" y="0"/>
                    <a:pt x="127" y="0"/>
                    <a:pt x="127" y="0"/>
                  </a:cubicBezTo>
                  <a:cubicBezTo>
                    <a:pt x="111" y="12"/>
                    <a:pt x="70" y="18"/>
                    <a:pt x="29" y="21"/>
                  </a:cubicBezTo>
                  <a:cubicBezTo>
                    <a:pt x="45" y="26"/>
                    <a:pt x="53" y="44"/>
                    <a:pt x="40" y="102"/>
                  </a:cubicBezTo>
                  <a:cubicBezTo>
                    <a:pt x="29" y="151"/>
                    <a:pt x="6" y="203"/>
                    <a:pt x="0" y="216"/>
                  </a:cubicBezTo>
                  <a:close/>
                </a:path>
              </a:pathLst>
            </a:custGeom>
            <a:solidFill>
              <a:srgbClr val="B0E2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77" name="Freeform 17"/>
            <p:cNvSpPr>
              <a:spLocks/>
            </p:cNvSpPr>
            <p:nvPr/>
          </p:nvSpPr>
          <p:spPr bwMode="auto">
            <a:xfrm>
              <a:off x="1941" y="1698"/>
              <a:ext cx="286" cy="486"/>
            </a:xfrm>
            <a:custGeom>
              <a:avLst/>
              <a:gdLst>
                <a:gd name="T0" fmla="*/ 0 w 127"/>
                <a:gd name="T1" fmla="*/ 486 h 216"/>
                <a:gd name="T2" fmla="*/ 286 w 127"/>
                <a:gd name="T3" fmla="*/ 0 h 216"/>
                <a:gd name="T4" fmla="*/ 207 w 127"/>
                <a:gd name="T5" fmla="*/ 29 h 216"/>
                <a:gd name="T6" fmla="*/ 95 w 127"/>
                <a:gd name="T7" fmla="*/ 311 h 2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7"/>
                <a:gd name="T13" fmla="*/ 0 h 216"/>
                <a:gd name="T14" fmla="*/ 127 w 127"/>
                <a:gd name="T15" fmla="*/ 216 h 2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7" h="216">
                  <a:moveTo>
                    <a:pt x="0" y="216"/>
                  </a:moveTo>
                  <a:cubicBezTo>
                    <a:pt x="127" y="0"/>
                    <a:pt x="127" y="0"/>
                    <a:pt x="127" y="0"/>
                  </a:cubicBezTo>
                  <a:cubicBezTo>
                    <a:pt x="120" y="5"/>
                    <a:pt x="108" y="9"/>
                    <a:pt x="92" y="13"/>
                  </a:cubicBezTo>
                  <a:cubicBezTo>
                    <a:pt x="108" y="18"/>
                    <a:pt x="75" y="80"/>
                    <a:pt x="42" y="138"/>
                  </a:cubicBezTo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78" name="Freeform 18"/>
            <p:cNvSpPr>
              <a:spLocks/>
            </p:cNvSpPr>
            <p:nvPr/>
          </p:nvSpPr>
          <p:spPr bwMode="auto">
            <a:xfrm>
              <a:off x="1615" y="1709"/>
              <a:ext cx="268" cy="482"/>
            </a:xfrm>
            <a:custGeom>
              <a:avLst/>
              <a:gdLst>
                <a:gd name="T0" fmla="*/ 0 w 119"/>
                <a:gd name="T1" fmla="*/ 0 h 214"/>
                <a:gd name="T2" fmla="*/ 108 w 119"/>
                <a:gd name="T3" fmla="*/ 20 h 214"/>
                <a:gd name="T4" fmla="*/ 268 w 119"/>
                <a:gd name="T5" fmla="*/ 471 h 214"/>
                <a:gd name="T6" fmla="*/ 0 w 119"/>
                <a:gd name="T7" fmla="*/ 0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214"/>
                <a:gd name="T14" fmla="*/ 119 w 119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214">
                  <a:moveTo>
                    <a:pt x="0" y="0"/>
                  </a:moveTo>
                  <a:cubicBezTo>
                    <a:pt x="16" y="6"/>
                    <a:pt x="34" y="8"/>
                    <a:pt x="48" y="9"/>
                  </a:cubicBezTo>
                  <a:cubicBezTo>
                    <a:pt x="51" y="34"/>
                    <a:pt x="119" y="209"/>
                    <a:pt x="119" y="209"/>
                  </a:cubicBezTo>
                  <a:cubicBezTo>
                    <a:pt x="112" y="214"/>
                    <a:pt x="3" y="1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79" name="Freeform 19"/>
            <p:cNvSpPr>
              <a:spLocks/>
            </p:cNvSpPr>
            <p:nvPr/>
          </p:nvSpPr>
          <p:spPr bwMode="auto">
            <a:xfrm>
              <a:off x="1597" y="1703"/>
              <a:ext cx="286" cy="488"/>
            </a:xfrm>
            <a:custGeom>
              <a:avLst/>
              <a:gdLst>
                <a:gd name="T0" fmla="*/ 259 w 127"/>
                <a:gd name="T1" fmla="*/ 443 h 217"/>
                <a:gd name="T2" fmla="*/ 286 w 127"/>
                <a:gd name="T3" fmla="*/ 477 h 217"/>
                <a:gd name="T4" fmla="*/ 0 w 127"/>
                <a:gd name="T5" fmla="*/ 0 h 217"/>
                <a:gd name="T6" fmla="*/ 61 w 127"/>
                <a:gd name="T7" fmla="*/ 18 h 217"/>
                <a:gd name="T8" fmla="*/ 259 w 127"/>
                <a:gd name="T9" fmla="*/ 443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7"/>
                <a:gd name="T16" fmla="*/ 0 h 217"/>
                <a:gd name="T17" fmla="*/ 127 w 127"/>
                <a:gd name="T18" fmla="*/ 217 h 2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7" h="217">
                  <a:moveTo>
                    <a:pt x="115" y="197"/>
                  </a:moveTo>
                  <a:cubicBezTo>
                    <a:pt x="118" y="203"/>
                    <a:pt x="124" y="208"/>
                    <a:pt x="127" y="212"/>
                  </a:cubicBezTo>
                  <a:cubicBezTo>
                    <a:pt x="120" y="217"/>
                    <a:pt x="4" y="18"/>
                    <a:pt x="0" y="0"/>
                  </a:cubicBezTo>
                  <a:cubicBezTo>
                    <a:pt x="12" y="5"/>
                    <a:pt x="20" y="6"/>
                    <a:pt x="27" y="8"/>
                  </a:cubicBezTo>
                  <a:cubicBezTo>
                    <a:pt x="30" y="26"/>
                    <a:pt x="80" y="143"/>
                    <a:pt x="115" y="197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80" name="Freeform 20"/>
            <p:cNvSpPr>
              <a:spLocks/>
            </p:cNvSpPr>
            <p:nvPr/>
          </p:nvSpPr>
          <p:spPr bwMode="auto">
            <a:xfrm>
              <a:off x="1910" y="2207"/>
              <a:ext cx="34" cy="722"/>
            </a:xfrm>
            <a:custGeom>
              <a:avLst/>
              <a:gdLst>
                <a:gd name="T0" fmla="*/ 0 w 15"/>
                <a:gd name="T1" fmla="*/ 2 h 321"/>
                <a:gd name="T2" fmla="*/ 34 w 15"/>
                <a:gd name="T3" fmla="*/ 0 h 321"/>
                <a:gd name="T4" fmla="*/ 34 w 15"/>
                <a:gd name="T5" fmla="*/ 722 h 321"/>
                <a:gd name="T6" fmla="*/ 0 w 15"/>
                <a:gd name="T7" fmla="*/ 2 h 3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"/>
                <a:gd name="T13" fmla="*/ 0 h 321"/>
                <a:gd name="T14" fmla="*/ 15 w 15"/>
                <a:gd name="T15" fmla="*/ 321 h 3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" h="321">
                  <a:moveTo>
                    <a:pt x="0" y="1"/>
                  </a:moveTo>
                  <a:cubicBezTo>
                    <a:pt x="7" y="2"/>
                    <a:pt x="15" y="0"/>
                    <a:pt x="15" y="0"/>
                  </a:cubicBezTo>
                  <a:cubicBezTo>
                    <a:pt x="15" y="321"/>
                    <a:pt x="15" y="321"/>
                    <a:pt x="15" y="321"/>
                  </a:cubicBezTo>
                  <a:cubicBezTo>
                    <a:pt x="15" y="321"/>
                    <a:pt x="4" y="7"/>
                    <a:pt x="0" y="1"/>
                  </a:cubicBezTo>
                  <a:close/>
                </a:path>
              </a:pathLst>
            </a:custGeom>
            <a:solidFill>
              <a:srgbClr val="B0E2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81" name="Freeform 21"/>
            <p:cNvSpPr>
              <a:spLocks/>
            </p:cNvSpPr>
            <p:nvPr/>
          </p:nvSpPr>
          <p:spPr bwMode="auto">
            <a:xfrm>
              <a:off x="1923" y="2187"/>
              <a:ext cx="21" cy="387"/>
            </a:xfrm>
            <a:custGeom>
              <a:avLst/>
              <a:gdLst>
                <a:gd name="T0" fmla="*/ 21 w 9"/>
                <a:gd name="T1" fmla="*/ 387 h 172"/>
                <a:gd name="T2" fmla="*/ 19 w 9"/>
                <a:gd name="T3" fmla="*/ 2 h 172"/>
                <a:gd name="T4" fmla="*/ 0 w 9"/>
                <a:gd name="T5" fmla="*/ 0 h 172"/>
                <a:gd name="T6" fmla="*/ 0 60000 65536"/>
                <a:gd name="T7" fmla="*/ 0 60000 65536"/>
                <a:gd name="T8" fmla="*/ 0 60000 65536"/>
                <a:gd name="T9" fmla="*/ 0 w 9"/>
                <a:gd name="T10" fmla="*/ 0 h 172"/>
                <a:gd name="T11" fmla="*/ 9 w 9"/>
                <a:gd name="T12" fmla="*/ 172 h 1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" h="172">
                  <a:moveTo>
                    <a:pt x="9" y="172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5" y="0"/>
                    <a:pt x="0" y="0"/>
                  </a:cubicBezTo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82" name="Freeform 22"/>
            <p:cNvSpPr>
              <a:spLocks/>
            </p:cNvSpPr>
            <p:nvPr/>
          </p:nvSpPr>
          <p:spPr bwMode="auto">
            <a:xfrm>
              <a:off x="1876" y="2641"/>
              <a:ext cx="27" cy="282"/>
            </a:xfrm>
            <a:custGeom>
              <a:avLst/>
              <a:gdLst>
                <a:gd name="T0" fmla="*/ 0 w 12"/>
                <a:gd name="T1" fmla="*/ 2 h 125"/>
                <a:gd name="T2" fmla="*/ 0 w 12"/>
                <a:gd name="T3" fmla="*/ 282 h 125"/>
                <a:gd name="T4" fmla="*/ 27 w 12"/>
                <a:gd name="T5" fmla="*/ 277 h 125"/>
                <a:gd name="T6" fmla="*/ 2 w 12"/>
                <a:gd name="T7" fmla="*/ 0 h 1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"/>
                <a:gd name="T13" fmla="*/ 0 h 125"/>
                <a:gd name="T14" fmla="*/ 12 w 12"/>
                <a:gd name="T15" fmla="*/ 125 h 1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" h="125">
                  <a:moveTo>
                    <a:pt x="0" y="1"/>
                  </a:moveTo>
                  <a:cubicBezTo>
                    <a:pt x="0" y="125"/>
                    <a:pt x="0" y="125"/>
                    <a:pt x="0" y="125"/>
                  </a:cubicBezTo>
                  <a:cubicBezTo>
                    <a:pt x="0" y="125"/>
                    <a:pt x="3" y="123"/>
                    <a:pt x="12" y="123"/>
                  </a:cubicBezTo>
                  <a:cubicBezTo>
                    <a:pt x="7" y="121"/>
                    <a:pt x="3" y="36"/>
                    <a:pt x="1" y="0"/>
                  </a:cubicBezTo>
                </a:path>
              </a:pathLst>
            </a:custGeom>
            <a:solidFill>
              <a:srgbClr val="B0E2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83" name="Freeform 23"/>
            <p:cNvSpPr>
              <a:spLocks/>
            </p:cNvSpPr>
            <p:nvPr/>
          </p:nvSpPr>
          <p:spPr bwMode="auto">
            <a:xfrm>
              <a:off x="1561" y="1552"/>
              <a:ext cx="324" cy="130"/>
            </a:xfrm>
            <a:custGeom>
              <a:avLst/>
              <a:gdLst>
                <a:gd name="T0" fmla="*/ 70 w 144"/>
                <a:gd name="T1" fmla="*/ 65 h 58"/>
                <a:gd name="T2" fmla="*/ 324 w 144"/>
                <a:gd name="T3" fmla="*/ 0 h 58"/>
                <a:gd name="T4" fmla="*/ 0 w 144"/>
                <a:gd name="T5" fmla="*/ 78 h 58"/>
                <a:gd name="T6" fmla="*/ 90 w 144"/>
                <a:gd name="T7" fmla="*/ 130 h 58"/>
                <a:gd name="T8" fmla="*/ 137 w 144"/>
                <a:gd name="T9" fmla="*/ 119 h 58"/>
                <a:gd name="T10" fmla="*/ 182 w 144"/>
                <a:gd name="T11" fmla="*/ 92 h 58"/>
                <a:gd name="T12" fmla="*/ 70 w 144"/>
                <a:gd name="T13" fmla="*/ 65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4"/>
                <a:gd name="T22" fmla="*/ 0 h 58"/>
                <a:gd name="T23" fmla="*/ 144 w 144"/>
                <a:gd name="T24" fmla="*/ 58 h 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4" h="58">
                  <a:moveTo>
                    <a:pt x="31" y="29"/>
                  </a:moveTo>
                  <a:cubicBezTo>
                    <a:pt x="49" y="14"/>
                    <a:pt x="105" y="5"/>
                    <a:pt x="144" y="0"/>
                  </a:cubicBezTo>
                  <a:cubicBezTo>
                    <a:pt x="54" y="2"/>
                    <a:pt x="0" y="21"/>
                    <a:pt x="0" y="35"/>
                  </a:cubicBezTo>
                  <a:cubicBezTo>
                    <a:pt x="0" y="43"/>
                    <a:pt x="14" y="51"/>
                    <a:pt x="40" y="58"/>
                  </a:cubicBezTo>
                  <a:cubicBezTo>
                    <a:pt x="51" y="56"/>
                    <a:pt x="61" y="53"/>
                    <a:pt x="61" y="53"/>
                  </a:cubicBezTo>
                  <a:cubicBezTo>
                    <a:pt x="61" y="53"/>
                    <a:pt x="93" y="38"/>
                    <a:pt x="81" y="41"/>
                  </a:cubicBezTo>
                  <a:cubicBezTo>
                    <a:pt x="57" y="45"/>
                    <a:pt x="14" y="42"/>
                    <a:pt x="31" y="29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84" name="Freeform 24"/>
            <p:cNvSpPr>
              <a:spLocks/>
            </p:cNvSpPr>
            <p:nvPr/>
          </p:nvSpPr>
          <p:spPr bwMode="auto">
            <a:xfrm>
              <a:off x="1558" y="1597"/>
              <a:ext cx="338" cy="103"/>
            </a:xfrm>
            <a:custGeom>
              <a:avLst/>
              <a:gdLst>
                <a:gd name="T0" fmla="*/ 45 w 150"/>
                <a:gd name="T1" fmla="*/ 0 h 46"/>
                <a:gd name="T2" fmla="*/ 2 w 150"/>
                <a:gd name="T3" fmla="*/ 34 h 46"/>
                <a:gd name="T4" fmla="*/ 178 w 150"/>
                <a:gd name="T5" fmla="*/ 103 h 46"/>
                <a:gd name="T6" fmla="*/ 207 w 150"/>
                <a:gd name="T7" fmla="*/ 94 h 46"/>
                <a:gd name="T8" fmla="*/ 228 w 150"/>
                <a:gd name="T9" fmla="*/ 76 h 46"/>
                <a:gd name="T10" fmla="*/ 32 w 150"/>
                <a:gd name="T11" fmla="*/ 49 h 46"/>
                <a:gd name="T12" fmla="*/ 45 w 150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46"/>
                <a:gd name="T23" fmla="*/ 150 w 150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46">
                  <a:moveTo>
                    <a:pt x="20" y="0"/>
                  </a:moveTo>
                  <a:cubicBezTo>
                    <a:pt x="7" y="5"/>
                    <a:pt x="1" y="10"/>
                    <a:pt x="1" y="15"/>
                  </a:cubicBezTo>
                  <a:cubicBezTo>
                    <a:pt x="1" y="26"/>
                    <a:pt x="29" y="39"/>
                    <a:pt x="79" y="46"/>
                  </a:cubicBezTo>
                  <a:cubicBezTo>
                    <a:pt x="87" y="44"/>
                    <a:pt x="92" y="42"/>
                    <a:pt x="92" y="42"/>
                  </a:cubicBezTo>
                  <a:cubicBezTo>
                    <a:pt x="92" y="42"/>
                    <a:pt x="150" y="29"/>
                    <a:pt x="101" y="34"/>
                  </a:cubicBezTo>
                  <a:cubicBezTo>
                    <a:pt x="52" y="38"/>
                    <a:pt x="23" y="28"/>
                    <a:pt x="14" y="22"/>
                  </a:cubicBezTo>
                  <a:cubicBezTo>
                    <a:pt x="0" y="14"/>
                    <a:pt x="8" y="7"/>
                    <a:pt x="20" y="0"/>
                  </a:cubicBezTo>
                  <a:close/>
                </a:path>
              </a:pathLst>
            </a:custGeom>
            <a:solidFill>
              <a:srgbClr val="3FAC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85" name="Oval 25"/>
            <p:cNvSpPr>
              <a:spLocks noChangeArrowheads="1"/>
            </p:cNvSpPr>
            <p:nvPr/>
          </p:nvSpPr>
          <p:spPr bwMode="auto">
            <a:xfrm>
              <a:off x="1885" y="2187"/>
              <a:ext cx="47" cy="9"/>
            </a:xfrm>
            <a:prstGeom prst="ellipse">
              <a:avLst/>
            </a:pr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86" name="Freeform 26"/>
            <p:cNvSpPr>
              <a:spLocks/>
            </p:cNvSpPr>
            <p:nvPr/>
          </p:nvSpPr>
          <p:spPr bwMode="auto">
            <a:xfrm>
              <a:off x="1824" y="1698"/>
              <a:ext cx="396" cy="54"/>
            </a:xfrm>
            <a:custGeom>
              <a:avLst/>
              <a:gdLst>
                <a:gd name="T0" fmla="*/ 396 w 176"/>
                <a:gd name="T1" fmla="*/ 0 h 24"/>
                <a:gd name="T2" fmla="*/ 200 w 176"/>
                <a:gd name="T3" fmla="*/ 34 h 24"/>
                <a:gd name="T4" fmla="*/ 0 w 176"/>
                <a:gd name="T5" fmla="*/ 41 h 24"/>
                <a:gd name="T6" fmla="*/ 396 w 176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4"/>
                <a:gd name="T14" fmla="*/ 176 w 176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4">
                  <a:moveTo>
                    <a:pt x="176" y="0"/>
                  </a:moveTo>
                  <a:cubicBezTo>
                    <a:pt x="154" y="8"/>
                    <a:pt x="121" y="13"/>
                    <a:pt x="89" y="15"/>
                  </a:cubicBezTo>
                  <a:cubicBezTo>
                    <a:pt x="52" y="18"/>
                    <a:pt x="16" y="18"/>
                    <a:pt x="0" y="18"/>
                  </a:cubicBezTo>
                  <a:cubicBezTo>
                    <a:pt x="36" y="24"/>
                    <a:pt x="129" y="23"/>
                    <a:pt x="176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87" name="Freeform 27"/>
            <p:cNvSpPr>
              <a:spLocks/>
            </p:cNvSpPr>
            <p:nvPr/>
          </p:nvSpPr>
          <p:spPr bwMode="auto">
            <a:xfrm>
              <a:off x="1910" y="1554"/>
              <a:ext cx="340" cy="81"/>
            </a:xfrm>
            <a:custGeom>
              <a:avLst/>
              <a:gdLst>
                <a:gd name="T0" fmla="*/ 0 w 151"/>
                <a:gd name="T1" fmla="*/ 0 h 36"/>
                <a:gd name="T2" fmla="*/ 340 w 151"/>
                <a:gd name="T3" fmla="*/ 81 h 36"/>
                <a:gd name="T4" fmla="*/ 0 w 151"/>
                <a:gd name="T5" fmla="*/ 0 h 36"/>
                <a:gd name="T6" fmla="*/ 0 60000 65536"/>
                <a:gd name="T7" fmla="*/ 0 60000 65536"/>
                <a:gd name="T8" fmla="*/ 0 60000 65536"/>
                <a:gd name="T9" fmla="*/ 0 w 151"/>
                <a:gd name="T10" fmla="*/ 0 h 36"/>
                <a:gd name="T11" fmla="*/ 151 w 151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36">
                  <a:moveTo>
                    <a:pt x="0" y="0"/>
                  </a:moveTo>
                  <a:cubicBezTo>
                    <a:pt x="95" y="0"/>
                    <a:pt x="151" y="20"/>
                    <a:pt x="151" y="36"/>
                  </a:cubicBezTo>
                  <a:cubicBezTo>
                    <a:pt x="144" y="15"/>
                    <a:pt x="38" y="3"/>
                    <a:pt x="0" y="0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88" name="Oval 28"/>
            <p:cNvSpPr>
              <a:spLocks noChangeArrowheads="1"/>
            </p:cNvSpPr>
            <p:nvPr/>
          </p:nvSpPr>
          <p:spPr bwMode="auto">
            <a:xfrm>
              <a:off x="1536" y="1541"/>
              <a:ext cx="739" cy="186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89" name="Oval 29"/>
            <p:cNvSpPr>
              <a:spLocks noChangeArrowheads="1"/>
            </p:cNvSpPr>
            <p:nvPr/>
          </p:nvSpPr>
          <p:spPr bwMode="auto">
            <a:xfrm>
              <a:off x="1856" y="2936"/>
              <a:ext cx="97" cy="23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165990" name="Freeform 30"/>
            <p:cNvSpPr>
              <a:spLocks/>
            </p:cNvSpPr>
            <p:nvPr/>
          </p:nvSpPr>
          <p:spPr bwMode="auto">
            <a:xfrm>
              <a:off x="1869" y="2943"/>
              <a:ext cx="72" cy="9"/>
            </a:xfrm>
            <a:custGeom>
              <a:avLst/>
              <a:gdLst>
                <a:gd name="T0" fmla="*/ 36 w 32"/>
                <a:gd name="T1" fmla="*/ 0 h 4"/>
                <a:gd name="T2" fmla="*/ 72 w 32"/>
                <a:gd name="T3" fmla="*/ 5 h 4"/>
                <a:gd name="T4" fmla="*/ 36 w 32"/>
                <a:gd name="T5" fmla="*/ 9 h 4"/>
                <a:gd name="T6" fmla="*/ 0 w 32"/>
                <a:gd name="T7" fmla="*/ 5 h 4"/>
                <a:gd name="T8" fmla="*/ 36 w 32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"/>
                <a:gd name="T17" fmla="*/ 32 w 32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">
                  <a:moveTo>
                    <a:pt x="16" y="0"/>
                  </a:moveTo>
                  <a:cubicBezTo>
                    <a:pt x="23" y="0"/>
                    <a:pt x="29" y="1"/>
                    <a:pt x="32" y="2"/>
                  </a:cubicBezTo>
                  <a:cubicBezTo>
                    <a:pt x="29" y="3"/>
                    <a:pt x="23" y="4"/>
                    <a:pt x="16" y="4"/>
                  </a:cubicBezTo>
                  <a:cubicBezTo>
                    <a:pt x="8" y="4"/>
                    <a:pt x="3" y="3"/>
                    <a:pt x="0" y="2"/>
                  </a:cubicBezTo>
                  <a:cubicBezTo>
                    <a:pt x="3" y="1"/>
                    <a:pt x="8" y="0"/>
                    <a:pt x="16" y="0"/>
                  </a:cubicBezTo>
                  <a:close/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91" name="Freeform 31"/>
            <p:cNvSpPr>
              <a:spLocks/>
            </p:cNvSpPr>
            <p:nvPr/>
          </p:nvSpPr>
          <p:spPr bwMode="auto">
            <a:xfrm>
              <a:off x="1536" y="1642"/>
              <a:ext cx="736" cy="542"/>
            </a:xfrm>
            <a:custGeom>
              <a:avLst/>
              <a:gdLst>
                <a:gd name="T0" fmla="*/ 416 w 327"/>
                <a:gd name="T1" fmla="*/ 542 h 241"/>
                <a:gd name="T2" fmla="*/ 736 w 327"/>
                <a:gd name="T3" fmla="*/ 4 h 241"/>
                <a:gd name="T4" fmla="*/ 369 w 327"/>
                <a:gd name="T5" fmla="*/ 85 h 241"/>
                <a:gd name="T6" fmla="*/ 2 w 327"/>
                <a:gd name="T7" fmla="*/ 2 h 241"/>
                <a:gd name="T8" fmla="*/ 320 w 327"/>
                <a:gd name="T9" fmla="*/ 542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7"/>
                <a:gd name="T16" fmla="*/ 0 h 241"/>
                <a:gd name="T17" fmla="*/ 327 w 327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7" h="241">
                  <a:moveTo>
                    <a:pt x="185" y="241"/>
                  </a:moveTo>
                  <a:cubicBezTo>
                    <a:pt x="185" y="241"/>
                    <a:pt x="327" y="0"/>
                    <a:pt x="327" y="2"/>
                  </a:cubicBezTo>
                  <a:cubicBezTo>
                    <a:pt x="316" y="23"/>
                    <a:pt x="247" y="38"/>
                    <a:pt x="164" y="38"/>
                  </a:cubicBezTo>
                  <a:cubicBezTo>
                    <a:pt x="80" y="38"/>
                    <a:pt x="10" y="22"/>
                    <a:pt x="1" y="1"/>
                  </a:cubicBezTo>
                  <a:cubicBezTo>
                    <a:pt x="0" y="0"/>
                    <a:pt x="142" y="241"/>
                    <a:pt x="142" y="241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92" name="Freeform 32"/>
            <p:cNvSpPr>
              <a:spLocks/>
            </p:cNvSpPr>
            <p:nvPr/>
          </p:nvSpPr>
          <p:spPr bwMode="auto">
            <a:xfrm>
              <a:off x="1856" y="2184"/>
              <a:ext cx="97" cy="775"/>
            </a:xfrm>
            <a:custGeom>
              <a:avLst/>
              <a:gdLst>
                <a:gd name="T0" fmla="*/ 97 w 43"/>
                <a:gd name="T1" fmla="*/ 0 h 344"/>
                <a:gd name="T2" fmla="*/ 97 w 43"/>
                <a:gd name="T3" fmla="*/ 764 h 344"/>
                <a:gd name="T4" fmla="*/ 50 w 43"/>
                <a:gd name="T5" fmla="*/ 775 h 344"/>
                <a:gd name="T6" fmla="*/ 0 w 43"/>
                <a:gd name="T7" fmla="*/ 764 h 344"/>
                <a:gd name="T8" fmla="*/ 0 w 43"/>
                <a:gd name="T9" fmla="*/ 0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44"/>
                <a:gd name="T17" fmla="*/ 43 w 43"/>
                <a:gd name="T18" fmla="*/ 344 h 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44">
                  <a:moveTo>
                    <a:pt x="43" y="0"/>
                  </a:moveTo>
                  <a:cubicBezTo>
                    <a:pt x="43" y="339"/>
                    <a:pt x="43" y="339"/>
                    <a:pt x="43" y="339"/>
                  </a:cubicBezTo>
                  <a:cubicBezTo>
                    <a:pt x="43" y="342"/>
                    <a:pt x="34" y="344"/>
                    <a:pt x="22" y="344"/>
                  </a:cubicBezTo>
                  <a:cubicBezTo>
                    <a:pt x="10" y="344"/>
                    <a:pt x="0" y="342"/>
                    <a:pt x="0" y="339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93" name="Freeform 33"/>
            <p:cNvSpPr>
              <a:spLocks/>
            </p:cNvSpPr>
            <p:nvPr/>
          </p:nvSpPr>
          <p:spPr bwMode="auto">
            <a:xfrm>
              <a:off x="1862" y="2146"/>
              <a:ext cx="18" cy="781"/>
            </a:xfrm>
            <a:custGeom>
              <a:avLst/>
              <a:gdLst>
                <a:gd name="T0" fmla="*/ 18 w 18"/>
                <a:gd name="T1" fmla="*/ 27 h 781"/>
                <a:gd name="T2" fmla="*/ 9 w 18"/>
                <a:gd name="T3" fmla="*/ 781 h 781"/>
                <a:gd name="T4" fmla="*/ 0 w 18"/>
                <a:gd name="T5" fmla="*/ 0 h 781"/>
                <a:gd name="T6" fmla="*/ 18 w 18"/>
                <a:gd name="T7" fmla="*/ 27 h 7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781"/>
                <a:gd name="T14" fmla="*/ 18 w 18"/>
                <a:gd name="T15" fmla="*/ 781 h 7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781">
                  <a:moveTo>
                    <a:pt x="18" y="27"/>
                  </a:moveTo>
                  <a:lnTo>
                    <a:pt x="9" y="781"/>
                  </a:lnTo>
                  <a:lnTo>
                    <a:pt x="0" y="0"/>
                  </a:lnTo>
                  <a:lnTo>
                    <a:pt x="18" y="2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94" name="Freeform 34"/>
            <p:cNvSpPr>
              <a:spLocks/>
            </p:cNvSpPr>
            <p:nvPr/>
          </p:nvSpPr>
          <p:spPr bwMode="auto">
            <a:xfrm>
              <a:off x="1862" y="2146"/>
              <a:ext cx="18" cy="781"/>
            </a:xfrm>
            <a:custGeom>
              <a:avLst/>
              <a:gdLst>
                <a:gd name="T0" fmla="*/ 18 w 18"/>
                <a:gd name="T1" fmla="*/ 27 h 781"/>
                <a:gd name="T2" fmla="*/ 9 w 18"/>
                <a:gd name="T3" fmla="*/ 781 h 781"/>
                <a:gd name="T4" fmla="*/ 0 w 18"/>
                <a:gd name="T5" fmla="*/ 0 h 781"/>
                <a:gd name="T6" fmla="*/ 0 60000 65536"/>
                <a:gd name="T7" fmla="*/ 0 60000 65536"/>
                <a:gd name="T8" fmla="*/ 0 60000 65536"/>
                <a:gd name="T9" fmla="*/ 0 w 18"/>
                <a:gd name="T10" fmla="*/ 0 h 781"/>
                <a:gd name="T11" fmla="*/ 18 w 18"/>
                <a:gd name="T12" fmla="*/ 781 h 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781">
                  <a:moveTo>
                    <a:pt x="18" y="27"/>
                  </a:moveTo>
                  <a:lnTo>
                    <a:pt x="9" y="781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95" name="Freeform 35"/>
            <p:cNvSpPr>
              <a:spLocks/>
            </p:cNvSpPr>
            <p:nvPr/>
          </p:nvSpPr>
          <p:spPr bwMode="auto">
            <a:xfrm>
              <a:off x="1775" y="1730"/>
              <a:ext cx="31" cy="33"/>
            </a:xfrm>
            <a:custGeom>
              <a:avLst/>
              <a:gdLst>
                <a:gd name="T0" fmla="*/ 7 w 14"/>
                <a:gd name="T1" fmla="*/ 7 h 15"/>
                <a:gd name="T2" fmla="*/ 27 w 14"/>
                <a:gd name="T3" fmla="*/ 7 h 15"/>
                <a:gd name="T4" fmla="*/ 27 w 14"/>
                <a:gd name="T5" fmla="*/ 26 h 15"/>
                <a:gd name="T6" fmla="*/ 7 w 14"/>
                <a:gd name="T7" fmla="*/ 26 h 15"/>
                <a:gd name="T8" fmla="*/ 7 w 14"/>
                <a:gd name="T9" fmla="*/ 7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5"/>
                <a:gd name="T17" fmla="*/ 14 w 14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5">
                  <a:moveTo>
                    <a:pt x="3" y="3"/>
                  </a:moveTo>
                  <a:cubicBezTo>
                    <a:pt x="5" y="0"/>
                    <a:pt x="9" y="0"/>
                    <a:pt x="12" y="3"/>
                  </a:cubicBezTo>
                  <a:cubicBezTo>
                    <a:pt x="14" y="6"/>
                    <a:pt x="14" y="10"/>
                    <a:pt x="12" y="12"/>
                  </a:cubicBezTo>
                  <a:cubicBezTo>
                    <a:pt x="9" y="15"/>
                    <a:pt x="5" y="15"/>
                    <a:pt x="3" y="12"/>
                  </a:cubicBezTo>
                  <a:cubicBezTo>
                    <a:pt x="0" y="9"/>
                    <a:pt x="0" y="5"/>
                    <a:pt x="3" y="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96" name="Freeform 36"/>
            <p:cNvSpPr>
              <a:spLocks/>
            </p:cNvSpPr>
            <p:nvPr/>
          </p:nvSpPr>
          <p:spPr bwMode="auto">
            <a:xfrm>
              <a:off x="1811" y="1736"/>
              <a:ext cx="22" cy="21"/>
            </a:xfrm>
            <a:custGeom>
              <a:avLst/>
              <a:gdLst>
                <a:gd name="T0" fmla="*/ 4 w 10"/>
                <a:gd name="T1" fmla="*/ 2 h 9"/>
                <a:gd name="T2" fmla="*/ 20 w 10"/>
                <a:gd name="T3" fmla="*/ 5 h 9"/>
                <a:gd name="T4" fmla="*/ 18 w 10"/>
                <a:gd name="T5" fmla="*/ 19 h 9"/>
                <a:gd name="T6" fmla="*/ 4 w 10"/>
                <a:gd name="T7" fmla="*/ 19 h 9"/>
                <a:gd name="T8" fmla="*/ 4 w 10"/>
                <a:gd name="T9" fmla="*/ 2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9"/>
                <a:gd name="T17" fmla="*/ 10 w 1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9">
                  <a:moveTo>
                    <a:pt x="2" y="1"/>
                  </a:moveTo>
                  <a:cubicBezTo>
                    <a:pt x="4" y="0"/>
                    <a:pt x="7" y="0"/>
                    <a:pt x="9" y="2"/>
                  </a:cubicBezTo>
                  <a:cubicBezTo>
                    <a:pt x="10" y="3"/>
                    <a:pt x="10" y="6"/>
                    <a:pt x="8" y="8"/>
                  </a:cubicBezTo>
                  <a:cubicBezTo>
                    <a:pt x="7" y="9"/>
                    <a:pt x="4" y="9"/>
                    <a:pt x="2" y="8"/>
                  </a:cubicBezTo>
                  <a:cubicBezTo>
                    <a:pt x="0" y="6"/>
                    <a:pt x="1" y="3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5997" name="Freeform 37"/>
            <p:cNvSpPr>
              <a:spLocks/>
            </p:cNvSpPr>
            <p:nvPr/>
          </p:nvSpPr>
          <p:spPr bwMode="auto">
            <a:xfrm>
              <a:off x="1750" y="1732"/>
              <a:ext cx="22" cy="20"/>
            </a:xfrm>
            <a:custGeom>
              <a:avLst/>
              <a:gdLst>
                <a:gd name="T0" fmla="*/ 4 w 10"/>
                <a:gd name="T1" fmla="*/ 2 h 9"/>
                <a:gd name="T2" fmla="*/ 18 w 10"/>
                <a:gd name="T3" fmla="*/ 2 h 9"/>
                <a:gd name="T4" fmla="*/ 18 w 10"/>
                <a:gd name="T5" fmla="*/ 18 h 9"/>
                <a:gd name="T6" fmla="*/ 4 w 10"/>
                <a:gd name="T7" fmla="*/ 18 h 9"/>
                <a:gd name="T8" fmla="*/ 4 w 10"/>
                <a:gd name="T9" fmla="*/ 2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9"/>
                <a:gd name="T17" fmla="*/ 10 w 1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9">
                  <a:moveTo>
                    <a:pt x="2" y="1"/>
                  </a:moveTo>
                  <a:cubicBezTo>
                    <a:pt x="4" y="0"/>
                    <a:pt x="7" y="0"/>
                    <a:pt x="8" y="1"/>
                  </a:cubicBezTo>
                  <a:cubicBezTo>
                    <a:pt x="10" y="3"/>
                    <a:pt x="10" y="6"/>
                    <a:pt x="8" y="8"/>
                  </a:cubicBezTo>
                  <a:cubicBezTo>
                    <a:pt x="6" y="9"/>
                    <a:pt x="4" y="9"/>
                    <a:pt x="2" y="8"/>
                  </a:cubicBezTo>
                  <a:cubicBezTo>
                    <a:pt x="0" y="6"/>
                    <a:pt x="0" y="3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14288"/>
            <a:ext cx="8229600" cy="1398587"/>
          </a:xfrm>
          <a:noFill/>
          <a:ln/>
        </p:spPr>
        <p:txBody>
          <a:bodyPr>
            <a:normAutofit/>
          </a:bodyPr>
          <a:lstStyle/>
          <a:p>
            <a:pPr marL="484632" algn="l" fontAlgn="auto">
              <a:spcAft>
                <a:spcPts val="0"/>
              </a:spcAft>
              <a:defRPr/>
            </a:pPr>
            <a:r>
              <a:rPr lang="fr-FR" sz="4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Les entonnoirs spéciaux</a:t>
            </a:r>
            <a:endParaRPr lang="fr-FR" sz="4200" b="0" kern="1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67939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4978400" cy="3816350"/>
          </a:xfrm>
        </p:spPr>
        <p:txBody>
          <a:bodyPr/>
          <a:lstStyle/>
          <a:p>
            <a:pPr marL="447675" indent="-382588"/>
            <a:r>
              <a:rPr lang="fr-FR" dirty="0"/>
              <a:t>peuvent être en </a:t>
            </a:r>
            <a:r>
              <a:rPr lang="fr-FR" dirty="0">
                <a:solidFill>
                  <a:srgbClr val="FF0000"/>
                </a:solidFill>
              </a:rPr>
              <a:t>verre</a:t>
            </a:r>
            <a:r>
              <a:rPr lang="fr-FR" dirty="0"/>
              <a:t> ou en </a:t>
            </a:r>
            <a:r>
              <a:rPr lang="fr-FR" dirty="0">
                <a:solidFill>
                  <a:srgbClr val="FF0000"/>
                </a:solidFill>
              </a:rPr>
              <a:t>porcelaine </a:t>
            </a:r>
          </a:p>
          <a:p>
            <a:pPr marL="447675" indent="-382588"/>
            <a:r>
              <a:rPr lang="fr-FR" dirty="0"/>
              <a:t>avec une plaque de fond percée de trous, sur laquelle on dépose une rondelle de papier filtre</a:t>
            </a:r>
          </a:p>
        </p:txBody>
      </p:sp>
      <p:pic>
        <p:nvPicPr>
          <p:cNvPr id="162" name="Image 161" descr="00016371_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58967" y="1764507"/>
            <a:ext cx="2463800" cy="38099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 161" descr="00016371_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124744"/>
            <a:ext cx="2463800" cy="381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3" name="Image 162" descr="creusets_ceramics_127c.jpg"/>
          <p:cNvPicPr>
            <a:picLocks noChangeAspect="1"/>
          </p:cNvPicPr>
          <p:nvPr/>
        </p:nvPicPr>
        <p:blipFill>
          <a:blip r:embed="rId4" cstate="print">
            <a:lum bright="-20000"/>
          </a:blip>
          <a:stretch>
            <a:fillRect/>
          </a:stretch>
        </p:blipFill>
        <p:spPr>
          <a:xfrm>
            <a:off x="4644008" y="1916832"/>
            <a:ext cx="3556000" cy="2997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9988" name="Rectangle 214"/>
          <p:cNvSpPr>
            <a:spLocks noChangeArrowheads="1"/>
          </p:cNvSpPr>
          <p:nvPr/>
        </p:nvSpPr>
        <p:spPr bwMode="auto">
          <a:xfrm>
            <a:off x="827088" y="5589588"/>
            <a:ext cx="28749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Century Gothic" pitchFamily="34" charset="0"/>
              </a:rPr>
              <a:t>Entonnoir en verre</a:t>
            </a:r>
          </a:p>
        </p:txBody>
      </p:sp>
      <p:sp>
        <p:nvSpPr>
          <p:cNvPr id="169989" name="Rectangle 215"/>
          <p:cNvSpPr>
            <a:spLocks noChangeArrowheads="1"/>
          </p:cNvSpPr>
          <p:nvPr/>
        </p:nvSpPr>
        <p:spPr bwMode="auto">
          <a:xfrm>
            <a:off x="4919663" y="5580063"/>
            <a:ext cx="3736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Century Gothic" pitchFamily="34" charset="0"/>
              </a:rPr>
              <a:t>Entonnoir en porcelaine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9338" y="1773238"/>
            <a:ext cx="4176712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/>
              <a:t>les entonnoirs de HIRSCH</a:t>
            </a:r>
          </a:p>
        </p:txBody>
      </p:sp>
      <p:sp>
        <p:nvSpPr>
          <p:cNvPr id="5" name="Rectangle 4"/>
          <p:cNvSpPr/>
          <p:nvPr/>
        </p:nvSpPr>
        <p:spPr>
          <a:xfrm>
            <a:off x="179388" y="1773238"/>
            <a:ext cx="4186237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/>
              <a:t>les entonnoirs de BUCHNER</a:t>
            </a:r>
          </a:p>
        </p:txBody>
      </p:sp>
      <p:pic>
        <p:nvPicPr>
          <p:cNvPr id="6" name="Image 5" descr="2010-11-26_2310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1005" y="2559149"/>
            <a:ext cx="2089568" cy="28140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 descr="2010-11-26_23104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3" y="2564904"/>
            <a:ext cx="1872208" cy="2808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914400" y="-171450"/>
            <a:ext cx="8229600" cy="1398588"/>
          </a:xfrm>
          <a:noFill/>
          <a:ln/>
        </p:spPr>
        <p:txBody>
          <a:bodyPr>
            <a:normAutofit/>
          </a:bodyPr>
          <a:lstStyle/>
          <a:p>
            <a:pPr marL="484632" algn="l" fontAlgn="auto">
              <a:spcAft>
                <a:spcPts val="0"/>
              </a:spcAft>
              <a:defRPr/>
            </a:pPr>
            <a:r>
              <a:rPr lang="fr-FR" sz="4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Les entonnoirs spéciaux</a:t>
            </a:r>
            <a:endParaRPr lang="fr-FR" sz="4200" b="0" kern="1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859338" y="5519738"/>
            <a:ext cx="42497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Pour filtrer de petites quantités de solide.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1925" y="5445125"/>
            <a:ext cx="36179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Pour filtrer des quantités assez importantes de solide</a:t>
            </a:r>
          </a:p>
        </p:txBody>
      </p:sp>
      <p:pic>
        <p:nvPicPr>
          <p:cNvPr id="11" name="Image 10" descr="00016371_0v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23910" y="2564904"/>
            <a:ext cx="1816042" cy="2808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Image 11" descr="00034354_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85261" y="2564904"/>
            <a:ext cx="1951235" cy="2808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2" name="Group 890"/>
          <p:cNvGrpSpPr>
            <a:grpSpLocks/>
          </p:cNvGrpSpPr>
          <p:nvPr/>
        </p:nvGrpSpPr>
        <p:grpSpPr bwMode="auto">
          <a:xfrm rot="5400000">
            <a:off x="6264188" y="1160748"/>
            <a:ext cx="720080" cy="360040"/>
            <a:chOff x="1314" y="1677"/>
            <a:chExt cx="482" cy="324"/>
          </a:xfrm>
          <a:solidFill>
            <a:srgbClr val="FFFF00"/>
          </a:solidFill>
        </p:grpSpPr>
        <p:sp>
          <p:nvSpPr>
            <p:cNvPr id="16" name="Rectangle 885"/>
            <p:cNvSpPr>
              <a:spLocks noChangeArrowheads="1"/>
            </p:cNvSpPr>
            <p:nvPr/>
          </p:nvSpPr>
          <p:spPr bwMode="auto">
            <a:xfrm>
              <a:off x="1428" y="1779"/>
              <a:ext cx="26" cy="1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  <p:sp>
          <p:nvSpPr>
            <p:cNvPr id="17" name="Rectangle 886"/>
            <p:cNvSpPr>
              <a:spLocks noChangeArrowheads="1"/>
            </p:cNvSpPr>
            <p:nvPr/>
          </p:nvSpPr>
          <p:spPr bwMode="auto">
            <a:xfrm>
              <a:off x="1387" y="1779"/>
              <a:ext cx="22" cy="1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  <p:sp>
          <p:nvSpPr>
            <p:cNvPr id="18" name="Rectangle 887"/>
            <p:cNvSpPr>
              <a:spLocks noChangeArrowheads="1"/>
            </p:cNvSpPr>
            <p:nvPr/>
          </p:nvSpPr>
          <p:spPr bwMode="auto">
            <a:xfrm>
              <a:off x="1347" y="1779"/>
              <a:ext cx="15" cy="1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  <p:sp>
          <p:nvSpPr>
            <p:cNvPr id="19" name="Rectangle 888"/>
            <p:cNvSpPr>
              <a:spLocks noChangeArrowheads="1"/>
            </p:cNvSpPr>
            <p:nvPr/>
          </p:nvSpPr>
          <p:spPr bwMode="auto">
            <a:xfrm>
              <a:off x="1314" y="1779"/>
              <a:ext cx="10" cy="1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  <p:sp>
          <p:nvSpPr>
            <p:cNvPr id="20" name="Freeform 889"/>
            <p:cNvSpPr>
              <a:spLocks/>
            </p:cNvSpPr>
            <p:nvPr/>
          </p:nvSpPr>
          <p:spPr bwMode="auto">
            <a:xfrm>
              <a:off x="1468" y="1677"/>
              <a:ext cx="328" cy="324"/>
            </a:xfrm>
            <a:custGeom>
              <a:avLst/>
              <a:gdLst/>
              <a:ahLst/>
              <a:cxnLst>
                <a:cxn ang="0">
                  <a:pos x="136" y="62"/>
                </a:cxn>
                <a:cxn ang="0">
                  <a:pos x="78" y="4"/>
                </a:cxn>
                <a:cxn ang="0">
                  <a:pos x="62" y="6"/>
                </a:cxn>
                <a:cxn ang="0">
                  <a:pos x="55" y="13"/>
                </a:cxn>
                <a:cxn ang="0">
                  <a:pos x="52" y="29"/>
                </a:cxn>
                <a:cxn ang="0">
                  <a:pos x="65" y="43"/>
                </a:cxn>
                <a:cxn ang="0">
                  <a:pos x="0" y="43"/>
                </a:cxn>
                <a:cxn ang="0">
                  <a:pos x="0" y="94"/>
                </a:cxn>
                <a:cxn ang="0">
                  <a:pos x="65" y="94"/>
                </a:cxn>
                <a:cxn ang="0">
                  <a:pos x="52" y="107"/>
                </a:cxn>
                <a:cxn ang="0">
                  <a:pos x="55" y="123"/>
                </a:cxn>
                <a:cxn ang="0">
                  <a:pos x="62" y="130"/>
                </a:cxn>
                <a:cxn ang="0">
                  <a:pos x="78" y="133"/>
                </a:cxn>
                <a:cxn ang="0">
                  <a:pos x="136" y="75"/>
                </a:cxn>
                <a:cxn ang="0">
                  <a:pos x="136" y="62"/>
                </a:cxn>
              </a:cxnLst>
              <a:rect l="0" t="0" r="r" b="b"/>
              <a:pathLst>
                <a:path w="139" h="137">
                  <a:moveTo>
                    <a:pt x="136" y="62"/>
                  </a:moveTo>
                  <a:cubicBezTo>
                    <a:pt x="78" y="4"/>
                    <a:pt x="78" y="4"/>
                    <a:pt x="78" y="4"/>
                  </a:cubicBezTo>
                  <a:cubicBezTo>
                    <a:pt x="74" y="0"/>
                    <a:pt x="67" y="1"/>
                    <a:pt x="62" y="6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0" y="19"/>
                    <a:pt x="48" y="26"/>
                    <a:pt x="52" y="29"/>
                  </a:cubicBezTo>
                  <a:cubicBezTo>
                    <a:pt x="52" y="29"/>
                    <a:pt x="58" y="35"/>
                    <a:pt x="65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65" y="94"/>
                    <a:pt x="65" y="94"/>
                    <a:pt x="65" y="94"/>
                  </a:cubicBezTo>
                  <a:cubicBezTo>
                    <a:pt x="58" y="101"/>
                    <a:pt x="52" y="107"/>
                    <a:pt x="52" y="107"/>
                  </a:cubicBezTo>
                  <a:cubicBezTo>
                    <a:pt x="48" y="111"/>
                    <a:pt x="50" y="118"/>
                    <a:pt x="55" y="123"/>
                  </a:cubicBezTo>
                  <a:cubicBezTo>
                    <a:pt x="62" y="130"/>
                    <a:pt x="62" y="130"/>
                    <a:pt x="62" y="130"/>
                  </a:cubicBezTo>
                  <a:cubicBezTo>
                    <a:pt x="67" y="136"/>
                    <a:pt x="74" y="137"/>
                    <a:pt x="78" y="133"/>
                  </a:cubicBezTo>
                  <a:cubicBezTo>
                    <a:pt x="136" y="75"/>
                    <a:pt x="136" y="75"/>
                    <a:pt x="136" y="75"/>
                  </a:cubicBezTo>
                  <a:cubicBezTo>
                    <a:pt x="139" y="71"/>
                    <a:pt x="139" y="65"/>
                    <a:pt x="136" y="62"/>
                  </a:cubicBez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</p:grpSp>
      <p:grpSp>
        <p:nvGrpSpPr>
          <p:cNvPr id="3" name="Group 890"/>
          <p:cNvGrpSpPr>
            <a:grpSpLocks/>
          </p:cNvGrpSpPr>
          <p:nvPr/>
        </p:nvGrpSpPr>
        <p:grpSpPr bwMode="auto">
          <a:xfrm rot="5400000">
            <a:off x="1871700" y="1160748"/>
            <a:ext cx="720080" cy="360040"/>
            <a:chOff x="1314" y="1677"/>
            <a:chExt cx="482" cy="324"/>
          </a:xfrm>
          <a:solidFill>
            <a:srgbClr val="FFFF00"/>
          </a:solidFill>
        </p:grpSpPr>
        <p:sp>
          <p:nvSpPr>
            <p:cNvPr id="22" name="Rectangle 885"/>
            <p:cNvSpPr>
              <a:spLocks noChangeArrowheads="1"/>
            </p:cNvSpPr>
            <p:nvPr/>
          </p:nvSpPr>
          <p:spPr bwMode="auto">
            <a:xfrm>
              <a:off x="1428" y="1779"/>
              <a:ext cx="26" cy="1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  <p:sp>
          <p:nvSpPr>
            <p:cNvPr id="23" name="Rectangle 886"/>
            <p:cNvSpPr>
              <a:spLocks noChangeArrowheads="1"/>
            </p:cNvSpPr>
            <p:nvPr/>
          </p:nvSpPr>
          <p:spPr bwMode="auto">
            <a:xfrm>
              <a:off x="1387" y="1779"/>
              <a:ext cx="22" cy="1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  <p:sp>
          <p:nvSpPr>
            <p:cNvPr id="24" name="Rectangle 887"/>
            <p:cNvSpPr>
              <a:spLocks noChangeArrowheads="1"/>
            </p:cNvSpPr>
            <p:nvPr/>
          </p:nvSpPr>
          <p:spPr bwMode="auto">
            <a:xfrm>
              <a:off x="1347" y="1779"/>
              <a:ext cx="15" cy="1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  <p:sp>
          <p:nvSpPr>
            <p:cNvPr id="25" name="Rectangle 888"/>
            <p:cNvSpPr>
              <a:spLocks noChangeArrowheads="1"/>
            </p:cNvSpPr>
            <p:nvPr/>
          </p:nvSpPr>
          <p:spPr bwMode="auto">
            <a:xfrm>
              <a:off x="1314" y="1779"/>
              <a:ext cx="10" cy="1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  <p:sp>
          <p:nvSpPr>
            <p:cNvPr id="26" name="Freeform 889"/>
            <p:cNvSpPr>
              <a:spLocks/>
            </p:cNvSpPr>
            <p:nvPr/>
          </p:nvSpPr>
          <p:spPr bwMode="auto">
            <a:xfrm>
              <a:off x="1468" y="1677"/>
              <a:ext cx="328" cy="324"/>
            </a:xfrm>
            <a:custGeom>
              <a:avLst/>
              <a:gdLst/>
              <a:ahLst/>
              <a:cxnLst>
                <a:cxn ang="0">
                  <a:pos x="136" y="62"/>
                </a:cxn>
                <a:cxn ang="0">
                  <a:pos x="78" y="4"/>
                </a:cxn>
                <a:cxn ang="0">
                  <a:pos x="62" y="6"/>
                </a:cxn>
                <a:cxn ang="0">
                  <a:pos x="55" y="13"/>
                </a:cxn>
                <a:cxn ang="0">
                  <a:pos x="52" y="29"/>
                </a:cxn>
                <a:cxn ang="0">
                  <a:pos x="65" y="43"/>
                </a:cxn>
                <a:cxn ang="0">
                  <a:pos x="0" y="43"/>
                </a:cxn>
                <a:cxn ang="0">
                  <a:pos x="0" y="94"/>
                </a:cxn>
                <a:cxn ang="0">
                  <a:pos x="65" y="94"/>
                </a:cxn>
                <a:cxn ang="0">
                  <a:pos x="52" y="107"/>
                </a:cxn>
                <a:cxn ang="0">
                  <a:pos x="55" y="123"/>
                </a:cxn>
                <a:cxn ang="0">
                  <a:pos x="62" y="130"/>
                </a:cxn>
                <a:cxn ang="0">
                  <a:pos x="78" y="133"/>
                </a:cxn>
                <a:cxn ang="0">
                  <a:pos x="136" y="75"/>
                </a:cxn>
                <a:cxn ang="0">
                  <a:pos x="136" y="62"/>
                </a:cxn>
              </a:cxnLst>
              <a:rect l="0" t="0" r="r" b="b"/>
              <a:pathLst>
                <a:path w="139" h="137">
                  <a:moveTo>
                    <a:pt x="136" y="62"/>
                  </a:moveTo>
                  <a:cubicBezTo>
                    <a:pt x="78" y="4"/>
                    <a:pt x="78" y="4"/>
                    <a:pt x="78" y="4"/>
                  </a:cubicBezTo>
                  <a:cubicBezTo>
                    <a:pt x="74" y="0"/>
                    <a:pt x="67" y="1"/>
                    <a:pt x="62" y="6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0" y="19"/>
                    <a:pt x="48" y="26"/>
                    <a:pt x="52" y="29"/>
                  </a:cubicBezTo>
                  <a:cubicBezTo>
                    <a:pt x="52" y="29"/>
                    <a:pt x="58" y="35"/>
                    <a:pt x="65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65" y="94"/>
                    <a:pt x="65" y="94"/>
                    <a:pt x="65" y="94"/>
                  </a:cubicBezTo>
                  <a:cubicBezTo>
                    <a:pt x="58" y="101"/>
                    <a:pt x="52" y="107"/>
                    <a:pt x="52" y="107"/>
                  </a:cubicBezTo>
                  <a:cubicBezTo>
                    <a:pt x="48" y="111"/>
                    <a:pt x="50" y="118"/>
                    <a:pt x="55" y="123"/>
                  </a:cubicBezTo>
                  <a:cubicBezTo>
                    <a:pt x="62" y="130"/>
                    <a:pt x="62" y="130"/>
                    <a:pt x="62" y="130"/>
                  </a:cubicBezTo>
                  <a:cubicBezTo>
                    <a:pt x="67" y="136"/>
                    <a:pt x="74" y="137"/>
                    <a:pt x="78" y="133"/>
                  </a:cubicBezTo>
                  <a:cubicBezTo>
                    <a:pt x="136" y="75"/>
                    <a:pt x="136" y="75"/>
                    <a:pt x="136" y="75"/>
                  </a:cubicBezTo>
                  <a:cubicBezTo>
                    <a:pt x="139" y="71"/>
                    <a:pt x="139" y="65"/>
                    <a:pt x="136" y="62"/>
                  </a:cubicBez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F2546E"/>
                </a:solidFill>
              </a:rPr>
              <a:t>Les méthodes de filtration</a:t>
            </a:r>
            <a:r>
              <a:rPr lang="fr-FR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568" y="2383978"/>
            <a:ext cx="5674951" cy="707887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4000" b="1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1. filtration Par gravité </a:t>
            </a:r>
            <a:endParaRPr lang="fr-FR" sz="4000">
              <a:solidFill>
                <a:srgbClr val="00000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2512" y="3548301"/>
            <a:ext cx="5679688" cy="707886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fr-FR" sz="4000" b="1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2. filtration sous vide</a:t>
            </a:r>
            <a:endParaRPr lang="fr-FR" sz="4000">
              <a:solidFill>
                <a:srgbClr val="000000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4628421"/>
            <a:ext cx="6408712" cy="707886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fr-FR" sz="4000" b="1">
                <a:solidFill>
                  <a:srgbClr val="000000"/>
                </a:solidFill>
                <a:latin typeface="Century Gothic" pitchFamily="34" charset="0"/>
                <a:cs typeface="Arial" pitchFamily="34" charset="0"/>
              </a:rPr>
              <a:t>3. filtration sous pression</a:t>
            </a:r>
            <a:endParaRPr lang="fr-FR" sz="4000">
              <a:solidFill>
                <a:srgbClr val="000000"/>
              </a:solidFill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F2546E"/>
                </a:solidFill>
              </a:rPr>
              <a:t>La filtration par gravité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différence de pression est créée par la hauteur</a:t>
            </a:r>
          </a:p>
          <a:p>
            <a:r>
              <a:rPr lang="fr-FR" sz="2200" b="1" dirty="0"/>
              <a:t>On utilise dans cette méthode :</a:t>
            </a:r>
          </a:p>
          <a:p>
            <a:pPr>
              <a:buFont typeface="Century Gothic" pitchFamily="34" charset="0"/>
              <a:buAutoNum type="arabicPeriod"/>
            </a:pPr>
            <a:r>
              <a:rPr lang="fr-FR" sz="2200" b="1" dirty="0"/>
              <a:t>un filtre</a:t>
            </a:r>
          </a:p>
          <a:p>
            <a:pPr>
              <a:buFont typeface="Century Gothic" pitchFamily="34" charset="0"/>
              <a:buAutoNum type="arabicPeriod"/>
            </a:pPr>
            <a:r>
              <a:rPr lang="fr-FR" sz="2200" b="1" dirty="0"/>
              <a:t>un entonnoir  pour recevoir le filtre</a:t>
            </a:r>
          </a:p>
          <a:p>
            <a:pPr>
              <a:buFont typeface="Century Gothic" pitchFamily="34" charset="0"/>
              <a:buAutoNum type="arabicPeriod"/>
            </a:pPr>
            <a:r>
              <a:rPr lang="fr-FR" sz="2200" b="1" dirty="0"/>
              <a:t>un erlenmeyer pour récupérer</a:t>
            </a:r>
          </a:p>
          <a:p>
            <a:pPr>
              <a:buFont typeface="Century Gothic" pitchFamily="34" charset="0"/>
              <a:buNone/>
            </a:pPr>
            <a:r>
              <a:rPr lang="fr-FR" sz="2200" b="1" dirty="0"/>
              <a:t> le filtrat</a:t>
            </a:r>
          </a:p>
        </p:txBody>
      </p:sp>
      <p:pic>
        <p:nvPicPr>
          <p:cNvPr id="1751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928934"/>
            <a:ext cx="3234983" cy="2832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Espace réservé du contenu 2"/>
          <p:cNvSpPr>
            <a:spLocks noGrp="1"/>
          </p:cNvSpPr>
          <p:nvPr>
            <p:ph idx="4294967295"/>
          </p:nvPr>
        </p:nvSpPr>
        <p:spPr>
          <a:xfrm>
            <a:off x="914400" y="1916113"/>
            <a:ext cx="8229600" cy="4572000"/>
          </a:xfrm>
        </p:spPr>
        <p:txBody>
          <a:bodyPr/>
          <a:lstStyle/>
          <a:p>
            <a:pPr marL="447675" indent="-382588"/>
            <a:r>
              <a:rPr lang="fr-FR" dirty="0"/>
              <a:t>les inconvénients de cette méthode:</a:t>
            </a:r>
          </a:p>
          <a:p>
            <a:pPr marL="447675" indent="-382588">
              <a:buFont typeface="Wingdings" pitchFamily="2" charset="2"/>
              <a:buChar char="v"/>
            </a:pPr>
            <a:r>
              <a:rPr lang="fr-FR" dirty="0"/>
              <a:t>Filtration assez lente</a:t>
            </a:r>
          </a:p>
          <a:p>
            <a:pPr marL="447675" indent="-382588">
              <a:buFont typeface="Wingdings" pitchFamily="2" charset="2"/>
              <a:buChar char="v"/>
            </a:pPr>
            <a:r>
              <a:rPr lang="fr-FR" dirty="0" smtClean="0"/>
              <a:t>Séparation </a:t>
            </a:r>
            <a:r>
              <a:rPr lang="fr-FR" dirty="0"/>
              <a:t>incomplète: le solide retient une quantité non négligeable de liquide.</a:t>
            </a:r>
          </a:p>
          <a:p>
            <a:pPr marL="447675" indent="-382588">
              <a:buFont typeface="Wingdings" pitchFamily="2" charset="2"/>
              <a:buChar char="v"/>
            </a:pPr>
            <a:endParaRPr lang="fr-FR" dirty="0"/>
          </a:p>
        </p:txBody>
      </p:sp>
      <p:sp>
        <p:nvSpPr>
          <p:cNvPr id="176131" name="Rectangle 3"/>
          <p:cNvSpPr>
            <a:spLocks noRot="1" noChangeArrowheads="1"/>
          </p:cNvSpPr>
          <p:nvPr/>
        </p:nvSpPr>
        <p:spPr bwMode="auto">
          <a:xfrm>
            <a:off x="673100" y="490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4400" b="1">
                <a:solidFill>
                  <a:srgbClr val="F2546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filtration par gravité</a:t>
            </a:r>
          </a:p>
        </p:txBody>
      </p:sp>
      <p:pic>
        <p:nvPicPr>
          <p:cNvPr id="4" name="Video_2010-11-27_224430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 rotWithShape="1">
          <a:blip r:embed="rId4"/>
          <a:srcRect l="25348" t="4714" r="12436" b="7193"/>
          <a:stretch/>
        </p:blipFill>
        <p:spPr>
          <a:xfrm>
            <a:off x="5508104" y="3630998"/>
            <a:ext cx="3600400" cy="3203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6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6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369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rgbClr val="F2546E"/>
                </a:solidFill>
              </a:rPr>
              <a:t>La filtration sous vide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8229600" cy="4525963"/>
          </a:xfrm>
        </p:spPr>
        <p:txBody>
          <a:bodyPr/>
          <a:lstStyle/>
          <a:p>
            <a:r>
              <a:rPr lang="fr-FR" dirty="0"/>
              <a:t>Une dépression est créée en aval du matériel filtrant</a:t>
            </a:r>
          </a:p>
          <a:p>
            <a:r>
              <a:rPr lang="fr-FR" dirty="0"/>
              <a:t>Cette dépression  permet d’accélérer la filtration  </a:t>
            </a:r>
          </a:p>
        </p:txBody>
      </p:sp>
      <p:grpSp>
        <p:nvGrpSpPr>
          <p:cNvPr id="6" name="Group 250"/>
          <p:cNvGrpSpPr>
            <a:grpSpLocks/>
          </p:cNvGrpSpPr>
          <p:nvPr/>
        </p:nvGrpSpPr>
        <p:grpSpPr bwMode="auto">
          <a:xfrm>
            <a:off x="2777049" y="3230329"/>
            <a:ext cx="2016125" cy="2681287"/>
            <a:chOff x="2112" y="824"/>
            <a:chExt cx="1501" cy="2897"/>
          </a:xfrm>
        </p:grpSpPr>
        <p:sp>
          <p:nvSpPr>
            <p:cNvPr id="7" name="Freeform 183"/>
            <p:cNvSpPr>
              <a:spLocks/>
            </p:cNvSpPr>
            <p:nvPr/>
          </p:nvSpPr>
          <p:spPr bwMode="auto">
            <a:xfrm>
              <a:off x="2115" y="824"/>
              <a:ext cx="1480" cy="2897"/>
            </a:xfrm>
            <a:custGeom>
              <a:avLst/>
              <a:gdLst>
                <a:gd name="T0" fmla="*/ 41875 w 592"/>
                <a:gd name="T1" fmla="*/ 49164 h 1086"/>
                <a:gd name="T2" fmla="*/ 41875 w 592"/>
                <a:gd name="T3" fmla="*/ 49164 h 1086"/>
                <a:gd name="T4" fmla="*/ 44813 w 592"/>
                <a:gd name="T5" fmla="*/ 47798 h 1086"/>
                <a:gd name="T6" fmla="*/ 46875 w 592"/>
                <a:gd name="T7" fmla="*/ 47798 h 1086"/>
                <a:gd name="T8" fmla="*/ 47467 w 592"/>
                <a:gd name="T9" fmla="*/ 48916 h 1086"/>
                <a:gd name="T10" fmla="*/ 48330 w 592"/>
                <a:gd name="T11" fmla="*/ 48916 h 1086"/>
                <a:gd name="T12" fmla="*/ 48905 w 592"/>
                <a:gd name="T13" fmla="*/ 47707 h 1086"/>
                <a:gd name="T14" fmla="*/ 49892 w 592"/>
                <a:gd name="T15" fmla="*/ 47707 h 1086"/>
                <a:gd name="T16" fmla="*/ 50392 w 592"/>
                <a:gd name="T17" fmla="*/ 48916 h 1086"/>
                <a:gd name="T18" fmla="*/ 51300 w 592"/>
                <a:gd name="T19" fmla="*/ 48916 h 1086"/>
                <a:gd name="T20" fmla="*/ 51875 w 592"/>
                <a:gd name="T21" fmla="*/ 47707 h 1086"/>
                <a:gd name="T22" fmla="*/ 53907 w 592"/>
                <a:gd name="T23" fmla="*/ 47707 h 1086"/>
                <a:gd name="T24" fmla="*/ 54612 w 592"/>
                <a:gd name="T25" fmla="*/ 44055 h 1086"/>
                <a:gd name="T26" fmla="*/ 53907 w 592"/>
                <a:gd name="T27" fmla="*/ 40411 h 1086"/>
                <a:gd name="T28" fmla="*/ 51875 w 592"/>
                <a:gd name="T29" fmla="*/ 40411 h 1086"/>
                <a:gd name="T30" fmla="*/ 51300 w 592"/>
                <a:gd name="T31" fmla="*/ 39443 h 1086"/>
                <a:gd name="T32" fmla="*/ 50392 w 592"/>
                <a:gd name="T33" fmla="*/ 39443 h 1086"/>
                <a:gd name="T34" fmla="*/ 49892 w 592"/>
                <a:gd name="T35" fmla="*/ 40411 h 1086"/>
                <a:gd name="T36" fmla="*/ 49892 w 592"/>
                <a:gd name="T37" fmla="*/ 40411 h 1086"/>
                <a:gd name="T38" fmla="*/ 48830 w 592"/>
                <a:gd name="T39" fmla="*/ 40411 h 1086"/>
                <a:gd name="T40" fmla="*/ 48330 w 592"/>
                <a:gd name="T41" fmla="*/ 39443 h 1086"/>
                <a:gd name="T42" fmla="*/ 47467 w 592"/>
                <a:gd name="T43" fmla="*/ 39443 h 1086"/>
                <a:gd name="T44" fmla="*/ 46955 w 592"/>
                <a:gd name="T45" fmla="*/ 40262 h 1086"/>
                <a:gd name="T46" fmla="*/ 42863 w 592"/>
                <a:gd name="T47" fmla="*/ 40262 h 1086"/>
                <a:gd name="T48" fmla="*/ 40705 w 592"/>
                <a:gd name="T49" fmla="*/ 39045 h 1086"/>
                <a:gd name="T50" fmla="*/ 40705 w 592"/>
                <a:gd name="T51" fmla="*/ 39045 h 1086"/>
                <a:gd name="T52" fmla="*/ 40705 w 592"/>
                <a:gd name="T53" fmla="*/ 39045 h 1086"/>
                <a:gd name="T54" fmla="*/ 40705 w 592"/>
                <a:gd name="T55" fmla="*/ 39045 h 1086"/>
                <a:gd name="T56" fmla="*/ 40237 w 592"/>
                <a:gd name="T57" fmla="*/ 18076 h 1086"/>
                <a:gd name="T58" fmla="*/ 40237 w 592"/>
                <a:gd name="T59" fmla="*/ 18076 h 1086"/>
                <a:gd name="T60" fmla="*/ 41488 w 592"/>
                <a:gd name="T61" fmla="*/ 14730 h 1086"/>
                <a:gd name="T62" fmla="*/ 41488 w 592"/>
                <a:gd name="T63" fmla="*/ 7955 h 1086"/>
                <a:gd name="T64" fmla="*/ 28832 w 592"/>
                <a:gd name="T65" fmla="*/ 0 h 1086"/>
                <a:gd name="T66" fmla="*/ 16217 w 592"/>
                <a:gd name="T67" fmla="*/ 7955 h 1086"/>
                <a:gd name="T68" fmla="*/ 16217 w 592"/>
                <a:gd name="T69" fmla="*/ 14730 h 1086"/>
                <a:gd name="T70" fmla="*/ 17655 w 592"/>
                <a:gd name="T71" fmla="*/ 18374 h 1086"/>
                <a:gd name="T72" fmla="*/ 16092 w 592"/>
                <a:gd name="T73" fmla="*/ 48219 h 1086"/>
                <a:gd name="T74" fmla="*/ 2425 w 592"/>
                <a:gd name="T75" fmla="*/ 123200 h 1086"/>
                <a:gd name="T76" fmla="*/ 28907 w 592"/>
                <a:gd name="T77" fmla="*/ 146696 h 1086"/>
                <a:gd name="T78" fmla="*/ 28987 w 592"/>
                <a:gd name="T79" fmla="*/ 146696 h 1086"/>
                <a:gd name="T80" fmla="*/ 55470 w 592"/>
                <a:gd name="T81" fmla="*/ 123200 h 1086"/>
                <a:gd name="T82" fmla="*/ 41875 w 592"/>
                <a:gd name="T83" fmla="*/ 49164 h 108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92"/>
                <a:gd name="T127" fmla="*/ 0 h 1086"/>
                <a:gd name="T128" fmla="*/ 592 w 592"/>
                <a:gd name="T129" fmla="*/ 1086 h 108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92" h="1086">
                  <a:moveTo>
                    <a:pt x="429" y="364"/>
                  </a:moveTo>
                  <a:cubicBezTo>
                    <a:pt x="429" y="364"/>
                    <a:pt x="429" y="364"/>
                    <a:pt x="429" y="364"/>
                  </a:cubicBezTo>
                  <a:cubicBezTo>
                    <a:pt x="436" y="362"/>
                    <a:pt x="441" y="354"/>
                    <a:pt x="459" y="354"/>
                  </a:cubicBezTo>
                  <a:cubicBezTo>
                    <a:pt x="480" y="354"/>
                    <a:pt x="480" y="354"/>
                    <a:pt x="480" y="354"/>
                  </a:cubicBezTo>
                  <a:cubicBezTo>
                    <a:pt x="482" y="359"/>
                    <a:pt x="484" y="362"/>
                    <a:pt x="486" y="362"/>
                  </a:cubicBezTo>
                  <a:cubicBezTo>
                    <a:pt x="495" y="362"/>
                    <a:pt x="495" y="362"/>
                    <a:pt x="495" y="362"/>
                  </a:cubicBezTo>
                  <a:cubicBezTo>
                    <a:pt x="497" y="362"/>
                    <a:pt x="499" y="359"/>
                    <a:pt x="501" y="353"/>
                  </a:cubicBezTo>
                  <a:cubicBezTo>
                    <a:pt x="511" y="353"/>
                    <a:pt x="511" y="353"/>
                    <a:pt x="511" y="353"/>
                  </a:cubicBezTo>
                  <a:cubicBezTo>
                    <a:pt x="512" y="359"/>
                    <a:pt x="514" y="362"/>
                    <a:pt x="516" y="362"/>
                  </a:cubicBezTo>
                  <a:cubicBezTo>
                    <a:pt x="525" y="362"/>
                    <a:pt x="525" y="362"/>
                    <a:pt x="525" y="362"/>
                  </a:cubicBezTo>
                  <a:cubicBezTo>
                    <a:pt x="528" y="362"/>
                    <a:pt x="530" y="359"/>
                    <a:pt x="531" y="353"/>
                  </a:cubicBezTo>
                  <a:cubicBezTo>
                    <a:pt x="552" y="353"/>
                    <a:pt x="552" y="353"/>
                    <a:pt x="552" y="353"/>
                  </a:cubicBezTo>
                  <a:cubicBezTo>
                    <a:pt x="556" y="353"/>
                    <a:pt x="559" y="341"/>
                    <a:pt x="559" y="326"/>
                  </a:cubicBezTo>
                  <a:cubicBezTo>
                    <a:pt x="559" y="311"/>
                    <a:pt x="556" y="299"/>
                    <a:pt x="552" y="299"/>
                  </a:cubicBezTo>
                  <a:cubicBezTo>
                    <a:pt x="531" y="299"/>
                    <a:pt x="531" y="299"/>
                    <a:pt x="531" y="299"/>
                  </a:cubicBezTo>
                  <a:cubicBezTo>
                    <a:pt x="529" y="295"/>
                    <a:pt x="527" y="292"/>
                    <a:pt x="525" y="292"/>
                  </a:cubicBezTo>
                  <a:cubicBezTo>
                    <a:pt x="516" y="292"/>
                    <a:pt x="516" y="292"/>
                    <a:pt x="516" y="292"/>
                  </a:cubicBezTo>
                  <a:cubicBezTo>
                    <a:pt x="514" y="292"/>
                    <a:pt x="512" y="295"/>
                    <a:pt x="511" y="299"/>
                  </a:cubicBezTo>
                  <a:cubicBezTo>
                    <a:pt x="511" y="299"/>
                    <a:pt x="511" y="299"/>
                    <a:pt x="511" y="299"/>
                  </a:cubicBezTo>
                  <a:cubicBezTo>
                    <a:pt x="500" y="299"/>
                    <a:pt x="500" y="299"/>
                    <a:pt x="500" y="299"/>
                  </a:cubicBezTo>
                  <a:cubicBezTo>
                    <a:pt x="499" y="295"/>
                    <a:pt x="497" y="292"/>
                    <a:pt x="495" y="292"/>
                  </a:cubicBezTo>
                  <a:cubicBezTo>
                    <a:pt x="486" y="292"/>
                    <a:pt x="486" y="292"/>
                    <a:pt x="486" y="292"/>
                  </a:cubicBezTo>
                  <a:cubicBezTo>
                    <a:pt x="484" y="292"/>
                    <a:pt x="482" y="294"/>
                    <a:pt x="481" y="298"/>
                  </a:cubicBezTo>
                  <a:cubicBezTo>
                    <a:pt x="465" y="298"/>
                    <a:pt x="449" y="299"/>
                    <a:pt x="439" y="298"/>
                  </a:cubicBezTo>
                  <a:cubicBezTo>
                    <a:pt x="431" y="297"/>
                    <a:pt x="423" y="292"/>
                    <a:pt x="417" y="289"/>
                  </a:cubicBezTo>
                  <a:cubicBezTo>
                    <a:pt x="417" y="289"/>
                    <a:pt x="412" y="286"/>
                    <a:pt x="417" y="289"/>
                  </a:cubicBezTo>
                  <a:cubicBezTo>
                    <a:pt x="417" y="289"/>
                    <a:pt x="417" y="289"/>
                    <a:pt x="417" y="289"/>
                  </a:cubicBezTo>
                  <a:cubicBezTo>
                    <a:pt x="417" y="289"/>
                    <a:pt x="417" y="289"/>
                    <a:pt x="417" y="289"/>
                  </a:cubicBezTo>
                  <a:cubicBezTo>
                    <a:pt x="409" y="225"/>
                    <a:pt x="411" y="179"/>
                    <a:pt x="412" y="134"/>
                  </a:cubicBezTo>
                  <a:cubicBezTo>
                    <a:pt x="412" y="134"/>
                    <a:pt x="412" y="134"/>
                    <a:pt x="412" y="134"/>
                  </a:cubicBezTo>
                  <a:cubicBezTo>
                    <a:pt x="420" y="127"/>
                    <a:pt x="425" y="118"/>
                    <a:pt x="425" y="109"/>
                  </a:cubicBezTo>
                  <a:cubicBezTo>
                    <a:pt x="425" y="59"/>
                    <a:pt x="425" y="59"/>
                    <a:pt x="425" y="59"/>
                  </a:cubicBezTo>
                  <a:cubicBezTo>
                    <a:pt x="425" y="27"/>
                    <a:pt x="367" y="0"/>
                    <a:pt x="295" y="0"/>
                  </a:cubicBezTo>
                  <a:cubicBezTo>
                    <a:pt x="224" y="0"/>
                    <a:pt x="166" y="27"/>
                    <a:pt x="166" y="59"/>
                  </a:cubicBezTo>
                  <a:cubicBezTo>
                    <a:pt x="166" y="109"/>
                    <a:pt x="166" y="109"/>
                    <a:pt x="166" y="109"/>
                  </a:cubicBezTo>
                  <a:cubicBezTo>
                    <a:pt x="166" y="119"/>
                    <a:pt x="171" y="128"/>
                    <a:pt x="181" y="136"/>
                  </a:cubicBezTo>
                  <a:cubicBezTo>
                    <a:pt x="182" y="195"/>
                    <a:pt x="185" y="257"/>
                    <a:pt x="165" y="357"/>
                  </a:cubicBezTo>
                  <a:cubicBezTo>
                    <a:pt x="141" y="477"/>
                    <a:pt x="0" y="777"/>
                    <a:pt x="25" y="912"/>
                  </a:cubicBezTo>
                  <a:cubicBezTo>
                    <a:pt x="48" y="1034"/>
                    <a:pt x="141" y="1086"/>
                    <a:pt x="296" y="1086"/>
                  </a:cubicBezTo>
                  <a:cubicBezTo>
                    <a:pt x="297" y="1086"/>
                    <a:pt x="297" y="1086"/>
                    <a:pt x="297" y="1086"/>
                  </a:cubicBezTo>
                  <a:cubicBezTo>
                    <a:pt x="452" y="1086"/>
                    <a:pt x="545" y="1034"/>
                    <a:pt x="568" y="912"/>
                  </a:cubicBezTo>
                  <a:cubicBezTo>
                    <a:pt x="592" y="780"/>
                    <a:pt x="457" y="488"/>
                    <a:pt x="429" y="364"/>
                  </a:cubicBezTo>
                  <a:close/>
                </a:path>
              </a:pathLst>
            </a:custGeom>
            <a:noFill/>
            <a:ln w="317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Oval 184"/>
            <p:cNvSpPr>
              <a:spLocks noChangeArrowheads="1"/>
            </p:cNvSpPr>
            <p:nvPr/>
          </p:nvSpPr>
          <p:spPr bwMode="auto">
            <a:xfrm>
              <a:off x="2475" y="3254"/>
              <a:ext cx="760" cy="243"/>
            </a:xfrm>
            <a:prstGeom prst="ellipse">
              <a:avLst/>
            </a:prstGeom>
            <a:solidFill>
              <a:srgbClr val="F1F9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9" name="Freeform 185"/>
            <p:cNvSpPr>
              <a:spLocks/>
            </p:cNvSpPr>
            <p:nvPr/>
          </p:nvSpPr>
          <p:spPr bwMode="auto">
            <a:xfrm>
              <a:off x="2530" y="982"/>
              <a:ext cx="647" cy="288"/>
            </a:xfrm>
            <a:custGeom>
              <a:avLst/>
              <a:gdLst>
                <a:gd name="T0" fmla="*/ 0 w 259"/>
                <a:gd name="T1" fmla="*/ 6733 h 108"/>
                <a:gd name="T2" fmla="*/ 12530 w 259"/>
                <a:gd name="T3" fmla="*/ 14563 h 108"/>
                <a:gd name="T4" fmla="*/ 25193 w 259"/>
                <a:gd name="T5" fmla="*/ 6733 h 108"/>
                <a:gd name="T6" fmla="*/ 25193 w 259"/>
                <a:gd name="T7" fmla="*/ 0 h 108"/>
                <a:gd name="T8" fmla="*/ 12530 w 259"/>
                <a:gd name="T9" fmla="*/ 7829 h 108"/>
                <a:gd name="T10" fmla="*/ 0 w 259"/>
                <a:gd name="T11" fmla="*/ 0 h 108"/>
                <a:gd name="T12" fmla="*/ 0 w 259"/>
                <a:gd name="T13" fmla="*/ 6733 h 1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9"/>
                <a:gd name="T22" fmla="*/ 0 h 108"/>
                <a:gd name="T23" fmla="*/ 259 w 259"/>
                <a:gd name="T24" fmla="*/ 108 h 1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9" h="108">
                  <a:moveTo>
                    <a:pt x="0" y="50"/>
                  </a:moveTo>
                  <a:cubicBezTo>
                    <a:pt x="0" y="82"/>
                    <a:pt x="58" y="108"/>
                    <a:pt x="129" y="108"/>
                  </a:cubicBezTo>
                  <a:cubicBezTo>
                    <a:pt x="201" y="108"/>
                    <a:pt x="259" y="82"/>
                    <a:pt x="259" y="50"/>
                  </a:cubicBezTo>
                  <a:cubicBezTo>
                    <a:pt x="259" y="0"/>
                    <a:pt x="259" y="0"/>
                    <a:pt x="259" y="0"/>
                  </a:cubicBezTo>
                  <a:cubicBezTo>
                    <a:pt x="259" y="32"/>
                    <a:pt x="201" y="58"/>
                    <a:pt x="129" y="58"/>
                  </a:cubicBezTo>
                  <a:cubicBezTo>
                    <a:pt x="58" y="58"/>
                    <a:pt x="0" y="32"/>
                    <a:pt x="0" y="0"/>
                  </a:cubicBezTo>
                  <a:lnTo>
                    <a:pt x="0" y="50"/>
                  </a:lnTo>
                  <a:close/>
                </a:path>
              </a:pathLst>
            </a:custGeom>
            <a:solidFill>
              <a:srgbClr val="D2ECF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Freeform 186"/>
            <p:cNvSpPr>
              <a:spLocks/>
            </p:cNvSpPr>
            <p:nvPr/>
          </p:nvSpPr>
          <p:spPr bwMode="auto">
            <a:xfrm>
              <a:off x="2212" y="3107"/>
              <a:ext cx="1285" cy="224"/>
            </a:xfrm>
            <a:custGeom>
              <a:avLst/>
              <a:gdLst>
                <a:gd name="T0" fmla="*/ 0 w 514"/>
                <a:gd name="T1" fmla="*/ 11320 h 84"/>
                <a:gd name="T2" fmla="*/ 25125 w 514"/>
                <a:gd name="T3" fmla="*/ 0 h 84"/>
                <a:gd name="T4" fmla="*/ 50205 w 514"/>
                <a:gd name="T5" fmla="*/ 11320 h 84"/>
                <a:gd name="T6" fmla="*/ 0 60000 65536"/>
                <a:gd name="T7" fmla="*/ 0 60000 65536"/>
                <a:gd name="T8" fmla="*/ 0 60000 65536"/>
                <a:gd name="T9" fmla="*/ 0 w 514"/>
                <a:gd name="T10" fmla="*/ 0 h 84"/>
                <a:gd name="T11" fmla="*/ 514 w 514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4" h="84">
                  <a:moveTo>
                    <a:pt x="0" y="84"/>
                  </a:moveTo>
                  <a:cubicBezTo>
                    <a:pt x="0" y="38"/>
                    <a:pt x="115" y="0"/>
                    <a:pt x="257" y="0"/>
                  </a:cubicBezTo>
                  <a:cubicBezTo>
                    <a:pt x="399" y="0"/>
                    <a:pt x="514" y="38"/>
                    <a:pt x="514" y="84"/>
                  </a:cubicBezTo>
                </a:path>
              </a:pathLst>
            </a:custGeom>
            <a:solidFill>
              <a:srgbClr val="F1F9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Oval 187"/>
            <p:cNvSpPr>
              <a:spLocks noChangeArrowheads="1"/>
            </p:cNvSpPr>
            <p:nvPr/>
          </p:nvSpPr>
          <p:spPr bwMode="auto">
            <a:xfrm>
              <a:off x="3480" y="1622"/>
              <a:ext cx="32" cy="144"/>
            </a:xfrm>
            <a:prstGeom prst="ellipse">
              <a:avLst/>
            </a:prstGeom>
            <a:solidFill>
              <a:srgbClr val="80C6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12" name="Oval 188"/>
            <p:cNvSpPr>
              <a:spLocks noChangeArrowheads="1"/>
            </p:cNvSpPr>
            <p:nvPr/>
          </p:nvSpPr>
          <p:spPr bwMode="auto">
            <a:xfrm>
              <a:off x="3487" y="1648"/>
              <a:ext cx="18" cy="94"/>
            </a:xfrm>
            <a:prstGeom prst="ellipse">
              <a:avLst/>
            </a:prstGeom>
            <a:solidFill>
              <a:srgbClr val="0089A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13" name="Freeform 189"/>
            <p:cNvSpPr>
              <a:spLocks/>
            </p:cNvSpPr>
            <p:nvPr/>
          </p:nvSpPr>
          <p:spPr bwMode="auto">
            <a:xfrm>
              <a:off x="3307" y="1603"/>
              <a:ext cx="45" cy="187"/>
            </a:xfrm>
            <a:custGeom>
              <a:avLst/>
              <a:gdLst>
                <a:gd name="T0" fmla="*/ 905 w 18"/>
                <a:gd name="T1" fmla="*/ 9534 h 70"/>
                <a:gd name="T2" fmla="*/ 0 w 18"/>
                <a:gd name="T3" fmla="*/ 4790 h 70"/>
                <a:gd name="T4" fmla="*/ 905 w 18"/>
                <a:gd name="T5" fmla="*/ 0 h 70"/>
                <a:gd name="T6" fmla="*/ 1770 w 18"/>
                <a:gd name="T7" fmla="*/ 0 h 70"/>
                <a:gd name="T8" fmla="*/ 905 w 18"/>
                <a:gd name="T9" fmla="*/ 4790 h 70"/>
                <a:gd name="T10" fmla="*/ 1770 w 18"/>
                <a:gd name="T11" fmla="*/ 9534 h 70"/>
                <a:gd name="T12" fmla="*/ 905 w 18"/>
                <a:gd name="T13" fmla="*/ 9534 h 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70"/>
                <a:gd name="T23" fmla="*/ 18 w 18"/>
                <a:gd name="T24" fmla="*/ 70 h 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70">
                  <a:moveTo>
                    <a:pt x="9" y="70"/>
                  </a:moveTo>
                  <a:cubicBezTo>
                    <a:pt x="4" y="70"/>
                    <a:pt x="0" y="54"/>
                    <a:pt x="0" y="35"/>
                  </a:cubicBezTo>
                  <a:cubicBezTo>
                    <a:pt x="0" y="15"/>
                    <a:pt x="4" y="0"/>
                    <a:pt x="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3" y="0"/>
                    <a:pt x="9" y="15"/>
                    <a:pt x="9" y="35"/>
                  </a:cubicBezTo>
                  <a:cubicBezTo>
                    <a:pt x="9" y="54"/>
                    <a:pt x="13" y="70"/>
                    <a:pt x="18" y="70"/>
                  </a:cubicBezTo>
                  <a:lnTo>
                    <a:pt x="9" y="70"/>
                  </a:lnTo>
                  <a:close/>
                </a:path>
              </a:pathLst>
            </a:custGeom>
            <a:solidFill>
              <a:srgbClr val="F7FC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Freeform 190"/>
            <p:cNvSpPr>
              <a:spLocks/>
            </p:cNvSpPr>
            <p:nvPr/>
          </p:nvSpPr>
          <p:spPr bwMode="auto">
            <a:xfrm>
              <a:off x="3072" y="1576"/>
              <a:ext cx="245" cy="230"/>
            </a:xfrm>
            <a:custGeom>
              <a:avLst/>
              <a:gdLst>
                <a:gd name="T0" fmla="*/ 5468 w 98"/>
                <a:gd name="T1" fmla="*/ 2204 h 86"/>
                <a:gd name="T2" fmla="*/ 1958 w 98"/>
                <a:gd name="T3" fmla="*/ 824 h 86"/>
                <a:gd name="T4" fmla="*/ 3908 w 98"/>
                <a:gd name="T5" fmla="*/ 11093 h 86"/>
                <a:gd name="T6" fmla="*/ 7425 w 98"/>
                <a:gd name="T7" fmla="*/ 9871 h 86"/>
                <a:gd name="T8" fmla="*/ 9500 w 98"/>
                <a:gd name="T9" fmla="*/ 9871 h 86"/>
                <a:gd name="T10" fmla="*/ 9187 w 98"/>
                <a:gd name="T11" fmla="*/ 6138 h 86"/>
                <a:gd name="T12" fmla="*/ 9582 w 98"/>
                <a:gd name="T13" fmla="*/ 2204 h 86"/>
                <a:gd name="T14" fmla="*/ 5468 w 98"/>
                <a:gd name="T15" fmla="*/ 2204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86"/>
                <a:gd name="T26" fmla="*/ 98 w 98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86">
                  <a:moveTo>
                    <a:pt x="56" y="16"/>
                  </a:moveTo>
                  <a:cubicBezTo>
                    <a:pt x="42" y="15"/>
                    <a:pt x="30" y="0"/>
                    <a:pt x="20" y="6"/>
                  </a:cubicBezTo>
                  <a:cubicBezTo>
                    <a:pt x="0" y="16"/>
                    <a:pt x="5" y="64"/>
                    <a:pt x="40" y="81"/>
                  </a:cubicBezTo>
                  <a:cubicBezTo>
                    <a:pt x="51" y="86"/>
                    <a:pt x="52" y="72"/>
                    <a:pt x="76" y="72"/>
                  </a:cubicBezTo>
                  <a:cubicBezTo>
                    <a:pt x="97" y="72"/>
                    <a:pt x="97" y="72"/>
                    <a:pt x="97" y="72"/>
                  </a:cubicBezTo>
                  <a:cubicBezTo>
                    <a:pt x="95" y="66"/>
                    <a:pt x="94" y="56"/>
                    <a:pt x="94" y="45"/>
                  </a:cubicBezTo>
                  <a:cubicBezTo>
                    <a:pt x="94" y="33"/>
                    <a:pt x="96" y="23"/>
                    <a:pt x="98" y="16"/>
                  </a:cubicBezTo>
                  <a:cubicBezTo>
                    <a:pt x="82" y="16"/>
                    <a:pt x="66" y="17"/>
                    <a:pt x="56" y="16"/>
                  </a:cubicBezTo>
                  <a:close/>
                </a:path>
              </a:pathLst>
            </a:custGeom>
            <a:solidFill>
              <a:srgbClr val="D0EBF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Freeform 191"/>
            <p:cNvSpPr>
              <a:spLocks/>
            </p:cNvSpPr>
            <p:nvPr/>
          </p:nvSpPr>
          <p:spPr bwMode="auto">
            <a:xfrm>
              <a:off x="2115" y="1182"/>
              <a:ext cx="1480" cy="2539"/>
            </a:xfrm>
            <a:custGeom>
              <a:avLst/>
              <a:gdLst>
                <a:gd name="T0" fmla="*/ 41875 w 592"/>
                <a:gd name="T1" fmla="*/ 31020 h 952"/>
                <a:gd name="T2" fmla="*/ 41300 w 592"/>
                <a:gd name="T3" fmla="*/ 30921 h 952"/>
                <a:gd name="T4" fmla="*/ 39342 w 592"/>
                <a:gd name="T5" fmla="*/ 20792 h 952"/>
                <a:gd name="T6" fmla="*/ 40705 w 592"/>
                <a:gd name="T7" fmla="*/ 20883 h 952"/>
                <a:gd name="T8" fmla="*/ 40237 w 592"/>
                <a:gd name="T9" fmla="*/ 0 h 952"/>
                <a:gd name="T10" fmla="*/ 28832 w 592"/>
                <a:gd name="T11" fmla="*/ 4459 h 952"/>
                <a:gd name="T12" fmla="*/ 17655 w 592"/>
                <a:gd name="T13" fmla="*/ 248 h 952"/>
                <a:gd name="T14" fmla="*/ 16092 w 592"/>
                <a:gd name="T15" fmla="*/ 30108 h 952"/>
                <a:gd name="T16" fmla="*/ 2425 w 592"/>
                <a:gd name="T17" fmla="*/ 104982 h 952"/>
                <a:gd name="T18" fmla="*/ 28907 w 592"/>
                <a:gd name="T19" fmla="*/ 128468 h 952"/>
                <a:gd name="T20" fmla="*/ 28987 w 592"/>
                <a:gd name="T21" fmla="*/ 128468 h 952"/>
                <a:gd name="T22" fmla="*/ 55470 w 592"/>
                <a:gd name="T23" fmla="*/ 104982 h 952"/>
                <a:gd name="T24" fmla="*/ 41875 w 592"/>
                <a:gd name="T25" fmla="*/ 31020 h 9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2"/>
                <a:gd name="T40" fmla="*/ 0 h 952"/>
                <a:gd name="T41" fmla="*/ 592 w 592"/>
                <a:gd name="T42" fmla="*/ 952 h 9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2" h="952">
                  <a:moveTo>
                    <a:pt x="429" y="230"/>
                  </a:moveTo>
                  <a:cubicBezTo>
                    <a:pt x="427" y="230"/>
                    <a:pt x="425" y="230"/>
                    <a:pt x="423" y="229"/>
                  </a:cubicBezTo>
                  <a:cubicBezTo>
                    <a:pt x="388" y="212"/>
                    <a:pt x="383" y="164"/>
                    <a:pt x="403" y="154"/>
                  </a:cubicBezTo>
                  <a:cubicBezTo>
                    <a:pt x="407" y="151"/>
                    <a:pt x="412" y="152"/>
                    <a:pt x="417" y="155"/>
                  </a:cubicBezTo>
                  <a:cubicBezTo>
                    <a:pt x="409" y="91"/>
                    <a:pt x="411" y="45"/>
                    <a:pt x="412" y="0"/>
                  </a:cubicBezTo>
                  <a:cubicBezTo>
                    <a:pt x="391" y="20"/>
                    <a:pt x="347" y="33"/>
                    <a:pt x="295" y="33"/>
                  </a:cubicBezTo>
                  <a:cubicBezTo>
                    <a:pt x="245" y="33"/>
                    <a:pt x="202" y="21"/>
                    <a:pt x="181" y="2"/>
                  </a:cubicBezTo>
                  <a:cubicBezTo>
                    <a:pt x="182" y="61"/>
                    <a:pt x="185" y="123"/>
                    <a:pt x="165" y="223"/>
                  </a:cubicBezTo>
                  <a:cubicBezTo>
                    <a:pt x="141" y="343"/>
                    <a:pt x="0" y="643"/>
                    <a:pt x="25" y="778"/>
                  </a:cubicBezTo>
                  <a:cubicBezTo>
                    <a:pt x="48" y="900"/>
                    <a:pt x="141" y="952"/>
                    <a:pt x="296" y="952"/>
                  </a:cubicBezTo>
                  <a:cubicBezTo>
                    <a:pt x="297" y="952"/>
                    <a:pt x="297" y="952"/>
                    <a:pt x="297" y="952"/>
                  </a:cubicBezTo>
                  <a:cubicBezTo>
                    <a:pt x="452" y="952"/>
                    <a:pt x="545" y="900"/>
                    <a:pt x="568" y="778"/>
                  </a:cubicBezTo>
                  <a:cubicBezTo>
                    <a:pt x="592" y="646"/>
                    <a:pt x="457" y="354"/>
                    <a:pt x="429" y="230"/>
                  </a:cubicBezTo>
                  <a:close/>
                </a:path>
              </a:pathLst>
            </a:custGeom>
            <a:solidFill>
              <a:srgbClr val="EBF6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192"/>
            <p:cNvSpPr>
              <a:spLocks/>
            </p:cNvSpPr>
            <p:nvPr/>
          </p:nvSpPr>
          <p:spPr bwMode="auto">
            <a:xfrm>
              <a:off x="2275" y="3097"/>
              <a:ext cx="1152" cy="616"/>
            </a:xfrm>
            <a:custGeom>
              <a:avLst/>
              <a:gdLst>
                <a:gd name="T0" fmla="*/ 44723 w 461"/>
                <a:gd name="T1" fmla="*/ 11741 h 231"/>
                <a:gd name="T2" fmla="*/ 22613 w 461"/>
                <a:gd name="T3" fmla="*/ 0 h 231"/>
                <a:gd name="T4" fmla="*/ 467 w 461"/>
                <a:gd name="T5" fmla="*/ 11741 h 231"/>
                <a:gd name="T6" fmla="*/ 0 w 461"/>
                <a:gd name="T7" fmla="*/ 12685 h 231"/>
                <a:gd name="T8" fmla="*/ 22613 w 461"/>
                <a:gd name="T9" fmla="*/ 31155 h 231"/>
                <a:gd name="T10" fmla="*/ 22613 w 461"/>
                <a:gd name="T11" fmla="*/ 31155 h 231"/>
                <a:gd name="T12" fmla="*/ 44923 w 461"/>
                <a:gd name="T13" fmla="*/ 13901 h 231"/>
                <a:gd name="T14" fmla="*/ 44723 w 461"/>
                <a:gd name="T15" fmla="*/ 11741 h 2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1"/>
                <a:gd name="T25" fmla="*/ 0 h 231"/>
                <a:gd name="T26" fmla="*/ 461 w 461"/>
                <a:gd name="T27" fmla="*/ 231 h 2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1" h="231">
                  <a:moveTo>
                    <a:pt x="459" y="87"/>
                  </a:moveTo>
                  <a:cubicBezTo>
                    <a:pt x="459" y="39"/>
                    <a:pt x="357" y="0"/>
                    <a:pt x="232" y="0"/>
                  </a:cubicBezTo>
                  <a:cubicBezTo>
                    <a:pt x="106" y="0"/>
                    <a:pt x="5" y="39"/>
                    <a:pt x="5" y="87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30" y="189"/>
                    <a:pt x="109" y="231"/>
                    <a:pt x="232" y="231"/>
                  </a:cubicBezTo>
                  <a:cubicBezTo>
                    <a:pt x="232" y="231"/>
                    <a:pt x="232" y="231"/>
                    <a:pt x="232" y="231"/>
                  </a:cubicBezTo>
                  <a:cubicBezTo>
                    <a:pt x="352" y="231"/>
                    <a:pt x="430" y="191"/>
                    <a:pt x="461" y="103"/>
                  </a:cubicBezTo>
                  <a:lnTo>
                    <a:pt x="459" y="87"/>
                  </a:lnTo>
                  <a:close/>
                </a:path>
              </a:pathLst>
            </a:custGeom>
            <a:solidFill>
              <a:srgbClr val="E0F2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Freeform 193"/>
            <p:cNvSpPr>
              <a:spLocks/>
            </p:cNvSpPr>
            <p:nvPr/>
          </p:nvSpPr>
          <p:spPr bwMode="auto">
            <a:xfrm>
              <a:off x="2132" y="1627"/>
              <a:ext cx="478" cy="1966"/>
            </a:xfrm>
            <a:custGeom>
              <a:avLst/>
              <a:gdLst>
                <a:gd name="T0" fmla="*/ 12275 w 191"/>
                <a:gd name="T1" fmla="*/ 50225 h 737"/>
                <a:gd name="T2" fmla="*/ 18557 w 191"/>
                <a:gd name="T3" fmla="*/ 0 h 737"/>
                <a:gd name="T4" fmla="*/ 12871 w 191"/>
                <a:gd name="T5" fmla="*/ 38384 h 737"/>
                <a:gd name="T6" fmla="*/ 11692 w 191"/>
                <a:gd name="T7" fmla="*/ 99546 h 737"/>
                <a:gd name="T8" fmla="*/ 12275 w 191"/>
                <a:gd name="T9" fmla="*/ 50225 h 7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1"/>
                <a:gd name="T16" fmla="*/ 0 h 737"/>
                <a:gd name="T17" fmla="*/ 191 w 191"/>
                <a:gd name="T18" fmla="*/ 737 h 7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1" h="737">
                  <a:moveTo>
                    <a:pt x="125" y="372"/>
                  </a:moveTo>
                  <a:cubicBezTo>
                    <a:pt x="159" y="278"/>
                    <a:pt x="191" y="112"/>
                    <a:pt x="189" y="0"/>
                  </a:cubicBezTo>
                  <a:cubicBezTo>
                    <a:pt x="182" y="93"/>
                    <a:pt x="162" y="190"/>
                    <a:pt x="131" y="284"/>
                  </a:cubicBezTo>
                  <a:cubicBezTo>
                    <a:pt x="87" y="418"/>
                    <a:pt x="0" y="649"/>
                    <a:pt x="119" y="737"/>
                  </a:cubicBezTo>
                  <a:cubicBezTo>
                    <a:pt x="54" y="633"/>
                    <a:pt x="77" y="532"/>
                    <a:pt x="125" y="372"/>
                  </a:cubicBezTo>
                  <a:close/>
                </a:path>
              </a:pathLst>
            </a:custGeom>
            <a:solidFill>
              <a:srgbClr val="BAE3F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Freeform 194"/>
            <p:cNvSpPr>
              <a:spLocks/>
            </p:cNvSpPr>
            <p:nvPr/>
          </p:nvSpPr>
          <p:spPr bwMode="auto">
            <a:xfrm>
              <a:off x="2112" y="2355"/>
              <a:ext cx="293" cy="1024"/>
            </a:xfrm>
            <a:custGeom>
              <a:avLst/>
              <a:gdLst>
                <a:gd name="T0" fmla="*/ 4916 w 117"/>
                <a:gd name="T1" fmla="*/ 37227 h 384"/>
                <a:gd name="T2" fmla="*/ 11527 w 117"/>
                <a:gd name="T3" fmla="*/ 0 h 384"/>
                <a:gd name="T4" fmla="*/ 6221 w 117"/>
                <a:gd name="T5" fmla="*/ 51789 h 384"/>
                <a:gd name="T6" fmla="*/ 4916 w 117"/>
                <a:gd name="T7" fmla="*/ 37227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"/>
                <a:gd name="T13" fmla="*/ 0 h 384"/>
                <a:gd name="T14" fmla="*/ 117 w 117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" h="384">
                  <a:moveTo>
                    <a:pt x="50" y="276"/>
                  </a:moveTo>
                  <a:cubicBezTo>
                    <a:pt x="56" y="210"/>
                    <a:pt x="84" y="103"/>
                    <a:pt x="117" y="0"/>
                  </a:cubicBezTo>
                  <a:cubicBezTo>
                    <a:pt x="88" y="86"/>
                    <a:pt x="0" y="271"/>
                    <a:pt x="63" y="384"/>
                  </a:cubicBezTo>
                  <a:cubicBezTo>
                    <a:pt x="61" y="356"/>
                    <a:pt x="46" y="330"/>
                    <a:pt x="50" y="276"/>
                  </a:cubicBezTo>
                  <a:close/>
                </a:path>
              </a:pathLst>
            </a:custGeom>
            <a:solidFill>
              <a:srgbClr val="00B5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Freeform 195"/>
            <p:cNvSpPr>
              <a:spLocks/>
            </p:cNvSpPr>
            <p:nvPr/>
          </p:nvSpPr>
          <p:spPr bwMode="auto">
            <a:xfrm>
              <a:off x="2822" y="1230"/>
              <a:ext cx="791" cy="2483"/>
            </a:xfrm>
            <a:custGeom>
              <a:avLst/>
              <a:gdLst>
                <a:gd name="T0" fmla="*/ 0 w 316"/>
                <a:gd name="T1" fmla="*/ 3494 h 931"/>
                <a:gd name="T2" fmla="*/ 11780 w 316"/>
                <a:gd name="T3" fmla="*/ 397 h 931"/>
                <a:gd name="T4" fmla="*/ 11888 w 316"/>
                <a:gd name="T5" fmla="*/ 4702 h 931"/>
                <a:gd name="T6" fmla="*/ 12356 w 316"/>
                <a:gd name="T7" fmla="*/ 17149 h 931"/>
                <a:gd name="T8" fmla="*/ 10008 w 316"/>
                <a:gd name="T9" fmla="*/ 23216 h 931"/>
                <a:gd name="T10" fmla="*/ 13740 w 316"/>
                <a:gd name="T11" fmla="*/ 29292 h 931"/>
                <a:gd name="T12" fmla="*/ 20451 w 316"/>
                <a:gd name="T13" fmla="*/ 57629 h 931"/>
                <a:gd name="T14" fmla="*/ 26148 w 316"/>
                <a:gd name="T15" fmla="*/ 108380 h 931"/>
                <a:gd name="T16" fmla="*/ 20451 w 316"/>
                <a:gd name="T17" fmla="*/ 116882 h 931"/>
                <a:gd name="T18" fmla="*/ 1096 w 316"/>
                <a:gd name="T19" fmla="*/ 125225 h 931"/>
                <a:gd name="T20" fmla="*/ 22809 w 316"/>
                <a:gd name="T21" fmla="*/ 98664 h 931"/>
                <a:gd name="T22" fmla="*/ 17707 w 316"/>
                <a:gd name="T23" fmla="*/ 57480 h 931"/>
                <a:gd name="T24" fmla="*/ 11780 w 316"/>
                <a:gd name="T25" fmla="*/ 31418 h 931"/>
                <a:gd name="T26" fmla="*/ 9142 w 316"/>
                <a:gd name="T27" fmla="*/ 22819 h 931"/>
                <a:gd name="T28" fmla="*/ 10213 w 316"/>
                <a:gd name="T29" fmla="*/ 13757 h 931"/>
                <a:gd name="T30" fmla="*/ 7857 w 316"/>
                <a:gd name="T31" fmla="*/ 4305 h 931"/>
                <a:gd name="T32" fmla="*/ 0 w 316"/>
                <a:gd name="T33" fmla="*/ 3494 h 9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6"/>
                <a:gd name="T52" fmla="*/ 0 h 931"/>
                <a:gd name="T53" fmla="*/ 316 w 316"/>
                <a:gd name="T54" fmla="*/ 931 h 93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6" h="931">
                  <a:moveTo>
                    <a:pt x="0" y="26"/>
                  </a:moveTo>
                  <a:cubicBezTo>
                    <a:pt x="24" y="26"/>
                    <a:pt x="81" y="21"/>
                    <a:pt x="120" y="3"/>
                  </a:cubicBezTo>
                  <a:cubicBezTo>
                    <a:pt x="125" y="0"/>
                    <a:pt x="121" y="21"/>
                    <a:pt x="121" y="35"/>
                  </a:cubicBezTo>
                  <a:cubicBezTo>
                    <a:pt x="121" y="48"/>
                    <a:pt x="120" y="100"/>
                    <a:pt x="126" y="127"/>
                  </a:cubicBezTo>
                  <a:cubicBezTo>
                    <a:pt x="116" y="127"/>
                    <a:pt x="93" y="143"/>
                    <a:pt x="102" y="172"/>
                  </a:cubicBezTo>
                  <a:cubicBezTo>
                    <a:pt x="112" y="201"/>
                    <a:pt x="122" y="213"/>
                    <a:pt x="140" y="217"/>
                  </a:cubicBezTo>
                  <a:cubicBezTo>
                    <a:pt x="148" y="245"/>
                    <a:pt x="190" y="372"/>
                    <a:pt x="208" y="427"/>
                  </a:cubicBezTo>
                  <a:cubicBezTo>
                    <a:pt x="226" y="481"/>
                    <a:pt x="316" y="705"/>
                    <a:pt x="266" y="803"/>
                  </a:cubicBezTo>
                  <a:cubicBezTo>
                    <a:pt x="254" y="827"/>
                    <a:pt x="232" y="852"/>
                    <a:pt x="208" y="866"/>
                  </a:cubicBezTo>
                  <a:cubicBezTo>
                    <a:pt x="135" y="908"/>
                    <a:pt x="11" y="928"/>
                    <a:pt x="11" y="928"/>
                  </a:cubicBezTo>
                  <a:cubicBezTo>
                    <a:pt x="72" y="931"/>
                    <a:pt x="224" y="850"/>
                    <a:pt x="232" y="731"/>
                  </a:cubicBezTo>
                  <a:cubicBezTo>
                    <a:pt x="241" y="611"/>
                    <a:pt x="194" y="465"/>
                    <a:pt x="180" y="426"/>
                  </a:cubicBezTo>
                  <a:cubicBezTo>
                    <a:pt x="166" y="387"/>
                    <a:pt x="124" y="246"/>
                    <a:pt x="120" y="233"/>
                  </a:cubicBezTo>
                  <a:cubicBezTo>
                    <a:pt x="116" y="219"/>
                    <a:pt x="97" y="202"/>
                    <a:pt x="93" y="169"/>
                  </a:cubicBezTo>
                  <a:cubicBezTo>
                    <a:pt x="89" y="137"/>
                    <a:pt x="97" y="123"/>
                    <a:pt x="104" y="102"/>
                  </a:cubicBezTo>
                  <a:cubicBezTo>
                    <a:pt x="112" y="81"/>
                    <a:pt x="108" y="34"/>
                    <a:pt x="80" y="32"/>
                  </a:cubicBezTo>
                  <a:cubicBezTo>
                    <a:pt x="51" y="29"/>
                    <a:pt x="11" y="29"/>
                    <a:pt x="0" y="26"/>
                  </a:cubicBezTo>
                  <a:close/>
                </a:path>
              </a:pathLst>
            </a:custGeom>
            <a:solidFill>
              <a:srgbClr val="BAE3F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Freeform 196"/>
            <p:cNvSpPr>
              <a:spLocks/>
            </p:cNvSpPr>
            <p:nvPr/>
          </p:nvSpPr>
          <p:spPr bwMode="auto">
            <a:xfrm>
              <a:off x="2850" y="2369"/>
              <a:ext cx="763" cy="1336"/>
            </a:xfrm>
            <a:custGeom>
              <a:avLst/>
              <a:gdLst>
                <a:gd name="T0" fmla="*/ 15283 w 305"/>
                <a:gd name="T1" fmla="*/ 61747 h 501"/>
                <a:gd name="T2" fmla="*/ 0 w 305"/>
                <a:gd name="T3" fmla="*/ 67563 h 501"/>
                <a:gd name="T4" fmla="*/ 18517 w 305"/>
                <a:gd name="T5" fmla="*/ 61496 h 501"/>
                <a:gd name="T6" fmla="*/ 24989 w 305"/>
                <a:gd name="T7" fmla="*/ 50723 h 501"/>
                <a:gd name="T8" fmla="*/ 19308 w 305"/>
                <a:gd name="T9" fmla="*/ 0 h 501"/>
                <a:gd name="T10" fmla="*/ 23105 w 305"/>
                <a:gd name="T11" fmla="*/ 49357 h 501"/>
                <a:gd name="T12" fmla="*/ 15283 w 305"/>
                <a:gd name="T13" fmla="*/ 61747 h 5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5"/>
                <a:gd name="T22" fmla="*/ 0 h 501"/>
                <a:gd name="T23" fmla="*/ 305 w 305"/>
                <a:gd name="T24" fmla="*/ 501 h 50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5" h="501">
                  <a:moveTo>
                    <a:pt x="156" y="458"/>
                  </a:moveTo>
                  <a:cubicBezTo>
                    <a:pt x="90" y="490"/>
                    <a:pt x="0" y="501"/>
                    <a:pt x="0" y="501"/>
                  </a:cubicBezTo>
                  <a:cubicBezTo>
                    <a:pt x="0" y="501"/>
                    <a:pt x="116" y="498"/>
                    <a:pt x="189" y="456"/>
                  </a:cubicBezTo>
                  <a:cubicBezTo>
                    <a:pt x="213" y="442"/>
                    <a:pt x="243" y="400"/>
                    <a:pt x="255" y="376"/>
                  </a:cubicBezTo>
                  <a:cubicBezTo>
                    <a:pt x="305" y="278"/>
                    <a:pt x="215" y="54"/>
                    <a:pt x="197" y="0"/>
                  </a:cubicBezTo>
                  <a:cubicBezTo>
                    <a:pt x="217" y="89"/>
                    <a:pt x="284" y="250"/>
                    <a:pt x="236" y="366"/>
                  </a:cubicBezTo>
                  <a:cubicBezTo>
                    <a:pt x="229" y="383"/>
                    <a:pt x="196" y="435"/>
                    <a:pt x="156" y="458"/>
                  </a:cubicBezTo>
                  <a:close/>
                </a:path>
              </a:pathLst>
            </a:custGeom>
            <a:solidFill>
              <a:srgbClr val="00B5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Freeform 197"/>
            <p:cNvSpPr>
              <a:spLocks/>
            </p:cNvSpPr>
            <p:nvPr/>
          </p:nvSpPr>
          <p:spPr bwMode="auto">
            <a:xfrm>
              <a:off x="2402" y="3094"/>
              <a:ext cx="995" cy="165"/>
            </a:xfrm>
            <a:custGeom>
              <a:avLst/>
              <a:gdLst>
                <a:gd name="T0" fmla="*/ 38875 w 398"/>
                <a:gd name="T1" fmla="*/ 8271 h 62"/>
                <a:gd name="T2" fmla="*/ 17895 w 398"/>
                <a:gd name="T3" fmla="*/ 0 h 62"/>
                <a:gd name="T4" fmla="*/ 0 w 398"/>
                <a:gd name="T5" fmla="*/ 5070 h 62"/>
                <a:gd name="T6" fmla="*/ 0 60000 65536"/>
                <a:gd name="T7" fmla="*/ 0 60000 65536"/>
                <a:gd name="T8" fmla="*/ 0 60000 65536"/>
                <a:gd name="T9" fmla="*/ 0 w 398"/>
                <a:gd name="T10" fmla="*/ 0 h 62"/>
                <a:gd name="T11" fmla="*/ 398 w 398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8" h="62">
                  <a:moveTo>
                    <a:pt x="398" y="62"/>
                  </a:moveTo>
                  <a:cubicBezTo>
                    <a:pt x="362" y="25"/>
                    <a:pt x="279" y="0"/>
                    <a:pt x="183" y="0"/>
                  </a:cubicBezTo>
                  <a:cubicBezTo>
                    <a:pt x="109" y="0"/>
                    <a:pt x="43" y="15"/>
                    <a:pt x="0" y="38"/>
                  </a:cubicBezTo>
                </a:path>
              </a:pathLst>
            </a:custGeom>
            <a:noFill/>
            <a:ln w="7938" cap="rnd">
              <a:solidFill>
                <a:srgbClr val="B8B9BB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Oval 198"/>
            <p:cNvSpPr>
              <a:spLocks noChangeArrowheads="1"/>
            </p:cNvSpPr>
            <p:nvPr/>
          </p:nvSpPr>
          <p:spPr bwMode="auto">
            <a:xfrm>
              <a:off x="2475" y="3203"/>
              <a:ext cx="760" cy="347"/>
            </a:xfrm>
            <a:prstGeom prst="ellipse">
              <a:avLst/>
            </a:prstGeom>
            <a:solidFill>
              <a:srgbClr val="EBF6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23" name="Freeform 199"/>
            <p:cNvSpPr>
              <a:spLocks/>
            </p:cNvSpPr>
            <p:nvPr/>
          </p:nvSpPr>
          <p:spPr bwMode="auto">
            <a:xfrm>
              <a:off x="3385" y="1603"/>
              <a:ext cx="42" cy="187"/>
            </a:xfrm>
            <a:custGeom>
              <a:avLst/>
              <a:gdLst>
                <a:gd name="T0" fmla="*/ 739 w 17"/>
                <a:gd name="T1" fmla="*/ 9534 h 70"/>
                <a:gd name="T2" fmla="*/ 0 w 17"/>
                <a:gd name="T3" fmla="*/ 4790 h 70"/>
                <a:gd name="T4" fmla="*/ 739 w 17"/>
                <a:gd name="T5" fmla="*/ 0 h 70"/>
                <a:gd name="T6" fmla="*/ 1569 w 17"/>
                <a:gd name="T7" fmla="*/ 0 h 70"/>
                <a:gd name="T8" fmla="*/ 813 w 17"/>
                <a:gd name="T9" fmla="*/ 4790 h 70"/>
                <a:gd name="T10" fmla="*/ 1569 w 17"/>
                <a:gd name="T11" fmla="*/ 9534 h 70"/>
                <a:gd name="T12" fmla="*/ 739 w 17"/>
                <a:gd name="T13" fmla="*/ 9534 h 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70"/>
                <a:gd name="T23" fmla="*/ 17 w 17"/>
                <a:gd name="T24" fmla="*/ 70 h 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70">
                  <a:moveTo>
                    <a:pt x="8" y="70"/>
                  </a:moveTo>
                  <a:cubicBezTo>
                    <a:pt x="4" y="70"/>
                    <a:pt x="0" y="54"/>
                    <a:pt x="0" y="35"/>
                  </a:cubicBezTo>
                  <a:cubicBezTo>
                    <a:pt x="0" y="15"/>
                    <a:pt x="4" y="0"/>
                    <a:pt x="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3" y="0"/>
                    <a:pt x="9" y="15"/>
                    <a:pt x="9" y="35"/>
                  </a:cubicBezTo>
                  <a:cubicBezTo>
                    <a:pt x="9" y="54"/>
                    <a:pt x="13" y="70"/>
                    <a:pt x="17" y="70"/>
                  </a:cubicBezTo>
                  <a:lnTo>
                    <a:pt x="8" y="70"/>
                  </a:lnTo>
                  <a:close/>
                </a:path>
              </a:pathLst>
            </a:custGeom>
            <a:solidFill>
              <a:srgbClr val="F7FC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Freeform 200"/>
            <p:cNvSpPr>
              <a:spLocks/>
            </p:cNvSpPr>
            <p:nvPr/>
          </p:nvSpPr>
          <p:spPr bwMode="auto">
            <a:xfrm>
              <a:off x="3422" y="1622"/>
              <a:ext cx="73" cy="144"/>
            </a:xfrm>
            <a:custGeom>
              <a:avLst/>
              <a:gdLst>
                <a:gd name="T0" fmla="*/ 715 w 29"/>
                <a:gd name="T1" fmla="*/ 7283 h 54"/>
                <a:gd name="T2" fmla="*/ 0 w 29"/>
                <a:gd name="T3" fmla="*/ 3640 h 54"/>
                <a:gd name="T4" fmla="*/ 715 w 29"/>
                <a:gd name="T5" fmla="*/ 0 h 54"/>
                <a:gd name="T6" fmla="*/ 2933 w 29"/>
                <a:gd name="T7" fmla="*/ 0 h 54"/>
                <a:gd name="T8" fmla="*/ 2331 w 29"/>
                <a:gd name="T9" fmla="*/ 3640 h 54"/>
                <a:gd name="T10" fmla="*/ 2933 w 29"/>
                <a:gd name="T11" fmla="*/ 7283 h 54"/>
                <a:gd name="T12" fmla="*/ 715 w 29"/>
                <a:gd name="T13" fmla="*/ 7283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9"/>
                <a:gd name="T22" fmla="*/ 0 h 54"/>
                <a:gd name="T23" fmla="*/ 29 w 29"/>
                <a:gd name="T24" fmla="*/ 54 h 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9" h="54">
                  <a:moveTo>
                    <a:pt x="7" y="54"/>
                  </a:moveTo>
                  <a:cubicBezTo>
                    <a:pt x="3" y="54"/>
                    <a:pt x="0" y="42"/>
                    <a:pt x="0" y="27"/>
                  </a:cubicBezTo>
                  <a:cubicBezTo>
                    <a:pt x="0" y="12"/>
                    <a:pt x="3" y="0"/>
                    <a:pt x="7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6" y="0"/>
                    <a:pt x="23" y="12"/>
                    <a:pt x="23" y="27"/>
                  </a:cubicBezTo>
                  <a:cubicBezTo>
                    <a:pt x="23" y="42"/>
                    <a:pt x="26" y="54"/>
                    <a:pt x="29" y="54"/>
                  </a:cubicBezTo>
                  <a:lnTo>
                    <a:pt x="7" y="54"/>
                  </a:lnTo>
                  <a:close/>
                </a:path>
              </a:pathLst>
            </a:custGeom>
            <a:solidFill>
              <a:srgbClr val="D0EBF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Freeform 201"/>
            <p:cNvSpPr>
              <a:spLocks/>
            </p:cNvSpPr>
            <p:nvPr/>
          </p:nvSpPr>
          <p:spPr bwMode="auto">
            <a:xfrm>
              <a:off x="3407" y="1603"/>
              <a:ext cx="35" cy="187"/>
            </a:xfrm>
            <a:custGeom>
              <a:avLst/>
              <a:gdLst>
                <a:gd name="T0" fmla="*/ 1300 w 14"/>
                <a:gd name="T1" fmla="*/ 8292 h 70"/>
                <a:gd name="T2" fmla="*/ 595 w 14"/>
                <a:gd name="T3" fmla="*/ 4632 h 70"/>
                <a:gd name="T4" fmla="*/ 1300 w 14"/>
                <a:gd name="T5" fmla="*/ 970 h 70"/>
                <a:gd name="T6" fmla="*/ 1375 w 14"/>
                <a:gd name="T7" fmla="*/ 970 h 70"/>
                <a:gd name="T8" fmla="*/ 780 w 14"/>
                <a:gd name="T9" fmla="*/ 0 h 70"/>
                <a:gd name="T10" fmla="*/ 0 w 14"/>
                <a:gd name="T11" fmla="*/ 4790 h 70"/>
                <a:gd name="T12" fmla="*/ 780 w 14"/>
                <a:gd name="T13" fmla="*/ 9534 h 70"/>
                <a:gd name="T14" fmla="*/ 1375 w 14"/>
                <a:gd name="T15" fmla="*/ 8292 h 70"/>
                <a:gd name="T16" fmla="*/ 1300 w 14"/>
                <a:gd name="T17" fmla="*/ 8292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0"/>
                <a:gd name="T29" fmla="*/ 14 w 14"/>
                <a:gd name="T30" fmla="*/ 70 h 7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0">
                  <a:moveTo>
                    <a:pt x="13" y="61"/>
                  </a:moveTo>
                  <a:cubicBezTo>
                    <a:pt x="9" y="61"/>
                    <a:pt x="6" y="49"/>
                    <a:pt x="6" y="34"/>
                  </a:cubicBezTo>
                  <a:cubicBezTo>
                    <a:pt x="6" y="19"/>
                    <a:pt x="9" y="7"/>
                    <a:pt x="13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2" y="3"/>
                    <a:pt x="10" y="0"/>
                    <a:pt x="8" y="0"/>
                  </a:cubicBezTo>
                  <a:cubicBezTo>
                    <a:pt x="4" y="0"/>
                    <a:pt x="0" y="15"/>
                    <a:pt x="0" y="35"/>
                  </a:cubicBezTo>
                  <a:cubicBezTo>
                    <a:pt x="0" y="54"/>
                    <a:pt x="4" y="70"/>
                    <a:pt x="8" y="70"/>
                  </a:cubicBezTo>
                  <a:cubicBezTo>
                    <a:pt x="11" y="70"/>
                    <a:pt x="13" y="67"/>
                    <a:pt x="14" y="61"/>
                  </a:cubicBezTo>
                  <a:lnTo>
                    <a:pt x="13" y="61"/>
                  </a:lnTo>
                  <a:close/>
                </a:path>
              </a:pathLst>
            </a:custGeom>
            <a:solidFill>
              <a:srgbClr val="80C6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" name="Freeform 202"/>
            <p:cNvSpPr>
              <a:spLocks/>
            </p:cNvSpPr>
            <p:nvPr/>
          </p:nvSpPr>
          <p:spPr bwMode="auto">
            <a:xfrm>
              <a:off x="3342" y="1622"/>
              <a:ext cx="50" cy="144"/>
            </a:xfrm>
            <a:custGeom>
              <a:avLst/>
              <a:gdLst>
                <a:gd name="T0" fmla="*/ 1687 w 20"/>
                <a:gd name="T1" fmla="*/ 3789 h 54"/>
                <a:gd name="T2" fmla="*/ 1957 w 20"/>
                <a:gd name="T3" fmla="*/ 0 h 54"/>
                <a:gd name="T4" fmla="*/ 675 w 20"/>
                <a:gd name="T5" fmla="*/ 0 h 54"/>
                <a:gd name="T6" fmla="*/ 0 w 20"/>
                <a:gd name="T7" fmla="*/ 3640 h 54"/>
                <a:gd name="T8" fmla="*/ 675 w 20"/>
                <a:gd name="T9" fmla="*/ 7283 h 54"/>
                <a:gd name="T10" fmla="*/ 1957 w 20"/>
                <a:gd name="T11" fmla="*/ 7283 h 54"/>
                <a:gd name="T12" fmla="*/ 1687 w 20"/>
                <a:gd name="T13" fmla="*/ 3789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54"/>
                <a:gd name="T23" fmla="*/ 20 w 20"/>
                <a:gd name="T24" fmla="*/ 54 h 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54">
                  <a:moveTo>
                    <a:pt x="17" y="28"/>
                  </a:moveTo>
                  <a:cubicBezTo>
                    <a:pt x="17" y="17"/>
                    <a:pt x="18" y="7"/>
                    <a:pt x="2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12"/>
                    <a:pt x="0" y="27"/>
                  </a:cubicBezTo>
                  <a:cubicBezTo>
                    <a:pt x="0" y="42"/>
                    <a:pt x="3" y="54"/>
                    <a:pt x="7" y="54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8" y="48"/>
                    <a:pt x="17" y="38"/>
                    <a:pt x="17" y="28"/>
                  </a:cubicBezTo>
                  <a:close/>
                </a:path>
              </a:pathLst>
            </a:custGeom>
            <a:solidFill>
              <a:srgbClr val="D0EBF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" name="Freeform 203"/>
            <p:cNvSpPr>
              <a:spLocks/>
            </p:cNvSpPr>
            <p:nvPr/>
          </p:nvSpPr>
          <p:spPr bwMode="auto">
            <a:xfrm>
              <a:off x="3330" y="1603"/>
              <a:ext cx="37" cy="187"/>
            </a:xfrm>
            <a:custGeom>
              <a:avLst/>
              <a:gdLst>
                <a:gd name="T0" fmla="*/ 1112 w 15"/>
                <a:gd name="T1" fmla="*/ 8292 h 70"/>
                <a:gd name="T2" fmla="*/ 451 w 15"/>
                <a:gd name="T3" fmla="*/ 4632 h 70"/>
                <a:gd name="T4" fmla="*/ 1112 w 15"/>
                <a:gd name="T5" fmla="*/ 970 h 70"/>
                <a:gd name="T6" fmla="*/ 1290 w 15"/>
                <a:gd name="T7" fmla="*/ 970 h 70"/>
                <a:gd name="T8" fmla="*/ 809 w 15"/>
                <a:gd name="T9" fmla="*/ 0 h 70"/>
                <a:gd name="T10" fmla="*/ 0 w 15"/>
                <a:gd name="T11" fmla="*/ 4790 h 70"/>
                <a:gd name="T12" fmla="*/ 809 w 15"/>
                <a:gd name="T13" fmla="*/ 9534 h 70"/>
                <a:gd name="T14" fmla="*/ 1364 w 15"/>
                <a:gd name="T15" fmla="*/ 8292 h 70"/>
                <a:gd name="T16" fmla="*/ 1112 w 15"/>
                <a:gd name="T17" fmla="*/ 8292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70"/>
                <a:gd name="T29" fmla="*/ 15 w 15"/>
                <a:gd name="T30" fmla="*/ 70 h 7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70">
                  <a:moveTo>
                    <a:pt x="12" y="61"/>
                  </a:moveTo>
                  <a:cubicBezTo>
                    <a:pt x="8" y="61"/>
                    <a:pt x="5" y="49"/>
                    <a:pt x="5" y="34"/>
                  </a:cubicBezTo>
                  <a:cubicBezTo>
                    <a:pt x="5" y="19"/>
                    <a:pt x="8" y="7"/>
                    <a:pt x="12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3"/>
                    <a:pt x="11" y="0"/>
                    <a:pt x="9" y="0"/>
                  </a:cubicBezTo>
                  <a:cubicBezTo>
                    <a:pt x="4" y="0"/>
                    <a:pt x="0" y="15"/>
                    <a:pt x="0" y="35"/>
                  </a:cubicBezTo>
                  <a:cubicBezTo>
                    <a:pt x="0" y="54"/>
                    <a:pt x="4" y="70"/>
                    <a:pt x="9" y="70"/>
                  </a:cubicBezTo>
                  <a:cubicBezTo>
                    <a:pt x="11" y="70"/>
                    <a:pt x="13" y="67"/>
                    <a:pt x="15" y="61"/>
                  </a:cubicBezTo>
                  <a:lnTo>
                    <a:pt x="12" y="61"/>
                  </a:lnTo>
                  <a:close/>
                </a:path>
              </a:pathLst>
            </a:custGeom>
            <a:solidFill>
              <a:srgbClr val="80C6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" name="Oval 204"/>
            <p:cNvSpPr>
              <a:spLocks noChangeArrowheads="1"/>
            </p:cNvSpPr>
            <p:nvPr/>
          </p:nvSpPr>
          <p:spPr bwMode="auto">
            <a:xfrm>
              <a:off x="2530" y="824"/>
              <a:ext cx="647" cy="312"/>
            </a:xfrm>
            <a:prstGeom prst="ellipse">
              <a:avLst/>
            </a:prstGeom>
            <a:solidFill>
              <a:srgbClr val="F9FC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29" name="Oval 205"/>
            <p:cNvSpPr>
              <a:spLocks noChangeArrowheads="1"/>
            </p:cNvSpPr>
            <p:nvPr/>
          </p:nvSpPr>
          <p:spPr bwMode="auto">
            <a:xfrm>
              <a:off x="2567" y="853"/>
              <a:ext cx="570" cy="246"/>
            </a:xfrm>
            <a:prstGeom prst="ellipse">
              <a:avLst/>
            </a:prstGeom>
            <a:solidFill>
              <a:srgbClr val="B7E2F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30" name="Freeform 206"/>
            <p:cNvSpPr>
              <a:spLocks/>
            </p:cNvSpPr>
            <p:nvPr/>
          </p:nvSpPr>
          <p:spPr bwMode="auto">
            <a:xfrm>
              <a:off x="2567" y="853"/>
              <a:ext cx="525" cy="246"/>
            </a:xfrm>
            <a:custGeom>
              <a:avLst/>
              <a:gdLst>
                <a:gd name="T0" fmla="*/ 20520 w 210"/>
                <a:gd name="T1" fmla="*/ 9559 h 92"/>
                <a:gd name="T2" fmla="*/ 11330 w 210"/>
                <a:gd name="T3" fmla="*/ 6134 h 92"/>
                <a:gd name="T4" fmla="*/ 6063 w 210"/>
                <a:gd name="T5" fmla="*/ 7265 h 92"/>
                <a:gd name="T6" fmla="*/ 5938 w 210"/>
                <a:gd name="T7" fmla="*/ 7265 h 92"/>
                <a:gd name="T8" fmla="*/ 5280 w 210"/>
                <a:gd name="T9" fmla="*/ 7514 h 92"/>
                <a:gd name="T10" fmla="*/ 2345 w 210"/>
                <a:gd name="T11" fmla="*/ 5219 h 92"/>
                <a:gd name="T12" fmla="*/ 10550 w 210"/>
                <a:gd name="T13" fmla="*/ 0 h 92"/>
                <a:gd name="T14" fmla="*/ 0 w 210"/>
                <a:gd name="T15" fmla="*/ 6292 h 92"/>
                <a:gd name="T16" fmla="*/ 1875 w 210"/>
                <a:gd name="T17" fmla="*/ 9559 h 92"/>
                <a:gd name="T18" fmla="*/ 1875 w 210"/>
                <a:gd name="T19" fmla="*/ 9559 h 92"/>
                <a:gd name="T20" fmla="*/ 1875 w 210"/>
                <a:gd name="T21" fmla="*/ 9559 h 92"/>
                <a:gd name="T22" fmla="*/ 2157 w 210"/>
                <a:gd name="T23" fmla="*/ 9867 h 92"/>
                <a:gd name="T24" fmla="*/ 2270 w 210"/>
                <a:gd name="T25" fmla="*/ 9867 h 92"/>
                <a:gd name="T26" fmla="*/ 2938 w 210"/>
                <a:gd name="T27" fmla="*/ 10383 h 92"/>
                <a:gd name="T28" fmla="*/ 2938 w 210"/>
                <a:gd name="T29" fmla="*/ 10383 h 92"/>
                <a:gd name="T30" fmla="*/ 11143 w 210"/>
                <a:gd name="T31" fmla="*/ 12575 h 92"/>
                <a:gd name="T32" fmla="*/ 20520 w 210"/>
                <a:gd name="T33" fmla="*/ 9559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0"/>
                <a:gd name="T52" fmla="*/ 0 h 92"/>
                <a:gd name="T53" fmla="*/ 210 w 210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0" h="92">
                  <a:moveTo>
                    <a:pt x="210" y="70"/>
                  </a:moveTo>
                  <a:cubicBezTo>
                    <a:pt x="191" y="58"/>
                    <a:pt x="159" y="45"/>
                    <a:pt x="116" y="45"/>
                  </a:cubicBezTo>
                  <a:cubicBezTo>
                    <a:pt x="96" y="45"/>
                    <a:pt x="77" y="50"/>
                    <a:pt x="62" y="53"/>
                  </a:cubicBezTo>
                  <a:cubicBezTo>
                    <a:pt x="62" y="53"/>
                    <a:pt x="62" y="53"/>
                    <a:pt x="61" y="53"/>
                  </a:cubicBezTo>
                  <a:cubicBezTo>
                    <a:pt x="59" y="54"/>
                    <a:pt x="57" y="54"/>
                    <a:pt x="54" y="55"/>
                  </a:cubicBezTo>
                  <a:cubicBezTo>
                    <a:pt x="36" y="58"/>
                    <a:pt x="13" y="53"/>
                    <a:pt x="24" y="38"/>
                  </a:cubicBezTo>
                  <a:cubicBezTo>
                    <a:pt x="37" y="19"/>
                    <a:pt x="79" y="7"/>
                    <a:pt x="108" y="0"/>
                  </a:cubicBezTo>
                  <a:cubicBezTo>
                    <a:pt x="41" y="2"/>
                    <a:pt x="0" y="28"/>
                    <a:pt x="0" y="46"/>
                  </a:cubicBezTo>
                  <a:cubicBezTo>
                    <a:pt x="0" y="54"/>
                    <a:pt x="7" y="62"/>
                    <a:pt x="19" y="70"/>
                  </a:cubicBezTo>
                  <a:cubicBezTo>
                    <a:pt x="19" y="70"/>
                    <a:pt x="19" y="70"/>
                    <a:pt x="19" y="70"/>
                  </a:cubicBezTo>
                  <a:cubicBezTo>
                    <a:pt x="19" y="70"/>
                    <a:pt x="19" y="70"/>
                    <a:pt x="19" y="70"/>
                  </a:cubicBezTo>
                  <a:cubicBezTo>
                    <a:pt x="20" y="71"/>
                    <a:pt x="21" y="71"/>
                    <a:pt x="22" y="72"/>
                  </a:cubicBezTo>
                  <a:cubicBezTo>
                    <a:pt x="22" y="72"/>
                    <a:pt x="23" y="72"/>
                    <a:pt x="23" y="72"/>
                  </a:cubicBezTo>
                  <a:cubicBezTo>
                    <a:pt x="25" y="74"/>
                    <a:pt x="28" y="75"/>
                    <a:pt x="30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50" y="85"/>
                    <a:pt x="79" y="92"/>
                    <a:pt x="114" y="92"/>
                  </a:cubicBezTo>
                  <a:cubicBezTo>
                    <a:pt x="158" y="92"/>
                    <a:pt x="191" y="82"/>
                    <a:pt x="210" y="70"/>
                  </a:cubicBezTo>
                  <a:close/>
                </a:path>
              </a:pathLst>
            </a:custGeom>
            <a:solidFill>
              <a:srgbClr val="7ACCE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" name="Freeform 207"/>
            <p:cNvSpPr>
              <a:spLocks/>
            </p:cNvSpPr>
            <p:nvPr/>
          </p:nvSpPr>
          <p:spPr bwMode="auto">
            <a:xfrm>
              <a:off x="2567" y="920"/>
              <a:ext cx="475" cy="179"/>
            </a:xfrm>
            <a:custGeom>
              <a:avLst/>
              <a:gdLst>
                <a:gd name="T0" fmla="*/ 18562 w 190"/>
                <a:gd name="T1" fmla="*/ 7494 h 67"/>
                <a:gd name="T2" fmla="*/ 11143 w 190"/>
                <a:gd name="T3" fmla="*/ 5704 h 67"/>
                <a:gd name="T4" fmla="*/ 6958 w 190"/>
                <a:gd name="T5" fmla="*/ 6273 h 67"/>
                <a:gd name="T6" fmla="*/ 987 w 190"/>
                <a:gd name="T7" fmla="*/ 4082 h 67"/>
                <a:gd name="T8" fmla="*/ 1455 w 190"/>
                <a:gd name="T9" fmla="*/ 0 h 67"/>
                <a:gd name="T10" fmla="*/ 0 w 190"/>
                <a:gd name="T11" fmla="*/ 2861 h 67"/>
                <a:gd name="T12" fmla="*/ 3720 w 190"/>
                <a:gd name="T13" fmla="*/ 7494 h 67"/>
                <a:gd name="T14" fmla="*/ 3720 w 190"/>
                <a:gd name="T15" fmla="*/ 7494 h 67"/>
                <a:gd name="T16" fmla="*/ 3832 w 190"/>
                <a:gd name="T17" fmla="*/ 7494 h 67"/>
                <a:gd name="T18" fmla="*/ 4300 w 190"/>
                <a:gd name="T19" fmla="*/ 7745 h 67"/>
                <a:gd name="T20" fmla="*/ 4687 w 190"/>
                <a:gd name="T21" fmla="*/ 7895 h 67"/>
                <a:gd name="T22" fmla="*/ 5155 w 190"/>
                <a:gd name="T23" fmla="*/ 8044 h 67"/>
                <a:gd name="T24" fmla="*/ 5468 w 190"/>
                <a:gd name="T25" fmla="*/ 8143 h 67"/>
                <a:gd name="T26" fmla="*/ 5750 w 190"/>
                <a:gd name="T27" fmla="*/ 8293 h 67"/>
                <a:gd name="T28" fmla="*/ 5750 w 190"/>
                <a:gd name="T29" fmla="*/ 8293 h 67"/>
                <a:gd name="T30" fmla="*/ 11143 w 190"/>
                <a:gd name="T31" fmla="*/ 9116 h 67"/>
                <a:gd name="T32" fmla="*/ 18562 w 190"/>
                <a:gd name="T33" fmla="*/ 7494 h 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90"/>
                <a:gd name="T52" fmla="*/ 0 h 67"/>
                <a:gd name="T53" fmla="*/ 190 w 190"/>
                <a:gd name="T54" fmla="*/ 67 h 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90" h="67">
                  <a:moveTo>
                    <a:pt x="190" y="55"/>
                  </a:moveTo>
                  <a:cubicBezTo>
                    <a:pt x="171" y="47"/>
                    <a:pt x="145" y="42"/>
                    <a:pt x="114" y="42"/>
                  </a:cubicBezTo>
                  <a:cubicBezTo>
                    <a:pt x="98" y="42"/>
                    <a:pt x="84" y="43"/>
                    <a:pt x="71" y="46"/>
                  </a:cubicBezTo>
                  <a:cubicBezTo>
                    <a:pt x="37" y="50"/>
                    <a:pt x="17" y="37"/>
                    <a:pt x="10" y="30"/>
                  </a:cubicBezTo>
                  <a:cubicBezTo>
                    <a:pt x="0" y="19"/>
                    <a:pt x="6" y="11"/>
                    <a:pt x="15" y="0"/>
                  </a:cubicBezTo>
                  <a:cubicBezTo>
                    <a:pt x="5" y="7"/>
                    <a:pt x="0" y="15"/>
                    <a:pt x="0" y="21"/>
                  </a:cubicBezTo>
                  <a:cubicBezTo>
                    <a:pt x="0" y="32"/>
                    <a:pt x="14" y="45"/>
                    <a:pt x="38" y="55"/>
                  </a:cubicBezTo>
                  <a:cubicBezTo>
                    <a:pt x="38" y="55"/>
                    <a:pt x="38" y="55"/>
                    <a:pt x="38" y="55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41" y="56"/>
                    <a:pt x="43" y="56"/>
                    <a:pt x="44" y="57"/>
                  </a:cubicBezTo>
                  <a:cubicBezTo>
                    <a:pt x="46" y="57"/>
                    <a:pt x="47" y="58"/>
                    <a:pt x="48" y="58"/>
                  </a:cubicBezTo>
                  <a:cubicBezTo>
                    <a:pt x="50" y="59"/>
                    <a:pt x="51" y="59"/>
                    <a:pt x="53" y="59"/>
                  </a:cubicBezTo>
                  <a:cubicBezTo>
                    <a:pt x="54" y="60"/>
                    <a:pt x="55" y="60"/>
                    <a:pt x="56" y="60"/>
                  </a:cubicBezTo>
                  <a:cubicBezTo>
                    <a:pt x="57" y="61"/>
                    <a:pt x="58" y="61"/>
                    <a:pt x="59" y="61"/>
                  </a:cubicBezTo>
                  <a:cubicBezTo>
                    <a:pt x="59" y="61"/>
                    <a:pt x="59" y="61"/>
                    <a:pt x="59" y="61"/>
                  </a:cubicBezTo>
                  <a:cubicBezTo>
                    <a:pt x="75" y="65"/>
                    <a:pt x="93" y="67"/>
                    <a:pt x="114" y="67"/>
                  </a:cubicBezTo>
                  <a:cubicBezTo>
                    <a:pt x="145" y="67"/>
                    <a:pt x="171" y="62"/>
                    <a:pt x="190" y="55"/>
                  </a:cubicBezTo>
                  <a:close/>
                </a:path>
              </a:pathLst>
            </a:custGeom>
            <a:solidFill>
              <a:srgbClr val="00AEE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2" name="Freeform 208"/>
            <p:cNvSpPr>
              <a:spLocks/>
            </p:cNvSpPr>
            <p:nvPr/>
          </p:nvSpPr>
          <p:spPr bwMode="auto">
            <a:xfrm>
              <a:off x="2752" y="1072"/>
              <a:ext cx="378" cy="136"/>
            </a:xfrm>
            <a:custGeom>
              <a:avLst/>
              <a:gdLst>
                <a:gd name="T0" fmla="*/ 14840 w 151"/>
                <a:gd name="T1" fmla="*/ 0 h 51"/>
                <a:gd name="T2" fmla="*/ 7658 w 151"/>
                <a:gd name="T3" fmla="*/ 3891 h 51"/>
                <a:gd name="T4" fmla="*/ 0 w 151"/>
                <a:gd name="T5" fmla="*/ 3789 h 51"/>
                <a:gd name="T6" fmla="*/ 14840 w 15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1"/>
                <a:gd name="T13" fmla="*/ 0 h 51"/>
                <a:gd name="T14" fmla="*/ 151 w 15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1" h="51">
                  <a:moveTo>
                    <a:pt x="151" y="0"/>
                  </a:moveTo>
                  <a:cubicBezTo>
                    <a:pt x="131" y="13"/>
                    <a:pt x="109" y="25"/>
                    <a:pt x="78" y="29"/>
                  </a:cubicBezTo>
                  <a:cubicBezTo>
                    <a:pt x="42" y="34"/>
                    <a:pt x="15" y="28"/>
                    <a:pt x="0" y="28"/>
                  </a:cubicBezTo>
                  <a:cubicBezTo>
                    <a:pt x="33" y="50"/>
                    <a:pt x="110" y="51"/>
                    <a:pt x="151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Freeform 209"/>
            <p:cNvSpPr>
              <a:spLocks/>
            </p:cNvSpPr>
            <p:nvPr/>
          </p:nvSpPr>
          <p:spPr bwMode="auto">
            <a:xfrm>
              <a:off x="2857" y="853"/>
              <a:ext cx="280" cy="129"/>
            </a:xfrm>
            <a:custGeom>
              <a:avLst/>
              <a:gdLst>
                <a:gd name="T0" fmla="*/ 0 w 112"/>
                <a:gd name="T1" fmla="*/ 0 h 48"/>
                <a:gd name="T2" fmla="*/ 10938 w 112"/>
                <a:gd name="T3" fmla="*/ 6738 h 48"/>
                <a:gd name="T4" fmla="*/ 0 w 112"/>
                <a:gd name="T5" fmla="*/ 0 h 48"/>
                <a:gd name="T6" fmla="*/ 0 60000 65536"/>
                <a:gd name="T7" fmla="*/ 0 60000 65536"/>
                <a:gd name="T8" fmla="*/ 0 60000 65536"/>
                <a:gd name="T9" fmla="*/ 0 w 112"/>
                <a:gd name="T10" fmla="*/ 0 h 48"/>
                <a:gd name="T11" fmla="*/ 112 w 112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2" h="48">
                  <a:moveTo>
                    <a:pt x="0" y="0"/>
                  </a:moveTo>
                  <a:cubicBezTo>
                    <a:pt x="71" y="0"/>
                    <a:pt x="112" y="27"/>
                    <a:pt x="112" y="48"/>
                  </a:cubicBezTo>
                  <a:cubicBezTo>
                    <a:pt x="107" y="21"/>
                    <a:pt x="28" y="4"/>
                    <a:pt x="0" y="0"/>
                  </a:cubicBezTo>
                  <a:close/>
                </a:path>
              </a:pathLst>
            </a:custGeom>
            <a:solidFill>
              <a:srgbClr val="7ACCE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4" name="Freeform 210"/>
            <p:cNvSpPr>
              <a:spLocks/>
            </p:cNvSpPr>
            <p:nvPr/>
          </p:nvSpPr>
          <p:spPr bwMode="auto">
            <a:xfrm>
              <a:off x="2567" y="853"/>
              <a:ext cx="570" cy="177"/>
            </a:xfrm>
            <a:custGeom>
              <a:avLst/>
              <a:gdLst>
                <a:gd name="T0" fmla="*/ 11145 w 228"/>
                <a:gd name="T1" fmla="*/ 0 h 66"/>
                <a:gd name="T2" fmla="*/ 0 w 228"/>
                <a:gd name="T3" fmla="*/ 6364 h 66"/>
                <a:gd name="T4" fmla="*/ 1375 w 228"/>
                <a:gd name="T5" fmla="*/ 9164 h 66"/>
                <a:gd name="T6" fmla="*/ 21220 w 228"/>
                <a:gd name="T7" fmla="*/ 9006 h 66"/>
                <a:gd name="T8" fmla="*/ 22270 w 228"/>
                <a:gd name="T9" fmla="*/ 6364 h 66"/>
                <a:gd name="T10" fmla="*/ 11145 w 228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8"/>
                <a:gd name="T19" fmla="*/ 0 h 66"/>
                <a:gd name="T20" fmla="*/ 228 w 228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8" h="66">
                  <a:moveTo>
                    <a:pt x="114" y="0"/>
                  </a:moveTo>
                  <a:cubicBezTo>
                    <a:pt x="44" y="0"/>
                    <a:pt x="0" y="27"/>
                    <a:pt x="0" y="46"/>
                  </a:cubicBezTo>
                  <a:cubicBezTo>
                    <a:pt x="0" y="52"/>
                    <a:pt x="5" y="60"/>
                    <a:pt x="14" y="66"/>
                  </a:cubicBezTo>
                  <a:cubicBezTo>
                    <a:pt x="54" y="38"/>
                    <a:pt x="171" y="35"/>
                    <a:pt x="217" y="65"/>
                  </a:cubicBezTo>
                  <a:cubicBezTo>
                    <a:pt x="224" y="59"/>
                    <a:pt x="228" y="52"/>
                    <a:pt x="228" y="46"/>
                  </a:cubicBezTo>
                  <a:cubicBezTo>
                    <a:pt x="228" y="27"/>
                    <a:pt x="185" y="0"/>
                    <a:pt x="114" y="0"/>
                  </a:cubicBezTo>
                  <a:close/>
                </a:path>
              </a:pathLst>
            </a:custGeom>
            <a:solidFill>
              <a:srgbClr val="D2ECF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" name="Freeform 211"/>
            <p:cNvSpPr>
              <a:spLocks/>
            </p:cNvSpPr>
            <p:nvPr/>
          </p:nvSpPr>
          <p:spPr bwMode="auto">
            <a:xfrm>
              <a:off x="2625" y="968"/>
              <a:ext cx="182" cy="86"/>
            </a:xfrm>
            <a:custGeom>
              <a:avLst/>
              <a:gdLst>
                <a:gd name="T0" fmla="*/ 2511 w 73"/>
                <a:gd name="T1" fmla="*/ 4485 h 32"/>
                <a:gd name="T2" fmla="*/ 4246 w 73"/>
                <a:gd name="T3" fmla="*/ 1827 h 32"/>
                <a:gd name="T4" fmla="*/ 7036 w 73"/>
                <a:gd name="T5" fmla="*/ 586 h 32"/>
                <a:gd name="T6" fmla="*/ 0 w 73"/>
                <a:gd name="T7" fmla="*/ 2932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32"/>
                <a:gd name="T14" fmla="*/ 73 w 73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32">
                  <a:moveTo>
                    <a:pt x="26" y="32"/>
                  </a:moveTo>
                  <a:cubicBezTo>
                    <a:pt x="25" y="16"/>
                    <a:pt x="37" y="15"/>
                    <a:pt x="44" y="13"/>
                  </a:cubicBezTo>
                  <a:cubicBezTo>
                    <a:pt x="53" y="10"/>
                    <a:pt x="64" y="5"/>
                    <a:pt x="73" y="4"/>
                  </a:cubicBezTo>
                  <a:cubicBezTo>
                    <a:pt x="52" y="0"/>
                    <a:pt x="21" y="7"/>
                    <a:pt x="0" y="21"/>
                  </a:cubicBezTo>
                </a:path>
              </a:pathLst>
            </a:custGeom>
            <a:solidFill>
              <a:srgbClr val="00AEE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6" name="Freeform 212"/>
            <p:cNvSpPr>
              <a:spLocks/>
            </p:cNvSpPr>
            <p:nvPr/>
          </p:nvSpPr>
          <p:spPr bwMode="auto">
            <a:xfrm>
              <a:off x="2892" y="968"/>
              <a:ext cx="208" cy="110"/>
            </a:xfrm>
            <a:custGeom>
              <a:avLst/>
              <a:gdLst>
                <a:gd name="T0" fmla="*/ 0 w 83"/>
                <a:gd name="T1" fmla="*/ 0 h 41"/>
                <a:gd name="T2" fmla="*/ 8202 w 83"/>
                <a:gd name="T3" fmla="*/ 3203 h 41"/>
                <a:gd name="T4" fmla="*/ 6626 w 83"/>
                <a:gd name="T5" fmla="*/ 4462 h 41"/>
                <a:gd name="T6" fmla="*/ 3148 w 83"/>
                <a:gd name="T7" fmla="*/ 5693 h 41"/>
                <a:gd name="T8" fmla="*/ 3070 w 83"/>
                <a:gd name="T9" fmla="*/ 4038 h 41"/>
                <a:gd name="T10" fmla="*/ 0 w 83"/>
                <a:gd name="T11" fmla="*/ 0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41"/>
                <a:gd name="T20" fmla="*/ 83 w 83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41">
                  <a:moveTo>
                    <a:pt x="0" y="0"/>
                  </a:moveTo>
                  <a:cubicBezTo>
                    <a:pt x="21" y="0"/>
                    <a:pt x="76" y="16"/>
                    <a:pt x="83" y="23"/>
                  </a:cubicBezTo>
                  <a:cubicBezTo>
                    <a:pt x="80" y="25"/>
                    <a:pt x="74" y="29"/>
                    <a:pt x="67" y="32"/>
                  </a:cubicBezTo>
                  <a:cubicBezTo>
                    <a:pt x="55" y="37"/>
                    <a:pt x="39" y="41"/>
                    <a:pt x="32" y="41"/>
                  </a:cubicBezTo>
                  <a:cubicBezTo>
                    <a:pt x="44" y="38"/>
                    <a:pt x="31" y="29"/>
                    <a:pt x="31" y="29"/>
                  </a:cubicBezTo>
                  <a:cubicBezTo>
                    <a:pt x="44" y="29"/>
                    <a:pt x="40" y="10"/>
                    <a:pt x="0" y="0"/>
                  </a:cubicBezTo>
                  <a:close/>
                </a:path>
              </a:pathLst>
            </a:custGeom>
            <a:solidFill>
              <a:srgbClr val="00AEE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Freeform 213"/>
            <p:cNvSpPr>
              <a:spLocks/>
            </p:cNvSpPr>
            <p:nvPr/>
          </p:nvSpPr>
          <p:spPr bwMode="auto">
            <a:xfrm>
              <a:off x="2532" y="859"/>
              <a:ext cx="300" cy="160"/>
            </a:xfrm>
            <a:custGeom>
              <a:avLst/>
              <a:gdLst>
                <a:gd name="T0" fmla="*/ 11720 w 120"/>
                <a:gd name="T1" fmla="*/ 547 h 60"/>
                <a:gd name="T2" fmla="*/ 2158 w 120"/>
                <a:gd name="T3" fmla="*/ 7133 h 60"/>
                <a:gd name="T4" fmla="*/ 2738 w 120"/>
                <a:gd name="T5" fmla="*/ 8099 h 60"/>
                <a:gd name="T6" fmla="*/ 7158 w 120"/>
                <a:gd name="T7" fmla="*/ 5917 h 60"/>
                <a:gd name="T8" fmla="*/ 11720 w 120"/>
                <a:gd name="T9" fmla="*/ 5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0"/>
                <a:gd name="T16" fmla="*/ 0 h 60"/>
                <a:gd name="T17" fmla="*/ 120 w 120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0" h="60">
                  <a:moveTo>
                    <a:pt x="120" y="4"/>
                  </a:moveTo>
                  <a:cubicBezTo>
                    <a:pt x="90" y="0"/>
                    <a:pt x="0" y="26"/>
                    <a:pt x="22" y="53"/>
                  </a:cubicBezTo>
                  <a:cubicBezTo>
                    <a:pt x="26" y="57"/>
                    <a:pt x="28" y="60"/>
                    <a:pt x="28" y="60"/>
                  </a:cubicBezTo>
                  <a:cubicBezTo>
                    <a:pt x="28" y="60"/>
                    <a:pt x="48" y="46"/>
                    <a:pt x="73" y="44"/>
                  </a:cubicBezTo>
                  <a:cubicBezTo>
                    <a:pt x="60" y="41"/>
                    <a:pt x="92" y="6"/>
                    <a:pt x="120" y="4"/>
                  </a:cubicBezTo>
                  <a:close/>
                </a:path>
              </a:pathLst>
            </a:custGeom>
            <a:solidFill>
              <a:srgbClr val="97D6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" name="Freeform 214"/>
            <p:cNvSpPr>
              <a:spLocks/>
            </p:cNvSpPr>
            <p:nvPr/>
          </p:nvSpPr>
          <p:spPr bwMode="auto">
            <a:xfrm>
              <a:off x="3022" y="1032"/>
              <a:ext cx="148" cy="203"/>
            </a:xfrm>
            <a:custGeom>
              <a:avLst/>
              <a:gdLst>
                <a:gd name="T0" fmla="*/ 5857 w 59"/>
                <a:gd name="T1" fmla="*/ 0 h 76"/>
                <a:gd name="T2" fmla="*/ 5857 w 59"/>
                <a:gd name="T3" fmla="*/ 4722 h 76"/>
                <a:gd name="T4" fmla="*/ 4676 w 59"/>
                <a:gd name="T5" fmla="*/ 7070 h 76"/>
                <a:gd name="T6" fmla="*/ 0 w 59"/>
                <a:gd name="T7" fmla="*/ 10332 h 76"/>
                <a:gd name="T8" fmla="*/ 5857 w 59"/>
                <a:gd name="T9" fmla="*/ 0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76"/>
                <a:gd name="T17" fmla="*/ 59 w 59"/>
                <a:gd name="T18" fmla="*/ 76 h 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76">
                  <a:moveTo>
                    <a:pt x="59" y="0"/>
                  </a:moveTo>
                  <a:cubicBezTo>
                    <a:pt x="59" y="35"/>
                    <a:pt x="59" y="35"/>
                    <a:pt x="59" y="35"/>
                  </a:cubicBezTo>
                  <a:cubicBezTo>
                    <a:pt x="59" y="35"/>
                    <a:pt x="56" y="44"/>
                    <a:pt x="47" y="52"/>
                  </a:cubicBezTo>
                  <a:cubicBezTo>
                    <a:pt x="37" y="61"/>
                    <a:pt x="21" y="70"/>
                    <a:pt x="0" y="76"/>
                  </a:cubicBezTo>
                  <a:cubicBezTo>
                    <a:pt x="14" y="70"/>
                    <a:pt x="52" y="45"/>
                    <a:pt x="59" y="0"/>
                  </a:cubicBezTo>
                  <a:close/>
                </a:path>
              </a:pathLst>
            </a:custGeom>
            <a:solidFill>
              <a:srgbClr val="97D6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9" name="Freeform 215"/>
            <p:cNvSpPr>
              <a:spLocks/>
            </p:cNvSpPr>
            <p:nvPr/>
          </p:nvSpPr>
          <p:spPr bwMode="auto">
            <a:xfrm>
              <a:off x="3005" y="1974"/>
              <a:ext cx="420" cy="1694"/>
            </a:xfrm>
            <a:custGeom>
              <a:avLst/>
              <a:gdLst>
                <a:gd name="T0" fmla="*/ 5863 w 168"/>
                <a:gd name="T1" fmla="*/ 0 h 635"/>
                <a:gd name="T2" fmla="*/ 15832 w 168"/>
                <a:gd name="T3" fmla="*/ 58911 h 635"/>
                <a:gd name="T4" fmla="*/ 0 w 168"/>
                <a:gd name="T5" fmla="*/ 85791 h 635"/>
                <a:gd name="T6" fmla="*/ 14457 w 168"/>
                <a:gd name="T7" fmla="*/ 58762 h 635"/>
                <a:gd name="T8" fmla="*/ 5863 w 168"/>
                <a:gd name="T9" fmla="*/ 0 h 6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"/>
                <a:gd name="T16" fmla="*/ 0 h 635"/>
                <a:gd name="T17" fmla="*/ 168 w 168"/>
                <a:gd name="T18" fmla="*/ 635 h 6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" h="635">
                  <a:moveTo>
                    <a:pt x="60" y="0"/>
                  </a:moveTo>
                  <a:cubicBezTo>
                    <a:pt x="92" y="100"/>
                    <a:pt x="168" y="302"/>
                    <a:pt x="162" y="436"/>
                  </a:cubicBezTo>
                  <a:cubicBezTo>
                    <a:pt x="154" y="587"/>
                    <a:pt x="0" y="635"/>
                    <a:pt x="0" y="635"/>
                  </a:cubicBezTo>
                  <a:cubicBezTo>
                    <a:pt x="89" y="605"/>
                    <a:pt x="142" y="499"/>
                    <a:pt x="148" y="435"/>
                  </a:cubicBezTo>
                  <a:cubicBezTo>
                    <a:pt x="159" y="323"/>
                    <a:pt x="94" y="130"/>
                    <a:pt x="6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" name="Freeform 216"/>
            <p:cNvSpPr>
              <a:spLocks/>
            </p:cNvSpPr>
            <p:nvPr/>
          </p:nvSpPr>
          <p:spPr bwMode="auto">
            <a:xfrm>
              <a:off x="2970" y="1230"/>
              <a:ext cx="167" cy="341"/>
            </a:xfrm>
            <a:custGeom>
              <a:avLst/>
              <a:gdLst>
                <a:gd name="T0" fmla="*/ 0 w 67"/>
                <a:gd name="T1" fmla="*/ 2819 h 128"/>
                <a:gd name="T2" fmla="*/ 5095 w 67"/>
                <a:gd name="T3" fmla="*/ 964 h 128"/>
                <a:gd name="T4" fmla="*/ 5870 w 67"/>
                <a:gd name="T5" fmla="*/ 5485 h 128"/>
                <a:gd name="T6" fmla="*/ 6361 w 67"/>
                <a:gd name="T7" fmla="*/ 17167 h 128"/>
                <a:gd name="T8" fmla="*/ 4908 w 67"/>
                <a:gd name="T9" fmla="*/ 3783 h 128"/>
                <a:gd name="T10" fmla="*/ 0 w 67"/>
                <a:gd name="T11" fmla="*/ 2819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128"/>
                <a:gd name="T20" fmla="*/ 67 w 67"/>
                <a:gd name="T21" fmla="*/ 128 h 1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128">
                  <a:moveTo>
                    <a:pt x="0" y="21"/>
                  </a:moveTo>
                  <a:cubicBezTo>
                    <a:pt x="22" y="18"/>
                    <a:pt x="40" y="13"/>
                    <a:pt x="53" y="7"/>
                  </a:cubicBezTo>
                  <a:cubicBezTo>
                    <a:pt x="67" y="0"/>
                    <a:pt x="63" y="11"/>
                    <a:pt x="61" y="41"/>
                  </a:cubicBezTo>
                  <a:cubicBezTo>
                    <a:pt x="60" y="72"/>
                    <a:pt x="62" y="107"/>
                    <a:pt x="66" y="128"/>
                  </a:cubicBezTo>
                  <a:cubicBezTo>
                    <a:pt x="57" y="99"/>
                    <a:pt x="51" y="45"/>
                    <a:pt x="51" y="28"/>
                  </a:cubicBezTo>
                  <a:cubicBezTo>
                    <a:pt x="51" y="11"/>
                    <a:pt x="11" y="21"/>
                    <a:pt x="0" y="21"/>
                  </a:cubicBezTo>
                  <a:close/>
                </a:path>
              </a:pathLst>
            </a:custGeom>
            <a:solidFill>
              <a:srgbClr val="00B5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Freeform 217"/>
            <p:cNvSpPr>
              <a:spLocks/>
            </p:cNvSpPr>
            <p:nvPr/>
          </p:nvSpPr>
          <p:spPr bwMode="auto">
            <a:xfrm>
              <a:off x="2132" y="1318"/>
              <a:ext cx="493" cy="2275"/>
            </a:xfrm>
            <a:custGeom>
              <a:avLst/>
              <a:gdLst>
                <a:gd name="T0" fmla="*/ 11692 w 197"/>
                <a:gd name="T1" fmla="*/ 115121 h 853"/>
                <a:gd name="T2" fmla="*/ 4234 w 197"/>
                <a:gd name="T3" fmla="*/ 98254 h 853"/>
                <a:gd name="T4" fmla="*/ 17065 w 197"/>
                <a:gd name="T5" fmla="*/ 23217 h 853"/>
                <a:gd name="T6" fmla="*/ 18744 w 197"/>
                <a:gd name="T7" fmla="*/ 0 h 853"/>
                <a:gd name="T8" fmla="*/ 12871 w 197"/>
                <a:gd name="T9" fmla="*/ 53989 h 853"/>
                <a:gd name="T10" fmla="*/ 11692 w 197"/>
                <a:gd name="T11" fmla="*/ 115121 h 8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7"/>
                <a:gd name="T19" fmla="*/ 0 h 853"/>
                <a:gd name="T20" fmla="*/ 197 w 197"/>
                <a:gd name="T21" fmla="*/ 853 h 8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7" h="853">
                  <a:moveTo>
                    <a:pt x="119" y="853"/>
                  </a:moveTo>
                  <a:cubicBezTo>
                    <a:pt x="72" y="823"/>
                    <a:pt x="55" y="788"/>
                    <a:pt x="43" y="728"/>
                  </a:cubicBezTo>
                  <a:cubicBezTo>
                    <a:pt x="19" y="593"/>
                    <a:pt x="150" y="292"/>
                    <a:pt x="174" y="172"/>
                  </a:cubicBezTo>
                  <a:cubicBezTo>
                    <a:pt x="189" y="99"/>
                    <a:pt x="191" y="46"/>
                    <a:pt x="191" y="0"/>
                  </a:cubicBezTo>
                  <a:cubicBezTo>
                    <a:pt x="197" y="126"/>
                    <a:pt x="175" y="266"/>
                    <a:pt x="131" y="400"/>
                  </a:cubicBezTo>
                  <a:cubicBezTo>
                    <a:pt x="87" y="534"/>
                    <a:pt x="0" y="765"/>
                    <a:pt x="119" y="85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2" name="Freeform 218"/>
            <p:cNvSpPr>
              <a:spLocks/>
            </p:cNvSpPr>
            <p:nvPr/>
          </p:nvSpPr>
          <p:spPr bwMode="auto">
            <a:xfrm>
              <a:off x="3102" y="1638"/>
              <a:ext cx="205" cy="144"/>
            </a:xfrm>
            <a:custGeom>
              <a:avLst/>
              <a:gdLst>
                <a:gd name="T0" fmla="*/ 393 w 82"/>
                <a:gd name="T1" fmla="*/ 0 h 54"/>
                <a:gd name="T2" fmla="*/ 3018 w 82"/>
                <a:gd name="T3" fmla="*/ 7032 h 54"/>
                <a:gd name="T4" fmla="*/ 5280 w 82"/>
                <a:gd name="T5" fmla="*/ 6221 h 54"/>
                <a:gd name="T6" fmla="*/ 8020 w 82"/>
                <a:gd name="T7" fmla="*/ 6221 h 54"/>
                <a:gd name="T8" fmla="*/ 7625 w 82"/>
                <a:gd name="T9" fmla="*/ 2184 h 54"/>
                <a:gd name="T10" fmla="*/ 4112 w 82"/>
                <a:gd name="T11" fmla="*/ 4856 h 54"/>
                <a:gd name="T12" fmla="*/ 393 w 82"/>
                <a:gd name="T13" fmla="*/ 0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2"/>
                <a:gd name="T22" fmla="*/ 0 h 54"/>
                <a:gd name="T23" fmla="*/ 82 w 82"/>
                <a:gd name="T24" fmla="*/ 54 h 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2" h="54">
                  <a:moveTo>
                    <a:pt x="4" y="0"/>
                  </a:moveTo>
                  <a:cubicBezTo>
                    <a:pt x="0" y="12"/>
                    <a:pt x="7" y="44"/>
                    <a:pt x="31" y="52"/>
                  </a:cubicBezTo>
                  <a:cubicBezTo>
                    <a:pt x="36" y="54"/>
                    <a:pt x="44" y="47"/>
                    <a:pt x="54" y="46"/>
                  </a:cubicBezTo>
                  <a:cubicBezTo>
                    <a:pt x="64" y="44"/>
                    <a:pt x="82" y="46"/>
                    <a:pt x="82" y="46"/>
                  </a:cubicBezTo>
                  <a:cubicBezTo>
                    <a:pt x="79" y="41"/>
                    <a:pt x="77" y="22"/>
                    <a:pt x="78" y="16"/>
                  </a:cubicBezTo>
                  <a:cubicBezTo>
                    <a:pt x="72" y="26"/>
                    <a:pt x="56" y="32"/>
                    <a:pt x="42" y="36"/>
                  </a:cubicBezTo>
                  <a:cubicBezTo>
                    <a:pt x="28" y="40"/>
                    <a:pt x="4" y="26"/>
                    <a:pt x="4" y="0"/>
                  </a:cubicBezTo>
                  <a:close/>
                </a:path>
              </a:pathLst>
            </a:custGeom>
            <a:solidFill>
              <a:srgbClr val="93D5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Freeform 219"/>
            <p:cNvSpPr>
              <a:spLocks/>
            </p:cNvSpPr>
            <p:nvPr/>
          </p:nvSpPr>
          <p:spPr bwMode="auto">
            <a:xfrm>
              <a:off x="3112" y="1688"/>
              <a:ext cx="195" cy="94"/>
            </a:xfrm>
            <a:custGeom>
              <a:avLst/>
              <a:gdLst>
                <a:gd name="T0" fmla="*/ 7625 w 78"/>
                <a:gd name="T1" fmla="*/ 3795 h 35"/>
                <a:gd name="T2" fmla="*/ 4892 w 78"/>
                <a:gd name="T3" fmla="*/ 3795 h 35"/>
                <a:gd name="T4" fmla="*/ 2625 w 78"/>
                <a:gd name="T5" fmla="*/ 4630 h 35"/>
                <a:gd name="T6" fmla="*/ 0 w 78"/>
                <a:gd name="T7" fmla="*/ 0 h 35"/>
                <a:gd name="T8" fmla="*/ 2813 w 78"/>
                <a:gd name="T9" fmla="*/ 3642 h 35"/>
                <a:gd name="T10" fmla="*/ 5080 w 78"/>
                <a:gd name="T11" fmla="*/ 2807 h 35"/>
                <a:gd name="T12" fmla="*/ 7625 w 78"/>
                <a:gd name="T13" fmla="*/ 3795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35"/>
                <a:gd name="T23" fmla="*/ 78 w 78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35">
                  <a:moveTo>
                    <a:pt x="78" y="27"/>
                  </a:moveTo>
                  <a:cubicBezTo>
                    <a:pt x="78" y="27"/>
                    <a:pt x="60" y="25"/>
                    <a:pt x="50" y="27"/>
                  </a:cubicBezTo>
                  <a:cubicBezTo>
                    <a:pt x="40" y="28"/>
                    <a:pt x="32" y="35"/>
                    <a:pt x="27" y="33"/>
                  </a:cubicBezTo>
                  <a:cubicBezTo>
                    <a:pt x="12" y="28"/>
                    <a:pt x="4" y="13"/>
                    <a:pt x="0" y="0"/>
                  </a:cubicBezTo>
                  <a:cubicBezTo>
                    <a:pt x="6" y="9"/>
                    <a:pt x="17" y="27"/>
                    <a:pt x="29" y="26"/>
                  </a:cubicBezTo>
                  <a:cubicBezTo>
                    <a:pt x="41" y="24"/>
                    <a:pt x="43" y="20"/>
                    <a:pt x="52" y="20"/>
                  </a:cubicBezTo>
                  <a:cubicBezTo>
                    <a:pt x="60" y="21"/>
                    <a:pt x="78" y="27"/>
                    <a:pt x="78" y="27"/>
                  </a:cubicBezTo>
                  <a:close/>
                </a:path>
              </a:pathLst>
            </a:custGeom>
            <a:solidFill>
              <a:srgbClr val="00B5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Freeform 220"/>
            <p:cNvSpPr>
              <a:spLocks/>
            </p:cNvSpPr>
            <p:nvPr/>
          </p:nvSpPr>
          <p:spPr bwMode="auto">
            <a:xfrm>
              <a:off x="3350" y="1694"/>
              <a:ext cx="32" cy="69"/>
            </a:xfrm>
            <a:custGeom>
              <a:avLst/>
              <a:gdLst>
                <a:gd name="T0" fmla="*/ 0 w 13"/>
                <a:gd name="T1" fmla="*/ 0 h 26"/>
                <a:gd name="T2" fmla="*/ 805 w 13"/>
                <a:gd name="T3" fmla="*/ 247 h 26"/>
                <a:gd name="T4" fmla="*/ 1177 w 13"/>
                <a:gd name="T5" fmla="*/ 3177 h 26"/>
                <a:gd name="T6" fmla="*/ 182 w 13"/>
                <a:gd name="T7" fmla="*/ 2373 h 26"/>
                <a:gd name="T8" fmla="*/ 74 w 13"/>
                <a:gd name="T9" fmla="*/ 1197 h 26"/>
                <a:gd name="T10" fmla="*/ 0 w 13"/>
                <a:gd name="T11" fmla="*/ 247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26"/>
                <a:gd name="T20" fmla="*/ 13 w 13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26">
                  <a:moveTo>
                    <a:pt x="0" y="0"/>
                  </a:moveTo>
                  <a:cubicBezTo>
                    <a:pt x="2" y="3"/>
                    <a:pt x="6" y="2"/>
                    <a:pt x="9" y="2"/>
                  </a:cubicBezTo>
                  <a:cubicBezTo>
                    <a:pt x="10" y="10"/>
                    <a:pt x="9" y="18"/>
                    <a:pt x="13" y="24"/>
                  </a:cubicBezTo>
                  <a:cubicBezTo>
                    <a:pt x="6" y="24"/>
                    <a:pt x="4" y="26"/>
                    <a:pt x="2" y="18"/>
                  </a:cubicBezTo>
                  <a:cubicBezTo>
                    <a:pt x="2" y="15"/>
                    <a:pt x="1" y="12"/>
                    <a:pt x="1" y="9"/>
                  </a:cubicBezTo>
                  <a:cubicBezTo>
                    <a:pt x="0" y="7"/>
                    <a:pt x="1" y="4"/>
                    <a:pt x="0" y="2"/>
                  </a:cubicBezTo>
                </a:path>
              </a:pathLst>
            </a:custGeom>
            <a:solidFill>
              <a:srgbClr val="93D5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Freeform 221"/>
            <p:cNvSpPr>
              <a:spLocks/>
            </p:cNvSpPr>
            <p:nvPr/>
          </p:nvSpPr>
          <p:spPr bwMode="auto">
            <a:xfrm>
              <a:off x="3430" y="1702"/>
              <a:ext cx="50" cy="64"/>
            </a:xfrm>
            <a:custGeom>
              <a:avLst/>
              <a:gdLst>
                <a:gd name="T0" fmla="*/ 0 w 20"/>
                <a:gd name="T1" fmla="*/ 149 h 24"/>
                <a:gd name="T2" fmla="*/ 393 w 20"/>
                <a:gd name="T3" fmla="*/ 2675 h 24"/>
                <a:gd name="T4" fmla="*/ 1957 w 20"/>
                <a:gd name="T5" fmla="*/ 2979 h 24"/>
                <a:gd name="T6" fmla="*/ 1687 w 20"/>
                <a:gd name="T7" fmla="*/ 1365 h 24"/>
                <a:gd name="T8" fmla="*/ 1563 w 20"/>
                <a:gd name="T9" fmla="*/ 0 h 24"/>
                <a:gd name="T10" fmla="*/ 780 w 20"/>
                <a:gd name="T11" fmla="*/ 547 h 24"/>
                <a:gd name="T12" fmla="*/ 125 w 20"/>
                <a:gd name="T13" fmla="*/ 248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24"/>
                <a:gd name="T23" fmla="*/ 20 w 20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24">
                  <a:moveTo>
                    <a:pt x="0" y="1"/>
                  </a:moveTo>
                  <a:cubicBezTo>
                    <a:pt x="0" y="6"/>
                    <a:pt x="0" y="17"/>
                    <a:pt x="4" y="20"/>
                  </a:cubicBezTo>
                  <a:cubicBezTo>
                    <a:pt x="8" y="24"/>
                    <a:pt x="15" y="20"/>
                    <a:pt x="20" y="22"/>
                  </a:cubicBezTo>
                  <a:cubicBezTo>
                    <a:pt x="18" y="20"/>
                    <a:pt x="17" y="13"/>
                    <a:pt x="17" y="10"/>
                  </a:cubicBezTo>
                  <a:cubicBezTo>
                    <a:pt x="16" y="8"/>
                    <a:pt x="15" y="3"/>
                    <a:pt x="16" y="0"/>
                  </a:cubicBezTo>
                  <a:cubicBezTo>
                    <a:pt x="16" y="3"/>
                    <a:pt x="12" y="5"/>
                    <a:pt x="8" y="4"/>
                  </a:cubicBezTo>
                  <a:cubicBezTo>
                    <a:pt x="6" y="4"/>
                    <a:pt x="2" y="4"/>
                    <a:pt x="1" y="2"/>
                  </a:cubicBezTo>
                </a:path>
              </a:pathLst>
            </a:custGeom>
            <a:solidFill>
              <a:srgbClr val="93D5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Freeform 222"/>
            <p:cNvSpPr>
              <a:spLocks/>
            </p:cNvSpPr>
            <p:nvPr/>
          </p:nvSpPr>
          <p:spPr bwMode="auto">
            <a:xfrm>
              <a:off x="3115" y="1595"/>
              <a:ext cx="185" cy="53"/>
            </a:xfrm>
            <a:custGeom>
              <a:avLst/>
              <a:gdLst>
                <a:gd name="T0" fmla="*/ 0 w 74"/>
                <a:gd name="T1" fmla="*/ 1341 h 20"/>
                <a:gd name="T2" fmla="*/ 1175 w 74"/>
                <a:gd name="T3" fmla="*/ 238 h 20"/>
                <a:gd name="T4" fmla="*/ 3800 w 74"/>
                <a:gd name="T5" fmla="*/ 1826 h 20"/>
                <a:gd name="T6" fmla="*/ 7237 w 74"/>
                <a:gd name="T7" fmla="*/ 1826 h 20"/>
                <a:gd name="T8" fmla="*/ 3717 w 74"/>
                <a:gd name="T9" fmla="*/ 2605 h 20"/>
                <a:gd name="T10" fmla="*/ 1062 w 74"/>
                <a:gd name="T11" fmla="*/ 933 h 20"/>
                <a:gd name="T12" fmla="*/ 0 w 74"/>
                <a:gd name="T13" fmla="*/ 1341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4"/>
                <a:gd name="T22" fmla="*/ 0 h 20"/>
                <a:gd name="T23" fmla="*/ 74 w 74"/>
                <a:gd name="T24" fmla="*/ 20 h 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4" h="20">
                  <a:moveTo>
                    <a:pt x="0" y="10"/>
                  </a:moveTo>
                  <a:cubicBezTo>
                    <a:pt x="3" y="2"/>
                    <a:pt x="9" y="0"/>
                    <a:pt x="12" y="2"/>
                  </a:cubicBezTo>
                  <a:cubicBezTo>
                    <a:pt x="16" y="4"/>
                    <a:pt x="31" y="13"/>
                    <a:pt x="39" y="14"/>
                  </a:cubicBezTo>
                  <a:cubicBezTo>
                    <a:pt x="46" y="14"/>
                    <a:pt x="74" y="14"/>
                    <a:pt x="74" y="14"/>
                  </a:cubicBezTo>
                  <a:cubicBezTo>
                    <a:pt x="67" y="15"/>
                    <a:pt x="49" y="20"/>
                    <a:pt x="38" y="20"/>
                  </a:cubicBezTo>
                  <a:cubicBezTo>
                    <a:pt x="26" y="19"/>
                    <a:pt x="16" y="7"/>
                    <a:pt x="11" y="7"/>
                  </a:cubicBezTo>
                  <a:cubicBezTo>
                    <a:pt x="6" y="7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F9FC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Freeform 223"/>
            <p:cNvSpPr>
              <a:spLocks/>
            </p:cNvSpPr>
            <p:nvPr/>
          </p:nvSpPr>
          <p:spPr bwMode="auto">
            <a:xfrm>
              <a:off x="3432" y="1630"/>
              <a:ext cx="45" cy="42"/>
            </a:xfrm>
            <a:custGeom>
              <a:avLst/>
              <a:gdLst>
                <a:gd name="T0" fmla="*/ 0 w 18"/>
                <a:gd name="T1" fmla="*/ 1992 h 16"/>
                <a:gd name="T2" fmla="*/ 392 w 18"/>
                <a:gd name="T3" fmla="*/ 0 h 16"/>
                <a:gd name="T4" fmla="*/ 1770 w 18"/>
                <a:gd name="T5" fmla="*/ 0 h 16"/>
                <a:gd name="T6" fmla="*/ 0 w 18"/>
                <a:gd name="T7" fmla="*/ 1992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16"/>
                <a:gd name="T14" fmla="*/ 18 w 18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16">
                  <a:moveTo>
                    <a:pt x="0" y="16"/>
                  </a:moveTo>
                  <a:cubicBezTo>
                    <a:pt x="0" y="11"/>
                    <a:pt x="2" y="2"/>
                    <a:pt x="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2" y="1"/>
                    <a:pt x="1" y="1"/>
                    <a:pt x="0" y="16"/>
                  </a:cubicBezTo>
                  <a:close/>
                </a:path>
              </a:pathLst>
            </a:custGeom>
            <a:solidFill>
              <a:srgbClr val="F9FC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8" name="Freeform 224"/>
            <p:cNvSpPr>
              <a:spLocks/>
            </p:cNvSpPr>
            <p:nvPr/>
          </p:nvSpPr>
          <p:spPr bwMode="auto">
            <a:xfrm>
              <a:off x="3352" y="1630"/>
              <a:ext cx="30" cy="42"/>
            </a:xfrm>
            <a:custGeom>
              <a:avLst/>
              <a:gdLst>
                <a:gd name="T0" fmla="*/ 0 w 12"/>
                <a:gd name="T1" fmla="*/ 1992 h 16"/>
                <a:gd name="T2" fmla="*/ 393 w 12"/>
                <a:gd name="T3" fmla="*/ 0 h 16"/>
                <a:gd name="T4" fmla="*/ 1175 w 12"/>
                <a:gd name="T5" fmla="*/ 0 h 16"/>
                <a:gd name="T6" fmla="*/ 0 w 12"/>
                <a:gd name="T7" fmla="*/ 1992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"/>
                <a:gd name="T13" fmla="*/ 0 h 16"/>
                <a:gd name="T14" fmla="*/ 12 w 12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" h="16">
                  <a:moveTo>
                    <a:pt x="0" y="16"/>
                  </a:moveTo>
                  <a:cubicBezTo>
                    <a:pt x="0" y="11"/>
                    <a:pt x="2" y="2"/>
                    <a:pt x="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7" y="1"/>
                    <a:pt x="3" y="2"/>
                    <a:pt x="0" y="16"/>
                  </a:cubicBezTo>
                  <a:close/>
                </a:path>
              </a:pathLst>
            </a:custGeom>
            <a:solidFill>
              <a:srgbClr val="F9FC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9" name="Freeform 225"/>
            <p:cNvSpPr>
              <a:spLocks/>
            </p:cNvSpPr>
            <p:nvPr/>
          </p:nvSpPr>
          <p:spPr bwMode="auto">
            <a:xfrm>
              <a:off x="3355" y="1728"/>
              <a:ext cx="27" cy="32"/>
            </a:xfrm>
            <a:custGeom>
              <a:avLst/>
              <a:gdLst>
                <a:gd name="T0" fmla="*/ 0 w 11"/>
                <a:gd name="T1" fmla="*/ 0 h 12"/>
                <a:gd name="T2" fmla="*/ 174 w 11"/>
                <a:gd name="T3" fmla="*/ 1365 h 12"/>
                <a:gd name="T4" fmla="*/ 977 w 11"/>
                <a:gd name="T5" fmla="*/ 1459 h 12"/>
                <a:gd name="T6" fmla="*/ 253 w 11"/>
                <a:gd name="T7" fmla="*/ 547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12"/>
                <a:gd name="T14" fmla="*/ 11 w 11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12">
                  <a:moveTo>
                    <a:pt x="0" y="0"/>
                  </a:moveTo>
                  <a:cubicBezTo>
                    <a:pt x="0" y="3"/>
                    <a:pt x="1" y="8"/>
                    <a:pt x="2" y="10"/>
                  </a:cubicBezTo>
                  <a:cubicBezTo>
                    <a:pt x="5" y="12"/>
                    <a:pt x="8" y="12"/>
                    <a:pt x="11" y="11"/>
                  </a:cubicBezTo>
                  <a:cubicBezTo>
                    <a:pt x="8" y="9"/>
                    <a:pt x="6" y="8"/>
                    <a:pt x="3" y="4"/>
                  </a:cubicBezTo>
                </a:path>
              </a:pathLst>
            </a:custGeom>
            <a:solidFill>
              <a:srgbClr val="00B5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0" name="Freeform 226"/>
            <p:cNvSpPr>
              <a:spLocks/>
            </p:cNvSpPr>
            <p:nvPr/>
          </p:nvSpPr>
          <p:spPr bwMode="auto">
            <a:xfrm>
              <a:off x="3432" y="1728"/>
              <a:ext cx="30" cy="32"/>
            </a:xfrm>
            <a:custGeom>
              <a:avLst/>
              <a:gdLst>
                <a:gd name="T0" fmla="*/ 0 w 12"/>
                <a:gd name="T1" fmla="*/ 0 h 12"/>
                <a:gd name="T2" fmla="*/ 312 w 12"/>
                <a:gd name="T3" fmla="*/ 1365 h 12"/>
                <a:gd name="T4" fmla="*/ 1175 w 12"/>
                <a:gd name="T5" fmla="*/ 1459 h 12"/>
                <a:gd name="T6" fmla="*/ 312 w 12"/>
                <a:gd name="T7" fmla="*/ 547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"/>
                <a:gd name="T13" fmla="*/ 0 h 12"/>
                <a:gd name="T14" fmla="*/ 12 w 12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" h="12">
                  <a:moveTo>
                    <a:pt x="0" y="0"/>
                  </a:moveTo>
                  <a:cubicBezTo>
                    <a:pt x="1" y="3"/>
                    <a:pt x="1" y="8"/>
                    <a:pt x="3" y="10"/>
                  </a:cubicBezTo>
                  <a:cubicBezTo>
                    <a:pt x="5" y="12"/>
                    <a:pt x="8" y="12"/>
                    <a:pt x="12" y="11"/>
                  </a:cubicBezTo>
                  <a:cubicBezTo>
                    <a:pt x="8" y="9"/>
                    <a:pt x="6" y="8"/>
                    <a:pt x="3" y="4"/>
                  </a:cubicBezTo>
                </a:path>
              </a:pathLst>
            </a:custGeom>
            <a:solidFill>
              <a:srgbClr val="00B5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" name="Freeform 227"/>
            <p:cNvSpPr>
              <a:spLocks/>
            </p:cNvSpPr>
            <p:nvPr/>
          </p:nvSpPr>
          <p:spPr bwMode="auto">
            <a:xfrm>
              <a:off x="2565" y="2963"/>
              <a:ext cx="720" cy="192"/>
            </a:xfrm>
            <a:custGeom>
              <a:avLst/>
              <a:gdLst>
                <a:gd name="T0" fmla="*/ 0 w 288"/>
                <a:gd name="T1" fmla="*/ 8099 h 72"/>
                <a:gd name="T2" fmla="*/ 28125 w 288"/>
                <a:gd name="T3" fmla="*/ 9707 h 72"/>
                <a:gd name="T4" fmla="*/ 0 w 288"/>
                <a:gd name="T5" fmla="*/ 8099 h 72"/>
                <a:gd name="T6" fmla="*/ 0 60000 65536"/>
                <a:gd name="T7" fmla="*/ 0 60000 65536"/>
                <a:gd name="T8" fmla="*/ 0 60000 65536"/>
                <a:gd name="T9" fmla="*/ 0 w 288"/>
                <a:gd name="T10" fmla="*/ 0 h 72"/>
                <a:gd name="T11" fmla="*/ 288 w 288"/>
                <a:gd name="T12" fmla="*/ 72 h 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72">
                  <a:moveTo>
                    <a:pt x="0" y="60"/>
                  </a:moveTo>
                  <a:cubicBezTo>
                    <a:pt x="73" y="20"/>
                    <a:pt x="248" y="51"/>
                    <a:pt x="288" y="72"/>
                  </a:cubicBezTo>
                  <a:cubicBezTo>
                    <a:pt x="267" y="45"/>
                    <a:pt x="96" y="0"/>
                    <a:pt x="0" y="6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2" name="Freeform 228"/>
            <p:cNvSpPr>
              <a:spLocks/>
            </p:cNvSpPr>
            <p:nvPr/>
          </p:nvSpPr>
          <p:spPr bwMode="auto">
            <a:xfrm>
              <a:off x="2587" y="1272"/>
              <a:ext cx="280" cy="528"/>
            </a:xfrm>
            <a:custGeom>
              <a:avLst/>
              <a:gdLst>
                <a:gd name="T0" fmla="*/ 705 w 112"/>
                <a:gd name="T1" fmla="*/ 7133 h 198"/>
                <a:gd name="T2" fmla="*/ 705 w 112"/>
                <a:gd name="T3" fmla="*/ 2581 h 198"/>
                <a:gd name="T4" fmla="*/ 2938 w 112"/>
                <a:gd name="T5" fmla="*/ 248 h 198"/>
                <a:gd name="T6" fmla="*/ 8020 w 112"/>
                <a:gd name="T7" fmla="*/ 1365 h 198"/>
                <a:gd name="T8" fmla="*/ 7345 w 112"/>
                <a:gd name="T9" fmla="*/ 1459 h 198"/>
                <a:gd name="T10" fmla="*/ 2658 w 112"/>
                <a:gd name="T11" fmla="*/ 3891 h 198"/>
                <a:gd name="T12" fmla="*/ 0 w 112"/>
                <a:gd name="T13" fmla="*/ 26701 h 1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2"/>
                <a:gd name="T22" fmla="*/ 0 h 198"/>
                <a:gd name="T23" fmla="*/ 112 w 112"/>
                <a:gd name="T24" fmla="*/ 198 h 19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2" h="198">
                  <a:moveTo>
                    <a:pt x="7" y="53"/>
                  </a:moveTo>
                  <a:cubicBezTo>
                    <a:pt x="7" y="37"/>
                    <a:pt x="7" y="27"/>
                    <a:pt x="7" y="19"/>
                  </a:cubicBezTo>
                  <a:cubicBezTo>
                    <a:pt x="7" y="0"/>
                    <a:pt x="15" y="0"/>
                    <a:pt x="30" y="2"/>
                  </a:cubicBezTo>
                  <a:cubicBezTo>
                    <a:pt x="45" y="5"/>
                    <a:pt x="56" y="10"/>
                    <a:pt x="82" y="10"/>
                  </a:cubicBezTo>
                  <a:cubicBezTo>
                    <a:pt x="112" y="10"/>
                    <a:pt x="99" y="11"/>
                    <a:pt x="75" y="11"/>
                  </a:cubicBezTo>
                  <a:cubicBezTo>
                    <a:pt x="37" y="11"/>
                    <a:pt x="30" y="5"/>
                    <a:pt x="27" y="29"/>
                  </a:cubicBezTo>
                  <a:cubicBezTo>
                    <a:pt x="24" y="53"/>
                    <a:pt x="18" y="138"/>
                    <a:pt x="0" y="198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" name="Freeform 229"/>
            <p:cNvSpPr>
              <a:spLocks/>
            </p:cNvSpPr>
            <p:nvPr/>
          </p:nvSpPr>
          <p:spPr bwMode="auto">
            <a:xfrm>
              <a:off x="3407" y="3211"/>
              <a:ext cx="35" cy="38"/>
            </a:xfrm>
            <a:custGeom>
              <a:avLst/>
              <a:gdLst>
                <a:gd name="T0" fmla="*/ 780 w 14"/>
                <a:gd name="T1" fmla="*/ 2063 h 14"/>
                <a:gd name="T2" fmla="*/ 988 w 14"/>
                <a:gd name="T3" fmla="*/ 0 h 14"/>
                <a:gd name="T4" fmla="*/ 125 w 14"/>
                <a:gd name="T5" fmla="*/ 1797 h 14"/>
                <a:gd name="T6" fmla="*/ 0 60000 65536"/>
                <a:gd name="T7" fmla="*/ 0 60000 65536"/>
                <a:gd name="T8" fmla="*/ 0 60000 65536"/>
                <a:gd name="T9" fmla="*/ 0 w 14"/>
                <a:gd name="T10" fmla="*/ 0 h 14"/>
                <a:gd name="T11" fmla="*/ 14 w 14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14">
                  <a:moveTo>
                    <a:pt x="8" y="14"/>
                  </a:moveTo>
                  <a:cubicBezTo>
                    <a:pt x="13" y="11"/>
                    <a:pt x="14" y="5"/>
                    <a:pt x="10" y="0"/>
                  </a:cubicBezTo>
                  <a:cubicBezTo>
                    <a:pt x="4" y="2"/>
                    <a:pt x="0" y="6"/>
                    <a:pt x="1" y="12"/>
                  </a:cubicBezTo>
                </a:path>
              </a:pathLst>
            </a:custGeom>
            <a:noFill/>
            <a:ln w="15875">
              <a:solidFill>
                <a:srgbClr val="BAE3F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4" name="Oval 230"/>
            <p:cNvSpPr>
              <a:spLocks noChangeArrowheads="1"/>
            </p:cNvSpPr>
            <p:nvPr/>
          </p:nvSpPr>
          <p:spPr bwMode="auto">
            <a:xfrm>
              <a:off x="2530" y="824"/>
              <a:ext cx="647" cy="312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55" name="Freeform 231"/>
            <p:cNvSpPr>
              <a:spLocks/>
            </p:cNvSpPr>
            <p:nvPr/>
          </p:nvSpPr>
          <p:spPr bwMode="auto">
            <a:xfrm>
              <a:off x="2605" y="974"/>
              <a:ext cx="500" cy="56"/>
            </a:xfrm>
            <a:custGeom>
              <a:avLst/>
              <a:gdLst>
                <a:gd name="T0" fmla="*/ 0 w 200"/>
                <a:gd name="T1" fmla="*/ 2824 h 21"/>
                <a:gd name="T2" fmla="*/ 9770 w 200"/>
                <a:gd name="T3" fmla="*/ 0 h 21"/>
                <a:gd name="T4" fmla="*/ 19532 w 200"/>
                <a:gd name="T5" fmla="*/ 2824 h 21"/>
                <a:gd name="T6" fmla="*/ 0 60000 65536"/>
                <a:gd name="T7" fmla="*/ 0 60000 65536"/>
                <a:gd name="T8" fmla="*/ 0 60000 65536"/>
                <a:gd name="T9" fmla="*/ 0 w 200"/>
                <a:gd name="T10" fmla="*/ 0 h 21"/>
                <a:gd name="T11" fmla="*/ 200 w 200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" h="21">
                  <a:moveTo>
                    <a:pt x="0" y="21"/>
                  </a:moveTo>
                  <a:cubicBezTo>
                    <a:pt x="23" y="8"/>
                    <a:pt x="60" y="0"/>
                    <a:pt x="100" y="0"/>
                  </a:cubicBezTo>
                  <a:cubicBezTo>
                    <a:pt x="140" y="0"/>
                    <a:pt x="176" y="8"/>
                    <a:pt x="200" y="21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6" name="Oval 232"/>
            <p:cNvSpPr>
              <a:spLocks noChangeArrowheads="1"/>
            </p:cNvSpPr>
            <p:nvPr/>
          </p:nvSpPr>
          <p:spPr bwMode="auto">
            <a:xfrm>
              <a:off x="2567" y="853"/>
              <a:ext cx="570" cy="246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57" name="Freeform 233"/>
            <p:cNvSpPr>
              <a:spLocks/>
            </p:cNvSpPr>
            <p:nvPr/>
          </p:nvSpPr>
          <p:spPr bwMode="auto">
            <a:xfrm>
              <a:off x="2530" y="982"/>
              <a:ext cx="647" cy="288"/>
            </a:xfrm>
            <a:custGeom>
              <a:avLst/>
              <a:gdLst>
                <a:gd name="T0" fmla="*/ 0 w 259"/>
                <a:gd name="T1" fmla="*/ 6733 h 108"/>
                <a:gd name="T2" fmla="*/ 12530 w 259"/>
                <a:gd name="T3" fmla="*/ 14563 h 108"/>
                <a:gd name="T4" fmla="*/ 25193 w 259"/>
                <a:gd name="T5" fmla="*/ 6733 h 108"/>
                <a:gd name="T6" fmla="*/ 25193 w 259"/>
                <a:gd name="T7" fmla="*/ 0 h 108"/>
                <a:gd name="T8" fmla="*/ 12530 w 259"/>
                <a:gd name="T9" fmla="*/ 7829 h 108"/>
                <a:gd name="T10" fmla="*/ 0 w 259"/>
                <a:gd name="T11" fmla="*/ 0 h 108"/>
                <a:gd name="T12" fmla="*/ 0 w 259"/>
                <a:gd name="T13" fmla="*/ 6733 h 1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9"/>
                <a:gd name="T22" fmla="*/ 0 h 108"/>
                <a:gd name="T23" fmla="*/ 259 w 259"/>
                <a:gd name="T24" fmla="*/ 108 h 1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9" h="108">
                  <a:moveTo>
                    <a:pt x="0" y="50"/>
                  </a:moveTo>
                  <a:cubicBezTo>
                    <a:pt x="0" y="82"/>
                    <a:pt x="58" y="108"/>
                    <a:pt x="129" y="108"/>
                  </a:cubicBezTo>
                  <a:cubicBezTo>
                    <a:pt x="201" y="108"/>
                    <a:pt x="259" y="82"/>
                    <a:pt x="259" y="50"/>
                  </a:cubicBezTo>
                  <a:cubicBezTo>
                    <a:pt x="259" y="0"/>
                    <a:pt x="259" y="0"/>
                    <a:pt x="259" y="0"/>
                  </a:cubicBezTo>
                  <a:cubicBezTo>
                    <a:pt x="259" y="32"/>
                    <a:pt x="201" y="58"/>
                    <a:pt x="129" y="58"/>
                  </a:cubicBezTo>
                  <a:cubicBezTo>
                    <a:pt x="58" y="58"/>
                    <a:pt x="0" y="32"/>
                    <a:pt x="0" y="0"/>
                  </a:cubicBezTo>
                  <a:lnTo>
                    <a:pt x="0" y="50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Freeform 234"/>
            <p:cNvSpPr>
              <a:spLocks/>
            </p:cNvSpPr>
            <p:nvPr/>
          </p:nvSpPr>
          <p:spPr bwMode="auto">
            <a:xfrm>
              <a:off x="2580" y="1096"/>
              <a:ext cx="35" cy="64"/>
            </a:xfrm>
            <a:custGeom>
              <a:avLst/>
              <a:gdLst>
                <a:gd name="T0" fmla="*/ 393 w 14"/>
                <a:gd name="T1" fmla="*/ 397 h 24"/>
                <a:gd name="T2" fmla="*/ 1175 w 14"/>
                <a:gd name="T3" fmla="*/ 968 h 24"/>
                <a:gd name="T4" fmla="*/ 988 w 14"/>
                <a:gd name="T5" fmla="*/ 2824 h 24"/>
                <a:gd name="T6" fmla="*/ 125 w 14"/>
                <a:gd name="T7" fmla="*/ 2275 h 24"/>
                <a:gd name="T8" fmla="*/ 393 w 14"/>
                <a:gd name="T9" fmla="*/ 397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24"/>
                <a:gd name="T17" fmla="*/ 14 w 14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24">
                  <a:moveTo>
                    <a:pt x="4" y="3"/>
                  </a:moveTo>
                  <a:cubicBezTo>
                    <a:pt x="7" y="0"/>
                    <a:pt x="10" y="2"/>
                    <a:pt x="12" y="7"/>
                  </a:cubicBezTo>
                  <a:cubicBezTo>
                    <a:pt x="14" y="12"/>
                    <a:pt x="13" y="18"/>
                    <a:pt x="10" y="21"/>
                  </a:cubicBezTo>
                  <a:cubicBezTo>
                    <a:pt x="7" y="24"/>
                    <a:pt x="3" y="22"/>
                    <a:pt x="1" y="17"/>
                  </a:cubicBezTo>
                  <a:cubicBezTo>
                    <a:pt x="0" y="12"/>
                    <a:pt x="1" y="6"/>
                    <a:pt x="4" y="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9" name="Freeform 235"/>
            <p:cNvSpPr>
              <a:spLocks/>
            </p:cNvSpPr>
            <p:nvPr/>
          </p:nvSpPr>
          <p:spPr bwMode="auto">
            <a:xfrm>
              <a:off x="2617" y="1120"/>
              <a:ext cx="23" cy="46"/>
            </a:xfrm>
            <a:custGeom>
              <a:avLst/>
              <a:gdLst>
                <a:gd name="T0" fmla="*/ 332 w 9"/>
                <a:gd name="T1" fmla="*/ 279 h 17"/>
                <a:gd name="T2" fmla="*/ 848 w 9"/>
                <a:gd name="T3" fmla="*/ 755 h 17"/>
                <a:gd name="T4" fmla="*/ 772 w 9"/>
                <a:gd name="T5" fmla="*/ 2197 h 17"/>
                <a:gd name="T6" fmla="*/ 130 w 9"/>
                <a:gd name="T7" fmla="*/ 1721 h 17"/>
                <a:gd name="T8" fmla="*/ 332 w 9"/>
                <a:gd name="T9" fmla="*/ 279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17"/>
                <a:gd name="T17" fmla="*/ 9 w 9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17">
                  <a:moveTo>
                    <a:pt x="3" y="2"/>
                  </a:moveTo>
                  <a:cubicBezTo>
                    <a:pt x="5" y="0"/>
                    <a:pt x="7" y="1"/>
                    <a:pt x="8" y="5"/>
                  </a:cubicBezTo>
                  <a:cubicBezTo>
                    <a:pt x="9" y="8"/>
                    <a:pt x="9" y="13"/>
                    <a:pt x="7" y="15"/>
                  </a:cubicBezTo>
                  <a:cubicBezTo>
                    <a:pt x="5" y="17"/>
                    <a:pt x="2" y="15"/>
                    <a:pt x="1" y="12"/>
                  </a:cubicBezTo>
                  <a:cubicBezTo>
                    <a:pt x="0" y="9"/>
                    <a:pt x="1" y="4"/>
                    <a:pt x="3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" name="Freeform 236"/>
            <p:cNvSpPr>
              <a:spLocks/>
            </p:cNvSpPr>
            <p:nvPr/>
          </p:nvSpPr>
          <p:spPr bwMode="auto">
            <a:xfrm>
              <a:off x="2557" y="1086"/>
              <a:ext cx="23" cy="42"/>
            </a:xfrm>
            <a:custGeom>
              <a:avLst/>
              <a:gdLst>
                <a:gd name="T0" fmla="*/ 215 w 9"/>
                <a:gd name="T1" fmla="*/ 234 h 16"/>
                <a:gd name="T2" fmla="*/ 848 w 9"/>
                <a:gd name="T3" fmla="*/ 522 h 16"/>
                <a:gd name="T4" fmla="*/ 634 w 9"/>
                <a:gd name="T5" fmla="*/ 1756 h 16"/>
                <a:gd name="T6" fmla="*/ 130 w 9"/>
                <a:gd name="T7" fmla="*/ 1467 h 16"/>
                <a:gd name="T8" fmla="*/ 215 w 9"/>
                <a:gd name="T9" fmla="*/ 234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16"/>
                <a:gd name="T17" fmla="*/ 9 w 9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16">
                  <a:moveTo>
                    <a:pt x="2" y="2"/>
                  </a:moveTo>
                  <a:cubicBezTo>
                    <a:pt x="4" y="0"/>
                    <a:pt x="7" y="1"/>
                    <a:pt x="8" y="4"/>
                  </a:cubicBezTo>
                  <a:cubicBezTo>
                    <a:pt x="9" y="8"/>
                    <a:pt x="8" y="12"/>
                    <a:pt x="6" y="14"/>
                  </a:cubicBezTo>
                  <a:cubicBezTo>
                    <a:pt x="4" y="16"/>
                    <a:pt x="2" y="15"/>
                    <a:pt x="1" y="12"/>
                  </a:cubicBezTo>
                  <a:cubicBezTo>
                    <a:pt x="0" y="8"/>
                    <a:pt x="0" y="4"/>
                    <a:pt x="2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" name="Freeform 237"/>
            <p:cNvSpPr>
              <a:spLocks/>
            </p:cNvSpPr>
            <p:nvPr/>
          </p:nvSpPr>
          <p:spPr bwMode="auto">
            <a:xfrm>
              <a:off x="2417" y="3110"/>
              <a:ext cx="75" cy="85"/>
            </a:xfrm>
            <a:custGeom>
              <a:avLst/>
              <a:gdLst>
                <a:gd name="T0" fmla="*/ 2658 w 30"/>
                <a:gd name="T1" fmla="*/ 3033 h 32"/>
                <a:gd name="T2" fmla="*/ 908 w 30"/>
                <a:gd name="T3" fmla="*/ 3690 h 32"/>
                <a:gd name="T4" fmla="*/ 312 w 30"/>
                <a:gd name="T5" fmla="*/ 1201 h 32"/>
                <a:gd name="T6" fmla="*/ 2083 w 30"/>
                <a:gd name="T7" fmla="*/ 545 h 32"/>
                <a:gd name="T8" fmla="*/ 2658 w 30"/>
                <a:gd name="T9" fmla="*/ 3033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2"/>
                <a:gd name="T17" fmla="*/ 30 w 30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2">
                  <a:moveTo>
                    <a:pt x="27" y="23"/>
                  </a:moveTo>
                  <a:cubicBezTo>
                    <a:pt x="24" y="30"/>
                    <a:pt x="15" y="32"/>
                    <a:pt x="9" y="28"/>
                  </a:cubicBezTo>
                  <a:cubicBezTo>
                    <a:pt x="2" y="25"/>
                    <a:pt x="0" y="16"/>
                    <a:pt x="3" y="9"/>
                  </a:cubicBezTo>
                  <a:cubicBezTo>
                    <a:pt x="6" y="2"/>
                    <a:pt x="14" y="0"/>
                    <a:pt x="21" y="4"/>
                  </a:cubicBezTo>
                  <a:cubicBezTo>
                    <a:pt x="28" y="7"/>
                    <a:pt x="30" y="16"/>
                    <a:pt x="27" y="2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" name="Freeform 238"/>
            <p:cNvSpPr>
              <a:spLocks/>
            </p:cNvSpPr>
            <p:nvPr/>
          </p:nvSpPr>
          <p:spPr bwMode="auto">
            <a:xfrm>
              <a:off x="2370" y="3161"/>
              <a:ext cx="52" cy="58"/>
            </a:xfrm>
            <a:custGeom>
              <a:avLst/>
              <a:gdLst>
                <a:gd name="T0" fmla="*/ 1686 w 21"/>
                <a:gd name="T1" fmla="*/ 2035 h 22"/>
                <a:gd name="T2" fmla="*/ 565 w 21"/>
                <a:gd name="T3" fmla="*/ 2565 h 22"/>
                <a:gd name="T4" fmla="*/ 183 w 21"/>
                <a:gd name="T5" fmla="*/ 862 h 22"/>
                <a:gd name="T6" fmla="*/ 1317 w 21"/>
                <a:gd name="T7" fmla="*/ 382 h 22"/>
                <a:gd name="T8" fmla="*/ 1686 w 21"/>
                <a:gd name="T9" fmla="*/ 2035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2"/>
                <a:gd name="T17" fmla="*/ 21 w 2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2">
                  <a:moveTo>
                    <a:pt x="18" y="16"/>
                  </a:moveTo>
                  <a:cubicBezTo>
                    <a:pt x="16" y="21"/>
                    <a:pt x="10" y="22"/>
                    <a:pt x="6" y="20"/>
                  </a:cubicBezTo>
                  <a:cubicBezTo>
                    <a:pt x="1" y="17"/>
                    <a:pt x="0" y="11"/>
                    <a:pt x="2" y="7"/>
                  </a:cubicBezTo>
                  <a:cubicBezTo>
                    <a:pt x="4" y="2"/>
                    <a:pt x="10" y="0"/>
                    <a:pt x="14" y="3"/>
                  </a:cubicBezTo>
                  <a:cubicBezTo>
                    <a:pt x="19" y="5"/>
                    <a:pt x="21" y="11"/>
                    <a:pt x="18" y="1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3" name="Freeform 239"/>
            <p:cNvSpPr>
              <a:spLocks/>
            </p:cNvSpPr>
            <p:nvPr/>
          </p:nvSpPr>
          <p:spPr bwMode="auto">
            <a:xfrm>
              <a:off x="2495" y="3113"/>
              <a:ext cx="52" cy="58"/>
            </a:xfrm>
            <a:custGeom>
              <a:avLst/>
              <a:gdLst>
                <a:gd name="T0" fmla="*/ 1761 w 21"/>
                <a:gd name="T1" fmla="*/ 1925 h 22"/>
                <a:gd name="T2" fmla="*/ 639 w 21"/>
                <a:gd name="T3" fmla="*/ 2418 h 22"/>
                <a:gd name="T4" fmla="*/ 258 w 21"/>
                <a:gd name="T5" fmla="*/ 772 h 22"/>
                <a:gd name="T6" fmla="*/ 1399 w 21"/>
                <a:gd name="T7" fmla="*/ 237 h 22"/>
                <a:gd name="T8" fmla="*/ 1761 w 21"/>
                <a:gd name="T9" fmla="*/ 1925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2"/>
                <a:gd name="T17" fmla="*/ 21 w 2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2">
                  <a:moveTo>
                    <a:pt x="19" y="15"/>
                  </a:moveTo>
                  <a:cubicBezTo>
                    <a:pt x="17" y="20"/>
                    <a:pt x="11" y="22"/>
                    <a:pt x="7" y="19"/>
                  </a:cubicBezTo>
                  <a:cubicBezTo>
                    <a:pt x="2" y="17"/>
                    <a:pt x="0" y="11"/>
                    <a:pt x="3" y="6"/>
                  </a:cubicBezTo>
                  <a:cubicBezTo>
                    <a:pt x="5" y="1"/>
                    <a:pt x="11" y="0"/>
                    <a:pt x="15" y="2"/>
                  </a:cubicBezTo>
                  <a:cubicBezTo>
                    <a:pt x="20" y="5"/>
                    <a:pt x="21" y="11"/>
                    <a:pt x="19" y="1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4" name="Oval 240"/>
            <p:cNvSpPr>
              <a:spLocks noChangeArrowheads="1"/>
            </p:cNvSpPr>
            <p:nvPr/>
          </p:nvSpPr>
          <p:spPr bwMode="auto">
            <a:xfrm>
              <a:off x="3480" y="1622"/>
              <a:ext cx="32" cy="144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65" name="Oval 241"/>
            <p:cNvSpPr>
              <a:spLocks noChangeArrowheads="1"/>
            </p:cNvSpPr>
            <p:nvPr/>
          </p:nvSpPr>
          <p:spPr bwMode="auto">
            <a:xfrm>
              <a:off x="3487" y="1648"/>
              <a:ext cx="18" cy="94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66" name="Freeform 242"/>
            <p:cNvSpPr>
              <a:spLocks/>
            </p:cNvSpPr>
            <p:nvPr/>
          </p:nvSpPr>
          <p:spPr bwMode="auto">
            <a:xfrm>
              <a:off x="3307" y="1603"/>
              <a:ext cx="45" cy="187"/>
            </a:xfrm>
            <a:custGeom>
              <a:avLst/>
              <a:gdLst>
                <a:gd name="T0" fmla="*/ 905 w 18"/>
                <a:gd name="T1" fmla="*/ 9534 h 70"/>
                <a:gd name="T2" fmla="*/ 0 w 18"/>
                <a:gd name="T3" fmla="*/ 4790 h 70"/>
                <a:gd name="T4" fmla="*/ 905 w 18"/>
                <a:gd name="T5" fmla="*/ 0 h 70"/>
                <a:gd name="T6" fmla="*/ 1770 w 18"/>
                <a:gd name="T7" fmla="*/ 0 h 70"/>
                <a:gd name="T8" fmla="*/ 905 w 18"/>
                <a:gd name="T9" fmla="*/ 4790 h 70"/>
                <a:gd name="T10" fmla="*/ 1770 w 18"/>
                <a:gd name="T11" fmla="*/ 9534 h 70"/>
                <a:gd name="T12" fmla="*/ 905 w 18"/>
                <a:gd name="T13" fmla="*/ 9534 h 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70"/>
                <a:gd name="T23" fmla="*/ 18 w 18"/>
                <a:gd name="T24" fmla="*/ 70 h 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70">
                  <a:moveTo>
                    <a:pt x="9" y="70"/>
                  </a:moveTo>
                  <a:cubicBezTo>
                    <a:pt x="4" y="70"/>
                    <a:pt x="0" y="54"/>
                    <a:pt x="0" y="35"/>
                  </a:cubicBezTo>
                  <a:cubicBezTo>
                    <a:pt x="0" y="15"/>
                    <a:pt x="4" y="0"/>
                    <a:pt x="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3" y="0"/>
                    <a:pt x="9" y="15"/>
                    <a:pt x="9" y="35"/>
                  </a:cubicBezTo>
                  <a:cubicBezTo>
                    <a:pt x="9" y="54"/>
                    <a:pt x="13" y="70"/>
                    <a:pt x="18" y="70"/>
                  </a:cubicBezTo>
                  <a:lnTo>
                    <a:pt x="9" y="70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7" name="Freeform 243"/>
            <p:cNvSpPr>
              <a:spLocks/>
            </p:cNvSpPr>
            <p:nvPr/>
          </p:nvSpPr>
          <p:spPr bwMode="auto">
            <a:xfrm>
              <a:off x="3072" y="1576"/>
              <a:ext cx="245" cy="230"/>
            </a:xfrm>
            <a:custGeom>
              <a:avLst/>
              <a:gdLst>
                <a:gd name="T0" fmla="*/ 5468 w 98"/>
                <a:gd name="T1" fmla="*/ 2204 h 86"/>
                <a:gd name="T2" fmla="*/ 1958 w 98"/>
                <a:gd name="T3" fmla="*/ 824 h 86"/>
                <a:gd name="T4" fmla="*/ 3908 w 98"/>
                <a:gd name="T5" fmla="*/ 11093 h 86"/>
                <a:gd name="T6" fmla="*/ 7425 w 98"/>
                <a:gd name="T7" fmla="*/ 9871 h 86"/>
                <a:gd name="T8" fmla="*/ 9500 w 98"/>
                <a:gd name="T9" fmla="*/ 9871 h 86"/>
                <a:gd name="T10" fmla="*/ 9187 w 98"/>
                <a:gd name="T11" fmla="*/ 6138 h 86"/>
                <a:gd name="T12" fmla="*/ 9582 w 98"/>
                <a:gd name="T13" fmla="*/ 2204 h 86"/>
                <a:gd name="T14" fmla="*/ 5468 w 98"/>
                <a:gd name="T15" fmla="*/ 2204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86"/>
                <a:gd name="T26" fmla="*/ 98 w 98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86">
                  <a:moveTo>
                    <a:pt x="56" y="16"/>
                  </a:moveTo>
                  <a:cubicBezTo>
                    <a:pt x="42" y="15"/>
                    <a:pt x="30" y="0"/>
                    <a:pt x="20" y="6"/>
                  </a:cubicBezTo>
                  <a:cubicBezTo>
                    <a:pt x="0" y="16"/>
                    <a:pt x="5" y="64"/>
                    <a:pt x="40" y="81"/>
                  </a:cubicBezTo>
                  <a:cubicBezTo>
                    <a:pt x="51" y="86"/>
                    <a:pt x="52" y="72"/>
                    <a:pt x="76" y="72"/>
                  </a:cubicBezTo>
                  <a:cubicBezTo>
                    <a:pt x="97" y="72"/>
                    <a:pt x="97" y="72"/>
                    <a:pt x="97" y="72"/>
                  </a:cubicBezTo>
                  <a:cubicBezTo>
                    <a:pt x="95" y="66"/>
                    <a:pt x="94" y="56"/>
                    <a:pt x="94" y="45"/>
                  </a:cubicBezTo>
                  <a:cubicBezTo>
                    <a:pt x="94" y="33"/>
                    <a:pt x="96" y="23"/>
                    <a:pt x="98" y="16"/>
                  </a:cubicBezTo>
                  <a:cubicBezTo>
                    <a:pt x="82" y="16"/>
                    <a:pt x="66" y="17"/>
                    <a:pt x="56" y="16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8" name="Freeform 244"/>
            <p:cNvSpPr>
              <a:spLocks/>
            </p:cNvSpPr>
            <p:nvPr/>
          </p:nvSpPr>
          <p:spPr bwMode="auto">
            <a:xfrm>
              <a:off x="2115" y="1182"/>
              <a:ext cx="1480" cy="2539"/>
            </a:xfrm>
            <a:custGeom>
              <a:avLst/>
              <a:gdLst>
                <a:gd name="T0" fmla="*/ 41875 w 592"/>
                <a:gd name="T1" fmla="*/ 31020 h 952"/>
                <a:gd name="T2" fmla="*/ 41300 w 592"/>
                <a:gd name="T3" fmla="*/ 30921 h 952"/>
                <a:gd name="T4" fmla="*/ 39342 w 592"/>
                <a:gd name="T5" fmla="*/ 20792 h 952"/>
                <a:gd name="T6" fmla="*/ 40705 w 592"/>
                <a:gd name="T7" fmla="*/ 20883 h 952"/>
                <a:gd name="T8" fmla="*/ 40237 w 592"/>
                <a:gd name="T9" fmla="*/ 0 h 952"/>
                <a:gd name="T10" fmla="*/ 28832 w 592"/>
                <a:gd name="T11" fmla="*/ 4459 h 952"/>
                <a:gd name="T12" fmla="*/ 17655 w 592"/>
                <a:gd name="T13" fmla="*/ 248 h 952"/>
                <a:gd name="T14" fmla="*/ 16092 w 592"/>
                <a:gd name="T15" fmla="*/ 30108 h 952"/>
                <a:gd name="T16" fmla="*/ 2425 w 592"/>
                <a:gd name="T17" fmla="*/ 104982 h 952"/>
                <a:gd name="T18" fmla="*/ 28907 w 592"/>
                <a:gd name="T19" fmla="*/ 128468 h 952"/>
                <a:gd name="T20" fmla="*/ 28987 w 592"/>
                <a:gd name="T21" fmla="*/ 128468 h 952"/>
                <a:gd name="T22" fmla="*/ 55470 w 592"/>
                <a:gd name="T23" fmla="*/ 104982 h 952"/>
                <a:gd name="T24" fmla="*/ 41875 w 592"/>
                <a:gd name="T25" fmla="*/ 31020 h 9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2"/>
                <a:gd name="T40" fmla="*/ 0 h 952"/>
                <a:gd name="T41" fmla="*/ 592 w 592"/>
                <a:gd name="T42" fmla="*/ 952 h 9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2" h="952">
                  <a:moveTo>
                    <a:pt x="429" y="230"/>
                  </a:moveTo>
                  <a:cubicBezTo>
                    <a:pt x="427" y="230"/>
                    <a:pt x="425" y="230"/>
                    <a:pt x="423" y="229"/>
                  </a:cubicBezTo>
                  <a:cubicBezTo>
                    <a:pt x="388" y="212"/>
                    <a:pt x="383" y="164"/>
                    <a:pt x="403" y="154"/>
                  </a:cubicBezTo>
                  <a:cubicBezTo>
                    <a:pt x="407" y="151"/>
                    <a:pt x="412" y="152"/>
                    <a:pt x="417" y="155"/>
                  </a:cubicBezTo>
                  <a:cubicBezTo>
                    <a:pt x="409" y="91"/>
                    <a:pt x="411" y="45"/>
                    <a:pt x="412" y="0"/>
                  </a:cubicBezTo>
                  <a:cubicBezTo>
                    <a:pt x="391" y="20"/>
                    <a:pt x="347" y="33"/>
                    <a:pt x="295" y="33"/>
                  </a:cubicBezTo>
                  <a:cubicBezTo>
                    <a:pt x="245" y="33"/>
                    <a:pt x="202" y="21"/>
                    <a:pt x="181" y="2"/>
                  </a:cubicBezTo>
                  <a:cubicBezTo>
                    <a:pt x="182" y="61"/>
                    <a:pt x="185" y="123"/>
                    <a:pt x="165" y="223"/>
                  </a:cubicBezTo>
                  <a:cubicBezTo>
                    <a:pt x="141" y="343"/>
                    <a:pt x="0" y="643"/>
                    <a:pt x="25" y="778"/>
                  </a:cubicBezTo>
                  <a:cubicBezTo>
                    <a:pt x="48" y="900"/>
                    <a:pt x="141" y="952"/>
                    <a:pt x="296" y="952"/>
                  </a:cubicBezTo>
                  <a:cubicBezTo>
                    <a:pt x="297" y="952"/>
                    <a:pt x="297" y="952"/>
                    <a:pt x="297" y="952"/>
                  </a:cubicBezTo>
                  <a:cubicBezTo>
                    <a:pt x="452" y="952"/>
                    <a:pt x="545" y="900"/>
                    <a:pt x="568" y="778"/>
                  </a:cubicBezTo>
                  <a:cubicBezTo>
                    <a:pt x="592" y="646"/>
                    <a:pt x="457" y="354"/>
                    <a:pt x="429" y="23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9" name="Freeform 245"/>
            <p:cNvSpPr>
              <a:spLocks/>
            </p:cNvSpPr>
            <p:nvPr/>
          </p:nvSpPr>
          <p:spPr bwMode="auto">
            <a:xfrm>
              <a:off x="3385" y="1603"/>
              <a:ext cx="42" cy="187"/>
            </a:xfrm>
            <a:custGeom>
              <a:avLst/>
              <a:gdLst>
                <a:gd name="T0" fmla="*/ 739 w 17"/>
                <a:gd name="T1" fmla="*/ 9534 h 70"/>
                <a:gd name="T2" fmla="*/ 0 w 17"/>
                <a:gd name="T3" fmla="*/ 4790 h 70"/>
                <a:gd name="T4" fmla="*/ 739 w 17"/>
                <a:gd name="T5" fmla="*/ 0 h 70"/>
                <a:gd name="T6" fmla="*/ 1569 w 17"/>
                <a:gd name="T7" fmla="*/ 0 h 70"/>
                <a:gd name="T8" fmla="*/ 813 w 17"/>
                <a:gd name="T9" fmla="*/ 4790 h 70"/>
                <a:gd name="T10" fmla="*/ 1569 w 17"/>
                <a:gd name="T11" fmla="*/ 9534 h 70"/>
                <a:gd name="T12" fmla="*/ 739 w 17"/>
                <a:gd name="T13" fmla="*/ 9534 h 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70"/>
                <a:gd name="T23" fmla="*/ 17 w 17"/>
                <a:gd name="T24" fmla="*/ 70 h 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70">
                  <a:moveTo>
                    <a:pt x="8" y="70"/>
                  </a:moveTo>
                  <a:cubicBezTo>
                    <a:pt x="4" y="70"/>
                    <a:pt x="0" y="54"/>
                    <a:pt x="0" y="35"/>
                  </a:cubicBezTo>
                  <a:cubicBezTo>
                    <a:pt x="0" y="15"/>
                    <a:pt x="4" y="0"/>
                    <a:pt x="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3" y="0"/>
                    <a:pt x="9" y="15"/>
                    <a:pt x="9" y="35"/>
                  </a:cubicBezTo>
                  <a:cubicBezTo>
                    <a:pt x="9" y="54"/>
                    <a:pt x="13" y="70"/>
                    <a:pt x="17" y="70"/>
                  </a:cubicBezTo>
                  <a:lnTo>
                    <a:pt x="8" y="70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0" name="Freeform 246"/>
            <p:cNvSpPr>
              <a:spLocks/>
            </p:cNvSpPr>
            <p:nvPr/>
          </p:nvSpPr>
          <p:spPr bwMode="auto">
            <a:xfrm>
              <a:off x="3422" y="1622"/>
              <a:ext cx="73" cy="144"/>
            </a:xfrm>
            <a:custGeom>
              <a:avLst/>
              <a:gdLst>
                <a:gd name="T0" fmla="*/ 715 w 29"/>
                <a:gd name="T1" fmla="*/ 7283 h 54"/>
                <a:gd name="T2" fmla="*/ 0 w 29"/>
                <a:gd name="T3" fmla="*/ 3640 h 54"/>
                <a:gd name="T4" fmla="*/ 715 w 29"/>
                <a:gd name="T5" fmla="*/ 0 h 54"/>
                <a:gd name="T6" fmla="*/ 2933 w 29"/>
                <a:gd name="T7" fmla="*/ 0 h 54"/>
                <a:gd name="T8" fmla="*/ 2331 w 29"/>
                <a:gd name="T9" fmla="*/ 3640 h 54"/>
                <a:gd name="T10" fmla="*/ 2933 w 29"/>
                <a:gd name="T11" fmla="*/ 7283 h 54"/>
                <a:gd name="T12" fmla="*/ 715 w 29"/>
                <a:gd name="T13" fmla="*/ 7283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9"/>
                <a:gd name="T22" fmla="*/ 0 h 54"/>
                <a:gd name="T23" fmla="*/ 29 w 29"/>
                <a:gd name="T24" fmla="*/ 54 h 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9" h="54">
                  <a:moveTo>
                    <a:pt x="7" y="54"/>
                  </a:moveTo>
                  <a:cubicBezTo>
                    <a:pt x="3" y="54"/>
                    <a:pt x="0" y="42"/>
                    <a:pt x="0" y="27"/>
                  </a:cubicBezTo>
                  <a:cubicBezTo>
                    <a:pt x="0" y="12"/>
                    <a:pt x="3" y="0"/>
                    <a:pt x="7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6" y="0"/>
                    <a:pt x="23" y="12"/>
                    <a:pt x="23" y="27"/>
                  </a:cubicBezTo>
                  <a:cubicBezTo>
                    <a:pt x="23" y="42"/>
                    <a:pt x="26" y="54"/>
                    <a:pt x="29" y="54"/>
                  </a:cubicBezTo>
                  <a:lnTo>
                    <a:pt x="7" y="54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" name="Freeform 247"/>
            <p:cNvSpPr>
              <a:spLocks/>
            </p:cNvSpPr>
            <p:nvPr/>
          </p:nvSpPr>
          <p:spPr bwMode="auto">
            <a:xfrm>
              <a:off x="3407" y="1603"/>
              <a:ext cx="35" cy="187"/>
            </a:xfrm>
            <a:custGeom>
              <a:avLst/>
              <a:gdLst>
                <a:gd name="T0" fmla="*/ 1300 w 14"/>
                <a:gd name="T1" fmla="*/ 8292 h 70"/>
                <a:gd name="T2" fmla="*/ 595 w 14"/>
                <a:gd name="T3" fmla="*/ 4632 h 70"/>
                <a:gd name="T4" fmla="*/ 1300 w 14"/>
                <a:gd name="T5" fmla="*/ 970 h 70"/>
                <a:gd name="T6" fmla="*/ 1375 w 14"/>
                <a:gd name="T7" fmla="*/ 970 h 70"/>
                <a:gd name="T8" fmla="*/ 780 w 14"/>
                <a:gd name="T9" fmla="*/ 0 h 70"/>
                <a:gd name="T10" fmla="*/ 0 w 14"/>
                <a:gd name="T11" fmla="*/ 4790 h 70"/>
                <a:gd name="T12" fmla="*/ 780 w 14"/>
                <a:gd name="T13" fmla="*/ 9534 h 70"/>
                <a:gd name="T14" fmla="*/ 1375 w 14"/>
                <a:gd name="T15" fmla="*/ 8292 h 70"/>
                <a:gd name="T16" fmla="*/ 1300 w 14"/>
                <a:gd name="T17" fmla="*/ 8292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0"/>
                <a:gd name="T29" fmla="*/ 14 w 14"/>
                <a:gd name="T30" fmla="*/ 70 h 7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0">
                  <a:moveTo>
                    <a:pt x="13" y="61"/>
                  </a:moveTo>
                  <a:cubicBezTo>
                    <a:pt x="9" y="61"/>
                    <a:pt x="6" y="49"/>
                    <a:pt x="6" y="34"/>
                  </a:cubicBezTo>
                  <a:cubicBezTo>
                    <a:pt x="6" y="19"/>
                    <a:pt x="9" y="7"/>
                    <a:pt x="13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2" y="3"/>
                    <a:pt x="10" y="0"/>
                    <a:pt x="8" y="0"/>
                  </a:cubicBezTo>
                  <a:cubicBezTo>
                    <a:pt x="4" y="0"/>
                    <a:pt x="0" y="15"/>
                    <a:pt x="0" y="35"/>
                  </a:cubicBezTo>
                  <a:cubicBezTo>
                    <a:pt x="0" y="54"/>
                    <a:pt x="4" y="70"/>
                    <a:pt x="8" y="70"/>
                  </a:cubicBezTo>
                  <a:cubicBezTo>
                    <a:pt x="11" y="70"/>
                    <a:pt x="13" y="67"/>
                    <a:pt x="14" y="61"/>
                  </a:cubicBezTo>
                  <a:lnTo>
                    <a:pt x="13" y="61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" name="Freeform 248"/>
            <p:cNvSpPr>
              <a:spLocks/>
            </p:cNvSpPr>
            <p:nvPr/>
          </p:nvSpPr>
          <p:spPr bwMode="auto">
            <a:xfrm>
              <a:off x="3342" y="1622"/>
              <a:ext cx="50" cy="144"/>
            </a:xfrm>
            <a:custGeom>
              <a:avLst/>
              <a:gdLst>
                <a:gd name="T0" fmla="*/ 1687 w 20"/>
                <a:gd name="T1" fmla="*/ 3789 h 54"/>
                <a:gd name="T2" fmla="*/ 1957 w 20"/>
                <a:gd name="T3" fmla="*/ 0 h 54"/>
                <a:gd name="T4" fmla="*/ 675 w 20"/>
                <a:gd name="T5" fmla="*/ 0 h 54"/>
                <a:gd name="T6" fmla="*/ 0 w 20"/>
                <a:gd name="T7" fmla="*/ 3640 h 54"/>
                <a:gd name="T8" fmla="*/ 675 w 20"/>
                <a:gd name="T9" fmla="*/ 7283 h 54"/>
                <a:gd name="T10" fmla="*/ 1957 w 20"/>
                <a:gd name="T11" fmla="*/ 7283 h 54"/>
                <a:gd name="T12" fmla="*/ 1687 w 20"/>
                <a:gd name="T13" fmla="*/ 3789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54"/>
                <a:gd name="T23" fmla="*/ 20 w 20"/>
                <a:gd name="T24" fmla="*/ 54 h 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54">
                  <a:moveTo>
                    <a:pt x="17" y="28"/>
                  </a:moveTo>
                  <a:cubicBezTo>
                    <a:pt x="17" y="17"/>
                    <a:pt x="18" y="7"/>
                    <a:pt x="2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12"/>
                    <a:pt x="0" y="27"/>
                  </a:cubicBezTo>
                  <a:cubicBezTo>
                    <a:pt x="0" y="42"/>
                    <a:pt x="3" y="54"/>
                    <a:pt x="7" y="54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8" y="48"/>
                    <a:pt x="17" y="38"/>
                    <a:pt x="17" y="28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3" name="Freeform 249"/>
            <p:cNvSpPr>
              <a:spLocks/>
            </p:cNvSpPr>
            <p:nvPr/>
          </p:nvSpPr>
          <p:spPr bwMode="auto">
            <a:xfrm>
              <a:off x="3330" y="1603"/>
              <a:ext cx="37" cy="187"/>
            </a:xfrm>
            <a:custGeom>
              <a:avLst/>
              <a:gdLst>
                <a:gd name="T0" fmla="*/ 1112 w 15"/>
                <a:gd name="T1" fmla="*/ 8292 h 70"/>
                <a:gd name="T2" fmla="*/ 451 w 15"/>
                <a:gd name="T3" fmla="*/ 4632 h 70"/>
                <a:gd name="T4" fmla="*/ 1112 w 15"/>
                <a:gd name="T5" fmla="*/ 970 h 70"/>
                <a:gd name="T6" fmla="*/ 1290 w 15"/>
                <a:gd name="T7" fmla="*/ 970 h 70"/>
                <a:gd name="T8" fmla="*/ 809 w 15"/>
                <a:gd name="T9" fmla="*/ 0 h 70"/>
                <a:gd name="T10" fmla="*/ 0 w 15"/>
                <a:gd name="T11" fmla="*/ 4790 h 70"/>
                <a:gd name="T12" fmla="*/ 809 w 15"/>
                <a:gd name="T13" fmla="*/ 9534 h 70"/>
                <a:gd name="T14" fmla="*/ 1364 w 15"/>
                <a:gd name="T15" fmla="*/ 8292 h 70"/>
                <a:gd name="T16" fmla="*/ 1112 w 15"/>
                <a:gd name="T17" fmla="*/ 8292 h 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70"/>
                <a:gd name="T29" fmla="*/ 15 w 15"/>
                <a:gd name="T30" fmla="*/ 70 h 7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70">
                  <a:moveTo>
                    <a:pt x="12" y="61"/>
                  </a:moveTo>
                  <a:cubicBezTo>
                    <a:pt x="8" y="61"/>
                    <a:pt x="5" y="49"/>
                    <a:pt x="5" y="34"/>
                  </a:cubicBezTo>
                  <a:cubicBezTo>
                    <a:pt x="5" y="19"/>
                    <a:pt x="8" y="7"/>
                    <a:pt x="12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3"/>
                    <a:pt x="11" y="0"/>
                    <a:pt x="9" y="0"/>
                  </a:cubicBezTo>
                  <a:cubicBezTo>
                    <a:pt x="4" y="0"/>
                    <a:pt x="0" y="15"/>
                    <a:pt x="0" y="35"/>
                  </a:cubicBezTo>
                  <a:cubicBezTo>
                    <a:pt x="0" y="54"/>
                    <a:pt x="4" y="70"/>
                    <a:pt x="9" y="70"/>
                  </a:cubicBezTo>
                  <a:cubicBezTo>
                    <a:pt x="11" y="70"/>
                    <a:pt x="13" y="67"/>
                    <a:pt x="15" y="61"/>
                  </a:cubicBezTo>
                  <a:lnTo>
                    <a:pt x="12" y="61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74" name="Group 267"/>
          <p:cNvGrpSpPr>
            <a:grpSpLocks/>
          </p:cNvGrpSpPr>
          <p:nvPr/>
        </p:nvGrpSpPr>
        <p:grpSpPr bwMode="auto">
          <a:xfrm>
            <a:off x="1151766" y="3307443"/>
            <a:ext cx="744537" cy="1676400"/>
            <a:chOff x="4186" y="1165"/>
            <a:chExt cx="770" cy="2518"/>
          </a:xfrm>
        </p:grpSpPr>
        <p:sp>
          <p:nvSpPr>
            <p:cNvPr id="75" name="Freeform 268"/>
            <p:cNvSpPr>
              <a:spLocks/>
            </p:cNvSpPr>
            <p:nvPr/>
          </p:nvSpPr>
          <p:spPr bwMode="auto">
            <a:xfrm>
              <a:off x="4186" y="1165"/>
              <a:ext cx="770" cy="2507"/>
            </a:xfrm>
            <a:custGeom>
              <a:avLst/>
              <a:gdLst>
                <a:gd name="T0" fmla="*/ 15050 w 308"/>
                <a:gd name="T1" fmla="*/ 0 h 940"/>
                <a:gd name="T2" fmla="*/ 0 w 308"/>
                <a:gd name="T3" fmla="*/ 11324 h 940"/>
                <a:gd name="T4" fmla="*/ 0 w 308"/>
                <a:gd name="T5" fmla="*/ 52623 h 940"/>
                <a:gd name="T6" fmla="*/ 780 w 308"/>
                <a:gd name="T7" fmla="*/ 56263 h 940"/>
                <a:gd name="T8" fmla="*/ 780 w 308"/>
                <a:gd name="T9" fmla="*/ 56421 h 940"/>
                <a:gd name="T10" fmla="*/ 3987 w 308"/>
                <a:gd name="T11" fmla="*/ 64921 h 940"/>
                <a:gd name="T12" fmla="*/ 4687 w 308"/>
                <a:gd name="T13" fmla="*/ 65718 h 940"/>
                <a:gd name="T14" fmla="*/ 4687 w 308"/>
                <a:gd name="T15" fmla="*/ 65718 h 940"/>
                <a:gd name="T16" fmla="*/ 9655 w 308"/>
                <a:gd name="T17" fmla="*/ 72866 h 940"/>
                <a:gd name="T18" fmla="*/ 9655 w 308"/>
                <a:gd name="T19" fmla="*/ 73015 h 940"/>
                <a:gd name="T20" fmla="*/ 12313 w 308"/>
                <a:gd name="T21" fmla="*/ 82731 h 940"/>
                <a:gd name="T22" fmla="*/ 12313 w 308"/>
                <a:gd name="T23" fmla="*/ 126283 h 940"/>
                <a:gd name="T24" fmla="*/ 12392 w 308"/>
                <a:gd name="T25" fmla="*/ 126838 h 940"/>
                <a:gd name="T26" fmla="*/ 14457 w 308"/>
                <a:gd name="T27" fmla="*/ 124678 h 940"/>
                <a:gd name="T28" fmla="*/ 17780 w 308"/>
                <a:gd name="T29" fmla="*/ 119157 h 940"/>
                <a:gd name="T30" fmla="*/ 17780 w 308"/>
                <a:gd name="T31" fmla="*/ 118738 h 940"/>
                <a:gd name="T32" fmla="*/ 17780 w 308"/>
                <a:gd name="T33" fmla="*/ 82731 h 940"/>
                <a:gd name="T34" fmla="*/ 20392 w 308"/>
                <a:gd name="T35" fmla="*/ 72866 h 940"/>
                <a:gd name="T36" fmla="*/ 20392 w 308"/>
                <a:gd name="T37" fmla="*/ 72866 h 940"/>
                <a:gd name="T38" fmla="*/ 25592 w 308"/>
                <a:gd name="T39" fmla="*/ 65561 h 940"/>
                <a:gd name="T40" fmla="*/ 25707 w 308"/>
                <a:gd name="T41" fmla="*/ 65467 h 940"/>
                <a:gd name="T42" fmla="*/ 26095 w 308"/>
                <a:gd name="T43" fmla="*/ 64921 h 940"/>
                <a:gd name="T44" fmla="*/ 29220 w 308"/>
                <a:gd name="T45" fmla="*/ 56512 h 940"/>
                <a:gd name="T46" fmla="*/ 29300 w 308"/>
                <a:gd name="T47" fmla="*/ 56263 h 940"/>
                <a:gd name="T48" fmla="*/ 30082 w 308"/>
                <a:gd name="T49" fmla="*/ 52623 h 940"/>
                <a:gd name="T50" fmla="*/ 30082 w 308"/>
                <a:gd name="T51" fmla="*/ 11324 h 940"/>
                <a:gd name="T52" fmla="*/ 15050 w 308"/>
                <a:gd name="T53" fmla="*/ 0 h 94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08"/>
                <a:gd name="T82" fmla="*/ 0 h 940"/>
                <a:gd name="T83" fmla="*/ 308 w 308"/>
                <a:gd name="T84" fmla="*/ 940 h 94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08" h="940">
                  <a:moveTo>
                    <a:pt x="154" y="0"/>
                  </a:moveTo>
                  <a:cubicBezTo>
                    <a:pt x="69" y="0"/>
                    <a:pt x="0" y="37"/>
                    <a:pt x="0" y="84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399"/>
                    <a:pt x="3" y="408"/>
                    <a:pt x="8" y="417"/>
                  </a:cubicBezTo>
                  <a:cubicBezTo>
                    <a:pt x="8" y="417"/>
                    <a:pt x="8" y="418"/>
                    <a:pt x="8" y="418"/>
                  </a:cubicBezTo>
                  <a:cubicBezTo>
                    <a:pt x="14" y="443"/>
                    <a:pt x="34" y="475"/>
                    <a:pt x="41" y="481"/>
                  </a:cubicBezTo>
                  <a:cubicBezTo>
                    <a:pt x="43" y="483"/>
                    <a:pt x="45" y="485"/>
                    <a:pt x="48" y="487"/>
                  </a:cubicBezTo>
                  <a:cubicBezTo>
                    <a:pt x="48" y="487"/>
                    <a:pt x="48" y="487"/>
                    <a:pt x="48" y="487"/>
                  </a:cubicBezTo>
                  <a:cubicBezTo>
                    <a:pt x="66" y="506"/>
                    <a:pt x="92" y="533"/>
                    <a:pt x="99" y="540"/>
                  </a:cubicBezTo>
                  <a:cubicBezTo>
                    <a:pt x="99" y="541"/>
                    <a:pt x="99" y="541"/>
                    <a:pt x="99" y="541"/>
                  </a:cubicBezTo>
                  <a:cubicBezTo>
                    <a:pt x="106" y="554"/>
                    <a:pt x="126" y="593"/>
                    <a:pt x="126" y="613"/>
                  </a:cubicBezTo>
                  <a:cubicBezTo>
                    <a:pt x="126" y="613"/>
                    <a:pt x="126" y="936"/>
                    <a:pt x="126" y="936"/>
                  </a:cubicBezTo>
                  <a:cubicBezTo>
                    <a:pt x="126" y="938"/>
                    <a:pt x="126" y="940"/>
                    <a:pt x="127" y="940"/>
                  </a:cubicBezTo>
                  <a:cubicBezTo>
                    <a:pt x="130" y="939"/>
                    <a:pt x="138" y="934"/>
                    <a:pt x="148" y="924"/>
                  </a:cubicBezTo>
                  <a:cubicBezTo>
                    <a:pt x="163" y="910"/>
                    <a:pt x="178" y="891"/>
                    <a:pt x="182" y="883"/>
                  </a:cubicBezTo>
                  <a:cubicBezTo>
                    <a:pt x="182" y="880"/>
                    <a:pt x="182" y="880"/>
                    <a:pt x="182" y="880"/>
                  </a:cubicBezTo>
                  <a:cubicBezTo>
                    <a:pt x="182" y="613"/>
                    <a:pt x="182" y="613"/>
                    <a:pt x="182" y="613"/>
                  </a:cubicBezTo>
                  <a:cubicBezTo>
                    <a:pt x="182" y="596"/>
                    <a:pt x="202" y="555"/>
                    <a:pt x="209" y="540"/>
                  </a:cubicBezTo>
                  <a:cubicBezTo>
                    <a:pt x="209" y="540"/>
                    <a:pt x="209" y="540"/>
                    <a:pt x="209" y="540"/>
                  </a:cubicBezTo>
                  <a:cubicBezTo>
                    <a:pt x="216" y="534"/>
                    <a:pt x="243" y="505"/>
                    <a:pt x="262" y="486"/>
                  </a:cubicBezTo>
                  <a:cubicBezTo>
                    <a:pt x="263" y="485"/>
                    <a:pt x="263" y="485"/>
                    <a:pt x="263" y="485"/>
                  </a:cubicBezTo>
                  <a:cubicBezTo>
                    <a:pt x="264" y="484"/>
                    <a:pt x="266" y="482"/>
                    <a:pt x="267" y="481"/>
                  </a:cubicBezTo>
                  <a:cubicBezTo>
                    <a:pt x="274" y="474"/>
                    <a:pt x="293" y="444"/>
                    <a:pt x="299" y="419"/>
                  </a:cubicBezTo>
                  <a:cubicBezTo>
                    <a:pt x="300" y="418"/>
                    <a:pt x="300" y="418"/>
                    <a:pt x="300" y="417"/>
                  </a:cubicBezTo>
                  <a:cubicBezTo>
                    <a:pt x="305" y="408"/>
                    <a:pt x="308" y="399"/>
                    <a:pt x="308" y="390"/>
                  </a:cubicBezTo>
                  <a:cubicBezTo>
                    <a:pt x="308" y="84"/>
                    <a:pt x="308" y="84"/>
                    <a:pt x="308" y="84"/>
                  </a:cubicBezTo>
                  <a:cubicBezTo>
                    <a:pt x="308" y="37"/>
                    <a:pt x="239" y="0"/>
                    <a:pt x="154" y="0"/>
                  </a:cubicBezTo>
                  <a:close/>
                </a:path>
              </a:pathLst>
            </a:custGeom>
            <a:noFill/>
            <a:ln w="317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6" name="Freeform 269"/>
            <p:cNvSpPr>
              <a:spLocks/>
            </p:cNvSpPr>
            <p:nvPr/>
          </p:nvSpPr>
          <p:spPr bwMode="auto">
            <a:xfrm>
              <a:off x="4186" y="1389"/>
              <a:ext cx="770" cy="1038"/>
            </a:xfrm>
            <a:custGeom>
              <a:avLst/>
              <a:gdLst>
                <a:gd name="T0" fmla="*/ 30082 w 308"/>
                <a:gd name="T1" fmla="*/ 41419 h 389"/>
                <a:gd name="T2" fmla="*/ 15050 w 308"/>
                <a:gd name="T3" fmla="*/ 52626 h 389"/>
                <a:gd name="T4" fmla="*/ 0 w 308"/>
                <a:gd name="T5" fmla="*/ 41419 h 389"/>
                <a:gd name="T6" fmla="*/ 0 w 308"/>
                <a:gd name="T7" fmla="*/ 0 h 389"/>
                <a:gd name="T8" fmla="*/ 15050 w 308"/>
                <a:gd name="T9" fmla="*/ 11207 h 389"/>
                <a:gd name="T10" fmla="*/ 30082 w 308"/>
                <a:gd name="T11" fmla="*/ 0 h 389"/>
                <a:gd name="T12" fmla="*/ 30082 w 308"/>
                <a:gd name="T13" fmla="*/ 41419 h 3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8"/>
                <a:gd name="T22" fmla="*/ 0 h 389"/>
                <a:gd name="T23" fmla="*/ 308 w 308"/>
                <a:gd name="T24" fmla="*/ 389 h 3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8" h="389">
                  <a:moveTo>
                    <a:pt x="308" y="306"/>
                  </a:moveTo>
                  <a:cubicBezTo>
                    <a:pt x="308" y="352"/>
                    <a:pt x="239" y="389"/>
                    <a:pt x="154" y="389"/>
                  </a:cubicBezTo>
                  <a:cubicBezTo>
                    <a:pt x="69" y="389"/>
                    <a:pt x="0" y="352"/>
                    <a:pt x="0" y="30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"/>
                    <a:pt x="69" y="83"/>
                    <a:pt x="154" y="83"/>
                  </a:cubicBezTo>
                  <a:cubicBezTo>
                    <a:pt x="239" y="83"/>
                    <a:pt x="308" y="46"/>
                    <a:pt x="308" y="0"/>
                  </a:cubicBezTo>
                  <a:lnTo>
                    <a:pt x="308" y="306"/>
                  </a:lnTo>
                  <a:close/>
                </a:path>
              </a:pathLst>
            </a:custGeom>
            <a:solidFill>
              <a:srgbClr val="F1F9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7" name="Freeform 270"/>
            <p:cNvSpPr>
              <a:spLocks/>
            </p:cNvSpPr>
            <p:nvPr/>
          </p:nvSpPr>
          <p:spPr bwMode="auto">
            <a:xfrm>
              <a:off x="4219" y="1475"/>
              <a:ext cx="712" cy="912"/>
            </a:xfrm>
            <a:custGeom>
              <a:avLst/>
              <a:gdLst>
                <a:gd name="T0" fmla="*/ 13705 w 285"/>
                <a:gd name="T1" fmla="*/ 6883 h 342"/>
                <a:gd name="T2" fmla="*/ 262 w 285"/>
                <a:gd name="T3" fmla="*/ 661 h 342"/>
                <a:gd name="T4" fmla="*/ 0 w 285"/>
                <a:gd name="T5" fmla="*/ 661 h 342"/>
                <a:gd name="T6" fmla="*/ 0 w 285"/>
                <a:gd name="T7" fmla="*/ 37227 h 342"/>
                <a:gd name="T8" fmla="*/ 3383 w 285"/>
                <a:gd name="T9" fmla="*/ 43144 h 342"/>
                <a:gd name="T10" fmla="*/ 13238 w 285"/>
                <a:gd name="T11" fmla="*/ 46115 h 342"/>
                <a:gd name="T12" fmla="*/ 19941 w 285"/>
                <a:gd name="T13" fmla="*/ 44509 h 342"/>
                <a:gd name="T14" fmla="*/ 24540 w 285"/>
                <a:gd name="T15" fmla="*/ 42325 h 342"/>
                <a:gd name="T16" fmla="*/ 26756 w 285"/>
                <a:gd name="T17" fmla="*/ 39651 h 342"/>
                <a:gd name="T18" fmla="*/ 27736 w 285"/>
                <a:gd name="T19" fmla="*/ 38435 h 342"/>
                <a:gd name="T20" fmla="*/ 27736 w 285"/>
                <a:gd name="T21" fmla="*/ 0 h 342"/>
                <a:gd name="T22" fmla="*/ 27536 w 285"/>
                <a:gd name="T23" fmla="*/ 0 h 342"/>
                <a:gd name="T24" fmla="*/ 13705 w 285"/>
                <a:gd name="T25" fmla="*/ 6883 h 3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5"/>
                <a:gd name="T40" fmla="*/ 0 h 342"/>
                <a:gd name="T41" fmla="*/ 285 w 285"/>
                <a:gd name="T42" fmla="*/ 342 h 34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5" h="342">
                  <a:moveTo>
                    <a:pt x="141" y="51"/>
                  </a:moveTo>
                  <a:cubicBezTo>
                    <a:pt x="81" y="51"/>
                    <a:pt x="28" y="32"/>
                    <a:pt x="3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76"/>
                    <a:pt x="0" y="276"/>
                    <a:pt x="0" y="276"/>
                  </a:cubicBezTo>
                  <a:cubicBezTo>
                    <a:pt x="35" y="320"/>
                    <a:pt x="35" y="320"/>
                    <a:pt x="35" y="320"/>
                  </a:cubicBezTo>
                  <a:cubicBezTo>
                    <a:pt x="136" y="342"/>
                    <a:pt x="136" y="342"/>
                    <a:pt x="136" y="342"/>
                  </a:cubicBezTo>
                  <a:cubicBezTo>
                    <a:pt x="205" y="330"/>
                    <a:pt x="205" y="330"/>
                    <a:pt x="205" y="330"/>
                  </a:cubicBezTo>
                  <a:cubicBezTo>
                    <a:pt x="252" y="314"/>
                    <a:pt x="252" y="314"/>
                    <a:pt x="252" y="314"/>
                  </a:cubicBezTo>
                  <a:cubicBezTo>
                    <a:pt x="275" y="294"/>
                    <a:pt x="275" y="294"/>
                    <a:pt x="275" y="294"/>
                  </a:cubicBezTo>
                  <a:cubicBezTo>
                    <a:pt x="285" y="285"/>
                    <a:pt x="285" y="285"/>
                    <a:pt x="285" y="285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260" y="30"/>
                    <a:pt x="205" y="51"/>
                    <a:pt x="141" y="51"/>
                  </a:cubicBezTo>
                  <a:close/>
                </a:path>
              </a:pathLst>
            </a:custGeom>
            <a:solidFill>
              <a:srgbClr val="E0F2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8" name="Freeform 271"/>
            <p:cNvSpPr>
              <a:spLocks/>
            </p:cNvSpPr>
            <p:nvPr/>
          </p:nvSpPr>
          <p:spPr bwMode="auto">
            <a:xfrm>
              <a:off x="4206" y="2277"/>
              <a:ext cx="730" cy="264"/>
            </a:xfrm>
            <a:custGeom>
              <a:avLst/>
              <a:gdLst>
                <a:gd name="T0" fmla="*/ 14270 w 292"/>
                <a:gd name="T1" fmla="*/ 7531 h 99"/>
                <a:gd name="T2" fmla="*/ 0 w 292"/>
                <a:gd name="T3" fmla="*/ 0 h 99"/>
                <a:gd name="T4" fmla="*/ 0 w 292"/>
                <a:gd name="T5" fmla="*/ 149 h 99"/>
                <a:gd name="T6" fmla="*/ 3250 w 292"/>
                <a:gd name="T7" fmla="*/ 8648 h 99"/>
                <a:gd name="T8" fmla="*/ 14270 w 292"/>
                <a:gd name="T9" fmla="*/ 13347 h 99"/>
                <a:gd name="T10" fmla="*/ 25312 w 292"/>
                <a:gd name="T11" fmla="*/ 8648 h 99"/>
                <a:gd name="T12" fmla="*/ 28437 w 292"/>
                <a:gd name="T13" fmla="*/ 248 h 99"/>
                <a:gd name="T14" fmla="*/ 28520 w 292"/>
                <a:gd name="T15" fmla="*/ 0 h 99"/>
                <a:gd name="T16" fmla="*/ 14270 w 292"/>
                <a:gd name="T17" fmla="*/ 7531 h 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2"/>
                <a:gd name="T28" fmla="*/ 0 h 99"/>
                <a:gd name="T29" fmla="*/ 292 w 292"/>
                <a:gd name="T30" fmla="*/ 99 h 9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2" h="99">
                  <a:moveTo>
                    <a:pt x="146" y="56"/>
                  </a:moveTo>
                  <a:cubicBezTo>
                    <a:pt x="78" y="56"/>
                    <a:pt x="21" y="33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6" y="26"/>
                    <a:pt x="26" y="58"/>
                    <a:pt x="33" y="64"/>
                  </a:cubicBezTo>
                  <a:cubicBezTo>
                    <a:pt x="55" y="85"/>
                    <a:pt x="97" y="99"/>
                    <a:pt x="146" y="99"/>
                  </a:cubicBezTo>
                  <a:cubicBezTo>
                    <a:pt x="194" y="99"/>
                    <a:pt x="236" y="85"/>
                    <a:pt x="259" y="64"/>
                  </a:cubicBezTo>
                  <a:cubicBezTo>
                    <a:pt x="266" y="57"/>
                    <a:pt x="285" y="27"/>
                    <a:pt x="291" y="2"/>
                  </a:cubicBezTo>
                  <a:cubicBezTo>
                    <a:pt x="291" y="1"/>
                    <a:pt x="292" y="1"/>
                    <a:pt x="292" y="0"/>
                  </a:cubicBezTo>
                  <a:cubicBezTo>
                    <a:pt x="271" y="33"/>
                    <a:pt x="213" y="56"/>
                    <a:pt x="146" y="56"/>
                  </a:cubicBezTo>
                  <a:close/>
                </a:path>
              </a:pathLst>
            </a:custGeom>
            <a:solidFill>
              <a:srgbClr val="E0F2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9" name="Oval 272"/>
            <p:cNvSpPr>
              <a:spLocks noChangeArrowheads="1"/>
            </p:cNvSpPr>
            <p:nvPr/>
          </p:nvSpPr>
          <p:spPr bwMode="auto">
            <a:xfrm>
              <a:off x="4186" y="1165"/>
              <a:ext cx="770" cy="446"/>
            </a:xfrm>
            <a:prstGeom prst="ellipse">
              <a:avLst/>
            </a:prstGeom>
            <a:solidFill>
              <a:srgbClr val="FBFD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80" name="Freeform 273"/>
            <p:cNvSpPr>
              <a:spLocks/>
            </p:cNvSpPr>
            <p:nvPr/>
          </p:nvSpPr>
          <p:spPr bwMode="auto">
            <a:xfrm>
              <a:off x="4199" y="1179"/>
              <a:ext cx="745" cy="418"/>
            </a:xfrm>
            <a:custGeom>
              <a:avLst/>
              <a:gdLst>
                <a:gd name="T0" fmla="*/ 4112 w 298"/>
                <a:gd name="T1" fmla="*/ 17777 h 157"/>
                <a:gd name="T2" fmla="*/ 0 w 298"/>
                <a:gd name="T3" fmla="*/ 10549 h 157"/>
                <a:gd name="T4" fmla="*/ 4112 w 298"/>
                <a:gd name="T5" fmla="*/ 3211 h 157"/>
                <a:gd name="T6" fmla="*/ 14532 w 298"/>
                <a:gd name="T7" fmla="*/ 0 h 157"/>
                <a:gd name="T8" fmla="*/ 24892 w 298"/>
                <a:gd name="T9" fmla="*/ 3211 h 157"/>
                <a:gd name="T10" fmla="*/ 29112 w 298"/>
                <a:gd name="T11" fmla="*/ 10549 h 157"/>
                <a:gd name="T12" fmla="*/ 24892 w 298"/>
                <a:gd name="T13" fmla="*/ 17777 h 157"/>
                <a:gd name="T14" fmla="*/ 14532 w 298"/>
                <a:gd name="T15" fmla="*/ 21004 h 157"/>
                <a:gd name="T16" fmla="*/ 4112 w 298"/>
                <a:gd name="T17" fmla="*/ 17777 h 1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8"/>
                <a:gd name="T28" fmla="*/ 0 h 157"/>
                <a:gd name="T29" fmla="*/ 298 w 298"/>
                <a:gd name="T30" fmla="*/ 157 h 1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8" h="157">
                  <a:moveTo>
                    <a:pt x="42" y="133"/>
                  </a:moveTo>
                  <a:cubicBezTo>
                    <a:pt x="15" y="118"/>
                    <a:pt x="0" y="99"/>
                    <a:pt x="0" y="79"/>
                  </a:cubicBezTo>
                  <a:cubicBezTo>
                    <a:pt x="0" y="58"/>
                    <a:pt x="15" y="39"/>
                    <a:pt x="42" y="24"/>
                  </a:cubicBezTo>
                  <a:cubicBezTo>
                    <a:pt x="71" y="9"/>
                    <a:pt x="109" y="0"/>
                    <a:pt x="149" y="0"/>
                  </a:cubicBezTo>
                  <a:cubicBezTo>
                    <a:pt x="189" y="0"/>
                    <a:pt x="227" y="9"/>
                    <a:pt x="255" y="24"/>
                  </a:cubicBezTo>
                  <a:cubicBezTo>
                    <a:pt x="283" y="39"/>
                    <a:pt x="298" y="58"/>
                    <a:pt x="298" y="79"/>
                  </a:cubicBezTo>
                  <a:cubicBezTo>
                    <a:pt x="298" y="99"/>
                    <a:pt x="283" y="118"/>
                    <a:pt x="255" y="133"/>
                  </a:cubicBezTo>
                  <a:cubicBezTo>
                    <a:pt x="227" y="148"/>
                    <a:pt x="189" y="157"/>
                    <a:pt x="149" y="157"/>
                  </a:cubicBezTo>
                  <a:cubicBezTo>
                    <a:pt x="109" y="157"/>
                    <a:pt x="71" y="148"/>
                    <a:pt x="42" y="133"/>
                  </a:cubicBezTo>
                  <a:close/>
                </a:path>
              </a:pathLst>
            </a:custGeom>
            <a:solidFill>
              <a:srgbClr val="A2DAF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1" name="Freeform 274"/>
            <p:cNvSpPr>
              <a:spLocks/>
            </p:cNvSpPr>
            <p:nvPr/>
          </p:nvSpPr>
          <p:spPr bwMode="auto">
            <a:xfrm>
              <a:off x="4216" y="1299"/>
              <a:ext cx="710" cy="298"/>
            </a:xfrm>
            <a:custGeom>
              <a:avLst/>
              <a:gdLst>
                <a:gd name="T0" fmla="*/ 24217 w 284"/>
                <a:gd name="T1" fmla="*/ 3201 h 112"/>
                <a:gd name="T2" fmla="*/ 13875 w 284"/>
                <a:gd name="T3" fmla="*/ 0 h 112"/>
                <a:gd name="T4" fmla="*/ 3437 w 284"/>
                <a:gd name="T5" fmla="*/ 3201 h 112"/>
                <a:gd name="T6" fmla="*/ 0 w 284"/>
                <a:gd name="T7" fmla="*/ 7461 h 112"/>
                <a:gd name="T8" fmla="*/ 3437 w 284"/>
                <a:gd name="T9" fmla="*/ 11736 h 112"/>
                <a:gd name="T10" fmla="*/ 13875 w 284"/>
                <a:gd name="T11" fmla="*/ 14937 h 112"/>
                <a:gd name="T12" fmla="*/ 24217 w 284"/>
                <a:gd name="T13" fmla="*/ 11736 h 112"/>
                <a:gd name="T14" fmla="*/ 27737 w 284"/>
                <a:gd name="T15" fmla="*/ 7461 h 112"/>
                <a:gd name="T16" fmla="*/ 24217 w 284"/>
                <a:gd name="T17" fmla="*/ 3201 h 1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84"/>
                <a:gd name="T28" fmla="*/ 0 h 112"/>
                <a:gd name="T29" fmla="*/ 284 w 284"/>
                <a:gd name="T30" fmla="*/ 112 h 1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84" h="112">
                  <a:moveTo>
                    <a:pt x="248" y="24"/>
                  </a:moveTo>
                  <a:cubicBezTo>
                    <a:pt x="220" y="9"/>
                    <a:pt x="182" y="0"/>
                    <a:pt x="142" y="0"/>
                  </a:cubicBezTo>
                  <a:cubicBezTo>
                    <a:pt x="102" y="0"/>
                    <a:pt x="64" y="9"/>
                    <a:pt x="35" y="24"/>
                  </a:cubicBezTo>
                  <a:cubicBezTo>
                    <a:pt x="19" y="33"/>
                    <a:pt x="6" y="44"/>
                    <a:pt x="0" y="56"/>
                  </a:cubicBezTo>
                  <a:cubicBezTo>
                    <a:pt x="6" y="68"/>
                    <a:pt x="19" y="79"/>
                    <a:pt x="35" y="88"/>
                  </a:cubicBezTo>
                  <a:cubicBezTo>
                    <a:pt x="64" y="103"/>
                    <a:pt x="102" y="112"/>
                    <a:pt x="142" y="112"/>
                  </a:cubicBezTo>
                  <a:cubicBezTo>
                    <a:pt x="182" y="112"/>
                    <a:pt x="220" y="103"/>
                    <a:pt x="248" y="88"/>
                  </a:cubicBezTo>
                  <a:cubicBezTo>
                    <a:pt x="265" y="79"/>
                    <a:pt x="277" y="68"/>
                    <a:pt x="284" y="56"/>
                  </a:cubicBezTo>
                  <a:cubicBezTo>
                    <a:pt x="277" y="44"/>
                    <a:pt x="265" y="33"/>
                    <a:pt x="248" y="24"/>
                  </a:cubicBezTo>
                  <a:close/>
                </a:path>
              </a:pathLst>
            </a:custGeom>
            <a:solidFill>
              <a:srgbClr val="83C8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" name="Freeform 275"/>
            <p:cNvSpPr>
              <a:spLocks/>
            </p:cNvSpPr>
            <p:nvPr/>
          </p:nvSpPr>
          <p:spPr bwMode="auto">
            <a:xfrm>
              <a:off x="4356" y="1499"/>
              <a:ext cx="428" cy="98"/>
            </a:xfrm>
            <a:custGeom>
              <a:avLst/>
              <a:gdLst>
                <a:gd name="T0" fmla="*/ 8437 w 171"/>
                <a:gd name="T1" fmla="*/ 4834 h 37"/>
                <a:gd name="T2" fmla="*/ 16795 w 171"/>
                <a:gd name="T3" fmla="*/ 2863 h 37"/>
                <a:gd name="T4" fmla="*/ 16607 w 171"/>
                <a:gd name="T5" fmla="*/ 2604 h 37"/>
                <a:gd name="T6" fmla="*/ 8437 w 171"/>
                <a:gd name="T7" fmla="*/ 0 h 37"/>
                <a:gd name="T8" fmla="*/ 313 w 171"/>
                <a:gd name="T9" fmla="*/ 2604 h 37"/>
                <a:gd name="T10" fmla="*/ 0 w 171"/>
                <a:gd name="T11" fmla="*/ 2863 h 37"/>
                <a:gd name="T12" fmla="*/ 8437 w 171"/>
                <a:gd name="T13" fmla="*/ 4834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1"/>
                <a:gd name="T22" fmla="*/ 0 h 37"/>
                <a:gd name="T23" fmla="*/ 171 w 171"/>
                <a:gd name="T24" fmla="*/ 37 h 3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1" h="37">
                  <a:moveTo>
                    <a:pt x="86" y="37"/>
                  </a:moveTo>
                  <a:cubicBezTo>
                    <a:pt x="117" y="37"/>
                    <a:pt x="147" y="32"/>
                    <a:pt x="171" y="22"/>
                  </a:cubicBezTo>
                  <a:cubicBezTo>
                    <a:pt x="170" y="22"/>
                    <a:pt x="170" y="21"/>
                    <a:pt x="169" y="20"/>
                  </a:cubicBezTo>
                  <a:cubicBezTo>
                    <a:pt x="147" y="7"/>
                    <a:pt x="117" y="0"/>
                    <a:pt x="86" y="0"/>
                  </a:cubicBezTo>
                  <a:cubicBezTo>
                    <a:pt x="55" y="0"/>
                    <a:pt x="25" y="7"/>
                    <a:pt x="3" y="20"/>
                  </a:cubicBezTo>
                  <a:cubicBezTo>
                    <a:pt x="2" y="21"/>
                    <a:pt x="1" y="22"/>
                    <a:pt x="0" y="22"/>
                  </a:cubicBezTo>
                  <a:cubicBezTo>
                    <a:pt x="25" y="32"/>
                    <a:pt x="55" y="37"/>
                    <a:pt x="86" y="37"/>
                  </a:cubicBezTo>
                  <a:close/>
                </a:path>
              </a:pathLst>
            </a:custGeom>
            <a:solidFill>
              <a:srgbClr val="60BC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" name="Freeform 276"/>
            <p:cNvSpPr>
              <a:spLocks/>
            </p:cNvSpPr>
            <p:nvPr/>
          </p:nvSpPr>
          <p:spPr bwMode="auto">
            <a:xfrm>
              <a:off x="4189" y="1960"/>
              <a:ext cx="767" cy="304"/>
            </a:xfrm>
            <a:custGeom>
              <a:avLst/>
              <a:gdLst>
                <a:gd name="T0" fmla="*/ 0 w 307"/>
                <a:gd name="T1" fmla="*/ 12536 h 114"/>
                <a:gd name="T2" fmla="*/ 1167 w 307"/>
                <a:gd name="T3" fmla="*/ 14165 h 114"/>
                <a:gd name="T4" fmla="*/ 1636 w 307"/>
                <a:gd name="T5" fmla="*/ 13597 h 114"/>
                <a:gd name="T6" fmla="*/ 1561 w 307"/>
                <a:gd name="T7" fmla="*/ 11469 h 114"/>
                <a:gd name="T8" fmla="*/ 14875 w 307"/>
                <a:gd name="T9" fmla="*/ 4701 h 114"/>
                <a:gd name="T10" fmla="*/ 27932 w 307"/>
                <a:gd name="T11" fmla="*/ 10923 h 114"/>
                <a:gd name="T12" fmla="*/ 27932 w 307"/>
                <a:gd name="T13" fmla="*/ 14413 h 114"/>
                <a:gd name="T14" fmla="*/ 28911 w 307"/>
                <a:gd name="T15" fmla="*/ 13747 h 114"/>
                <a:gd name="T16" fmla="*/ 29881 w 307"/>
                <a:gd name="T17" fmla="*/ 11171 h 114"/>
                <a:gd name="T18" fmla="*/ 29881 w 307"/>
                <a:gd name="T19" fmla="*/ 9160 h 114"/>
                <a:gd name="T20" fmla="*/ 14875 w 307"/>
                <a:gd name="T21" fmla="*/ 0 h 114"/>
                <a:gd name="T22" fmla="*/ 0 w 307"/>
                <a:gd name="T23" fmla="*/ 8248 h 1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7"/>
                <a:gd name="T37" fmla="*/ 0 h 114"/>
                <a:gd name="T38" fmla="*/ 307 w 307"/>
                <a:gd name="T39" fmla="*/ 114 h 1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7" h="114">
                  <a:moveTo>
                    <a:pt x="0" y="93"/>
                  </a:moveTo>
                  <a:cubicBezTo>
                    <a:pt x="1" y="95"/>
                    <a:pt x="12" y="105"/>
                    <a:pt x="12" y="105"/>
                  </a:cubicBezTo>
                  <a:cubicBezTo>
                    <a:pt x="12" y="105"/>
                    <a:pt x="21" y="103"/>
                    <a:pt x="17" y="101"/>
                  </a:cubicBezTo>
                  <a:cubicBezTo>
                    <a:pt x="14" y="98"/>
                    <a:pt x="14" y="89"/>
                    <a:pt x="16" y="85"/>
                  </a:cubicBezTo>
                  <a:cubicBezTo>
                    <a:pt x="32" y="51"/>
                    <a:pt x="88" y="35"/>
                    <a:pt x="153" y="35"/>
                  </a:cubicBezTo>
                  <a:cubicBezTo>
                    <a:pt x="212" y="35"/>
                    <a:pt x="267" y="52"/>
                    <a:pt x="287" y="81"/>
                  </a:cubicBezTo>
                  <a:cubicBezTo>
                    <a:pt x="292" y="88"/>
                    <a:pt x="293" y="100"/>
                    <a:pt x="287" y="107"/>
                  </a:cubicBezTo>
                  <a:cubicBezTo>
                    <a:pt x="282" y="114"/>
                    <a:pt x="297" y="102"/>
                    <a:pt x="297" y="102"/>
                  </a:cubicBezTo>
                  <a:cubicBezTo>
                    <a:pt x="307" y="83"/>
                    <a:pt x="307" y="83"/>
                    <a:pt x="307" y="83"/>
                  </a:cubicBezTo>
                  <a:cubicBezTo>
                    <a:pt x="307" y="68"/>
                    <a:pt x="307" y="68"/>
                    <a:pt x="307" y="68"/>
                  </a:cubicBezTo>
                  <a:cubicBezTo>
                    <a:pt x="294" y="29"/>
                    <a:pt x="228" y="0"/>
                    <a:pt x="153" y="0"/>
                  </a:cubicBezTo>
                  <a:cubicBezTo>
                    <a:pt x="78" y="0"/>
                    <a:pt x="13" y="23"/>
                    <a:pt x="0" y="61"/>
                  </a:cubicBezTo>
                </a:path>
              </a:pathLst>
            </a:custGeom>
            <a:solidFill>
              <a:srgbClr val="DBDE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4" name="Freeform 277"/>
            <p:cNvSpPr>
              <a:spLocks/>
            </p:cNvSpPr>
            <p:nvPr/>
          </p:nvSpPr>
          <p:spPr bwMode="auto">
            <a:xfrm>
              <a:off x="4306" y="2461"/>
              <a:ext cx="535" cy="200"/>
            </a:xfrm>
            <a:custGeom>
              <a:avLst/>
              <a:gdLst>
                <a:gd name="T0" fmla="*/ 10363 w 214"/>
                <a:gd name="T1" fmla="*/ 4040 h 75"/>
                <a:gd name="T2" fmla="*/ 0 w 214"/>
                <a:gd name="T3" fmla="*/ 149 h 75"/>
                <a:gd name="T4" fmla="*/ 5082 w 214"/>
                <a:gd name="T5" fmla="*/ 7531 h 75"/>
                <a:gd name="T6" fmla="*/ 10363 w 214"/>
                <a:gd name="T7" fmla="*/ 10104 h 75"/>
                <a:gd name="T8" fmla="*/ 15625 w 214"/>
                <a:gd name="T9" fmla="*/ 7531 h 75"/>
                <a:gd name="T10" fmla="*/ 20908 w 214"/>
                <a:gd name="T11" fmla="*/ 0 h 75"/>
                <a:gd name="T12" fmla="*/ 10363 w 214"/>
                <a:gd name="T13" fmla="*/ 4040 h 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4"/>
                <a:gd name="T22" fmla="*/ 0 h 75"/>
                <a:gd name="T23" fmla="*/ 214 w 214"/>
                <a:gd name="T24" fmla="*/ 75 h 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4" h="75">
                  <a:moveTo>
                    <a:pt x="106" y="30"/>
                  </a:moveTo>
                  <a:cubicBezTo>
                    <a:pt x="62" y="30"/>
                    <a:pt x="24" y="19"/>
                    <a:pt x="0" y="1"/>
                  </a:cubicBezTo>
                  <a:cubicBezTo>
                    <a:pt x="21" y="23"/>
                    <a:pt x="51" y="54"/>
                    <a:pt x="52" y="56"/>
                  </a:cubicBezTo>
                  <a:cubicBezTo>
                    <a:pt x="61" y="67"/>
                    <a:pt x="82" y="75"/>
                    <a:pt x="106" y="75"/>
                  </a:cubicBezTo>
                  <a:cubicBezTo>
                    <a:pt x="130" y="75"/>
                    <a:pt x="151" y="67"/>
                    <a:pt x="160" y="56"/>
                  </a:cubicBezTo>
                  <a:cubicBezTo>
                    <a:pt x="162" y="54"/>
                    <a:pt x="193" y="22"/>
                    <a:pt x="214" y="0"/>
                  </a:cubicBezTo>
                  <a:cubicBezTo>
                    <a:pt x="190" y="18"/>
                    <a:pt x="151" y="30"/>
                    <a:pt x="106" y="30"/>
                  </a:cubicBezTo>
                  <a:close/>
                </a:path>
              </a:pathLst>
            </a:custGeom>
            <a:solidFill>
              <a:srgbClr val="C7E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5" name="Freeform 278"/>
            <p:cNvSpPr>
              <a:spLocks/>
            </p:cNvSpPr>
            <p:nvPr/>
          </p:nvSpPr>
          <p:spPr bwMode="auto">
            <a:xfrm>
              <a:off x="4434" y="2605"/>
              <a:ext cx="275" cy="1067"/>
            </a:xfrm>
            <a:custGeom>
              <a:avLst/>
              <a:gdLst>
                <a:gd name="T0" fmla="*/ 2658 w 110"/>
                <a:gd name="T1" fmla="*/ 9870 h 400"/>
                <a:gd name="T2" fmla="*/ 125 w 110"/>
                <a:gd name="T3" fmla="*/ 248 h 400"/>
                <a:gd name="T4" fmla="*/ 312 w 110"/>
                <a:gd name="T5" fmla="*/ 547 h 400"/>
                <a:gd name="T6" fmla="*/ 520 w 110"/>
                <a:gd name="T7" fmla="*/ 819 h 400"/>
                <a:gd name="T8" fmla="*/ 908 w 110"/>
                <a:gd name="T9" fmla="*/ 1216 h 400"/>
                <a:gd name="T10" fmla="*/ 1175 w 110"/>
                <a:gd name="T11" fmla="*/ 1459 h 400"/>
                <a:gd name="T12" fmla="*/ 1455 w 110"/>
                <a:gd name="T13" fmla="*/ 1617 h 400"/>
                <a:gd name="T14" fmla="*/ 1875 w 110"/>
                <a:gd name="T15" fmla="*/ 1878 h 400"/>
                <a:gd name="T16" fmla="*/ 2158 w 110"/>
                <a:gd name="T17" fmla="*/ 2027 h 400"/>
                <a:gd name="T18" fmla="*/ 2550 w 110"/>
                <a:gd name="T19" fmla="*/ 2278 h 400"/>
                <a:gd name="T20" fmla="*/ 3125 w 110"/>
                <a:gd name="T21" fmla="*/ 2427 h 400"/>
                <a:gd name="T22" fmla="*/ 3520 w 110"/>
                <a:gd name="T23" fmla="*/ 2582 h 400"/>
                <a:gd name="T24" fmla="*/ 4033 w 110"/>
                <a:gd name="T25" fmla="*/ 2676 h 400"/>
                <a:gd name="T26" fmla="*/ 4425 w 110"/>
                <a:gd name="T27" fmla="*/ 2676 h 400"/>
                <a:gd name="T28" fmla="*/ 4895 w 110"/>
                <a:gd name="T29" fmla="*/ 2825 h 400"/>
                <a:gd name="T30" fmla="*/ 5863 w 110"/>
                <a:gd name="T31" fmla="*/ 2825 h 400"/>
                <a:gd name="T32" fmla="*/ 6375 w 110"/>
                <a:gd name="T33" fmla="*/ 2676 h 400"/>
                <a:gd name="T34" fmla="*/ 6770 w 110"/>
                <a:gd name="T35" fmla="*/ 2676 h 400"/>
                <a:gd name="T36" fmla="*/ 7238 w 110"/>
                <a:gd name="T37" fmla="*/ 2582 h 400"/>
                <a:gd name="T38" fmla="*/ 7738 w 110"/>
                <a:gd name="T39" fmla="*/ 2427 h 400"/>
                <a:gd name="T40" fmla="*/ 8208 w 110"/>
                <a:gd name="T41" fmla="*/ 2278 h 400"/>
                <a:gd name="T42" fmla="*/ 8595 w 110"/>
                <a:gd name="T43" fmla="*/ 2027 h 400"/>
                <a:gd name="T44" fmla="*/ 8987 w 110"/>
                <a:gd name="T45" fmla="*/ 1878 h 400"/>
                <a:gd name="T46" fmla="*/ 9300 w 110"/>
                <a:gd name="T47" fmla="*/ 1617 h 400"/>
                <a:gd name="T48" fmla="*/ 9687 w 110"/>
                <a:gd name="T49" fmla="*/ 1366 h 400"/>
                <a:gd name="T50" fmla="*/ 10082 w 110"/>
                <a:gd name="T51" fmla="*/ 1059 h 400"/>
                <a:gd name="T52" fmla="*/ 10283 w 110"/>
                <a:gd name="T53" fmla="*/ 819 h 400"/>
                <a:gd name="T54" fmla="*/ 10550 w 110"/>
                <a:gd name="T55" fmla="*/ 397 h 400"/>
                <a:gd name="T56" fmla="*/ 10675 w 110"/>
                <a:gd name="T57" fmla="*/ 248 h 400"/>
                <a:gd name="T58" fmla="*/ 8125 w 110"/>
                <a:gd name="T59" fmla="*/ 9870 h 400"/>
                <a:gd name="T60" fmla="*/ 8125 w 110"/>
                <a:gd name="T61" fmla="*/ 46329 h 400"/>
                <a:gd name="T62" fmla="*/ 2738 w 110"/>
                <a:gd name="T63" fmla="*/ 54022 h 40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0"/>
                <a:gd name="T97" fmla="*/ 0 h 400"/>
                <a:gd name="T98" fmla="*/ 110 w 110"/>
                <a:gd name="T99" fmla="*/ 400 h 40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0" h="400">
                  <a:moveTo>
                    <a:pt x="27" y="396"/>
                  </a:moveTo>
                  <a:cubicBezTo>
                    <a:pt x="27" y="396"/>
                    <a:pt x="27" y="73"/>
                    <a:pt x="27" y="73"/>
                  </a:cubicBezTo>
                  <a:cubicBezTo>
                    <a:pt x="27" y="53"/>
                    <a:pt x="7" y="14"/>
                    <a:pt x="0" y="1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1" y="2"/>
                    <a:pt x="2" y="3"/>
                    <a:pt x="2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4" y="5"/>
                    <a:pt x="4" y="5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6" y="7"/>
                    <a:pt x="7" y="7"/>
                    <a:pt x="8" y="8"/>
                  </a:cubicBezTo>
                  <a:cubicBezTo>
                    <a:pt x="8" y="8"/>
                    <a:pt x="8" y="8"/>
                    <a:pt x="9" y="9"/>
                  </a:cubicBezTo>
                  <a:cubicBezTo>
                    <a:pt x="9" y="9"/>
                    <a:pt x="10" y="9"/>
                    <a:pt x="11" y="10"/>
                  </a:cubicBezTo>
                  <a:cubicBezTo>
                    <a:pt x="11" y="10"/>
                    <a:pt x="11" y="10"/>
                    <a:pt x="12" y="11"/>
                  </a:cubicBezTo>
                  <a:cubicBezTo>
                    <a:pt x="12" y="11"/>
                    <a:pt x="13" y="11"/>
                    <a:pt x="14" y="12"/>
                  </a:cubicBezTo>
                  <a:cubicBezTo>
                    <a:pt x="14" y="12"/>
                    <a:pt x="15" y="12"/>
                    <a:pt x="15" y="12"/>
                  </a:cubicBezTo>
                  <a:cubicBezTo>
                    <a:pt x="16" y="13"/>
                    <a:pt x="16" y="13"/>
                    <a:pt x="17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4"/>
                    <a:pt x="20" y="15"/>
                    <a:pt x="21" y="15"/>
                  </a:cubicBezTo>
                  <a:cubicBezTo>
                    <a:pt x="21" y="15"/>
                    <a:pt x="22" y="15"/>
                    <a:pt x="22" y="15"/>
                  </a:cubicBezTo>
                  <a:cubicBezTo>
                    <a:pt x="23" y="16"/>
                    <a:pt x="24" y="16"/>
                    <a:pt x="25" y="17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7" y="17"/>
                    <a:pt x="29" y="17"/>
                    <a:pt x="30" y="18"/>
                  </a:cubicBezTo>
                  <a:cubicBezTo>
                    <a:pt x="31" y="18"/>
                    <a:pt x="31" y="18"/>
                    <a:pt x="32" y="18"/>
                  </a:cubicBezTo>
                  <a:cubicBezTo>
                    <a:pt x="32" y="18"/>
                    <a:pt x="33" y="19"/>
                    <a:pt x="34" y="19"/>
                  </a:cubicBezTo>
                  <a:cubicBezTo>
                    <a:pt x="35" y="19"/>
                    <a:pt x="36" y="19"/>
                    <a:pt x="36" y="19"/>
                  </a:cubicBezTo>
                  <a:cubicBezTo>
                    <a:pt x="37" y="19"/>
                    <a:pt x="38" y="19"/>
                    <a:pt x="39" y="20"/>
                  </a:cubicBezTo>
                  <a:cubicBezTo>
                    <a:pt x="39" y="20"/>
                    <a:pt x="40" y="20"/>
                    <a:pt x="41" y="20"/>
                  </a:cubicBezTo>
                  <a:cubicBezTo>
                    <a:pt x="42" y="20"/>
                    <a:pt x="43" y="20"/>
                    <a:pt x="44" y="20"/>
                  </a:cubicBezTo>
                  <a:cubicBezTo>
                    <a:pt x="44" y="20"/>
                    <a:pt x="45" y="20"/>
                    <a:pt x="45" y="20"/>
                  </a:cubicBezTo>
                  <a:cubicBezTo>
                    <a:pt x="46" y="20"/>
                    <a:pt x="47" y="20"/>
                    <a:pt x="49" y="21"/>
                  </a:cubicBezTo>
                  <a:cubicBezTo>
                    <a:pt x="49" y="21"/>
                    <a:pt x="50" y="21"/>
                    <a:pt x="50" y="21"/>
                  </a:cubicBezTo>
                  <a:cubicBezTo>
                    <a:pt x="52" y="21"/>
                    <a:pt x="53" y="21"/>
                    <a:pt x="55" y="21"/>
                  </a:cubicBezTo>
                  <a:cubicBezTo>
                    <a:pt x="57" y="21"/>
                    <a:pt x="58" y="21"/>
                    <a:pt x="60" y="21"/>
                  </a:cubicBezTo>
                  <a:cubicBezTo>
                    <a:pt x="60" y="21"/>
                    <a:pt x="61" y="21"/>
                    <a:pt x="61" y="21"/>
                  </a:cubicBezTo>
                  <a:cubicBezTo>
                    <a:pt x="63" y="20"/>
                    <a:pt x="64" y="20"/>
                    <a:pt x="65" y="20"/>
                  </a:cubicBezTo>
                  <a:cubicBezTo>
                    <a:pt x="65" y="20"/>
                    <a:pt x="66" y="20"/>
                    <a:pt x="66" y="20"/>
                  </a:cubicBezTo>
                  <a:cubicBezTo>
                    <a:pt x="67" y="20"/>
                    <a:pt x="68" y="20"/>
                    <a:pt x="69" y="20"/>
                  </a:cubicBezTo>
                  <a:cubicBezTo>
                    <a:pt x="70" y="20"/>
                    <a:pt x="71" y="20"/>
                    <a:pt x="71" y="20"/>
                  </a:cubicBezTo>
                  <a:cubicBezTo>
                    <a:pt x="72" y="19"/>
                    <a:pt x="73" y="19"/>
                    <a:pt x="74" y="19"/>
                  </a:cubicBezTo>
                  <a:cubicBezTo>
                    <a:pt x="75" y="19"/>
                    <a:pt x="75" y="19"/>
                    <a:pt x="76" y="19"/>
                  </a:cubicBezTo>
                  <a:cubicBezTo>
                    <a:pt x="77" y="18"/>
                    <a:pt x="78" y="18"/>
                    <a:pt x="79" y="18"/>
                  </a:cubicBezTo>
                  <a:cubicBezTo>
                    <a:pt x="79" y="18"/>
                    <a:pt x="80" y="18"/>
                    <a:pt x="80" y="18"/>
                  </a:cubicBezTo>
                  <a:cubicBezTo>
                    <a:pt x="81" y="17"/>
                    <a:pt x="83" y="17"/>
                    <a:pt x="84" y="17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6" y="16"/>
                    <a:pt x="87" y="16"/>
                    <a:pt x="88" y="15"/>
                  </a:cubicBezTo>
                  <a:cubicBezTo>
                    <a:pt x="89" y="15"/>
                    <a:pt x="89" y="15"/>
                    <a:pt x="90" y="15"/>
                  </a:cubicBezTo>
                  <a:cubicBezTo>
                    <a:pt x="90" y="14"/>
                    <a:pt x="91" y="14"/>
                    <a:pt x="92" y="14"/>
                  </a:cubicBezTo>
                  <a:cubicBezTo>
                    <a:pt x="92" y="14"/>
                    <a:pt x="93" y="13"/>
                    <a:pt x="93" y="13"/>
                  </a:cubicBezTo>
                  <a:cubicBezTo>
                    <a:pt x="94" y="13"/>
                    <a:pt x="95" y="12"/>
                    <a:pt x="95" y="12"/>
                  </a:cubicBezTo>
                  <a:cubicBezTo>
                    <a:pt x="96" y="12"/>
                    <a:pt x="96" y="12"/>
                    <a:pt x="97" y="11"/>
                  </a:cubicBezTo>
                  <a:cubicBezTo>
                    <a:pt x="97" y="11"/>
                    <a:pt x="98" y="11"/>
                    <a:pt x="99" y="10"/>
                  </a:cubicBezTo>
                  <a:cubicBezTo>
                    <a:pt x="99" y="10"/>
                    <a:pt x="100" y="10"/>
                    <a:pt x="100" y="10"/>
                  </a:cubicBezTo>
                  <a:cubicBezTo>
                    <a:pt x="101" y="9"/>
                    <a:pt x="102" y="8"/>
                    <a:pt x="103" y="8"/>
                  </a:cubicBezTo>
                  <a:cubicBezTo>
                    <a:pt x="103" y="7"/>
                    <a:pt x="103" y="7"/>
                    <a:pt x="103" y="7"/>
                  </a:cubicBezTo>
                  <a:cubicBezTo>
                    <a:pt x="104" y="7"/>
                    <a:pt x="105" y="6"/>
                    <a:pt x="105" y="6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7" y="4"/>
                    <a:pt x="107" y="4"/>
                    <a:pt x="108" y="3"/>
                  </a:cubicBezTo>
                  <a:cubicBezTo>
                    <a:pt x="108" y="3"/>
                    <a:pt x="108" y="3"/>
                    <a:pt x="108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2"/>
                    <a:pt x="110" y="1"/>
                    <a:pt x="110" y="0"/>
                  </a:cubicBezTo>
                  <a:cubicBezTo>
                    <a:pt x="103" y="15"/>
                    <a:pt x="83" y="56"/>
                    <a:pt x="83" y="73"/>
                  </a:cubicBezTo>
                  <a:cubicBezTo>
                    <a:pt x="83" y="340"/>
                    <a:pt x="83" y="340"/>
                    <a:pt x="83" y="340"/>
                  </a:cubicBezTo>
                  <a:cubicBezTo>
                    <a:pt x="83" y="343"/>
                    <a:pt x="83" y="343"/>
                    <a:pt x="83" y="343"/>
                  </a:cubicBezTo>
                  <a:cubicBezTo>
                    <a:pt x="79" y="351"/>
                    <a:pt x="64" y="370"/>
                    <a:pt x="49" y="384"/>
                  </a:cubicBezTo>
                  <a:cubicBezTo>
                    <a:pt x="39" y="394"/>
                    <a:pt x="31" y="399"/>
                    <a:pt x="28" y="400"/>
                  </a:cubicBezTo>
                  <a:cubicBezTo>
                    <a:pt x="27" y="400"/>
                    <a:pt x="27" y="398"/>
                    <a:pt x="27" y="396"/>
                  </a:cubicBezTo>
                </a:path>
              </a:pathLst>
            </a:custGeom>
            <a:solidFill>
              <a:srgbClr val="F3FA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6" name="Freeform 279"/>
            <p:cNvSpPr>
              <a:spLocks/>
            </p:cNvSpPr>
            <p:nvPr/>
          </p:nvSpPr>
          <p:spPr bwMode="auto">
            <a:xfrm>
              <a:off x="4436" y="2611"/>
              <a:ext cx="270" cy="50"/>
            </a:xfrm>
            <a:custGeom>
              <a:avLst/>
              <a:gdLst>
                <a:gd name="T0" fmla="*/ 0 w 108"/>
                <a:gd name="T1" fmla="*/ 0 h 19"/>
                <a:gd name="T2" fmla="*/ 5283 w 108"/>
                <a:gd name="T3" fmla="*/ 2403 h 19"/>
                <a:gd name="T4" fmla="*/ 10550 w 108"/>
                <a:gd name="T5" fmla="*/ 0 h 19"/>
                <a:gd name="T6" fmla="*/ 0 60000 65536"/>
                <a:gd name="T7" fmla="*/ 0 60000 65536"/>
                <a:gd name="T8" fmla="*/ 0 60000 65536"/>
                <a:gd name="T9" fmla="*/ 0 w 108"/>
                <a:gd name="T10" fmla="*/ 0 h 19"/>
                <a:gd name="T11" fmla="*/ 108 w 108"/>
                <a:gd name="T12" fmla="*/ 19 h 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" h="19">
                  <a:moveTo>
                    <a:pt x="0" y="0"/>
                  </a:moveTo>
                  <a:cubicBezTo>
                    <a:pt x="9" y="11"/>
                    <a:pt x="30" y="19"/>
                    <a:pt x="54" y="19"/>
                  </a:cubicBezTo>
                  <a:cubicBezTo>
                    <a:pt x="78" y="19"/>
                    <a:pt x="99" y="11"/>
                    <a:pt x="108" y="0"/>
                  </a:cubicBezTo>
                </a:path>
              </a:pathLst>
            </a:custGeom>
            <a:noFill/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7" name="Freeform 280"/>
            <p:cNvSpPr>
              <a:spLocks/>
            </p:cNvSpPr>
            <p:nvPr/>
          </p:nvSpPr>
          <p:spPr bwMode="auto">
            <a:xfrm>
              <a:off x="4501" y="3499"/>
              <a:ext cx="148" cy="162"/>
            </a:xfrm>
            <a:custGeom>
              <a:avLst/>
              <a:gdLst>
                <a:gd name="T0" fmla="*/ 0 w 59"/>
                <a:gd name="T1" fmla="*/ 8055 h 61"/>
                <a:gd name="T2" fmla="*/ 3361 w 59"/>
                <a:gd name="T3" fmla="*/ 2637 h 61"/>
                <a:gd name="T4" fmla="*/ 5536 w 59"/>
                <a:gd name="T5" fmla="*/ 1052 h 61"/>
                <a:gd name="T6" fmla="*/ 0 60000 65536"/>
                <a:gd name="T7" fmla="*/ 0 60000 65536"/>
                <a:gd name="T8" fmla="*/ 0 60000 65536"/>
                <a:gd name="T9" fmla="*/ 0 w 59"/>
                <a:gd name="T10" fmla="*/ 0 h 61"/>
                <a:gd name="T11" fmla="*/ 59 w 59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61">
                  <a:moveTo>
                    <a:pt x="0" y="61"/>
                  </a:moveTo>
                  <a:cubicBezTo>
                    <a:pt x="3" y="53"/>
                    <a:pt x="18" y="34"/>
                    <a:pt x="34" y="20"/>
                  </a:cubicBezTo>
                  <a:cubicBezTo>
                    <a:pt x="49" y="5"/>
                    <a:pt x="59" y="0"/>
                    <a:pt x="56" y="8"/>
                  </a:cubicBezTo>
                </a:path>
              </a:pathLst>
            </a:custGeom>
            <a:solidFill>
              <a:srgbClr val="F3FA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8" name="Freeform 281"/>
            <p:cNvSpPr>
              <a:spLocks/>
            </p:cNvSpPr>
            <p:nvPr/>
          </p:nvSpPr>
          <p:spPr bwMode="auto">
            <a:xfrm>
              <a:off x="4496" y="3507"/>
              <a:ext cx="145" cy="176"/>
            </a:xfrm>
            <a:custGeom>
              <a:avLst/>
              <a:gdLst>
                <a:gd name="T0" fmla="*/ 208 w 58"/>
                <a:gd name="T1" fmla="*/ 7829 h 66"/>
                <a:gd name="T2" fmla="*/ 3520 w 58"/>
                <a:gd name="T3" fmla="*/ 2275 h 66"/>
                <a:gd name="T4" fmla="*/ 5675 w 58"/>
                <a:gd name="T5" fmla="*/ 248 h 66"/>
                <a:gd name="T6" fmla="*/ 2938 w 58"/>
                <a:gd name="T7" fmla="*/ 5405 h 66"/>
                <a:gd name="T8" fmla="*/ 208 w 58"/>
                <a:gd name="T9" fmla="*/ 7829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"/>
                <a:gd name="T16" fmla="*/ 0 h 66"/>
                <a:gd name="T17" fmla="*/ 58 w 58"/>
                <a:gd name="T18" fmla="*/ 66 h 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" h="66">
                  <a:moveTo>
                    <a:pt x="2" y="58"/>
                  </a:moveTo>
                  <a:cubicBezTo>
                    <a:pt x="5" y="50"/>
                    <a:pt x="20" y="31"/>
                    <a:pt x="36" y="17"/>
                  </a:cubicBezTo>
                  <a:cubicBezTo>
                    <a:pt x="48" y="5"/>
                    <a:pt x="57" y="0"/>
                    <a:pt x="58" y="2"/>
                  </a:cubicBezTo>
                  <a:cubicBezTo>
                    <a:pt x="58" y="2"/>
                    <a:pt x="48" y="24"/>
                    <a:pt x="30" y="40"/>
                  </a:cubicBezTo>
                  <a:cubicBezTo>
                    <a:pt x="13" y="55"/>
                    <a:pt x="0" y="66"/>
                    <a:pt x="2" y="58"/>
                  </a:cubicBezTo>
                  <a:close/>
                </a:path>
              </a:pathLst>
            </a:custGeom>
            <a:solidFill>
              <a:srgbClr val="C7E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9" name="Freeform 282"/>
            <p:cNvSpPr>
              <a:spLocks/>
            </p:cNvSpPr>
            <p:nvPr/>
          </p:nvSpPr>
          <p:spPr bwMode="auto">
            <a:xfrm>
              <a:off x="4436" y="2491"/>
              <a:ext cx="270" cy="149"/>
            </a:xfrm>
            <a:custGeom>
              <a:avLst/>
              <a:gdLst>
                <a:gd name="T0" fmla="*/ 1455 w 108"/>
                <a:gd name="T1" fmla="*/ 6420 h 56"/>
                <a:gd name="T2" fmla="*/ 0 w 108"/>
                <a:gd name="T3" fmla="*/ 3768 h 56"/>
                <a:gd name="T4" fmla="*/ 1455 w 108"/>
                <a:gd name="T5" fmla="*/ 1054 h 56"/>
                <a:gd name="T6" fmla="*/ 5283 w 108"/>
                <a:gd name="T7" fmla="*/ 0 h 56"/>
                <a:gd name="T8" fmla="*/ 9112 w 108"/>
                <a:gd name="T9" fmla="*/ 1054 h 56"/>
                <a:gd name="T10" fmla="*/ 10550 w 108"/>
                <a:gd name="T11" fmla="*/ 3768 h 56"/>
                <a:gd name="T12" fmla="*/ 9112 w 108"/>
                <a:gd name="T13" fmla="*/ 6420 h 56"/>
                <a:gd name="T14" fmla="*/ 5283 w 108"/>
                <a:gd name="T15" fmla="*/ 7461 h 56"/>
                <a:gd name="T16" fmla="*/ 1455 w 108"/>
                <a:gd name="T17" fmla="*/ 6420 h 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"/>
                <a:gd name="T28" fmla="*/ 0 h 56"/>
                <a:gd name="T29" fmla="*/ 108 w 108"/>
                <a:gd name="T30" fmla="*/ 56 h 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" h="56">
                  <a:moveTo>
                    <a:pt x="15" y="48"/>
                  </a:moveTo>
                  <a:cubicBezTo>
                    <a:pt x="5" y="42"/>
                    <a:pt x="0" y="35"/>
                    <a:pt x="0" y="28"/>
                  </a:cubicBezTo>
                  <a:cubicBezTo>
                    <a:pt x="0" y="21"/>
                    <a:pt x="5" y="14"/>
                    <a:pt x="15" y="8"/>
                  </a:cubicBezTo>
                  <a:cubicBezTo>
                    <a:pt x="26" y="3"/>
                    <a:pt x="39" y="0"/>
                    <a:pt x="54" y="0"/>
                  </a:cubicBezTo>
                  <a:cubicBezTo>
                    <a:pt x="69" y="0"/>
                    <a:pt x="82" y="3"/>
                    <a:pt x="93" y="8"/>
                  </a:cubicBezTo>
                  <a:cubicBezTo>
                    <a:pt x="102" y="14"/>
                    <a:pt x="108" y="21"/>
                    <a:pt x="108" y="28"/>
                  </a:cubicBezTo>
                  <a:cubicBezTo>
                    <a:pt x="108" y="35"/>
                    <a:pt x="102" y="42"/>
                    <a:pt x="93" y="48"/>
                  </a:cubicBezTo>
                  <a:cubicBezTo>
                    <a:pt x="82" y="53"/>
                    <a:pt x="69" y="56"/>
                    <a:pt x="54" y="56"/>
                  </a:cubicBezTo>
                  <a:cubicBezTo>
                    <a:pt x="39" y="56"/>
                    <a:pt x="26" y="53"/>
                    <a:pt x="15" y="48"/>
                  </a:cubicBezTo>
                  <a:close/>
                </a:path>
              </a:pathLst>
            </a:custGeom>
            <a:solidFill>
              <a:srgbClr val="A2DAF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" name="Freeform 283"/>
            <p:cNvSpPr>
              <a:spLocks/>
            </p:cNvSpPr>
            <p:nvPr/>
          </p:nvSpPr>
          <p:spPr bwMode="auto">
            <a:xfrm>
              <a:off x="4476" y="2581"/>
              <a:ext cx="190" cy="59"/>
            </a:xfrm>
            <a:custGeom>
              <a:avLst/>
              <a:gdLst>
                <a:gd name="T0" fmla="*/ 3720 w 76"/>
                <a:gd name="T1" fmla="*/ 3049 h 22"/>
                <a:gd name="T2" fmla="*/ 7425 w 76"/>
                <a:gd name="T3" fmla="*/ 1971 h 22"/>
                <a:gd name="T4" fmla="*/ 6562 w 76"/>
                <a:gd name="T5" fmla="*/ 826 h 22"/>
                <a:gd name="T6" fmla="*/ 3720 w 76"/>
                <a:gd name="T7" fmla="*/ 0 h 22"/>
                <a:gd name="T8" fmla="*/ 907 w 76"/>
                <a:gd name="T9" fmla="*/ 826 h 22"/>
                <a:gd name="T10" fmla="*/ 0 w 76"/>
                <a:gd name="T11" fmla="*/ 1971 h 22"/>
                <a:gd name="T12" fmla="*/ 3720 w 76"/>
                <a:gd name="T13" fmla="*/ 3049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"/>
                <a:gd name="T22" fmla="*/ 0 h 22"/>
                <a:gd name="T23" fmla="*/ 76 w 76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" h="22">
                  <a:moveTo>
                    <a:pt x="38" y="22"/>
                  </a:moveTo>
                  <a:cubicBezTo>
                    <a:pt x="52" y="22"/>
                    <a:pt x="66" y="19"/>
                    <a:pt x="76" y="14"/>
                  </a:cubicBezTo>
                  <a:cubicBezTo>
                    <a:pt x="74" y="11"/>
                    <a:pt x="71" y="8"/>
                    <a:pt x="67" y="6"/>
                  </a:cubicBezTo>
                  <a:cubicBezTo>
                    <a:pt x="59" y="2"/>
                    <a:pt x="49" y="0"/>
                    <a:pt x="38" y="0"/>
                  </a:cubicBezTo>
                  <a:cubicBezTo>
                    <a:pt x="27" y="0"/>
                    <a:pt x="16" y="2"/>
                    <a:pt x="9" y="6"/>
                  </a:cubicBezTo>
                  <a:cubicBezTo>
                    <a:pt x="5" y="8"/>
                    <a:pt x="2" y="11"/>
                    <a:pt x="0" y="14"/>
                  </a:cubicBezTo>
                  <a:cubicBezTo>
                    <a:pt x="10" y="19"/>
                    <a:pt x="23" y="22"/>
                    <a:pt x="38" y="22"/>
                  </a:cubicBezTo>
                  <a:close/>
                </a:path>
              </a:pathLst>
            </a:custGeom>
            <a:solidFill>
              <a:srgbClr val="60BC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1" name="Freeform 284"/>
            <p:cNvSpPr>
              <a:spLocks/>
            </p:cNvSpPr>
            <p:nvPr/>
          </p:nvSpPr>
          <p:spPr bwMode="auto">
            <a:xfrm>
              <a:off x="4434" y="2536"/>
              <a:ext cx="275" cy="107"/>
            </a:xfrm>
            <a:custGeom>
              <a:avLst/>
              <a:gdLst>
                <a:gd name="T0" fmla="*/ 10283 w 110"/>
                <a:gd name="T1" fmla="*/ 0 h 40"/>
                <a:gd name="T2" fmla="*/ 10550 w 110"/>
                <a:gd name="T3" fmla="*/ 1495 h 40"/>
                <a:gd name="T4" fmla="*/ 9112 w 110"/>
                <a:gd name="T5" fmla="*/ 4093 h 40"/>
                <a:gd name="T6" fmla="*/ 5395 w 110"/>
                <a:gd name="T7" fmla="*/ 5224 h 40"/>
                <a:gd name="T8" fmla="*/ 1688 w 110"/>
                <a:gd name="T9" fmla="*/ 4093 h 40"/>
                <a:gd name="T10" fmla="*/ 125 w 110"/>
                <a:gd name="T11" fmla="*/ 1495 h 40"/>
                <a:gd name="T12" fmla="*/ 520 w 110"/>
                <a:gd name="T13" fmla="*/ 0 h 40"/>
                <a:gd name="T14" fmla="*/ 520 w 110"/>
                <a:gd name="T15" fmla="*/ 0 h 40"/>
                <a:gd name="T16" fmla="*/ 0 w 110"/>
                <a:gd name="T17" fmla="*/ 1495 h 40"/>
                <a:gd name="T18" fmla="*/ 1563 w 110"/>
                <a:gd name="T19" fmla="*/ 4251 h 40"/>
                <a:gd name="T20" fmla="*/ 5395 w 110"/>
                <a:gd name="T21" fmla="*/ 5473 h 40"/>
                <a:gd name="T22" fmla="*/ 9187 w 110"/>
                <a:gd name="T23" fmla="*/ 4251 h 40"/>
                <a:gd name="T24" fmla="*/ 10750 w 110"/>
                <a:gd name="T25" fmla="*/ 1495 h 40"/>
                <a:gd name="T26" fmla="*/ 10283 w 110"/>
                <a:gd name="T27" fmla="*/ 0 h 4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0"/>
                <a:gd name="T43" fmla="*/ 0 h 40"/>
                <a:gd name="T44" fmla="*/ 110 w 110"/>
                <a:gd name="T45" fmla="*/ 40 h 4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0" h="40">
                  <a:moveTo>
                    <a:pt x="105" y="0"/>
                  </a:moveTo>
                  <a:cubicBezTo>
                    <a:pt x="107" y="3"/>
                    <a:pt x="108" y="7"/>
                    <a:pt x="108" y="11"/>
                  </a:cubicBezTo>
                  <a:cubicBezTo>
                    <a:pt x="108" y="18"/>
                    <a:pt x="103" y="25"/>
                    <a:pt x="93" y="30"/>
                  </a:cubicBezTo>
                  <a:cubicBezTo>
                    <a:pt x="83" y="35"/>
                    <a:pt x="69" y="38"/>
                    <a:pt x="55" y="38"/>
                  </a:cubicBezTo>
                  <a:cubicBezTo>
                    <a:pt x="40" y="38"/>
                    <a:pt x="27" y="35"/>
                    <a:pt x="17" y="30"/>
                  </a:cubicBezTo>
                  <a:cubicBezTo>
                    <a:pt x="7" y="25"/>
                    <a:pt x="1" y="18"/>
                    <a:pt x="1" y="11"/>
                  </a:cubicBezTo>
                  <a:cubicBezTo>
                    <a:pt x="1" y="8"/>
                    <a:pt x="2" y="4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4"/>
                    <a:pt x="0" y="7"/>
                    <a:pt x="0" y="11"/>
                  </a:cubicBezTo>
                  <a:cubicBezTo>
                    <a:pt x="0" y="19"/>
                    <a:pt x="6" y="26"/>
                    <a:pt x="16" y="31"/>
                  </a:cubicBezTo>
                  <a:cubicBezTo>
                    <a:pt x="26" y="37"/>
                    <a:pt x="40" y="40"/>
                    <a:pt x="55" y="40"/>
                  </a:cubicBezTo>
                  <a:cubicBezTo>
                    <a:pt x="70" y="40"/>
                    <a:pt x="84" y="37"/>
                    <a:pt x="94" y="31"/>
                  </a:cubicBezTo>
                  <a:cubicBezTo>
                    <a:pt x="104" y="26"/>
                    <a:pt x="110" y="19"/>
                    <a:pt x="110" y="11"/>
                  </a:cubicBezTo>
                  <a:cubicBezTo>
                    <a:pt x="110" y="7"/>
                    <a:pt x="108" y="4"/>
                    <a:pt x="105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" name="Freeform 285"/>
            <p:cNvSpPr>
              <a:spLocks/>
            </p:cNvSpPr>
            <p:nvPr/>
          </p:nvSpPr>
          <p:spPr bwMode="auto">
            <a:xfrm>
              <a:off x="4356" y="2491"/>
              <a:ext cx="85" cy="98"/>
            </a:xfrm>
            <a:custGeom>
              <a:avLst/>
              <a:gdLst>
                <a:gd name="T0" fmla="*/ 0 w 34"/>
                <a:gd name="T1" fmla="*/ 0 h 37"/>
                <a:gd name="T2" fmla="*/ 3332 w 34"/>
                <a:gd name="T3" fmla="*/ 4834 h 37"/>
                <a:gd name="T4" fmla="*/ 0 60000 65536"/>
                <a:gd name="T5" fmla="*/ 0 60000 65536"/>
                <a:gd name="T6" fmla="*/ 0 w 34"/>
                <a:gd name="T7" fmla="*/ 0 h 37"/>
                <a:gd name="T8" fmla="*/ 34 w 34"/>
                <a:gd name="T9" fmla="*/ 37 h 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" h="37">
                  <a:moveTo>
                    <a:pt x="0" y="0"/>
                  </a:moveTo>
                  <a:cubicBezTo>
                    <a:pt x="4" y="6"/>
                    <a:pt x="32" y="34"/>
                    <a:pt x="34" y="37"/>
                  </a:cubicBezTo>
                </a:path>
              </a:pathLst>
            </a:custGeom>
            <a:noFill/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3" name="Freeform 286"/>
            <p:cNvSpPr>
              <a:spLocks/>
            </p:cNvSpPr>
            <p:nvPr/>
          </p:nvSpPr>
          <p:spPr bwMode="auto">
            <a:xfrm>
              <a:off x="4701" y="2491"/>
              <a:ext cx="85" cy="96"/>
            </a:xfrm>
            <a:custGeom>
              <a:avLst/>
              <a:gdLst>
                <a:gd name="T0" fmla="*/ 3332 w 34"/>
                <a:gd name="T1" fmla="*/ 0 h 36"/>
                <a:gd name="T2" fmla="*/ 0 w 34"/>
                <a:gd name="T3" fmla="*/ 4856 h 36"/>
                <a:gd name="T4" fmla="*/ 0 60000 65536"/>
                <a:gd name="T5" fmla="*/ 0 60000 65536"/>
                <a:gd name="T6" fmla="*/ 0 w 34"/>
                <a:gd name="T7" fmla="*/ 0 h 36"/>
                <a:gd name="T8" fmla="*/ 34 w 34"/>
                <a:gd name="T9" fmla="*/ 36 h 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" h="36">
                  <a:moveTo>
                    <a:pt x="34" y="0"/>
                  </a:moveTo>
                  <a:cubicBezTo>
                    <a:pt x="30" y="6"/>
                    <a:pt x="2" y="33"/>
                    <a:pt x="0" y="36"/>
                  </a:cubicBezTo>
                </a:path>
              </a:pathLst>
            </a:custGeom>
            <a:noFill/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4" name="Freeform 287"/>
            <p:cNvSpPr>
              <a:spLocks/>
            </p:cNvSpPr>
            <p:nvPr/>
          </p:nvSpPr>
          <p:spPr bwMode="auto">
            <a:xfrm>
              <a:off x="4226" y="2339"/>
              <a:ext cx="690" cy="202"/>
            </a:xfrm>
            <a:custGeom>
              <a:avLst/>
              <a:gdLst>
                <a:gd name="T0" fmla="*/ 26957 w 276"/>
                <a:gd name="T1" fmla="*/ 0 h 76"/>
                <a:gd name="T2" fmla="*/ 13487 w 276"/>
                <a:gd name="T3" fmla="*/ 6081 h 76"/>
                <a:gd name="T4" fmla="*/ 0 w 276"/>
                <a:gd name="T5" fmla="*/ 0 h 76"/>
                <a:gd name="T6" fmla="*/ 2425 w 276"/>
                <a:gd name="T7" fmla="*/ 5446 h 76"/>
                <a:gd name="T8" fmla="*/ 13487 w 276"/>
                <a:gd name="T9" fmla="*/ 10081 h 76"/>
                <a:gd name="T10" fmla="*/ 24500 w 276"/>
                <a:gd name="T11" fmla="*/ 5446 h 76"/>
                <a:gd name="T12" fmla="*/ 26957 w 276"/>
                <a:gd name="T13" fmla="*/ 0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6"/>
                <a:gd name="T22" fmla="*/ 0 h 76"/>
                <a:gd name="T23" fmla="*/ 276 w 276"/>
                <a:gd name="T24" fmla="*/ 76 h 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6" h="76">
                  <a:moveTo>
                    <a:pt x="276" y="0"/>
                  </a:moveTo>
                  <a:cubicBezTo>
                    <a:pt x="251" y="27"/>
                    <a:pt x="199" y="46"/>
                    <a:pt x="138" y="46"/>
                  </a:cubicBezTo>
                  <a:cubicBezTo>
                    <a:pt x="77" y="46"/>
                    <a:pt x="25" y="27"/>
                    <a:pt x="0" y="0"/>
                  </a:cubicBezTo>
                  <a:cubicBezTo>
                    <a:pt x="8" y="19"/>
                    <a:pt x="20" y="36"/>
                    <a:pt x="25" y="41"/>
                  </a:cubicBezTo>
                  <a:cubicBezTo>
                    <a:pt x="47" y="62"/>
                    <a:pt x="89" y="76"/>
                    <a:pt x="138" y="76"/>
                  </a:cubicBezTo>
                  <a:cubicBezTo>
                    <a:pt x="186" y="76"/>
                    <a:pt x="228" y="62"/>
                    <a:pt x="251" y="41"/>
                  </a:cubicBezTo>
                  <a:cubicBezTo>
                    <a:pt x="256" y="36"/>
                    <a:pt x="268" y="18"/>
                    <a:pt x="276" y="0"/>
                  </a:cubicBezTo>
                  <a:close/>
                </a:path>
              </a:pathLst>
            </a:custGeom>
            <a:solidFill>
              <a:srgbClr val="AFB4B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5" name="Freeform 288"/>
            <p:cNvSpPr>
              <a:spLocks/>
            </p:cNvSpPr>
            <p:nvPr/>
          </p:nvSpPr>
          <p:spPr bwMode="auto">
            <a:xfrm>
              <a:off x="4934" y="1523"/>
              <a:ext cx="22" cy="149"/>
            </a:xfrm>
            <a:custGeom>
              <a:avLst/>
              <a:gdLst>
                <a:gd name="T0" fmla="*/ 0 w 9"/>
                <a:gd name="T1" fmla="*/ 7461 h 56"/>
                <a:gd name="T2" fmla="*/ 790 w 9"/>
                <a:gd name="T3" fmla="*/ 3768 h 56"/>
                <a:gd name="T4" fmla="*/ 0 w 9"/>
                <a:gd name="T5" fmla="*/ 0 h 56"/>
                <a:gd name="T6" fmla="*/ 0 w 9"/>
                <a:gd name="T7" fmla="*/ 7213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56"/>
                <a:gd name="T14" fmla="*/ 9 w 9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56">
                  <a:moveTo>
                    <a:pt x="0" y="56"/>
                  </a:moveTo>
                  <a:cubicBezTo>
                    <a:pt x="6" y="47"/>
                    <a:pt x="9" y="38"/>
                    <a:pt x="9" y="28"/>
                  </a:cubicBezTo>
                  <a:cubicBezTo>
                    <a:pt x="9" y="18"/>
                    <a:pt x="6" y="9"/>
                    <a:pt x="0" y="0"/>
                  </a:cubicBezTo>
                  <a:cubicBezTo>
                    <a:pt x="0" y="54"/>
                    <a:pt x="0" y="54"/>
                    <a:pt x="0" y="54"/>
                  </a:cubicBezTo>
                </a:path>
              </a:pathLst>
            </a:custGeom>
            <a:solidFill>
              <a:srgbClr val="E4E6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6" name="Freeform 289"/>
            <p:cNvSpPr>
              <a:spLocks/>
            </p:cNvSpPr>
            <p:nvPr/>
          </p:nvSpPr>
          <p:spPr bwMode="auto">
            <a:xfrm>
              <a:off x="4689" y="1859"/>
              <a:ext cx="257" cy="218"/>
            </a:xfrm>
            <a:custGeom>
              <a:avLst/>
              <a:gdLst>
                <a:gd name="T0" fmla="*/ 9956 w 103"/>
                <a:gd name="T1" fmla="*/ 0 h 82"/>
                <a:gd name="T2" fmla="*/ 1432 w 103"/>
                <a:gd name="T3" fmla="*/ 9549 h 82"/>
                <a:gd name="T4" fmla="*/ 1350 w 103"/>
                <a:gd name="T5" fmla="*/ 9549 h 82"/>
                <a:gd name="T6" fmla="*/ 1040 w 103"/>
                <a:gd name="T7" fmla="*/ 9698 h 82"/>
                <a:gd name="T8" fmla="*/ 654 w 103"/>
                <a:gd name="T9" fmla="*/ 9698 h 82"/>
                <a:gd name="T10" fmla="*/ 574 w 103"/>
                <a:gd name="T11" fmla="*/ 9281 h 82"/>
                <a:gd name="T12" fmla="*/ 574 w 103"/>
                <a:gd name="T13" fmla="*/ 545 h 82"/>
                <a:gd name="T14" fmla="*/ 262 w 103"/>
                <a:gd name="T15" fmla="*/ 247 h 82"/>
                <a:gd name="T16" fmla="*/ 0 w 103"/>
                <a:gd name="T17" fmla="*/ 9153 h 82"/>
                <a:gd name="T18" fmla="*/ 262 w 103"/>
                <a:gd name="T19" fmla="*/ 10637 h 82"/>
                <a:gd name="T20" fmla="*/ 1040 w 103"/>
                <a:gd name="T21" fmla="*/ 10751 h 82"/>
                <a:gd name="T22" fmla="*/ 1165 w 103"/>
                <a:gd name="T23" fmla="*/ 10751 h 82"/>
                <a:gd name="T24" fmla="*/ 1432 w 103"/>
                <a:gd name="T25" fmla="*/ 10637 h 82"/>
                <a:gd name="T26" fmla="*/ 9956 w 103"/>
                <a:gd name="T27" fmla="*/ 0 h 8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3"/>
                <a:gd name="T43" fmla="*/ 0 h 82"/>
                <a:gd name="T44" fmla="*/ 103 w 103"/>
                <a:gd name="T45" fmla="*/ 82 h 8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3" h="82">
                  <a:moveTo>
                    <a:pt x="103" y="0"/>
                  </a:moveTo>
                  <a:cubicBezTo>
                    <a:pt x="103" y="31"/>
                    <a:pt x="68" y="59"/>
                    <a:pt x="15" y="72"/>
                  </a:cubicBezTo>
                  <a:cubicBezTo>
                    <a:pt x="14" y="72"/>
                    <a:pt x="14" y="72"/>
                    <a:pt x="14" y="72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0" y="73"/>
                    <a:pt x="8" y="74"/>
                    <a:pt x="7" y="73"/>
                  </a:cubicBezTo>
                  <a:cubicBezTo>
                    <a:pt x="7" y="73"/>
                    <a:pt x="6" y="72"/>
                    <a:pt x="6" y="70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5"/>
                    <a:pt x="1" y="79"/>
                    <a:pt x="3" y="80"/>
                  </a:cubicBezTo>
                  <a:cubicBezTo>
                    <a:pt x="6" y="82"/>
                    <a:pt x="9" y="82"/>
                    <a:pt x="11" y="81"/>
                  </a:cubicBezTo>
                  <a:cubicBezTo>
                    <a:pt x="11" y="81"/>
                    <a:pt x="12" y="81"/>
                    <a:pt x="12" y="81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71" y="65"/>
                    <a:pt x="103" y="35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" name="Freeform 290"/>
            <p:cNvSpPr>
              <a:spLocks/>
            </p:cNvSpPr>
            <p:nvPr/>
          </p:nvSpPr>
          <p:spPr bwMode="auto">
            <a:xfrm>
              <a:off x="4694" y="1595"/>
              <a:ext cx="262" cy="480"/>
            </a:xfrm>
            <a:custGeom>
              <a:avLst/>
              <a:gdLst>
                <a:gd name="T0" fmla="*/ 10161 w 105"/>
                <a:gd name="T1" fmla="*/ 0 h 180"/>
                <a:gd name="T2" fmla="*/ 1041 w 105"/>
                <a:gd name="T3" fmla="*/ 10376 h 180"/>
                <a:gd name="T4" fmla="*/ 779 w 105"/>
                <a:gd name="T5" fmla="*/ 10675 h 180"/>
                <a:gd name="T6" fmla="*/ 0 w 105"/>
                <a:gd name="T7" fmla="*/ 13901 h 180"/>
                <a:gd name="T8" fmla="*/ 0 w 105"/>
                <a:gd name="T9" fmla="*/ 22813 h 180"/>
                <a:gd name="T10" fmla="*/ 1041 w 105"/>
                <a:gd name="T11" fmla="*/ 23723 h 180"/>
                <a:gd name="T12" fmla="*/ 1041 w 105"/>
                <a:gd name="T13" fmla="*/ 23723 h 180"/>
                <a:gd name="T14" fmla="*/ 10161 w 105"/>
                <a:gd name="T15" fmla="*/ 13347 h 1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"/>
                <a:gd name="T25" fmla="*/ 0 h 180"/>
                <a:gd name="T26" fmla="*/ 105 w 105"/>
                <a:gd name="T27" fmla="*/ 180 h 1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" h="180">
                  <a:moveTo>
                    <a:pt x="105" y="0"/>
                  </a:moveTo>
                  <a:cubicBezTo>
                    <a:pt x="105" y="35"/>
                    <a:pt x="66" y="65"/>
                    <a:pt x="11" y="77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2" y="80"/>
                    <a:pt x="0" y="79"/>
                    <a:pt x="0" y="103"/>
                  </a:cubicBezTo>
                  <a:cubicBezTo>
                    <a:pt x="0" y="126"/>
                    <a:pt x="0" y="157"/>
                    <a:pt x="0" y="169"/>
                  </a:cubicBezTo>
                  <a:cubicBezTo>
                    <a:pt x="0" y="180"/>
                    <a:pt x="11" y="176"/>
                    <a:pt x="11" y="176"/>
                  </a:cubicBezTo>
                  <a:cubicBezTo>
                    <a:pt x="11" y="176"/>
                    <a:pt x="11" y="176"/>
                    <a:pt x="11" y="176"/>
                  </a:cubicBezTo>
                  <a:cubicBezTo>
                    <a:pt x="66" y="163"/>
                    <a:pt x="105" y="134"/>
                    <a:pt x="105" y="99"/>
                  </a:cubicBezTo>
                </a:path>
              </a:pathLst>
            </a:custGeom>
            <a:solidFill>
              <a:srgbClr val="C6CA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8" name="Freeform 291"/>
            <p:cNvSpPr>
              <a:spLocks/>
            </p:cNvSpPr>
            <p:nvPr/>
          </p:nvSpPr>
          <p:spPr bwMode="auto">
            <a:xfrm>
              <a:off x="4501" y="2669"/>
              <a:ext cx="148" cy="923"/>
            </a:xfrm>
            <a:custGeom>
              <a:avLst/>
              <a:gdLst>
                <a:gd name="T0" fmla="*/ 0 w 59"/>
                <a:gd name="T1" fmla="*/ 1059 h 346"/>
                <a:gd name="T2" fmla="*/ 788 w 59"/>
                <a:gd name="T3" fmla="*/ 5407 h 346"/>
                <a:gd name="T4" fmla="*/ 788 w 59"/>
                <a:gd name="T5" fmla="*/ 46740 h 346"/>
                <a:gd name="T6" fmla="*/ 1977 w 59"/>
                <a:gd name="T7" fmla="*/ 8768 h 346"/>
                <a:gd name="T8" fmla="*/ 5857 w 59"/>
                <a:gd name="T9" fmla="*/ 0 h 346"/>
                <a:gd name="T10" fmla="*/ 0 w 59"/>
                <a:gd name="T11" fmla="*/ 1059 h 3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346"/>
                <a:gd name="T20" fmla="*/ 59 w 59"/>
                <a:gd name="T21" fmla="*/ 346 h 34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346">
                  <a:moveTo>
                    <a:pt x="0" y="8"/>
                  </a:moveTo>
                  <a:cubicBezTo>
                    <a:pt x="0" y="8"/>
                    <a:pt x="8" y="28"/>
                    <a:pt x="8" y="40"/>
                  </a:cubicBezTo>
                  <a:cubicBezTo>
                    <a:pt x="8" y="52"/>
                    <a:pt x="8" y="346"/>
                    <a:pt x="8" y="346"/>
                  </a:cubicBezTo>
                  <a:cubicBezTo>
                    <a:pt x="8" y="346"/>
                    <a:pt x="15" y="96"/>
                    <a:pt x="20" y="65"/>
                  </a:cubicBezTo>
                  <a:cubicBezTo>
                    <a:pt x="26" y="34"/>
                    <a:pt x="40" y="22"/>
                    <a:pt x="59" y="0"/>
                  </a:cubicBezTo>
                  <a:cubicBezTo>
                    <a:pt x="47" y="8"/>
                    <a:pt x="7" y="13"/>
                    <a:pt x="0" y="8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9" name="Freeform 292"/>
            <p:cNvSpPr>
              <a:spLocks/>
            </p:cNvSpPr>
            <p:nvPr/>
          </p:nvSpPr>
          <p:spPr bwMode="auto">
            <a:xfrm>
              <a:off x="4546" y="2747"/>
              <a:ext cx="90" cy="821"/>
            </a:xfrm>
            <a:custGeom>
              <a:avLst/>
              <a:gdLst>
                <a:gd name="T0" fmla="*/ 3520 w 36"/>
                <a:gd name="T1" fmla="*/ 0 h 308"/>
                <a:gd name="T2" fmla="*/ 3332 w 36"/>
                <a:gd name="T3" fmla="*/ 4697 h 308"/>
                <a:gd name="T4" fmla="*/ 3332 w 36"/>
                <a:gd name="T5" fmla="*/ 37409 h 308"/>
                <a:gd name="T6" fmla="*/ 0 w 36"/>
                <a:gd name="T7" fmla="*/ 41439 h 308"/>
                <a:gd name="T8" fmla="*/ 2342 w 36"/>
                <a:gd name="T9" fmla="*/ 36343 h 308"/>
                <a:gd name="T10" fmla="*/ 2813 w 36"/>
                <a:gd name="T11" fmla="*/ 12371 h 308"/>
                <a:gd name="T12" fmla="*/ 3520 w 36"/>
                <a:gd name="T13" fmla="*/ 0 h 3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"/>
                <a:gd name="T22" fmla="*/ 0 h 308"/>
                <a:gd name="T23" fmla="*/ 36 w 36"/>
                <a:gd name="T24" fmla="*/ 308 h 3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" h="308">
                  <a:moveTo>
                    <a:pt x="36" y="0"/>
                  </a:moveTo>
                  <a:cubicBezTo>
                    <a:pt x="35" y="9"/>
                    <a:pt x="34" y="17"/>
                    <a:pt x="34" y="35"/>
                  </a:cubicBezTo>
                  <a:cubicBezTo>
                    <a:pt x="34" y="53"/>
                    <a:pt x="34" y="278"/>
                    <a:pt x="34" y="278"/>
                  </a:cubicBezTo>
                  <a:cubicBezTo>
                    <a:pt x="28" y="280"/>
                    <a:pt x="6" y="299"/>
                    <a:pt x="0" y="308"/>
                  </a:cubicBezTo>
                  <a:cubicBezTo>
                    <a:pt x="8" y="286"/>
                    <a:pt x="21" y="281"/>
                    <a:pt x="24" y="270"/>
                  </a:cubicBezTo>
                  <a:cubicBezTo>
                    <a:pt x="27" y="259"/>
                    <a:pt x="29" y="119"/>
                    <a:pt x="29" y="92"/>
                  </a:cubicBezTo>
                  <a:cubicBezTo>
                    <a:pt x="29" y="65"/>
                    <a:pt x="36" y="0"/>
                    <a:pt x="36" y="0"/>
                  </a:cubicBezTo>
                  <a:close/>
                </a:path>
              </a:pathLst>
            </a:custGeom>
            <a:solidFill>
              <a:srgbClr val="C7E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0" name="Freeform 293"/>
            <p:cNvSpPr>
              <a:spLocks/>
            </p:cNvSpPr>
            <p:nvPr/>
          </p:nvSpPr>
          <p:spPr bwMode="auto">
            <a:xfrm>
              <a:off x="4506" y="3517"/>
              <a:ext cx="125" cy="136"/>
            </a:xfrm>
            <a:custGeom>
              <a:avLst/>
              <a:gdLst>
                <a:gd name="T0" fmla="*/ 0 w 50"/>
                <a:gd name="T1" fmla="*/ 6883 h 51"/>
                <a:gd name="T2" fmla="*/ 4895 w 50"/>
                <a:gd name="T3" fmla="*/ 0 h 51"/>
                <a:gd name="T4" fmla="*/ 0 w 50"/>
                <a:gd name="T5" fmla="*/ 6883 h 51"/>
                <a:gd name="T6" fmla="*/ 0 60000 65536"/>
                <a:gd name="T7" fmla="*/ 0 60000 65536"/>
                <a:gd name="T8" fmla="*/ 0 60000 65536"/>
                <a:gd name="T9" fmla="*/ 0 w 50"/>
                <a:gd name="T10" fmla="*/ 0 h 51"/>
                <a:gd name="T11" fmla="*/ 50 w 50"/>
                <a:gd name="T12" fmla="*/ 51 h 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" h="51">
                  <a:moveTo>
                    <a:pt x="0" y="51"/>
                  </a:moveTo>
                  <a:cubicBezTo>
                    <a:pt x="11" y="48"/>
                    <a:pt x="50" y="5"/>
                    <a:pt x="50" y="0"/>
                  </a:cubicBezTo>
                  <a:cubicBezTo>
                    <a:pt x="44" y="1"/>
                    <a:pt x="7" y="36"/>
                    <a:pt x="0" y="51"/>
                  </a:cubicBezTo>
                  <a:close/>
                </a:path>
              </a:pathLst>
            </a:custGeom>
            <a:solidFill>
              <a:srgbClr val="60BC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1" name="Freeform 294"/>
            <p:cNvSpPr>
              <a:spLocks/>
            </p:cNvSpPr>
            <p:nvPr/>
          </p:nvSpPr>
          <p:spPr bwMode="auto">
            <a:xfrm>
              <a:off x="4231" y="1587"/>
              <a:ext cx="280" cy="576"/>
            </a:xfrm>
            <a:custGeom>
              <a:avLst/>
              <a:gdLst>
                <a:gd name="T0" fmla="*/ 0 w 112"/>
                <a:gd name="T1" fmla="*/ 29128 h 216"/>
                <a:gd name="T2" fmla="*/ 0 w 112"/>
                <a:gd name="T3" fmla="*/ 1459 h 216"/>
                <a:gd name="T4" fmla="*/ 10938 w 112"/>
                <a:gd name="T5" fmla="*/ 5517 h 216"/>
                <a:gd name="T6" fmla="*/ 2550 w 112"/>
                <a:gd name="T7" fmla="*/ 6883 h 216"/>
                <a:gd name="T8" fmla="*/ 0 w 112"/>
                <a:gd name="T9" fmla="*/ 29128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216"/>
                <a:gd name="T17" fmla="*/ 112 w 112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216">
                  <a:moveTo>
                    <a:pt x="0" y="216"/>
                  </a:moveTo>
                  <a:cubicBezTo>
                    <a:pt x="0" y="198"/>
                    <a:pt x="0" y="11"/>
                    <a:pt x="0" y="11"/>
                  </a:cubicBezTo>
                  <a:cubicBezTo>
                    <a:pt x="0" y="0"/>
                    <a:pt x="32" y="41"/>
                    <a:pt x="112" y="41"/>
                  </a:cubicBezTo>
                  <a:cubicBezTo>
                    <a:pt x="96" y="48"/>
                    <a:pt x="36" y="36"/>
                    <a:pt x="26" y="51"/>
                  </a:cubicBezTo>
                  <a:cubicBezTo>
                    <a:pt x="16" y="66"/>
                    <a:pt x="0" y="216"/>
                    <a:pt x="0" y="216"/>
                  </a:cubicBezTo>
                  <a:close/>
                </a:path>
              </a:pathLst>
            </a:custGeom>
            <a:solidFill>
              <a:srgbClr val="F5FB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" name="Freeform 295"/>
            <p:cNvSpPr>
              <a:spLocks/>
            </p:cNvSpPr>
            <p:nvPr/>
          </p:nvSpPr>
          <p:spPr bwMode="auto">
            <a:xfrm>
              <a:off x="4944" y="1459"/>
              <a:ext cx="10" cy="712"/>
            </a:xfrm>
            <a:custGeom>
              <a:avLst/>
              <a:gdLst>
                <a:gd name="T0" fmla="*/ 0 w 10"/>
                <a:gd name="T1" fmla="*/ 0 h 712"/>
                <a:gd name="T2" fmla="*/ 0 w 10"/>
                <a:gd name="T3" fmla="*/ 493 h 712"/>
                <a:gd name="T4" fmla="*/ 0 w 10"/>
                <a:gd name="T5" fmla="*/ 712 h 712"/>
                <a:gd name="T6" fmla="*/ 10 w 10"/>
                <a:gd name="T7" fmla="*/ 698 h 712"/>
                <a:gd name="T8" fmla="*/ 10 w 10"/>
                <a:gd name="T9" fmla="*/ 0 h 712"/>
                <a:gd name="T10" fmla="*/ 0 w 10"/>
                <a:gd name="T11" fmla="*/ 0 h 7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712"/>
                <a:gd name="T20" fmla="*/ 10 w 10"/>
                <a:gd name="T21" fmla="*/ 712 h 7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712">
                  <a:moveTo>
                    <a:pt x="0" y="0"/>
                  </a:moveTo>
                  <a:lnTo>
                    <a:pt x="0" y="493"/>
                  </a:lnTo>
                  <a:lnTo>
                    <a:pt x="0" y="712"/>
                  </a:lnTo>
                  <a:lnTo>
                    <a:pt x="10" y="698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" name="Freeform 296"/>
            <p:cNvSpPr>
              <a:spLocks/>
            </p:cNvSpPr>
            <p:nvPr/>
          </p:nvSpPr>
          <p:spPr bwMode="auto">
            <a:xfrm>
              <a:off x="4186" y="2120"/>
              <a:ext cx="770" cy="307"/>
            </a:xfrm>
            <a:custGeom>
              <a:avLst/>
              <a:gdLst>
                <a:gd name="T0" fmla="*/ 15050 w 308"/>
                <a:gd name="T1" fmla="*/ 15601 h 115"/>
                <a:gd name="T2" fmla="*/ 30082 w 308"/>
                <a:gd name="T3" fmla="*/ 4319 h 115"/>
                <a:gd name="T4" fmla="*/ 30082 w 308"/>
                <a:gd name="T5" fmla="*/ 0 h 115"/>
                <a:gd name="T6" fmla="*/ 15050 w 308"/>
                <a:gd name="T7" fmla="*/ 11282 h 115"/>
                <a:gd name="T8" fmla="*/ 2425 w 308"/>
                <a:gd name="T9" fmla="*/ 6244 h 115"/>
                <a:gd name="T10" fmla="*/ 0 w 308"/>
                <a:gd name="T11" fmla="*/ 0 h 115"/>
                <a:gd name="T12" fmla="*/ 0 w 308"/>
                <a:gd name="T13" fmla="*/ 4319 h 115"/>
                <a:gd name="T14" fmla="*/ 15050 w 308"/>
                <a:gd name="T15" fmla="*/ 15601 h 1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8"/>
                <a:gd name="T25" fmla="*/ 0 h 115"/>
                <a:gd name="T26" fmla="*/ 308 w 308"/>
                <a:gd name="T27" fmla="*/ 115 h 11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8" h="115">
                  <a:moveTo>
                    <a:pt x="154" y="115"/>
                  </a:moveTo>
                  <a:cubicBezTo>
                    <a:pt x="239" y="115"/>
                    <a:pt x="308" y="78"/>
                    <a:pt x="308" y="32"/>
                  </a:cubicBezTo>
                  <a:cubicBezTo>
                    <a:pt x="308" y="0"/>
                    <a:pt x="308" y="0"/>
                    <a:pt x="308" y="0"/>
                  </a:cubicBezTo>
                  <a:cubicBezTo>
                    <a:pt x="308" y="46"/>
                    <a:pt x="239" y="83"/>
                    <a:pt x="154" y="83"/>
                  </a:cubicBezTo>
                  <a:cubicBezTo>
                    <a:pt x="100" y="83"/>
                    <a:pt x="53" y="68"/>
                    <a:pt x="25" y="46"/>
                  </a:cubicBezTo>
                  <a:cubicBezTo>
                    <a:pt x="9" y="33"/>
                    <a:pt x="0" y="17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78"/>
                    <a:pt x="69" y="115"/>
                    <a:pt x="154" y="115"/>
                  </a:cubicBezTo>
                  <a:close/>
                </a:path>
              </a:pathLst>
            </a:custGeom>
            <a:solidFill>
              <a:srgbClr val="C6CA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4" name="Freeform 297"/>
            <p:cNvSpPr>
              <a:spLocks/>
            </p:cNvSpPr>
            <p:nvPr/>
          </p:nvSpPr>
          <p:spPr bwMode="auto">
            <a:xfrm>
              <a:off x="4186" y="1389"/>
              <a:ext cx="770" cy="891"/>
            </a:xfrm>
            <a:custGeom>
              <a:avLst/>
              <a:gdLst>
                <a:gd name="T0" fmla="*/ 907 w 308"/>
                <a:gd name="T1" fmla="*/ 45126 h 334"/>
                <a:gd name="T2" fmla="*/ 0 w 308"/>
                <a:gd name="T3" fmla="*/ 41333 h 334"/>
                <a:gd name="T4" fmla="*/ 0 w 308"/>
                <a:gd name="T5" fmla="*/ 0 h 334"/>
                <a:gd name="T6" fmla="*/ 15050 w 308"/>
                <a:gd name="T7" fmla="*/ 11202 h 334"/>
                <a:gd name="T8" fmla="*/ 30082 w 308"/>
                <a:gd name="T9" fmla="*/ 0 h 334"/>
                <a:gd name="T10" fmla="*/ 30082 w 308"/>
                <a:gd name="T11" fmla="*/ 41333 h 334"/>
                <a:gd name="T12" fmla="*/ 29220 w 308"/>
                <a:gd name="T13" fmla="*/ 45126 h 3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8"/>
                <a:gd name="T22" fmla="*/ 0 h 334"/>
                <a:gd name="T23" fmla="*/ 308 w 308"/>
                <a:gd name="T24" fmla="*/ 334 h 3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8" h="334">
                  <a:moveTo>
                    <a:pt x="9" y="334"/>
                  </a:moveTo>
                  <a:cubicBezTo>
                    <a:pt x="3" y="325"/>
                    <a:pt x="0" y="316"/>
                    <a:pt x="0" y="30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"/>
                    <a:pt x="69" y="83"/>
                    <a:pt x="154" y="83"/>
                  </a:cubicBezTo>
                  <a:cubicBezTo>
                    <a:pt x="239" y="83"/>
                    <a:pt x="308" y="46"/>
                    <a:pt x="308" y="0"/>
                  </a:cubicBezTo>
                  <a:cubicBezTo>
                    <a:pt x="308" y="306"/>
                    <a:pt x="308" y="306"/>
                    <a:pt x="308" y="306"/>
                  </a:cubicBezTo>
                  <a:cubicBezTo>
                    <a:pt x="308" y="316"/>
                    <a:pt x="305" y="325"/>
                    <a:pt x="299" y="334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5" name="Freeform 298"/>
            <p:cNvSpPr>
              <a:spLocks/>
            </p:cNvSpPr>
            <p:nvPr/>
          </p:nvSpPr>
          <p:spPr bwMode="auto">
            <a:xfrm>
              <a:off x="4844" y="2277"/>
              <a:ext cx="92" cy="182"/>
            </a:xfrm>
            <a:custGeom>
              <a:avLst/>
              <a:gdLst>
                <a:gd name="T0" fmla="*/ 0 w 37"/>
                <a:gd name="T1" fmla="*/ 9333 h 68"/>
                <a:gd name="T2" fmla="*/ 383 w 37"/>
                <a:gd name="T3" fmla="*/ 8781 h 68"/>
                <a:gd name="T4" fmla="*/ 3444 w 37"/>
                <a:gd name="T5" fmla="*/ 252 h 68"/>
                <a:gd name="T6" fmla="*/ 3518 w 37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68"/>
                <a:gd name="T14" fmla="*/ 37 w 37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68">
                  <a:moveTo>
                    <a:pt x="0" y="68"/>
                  </a:moveTo>
                  <a:cubicBezTo>
                    <a:pt x="1" y="67"/>
                    <a:pt x="2" y="65"/>
                    <a:pt x="4" y="64"/>
                  </a:cubicBezTo>
                  <a:cubicBezTo>
                    <a:pt x="11" y="57"/>
                    <a:pt x="30" y="27"/>
                    <a:pt x="36" y="2"/>
                  </a:cubicBezTo>
                  <a:cubicBezTo>
                    <a:pt x="36" y="1"/>
                    <a:pt x="37" y="1"/>
                    <a:pt x="37" y="0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6" name="Freeform 299"/>
            <p:cNvSpPr>
              <a:spLocks/>
            </p:cNvSpPr>
            <p:nvPr/>
          </p:nvSpPr>
          <p:spPr bwMode="auto">
            <a:xfrm>
              <a:off x="4206" y="2277"/>
              <a:ext cx="100" cy="187"/>
            </a:xfrm>
            <a:custGeom>
              <a:avLst/>
              <a:gdLst>
                <a:gd name="T0" fmla="*/ 0 w 40"/>
                <a:gd name="T1" fmla="*/ 0 h 70"/>
                <a:gd name="T2" fmla="*/ 0 w 40"/>
                <a:gd name="T3" fmla="*/ 150 h 70"/>
                <a:gd name="T4" fmla="*/ 3250 w 40"/>
                <a:gd name="T5" fmla="*/ 8714 h 70"/>
                <a:gd name="T6" fmla="*/ 3907 w 40"/>
                <a:gd name="T7" fmla="*/ 9534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"/>
                <a:gd name="T13" fmla="*/ 0 h 70"/>
                <a:gd name="T14" fmla="*/ 40 w 40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" h="70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6" y="26"/>
                    <a:pt x="26" y="58"/>
                    <a:pt x="33" y="64"/>
                  </a:cubicBezTo>
                  <a:cubicBezTo>
                    <a:pt x="35" y="66"/>
                    <a:pt x="37" y="68"/>
                    <a:pt x="40" y="70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" name="Oval 300"/>
            <p:cNvSpPr>
              <a:spLocks noChangeArrowheads="1"/>
            </p:cNvSpPr>
            <p:nvPr/>
          </p:nvSpPr>
          <p:spPr bwMode="auto">
            <a:xfrm>
              <a:off x="4186" y="1165"/>
              <a:ext cx="770" cy="446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108" name="Freeform 301"/>
            <p:cNvSpPr>
              <a:spLocks/>
            </p:cNvSpPr>
            <p:nvPr/>
          </p:nvSpPr>
          <p:spPr bwMode="auto">
            <a:xfrm>
              <a:off x="4199" y="1179"/>
              <a:ext cx="745" cy="418"/>
            </a:xfrm>
            <a:custGeom>
              <a:avLst/>
              <a:gdLst>
                <a:gd name="T0" fmla="*/ 4112 w 298"/>
                <a:gd name="T1" fmla="*/ 17777 h 157"/>
                <a:gd name="T2" fmla="*/ 0 w 298"/>
                <a:gd name="T3" fmla="*/ 10549 h 157"/>
                <a:gd name="T4" fmla="*/ 4112 w 298"/>
                <a:gd name="T5" fmla="*/ 3211 h 157"/>
                <a:gd name="T6" fmla="*/ 14532 w 298"/>
                <a:gd name="T7" fmla="*/ 0 h 157"/>
                <a:gd name="T8" fmla="*/ 24892 w 298"/>
                <a:gd name="T9" fmla="*/ 3211 h 157"/>
                <a:gd name="T10" fmla="*/ 29112 w 298"/>
                <a:gd name="T11" fmla="*/ 10549 h 157"/>
                <a:gd name="T12" fmla="*/ 24892 w 298"/>
                <a:gd name="T13" fmla="*/ 17777 h 157"/>
                <a:gd name="T14" fmla="*/ 14532 w 298"/>
                <a:gd name="T15" fmla="*/ 21004 h 157"/>
                <a:gd name="T16" fmla="*/ 4112 w 298"/>
                <a:gd name="T17" fmla="*/ 17777 h 1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8"/>
                <a:gd name="T28" fmla="*/ 0 h 157"/>
                <a:gd name="T29" fmla="*/ 298 w 298"/>
                <a:gd name="T30" fmla="*/ 157 h 1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8" h="157">
                  <a:moveTo>
                    <a:pt x="42" y="133"/>
                  </a:moveTo>
                  <a:cubicBezTo>
                    <a:pt x="15" y="118"/>
                    <a:pt x="0" y="99"/>
                    <a:pt x="0" y="79"/>
                  </a:cubicBezTo>
                  <a:cubicBezTo>
                    <a:pt x="0" y="58"/>
                    <a:pt x="15" y="39"/>
                    <a:pt x="42" y="24"/>
                  </a:cubicBezTo>
                  <a:cubicBezTo>
                    <a:pt x="71" y="9"/>
                    <a:pt x="109" y="0"/>
                    <a:pt x="149" y="0"/>
                  </a:cubicBezTo>
                  <a:cubicBezTo>
                    <a:pt x="189" y="0"/>
                    <a:pt x="227" y="9"/>
                    <a:pt x="255" y="24"/>
                  </a:cubicBezTo>
                  <a:cubicBezTo>
                    <a:pt x="283" y="39"/>
                    <a:pt x="298" y="58"/>
                    <a:pt x="298" y="79"/>
                  </a:cubicBezTo>
                  <a:cubicBezTo>
                    <a:pt x="298" y="99"/>
                    <a:pt x="283" y="118"/>
                    <a:pt x="255" y="133"/>
                  </a:cubicBezTo>
                  <a:cubicBezTo>
                    <a:pt x="227" y="148"/>
                    <a:pt x="189" y="157"/>
                    <a:pt x="149" y="157"/>
                  </a:cubicBezTo>
                  <a:cubicBezTo>
                    <a:pt x="109" y="157"/>
                    <a:pt x="71" y="148"/>
                    <a:pt x="42" y="133"/>
                  </a:cubicBezTo>
                  <a:close/>
                </a:path>
              </a:pathLst>
            </a:custGeom>
            <a:noFill/>
            <a:ln w="7938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9" name="Freeform 302"/>
            <p:cNvSpPr>
              <a:spLocks/>
            </p:cNvSpPr>
            <p:nvPr/>
          </p:nvSpPr>
          <p:spPr bwMode="auto">
            <a:xfrm>
              <a:off x="4709" y="2461"/>
              <a:ext cx="132" cy="144"/>
            </a:xfrm>
            <a:custGeom>
              <a:avLst/>
              <a:gdLst>
                <a:gd name="T0" fmla="*/ 0 w 53"/>
                <a:gd name="T1" fmla="*/ 7283 h 54"/>
                <a:gd name="T2" fmla="*/ 5081 w 53"/>
                <a:gd name="T3" fmla="*/ 0 h 54"/>
                <a:gd name="T4" fmla="*/ 0 60000 65536"/>
                <a:gd name="T5" fmla="*/ 0 60000 65536"/>
                <a:gd name="T6" fmla="*/ 0 w 53"/>
                <a:gd name="T7" fmla="*/ 0 h 54"/>
                <a:gd name="T8" fmla="*/ 53 w 53"/>
                <a:gd name="T9" fmla="*/ 54 h 5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" h="54">
                  <a:moveTo>
                    <a:pt x="0" y="54"/>
                  </a:moveTo>
                  <a:cubicBezTo>
                    <a:pt x="7" y="48"/>
                    <a:pt x="34" y="19"/>
                    <a:pt x="53" y="0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0" name="Freeform 303"/>
            <p:cNvSpPr>
              <a:spLocks/>
            </p:cNvSpPr>
            <p:nvPr/>
          </p:nvSpPr>
          <p:spPr bwMode="auto">
            <a:xfrm>
              <a:off x="4306" y="2464"/>
              <a:ext cx="128" cy="141"/>
            </a:xfrm>
            <a:custGeom>
              <a:avLst/>
              <a:gdLst>
                <a:gd name="T0" fmla="*/ 0 w 51"/>
                <a:gd name="T1" fmla="*/ 0 h 53"/>
                <a:gd name="T2" fmla="*/ 5077 w 51"/>
                <a:gd name="T3" fmla="*/ 7063 h 53"/>
                <a:gd name="T4" fmla="*/ 0 60000 65536"/>
                <a:gd name="T5" fmla="*/ 0 60000 65536"/>
                <a:gd name="T6" fmla="*/ 0 w 51"/>
                <a:gd name="T7" fmla="*/ 0 h 53"/>
                <a:gd name="T8" fmla="*/ 51 w 51"/>
                <a:gd name="T9" fmla="*/ 53 h 5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" h="53">
                  <a:moveTo>
                    <a:pt x="0" y="0"/>
                  </a:moveTo>
                  <a:cubicBezTo>
                    <a:pt x="18" y="19"/>
                    <a:pt x="44" y="46"/>
                    <a:pt x="51" y="53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1" name="Freeform 304"/>
            <p:cNvSpPr>
              <a:spLocks/>
            </p:cNvSpPr>
            <p:nvPr/>
          </p:nvSpPr>
          <p:spPr bwMode="auto">
            <a:xfrm>
              <a:off x="4501" y="2605"/>
              <a:ext cx="208" cy="1067"/>
            </a:xfrm>
            <a:custGeom>
              <a:avLst/>
              <a:gdLst>
                <a:gd name="T0" fmla="*/ 8202 w 83"/>
                <a:gd name="T1" fmla="*/ 0 h 400"/>
                <a:gd name="T2" fmla="*/ 5526 w 83"/>
                <a:gd name="T3" fmla="*/ 9870 h 400"/>
                <a:gd name="T4" fmla="*/ 5526 w 83"/>
                <a:gd name="T5" fmla="*/ 45916 h 400"/>
                <a:gd name="T6" fmla="*/ 5526 w 83"/>
                <a:gd name="T7" fmla="*/ 46329 h 400"/>
                <a:gd name="T8" fmla="*/ 2173 w 83"/>
                <a:gd name="T9" fmla="*/ 51859 h 400"/>
                <a:gd name="T10" fmla="*/ 125 w 83"/>
                <a:gd name="T11" fmla="*/ 54022 h 400"/>
                <a:gd name="T12" fmla="*/ 0 w 83"/>
                <a:gd name="T13" fmla="*/ 53467 h 4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3"/>
                <a:gd name="T22" fmla="*/ 0 h 400"/>
                <a:gd name="T23" fmla="*/ 83 w 83"/>
                <a:gd name="T24" fmla="*/ 400 h 4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3" h="400">
                  <a:moveTo>
                    <a:pt x="83" y="0"/>
                  </a:moveTo>
                  <a:cubicBezTo>
                    <a:pt x="76" y="15"/>
                    <a:pt x="56" y="56"/>
                    <a:pt x="56" y="73"/>
                  </a:cubicBezTo>
                  <a:cubicBezTo>
                    <a:pt x="56" y="340"/>
                    <a:pt x="56" y="340"/>
                    <a:pt x="56" y="340"/>
                  </a:cubicBezTo>
                  <a:cubicBezTo>
                    <a:pt x="56" y="343"/>
                    <a:pt x="56" y="343"/>
                    <a:pt x="56" y="343"/>
                  </a:cubicBezTo>
                  <a:cubicBezTo>
                    <a:pt x="52" y="351"/>
                    <a:pt x="37" y="370"/>
                    <a:pt x="22" y="384"/>
                  </a:cubicBezTo>
                  <a:cubicBezTo>
                    <a:pt x="12" y="394"/>
                    <a:pt x="4" y="399"/>
                    <a:pt x="1" y="400"/>
                  </a:cubicBezTo>
                  <a:cubicBezTo>
                    <a:pt x="0" y="400"/>
                    <a:pt x="0" y="398"/>
                    <a:pt x="0" y="396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" name="Freeform 305"/>
            <p:cNvSpPr>
              <a:spLocks/>
            </p:cNvSpPr>
            <p:nvPr/>
          </p:nvSpPr>
          <p:spPr bwMode="auto">
            <a:xfrm>
              <a:off x="4434" y="2608"/>
              <a:ext cx="67" cy="1053"/>
            </a:xfrm>
            <a:custGeom>
              <a:avLst/>
              <a:gdLst>
                <a:gd name="T0" fmla="*/ 2536 w 27"/>
                <a:gd name="T1" fmla="*/ 53178 h 395"/>
                <a:gd name="T2" fmla="*/ 2536 w 27"/>
                <a:gd name="T3" fmla="*/ 9701 h 395"/>
                <a:gd name="T4" fmla="*/ 0 w 27"/>
                <a:gd name="T5" fmla="*/ 0 h 395"/>
                <a:gd name="T6" fmla="*/ 0 60000 65536"/>
                <a:gd name="T7" fmla="*/ 0 60000 65536"/>
                <a:gd name="T8" fmla="*/ 0 60000 65536"/>
                <a:gd name="T9" fmla="*/ 0 w 27"/>
                <a:gd name="T10" fmla="*/ 0 h 395"/>
                <a:gd name="T11" fmla="*/ 27 w 27"/>
                <a:gd name="T12" fmla="*/ 395 h 3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" h="395">
                  <a:moveTo>
                    <a:pt x="27" y="395"/>
                  </a:moveTo>
                  <a:cubicBezTo>
                    <a:pt x="27" y="395"/>
                    <a:pt x="27" y="72"/>
                    <a:pt x="27" y="72"/>
                  </a:cubicBezTo>
                  <a:cubicBezTo>
                    <a:pt x="27" y="52"/>
                    <a:pt x="7" y="13"/>
                    <a:pt x="0" y="0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3" name="Freeform 306"/>
            <p:cNvSpPr>
              <a:spLocks/>
            </p:cNvSpPr>
            <p:nvPr/>
          </p:nvSpPr>
          <p:spPr bwMode="auto">
            <a:xfrm>
              <a:off x="4501" y="3499"/>
              <a:ext cx="148" cy="162"/>
            </a:xfrm>
            <a:custGeom>
              <a:avLst/>
              <a:gdLst>
                <a:gd name="T0" fmla="*/ 0 w 59"/>
                <a:gd name="T1" fmla="*/ 8055 h 61"/>
                <a:gd name="T2" fmla="*/ 3361 w 59"/>
                <a:gd name="T3" fmla="*/ 2637 h 61"/>
                <a:gd name="T4" fmla="*/ 5536 w 59"/>
                <a:gd name="T5" fmla="*/ 1052 h 61"/>
                <a:gd name="T6" fmla="*/ 0 60000 65536"/>
                <a:gd name="T7" fmla="*/ 0 60000 65536"/>
                <a:gd name="T8" fmla="*/ 0 60000 65536"/>
                <a:gd name="T9" fmla="*/ 0 w 59"/>
                <a:gd name="T10" fmla="*/ 0 h 61"/>
                <a:gd name="T11" fmla="*/ 59 w 59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61">
                  <a:moveTo>
                    <a:pt x="0" y="61"/>
                  </a:moveTo>
                  <a:cubicBezTo>
                    <a:pt x="3" y="53"/>
                    <a:pt x="18" y="34"/>
                    <a:pt x="34" y="20"/>
                  </a:cubicBezTo>
                  <a:cubicBezTo>
                    <a:pt x="49" y="5"/>
                    <a:pt x="59" y="0"/>
                    <a:pt x="56" y="8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4" name="Freeform 307"/>
            <p:cNvSpPr>
              <a:spLocks/>
            </p:cNvSpPr>
            <p:nvPr/>
          </p:nvSpPr>
          <p:spPr bwMode="auto">
            <a:xfrm>
              <a:off x="4501" y="3507"/>
              <a:ext cx="140" cy="154"/>
            </a:xfrm>
            <a:custGeom>
              <a:avLst/>
              <a:gdLst>
                <a:gd name="T0" fmla="*/ 0 w 56"/>
                <a:gd name="T1" fmla="*/ 7658 h 58"/>
                <a:gd name="T2" fmla="*/ 3333 w 56"/>
                <a:gd name="T3" fmla="*/ 2228 h 58"/>
                <a:gd name="T4" fmla="*/ 5470 w 56"/>
                <a:gd name="T5" fmla="*/ 247 h 58"/>
                <a:gd name="T6" fmla="*/ 0 60000 65536"/>
                <a:gd name="T7" fmla="*/ 0 60000 65536"/>
                <a:gd name="T8" fmla="*/ 0 60000 65536"/>
                <a:gd name="T9" fmla="*/ 0 w 56"/>
                <a:gd name="T10" fmla="*/ 0 h 58"/>
                <a:gd name="T11" fmla="*/ 56 w 56"/>
                <a:gd name="T12" fmla="*/ 58 h 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58">
                  <a:moveTo>
                    <a:pt x="0" y="58"/>
                  </a:moveTo>
                  <a:cubicBezTo>
                    <a:pt x="3" y="50"/>
                    <a:pt x="18" y="31"/>
                    <a:pt x="34" y="17"/>
                  </a:cubicBezTo>
                  <a:cubicBezTo>
                    <a:pt x="46" y="5"/>
                    <a:pt x="55" y="0"/>
                    <a:pt x="56" y="2"/>
                  </a:cubicBezTo>
                </a:path>
              </a:pathLst>
            </a:custGeom>
            <a:noFill/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5" name="Freeform 308"/>
            <p:cNvSpPr>
              <a:spLocks/>
            </p:cNvSpPr>
            <p:nvPr/>
          </p:nvSpPr>
          <p:spPr bwMode="auto">
            <a:xfrm>
              <a:off x="4201" y="1477"/>
              <a:ext cx="740" cy="203"/>
            </a:xfrm>
            <a:custGeom>
              <a:avLst/>
              <a:gdLst>
                <a:gd name="T0" fmla="*/ 14457 w 296"/>
                <a:gd name="T1" fmla="*/ 8040 h 76"/>
                <a:gd name="T2" fmla="*/ 0 w 296"/>
                <a:gd name="T3" fmla="*/ 0 h 76"/>
                <a:gd name="T4" fmla="*/ 14457 w 296"/>
                <a:gd name="T5" fmla="*/ 10332 h 76"/>
                <a:gd name="T6" fmla="*/ 28907 w 296"/>
                <a:gd name="T7" fmla="*/ 0 h 76"/>
                <a:gd name="T8" fmla="*/ 14457 w 296"/>
                <a:gd name="T9" fmla="*/ 8040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76"/>
                <a:gd name="T17" fmla="*/ 296 w 296"/>
                <a:gd name="T18" fmla="*/ 76 h 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76">
                  <a:moveTo>
                    <a:pt x="148" y="59"/>
                  </a:moveTo>
                  <a:cubicBezTo>
                    <a:pt x="78" y="59"/>
                    <a:pt x="19" y="34"/>
                    <a:pt x="0" y="0"/>
                  </a:cubicBezTo>
                  <a:cubicBezTo>
                    <a:pt x="4" y="45"/>
                    <a:pt x="68" y="76"/>
                    <a:pt x="148" y="76"/>
                  </a:cubicBezTo>
                  <a:cubicBezTo>
                    <a:pt x="227" y="76"/>
                    <a:pt x="292" y="45"/>
                    <a:pt x="296" y="0"/>
                  </a:cubicBezTo>
                  <a:cubicBezTo>
                    <a:pt x="276" y="34"/>
                    <a:pt x="218" y="59"/>
                    <a:pt x="148" y="59"/>
                  </a:cubicBezTo>
                  <a:close/>
                </a:path>
              </a:pathLst>
            </a:custGeom>
            <a:solidFill>
              <a:srgbClr val="F3FA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6" name="Oval 309"/>
            <p:cNvSpPr>
              <a:spLocks noChangeArrowheads="1"/>
            </p:cNvSpPr>
            <p:nvPr/>
          </p:nvSpPr>
          <p:spPr bwMode="auto">
            <a:xfrm>
              <a:off x="4496" y="2629"/>
              <a:ext cx="45" cy="4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117" name="Oval 310"/>
            <p:cNvSpPr>
              <a:spLocks noChangeArrowheads="1"/>
            </p:cNvSpPr>
            <p:nvPr/>
          </p:nvSpPr>
          <p:spPr bwMode="auto">
            <a:xfrm>
              <a:off x="4549" y="2643"/>
              <a:ext cx="30" cy="34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118" name="Oval 311"/>
            <p:cNvSpPr>
              <a:spLocks noChangeArrowheads="1"/>
            </p:cNvSpPr>
            <p:nvPr/>
          </p:nvSpPr>
          <p:spPr bwMode="auto">
            <a:xfrm>
              <a:off x="4461" y="2621"/>
              <a:ext cx="33" cy="35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Century Gothic" pitchFamily="34" charset="0"/>
              </a:endParaRPr>
            </a:p>
          </p:txBody>
        </p:sp>
        <p:sp>
          <p:nvSpPr>
            <p:cNvPr id="119" name="Freeform 312"/>
            <p:cNvSpPr>
              <a:spLocks/>
            </p:cNvSpPr>
            <p:nvPr/>
          </p:nvSpPr>
          <p:spPr bwMode="auto">
            <a:xfrm>
              <a:off x="4191" y="1456"/>
              <a:ext cx="10" cy="728"/>
            </a:xfrm>
            <a:custGeom>
              <a:avLst/>
              <a:gdLst>
                <a:gd name="T0" fmla="*/ 0 w 10"/>
                <a:gd name="T1" fmla="*/ 0 h 728"/>
                <a:gd name="T2" fmla="*/ 0 w 10"/>
                <a:gd name="T3" fmla="*/ 691 h 728"/>
                <a:gd name="T4" fmla="*/ 10 w 10"/>
                <a:gd name="T5" fmla="*/ 728 h 728"/>
                <a:gd name="T6" fmla="*/ 10 w 10"/>
                <a:gd name="T7" fmla="*/ 16 h 728"/>
                <a:gd name="T8" fmla="*/ 0 w 10"/>
                <a:gd name="T9" fmla="*/ 0 h 7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728"/>
                <a:gd name="T17" fmla="*/ 10 w 10"/>
                <a:gd name="T18" fmla="*/ 728 h 7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728">
                  <a:moveTo>
                    <a:pt x="0" y="0"/>
                  </a:moveTo>
                  <a:lnTo>
                    <a:pt x="0" y="691"/>
                  </a:lnTo>
                  <a:lnTo>
                    <a:pt x="10" y="728"/>
                  </a:lnTo>
                  <a:lnTo>
                    <a:pt x="1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0" name="Freeform 313"/>
            <p:cNvSpPr>
              <a:spLocks/>
            </p:cNvSpPr>
            <p:nvPr/>
          </p:nvSpPr>
          <p:spPr bwMode="auto">
            <a:xfrm>
              <a:off x="4216" y="1192"/>
              <a:ext cx="373" cy="171"/>
            </a:xfrm>
            <a:custGeom>
              <a:avLst/>
              <a:gdLst>
                <a:gd name="T0" fmla="*/ 14652 w 149"/>
                <a:gd name="T1" fmla="*/ 0 h 64"/>
                <a:gd name="T2" fmla="*/ 0 w 149"/>
                <a:gd name="T3" fmla="*/ 8716 h 64"/>
                <a:gd name="T4" fmla="*/ 14652 w 149"/>
                <a:gd name="T5" fmla="*/ 0 h 64"/>
                <a:gd name="T6" fmla="*/ 0 60000 65536"/>
                <a:gd name="T7" fmla="*/ 0 60000 65536"/>
                <a:gd name="T8" fmla="*/ 0 60000 65536"/>
                <a:gd name="T9" fmla="*/ 0 w 149"/>
                <a:gd name="T10" fmla="*/ 0 h 64"/>
                <a:gd name="T11" fmla="*/ 149 w 149"/>
                <a:gd name="T12" fmla="*/ 64 h 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9" h="64">
                  <a:moveTo>
                    <a:pt x="149" y="0"/>
                  </a:moveTo>
                  <a:cubicBezTo>
                    <a:pt x="59" y="0"/>
                    <a:pt x="8" y="39"/>
                    <a:pt x="0" y="64"/>
                  </a:cubicBezTo>
                  <a:cubicBezTo>
                    <a:pt x="16" y="48"/>
                    <a:pt x="63" y="10"/>
                    <a:pt x="149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1" name="Freeform 314"/>
            <p:cNvSpPr>
              <a:spLocks/>
            </p:cNvSpPr>
            <p:nvPr/>
          </p:nvSpPr>
          <p:spPr bwMode="auto">
            <a:xfrm>
              <a:off x="4201" y="1477"/>
              <a:ext cx="740" cy="174"/>
            </a:xfrm>
            <a:custGeom>
              <a:avLst/>
              <a:gdLst>
                <a:gd name="T0" fmla="*/ 28907 w 296"/>
                <a:gd name="T1" fmla="*/ 0 h 65"/>
                <a:gd name="T2" fmla="*/ 14457 w 296"/>
                <a:gd name="T3" fmla="*/ 8111 h 65"/>
                <a:gd name="T4" fmla="*/ 0 w 296"/>
                <a:gd name="T5" fmla="*/ 0 h 65"/>
                <a:gd name="T6" fmla="*/ 14457 w 296"/>
                <a:gd name="T7" fmla="*/ 8936 h 65"/>
                <a:gd name="T8" fmla="*/ 28907 w 296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65"/>
                <a:gd name="T17" fmla="*/ 296 w 296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65">
                  <a:moveTo>
                    <a:pt x="296" y="0"/>
                  </a:moveTo>
                  <a:cubicBezTo>
                    <a:pt x="276" y="34"/>
                    <a:pt x="218" y="59"/>
                    <a:pt x="148" y="59"/>
                  </a:cubicBezTo>
                  <a:cubicBezTo>
                    <a:pt x="78" y="59"/>
                    <a:pt x="19" y="34"/>
                    <a:pt x="0" y="0"/>
                  </a:cubicBezTo>
                  <a:cubicBezTo>
                    <a:pt x="11" y="29"/>
                    <a:pt x="54" y="65"/>
                    <a:pt x="148" y="65"/>
                  </a:cubicBezTo>
                  <a:cubicBezTo>
                    <a:pt x="269" y="65"/>
                    <a:pt x="296" y="0"/>
                    <a:pt x="296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" name="Freeform 315"/>
            <p:cNvSpPr>
              <a:spLocks/>
            </p:cNvSpPr>
            <p:nvPr/>
          </p:nvSpPr>
          <p:spPr bwMode="auto">
            <a:xfrm>
              <a:off x="4666" y="1723"/>
              <a:ext cx="210" cy="264"/>
            </a:xfrm>
            <a:custGeom>
              <a:avLst/>
              <a:gdLst>
                <a:gd name="T0" fmla="*/ 592 w 84"/>
                <a:gd name="T1" fmla="*/ 13347 h 99"/>
                <a:gd name="T2" fmla="*/ 592 w 84"/>
                <a:gd name="T3" fmla="*/ 6315 h 99"/>
                <a:gd name="T4" fmla="*/ 2342 w 84"/>
                <a:gd name="T5" fmla="*/ 3392 h 99"/>
                <a:gd name="T6" fmla="*/ 8207 w 84"/>
                <a:gd name="T7" fmla="*/ 0 h 99"/>
                <a:gd name="T8" fmla="*/ 2082 w 84"/>
                <a:gd name="T9" fmla="*/ 2675 h 99"/>
                <a:gd name="T10" fmla="*/ 125 w 84"/>
                <a:gd name="T11" fmla="*/ 6067 h 99"/>
                <a:gd name="T12" fmla="*/ 592 w 84"/>
                <a:gd name="T13" fmla="*/ 13347 h 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4"/>
                <a:gd name="T22" fmla="*/ 0 h 99"/>
                <a:gd name="T23" fmla="*/ 84 w 84"/>
                <a:gd name="T24" fmla="*/ 99 h 9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4" h="99">
                  <a:moveTo>
                    <a:pt x="6" y="99"/>
                  </a:moveTo>
                  <a:cubicBezTo>
                    <a:pt x="6" y="74"/>
                    <a:pt x="6" y="59"/>
                    <a:pt x="6" y="47"/>
                  </a:cubicBezTo>
                  <a:cubicBezTo>
                    <a:pt x="6" y="34"/>
                    <a:pt x="6" y="29"/>
                    <a:pt x="24" y="25"/>
                  </a:cubicBezTo>
                  <a:cubicBezTo>
                    <a:pt x="42" y="22"/>
                    <a:pt x="68" y="11"/>
                    <a:pt x="84" y="0"/>
                  </a:cubicBezTo>
                  <a:cubicBezTo>
                    <a:pt x="72" y="7"/>
                    <a:pt x="36" y="19"/>
                    <a:pt x="21" y="20"/>
                  </a:cubicBezTo>
                  <a:cubicBezTo>
                    <a:pt x="6" y="21"/>
                    <a:pt x="0" y="27"/>
                    <a:pt x="1" y="45"/>
                  </a:cubicBezTo>
                  <a:cubicBezTo>
                    <a:pt x="2" y="63"/>
                    <a:pt x="6" y="99"/>
                    <a:pt x="6" y="9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3" name="Freeform 316"/>
            <p:cNvSpPr>
              <a:spLocks/>
            </p:cNvSpPr>
            <p:nvPr/>
          </p:nvSpPr>
          <p:spPr bwMode="auto">
            <a:xfrm>
              <a:off x="4706" y="1712"/>
              <a:ext cx="210" cy="299"/>
            </a:xfrm>
            <a:custGeom>
              <a:avLst/>
              <a:gdLst>
                <a:gd name="T0" fmla="*/ 0 w 84"/>
                <a:gd name="T1" fmla="*/ 15180 h 112"/>
                <a:gd name="T2" fmla="*/ 0 w 84"/>
                <a:gd name="T3" fmla="*/ 6356 h 112"/>
                <a:gd name="T4" fmla="*/ 1563 w 84"/>
                <a:gd name="T5" fmla="*/ 4717 h 112"/>
                <a:gd name="T6" fmla="*/ 8207 w 84"/>
                <a:gd name="T7" fmla="*/ 0 h 112"/>
                <a:gd name="T8" fmla="*/ 1957 w 84"/>
                <a:gd name="T9" fmla="*/ 6087 h 112"/>
                <a:gd name="T10" fmla="*/ 592 w 84"/>
                <a:gd name="T11" fmla="*/ 9763 h 112"/>
                <a:gd name="T12" fmla="*/ 0 w 84"/>
                <a:gd name="T13" fmla="*/ 15180 h 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4"/>
                <a:gd name="T22" fmla="*/ 0 h 112"/>
                <a:gd name="T23" fmla="*/ 84 w 84"/>
                <a:gd name="T24" fmla="*/ 112 h 1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4" h="112">
                  <a:moveTo>
                    <a:pt x="0" y="112"/>
                  </a:moveTo>
                  <a:cubicBezTo>
                    <a:pt x="0" y="87"/>
                    <a:pt x="0" y="55"/>
                    <a:pt x="0" y="47"/>
                  </a:cubicBezTo>
                  <a:cubicBezTo>
                    <a:pt x="0" y="39"/>
                    <a:pt x="2" y="40"/>
                    <a:pt x="16" y="35"/>
                  </a:cubicBezTo>
                  <a:cubicBezTo>
                    <a:pt x="31" y="31"/>
                    <a:pt x="58" y="25"/>
                    <a:pt x="84" y="0"/>
                  </a:cubicBezTo>
                  <a:cubicBezTo>
                    <a:pt x="72" y="18"/>
                    <a:pt x="31" y="41"/>
                    <a:pt x="20" y="45"/>
                  </a:cubicBezTo>
                  <a:cubicBezTo>
                    <a:pt x="8" y="49"/>
                    <a:pt x="6" y="59"/>
                    <a:pt x="6" y="72"/>
                  </a:cubicBezTo>
                  <a:cubicBezTo>
                    <a:pt x="5" y="87"/>
                    <a:pt x="0" y="112"/>
                    <a:pt x="0" y="112"/>
                  </a:cubicBezTo>
                  <a:close/>
                </a:path>
              </a:pathLst>
            </a:custGeom>
            <a:solidFill>
              <a:srgbClr val="EDEEE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4" name="Freeform 317"/>
            <p:cNvSpPr>
              <a:spLocks/>
            </p:cNvSpPr>
            <p:nvPr/>
          </p:nvSpPr>
          <p:spPr bwMode="auto">
            <a:xfrm>
              <a:off x="4801" y="1701"/>
              <a:ext cx="140" cy="323"/>
            </a:xfrm>
            <a:custGeom>
              <a:avLst/>
              <a:gdLst>
                <a:gd name="T0" fmla="*/ 5470 w 56"/>
                <a:gd name="T1" fmla="*/ 0 h 121"/>
                <a:gd name="T2" fmla="*/ 5470 w 56"/>
                <a:gd name="T3" fmla="*/ 10312 h 121"/>
                <a:gd name="T4" fmla="*/ 0 w 56"/>
                <a:gd name="T5" fmla="*/ 16396 h 121"/>
                <a:gd name="T6" fmla="*/ 4812 w 56"/>
                <a:gd name="T7" fmla="*/ 10154 h 121"/>
                <a:gd name="T8" fmla="*/ 5470 w 56"/>
                <a:gd name="T9" fmla="*/ 0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"/>
                <a:gd name="T16" fmla="*/ 0 h 121"/>
                <a:gd name="T17" fmla="*/ 56 w 56"/>
                <a:gd name="T18" fmla="*/ 121 h 1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" h="121">
                  <a:moveTo>
                    <a:pt x="56" y="0"/>
                  </a:moveTo>
                  <a:cubicBezTo>
                    <a:pt x="56" y="0"/>
                    <a:pt x="56" y="70"/>
                    <a:pt x="56" y="76"/>
                  </a:cubicBezTo>
                  <a:cubicBezTo>
                    <a:pt x="56" y="82"/>
                    <a:pt x="34" y="110"/>
                    <a:pt x="0" y="121"/>
                  </a:cubicBezTo>
                  <a:cubicBezTo>
                    <a:pt x="12" y="116"/>
                    <a:pt x="46" y="90"/>
                    <a:pt x="49" y="75"/>
                  </a:cubicBezTo>
                  <a:cubicBezTo>
                    <a:pt x="53" y="61"/>
                    <a:pt x="56" y="0"/>
                    <a:pt x="56" y="0"/>
                  </a:cubicBezTo>
                  <a:close/>
                </a:path>
              </a:pathLst>
            </a:custGeom>
            <a:solidFill>
              <a:srgbClr val="A1A7A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25" name="Image 123" descr="EMBUDO~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00784" y="2917152"/>
            <a:ext cx="2519363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F2546E"/>
                </a:solidFill>
              </a:rPr>
              <a:t>La filtration sous pression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. On augmente la vitesse de filtration en exerçant une pression sur le liquide à filtrer en amant du matériel filtrant</a:t>
            </a:r>
          </a:p>
          <a:p>
            <a:endParaRPr lang="fr-FR"/>
          </a:p>
        </p:txBody>
      </p:sp>
      <p:grpSp>
        <p:nvGrpSpPr>
          <p:cNvPr id="2" name="Group 274"/>
          <p:cNvGrpSpPr>
            <a:grpSpLocks/>
          </p:cNvGrpSpPr>
          <p:nvPr/>
        </p:nvGrpSpPr>
        <p:grpSpPr bwMode="auto">
          <a:xfrm>
            <a:off x="755650" y="3573463"/>
            <a:ext cx="2243138" cy="2147887"/>
            <a:chOff x="3254" y="1467"/>
            <a:chExt cx="1413" cy="1353"/>
          </a:xfrm>
        </p:grpSpPr>
        <p:sp>
          <p:nvSpPr>
            <p:cNvPr id="181253" name="Freeform 183"/>
            <p:cNvSpPr>
              <a:spLocks/>
            </p:cNvSpPr>
            <p:nvPr/>
          </p:nvSpPr>
          <p:spPr bwMode="auto">
            <a:xfrm>
              <a:off x="3254" y="1474"/>
              <a:ext cx="1409" cy="1346"/>
            </a:xfrm>
            <a:custGeom>
              <a:avLst/>
              <a:gdLst>
                <a:gd name="T0" fmla="*/ 1223 w 417"/>
                <a:gd name="T1" fmla="*/ 1220 h 374"/>
                <a:gd name="T2" fmla="*/ 1308 w 417"/>
                <a:gd name="T3" fmla="*/ 1112 h 374"/>
                <a:gd name="T4" fmla="*/ 987 w 417"/>
                <a:gd name="T5" fmla="*/ 414 h 374"/>
                <a:gd name="T6" fmla="*/ 987 w 417"/>
                <a:gd name="T7" fmla="*/ 414 h 374"/>
                <a:gd name="T8" fmla="*/ 1216 w 417"/>
                <a:gd name="T9" fmla="*/ 104 h 374"/>
                <a:gd name="T10" fmla="*/ 1186 w 417"/>
                <a:gd name="T11" fmla="*/ 43 h 374"/>
                <a:gd name="T12" fmla="*/ 1125 w 417"/>
                <a:gd name="T13" fmla="*/ 25 h 374"/>
                <a:gd name="T14" fmla="*/ 885 w 417"/>
                <a:gd name="T15" fmla="*/ 324 h 374"/>
                <a:gd name="T16" fmla="*/ 885 w 417"/>
                <a:gd name="T17" fmla="*/ 324 h 374"/>
                <a:gd name="T18" fmla="*/ 179 w 417"/>
                <a:gd name="T19" fmla="*/ 130 h 374"/>
                <a:gd name="T20" fmla="*/ 95 w 417"/>
                <a:gd name="T21" fmla="*/ 238 h 374"/>
                <a:gd name="T22" fmla="*/ 378 w 417"/>
                <a:gd name="T23" fmla="*/ 900 h 374"/>
                <a:gd name="T24" fmla="*/ 385 w 417"/>
                <a:gd name="T25" fmla="*/ 925 h 374"/>
                <a:gd name="T26" fmla="*/ 392 w 417"/>
                <a:gd name="T27" fmla="*/ 918 h 374"/>
                <a:gd name="T28" fmla="*/ 203 w 417"/>
                <a:gd name="T29" fmla="*/ 1180 h 374"/>
                <a:gd name="T30" fmla="*/ 247 w 417"/>
                <a:gd name="T31" fmla="*/ 1267 h 374"/>
                <a:gd name="T32" fmla="*/ 335 w 417"/>
                <a:gd name="T33" fmla="*/ 1296 h 374"/>
                <a:gd name="T34" fmla="*/ 541 w 417"/>
                <a:gd name="T35" fmla="*/ 1047 h 374"/>
                <a:gd name="T36" fmla="*/ 534 w 417"/>
                <a:gd name="T37" fmla="*/ 1054 h 374"/>
                <a:gd name="T38" fmla="*/ 558 w 417"/>
                <a:gd name="T39" fmla="*/ 1058 h 374"/>
                <a:gd name="T40" fmla="*/ 1223 w 417"/>
                <a:gd name="T41" fmla="*/ 1220 h 3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17"/>
                <a:gd name="T64" fmla="*/ 0 h 374"/>
                <a:gd name="T65" fmla="*/ 417 w 417"/>
                <a:gd name="T66" fmla="*/ 374 h 3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17" h="374">
                  <a:moveTo>
                    <a:pt x="362" y="339"/>
                  </a:moveTo>
                  <a:cubicBezTo>
                    <a:pt x="387" y="309"/>
                    <a:pt x="387" y="309"/>
                    <a:pt x="387" y="309"/>
                  </a:cubicBezTo>
                  <a:cubicBezTo>
                    <a:pt x="417" y="272"/>
                    <a:pt x="374" y="188"/>
                    <a:pt x="292" y="115"/>
                  </a:cubicBezTo>
                  <a:cubicBezTo>
                    <a:pt x="292" y="115"/>
                    <a:pt x="292" y="115"/>
                    <a:pt x="292" y="115"/>
                  </a:cubicBezTo>
                  <a:cubicBezTo>
                    <a:pt x="360" y="29"/>
                    <a:pt x="360" y="29"/>
                    <a:pt x="360" y="29"/>
                  </a:cubicBezTo>
                  <a:cubicBezTo>
                    <a:pt x="362" y="26"/>
                    <a:pt x="358" y="18"/>
                    <a:pt x="351" y="12"/>
                  </a:cubicBezTo>
                  <a:cubicBezTo>
                    <a:pt x="343" y="6"/>
                    <a:pt x="335" y="4"/>
                    <a:pt x="333" y="7"/>
                  </a:cubicBezTo>
                  <a:cubicBezTo>
                    <a:pt x="262" y="90"/>
                    <a:pt x="262" y="90"/>
                    <a:pt x="262" y="90"/>
                  </a:cubicBezTo>
                  <a:cubicBezTo>
                    <a:pt x="262" y="90"/>
                    <a:pt x="262" y="90"/>
                    <a:pt x="262" y="90"/>
                  </a:cubicBezTo>
                  <a:cubicBezTo>
                    <a:pt x="174" y="24"/>
                    <a:pt x="83" y="0"/>
                    <a:pt x="53" y="36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0" y="101"/>
                    <a:pt x="37" y="180"/>
                    <a:pt x="112" y="250"/>
                  </a:cubicBezTo>
                  <a:cubicBezTo>
                    <a:pt x="112" y="252"/>
                    <a:pt x="113" y="255"/>
                    <a:pt x="114" y="257"/>
                  </a:cubicBezTo>
                  <a:cubicBezTo>
                    <a:pt x="116" y="255"/>
                    <a:pt x="116" y="255"/>
                    <a:pt x="116" y="255"/>
                  </a:cubicBezTo>
                  <a:cubicBezTo>
                    <a:pt x="60" y="328"/>
                    <a:pt x="60" y="328"/>
                    <a:pt x="60" y="328"/>
                  </a:cubicBezTo>
                  <a:cubicBezTo>
                    <a:pt x="56" y="332"/>
                    <a:pt x="62" y="343"/>
                    <a:pt x="73" y="352"/>
                  </a:cubicBezTo>
                  <a:cubicBezTo>
                    <a:pt x="84" y="361"/>
                    <a:pt x="96" y="365"/>
                    <a:pt x="99" y="360"/>
                  </a:cubicBezTo>
                  <a:cubicBezTo>
                    <a:pt x="160" y="291"/>
                    <a:pt x="160" y="291"/>
                    <a:pt x="160" y="291"/>
                  </a:cubicBezTo>
                  <a:cubicBezTo>
                    <a:pt x="158" y="293"/>
                    <a:pt x="158" y="293"/>
                    <a:pt x="158" y="293"/>
                  </a:cubicBezTo>
                  <a:cubicBezTo>
                    <a:pt x="161" y="294"/>
                    <a:pt x="163" y="294"/>
                    <a:pt x="165" y="294"/>
                  </a:cubicBezTo>
                  <a:cubicBezTo>
                    <a:pt x="249" y="354"/>
                    <a:pt x="333" y="374"/>
                    <a:pt x="362" y="339"/>
                  </a:cubicBezTo>
                  <a:close/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54" name="Freeform 184"/>
            <p:cNvSpPr>
              <a:spLocks/>
            </p:cNvSpPr>
            <p:nvPr/>
          </p:nvSpPr>
          <p:spPr bwMode="auto">
            <a:xfrm>
              <a:off x="3349" y="1467"/>
              <a:ext cx="1318" cy="1227"/>
            </a:xfrm>
            <a:custGeom>
              <a:avLst/>
              <a:gdLst>
                <a:gd name="T0" fmla="*/ 1129 w 390"/>
                <a:gd name="T1" fmla="*/ 1227 h 341"/>
                <a:gd name="T2" fmla="*/ 760 w 390"/>
                <a:gd name="T3" fmla="*/ 482 h 341"/>
                <a:gd name="T4" fmla="*/ 0 w 390"/>
                <a:gd name="T5" fmla="*/ 245 h 341"/>
                <a:gd name="T6" fmla="*/ 84 w 390"/>
                <a:gd name="T7" fmla="*/ 137 h 341"/>
                <a:gd name="T8" fmla="*/ 841 w 390"/>
                <a:gd name="T9" fmla="*/ 374 h 341"/>
                <a:gd name="T10" fmla="*/ 1213 w 390"/>
                <a:gd name="T11" fmla="*/ 1119 h 341"/>
                <a:gd name="T12" fmla="*/ 1129 w 390"/>
                <a:gd name="T13" fmla="*/ 1227 h 3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0"/>
                <a:gd name="T22" fmla="*/ 0 h 341"/>
                <a:gd name="T23" fmla="*/ 390 w 390"/>
                <a:gd name="T24" fmla="*/ 341 h 3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0" h="341">
                  <a:moveTo>
                    <a:pt x="334" y="341"/>
                  </a:moveTo>
                  <a:cubicBezTo>
                    <a:pt x="366" y="302"/>
                    <a:pt x="317" y="210"/>
                    <a:pt x="225" y="134"/>
                  </a:cubicBezTo>
                  <a:cubicBezTo>
                    <a:pt x="132" y="59"/>
                    <a:pt x="32" y="30"/>
                    <a:pt x="0" y="68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57" y="0"/>
                    <a:pt x="157" y="29"/>
                    <a:pt x="249" y="104"/>
                  </a:cubicBezTo>
                  <a:cubicBezTo>
                    <a:pt x="341" y="180"/>
                    <a:pt x="390" y="272"/>
                    <a:pt x="359" y="311"/>
                  </a:cubicBezTo>
                  <a:lnTo>
                    <a:pt x="334" y="341"/>
                  </a:lnTo>
                  <a:close/>
                </a:path>
              </a:pathLst>
            </a:custGeom>
            <a:solidFill>
              <a:srgbClr val="D4372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55" name="Freeform 185"/>
            <p:cNvSpPr>
              <a:spLocks/>
            </p:cNvSpPr>
            <p:nvPr/>
          </p:nvSpPr>
          <p:spPr bwMode="auto">
            <a:xfrm>
              <a:off x="3254" y="1575"/>
              <a:ext cx="1332" cy="1245"/>
            </a:xfrm>
            <a:custGeom>
              <a:avLst/>
              <a:gdLst>
                <a:gd name="T0" fmla="*/ 1224 w 394"/>
                <a:gd name="T1" fmla="*/ 1119 h 346"/>
                <a:gd name="T2" fmla="*/ 855 w 394"/>
                <a:gd name="T3" fmla="*/ 374 h 346"/>
                <a:gd name="T4" fmla="*/ 95 w 394"/>
                <a:gd name="T5" fmla="*/ 137 h 346"/>
                <a:gd name="T6" fmla="*/ 379 w 394"/>
                <a:gd name="T7" fmla="*/ 799 h 346"/>
                <a:gd name="T8" fmla="*/ 382 w 394"/>
                <a:gd name="T9" fmla="*/ 770 h 346"/>
                <a:gd name="T10" fmla="*/ 507 w 394"/>
                <a:gd name="T11" fmla="*/ 608 h 346"/>
                <a:gd name="T12" fmla="*/ 642 w 394"/>
                <a:gd name="T13" fmla="*/ 651 h 346"/>
                <a:gd name="T14" fmla="*/ 710 w 394"/>
                <a:gd name="T15" fmla="*/ 784 h 346"/>
                <a:gd name="T16" fmla="*/ 588 w 394"/>
                <a:gd name="T17" fmla="*/ 946 h 346"/>
                <a:gd name="T18" fmla="*/ 558 w 394"/>
                <a:gd name="T19" fmla="*/ 957 h 346"/>
                <a:gd name="T20" fmla="*/ 1224 w 394"/>
                <a:gd name="T21" fmla="*/ 1119 h 3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4"/>
                <a:gd name="T34" fmla="*/ 0 h 346"/>
                <a:gd name="T35" fmla="*/ 394 w 394"/>
                <a:gd name="T36" fmla="*/ 346 h 34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4" h="346">
                  <a:moveTo>
                    <a:pt x="362" y="311"/>
                  </a:moveTo>
                  <a:cubicBezTo>
                    <a:pt x="394" y="272"/>
                    <a:pt x="345" y="180"/>
                    <a:pt x="253" y="104"/>
                  </a:cubicBezTo>
                  <a:cubicBezTo>
                    <a:pt x="160" y="29"/>
                    <a:pt x="60" y="0"/>
                    <a:pt x="28" y="38"/>
                  </a:cubicBezTo>
                  <a:cubicBezTo>
                    <a:pt x="0" y="73"/>
                    <a:pt x="37" y="152"/>
                    <a:pt x="112" y="222"/>
                  </a:cubicBezTo>
                  <a:cubicBezTo>
                    <a:pt x="111" y="219"/>
                    <a:pt x="111" y="216"/>
                    <a:pt x="113" y="214"/>
                  </a:cubicBezTo>
                  <a:cubicBezTo>
                    <a:pt x="150" y="169"/>
                    <a:pt x="150" y="169"/>
                    <a:pt x="150" y="169"/>
                  </a:cubicBezTo>
                  <a:cubicBezTo>
                    <a:pt x="155" y="162"/>
                    <a:pt x="174" y="167"/>
                    <a:pt x="190" y="181"/>
                  </a:cubicBezTo>
                  <a:cubicBezTo>
                    <a:pt x="207" y="194"/>
                    <a:pt x="216" y="211"/>
                    <a:pt x="210" y="218"/>
                  </a:cubicBezTo>
                  <a:cubicBezTo>
                    <a:pt x="174" y="263"/>
                    <a:pt x="174" y="263"/>
                    <a:pt x="174" y="263"/>
                  </a:cubicBezTo>
                  <a:cubicBezTo>
                    <a:pt x="172" y="265"/>
                    <a:pt x="169" y="266"/>
                    <a:pt x="165" y="266"/>
                  </a:cubicBezTo>
                  <a:cubicBezTo>
                    <a:pt x="249" y="326"/>
                    <a:pt x="333" y="346"/>
                    <a:pt x="362" y="311"/>
                  </a:cubicBezTo>
                  <a:close/>
                </a:path>
              </a:pathLst>
            </a:custGeom>
            <a:solidFill>
              <a:srgbClr val="E17B5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56" name="Freeform 186"/>
            <p:cNvSpPr>
              <a:spLocks/>
            </p:cNvSpPr>
            <p:nvPr/>
          </p:nvSpPr>
          <p:spPr bwMode="auto">
            <a:xfrm>
              <a:off x="3386" y="1787"/>
              <a:ext cx="987" cy="925"/>
            </a:xfrm>
            <a:custGeom>
              <a:avLst/>
              <a:gdLst>
                <a:gd name="T0" fmla="*/ 450 w 292"/>
                <a:gd name="T1" fmla="*/ 741 h 257"/>
                <a:gd name="T2" fmla="*/ 456 w 292"/>
                <a:gd name="T3" fmla="*/ 734 h 257"/>
                <a:gd name="T4" fmla="*/ 578 w 292"/>
                <a:gd name="T5" fmla="*/ 572 h 257"/>
                <a:gd name="T6" fmla="*/ 510 w 292"/>
                <a:gd name="T7" fmla="*/ 439 h 257"/>
                <a:gd name="T8" fmla="*/ 375 w 292"/>
                <a:gd name="T9" fmla="*/ 396 h 257"/>
                <a:gd name="T10" fmla="*/ 250 w 292"/>
                <a:gd name="T11" fmla="*/ 558 h 257"/>
                <a:gd name="T12" fmla="*/ 247 w 292"/>
                <a:gd name="T13" fmla="*/ 565 h 257"/>
                <a:gd name="T14" fmla="*/ 68 w 292"/>
                <a:gd name="T15" fmla="*/ 104 h 257"/>
                <a:gd name="T16" fmla="*/ 632 w 292"/>
                <a:gd name="T17" fmla="*/ 281 h 257"/>
                <a:gd name="T18" fmla="*/ 909 w 292"/>
                <a:gd name="T19" fmla="*/ 835 h 257"/>
                <a:gd name="T20" fmla="*/ 450 w 292"/>
                <a:gd name="T21" fmla="*/ 741 h 25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2"/>
                <a:gd name="T34" fmla="*/ 0 h 257"/>
                <a:gd name="T35" fmla="*/ 292 w 292"/>
                <a:gd name="T36" fmla="*/ 257 h 2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2" h="257">
                  <a:moveTo>
                    <a:pt x="133" y="206"/>
                  </a:moveTo>
                  <a:cubicBezTo>
                    <a:pt x="133" y="205"/>
                    <a:pt x="134" y="205"/>
                    <a:pt x="135" y="204"/>
                  </a:cubicBezTo>
                  <a:cubicBezTo>
                    <a:pt x="171" y="159"/>
                    <a:pt x="171" y="159"/>
                    <a:pt x="171" y="159"/>
                  </a:cubicBezTo>
                  <a:cubicBezTo>
                    <a:pt x="177" y="152"/>
                    <a:pt x="168" y="135"/>
                    <a:pt x="151" y="122"/>
                  </a:cubicBezTo>
                  <a:cubicBezTo>
                    <a:pt x="135" y="108"/>
                    <a:pt x="116" y="103"/>
                    <a:pt x="111" y="110"/>
                  </a:cubicBezTo>
                  <a:cubicBezTo>
                    <a:pt x="74" y="155"/>
                    <a:pt x="74" y="155"/>
                    <a:pt x="74" y="155"/>
                  </a:cubicBezTo>
                  <a:cubicBezTo>
                    <a:pt x="73" y="155"/>
                    <a:pt x="73" y="156"/>
                    <a:pt x="73" y="157"/>
                  </a:cubicBezTo>
                  <a:cubicBezTo>
                    <a:pt x="23" y="107"/>
                    <a:pt x="0" y="53"/>
                    <a:pt x="20" y="29"/>
                  </a:cubicBezTo>
                  <a:cubicBezTo>
                    <a:pt x="44" y="0"/>
                    <a:pt x="118" y="22"/>
                    <a:pt x="187" y="78"/>
                  </a:cubicBezTo>
                  <a:cubicBezTo>
                    <a:pt x="256" y="134"/>
                    <a:pt x="292" y="203"/>
                    <a:pt x="269" y="232"/>
                  </a:cubicBezTo>
                  <a:cubicBezTo>
                    <a:pt x="248" y="257"/>
                    <a:pt x="191" y="244"/>
                    <a:pt x="133" y="206"/>
                  </a:cubicBezTo>
                  <a:close/>
                </a:path>
              </a:pathLst>
            </a:custGeom>
            <a:solidFill>
              <a:srgbClr val="F0BBA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57" name="Freeform 187"/>
            <p:cNvSpPr>
              <a:spLocks/>
            </p:cNvSpPr>
            <p:nvPr/>
          </p:nvSpPr>
          <p:spPr bwMode="auto">
            <a:xfrm>
              <a:off x="3319" y="1625"/>
              <a:ext cx="618" cy="547"/>
            </a:xfrm>
            <a:custGeom>
              <a:avLst/>
              <a:gdLst>
                <a:gd name="T0" fmla="*/ 574 w 183"/>
                <a:gd name="T1" fmla="*/ 277 h 152"/>
                <a:gd name="T2" fmla="*/ 54 w 183"/>
                <a:gd name="T3" fmla="*/ 108 h 152"/>
                <a:gd name="T4" fmla="*/ 105 w 183"/>
                <a:gd name="T5" fmla="*/ 461 h 152"/>
                <a:gd name="T6" fmla="*/ 108 w 183"/>
                <a:gd name="T7" fmla="*/ 435 h 152"/>
                <a:gd name="T8" fmla="*/ 118 w 183"/>
                <a:gd name="T9" fmla="*/ 241 h 152"/>
                <a:gd name="T10" fmla="*/ 550 w 183"/>
                <a:gd name="T11" fmla="*/ 302 h 152"/>
                <a:gd name="T12" fmla="*/ 574 w 183"/>
                <a:gd name="T13" fmla="*/ 277 h 1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3"/>
                <a:gd name="T22" fmla="*/ 0 h 152"/>
                <a:gd name="T23" fmla="*/ 183 w 183"/>
                <a:gd name="T24" fmla="*/ 152 h 1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3" h="152">
                  <a:moveTo>
                    <a:pt x="170" y="77"/>
                  </a:moveTo>
                  <a:cubicBezTo>
                    <a:pt x="105" y="21"/>
                    <a:pt x="40" y="0"/>
                    <a:pt x="16" y="30"/>
                  </a:cubicBezTo>
                  <a:cubicBezTo>
                    <a:pt x="0" y="50"/>
                    <a:pt x="6" y="88"/>
                    <a:pt x="31" y="128"/>
                  </a:cubicBezTo>
                  <a:cubicBezTo>
                    <a:pt x="46" y="152"/>
                    <a:pt x="40" y="142"/>
                    <a:pt x="32" y="121"/>
                  </a:cubicBezTo>
                  <a:cubicBezTo>
                    <a:pt x="23" y="101"/>
                    <a:pt x="24" y="81"/>
                    <a:pt x="35" y="67"/>
                  </a:cubicBezTo>
                  <a:cubicBezTo>
                    <a:pt x="55" y="42"/>
                    <a:pt x="107" y="51"/>
                    <a:pt x="163" y="84"/>
                  </a:cubicBezTo>
                  <a:cubicBezTo>
                    <a:pt x="179" y="93"/>
                    <a:pt x="183" y="88"/>
                    <a:pt x="170" y="77"/>
                  </a:cubicBezTo>
                  <a:close/>
                </a:path>
              </a:pathLst>
            </a:custGeom>
            <a:solidFill>
              <a:srgbClr val="E89C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58" name="Freeform 188"/>
            <p:cNvSpPr>
              <a:spLocks/>
            </p:cNvSpPr>
            <p:nvPr/>
          </p:nvSpPr>
          <p:spPr bwMode="auto">
            <a:xfrm>
              <a:off x="3741" y="2158"/>
              <a:ext cx="243" cy="227"/>
            </a:xfrm>
            <a:custGeom>
              <a:avLst/>
              <a:gdLst>
                <a:gd name="T0" fmla="*/ 20 w 72"/>
                <a:gd name="T1" fmla="*/ 25 h 63"/>
                <a:gd name="T2" fmla="*/ 84 w 72"/>
                <a:gd name="T3" fmla="*/ 159 h 63"/>
                <a:gd name="T4" fmla="*/ 223 w 72"/>
                <a:gd name="T5" fmla="*/ 202 h 63"/>
                <a:gd name="T6" fmla="*/ 155 w 72"/>
                <a:gd name="T7" fmla="*/ 68 h 63"/>
                <a:gd name="T8" fmla="*/ 20 w 72"/>
                <a:gd name="T9" fmla="*/ 25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63"/>
                <a:gd name="T17" fmla="*/ 72 w 72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63">
                  <a:moveTo>
                    <a:pt x="6" y="7"/>
                  </a:moveTo>
                  <a:cubicBezTo>
                    <a:pt x="0" y="14"/>
                    <a:pt x="9" y="31"/>
                    <a:pt x="25" y="44"/>
                  </a:cubicBezTo>
                  <a:cubicBezTo>
                    <a:pt x="42" y="58"/>
                    <a:pt x="60" y="63"/>
                    <a:pt x="66" y="56"/>
                  </a:cubicBezTo>
                  <a:cubicBezTo>
                    <a:pt x="72" y="49"/>
                    <a:pt x="63" y="32"/>
                    <a:pt x="46" y="19"/>
                  </a:cubicBezTo>
                  <a:cubicBezTo>
                    <a:pt x="30" y="5"/>
                    <a:pt x="11" y="0"/>
                    <a:pt x="6" y="7"/>
                  </a:cubicBezTo>
                  <a:close/>
                </a:path>
              </a:pathLst>
            </a:custGeom>
            <a:solidFill>
              <a:srgbClr val="DCF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59" name="Freeform 189"/>
            <p:cNvSpPr>
              <a:spLocks/>
            </p:cNvSpPr>
            <p:nvPr/>
          </p:nvSpPr>
          <p:spPr bwMode="auto">
            <a:xfrm>
              <a:off x="3444" y="2637"/>
              <a:ext cx="158" cy="151"/>
            </a:xfrm>
            <a:custGeom>
              <a:avLst/>
              <a:gdLst>
                <a:gd name="T0" fmla="*/ 13 w 47"/>
                <a:gd name="T1" fmla="*/ 18 h 42"/>
                <a:gd name="T2" fmla="*/ 57 w 47"/>
                <a:gd name="T3" fmla="*/ 104 h 42"/>
                <a:gd name="T4" fmla="*/ 145 w 47"/>
                <a:gd name="T5" fmla="*/ 133 h 42"/>
                <a:gd name="T6" fmla="*/ 104 w 47"/>
                <a:gd name="T7" fmla="*/ 47 h 42"/>
                <a:gd name="T8" fmla="*/ 13 w 47"/>
                <a:gd name="T9" fmla="*/ 18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42"/>
                <a:gd name="T17" fmla="*/ 47 w 4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42">
                  <a:moveTo>
                    <a:pt x="4" y="5"/>
                  </a:moveTo>
                  <a:cubicBezTo>
                    <a:pt x="0" y="9"/>
                    <a:pt x="6" y="20"/>
                    <a:pt x="17" y="29"/>
                  </a:cubicBezTo>
                  <a:cubicBezTo>
                    <a:pt x="28" y="38"/>
                    <a:pt x="40" y="42"/>
                    <a:pt x="43" y="37"/>
                  </a:cubicBezTo>
                  <a:cubicBezTo>
                    <a:pt x="47" y="32"/>
                    <a:pt x="41" y="22"/>
                    <a:pt x="31" y="13"/>
                  </a:cubicBezTo>
                  <a:cubicBezTo>
                    <a:pt x="20" y="4"/>
                    <a:pt x="8" y="0"/>
                    <a:pt x="4" y="5"/>
                  </a:cubicBezTo>
                  <a:close/>
                </a:path>
              </a:pathLst>
            </a:custGeom>
            <a:solidFill>
              <a:srgbClr val="EFF8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0" name="Freeform 190"/>
            <p:cNvSpPr>
              <a:spLocks/>
            </p:cNvSpPr>
            <p:nvPr/>
          </p:nvSpPr>
          <p:spPr bwMode="auto">
            <a:xfrm>
              <a:off x="3457" y="2374"/>
              <a:ext cx="352" cy="396"/>
            </a:xfrm>
            <a:custGeom>
              <a:avLst/>
              <a:gdLst>
                <a:gd name="T0" fmla="*/ 0 w 104"/>
                <a:gd name="T1" fmla="*/ 281 h 110"/>
                <a:gd name="T2" fmla="*/ 91 w 104"/>
                <a:gd name="T3" fmla="*/ 310 h 110"/>
                <a:gd name="T4" fmla="*/ 132 w 104"/>
                <a:gd name="T5" fmla="*/ 396 h 110"/>
                <a:gd name="T6" fmla="*/ 338 w 104"/>
                <a:gd name="T7" fmla="*/ 148 h 110"/>
                <a:gd name="T8" fmla="*/ 291 w 104"/>
                <a:gd name="T9" fmla="*/ 47 h 110"/>
                <a:gd name="T10" fmla="*/ 190 w 104"/>
                <a:gd name="T11" fmla="*/ 18 h 110"/>
                <a:gd name="T12" fmla="*/ 0 w 104"/>
                <a:gd name="T13" fmla="*/ 281 h 1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4"/>
                <a:gd name="T22" fmla="*/ 0 h 110"/>
                <a:gd name="T23" fmla="*/ 104 w 104"/>
                <a:gd name="T24" fmla="*/ 110 h 1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4" h="110">
                  <a:moveTo>
                    <a:pt x="0" y="78"/>
                  </a:moveTo>
                  <a:cubicBezTo>
                    <a:pt x="4" y="73"/>
                    <a:pt x="16" y="77"/>
                    <a:pt x="27" y="86"/>
                  </a:cubicBezTo>
                  <a:cubicBezTo>
                    <a:pt x="37" y="95"/>
                    <a:pt x="43" y="105"/>
                    <a:pt x="39" y="110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4" y="35"/>
                    <a:pt x="98" y="23"/>
                    <a:pt x="86" y="13"/>
                  </a:cubicBezTo>
                  <a:cubicBezTo>
                    <a:pt x="74" y="4"/>
                    <a:pt x="60" y="0"/>
                    <a:pt x="56" y="5"/>
                  </a:cubicBezTo>
                  <a:lnTo>
                    <a:pt x="0" y="78"/>
                  </a:lnTo>
                  <a:close/>
                </a:path>
              </a:pathLst>
            </a:custGeom>
            <a:solidFill>
              <a:srgbClr val="C9E9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1" name="Freeform 191"/>
            <p:cNvSpPr>
              <a:spLocks/>
            </p:cNvSpPr>
            <p:nvPr/>
          </p:nvSpPr>
          <p:spPr bwMode="auto">
            <a:xfrm>
              <a:off x="3626" y="2320"/>
              <a:ext cx="233" cy="216"/>
            </a:xfrm>
            <a:custGeom>
              <a:avLst/>
              <a:gdLst>
                <a:gd name="T0" fmla="*/ 162 w 69"/>
                <a:gd name="T1" fmla="*/ 209 h 60"/>
                <a:gd name="T2" fmla="*/ 169 w 69"/>
                <a:gd name="T3" fmla="*/ 202 h 60"/>
                <a:gd name="T4" fmla="*/ 122 w 69"/>
                <a:gd name="T5" fmla="*/ 101 h 60"/>
                <a:gd name="T6" fmla="*/ 20 w 69"/>
                <a:gd name="T7" fmla="*/ 72 h 60"/>
                <a:gd name="T8" fmla="*/ 14 w 69"/>
                <a:gd name="T9" fmla="*/ 79 h 60"/>
                <a:gd name="T10" fmla="*/ 10 w 69"/>
                <a:gd name="T11" fmla="*/ 25 h 60"/>
                <a:gd name="T12" fmla="*/ 149 w 69"/>
                <a:gd name="T13" fmla="*/ 68 h 60"/>
                <a:gd name="T14" fmla="*/ 216 w 69"/>
                <a:gd name="T15" fmla="*/ 202 h 60"/>
                <a:gd name="T16" fmla="*/ 162 w 69"/>
                <a:gd name="T17" fmla="*/ 209 h 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9"/>
                <a:gd name="T28" fmla="*/ 0 h 60"/>
                <a:gd name="T29" fmla="*/ 69 w 69"/>
                <a:gd name="T30" fmla="*/ 60 h 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9" h="60">
                  <a:moveTo>
                    <a:pt x="48" y="58"/>
                  </a:moveTo>
                  <a:cubicBezTo>
                    <a:pt x="50" y="56"/>
                    <a:pt x="50" y="56"/>
                    <a:pt x="50" y="56"/>
                  </a:cubicBezTo>
                  <a:cubicBezTo>
                    <a:pt x="54" y="50"/>
                    <a:pt x="48" y="38"/>
                    <a:pt x="36" y="28"/>
                  </a:cubicBezTo>
                  <a:cubicBezTo>
                    <a:pt x="24" y="19"/>
                    <a:pt x="10" y="15"/>
                    <a:pt x="6" y="20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1" y="16"/>
                    <a:pt x="0" y="10"/>
                    <a:pt x="3" y="7"/>
                  </a:cubicBezTo>
                  <a:cubicBezTo>
                    <a:pt x="9" y="0"/>
                    <a:pt x="27" y="5"/>
                    <a:pt x="44" y="19"/>
                  </a:cubicBezTo>
                  <a:cubicBezTo>
                    <a:pt x="60" y="32"/>
                    <a:pt x="69" y="49"/>
                    <a:pt x="64" y="56"/>
                  </a:cubicBezTo>
                  <a:cubicBezTo>
                    <a:pt x="61" y="60"/>
                    <a:pt x="55" y="60"/>
                    <a:pt x="48" y="58"/>
                  </a:cubicBezTo>
                  <a:close/>
                </a:path>
              </a:pathLst>
            </a:custGeom>
            <a:solidFill>
              <a:srgbClr val="EFF8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2" name="Freeform 192"/>
            <p:cNvSpPr>
              <a:spLocks/>
            </p:cNvSpPr>
            <p:nvPr/>
          </p:nvSpPr>
          <p:spPr bwMode="auto">
            <a:xfrm>
              <a:off x="4140" y="1488"/>
              <a:ext cx="337" cy="400"/>
            </a:xfrm>
            <a:custGeom>
              <a:avLst/>
              <a:gdLst>
                <a:gd name="T0" fmla="*/ 51 w 100"/>
                <a:gd name="T1" fmla="*/ 353 h 111"/>
                <a:gd name="T2" fmla="*/ 0 w 100"/>
                <a:gd name="T3" fmla="*/ 310 h 111"/>
                <a:gd name="T4" fmla="*/ 239 w 100"/>
                <a:gd name="T5" fmla="*/ 11 h 111"/>
                <a:gd name="T6" fmla="*/ 300 w 100"/>
                <a:gd name="T7" fmla="*/ 29 h 111"/>
                <a:gd name="T8" fmla="*/ 330 w 100"/>
                <a:gd name="T9" fmla="*/ 90 h 111"/>
                <a:gd name="T10" fmla="*/ 101 w 100"/>
                <a:gd name="T11" fmla="*/ 400 h 111"/>
                <a:gd name="T12" fmla="*/ 51 w 100"/>
                <a:gd name="T13" fmla="*/ 353 h 1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0"/>
                <a:gd name="T22" fmla="*/ 0 h 111"/>
                <a:gd name="T23" fmla="*/ 100 w 100"/>
                <a:gd name="T24" fmla="*/ 111 h 1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0" h="111">
                  <a:moveTo>
                    <a:pt x="15" y="98"/>
                  </a:moveTo>
                  <a:cubicBezTo>
                    <a:pt x="10" y="94"/>
                    <a:pt x="5" y="90"/>
                    <a:pt x="0" y="86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3" y="0"/>
                    <a:pt x="81" y="2"/>
                    <a:pt x="89" y="8"/>
                  </a:cubicBezTo>
                  <a:cubicBezTo>
                    <a:pt x="96" y="14"/>
                    <a:pt x="100" y="22"/>
                    <a:pt x="98" y="25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25" y="107"/>
                    <a:pt x="20" y="102"/>
                    <a:pt x="15" y="98"/>
                  </a:cubicBezTo>
                  <a:close/>
                </a:path>
              </a:pathLst>
            </a:custGeom>
            <a:solidFill>
              <a:srgbClr val="8CCD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3" name="Freeform 193"/>
            <p:cNvSpPr>
              <a:spLocks/>
            </p:cNvSpPr>
            <p:nvPr/>
          </p:nvSpPr>
          <p:spPr bwMode="auto">
            <a:xfrm>
              <a:off x="3673" y="2421"/>
              <a:ext cx="88" cy="79"/>
            </a:xfrm>
            <a:custGeom>
              <a:avLst/>
              <a:gdLst>
                <a:gd name="T0" fmla="*/ 7 w 26"/>
                <a:gd name="T1" fmla="*/ 7 h 22"/>
                <a:gd name="T2" fmla="*/ 34 w 26"/>
                <a:gd name="T3" fmla="*/ 54 h 22"/>
                <a:gd name="T4" fmla="*/ 81 w 26"/>
                <a:gd name="T5" fmla="*/ 72 h 22"/>
                <a:gd name="T6" fmla="*/ 54 w 26"/>
                <a:gd name="T7" fmla="*/ 25 h 22"/>
                <a:gd name="T8" fmla="*/ 7 w 26"/>
                <a:gd name="T9" fmla="*/ 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22"/>
                <a:gd name="T17" fmla="*/ 26 w 26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22">
                  <a:moveTo>
                    <a:pt x="2" y="2"/>
                  </a:moveTo>
                  <a:cubicBezTo>
                    <a:pt x="0" y="4"/>
                    <a:pt x="4" y="10"/>
                    <a:pt x="10" y="15"/>
                  </a:cubicBezTo>
                  <a:cubicBezTo>
                    <a:pt x="16" y="20"/>
                    <a:pt x="22" y="22"/>
                    <a:pt x="24" y="20"/>
                  </a:cubicBezTo>
                  <a:cubicBezTo>
                    <a:pt x="26" y="17"/>
                    <a:pt x="22" y="12"/>
                    <a:pt x="16" y="7"/>
                  </a:cubicBezTo>
                  <a:cubicBezTo>
                    <a:pt x="10" y="2"/>
                    <a:pt x="4" y="0"/>
                    <a:pt x="2" y="2"/>
                  </a:cubicBezTo>
                  <a:close/>
                </a:path>
              </a:pathLst>
            </a:custGeom>
            <a:solidFill>
              <a:srgbClr val="DCF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4" name="Freeform 194"/>
            <p:cNvSpPr>
              <a:spLocks/>
            </p:cNvSpPr>
            <p:nvPr/>
          </p:nvSpPr>
          <p:spPr bwMode="auto">
            <a:xfrm>
              <a:off x="3494" y="2421"/>
              <a:ext cx="267" cy="320"/>
            </a:xfrm>
            <a:custGeom>
              <a:avLst/>
              <a:gdLst>
                <a:gd name="T0" fmla="*/ 186 w 79"/>
                <a:gd name="T1" fmla="*/ 7 h 89"/>
                <a:gd name="T2" fmla="*/ 233 w 79"/>
                <a:gd name="T3" fmla="*/ 25 h 89"/>
                <a:gd name="T4" fmla="*/ 260 w 79"/>
                <a:gd name="T5" fmla="*/ 72 h 89"/>
                <a:gd name="T6" fmla="*/ 61 w 79"/>
                <a:gd name="T7" fmla="*/ 320 h 89"/>
                <a:gd name="T8" fmla="*/ 41 w 79"/>
                <a:gd name="T9" fmla="*/ 280 h 89"/>
                <a:gd name="T10" fmla="*/ 0 w 79"/>
                <a:gd name="T11" fmla="*/ 262 h 89"/>
                <a:gd name="T12" fmla="*/ 186 w 79"/>
                <a:gd name="T13" fmla="*/ 7 h 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"/>
                <a:gd name="T22" fmla="*/ 0 h 89"/>
                <a:gd name="T23" fmla="*/ 79 w 79"/>
                <a:gd name="T24" fmla="*/ 89 h 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" h="89">
                  <a:moveTo>
                    <a:pt x="55" y="2"/>
                  </a:moveTo>
                  <a:cubicBezTo>
                    <a:pt x="57" y="0"/>
                    <a:pt x="63" y="2"/>
                    <a:pt x="69" y="7"/>
                  </a:cubicBezTo>
                  <a:cubicBezTo>
                    <a:pt x="75" y="12"/>
                    <a:pt x="79" y="17"/>
                    <a:pt x="77" y="20"/>
                  </a:cubicBezTo>
                  <a:cubicBezTo>
                    <a:pt x="18" y="89"/>
                    <a:pt x="18" y="89"/>
                    <a:pt x="18" y="89"/>
                  </a:cubicBezTo>
                  <a:cubicBezTo>
                    <a:pt x="20" y="87"/>
                    <a:pt x="17" y="82"/>
                    <a:pt x="12" y="78"/>
                  </a:cubicBezTo>
                  <a:cubicBezTo>
                    <a:pt x="6" y="73"/>
                    <a:pt x="1" y="72"/>
                    <a:pt x="0" y="73"/>
                  </a:cubicBezTo>
                  <a:lnTo>
                    <a:pt x="55" y="2"/>
                  </a:lnTo>
                  <a:close/>
                </a:path>
              </a:pathLst>
            </a:custGeom>
            <a:solidFill>
              <a:srgbClr val="47B9E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5" name="Freeform 195"/>
            <p:cNvSpPr>
              <a:spLocks/>
            </p:cNvSpPr>
            <p:nvPr/>
          </p:nvSpPr>
          <p:spPr bwMode="auto">
            <a:xfrm>
              <a:off x="3636" y="2158"/>
              <a:ext cx="348" cy="363"/>
            </a:xfrm>
            <a:custGeom>
              <a:avLst/>
              <a:gdLst>
                <a:gd name="T0" fmla="*/ 125 w 103"/>
                <a:gd name="T1" fmla="*/ 25 h 101"/>
                <a:gd name="T2" fmla="*/ 260 w 103"/>
                <a:gd name="T3" fmla="*/ 68 h 101"/>
                <a:gd name="T4" fmla="*/ 328 w 103"/>
                <a:gd name="T5" fmla="*/ 201 h 101"/>
                <a:gd name="T6" fmla="*/ 206 w 103"/>
                <a:gd name="T7" fmla="*/ 363 h 101"/>
                <a:gd name="T8" fmla="*/ 139 w 103"/>
                <a:gd name="T9" fmla="*/ 230 h 101"/>
                <a:gd name="T10" fmla="*/ 0 w 103"/>
                <a:gd name="T11" fmla="*/ 187 h 101"/>
                <a:gd name="T12" fmla="*/ 125 w 103"/>
                <a:gd name="T13" fmla="*/ 25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3"/>
                <a:gd name="T22" fmla="*/ 0 h 101"/>
                <a:gd name="T23" fmla="*/ 103 w 103"/>
                <a:gd name="T24" fmla="*/ 101 h 10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3" h="101">
                  <a:moveTo>
                    <a:pt x="37" y="7"/>
                  </a:moveTo>
                  <a:cubicBezTo>
                    <a:pt x="42" y="0"/>
                    <a:pt x="61" y="5"/>
                    <a:pt x="77" y="19"/>
                  </a:cubicBezTo>
                  <a:cubicBezTo>
                    <a:pt x="94" y="32"/>
                    <a:pt x="103" y="49"/>
                    <a:pt x="97" y="56"/>
                  </a:cubicBezTo>
                  <a:cubicBezTo>
                    <a:pt x="61" y="101"/>
                    <a:pt x="61" y="101"/>
                    <a:pt x="61" y="101"/>
                  </a:cubicBezTo>
                  <a:cubicBezTo>
                    <a:pt x="66" y="94"/>
                    <a:pt x="57" y="77"/>
                    <a:pt x="41" y="64"/>
                  </a:cubicBezTo>
                  <a:cubicBezTo>
                    <a:pt x="24" y="50"/>
                    <a:pt x="6" y="45"/>
                    <a:pt x="0" y="52"/>
                  </a:cubicBezTo>
                  <a:lnTo>
                    <a:pt x="37" y="7"/>
                  </a:lnTo>
                  <a:close/>
                </a:path>
              </a:pathLst>
            </a:custGeom>
            <a:solidFill>
              <a:srgbClr val="75C5E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6" name="Freeform 196"/>
            <p:cNvSpPr>
              <a:spLocks/>
            </p:cNvSpPr>
            <p:nvPr/>
          </p:nvSpPr>
          <p:spPr bwMode="auto">
            <a:xfrm>
              <a:off x="3410" y="1812"/>
              <a:ext cx="939" cy="875"/>
            </a:xfrm>
            <a:custGeom>
              <a:avLst/>
              <a:gdLst>
                <a:gd name="T0" fmla="*/ 868 w 278"/>
                <a:gd name="T1" fmla="*/ 796 h 243"/>
                <a:gd name="T2" fmla="*/ 594 w 278"/>
                <a:gd name="T3" fmla="*/ 274 h 243"/>
                <a:gd name="T4" fmla="*/ 61 w 278"/>
                <a:gd name="T5" fmla="*/ 94 h 243"/>
                <a:gd name="T6" fmla="*/ 230 w 278"/>
                <a:gd name="T7" fmla="*/ 526 h 243"/>
                <a:gd name="T8" fmla="*/ 351 w 278"/>
                <a:gd name="T9" fmla="*/ 371 h 243"/>
                <a:gd name="T10" fmla="*/ 486 w 278"/>
                <a:gd name="T11" fmla="*/ 414 h 243"/>
                <a:gd name="T12" fmla="*/ 554 w 278"/>
                <a:gd name="T13" fmla="*/ 547 h 243"/>
                <a:gd name="T14" fmla="*/ 436 w 278"/>
                <a:gd name="T15" fmla="*/ 706 h 243"/>
                <a:gd name="T16" fmla="*/ 868 w 278"/>
                <a:gd name="T17" fmla="*/ 796 h 2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8"/>
                <a:gd name="T28" fmla="*/ 0 h 243"/>
                <a:gd name="T29" fmla="*/ 278 w 278"/>
                <a:gd name="T30" fmla="*/ 243 h 2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8" h="243">
                  <a:moveTo>
                    <a:pt x="257" y="221"/>
                  </a:moveTo>
                  <a:cubicBezTo>
                    <a:pt x="278" y="195"/>
                    <a:pt x="241" y="129"/>
                    <a:pt x="176" y="76"/>
                  </a:cubicBezTo>
                  <a:cubicBezTo>
                    <a:pt x="111" y="23"/>
                    <a:pt x="39" y="0"/>
                    <a:pt x="18" y="26"/>
                  </a:cubicBezTo>
                  <a:cubicBezTo>
                    <a:pt x="0" y="47"/>
                    <a:pt x="23" y="99"/>
                    <a:pt x="68" y="146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109" y="96"/>
                    <a:pt x="128" y="101"/>
                    <a:pt x="144" y="115"/>
                  </a:cubicBezTo>
                  <a:cubicBezTo>
                    <a:pt x="161" y="128"/>
                    <a:pt x="170" y="145"/>
                    <a:pt x="164" y="152"/>
                  </a:cubicBezTo>
                  <a:cubicBezTo>
                    <a:pt x="129" y="196"/>
                    <a:pt x="129" y="196"/>
                    <a:pt x="129" y="196"/>
                  </a:cubicBezTo>
                  <a:cubicBezTo>
                    <a:pt x="184" y="232"/>
                    <a:pt x="239" y="243"/>
                    <a:pt x="257" y="221"/>
                  </a:cubicBezTo>
                  <a:close/>
                </a:path>
              </a:pathLst>
            </a:custGeom>
            <a:solidFill>
              <a:srgbClr val="DCF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7" name="Freeform 197"/>
            <p:cNvSpPr>
              <a:spLocks/>
            </p:cNvSpPr>
            <p:nvPr/>
          </p:nvSpPr>
          <p:spPr bwMode="auto">
            <a:xfrm>
              <a:off x="4157" y="2194"/>
              <a:ext cx="358" cy="482"/>
            </a:xfrm>
            <a:custGeom>
              <a:avLst/>
              <a:gdLst>
                <a:gd name="T0" fmla="*/ 81 w 106"/>
                <a:gd name="T1" fmla="*/ 482 h 134"/>
                <a:gd name="T2" fmla="*/ 0 w 106"/>
                <a:gd name="T3" fmla="*/ 0 h 134"/>
                <a:gd name="T4" fmla="*/ 81 w 106"/>
                <a:gd name="T5" fmla="*/ 482 h 134"/>
                <a:gd name="T6" fmla="*/ 0 60000 65536"/>
                <a:gd name="T7" fmla="*/ 0 60000 65536"/>
                <a:gd name="T8" fmla="*/ 0 60000 65536"/>
                <a:gd name="T9" fmla="*/ 0 w 106"/>
                <a:gd name="T10" fmla="*/ 0 h 134"/>
                <a:gd name="T11" fmla="*/ 106 w 106"/>
                <a:gd name="T12" fmla="*/ 134 h 1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" h="134">
                  <a:moveTo>
                    <a:pt x="24" y="134"/>
                  </a:moveTo>
                  <a:cubicBezTo>
                    <a:pt x="50" y="128"/>
                    <a:pt x="85" y="89"/>
                    <a:pt x="0" y="0"/>
                  </a:cubicBezTo>
                  <a:cubicBezTo>
                    <a:pt x="26" y="16"/>
                    <a:pt x="106" y="117"/>
                    <a:pt x="24" y="13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8" name="Freeform 198"/>
            <p:cNvSpPr>
              <a:spLocks/>
            </p:cNvSpPr>
            <p:nvPr/>
          </p:nvSpPr>
          <p:spPr bwMode="auto">
            <a:xfrm>
              <a:off x="4234" y="1913"/>
              <a:ext cx="352" cy="691"/>
            </a:xfrm>
            <a:custGeom>
              <a:avLst/>
              <a:gdLst>
                <a:gd name="T0" fmla="*/ 0 w 104"/>
                <a:gd name="T1" fmla="*/ 0 h 192"/>
                <a:gd name="T2" fmla="*/ 342 w 104"/>
                <a:gd name="T3" fmla="*/ 525 h 192"/>
                <a:gd name="T4" fmla="*/ 332 w 104"/>
                <a:gd name="T5" fmla="*/ 637 h 192"/>
                <a:gd name="T6" fmla="*/ 291 w 104"/>
                <a:gd name="T7" fmla="*/ 691 h 192"/>
                <a:gd name="T8" fmla="*/ 118 w 104"/>
                <a:gd name="T9" fmla="*/ 270 h 192"/>
                <a:gd name="T10" fmla="*/ 0 w 104"/>
                <a:gd name="T11" fmla="*/ 0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4"/>
                <a:gd name="T19" fmla="*/ 0 h 192"/>
                <a:gd name="T20" fmla="*/ 104 w 104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4" h="192">
                  <a:moveTo>
                    <a:pt x="0" y="0"/>
                  </a:moveTo>
                  <a:cubicBezTo>
                    <a:pt x="72" y="63"/>
                    <a:pt x="95" y="115"/>
                    <a:pt x="101" y="146"/>
                  </a:cubicBezTo>
                  <a:cubicBezTo>
                    <a:pt x="104" y="164"/>
                    <a:pt x="98" y="177"/>
                    <a:pt x="98" y="177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92" y="179"/>
                    <a:pt x="77" y="126"/>
                    <a:pt x="35" y="75"/>
                  </a:cubicBezTo>
                  <a:cubicBezTo>
                    <a:pt x="51" y="68"/>
                    <a:pt x="36" y="35"/>
                    <a:pt x="0" y="0"/>
                  </a:cubicBezTo>
                  <a:close/>
                </a:path>
              </a:pathLst>
            </a:custGeom>
            <a:solidFill>
              <a:srgbClr val="BC2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69" name="Freeform 199"/>
            <p:cNvSpPr>
              <a:spLocks/>
            </p:cNvSpPr>
            <p:nvPr/>
          </p:nvSpPr>
          <p:spPr bwMode="auto">
            <a:xfrm>
              <a:off x="3423" y="1557"/>
              <a:ext cx="517" cy="126"/>
            </a:xfrm>
            <a:custGeom>
              <a:avLst/>
              <a:gdLst>
                <a:gd name="T0" fmla="*/ 328 w 153"/>
                <a:gd name="T1" fmla="*/ 72 h 35"/>
                <a:gd name="T2" fmla="*/ 517 w 153"/>
                <a:gd name="T3" fmla="*/ 126 h 35"/>
                <a:gd name="T4" fmla="*/ 142 w 153"/>
                <a:gd name="T5" fmla="*/ 4 h 35"/>
                <a:gd name="T6" fmla="*/ 41 w 153"/>
                <a:gd name="T7" fmla="*/ 32 h 35"/>
                <a:gd name="T8" fmla="*/ 0 w 153"/>
                <a:gd name="T9" fmla="*/ 86 h 35"/>
                <a:gd name="T10" fmla="*/ 155 w 153"/>
                <a:gd name="T11" fmla="*/ 79 h 35"/>
                <a:gd name="T12" fmla="*/ 328 w 153"/>
                <a:gd name="T13" fmla="*/ 72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3"/>
                <a:gd name="T22" fmla="*/ 0 h 35"/>
                <a:gd name="T23" fmla="*/ 153 w 153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3" h="35">
                  <a:moveTo>
                    <a:pt x="97" y="20"/>
                  </a:moveTo>
                  <a:cubicBezTo>
                    <a:pt x="133" y="28"/>
                    <a:pt x="130" y="27"/>
                    <a:pt x="153" y="35"/>
                  </a:cubicBezTo>
                  <a:cubicBezTo>
                    <a:pt x="103" y="7"/>
                    <a:pt x="66" y="0"/>
                    <a:pt x="42" y="1"/>
                  </a:cubicBezTo>
                  <a:cubicBezTo>
                    <a:pt x="23" y="2"/>
                    <a:pt x="12" y="9"/>
                    <a:pt x="12" y="9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0"/>
                    <a:pt x="23" y="19"/>
                    <a:pt x="46" y="22"/>
                  </a:cubicBezTo>
                  <a:cubicBezTo>
                    <a:pt x="51" y="15"/>
                    <a:pt x="72" y="15"/>
                    <a:pt x="97" y="20"/>
                  </a:cubicBezTo>
                  <a:close/>
                </a:path>
              </a:pathLst>
            </a:custGeom>
            <a:solidFill>
              <a:srgbClr val="E0765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0" name="Freeform 200"/>
            <p:cNvSpPr>
              <a:spLocks/>
            </p:cNvSpPr>
            <p:nvPr/>
          </p:nvSpPr>
          <p:spPr bwMode="auto">
            <a:xfrm>
              <a:off x="3457" y="1564"/>
              <a:ext cx="135" cy="61"/>
            </a:xfrm>
            <a:custGeom>
              <a:avLst/>
              <a:gdLst>
                <a:gd name="T0" fmla="*/ 0 w 40"/>
                <a:gd name="T1" fmla="*/ 54 h 17"/>
                <a:gd name="T2" fmla="*/ 135 w 40"/>
                <a:gd name="T3" fmla="*/ 4 h 17"/>
                <a:gd name="T4" fmla="*/ 81 w 40"/>
                <a:gd name="T5" fmla="*/ 57 h 17"/>
                <a:gd name="T6" fmla="*/ 0 w 40"/>
                <a:gd name="T7" fmla="*/ 61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"/>
                <a:gd name="T13" fmla="*/ 0 h 17"/>
                <a:gd name="T14" fmla="*/ 40 w 40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" h="17">
                  <a:moveTo>
                    <a:pt x="0" y="15"/>
                  </a:moveTo>
                  <a:cubicBezTo>
                    <a:pt x="9" y="0"/>
                    <a:pt x="25" y="1"/>
                    <a:pt x="40" y="1"/>
                  </a:cubicBezTo>
                  <a:cubicBezTo>
                    <a:pt x="32" y="2"/>
                    <a:pt x="16" y="6"/>
                    <a:pt x="24" y="16"/>
                  </a:cubicBezTo>
                  <a:cubicBezTo>
                    <a:pt x="18" y="15"/>
                    <a:pt x="4" y="12"/>
                    <a:pt x="0" y="17"/>
                  </a:cubicBezTo>
                </a:path>
              </a:pathLst>
            </a:custGeom>
            <a:solidFill>
              <a:srgbClr val="F0BE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1" name="Freeform 201"/>
            <p:cNvSpPr>
              <a:spLocks/>
            </p:cNvSpPr>
            <p:nvPr/>
          </p:nvSpPr>
          <p:spPr bwMode="auto">
            <a:xfrm>
              <a:off x="3481" y="1582"/>
              <a:ext cx="27" cy="32"/>
            </a:xfrm>
            <a:custGeom>
              <a:avLst/>
              <a:gdLst>
                <a:gd name="T0" fmla="*/ 3 w 8"/>
                <a:gd name="T1" fmla="*/ 18 h 9"/>
                <a:gd name="T2" fmla="*/ 27 w 8"/>
                <a:gd name="T3" fmla="*/ 4 h 9"/>
                <a:gd name="T4" fmla="*/ 0 w 8"/>
                <a:gd name="T5" fmla="*/ 32 h 9"/>
                <a:gd name="T6" fmla="*/ 0 60000 65536"/>
                <a:gd name="T7" fmla="*/ 0 60000 65536"/>
                <a:gd name="T8" fmla="*/ 0 60000 65536"/>
                <a:gd name="T9" fmla="*/ 0 w 8"/>
                <a:gd name="T10" fmla="*/ 0 h 9"/>
                <a:gd name="T11" fmla="*/ 8 w 8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9">
                  <a:moveTo>
                    <a:pt x="1" y="5"/>
                  </a:moveTo>
                  <a:cubicBezTo>
                    <a:pt x="1" y="1"/>
                    <a:pt x="5" y="0"/>
                    <a:pt x="8" y="1"/>
                  </a:cubicBezTo>
                  <a:cubicBezTo>
                    <a:pt x="8" y="6"/>
                    <a:pt x="1" y="4"/>
                    <a:pt x="0" y="9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2" name="Freeform 202"/>
            <p:cNvSpPr>
              <a:spLocks/>
            </p:cNvSpPr>
            <p:nvPr/>
          </p:nvSpPr>
          <p:spPr bwMode="auto">
            <a:xfrm>
              <a:off x="3508" y="1589"/>
              <a:ext cx="13" cy="14"/>
            </a:xfrm>
            <a:custGeom>
              <a:avLst/>
              <a:gdLst>
                <a:gd name="T0" fmla="*/ 3 w 4"/>
                <a:gd name="T1" fmla="*/ 14 h 4"/>
                <a:gd name="T2" fmla="*/ 10 w 4"/>
                <a:gd name="T3" fmla="*/ 0 h 4"/>
                <a:gd name="T4" fmla="*/ 7 w 4"/>
                <a:gd name="T5" fmla="*/ 10 h 4"/>
                <a:gd name="T6" fmla="*/ 0 60000 65536"/>
                <a:gd name="T7" fmla="*/ 0 60000 65536"/>
                <a:gd name="T8" fmla="*/ 0 60000 65536"/>
                <a:gd name="T9" fmla="*/ 0 w 4"/>
                <a:gd name="T10" fmla="*/ 0 h 4"/>
                <a:gd name="T11" fmla="*/ 4 w 4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4">
                  <a:moveTo>
                    <a:pt x="1" y="4"/>
                  </a:moveTo>
                  <a:cubicBezTo>
                    <a:pt x="1" y="2"/>
                    <a:pt x="0" y="1"/>
                    <a:pt x="3" y="0"/>
                  </a:cubicBezTo>
                  <a:cubicBezTo>
                    <a:pt x="4" y="3"/>
                    <a:pt x="3" y="3"/>
                    <a:pt x="2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3" name="Freeform 203"/>
            <p:cNvSpPr>
              <a:spLocks/>
            </p:cNvSpPr>
            <p:nvPr/>
          </p:nvSpPr>
          <p:spPr bwMode="auto">
            <a:xfrm>
              <a:off x="4488" y="2233"/>
              <a:ext cx="91" cy="335"/>
            </a:xfrm>
            <a:custGeom>
              <a:avLst/>
              <a:gdLst>
                <a:gd name="T0" fmla="*/ 0 w 27"/>
                <a:gd name="T1" fmla="*/ 0 h 93"/>
                <a:gd name="T2" fmla="*/ 81 w 27"/>
                <a:gd name="T3" fmla="*/ 216 h 93"/>
                <a:gd name="T4" fmla="*/ 84 w 27"/>
                <a:gd name="T5" fmla="*/ 288 h 93"/>
                <a:gd name="T6" fmla="*/ 44 w 27"/>
                <a:gd name="T7" fmla="*/ 335 h 93"/>
                <a:gd name="T8" fmla="*/ 17 w 27"/>
                <a:gd name="T9" fmla="*/ 231 h 93"/>
                <a:gd name="T10" fmla="*/ 3 w 27"/>
                <a:gd name="T11" fmla="*/ 4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"/>
                <a:gd name="T19" fmla="*/ 0 h 93"/>
                <a:gd name="T20" fmla="*/ 27 w 2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" h="93">
                  <a:moveTo>
                    <a:pt x="0" y="0"/>
                  </a:moveTo>
                  <a:cubicBezTo>
                    <a:pt x="12" y="17"/>
                    <a:pt x="22" y="40"/>
                    <a:pt x="24" y="60"/>
                  </a:cubicBezTo>
                  <a:cubicBezTo>
                    <a:pt x="25" y="66"/>
                    <a:pt x="27" y="74"/>
                    <a:pt x="25" y="80"/>
                  </a:cubicBezTo>
                  <a:cubicBezTo>
                    <a:pt x="23" y="86"/>
                    <a:pt x="17" y="89"/>
                    <a:pt x="13" y="93"/>
                  </a:cubicBezTo>
                  <a:cubicBezTo>
                    <a:pt x="14" y="82"/>
                    <a:pt x="9" y="75"/>
                    <a:pt x="5" y="64"/>
                  </a:cubicBezTo>
                  <a:cubicBezTo>
                    <a:pt x="20" y="64"/>
                    <a:pt x="7" y="11"/>
                    <a:pt x="1" y="1"/>
                  </a:cubicBezTo>
                </a:path>
              </a:pathLst>
            </a:custGeom>
            <a:solidFill>
              <a:srgbClr val="95261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4" name="Freeform 204"/>
            <p:cNvSpPr>
              <a:spLocks/>
            </p:cNvSpPr>
            <p:nvPr/>
          </p:nvSpPr>
          <p:spPr bwMode="auto">
            <a:xfrm>
              <a:off x="3352" y="1701"/>
              <a:ext cx="315" cy="241"/>
            </a:xfrm>
            <a:custGeom>
              <a:avLst/>
              <a:gdLst>
                <a:gd name="T0" fmla="*/ 17 w 93"/>
                <a:gd name="T1" fmla="*/ 241 h 67"/>
                <a:gd name="T2" fmla="*/ 34 w 93"/>
                <a:gd name="T3" fmla="*/ 61 h 67"/>
                <a:gd name="T4" fmla="*/ 207 w 93"/>
                <a:gd name="T5" fmla="*/ 22 h 67"/>
                <a:gd name="T6" fmla="*/ 295 w 93"/>
                <a:gd name="T7" fmla="*/ 76 h 67"/>
                <a:gd name="T8" fmla="*/ 254 w 93"/>
                <a:gd name="T9" fmla="*/ 68 h 67"/>
                <a:gd name="T10" fmla="*/ 190 w 93"/>
                <a:gd name="T11" fmla="*/ 68 h 67"/>
                <a:gd name="T12" fmla="*/ 24 w 93"/>
                <a:gd name="T13" fmla="*/ 241 h 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"/>
                <a:gd name="T22" fmla="*/ 0 h 67"/>
                <a:gd name="T23" fmla="*/ 93 w 93"/>
                <a:gd name="T24" fmla="*/ 67 h 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" h="67">
                  <a:moveTo>
                    <a:pt x="5" y="67"/>
                  </a:moveTo>
                  <a:cubicBezTo>
                    <a:pt x="0" y="51"/>
                    <a:pt x="0" y="31"/>
                    <a:pt x="10" y="17"/>
                  </a:cubicBezTo>
                  <a:cubicBezTo>
                    <a:pt x="22" y="0"/>
                    <a:pt x="42" y="1"/>
                    <a:pt x="61" y="6"/>
                  </a:cubicBezTo>
                  <a:cubicBezTo>
                    <a:pt x="65" y="6"/>
                    <a:pt x="93" y="12"/>
                    <a:pt x="87" y="21"/>
                  </a:cubicBezTo>
                  <a:cubicBezTo>
                    <a:pt x="85" y="25"/>
                    <a:pt x="78" y="20"/>
                    <a:pt x="75" y="19"/>
                  </a:cubicBezTo>
                  <a:cubicBezTo>
                    <a:pt x="68" y="17"/>
                    <a:pt x="62" y="18"/>
                    <a:pt x="56" y="19"/>
                  </a:cubicBezTo>
                  <a:cubicBezTo>
                    <a:pt x="32" y="22"/>
                    <a:pt x="10" y="45"/>
                    <a:pt x="7" y="67"/>
                  </a:cubicBezTo>
                </a:path>
              </a:pathLst>
            </a:custGeom>
            <a:solidFill>
              <a:srgbClr val="F0BE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5" name="Freeform 205"/>
            <p:cNvSpPr>
              <a:spLocks/>
            </p:cNvSpPr>
            <p:nvPr/>
          </p:nvSpPr>
          <p:spPr bwMode="auto">
            <a:xfrm>
              <a:off x="3369" y="1737"/>
              <a:ext cx="135" cy="122"/>
            </a:xfrm>
            <a:custGeom>
              <a:avLst/>
              <a:gdLst>
                <a:gd name="T0" fmla="*/ 0 w 40"/>
                <a:gd name="T1" fmla="*/ 115 h 34"/>
                <a:gd name="T2" fmla="*/ 135 w 40"/>
                <a:gd name="T3" fmla="*/ 0 h 34"/>
                <a:gd name="T4" fmla="*/ 7 w 40"/>
                <a:gd name="T5" fmla="*/ 122 h 34"/>
                <a:gd name="T6" fmla="*/ 0 60000 65536"/>
                <a:gd name="T7" fmla="*/ 0 60000 65536"/>
                <a:gd name="T8" fmla="*/ 0 60000 65536"/>
                <a:gd name="T9" fmla="*/ 0 w 40"/>
                <a:gd name="T10" fmla="*/ 0 h 34"/>
                <a:gd name="T11" fmla="*/ 40 w 40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34">
                  <a:moveTo>
                    <a:pt x="0" y="32"/>
                  </a:moveTo>
                  <a:cubicBezTo>
                    <a:pt x="3" y="7"/>
                    <a:pt x="15" y="0"/>
                    <a:pt x="40" y="0"/>
                  </a:cubicBezTo>
                  <a:cubicBezTo>
                    <a:pt x="26" y="5"/>
                    <a:pt x="4" y="17"/>
                    <a:pt x="2" y="3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6" name="Freeform 206"/>
            <p:cNvSpPr>
              <a:spLocks/>
            </p:cNvSpPr>
            <p:nvPr/>
          </p:nvSpPr>
          <p:spPr bwMode="auto">
            <a:xfrm>
              <a:off x="3359" y="1852"/>
              <a:ext cx="27" cy="32"/>
            </a:xfrm>
            <a:custGeom>
              <a:avLst/>
              <a:gdLst>
                <a:gd name="T0" fmla="*/ 10 w 8"/>
                <a:gd name="T1" fmla="*/ 32 h 9"/>
                <a:gd name="T2" fmla="*/ 17 w 8"/>
                <a:gd name="T3" fmla="*/ 14 h 9"/>
                <a:gd name="T4" fmla="*/ 10 w 8"/>
                <a:gd name="T5" fmla="*/ 28 h 9"/>
                <a:gd name="T6" fmla="*/ 0 60000 65536"/>
                <a:gd name="T7" fmla="*/ 0 60000 65536"/>
                <a:gd name="T8" fmla="*/ 0 60000 65536"/>
                <a:gd name="T9" fmla="*/ 0 w 8"/>
                <a:gd name="T10" fmla="*/ 0 h 9"/>
                <a:gd name="T11" fmla="*/ 8 w 8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9">
                  <a:moveTo>
                    <a:pt x="3" y="9"/>
                  </a:moveTo>
                  <a:cubicBezTo>
                    <a:pt x="0" y="6"/>
                    <a:pt x="1" y="0"/>
                    <a:pt x="5" y="4"/>
                  </a:cubicBezTo>
                  <a:cubicBezTo>
                    <a:pt x="8" y="7"/>
                    <a:pt x="6" y="9"/>
                    <a:pt x="3" y="8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7" name="Freeform 207"/>
            <p:cNvSpPr>
              <a:spLocks/>
            </p:cNvSpPr>
            <p:nvPr/>
          </p:nvSpPr>
          <p:spPr bwMode="auto">
            <a:xfrm>
              <a:off x="3366" y="1895"/>
              <a:ext cx="24" cy="14"/>
            </a:xfrm>
            <a:custGeom>
              <a:avLst/>
              <a:gdLst>
                <a:gd name="T0" fmla="*/ 3 w 7"/>
                <a:gd name="T1" fmla="*/ 7 h 4"/>
                <a:gd name="T2" fmla="*/ 3 w 7"/>
                <a:gd name="T3" fmla="*/ 0 h 4"/>
                <a:gd name="T4" fmla="*/ 3 w 7"/>
                <a:gd name="T5" fmla="*/ 10 h 4"/>
                <a:gd name="T6" fmla="*/ 0 60000 65536"/>
                <a:gd name="T7" fmla="*/ 0 60000 65536"/>
                <a:gd name="T8" fmla="*/ 0 60000 65536"/>
                <a:gd name="T9" fmla="*/ 0 w 7"/>
                <a:gd name="T10" fmla="*/ 0 h 4"/>
                <a:gd name="T11" fmla="*/ 7 w 7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" h="4">
                  <a:moveTo>
                    <a:pt x="1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7" y="0"/>
                    <a:pt x="2" y="4"/>
                    <a:pt x="1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8" name="Freeform 208"/>
            <p:cNvSpPr>
              <a:spLocks noEditPoints="1"/>
            </p:cNvSpPr>
            <p:nvPr/>
          </p:nvSpPr>
          <p:spPr bwMode="auto">
            <a:xfrm>
              <a:off x="3447" y="1971"/>
              <a:ext cx="716" cy="676"/>
            </a:xfrm>
            <a:custGeom>
              <a:avLst/>
              <a:gdLst>
                <a:gd name="T0" fmla="*/ 193 w 212"/>
                <a:gd name="T1" fmla="*/ 367 h 188"/>
                <a:gd name="T2" fmla="*/ 206 w 212"/>
                <a:gd name="T3" fmla="*/ 349 h 188"/>
                <a:gd name="T4" fmla="*/ 3 w 212"/>
                <a:gd name="T5" fmla="*/ 0 h 188"/>
                <a:gd name="T6" fmla="*/ 3 w 212"/>
                <a:gd name="T7" fmla="*/ 0 h 188"/>
                <a:gd name="T8" fmla="*/ 193 w 212"/>
                <a:gd name="T9" fmla="*/ 367 h 188"/>
                <a:gd name="T10" fmla="*/ 716 w 212"/>
                <a:gd name="T11" fmla="*/ 676 h 188"/>
                <a:gd name="T12" fmla="*/ 706 w 212"/>
                <a:gd name="T13" fmla="*/ 672 h 188"/>
                <a:gd name="T14" fmla="*/ 412 w 212"/>
                <a:gd name="T15" fmla="*/ 529 h 188"/>
                <a:gd name="T16" fmla="*/ 399 w 212"/>
                <a:gd name="T17" fmla="*/ 547 h 188"/>
                <a:gd name="T18" fmla="*/ 716 w 212"/>
                <a:gd name="T19" fmla="*/ 676 h 1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2"/>
                <a:gd name="T31" fmla="*/ 0 h 188"/>
                <a:gd name="T32" fmla="*/ 212 w 212"/>
                <a:gd name="T33" fmla="*/ 188 h 1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2" h="188">
                  <a:moveTo>
                    <a:pt x="57" y="102"/>
                  </a:moveTo>
                  <a:cubicBezTo>
                    <a:pt x="61" y="97"/>
                    <a:pt x="61" y="97"/>
                    <a:pt x="61" y="97"/>
                  </a:cubicBezTo>
                  <a:cubicBezTo>
                    <a:pt x="23" y="59"/>
                    <a:pt x="2" y="18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22" y="65"/>
                    <a:pt x="57" y="102"/>
                  </a:cubicBezTo>
                  <a:close/>
                  <a:moveTo>
                    <a:pt x="212" y="188"/>
                  </a:moveTo>
                  <a:cubicBezTo>
                    <a:pt x="212" y="188"/>
                    <a:pt x="211" y="187"/>
                    <a:pt x="209" y="187"/>
                  </a:cubicBezTo>
                  <a:cubicBezTo>
                    <a:pt x="196" y="185"/>
                    <a:pt x="162" y="175"/>
                    <a:pt x="122" y="147"/>
                  </a:cubicBezTo>
                  <a:cubicBezTo>
                    <a:pt x="118" y="152"/>
                    <a:pt x="118" y="152"/>
                    <a:pt x="118" y="152"/>
                  </a:cubicBezTo>
                  <a:cubicBezTo>
                    <a:pt x="152" y="175"/>
                    <a:pt x="187" y="187"/>
                    <a:pt x="212" y="188"/>
                  </a:cubicBezTo>
                  <a:close/>
                </a:path>
              </a:pathLst>
            </a:custGeom>
            <a:solidFill>
              <a:srgbClr val="BC2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79" name="Freeform 209"/>
            <p:cNvSpPr>
              <a:spLocks/>
            </p:cNvSpPr>
            <p:nvPr/>
          </p:nvSpPr>
          <p:spPr bwMode="auto">
            <a:xfrm>
              <a:off x="3491" y="1913"/>
              <a:ext cx="189" cy="173"/>
            </a:xfrm>
            <a:custGeom>
              <a:avLst/>
              <a:gdLst>
                <a:gd name="T0" fmla="*/ 24 w 56"/>
                <a:gd name="T1" fmla="*/ 173 h 48"/>
                <a:gd name="T2" fmla="*/ 20 w 56"/>
                <a:gd name="T3" fmla="*/ 58 h 48"/>
                <a:gd name="T4" fmla="*/ 189 w 56"/>
                <a:gd name="T5" fmla="*/ 40 h 48"/>
                <a:gd name="T6" fmla="*/ 24 w 56"/>
                <a:gd name="T7" fmla="*/ 115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48"/>
                <a:gd name="T14" fmla="*/ 56 w 56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48">
                  <a:moveTo>
                    <a:pt x="7" y="48"/>
                  </a:moveTo>
                  <a:cubicBezTo>
                    <a:pt x="2" y="40"/>
                    <a:pt x="0" y="24"/>
                    <a:pt x="6" y="16"/>
                  </a:cubicBezTo>
                  <a:cubicBezTo>
                    <a:pt x="16" y="0"/>
                    <a:pt x="41" y="6"/>
                    <a:pt x="56" y="11"/>
                  </a:cubicBezTo>
                  <a:cubicBezTo>
                    <a:pt x="35" y="6"/>
                    <a:pt x="13" y="10"/>
                    <a:pt x="7" y="32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0" name="Freeform 210"/>
            <p:cNvSpPr>
              <a:spLocks/>
            </p:cNvSpPr>
            <p:nvPr/>
          </p:nvSpPr>
          <p:spPr bwMode="auto">
            <a:xfrm>
              <a:off x="3751" y="1963"/>
              <a:ext cx="426" cy="378"/>
            </a:xfrm>
            <a:custGeom>
              <a:avLst/>
              <a:gdLst>
                <a:gd name="T0" fmla="*/ 0 w 126"/>
                <a:gd name="T1" fmla="*/ 4 h 105"/>
                <a:gd name="T2" fmla="*/ 426 w 126"/>
                <a:gd name="T3" fmla="*/ 378 h 105"/>
                <a:gd name="T4" fmla="*/ 0 w 126"/>
                <a:gd name="T5" fmla="*/ 4 h 105"/>
                <a:gd name="T6" fmla="*/ 0 60000 65536"/>
                <a:gd name="T7" fmla="*/ 0 60000 65536"/>
                <a:gd name="T8" fmla="*/ 0 60000 65536"/>
                <a:gd name="T9" fmla="*/ 0 w 126"/>
                <a:gd name="T10" fmla="*/ 0 h 105"/>
                <a:gd name="T11" fmla="*/ 126 w 126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" h="105">
                  <a:moveTo>
                    <a:pt x="0" y="1"/>
                  </a:moveTo>
                  <a:cubicBezTo>
                    <a:pt x="34" y="13"/>
                    <a:pt x="107" y="73"/>
                    <a:pt x="126" y="105"/>
                  </a:cubicBezTo>
                  <a:cubicBezTo>
                    <a:pt x="105" y="80"/>
                    <a:pt x="10" y="0"/>
                    <a:pt x="0" y="1"/>
                  </a:cubicBezTo>
                  <a:close/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1" name="Freeform 211"/>
            <p:cNvSpPr>
              <a:spLocks/>
            </p:cNvSpPr>
            <p:nvPr/>
          </p:nvSpPr>
          <p:spPr bwMode="auto">
            <a:xfrm>
              <a:off x="3565" y="1953"/>
              <a:ext cx="304" cy="126"/>
            </a:xfrm>
            <a:custGeom>
              <a:avLst/>
              <a:gdLst>
                <a:gd name="T0" fmla="*/ 0 w 90"/>
                <a:gd name="T1" fmla="*/ 50 h 35"/>
                <a:gd name="T2" fmla="*/ 304 w 90"/>
                <a:gd name="T3" fmla="*/ 126 h 35"/>
                <a:gd name="T4" fmla="*/ 0 w 90"/>
                <a:gd name="T5" fmla="*/ 50 h 35"/>
                <a:gd name="T6" fmla="*/ 0 60000 65536"/>
                <a:gd name="T7" fmla="*/ 0 60000 65536"/>
                <a:gd name="T8" fmla="*/ 0 60000 65536"/>
                <a:gd name="T9" fmla="*/ 0 w 90"/>
                <a:gd name="T10" fmla="*/ 0 h 35"/>
                <a:gd name="T11" fmla="*/ 90 w 90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35">
                  <a:moveTo>
                    <a:pt x="0" y="14"/>
                  </a:moveTo>
                  <a:cubicBezTo>
                    <a:pt x="13" y="0"/>
                    <a:pt x="60" y="18"/>
                    <a:pt x="90" y="35"/>
                  </a:cubicBezTo>
                  <a:cubicBezTo>
                    <a:pt x="75" y="26"/>
                    <a:pt x="10" y="4"/>
                    <a:pt x="0" y="14"/>
                  </a:cubicBezTo>
                  <a:close/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2" name="Freeform 212"/>
            <p:cNvSpPr>
              <a:spLocks/>
            </p:cNvSpPr>
            <p:nvPr/>
          </p:nvSpPr>
          <p:spPr bwMode="auto">
            <a:xfrm>
              <a:off x="3545" y="2061"/>
              <a:ext cx="122" cy="226"/>
            </a:xfrm>
            <a:custGeom>
              <a:avLst/>
              <a:gdLst>
                <a:gd name="T0" fmla="*/ 7 w 36"/>
                <a:gd name="T1" fmla="*/ 0 h 63"/>
                <a:gd name="T2" fmla="*/ 122 w 36"/>
                <a:gd name="T3" fmla="*/ 226 h 63"/>
                <a:gd name="T4" fmla="*/ 0 60000 65536"/>
                <a:gd name="T5" fmla="*/ 0 60000 65536"/>
                <a:gd name="T6" fmla="*/ 0 w 36"/>
                <a:gd name="T7" fmla="*/ 0 h 63"/>
                <a:gd name="T8" fmla="*/ 36 w 36"/>
                <a:gd name="T9" fmla="*/ 63 h 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" h="63">
                  <a:moveTo>
                    <a:pt x="2" y="0"/>
                  </a:moveTo>
                  <a:cubicBezTo>
                    <a:pt x="0" y="20"/>
                    <a:pt x="23" y="52"/>
                    <a:pt x="36" y="63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3" name="Freeform 213"/>
            <p:cNvSpPr>
              <a:spLocks/>
            </p:cNvSpPr>
            <p:nvPr/>
          </p:nvSpPr>
          <p:spPr bwMode="auto">
            <a:xfrm>
              <a:off x="3879" y="2460"/>
              <a:ext cx="372" cy="209"/>
            </a:xfrm>
            <a:custGeom>
              <a:avLst/>
              <a:gdLst>
                <a:gd name="T0" fmla="*/ 0 w 110"/>
                <a:gd name="T1" fmla="*/ 11 h 58"/>
                <a:gd name="T2" fmla="*/ 372 w 110"/>
                <a:gd name="T3" fmla="*/ 119 h 58"/>
                <a:gd name="T4" fmla="*/ 10 w 110"/>
                <a:gd name="T5" fmla="*/ 0 h 58"/>
                <a:gd name="T6" fmla="*/ 0 60000 65536"/>
                <a:gd name="T7" fmla="*/ 0 60000 65536"/>
                <a:gd name="T8" fmla="*/ 0 60000 65536"/>
                <a:gd name="T9" fmla="*/ 0 w 110"/>
                <a:gd name="T10" fmla="*/ 0 h 58"/>
                <a:gd name="T11" fmla="*/ 110 w 110"/>
                <a:gd name="T12" fmla="*/ 58 h 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" h="58">
                  <a:moveTo>
                    <a:pt x="0" y="3"/>
                  </a:moveTo>
                  <a:cubicBezTo>
                    <a:pt x="18" y="19"/>
                    <a:pt x="91" y="58"/>
                    <a:pt x="110" y="33"/>
                  </a:cubicBezTo>
                  <a:cubicBezTo>
                    <a:pt x="100" y="41"/>
                    <a:pt x="50" y="34"/>
                    <a:pt x="3" y="0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4" name="Freeform 214"/>
            <p:cNvSpPr>
              <a:spLocks/>
            </p:cNvSpPr>
            <p:nvPr/>
          </p:nvSpPr>
          <p:spPr bwMode="auto">
            <a:xfrm>
              <a:off x="4214" y="2403"/>
              <a:ext cx="54" cy="158"/>
            </a:xfrm>
            <a:custGeom>
              <a:avLst/>
              <a:gdLst>
                <a:gd name="T0" fmla="*/ 37 w 16"/>
                <a:gd name="T1" fmla="*/ 158 h 44"/>
                <a:gd name="T2" fmla="*/ 0 w 16"/>
                <a:gd name="T3" fmla="*/ 0 h 44"/>
                <a:gd name="T4" fmla="*/ 0 60000 65536"/>
                <a:gd name="T5" fmla="*/ 0 60000 65536"/>
                <a:gd name="T6" fmla="*/ 0 w 16"/>
                <a:gd name="T7" fmla="*/ 0 h 44"/>
                <a:gd name="T8" fmla="*/ 16 w 16"/>
                <a:gd name="T9" fmla="*/ 44 h 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44">
                  <a:moveTo>
                    <a:pt x="11" y="44"/>
                  </a:moveTo>
                  <a:cubicBezTo>
                    <a:pt x="16" y="32"/>
                    <a:pt x="6" y="10"/>
                    <a:pt x="0" y="0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5" name="Freeform 215"/>
            <p:cNvSpPr>
              <a:spLocks/>
            </p:cNvSpPr>
            <p:nvPr/>
          </p:nvSpPr>
          <p:spPr bwMode="auto">
            <a:xfrm>
              <a:off x="4075" y="2277"/>
              <a:ext cx="152" cy="298"/>
            </a:xfrm>
            <a:custGeom>
              <a:avLst/>
              <a:gdLst>
                <a:gd name="T0" fmla="*/ 0 w 45"/>
                <a:gd name="T1" fmla="*/ 269 h 83"/>
                <a:gd name="T2" fmla="*/ 135 w 45"/>
                <a:gd name="T3" fmla="*/ 212 h 83"/>
                <a:gd name="T4" fmla="*/ 10 w 45"/>
                <a:gd name="T5" fmla="*/ 0 h 83"/>
                <a:gd name="T6" fmla="*/ 111 w 45"/>
                <a:gd name="T7" fmla="*/ 230 h 83"/>
                <a:gd name="T8" fmla="*/ 0 w 45"/>
                <a:gd name="T9" fmla="*/ 269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"/>
                <a:gd name="T16" fmla="*/ 0 h 83"/>
                <a:gd name="T17" fmla="*/ 45 w 45"/>
                <a:gd name="T18" fmla="*/ 83 h 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" h="83">
                  <a:moveTo>
                    <a:pt x="0" y="75"/>
                  </a:moveTo>
                  <a:cubicBezTo>
                    <a:pt x="19" y="83"/>
                    <a:pt x="45" y="78"/>
                    <a:pt x="40" y="59"/>
                  </a:cubicBezTo>
                  <a:cubicBezTo>
                    <a:pt x="34" y="40"/>
                    <a:pt x="14" y="10"/>
                    <a:pt x="3" y="0"/>
                  </a:cubicBezTo>
                  <a:cubicBezTo>
                    <a:pt x="20" y="24"/>
                    <a:pt x="36" y="54"/>
                    <a:pt x="33" y="64"/>
                  </a:cubicBezTo>
                  <a:cubicBezTo>
                    <a:pt x="31" y="75"/>
                    <a:pt x="11" y="82"/>
                    <a:pt x="0" y="75"/>
                  </a:cubicBezTo>
                  <a:close/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6" name="Freeform 216"/>
            <p:cNvSpPr>
              <a:spLocks/>
            </p:cNvSpPr>
            <p:nvPr/>
          </p:nvSpPr>
          <p:spPr bwMode="auto">
            <a:xfrm>
              <a:off x="3906" y="2431"/>
              <a:ext cx="176" cy="98"/>
            </a:xfrm>
            <a:custGeom>
              <a:avLst/>
              <a:gdLst>
                <a:gd name="T0" fmla="*/ 0 w 52"/>
                <a:gd name="T1" fmla="*/ 0 h 27"/>
                <a:gd name="T2" fmla="*/ 176 w 52"/>
                <a:gd name="T3" fmla="*/ 98 h 27"/>
                <a:gd name="T4" fmla="*/ 0 60000 65536"/>
                <a:gd name="T5" fmla="*/ 0 60000 65536"/>
                <a:gd name="T6" fmla="*/ 0 w 52"/>
                <a:gd name="T7" fmla="*/ 0 h 27"/>
                <a:gd name="T8" fmla="*/ 52 w 52"/>
                <a:gd name="T9" fmla="*/ 27 h 2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" h="27">
                  <a:moveTo>
                    <a:pt x="0" y="0"/>
                  </a:moveTo>
                  <a:cubicBezTo>
                    <a:pt x="12" y="9"/>
                    <a:pt x="43" y="26"/>
                    <a:pt x="52" y="27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7" name="Freeform 217"/>
            <p:cNvSpPr>
              <a:spLocks/>
            </p:cNvSpPr>
            <p:nvPr/>
          </p:nvSpPr>
          <p:spPr bwMode="auto">
            <a:xfrm>
              <a:off x="4028" y="2341"/>
              <a:ext cx="142" cy="180"/>
            </a:xfrm>
            <a:custGeom>
              <a:avLst/>
              <a:gdLst>
                <a:gd name="T0" fmla="*/ 0 w 42"/>
                <a:gd name="T1" fmla="*/ 130 h 50"/>
                <a:gd name="T2" fmla="*/ 64 w 42"/>
                <a:gd name="T3" fmla="*/ 0 h 50"/>
                <a:gd name="T4" fmla="*/ 0 w 42"/>
                <a:gd name="T5" fmla="*/ 130 h 50"/>
                <a:gd name="T6" fmla="*/ 0 60000 65536"/>
                <a:gd name="T7" fmla="*/ 0 60000 65536"/>
                <a:gd name="T8" fmla="*/ 0 60000 65536"/>
                <a:gd name="T9" fmla="*/ 0 w 42"/>
                <a:gd name="T10" fmla="*/ 0 h 50"/>
                <a:gd name="T11" fmla="*/ 42 w 42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50">
                  <a:moveTo>
                    <a:pt x="0" y="36"/>
                  </a:moveTo>
                  <a:cubicBezTo>
                    <a:pt x="25" y="45"/>
                    <a:pt x="42" y="44"/>
                    <a:pt x="19" y="0"/>
                  </a:cubicBezTo>
                  <a:cubicBezTo>
                    <a:pt x="23" y="12"/>
                    <a:pt x="40" y="50"/>
                    <a:pt x="0" y="36"/>
                  </a:cubicBezTo>
                  <a:close/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8" name="Freeform 218"/>
            <p:cNvSpPr>
              <a:spLocks/>
            </p:cNvSpPr>
            <p:nvPr/>
          </p:nvSpPr>
          <p:spPr bwMode="auto">
            <a:xfrm>
              <a:off x="3805" y="2086"/>
              <a:ext cx="247" cy="227"/>
            </a:xfrm>
            <a:custGeom>
              <a:avLst/>
              <a:gdLst>
                <a:gd name="T0" fmla="*/ 0 w 73"/>
                <a:gd name="T1" fmla="*/ 0 h 63"/>
                <a:gd name="T2" fmla="*/ 247 w 73"/>
                <a:gd name="T3" fmla="*/ 227 h 63"/>
                <a:gd name="T4" fmla="*/ 0 60000 65536"/>
                <a:gd name="T5" fmla="*/ 0 60000 65536"/>
                <a:gd name="T6" fmla="*/ 0 w 73"/>
                <a:gd name="T7" fmla="*/ 0 h 63"/>
                <a:gd name="T8" fmla="*/ 73 w 73"/>
                <a:gd name="T9" fmla="*/ 63 h 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" h="63">
                  <a:moveTo>
                    <a:pt x="0" y="0"/>
                  </a:moveTo>
                  <a:cubicBezTo>
                    <a:pt x="30" y="15"/>
                    <a:pt x="66" y="52"/>
                    <a:pt x="73" y="63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89" name="Freeform 219"/>
            <p:cNvSpPr>
              <a:spLocks/>
            </p:cNvSpPr>
            <p:nvPr/>
          </p:nvSpPr>
          <p:spPr bwMode="auto">
            <a:xfrm>
              <a:off x="3572" y="2010"/>
              <a:ext cx="135" cy="198"/>
            </a:xfrm>
            <a:custGeom>
              <a:avLst/>
              <a:gdLst>
                <a:gd name="T0" fmla="*/ 84 w 40"/>
                <a:gd name="T1" fmla="*/ 198 h 55"/>
                <a:gd name="T2" fmla="*/ 40 w 40"/>
                <a:gd name="T3" fmla="*/ 36 h 55"/>
                <a:gd name="T4" fmla="*/ 135 w 40"/>
                <a:gd name="T5" fmla="*/ 29 h 55"/>
                <a:gd name="T6" fmla="*/ 84 w 40"/>
                <a:gd name="T7" fmla="*/ 198 h 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"/>
                <a:gd name="T13" fmla="*/ 0 h 55"/>
                <a:gd name="T14" fmla="*/ 40 w 40"/>
                <a:gd name="T15" fmla="*/ 55 h 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" h="55">
                  <a:moveTo>
                    <a:pt x="25" y="55"/>
                  </a:moveTo>
                  <a:cubicBezTo>
                    <a:pt x="12" y="35"/>
                    <a:pt x="7" y="20"/>
                    <a:pt x="12" y="10"/>
                  </a:cubicBezTo>
                  <a:cubicBezTo>
                    <a:pt x="17" y="0"/>
                    <a:pt x="40" y="8"/>
                    <a:pt x="40" y="8"/>
                  </a:cubicBezTo>
                  <a:cubicBezTo>
                    <a:pt x="26" y="8"/>
                    <a:pt x="0" y="6"/>
                    <a:pt x="25" y="55"/>
                  </a:cubicBezTo>
                  <a:close/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0" name="Freeform 220"/>
            <p:cNvSpPr>
              <a:spLocks/>
            </p:cNvSpPr>
            <p:nvPr/>
          </p:nvSpPr>
          <p:spPr bwMode="auto">
            <a:xfrm>
              <a:off x="3670" y="2089"/>
              <a:ext cx="149" cy="54"/>
            </a:xfrm>
            <a:custGeom>
              <a:avLst/>
              <a:gdLst>
                <a:gd name="T0" fmla="*/ 3 w 44"/>
                <a:gd name="T1" fmla="*/ 54 h 15"/>
                <a:gd name="T2" fmla="*/ 149 w 44"/>
                <a:gd name="T3" fmla="*/ 43 h 15"/>
                <a:gd name="T4" fmla="*/ 3 w 44"/>
                <a:gd name="T5" fmla="*/ 54 h 15"/>
                <a:gd name="T6" fmla="*/ 0 60000 65536"/>
                <a:gd name="T7" fmla="*/ 0 60000 65536"/>
                <a:gd name="T8" fmla="*/ 0 60000 65536"/>
                <a:gd name="T9" fmla="*/ 0 w 44"/>
                <a:gd name="T10" fmla="*/ 0 h 15"/>
                <a:gd name="T11" fmla="*/ 44 w 44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15">
                  <a:moveTo>
                    <a:pt x="1" y="15"/>
                  </a:moveTo>
                  <a:cubicBezTo>
                    <a:pt x="0" y="2"/>
                    <a:pt x="25" y="0"/>
                    <a:pt x="44" y="12"/>
                  </a:cubicBezTo>
                  <a:cubicBezTo>
                    <a:pt x="33" y="7"/>
                    <a:pt x="9" y="0"/>
                    <a:pt x="1" y="15"/>
                  </a:cubicBezTo>
                  <a:close/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1" name="Freeform 221"/>
            <p:cNvSpPr>
              <a:spLocks/>
            </p:cNvSpPr>
            <p:nvPr/>
          </p:nvSpPr>
          <p:spPr bwMode="auto">
            <a:xfrm>
              <a:off x="3670" y="2179"/>
              <a:ext cx="34" cy="58"/>
            </a:xfrm>
            <a:custGeom>
              <a:avLst/>
              <a:gdLst>
                <a:gd name="T0" fmla="*/ 34 w 10"/>
                <a:gd name="T1" fmla="*/ 58 h 16"/>
                <a:gd name="T2" fmla="*/ 0 w 10"/>
                <a:gd name="T3" fmla="*/ 0 h 16"/>
                <a:gd name="T4" fmla="*/ 0 60000 65536"/>
                <a:gd name="T5" fmla="*/ 0 60000 65536"/>
                <a:gd name="T6" fmla="*/ 0 w 10"/>
                <a:gd name="T7" fmla="*/ 0 h 16"/>
                <a:gd name="T8" fmla="*/ 10 w 10"/>
                <a:gd name="T9" fmla="*/ 16 h 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" h="16">
                  <a:moveTo>
                    <a:pt x="10" y="16"/>
                  </a:moveTo>
                  <a:cubicBezTo>
                    <a:pt x="10" y="16"/>
                    <a:pt x="1" y="10"/>
                    <a:pt x="0" y="0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2" name="Freeform 222"/>
            <p:cNvSpPr>
              <a:spLocks/>
            </p:cNvSpPr>
            <p:nvPr/>
          </p:nvSpPr>
          <p:spPr bwMode="auto">
            <a:xfrm>
              <a:off x="3940" y="2385"/>
              <a:ext cx="112" cy="61"/>
            </a:xfrm>
            <a:custGeom>
              <a:avLst/>
              <a:gdLst>
                <a:gd name="T0" fmla="*/ 0 w 33"/>
                <a:gd name="T1" fmla="*/ 14 h 17"/>
                <a:gd name="T2" fmla="*/ 112 w 33"/>
                <a:gd name="T3" fmla="*/ 11 h 17"/>
                <a:gd name="T4" fmla="*/ 10 w 33"/>
                <a:gd name="T5" fmla="*/ 0 h 17"/>
                <a:gd name="T6" fmla="*/ 0 60000 65536"/>
                <a:gd name="T7" fmla="*/ 0 60000 65536"/>
                <a:gd name="T8" fmla="*/ 0 60000 65536"/>
                <a:gd name="T9" fmla="*/ 0 w 33"/>
                <a:gd name="T10" fmla="*/ 0 h 17"/>
                <a:gd name="T11" fmla="*/ 33 w 33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" h="17">
                  <a:moveTo>
                    <a:pt x="0" y="4"/>
                  </a:moveTo>
                  <a:cubicBezTo>
                    <a:pt x="17" y="17"/>
                    <a:pt x="31" y="14"/>
                    <a:pt x="33" y="3"/>
                  </a:cubicBezTo>
                  <a:cubicBezTo>
                    <a:pt x="26" y="12"/>
                    <a:pt x="13" y="9"/>
                    <a:pt x="3" y="0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3" name="Freeform 223"/>
            <p:cNvSpPr>
              <a:spLocks/>
            </p:cNvSpPr>
            <p:nvPr/>
          </p:nvSpPr>
          <p:spPr bwMode="auto">
            <a:xfrm>
              <a:off x="3643" y="1884"/>
              <a:ext cx="172" cy="270"/>
            </a:xfrm>
            <a:custGeom>
              <a:avLst/>
              <a:gdLst>
                <a:gd name="T0" fmla="*/ 0 w 51"/>
                <a:gd name="T1" fmla="*/ 0 h 75"/>
                <a:gd name="T2" fmla="*/ 81 w 51"/>
                <a:gd name="T3" fmla="*/ 108 h 75"/>
                <a:gd name="T4" fmla="*/ 172 w 51"/>
                <a:gd name="T5" fmla="*/ 266 h 75"/>
                <a:gd name="T6" fmla="*/ 115 w 51"/>
                <a:gd name="T7" fmla="*/ 216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75"/>
                <a:gd name="T14" fmla="*/ 51 w 51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75">
                  <a:moveTo>
                    <a:pt x="0" y="0"/>
                  </a:moveTo>
                  <a:cubicBezTo>
                    <a:pt x="14" y="3"/>
                    <a:pt x="17" y="18"/>
                    <a:pt x="24" y="30"/>
                  </a:cubicBezTo>
                  <a:cubicBezTo>
                    <a:pt x="32" y="45"/>
                    <a:pt x="41" y="60"/>
                    <a:pt x="51" y="74"/>
                  </a:cubicBezTo>
                  <a:cubicBezTo>
                    <a:pt x="38" y="75"/>
                    <a:pt x="40" y="69"/>
                    <a:pt x="34" y="60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4" name="Freeform 224"/>
            <p:cNvSpPr>
              <a:spLocks/>
            </p:cNvSpPr>
            <p:nvPr/>
          </p:nvSpPr>
          <p:spPr bwMode="auto">
            <a:xfrm>
              <a:off x="3913" y="2104"/>
              <a:ext cx="139" cy="144"/>
            </a:xfrm>
            <a:custGeom>
              <a:avLst/>
              <a:gdLst>
                <a:gd name="T0" fmla="*/ 0 w 41"/>
                <a:gd name="T1" fmla="*/ 119 h 40"/>
                <a:gd name="T2" fmla="*/ 64 w 41"/>
                <a:gd name="T3" fmla="*/ 83 h 40"/>
                <a:gd name="T4" fmla="*/ 139 w 41"/>
                <a:gd name="T5" fmla="*/ 14 h 40"/>
                <a:gd name="T6" fmla="*/ 112 w 41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40"/>
                <a:gd name="T14" fmla="*/ 41 w 41"/>
                <a:gd name="T15" fmla="*/ 40 h 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40">
                  <a:moveTo>
                    <a:pt x="0" y="33"/>
                  </a:moveTo>
                  <a:cubicBezTo>
                    <a:pt x="6" y="40"/>
                    <a:pt x="15" y="27"/>
                    <a:pt x="19" y="23"/>
                  </a:cubicBezTo>
                  <a:cubicBezTo>
                    <a:pt x="25" y="17"/>
                    <a:pt x="34" y="11"/>
                    <a:pt x="41" y="4"/>
                  </a:cubicBezTo>
                  <a:cubicBezTo>
                    <a:pt x="37" y="4"/>
                    <a:pt x="35" y="1"/>
                    <a:pt x="33" y="0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5" name="Freeform 225"/>
            <p:cNvSpPr>
              <a:spLocks/>
            </p:cNvSpPr>
            <p:nvPr/>
          </p:nvSpPr>
          <p:spPr bwMode="auto">
            <a:xfrm>
              <a:off x="3988" y="2327"/>
              <a:ext cx="280" cy="115"/>
            </a:xfrm>
            <a:custGeom>
              <a:avLst/>
              <a:gdLst>
                <a:gd name="T0" fmla="*/ 0 w 83"/>
                <a:gd name="T1" fmla="*/ 0 h 32"/>
                <a:gd name="T2" fmla="*/ 3 w 83"/>
                <a:gd name="T3" fmla="*/ 22 h 32"/>
                <a:gd name="T4" fmla="*/ 71 w 83"/>
                <a:gd name="T5" fmla="*/ 40 h 32"/>
                <a:gd name="T6" fmla="*/ 148 w 83"/>
                <a:gd name="T7" fmla="*/ 65 h 32"/>
                <a:gd name="T8" fmla="*/ 280 w 83"/>
                <a:gd name="T9" fmla="*/ 115 h 32"/>
                <a:gd name="T10" fmla="*/ 270 w 83"/>
                <a:gd name="T11" fmla="*/ 79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32"/>
                <a:gd name="T20" fmla="*/ 83 w 83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32">
                  <a:moveTo>
                    <a:pt x="0" y="0"/>
                  </a:moveTo>
                  <a:cubicBezTo>
                    <a:pt x="0" y="2"/>
                    <a:pt x="1" y="4"/>
                    <a:pt x="1" y="6"/>
                  </a:cubicBezTo>
                  <a:cubicBezTo>
                    <a:pt x="8" y="5"/>
                    <a:pt x="14" y="9"/>
                    <a:pt x="21" y="11"/>
                  </a:cubicBezTo>
                  <a:cubicBezTo>
                    <a:pt x="29" y="13"/>
                    <a:pt x="37" y="16"/>
                    <a:pt x="44" y="18"/>
                  </a:cubicBezTo>
                  <a:cubicBezTo>
                    <a:pt x="57" y="23"/>
                    <a:pt x="70" y="29"/>
                    <a:pt x="83" y="32"/>
                  </a:cubicBezTo>
                  <a:cubicBezTo>
                    <a:pt x="82" y="29"/>
                    <a:pt x="81" y="25"/>
                    <a:pt x="80" y="22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6" name="Freeform 226"/>
            <p:cNvSpPr>
              <a:spLocks/>
            </p:cNvSpPr>
            <p:nvPr/>
          </p:nvSpPr>
          <p:spPr bwMode="auto">
            <a:xfrm>
              <a:off x="3937" y="2370"/>
              <a:ext cx="247" cy="274"/>
            </a:xfrm>
            <a:custGeom>
              <a:avLst/>
              <a:gdLst>
                <a:gd name="T0" fmla="*/ 34 w 73"/>
                <a:gd name="T1" fmla="*/ 0 h 76"/>
                <a:gd name="T2" fmla="*/ 135 w 73"/>
                <a:gd name="T3" fmla="*/ 169 h 76"/>
                <a:gd name="T4" fmla="*/ 230 w 73"/>
                <a:gd name="T5" fmla="*/ 274 h 76"/>
                <a:gd name="T6" fmla="*/ 247 w 73"/>
                <a:gd name="T7" fmla="*/ 263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76"/>
                <a:gd name="T14" fmla="*/ 73 w 73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76">
                  <a:moveTo>
                    <a:pt x="10" y="0"/>
                  </a:moveTo>
                  <a:cubicBezTo>
                    <a:pt x="0" y="9"/>
                    <a:pt x="33" y="39"/>
                    <a:pt x="40" y="47"/>
                  </a:cubicBezTo>
                  <a:cubicBezTo>
                    <a:pt x="48" y="56"/>
                    <a:pt x="58" y="68"/>
                    <a:pt x="68" y="76"/>
                  </a:cubicBezTo>
                  <a:cubicBezTo>
                    <a:pt x="70" y="75"/>
                    <a:pt x="72" y="74"/>
                    <a:pt x="73" y="73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7" name="Freeform 227"/>
            <p:cNvSpPr>
              <a:spLocks/>
            </p:cNvSpPr>
            <p:nvPr/>
          </p:nvSpPr>
          <p:spPr bwMode="auto">
            <a:xfrm>
              <a:off x="3538" y="2158"/>
              <a:ext cx="196" cy="61"/>
            </a:xfrm>
            <a:custGeom>
              <a:avLst/>
              <a:gdLst>
                <a:gd name="T0" fmla="*/ 10 w 58"/>
                <a:gd name="T1" fmla="*/ 22 h 17"/>
                <a:gd name="T2" fmla="*/ 193 w 58"/>
                <a:gd name="T3" fmla="*/ 61 h 17"/>
                <a:gd name="T4" fmla="*/ 196 w 58"/>
                <a:gd name="T5" fmla="*/ 43 h 17"/>
                <a:gd name="T6" fmla="*/ 84 w 58"/>
                <a:gd name="T7" fmla="*/ 25 h 17"/>
                <a:gd name="T8" fmla="*/ 0 w 58"/>
                <a:gd name="T9" fmla="*/ 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"/>
                <a:gd name="T16" fmla="*/ 0 h 17"/>
                <a:gd name="T17" fmla="*/ 58 w 5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" h="17">
                  <a:moveTo>
                    <a:pt x="3" y="6"/>
                  </a:moveTo>
                  <a:cubicBezTo>
                    <a:pt x="19" y="12"/>
                    <a:pt x="40" y="17"/>
                    <a:pt x="57" y="17"/>
                  </a:cubicBezTo>
                  <a:cubicBezTo>
                    <a:pt x="58" y="15"/>
                    <a:pt x="58" y="14"/>
                    <a:pt x="58" y="12"/>
                  </a:cubicBezTo>
                  <a:cubicBezTo>
                    <a:pt x="48" y="9"/>
                    <a:pt x="36" y="10"/>
                    <a:pt x="25" y="7"/>
                  </a:cubicBezTo>
                  <a:cubicBezTo>
                    <a:pt x="19" y="5"/>
                    <a:pt x="6" y="0"/>
                    <a:pt x="0" y="1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8" name="Freeform 228"/>
            <p:cNvSpPr>
              <a:spLocks/>
            </p:cNvSpPr>
            <p:nvPr/>
          </p:nvSpPr>
          <p:spPr bwMode="auto">
            <a:xfrm>
              <a:off x="3866" y="2464"/>
              <a:ext cx="24" cy="57"/>
            </a:xfrm>
            <a:custGeom>
              <a:avLst/>
              <a:gdLst>
                <a:gd name="T0" fmla="*/ 24 w 7"/>
                <a:gd name="T1" fmla="*/ 0 h 16"/>
                <a:gd name="T2" fmla="*/ 21 w 7"/>
                <a:gd name="T3" fmla="*/ 57 h 16"/>
                <a:gd name="T4" fmla="*/ 7 w 7"/>
                <a:gd name="T5" fmla="*/ 21 h 16"/>
                <a:gd name="T6" fmla="*/ 0 60000 65536"/>
                <a:gd name="T7" fmla="*/ 0 60000 65536"/>
                <a:gd name="T8" fmla="*/ 0 60000 65536"/>
                <a:gd name="T9" fmla="*/ 0 w 7"/>
                <a:gd name="T10" fmla="*/ 0 h 16"/>
                <a:gd name="T11" fmla="*/ 7 w 7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" h="16">
                  <a:moveTo>
                    <a:pt x="7" y="0"/>
                  </a:moveTo>
                  <a:cubicBezTo>
                    <a:pt x="6" y="5"/>
                    <a:pt x="6" y="11"/>
                    <a:pt x="6" y="16"/>
                  </a:cubicBezTo>
                  <a:cubicBezTo>
                    <a:pt x="0" y="16"/>
                    <a:pt x="0" y="11"/>
                    <a:pt x="2" y="6"/>
                  </a:cubicBezTo>
                </a:path>
              </a:pathLst>
            </a:custGeom>
            <a:solidFill>
              <a:srgbClr val="9ED8F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299" name="Freeform 229"/>
            <p:cNvSpPr>
              <a:spLocks/>
            </p:cNvSpPr>
            <p:nvPr/>
          </p:nvSpPr>
          <p:spPr bwMode="auto">
            <a:xfrm>
              <a:off x="3964" y="2413"/>
              <a:ext cx="149" cy="202"/>
            </a:xfrm>
            <a:custGeom>
              <a:avLst/>
              <a:gdLst>
                <a:gd name="T0" fmla="*/ 0 w 44"/>
                <a:gd name="T1" fmla="*/ 0 h 56"/>
                <a:gd name="T2" fmla="*/ 149 w 44"/>
                <a:gd name="T3" fmla="*/ 184 h 56"/>
                <a:gd name="T4" fmla="*/ 98 w 44"/>
                <a:gd name="T5" fmla="*/ 137 h 56"/>
                <a:gd name="T6" fmla="*/ 24 w 44"/>
                <a:gd name="T7" fmla="*/ 47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56"/>
                <a:gd name="T14" fmla="*/ 44 w 44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56">
                  <a:moveTo>
                    <a:pt x="0" y="0"/>
                  </a:moveTo>
                  <a:cubicBezTo>
                    <a:pt x="16" y="17"/>
                    <a:pt x="27" y="37"/>
                    <a:pt x="44" y="51"/>
                  </a:cubicBezTo>
                  <a:cubicBezTo>
                    <a:pt x="40" y="56"/>
                    <a:pt x="32" y="42"/>
                    <a:pt x="29" y="38"/>
                  </a:cubicBezTo>
                  <a:cubicBezTo>
                    <a:pt x="22" y="31"/>
                    <a:pt x="15" y="19"/>
                    <a:pt x="7" y="1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0" name="Freeform 230"/>
            <p:cNvSpPr>
              <a:spLocks/>
            </p:cNvSpPr>
            <p:nvPr/>
          </p:nvSpPr>
          <p:spPr bwMode="auto">
            <a:xfrm>
              <a:off x="4021" y="2363"/>
              <a:ext cx="247" cy="86"/>
            </a:xfrm>
            <a:custGeom>
              <a:avLst/>
              <a:gdLst>
                <a:gd name="T0" fmla="*/ 0 w 73"/>
                <a:gd name="T1" fmla="*/ 0 h 24"/>
                <a:gd name="T2" fmla="*/ 145 w 73"/>
                <a:gd name="T3" fmla="*/ 39 h 24"/>
                <a:gd name="T4" fmla="*/ 220 w 73"/>
                <a:gd name="T5" fmla="*/ 86 h 24"/>
                <a:gd name="T6" fmla="*/ 112 w 73"/>
                <a:gd name="T7" fmla="*/ 5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24"/>
                <a:gd name="T14" fmla="*/ 73 w 73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24">
                  <a:moveTo>
                    <a:pt x="0" y="0"/>
                  </a:moveTo>
                  <a:cubicBezTo>
                    <a:pt x="14" y="1"/>
                    <a:pt x="30" y="7"/>
                    <a:pt x="43" y="11"/>
                  </a:cubicBezTo>
                  <a:cubicBezTo>
                    <a:pt x="49" y="13"/>
                    <a:pt x="73" y="16"/>
                    <a:pt x="65" y="24"/>
                  </a:cubicBezTo>
                  <a:cubicBezTo>
                    <a:pt x="57" y="19"/>
                    <a:pt x="43" y="15"/>
                    <a:pt x="33" y="1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1" name="Freeform 231"/>
            <p:cNvSpPr>
              <a:spLocks/>
            </p:cNvSpPr>
            <p:nvPr/>
          </p:nvSpPr>
          <p:spPr bwMode="auto">
            <a:xfrm>
              <a:off x="3954" y="2147"/>
              <a:ext cx="78" cy="76"/>
            </a:xfrm>
            <a:custGeom>
              <a:avLst/>
              <a:gdLst>
                <a:gd name="T0" fmla="*/ 0 w 78"/>
                <a:gd name="T1" fmla="*/ 68 h 76"/>
                <a:gd name="T2" fmla="*/ 71 w 78"/>
                <a:gd name="T3" fmla="*/ 0 h 76"/>
                <a:gd name="T4" fmla="*/ 78 w 78"/>
                <a:gd name="T5" fmla="*/ 11 h 76"/>
                <a:gd name="T6" fmla="*/ 3 w 78"/>
                <a:gd name="T7" fmla="*/ 76 h 76"/>
                <a:gd name="T8" fmla="*/ 0 w 78"/>
                <a:gd name="T9" fmla="*/ 68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76"/>
                <a:gd name="T17" fmla="*/ 78 w 78"/>
                <a:gd name="T18" fmla="*/ 76 h 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76">
                  <a:moveTo>
                    <a:pt x="0" y="68"/>
                  </a:moveTo>
                  <a:lnTo>
                    <a:pt x="71" y="0"/>
                  </a:lnTo>
                  <a:lnTo>
                    <a:pt x="78" y="11"/>
                  </a:lnTo>
                  <a:lnTo>
                    <a:pt x="3" y="76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2" name="Freeform 232"/>
            <p:cNvSpPr>
              <a:spLocks/>
            </p:cNvSpPr>
            <p:nvPr/>
          </p:nvSpPr>
          <p:spPr bwMode="auto">
            <a:xfrm>
              <a:off x="3954" y="2147"/>
              <a:ext cx="78" cy="76"/>
            </a:xfrm>
            <a:custGeom>
              <a:avLst/>
              <a:gdLst>
                <a:gd name="T0" fmla="*/ 0 w 78"/>
                <a:gd name="T1" fmla="*/ 68 h 76"/>
                <a:gd name="T2" fmla="*/ 71 w 78"/>
                <a:gd name="T3" fmla="*/ 0 h 76"/>
                <a:gd name="T4" fmla="*/ 78 w 78"/>
                <a:gd name="T5" fmla="*/ 11 h 76"/>
                <a:gd name="T6" fmla="*/ 3 w 78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8"/>
                <a:gd name="T13" fmla="*/ 0 h 76"/>
                <a:gd name="T14" fmla="*/ 78 w 78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8" h="76">
                  <a:moveTo>
                    <a:pt x="0" y="68"/>
                  </a:moveTo>
                  <a:lnTo>
                    <a:pt x="71" y="0"/>
                  </a:lnTo>
                  <a:lnTo>
                    <a:pt x="78" y="11"/>
                  </a:lnTo>
                  <a:lnTo>
                    <a:pt x="3" y="7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3" name="Freeform 233"/>
            <p:cNvSpPr>
              <a:spLocks/>
            </p:cNvSpPr>
            <p:nvPr/>
          </p:nvSpPr>
          <p:spPr bwMode="auto">
            <a:xfrm>
              <a:off x="3690" y="1924"/>
              <a:ext cx="142" cy="237"/>
            </a:xfrm>
            <a:custGeom>
              <a:avLst/>
              <a:gdLst>
                <a:gd name="T0" fmla="*/ 0 w 142"/>
                <a:gd name="T1" fmla="*/ 0 h 237"/>
                <a:gd name="T2" fmla="*/ 24 w 142"/>
                <a:gd name="T3" fmla="*/ 7 h 237"/>
                <a:gd name="T4" fmla="*/ 142 w 142"/>
                <a:gd name="T5" fmla="*/ 237 h 237"/>
                <a:gd name="T6" fmla="*/ 125 w 142"/>
                <a:gd name="T7" fmla="*/ 237 h 237"/>
                <a:gd name="T8" fmla="*/ 0 w 142"/>
                <a:gd name="T9" fmla="*/ 0 h 2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37"/>
                <a:gd name="T17" fmla="*/ 142 w 142"/>
                <a:gd name="T18" fmla="*/ 237 h 2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37">
                  <a:moveTo>
                    <a:pt x="0" y="0"/>
                  </a:moveTo>
                  <a:lnTo>
                    <a:pt x="24" y="7"/>
                  </a:lnTo>
                  <a:lnTo>
                    <a:pt x="142" y="237"/>
                  </a:lnTo>
                  <a:lnTo>
                    <a:pt x="125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4" name="Freeform 234"/>
            <p:cNvSpPr>
              <a:spLocks/>
            </p:cNvSpPr>
            <p:nvPr/>
          </p:nvSpPr>
          <p:spPr bwMode="auto">
            <a:xfrm>
              <a:off x="3690" y="1924"/>
              <a:ext cx="142" cy="237"/>
            </a:xfrm>
            <a:custGeom>
              <a:avLst/>
              <a:gdLst>
                <a:gd name="T0" fmla="*/ 0 w 142"/>
                <a:gd name="T1" fmla="*/ 0 h 237"/>
                <a:gd name="T2" fmla="*/ 24 w 142"/>
                <a:gd name="T3" fmla="*/ 7 h 237"/>
                <a:gd name="T4" fmla="*/ 142 w 142"/>
                <a:gd name="T5" fmla="*/ 237 h 237"/>
                <a:gd name="T6" fmla="*/ 125 w 142"/>
                <a:gd name="T7" fmla="*/ 237 h 2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2"/>
                <a:gd name="T13" fmla="*/ 0 h 237"/>
                <a:gd name="T14" fmla="*/ 142 w 142"/>
                <a:gd name="T15" fmla="*/ 237 h 2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2" h="237">
                  <a:moveTo>
                    <a:pt x="0" y="0"/>
                  </a:moveTo>
                  <a:lnTo>
                    <a:pt x="24" y="7"/>
                  </a:lnTo>
                  <a:lnTo>
                    <a:pt x="142" y="237"/>
                  </a:lnTo>
                  <a:lnTo>
                    <a:pt x="125" y="23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5" name="Freeform 235"/>
            <p:cNvSpPr>
              <a:spLocks/>
            </p:cNvSpPr>
            <p:nvPr/>
          </p:nvSpPr>
          <p:spPr bwMode="auto">
            <a:xfrm>
              <a:off x="3562" y="2187"/>
              <a:ext cx="128" cy="46"/>
            </a:xfrm>
            <a:custGeom>
              <a:avLst/>
              <a:gdLst>
                <a:gd name="T0" fmla="*/ 128 w 128"/>
                <a:gd name="T1" fmla="*/ 28 h 46"/>
                <a:gd name="T2" fmla="*/ 0 w 128"/>
                <a:gd name="T3" fmla="*/ 0 h 46"/>
                <a:gd name="T4" fmla="*/ 3 w 128"/>
                <a:gd name="T5" fmla="*/ 10 h 46"/>
                <a:gd name="T6" fmla="*/ 128 w 128"/>
                <a:gd name="T7" fmla="*/ 46 h 46"/>
                <a:gd name="T8" fmla="*/ 128 w 128"/>
                <a:gd name="T9" fmla="*/ 2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46"/>
                <a:gd name="T17" fmla="*/ 128 w 128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46">
                  <a:moveTo>
                    <a:pt x="128" y="28"/>
                  </a:moveTo>
                  <a:lnTo>
                    <a:pt x="0" y="0"/>
                  </a:lnTo>
                  <a:lnTo>
                    <a:pt x="3" y="10"/>
                  </a:lnTo>
                  <a:lnTo>
                    <a:pt x="128" y="46"/>
                  </a:lnTo>
                  <a:lnTo>
                    <a:pt x="128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6" name="Freeform 236"/>
            <p:cNvSpPr>
              <a:spLocks/>
            </p:cNvSpPr>
            <p:nvPr/>
          </p:nvSpPr>
          <p:spPr bwMode="auto">
            <a:xfrm>
              <a:off x="3562" y="2187"/>
              <a:ext cx="128" cy="46"/>
            </a:xfrm>
            <a:custGeom>
              <a:avLst/>
              <a:gdLst>
                <a:gd name="T0" fmla="*/ 128 w 128"/>
                <a:gd name="T1" fmla="*/ 28 h 46"/>
                <a:gd name="T2" fmla="*/ 0 w 128"/>
                <a:gd name="T3" fmla="*/ 0 h 46"/>
                <a:gd name="T4" fmla="*/ 3 w 128"/>
                <a:gd name="T5" fmla="*/ 10 h 46"/>
                <a:gd name="T6" fmla="*/ 128 w 128"/>
                <a:gd name="T7" fmla="*/ 46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8"/>
                <a:gd name="T13" fmla="*/ 0 h 46"/>
                <a:gd name="T14" fmla="*/ 128 w 128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8" h="46">
                  <a:moveTo>
                    <a:pt x="128" y="28"/>
                  </a:moveTo>
                  <a:lnTo>
                    <a:pt x="0" y="0"/>
                  </a:lnTo>
                  <a:lnTo>
                    <a:pt x="3" y="10"/>
                  </a:lnTo>
                  <a:lnTo>
                    <a:pt x="128" y="4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7" name="Freeform 237"/>
            <p:cNvSpPr>
              <a:spLocks/>
            </p:cNvSpPr>
            <p:nvPr/>
          </p:nvSpPr>
          <p:spPr bwMode="auto">
            <a:xfrm>
              <a:off x="3684" y="2190"/>
              <a:ext cx="125" cy="195"/>
            </a:xfrm>
            <a:custGeom>
              <a:avLst/>
              <a:gdLst>
                <a:gd name="T0" fmla="*/ 78 w 37"/>
                <a:gd name="T1" fmla="*/ 11 h 54"/>
                <a:gd name="T2" fmla="*/ 0 w 37"/>
                <a:gd name="T3" fmla="*/ 126 h 54"/>
                <a:gd name="T4" fmla="*/ 122 w 37"/>
                <a:gd name="T5" fmla="*/ 195 h 54"/>
                <a:gd name="T6" fmla="*/ 91 w 37"/>
                <a:gd name="T7" fmla="*/ 76 h 54"/>
                <a:gd name="T8" fmla="*/ 125 w 37"/>
                <a:gd name="T9" fmla="*/ 22 h 54"/>
                <a:gd name="T10" fmla="*/ 88 w 37"/>
                <a:gd name="T11" fmla="*/ 0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"/>
                <a:gd name="T19" fmla="*/ 0 h 54"/>
                <a:gd name="T20" fmla="*/ 37 w 37"/>
                <a:gd name="T21" fmla="*/ 54 h 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" h="54">
                  <a:moveTo>
                    <a:pt x="23" y="3"/>
                  </a:moveTo>
                  <a:cubicBezTo>
                    <a:pt x="16" y="14"/>
                    <a:pt x="8" y="25"/>
                    <a:pt x="0" y="35"/>
                  </a:cubicBezTo>
                  <a:cubicBezTo>
                    <a:pt x="18" y="31"/>
                    <a:pt x="21" y="48"/>
                    <a:pt x="36" y="54"/>
                  </a:cubicBezTo>
                  <a:cubicBezTo>
                    <a:pt x="26" y="46"/>
                    <a:pt x="22" y="35"/>
                    <a:pt x="27" y="21"/>
                  </a:cubicBezTo>
                  <a:cubicBezTo>
                    <a:pt x="29" y="17"/>
                    <a:pt x="37" y="10"/>
                    <a:pt x="37" y="6"/>
                  </a:cubicBezTo>
                  <a:cubicBezTo>
                    <a:pt x="36" y="1"/>
                    <a:pt x="29" y="0"/>
                    <a:pt x="26" y="0"/>
                  </a:cubicBezTo>
                </a:path>
              </a:pathLst>
            </a:custGeom>
            <a:solidFill>
              <a:srgbClr val="DCF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8" name="Freeform 238"/>
            <p:cNvSpPr>
              <a:spLocks/>
            </p:cNvSpPr>
            <p:nvPr/>
          </p:nvSpPr>
          <p:spPr bwMode="auto">
            <a:xfrm>
              <a:off x="3819" y="2237"/>
              <a:ext cx="81" cy="76"/>
            </a:xfrm>
            <a:custGeom>
              <a:avLst/>
              <a:gdLst>
                <a:gd name="T0" fmla="*/ 3 w 24"/>
                <a:gd name="T1" fmla="*/ 7 h 21"/>
                <a:gd name="T2" fmla="*/ 30 w 24"/>
                <a:gd name="T3" fmla="*/ 51 h 21"/>
                <a:gd name="T4" fmla="*/ 78 w 24"/>
                <a:gd name="T5" fmla="*/ 69 h 21"/>
                <a:gd name="T6" fmla="*/ 51 w 24"/>
                <a:gd name="T7" fmla="*/ 25 h 21"/>
                <a:gd name="T8" fmla="*/ 3 w 24"/>
                <a:gd name="T9" fmla="*/ 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21"/>
                <a:gd name="T17" fmla="*/ 24 w 24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21">
                  <a:moveTo>
                    <a:pt x="1" y="2"/>
                  </a:moveTo>
                  <a:cubicBezTo>
                    <a:pt x="0" y="4"/>
                    <a:pt x="3" y="10"/>
                    <a:pt x="9" y="14"/>
                  </a:cubicBezTo>
                  <a:cubicBezTo>
                    <a:pt x="15" y="19"/>
                    <a:pt x="21" y="21"/>
                    <a:pt x="23" y="19"/>
                  </a:cubicBezTo>
                  <a:cubicBezTo>
                    <a:pt x="24" y="17"/>
                    <a:pt x="21" y="11"/>
                    <a:pt x="15" y="7"/>
                  </a:cubicBezTo>
                  <a:cubicBezTo>
                    <a:pt x="9" y="2"/>
                    <a:pt x="3" y="0"/>
                    <a:pt x="1" y="2"/>
                  </a:cubicBezTo>
                  <a:close/>
                </a:path>
              </a:pathLst>
            </a:custGeom>
            <a:solidFill>
              <a:srgbClr val="0089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09" name="Freeform 239"/>
            <p:cNvSpPr>
              <a:spLocks/>
            </p:cNvSpPr>
            <p:nvPr/>
          </p:nvSpPr>
          <p:spPr bwMode="auto">
            <a:xfrm>
              <a:off x="3680" y="2428"/>
              <a:ext cx="74" cy="68"/>
            </a:xfrm>
            <a:custGeom>
              <a:avLst/>
              <a:gdLst>
                <a:gd name="T0" fmla="*/ 7 w 22"/>
                <a:gd name="T1" fmla="*/ 7 h 19"/>
                <a:gd name="T2" fmla="*/ 27 w 22"/>
                <a:gd name="T3" fmla="*/ 47 h 19"/>
                <a:gd name="T4" fmla="*/ 67 w 22"/>
                <a:gd name="T5" fmla="*/ 61 h 19"/>
                <a:gd name="T6" fmla="*/ 47 w 22"/>
                <a:gd name="T7" fmla="*/ 21 h 19"/>
                <a:gd name="T8" fmla="*/ 7 w 22"/>
                <a:gd name="T9" fmla="*/ 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19"/>
                <a:gd name="T17" fmla="*/ 22 w 22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19">
                  <a:moveTo>
                    <a:pt x="2" y="2"/>
                  </a:moveTo>
                  <a:cubicBezTo>
                    <a:pt x="0" y="3"/>
                    <a:pt x="3" y="8"/>
                    <a:pt x="8" y="13"/>
                  </a:cubicBezTo>
                  <a:cubicBezTo>
                    <a:pt x="13" y="17"/>
                    <a:pt x="19" y="19"/>
                    <a:pt x="20" y="17"/>
                  </a:cubicBezTo>
                  <a:cubicBezTo>
                    <a:pt x="22" y="15"/>
                    <a:pt x="19" y="10"/>
                    <a:pt x="14" y="6"/>
                  </a:cubicBezTo>
                  <a:cubicBezTo>
                    <a:pt x="9" y="2"/>
                    <a:pt x="3" y="0"/>
                    <a:pt x="2" y="2"/>
                  </a:cubicBezTo>
                  <a:close/>
                </a:path>
              </a:pathLst>
            </a:custGeom>
            <a:solidFill>
              <a:srgbClr val="0089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0" name="Freeform 240"/>
            <p:cNvSpPr>
              <a:spLocks/>
            </p:cNvSpPr>
            <p:nvPr/>
          </p:nvSpPr>
          <p:spPr bwMode="auto">
            <a:xfrm>
              <a:off x="3805" y="2215"/>
              <a:ext cx="162" cy="252"/>
            </a:xfrm>
            <a:custGeom>
              <a:avLst/>
              <a:gdLst>
                <a:gd name="T0" fmla="*/ 24 w 48"/>
                <a:gd name="T1" fmla="*/ 205 h 70"/>
                <a:gd name="T2" fmla="*/ 54 w 48"/>
                <a:gd name="T3" fmla="*/ 252 h 70"/>
                <a:gd name="T4" fmla="*/ 101 w 48"/>
                <a:gd name="T5" fmla="*/ 194 h 70"/>
                <a:gd name="T6" fmla="*/ 142 w 48"/>
                <a:gd name="T7" fmla="*/ 137 h 70"/>
                <a:gd name="T8" fmla="*/ 61 w 48"/>
                <a:gd name="T9" fmla="*/ 0 h 70"/>
                <a:gd name="T10" fmla="*/ 108 w 48"/>
                <a:gd name="T11" fmla="*/ 144 h 70"/>
                <a:gd name="T12" fmla="*/ 74 w 48"/>
                <a:gd name="T13" fmla="*/ 184 h 70"/>
                <a:gd name="T14" fmla="*/ 0 w 48"/>
                <a:gd name="T15" fmla="*/ 184 h 7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70"/>
                <a:gd name="T26" fmla="*/ 48 w 48"/>
                <a:gd name="T27" fmla="*/ 70 h 7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70">
                  <a:moveTo>
                    <a:pt x="7" y="57"/>
                  </a:moveTo>
                  <a:cubicBezTo>
                    <a:pt x="11" y="60"/>
                    <a:pt x="13" y="65"/>
                    <a:pt x="16" y="70"/>
                  </a:cubicBezTo>
                  <a:cubicBezTo>
                    <a:pt x="22" y="69"/>
                    <a:pt x="27" y="58"/>
                    <a:pt x="30" y="54"/>
                  </a:cubicBezTo>
                  <a:cubicBezTo>
                    <a:pt x="34" y="49"/>
                    <a:pt x="40" y="43"/>
                    <a:pt x="42" y="38"/>
                  </a:cubicBezTo>
                  <a:cubicBezTo>
                    <a:pt x="48" y="24"/>
                    <a:pt x="28" y="7"/>
                    <a:pt x="18" y="0"/>
                  </a:cubicBezTo>
                  <a:cubicBezTo>
                    <a:pt x="25" y="12"/>
                    <a:pt x="43" y="24"/>
                    <a:pt x="32" y="40"/>
                  </a:cubicBezTo>
                  <a:cubicBezTo>
                    <a:pt x="30" y="43"/>
                    <a:pt x="26" y="48"/>
                    <a:pt x="22" y="51"/>
                  </a:cubicBezTo>
                  <a:cubicBezTo>
                    <a:pt x="15" y="55"/>
                    <a:pt x="8" y="52"/>
                    <a:pt x="0" y="51"/>
                  </a:cubicBezTo>
                </a:path>
              </a:pathLst>
            </a:custGeom>
            <a:solidFill>
              <a:srgbClr val="00AC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1" name="Freeform 241"/>
            <p:cNvSpPr>
              <a:spLocks/>
            </p:cNvSpPr>
            <p:nvPr/>
          </p:nvSpPr>
          <p:spPr bwMode="auto">
            <a:xfrm>
              <a:off x="3690" y="2215"/>
              <a:ext cx="71" cy="126"/>
            </a:xfrm>
            <a:custGeom>
              <a:avLst/>
              <a:gdLst>
                <a:gd name="T0" fmla="*/ 54 w 21"/>
                <a:gd name="T1" fmla="*/ 126 h 35"/>
                <a:gd name="T2" fmla="*/ 3 w 21"/>
                <a:gd name="T3" fmla="*/ 90 h 35"/>
                <a:gd name="T4" fmla="*/ 37 w 21"/>
                <a:gd name="T5" fmla="*/ 40 h 35"/>
                <a:gd name="T6" fmla="*/ 71 w 21"/>
                <a:gd name="T7" fmla="*/ 0 h 35"/>
                <a:gd name="T8" fmla="*/ 47 w 21"/>
                <a:gd name="T9" fmla="*/ 61 h 35"/>
                <a:gd name="T10" fmla="*/ 61 w 21"/>
                <a:gd name="T11" fmla="*/ 115 h 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35"/>
                <a:gd name="T20" fmla="*/ 21 w 21"/>
                <a:gd name="T21" fmla="*/ 35 h 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35">
                  <a:moveTo>
                    <a:pt x="16" y="35"/>
                  </a:moveTo>
                  <a:cubicBezTo>
                    <a:pt x="13" y="28"/>
                    <a:pt x="0" y="33"/>
                    <a:pt x="1" y="25"/>
                  </a:cubicBezTo>
                  <a:cubicBezTo>
                    <a:pt x="2" y="21"/>
                    <a:pt x="9" y="14"/>
                    <a:pt x="11" y="11"/>
                  </a:cubicBezTo>
                  <a:cubicBezTo>
                    <a:pt x="14" y="7"/>
                    <a:pt x="17" y="2"/>
                    <a:pt x="21" y="0"/>
                  </a:cubicBezTo>
                  <a:cubicBezTo>
                    <a:pt x="19" y="5"/>
                    <a:pt x="13" y="10"/>
                    <a:pt x="14" y="17"/>
                  </a:cubicBezTo>
                  <a:cubicBezTo>
                    <a:pt x="14" y="20"/>
                    <a:pt x="16" y="29"/>
                    <a:pt x="18" y="3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2" name="Freeform 242"/>
            <p:cNvSpPr>
              <a:spLocks/>
            </p:cNvSpPr>
            <p:nvPr/>
          </p:nvSpPr>
          <p:spPr bwMode="auto">
            <a:xfrm>
              <a:off x="3852" y="2341"/>
              <a:ext cx="88" cy="116"/>
            </a:xfrm>
            <a:custGeom>
              <a:avLst/>
              <a:gdLst>
                <a:gd name="T0" fmla="*/ 0 w 26"/>
                <a:gd name="T1" fmla="*/ 91 h 32"/>
                <a:gd name="T2" fmla="*/ 34 w 26"/>
                <a:gd name="T3" fmla="*/ 72 h 32"/>
                <a:gd name="T4" fmla="*/ 88 w 26"/>
                <a:gd name="T5" fmla="*/ 0 h 32"/>
                <a:gd name="T6" fmla="*/ 37 w 26"/>
                <a:gd name="T7" fmla="*/ 58 h 32"/>
                <a:gd name="T8" fmla="*/ 20 w 26"/>
                <a:gd name="T9" fmla="*/ 72 h 32"/>
                <a:gd name="T10" fmla="*/ 0 w 26"/>
                <a:gd name="T11" fmla="*/ 8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32"/>
                <a:gd name="T20" fmla="*/ 26 w 26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32">
                  <a:moveTo>
                    <a:pt x="0" y="25"/>
                  </a:moveTo>
                  <a:cubicBezTo>
                    <a:pt x="2" y="32"/>
                    <a:pt x="8" y="23"/>
                    <a:pt x="10" y="20"/>
                  </a:cubicBezTo>
                  <a:cubicBezTo>
                    <a:pt x="15" y="14"/>
                    <a:pt x="23" y="7"/>
                    <a:pt x="26" y="0"/>
                  </a:cubicBezTo>
                  <a:cubicBezTo>
                    <a:pt x="21" y="5"/>
                    <a:pt x="16" y="11"/>
                    <a:pt x="11" y="16"/>
                  </a:cubicBezTo>
                  <a:cubicBezTo>
                    <a:pt x="9" y="18"/>
                    <a:pt x="8" y="19"/>
                    <a:pt x="6" y="20"/>
                  </a:cubicBezTo>
                  <a:cubicBezTo>
                    <a:pt x="4" y="21"/>
                    <a:pt x="2" y="20"/>
                    <a:pt x="0" y="22"/>
                  </a:cubicBezTo>
                </a:path>
              </a:pathLst>
            </a:custGeom>
            <a:solidFill>
              <a:srgbClr val="0089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3" name="Freeform 243"/>
            <p:cNvSpPr>
              <a:spLocks/>
            </p:cNvSpPr>
            <p:nvPr/>
          </p:nvSpPr>
          <p:spPr bwMode="auto">
            <a:xfrm>
              <a:off x="3491" y="2658"/>
              <a:ext cx="108" cy="76"/>
            </a:xfrm>
            <a:custGeom>
              <a:avLst/>
              <a:gdLst>
                <a:gd name="T0" fmla="*/ 10 w 32"/>
                <a:gd name="T1" fmla="*/ 22 h 21"/>
                <a:gd name="T2" fmla="*/ 3 w 32"/>
                <a:gd name="T3" fmla="*/ 7 h 21"/>
                <a:gd name="T4" fmla="*/ 17 w 32"/>
                <a:gd name="T5" fmla="*/ 7 h 21"/>
                <a:gd name="T6" fmla="*/ 47 w 32"/>
                <a:gd name="T7" fmla="*/ 18 h 21"/>
                <a:gd name="T8" fmla="*/ 74 w 32"/>
                <a:gd name="T9" fmla="*/ 76 h 21"/>
                <a:gd name="T10" fmla="*/ 67 w 32"/>
                <a:gd name="T11" fmla="*/ 69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1"/>
                <a:gd name="T20" fmla="*/ 32 w 32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1">
                  <a:moveTo>
                    <a:pt x="3" y="6"/>
                  </a:moveTo>
                  <a:cubicBezTo>
                    <a:pt x="2" y="5"/>
                    <a:pt x="0" y="3"/>
                    <a:pt x="1" y="2"/>
                  </a:cubicBezTo>
                  <a:cubicBezTo>
                    <a:pt x="2" y="0"/>
                    <a:pt x="4" y="2"/>
                    <a:pt x="5" y="2"/>
                  </a:cubicBezTo>
                  <a:cubicBezTo>
                    <a:pt x="8" y="3"/>
                    <a:pt x="11" y="4"/>
                    <a:pt x="14" y="5"/>
                  </a:cubicBezTo>
                  <a:cubicBezTo>
                    <a:pt x="18" y="8"/>
                    <a:pt x="32" y="18"/>
                    <a:pt x="22" y="21"/>
                  </a:cubicBezTo>
                  <a:cubicBezTo>
                    <a:pt x="22" y="20"/>
                    <a:pt x="21" y="20"/>
                    <a:pt x="20" y="19"/>
                  </a:cubicBezTo>
                </a:path>
              </a:pathLst>
            </a:custGeom>
            <a:solidFill>
              <a:srgbClr val="EFF8F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4" name="Freeform 244"/>
            <p:cNvSpPr>
              <a:spLocks/>
            </p:cNvSpPr>
            <p:nvPr/>
          </p:nvSpPr>
          <p:spPr bwMode="auto">
            <a:xfrm>
              <a:off x="3488" y="2658"/>
              <a:ext cx="104" cy="90"/>
            </a:xfrm>
            <a:custGeom>
              <a:avLst/>
              <a:gdLst>
                <a:gd name="T0" fmla="*/ 70 w 31"/>
                <a:gd name="T1" fmla="*/ 83 h 25"/>
                <a:gd name="T2" fmla="*/ 37 w 31"/>
                <a:gd name="T3" fmla="*/ 32 h 25"/>
                <a:gd name="T4" fmla="*/ 0 w 31"/>
                <a:gd name="T5" fmla="*/ 22 h 25"/>
                <a:gd name="T6" fmla="*/ 70 w 31"/>
                <a:gd name="T7" fmla="*/ 9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"/>
                <a:gd name="T13" fmla="*/ 0 h 25"/>
                <a:gd name="T14" fmla="*/ 31 w 31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" h="25">
                  <a:moveTo>
                    <a:pt x="21" y="23"/>
                  </a:moveTo>
                  <a:cubicBezTo>
                    <a:pt x="21" y="17"/>
                    <a:pt x="15" y="12"/>
                    <a:pt x="11" y="9"/>
                  </a:cubicBezTo>
                  <a:cubicBezTo>
                    <a:pt x="7" y="7"/>
                    <a:pt x="4" y="7"/>
                    <a:pt x="0" y="6"/>
                  </a:cubicBezTo>
                  <a:cubicBezTo>
                    <a:pt x="2" y="0"/>
                    <a:pt x="31" y="14"/>
                    <a:pt x="21" y="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5" name="Freeform 245"/>
            <p:cNvSpPr>
              <a:spLocks/>
            </p:cNvSpPr>
            <p:nvPr/>
          </p:nvSpPr>
          <p:spPr bwMode="auto">
            <a:xfrm>
              <a:off x="3488" y="2680"/>
              <a:ext cx="74" cy="65"/>
            </a:xfrm>
            <a:custGeom>
              <a:avLst/>
              <a:gdLst>
                <a:gd name="T0" fmla="*/ 7 w 22"/>
                <a:gd name="T1" fmla="*/ 4 h 18"/>
                <a:gd name="T2" fmla="*/ 27 w 22"/>
                <a:gd name="T3" fmla="*/ 43 h 18"/>
                <a:gd name="T4" fmla="*/ 67 w 22"/>
                <a:gd name="T5" fmla="*/ 61 h 18"/>
                <a:gd name="T6" fmla="*/ 47 w 22"/>
                <a:gd name="T7" fmla="*/ 22 h 18"/>
                <a:gd name="T8" fmla="*/ 7 w 22"/>
                <a:gd name="T9" fmla="*/ 4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18"/>
                <a:gd name="T17" fmla="*/ 22 w 22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18">
                  <a:moveTo>
                    <a:pt x="2" y="1"/>
                  </a:moveTo>
                  <a:cubicBezTo>
                    <a:pt x="0" y="3"/>
                    <a:pt x="3" y="8"/>
                    <a:pt x="8" y="12"/>
                  </a:cubicBezTo>
                  <a:cubicBezTo>
                    <a:pt x="13" y="17"/>
                    <a:pt x="19" y="18"/>
                    <a:pt x="20" y="17"/>
                  </a:cubicBezTo>
                  <a:cubicBezTo>
                    <a:pt x="22" y="15"/>
                    <a:pt x="19" y="10"/>
                    <a:pt x="14" y="6"/>
                  </a:cubicBezTo>
                  <a:cubicBezTo>
                    <a:pt x="8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0089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6" name="Freeform 246"/>
            <p:cNvSpPr>
              <a:spLocks/>
            </p:cNvSpPr>
            <p:nvPr/>
          </p:nvSpPr>
          <p:spPr bwMode="auto">
            <a:xfrm>
              <a:off x="3501" y="2694"/>
              <a:ext cx="41" cy="36"/>
            </a:xfrm>
            <a:custGeom>
              <a:avLst/>
              <a:gdLst>
                <a:gd name="T0" fmla="*/ 3 w 12"/>
                <a:gd name="T1" fmla="*/ 0 h 10"/>
                <a:gd name="T2" fmla="*/ 38 w 12"/>
                <a:gd name="T3" fmla="*/ 36 h 10"/>
                <a:gd name="T4" fmla="*/ 0 w 12"/>
                <a:gd name="T5" fmla="*/ 11 h 10"/>
                <a:gd name="T6" fmla="*/ 0 60000 65536"/>
                <a:gd name="T7" fmla="*/ 0 60000 65536"/>
                <a:gd name="T8" fmla="*/ 0 60000 65536"/>
                <a:gd name="T9" fmla="*/ 0 w 12"/>
                <a:gd name="T10" fmla="*/ 0 h 10"/>
                <a:gd name="T11" fmla="*/ 12 w 12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10">
                  <a:moveTo>
                    <a:pt x="1" y="0"/>
                  </a:moveTo>
                  <a:cubicBezTo>
                    <a:pt x="5" y="1"/>
                    <a:pt x="12" y="5"/>
                    <a:pt x="11" y="10"/>
                  </a:cubicBezTo>
                  <a:cubicBezTo>
                    <a:pt x="7" y="9"/>
                    <a:pt x="2" y="7"/>
                    <a:pt x="0" y="3"/>
                  </a:cubicBezTo>
                </a:path>
              </a:pathLst>
            </a:custGeom>
            <a:solidFill>
              <a:srgbClr val="00659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7" name="Freeform 247"/>
            <p:cNvSpPr>
              <a:spLocks/>
            </p:cNvSpPr>
            <p:nvPr/>
          </p:nvSpPr>
          <p:spPr bwMode="auto">
            <a:xfrm>
              <a:off x="3504" y="2629"/>
              <a:ext cx="92" cy="90"/>
            </a:xfrm>
            <a:custGeom>
              <a:avLst/>
              <a:gdLst>
                <a:gd name="T0" fmla="*/ 3 w 27"/>
                <a:gd name="T1" fmla="*/ 18 h 25"/>
                <a:gd name="T2" fmla="*/ 78 w 27"/>
                <a:gd name="T3" fmla="*/ 90 h 25"/>
                <a:gd name="T4" fmla="*/ 68 w 27"/>
                <a:gd name="T5" fmla="*/ 58 h 25"/>
                <a:gd name="T6" fmla="*/ 0 w 27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"/>
                <a:gd name="T13" fmla="*/ 0 h 25"/>
                <a:gd name="T14" fmla="*/ 27 w 27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" h="25">
                  <a:moveTo>
                    <a:pt x="1" y="5"/>
                  </a:moveTo>
                  <a:cubicBezTo>
                    <a:pt x="9" y="9"/>
                    <a:pt x="18" y="17"/>
                    <a:pt x="23" y="25"/>
                  </a:cubicBezTo>
                  <a:cubicBezTo>
                    <a:pt x="27" y="21"/>
                    <a:pt x="24" y="19"/>
                    <a:pt x="20" y="16"/>
                  </a:cubicBezTo>
                  <a:cubicBezTo>
                    <a:pt x="15" y="10"/>
                    <a:pt x="7" y="4"/>
                    <a:pt x="0" y="0"/>
                  </a:cubicBezTo>
                </a:path>
              </a:pathLst>
            </a:custGeom>
            <a:solidFill>
              <a:srgbClr val="DCF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8" name="Freeform 248"/>
            <p:cNvSpPr>
              <a:spLocks/>
            </p:cNvSpPr>
            <p:nvPr/>
          </p:nvSpPr>
          <p:spPr bwMode="auto">
            <a:xfrm>
              <a:off x="3511" y="2424"/>
              <a:ext cx="176" cy="245"/>
            </a:xfrm>
            <a:custGeom>
              <a:avLst/>
              <a:gdLst>
                <a:gd name="T0" fmla="*/ 17 w 52"/>
                <a:gd name="T1" fmla="*/ 227 h 68"/>
                <a:gd name="T2" fmla="*/ 3 w 52"/>
                <a:gd name="T3" fmla="*/ 202 h 68"/>
                <a:gd name="T4" fmla="*/ 37 w 52"/>
                <a:gd name="T5" fmla="*/ 148 h 68"/>
                <a:gd name="T6" fmla="*/ 139 w 52"/>
                <a:gd name="T7" fmla="*/ 18 h 68"/>
                <a:gd name="T8" fmla="*/ 166 w 52"/>
                <a:gd name="T9" fmla="*/ 0 h 68"/>
                <a:gd name="T10" fmla="*/ 173 w 52"/>
                <a:gd name="T11" fmla="*/ 22 h 68"/>
                <a:gd name="T12" fmla="*/ 149 w 52"/>
                <a:gd name="T13" fmla="*/ 61 h 68"/>
                <a:gd name="T14" fmla="*/ 105 w 52"/>
                <a:gd name="T15" fmla="*/ 137 h 68"/>
                <a:gd name="T16" fmla="*/ 78 w 52"/>
                <a:gd name="T17" fmla="*/ 187 h 68"/>
                <a:gd name="T18" fmla="*/ 71 w 52"/>
                <a:gd name="T19" fmla="*/ 223 h 68"/>
                <a:gd name="T20" fmla="*/ 30 w 52"/>
                <a:gd name="T21" fmla="*/ 241 h 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2"/>
                <a:gd name="T34" fmla="*/ 0 h 68"/>
                <a:gd name="T35" fmla="*/ 52 w 52"/>
                <a:gd name="T36" fmla="*/ 68 h 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2" h="68">
                  <a:moveTo>
                    <a:pt x="5" y="63"/>
                  </a:moveTo>
                  <a:cubicBezTo>
                    <a:pt x="2" y="61"/>
                    <a:pt x="1" y="59"/>
                    <a:pt x="1" y="56"/>
                  </a:cubicBezTo>
                  <a:cubicBezTo>
                    <a:pt x="0" y="52"/>
                    <a:pt x="8" y="44"/>
                    <a:pt x="11" y="41"/>
                  </a:cubicBezTo>
                  <a:cubicBezTo>
                    <a:pt x="21" y="29"/>
                    <a:pt x="30" y="16"/>
                    <a:pt x="41" y="5"/>
                  </a:cubicBezTo>
                  <a:cubicBezTo>
                    <a:pt x="43" y="3"/>
                    <a:pt x="46" y="0"/>
                    <a:pt x="49" y="0"/>
                  </a:cubicBezTo>
                  <a:cubicBezTo>
                    <a:pt x="52" y="1"/>
                    <a:pt x="52" y="4"/>
                    <a:pt x="51" y="6"/>
                  </a:cubicBezTo>
                  <a:cubicBezTo>
                    <a:pt x="50" y="10"/>
                    <a:pt x="47" y="14"/>
                    <a:pt x="44" y="17"/>
                  </a:cubicBezTo>
                  <a:cubicBezTo>
                    <a:pt x="40" y="24"/>
                    <a:pt x="34" y="30"/>
                    <a:pt x="31" y="38"/>
                  </a:cubicBezTo>
                  <a:cubicBezTo>
                    <a:pt x="28" y="42"/>
                    <a:pt x="26" y="47"/>
                    <a:pt x="23" y="52"/>
                  </a:cubicBezTo>
                  <a:cubicBezTo>
                    <a:pt x="21" y="55"/>
                    <a:pt x="22" y="58"/>
                    <a:pt x="21" y="62"/>
                  </a:cubicBezTo>
                  <a:cubicBezTo>
                    <a:pt x="19" y="68"/>
                    <a:pt x="14" y="68"/>
                    <a:pt x="9" y="67"/>
                  </a:cubicBezTo>
                </a:path>
              </a:pathLst>
            </a:custGeom>
            <a:solidFill>
              <a:srgbClr val="E6F4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19" name="Freeform 249"/>
            <p:cNvSpPr>
              <a:spLocks/>
            </p:cNvSpPr>
            <p:nvPr/>
          </p:nvSpPr>
          <p:spPr bwMode="auto">
            <a:xfrm>
              <a:off x="3535" y="2489"/>
              <a:ext cx="105" cy="151"/>
            </a:xfrm>
            <a:custGeom>
              <a:avLst/>
              <a:gdLst>
                <a:gd name="T0" fmla="*/ 7 w 31"/>
                <a:gd name="T1" fmla="*/ 144 h 42"/>
                <a:gd name="T2" fmla="*/ 44 w 31"/>
                <a:gd name="T3" fmla="*/ 72 h 42"/>
                <a:gd name="T4" fmla="*/ 78 w 31"/>
                <a:gd name="T5" fmla="*/ 25 h 42"/>
                <a:gd name="T6" fmla="*/ 105 w 31"/>
                <a:gd name="T7" fmla="*/ 0 h 42"/>
                <a:gd name="T8" fmla="*/ 75 w 31"/>
                <a:gd name="T9" fmla="*/ 40 h 42"/>
                <a:gd name="T10" fmla="*/ 41 w 31"/>
                <a:gd name="T11" fmla="*/ 93 h 42"/>
                <a:gd name="T12" fmla="*/ 10 w 31"/>
                <a:gd name="T13" fmla="*/ 14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42"/>
                <a:gd name="T23" fmla="*/ 31 w 31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42">
                  <a:moveTo>
                    <a:pt x="2" y="40"/>
                  </a:moveTo>
                  <a:cubicBezTo>
                    <a:pt x="0" y="33"/>
                    <a:pt x="9" y="25"/>
                    <a:pt x="13" y="20"/>
                  </a:cubicBezTo>
                  <a:cubicBezTo>
                    <a:pt x="16" y="16"/>
                    <a:pt x="20" y="12"/>
                    <a:pt x="23" y="7"/>
                  </a:cubicBezTo>
                  <a:cubicBezTo>
                    <a:pt x="25" y="5"/>
                    <a:pt x="27" y="0"/>
                    <a:pt x="31" y="0"/>
                  </a:cubicBezTo>
                  <a:cubicBezTo>
                    <a:pt x="30" y="4"/>
                    <a:pt x="25" y="9"/>
                    <a:pt x="22" y="11"/>
                  </a:cubicBezTo>
                  <a:cubicBezTo>
                    <a:pt x="18" y="16"/>
                    <a:pt x="14" y="21"/>
                    <a:pt x="12" y="26"/>
                  </a:cubicBezTo>
                  <a:cubicBezTo>
                    <a:pt x="10" y="30"/>
                    <a:pt x="9" y="42"/>
                    <a:pt x="3" y="4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0" name="Freeform 250"/>
            <p:cNvSpPr>
              <a:spLocks/>
            </p:cNvSpPr>
            <p:nvPr/>
          </p:nvSpPr>
          <p:spPr bwMode="auto">
            <a:xfrm>
              <a:off x="3653" y="2457"/>
              <a:ext cx="14" cy="21"/>
            </a:xfrm>
            <a:custGeom>
              <a:avLst/>
              <a:gdLst>
                <a:gd name="T0" fmla="*/ 0 w 4"/>
                <a:gd name="T1" fmla="*/ 14 h 6"/>
                <a:gd name="T2" fmla="*/ 7 w 4"/>
                <a:gd name="T3" fmla="*/ 0 h 6"/>
                <a:gd name="T4" fmla="*/ 0 w 4"/>
                <a:gd name="T5" fmla="*/ 18 h 6"/>
                <a:gd name="T6" fmla="*/ 0 60000 65536"/>
                <a:gd name="T7" fmla="*/ 0 60000 65536"/>
                <a:gd name="T8" fmla="*/ 0 60000 65536"/>
                <a:gd name="T9" fmla="*/ 0 w 4"/>
                <a:gd name="T10" fmla="*/ 0 h 6"/>
                <a:gd name="T11" fmla="*/ 4 w 4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6">
                  <a:moveTo>
                    <a:pt x="0" y="4"/>
                  </a:moveTo>
                  <a:cubicBezTo>
                    <a:pt x="0" y="2"/>
                    <a:pt x="0" y="1"/>
                    <a:pt x="2" y="0"/>
                  </a:cubicBezTo>
                  <a:cubicBezTo>
                    <a:pt x="4" y="1"/>
                    <a:pt x="3" y="6"/>
                    <a:pt x="0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1" name="Freeform 251"/>
            <p:cNvSpPr>
              <a:spLocks/>
            </p:cNvSpPr>
            <p:nvPr/>
          </p:nvSpPr>
          <p:spPr bwMode="auto">
            <a:xfrm>
              <a:off x="3606" y="2428"/>
              <a:ext cx="182" cy="302"/>
            </a:xfrm>
            <a:custGeom>
              <a:avLst/>
              <a:gdLst>
                <a:gd name="T0" fmla="*/ 0 w 54"/>
                <a:gd name="T1" fmla="*/ 302 h 84"/>
                <a:gd name="T2" fmla="*/ 175 w 54"/>
                <a:gd name="T3" fmla="*/ 90 h 84"/>
                <a:gd name="T4" fmla="*/ 121 w 54"/>
                <a:gd name="T5" fmla="*/ 0 h 84"/>
                <a:gd name="T6" fmla="*/ 148 w 54"/>
                <a:gd name="T7" fmla="*/ 86 h 84"/>
                <a:gd name="T8" fmla="*/ 0 w 54"/>
                <a:gd name="T9" fmla="*/ 302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84"/>
                <a:gd name="T17" fmla="*/ 54 w 54"/>
                <a:gd name="T18" fmla="*/ 84 h 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84">
                  <a:moveTo>
                    <a:pt x="0" y="84"/>
                  </a:moveTo>
                  <a:cubicBezTo>
                    <a:pt x="52" y="25"/>
                    <a:pt x="52" y="25"/>
                    <a:pt x="52" y="25"/>
                  </a:cubicBezTo>
                  <a:cubicBezTo>
                    <a:pt x="52" y="25"/>
                    <a:pt x="54" y="12"/>
                    <a:pt x="36" y="0"/>
                  </a:cubicBezTo>
                  <a:cubicBezTo>
                    <a:pt x="41" y="7"/>
                    <a:pt x="49" y="14"/>
                    <a:pt x="44" y="24"/>
                  </a:cubicBezTo>
                  <a:cubicBezTo>
                    <a:pt x="39" y="35"/>
                    <a:pt x="0" y="84"/>
                    <a:pt x="0" y="84"/>
                  </a:cubicBezTo>
                  <a:close/>
                </a:path>
              </a:pathLst>
            </a:custGeom>
            <a:solidFill>
              <a:srgbClr val="91CE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2" name="Freeform 252"/>
            <p:cNvSpPr>
              <a:spLocks/>
            </p:cNvSpPr>
            <p:nvPr/>
          </p:nvSpPr>
          <p:spPr bwMode="auto">
            <a:xfrm>
              <a:off x="4163" y="1585"/>
              <a:ext cx="287" cy="281"/>
            </a:xfrm>
            <a:custGeom>
              <a:avLst/>
              <a:gdLst>
                <a:gd name="T0" fmla="*/ 135 w 85"/>
                <a:gd name="T1" fmla="*/ 50 h 78"/>
                <a:gd name="T2" fmla="*/ 0 w 85"/>
                <a:gd name="T3" fmla="*/ 216 h 78"/>
                <a:gd name="T4" fmla="*/ 78 w 85"/>
                <a:gd name="T5" fmla="*/ 281 h 78"/>
                <a:gd name="T6" fmla="*/ 287 w 85"/>
                <a:gd name="T7" fmla="*/ 0 h 78"/>
                <a:gd name="T8" fmla="*/ 132 w 85"/>
                <a:gd name="T9" fmla="*/ 112 h 78"/>
                <a:gd name="T10" fmla="*/ 135 w 85"/>
                <a:gd name="T11" fmla="*/ 50 h 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5"/>
                <a:gd name="T19" fmla="*/ 0 h 78"/>
                <a:gd name="T20" fmla="*/ 85 w 85"/>
                <a:gd name="T21" fmla="*/ 78 h 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5" h="78">
                  <a:moveTo>
                    <a:pt x="40" y="14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60" y="26"/>
                    <a:pt x="43" y="34"/>
                    <a:pt x="39" y="31"/>
                  </a:cubicBezTo>
                  <a:cubicBezTo>
                    <a:pt x="36" y="27"/>
                    <a:pt x="40" y="14"/>
                    <a:pt x="40" y="14"/>
                  </a:cubicBezTo>
                  <a:close/>
                </a:path>
              </a:pathLst>
            </a:custGeom>
            <a:solidFill>
              <a:srgbClr val="00ACD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3" name="Freeform 253"/>
            <p:cNvSpPr>
              <a:spLocks/>
            </p:cNvSpPr>
            <p:nvPr/>
          </p:nvSpPr>
          <p:spPr bwMode="auto">
            <a:xfrm>
              <a:off x="4163" y="1744"/>
              <a:ext cx="159" cy="122"/>
            </a:xfrm>
            <a:custGeom>
              <a:avLst/>
              <a:gdLst>
                <a:gd name="T0" fmla="*/ 0 w 47"/>
                <a:gd name="T1" fmla="*/ 57 h 34"/>
                <a:gd name="T2" fmla="*/ 71 w 47"/>
                <a:gd name="T3" fmla="*/ 122 h 34"/>
                <a:gd name="T4" fmla="*/ 159 w 47"/>
                <a:gd name="T5" fmla="*/ 0 h 34"/>
                <a:gd name="T6" fmla="*/ 71 w 47"/>
                <a:gd name="T7" fmla="*/ 61 h 34"/>
                <a:gd name="T8" fmla="*/ 3 w 47"/>
                <a:gd name="T9" fmla="*/ 50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34"/>
                <a:gd name="T17" fmla="*/ 47 w 47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34">
                  <a:moveTo>
                    <a:pt x="0" y="16"/>
                  </a:moveTo>
                  <a:cubicBezTo>
                    <a:pt x="7" y="19"/>
                    <a:pt x="14" y="29"/>
                    <a:pt x="21" y="34"/>
                  </a:cubicBezTo>
                  <a:cubicBezTo>
                    <a:pt x="30" y="23"/>
                    <a:pt x="39" y="12"/>
                    <a:pt x="47" y="0"/>
                  </a:cubicBezTo>
                  <a:cubicBezTo>
                    <a:pt x="40" y="6"/>
                    <a:pt x="32" y="17"/>
                    <a:pt x="21" y="17"/>
                  </a:cubicBezTo>
                  <a:cubicBezTo>
                    <a:pt x="14" y="17"/>
                    <a:pt x="8" y="12"/>
                    <a:pt x="1" y="14"/>
                  </a:cubicBezTo>
                </a:path>
              </a:pathLst>
            </a:custGeom>
            <a:solidFill>
              <a:srgbClr val="0089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4" name="Freeform 254"/>
            <p:cNvSpPr>
              <a:spLocks/>
            </p:cNvSpPr>
            <p:nvPr/>
          </p:nvSpPr>
          <p:spPr bwMode="auto">
            <a:xfrm>
              <a:off x="4309" y="1517"/>
              <a:ext cx="135" cy="101"/>
            </a:xfrm>
            <a:custGeom>
              <a:avLst/>
              <a:gdLst>
                <a:gd name="T0" fmla="*/ 0 w 40"/>
                <a:gd name="T1" fmla="*/ 101 h 28"/>
                <a:gd name="T2" fmla="*/ 84 w 40"/>
                <a:gd name="T3" fmla="*/ 0 h 28"/>
                <a:gd name="T4" fmla="*/ 135 w 40"/>
                <a:gd name="T5" fmla="*/ 47 h 28"/>
                <a:gd name="T6" fmla="*/ 14 w 40"/>
                <a:gd name="T7" fmla="*/ 97 h 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"/>
                <a:gd name="T13" fmla="*/ 0 h 28"/>
                <a:gd name="T14" fmla="*/ 40 w 40"/>
                <a:gd name="T15" fmla="*/ 28 h 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" h="28">
                  <a:moveTo>
                    <a:pt x="0" y="28"/>
                  </a:moveTo>
                  <a:cubicBezTo>
                    <a:pt x="7" y="19"/>
                    <a:pt x="15" y="7"/>
                    <a:pt x="25" y="0"/>
                  </a:cubicBezTo>
                  <a:cubicBezTo>
                    <a:pt x="30" y="2"/>
                    <a:pt x="40" y="5"/>
                    <a:pt x="40" y="13"/>
                  </a:cubicBezTo>
                  <a:cubicBezTo>
                    <a:pt x="31" y="2"/>
                    <a:pt x="10" y="20"/>
                    <a:pt x="4" y="27"/>
                  </a:cubicBezTo>
                </a:path>
              </a:pathLst>
            </a:custGeom>
            <a:solidFill>
              <a:srgbClr val="DCF0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5" name="Freeform 255"/>
            <p:cNvSpPr>
              <a:spLocks/>
            </p:cNvSpPr>
            <p:nvPr/>
          </p:nvSpPr>
          <p:spPr bwMode="auto">
            <a:xfrm>
              <a:off x="4366" y="1517"/>
              <a:ext cx="47" cy="43"/>
            </a:xfrm>
            <a:custGeom>
              <a:avLst/>
              <a:gdLst>
                <a:gd name="T0" fmla="*/ 0 w 14"/>
                <a:gd name="T1" fmla="*/ 43 h 12"/>
                <a:gd name="T2" fmla="*/ 34 w 14"/>
                <a:gd name="T3" fmla="*/ 14 h 12"/>
                <a:gd name="T4" fmla="*/ 0 w 14"/>
                <a:gd name="T5" fmla="*/ 43 h 12"/>
                <a:gd name="T6" fmla="*/ 0 60000 65536"/>
                <a:gd name="T7" fmla="*/ 0 60000 65536"/>
                <a:gd name="T8" fmla="*/ 0 60000 65536"/>
                <a:gd name="T9" fmla="*/ 0 w 14"/>
                <a:gd name="T10" fmla="*/ 0 h 12"/>
                <a:gd name="T11" fmla="*/ 14 w 1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" h="12">
                  <a:moveTo>
                    <a:pt x="0" y="12"/>
                  </a:moveTo>
                  <a:cubicBezTo>
                    <a:pt x="1" y="9"/>
                    <a:pt x="7" y="0"/>
                    <a:pt x="10" y="4"/>
                  </a:cubicBezTo>
                  <a:cubicBezTo>
                    <a:pt x="14" y="9"/>
                    <a:pt x="1" y="8"/>
                    <a:pt x="0" y="1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6" name="Freeform 256"/>
            <p:cNvSpPr>
              <a:spLocks/>
            </p:cNvSpPr>
            <p:nvPr/>
          </p:nvSpPr>
          <p:spPr bwMode="auto">
            <a:xfrm>
              <a:off x="3349" y="1575"/>
              <a:ext cx="1237" cy="1119"/>
            </a:xfrm>
            <a:custGeom>
              <a:avLst/>
              <a:gdLst>
                <a:gd name="T0" fmla="*/ 1129 w 366"/>
                <a:gd name="T1" fmla="*/ 1119 h 311"/>
                <a:gd name="T2" fmla="*/ 760 w 366"/>
                <a:gd name="T3" fmla="*/ 374 h 311"/>
                <a:gd name="T4" fmla="*/ 0 w 366"/>
                <a:gd name="T5" fmla="*/ 137 h 311"/>
                <a:gd name="T6" fmla="*/ 0 60000 65536"/>
                <a:gd name="T7" fmla="*/ 0 60000 65536"/>
                <a:gd name="T8" fmla="*/ 0 60000 65536"/>
                <a:gd name="T9" fmla="*/ 0 w 366"/>
                <a:gd name="T10" fmla="*/ 0 h 311"/>
                <a:gd name="T11" fmla="*/ 366 w 366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6" h="311">
                  <a:moveTo>
                    <a:pt x="334" y="311"/>
                  </a:moveTo>
                  <a:cubicBezTo>
                    <a:pt x="366" y="272"/>
                    <a:pt x="317" y="180"/>
                    <a:pt x="225" y="104"/>
                  </a:cubicBezTo>
                  <a:cubicBezTo>
                    <a:pt x="132" y="29"/>
                    <a:pt x="32" y="0"/>
                    <a:pt x="0" y="38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7" name="Freeform 257"/>
            <p:cNvSpPr>
              <a:spLocks/>
            </p:cNvSpPr>
            <p:nvPr/>
          </p:nvSpPr>
          <p:spPr bwMode="auto">
            <a:xfrm>
              <a:off x="3785" y="2273"/>
              <a:ext cx="108" cy="86"/>
            </a:xfrm>
            <a:custGeom>
              <a:avLst/>
              <a:gdLst>
                <a:gd name="T0" fmla="*/ 0 w 32"/>
                <a:gd name="T1" fmla="*/ 0 h 24"/>
                <a:gd name="T2" fmla="*/ 40 w 32"/>
                <a:gd name="T3" fmla="*/ 43 h 24"/>
                <a:gd name="T4" fmla="*/ 108 w 32"/>
                <a:gd name="T5" fmla="*/ 86 h 24"/>
                <a:gd name="T6" fmla="*/ 0 60000 65536"/>
                <a:gd name="T7" fmla="*/ 0 60000 65536"/>
                <a:gd name="T8" fmla="*/ 0 60000 65536"/>
                <a:gd name="T9" fmla="*/ 0 w 32"/>
                <a:gd name="T10" fmla="*/ 0 h 24"/>
                <a:gd name="T11" fmla="*/ 32 w 32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24">
                  <a:moveTo>
                    <a:pt x="0" y="0"/>
                  </a:moveTo>
                  <a:cubicBezTo>
                    <a:pt x="4" y="4"/>
                    <a:pt x="8" y="8"/>
                    <a:pt x="12" y="12"/>
                  </a:cubicBezTo>
                  <a:cubicBezTo>
                    <a:pt x="19" y="17"/>
                    <a:pt x="26" y="21"/>
                    <a:pt x="32" y="2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8" name="Freeform 258"/>
            <p:cNvSpPr>
              <a:spLocks/>
            </p:cNvSpPr>
            <p:nvPr/>
          </p:nvSpPr>
          <p:spPr bwMode="auto">
            <a:xfrm>
              <a:off x="3444" y="2637"/>
              <a:ext cx="158" cy="151"/>
            </a:xfrm>
            <a:custGeom>
              <a:avLst/>
              <a:gdLst>
                <a:gd name="T0" fmla="*/ 13 w 47"/>
                <a:gd name="T1" fmla="*/ 18 h 42"/>
                <a:gd name="T2" fmla="*/ 57 w 47"/>
                <a:gd name="T3" fmla="*/ 104 h 42"/>
                <a:gd name="T4" fmla="*/ 145 w 47"/>
                <a:gd name="T5" fmla="*/ 133 h 42"/>
                <a:gd name="T6" fmla="*/ 104 w 47"/>
                <a:gd name="T7" fmla="*/ 47 h 42"/>
                <a:gd name="T8" fmla="*/ 13 w 47"/>
                <a:gd name="T9" fmla="*/ 18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42"/>
                <a:gd name="T17" fmla="*/ 47 w 4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42">
                  <a:moveTo>
                    <a:pt x="4" y="5"/>
                  </a:moveTo>
                  <a:cubicBezTo>
                    <a:pt x="0" y="9"/>
                    <a:pt x="6" y="20"/>
                    <a:pt x="17" y="29"/>
                  </a:cubicBezTo>
                  <a:cubicBezTo>
                    <a:pt x="28" y="38"/>
                    <a:pt x="40" y="42"/>
                    <a:pt x="43" y="37"/>
                  </a:cubicBezTo>
                  <a:cubicBezTo>
                    <a:pt x="47" y="32"/>
                    <a:pt x="41" y="22"/>
                    <a:pt x="31" y="13"/>
                  </a:cubicBezTo>
                  <a:cubicBezTo>
                    <a:pt x="20" y="4"/>
                    <a:pt x="8" y="0"/>
                    <a:pt x="4" y="5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29" name="Freeform 259"/>
            <p:cNvSpPr>
              <a:spLocks/>
            </p:cNvSpPr>
            <p:nvPr/>
          </p:nvSpPr>
          <p:spPr bwMode="auto">
            <a:xfrm>
              <a:off x="3457" y="2374"/>
              <a:ext cx="352" cy="396"/>
            </a:xfrm>
            <a:custGeom>
              <a:avLst/>
              <a:gdLst>
                <a:gd name="T0" fmla="*/ 0 w 104"/>
                <a:gd name="T1" fmla="*/ 281 h 110"/>
                <a:gd name="T2" fmla="*/ 91 w 104"/>
                <a:gd name="T3" fmla="*/ 310 h 110"/>
                <a:gd name="T4" fmla="*/ 132 w 104"/>
                <a:gd name="T5" fmla="*/ 396 h 110"/>
                <a:gd name="T6" fmla="*/ 338 w 104"/>
                <a:gd name="T7" fmla="*/ 148 h 110"/>
                <a:gd name="T8" fmla="*/ 291 w 104"/>
                <a:gd name="T9" fmla="*/ 47 h 110"/>
                <a:gd name="T10" fmla="*/ 190 w 104"/>
                <a:gd name="T11" fmla="*/ 18 h 110"/>
                <a:gd name="T12" fmla="*/ 0 w 104"/>
                <a:gd name="T13" fmla="*/ 281 h 1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4"/>
                <a:gd name="T22" fmla="*/ 0 h 110"/>
                <a:gd name="T23" fmla="*/ 104 w 104"/>
                <a:gd name="T24" fmla="*/ 110 h 1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4" h="110">
                  <a:moveTo>
                    <a:pt x="0" y="78"/>
                  </a:moveTo>
                  <a:cubicBezTo>
                    <a:pt x="4" y="73"/>
                    <a:pt x="16" y="77"/>
                    <a:pt x="27" y="86"/>
                  </a:cubicBezTo>
                  <a:cubicBezTo>
                    <a:pt x="37" y="95"/>
                    <a:pt x="43" y="105"/>
                    <a:pt x="39" y="110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4" y="35"/>
                    <a:pt x="98" y="23"/>
                    <a:pt x="86" y="13"/>
                  </a:cubicBezTo>
                  <a:cubicBezTo>
                    <a:pt x="74" y="4"/>
                    <a:pt x="60" y="0"/>
                    <a:pt x="56" y="5"/>
                  </a:cubicBezTo>
                  <a:lnTo>
                    <a:pt x="0" y="78"/>
                  </a:ln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0" name="Freeform 260"/>
            <p:cNvSpPr>
              <a:spLocks/>
            </p:cNvSpPr>
            <p:nvPr/>
          </p:nvSpPr>
          <p:spPr bwMode="auto">
            <a:xfrm>
              <a:off x="3626" y="2320"/>
              <a:ext cx="233" cy="216"/>
            </a:xfrm>
            <a:custGeom>
              <a:avLst/>
              <a:gdLst>
                <a:gd name="T0" fmla="*/ 162 w 69"/>
                <a:gd name="T1" fmla="*/ 209 h 60"/>
                <a:gd name="T2" fmla="*/ 169 w 69"/>
                <a:gd name="T3" fmla="*/ 202 h 60"/>
                <a:gd name="T4" fmla="*/ 122 w 69"/>
                <a:gd name="T5" fmla="*/ 101 h 60"/>
                <a:gd name="T6" fmla="*/ 20 w 69"/>
                <a:gd name="T7" fmla="*/ 72 h 60"/>
                <a:gd name="T8" fmla="*/ 14 w 69"/>
                <a:gd name="T9" fmla="*/ 79 h 60"/>
                <a:gd name="T10" fmla="*/ 10 w 69"/>
                <a:gd name="T11" fmla="*/ 25 h 60"/>
                <a:gd name="T12" fmla="*/ 149 w 69"/>
                <a:gd name="T13" fmla="*/ 68 h 60"/>
                <a:gd name="T14" fmla="*/ 216 w 69"/>
                <a:gd name="T15" fmla="*/ 202 h 60"/>
                <a:gd name="T16" fmla="*/ 162 w 69"/>
                <a:gd name="T17" fmla="*/ 209 h 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9"/>
                <a:gd name="T28" fmla="*/ 0 h 60"/>
                <a:gd name="T29" fmla="*/ 69 w 69"/>
                <a:gd name="T30" fmla="*/ 60 h 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9" h="60">
                  <a:moveTo>
                    <a:pt x="48" y="58"/>
                  </a:moveTo>
                  <a:cubicBezTo>
                    <a:pt x="50" y="56"/>
                    <a:pt x="50" y="56"/>
                    <a:pt x="50" y="56"/>
                  </a:cubicBezTo>
                  <a:cubicBezTo>
                    <a:pt x="54" y="50"/>
                    <a:pt x="48" y="38"/>
                    <a:pt x="36" y="28"/>
                  </a:cubicBezTo>
                  <a:cubicBezTo>
                    <a:pt x="24" y="19"/>
                    <a:pt x="10" y="15"/>
                    <a:pt x="6" y="20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1" y="16"/>
                    <a:pt x="0" y="10"/>
                    <a:pt x="3" y="7"/>
                  </a:cubicBezTo>
                  <a:cubicBezTo>
                    <a:pt x="9" y="0"/>
                    <a:pt x="27" y="5"/>
                    <a:pt x="44" y="19"/>
                  </a:cubicBezTo>
                  <a:cubicBezTo>
                    <a:pt x="60" y="32"/>
                    <a:pt x="69" y="49"/>
                    <a:pt x="64" y="56"/>
                  </a:cubicBezTo>
                  <a:cubicBezTo>
                    <a:pt x="61" y="60"/>
                    <a:pt x="55" y="60"/>
                    <a:pt x="48" y="58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1" name="Freeform 261"/>
            <p:cNvSpPr>
              <a:spLocks/>
            </p:cNvSpPr>
            <p:nvPr/>
          </p:nvSpPr>
          <p:spPr bwMode="auto">
            <a:xfrm>
              <a:off x="3349" y="1467"/>
              <a:ext cx="1318" cy="1227"/>
            </a:xfrm>
            <a:custGeom>
              <a:avLst/>
              <a:gdLst>
                <a:gd name="T0" fmla="*/ 0 w 390"/>
                <a:gd name="T1" fmla="*/ 245 h 341"/>
                <a:gd name="T2" fmla="*/ 84 w 390"/>
                <a:gd name="T3" fmla="*/ 137 h 341"/>
                <a:gd name="T4" fmla="*/ 841 w 390"/>
                <a:gd name="T5" fmla="*/ 374 h 341"/>
                <a:gd name="T6" fmla="*/ 1213 w 390"/>
                <a:gd name="T7" fmla="*/ 1119 h 341"/>
                <a:gd name="T8" fmla="*/ 1129 w 390"/>
                <a:gd name="T9" fmla="*/ 1227 h 3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0"/>
                <a:gd name="T16" fmla="*/ 0 h 341"/>
                <a:gd name="T17" fmla="*/ 390 w 390"/>
                <a:gd name="T18" fmla="*/ 341 h 3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0" h="341">
                  <a:moveTo>
                    <a:pt x="0" y="68"/>
                  </a:moveTo>
                  <a:cubicBezTo>
                    <a:pt x="25" y="38"/>
                    <a:pt x="25" y="38"/>
                    <a:pt x="25" y="38"/>
                  </a:cubicBezTo>
                  <a:cubicBezTo>
                    <a:pt x="57" y="0"/>
                    <a:pt x="157" y="29"/>
                    <a:pt x="249" y="104"/>
                  </a:cubicBezTo>
                  <a:cubicBezTo>
                    <a:pt x="341" y="180"/>
                    <a:pt x="390" y="272"/>
                    <a:pt x="359" y="311"/>
                  </a:cubicBezTo>
                  <a:cubicBezTo>
                    <a:pt x="334" y="341"/>
                    <a:pt x="334" y="341"/>
                    <a:pt x="334" y="341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2" name="Freeform 262"/>
            <p:cNvSpPr>
              <a:spLocks/>
            </p:cNvSpPr>
            <p:nvPr/>
          </p:nvSpPr>
          <p:spPr bwMode="auto">
            <a:xfrm>
              <a:off x="4140" y="1488"/>
              <a:ext cx="337" cy="400"/>
            </a:xfrm>
            <a:custGeom>
              <a:avLst/>
              <a:gdLst>
                <a:gd name="T0" fmla="*/ 51 w 100"/>
                <a:gd name="T1" fmla="*/ 353 h 111"/>
                <a:gd name="T2" fmla="*/ 0 w 100"/>
                <a:gd name="T3" fmla="*/ 310 h 111"/>
                <a:gd name="T4" fmla="*/ 239 w 100"/>
                <a:gd name="T5" fmla="*/ 11 h 111"/>
                <a:gd name="T6" fmla="*/ 300 w 100"/>
                <a:gd name="T7" fmla="*/ 29 h 111"/>
                <a:gd name="T8" fmla="*/ 330 w 100"/>
                <a:gd name="T9" fmla="*/ 90 h 111"/>
                <a:gd name="T10" fmla="*/ 101 w 100"/>
                <a:gd name="T11" fmla="*/ 400 h 111"/>
                <a:gd name="T12" fmla="*/ 51 w 100"/>
                <a:gd name="T13" fmla="*/ 353 h 1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0"/>
                <a:gd name="T22" fmla="*/ 0 h 111"/>
                <a:gd name="T23" fmla="*/ 100 w 100"/>
                <a:gd name="T24" fmla="*/ 111 h 1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0" h="111">
                  <a:moveTo>
                    <a:pt x="15" y="98"/>
                  </a:moveTo>
                  <a:cubicBezTo>
                    <a:pt x="10" y="94"/>
                    <a:pt x="5" y="90"/>
                    <a:pt x="0" y="86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3" y="0"/>
                    <a:pt x="81" y="2"/>
                    <a:pt x="89" y="8"/>
                  </a:cubicBezTo>
                  <a:cubicBezTo>
                    <a:pt x="96" y="14"/>
                    <a:pt x="100" y="22"/>
                    <a:pt x="98" y="25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25" y="107"/>
                    <a:pt x="20" y="102"/>
                    <a:pt x="15" y="98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3" name="Line 263"/>
            <p:cNvSpPr>
              <a:spLocks noChangeShapeType="1"/>
            </p:cNvSpPr>
            <p:nvPr/>
          </p:nvSpPr>
          <p:spPr bwMode="auto">
            <a:xfrm>
              <a:off x="3633" y="1873"/>
              <a:ext cx="148" cy="274"/>
            </a:xfrm>
            <a:prstGeom prst="line">
              <a:avLst/>
            </a:prstGeom>
            <a:noFill/>
            <a:ln w="17463">
              <a:solidFill>
                <a:srgbClr val="80C2DE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4" name="Line 264"/>
            <p:cNvSpPr>
              <a:spLocks noChangeShapeType="1"/>
            </p:cNvSpPr>
            <p:nvPr/>
          </p:nvSpPr>
          <p:spPr bwMode="auto">
            <a:xfrm flipH="1" flipV="1">
              <a:off x="3545" y="2158"/>
              <a:ext cx="182" cy="39"/>
            </a:xfrm>
            <a:prstGeom prst="line">
              <a:avLst/>
            </a:prstGeom>
            <a:noFill/>
            <a:ln w="17463">
              <a:solidFill>
                <a:srgbClr val="80C2DE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5" name="Line 265"/>
            <p:cNvSpPr>
              <a:spLocks noChangeShapeType="1"/>
            </p:cNvSpPr>
            <p:nvPr/>
          </p:nvSpPr>
          <p:spPr bwMode="auto">
            <a:xfrm flipV="1">
              <a:off x="3917" y="2104"/>
              <a:ext cx="108" cy="111"/>
            </a:xfrm>
            <a:prstGeom prst="line">
              <a:avLst/>
            </a:prstGeom>
            <a:noFill/>
            <a:ln w="17463">
              <a:solidFill>
                <a:srgbClr val="80C2DE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6" name="Line 266"/>
            <p:cNvSpPr>
              <a:spLocks noChangeShapeType="1"/>
            </p:cNvSpPr>
            <p:nvPr/>
          </p:nvSpPr>
          <p:spPr bwMode="auto">
            <a:xfrm>
              <a:off x="3994" y="2327"/>
              <a:ext cx="264" cy="83"/>
            </a:xfrm>
            <a:prstGeom prst="line">
              <a:avLst/>
            </a:prstGeom>
            <a:noFill/>
            <a:ln w="17463">
              <a:solidFill>
                <a:srgbClr val="80C2DE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7" name="Line 267"/>
            <p:cNvSpPr>
              <a:spLocks noChangeShapeType="1"/>
            </p:cNvSpPr>
            <p:nvPr/>
          </p:nvSpPr>
          <p:spPr bwMode="auto">
            <a:xfrm>
              <a:off x="3977" y="2377"/>
              <a:ext cx="213" cy="267"/>
            </a:xfrm>
            <a:prstGeom prst="line">
              <a:avLst/>
            </a:prstGeom>
            <a:noFill/>
            <a:ln w="17463">
              <a:solidFill>
                <a:srgbClr val="80C2DE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8" name="Line 268"/>
            <p:cNvSpPr>
              <a:spLocks noChangeShapeType="1"/>
            </p:cNvSpPr>
            <p:nvPr/>
          </p:nvSpPr>
          <p:spPr bwMode="auto">
            <a:xfrm flipV="1">
              <a:off x="3866" y="2503"/>
              <a:ext cx="3" cy="26"/>
            </a:xfrm>
            <a:prstGeom prst="line">
              <a:avLst/>
            </a:prstGeom>
            <a:noFill/>
            <a:ln w="17463">
              <a:solidFill>
                <a:srgbClr val="80C2DE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39" name="Freeform 269"/>
            <p:cNvSpPr>
              <a:spLocks/>
            </p:cNvSpPr>
            <p:nvPr/>
          </p:nvSpPr>
          <p:spPr bwMode="auto">
            <a:xfrm>
              <a:off x="3254" y="1711"/>
              <a:ext cx="1223" cy="1109"/>
            </a:xfrm>
            <a:custGeom>
              <a:avLst/>
              <a:gdLst>
                <a:gd name="T0" fmla="*/ 95 w 362"/>
                <a:gd name="T1" fmla="*/ 0 h 308"/>
                <a:gd name="T2" fmla="*/ 378 w 362"/>
                <a:gd name="T3" fmla="*/ 663 h 308"/>
                <a:gd name="T4" fmla="*/ 382 w 362"/>
                <a:gd name="T5" fmla="*/ 634 h 308"/>
                <a:gd name="T6" fmla="*/ 507 w 362"/>
                <a:gd name="T7" fmla="*/ 472 h 308"/>
                <a:gd name="T8" fmla="*/ 642 w 362"/>
                <a:gd name="T9" fmla="*/ 515 h 308"/>
                <a:gd name="T10" fmla="*/ 709 w 362"/>
                <a:gd name="T11" fmla="*/ 648 h 308"/>
                <a:gd name="T12" fmla="*/ 588 w 362"/>
                <a:gd name="T13" fmla="*/ 810 h 308"/>
                <a:gd name="T14" fmla="*/ 557 w 362"/>
                <a:gd name="T15" fmla="*/ 821 h 308"/>
                <a:gd name="T16" fmla="*/ 1223 w 362"/>
                <a:gd name="T17" fmla="*/ 983 h 3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2"/>
                <a:gd name="T28" fmla="*/ 0 h 308"/>
                <a:gd name="T29" fmla="*/ 362 w 362"/>
                <a:gd name="T30" fmla="*/ 308 h 30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2" h="308">
                  <a:moveTo>
                    <a:pt x="28" y="0"/>
                  </a:moveTo>
                  <a:cubicBezTo>
                    <a:pt x="0" y="35"/>
                    <a:pt x="37" y="114"/>
                    <a:pt x="112" y="184"/>
                  </a:cubicBezTo>
                  <a:cubicBezTo>
                    <a:pt x="111" y="181"/>
                    <a:pt x="111" y="178"/>
                    <a:pt x="113" y="176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55" y="124"/>
                    <a:pt x="174" y="129"/>
                    <a:pt x="190" y="143"/>
                  </a:cubicBezTo>
                  <a:cubicBezTo>
                    <a:pt x="207" y="156"/>
                    <a:pt x="216" y="173"/>
                    <a:pt x="210" y="180"/>
                  </a:cubicBezTo>
                  <a:cubicBezTo>
                    <a:pt x="174" y="225"/>
                    <a:pt x="174" y="225"/>
                    <a:pt x="174" y="225"/>
                  </a:cubicBezTo>
                  <a:cubicBezTo>
                    <a:pt x="172" y="227"/>
                    <a:pt x="169" y="228"/>
                    <a:pt x="165" y="228"/>
                  </a:cubicBezTo>
                  <a:cubicBezTo>
                    <a:pt x="249" y="288"/>
                    <a:pt x="333" y="308"/>
                    <a:pt x="362" y="273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40" name="Freeform 270"/>
            <p:cNvSpPr>
              <a:spLocks/>
            </p:cNvSpPr>
            <p:nvPr/>
          </p:nvSpPr>
          <p:spPr bwMode="auto">
            <a:xfrm>
              <a:off x="3829" y="2313"/>
              <a:ext cx="57" cy="64"/>
            </a:xfrm>
            <a:custGeom>
              <a:avLst/>
              <a:gdLst>
                <a:gd name="T0" fmla="*/ 57 w 17"/>
                <a:gd name="T1" fmla="*/ 28 h 18"/>
                <a:gd name="T2" fmla="*/ 23 w 17"/>
                <a:gd name="T3" fmla="*/ 60 h 18"/>
                <a:gd name="T4" fmla="*/ 34 w 17"/>
                <a:gd name="T5" fmla="*/ 0 h 18"/>
                <a:gd name="T6" fmla="*/ 0 60000 65536"/>
                <a:gd name="T7" fmla="*/ 0 60000 65536"/>
                <a:gd name="T8" fmla="*/ 0 60000 65536"/>
                <a:gd name="T9" fmla="*/ 0 w 17"/>
                <a:gd name="T10" fmla="*/ 0 h 18"/>
                <a:gd name="T11" fmla="*/ 17 w 17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8">
                  <a:moveTo>
                    <a:pt x="17" y="8"/>
                  </a:moveTo>
                  <a:cubicBezTo>
                    <a:pt x="16" y="11"/>
                    <a:pt x="11" y="18"/>
                    <a:pt x="7" y="17"/>
                  </a:cubicBezTo>
                  <a:cubicBezTo>
                    <a:pt x="0" y="14"/>
                    <a:pt x="7" y="3"/>
                    <a:pt x="10" y="0"/>
                  </a:cubicBezTo>
                </a:path>
              </a:pathLst>
            </a:custGeom>
            <a:noFill/>
            <a:ln w="22225" cap="flat">
              <a:solidFill>
                <a:srgbClr val="75C5E7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41" name="Freeform 271"/>
            <p:cNvSpPr>
              <a:spLocks/>
            </p:cNvSpPr>
            <p:nvPr/>
          </p:nvSpPr>
          <p:spPr bwMode="auto">
            <a:xfrm>
              <a:off x="3788" y="2273"/>
              <a:ext cx="14" cy="18"/>
            </a:xfrm>
            <a:custGeom>
              <a:avLst/>
              <a:gdLst>
                <a:gd name="T0" fmla="*/ 0 w 4"/>
                <a:gd name="T1" fmla="*/ 18 h 5"/>
                <a:gd name="T2" fmla="*/ 14 w 4"/>
                <a:gd name="T3" fmla="*/ 0 h 5"/>
                <a:gd name="T4" fmla="*/ 0 60000 65536"/>
                <a:gd name="T5" fmla="*/ 0 60000 65536"/>
                <a:gd name="T6" fmla="*/ 0 w 4"/>
                <a:gd name="T7" fmla="*/ 0 h 5"/>
                <a:gd name="T8" fmla="*/ 4 w 4"/>
                <a:gd name="T9" fmla="*/ 5 h 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5">
                  <a:moveTo>
                    <a:pt x="0" y="5"/>
                  </a:moveTo>
                  <a:cubicBezTo>
                    <a:pt x="1" y="4"/>
                    <a:pt x="3" y="2"/>
                    <a:pt x="4" y="0"/>
                  </a:cubicBezTo>
                </a:path>
              </a:pathLst>
            </a:custGeom>
            <a:noFill/>
            <a:ln w="22225" cap="flat">
              <a:solidFill>
                <a:srgbClr val="75C5E7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42" name="Freeform 272"/>
            <p:cNvSpPr>
              <a:spLocks/>
            </p:cNvSpPr>
            <p:nvPr/>
          </p:nvSpPr>
          <p:spPr bwMode="auto">
            <a:xfrm>
              <a:off x="3410" y="1812"/>
              <a:ext cx="939" cy="875"/>
            </a:xfrm>
            <a:custGeom>
              <a:avLst/>
              <a:gdLst>
                <a:gd name="T0" fmla="*/ 868 w 278"/>
                <a:gd name="T1" fmla="*/ 796 h 243"/>
                <a:gd name="T2" fmla="*/ 594 w 278"/>
                <a:gd name="T3" fmla="*/ 274 h 243"/>
                <a:gd name="T4" fmla="*/ 61 w 278"/>
                <a:gd name="T5" fmla="*/ 94 h 243"/>
                <a:gd name="T6" fmla="*/ 230 w 278"/>
                <a:gd name="T7" fmla="*/ 526 h 243"/>
                <a:gd name="T8" fmla="*/ 351 w 278"/>
                <a:gd name="T9" fmla="*/ 371 h 243"/>
                <a:gd name="T10" fmla="*/ 486 w 278"/>
                <a:gd name="T11" fmla="*/ 414 h 243"/>
                <a:gd name="T12" fmla="*/ 554 w 278"/>
                <a:gd name="T13" fmla="*/ 547 h 243"/>
                <a:gd name="T14" fmla="*/ 436 w 278"/>
                <a:gd name="T15" fmla="*/ 706 h 243"/>
                <a:gd name="T16" fmla="*/ 868 w 278"/>
                <a:gd name="T17" fmla="*/ 796 h 2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8"/>
                <a:gd name="T28" fmla="*/ 0 h 243"/>
                <a:gd name="T29" fmla="*/ 278 w 278"/>
                <a:gd name="T30" fmla="*/ 243 h 2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8" h="243">
                  <a:moveTo>
                    <a:pt x="257" y="221"/>
                  </a:moveTo>
                  <a:cubicBezTo>
                    <a:pt x="278" y="195"/>
                    <a:pt x="241" y="129"/>
                    <a:pt x="176" y="76"/>
                  </a:cubicBezTo>
                  <a:cubicBezTo>
                    <a:pt x="111" y="23"/>
                    <a:pt x="39" y="0"/>
                    <a:pt x="18" y="26"/>
                  </a:cubicBezTo>
                  <a:cubicBezTo>
                    <a:pt x="0" y="47"/>
                    <a:pt x="23" y="99"/>
                    <a:pt x="68" y="146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109" y="96"/>
                    <a:pt x="128" y="101"/>
                    <a:pt x="144" y="115"/>
                  </a:cubicBezTo>
                  <a:cubicBezTo>
                    <a:pt x="161" y="128"/>
                    <a:pt x="170" y="145"/>
                    <a:pt x="164" y="152"/>
                  </a:cubicBezTo>
                  <a:cubicBezTo>
                    <a:pt x="129" y="196"/>
                    <a:pt x="129" y="196"/>
                    <a:pt x="129" y="196"/>
                  </a:cubicBezTo>
                  <a:cubicBezTo>
                    <a:pt x="184" y="232"/>
                    <a:pt x="239" y="243"/>
                    <a:pt x="257" y="221"/>
                  </a:cubicBezTo>
                  <a:close/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1343" name="Freeform 273"/>
            <p:cNvSpPr>
              <a:spLocks/>
            </p:cNvSpPr>
            <p:nvPr/>
          </p:nvSpPr>
          <p:spPr bwMode="auto">
            <a:xfrm>
              <a:off x="3636" y="2158"/>
              <a:ext cx="348" cy="363"/>
            </a:xfrm>
            <a:custGeom>
              <a:avLst/>
              <a:gdLst>
                <a:gd name="T0" fmla="*/ 125 w 103"/>
                <a:gd name="T1" fmla="*/ 25 h 101"/>
                <a:gd name="T2" fmla="*/ 260 w 103"/>
                <a:gd name="T3" fmla="*/ 68 h 101"/>
                <a:gd name="T4" fmla="*/ 328 w 103"/>
                <a:gd name="T5" fmla="*/ 201 h 101"/>
                <a:gd name="T6" fmla="*/ 206 w 103"/>
                <a:gd name="T7" fmla="*/ 363 h 101"/>
                <a:gd name="T8" fmla="*/ 139 w 103"/>
                <a:gd name="T9" fmla="*/ 230 h 101"/>
                <a:gd name="T10" fmla="*/ 0 w 103"/>
                <a:gd name="T11" fmla="*/ 187 h 101"/>
                <a:gd name="T12" fmla="*/ 125 w 103"/>
                <a:gd name="T13" fmla="*/ 25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3"/>
                <a:gd name="T22" fmla="*/ 0 h 101"/>
                <a:gd name="T23" fmla="*/ 103 w 103"/>
                <a:gd name="T24" fmla="*/ 101 h 10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3" h="101">
                  <a:moveTo>
                    <a:pt x="37" y="7"/>
                  </a:moveTo>
                  <a:cubicBezTo>
                    <a:pt x="42" y="0"/>
                    <a:pt x="61" y="5"/>
                    <a:pt x="77" y="19"/>
                  </a:cubicBezTo>
                  <a:cubicBezTo>
                    <a:pt x="94" y="32"/>
                    <a:pt x="103" y="49"/>
                    <a:pt x="97" y="56"/>
                  </a:cubicBezTo>
                  <a:cubicBezTo>
                    <a:pt x="61" y="101"/>
                    <a:pt x="61" y="101"/>
                    <a:pt x="61" y="101"/>
                  </a:cubicBezTo>
                  <a:cubicBezTo>
                    <a:pt x="66" y="94"/>
                    <a:pt x="57" y="77"/>
                    <a:pt x="41" y="64"/>
                  </a:cubicBezTo>
                  <a:cubicBezTo>
                    <a:pt x="24" y="50"/>
                    <a:pt x="6" y="45"/>
                    <a:pt x="0" y="52"/>
                  </a:cubicBezTo>
                  <a:lnTo>
                    <a:pt x="37" y="7"/>
                  </a:ln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81344" name="Picture 3" descr="millipore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3708400" y="2997200"/>
            <a:ext cx="504031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fr-FR" b="0" dirty="0">
                <a:solidFill>
                  <a:srgbClr val="F2546E"/>
                </a:solidFill>
              </a:rPr>
              <a:t>Ultrafiltration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08100"/>
            <a:ext cx="8229600" cy="4857750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80000"/>
              </a:lnSpc>
            </a:pPr>
            <a:endParaRPr lang="fr-FR" sz="2400" dirty="0"/>
          </a:p>
          <a:p>
            <a:pPr marL="609600" indent="-609600">
              <a:lnSpc>
                <a:spcPct val="80000"/>
              </a:lnSpc>
            </a:pPr>
            <a:r>
              <a:rPr lang="fr-FR" sz="2800" dirty="0"/>
              <a:t>Utilise des membranes avec une porosité tellement faible qu'elle peut retenir les protéines et les acides nucléiques.</a:t>
            </a:r>
          </a:p>
          <a:p>
            <a:pPr marL="609600" indent="-609600">
              <a:lnSpc>
                <a:spcPct val="80000"/>
              </a:lnSpc>
            </a:pPr>
            <a:r>
              <a:rPr lang="fr-FR" sz="2800" dirty="0"/>
              <a:t> Ces filtres peuvent avoir des pores petits que 25 nm qui peuvent retenir la plupart des protéines. </a:t>
            </a:r>
          </a:p>
          <a:p>
            <a:pPr marL="609600" indent="-609600">
              <a:lnSpc>
                <a:spcPct val="80000"/>
              </a:lnSpc>
            </a:pPr>
            <a:endParaRPr lang="fr-FR" sz="28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/>
              <a:t>L'ultrafiltration permet de: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fr-FR" sz="2800" dirty="0"/>
          </a:p>
          <a:p>
            <a:pPr marL="609600" indent="-609600">
              <a:lnSpc>
                <a:spcPct val="80000"/>
              </a:lnSpc>
            </a:pPr>
            <a:r>
              <a:rPr lang="fr-FR" sz="2800" dirty="0"/>
              <a:t>Concentrer des solutions de macromolécules</a:t>
            </a:r>
          </a:p>
          <a:p>
            <a:pPr marL="609600" indent="-609600">
              <a:lnSpc>
                <a:spcPct val="80000"/>
              </a:lnSpc>
            </a:pPr>
            <a:r>
              <a:rPr lang="fr-FR" sz="2800" dirty="0"/>
              <a:t>Éliminer la plupart des contaminants de petite masse moléculaire (sel, glucide…)</a:t>
            </a:r>
            <a:r>
              <a:rPr lang="fr-FR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Filtration </a:t>
            </a:r>
            <a:endParaRPr lang="fr-FR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C’est la séparation des particules en suspension dans un fluide</a:t>
            </a:r>
          </a:p>
          <a:p>
            <a:r>
              <a:rPr lang="fr-FR" dirty="0" smtClean="0"/>
              <a:t>Elle est réalisé grâce a une différence de pression a travers un filtre convenable</a:t>
            </a:r>
          </a:p>
          <a:p>
            <a:endParaRPr lang="fr-FR" dirty="0"/>
          </a:p>
        </p:txBody>
      </p:sp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3933825"/>
            <a:ext cx="275272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fr-FR" sz="48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Principe</a:t>
            </a:r>
            <a:endParaRPr lang="fr-FR" sz="48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2051050"/>
          </a:xfrm>
        </p:spPr>
        <p:txBody>
          <a:bodyPr/>
          <a:lstStyle/>
          <a:p>
            <a:pPr algn="just" eaLnBrk="1" hangingPunct="1"/>
            <a:r>
              <a:rPr lang="fr-FR" b="1" dirty="0" smtClean="0"/>
              <a:t>La filtration est un tamisage c.à.d. une séparation d’après le diamètre des particules solides.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75" y="3860800"/>
            <a:ext cx="317182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44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8229600" cy="2625725"/>
          </a:xfrm>
        </p:spPr>
        <p:txBody>
          <a:bodyPr>
            <a:normAutofit/>
          </a:bodyPr>
          <a:lstStyle/>
          <a:p>
            <a:r>
              <a:rPr lang="fr-FR" dirty="0"/>
              <a:t>Inerte chimiquement et physiquement vis-à-vis du liquide à filtrer ;</a:t>
            </a:r>
            <a:endParaRPr lang="fr-FR" b="1" dirty="0"/>
          </a:p>
          <a:p>
            <a:r>
              <a:rPr lang="fr-FR" dirty="0"/>
              <a:t>Insoluble et ne subit aucun changement d’état </a:t>
            </a:r>
            <a:r>
              <a:rPr lang="fr-FR" dirty="0" smtClean="0"/>
              <a:t>physique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 idx="4294967295"/>
          </p:nvPr>
        </p:nvSpPr>
        <p:spPr>
          <a:xfrm>
            <a:off x="0" y="411163"/>
            <a:ext cx="8229600" cy="1398587"/>
          </a:xfrm>
          <a:noFill/>
          <a:ln/>
        </p:spPr>
        <p:txBody>
          <a:bodyPr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fr-FR" sz="4200" b="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Matériels de filtration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fr-FR" sz="48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Matériels de filtration</a:t>
            </a:r>
            <a:endParaRPr lang="fr-FR" sz="48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2988" y="2636838"/>
            <a:ext cx="2971800" cy="584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/>
              <a:t>Les entonnoirs</a:t>
            </a:r>
          </a:p>
        </p:txBody>
      </p:sp>
      <p:sp>
        <p:nvSpPr>
          <p:cNvPr id="5" name="Rectangle 4"/>
          <p:cNvSpPr/>
          <p:nvPr/>
        </p:nvSpPr>
        <p:spPr>
          <a:xfrm>
            <a:off x="7677150" y="4510088"/>
            <a:ext cx="1371600" cy="647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cs typeface="Arial" charset="0"/>
              </a:rPr>
              <a:t>Filtres 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cs typeface="Arial" charset="0"/>
              </a:rPr>
              <a:t>de surface</a:t>
            </a:r>
            <a:endParaRPr lang="fr-FR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95975" y="2628900"/>
            <a:ext cx="2132013" cy="584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/>
              <a:t>Les Filtres </a:t>
            </a:r>
          </a:p>
        </p:txBody>
      </p:sp>
      <p:sp>
        <p:nvSpPr>
          <p:cNvPr id="7" name="Rectangle 6"/>
          <p:cNvSpPr/>
          <p:nvPr/>
        </p:nvSpPr>
        <p:spPr>
          <a:xfrm>
            <a:off x="5413375" y="4799013"/>
            <a:ext cx="1741488" cy="646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cs typeface="Arial" charset="0"/>
              </a:rPr>
              <a:t>Filtres 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cs typeface="Arial" charset="0"/>
              </a:rPr>
              <a:t>En profendeur</a:t>
            </a:r>
            <a:endParaRPr lang="fr-FR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27313" y="4365625"/>
            <a:ext cx="1820862" cy="6461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cs typeface="Arial" charset="0"/>
              </a:rPr>
              <a:t>Les entonnoirs 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cs typeface="Arial" charset="0"/>
              </a:rPr>
              <a:t>ordinaires </a:t>
            </a:r>
          </a:p>
        </p:txBody>
      </p:sp>
      <p:sp>
        <p:nvSpPr>
          <p:cNvPr id="9" name="Rectangle 8"/>
          <p:cNvSpPr/>
          <p:nvPr/>
        </p:nvSpPr>
        <p:spPr>
          <a:xfrm>
            <a:off x="468313" y="4581525"/>
            <a:ext cx="1819275" cy="6461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cs typeface="Arial" charset="0"/>
              </a:rPr>
              <a:t>Les entonnoirs 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cs typeface="Arial" charset="0"/>
              </a:rPr>
              <a:t>spéciaux 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 rot="10800000" flipH="1">
            <a:off x="4814897" y="1571612"/>
            <a:ext cx="614359" cy="114300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ln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fr-FR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 rot="10800000">
            <a:off x="4192600" y="1571612"/>
            <a:ext cx="615294" cy="114300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ln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fr-FR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2" name="Freeform 896"/>
          <p:cNvSpPr>
            <a:spLocks noEditPoints="1"/>
          </p:cNvSpPr>
          <p:nvPr/>
        </p:nvSpPr>
        <p:spPr bwMode="auto">
          <a:xfrm>
            <a:off x="1835150" y="3284538"/>
            <a:ext cx="1768475" cy="1285875"/>
          </a:xfrm>
          <a:custGeom>
            <a:avLst/>
            <a:gdLst>
              <a:gd name="T0" fmla="*/ 2147483647 w 376"/>
              <a:gd name="T1" fmla="*/ 2147483647 h 344"/>
              <a:gd name="T2" fmla="*/ 2147483647 w 376"/>
              <a:gd name="T3" fmla="*/ 2147483647 h 344"/>
              <a:gd name="T4" fmla="*/ 2147483647 w 376"/>
              <a:gd name="T5" fmla="*/ 2147483647 h 344"/>
              <a:gd name="T6" fmla="*/ 2147483647 w 376"/>
              <a:gd name="T7" fmla="*/ 0 h 344"/>
              <a:gd name="T8" fmla="*/ 2147483647 w 376"/>
              <a:gd name="T9" fmla="*/ 2147483647 h 344"/>
              <a:gd name="T10" fmla="*/ 2147483647 w 376"/>
              <a:gd name="T11" fmla="*/ 2147483647 h 344"/>
              <a:gd name="T12" fmla="*/ 2147483647 w 376"/>
              <a:gd name="T13" fmla="*/ 2147483647 h 344"/>
              <a:gd name="T14" fmla="*/ 2147483647 w 376"/>
              <a:gd name="T15" fmla="*/ 2147483647 h 344"/>
              <a:gd name="T16" fmla="*/ 2147483647 w 376"/>
              <a:gd name="T17" fmla="*/ 2147483647 h 344"/>
              <a:gd name="T18" fmla="*/ 0 w 376"/>
              <a:gd name="T19" fmla="*/ 2147483647 h 344"/>
              <a:gd name="T20" fmla="*/ 2147483647 w 376"/>
              <a:gd name="T21" fmla="*/ 2147483647 h 344"/>
              <a:gd name="T22" fmla="*/ 2147483647 w 376"/>
              <a:gd name="T23" fmla="*/ 2147483647 h 344"/>
              <a:gd name="T24" fmla="*/ 2147483647 w 376"/>
              <a:gd name="T25" fmla="*/ 2147483647 h 344"/>
              <a:gd name="T26" fmla="*/ 2147483647 w 376"/>
              <a:gd name="T27" fmla="*/ 2147483647 h 344"/>
              <a:gd name="T28" fmla="*/ 2147483647 w 376"/>
              <a:gd name="T29" fmla="*/ 2147483647 h 344"/>
              <a:gd name="T30" fmla="*/ 2147483647 w 376"/>
              <a:gd name="T31" fmla="*/ 2147483647 h 344"/>
              <a:gd name="T32" fmla="*/ 2147483647 w 376"/>
              <a:gd name="T33" fmla="*/ 2147483647 h 344"/>
              <a:gd name="T34" fmla="*/ 0 w 376"/>
              <a:gd name="T35" fmla="*/ 2147483647 h 344"/>
              <a:gd name="T36" fmla="*/ 0 w 376"/>
              <a:gd name="T37" fmla="*/ 2147483647 h 344"/>
              <a:gd name="T38" fmla="*/ 0 w 376"/>
              <a:gd name="T39" fmla="*/ 2147483647 h 34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76"/>
              <a:gd name="T61" fmla="*/ 0 h 344"/>
              <a:gd name="T62" fmla="*/ 376 w 376"/>
              <a:gd name="T63" fmla="*/ 344 h 34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76" h="344">
                <a:moveTo>
                  <a:pt x="376" y="256"/>
                </a:moveTo>
                <a:cubicBezTo>
                  <a:pt x="339" y="201"/>
                  <a:pt x="339" y="201"/>
                  <a:pt x="339" y="201"/>
                </a:cubicBezTo>
                <a:cubicBezTo>
                  <a:pt x="331" y="217"/>
                  <a:pt x="331" y="217"/>
                  <a:pt x="331" y="217"/>
                </a:cubicBezTo>
                <a:cubicBezTo>
                  <a:pt x="217" y="158"/>
                  <a:pt x="125" y="85"/>
                  <a:pt x="58" y="0"/>
                </a:cubicBezTo>
                <a:cubicBezTo>
                  <a:pt x="82" y="37"/>
                  <a:pt x="110" y="72"/>
                  <a:pt x="142" y="106"/>
                </a:cubicBezTo>
                <a:cubicBezTo>
                  <a:pt x="142" y="106"/>
                  <a:pt x="142" y="106"/>
                  <a:pt x="142" y="106"/>
                </a:cubicBezTo>
                <a:cubicBezTo>
                  <a:pt x="150" y="114"/>
                  <a:pt x="156" y="133"/>
                  <a:pt x="155" y="144"/>
                </a:cubicBezTo>
                <a:cubicBezTo>
                  <a:pt x="152" y="202"/>
                  <a:pt x="106" y="236"/>
                  <a:pt x="35" y="296"/>
                </a:cubicBezTo>
                <a:cubicBezTo>
                  <a:pt x="23" y="282"/>
                  <a:pt x="23" y="282"/>
                  <a:pt x="23" y="282"/>
                </a:cubicBezTo>
                <a:cubicBezTo>
                  <a:pt x="23" y="282"/>
                  <a:pt x="3" y="341"/>
                  <a:pt x="0" y="344"/>
                </a:cubicBezTo>
                <a:cubicBezTo>
                  <a:pt x="4" y="342"/>
                  <a:pt x="65" y="330"/>
                  <a:pt x="65" y="330"/>
                </a:cubicBezTo>
                <a:cubicBezTo>
                  <a:pt x="53" y="316"/>
                  <a:pt x="53" y="316"/>
                  <a:pt x="53" y="316"/>
                </a:cubicBezTo>
                <a:cubicBezTo>
                  <a:pt x="109" y="266"/>
                  <a:pt x="164" y="205"/>
                  <a:pt x="166" y="150"/>
                </a:cubicBezTo>
                <a:cubicBezTo>
                  <a:pt x="166" y="143"/>
                  <a:pt x="166" y="135"/>
                  <a:pt x="164" y="128"/>
                </a:cubicBezTo>
                <a:cubicBezTo>
                  <a:pt x="208" y="171"/>
                  <a:pt x="259" y="210"/>
                  <a:pt x="318" y="241"/>
                </a:cubicBezTo>
                <a:cubicBezTo>
                  <a:pt x="310" y="258"/>
                  <a:pt x="310" y="258"/>
                  <a:pt x="310" y="258"/>
                </a:cubicBezTo>
                <a:lnTo>
                  <a:pt x="376" y="256"/>
                </a:lnTo>
                <a:close/>
                <a:moveTo>
                  <a:pt x="0" y="344"/>
                </a:moveTo>
                <a:cubicBezTo>
                  <a:pt x="0" y="344"/>
                  <a:pt x="0" y="344"/>
                  <a:pt x="0" y="344"/>
                </a:cubicBezTo>
                <a:cubicBezTo>
                  <a:pt x="0" y="344"/>
                  <a:pt x="0" y="344"/>
                  <a:pt x="0" y="344"/>
                </a:cubicBezTo>
                <a:close/>
              </a:path>
            </a:pathLst>
          </a:custGeom>
          <a:solidFill>
            <a:srgbClr val="FFFF99"/>
          </a:solidFill>
          <a:ln w="7938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" name="Freeform 896"/>
          <p:cNvSpPr>
            <a:spLocks noEditPoints="1"/>
          </p:cNvSpPr>
          <p:nvPr/>
        </p:nvSpPr>
        <p:spPr bwMode="auto">
          <a:xfrm>
            <a:off x="6565900" y="3286125"/>
            <a:ext cx="1768475" cy="1285875"/>
          </a:xfrm>
          <a:custGeom>
            <a:avLst/>
            <a:gdLst>
              <a:gd name="T0" fmla="*/ 2147483647 w 376"/>
              <a:gd name="T1" fmla="*/ 2147483647 h 344"/>
              <a:gd name="T2" fmla="*/ 2147483647 w 376"/>
              <a:gd name="T3" fmla="*/ 2147483647 h 344"/>
              <a:gd name="T4" fmla="*/ 2147483647 w 376"/>
              <a:gd name="T5" fmla="*/ 2147483647 h 344"/>
              <a:gd name="T6" fmla="*/ 2147483647 w 376"/>
              <a:gd name="T7" fmla="*/ 0 h 344"/>
              <a:gd name="T8" fmla="*/ 2147483647 w 376"/>
              <a:gd name="T9" fmla="*/ 2147483647 h 344"/>
              <a:gd name="T10" fmla="*/ 2147483647 w 376"/>
              <a:gd name="T11" fmla="*/ 2147483647 h 344"/>
              <a:gd name="T12" fmla="*/ 2147483647 w 376"/>
              <a:gd name="T13" fmla="*/ 2147483647 h 344"/>
              <a:gd name="T14" fmla="*/ 2147483647 w 376"/>
              <a:gd name="T15" fmla="*/ 2147483647 h 344"/>
              <a:gd name="T16" fmla="*/ 2147483647 w 376"/>
              <a:gd name="T17" fmla="*/ 2147483647 h 344"/>
              <a:gd name="T18" fmla="*/ 0 w 376"/>
              <a:gd name="T19" fmla="*/ 2147483647 h 344"/>
              <a:gd name="T20" fmla="*/ 2147483647 w 376"/>
              <a:gd name="T21" fmla="*/ 2147483647 h 344"/>
              <a:gd name="T22" fmla="*/ 2147483647 w 376"/>
              <a:gd name="T23" fmla="*/ 2147483647 h 344"/>
              <a:gd name="T24" fmla="*/ 2147483647 w 376"/>
              <a:gd name="T25" fmla="*/ 2147483647 h 344"/>
              <a:gd name="T26" fmla="*/ 2147483647 w 376"/>
              <a:gd name="T27" fmla="*/ 2147483647 h 344"/>
              <a:gd name="T28" fmla="*/ 2147483647 w 376"/>
              <a:gd name="T29" fmla="*/ 2147483647 h 344"/>
              <a:gd name="T30" fmla="*/ 2147483647 w 376"/>
              <a:gd name="T31" fmla="*/ 2147483647 h 344"/>
              <a:gd name="T32" fmla="*/ 2147483647 w 376"/>
              <a:gd name="T33" fmla="*/ 2147483647 h 344"/>
              <a:gd name="T34" fmla="*/ 0 w 376"/>
              <a:gd name="T35" fmla="*/ 2147483647 h 344"/>
              <a:gd name="T36" fmla="*/ 0 w 376"/>
              <a:gd name="T37" fmla="*/ 2147483647 h 344"/>
              <a:gd name="T38" fmla="*/ 0 w 376"/>
              <a:gd name="T39" fmla="*/ 2147483647 h 34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76"/>
              <a:gd name="T61" fmla="*/ 0 h 344"/>
              <a:gd name="T62" fmla="*/ 376 w 376"/>
              <a:gd name="T63" fmla="*/ 344 h 34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76" h="344">
                <a:moveTo>
                  <a:pt x="376" y="256"/>
                </a:moveTo>
                <a:cubicBezTo>
                  <a:pt x="339" y="201"/>
                  <a:pt x="339" y="201"/>
                  <a:pt x="339" y="201"/>
                </a:cubicBezTo>
                <a:cubicBezTo>
                  <a:pt x="331" y="217"/>
                  <a:pt x="331" y="217"/>
                  <a:pt x="331" y="217"/>
                </a:cubicBezTo>
                <a:cubicBezTo>
                  <a:pt x="217" y="158"/>
                  <a:pt x="125" y="85"/>
                  <a:pt x="58" y="0"/>
                </a:cubicBezTo>
                <a:cubicBezTo>
                  <a:pt x="82" y="37"/>
                  <a:pt x="110" y="72"/>
                  <a:pt x="142" y="106"/>
                </a:cubicBezTo>
                <a:cubicBezTo>
                  <a:pt x="142" y="106"/>
                  <a:pt x="142" y="106"/>
                  <a:pt x="142" y="106"/>
                </a:cubicBezTo>
                <a:cubicBezTo>
                  <a:pt x="150" y="114"/>
                  <a:pt x="156" y="133"/>
                  <a:pt x="155" y="144"/>
                </a:cubicBezTo>
                <a:cubicBezTo>
                  <a:pt x="152" y="202"/>
                  <a:pt x="106" y="236"/>
                  <a:pt x="35" y="296"/>
                </a:cubicBezTo>
                <a:cubicBezTo>
                  <a:pt x="23" y="282"/>
                  <a:pt x="23" y="282"/>
                  <a:pt x="23" y="282"/>
                </a:cubicBezTo>
                <a:cubicBezTo>
                  <a:pt x="23" y="282"/>
                  <a:pt x="3" y="341"/>
                  <a:pt x="0" y="344"/>
                </a:cubicBezTo>
                <a:cubicBezTo>
                  <a:pt x="4" y="342"/>
                  <a:pt x="65" y="330"/>
                  <a:pt x="65" y="330"/>
                </a:cubicBezTo>
                <a:cubicBezTo>
                  <a:pt x="53" y="316"/>
                  <a:pt x="53" y="316"/>
                  <a:pt x="53" y="316"/>
                </a:cubicBezTo>
                <a:cubicBezTo>
                  <a:pt x="109" y="266"/>
                  <a:pt x="164" y="205"/>
                  <a:pt x="166" y="150"/>
                </a:cubicBezTo>
                <a:cubicBezTo>
                  <a:pt x="166" y="143"/>
                  <a:pt x="166" y="135"/>
                  <a:pt x="164" y="128"/>
                </a:cubicBezTo>
                <a:cubicBezTo>
                  <a:pt x="208" y="171"/>
                  <a:pt x="259" y="210"/>
                  <a:pt x="318" y="241"/>
                </a:cubicBezTo>
                <a:cubicBezTo>
                  <a:pt x="310" y="258"/>
                  <a:pt x="310" y="258"/>
                  <a:pt x="310" y="258"/>
                </a:cubicBezTo>
                <a:lnTo>
                  <a:pt x="376" y="256"/>
                </a:lnTo>
                <a:close/>
                <a:moveTo>
                  <a:pt x="0" y="344"/>
                </a:moveTo>
                <a:cubicBezTo>
                  <a:pt x="0" y="344"/>
                  <a:pt x="0" y="344"/>
                  <a:pt x="0" y="344"/>
                </a:cubicBezTo>
                <a:cubicBezTo>
                  <a:pt x="0" y="344"/>
                  <a:pt x="0" y="344"/>
                  <a:pt x="0" y="344"/>
                </a:cubicBezTo>
                <a:close/>
              </a:path>
            </a:pathLst>
          </a:custGeom>
          <a:solidFill>
            <a:srgbClr val="FFFF99"/>
          </a:solidFill>
          <a:ln w="7938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24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914400" y="688975"/>
            <a:ext cx="8229600" cy="2163763"/>
          </a:xfrm>
          <a:noFill/>
          <a:ln/>
        </p:spPr>
        <p:txBody>
          <a:bodyPr>
            <a:normAutofit/>
          </a:bodyPr>
          <a:lstStyle/>
          <a:p>
            <a:pPr marL="484632" algn="l" fontAlgn="auto">
              <a:spcAft>
                <a:spcPts val="0"/>
              </a:spcAft>
              <a:defRPr/>
            </a:pPr>
            <a:r>
              <a:rPr lang="fr-FR" sz="4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Les Filtres en profondeur (épaisseur ou épais) </a:t>
            </a:r>
            <a:r>
              <a:rPr lang="fr-FR" sz="4200" b="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Constitués de:</a:t>
            </a:r>
            <a:r>
              <a:rPr lang="fr-FR" sz="4200" b="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fr-FR" sz="4200" b="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fr-FR" sz="4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fr-FR" sz="4200" b="0" kern="1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9747" name="Group 3"/>
          <p:cNvGraphicFramePr>
            <a:graphicFrameLocks noGrp="1"/>
          </p:cNvGraphicFramePr>
          <p:nvPr/>
        </p:nvGraphicFramePr>
        <p:xfrm>
          <a:off x="250825" y="3213100"/>
          <a:ext cx="8712200" cy="2468880"/>
        </p:xfrm>
        <a:graphic>
          <a:graphicData uri="http://schemas.openxmlformats.org/drawingml/2006/table">
            <a:tbl>
              <a:tblPr/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substances fibreuses </a:t>
                      </a:r>
                      <a:endParaRPr kumimoji="0" lang="fr-FR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substances agglomérées (assemblées)</a:t>
                      </a:r>
                      <a:endParaRPr kumimoji="0" lang="fr-FR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papier, amiante, cellulose, coton, fibre de verre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verre fritté, sable, charbon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914400" y="298450"/>
            <a:ext cx="8229600" cy="1398588"/>
          </a:xfrm>
          <a:noFill/>
          <a:ln/>
        </p:spPr>
        <p:txBody>
          <a:bodyPr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fr-FR" sz="4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Filtres de surface (</a:t>
            </a:r>
            <a:r>
              <a:rPr lang="fr-FR" sz="4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membrane).</a:t>
            </a:r>
            <a:endParaRPr lang="fr-FR" sz="4200" b="0" kern="1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1795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2098675"/>
            <a:ext cx="8229600" cy="3130550"/>
          </a:xfrm>
        </p:spPr>
        <p:txBody>
          <a:bodyPr/>
          <a:lstStyle/>
          <a:p>
            <a:pPr marL="447675" indent="-382588"/>
            <a:r>
              <a:rPr lang="fr-FR" dirty="0"/>
              <a:t>Les plus utilisées sont les membranes Millipores. </a:t>
            </a:r>
          </a:p>
          <a:p>
            <a:pPr marL="447675" indent="-382588"/>
            <a:r>
              <a:rPr lang="fr-FR" dirty="0"/>
              <a:t>Ce sont des feuilles très minces constituées de </a:t>
            </a:r>
            <a:r>
              <a:rPr lang="fr-FR" b="1" dirty="0">
                <a:solidFill>
                  <a:srgbClr val="FF0000"/>
                </a:solidFill>
              </a:rPr>
              <a:t>polymère de cellulose </a:t>
            </a:r>
            <a:r>
              <a:rPr lang="fr-FR" dirty="0"/>
              <a:t>comportant un très grand nombre de pores.</a:t>
            </a:r>
          </a:p>
        </p:txBody>
      </p:sp>
      <p:pic>
        <p:nvPicPr>
          <p:cNvPr id="4" name="Image 3" descr="MB1-01[859-ALL]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714752"/>
            <a:ext cx="23241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e 41"/>
          <p:cNvGrpSpPr>
            <a:grpSpLocks/>
          </p:cNvGrpSpPr>
          <p:nvPr/>
        </p:nvGrpSpPr>
        <p:grpSpPr bwMode="auto">
          <a:xfrm>
            <a:off x="3059113" y="2852738"/>
            <a:ext cx="2808287" cy="2447925"/>
            <a:chOff x="955834" y="4293096"/>
            <a:chExt cx="1830606" cy="1905000"/>
          </a:xfrm>
        </p:grpSpPr>
        <p:grpSp>
          <p:nvGrpSpPr>
            <p:cNvPr id="27652" name="Group 421"/>
            <p:cNvGrpSpPr>
              <a:grpSpLocks/>
            </p:cNvGrpSpPr>
            <p:nvPr/>
          </p:nvGrpSpPr>
          <p:grpSpPr bwMode="auto">
            <a:xfrm>
              <a:off x="971600" y="4293096"/>
              <a:ext cx="1785938" cy="1905000"/>
              <a:chOff x="2880" y="960"/>
              <a:chExt cx="1125" cy="1200"/>
            </a:xfrm>
          </p:grpSpPr>
          <p:sp>
            <p:nvSpPr>
              <p:cNvPr id="27677" name="Oval 383"/>
              <p:cNvSpPr>
                <a:spLocks noChangeArrowheads="1"/>
              </p:cNvSpPr>
              <p:nvPr/>
            </p:nvSpPr>
            <p:spPr bwMode="auto">
              <a:xfrm>
                <a:off x="2880" y="960"/>
                <a:ext cx="1125" cy="1200"/>
              </a:xfrm>
              <a:prstGeom prst="ellipse">
                <a:avLst/>
              </a:prstGeom>
              <a:solidFill>
                <a:srgbClr val="D6EEF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Century Gothic" pitchFamily="34" charset="0"/>
                </a:endParaRPr>
              </a:p>
            </p:txBody>
          </p:sp>
          <p:sp>
            <p:nvSpPr>
              <p:cNvPr id="27678" name="Freeform 384"/>
              <p:cNvSpPr>
                <a:spLocks/>
              </p:cNvSpPr>
              <p:nvPr/>
            </p:nvSpPr>
            <p:spPr bwMode="auto">
              <a:xfrm>
                <a:off x="2885" y="966"/>
                <a:ext cx="976" cy="992"/>
              </a:xfrm>
              <a:custGeom>
                <a:avLst/>
                <a:gdLst>
                  <a:gd name="T0" fmla="*/ 105 w 510"/>
                  <a:gd name="T1" fmla="*/ 10416 h 486"/>
                  <a:gd name="T2" fmla="*/ 7548 w 510"/>
                  <a:gd name="T3" fmla="*/ 137 h 486"/>
                  <a:gd name="T4" fmla="*/ 13094 w 510"/>
                  <a:gd name="T5" fmla="*/ 3505 h 486"/>
                  <a:gd name="T6" fmla="*/ 7471 w 510"/>
                  <a:gd name="T7" fmla="*/ 0 h 486"/>
                  <a:gd name="T8" fmla="*/ 0 w 510"/>
                  <a:gd name="T9" fmla="*/ 10273 h 486"/>
                  <a:gd name="T10" fmla="*/ 1941 w 510"/>
                  <a:gd name="T11" fmla="*/ 17219 h 486"/>
                  <a:gd name="T12" fmla="*/ 105 w 510"/>
                  <a:gd name="T13" fmla="*/ 10416 h 4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10"/>
                  <a:gd name="T22" fmla="*/ 0 h 486"/>
                  <a:gd name="T23" fmla="*/ 510 w 510"/>
                  <a:gd name="T24" fmla="*/ 486 h 48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10" h="486">
                    <a:moveTo>
                      <a:pt x="4" y="294"/>
                    </a:moveTo>
                    <a:cubicBezTo>
                      <a:pt x="4" y="134"/>
                      <a:pt x="134" y="4"/>
                      <a:pt x="294" y="4"/>
                    </a:cubicBezTo>
                    <a:cubicBezTo>
                      <a:pt x="380" y="4"/>
                      <a:pt x="456" y="40"/>
                      <a:pt x="510" y="99"/>
                    </a:cubicBezTo>
                    <a:cubicBezTo>
                      <a:pt x="456" y="38"/>
                      <a:pt x="378" y="0"/>
                      <a:pt x="291" y="0"/>
                    </a:cubicBezTo>
                    <a:cubicBezTo>
                      <a:pt x="130" y="0"/>
                      <a:pt x="0" y="130"/>
                      <a:pt x="0" y="290"/>
                    </a:cubicBezTo>
                    <a:cubicBezTo>
                      <a:pt x="0" y="366"/>
                      <a:pt x="29" y="434"/>
                      <a:pt x="76" y="486"/>
                    </a:cubicBezTo>
                    <a:cubicBezTo>
                      <a:pt x="31" y="435"/>
                      <a:pt x="4" y="368"/>
                      <a:pt x="4" y="294"/>
                    </a:cubicBezTo>
                    <a:close/>
                  </a:path>
                </a:pathLst>
              </a:custGeom>
              <a:solidFill>
                <a:srgbClr val="F1F9F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7679" name="Freeform 385"/>
              <p:cNvSpPr>
                <a:spLocks/>
              </p:cNvSpPr>
              <p:nvPr/>
            </p:nvSpPr>
            <p:spPr bwMode="auto">
              <a:xfrm>
                <a:off x="3026" y="1162"/>
                <a:ext cx="974" cy="992"/>
              </a:xfrm>
              <a:custGeom>
                <a:avLst/>
                <a:gdLst>
                  <a:gd name="T0" fmla="*/ 12978 w 509"/>
                  <a:gd name="T1" fmla="*/ 6771 h 486"/>
                  <a:gd name="T2" fmla="*/ 5507 w 509"/>
                  <a:gd name="T3" fmla="*/ 17078 h 486"/>
                  <a:gd name="T4" fmla="*/ 0 w 509"/>
                  <a:gd name="T5" fmla="*/ 13715 h 486"/>
                  <a:gd name="T6" fmla="*/ 5620 w 509"/>
                  <a:gd name="T7" fmla="*/ 17219 h 486"/>
                  <a:gd name="T8" fmla="*/ 13062 w 509"/>
                  <a:gd name="T9" fmla="*/ 6903 h 486"/>
                  <a:gd name="T10" fmla="*/ 11127 w 509"/>
                  <a:gd name="T11" fmla="*/ 0 h 486"/>
                  <a:gd name="T12" fmla="*/ 12978 w 509"/>
                  <a:gd name="T13" fmla="*/ 6771 h 4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09"/>
                  <a:gd name="T22" fmla="*/ 0 h 486"/>
                  <a:gd name="T23" fmla="*/ 509 w 509"/>
                  <a:gd name="T24" fmla="*/ 486 h 48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09" h="486">
                    <a:moveTo>
                      <a:pt x="506" y="191"/>
                    </a:moveTo>
                    <a:cubicBezTo>
                      <a:pt x="506" y="352"/>
                      <a:pt x="375" y="482"/>
                      <a:pt x="215" y="482"/>
                    </a:cubicBezTo>
                    <a:cubicBezTo>
                      <a:pt x="130" y="482"/>
                      <a:pt x="53" y="445"/>
                      <a:pt x="0" y="387"/>
                    </a:cubicBezTo>
                    <a:cubicBezTo>
                      <a:pt x="53" y="448"/>
                      <a:pt x="131" y="486"/>
                      <a:pt x="219" y="486"/>
                    </a:cubicBezTo>
                    <a:cubicBezTo>
                      <a:pt x="379" y="486"/>
                      <a:pt x="509" y="356"/>
                      <a:pt x="509" y="195"/>
                    </a:cubicBezTo>
                    <a:cubicBezTo>
                      <a:pt x="509" y="120"/>
                      <a:pt x="481" y="51"/>
                      <a:pt x="434" y="0"/>
                    </a:cubicBezTo>
                    <a:cubicBezTo>
                      <a:pt x="478" y="51"/>
                      <a:pt x="506" y="118"/>
                      <a:pt x="506" y="191"/>
                    </a:cubicBezTo>
                    <a:close/>
                  </a:path>
                </a:pathLst>
              </a:custGeom>
              <a:solidFill>
                <a:srgbClr val="44C0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7680" name="Oval 386"/>
              <p:cNvSpPr>
                <a:spLocks noChangeArrowheads="1"/>
              </p:cNvSpPr>
              <p:nvPr/>
            </p:nvSpPr>
            <p:spPr bwMode="auto">
              <a:xfrm>
                <a:off x="2907" y="987"/>
                <a:ext cx="1073" cy="1146"/>
              </a:xfrm>
              <a:prstGeom prst="ellipse">
                <a:avLst/>
              </a:prstGeom>
              <a:solidFill>
                <a:srgbClr val="FBE2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Century Gothic" pitchFamily="34" charset="0"/>
                </a:endParaRPr>
              </a:p>
            </p:txBody>
          </p:sp>
          <p:sp>
            <p:nvSpPr>
              <p:cNvPr id="27681" name="Oval 387"/>
              <p:cNvSpPr>
                <a:spLocks noChangeArrowheads="1"/>
              </p:cNvSpPr>
              <p:nvPr/>
            </p:nvSpPr>
            <p:spPr bwMode="auto">
              <a:xfrm>
                <a:off x="2926" y="1009"/>
                <a:ext cx="1033" cy="1102"/>
              </a:xfrm>
              <a:prstGeom prst="ellipse">
                <a:avLst/>
              </a:prstGeom>
              <a:solidFill>
                <a:srgbClr val="FBF4C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Century Gothic" pitchFamily="34" charset="0"/>
                </a:endParaRPr>
              </a:p>
            </p:txBody>
          </p:sp>
          <p:sp>
            <p:nvSpPr>
              <p:cNvPr id="27682" name="Oval 388"/>
              <p:cNvSpPr>
                <a:spLocks noChangeArrowheads="1"/>
              </p:cNvSpPr>
              <p:nvPr/>
            </p:nvSpPr>
            <p:spPr bwMode="auto">
              <a:xfrm>
                <a:off x="2880" y="960"/>
                <a:ext cx="1125" cy="1200"/>
              </a:xfrm>
              <a:prstGeom prst="ellipse">
                <a:avLst/>
              </a:prstGeom>
              <a:noFill/>
              <a:ln w="635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Century Gothic" pitchFamily="34" charset="0"/>
                </a:endParaRPr>
              </a:p>
            </p:txBody>
          </p:sp>
          <p:sp>
            <p:nvSpPr>
              <p:cNvPr id="27683" name="Oval 389"/>
              <p:cNvSpPr>
                <a:spLocks noChangeArrowheads="1"/>
              </p:cNvSpPr>
              <p:nvPr/>
            </p:nvSpPr>
            <p:spPr bwMode="auto">
              <a:xfrm>
                <a:off x="2907" y="987"/>
                <a:ext cx="1073" cy="1146"/>
              </a:xfrm>
              <a:prstGeom prst="ellipse">
                <a:avLst/>
              </a:prstGeom>
              <a:noFill/>
              <a:ln w="635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Century Gothic" pitchFamily="34" charset="0"/>
                </a:endParaRPr>
              </a:p>
            </p:txBody>
          </p:sp>
          <p:sp>
            <p:nvSpPr>
              <p:cNvPr id="27684" name="Oval 390"/>
              <p:cNvSpPr>
                <a:spLocks noChangeArrowheads="1"/>
              </p:cNvSpPr>
              <p:nvPr/>
            </p:nvSpPr>
            <p:spPr bwMode="auto">
              <a:xfrm>
                <a:off x="2926" y="1009"/>
                <a:ext cx="1033" cy="1102"/>
              </a:xfrm>
              <a:prstGeom prst="ellipse">
                <a:avLst/>
              </a:prstGeom>
              <a:noFill/>
              <a:ln w="6350" cap="rnd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Century Gothic" pitchFamily="34" charset="0"/>
                </a:endParaRPr>
              </a:p>
            </p:txBody>
          </p:sp>
          <p:sp>
            <p:nvSpPr>
              <p:cNvPr id="27685" name="Freeform 391"/>
              <p:cNvSpPr>
                <a:spLocks/>
              </p:cNvSpPr>
              <p:nvPr/>
            </p:nvSpPr>
            <p:spPr bwMode="auto">
              <a:xfrm>
                <a:off x="3059" y="1150"/>
                <a:ext cx="41" cy="43"/>
              </a:xfrm>
              <a:custGeom>
                <a:avLst/>
                <a:gdLst>
                  <a:gd name="T0" fmla="*/ 88 w 21"/>
                  <a:gd name="T1" fmla="*/ 584 h 21"/>
                  <a:gd name="T2" fmla="*/ 148 w 21"/>
                  <a:gd name="T3" fmla="*/ 104 h 21"/>
                  <a:gd name="T4" fmla="*/ 508 w 21"/>
                  <a:gd name="T5" fmla="*/ 172 h 21"/>
                  <a:gd name="T6" fmla="*/ 453 w 21"/>
                  <a:gd name="T7" fmla="*/ 653 h 21"/>
                  <a:gd name="T8" fmla="*/ 88 w 21"/>
                  <a:gd name="T9" fmla="*/ 584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21"/>
                  <a:gd name="T17" fmla="*/ 21 w 21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21">
                    <a:moveTo>
                      <a:pt x="3" y="16"/>
                    </a:moveTo>
                    <a:cubicBezTo>
                      <a:pt x="0" y="12"/>
                      <a:pt x="1" y="6"/>
                      <a:pt x="5" y="3"/>
                    </a:cubicBezTo>
                    <a:cubicBezTo>
                      <a:pt x="9" y="0"/>
                      <a:pt x="15" y="1"/>
                      <a:pt x="18" y="5"/>
                    </a:cubicBezTo>
                    <a:cubicBezTo>
                      <a:pt x="21" y="9"/>
                      <a:pt x="21" y="15"/>
                      <a:pt x="16" y="18"/>
                    </a:cubicBezTo>
                    <a:cubicBezTo>
                      <a:pt x="12" y="21"/>
                      <a:pt x="7" y="20"/>
                      <a:pt x="3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7686" name="Freeform 392"/>
              <p:cNvSpPr>
                <a:spLocks/>
              </p:cNvSpPr>
              <p:nvPr/>
            </p:nvSpPr>
            <p:spPr bwMode="auto">
              <a:xfrm>
                <a:off x="3096" y="1133"/>
                <a:ext cx="27" cy="31"/>
              </a:xfrm>
              <a:custGeom>
                <a:avLst/>
                <a:gdLst>
                  <a:gd name="T0" fmla="*/ 56 w 14"/>
                  <a:gd name="T1" fmla="*/ 457 h 15"/>
                  <a:gd name="T2" fmla="*/ 85 w 14"/>
                  <a:gd name="T3" fmla="*/ 107 h 15"/>
                  <a:gd name="T4" fmla="*/ 316 w 14"/>
                  <a:gd name="T5" fmla="*/ 149 h 15"/>
                  <a:gd name="T6" fmla="*/ 293 w 14"/>
                  <a:gd name="T7" fmla="*/ 496 h 15"/>
                  <a:gd name="T8" fmla="*/ 56 w 14"/>
                  <a:gd name="T9" fmla="*/ 45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2" y="12"/>
                    </a:moveTo>
                    <a:cubicBezTo>
                      <a:pt x="0" y="9"/>
                      <a:pt x="0" y="5"/>
                      <a:pt x="3" y="3"/>
                    </a:cubicBezTo>
                    <a:cubicBezTo>
                      <a:pt x="6" y="0"/>
                      <a:pt x="10" y="1"/>
                      <a:pt x="12" y="4"/>
                    </a:cubicBezTo>
                    <a:cubicBezTo>
                      <a:pt x="14" y="7"/>
                      <a:pt x="13" y="11"/>
                      <a:pt x="11" y="13"/>
                    </a:cubicBezTo>
                    <a:cubicBezTo>
                      <a:pt x="8" y="15"/>
                      <a:pt x="4" y="14"/>
                      <a:pt x="2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7687" name="Freeform 393"/>
              <p:cNvSpPr>
                <a:spLocks/>
              </p:cNvSpPr>
              <p:nvPr/>
            </p:nvSpPr>
            <p:spPr bwMode="auto">
              <a:xfrm>
                <a:off x="3044" y="1187"/>
                <a:ext cx="27" cy="30"/>
              </a:xfrm>
              <a:custGeom>
                <a:avLst/>
                <a:gdLst>
                  <a:gd name="T0" fmla="*/ 56 w 14"/>
                  <a:gd name="T1" fmla="*/ 352 h 15"/>
                  <a:gd name="T2" fmla="*/ 85 w 14"/>
                  <a:gd name="T3" fmla="*/ 96 h 15"/>
                  <a:gd name="T4" fmla="*/ 316 w 14"/>
                  <a:gd name="T5" fmla="*/ 128 h 15"/>
                  <a:gd name="T6" fmla="*/ 293 w 14"/>
                  <a:gd name="T7" fmla="*/ 416 h 15"/>
                  <a:gd name="T8" fmla="*/ 56 w 14"/>
                  <a:gd name="T9" fmla="*/ 352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2" y="11"/>
                    </a:moveTo>
                    <a:cubicBezTo>
                      <a:pt x="0" y="9"/>
                      <a:pt x="0" y="5"/>
                      <a:pt x="3" y="3"/>
                    </a:cubicBezTo>
                    <a:cubicBezTo>
                      <a:pt x="6" y="0"/>
                      <a:pt x="10" y="1"/>
                      <a:pt x="12" y="4"/>
                    </a:cubicBezTo>
                    <a:cubicBezTo>
                      <a:pt x="14" y="7"/>
                      <a:pt x="14" y="11"/>
                      <a:pt x="11" y="13"/>
                    </a:cubicBezTo>
                    <a:cubicBezTo>
                      <a:pt x="8" y="15"/>
                      <a:pt x="4" y="14"/>
                      <a:pt x="2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cxnSp>
          <p:nvCxnSpPr>
            <p:cNvPr id="17" name="Connecteur droit 16"/>
            <p:cNvCxnSpPr>
              <a:endCxn id="27683" idx="4"/>
            </p:cNvCxnSpPr>
            <p:nvPr/>
          </p:nvCxnSpPr>
          <p:spPr>
            <a:xfrm rot="16200000" flipH="1">
              <a:off x="940462" y="5228838"/>
              <a:ext cx="1820992" cy="31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 rot="16200000" flipH="1">
              <a:off x="1092481" y="5260858"/>
              <a:ext cx="1822227" cy="300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H="1">
              <a:off x="1273632" y="5210824"/>
              <a:ext cx="1764163" cy="300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16200000" flipH="1">
              <a:off x="1532494" y="5214530"/>
              <a:ext cx="1583794" cy="300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 rot="16200000" flipH="1">
              <a:off x="1820777" y="5238103"/>
              <a:ext cx="1295944" cy="31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rot="16200000" flipH="1">
              <a:off x="2119213" y="5267753"/>
              <a:ext cx="972266" cy="31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rot="16200000" flipH="1">
              <a:off x="791082" y="5247269"/>
              <a:ext cx="1799990" cy="300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rot="16200000" flipH="1">
              <a:off x="692286" y="5232444"/>
              <a:ext cx="1691274" cy="300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rot="16200000" flipH="1">
              <a:off x="618226" y="5275783"/>
              <a:ext cx="1583794" cy="31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rot="16200000" flipH="1">
              <a:off x="591279" y="5249740"/>
              <a:ext cx="1367598" cy="300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rot="16200000" flipH="1">
              <a:off x="624799" y="5304098"/>
              <a:ext cx="1043920" cy="300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 flipH="1">
              <a:off x="955834" y="5260421"/>
              <a:ext cx="1821293" cy="30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 flipH="1">
              <a:off x="971356" y="5413611"/>
              <a:ext cx="1800596" cy="29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flipH="1">
              <a:off x="965147" y="5125761"/>
              <a:ext cx="1821293" cy="30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 flipH="1">
              <a:off x="1059317" y="4988631"/>
              <a:ext cx="1584318" cy="30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 flipH="1">
              <a:off x="1102779" y="4844088"/>
              <a:ext cx="1548099" cy="30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H="1">
              <a:off x="1147276" y="4700781"/>
              <a:ext cx="1440477" cy="29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H="1">
              <a:off x="1254898" y="4550061"/>
              <a:ext cx="1187980" cy="30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 flipH="1">
              <a:off x="1367695" y="4437638"/>
              <a:ext cx="971701" cy="29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flipH="1">
              <a:off x="1059317" y="5559389"/>
              <a:ext cx="1584318" cy="29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flipH="1">
              <a:off x="1116232" y="5711345"/>
              <a:ext cx="1511880" cy="30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flipH="1">
              <a:off x="1223853" y="5837357"/>
              <a:ext cx="1260417" cy="29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flipH="1">
              <a:off x="1348033" y="5957191"/>
              <a:ext cx="1079323" cy="30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H="1">
              <a:off x="1568451" y="6047376"/>
              <a:ext cx="755423" cy="29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51" name="Rectangle 42"/>
          <p:cNvSpPr>
            <a:spLocks noChangeArrowheads="1"/>
          </p:cNvSpPr>
          <p:nvPr/>
        </p:nvSpPr>
        <p:spPr bwMode="auto">
          <a:xfrm>
            <a:off x="595313" y="1044575"/>
            <a:ext cx="7937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7675" indent="-382588">
              <a:spcBef>
                <a:spcPct val="20000"/>
              </a:spcBef>
              <a:buClr>
                <a:srgbClr val="FF388C"/>
              </a:buClr>
              <a:buSzPct val="80000"/>
              <a:buFont typeface="Wingdings 2" pitchFamily="18" charset="2"/>
              <a:buChar char=""/>
            </a:pPr>
            <a:r>
              <a:rPr lang="fr-FR" sz="3000" dirty="0">
                <a:latin typeface="Century Gothic" pitchFamily="34" charset="0"/>
              </a:rPr>
              <a:t>Les dimensions de ces pores varient selon les filtres de (0.025-8 µm)</a:t>
            </a:r>
          </a:p>
        </p:txBody>
      </p:sp>
    </p:spTree>
    <p:extLst>
      <p:ext uri="{BB962C8B-B14F-4D97-AF65-F5344CB8AC3E}">
        <p14:creationId xmlns:p14="http://schemas.microsoft.com/office/powerpoint/2010/main" val="175362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914400" y="338138"/>
            <a:ext cx="8229600" cy="1400175"/>
          </a:xfrm>
          <a:noFill/>
          <a:ln/>
        </p:spPr>
        <p:txBody>
          <a:bodyPr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fr-FR" sz="4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Les entonnoirs </a:t>
            </a:r>
          </a:p>
        </p:txBody>
      </p:sp>
      <p:sp>
        <p:nvSpPr>
          <p:cNvPr id="163843" name="Espace réservé du contenu 2"/>
          <p:cNvSpPr>
            <a:spLocks noGrp="1"/>
          </p:cNvSpPr>
          <p:nvPr>
            <p:ph idx="4294967295"/>
          </p:nvPr>
        </p:nvSpPr>
        <p:spPr>
          <a:xfrm>
            <a:off x="395536" y="1844824"/>
            <a:ext cx="8229600" cy="4525962"/>
          </a:xfrm>
        </p:spPr>
        <p:txBody>
          <a:bodyPr/>
          <a:lstStyle/>
          <a:p>
            <a:pPr marL="447675" indent="-382588"/>
            <a:r>
              <a:rPr lang="fr-FR" dirty="0"/>
              <a:t>Les entonnoirs sont des instruments de forme coniques destinés à recevoir un matériel filtrant. On distingue deux types :</a:t>
            </a:r>
            <a:endParaRPr lang="fr-FR" b="1" dirty="0"/>
          </a:p>
          <a:p>
            <a:pPr marL="447675" indent="-382588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5394</TotalTime>
  <Words>499</Words>
  <Application>Microsoft Office PowerPoint</Application>
  <PresentationFormat>Affichage à l'écran (4:3)</PresentationFormat>
  <Paragraphs>99</Paragraphs>
  <Slides>19</Slides>
  <Notes>13</Notes>
  <HiddenSlides>0</HiddenSlides>
  <MMClips>1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Gothic</vt:lpstr>
      <vt:lpstr>Constantia</vt:lpstr>
      <vt:lpstr>Garamond</vt:lpstr>
      <vt:lpstr>Wingdings</vt:lpstr>
      <vt:lpstr>Wingdings 2</vt:lpstr>
      <vt:lpstr>Débit</vt:lpstr>
      <vt:lpstr>TECHNIQUES D’ANALYSES BIOLOGIQUES</vt:lpstr>
      <vt:lpstr>Filtration </vt:lpstr>
      <vt:lpstr>Principe</vt:lpstr>
      <vt:lpstr>Matériels de filtration</vt:lpstr>
      <vt:lpstr>Matériels de filtration</vt:lpstr>
      <vt:lpstr>Les Filtres en profondeur (épaisseur ou épais) Constitués de:  </vt:lpstr>
      <vt:lpstr>Filtres de surface (membrane).</vt:lpstr>
      <vt:lpstr>Présentation PowerPoint</vt:lpstr>
      <vt:lpstr>Les entonnoirs </vt:lpstr>
      <vt:lpstr>Les entonnoirs ordinaires</vt:lpstr>
      <vt:lpstr>Les entonnoirs spéciaux</vt:lpstr>
      <vt:lpstr>Présentation PowerPoint</vt:lpstr>
      <vt:lpstr>Les entonnoirs spéciaux</vt:lpstr>
      <vt:lpstr>Les méthodes de filtration </vt:lpstr>
      <vt:lpstr>La filtration par gravité</vt:lpstr>
      <vt:lpstr>Présentation PowerPoint</vt:lpstr>
      <vt:lpstr>La filtration sous vide </vt:lpstr>
      <vt:lpstr>La filtration sous pression</vt:lpstr>
      <vt:lpstr>Ultrafiltration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filtration</dc:title>
  <dc:creator>dell</dc:creator>
  <cp:lastModifiedBy>User</cp:lastModifiedBy>
  <cp:revision>28</cp:revision>
  <dcterms:created xsi:type="dcterms:W3CDTF">2012-10-07T10:14:59Z</dcterms:created>
  <dcterms:modified xsi:type="dcterms:W3CDTF">2021-10-25T18:02:10Z</dcterms:modified>
</cp:coreProperties>
</file>