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6" r:id="rId7"/>
    <p:sldId id="261" r:id="rId8"/>
    <p:sldId id="262" r:id="rId9"/>
    <p:sldId id="270" r:id="rId10"/>
    <p:sldId id="271" r:id="rId11"/>
    <p:sldId id="272" r:id="rId12"/>
    <p:sldId id="273" r:id="rId13"/>
    <p:sldId id="274" r:id="rId14"/>
    <p:sldId id="275" r:id="rId15"/>
    <p:sldId id="263" r:id="rId16"/>
    <p:sldId id="268" r:id="rId17"/>
    <p:sldId id="269" r:id="rId18"/>
    <p:sldId id="264" r:id="rId19"/>
    <p:sldId id="265" r:id="rId20"/>
    <p:sldId id="266" r:id="rId21"/>
    <p:sldId id="267" r:id="rId22"/>
  </p:sldIdLst>
  <p:sldSz cx="12192000" cy="6858000"/>
  <p:notesSz cx="6858000" cy="9144000"/>
  <p:defaultText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2-02T09:51:44.131" idx="1">
    <p:pos x="3063" y="2548"/>
    <p:text>(السواط، وآخرون،1416هـ:29).</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ar-DZ"/>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ar-DZ"/>
          </a:p>
        </p:txBody>
      </p:sp>
      <p:sp>
        <p:nvSpPr>
          <p:cNvPr id="4" name="Espace réservé de la date 3"/>
          <p:cNvSpPr>
            <a:spLocks noGrp="1"/>
          </p:cNvSpPr>
          <p:nvPr>
            <p:ph type="dt" sz="half" idx="10"/>
          </p:nvPr>
        </p:nvSpPr>
        <p:spPr/>
        <p:txBody>
          <a:bodyPr/>
          <a:lstStyle/>
          <a:p>
            <a:fld id="{6B510761-D7DF-4600-A09B-1CAAB889E4B9}" type="datetimeFigureOut">
              <a:rPr lang="ar-DZ" smtClean="0"/>
              <a:t>27-04-1443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2866112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10"/>
          </p:nvPr>
        </p:nvSpPr>
        <p:spPr/>
        <p:txBody>
          <a:bodyPr/>
          <a:lstStyle/>
          <a:p>
            <a:fld id="{6B510761-D7DF-4600-A09B-1CAAB889E4B9}" type="datetimeFigureOut">
              <a:rPr lang="ar-DZ" smtClean="0"/>
              <a:t>27-04-1443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1622900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ar-DZ"/>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10"/>
          </p:nvPr>
        </p:nvSpPr>
        <p:spPr/>
        <p:txBody>
          <a:bodyPr/>
          <a:lstStyle/>
          <a:p>
            <a:fld id="{6B510761-D7DF-4600-A09B-1CAAB889E4B9}" type="datetimeFigureOut">
              <a:rPr lang="ar-DZ" smtClean="0"/>
              <a:t>27-04-1443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300667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10"/>
          </p:nvPr>
        </p:nvSpPr>
        <p:spPr/>
        <p:txBody>
          <a:bodyPr/>
          <a:lstStyle/>
          <a:p>
            <a:fld id="{6B510761-D7DF-4600-A09B-1CAAB889E4B9}" type="datetimeFigureOut">
              <a:rPr lang="ar-DZ" smtClean="0"/>
              <a:t>27-04-1443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3113789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ar-DZ"/>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6B510761-D7DF-4600-A09B-1CAAB889E4B9}" type="datetimeFigureOut">
              <a:rPr lang="ar-DZ" smtClean="0"/>
              <a:t>27-04-1443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1337889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5" name="Espace réservé de la date 4"/>
          <p:cNvSpPr>
            <a:spLocks noGrp="1"/>
          </p:cNvSpPr>
          <p:nvPr>
            <p:ph type="dt" sz="half" idx="10"/>
          </p:nvPr>
        </p:nvSpPr>
        <p:spPr/>
        <p:txBody>
          <a:bodyPr/>
          <a:lstStyle/>
          <a:p>
            <a:fld id="{6B510761-D7DF-4600-A09B-1CAAB889E4B9}" type="datetimeFigureOut">
              <a:rPr lang="ar-DZ" smtClean="0"/>
              <a:t>27-04-1443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1707062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ar-DZ"/>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7" name="Espace réservé de la date 6"/>
          <p:cNvSpPr>
            <a:spLocks noGrp="1"/>
          </p:cNvSpPr>
          <p:nvPr>
            <p:ph type="dt" sz="half" idx="10"/>
          </p:nvPr>
        </p:nvSpPr>
        <p:spPr/>
        <p:txBody>
          <a:bodyPr/>
          <a:lstStyle/>
          <a:p>
            <a:fld id="{6B510761-D7DF-4600-A09B-1CAAB889E4B9}" type="datetimeFigureOut">
              <a:rPr lang="ar-DZ" smtClean="0"/>
              <a:t>27-04-1443</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2385116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e la date 2"/>
          <p:cNvSpPr>
            <a:spLocks noGrp="1"/>
          </p:cNvSpPr>
          <p:nvPr>
            <p:ph type="dt" sz="half" idx="10"/>
          </p:nvPr>
        </p:nvSpPr>
        <p:spPr/>
        <p:txBody>
          <a:bodyPr/>
          <a:lstStyle/>
          <a:p>
            <a:fld id="{6B510761-D7DF-4600-A09B-1CAAB889E4B9}" type="datetimeFigureOut">
              <a:rPr lang="ar-DZ" smtClean="0"/>
              <a:t>27-04-1443</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2072332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B510761-D7DF-4600-A09B-1CAAB889E4B9}" type="datetimeFigureOut">
              <a:rPr lang="ar-DZ" smtClean="0"/>
              <a:t>27-04-1443</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2411008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r-DZ"/>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6B510761-D7DF-4600-A09B-1CAAB889E4B9}" type="datetimeFigureOut">
              <a:rPr lang="ar-DZ" smtClean="0"/>
              <a:t>27-04-1443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64326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r-DZ"/>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6B510761-D7DF-4600-A09B-1CAAB889E4B9}" type="datetimeFigureOut">
              <a:rPr lang="ar-DZ" smtClean="0"/>
              <a:t>27-04-1443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CB252F8C-F7FB-430A-A191-469C4140684E}" type="slidenum">
              <a:rPr lang="ar-DZ" smtClean="0"/>
              <a:t>‹N°›</a:t>
            </a:fld>
            <a:endParaRPr lang="ar-DZ"/>
          </a:p>
        </p:txBody>
      </p:sp>
    </p:spTree>
    <p:extLst>
      <p:ext uri="{BB962C8B-B14F-4D97-AF65-F5344CB8AC3E}">
        <p14:creationId xmlns:p14="http://schemas.microsoft.com/office/powerpoint/2010/main" val="2258121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ar-DZ"/>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510761-D7DF-4600-A09B-1CAAB889E4B9}" type="datetimeFigureOut">
              <a:rPr lang="ar-DZ" smtClean="0"/>
              <a:t>27-04-1443</a:t>
            </a:fld>
            <a:endParaRPr lang="ar-DZ"/>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52F8C-F7FB-430A-A191-469C4140684E}" type="slidenum">
              <a:rPr lang="ar-DZ" smtClean="0"/>
              <a:t>‹N°›</a:t>
            </a:fld>
            <a:endParaRPr lang="ar-DZ"/>
          </a:p>
        </p:txBody>
      </p:sp>
    </p:spTree>
    <p:extLst>
      <p:ext uri="{BB962C8B-B14F-4D97-AF65-F5344CB8AC3E}">
        <p14:creationId xmlns:p14="http://schemas.microsoft.com/office/powerpoint/2010/main" val="1179748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ar-DZ" b="1" dirty="0">
                <a:solidFill>
                  <a:schemeClr val="accent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محاضرات في مادة التنظيم الإداري </a:t>
            </a:r>
            <a:br>
              <a:rPr lang="ar-DZ" b="1" dirty="0">
                <a:solidFill>
                  <a:schemeClr val="accent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b="1" dirty="0">
                <a:solidFill>
                  <a:schemeClr val="accent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ألقيت على طلبة الماستر تخصص قانون إداري </a:t>
            </a:r>
          </a:p>
        </p:txBody>
      </p:sp>
      <p:sp>
        <p:nvSpPr>
          <p:cNvPr id="3" name="Sous-titre 2"/>
          <p:cNvSpPr>
            <a:spLocks noGrp="1"/>
          </p:cNvSpPr>
          <p:nvPr>
            <p:ph type="subTitle" idx="1"/>
          </p:nvPr>
        </p:nvSpPr>
        <p:spPr/>
        <p:txBody>
          <a:bodyPr>
            <a:normAutofit/>
          </a:bodyPr>
          <a:lstStyle/>
          <a:p>
            <a:r>
              <a:rPr lang="ar-DZ" sz="3200" b="1" dirty="0">
                <a:latin typeface="Arabic Typesetting" panose="03020402040406030203" pitchFamily="66" charset="-78"/>
                <a:cs typeface="Arabic Typesetting" panose="03020402040406030203" pitchFamily="66" charset="-78"/>
              </a:rPr>
              <a:t>تقديم : </a:t>
            </a:r>
            <a:r>
              <a:rPr lang="ar-DZ" sz="3200" b="1" dirty="0" err="1">
                <a:latin typeface="Arabic Typesetting" panose="03020402040406030203" pitchFamily="66" charset="-78"/>
                <a:cs typeface="Arabic Typesetting" panose="03020402040406030203" pitchFamily="66" charset="-78"/>
              </a:rPr>
              <a:t>أ.د</a:t>
            </a:r>
            <a:r>
              <a:rPr lang="ar-DZ" sz="3200" b="1" dirty="0">
                <a:latin typeface="Arabic Typesetting" panose="03020402040406030203" pitchFamily="66" charset="-78"/>
                <a:cs typeface="Arabic Typesetting" panose="03020402040406030203" pitchFamily="66" charset="-78"/>
              </a:rPr>
              <a:t>/ آمنة سلطاني </a:t>
            </a:r>
          </a:p>
        </p:txBody>
      </p:sp>
    </p:spTree>
    <p:extLst>
      <p:ext uri="{BB962C8B-B14F-4D97-AF65-F5344CB8AC3E}">
        <p14:creationId xmlns:p14="http://schemas.microsoft.com/office/powerpoint/2010/main" val="178742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just" rtl="1"/>
            <a:r>
              <a:rPr lang="ar-DZ" dirty="0"/>
              <a:t>-	</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رئاسة الجمهورية: تقوم رئاسة الجمهورية على مجموعة من الهيئات تتمثل في الأجهزة والهياكل الداخلية (الأمانة العامة، المديريات المختلفة...الخ) طبقا للمرسوم الرئاسي رقم 94-132 مؤرخ في 29.05.1994، ومع ذلك يبقى رئيس الجمهورية أهم عنصر في هذه السلطة الإدارية المركزية بما يصدره من أوامر ومراسيم رئاسية.</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الوزير الأول: إلى جانب مصالح وهيئات رئاسة الوزارة التي قد تخولها النصوص والأنظمة اتخاذ تصرفات من قبيل القرارات الإدارية (خاصة الأمين العام للوزارة) تمس التسيير والتنظيم الداخلي لتلك المصالح، فإن الوزير الأول تخوله المادة (85/4) من الدستور ممارسة السلطة التنظيمية، على غرار رئيس </a:t>
            </a:r>
          </a:p>
        </p:txBody>
      </p:sp>
    </p:spTree>
    <p:extLst>
      <p:ext uri="{BB962C8B-B14F-4D97-AF65-F5344CB8AC3E}">
        <p14:creationId xmlns:p14="http://schemas.microsoft.com/office/powerpoint/2010/main" val="2355397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lnSpcReduction="10000"/>
          </a:bodyPr>
          <a:lstStyle/>
          <a:p>
            <a:pPr algn="just" rtl="1"/>
            <a:r>
              <a:rPr lang="ar-DZ" dirty="0"/>
              <a:t>-	</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الوزير الأول: إلى جانب مصالح وهيئات رئاسة الوزارة التي قد تخولها النصوص والأنظمة اتخاذ تصرفات من قبيل القرارات الإدارية (خاصة الأمين العام للوزارة) تمس التسيير والتنظيم الداخلي لتلك المصالح، فإن الوزير الأول تخوله المادة (85/4) من الدستور ممارسة السلطة التنظيمية، على غرار رئيس الجمهورية حيث ينعقد له الاختصاص بتطبيق القوانين بموجب نص المادة (85/3)، من دستور 1996، بما يصدره من مراسيم تنفيذية.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الوزارات:الوزارة</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هي المظهر الرئيسي للسلطة الإدارية المركزية، حيث تمارس كل وزارة جزءا من سلطة الدولة في إطار توزيع الصلاحيات بين أعضاء الحكومة، لأنها لا تتمتع في حد ذاتها بالشخصية المعنوية المتميزة عن الشخصية القانونية للدولة، فهي تتصرف باسمها ولحسابها.</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وعلى الرغم من تباين التنظيم الهيكلي والداخلي للوزارات باختلاف نوعها ونشاطها فقد صدر-مثلا– المرسوم التنفيذي رقم90/188 المؤرخ في 23 جوان 1990، الذي يحدد هياكل الوزارة وأجهزتها حيث يقوم بتنظيم الوزارة على أجهزة الإدارة المركزية للوزارة ومصالحها الخارجية.</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p>
        </p:txBody>
      </p:sp>
    </p:spTree>
    <p:extLst>
      <p:ext uri="{BB962C8B-B14F-4D97-AF65-F5344CB8AC3E}">
        <p14:creationId xmlns:p14="http://schemas.microsoft.com/office/powerpoint/2010/main" val="4052053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lstStyle/>
          <a:p>
            <a:endParaRPr lang="ar-DZ" dirty="0"/>
          </a:p>
        </p:txBody>
      </p:sp>
      <p:sp>
        <p:nvSpPr>
          <p:cNvPr id="4" name="Rectangle 3"/>
          <p:cNvSpPr/>
          <p:nvPr/>
        </p:nvSpPr>
        <p:spPr>
          <a:xfrm>
            <a:off x="3048000" y="2136339"/>
            <a:ext cx="6096000" cy="3970318"/>
          </a:xfrm>
          <a:prstGeom prst="rect">
            <a:avLst/>
          </a:prstGeom>
        </p:spPr>
        <p:txBody>
          <a:bodyPr>
            <a:spAutoFit/>
          </a:bodyPr>
          <a:lstStyle/>
          <a:p>
            <a:pPr algn="just" rtl="1"/>
            <a:r>
              <a:rPr lang="ar-DZ"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وعلى الرغم من تباين التنظيم الهيكلي والداخلي للوزارات باختلاف نوعها ونشاطها فقد صدر-مثلا– المرسوم التنفيذي رقم90/188 المؤرخ في 23 جوان 1990، الذي يحدد هياكل الوزارة وأجهزتها حيث يقوم بتنظيم الوزارة على أجهزة الإدارة المركزية للوزارة ومصالحها الخارجية.</a:t>
            </a:r>
          </a:p>
          <a:p>
            <a:pPr algn="just" rtl="1"/>
            <a:r>
              <a:rPr lang="ar-DZ"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الإدارة المركزية للوزارة: بالإضافة إلى الأجهزة المرتبطة مباشرة بنشاط الوزير (الديوان-جهاز التفتيش-الأجهزة الاستشارية)، فإن الإدارة المركزية بالوزارة تتفرع إلى: مديريات عامة أو مركزية، والتي تنقسم بدورها إلى مديريات فرعية التي تتكون من مكاتب والتي تشكل الوحدة الإدارية القاعدية في الإدارة المركزية بالوزارة.</a:t>
            </a:r>
          </a:p>
        </p:txBody>
      </p:sp>
    </p:spTree>
    <p:extLst>
      <p:ext uri="{BB962C8B-B14F-4D97-AF65-F5344CB8AC3E}">
        <p14:creationId xmlns:p14="http://schemas.microsoft.com/office/powerpoint/2010/main" val="806853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fontScale="92500" lnSpcReduction="10000"/>
          </a:bodyPr>
          <a:lstStyle/>
          <a:p>
            <a:pPr algn="just" rtl="1"/>
            <a:r>
              <a:rPr lang="ar-DZ" dirty="0"/>
              <a:t>-	</a:t>
            </a:r>
            <a:r>
              <a:rPr lang="ar-DZ" sz="3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المصالح الخارجية (غير الممركزة للوزارة):هي تلك الأجهزة الإدارية التي لا تتمتع بالشخصية المعنوية، رغم تمتع مجموعة منها ببعض السلطات كسلطة التقاضي، والخاضعة للسلطة الرئاسية للوزير على الرغم من تواجدها خارج الهيكل المركزي للوزارة إما في الولايات أو في جهات معينة ، مثل: مديرية التربية في الولاية، أو مديرية الفلاحة، أو المديرية الجهوية للجمارك والتي يمتد اختصاصها الإقليمي عبر عدّة ولايات.</a:t>
            </a:r>
          </a:p>
          <a:p>
            <a:pPr algn="just" rtl="1"/>
            <a:r>
              <a:rPr lang="ar-DZ" sz="3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لقد كان النظام القانوني لهذه المديريات يثير نقاشاً وجدلاً قانوني وقضائي حول تكييفها بين من اعتبرها هيئة مستقلة عن الولاية تتبع الوزارة وبين من اعتبرها جزء من التنظيم الإداري للولاية، وما يترتب عنه من نتائج على مستوى الاختصاص القضائي الإداري.</a:t>
            </a:r>
          </a:p>
          <a:p>
            <a:pPr algn="just" rtl="1"/>
            <a:r>
              <a:rPr lang="ar-DZ" sz="3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دام طويلاً ليحسم بموجب نص المادة (800) من تقنين الإجراءات المدنية والإدارية الجديد رقم 08-09 لسنة 2008. لصالح </a:t>
            </a:r>
            <a:r>
              <a:rPr lang="ar-DZ" sz="3000"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إختصاص</a:t>
            </a:r>
            <a:r>
              <a:rPr lang="ar-DZ" sz="3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المحاكم الإدارية .</a:t>
            </a:r>
          </a:p>
          <a:p>
            <a:pPr algn="just" rtl="1"/>
            <a:r>
              <a:rPr lang="ar-DZ" sz="3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كما يمكن -أيضا– أن تندرج تحت مفهوم الدولة، بهذا الصدد، الهيئات العمومية الوطنية "</a:t>
            </a:r>
            <a:r>
              <a:rPr lang="fr-FR" sz="3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Les Institutions publiques nationales" </a:t>
            </a:r>
            <a:r>
              <a:rPr lang="ar-DZ" sz="3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والهيئات الوطنية المستقلة، وينصرف مفهوم الهيئات العمومية الوطنية إلى ما يلي: </a:t>
            </a:r>
          </a:p>
          <a:p>
            <a:r>
              <a:rPr lang="ar-DZ" dirty="0"/>
              <a:t>-	</a:t>
            </a:r>
          </a:p>
        </p:txBody>
      </p:sp>
    </p:spTree>
    <p:extLst>
      <p:ext uri="{BB962C8B-B14F-4D97-AF65-F5344CB8AC3E}">
        <p14:creationId xmlns:p14="http://schemas.microsoft.com/office/powerpoint/2010/main" val="3151291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just" rtl="1"/>
            <a:r>
              <a:rPr lang="ar-DZ" dirty="0"/>
              <a:t>-	-</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السلطات الأخرى غير السلطة التنفيذية، مثل: البرلمان، الأجهزة القضائية العليا، (المحكمة العليا، مجلس الدولة)، أو المجلس الدستوري حينما تقوم تلك الهيئات، وهي أجهزة مستقلة عن السلطة التنفيذية، بأعمال وأنشطة ذات صبغة إدارية تتعلق بسيرها وإدارتها، أي خارج مهمتها الرئيسية التشريعية أو القضائية أو الرقابة الدستورية، فتقوم –مثلا-: بإبرام صفقات تتصل بتوريدات خاصة بها أو ترميمات خاصة ببناياتها أو توظيف أشخاص بأجهزتها الإدارية، أو تسيير خدماتها الاجتماعية ...الخ.</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أجهزة وهيئات وطنية قائمة في إطار السلطة التنفيذية: ويتعلق الأمر –هنا- بأجهزة وتنظيمات ذات طابع إداري، تتمتع بالشخصية المعنوية، مما يجعلها مستقلة قانونيا عن أجهزة الدولة وهياكل (السلطات الإدارية المركزية) مثل: المجالس العليا القائمة في مختلف القطاعات: المجلس الوطني الاقتصادي والاجتماعي، المجلس الأعلى للغة العربية، المجلس الإسلامي الأعلى، معهد الدراسات </a:t>
            </a:r>
            <a:r>
              <a:rPr lang="ar-DZ"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الإستراتيجية</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بغض النظر عن الجهة الوصية عليها (رئاسة الجمهورية، رئاسة الوزارة، الوزارة).</a:t>
            </a:r>
          </a:p>
          <a:p>
            <a:endParaRPr lang="ar-DZ" dirty="0"/>
          </a:p>
        </p:txBody>
      </p:sp>
    </p:spTree>
    <p:extLst>
      <p:ext uri="{BB962C8B-B14F-4D97-AF65-F5344CB8AC3E}">
        <p14:creationId xmlns:p14="http://schemas.microsoft.com/office/powerpoint/2010/main" val="1033871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r"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أشخاص القانون العام ذات الطبيعة اللامركزية (السلطات الإدارية اللامركزية ) وهي نوعين: اللامركزية الإقليمية التي لها شخصية معنوية، وهي حسب نص المادة (15) من دستور 1996، البلدية والولاية اللامركزية المرفقية أو المصلحية التي اعتبرها المشرع من أشخاص القانون العام مثل المؤسسات العامة. ولقد اعتبر القضاء الإداري النقابات المهنية مثل نقابة المحامين والموثقين والأطباء والصيادلة من أشخاص القانون العام.</a:t>
            </a:r>
          </a:p>
          <a:p>
            <a:pPr algn="r"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 بالنسبة للولاية: هي وحدة من وحدتي الإدارة المحلية بالجزائر (إلى جانب البلدية) في إحدى المجموعات الإقليمية المنصوص عليها في الدستور بموجب المادة (15)  وتخضع للقانون رقم 12/07 مؤرخ في 21 فبراير2012 .</a:t>
            </a:r>
          </a:p>
          <a:p>
            <a:pPr algn="r"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يقصد بالولاية، كشخصية معنوية وفقا للمادة الأولى من القانون12-07 ، مختلف الهيئات والأجهزة القائمة بالتنظيم </a:t>
            </a:r>
            <a:r>
              <a:rPr lang="ar-DZ"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الولائي</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المتمثلة في : </a:t>
            </a:r>
          </a:p>
          <a:p>
            <a:pPr algn="r"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جهاز المداولة: المتمثل في المجلس الشعبي </a:t>
            </a:r>
            <a:r>
              <a:rPr lang="ar-DZ"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الولائي</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وما يشمل من هيئات مثل: رئيسه المنتخب من بين أعضائه وما ينبثق عنه من لجان دائمة ومؤقتة .</a:t>
            </a:r>
          </a:p>
          <a:p>
            <a:endParaRPr lang="ar-DZ" dirty="0"/>
          </a:p>
        </p:txBody>
      </p:sp>
    </p:spTree>
    <p:extLst>
      <p:ext uri="{BB962C8B-B14F-4D97-AF65-F5344CB8AC3E}">
        <p14:creationId xmlns:p14="http://schemas.microsoft.com/office/powerpoint/2010/main" val="2966923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lnSpcReduction="10000"/>
          </a:bodyPr>
          <a:lstStyle/>
          <a:p>
            <a:pPr algn="r" rtl="1"/>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جهاز التنفيذ: المتمثل في الوالي ، وما يوضع تحت سلطته من هياكل وأجهزة مثل: مجلس الولاية، الذي يضم مجموع مسؤولي ومديري المصالح المحلية للوزارات الموجودة بالولاية، إضافة إلى الأجهزة الداخلية للولاية: الأمانة العامة، المفتشية العامة، الديوان، وكذا دوائر الولاية، طبقا للمرسوم التنفيذي رقم 94-215 مؤرخ في 23.07.1994.</a:t>
            </a:r>
          </a:p>
          <a:p>
            <a:pPr algn="r" rtl="1"/>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وفي جميع الأحوال، فإن تمثيل الولاية أمام القضاء يكون من طرف الوالي طبقا للمادة (87) من قانون الولاية ، لأن أجهزة ومديريات وأقسام الولاية ليست لها أي استقلالية قانونية تخولها حق التقاضي.</a:t>
            </a:r>
          </a:p>
          <a:p>
            <a:pPr algn="r" rtl="1"/>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ب - بالنسبة للبلدية: البلدية وهي الجماعة الإقليمية القاعدية  في الإدارة المحلية كما تشير المادة (15) من الدستور، وتخضع للقانون رقم 90/80 مؤرخ في 07.04.1990  والبلدية كعنصر من عناصر المعيار العضوي، الذي يقوم عليه الاختصاص القضائي الإداري (المحكمة الإدارية)، تشتمل على مختلف الهيئات والأجهزة القائمة بها سواء كانت أجهزة للمداولة أو للتنفيذ .</a:t>
            </a:r>
          </a:p>
          <a:p>
            <a:pPr algn="r" rtl="1"/>
            <a:r>
              <a:rPr lang="ar-DZ"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جهاز المداولة: ويتمثل في المجلس الشعبي البلدي المنتخب، وما يرتبط به من لجان دائمة أو مؤقتة .</a:t>
            </a:r>
          </a:p>
          <a:p>
            <a:pPr algn="r" rtl="1"/>
            <a:r>
              <a:rPr lang="ar-DZ" dirty="0">
                <a:latin typeface="Arabic Typesetting" panose="03020402040406030203" pitchFamily="66" charset="-78"/>
                <a:cs typeface="Arabic Typesetting" panose="03020402040406030203" pitchFamily="66" charset="-78"/>
              </a:rPr>
              <a:t>-	</a:t>
            </a:r>
          </a:p>
        </p:txBody>
      </p:sp>
    </p:spTree>
    <p:extLst>
      <p:ext uri="{BB962C8B-B14F-4D97-AF65-F5344CB8AC3E}">
        <p14:creationId xmlns:p14="http://schemas.microsoft.com/office/powerpoint/2010/main" val="3670006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lstStyle/>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جهاز التنفيذ: ويتمثل أساسا في رئيس المجلس الشعبي البلدي الذي يتمتع بسلطة اتخاذ القرارات سواء باعتباره ممثلا للبلدية أو ممثلا للدولة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كما يتضمن أيضا مختلف المصالح والمرافق العامة السابقة للبلدية المسيرة بموجب طريقة الاستغلال المباشر (</a:t>
            </a:r>
            <a:r>
              <a:rPr lang="fr-FR"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Régie) ، </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خلافا للمرافق العامة للبلدية المشخصة المكتسبة للشخصية المعنوية، والمستقلة قانونا عن البلدية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وفي جميع الحالات، فإن تمثيل البلدية أمام القضاء إنما يكون من طرف رئيس المجلس الشعبي البلدي .</a:t>
            </a:r>
          </a:p>
          <a:p>
            <a:pPr algn="r" rtl="1"/>
            <a:endParaRPr lang="ar-DZ" dirty="0"/>
          </a:p>
        </p:txBody>
      </p:sp>
    </p:spTree>
    <p:extLst>
      <p:ext uri="{BB962C8B-B14F-4D97-AF65-F5344CB8AC3E}">
        <p14:creationId xmlns:p14="http://schemas.microsoft.com/office/powerpoint/2010/main" val="2584233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ومن أشخاص القانون العام: السلطات الإدارية اللامركزية وهي نوعين: اللامركزية الإقليمية التي لها شخصية معنوية، وهي حسب نص المادة (15) من دستور 1996، البلدية والولاية اللامركزية المرفقية أو المصلحية التي اعتبرها المشرع من أشخاص القانون العام مثل المؤسسات العامة.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وأما الآخر: ونعني به التعدد الوصفي، ومفاده التعرف على ما إذا كان الشخص الاعتباري عاما أم خاصا، بمدى انطباق أوصاف الشخصية الاعتبارية العامة، بالنسبة له من عدمه وهذه الأوصاف، وفقا للمعيار المستقر في قضاء مجلس الدولة تتمثل فيما يتمتع به الشخص الاعتباري العام من امتيازات السلطة العامة، ومن أبرزها ما يعترف له من سلطة إصدار قرارات ملزمة، وماله من قدرة فرضها على المخاطبين بها جيرا أو ماله من سلطة التنفيذ المباشر، بغير حاجة الالتجاء إلى القضاء لفرض احترامها.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ولما كانت هذه الامتيازات تتمتع بها الأشخاص الاعتبارية العامة بغير استثناء، ونظرا لأن طائفة من الأشخاص الاعتبارية الخاصة تشاركها التمتع بها، بسبب قيامها على تسيير أو إدارة أحد المرافق العامة فإن حاصل ذلك أن الأشخاص جميعها سيشملها الشرط</a:t>
            </a:r>
          </a:p>
          <a:p>
            <a:pPr algn="r" rtl="1"/>
            <a:endParaRPr lang="ar-DZ" dirty="0"/>
          </a:p>
        </p:txBody>
      </p:sp>
    </p:spTree>
    <p:extLst>
      <p:ext uri="{BB962C8B-B14F-4D97-AF65-F5344CB8AC3E}">
        <p14:creationId xmlns:p14="http://schemas.microsoft.com/office/powerpoint/2010/main" val="1498012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وتطبيقا لذلك ذهب مجلس الدولة الفرنسي إلى رفض طلب بإصدار أمر بطرد احد شاغلي أرض مملوكة للمدعي، بغير سند قانوني، اعتبارا بأن ذلك مما يدخل في اختصاص قاضي الأمـور المستعجلة بالقضاء العادي، لأن هذا وإن كان يمثل اعتداء على حق الملكية إلا أنه لم يقع لا من أحد الأشخاص الاعتبارية العامة، ولا من شخص خاص مكلف بإدارة مرفق عام ، وقضى كذلك بأن الشخص الاعتباري العام إذا تصرف كأحد أشخاص القانون الخاص بغير الامتيازات التي يتمتع بها، كأن يبرم عقدا لا ينطوي على شروط غير مألوفة في العقود الخاصة، فإن أي مساس بحق أو حرية أساسية على أثر هذا التصرف لا يدخل في نطاق اختصاص قاضي الأمور المستعجلة الإدارية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كما رفض قاضي الأمور المستعجلة بمحكمة مرسيليا الإدارية بعدم اختصاصه بنظر الطلب المستعجل الذي تقدم به الطاعن من إحدى الجمعيات، تأسيسا على عدم اعتبارها شخصا من أشخاص القانون العام، ولا شخصا خاصا مكلفا بإدارة مرفق عام.</a:t>
            </a:r>
          </a:p>
          <a:p>
            <a:pPr algn="r" rtl="1"/>
            <a:endParaRPr lang="ar-DZ" dirty="0"/>
          </a:p>
        </p:txBody>
      </p:sp>
    </p:spTree>
    <p:extLst>
      <p:ext uri="{BB962C8B-B14F-4D97-AF65-F5344CB8AC3E}">
        <p14:creationId xmlns:p14="http://schemas.microsoft.com/office/powerpoint/2010/main" val="2178804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a:t>     </a:t>
            </a:r>
            <a:r>
              <a:rPr lang="ar-DZ" b="1" dirty="0">
                <a:solidFill>
                  <a:schemeClr val="accent1">
                    <a:lumMod val="7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مفهوم نظرية التنظيم الإداري          </a:t>
            </a:r>
          </a:p>
        </p:txBody>
      </p:sp>
      <p:sp>
        <p:nvSpPr>
          <p:cNvPr id="3" name="Espace réservé du contenu 2"/>
          <p:cNvSpPr>
            <a:spLocks noGrp="1"/>
          </p:cNvSpPr>
          <p:nvPr>
            <p:ph idx="1"/>
          </p:nvPr>
        </p:nvSpPr>
        <p:spPr/>
        <p:txBody>
          <a:bodyPr>
            <a:normAutofit/>
          </a:bodyPr>
          <a:lstStyle/>
          <a:p>
            <a:pPr algn="r"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لدراسة مفهوم نظرية التنظيم الإداري  نتظرف أولاً إلى مفهوم النظرية </a:t>
            </a:r>
          </a:p>
          <a:p>
            <a:pPr algn="r"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ثم التنظيم الإداري </a:t>
            </a:r>
          </a:p>
        </p:txBody>
      </p:sp>
    </p:spTree>
    <p:extLst>
      <p:ext uri="{BB962C8B-B14F-4D97-AF65-F5344CB8AC3E}">
        <p14:creationId xmlns:p14="http://schemas.microsoft.com/office/powerpoint/2010/main" val="2848089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كما رفضت الغرفة الإدارية بمجلس قضاء قسنطينة طلب يلتمس فيه السيد: (</a:t>
            </a:r>
            <a:r>
              <a:rPr lang="ar-DZ"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ب.ش</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ضد </a:t>
            </a:r>
            <a:r>
              <a:rPr lang="ar-DZ"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م.ع</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تعويضا عن هدم فيلته بسبب أشغال بناء مسجد الأمير عبد القادر، وحكمت له الغرفة الإدارية في حيثية القرار بما يلي: "إن الجمعية الدينية ليست شخصا من أشخاص القانون العام (ومن ثمة) فإن المجلس القضائي لقسنطينة الجالس للبت في القضايا الإدارية لا يحق له - طبقا للمادة (7) من تقنين الإجراءات المدنية نظر الدعوى المرفوعة ضده من هذه الجمعية" غير أن منطوق القرار لا يتماشى مع هذه الحيثيات فبدل أن يقضي بعدم الاختصاص النوعي قضى برفض طلب المدعي</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	المصالح الخارجية (غير الممركزة للوزارة):هي تلك الأجهزة الإدارية التي لا تتمتع بالشخصية المعنوية، رغم تمتع مجموعة منها ببعض السلطات كسلطة التقاضي، والخاضعة للسلطة الرئاسية للوزير على الرغم من تواجدها خارج الهيكل المركزي للوزارة إما في الولايات أو في جهات معينة ، مثل: مديرية التربية في الولاية، أو مديرية الفلاحة، أو المديرية الجهوية للجمارك والتي يمتد اختصاصها الإقليمي عبر عدّة ولايات.</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دام طويلاً ليحسم بموجب نص المادة (800) من تقنين الإجراءات المدنية والإدارية الجديد رقم 08-09 لسنة 2008. </a:t>
            </a:r>
          </a:p>
        </p:txBody>
      </p:sp>
    </p:spTree>
    <p:extLst>
      <p:ext uri="{BB962C8B-B14F-4D97-AF65-F5344CB8AC3E}">
        <p14:creationId xmlns:p14="http://schemas.microsoft.com/office/powerpoint/2010/main" val="2161593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fontScale="92500" lnSpcReduction="10000"/>
          </a:bodyPr>
          <a:lstStyle/>
          <a:p>
            <a:r>
              <a:rPr lang="ar-DZ" dirty="0"/>
              <a:t>-	.</a:t>
            </a:r>
          </a:p>
          <a:p>
            <a:pPr lvl="5" algn="just" rtl="1"/>
            <a:r>
              <a:rPr lang="ar-DZ"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دام طويلاً ليحسم بموجب نص المادة (800) من تقنين الإجراءات المدنية والإدارية الجديد رقم 08-09 لسنة 2008. </a:t>
            </a:r>
          </a:p>
          <a:p>
            <a:pPr lvl="5" algn="just" rtl="1"/>
            <a:r>
              <a:rPr lang="ar-DZ"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أشخاص القانون الخاص الذي يتولى إدارة مرفق عام</a:t>
            </a:r>
          </a:p>
          <a:p>
            <a:pPr lvl="5" algn="just" rtl="1"/>
            <a:r>
              <a:rPr lang="ar-DZ"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يجري تحديد أشخاص القانون الخاص التي تتولى إدارة مرفق عام وفق أمرين: عقود امتياز المرافق العامة وعقود البوت.</a:t>
            </a:r>
          </a:p>
          <a:p>
            <a:pPr lvl="5" algn="just" rtl="1"/>
            <a:r>
              <a:rPr lang="ar-DZ"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عقود امتياز المرفق العام: وهي عقد يتعهد بموجبه أحد أشخاص القانون الخاص سواء كان شخصاً طبيعياً أو معنوياً بإدارة واستغلال مرفق عام.</a:t>
            </a:r>
          </a:p>
          <a:p>
            <a:pPr lvl="5" algn="just" rtl="1"/>
            <a:r>
              <a:rPr lang="ar-DZ"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عقود امتيازات البوت: وهي عقود تقوم بمقتضاه السلطة مانحة الامتياز (أحد أشخاص القانون) بتكليف أحد أشخاص القانون الخاص، شخص طبيعي أو معنوي، وطني أو أجنبي بمهمة إنشاء واستغلال المرفق العام على مسؤوليته ولمدة محددة مقابل الحصول على الانتفاع من المنتفعين بالمرفق، وفي نهاية مدة الالتزام يلتزم بإعادة المرفق بحالة جيدة وبدون مقابل إلى الجهة المانحة.   </a:t>
            </a:r>
          </a:p>
          <a:p>
            <a:pPr lvl="5" algn="r" rtl="1"/>
            <a:endParaRPr lang="ar-DZ" sz="2800" dirty="0">
              <a:latin typeface="Arabic Typesetting" panose="03020402040406030203" pitchFamily="66" charset="-78"/>
              <a:cs typeface="Arabic Typesetting" panose="03020402040406030203" pitchFamily="66" charset="-78"/>
            </a:endParaRPr>
          </a:p>
          <a:p>
            <a:pPr lvl="5" algn="r" rtl="1"/>
            <a:endParaRPr lang="ar-DZ" sz="2800" dirty="0">
              <a:latin typeface="Arabic Typesetting" panose="03020402040406030203" pitchFamily="66" charset="-78"/>
              <a:cs typeface="Arabic Typesetting" panose="03020402040406030203" pitchFamily="66" charset="-78"/>
            </a:endParaRPr>
          </a:p>
          <a:p>
            <a:endParaRPr lang="ar-DZ" dirty="0"/>
          </a:p>
        </p:txBody>
      </p:sp>
    </p:spTree>
    <p:extLst>
      <p:ext uri="{BB962C8B-B14F-4D97-AF65-F5344CB8AC3E}">
        <p14:creationId xmlns:p14="http://schemas.microsoft.com/office/powerpoint/2010/main" val="3564794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just" rtl="1"/>
            <a:r>
              <a:rPr lang="ar-DZ" dirty="0"/>
              <a:t>1</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مفهوم النظرية:</a:t>
            </a:r>
          </a:p>
          <a:p>
            <a:pPr algn="just" rtl="1"/>
            <a:endPar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يرون بعض المفكرين بأن النظرية عبارة عن طريقة في التفكير لفهم وإدراك  الظواهر  القانونية من حولنا، والبعض الآخر يرى أن النظرية عبارة عن مجموعة من المفاهيم متضمنة في الفرضيات، وكذلك العلاقات المترابطة بين هذه المفاهيم، وفي تعريف آخر النظرية “تعني مجموعة من الجمل الإخبارية تفسر لنا بعض الظواهر وهي رمزية ومجردة وهي عكس التجريبية أو الواقع” ويمكن تعريف النظرية على أنها عبارة عن التفكير العلمي المبني على المنطق في إيجاد تفسير لبعض الظواهر في العالم الذي نعيش فيه .</a:t>
            </a:r>
          </a:p>
        </p:txBody>
      </p:sp>
    </p:spTree>
    <p:extLst>
      <p:ext uri="{BB962C8B-B14F-4D97-AF65-F5344CB8AC3E}">
        <p14:creationId xmlns:p14="http://schemas.microsoft.com/office/powerpoint/2010/main" val="2435140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ومن خلال استعراضنا لبعض الآراء التي تناولت مفهوم النظرية بشكل عام يمكننا الانتقال إلى النظرية الإدارية </a:t>
            </a:r>
            <a:r>
              <a:rPr lang="ar-DZ" b="1" u="sng"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نظرية التنظيم الإداري </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تحديدا ً والتي حظيت باهتمام كبير من قبل  الباحثين  و الدارسين  في  علم الإدارة عموماً والإدارة العامة خصوصاً، حيث نجد أن هناك العديد من التعاريف للنظرية الإدارية منها تعريف</a:t>
            </a:r>
            <a:r>
              <a:rPr lang="fr-FR"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r-FR"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Grasstestc</a:t>
            </a:r>
            <a:r>
              <a:rPr lang="fr-FR"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الذي يرى أن نظرية التنظيم “تُعنى بدراسة الهياكل والأطر والوظائف والإنجازات وسلوكيات الجماعات والأفراد داخل المنظمة”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وهناك تعاريف أخر للنظرية الإدارية منها ما ينظر إليها على أنها لا تساعدنا في استيعاب وإدراك الهياكل وسلوكيات المنظمات فقط بل الأهم من ذلك هو التنبؤ بمعرفة آثار التغيير على سلوك العاملين وهياكل وفعالية المنظمة.</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ولعل السؤال الذي يطرح نفسه في هذا المقام، إلى أي حد تعكس هذه النظريات النماذج الواقعية؟ ولعل الإجابة على هذا التساؤل يتمثل في الجهود التي بذلت من قبل المتخصصين لوضع معايير ومقاييس موضوعية يتم بموجبها تقييم النظرية ومن أهم هذه المعايير التي يتم بموجبها الحكم على مدى فعالية وكفاءة النظرية في دراسة ظاهرة معينة </a:t>
            </a:r>
            <a:r>
              <a:rPr lang="ar-DZ"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هي:ما</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b="1" u="sng"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يسمى بشروط  النظرية </a:t>
            </a:r>
          </a:p>
          <a:p>
            <a:endParaRPr lang="ar-DZ" dirty="0"/>
          </a:p>
        </p:txBody>
      </p:sp>
    </p:spTree>
    <p:extLst>
      <p:ext uri="{BB962C8B-B14F-4D97-AF65-F5344CB8AC3E}">
        <p14:creationId xmlns:p14="http://schemas.microsoft.com/office/powerpoint/2010/main" val="2676443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b="1" dirty="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شروط صحة النظرية </a:t>
            </a:r>
          </a:p>
        </p:txBody>
      </p:sp>
      <p:sp>
        <p:nvSpPr>
          <p:cNvPr id="3" name="Espace réservé du contenu 2"/>
          <p:cNvSpPr>
            <a:spLocks noGrp="1"/>
          </p:cNvSpPr>
          <p:nvPr>
            <p:ph idx="1"/>
          </p:nvPr>
        </p:nvSpPr>
        <p:spPr/>
        <p:txBody>
          <a:bodyPr>
            <a:normAutofit/>
          </a:bodyPr>
          <a:lstStyle/>
          <a:p>
            <a:pPr algn="r" rtl="1"/>
            <a:r>
              <a:rPr lang="ar-DZ" b="1" dirty="0">
                <a:latin typeface="Arabic Typesetting" panose="03020402040406030203" pitchFamily="66" charset="-78"/>
                <a:cs typeface="Arabic Typesetting" panose="03020402040406030203" pitchFamily="66" charset="-78"/>
              </a:rPr>
              <a:t>أ. مدى مطابقتها للواقع.</a:t>
            </a:r>
          </a:p>
          <a:p>
            <a:pPr algn="r" rtl="1"/>
            <a:r>
              <a:rPr lang="ar-DZ" b="1" dirty="0">
                <a:latin typeface="Arabic Typesetting" panose="03020402040406030203" pitchFamily="66" charset="-78"/>
                <a:cs typeface="Arabic Typesetting" panose="03020402040406030203" pitchFamily="66" charset="-78"/>
              </a:rPr>
              <a:t> ب . مدى قدرتها على التنبؤ بالظاهرة القانونية </a:t>
            </a:r>
          </a:p>
          <a:p>
            <a:pPr algn="r" rtl="1"/>
            <a:r>
              <a:rPr lang="ar-DZ" b="1" dirty="0">
                <a:latin typeface="Arabic Typesetting" panose="03020402040406030203" pitchFamily="66" charset="-78"/>
                <a:cs typeface="Arabic Typesetting" panose="03020402040406030203" pitchFamily="66" charset="-78"/>
              </a:rPr>
              <a:t>‌ج . بساطتها في الفهم </a:t>
            </a:r>
          </a:p>
          <a:p>
            <a:pPr algn="r" rtl="1"/>
            <a:r>
              <a:rPr lang="ar-DZ" b="1" dirty="0">
                <a:latin typeface="Arabic Typesetting" panose="03020402040406030203" pitchFamily="66" charset="-78"/>
                <a:cs typeface="Arabic Typesetting" panose="03020402040406030203" pitchFamily="66" charset="-78"/>
              </a:rPr>
              <a:t>‌د .  اختبارها و قبولها من المجتمع العلمي </a:t>
            </a:r>
          </a:p>
          <a:p>
            <a:pPr algn="r" rtl="1"/>
            <a:endParaRPr lang="ar-DZ" b="1" dirty="0">
              <a:latin typeface="Arabic Typesetting" panose="03020402040406030203" pitchFamily="66" charset="-78"/>
              <a:cs typeface="Arabic Typesetting" panose="03020402040406030203" pitchFamily="66" charset="-78"/>
            </a:endParaRPr>
          </a:p>
          <a:p>
            <a:endParaRPr lang="ar-DZ" dirty="0"/>
          </a:p>
        </p:txBody>
      </p:sp>
    </p:spTree>
    <p:extLst>
      <p:ext uri="{BB962C8B-B14F-4D97-AF65-F5344CB8AC3E}">
        <p14:creationId xmlns:p14="http://schemas.microsoft.com/office/powerpoint/2010/main" val="138757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مفهوم نظرية التنظيم الإداري و الأسس العامة للتنظيم الإداري </a:t>
            </a:r>
          </a:p>
        </p:txBody>
      </p:sp>
      <p:sp>
        <p:nvSpPr>
          <p:cNvPr id="3" name="Espace réservé du contenu 2"/>
          <p:cNvSpPr>
            <a:spLocks noGrp="1"/>
          </p:cNvSpPr>
          <p:nvPr>
            <p:ph idx="1"/>
          </p:nvPr>
        </p:nvSpPr>
        <p:spPr/>
        <p:txBody>
          <a:bodyPr>
            <a:normAutofit/>
          </a:bodyPr>
          <a:lstStyle/>
          <a:p>
            <a:pPr algn="r" rtl="1"/>
            <a:r>
              <a:rPr lang="ar-DZ" b="1" dirty="0">
                <a:latin typeface="Arabic Typesetting" panose="03020402040406030203" pitchFamily="66" charset="-78"/>
                <a:cs typeface="Arabic Typesetting" panose="03020402040406030203" pitchFamily="66" charset="-78"/>
              </a:rPr>
              <a:t>يقوم التنظيم الإداري على مفهومين مفهوم قانوني و هو الشخصية الاعتبارية </a:t>
            </a:r>
          </a:p>
          <a:p>
            <a:pPr algn="r" rtl="1"/>
            <a:r>
              <a:rPr lang="ar-DZ" b="1" dirty="0">
                <a:latin typeface="Arabic Typesetting" panose="03020402040406030203" pitchFamily="66" charset="-78"/>
                <a:cs typeface="Arabic Typesetting" panose="03020402040406030203" pitchFamily="66" charset="-78"/>
              </a:rPr>
              <a:t>و مفهوم تقني أو فني و يتمثل في أساليب التنظيم الإداري المركزي و اللامركزي </a:t>
            </a:r>
          </a:p>
        </p:txBody>
      </p:sp>
    </p:spTree>
    <p:extLst>
      <p:ext uri="{BB962C8B-B14F-4D97-AF65-F5344CB8AC3E}">
        <p14:creationId xmlns:p14="http://schemas.microsoft.com/office/powerpoint/2010/main" val="420699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36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الشخصية الاعتبارية </a:t>
            </a:r>
          </a:p>
        </p:txBody>
      </p:sp>
      <p:sp>
        <p:nvSpPr>
          <p:cNvPr id="3" name="Espace réservé du contenu 2"/>
          <p:cNvSpPr>
            <a:spLocks noGrp="1"/>
          </p:cNvSpPr>
          <p:nvPr>
            <p:ph idx="1"/>
          </p:nvPr>
        </p:nvSpPr>
        <p:spPr/>
        <p:txBody>
          <a:bodyPr>
            <a:normAutofit/>
          </a:bodyPr>
          <a:lstStyle/>
          <a:p>
            <a:pPr marL="0" indent="0" algn="just" rtl="1">
              <a:buNone/>
            </a:pP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الأشخاص الاعتبارية ب العامة بمفهوم التحديد </a:t>
            </a:r>
          </a:p>
          <a:p>
            <a:pPr marL="0" indent="0" algn="just" rtl="1">
              <a:buNone/>
            </a:pP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الأشخاص الاعتبارية العامة  بمفهوم الوصف </a:t>
            </a:r>
          </a:p>
        </p:txBody>
      </p:sp>
    </p:spTree>
    <p:extLst>
      <p:ext uri="{BB962C8B-B14F-4D97-AF65-F5344CB8AC3E}">
        <p14:creationId xmlns:p14="http://schemas.microsoft.com/office/powerpoint/2010/main" val="3154532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just" rtl="1"/>
            <a:r>
              <a:rPr lang="ar-DZ" dirty="0"/>
              <a:t>-	</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الأشخاص العامة الإقليمية: وهي الدولة بما يندرج تحتها من وزارات مختلفة باعتبارها لا تتمتع بالشخصية الاعتبارية يمكن القول بأن الدولة في مفهوم المادة (800) من تقنين الإجراءات المدنية والإدارية هي: "مجموع السلطات الإدارية المركزية" وهي الصياغة التي عبرّت عنها المادة (09) من القانون العضوي لمجلس الدولة 98-01 المشار إليها سابقا وهو المفهوم الضيق للدولة وليس المفهوم الواسع الذي نعرفه سواء في القانون الدستوري أو حتى في القانون الإداري في مجالات معينة.</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وذهب البعض من أساتذة القانون في الجزائر أمثال "رشيد خلوفي"  إلى التعريف السابق وما يثيره من نقاش بحيث لكلمة الدولة ثلاث مفاهيم.</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يطرح المفهوم الأول إشكالية القانون الدولي العام، ويحتوي مصطلح "الدولة" على ثلاث أو أربع عناصر وهي: الشعب، الإقليم، السلطة، الاعتراف.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ويطرح المفهوم الثاني في إطار القانون الدستوري ويشمل مفهوم الدولة هنا كل السلطات والمؤسسات الدستورية.</a:t>
            </a:r>
          </a:p>
          <a:p>
            <a:endParaRPr lang="ar-DZ" dirty="0"/>
          </a:p>
        </p:txBody>
      </p:sp>
    </p:spTree>
    <p:extLst>
      <p:ext uri="{BB962C8B-B14F-4D97-AF65-F5344CB8AC3E}">
        <p14:creationId xmlns:p14="http://schemas.microsoft.com/office/powerpoint/2010/main" val="3327090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ويتمثل المفهوم الثالث في الطرح الذي جاء به القانون الإداري، ويعتقد أن ما تفضل به الأستاذ "مسعود شيهوب"  يخص جزءا من النشاط الإداري للدولة.</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كما اعتقد أن المقصود بكلمة "الدولة" يتمثل في كل النشاطات ذات الطابع الإداري التي تقوم بها المؤسسات الدستورية. وهكذا وعلى سبيل المثال فإن النشاط الإداري للمجلس الدستوري، والسلطة التشريعية، والسلطة القضائية، تكون من اختصاص القضاء الإداري.</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إن ما جاء في المادة (274) من تقنين الإجراءات المدنية بعد تفسير 1990 من عبارة "السلطة الإدارية المركزية" تدفع فعلا إلى استنتاج التعريف الذي تقدم به الأستاذ "شيهوب" لكل مجال اختصاص، لا يوجد نص عام يحدد السلطات الإدارية المركزية، إلا أنه يمكن ردّها أساسا إلى </a:t>
            </a:r>
            <a:r>
              <a:rPr lang="ar-DZ"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مايلي</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p>
        </p:txBody>
      </p:sp>
    </p:spTree>
    <p:extLst>
      <p:ext uri="{BB962C8B-B14F-4D97-AF65-F5344CB8AC3E}">
        <p14:creationId xmlns:p14="http://schemas.microsoft.com/office/powerpoint/2010/main" val="371102600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1097</Words>
  <Application>Microsoft Office PowerPoint</Application>
  <PresentationFormat>Grand écran</PresentationFormat>
  <Paragraphs>72</Paragraphs>
  <Slides>21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Arabic Typesetting</vt:lpstr>
      <vt:lpstr>Arial</vt:lpstr>
      <vt:lpstr>Calibri</vt:lpstr>
      <vt:lpstr>Calibri Light</vt:lpstr>
      <vt:lpstr>Times New Roman</vt:lpstr>
      <vt:lpstr>Thème Office</vt:lpstr>
      <vt:lpstr>محاضرات في مادة التنظيم الإداري  ألقيت على طلبة الماستر تخصص قانون إداري </vt:lpstr>
      <vt:lpstr>     مفهوم نظرية التنظيم الإداري          </vt:lpstr>
      <vt:lpstr>Présentation PowerPoint</vt:lpstr>
      <vt:lpstr>Présentation PowerPoint</vt:lpstr>
      <vt:lpstr>شروط صحة النظرية </vt:lpstr>
      <vt:lpstr>مفهوم نظرية التنظيم الإداري و الأسس العامة للتنظيم الإداري </vt:lpstr>
      <vt:lpstr>الشخصية الاعتبارية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8</cp:revision>
  <dcterms:created xsi:type="dcterms:W3CDTF">2021-12-02T07:48:26Z</dcterms:created>
  <dcterms:modified xsi:type="dcterms:W3CDTF">2021-12-02T09:14:11Z</dcterms:modified>
</cp:coreProperties>
</file>