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80" r:id="rId6"/>
    <p:sldId id="263" r:id="rId7"/>
    <p:sldId id="264" r:id="rId8"/>
    <p:sldId id="265" r:id="rId9"/>
    <p:sldId id="281" r:id="rId10"/>
    <p:sldId id="266" r:id="rId11"/>
    <p:sldId id="282" r:id="rId12"/>
    <p:sldId id="268" r:id="rId13"/>
    <p:sldId id="269" r:id="rId14"/>
    <p:sldId id="267" r:id="rId15"/>
    <p:sldId id="261" r:id="rId16"/>
    <p:sldId id="262" r:id="rId17"/>
    <p:sldId id="270" r:id="rId18"/>
    <p:sldId id="271" r:id="rId19"/>
    <p:sldId id="273" r:id="rId20"/>
    <p:sldId id="272" r:id="rId21"/>
    <p:sldId id="274" r:id="rId22"/>
    <p:sldId id="275" r:id="rId23"/>
    <p:sldId id="276" r:id="rId24"/>
    <p:sldId id="277" r:id="rId25"/>
    <p:sldId id="278" r:id="rId26"/>
    <p:sldId id="279" r:id="rId27"/>
    <p:sldId id="283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mplypsychology.org/multi-store.html" TargetMode="External"/><Relationship Id="rId2" Type="http://schemas.openxmlformats.org/officeDocument/2006/relationships/hyperlink" Target="https://www.simplypsychology.org/short-term-memory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implypsychology.org/iconic-memory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implypsychology.org/echoic-memory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C296F-7896-A0EE-DFCB-D9E2A21AE5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i="0" u="none" strike="noStrike" cap="none" baseline="0" dirty="0">
                <a:latin typeface="Arial" panose="020B0604020202020204" pitchFamily="34" charset="0"/>
                <a:cs typeface="Arial" panose="020B0604020202020204" pitchFamily="34" charset="0"/>
              </a:rPr>
              <a:t>Information Processing Approach: Multi-store Memory Model</a:t>
            </a:r>
            <a:br>
              <a:rPr lang="en-US" sz="4800" b="1" i="0" u="none" strike="noStrike" cap="non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50FE71-6830-1023-5ED0-F4064B2AEA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7115" y="4035287"/>
            <a:ext cx="8844101" cy="964095"/>
          </a:xfrm>
        </p:spPr>
        <p:txBody>
          <a:bodyPr>
            <a:normAutofit/>
          </a:bodyPr>
          <a:lstStyle/>
          <a:p>
            <a:pPr algn="r"/>
            <a:r>
              <a:rPr lang="en-GB" sz="2800" cap="non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</a:t>
            </a:r>
            <a:r>
              <a:rPr lang="en-GB" sz="28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cap="non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Toumi</a:t>
            </a:r>
            <a:r>
              <a:rPr lang="en-GB" sz="28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8584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97BD8-A1E2-5D5F-1F3A-09B74495897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3" y="596348"/>
            <a:ext cx="10685191" cy="5903843"/>
          </a:xfrm>
        </p:spPr>
        <p:txBody>
          <a:bodyPr>
            <a:normAutofit/>
          </a:bodyPr>
          <a:lstStyle/>
          <a:p>
            <a:r>
              <a:rPr lang="en-US" sz="3200" b="1" cap="none" dirty="0">
                <a:latin typeface="Arial" panose="020B0604020202020204" pitchFamily="34" charset="0"/>
                <a:cs typeface="Arial" panose="020B0604020202020204" pitchFamily="34" charset="0"/>
              </a:rPr>
              <a:t>Computers can be regarded as information processing systems as they:</a:t>
            </a:r>
          </a:p>
          <a:p>
            <a:pPr>
              <a:buFont typeface="+mj-lt"/>
              <a:buAutoNum type="arabicPeriod"/>
            </a:pPr>
            <a:r>
              <a:rPr lang="en-US" sz="3200" cap="none" dirty="0">
                <a:latin typeface="Arial" panose="020B0604020202020204" pitchFamily="34" charset="0"/>
                <a:cs typeface="Arial" panose="020B0604020202020204" pitchFamily="34" charset="0"/>
              </a:rPr>
              <a:t>Combine information presented with the stored information to provide solutions to a variety of problems, and</a:t>
            </a:r>
          </a:p>
          <a:p>
            <a:pPr>
              <a:buFont typeface="+mj-lt"/>
              <a:buAutoNum type="arabicPeriod"/>
            </a:pPr>
            <a:r>
              <a:rPr lang="en-US" sz="3200" cap="none" dirty="0">
                <a:latin typeface="Arial" panose="020B0604020202020204" pitchFamily="34" charset="0"/>
                <a:cs typeface="Arial" panose="020B0604020202020204" pitchFamily="34" charset="0"/>
              </a:rPr>
              <a:t>Most computers have a central processor of limited capacity, and it is usually assumed that capacity limitations affect the human attentional system.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5720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97BD8-A1E2-5D5F-1F3A-09B74495897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3" y="596348"/>
            <a:ext cx="10685191" cy="5903843"/>
          </a:xfrm>
        </p:spPr>
        <p:txBody>
          <a:bodyPr>
            <a:normAutofit/>
          </a:bodyPr>
          <a:lstStyle/>
          <a:p>
            <a:r>
              <a:rPr lang="en-US" sz="3200" b="1" cap="none" dirty="0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US" sz="3200" cap="none" dirty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</a:p>
          <a:p>
            <a:pPr>
              <a:buFont typeface="+mj-lt"/>
              <a:buAutoNum type="arabicPeriod"/>
            </a:pPr>
            <a:r>
              <a:rPr lang="en-US" sz="3200" cap="none" dirty="0">
                <a:latin typeface="Arial" panose="020B0604020202020204" pitchFamily="34" charset="0"/>
                <a:cs typeface="Arial" panose="020B0604020202020204" pitchFamily="34" charset="0"/>
              </a:rPr>
              <a:t>The human brain has the capacity for extensive parallel processing, and computers often rely on serial processing;</a:t>
            </a:r>
          </a:p>
          <a:p>
            <a:pPr>
              <a:buFont typeface="+mj-lt"/>
              <a:buAutoNum type="arabicPeriod"/>
            </a:pPr>
            <a:r>
              <a:rPr lang="en-US" sz="3200" cap="none" dirty="0">
                <a:latin typeface="Arial" panose="020B0604020202020204" pitchFamily="34" charset="0"/>
                <a:cs typeface="Arial" panose="020B0604020202020204" pitchFamily="34" charset="0"/>
              </a:rPr>
              <a:t>Humans are influenced in their cognitions by a number of conflicting emotional and motivational factors.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6598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0C245-3FEB-2BCE-C55F-14783C645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98175"/>
            <a:ext cx="10364451" cy="1053548"/>
          </a:xfrm>
        </p:spPr>
        <p:txBody>
          <a:bodyPr/>
          <a:lstStyle/>
          <a:p>
            <a:r>
              <a:rPr lang="en-GB" b="1" cap="none" dirty="0">
                <a:latin typeface="Arial" panose="020B0604020202020204" pitchFamily="34" charset="0"/>
                <a:cs typeface="Arial" panose="020B0604020202020204" pitchFamily="34" charset="0"/>
              </a:rPr>
              <a:t>Definition of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998FD-E913-9944-C20D-6B4F060781B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351723"/>
            <a:ext cx="10883974" cy="5039137"/>
          </a:xfrm>
        </p:spPr>
        <p:txBody>
          <a:bodyPr>
            <a:normAutofit fontScale="92500" lnSpcReduction="10000"/>
          </a:bodyPr>
          <a:lstStyle/>
          <a:p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Memory is the set of processes used to encode, store, and retrieve information over different periods of time.</a:t>
            </a:r>
          </a:p>
          <a:p>
            <a:r>
              <a:rPr lang="en-GB" sz="2800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Memory is the retention of information over time</a:t>
            </a:r>
          </a:p>
          <a:p>
            <a:r>
              <a:rPr lang="en-GB" sz="2800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Memory is the means by which we draw on our past experiences in order to use this information in the present </a:t>
            </a:r>
          </a:p>
          <a:p>
            <a:r>
              <a:rPr lang="en-GB" sz="2800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Without memory we would not be able to connect what happened to us yesterday with what is going on in our life at present</a:t>
            </a:r>
          </a:p>
          <a:p>
            <a:r>
              <a:rPr lang="en-GB" sz="2800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Psychologists emphasise that it is important to view memory not in terms of how we add something to it, but rather how we actively construct it. </a:t>
            </a:r>
            <a:endParaRPr lang="fr-FR" sz="2800" cap="none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2983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0AD1778-1DC9-5C39-A766-7777A8CFC18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56591" y="874642"/>
            <a:ext cx="10823713" cy="4701209"/>
          </a:xfrm>
        </p:spPr>
      </p:pic>
    </p:spTree>
    <p:extLst>
      <p:ext uri="{BB962C8B-B14F-4D97-AF65-F5344CB8AC3E}">
        <p14:creationId xmlns:p14="http://schemas.microsoft.com/office/powerpoint/2010/main" val="1714612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36902-4E8D-AEDD-6781-E4F44581C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337931"/>
            <a:ext cx="10364451" cy="944217"/>
          </a:xfrm>
        </p:spPr>
        <p:txBody>
          <a:bodyPr>
            <a:noAutofit/>
          </a:bodyPr>
          <a:lstStyle/>
          <a:p>
            <a:r>
              <a:rPr lang="en-GB" sz="3200" b="1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Three Major Memory Processes (Encoding, Storage, Retrieving</a:t>
            </a:r>
            <a:endParaRPr lang="en-GB" sz="32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40B2F-1D79-1AD9-32D5-0C80D3C3DA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6775" y="1500809"/>
            <a:ext cx="11261034" cy="4800599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3200" b="0" i="0" u="none" strike="noStrike" cap="none" baseline="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main processes of memory comprise three common operations: encoding, storage, and retrieval. Each one represents a stage in memory processing. </a:t>
            </a:r>
            <a:r>
              <a:rPr lang="en-US" sz="3200" b="1" i="0" u="none" strike="noStrike" cap="none" baseline="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Encoding </a:t>
            </a:r>
            <a:r>
              <a:rPr lang="en-US" sz="3200" b="0" i="0" u="none" strike="noStrike" cap="none" baseline="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refers to how you transform a physical, sensory input into a kind of representation that can be placed into memory. </a:t>
            </a:r>
            <a:r>
              <a:rPr lang="en-US" sz="3200" b="1" i="0" u="none" strike="noStrike" cap="none" baseline="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Storage</a:t>
            </a:r>
            <a:r>
              <a:rPr lang="en-US" sz="3200" b="0" i="0" u="none" strike="noStrike" cap="none" baseline="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refers to how you retain encoded information in memory. </a:t>
            </a:r>
            <a:r>
              <a:rPr lang="en-US" sz="3200" b="1" i="0" u="none" strike="noStrike" cap="none" baseline="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Retrieval</a:t>
            </a:r>
            <a:r>
              <a:rPr lang="en-US" sz="3200" b="0" i="0" u="none" strike="noStrike" cap="none" baseline="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refers to how you gain access to information stored in memory. </a:t>
            </a:r>
            <a:endParaRPr lang="en-GB" sz="32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384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B2395-DF37-C960-1CF3-0505ADE8D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57810"/>
            <a:ext cx="10364451" cy="824948"/>
          </a:xfrm>
        </p:spPr>
        <p:txBody>
          <a:bodyPr>
            <a:normAutofit/>
          </a:bodyPr>
          <a:lstStyle/>
          <a:p>
            <a:r>
              <a:rPr lang="en-GB" b="1" cap="none" dirty="0">
                <a:latin typeface="Arial" panose="020B0604020202020204" pitchFamily="34" charset="0"/>
                <a:cs typeface="Arial" panose="020B0604020202020204" pitchFamily="34" charset="0"/>
              </a:rPr>
              <a:t>Multi-Store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5D71E-FF58-33E3-811B-05DB4137450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1311965"/>
            <a:ext cx="10684565" cy="4967275"/>
          </a:xfrm>
        </p:spPr>
        <p:txBody>
          <a:bodyPr>
            <a:normAutofit/>
          </a:bodyPr>
          <a:lstStyle/>
          <a:p>
            <a:r>
              <a:rPr lang="en-US" sz="2800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Richard Atkinson and Richard Shiffrin ( 1968 ) proposed a model that conceptualized memory in terms of three memory stores: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sensory store</a:t>
            </a:r>
            <a:r>
              <a:rPr lang="en-US" sz="2800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capable of storing relatively limited amounts of information for very brief periods;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short-term store</a:t>
            </a:r>
            <a:r>
              <a:rPr lang="en-US" sz="2800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capable of storing information for somewhat longer periods but also of relatively limited capacity; and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long-term store</a:t>
            </a:r>
            <a:r>
              <a:rPr lang="en-US" sz="2800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of very large capacity, capable of storing information for very long periods, perhaps even indefinitely </a:t>
            </a:r>
          </a:p>
        </p:txBody>
      </p:sp>
    </p:spTree>
    <p:extLst>
      <p:ext uri="{BB962C8B-B14F-4D97-AF65-F5344CB8AC3E}">
        <p14:creationId xmlns:p14="http://schemas.microsoft.com/office/powerpoint/2010/main" val="1785375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5D71E-FF58-33E3-811B-05DB4137450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0" y="665922"/>
            <a:ext cx="10363826" cy="5573562"/>
          </a:xfrm>
        </p:spPr>
        <p:txBody>
          <a:bodyPr>
            <a:noAutofit/>
          </a:bodyPr>
          <a:lstStyle/>
          <a:p>
            <a:r>
              <a:rPr lang="en-US" sz="2800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model differentiates among structures for holding information, termed </a:t>
            </a:r>
            <a:r>
              <a:rPr lang="en-US" sz="2800" b="1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stores</a:t>
            </a:r>
            <a:r>
              <a:rPr lang="en-US" sz="2800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and the information stored in the structures, termed </a:t>
            </a:r>
            <a:r>
              <a:rPr lang="en-US" sz="2800" b="1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memory</a:t>
            </a:r>
            <a:r>
              <a:rPr lang="en-US" sz="2800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Today, however, cognitive psychologists commonly describe the three stores as </a:t>
            </a:r>
            <a:r>
              <a:rPr lang="en-US" sz="2800" b="1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sensory memory, short-term memory, </a:t>
            </a:r>
            <a:r>
              <a:rPr lang="en-US" sz="2800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sz="2800" b="1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long-term memory</a:t>
            </a:r>
            <a:r>
              <a:rPr lang="en-US" sz="2800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800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three stores are not distinct physiological structures. Rather, the stores are </a:t>
            </a:r>
            <a:r>
              <a:rPr lang="en-US" sz="2800" b="1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hypothetical constructs--concepts </a:t>
            </a:r>
            <a:r>
              <a:rPr lang="en-US" sz="2800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 are not themselves directly measurable or observable but that serve as </a:t>
            </a:r>
            <a:r>
              <a:rPr lang="en-US" sz="2800" b="1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mental models </a:t>
            </a:r>
            <a:r>
              <a:rPr lang="en-US" sz="2800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understanding how a psychological phenomenon works.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176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C0921-AACE-3C80-0223-449D8F42A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D83AF2E-9AAC-2813-9BFA-48F9C522E69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06896" y="278296"/>
            <a:ext cx="10771329" cy="6202017"/>
          </a:xfrm>
        </p:spPr>
      </p:pic>
    </p:spTree>
    <p:extLst>
      <p:ext uri="{BB962C8B-B14F-4D97-AF65-F5344CB8AC3E}">
        <p14:creationId xmlns:p14="http://schemas.microsoft.com/office/powerpoint/2010/main" val="525691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44394-2B01-FE74-5778-B7AA2B751C0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172818"/>
            <a:ext cx="10363826" cy="4618382"/>
          </a:xfrm>
        </p:spPr>
        <p:txBody>
          <a:bodyPr/>
          <a:lstStyle/>
          <a:p>
            <a:r>
              <a:rPr lang="en-US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Sensory memory 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in psychology refers to the </a:t>
            </a:r>
            <a:r>
              <a:rPr lang="en-US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short-term retention of sensory information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, like </a:t>
            </a:r>
            <a:r>
              <a:rPr lang="en-US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sights, sounds, 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 smells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, immediately following stimuli input. </a:t>
            </a:r>
          </a:p>
          <a:p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It’s a crucial stage in memory processing that briefly stores vast amounts of sensory data before it’s selectively filtered into conscious awareness as working memory.</a:t>
            </a:r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3831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F3080-8B0D-BE1B-F91D-348D753CE87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765313"/>
            <a:ext cx="10655374" cy="584420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Sensory memory is a very 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short-term memory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store for information being processed by the sense organs. Sensory memory has a limited duration to store information, typically less than a second.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It is the first store of the 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multi-store model of memory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Sensory memory can be divided into subsystems called the sensory registers: iconic, echoic, haptic, olfactory, and gustatory.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Generally, iconic memory deals with visual sensing, echoic memory deals with auditory sensing, and haptic memory deals with tactile sensing.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0249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B2395-DF37-C960-1CF3-0505ADE8D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82949"/>
            <a:ext cx="10364451" cy="1071135"/>
          </a:xfrm>
        </p:spPr>
        <p:txBody>
          <a:bodyPr/>
          <a:lstStyle/>
          <a:p>
            <a:r>
              <a:rPr lang="en-GB" sz="3600" b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Information processing approach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5D71E-FF58-33E3-811B-05DB4137450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6287" y="1321904"/>
            <a:ext cx="11042374" cy="4917579"/>
          </a:xfrm>
        </p:spPr>
        <p:txBody>
          <a:bodyPr>
            <a:normAutofit lnSpcReduction="10000"/>
          </a:bodyPr>
          <a:lstStyle/>
          <a:p>
            <a:r>
              <a:rPr lang="en-GB" sz="2800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Information processing is an approach to the study of human cognition</a:t>
            </a:r>
          </a:p>
          <a:p>
            <a:r>
              <a:rPr lang="en-GB" sz="2800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the human brain receives, stores, integrates, retrieves, and uses information (cognitive processes or functions). </a:t>
            </a:r>
          </a:p>
          <a:p>
            <a:r>
              <a:rPr lang="en-GB" sz="2800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humans process the information they receive, rather than merely responding to stimuli (as posited by behaviourism). </a:t>
            </a:r>
          </a:p>
          <a:p>
            <a:r>
              <a:rPr lang="en-GB" sz="2800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theory addresses how children grow</a:t>
            </a:r>
            <a:r>
              <a:rPr lang="en-GB" sz="2800" cap="non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how t</a:t>
            </a:r>
            <a:r>
              <a:rPr lang="en-GB" sz="2800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heir brains likewise mature, leading to advances in their ability to process and respond to the information they receive through their senses. </a:t>
            </a:r>
            <a:endParaRPr lang="fr-FR" sz="2800" cap="none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36573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A7EB5B-44D3-4018-CBB9-66CD6FB6F5B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68357" y="268357"/>
            <a:ext cx="11598964" cy="6221895"/>
          </a:xfrm>
        </p:spPr>
      </p:pic>
    </p:spTree>
    <p:extLst>
      <p:ext uri="{BB962C8B-B14F-4D97-AF65-F5344CB8AC3E}">
        <p14:creationId xmlns:p14="http://schemas.microsoft.com/office/powerpoint/2010/main" val="3739774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EE595-E5F3-D0E9-FEA9-88E40D553AB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755374"/>
            <a:ext cx="10655374" cy="5035825"/>
          </a:xfrm>
        </p:spPr>
        <p:txBody>
          <a:bodyPr>
            <a:normAutofit lnSpcReduction="10000"/>
          </a:bodyPr>
          <a:lstStyle/>
          <a:p>
            <a:r>
              <a:rPr lang="en-US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Iconic memory</a:t>
            </a:r>
          </a:p>
          <a:p>
            <a:pPr marL="0" indent="0">
              <a:buNone/>
            </a:pP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Iconic memory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is the visual sensory memory register that stores visual images after its stimulus has ceased (</a:t>
            </a:r>
            <a:r>
              <a:rPr lang="en-US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pratte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, 2018). While iconic memory contains a huge capacity, it declines rapidly (sperling, 1960).</a:t>
            </a:r>
          </a:p>
          <a:p>
            <a:r>
              <a:rPr lang="en-US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Examples of iconic memory</a:t>
            </a:r>
          </a:p>
          <a:p>
            <a:pPr marL="0" indent="0">
              <a:buNone/>
            </a:pP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Seeing an ant on the wall</a:t>
            </a:r>
          </a:p>
          <a:p>
            <a:pPr marL="0" indent="0">
              <a:buNone/>
            </a:pP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Seeing an aircraft in the sky as you walk down the road</a:t>
            </a:r>
          </a:p>
          <a:p>
            <a:pPr marL="0" indent="0">
              <a:buNone/>
            </a:pP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Seeing the change in traffic lights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71797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ADEBF-25A9-F96F-7FEC-67A3654161C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864704"/>
            <a:ext cx="10764703" cy="5645426"/>
          </a:xfrm>
        </p:spPr>
        <p:txBody>
          <a:bodyPr>
            <a:normAutofit/>
          </a:bodyPr>
          <a:lstStyle/>
          <a:p>
            <a:r>
              <a:rPr lang="en-US" sz="3200" b="1" cap="none" dirty="0">
                <a:latin typeface="Arial" panose="020B0604020202020204" pitchFamily="34" charset="0"/>
                <a:cs typeface="Arial" panose="020B0604020202020204" pitchFamily="34" charset="0"/>
              </a:rPr>
              <a:t>Echoic memory</a:t>
            </a:r>
          </a:p>
          <a:p>
            <a:pPr marL="0" indent="0">
              <a:buNone/>
            </a:pPr>
            <a:r>
              <a:rPr lang="en-US" sz="3200" cap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Echoic memory</a:t>
            </a:r>
            <a:r>
              <a:rPr lang="en-US" sz="3200" cap="none" dirty="0">
                <a:latin typeface="Arial" panose="020B0604020202020204" pitchFamily="34" charset="0"/>
                <a:cs typeface="Arial" panose="020B0604020202020204" pitchFamily="34" charset="0"/>
              </a:rPr>
              <a:t> is a type of sensory memory that specifically pertains to auditory information (sounds). It refers to the brief retention of sounds in our memory after the original noise has ceased.</a:t>
            </a:r>
          </a:p>
          <a:p>
            <a:pPr marL="0" indent="0">
              <a:buNone/>
            </a:pPr>
            <a:r>
              <a:rPr lang="en-US" sz="3200" cap="none" dirty="0">
                <a:latin typeface="Arial" panose="020B0604020202020204" pitchFamily="34" charset="0"/>
                <a:cs typeface="Arial" panose="020B0604020202020204" pitchFamily="34" charset="0"/>
              </a:rPr>
              <a:t>This short-term auditory memory, which can last several seconds, allows the brain to process and comprehend sounds and spoken language even after the sound source is no longer present.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92078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832A4-D32B-E129-B831-3D0BF1FDE8F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013791"/>
            <a:ext cx="10363826" cy="4777408"/>
          </a:xfrm>
        </p:spPr>
        <p:txBody>
          <a:bodyPr/>
          <a:lstStyle/>
          <a:p>
            <a:r>
              <a:rPr lang="en-US" sz="3600" b="1" cap="none" dirty="0">
                <a:latin typeface="Arial" panose="020B0604020202020204" pitchFamily="34" charset="0"/>
                <a:cs typeface="Arial" panose="020B0604020202020204" pitchFamily="34" charset="0"/>
              </a:rPr>
              <a:t>Examples of echoic memory</a:t>
            </a:r>
          </a:p>
          <a:p>
            <a:pPr marL="0" indent="0">
              <a:buNone/>
            </a:pPr>
            <a:r>
              <a:rPr lang="en-US" sz="3600" cap="none" dirty="0">
                <a:latin typeface="Arial" panose="020B0604020202020204" pitchFamily="34" charset="0"/>
                <a:cs typeface="Arial" panose="020B0604020202020204" pitchFamily="34" charset="0"/>
              </a:rPr>
              <a:t>Hearing the bark of a dog</a:t>
            </a:r>
          </a:p>
          <a:p>
            <a:pPr marL="0" indent="0">
              <a:buNone/>
            </a:pPr>
            <a:r>
              <a:rPr lang="en-US" sz="3600" cap="none" dirty="0">
                <a:latin typeface="Arial" panose="020B0604020202020204" pitchFamily="34" charset="0"/>
                <a:cs typeface="Arial" panose="020B0604020202020204" pitchFamily="34" charset="0"/>
              </a:rPr>
              <a:t>Hearing the whistle of a police officer</a:t>
            </a:r>
          </a:p>
          <a:p>
            <a:pPr marL="0" indent="0">
              <a:buNone/>
            </a:pPr>
            <a:r>
              <a:rPr lang="en-US" sz="3600" cap="none" dirty="0">
                <a:latin typeface="Arial" panose="020B0604020202020204" pitchFamily="34" charset="0"/>
                <a:cs typeface="Arial" panose="020B0604020202020204" pitchFamily="34" charset="0"/>
              </a:rPr>
              <a:t>Hearing the horn of a car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38640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9144A-B753-CCAC-B5E9-E0A767F2CE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3" y="795130"/>
            <a:ext cx="10705069" cy="5426766"/>
          </a:xfrm>
        </p:spPr>
        <p:txBody>
          <a:bodyPr>
            <a:normAutofit/>
          </a:bodyPr>
          <a:lstStyle/>
          <a:p>
            <a:r>
              <a:rPr lang="en-US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Haptic memory</a:t>
            </a:r>
          </a:p>
          <a:p>
            <a:pPr marL="0" indent="0">
              <a:buNone/>
            </a:pP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Haptic memory involves tactile sensory memories procured via the sense of touch through the sensory receptors, which can detect manifold sensations such as pain, pressure, pleasure, or itching (</a:t>
            </a:r>
            <a:r>
              <a:rPr lang="en-US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Dubrowski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, 2009).</a:t>
            </a:r>
          </a:p>
          <a:p>
            <a:r>
              <a:rPr lang="en-US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Examples of haptic memory</a:t>
            </a:r>
          </a:p>
          <a:p>
            <a:pPr marL="0" indent="0">
              <a:buNone/>
            </a:pP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Feeling a raindrop on your skin</a:t>
            </a:r>
          </a:p>
          <a:p>
            <a:pPr marL="0" indent="0">
              <a:buNone/>
            </a:pP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Feeling a key while typing on the keyboard</a:t>
            </a:r>
          </a:p>
          <a:p>
            <a:pPr marL="0" indent="0">
              <a:buNone/>
            </a:pP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Feeling a string as you play the guitar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02735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94EA1-4AC4-9C98-93F6-5543DA834F3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6" y="834887"/>
            <a:ext cx="10973113" cy="5665304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Olfactory memory</a:t>
            </a:r>
          </a:p>
          <a:p>
            <a:pPr marL="0" indent="0">
              <a:buNone/>
            </a:pP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Olfactory sensory memory involves the brief retention of smell stimuli. It’s a type of sensory memory that allows us to retain and process odors momentarily.</a:t>
            </a:r>
          </a:p>
          <a:p>
            <a:r>
              <a:rPr lang="en-US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Examples of olfactory memory</a:t>
            </a:r>
          </a:p>
          <a:p>
            <a:pPr marL="0" indent="0">
              <a:buNone/>
            </a:pP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Smelling the scent of chlorine and instantly remembering childhood spent at a public swimming pool.</a:t>
            </a:r>
          </a:p>
          <a:p>
            <a:pPr marL="0" indent="0">
              <a:buNone/>
            </a:pP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The scent of a specific soap brand triggers memories of a hotel stay during a memorable vacation.</a:t>
            </a:r>
          </a:p>
          <a:p>
            <a:pPr marL="0" indent="0">
              <a:buNone/>
            </a:pP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The aroma of fresh-cut grass evokes memories of playing in the backyard during summer.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78994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0B215-B77B-E56B-0777-A4B05A86985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3" y="496957"/>
            <a:ext cx="10943610" cy="5595729"/>
          </a:xfrm>
        </p:spPr>
        <p:txBody>
          <a:bodyPr>
            <a:noAutofit/>
          </a:bodyPr>
          <a:lstStyle/>
          <a:p>
            <a:r>
              <a:rPr lang="en-US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Gustatory memory</a:t>
            </a:r>
          </a:p>
          <a:p>
            <a:pPr marL="0" indent="0">
              <a:buNone/>
            </a:pP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Gustatory sensory memory is the temporary storage and recall of taste information. It refers to our ability to hold briefly and process tastes after we’ve experienced them.</a:t>
            </a:r>
          </a:p>
          <a:p>
            <a:r>
              <a:rPr lang="en-US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Examples of gustatory memory</a:t>
            </a:r>
          </a:p>
          <a:p>
            <a:pPr marL="0" indent="0">
              <a:buNone/>
            </a:pP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Tasting a specific brand of ice cream and being reminded of your childhood when you used to eat it.</a:t>
            </a:r>
          </a:p>
          <a:p>
            <a:pPr marL="0" indent="0">
              <a:buNone/>
            </a:pP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The taste of a particular spice or ingredient in a dish reminds you of your grandmother’s cooking.</a:t>
            </a:r>
          </a:p>
          <a:p>
            <a:pPr marL="0" indent="0">
              <a:buNone/>
            </a:pP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Tasting an exotic fruit and recalling a trip to a foreign country.</a:t>
            </a:r>
          </a:p>
          <a:p>
            <a:pPr marL="0" indent="0">
              <a:buNone/>
            </a:pP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The flavor of a certain candy triggers memories of Eid event</a:t>
            </a:r>
          </a:p>
        </p:txBody>
      </p:sp>
    </p:spTree>
    <p:extLst>
      <p:ext uri="{BB962C8B-B14F-4D97-AF65-F5344CB8AC3E}">
        <p14:creationId xmlns:p14="http://schemas.microsoft.com/office/powerpoint/2010/main" val="24696460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EB43F-B170-ED9D-D87E-496F07A709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24732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1743361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B2395-DF37-C960-1CF3-0505ADE8D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3" y="357809"/>
            <a:ext cx="10364451" cy="824947"/>
          </a:xfrm>
        </p:spPr>
        <p:txBody>
          <a:bodyPr/>
          <a:lstStyle/>
          <a:p>
            <a:r>
              <a:rPr lang="en-GB" sz="3600" b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Information processing approach assumptions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5D71E-FF58-33E3-811B-05DB4137450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3" y="1500809"/>
            <a:ext cx="10824339" cy="47509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(1) information made available by the environment is </a:t>
            </a:r>
            <a:r>
              <a:rPr lang="en-US" sz="2800" b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processed</a:t>
            </a:r>
            <a:r>
              <a:rPr lang="en-US" sz="28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by a series of processing systems (e.g., attention, perception, short-term memory)</a:t>
            </a:r>
          </a:p>
          <a:p>
            <a:pPr marL="0" indent="0">
              <a:buNone/>
            </a:pPr>
            <a:r>
              <a:rPr lang="en-US" sz="28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(2) these processing systems </a:t>
            </a:r>
            <a:r>
              <a:rPr lang="en-US" sz="2800" b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transform</a:t>
            </a:r>
            <a:r>
              <a:rPr lang="en-US" sz="28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or alter the information in systematic ways</a:t>
            </a:r>
          </a:p>
          <a:p>
            <a:pPr marL="0" indent="0">
              <a:buNone/>
            </a:pPr>
            <a:r>
              <a:rPr lang="en-US" sz="28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(3) the aim of research is to </a:t>
            </a:r>
            <a:r>
              <a:rPr lang="en-US" sz="2800" b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specify the processes and structures </a:t>
            </a:r>
            <a:r>
              <a:rPr lang="en-US" sz="28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 underlie cognitive performance</a:t>
            </a:r>
          </a:p>
          <a:p>
            <a:pPr marL="0" indent="0">
              <a:buNone/>
            </a:pPr>
            <a:r>
              <a:rPr lang="en-US" sz="28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(4) information processing </a:t>
            </a:r>
            <a:r>
              <a:rPr lang="en-US" sz="2800" b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humans resembles that in computers</a:t>
            </a:r>
            <a:r>
              <a:rPr lang="en-US" sz="28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34256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B2395-DF37-C960-1CF3-0505ADE8D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87627"/>
            <a:ext cx="10364451" cy="824947"/>
          </a:xfrm>
        </p:spPr>
        <p:txBody>
          <a:bodyPr/>
          <a:lstStyle/>
          <a:p>
            <a:r>
              <a:rPr lang="en-US" b="1" cap="none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istorical </a:t>
            </a:r>
            <a:r>
              <a:rPr lang="en-US" b="1" cap="none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sz="3600" b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ackground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5D71E-FF58-33E3-811B-05DB4137450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6471" y="1510748"/>
            <a:ext cx="11111946" cy="4728735"/>
          </a:xfrm>
        </p:spPr>
        <p:txBody>
          <a:bodyPr>
            <a:normAutofit/>
          </a:bodyPr>
          <a:lstStyle/>
          <a:p>
            <a:r>
              <a:rPr lang="en-GB" sz="2800" b="1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Behaviourism</a:t>
            </a:r>
            <a:r>
              <a:rPr lang="en-US" sz="2800" b="1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denied any internal cognitive </a:t>
            </a:r>
            <a:r>
              <a:rPr lang="en-US" sz="2800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processes of the human brain and merely relied on explaining human </a:t>
            </a:r>
            <a:r>
              <a:rPr lang="en-US" sz="2800" cap="none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behaviour</a:t>
            </a:r>
            <a:r>
              <a:rPr lang="en-US" sz="2800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including learning, as natural responses to </a:t>
            </a:r>
            <a:r>
              <a:rPr lang="en-US" sz="2800" b="1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external stimuli</a:t>
            </a:r>
            <a:r>
              <a:rPr lang="en-US" sz="2800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800" b="1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cognitive revolution </a:t>
            </a:r>
            <a:r>
              <a:rPr lang="en-US" sz="2800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the mid-20th century, which coincided with the advent of the computer, reacted against </a:t>
            </a:r>
            <a:r>
              <a:rPr lang="en-GB" sz="2800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behaviourist</a:t>
            </a:r>
            <a:r>
              <a:rPr lang="en-US" sz="2800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emphasized the role of internal processes </a:t>
            </a:r>
            <a:r>
              <a:rPr lang="en-US" sz="2800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learning</a:t>
            </a:r>
          </a:p>
          <a:p>
            <a:r>
              <a:rPr lang="en-US" sz="2800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primary focus of </a:t>
            </a:r>
            <a:r>
              <a:rPr lang="en-US" sz="2800" b="1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IPA is on memory </a:t>
            </a:r>
            <a:r>
              <a:rPr lang="en-US" sz="2800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(the storage and retrieval of information).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4958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B2395-DF37-C960-1CF3-0505ADE8D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87627"/>
            <a:ext cx="10364451" cy="824947"/>
          </a:xfrm>
        </p:spPr>
        <p:txBody>
          <a:bodyPr/>
          <a:lstStyle/>
          <a:p>
            <a:r>
              <a:rPr lang="en-US" b="1" cap="none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istorical </a:t>
            </a:r>
            <a:r>
              <a:rPr lang="en-US" b="1" cap="none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sz="3600" b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ackground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5D71E-FF58-33E3-811B-05DB4137450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6471" y="1510748"/>
            <a:ext cx="11111946" cy="4959625"/>
          </a:xfrm>
        </p:spPr>
        <p:txBody>
          <a:bodyPr>
            <a:normAutofit/>
          </a:bodyPr>
          <a:lstStyle/>
          <a:p>
            <a:r>
              <a:rPr lang="en-US" sz="3600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most widely accepted theory in this respect is based on the work of </a:t>
            </a:r>
            <a:r>
              <a:rPr lang="en-US" sz="3600" b="1" cap="non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3600" b="1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tkinson </a:t>
            </a:r>
            <a:r>
              <a:rPr lang="en-US" sz="3600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en-US" sz="3600" b="1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cap="none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z="3600" b="1" cap="none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hriffin</a:t>
            </a:r>
            <a:r>
              <a:rPr lang="en-US" sz="3600" b="1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(1968).</a:t>
            </a:r>
          </a:p>
          <a:p>
            <a:r>
              <a:rPr lang="en-US" sz="3600" cap="none" dirty="0">
                <a:latin typeface="Arial" panose="020B0604020202020204" pitchFamily="34" charset="0"/>
                <a:cs typeface="Arial" panose="020B0604020202020204" pitchFamily="34" charset="0"/>
              </a:rPr>
              <a:t>Atkinson and </a:t>
            </a:r>
            <a:r>
              <a:rPr lang="en-US" sz="3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shiffrin</a:t>
            </a:r>
            <a:r>
              <a:rPr lang="en-US" sz="3600" cap="none" dirty="0">
                <a:latin typeface="Arial" panose="020B0604020202020204" pitchFamily="34" charset="0"/>
                <a:cs typeface="Arial" panose="020B0604020202020204" pitchFamily="34" charset="0"/>
              </a:rPr>
              <a:t> proposed </a:t>
            </a:r>
            <a:r>
              <a:rPr lang="en-US" sz="3600" b="1" cap="none" dirty="0">
                <a:latin typeface="Arial" panose="020B0604020202020204" pitchFamily="34" charset="0"/>
                <a:cs typeface="Arial" panose="020B0604020202020204" pitchFamily="34" charset="0"/>
              </a:rPr>
              <a:t>a model of human memory </a:t>
            </a:r>
            <a:r>
              <a:rPr lang="en-US" sz="3600" cap="none" dirty="0">
                <a:latin typeface="Arial" panose="020B0604020202020204" pitchFamily="34" charset="0"/>
                <a:cs typeface="Arial" panose="020B0604020202020204" pitchFamily="34" charset="0"/>
              </a:rPr>
              <a:t>which posited two distinct memory stores</a:t>
            </a:r>
            <a:r>
              <a:rPr lang="en-US" sz="3600" b="1" cap="none" dirty="0">
                <a:latin typeface="Arial" panose="020B0604020202020204" pitchFamily="34" charset="0"/>
                <a:cs typeface="Arial" panose="020B0604020202020204" pitchFamily="34" charset="0"/>
              </a:rPr>
              <a:t>: short- term memory</a:t>
            </a:r>
            <a:r>
              <a:rPr lang="en-US" sz="3600" cap="none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3600" b="1" cap="none" dirty="0">
                <a:latin typeface="Arial" panose="020B0604020202020204" pitchFamily="34" charset="0"/>
                <a:cs typeface="Arial" panose="020B0604020202020204" pitchFamily="34" charset="0"/>
              </a:rPr>
              <a:t>long-term memory;</a:t>
            </a:r>
            <a:r>
              <a:rPr lang="en-US" sz="3600" cap="none" dirty="0">
                <a:latin typeface="Arial" panose="020B0604020202020204" pitchFamily="34" charset="0"/>
                <a:cs typeface="Arial" panose="020B0604020202020204" pitchFamily="34" charset="0"/>
              </a:rPr>
              <a:t> later a third memory store (actually the first in sequence) was added: </a:t>
            </a:r>
            <a:r>
              <a:rPr lang="en-US" sz="3600" b="1" cap="none" dirty="0">
                <a:latin typeface="Arial" panose="020B0604020202020204" pitchFamily="34" charset="0"/>
                <a:cs typeface="Arial" panose="020B0604020202020204" pitchFamily="34" charset="0"/>
              </a:rPr>
              <a:t>sensory memory</a:t>
            </a:r>
            <a:r>
              <a:rPr lang="en-US" sz="3600" cap="non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600" cap="none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1741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83BBA-4072-E0A6-91AE-7101568F2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18053"/>
            <a:ext cx="10364451" cy="974034"/>
          </a:xfrm>
        </p:spPr>
        <p:txBody>
          <a:bodyPr/>
          <a:lstStyle/>
          <a:p>
            <a:r>
              <a:rPr lang="en-GB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Computer_Mind</a:t>
            </a:r>
            <a:r>
              <a:rPr lang="en-GB" b="1" cap="none" dirty="0">
                <a:latin typeface="Arial" panose="020B0604020202020204" pitchFamily="34" charset="0"/>
                <a:cs typeface="Arial" panose="020B0604020202020204" pitchFamily="34" charset="0"/>
              </a:rPr>
              <a:t> Analogy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CC6203-D4C5-0803-0844-BA8666BA015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484783" y="1600200"/>
            <a:ext cx="8537713" cy="4661452"/>
          </a:xfrm>
        </p:spPr>
      </p:pic>
    </p:spTree>
    <p:extLst>
      <p:ext uri="{BB962C8B-B14F-4D97-AF65-F5344CB8AC3E}">
        <p14:creationId xmlns:p14="http://schemas.microsoft.com/office/powerpoint/2010/main" val="3376639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3AE8B-C907-7843-A382-F85F45449B3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3" y="785191"/>
            <a:ext cx="10864097" cy="5655365"/>
          </a:xfrm>
        </p:spPr>
        <p:txBody>
          <a:bodyPr>
            <a:noAutofit/>
          </a:bodyPr>
          <a:lstStyle/>
          <a:p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The use of the computer as a tool for thinking about how the human mind handles information is known as the </a:t>
            </a:r>
            <a:r>
              <a:rPr lang="en-US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computer analogy.</a:t>
            </a:r>
          </a:p>
          <a:p>
            <a:r>
              <a:rPr lang="fr-F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Essentially, a computer codes (i.E., Changes) information, stores information, uses information and produces an output (retrieves info), just as the mind does</a:t>
            </a:r>
          </a:p>
          <a:p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For example, the eye </a:t>
            </a:r>
            <a:r>
              <a:rPr lang="en-US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receives</a:t>
            </a: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visual information and codes information into </a:t>
            </a:r>
            <a:r>
              <a:rPr lang="en-US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electric neural </a:t>
            </a: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activity, which is fed back to the brain where it is “</a:t>
            </a:r>
            <a:r>
              <a:rPr lang="en-US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stored</a:t>
            </a: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” and “</a:t>
            </a:r>
            <a:r>
              <a:rPr lang="en-US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coded</a:t>
            </a: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.” This information can be used by other parts of the brain relating to mental activities such as </a:t>
            </a:r>
            <a:r>
              <a:rPr lang="en-US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memory, perception, and attention</a:t>
            </a: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. The </a:t>
            </a:r>
            <a:r>
              <a:rPr lang="en-US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i.E.</a:t>
            </a: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, Behavior) might be, for example, to read what you can see on a printed page.</a:t>
            </a:r>
            <a:endParaRPr lang="en-GB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171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E28B1-FB16-9DA8-0766-7EE82C77434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745434"/>
            <a:ext cx="10794522" cy="58839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The information processing models assume serial processing of stimulus inputs.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Serial processing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effectively means one process has to be completed before the next starts.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Parallel processing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assumes some or all processes involved in a cognitive task(s) occur at the same time.</a:t>
            </a:r>
          </a:p>
          <a:p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It is difficult to determine whether a particular task is processed in a serial or parallel fashion as it probably depends </a:t>
            </a:r>
          </a:p>
          <a:p>
            <a:pPr marL="0" indent="0">
              <a:buNone/>
            </a:pP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(a) on the processes required to solve a task and </a:t>
            </a:r>
          </a:p>
          <a:p>
            <a:pPr marL="0" indent="0">
              <a:buNone/>
            </a:pP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(b) the amount of practice on a task.</a:t>
            </a:r>
          </a:p>
        </p:txBody>
      </p:sp>
    </p:spTree>
    <p:extLst>
      <p:ext uri="{BB962C8B-B14F-4D97-AF65-F5344CB8AC3E}">
        <p14:creationId xmlns:p14="http://schemas.microsoft.com/office/powerpoint/2010/main" val="926836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E28B1-FB16-9DA8-0766-7EE82C77434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745434"/>
            <a:ext cx="10794522" cy="5883965"/>
          </a:xfrm>
        </p:spPr>
        <p:txBody>
          <a:bodyPr>
            <a:normAutofit/>
          </a:bodyPr>
          <a:lstStyle/>
          <a:p>
            <a:r>
              <a:rPr lang="en-US" sz="3200" cap="none" dirty="0">
                <a:latin typeface="Arial" panose="020B0604020202020204" pitchFamily="34" charset="0"/>
                <a:cs typeface="Arial" panose="020B0604020202020204" pitchFamily="34" charset="0"/>
              </a:rPr>
              <a:t>Parallel processing is probably more frequent when someone is highly skilled for example, a skilled typist thinks several letters ahead, while a novice focuses on just one letter at a time.</a:t>
            </a:r>
            <a:endParaRPr lang="en-GB" sz="32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755797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133</TotalTime>
  <Words>1573</Words>
  <Application>Microsoft Office PowerPoint</Application>
  <PresentationFormat>Widescreen</PresentationFormat>
  <Paragraphs>90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Times New Roman</vt:lpstr>
      <vt:lpstr>Tw Cen MT</vt:lpstr>
      <vt:lpstr>Droplet</vt:lpstr>
      <vt:lpstr>Information Processing Approach: Multi-store Memory Model </vt:lpstr>
      <vt:lpstr>Information processing approach</vt:lpstr>
      <vt:lpstr>Information processing approach assumptions</vt:lpstr>
      <vt:lpstr>Historical Background</vt:lpstr>
      <vt:lpstr>Historical Background</vt:lpstr>
      <vt:lpstr>Computer_Mind Analogy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Definition of Memory</vt:lpstr>
      <vt:lpstr>PowerPoint Presentation</vt:lpstr>
      <vt:lpstr>Three Major Memory Processes (Encoding, Storage, Retrieving</vt:lpstr>
      <vt:lpstr>Multi-Store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</cp:revision>
  <dcterms:created xsi:type="dcterms:W3CDTF">2023-10-29T21:12:03Z</dcterms:created>
  <dcterms:modified xsi:type="dcterms:W3CDTF">2023-10-30T11:08:08Z</dcterms:modified>
</cp:coreProperties>
</file>