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1" r:id="rId3"/>
    <p:sldId id="327" r:id="rId4"/>
    <p:sldId id="257" r:id="rId5"/>
    <p:sldId id="328" r:id="rId6"/>
    <p:sldId id="333" r:id="rId7"/>
    <p:sldId id="258" r:id="rId8"/>
    <p:sldId id="329" r:id="rId9"/>
    <p:sldId id="302" r:id="rId10"/>
    <p:sldId id="317" r:id="rId11"/>
    <p:sldId id="300" r:id="rId12"/>
    <p:sldId id="301" r:id="rId13"/>
    <p:sldId id="318" r:id="rId14"/>
    <p:sldId id="298" r:id="rId15"/>
    <p:sldId id="299" r:id="rId16"/>
    <p:sldId id="259" r:id="rId17"/>
    <p:sldId id="330" r:id="rId18"/>
    <p:sldId id="334" r:id="rId19"/>
    <p:sldId id="335" r:id="rId20"/>
    <p:sldId id="261" r:id="rId21"/>
    <p:sldId id="319" r:id="rId22"/>
    <p:sldId id="262" r:id="rId23"/>
    <p:sldId id="263" r:id="rId24"/>
    <p:sldId id="264" r:id="rId25"/>
    <p:sldId id="266" r:id="rId26"/>
    <p:sldId id="265" r:id="rId27"/>
    <p:sldId id="320" r:id="rId28"/>
    <p:sldId id="267" r:id="rId29"/>
    <p:sldId id="268" r:id="rId30"/>
    <p:sldId id="269" r:id="rId31"/>
    <p:sldId id="325" r:id="rId32"/>
    <p:sldId id="326" r:id="rId33"/>
    <p:sldId id="270" r:id="rId34"/>
    <p:sldId id="303" r:id="rId35"/>
    <p:sldId id="296" r:id="rId36"/>
    <p:sldId id="271" r:id="rId37"/>
    <p:sldId id="306" r:id="rId38"/>
    <p:sldId id="272" r:id="rId39"/>
    <p:sldId id="297" r:id="rId40"/>
    <p:sldId id="273" r:id="rId41"/>
    <p:sldId id="275" r:id="rId42"/>
    <p:sldId id="274" r:id="rId43"/>
    <p:sldId id="342" r:id="rId44"/>
    <p:sldId id="321" r:id="rId45"/>
    <p:sldId id="276" r:id="rId46"/>
    <p:sldId id="278" r:id="rId47"/>
    <p:sldId id="277" r:id="rId48"/>
    <p:sldId id="308" r:id="rId49"/>
    <p:sldId id="322" r:id="rId50"/>
    <p:sldId id="279" r:id="rId51"/>
    <p:sldId id="280" r:id="rId52"/>
    <p:sldId id="309" r:id="rId53"/>
    <p:sldId id="310" r:id="rId54"/>
    <p:sldId id="311" r:id="rId55"/>
    <p:sldId id="281" r:id="rId56"/>
    <p:sldId id="344" r:id="rId57"/>
    <p:sldId id="323" r:id="rId58"/>
    <p:sldId id="282" r:id="rId59"/>
    <p:sldId id="283" r:id="rId60"/>
    <p:sldId id="312" r:id="rId61"/>
    <p:sldId id="313" r:id="rId62"/>
    <p:sldId id="284" r:id="rId63"/>
    <p:sldId id="314" r:id="rId64"/>
    <p:sldId id="315" r:id="rId65"/>
    <p:sldId id="316" r:id="rId66"/>
    <p:sldId id="285" r:id="rId67"/>
    <p:sldId id="286" r:id="rId68"/>
    <p:sldId id="324" r:id="rId69"/>
    <p:sldId id="287" r:id="rId70"/>
    <p:sldId id="288" r:id="rId71"/>
    <p:sldId id="337" r:id="rId72"/>
    <p:sldId id="338" r:id="rId73"/>
    <p:sldId id="339" r:id="rId74"/>
    <p:sldId id="340" r:id="rId75"/>
    <p:sldId id="341" r:id="rId76"/>
    <p:sldId id="289" r:id="rId77"/>
    <p:sldId id="291" r:id="rId78"/>
    <p:sldId id="343" r:id="rId79"/>
    <p:sldId id="292" r:id="rId80"/>
    <p:sldId id="293" r:id="rId81"/>
    <p:sldId id="294" r:id="rId82"/>
  </p:sldIdLst>
  <p:sldSz cx="9144000" cy="6858000" type="screen4x3"/>
  <p:notesSz cx="9144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DB75C-95FE-4CE5-9B4D-0C3E3078F5C9}" v="2" dt="2023-05-16T10:42:20.854"/>
    <p1510:client id="{A7793DC6-4B8B-4AB0-8B5C-E4E12246072D}" v="2" dt="2023-05-17T06:40:16.0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4D6DB75C-95FE-4CE5-9B4D-0C3E3078F5C9}"/>
    <pc:docChg chg="undo custSel modSld">
      <pc:chgData name="Bachir Khezzani" userId="26cbbc7fc23e5e7f" providerId="LiveId" clId="{4D6DB75C-95FE-4CE5-9B4D-0C3E3078F5C9}" dt="2023-05-16T10:46:00.702" v="164" actId="20577"/>
      <pc:docMkLst>
        <pc:docMk/>
      </pc:docMkLst>
      <pc:sldChg chg="addSp modSp mod">
        <pc:chgData name="Bachir Khezzani" userId="26cbbc7fc23e5e7f" providerId="LiveId" clId="{4D6DB75C-95FE-4CE5-9B4D-0C3E3078F5C9}" dt="2023-05-16T10:46:00.702" v="164" actId="20577"/>
        <pc:sldMkLst>
          <pc:docMk/>
          <pc:sldMk cId="4196326939" sldId="256"/>
        </pc:sldMkLst>
        <pc:spChg chg="add mod">
          <ac:chgData name="Bachir Khezzani" userId="26cbbc7fc23e5e7f" providerId="LiveId" clId="{4D6DB75C-95FE-4CE5-9B4D-0C3E3078F5C9}" dt="2023-05-16T10:46:00.702" v="164" actId="20577"/>
          <ac:spMkLst>
            <pc:docMk/>
            <pc:sldMk cId="4196326939" sldId="256"/>
            <ac:spMk id="3" creationId="{6B461639-19C7-079A-D286-3D79C86C4BC3}"/>
          </ac:spMkLst>
        </pc:spChg>
        <pc:spChg chg="mod">
          <ac:chgData name="Bachir Khezzani" userId="26cbbc7fc23e5e7f" providerId="LiveId" clId="{4D6DB75C-95FE-4CE5-9B4D-0C3E3078F5C9}" dt="2023-05-16T10:42:02.221" v="39" actId="1076"/>
          <ac:spMkLst>
            <pc:docMk/>
            <pc:sldMk cId="4196326939" sldId="256"/>
            <ac:spMk id="4" creationId="{00000000-0000-0000-0000-000000000000}"/>
          </ac:spMkLst>
        </pc:spChg>
        <pc:spChg chg="mod">
          <ac:chgData name="Bachir Khezzani" userId="26cbbc7fc23e5e7f" providerId="LiveId" clId="{4D6DB75C-95FE-4CE5-9B4D-0C3E3078F5C9}" dt="2023-05-16T10:44:56.038" v="163" actId="20577"/>
          <ac:spMkLst>
            <pc:docMk/>
            <pc:sldMk cId="4196326939" sldId="256"/>
            <ac:spMk id="8" creationId="{00000000-0000-0000-0000-000000000000}"/>
          </ac:spMkLst>
        </pc:spChg>
        <pc:spChg chg="mod">
          <ac:chgData name="Bachir Khezzani" userId="26cbbc7fc23e5e7f" providerId="LiveId" clId="{4D6DB75C-95FE-4CE5-9B4D-0C3E3078F5C9}" dt="2023-05-16T10:41:42.174" v="37" actId="1076"/>
          <ac:spMkLst>
            <pc:docMk/>
            <pc:sldMk cId="4196326939" sldId="256"/>
            <ac:spMk id="9" creationId="{00000000-0000-0000-0000-000000000000}"/>
          </ac:spMkLst>
        </pc:spChg>
      </pc:sldChg>
    </pc:docChg>
  </pc:docChgLst>
  <pc:docChgLst>
    <pc:chgData name="Bachir Khezzani" userId="26cbbc7fc23e5e7f" providerId="LiveId" clId="{A7793DC6-4B8B-4AB0-8B5C-E4E12246072D}"/>
    <pc:docChg chg="mod">
      <pc:chgData name="Bachir Khezzani" userId="26cbbc7fc23e5e7f" providerId="LiveId" clId="{A7793DC6-4B8B-4AB0-8B5C-E4E12246072D}" dt="2023-05-17T06:39:45.326" v="1"/>
      <pc:docMkLst>
        <pc:docMk/>
      </pc:docMkLst>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4196326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a:bodyPr>
          <a:lstStyle/>
          <a:p>
            <a:pPr marL="0" indent="0" algn="ctr" rtl="1">
              <a:buNone/>
            </a:pPr>
            <a:r>
              <a:rPr lang="ar-SA" sz="4000" dirty="0"/>
              <a:t>لقد ظهرت أولى المعتقدات الدينية في عبادة ظروف البيئة المختلفة كالتعبد بآلهة </a:t>
            </a:r>
            <a:r>
              <a:rPr lang="ar-SA" sz="4000" dirty="0">
                <a:solidFill>
                  <a:srgbClr val="FF0000"/>
                </a:solidFill>
              </a:rPr>
              <a:t>الشمس</a:t>
            </a:r>
            <a:r>
              <a:rPr lang="ar-SA" sz="4000" dirty="0">
                <a:solidFill>
                  <a:srgbClr val="0000CC"/>
                </a:solidFill>
              </a:rPr>
              <a:t>، المطر </a:t>
            </a:r>
            <a:r>
              <a:rPr lang="ar-SA" sz="4000" dirty="0"/>
              <a:t>و</a:t>
            </a:r>
            <a:r>
              <a:rPr lang="ar-SA" sz="4000" dirty="0">
                <a:solidFill>
                  <a:srgbClr val="FF0000"/>
                </a:solidFill>
              </a:rPr>
              <a:t>النار</a:t>
            </a:r>
            <a:r>
              <a:rPr lang="ar-SA" sz="4000" dirty="0"/>
              <a:t>...الخ. وبينت الآثار والحفريات بأن الحضارات القديمة في بلاد الرافدين، كانت تملك العديد من المعلومات المتعلقة بظروف المناخ والزراعة ومواسمها. كما أسهم البابليون في إنشاء بيئات اصطناعية مثل الجنان المعلقة المماثلة للبيئة الجبلية والتي تعتبر من عجائب الدنيا السبع</a:t>
            </a:r>
            <a:endParaRPr lang="fr-FR" sz="4000" dirty="0"/>
          </a:p>
          <a:p>
            <a:endParaRPr lang="fr-FR" sz="3600" dirty="0"/>
          </a:p>
        </p:txBody>
      </p:sp>
    </p:spTree>
    <p:extLst>
      <p:ext uri="{BB962C8B-B14F-4D97-AF65-F5344CB8AC3E}">
        <p14:creationId xmlns:p14="http://schemas.microsoft.com/office/powerpoint/2010/main" val="25957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6600" b="1" dirty="0">
                <a:solidFill>
                  <a:srgbClr val="00FF00"/>
                </a:solidFill>
              </a:rPr>
              <a:t>عند اليونانيين</a:t>
            </a:r>
            <a:endParaRPr lang="fr-FR" sz="6600" b="1" dirty="0">
              <a:solidFill>
                <a:srgbClr val="00FF00"/>
              </a:solidFill>
            </a:endParaRPr>
          </a:p>
        </p:txBody>
      </p:sp>
      <p:sp>
        <p:nvSpPr>
          <p:cNvPr id="3" name="Espace réservé du contenu 2"/>
          <p:cNvSpPr>
            <a:spLocks noGrp="1"/>
          </p:cNvSpPr>
          <p:nvPr>
            <p:ph idx="1"/>
          </p:nvPr>
        </p:nvSpPr>
        <p:spPr/>
        <p:txBody>
          <a:bodyPr/>
          <a:lstStyle/>
          <a:p>
            <a:pPr marL="0" indent="0" algn="ctr" rtl="1">
              <a:buNone/>
            </a:pPr>
            <a:r>
              <a:rPr lang="ar-SA" sz="4400" dirty="0"/>
              <a:t>لقد أدرك الفلاسفة والعلماء اليونانيون أهمية الدراسات البيئية، إذ نشر سقراط (460-377 ق.م) بحثا ذو طابع بيئي عنوانه (</a:t>
            </a:r>
            <a:r>
              <a:rPr lang="ar-SA" sz="4400" dirty="0">
                <a:solidFill>
                  <a:srgbClr val="0000CC"/>
                </a:solidFill>
              </a:rPr>
              <a:t>عبر الأجواء والمياه والأماكن)</a:t>
            </a:r>
            <a:r>
              <a:rPr lang="ar-SA" sz="4400" dirty="0"/>
              <a:t>، جاء فيه التأكيد على أهمية التفكير في مواسم السنة والآثار التي تتركها على الكائن الحي عند الدراسات الطبية.</a:t>
            </a:r>
            <a:endParaRPr lang="fr-FR" sz="4400" dirty="0"/>
          </a:p>
          <a:p>
            <a:pPr algn="ctr" rtl="1"/>
            <a:endParaRPr lang="fr-FR" dirty="0"/>
          </a:p>
        </p:txBody>
      </p:sp>
      <p:pic>
        <p:nvPicPr>
          <p:cNvPr id="1026" name="Picture 2" descr="C:\Users\Abou Ghassane\Desktop\ecology\personnage-grec-dans-aster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9392"/>
            <a:ext cx="1450975" cy="18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6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4800" b="1" dirty="0">
                <a:solidFill>
                  <a:srgbClr val="00FF00"/>
                </a:solidFill>
              </a:rPr>
              <a:t>أرسطو طاليس (384-322 ق.م)</a:t>
            </a:r>
            <a:endParaRPr lang="fr-FR" sz="4800" b="1" dirty="0">
              <a:solidFill>
                <a:srgbClr val="00FF00"/>
              </a:solidFill>
            </a:endParaRPr>
          </a:p>
        </p:txBody>
      </p:sp>
      <p:sp>
        <p:nvSpPr>
          <p:cNvPr id="3" name="Espace réservé du contenu 2"/>
          <p:cNvSpPr>
            <a:spLocks noGrp="1"/>
          </p:cNvSpPr>
          <p:nvPr>
            <p:ph idx="1"/>
          </p:nvPr>
        </p:nvSpPr>
        <p:spPr/>
        <p:txBody>
          <a:bodyPr>
            <a:normAutofit/>
          </a:bodyPr>
          <a:lstStyle/>
          <a:p>
            <a:pPr marL="0" indent="0" algn="ctr" rtl="1">
              <a:buNone/>
            </a:pPr>
            <a:r>
              <a:rPr lang="ar-SA" sz="4400" dirty="0"/>
              <a:t>كما يشير أرسطو طاليس (384-322 ق.م) في كتاباته عن التاريخ الطبيعي إلى </a:t>
            </a:r>
            <a:r>
              <a:rPr lang="ar-SA" sz="4400" dirty="0">
                <a:solidFill>
                  <a:srgbClr val="FF0000"/>
                </a:solidFill>
              </a:rPr>
              <a:t>عادات الحيوانات وسلوكها والظروف البيئية السائدة في مواطنها، وصنف الحيوانات تبعا لعاداتها ومواطنها أهي مجتمعة أم منعزلة، آكلة لحوم أم آكلة أعشاب، مستقرة أم مهاجرة.</a:t>
            </a:r>
            <a:endParaRPr lang="fr-FR" sz="4400" dirty="0">
              <a:solidFill>
                <a:srgbClr val="FF0000"/>
              </a:solidFill>
            </a:endParaRPr>
          </a:p>
          <a:p>
            <a:pPr algn="ctr"/>
            <a:endParaRPr lang="fr-FR" dirty="0"/>
          </a:p>
        </p:txBody>
      </p:sp>
    </p:spTree>
    <p:extLst>
      <p:ext uri="{BB962C8B-B14F-4D97-AF65-F5344CB8AC3E}">
        <p14:creationId xmlns:p14="http://schemas.microsoft.com/office/powerpoint/2010/main" val="229041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5400" b="1" dirty="0" err="1">
                <a:solidFill>
                  <a:srgbClr val="00FF00"/>
                </a:solidFill>
              </a:rPr>
              <a:t>ثيوفراستس</a:t>
            </a:r>
            <a:r>
              <a:rPr lang="ar-SA" sz="5400" b="1" dirty="0">
                <a:solidFill>
                  <a:srgbClr val="00FF00"/>
                </a:solidFill>
              </a:rPr>
              <a:t> (372-287 ق.م)</a:t>
            </a:r>
            <a:endParaRPr lang="fr-FR" sz="5400" b="1" dirty="0">
              <a:solidFill>
                <a:srgbClr val="00FF00"/>
              </a:solidFill>
            </a:endParaRPr>
          </a:p>
        </p:txBody>
      </p:sp>
      <p:sp>
        <p:nvSpPr>
          <p:cNvPr id="3" name="Espace réservé du contenu 2"/>
          <p:cNvSpPr>
            <a:spLocks noGrp="1"/>
          </p:cNvSpPr>
          <p:nvPr>
            <p:ph idx="1"/>
          </p:nvPr>
        </p:nvSpPr>
        <p:spPr/>
        <p:txBody>
          <a:bodyPr>
            <a:normAutofit/>
          </a:bodyPr>
          <a:lstStyle/>
          <a:p>
            <a:pPr marL="0" indent="0" algn="ctr" rtl="1">
              <a:buNone/>
            </a:pPr>
            <a:r>
              <a:rPr lang="ar-SA" dirty="0"/>
              <a:t>والذي اعتبره بعض العلماء عالم البيئة الأول، حيث جاء بمعلومات تخص النباتات ومجتمعاتها في البيئات المختلفة، ودرس النباتات وبيئاتها </a:t>
            </a:r>
            <a:r>
              <a:rPr lang="ar-SA" dirty="0">
                <a:solidFill>
                  <a:srgbClr val="FF0000"/>
                </a:solidFill>
              </a:rPr>
              <a:t>بطريقة تصنيفية</a:t>
            </a:r>
            <a:r>
              <a:rPr lang="ar-SA" dirty="0"/>
              <a:t>، فقد درس الطرز أو الأشكال النباتية من حيث علاقتها </a:t>
            </a:r>
            <a:r>
              <a:rPr lang="ar-SA" dirty="0">
                <a:solidFill>
                  <a:srgbClr val="FF0000"/>
                </a:solidFill>
              </a:rPr>
              <a:t>بالارتفاع والرطوبة والتعرض للضوء</a:t>
            </a:r>
            <a:r>
              <a:rPr lang="ar-SA" dirty="0"/>
              <a:t>.</a:t>
            </a:r>
            <a:r>
              <a:rPr lang="ar-DZ" dirty="0"/>
              <a:t> </a:t>
            </a:r>
            <a:r>
              <a:rPr lang="ar-SA" dirty="0"/>
              <a:t>وفي أحد أعماله قال  إن الموقع والمناخ لهما تأثير مهم على نمو الساق والتربة الغنية جدا يمكن إن تكون ضارة، وأن الماء المالح مضر بالنبات، وناقش الكثير من الأمور كالأمطار والحرارة والتربة والحاجة للأملاح والحشرات</a:t>
            </a:r>
            <a:endParaRPr lang="fr-FR" dirty="0"/>
          </a:p>
          <a:p>
            <a:endParaRPr lang="fr-FR" dirty="0"/>
          </a:p>
        </p:txBody>
      </p:sp>
    </p:spTree>
    <p:extLst>
      <p:ext uri="{BB962C8B-B14F-4D97-AF65-F5344CB8AC3E}">
        <p14:creationId xmlns:p14="http://schemas.microsoft.com/office/powerpoint/2010/main" val="319088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64581" y="260648"/>
            <a:ext cx="8229600" cy="1143000"/>
          </a:xfrm>
        </p:spPr>
        <p:txBody>
          <a:bodyPr>
            <a:normAutofit/>
          </a:bodyPr>
          <a:lstStyle/>
          <a:p>
            <a:r>
              <a:rPr lang="ar-SA" sz="6600" b="1" dirty="0">
                <a:solidFill>
                  <a:srgbClr val="0000CC"/>
                </a:solidFill>
              </a:rPr>
              <a:t>عند العرب والمسلمين</a:t>
            </a:r>
            <a:endParaRPr lang="fr-FR" sz="6600" b="1" dirty="0">
              <a:solidFill>
                <a:srgbClr val="0000CC"/>
              </a:solidFill>
            </a:endParaRPr>
          </a:p>
        </p:txBody>
      </p:sp>
      <p:sp>
        <p:nvSpPr>
          <p:cNvPr id="3" name="Espace réservé du contenu 2"/>
          <p:cNvSpPr>
            <a:spLocks noGrp="1"/>
          </p:cNvSpPr>
          <p:nvPr>
            <p:ph idx="1"/>
          </p:nvPr>
        </p:nvSpPr>
        <p:spPr>
          <a:xfrm>
            <a:off x="395536" y="2060848"/>
            <a:ext cx="8229600" cy="4525963"/>
          </a:xfrm>
        </p:spPr>
        <p:txBody>
          <a:bodyPr>
            <a:normAutofit fontScale="92500" lnSpcReduction="10000"/>
          </a:bodyPr>
          <a:lstStyle/>
          <a:p>
            <a:pPr algn="ctr" rtl="1"/>
            <a:r>
              <a:rPr lang="ar-SA" sz="3600" dirty="0"/>
              <a:t>لقد أسهم العلماء العرب كذلك بالعديد من المراجع والمؤلفات ذات العلاقة بالبيئة، فقد كتب </a:t>
            </a:r>
            <a:r>
              <a:rPr lang="ar-SA" sz="3600" dirty="0">
                <a:solidFill>
                  <a:srgbClr val="FF0000"/>
                </a:solidFill>
              </a:rPr>
              <a:t>الجاحظ </a:t>
            </a:r>
            <a:r>
              <a:rPr lang="ar-SA" sz="3600" dirty="0"/>
              <a:t>(768-873م) </a:t>
            </a:r>
            <a:r>
              <a:rPr lang="ar-SA" sz="3600" dirty="0">
                <a:solidFill>
                  <a:srgbClr val="0000CC"/>
                </a:solidFill>
              </a:rPr>
              <a:t>تصنيفا للحيوانات على أساس عاداتها وبيئاتها</a:t>
            </a:r>
            <a:r>
              <a:rPr lang="ar-SA" sz="3600" dirty="0"/>
              <a:t>، وبذلك يعد أول الذين تطرقوا إلى أثر البيئة على الكائنات الحية.</a:t>
            </a:r>
            <a:endParaRPr lang="fr-FR" sz="3600" dirty="0"/>
          </a:p>
          <a:p>
            <a:pPr algn="ctr" rtl="1"/>
            <a:r>
              <a:rPr lang="ar-SA" sz="3600" dirty="0"/>
              <a:t>كما يعتبر </a:t>
            </a:r>
            <a:r>
              <a:rPr lang="ar-SA" sz="3600" dirty="0">
                <a:solidFill>
                  <a:srgbClr val="FF0000"/>
                </a:solidFill>
              </a:rPr>
              <a:t>الرازي</a:t>
            </a:r>
            <a:r>
              <a:rPr lang="ar-SA" sz="3600" dirty="0"/>
              <a:t> (850-950 م) أول من طبق علميا علم البيئة في الطب، </a:t>
            </a:r>
            <a:r>
              <a:rPr lang="ar-SA" sz="3600" dirty="0">
                <a:solidFill>
                  <a:srgbClr val="0000CC"/>
                </a:solidFill>
              </a:rPr>
              <a:t>حيث درس مواقع المدن من حيث الحرارة والرطوبة والرياح وغيرها من العوامل البيئية وعلاقتها بصحة الإنسان والأمراض التي تصيبه</a:t>
            </a:r>
            <a:r>
              <a:rPr lang="ar-SA" sz="3600" dirty="0"/>
              <a:t>.</a:t>
            </a:r>
            <a:endParaRPr lang="fr-FR" sz="3600" dirty="0"/>
          </a:p>
        </p:txBody>
      </p:sp>
      <p:pic>
        <p:nvPicPr>
          <p:cNvPr id="2050" name="Picture 2" descr="C:\Users\Abou Ghassane\Desktop\ecology\farab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16633"/>
            <a:ext cx="1579672" cy="180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3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sz="7200" b="1" dirty="0">
                <a:solidFill>
                  <a:srgbClr val="00FF00"/>
                </a:solidFill>
              </a:rPr>
              <a:t>في العصر الحديث</a:t>
            </a:r>
            <a:endParaRPr lang="fr-FR" sz="7200" b="1" dirty="0">
              <a:solidFill>
                <a:srgbClr val="00FF00"/>
              </a:solidFill>
            </a:endParaRPr>
          </a:p>
        </p:txBody>
      </p:sp>
      <p:sp>
        <p:nvSpPr>
          <p:cNvPr id="3" name="Espace réservé du contenu 2"/>
          <p:cNvSpPr>
            <a:spLocks noGrp="1"/>
          </p:cNvSpPr>
          <p:nvPr>
            <p:ph idx="1"/>
          </p:nvPr>
        </p:nvSpPr>
        <p:spPr/>
        <p:txBody>
          <a:bodyPr>
            <a:normAutofit lnSpcReduction="10000"/>
          </a:bodyPr>
          <a:lstStyle/>
          <a:p>
            <a:pPr algn="ctr" rtl="1"/>
            <a:r>
              <a:rPr lang="ar-SA" dirty="0"/>
              <a:t>استخدم العالم هيلاري </a:t>
            </a:r>
            <a:r>
              <a:rPr lang="fr-FR" dirty="0"/>
              <a:t>Hillary</a:t>
            </a:r>
            <a:r>
              <a:rPr lang="ar-SA" dirty="0"/>
              <a:t>(1859) مصطلح علم </a:t>
            </a:r>
            <a:r>
              <a:rPr lang="ar-SA" dirty="0" err="1"/>
              <a:t>الايثولوجيا</a:t>
            </a:r>
            <a:r>
              <a:rPr lang="ar-SA" dirty="0"/>
              <a:t> </a:t>
            </a:r>
            <a:r>
              <a:rPr lang="fr-FR" dirty="0" err="1"/>
              <a:t>Ethology</a:t>
            </a:r>
            <a:r>
              <a:rPr lang="ar-SA" dirty="0"/>
              <a:t>(علم السلوك) للإشارة </a:t>
            </a:r>
            <a:r>
              <a:rPr lang="ar-SA" dirty="0">
                <a:solidFill>
                  <a:srgbClr val="FF0000"/>
                </a:solidFill>
              </a:rPr>
              <a:t>إلى دراسة العلاقات بين الكائن الحي والبيئة</a:t>
            </a:r>
            <a:r>
              <a:rPr lang="ar-SA" dirty="0"/>
              <a:t>. إلا أن هذا المصطلح لم يلق قبولا هاما من طرف علماء البيئة الأوائل.</a:t>
            </a:r>
            <a:endParaRPr lang="fr-FR" dirty="0"/>
          </a:p>
          <a:p>
            <a:pPr algn="ctr" rtl="1"/>
            <a:r>
              <a:rPr lang="ar-SA" dirty="0"/>
              <a:t>ثم أعقبه عالم الحيوان الألماني أرنست هيكل </a:t>
            </a:r>
            <a:r>
              <a:rPr lang="fr-FR" dirty="0"/>
              <a:t>Ernest Haeckel</a:t>
            </a:r>
            <a:r>
              <a:rPr lang="ar-SA" dirty="0"/>
              <a:t> (1869)  الذي عرف علم البيئة بأنه </a:t>
            </a:r>
            <a:r>
              <a:rPr lang="ar-SA" dirty="0">
                <a:solidFill>
                  <a:srgbClr val="FF0000"/>
                </a:solidFill>
              </a:rPr>
              <a:t>دراسة  العلاقات المتبادلة بين الكائنات الحية ومحيطها الخارجي</a:t>
            </a:r>
            <a:r>
              <a:rPr lang="ar-SA" dirty="0"/>
              <a:t>. وبذلك تكون كلمة إيكولوجي هي علم دراسة أماكن معيشة الكائنات الحية وكل ما يحيط بها.</a:t>
            </a:r>
            <a:endParaRPr lang="fr-FR" dirty="0"/>
          </a:p>
        </p:txBody>
      </p:sp>
    </p:spTree>
    <p:extLst>
      <p:ext uri="{BB962C8B-B14F-4D97-AF65-F5344CB8AC3E}">
        <p14:creationId xmlns:p14="http://schemas.microsoft.com/office/powerpoint/2010/main" val="143536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80">
                                          <p:stCondLst>
                                            <p:cond delay="0"/>
                                          </p:stCondLst>
                                        </p:cTn>
                                        <p:tgtEl>
                                          <p:spTgt spid="3">
                                            <p:txEl>
                                              <p:pRg st="0" end="0"/>
                                            </p:txEl>
                                          </p:spTgt>
                                        </p:tgtEl>
                                      </p:cBhvr>
                                    </p:animEffect>
                                    <p:anim calcmode="lin" valueType="num">
                                      <p:cBhvr>
                                        <p:cTn id="1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xEl>
                                              <p:pRg st="0" end="0"/>
                                            </p:txEl>
                                          </p:spTgt>
                                        </p:tgtEl>
                                      </p:cBhvr>
                                      <p:to x="100000" y="60000"/>
                                    </p:animScale>
                                    <p:animScale>
                                      <p:cBhvr>
                                        <p:cTn id="17" dur="166" decel="50000">
                                          <p:stCondLst>
                                            <p:cond delay="676"/>
                                          </p:stCondLst>
                                        </p:cTn>
                                        <p:tgtEl>
                                          <p:spTgt spid="3">
                                            <p:txEl>
                                              <p:pRg st="0" end="0"/>
                                            </p:txEl>
                                          </p:spTgt>
                                        </p:tgtEl>
                                      </p:cBhvr>
                                      <p:to x="100000" y="100000"/>
                                    </p:animScale>
                                    <p:animScale>
                                      <p:cBhvr>
                                        <p:cTn id="18" dur="26">
                                          <p:stCondLst>
                                            <p:cond delay="1312"/>
                                          </p:stCondLst>
                                        </p:cTn>
                                        <p:tgtEl>
                                          <p:spTgt spid="3">
                                            <p:txEl>
                                              <p:pRg st="0" end="0"/>
                                            </p:txEl>
                                          </p:spTgt>
                                        </p:tgtEl>
                                      </p:cBhvr>
                                      <p:to x="100000" y="80000"/>
                                    </p:animScale>
                                    <p:animScale>
                                      <p:cBhvr>
                                        <p:cTn id="19" dur="166" decel="50000">
                                          <p:stCondLst>
                                            <p:cond delay="1338"/>
                                          </p:stCondLst>
                                        </p:cTn>
                                        <p:tgtEl>
                                          <p:spTgt spid="3">
                                            <p:txEl>
                                              <p:pRg st="0" end="0"/>
                                            </p:txEl>
                                          </p:spTgt>
                                        </p:tgtEl>
                                      </p:cBhvr>
                                      <p:to x="100000" y="100000"/>
                                    </p:animScale>
                                    <p:animScale>
                                      <p:cBhvr>
                                        <p:cTn id="20" dur="26">
                                          <p:stCondLst>
                                            <p:cond delay="1642"/>
                                          </p:stCondLst>
                                        </p:cTn>
                                        <p:tgtEl>
                                          <p:spTgt spid="3">
                                            <p:txEl>
                                              <p:pRg st="0" end="0"/>
                                            </p:txEl>
                                          </p:spTgt>
                                        </p:tgtEl>
                                      </p:cBhvr>
                                      <p:to x="100000" y="90000"/>
                                    </p:animScale>
                                    <p:animScale>
                                      <p:cBhvr>
                                        <p:cTn id="21" dur="166" decel="50000">
                                          <p:stCondLst>
                                            <p:cond delay="1668"/>
                                          </p:stCondLst>
                                        </p:cTn>
                                        <p:tgtEl>
                                          <p:spTgt spid="3">
                                            <p:txEl>
                                              <p:pRg st="0" end="0"/>
                                            </p:txEl>
                                          </p:spTgt>
                                        </p:tgtEl>
                                      </p:cBhvr>
                                      <p:to x="100000" y="100000"/>
                                    </p:animScale>
                                    <p:animScale>
                                      <p:cBhvr>
                                        <p:cTn id="22" dur="26">
                                          <p:stCondLst>
                                            <p:cond delay="1808"/>
                                          </p:stCondLst>
                                        </p:cTn>
                                        <p:tgtEl>
                                          <p:spTgt spid="3">
                                            <p:txEl>
                                              <p:pRg st="0" end="0"/>
                                            </p:txEl>
                                          </p:spTgt>
                                        </p:tgtEl>
                                      </p:cBhvr>
                                      <p:to x="100000" y="95000"/>
                                    </p:animScale>
                                    <p:animScale>
                                      <p:cBhvr>
                                        <p:cTn id="23" dur="166" decel="50000">
                                          <p:stCondLst>
                                            <p:cond delay="1834"/>
                                          </p:stCondLst>
                                        </p:cTn>
                                        <p:tgtEl>
                                          <p:spTgt spid="3">
                                            <p:txEl>
                                              <p:pRg st="0" end="0"/>
                                            </p:txEl>
                                          </p:spTgt>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80">
                                          <p:stCondLst>
                                            <p:cond delay="0"/>
                                          </p:stCondLst>
                                        </p:cTn>
                                        <p:tgtEl>
                                          <p:spTgt spid="3">
                                            <p:txEl>
                                              <p:pRg st="1" end="1"/>
                                            </p:txEl>
                                          </p:spTgt>
                                        </p:tgtEl>
                                      </p:cBhvr>
                                    </p:animEffect>
                                    <p:anim calcmode="lin" valueType="num">
                                      <p:cBhvr>
                                        <p:cTn id="27"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1" end="1"/>
                                            </p:txEl>
                                          </p:spTgt>
                                        </p:tgtEl>
                                      </p:cBhvr>
                                      <p:to x="100000" y="60000"/>
                                    </p:animScale>
                                    <p:animScale>
                                      <p:cBhvr>
                                        <p:cTn id="33" dur="166" decel="50000">
                                          <p:stCondLst>
                                            <p:cond delay="676"/>
                                          </p:stCondLst>
                                        </p:cTn>
                                        <p:tgtEl>
                                          <p:spTgt spid="3">
                                            <p:txEl>
                                              <p:pRg st="1" end="1"/>
                                            </p:txEl>
                                          </p:spTgt>
                                        </p:tgtEl>
                                      </p:cBhvr>
                                      <p:to x="100000" y="100000"/>
                                    </p:animScale>
                                    <p:animScale>
                                      <p:cBhvr>
                                        <p:cTn id="34" dur="26">
                                          <p:stCondLst>
                                            <p:cond delay="1312"/>
                                          </p:stCondLst>
                                        </p:cTn>
                                        <p:tgtEl>
                                          <p:spTgt spid="3">
                                            <p:txEl>
                                              <p:pRg st="1" end="1"/>
                                            </p:txEl>
                                          </p:spTgt>
                                        </p:tgtEl>
                                      </p:cBhvr>
                                      <p:to x="100000" y="80000"/>
                                    </p:animScale>
                                    <p:animScale>
                                      <p:cBhvr>
                                        <p:cTn id="35" dur="166" decel="50000">
                                          <p:stCondLst>
                                            <p:cond delay="1338"/>
                                          </p:stCondLst>
                                        </p:cTn>
                                        <p:tgtEl>
                                          <p:spTgt spid="3">
                                            <p:txEl>
                                              <p:pRg st="1" end="1"/>
                                            </p:txEl>
                                          </p:spTgt>
                                        </p:tgtEl>
                                      </p:cBhvr>
                                      <p:to x="100000" y="100000"/>
                                    </p:animScale>
                                    <p:animScale>
                                      <p:cBhvr>
                                        <p:cTn id="36" dur="26">
                                          <p:stCondLst>
                                            <p:cond delay="1642"/>
                                          </p:stCondLst>
                                        </p:cTn>
                                        <p:tgtEl>
                                          <p:spTgt spid="3">
                                            <p:txEl>
                                              <p:pRg st="1" end="1"/>
                                            </p:txEl>
                                          </p:spTgt>
                                        </p:tgtEl>
                                      </p:cBhvr>
                                      <p:to x="100000" y="90000"/>
                                    </p:animScale>
                                    <p:animScale>
                                      <p:cBhvr>
                                        <p:cTn id="37" dur="166" decel="50000">
                                          <p:stCondLst>
                                            <p:cond delay="1668"/>
                                          </p:stCondLst>
                                        </p:cTn>
                                        <p:tgtEl>
                                          <p:spTgt spid="3">
                                            <p:txEl>
                                              <p:pRg st="1" end="1"/>
                                            </p:txEl>
                                          </p:spTgt>
                                        </p:tgtEl>
                                      </p:cBhvr>
                                      <p:to x="100000" y="100000"/>
                                    </p:animScale>
                                    <p:animScale>
                                      <p:cBhvr>
                                        <p:cTn id="38" dur="26">
                                          <p:stCondLst>
                                            <p:cond delay="1808"/>
                                          </p:stCondLst>
                                        </p:cTn>
                                        <p:tgtEl>
                                          <p:spTgt spid="3">
                                            <p:txEl>
                                              <p:pRg st="1" end="1"/>
                                            </p:txEl>
                                          </p:spTgt>
                                        </p:tgtEl>
                                      </p:cBhvr>
                                      <p:to x="100000" y="95000"/>
                                    </p:animScale>
                                    <p:animScale>
                                      <p:cBhvr>
                                        <p:cTn id="39"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9464"/>
            <a:ext cx="8229600" cy="1296518"/>
          </a:xfrm>
          <a:solidFill>
            <a:schemeClr val="accent5">
              <a:lumMod val="40000"/>
              <a:lumOff val="60000"/>
            </a:schemeClr>
          </a:solidFill>
        </p:spPr>
        <p:txBody>
          <a:bodyPr>
            <a:normAutofit fontScale="90000"/>
          </a:bodyPr>
          <a:lstStyle/>
          <a:p>
            <a:pPr rtl="1"/>
            <a:r>
              <a:rPr lang="ar-SA" sz="8900" b="1" dirty="0"/>
              <a:t>ثالثا</a:t>
            </a:r>
            <a:endParaRPr lang="fr-FR" dirty="0"/>
          </a:p>
        </p:txBody>
      </p:sp>
      <p:sp>
        <p:nvSpPr>
          <p:cNvPr id="3" name="Espace réservé du contenu 2"/>
          <p:cNvSpPr>
            <a:spLocks noGrp="1"/>
          </p:cNvSpPr>
          <p:nvPr>
            <p:ph idx="1"/>
          </p:nvPr>
        </p:nvSpPr>
        <p:spPr>
          <a:xfrm>
            <a:off x="467544" y="1844824"/>
            <a:ext cx="8229600" cy="4525963"/>
          </a:xfrm>
          <a:solidFill>
            <a:schemeClr val="accent6">
              <a:lumMod val="60000"/>
              <a:lumOff val="40000"/>
            </a:schemeClr>
          </a:solidFill>
        </p:spPr>
        <p:txBody>
          <a:bodyPr>
            <a:normAutofit/>
          </a:bodyPr>
          <a:lstStyle/>
          <a:p>
            <a:pPr marL="0" indent="0" algn="ctr" rtl="1">
              <a:buNone/>
            </a:pPr>
            <a:r>
              <a:rPr lang="ar-SA" sz="8800" b="1" dirty="0"/>
              <a:t>أهمية علم البيئة</a:t>
            </a:r>
            <a:br>
              <a:rPr lang="ar-SA" sz="8800" b="1" dirty="0"/>
            </a:br>
            <a:r>
              <a:rPr lang="fr-FR" sz="8800" b="1" dirty="0"/>
              <a:t> The importance of </a:t>
            </a:r>
            <a:r>
              <a:rPr lang="fr-FR" sz="8800" b="1" dirty="0" err="1"/>
              <a:t>ecology</a:t>
            </a:r>
            <a:endParaRPr lang="fr-FR" sz="8800" dirty="0"/>
          </a:p>
        </p:txBody>
      </p:sp>
    </p:spTree>
    <p:extLst>
      <p:ext uri="{BB962C8B-B14F-4D97-AF65-F5344CB8AC3E}">
        <p14:creationId xmlns:p14="http://schemas.microsoft.com/office/powerpoint/2010/main" val="173158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ar-SA" sz="4000" b="1" dirty="0">
                <a:solidFill>
                  <a:srgbClr val="0000CC"/>
                </a:solidFill>
              </a:rPr>
              <a:t>أهمية علم البيئة</a:t>
            </a:r>
            <a:br>
              <a:rPr lang="ar-SA" sz="4000" b="1" dirty="0">
                <a:solidFill>
                  <a:srgbClr val="0000CC"/>
                </a:solidFill>
              </a:rPr>
            </a:br>
            <a:r>
              <a:rPr lang="fr-FR" sz="4000" b="1" dirty="0">
                <a:solidFill>
                  <a:srgbClr val="0000CC"/>
                </a:solidFill>
              </a:rPr>
              <a:t> The importance of </a:t>
            </a:r>
            <a:r>
              <a:rPr lang="fr-FR" sz="4000" b="1" dirty="0" err="1">
                <a:solidFill>
                  <a:srgbClr val="0000CC"/>
                </a:solidFill>
              </a:rPr>
              <a:t>ecology</a:t>
            </a:r>
            <a:endParaRPr lang="fr-FR" sz="4000" dirty="0">
              <a:solidFill>
                <a:srgbClr val="0000CC"/>
              </a:solidFill>
            </a:endParaRPr>
          </a:p>
        </p:txBody>
      </p:sp>
      <p:sp>
        <p:nvSpPr>
          <p:cNvPr id="3" name="Espace réservé du contenu 2"/>
          <p:cNvSpPr>
            <a:spLocks noGrp="1"/>
          </p:cNvSpPr>
          <p:nvPr>
            <p:ph idx="1"/>
          </p:nvPr>
        </p:nvSpPr>
        <p:spPr>
          <a:xfrm>
            <a:off x="251520" y="1600200"/>
            <a:ext cx="8568952" cy="4525963"/>
          </a:xfrm>
        </p:spPr>
        <p:txBody>
          <a:bodyPr>
            <a:noAutofit/>
          </a:bodyPr>
          <a:lstStyle/>
          <a:p>
            <a:pPr marL="0" indent="0" algn="ctr" rtl="1">
              <a:buNone/>
            </a:pPr>
            <a:r>
              <a:rPr lang="ar-SA" sz="4000" dirty="0"/>
              <a:t>إن رسالة علم البيئة عبارة عن رسالة </a:t>
            </a:r>
            <a:r>
              <a:rPr lang="ar-SA" sz="4000" dirty="0">
                <a:solidFill>
                  <a:srgbClr val="FF0000"/>
                </a:solidFill>
              </a:rPr>
              <a:t>بناء وموازنة</a:t>
            </a:r>
            <a:r>
              <a:rPr lang="ar-SA" sz="4000" dirty="0"/>
              <a:t>، إذ يهتم علم البيئة </a:t>
            </a:r>
            <a:r>
              <a:rPr lang="ar-SA" sz="4000" dirty="0">
                <a:solidFill>
                  <a:srgbClr val="00FF00"/>
                </a:solidFill>
              </a:rPr>
              <a:t>بتوضيح وظائف العالم الطبيعي</a:t>
            </a:r>
            <a:r>
              <a:rPr lang="ar-SA" sz="4000" dirty="0"/>
              <a:t>، الأمر الذي جعل منه علما هاما ومفيدا في </a:t>
            </a:r>
            <a:r>
              <a:rPr lang="ar-SA" sz="4000" dirty="0">
                <a:solidFill>
                  <a:srgbClr val="0000CC"/>
                </a:solidFill>
              </a:rPr>
              <a:t>حل العديد من المشاكل التي تواجه الحياة في هذا العصر</a:t>
            </a:r>
            <a:r>
              <a:rPr lang="ar-SA" sz="4000" dirty="0"/>
              <a:t>.</a:t>
            </a:r>
            <a:endParaRPr lang="ar-DZ" sz="4000" dirty="0"/>
          </a:p>
          <a:p>
            <a:pPr marL="0" indent="0" algn="ctr" rtl="1">
              <a:buNone/>
            </a:pPr>
            <a:r>
              <a:rPr lang="ar-SA" sz="4000" dirty="0"/>
              <a:t>ولقد بات </a:t>
            </a:r>
            <a:r>
              <a:rPr lang="ar-SA" sz="4400" dirty="0"/>
              <a:t>واضحا</a:t>
            </a:r>
            <a:r>
              <a:rPr lang="ar-SA" sz="4000" dirty="0"/>
              <a:t> للجميع من وضع الاعتبارات البيئية في المقام الأول في إدارة الأعمال، الصناعة، الزراعة، الصحة ومشاريع التنمية المختلفة.</a:t>
            </a:r>
            <a:endParaRPr lang="fr-FR" sz="4000" dirty="0"/>
          </a:p>
        </p:txBody>
      </p:sp>
    </p:spTree>
    <p:extLst>
      <p:ext uri="{BB962C8B-B14F-4D97-AF65-F5344CB8AC3E}">
        <p14:creationId xmlns:p14="http://schemas.microsoft.com/office/powerpoint/2010/main" val="370905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60648"/>
            <a:ext cx="8856984" cy="6408712"/>
          </a:xfrm>
        </p:spPr>
        <p:txBody>
          <a:bodyPr>
            <a:noAutofit/>
          </a:bodyPr>
          <a:lstStyle/>
          <a:p>
            <a:pPr marL="0" indent="0" algn="ctr" rtl="1">
              <a:buNone/>
            </a:pPr>
            <a:r>
              <a:rPr lang="ar-SA" sz="3500" dirty="0"/>
              <a:t>وحتى أعوام الستينات من القرن الماضي لم تكن النظرة إلى علم البيئة بالسعة التي نعرفها في وقتنا الحالي إلا أن التزايد المستمر للسكان الذي تجاوز الخمسة مليارات نسمة على كوكب الأرض وما رافقه من تطور صناعي وعلمي وتكنولوجي مما أدى إلى </a:t>
            </a:r>
            <a:r>
              <a:rPr lang="ar-SA" sz="3500" dirty="0">
                <a:solidFill>
                  <a:srgbClr val="FF0000"/>
                </a:solidFill>
              </a:rPr>
              <a:t>تخريب للمحيط البيئي </a:t>
            </a:r>
            <a:r>
              <a:rPr lang="ar-SA" sz="3500" dirty="0"/>
              <a:t>واختلال بالتوازن البيئي مما جعل الانتباه يتجه إلى أهمية البيئة وضرورة المحافظة عليها وتحسينها وحمايتها من مخاطر التلوث البيئي.</a:t>
            </a:r>
            <a:r>
              <a:rPr lang="ar-DZ" sz="3500" dirty="0"/>
              <a:t> </a:t>
            </a:r>
            <a:r>
              <a:rPr lang="ar-SA" sz="3500" dirty="0"/>
              <a:t>لذا يلاحظ أن </a:t>
            </a:r>
            <a:r>
              <a:rPr lang="ar-SA" sz="3500" dirty="0">
                <a:solidFill>
                  <a:srgbClr val="FF0000"/>
                </a:solidFill>
              </a:rPr>
              <a:t>الاهتمام بموضوع البيئة والتلوث البيئي قد توسع مع التقدم العلمي والتكنولوجي خلال العقود القليلة الماضية</a:t>
            </a:r>
            <a:r>
              <a:rPr lang="ar-SA" sz="3500" dirty="0"/>
              <a:t>، وأصبحت الدراسات البيئية وفهم الأنظمة البيئية الطبيعية من </a:t>
            </a:r>
            <a:r>
              <a:rPr lang="ar-DZ" sz="3500" dirty="0"/>
              <a:t>أ</a:t>
            </a:r>
            <a:r>
              <a:rPr lang="ar-SA" sz="3500" dirty="0"/>
              <a:t>برز التطورات العلمية التي ظهرت في السبعينات من القرن الماضي.</a:t>
            </a:r>
            <a:endParaRPr lang="fr-FR" sz="3500" dirty="0"/>
          </a:p>
        </p:txBody>
      </p:sp>
    </p:spTree>
    <p:extLst>
      <p:ext uri="{BB962C8B-B14F-4D97-AF65-F5344CB8AC3E}">
        <p14:creationId xmlns:p14="http://schemas.microsoft.com/office/powerpoint/2010/main" val="166153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a:solidFill>
            <a:schemeClr val="accent5">
              <a:lumMod val="40000"/>
              <a:lumOff val="60000"/>
            </a:schemeClr>
          </a:solidFill>
        </p:spPr>
        <p:txBody>
          <a:bodyPr>
            <a:noAutofit/>
          </a:bodyPr>
          <a:lstStyle/>
          <a:p>
            <a:pPr rtl="1"/>
            <a:r>
              <a:rPr lang="ar-SA" sz="13800" b="1" dirty="0"/>
              <a:t>رابعا</a:t>
            </a:r>
            <a:endParaRPr lang="fr-FR" sz="8800" dirty="0"/>
          </a:p>
        </p:txBody>
      </p:sp>
      <p:sp>
        <p:nvSpPr>
          <p:cNvPr id="3" name="Espace réservé du contenu 2"/>
          <p:cNvSpPr>
            <a:spLocks noGrp="1"/>
          </p:cNvSpPr>
          <p:nvPr>
            <p:ph idx="1"/>
          </p:nvPr>
        </p:nvSpPr>
        <p:spPr>
          <a:xfrm>
            <a:off x="395536" y="2492896"/>
            <a:ext cx="8229600" cy="3600400"/>
          </a:xfrm>
          <a:solidFill>
            <a:schemeClr val="accent6">
              <a:lumMod val="60000"/>
              <a:lumOff val="40000"/>
            </a:schemeClr>
          </a:solidFill>
        </p:spPr>
        <p:txBody>
          <a:bodyPr>
            <a:normAutofit/>
          </a:bodyPr>
          <a:lstStyle/>
          <a:p>
            <a:pPr marL="0" indent="0" algn="ctr" rtl="1">
              <a:buNone/>
            </a:pPr>
            <a:r>
              <a:rPr lang="ar-SA" sz="9600" b="1" dirty="0"/>
              <a:t>علاقة علم البيئة بالعلوم الأخرى</a:t>
            </a:r>
            <a:endParaRPr lang="fr-FR" sz="9600" dirty="0"/>
          </a:p>
        </p:txBody>
      </p:sp>
    </p:spTree>
    <p:extLst>
      <p:ext uri="{BB962C8B-B14F-4D97-AF65-F5344CB8AC3E}">
        <p14:creationId xmlns:p14="http://schemas.microsoft.com/office/powerpoint/2010/main" val="316471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rgbClr val="92D050"/>
          </a:solidFill>
        </p:spPr>
        <p:txBody>
          <a:bodyPr>
            <a:noAutofit/>
          </a:bodyPr>
          <a:lstStyle/>
          <a:p>
            <a:pPr rtl="1"/>
            <a:r>
              <a:rPr lang="ar-SA" sz="7200" b="1" dirty="0"/>
              <a:t>الفصل الأول</a:t>
            </a:r>
            <a:endParaRPr lang="fr-FR" sz="7200" dirty="0"/>
          </a:p>
        </p:txBody>
      </p:sp>
      <p:sp>
        <p:nvSpPr>
          <p:cNvPr id="4" name="Sous-titre 2"/>
          <p:cNvSpPr txBox="1">
            <a:spLocks/>
          </p:cNvSpPr>
          <p:nvPr/>
        </p:nvSpPr>
        <p:spPr>
          <a:xfrm>
            <a:off x="323528" y="2204864"/>
            <a:ext cx="8424936" cy="4320480"/>
          </a:xfrm>
          <a:prstGeom prst="rect">
            <a:avLst/>
          </a:prstGeom>
        </p:spPr>
        <p:txBody>
          <a:bodyPr vert="horz" lIns="91440" tIns="45720" rIns="91440" bIns="45720" rtlCol="0">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مدخل إلى علم البيئة</a:t>
            </a:r>
          </a:p>
          <a:p>
            <a:pPr marL="0" indent="0" algn="ctr" rtl="1">
              <a:buNone/>
            </a:pPr>
            <a:r>
              <a:rPr lang="ar-SA"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fr-F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Introduction to </a:t>
            </a:r>
            <a:r>
              <a:rPr lang="fr-FR" sz="80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Ecology</a:t>
            </a:r>
            <a:endParaRPr lang="fr-F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09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solidFill>
                  <a:srgbClr val="0000CC"/>
                </a:solidFill>
              </a:rPr>
              <a:t>علاقة علم البيئة بالعلوم الأخرى</a:t>
            </a:r>
            <a:endParaRPr lang="fr-FR" dirty="0">
              <a:solidFill>
                <a:srgbClr val="0000CC"/>
              </a:solidFill>
            </a:endParaRPr>
          </a:p>
        </p:txBody>
      </p:sp>
      <p:pic>
        <p:nvPicPr>
          <p:cNvPr id="4" name="Espace réservé du contenu 3"/>
          <p:cNvPicPr>
            <a:picLocks noGrp="1"/>
          </p:cNvPicPr>
          <p:nvPr>
            <p:ph idx="1"/>
          </p:nvPr>
        </p:nvPicPr>
        <p:blipFill>
          <a:blip r:embed="rId2"/>
          <a:srcRect/>
          <a:stretch>
            <a:fillRect/>
          </a:stretch>
        </p:blipFill>
        <p:spPr bwMode="auto">
          <a:xfrm>
            <a:off x="395536" y="1340768"/>
            <a:ext cx="8136904" cy="5328592"/>
          </a:xfrm>
          <a:prstGeom prst="rect">
            <a:avLst/>
          </a:prstGeom>
          <a:noFill/>
          <a:ln w="9525">
            <a:noFill/>
            <a:miter lim="800000"/>
            <a:headEnd/>
            <a:tailEnd/>
          </a:ln>
        </p:spPr>
      </p:pic>
    </p:spTree>
    <p:extLst>
      <p:ext uri="{BB962C8B-B14F-4D97-AF65-F5344CB8AC3E}">
        <p14:creationId xmlns:p14="http://schemas.microsoft.com/office/powerpoint/2010/main" val="789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692696"/>
            <a:ext cx="7632848" cy="1296144"/>
          </a:xfrm>
          <a:solidFill>
            <a:schemeClr val="accent5">
              <a:lumMod val="40000"/>
              <a:lumOff val="60000"/>
            </a:schemeClr>
          </a:solidFill>
        </p:spPr>
        <p:txBody>
          <a:bodyPr>
            <a:noAutofit/>
          </a:bodyPr>
          <a:lstStyle/>
          <a:p>
            <a:r>
              <a:rPr lang="ar-SA" sz="9600" b="1" dirty="0"/>
              <a:t>خامسا</a:t>
            </a:r>
            <a:r>
              <a:rPr lang="ar-SA" sz="8000" b="1" dirty="0"/>
              <a:t> </a:t>
            </a:r>
            <a:endParaRPr lang="fr-FR" sz="8000" dirty="0"/>
          </a:p>
        </p:txBody>
      </p:sp>
      <p:sp>
        <p:nvSpPr>
          <p:cNvPr id="3" name="Espace réservé du contenu 2"/>
          <p:cNvSpPr>
            <a:spLocks noGrp="1"/>
          </p:cNvSpPr>
          <p:nvPr>
            <p:ph idx="1"/>
          </p:nvPr>
        </p:nvSpPr>
        <p:spPr>
          <a:xfrm>
            <a:off x="457200" y="3212977"/>
            <a:ext cx="8229600" cy="1584176"/>
          </a:xfrm>
          <a:solidFill>
            <a:schemeClr val="accent6">
              <a:lumMod val="60000"/>
              <a:lumOff val="40000"/>
            </a:schemeClr>
          </a:solidFill>
        </p:spPr>
        <p:txBody>
          <a:bodyPr>
            <a:normAutofit/>
          </a:bodyPr>
          <a:lstStyle/>
          <a:p>
            <a:pPr marL="0" indent="0" algn="ctr" rtl="1">
              <a:buNone/>
            </a:pPr>
            <a:r>
              <a:rPr lang="ar-SA" sz="9600" b="1" dirty="0"/>
              <a:t>أقسام علم البيئة</a:t>
            </a:r>
            <a:endParaRPr lang="fr-FR" sz="9600" dirty="0"/>
          </a:p>
        </p:txBody>
      </p:sp>
    </p:spTree>
    <p:extLst>
      <p:ext uri="{BB962C8B-B14F-4D97-AF65-F5344CB8AC3E}">
        <p14:creationId xmlns:p14="http://schemas.microsoft.com/office/powerpoint/2010/main" val="10820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solidFill>
                  <a:srgbClr val="0000CC"/>
                </a:solidFill>
              </a:rPr>
              <a:t>أقسام علم البيئة</a:t>
            </a:r>
            <a:endParaRPr lang="fr-FR" dirty="0">
              <a:solidFill>
                <a:srgbClr val="0000CC"/>
              </a:solidFill>
            </a:endParaRPr>
          </a:p>
        </p:txBody>
      </p:sp>
      <p:sp>
        <p:nvSpPr>
          <p:cNvPr id="4" name="Titre 1"/>
          <p:cNvSpPr txBox="1">
            <a:spLocks/>
          </p:cNvSpPr>
          <p:nvPr/>
        </p:nvSpPr>
        <p:spPr>
          <a:xfrm>
            <a:off x="467544" y="1570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DZ" sz="3600" b="1" dirty="0">
                <a:solidFill>
                  <a:srgbClr val="00FF00"/>
                </a:solidFill>
              </a:rPr>
              <a:t>1- </a:t>
            </a:r>
            <a:r>
              <a:rPr lang="ar-SA" sz="3600" b="1" dirty="0">
                <a:solidFill>
                  <a:srgbClr val="00FF00"/>
                </a:solidFill>
              </a:rPr>
              <a:t>التقسيم المعتمد على نوع وطبيعة محيط المعيشة</a:t>
            </a:r>
            <a:endParaRPr lang="fr-FR" sz="3600" dirty="0">
              <a:solidFill>
                <a:srgbClr val="00FF00"/>
              </a:solidFill>
            </a:endParaRPr>
          </a:p>
        </p:txBody>
      </p:sp>
      <p:sp>
        <p:nvSpPr>
          <p:cNvPr id="5" name="Titre 1"/>
          <p:cNvSpPr txBox="1">
            <a:spLocks/>
          </p:cNvSpPr>
          <p:nvPr/>
        </p:nvSpPr>
        <p:spPr>
          <a:xfrm>
            <a:off x="179512" y="2723001"/>
            <a:ext cx="8536269"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DZ" sz="3600" b="1" dirty="0">
                <a:solidFill>
                  <a:schemeClr val="accent6">
                    <a:lumMod val="75000"/>
                  </a:schemeClr>
                </a:solidFill>
              </a:rPr>
              <a:t>2- </a:t>
            </a:r>
            <a:r>
              <a:rPr lang="ar-SA" sz="3600" b="1" dirty="0">
                <a:solidFill>
                  <a:schemeClr val="accent6">
                    <a:lumMod val="75000"/>
                  </a:schemeClr>
                </a:solidFill>
              </a:rPr>
              <a:t>التقسيم المعتمد على نوع أو مجموعة أنواع من الأحياء</a:t>
            </a:r>
            <a:endParaRPr lang="fr-FR" sz="3600" dirty="0">
              <a:solidFill>
                <a:schemeClr val="accent6">
                  <a:lumMod val="75000"/>
                </a:schemeClr>
              </a:solidFill>
            </a:endParaRPr>
          </a:p>
        </p:txBody>
      </p:sp>
      <p:sp>
        <p:nvSpPr>
          <p:cNvPr id="6" name="Titre 1"/>
          <p:cNvSpPr txBox="1">
            <a:spLocks/>
          </p:cNvSpPr>
          <p:nvPr/>
        </p:nvSpPr>
        <p:spPr>
          <a:xfrm>
            <a:off x="457200" y="3876180"/>
            <a:ext cx="823471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DZ" sz="3500" b="1" dirty="0">
                <a:solidFill>
                  <a:srgbClr val="FF0000"/>
                </a:solidFill>
              </a:rPr>
              <a:t>3- </a:t>
            </a:r>
            <a:r>
              <a:rPr lang="ar-SA" sz="3500" b="1" dirty="0">
                <a:solidFill>
                  <a:srgbClr val="FF0000"/>
                </a:solidFill>
              </a:rPr>
              <a:t>التقسيم المعتمد على علاقة علم البيئة بالعلوم الأخرى</a:t>
            </a:r>
            <a:endParaRPr lang="fr-FR" sz="3500" dirty="0">
              <a:solidFill>
                <a:srgbClr val="FF0000"/>
              </a:solidFill>
            </a:endParaRPr>
          </a:p>
        </p:txBody>
      </p:sp>
      <p:sp>
        <p:nvSpPr>
          <p:cNvPr id="7" name="Titre 1"/>
          <p:cNvSpPr txBox="1">
            <a:spLocks/>
          </p:cNvSpPr>
          <p:nvPr/>
        </p:nvSpPr>
        <p:spPr>
          <a:xfrm>
            <a:off x="486181" y="504280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rtl="1"/>
            <a:r>
              <a:rPr lang="ar-DZ" sz="3500" b="1" dirty="0">
                <a:solidFill>
                  <a:srgbClr val="7030A0"/>
                </a:solidFill>
              </a:rPr>
              <a:t>4- </a:t>
            </a:r>
            <a:r>
              <a:rPr lang="ar-SA" sz="3500" b="1" dirty="0">
                <a:solidFill>
                  <a:srgbClr val="7030A0"/>
                </a:solidFill>
              </a:rPr>
              <a:t>التقسيم على أساس نوع الكائن الحي</a:t>
            </a:r>
            <a:endParaRPr lang="fr-FR" sz="3500" dirty="0">
              <a:solidFill>
                <a:srgbClr val="7030A0"/>
              </a:solidFill>
            </a:endParaRPr>
          </a:p>
        </p:txBody>
      </p:sp>
    </p:spTree>
    <p:extLst>
      <p:ext uri="{BB962C8B-B14F-4D97-AF65-F5344CB8AC3E}">
        <p14:creationId xmlns:p14="http://schemas.microsoft.com/office/powerpoint/2010/main" val="67601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solidFill>
                  <a:schemeClr val="accent6">
                    <a:lumMod val="75000"/>
                  </a:schemeClr>
                </a:solidFill>
              </a:rPr>
              <a:t>التقسيم المعتمد على نوع وطبيعة محيط المعيشة</a:t>
            </a:r>
            <a:endParaRPr lang="fr-FR" dirty="0">
              <a:solidFill>
                <a:schemeClr val="accent6">
                  <a:lumMod val="75000"/>
                </a:schemeClr>
              </a:solidFill>
            </a:endParaRPr>
          </a:p>
        </p:txBody>
      </p:sp>
      <p:sp>
        <p:nvSpPr>
          <p:cNvPr id="3" name="Espace réservé du contenu 2"/>
          <p:cNvSpPr>
            <a:spLocks noGrp="1"/>
          </p:cNvSpPr>
          <p:nvPr>
            <p:ph idx="1"/>
          </p:nvPr>
        </p:nvSpPr>
        <p:spPr>
          <a:xfrm>
            <a:off x="298376" y="1412776"/>
            <a:ext cx="8229600" cy="648072"/>
          </a:xfrm>
          <a:solidFill>
            <a:srgbClr val="FFFF00"/>
          </a:solidFill>
        </p:spPr>
        <p:txBody>
          <a:bodyPr/>
          <a:lstStyle/>
          <a:p>
            <a:pPr marL="0" indent="0" algn="ctr" rtl="1">
              <a:buNone/>
            </a:pPr>
            <a:r>
              <a:rPr lang="ar-SA" b="1" dirty="0"/>
              <a:t>علم البيئة المائية </a:t>
            </a:r>
            <a:r>
              <a:rPr lang="fr-FR" b="1" dirty="0" err="1"/>
              <a:t>Aquatic</a:t>
            </a:r>
            <a:r>
              <a:rPr lang="fr-FR" b="1" dirty="0"/>
              <a:t> </a:t>
            </a:r>
            <a:r>
              <a:rPr lang="fr-FR" b="1" dirty="0" err="1"/>
              <a:t>Ecology</a:t>
            </a:r>
            <a:endParaRPr lang="fr-FR" dirty="0"/>
          </a:p>
        </p:txBody>
      </p:sp>
      <p:sp>
        <p:nvSpPr>
          <p:cNvPr id="4" name="Espace réservé du contenu 2"/>
          <p:cNvSpPr txBox="1">
            <a:spLocks/>
          </p:cNvSpPr>
          <p:nvPr/>
        </p:nvSpPr>
        <p:spPr>
          <a:xfrm>
            <a:off x="323528" y="3501008"/>
            <a:ext cx="8229600" cy="648072"/>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b="1" dirty="0"/>
              <a:t>علم بيئة اليابسة </a:t>
            </a:r>
            <a:r>
              <a:rPr lang="fr-FR" b="1" dirty="0" err="1"/>
              <a:t>Terrestrial</a:t>
            </a:r>
            <a:r>
              <a:rPr lang="fr-FR" b="1" dirty="0"/>
              <a:t> Ecologie </a:t>
            </a:r>
            <a:endParaRPr lang="fr-FR" dirty="0"/>
          </a:p>
        </p:txBody>
      </p:sp>
      <p:sp>
        <p:nvSpPr>
          <p:cNvPr id="5" name="Espace réservé du contenu 2"/>
          <p:cNvSpPr txBox="1">
            <a:spLocks/>
          </p:cNvSpPr>
          <p:nvPr/>
        </p:nvSpPr>
        <p:spPr>
          <a:xfrm>
            <a:off x="501951" y="2276872"/>
            <a:ext cx="8229600" cy="9647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2800" dirty="0"/>
              <a:t>يهتم بدراسة الكائنات الحية المائية وعلاقتها مع بعضها البعض من جهة، ومع العوامل الغير حية المحيطة بها من جهة أخرى. وله عدة فروع</a:t>
            </a:r>
            <a:r>
              <a:rPr lang="ar-DZ" sz="2800" dirty="0"/>
              <a:t>.</a:t>
            </a:r>
            <a:r>
              <a:rPr lang="ar-SA" sz="2800" dirty="0"/>
              <a:t> مختلفة.</a:t>
            </a:r>
            <a:endParaRPr lang="fr-FR" sz="2800" dirty="0"/>
          </a:p>
        </p:txBody>
      </p:sp>
      <p:sp>
        <p:nvSpPr>
          <p:cNvPr id="6" name="Espace réservé du contenu 2"/>
          <p:cNvSpPr txBox="1">
            <a:spLocks/>
          </p:cNvSpPr>
          <p:nvPr/>
        </p:nvSpPr>
        <p:spPr>
          <a:xfrm>
            <a:off x="323528" y="4465712"/>
            <a:ext cx="8229600" cy="1843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2800" dirty="0"/>
              <a:t>هو الذي يهتم بدراسة الكائنات الحية في أي منطقة ما على اليابسة وعلاقتها مع بعضها البعض من جهة وبقية العوامل البيئية ذات العلاقة من جهة أخرى. </a:t>
            </a:r>
            <a:r>
              <a:rPr lang="ar-SA" sz="2800" dirty="0">
                <a:solidFill>
                  <a:srgbClr val="0000CC"/>
                </a:solidFill>
              </a:rPr>
              <a:t>وقد ركز العلماء على هذا النوع من علم البيئة وذلك لسهولة الوصول إلى أي منطقة من اليابسة</a:t>
            </a:r>
            <a:r>
              <a:rPr lang="ar-SA" sz="2800" dirty="0"/>
              <a:t>. وله عدة فروع مختلفة.</a:t>
            </a:r>
            <a:endParaRPr lang="fr-FR" sz="2800" dirty="0"/>
          </a:p>
        </p:txBody>
      </p:sp>
    </p:spTree>
    <p:extLst>
      <p:ext uri="{BB962C8B-B14F-4D97-AF65-F5344CB8AC3E}">
        <p14:creationId xmlns:p14="http://schemas.microsoft.com/office/powerpoint/2010/main" val="232710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6" presetClass="entr" presetSubtype="16"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circle(in)">
                                      <p:cBhvr>
                                        <p:cTn id="23" dur="2000"/>
                                        <p:tgtEl>
                                          <p:spTgt spid="3">
                                            <p:bg/>
                                          </p:spTgt>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circle(in)">
                                      <p:cBhvr>
                                        <p:cTn id="26" dur="2000"/>
                                        <p:tgtEl>
                                          <p:spTgt spid="3">
                                            <p:txEl>
                                              <p:pRg st="0" end="0"/>
                                            </p:txEl>
                                          </p:spTgt>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16" presetClass="entr" presetSubtype="2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arn(inVertical)">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solidFill>
                  <a:srgbClr val="FF0000"/>
                </a:solidFill>
              </a:rPr>
              <a:t>التقسيم المعتمد على نوع أو مجموعة أنواع من الأحياء</a:t>
            </a:r>
            <a:endParaRPr lang="fr-FR" dirty="0">
              <a:solidFill>
                <a:srgbClr val="FF0000"/>
              </a:solidFill>
            </a:endParaRPr>
          </a:p>
        </p:txBody>
      </p:sp>
      <p:sp>
        <p:nvSpPr>
          <p:cNvPr id="3" name="Espace réservé du contenu 2"/>
          <p:cNvSpPr>
            <a:spLocks noGrp="1"/>
          </p:cNvSpPr>
          <p:nvPr>
            <p:ph idx="1"/>
          </p:nvPr>
        </p:nvSpPr>
        <p:spPr>
          <a:xfrm>
            <a:off x="457200" y="1600201"/>
            <a:ext cx="8229600" cy="676671"/>
          </a:xfrm>
          <a:solidFill>
            <a:srgbClr val="FFFF00"/>
          </a:solidFill>
        </p:spPr>
        <p:txBody>
          <a:bodyPr/>
          <a:lstStyle/>
          <a:p>
            <a:pPr marL="0" indent="0" algn="ctr" rtl="1">
              <a:buNone/>
            </a:pPr>
            <a:r>
              <a:rPr lang="ar-SA" b="1" dirty="0"/>
              <a:t>علم البيئة الفردي أو الذاتي </a:t>
            </a:r>
            <a:r>
              <a:rPr lang="fr-FR" b="1" dirty="0" err="1"/>
              <a:t>Autecology</a:t>
            </a:r>
            <a:r>
              <a:rPr lang="fr-FR" dirty="0"/>
              <a:t> </a:t>
            </a:r>
          </a:p>
        </p:txBody>
      </p:sp>
      <p:sp>
        <p:nvSpPr>
          <p:cNvPr id="4" name="Espace réservé du contenu 2"/>
          <p:cNvSpPr txBox="1">
            <a:spLocks/>
          </p:cNvSpPr>
          <p:nvPr/>
        </p:nvSpPr>
        <p:spPr>
          <a:xfrm>
            <a:off x="577062" y="2492896"/>
            <a:ext cx="8229600"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dirty="0"/>
              <a:t>وهو دراسة </a:t>
            </a:r>
            <a:r>
              <a:rPr lang="ar-SA" dirty="0">
                <a:solidFill>
                  <a:srgbClr val="0000CC"/>
                </a:solidFill>
              </a:rPr>
              <a:t>الفرد الواحد </a:t>
            </a:r>
            <a:r>
              <a:rPr lang="ar-SA" dirty="0"/>
              <a:t>أو </a:t>
            </a:r>
            <a:r>
              <a:rPr lang="ar-SA" dirty="0">
                <a:solidFill>
                  <a:srgbClr val="0000CC"/>
                </a:solidFill>
              </a:rPr>
              <a:t>مجموعة من الأفراد من نفس النوع </a:t>
            </a:r>
            <a:r>
              <a:rPr lang="ar-SA" dirty="0"/>
              <a:t>في مكان معين بالنسبة إلى جميع العوامل البيئية المحيطة به، ويلاحظ أن مثل هذه الدراسة تتطرق إلى تاريخ حياة الكائن وسلوكيته ومدى تكيفه للبيئة التي يوجد فيه. أي أنها دراسة النوع من حيث تأثيره وتأثره بالبيئة.</a:t>
            </a:r>
            <a:endParaRPr lang="fr-FR" dirty="0"/>
          </a:p>
        </p:txBody>
      </p:sp>
      <p:sp>
        <p:nvSpPr>
          <p:cNvPr id="5" name="Espace réservé du contenu 2"/>
          <p:cNvSpPr txBox="1">
            <a:spLocks/>
          </p:cNvSpPr>
          <p:nvPr/>
        </p:nvSpPr>
        <p:spPr>
          <a:xfrm>
            <a:off x="601797" y="4149080"/>
            <a:ext cx="8229600" cy="648072"/>
          </a:xfrm>
          <a:prstGeom prst="rect">
            <a:avLst/>
          </a:prstGeom>
          <a:solidFill>
            <a:srgbClr val="FFFF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b="1" dirty="0"/>
              <a:t>علم البيئة الجماعي  </a:t>
            </a:r>
            <a:r>
              <a:rPr lang="fr-FR" b="1" dirty="0" err="1"/>
              <a:t>Synecology</a:t>
            </a:r>
            <a:r>
              <a:rPr lang="fr-FR" b="1" dirty="0"/>
              <a:t> </a:t>
            </a:r>
            <a:endParaRPr lang="fr-FR" dirty="0"/>
          </a:p>
        </p:txBody>
      </p:sp>
      <p:sp>
        <p:nvSpPr>
          <p:cNvPr id="6" name="Espace réservé du contenu 2"/>
          <p:cNvSpPr txBox="1">
            <a:spLocks/>
          </p:cNvSpPr>
          <p:nvPr/>
        </p:nvSpPr>
        <p:spPr>
          <a:xfrm>
            <a:off x="371672" y="4941168"/>
            <a:ext cx="8395937" cy="1569366"/>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dirty="0"/>
              <a:t>وهو يدرس العلاقات المتبادلة بين </a:t>
            </a:r>
            <a:r>
              <a:rPr lang="ar-SA" dirty="0">
                <a:solidFill>
                  <a:srgbClr val="0000CC"/>
                </a:solidFill>
              </a:rPr>
              <a:t>المجتمعات</a:t>
            </a:r>
            <a:r>
              <a:rPr lang="ar-SA" dirty="0"/>
              <a:t> أو </a:t>
            </a:r>
            <a:r>
              <a:rPr lang="ar-SA" dirty="0">
                <a:solidFill>
                  <a:srgbClr val="0000CC"/>
                </a:solidFill>
              </a:rPr>
              <a:t>الوحدات الأعلى </a:t>
            </a:r>
            <a:r>
              <a:rPr lang="ar-SA" dirty="0"/>
              <a:t>والوسط المحيط. ويُقسَّم علم البيئة</a:t>
            </a:r>
            <a:r>
              <a:rPr lang="fr-FR" dirty="0"/>
              <a:t> </a:t>
            </a:r>
            <a:r>
              <a:rPr lang="ar-SA" dirty="0"/>
              <a:t>الجماعية إلى فروع مثل علم بيئة المجتمعات</a:t>
            </a:r>
            <a:r>
              <a:rPr lang="fr-FR" dirty="0"/>
              <a:t> </a:t>
            </a:r>
            <a:r>
              <a:rPr lang="fr-FR" dirty="0" err="1"/>
              <a:t>Ecology</a:t>
            </a:r>
            <a:r>
              <a:rPr lang="fr-FR" dirty="0"/>
              <a:t> of </a:t>
            </a:r>
            <a:r>
              <a:rPr lang="fr-FR" dirty="0" err="1"/>
              <a:t>community</a:t>
            </a:r>
            <a:r>
              <a:rPr lang="fr-FR" dirty="0"/>
              <a:t> </a:t>
            </a:r>
            <a:r>
              <a:rPr lang="ar-SA" dirty="0"/>
              <a:t>، وعلم بيئة النظم البيئية </a:t>
            </a:r>
            <a:r>
              <a:rPr lang="fr-FR" dirty="0" err="1"/>
              <a:t>Ecology</a:t>
            </a:r>
            <a:r>
              <a:rPr lang="fr-FR" dirty="0"/>
              <a:t> of </a:t>
            </a:r>
            <a:r>
              <a:rPr lang="fr-FR" dirty="0" err="1"/>
              <a:t>ecosystem</a:t>
            </a:r>
            <a:endParaRPr lang="fr-FR" dirty="0"/>
          </a:p>
        </p:txBody>
      </p:sp>
    </p:spTree>
    <p:extLst>
      <p:ext uri="{BB962C8B-B14F-4D97-AF65-F5344CB8AC3E}">
        <p14:creationId xmlns:p14="http://schemas.microsoft.com/office/powerpoint/2010/main" val="276851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1" presetClass="emph" presetSubtype="0" fill="hold" grpId="0" nodeType="withEffect">
                                  <p:stCondLst>
                                    <p:cond delay="0"/>
                                  </p:stCondLst>
                                  <p:childTnLst>
                                    <p:animClr clrSpc="hsl" dir="cw">
                                      <p:cBhvr override="childStyle">
                                        <p:cTn id="11" dur="500" fill="hold"/>
                                        <p:tgtEl>
                                          <p:spTgt spid="3">
                                            <p:bg/>
                                          </p:spTgt>
                                        </p:tgtEl>
                                        <p:attrNameLst>
                                          <p:attrName>style.color</p:attrName>
                                        </p:attrNameLst>
                                      </p:cBhvr>
                                      <p:by>
                                        <p:hsl h="7200000" s="0" l="0"/>
                                      </p:by>
                                    </p:animClr>
                                    <p:animClr clrSpc="hsl" dir="cw">
                                      <p:cBhvr>
                                        <p:cTn id="12" dur="500" fill="hold"/>
                                        <p:tgtEl>
                                          <p:spTgt spid="3">
                                            <p:bg/>
                                          </p:spTgt>
                                        </p:tgtEl>
                                        <p:attrNameLst>
                                          <p:attrName>fillcolor</p:attrName>
                                        </p:attrNameLst>
                                      </p:cBhvr>
                                      <p:by>
                                        <p:hsl h="7200000" s="0" l="0"/>
                                      </p:by>
                                    </p:animClr>
                                    <p:animClr clrSpc="hsl" dir="cw">
                                      <p:cBhvr>
                                        <p:cTn id="13" dur="500" fill="hold"/>
                                        <p:tgtEl>
                                          <p:spTgt spid="3">
                                            <p:bg/>
                                          </p:spTgt>
                                        </p:tgtEl>
                                        <p:attrNameLst>
                                          <p:attrName>stroke.color</p:attrName>
                                        </p:attrNameLst>
                                      </p:cBhvr>
                                      <p:by>
                                        <p:hsl h="7200000" s="0" l="0"/>
                                      </p:by>
                                    </p:animClr>
                                    <p:set>
                                      <p:cBhvr>
                                        <p:cTn id="14" dur="500" fill="hold"/>
                                        <p:tgtEl>
                                          <p:spTgt spid="3">
                                            <p:bg/>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3">
                                            <p:txEl>
                                              <p:pRg st="0" end="0"/>
                                            </p:txEl>
                                          </p:spTgt>
                                        </p:tgtEl>
                                        <p:attrNameLst>
                                          <p:attrName>style.color</p:attrName>
                                        </p:attrNameLst>
                                      </p:cBhvr>
                                      <p:by>
                                        <p:hsl h="7200000" s="0" l="0"/>
                                      </p:by>
                                    </p:animClr>
                                    <p:animClr clrSpc="hsl" dir="cw">
                                      <p:cBhvr>
                                        <p:cTn id="17" dur="500" fill="hold"/>
                                        <p:tgtEl>
                                          <p:spTgt spid="3">
                                            <p:txEl>
                                              <p:pRg st="0" end="0"/>
                                            </p:txEl>
                                          </p:spTgt>
                                        </p:tgtEl>
                                        <p:attrNameLst>
                                          <p:attrName>fillcolor</p:attrName>
                                        </p:attrNameLst>
                                      </p:cBhvr>
                                      <p:by>
                                        <p:hsl h="7200000" s="0" l="0"/>
                                      </p:by>
                                    </p:animClr>
                                    <p:animClr clrSpc="hsl" dir="cw">
                                      <p:cBhvr>
                                        <p:cTn id="18" dur="500" fill="hold"/>
                                        <p:tgtEl>
                                          <p:spTgt spid="3">
                                            <p:txEl>
                                              <p:pRg st="0" end="0"/>
                                            </p:txEl>
                                          </p:spTgt>
                                        </p:tgtEl>
                                        <p:attrNameLst>
                                          <p:attrName>stroke.color</p:attrName>
                                        </p:attrNameLst>
                                      </p:cBhvr>
                                      <p:by>
                                        <p:hsl h="7200000" s="0" l="0"/>
                                      </p:by>
                                    </p:animClr>
                                    <p:set>
                                      <p:cBhvr>
                                        <p:cTn id="19" dur="500" fill="hold"/>
                                        <p:tgtEl>
                                          <p:spTgt spid="3">
                                            <p:txEl>
                                              <p:pRg st="0" end="0"/>
                                            </p:tx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5"/>
                                        </p:tgtEl>
                                        <p:attrNameLst>
                                          <p:attrName>style.color</p:attrName>
                                        </p:attrNameLst>
                                      </p:cBhvr>
                                      <p:by>
                                        <p:hsl h="7200000" s="0" l="0"/>
                                      </p:by>
                                    </p:animClr>
                                    <p:animClr clrSpc="hsl" dir="cw">
                                      <p:cBhvr>
                                        <p:cTn id="22" dur="500" fill="hold"/>
                                        <p:tgtEl>
                                          <p:spTgt spid="5"/>
                                        </p:tgtEl>
                                        <p:attrNameLst>
                                          <p:attrName>fillcolor</p:attrName>
                                        </p:attrNameLst>
                                      </p:cBhvr>
                                      <p:by>
                                        <p:hsl h="7200000" s="0" l="0"/>
                                      </p:by>
                                    </p:animClr>
                                    <p:animClr clrSpc="hsl" dir="cw">
                                      <p:cBhvr>
                                        <p:cTn id="23" dur="500" fill="hold"/>
                                        <p:tgtEl>
                                          <p:spTgt spid="5"/>
                                        </p:tgtEl>
                                        <p:attrNameLst>
                                          <p:attrName>stroke.color</p:attrName>
                                        </p:attrNameLst>
                                      </p:cBhvr>
                                      <p:by>
                                        <p:hsl h="7200000" s="0" l="0"/>
                                      </p:by>
                                    </p:animClr>
                                    <p:set>
                                      <p:cBhvr>
                                        <p:cTn id="24" dur="500" fill="hold"/>
                                        <p:tgtEl>
                                          <p:spTgt spid="5"/>
                                        </p:tgtEl>
                                        <p:attrNameLst>
                                          <p:attrName>fill.type</p:attrName>
                                        </p:attrNameLst>
                                      </p:cBhvr>
                                      <p:to>
                                        <p:strVal val="solid"/>
                                      </p:to>
                                    </p:set>
                                  </p:childTnLst>
                                </p:cTn>
                              </p:par>
                              <p:par>
                                <p:cTn id="25" presetID="26"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par>
                                <p:cTn id="41" presetID="26"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p:bldP spid="5"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solidFill>
                  <a:srgbClr val="7030A0"/>
                </a:solidFill>
              </a:rPr>
              <a:t>التقسيم المعتمد  من خلال علاقة علم البيئة بالعلوم الأخرى</a:t>
            </a:r>
            <a:endParaRPr lang="fr-FR" dirty="0">
              <a:solidFill>
                <a:srgbClr val="7030A0"/>
              </a:solidFill>
            </a:endParaRPr>
          </a:p>
        </p:txBody>
      </p:sp>
      <p:sp>
        <p:nvSpPr>
          <p:cNvPr id="3" name="Espace réservé du contenu 2"/>
          <p:cNvSpPr>
            <a:spLocks noGrp="1"/>
          </p:cNvSpPr>
          <p:nvPr>
            <p:ph idx="1"/>
          </p:nvPr>
        </p:nvSpPr>
        <p:spPr/>
        <p:txBody>
          <a:bodyPr/>
          <a:lstStyle/>
          <a:p>
            <a:pPr marL="0" indent="0" algn="ctr" rtl="1">
              <a:buNone/>
            </a:pPr>
            <a:r>
              <a:rPr lang="ar-SA" sz="4800" dirty="0"/>
              <a:t>تقسم إلى:</a:t>
            </a:r>
          </a:p>
          <a:p>
            <a:pPr marL="0" indent="0" algn="ctr" rtl="1">
              <a:buNone/>
            </a:pPr>
            <a:r>
              <a:rPr lang="ar-SA" sz="4800" dirty="0"/>
              <a:t>علم البيئة الفيسيولوجي</a:t>
            </a:r>
            <a:r>
              <a:rPr lang="fr-FR" sz="4800" dirty="0" err="1"/>
              <a:t>Ecophysiology</a:t>
            </a:r>
            <a:r>
              <a:rPr lang="fr-FR" sz="4800" dirty="0"/>
              <a:t> </a:t>
            </a:r>
            <a:endParaRPr lang="ar-SA" sz="4800" dirty="0"/>
          </a:p>
          <a:p>
            <a:pPr marL="0" indent="0" algn="ctr" rtl="1">
              <a:buNone/>
            </a:pPr>
            <a:r>
              <a:rPr lang="ar-SA" sz="4800" dirty="0"/>
              <a:t>علم البيئة الجغرافي</a:t>
            </a:r>
            <a:r>
              <a:rPr lang="fr-FR" sz="4800" dirty="0" err="1"/>
              <a:t>Ecogeography</a:t>
            </a:r>
            <a:r>
              <a:rPr lang="fr-FR" sz="4800" dirty="0"/>
              <a:t> </a:t>
            </a:r>
            <a:endParaRPr lang="ar-SA" sz="4800" dirty="0"/>
          </a:p>
          <a:p>
            <a:pPr marL="0" indent="0" algn="ctr" rtl="1">
              <a:buNone/>
            </a:pPr>
            <a:r>
              <a:rPr lang="ar-SA" sz="4800" dirty="0"/>
              <a:t>علم بيئة المتحجرات</a:t>
            </a:r>
            <a:r>
              <a:rPr lang="fr-FR" sz="4800" dirty="0" err="1"/>
              <a:t>Paleoecology</a:t>
            </a:r>
            <a:r>
              <a:rPr lang="fr-FR" sz="4800" dirty="0"/>
              <a:t> </a:t>
            </a:r>
          </a:p>
          <a:p>
            <a:endParaRPr lang="fr-FR" dirty="0"/>
          </a:p>
        </p:txBody>
      </p:sp>
    </p:spTree>
    <p:extLst>
      <p:ext uri="{BB962C8B-B14F-4D97-AF65-F5344CB8AC3E}">
        <p14:creationId xmlns:p14="http://schemas.microsoft.com/office/powerpoint/2010/main" val="230083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solidFill>
                  <a:srgbClr val="0000CC"/>
                </a:solidFill>
              </a:rPr>
              <a:t>التقسيم  على أساس نوع الكائن الحي</a:t>
            </a:r>
            <a:endParaRPr lang="fr-FR" dirty="0">
              <a:solidFill>
                <a:srgbClr val="0000CC"/>
              </a:solidFill>
            </a:endParaRPr>
          </a:p>
        </p:txBody>
      </p:sp>
      <p:sp>
        <p:nvSpPr>
          <p:cNvPr id="3" name="Espace réservé du contenu 2"/>
          <p:cNvSpPr>
            <a:spLocks noGrp="1"/>
          </p:cNvSpPr>
          <p:nvPr>
            <p:ph idx="1"/>
          </p:nvPr>
        </p:nvSpPr>
        <p:spPr>
          <a:xfrm>
            <a:off x="251520" y="1600200"/>
            <a:ext cx="8640960" cy="4525963"/>
          </a:xfrm>
        </p:spPr>
        <p:txBody>
          <a:bodyPr/>
          <a:lstStyle/>
          <a:p>
            <a:pPr marL="0" indent="0" algn="ctr" rtl="1">
              <a:buNone/>
            </a:pPr>
            <a:r>
              <a:rPr lang="ar-SA" sz="4800" dirty="0"/>
              <a:t>تقسم إلى:</a:t>
            </a:r>
          </a:p>
          <a:p>
            <a:pPr marL="0" indent="0" algn="ctr" rtl="1">
              <a:buNone/>
            </a:pPr>
            <a:r>
              <a:rPr lang="ar-SA" sz="4800" dirty="0"/>
              <a:t>علم البيئة النباتية </a:t>
            </a:r>
            <a:r>
              <a:rPr lang="fr-FR" sz="4800" dirty="0" err="1"/>
              <a:t>Vegetal</a:t>
            </a:r>
            <a:r>
              <a:rPr lang="fr-FR" sz="4800" dirty="0"/>
              <a:t> </a:t>
            </a:r>
            <a:r>
              <a:rPr lang="fr-FR" sz="4800" dirty="0" err="1"/>
              <a:t>ecology</a:t>
            </a:r>
            <a:r>
              <a:rPr lang="fr-FR" sz="4800" dirty="0"/>
              <a:t> </a:t>
            </a:r>
            <a:r>
              <a:rPr lang="ar-SA" sz="4800" dirty="0"/>
              <a:t> </a:t>
            </a:r>
          </a:p>
          <a:p>
            <a:pPr marL="0" indent="0" algn="ctr" rtl="1">
              <a:buNone/>
            </a:pPr>
            <a:r>
              <a:rPr lang="ar-SA" sz="4800" dirty="0"/>
              <a:t>علم البيئة الحيوانية </a:t>
            </a:r>
            <a:r>
              <a:rPr lang="fr-FR" sz="4800" dirty="0"/>
              <a:t>Animal </a:t>
            </a:r>
            <a:r>
              <a:rPr lang="fr-FR" sz="4800" dirty="0" err="1"/>
              <a:t>ecology</a:t>
            </a:r>
            <a:r>
              <a:rPr lang="fr-FR" sz="4800" dirty="0"/>
              <a:t> </a:t>
            </a:r>
            <a:r>
              <a:rPr lang="ar-SA" sz="4800" dirty="0"/>
              <a:t> </a:t>
            </a:r>
          </a:p>
          <a:p>
            <a:pPr marL="0" indent="0" algn="ctr" rtl="1">
              <a:buNone/>
            </a:pPr>
            <a:r>
              <a:rPr lang="ar-SA" sz="4800" dirty="0"/>
              <a:t>علم بيئة الأحياء الدقيقة </a:t>
            </a:r>
            <a:r>
              <a:rPr lang="fr-FR" sz="4800" dirty="0"/>
              <a:t>M</a:t>
            </a:r>
            <a:r>
              <a:rPr lang="en-US" sz="4800" dirty="0" err="1"/>
              <a:t>icrobial</a:t>
            </a:r>
            <a:r>
              <a:rPr lang="en-US" sz="4800" dirty="0"/>
              <a:t> ecology</a:t>
            </a:r>
            <a:endParaRPr lang="fr-FR" sz="4800" dirty="0"/>
          </a:p>
          <a:p>
            <a:endParaRPr lang="fr-FR" dirty="0"/>
          </a:p>
        </p:txBody>
      </p:sp>
    </p:spTree>
    <p:extLst>
      <p:ext uri="{BB962C8B-B14F-4D97-AF65-F5344CB8AC3E}">
        <p14:creationId xmlns:p14="http://schemas.microsoft.com/office/powerpoint/2010/main" val="314593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additive="base">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74638"/>
            <a:ext cx="8424936" cy="1354162"/>
          </a:xfrm>
          <a:solidFill>
            <a:schemeClr val="accent5">
              <a:lumMod val="40000"/>
              <a:lumOff val="60000"/>
            </a:schemeClr>
          </a:solidFill>
        </p:spPr>
        <p:txBody>
          <a:bodyPr>
            <a:normAutofit/>
          </a:bodyPr>
          <a:lstStyle/>
          <a:p>
            <a:r>
              <a:rPr lang="ar-SA" sz="8000" b="1" dirty="0"/>
              <a:t>سادسا</a:t>
            </a:r>
            <a:endParaRPr lang="fr-FR" dirty="0"/>
          </a:p>
        </p:txBody>
      </p:sp>
      <p:sp>
        <p:nvSpPr>
          <p:cNvPr id="3" name="Espace réservé du contenu 2"/>
          <p:cNvSpPr>
            <a:spLocks noGrp="1"/>
          </p:cNvSpPr>
          <p:nvPr>
            <p:ph idx="1"/>
          </p:nvPr>
        </p:nvSpPr>
        <p:spPr>
          <a:solidFill>
            <a:schemeClr val="accent6">
              <a:lumMod val="60000"/>
              <a:lumOff val="40000"/>
            </a:schemeClr>
          </a:solidFill>
        </p:spPr>
        <p:txBody>
          <a:bodyPr>
            <a:normAutofit/>
          </a:bodyPr>
          <a:lstStyle/>
          <a:p>
            <a:pPr marL="0" indent="0" algn="ctr" rtl="1">
              <a:buNone/>
            </a:pPr>
            <a:r>
              <a:rPr lang="ar-SA" sz="7200" b="1" dirty="0"/>
              <a:t>بعض التعاريف والمصطلحات الأساسية المستعملة في دراسة علم البيئة</a:t>
            </a:r>
            <a:endParaRPr lang="fr-FR" sz="7200" dirty="0"/>
          </a:p>
        </p:txBody>
      </p:sp>
    </p:spTree>
    <p:extLst>
      <p:ext uri="{BB962C8B-B14F-4D97-AF65-F5344CB8AC3E}">
        <p14:creationId xmlns:p14="http://schemas.microsoft.com/office/powerpoint/2010/main" val="22736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218"/>
          </a:xfrm>
        </p:spPr>
        <p:txBody>
          <a:bodyPr>
            <a:noAutofit/>
          </a:bodyPr>
          <a:lstStyle/>
          <a:p>
            <a:pPr rtl="1"/>
            <a:r>
              <a:rPr lang="ar-SA" sz="5400" b="1" dirty="0">
                <a:solidFill>
                  <a:srgbClr val="0000CC"/>
                </a:solidFill>
              </a:rPr>
              <a:t>الفرد( الكائن الحي)</a:t>
            </a:r>
            <a:br>
              <a:rPr lang="ar-SA" sz="5400" b="1" dirty="0">
                <a:solidFill>
                  <a:srgbClr val="0000CC"/>
                </a:solidFill>
              </a:rPr>
            </a:br>
            <a:r>
              <a:rPr lang="fr-FR" sz="5400" b="1" dirty="0" err="1">
                <a:solidFill>
                  <a:srgbClr val="0000CC"/>
                </a:solidFill>
              </a:rPr>
              <a:t>Individual</a:t>
            </a:r>
            <a:r>
              <a:rPr lang="fr-FR" sz="5400" b="1" dirty="0">
                <a:solidFill>
                  <a:srgbClr val="0000CC"/>
                </a:solidFill>
              </a:rPr>
              <a:t> </a:t>
            </a:r>
          </a:p>
        </p:txBody>
      </p:sp>
      <p:sp>
        <p:nvSpPr>
          <p:cNvPr id="3" name="Espace réservé du contenu 2"/>
          <p:cNvSpPr>
            <a:spLocks noGrp="1"/>
          </p:cNvSpPr>
          <p:nvPr>
            <p:ph idx="1"/>
          </p:nvPr>
        </p:nvSpPr>
        <p:spPr>
          <a:xfrm>
            <a:off x="467544" y="2996952"/>
            <a:ext cx="8229600" cy="2116832"/>
          </a:xfrm>
        </p:spPr>
        <p:txBody>
          <a:bodyPr/>
          <a:lstStyle/>
          <a:p>
            <a:pPr marL="0" indent="0" algn="ctr" rtl="1">
              <a:buNone/>
            </a:pPr>
            <a:r>
              <a:rPr lang="ar-SA" sz="5400" dirty="0"/>
              <a:t>كل كائن حي له القدرة على النمو والتكاثر والتغذية</a:t>
            </a:r>
            <a:endParaRPr lang="fr-FR" sz="5400" dirty="0"/>
          </a:p>
          <a:p>
            <a:pPr algn="ctr" rtl="1"/>
            <a:endParaRPr lang="fr-FR" dirty="0"/>
          </a:p>
        </p:txBody>
      </p:sp>
    </p:spTree>
    <p:extLst>
      <p:ext uri="{BB962C8B-B14F-4D97-AF65-F5344CB8AC3E}">
        <p14:creationId xmlns:p14="http://schemas.microsoft.com/office/powerpoint/2010/main" val="196305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Autofit/>
          </a:bodyPr>
          <a:lstStyle/>
          <a:p>
            <a:pPr rtl="1"/>
            <a:r>
              <a:rPr lang="ar-SA" sz="5400" b="1" dirty="0">
                <a:solidFill>
                  <a:srgbClr val="0000CC"/>
                </a:solidFill>
              </a:rPr>
              <a:t>العشيرة (الجماعة) </a:t>
            </a:r>
            <a:r>
              <a:rPr lang="fr-FR" sz="6000" b="1" dirty="0">
                <a:solidFill>
                  <a:srgbClr val="0000CC"/>
                </a:solidFill>
              </a:rPr>
              <a:t>Population</a:t>
            </a:r>
            <a:endParaRPr lang="fr-FR" sz="5400" b="1" dirty="0">
              <a:solidFill>
                <a:srgbClr val="0000CC"/>
              </a:solidFill>
            </a:endParaRPr>
          </a:p>
        </p:txBody>
      </p:sp>
      <p:sp>
        <p:nvSpPr>
          <p:cNvPr id="3" name="Espace réservé du contenu 2"/>
          <p:cNvSpPr>
            <a:spLocks noGrp="1"/>
          </p:cNvSpPr>
          <p:nvPr>
            <p:ph idx="1"/>
          </p:nvPr>
        </p:nvSpPr>
        <p:spPr>
          <a:xfrm>
            <a:off x="457200" y="1988840"/>
            <a:ext cx="8229600" cy="4137323"/>
          </a:xfrm>
        </p:spPr>
        <p:txBody>
          <a:bodyPr>
            <a:normAutofit lnSpcReduction="10000"/>
          </a:bodyPr>
          <a:lstStyle/>
          <a:p>
            <a:pPr marL="0" indent="0" algn="ctr" rtl="1">
              <a:buNone/>
            </a:pPr>
            <a:r>
              <a:rPr lang="ar-SA" sz="5400" dirty="0"/>
              <a:t>مجموعة من </a:t>
            </a:r>
            <a:r>
              <a:rPr lang="ar-SA" sz="5400" dirty="0">
                <a:solidFill>
                  <a:srgbClr val="FF0000"/>
                </a:solidFill>
              </a:rPr>
              <a:t>الأفراد</a:t>
            </a:r>
            <a:r>
              <a:rPr lang="ar-SA" sz="5400" dirty="0"/>
              <a:t> ينتمون إلى</a:t>
            </a:r>
            <a:r>
              <a:rPr lang="ar-SA" sz="5400" dirty="0">
                <a:solidFill>
                  <a:srgbClr val="FF0000"/>
                </a:solidFill>
              </a:rPr>
              <a:t> نفس النوع</a:t>
            </a:r>
            <a:r>
              <a:rPr lang="ar-SA" sz="5400" dirty="0"/>
              <a:t> ويعيشون في </a:t>
            </a:r>
            <a:r>
              <a:rPr lang="ar-SA" sz="5400" dirty="0">
                <a:solidFill>
                  <a:srgbClr val="FF0000"/>
                </a:solidFill>
              </a:rPr>
              <a:t>نفس الموطن </a:t>
            </a:r>
            <a:r>
              <a:rPr lang="ar-SA" sz="5400" dirty="0"/>
              <a:t>و</a:t>
            </a:r>
            <a:r>
              <a:rPr lang="ar-SA" sz="5400" dirty="0">
                <a:solidFill>
                  <a:srgbClr val="FF0000"/>
                </a:solidFill>
              </a:rPr>
              <a:t>نفس الزمان</a:t>
            </a:r>
            <a:r>
              <a:rPr lang="ar-SA" sz="5400" dirty="0"/>
              <a:t>، ولها </a:t>
            </a:r>
            <a:r>
              <a:rPr lang="ar-SA" sz="5400" dirty="0">
                <a:solidFill>
                  <a:srgbClr val="FF0000"/>
                </a:solidFill>
              </a:rPr>
              <a:t>القدرة على التكاثر</a:t>
            </a:r>
            <a:r>
              <a:rPr lang="ar-SA" sz="5400" dirty="0"/>
              <a:t> في ما بينها وإنتاج أفراد </a:t>
            </a:r>
            <a:r>
              <a:rPr lang="ar-SA" sz="5400" dirty="0">
                <a:solidFill>
                  <a:srgbClr val="FF0000"/>
                </a:solidFill>
              </a:rPr>
              <a:t>خصبة</a:t>
            </a:r>
            <a:endParaRPr lang="fr-FR" sz="5400" dirty="0">
              <a:solidFill>
                <a:srgbClr val="FF0000"/>
              </a:solidFill>
            </a:endParaRPr>
          </a:p>
          <a:p>
            <a:pPr algn="ctr" rtl="1"/>
            <a:endParaRPr lang="fr-FR" dirty="0"/>
          </a:p>
        </p:txBody>
      </p:sp>
    </p:spTree>
    <p:extLst>
      <p:ext uri="{BB962C8B-B14F-4D97-AF65-F5344CB8AC3E}">
        <p14:creationId xmlns:p14="http://schemas.microsoft.com/office/powerpoint/2010/main" val="11167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chemeClr val="accent5">
              <a:lumMod val="40000"/>
              <a:lumOff val="60000"/>
            </a:schemeClr>
          </a:solidFill>
        </p:spPr>
        <p:txBody>
          <a:bodyPr>
            <a:normAutofit/>
          </a:bodyPr>
          <a:lstStyle/>
          <a:p>
            <a:r>
              <a:rPr lang="ar-SA" sz="7200" b="1" dirty="0"/>
              <a:t>أولا</a:t>
            </a:r>
            <a:endParaRPr lang="fr-FR" dirty="0"/>
          </a:p>
        </p:txBody>
      </p:sp>
      <p:sp>
        <p:nvSpPr>
          <p:cNvPr id="3" name="Espace réservé du contenu 2"/>
          <p:cNvSpPr>
            <a:spLocks noGrp="1"/>
          </p:cNvSpPr>
          <p:nvPr>
            <p:ph idx="1"/>
          </p:nvPr>
        </p:nvSpPr>
        <p:spPr>
          <a:xfrm>
            <a:off x="395536" y="2348880"/>
            <a:ext cx="8229600" cy="3196952"/>
          </a:xfrm>
          <a:solidFill>
            <a:schemeClr val="accent6">
              <a:lumMod val="60000"/>
              <a:lumOff val="40000"/>
            </a:schemeClr>
          </a:solidFill>
        </p:spPr>
        <p:txBody>
          <a:bodyPr>
            <a:normAutofit/>
          </a:bodyPr>
          <a:lstStyle/>
          <a:p>
            <a:pPr marL="0" indent="0" algn="ctr" rtl="1">
              <a:buNone/>
            </a:pPr>
            <a:r>
              <a:rPr lang="ar-SA" sz="8000" b="1" dirty="0"/>
              <a:t>تعريف علم البيئة</a:t>
            </a:r>
          </a:p>
          <a:p>
            <a:pPr marL="0" indent="0" algn="ctr" rtl="1">
              <a:buNone/>
            </a:pPr>
            <a:r>
              <a:rPr lang="ar-SA" sz="8000" b="1" dirty="0"/>
              <a:t> </a:t>
            </a:r>
            <a:r>
              <a:rPr lang="fr-FR" sz="8000" b="1" dirty="0" err="1"/>
              <a:t>Ecology</a:t>
            </a:r>
            <a:endParaRPr lang="fr-FR" sz="8000" dirty="0"/>
          </a:p>
        </p:txBody>
      </p:sp>
    </p:spTree>
    <p:extLst>
      <p:ext uri="{BB962C8B-B14F-4D97-AF65-F5344CB8AC3E}">
        <p14:creationId xmlns:p14="http://schemas.microsoft.com/office/powerpoint/2010/main" val="4050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6000" b="1" dirty="0">
                <a:solidFill>
                  <a:srgbClr val="0000CC"/>
                </a:solidFill>
              </a:rPr>
              <a:t>المجتمع  </a:t>
            </a:r>
            <a:r>
              <a:rPr lang="fr-FR" sz="6000" b="1" dirty="0" err="1">
                <a:solidFill>
                  <a:srgbClr val="0000CC"/>
                </a:solidFill>
              </a:rPr>
              <a:t>Community</a:t>
            </a:r>
            <a:r>
              <a:rPr lang="fr-FR" sz="6000" b="1" dirty="0">
                <a:solidFill>
                  <a:srgbClr val="0000CC"/>
                </a:solidFill>
              </a:rPr>
              <a:t> </a:t>
            </a:r>
          </a:p>
        </p:txBody>
      </p:sp>
      <p:sp>
        <p:nvSpPr>
          <p:cNvPr id="3" name="Espace réservé du contenu 2"/>
          <p:cNvSpPr>
            <a:spLocks noGrp="1"/>
          </p:cNvSpPr>
          <p:nvPr>
            <p:ph idx="1"/>
          </p:nvPr>
        </p:nvSpPr>
        <p:spPr/>
        <p:txBody>
          <a:bodyPr/>
          <a:lstStyle/>
          <a:p>
            <a:pPr marL="0" indent="0" algn="ctr" rtl="1">
              <a:buNone/>
            </a:pPr>
            <a:r>
              <a:rPr lang="ar-SA" sz="6600" dirty="0"/>
              <a:t>يقصد به </a:t>
            </a:r>
            <a:r>
              <a:rPr lang="ar-SA" sz="6600" dirty="0">
                <a:solidFill>
                  <a:srgbClr val="0000CC"/>
                </a:solidFill>
              </a:rPr>
              <a:t>مجموعة العشائر المختلفة</a:t>
            </a:r>
            <a:r>
              <a:rPr lang="ar-SA" sz="6600" dirty="0"/>
              <a:t> التي تعيش في </a:t>
            </a:r>
            <a:r>
              <a:rPr lang="ar-SA" sz="6600" dirty="0">
                <a:solidFill>
                  <a:srgbClr val="0000CC"/>
                </a:solidFill>
              </a:rPr>
              <a:t>نفس</a:t>
            </a:r>
            <a:r>
              <a:rPr lang="ar-SA" sz="6600" dirty="0"/>
              <a:t> </a:t>
            </a:r>
            <a:r>
              <a:rPr lang="ar-SA" sz="6600" dirty="0">
                <a:solidFill>
                  <a:srgbClr val="0000CC"/>
                </a:solidFill>
              </a:rPr>
              <a:t>المكان</a:t>
            </a:r>
            <a:r>
              <a:rPr lang="ar-SA" sz="6600" dirty="0"/>
              <a:t> </a:t>
            </a:r>
            <a:r>
              <a:rPr lang="ar-SA" sz="6600" dirty="0">
                <a:solidFill>
                  <a:srgbClr val="0000CC"/>
                </a:solidFill>
              </a:rPr>
              <a:t>والزمان</a:t>
            </a:r>
            <a:r>
              <a:rPr lang="ar-SA" sz="6600" dirty="0"/>
              <a:t> في حالة انسجام وتوافق</a:t>
            </a:r>
            <a:endParaRPr lang="fr-FR" sz="6600" dirty="0"/>
          </a:p>
          <a:p>
            <a:endParaRPr lang="fr-FR" dirty="0"/>
          </a:p>
        </p:txBody>
      </p:sp>
    </p:spTree>
    <p:extLst>
      <p:ext uri="{BB962C8B-B14F-4D97-AF65-F5344CB8AC3E}">
        <p14:creationId xmlns:p14="http://schemas.microsoft.com/office/powerpoint/2010/main" val="145160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2050" name="Picture 2" descr="C:\Users\Abou Ghassane\Desktop\ecology\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Ellipse 4"/>
          <p:cNvSpPr/>
          <p:nvPr/>
        </p:nvSpPr>
        <p:spPr>
          <a:xfrm>
            <a:off x="467544" y="980728"/>
            <a:ext cx="2448272" cy="24482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noFill/>
            </a:endParaRPr>
          </a:p>
        </p:txBody>
      </p:sp>
      <p:sp>
        <p:nvSpPr>
          <p:cNvPr id="7" name="Ellipse 6"/>
          <p:cNvSpPr/>
          <p:nvPr/>
        </p:nvSpPr>
        <p:spPr>
          <a:xfrm>
            <a:off x="617748" y="4005064"/>
            <a:ext cx="2448272" cy="24482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noFill/>
            </a:endParaRPr>
          </a:p>
        </p:txBody>
      </p:sp>
      <p:sp>
        <p:nvSpPr>
          <p:cNvPr id="8" name="Ellipse 7"/>
          <p:cNvSpPr/>
          <p:nvPr/>
        </p:nvSpPr>
        <p:spPr>
          <a:xfrm>
            <a:off x="3347864" y="3140968"/>
            <a:ext cx="2448272" cy="24482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noFill/>
            </a:endParaRPr>
          </a:p>
        </p:txBody>
      </p:sp>
      <p:sp>
        <p:nvSpPr>
          <p:cNvPr id="9" name="Ellipse 8"/>
          <p:cNvSpPr/>
          <p:nvPr/>
        </p:nvSpPr>
        <p:spPr>
          <a:xfrm>
            <a:off x="6156176" y="4005064"/>
            <a:ext cx="2448272" cy="244827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n>
                <a:solidFill>
                  <a:srgbClr val="FF0000"/>
                </a:solidFill>
              </a:ln>
              <a:noFill/>
            </a:endParaRPr>
          </a:p>
        </p:txBody>
      </p:sp>
    </p:spTree>
    <p:extLst>
      <p:ext uri="{BB962C8B-B14F-4D97-AF65-F5344CB8AC3E}">
        <p14:creationId xmlns:p14="http://schemas.microsoft.com/office/powerpoint/2010/main" val="280245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21" presetClass="emph" presetSubtype="0" fill="hold" grpId="0" nodeType="withEffect">
                                  <p:stCondLst>
                                    <p:cond delay="0"/>
                                  </p:stCondLst>
                                  <p:childTnLst>
                                    <p:animClr clrSpc="hsl" dir="cw">
                                      <p:cBhvr override="childStyle">
                                        <p:cTn id="9" dur="500" fill="hold"/>
                                        <p:tgtEl>
                                          <p:spTgt spid="9"/>
                                        </p:tgtEl>
                                        <p:attrNameLst>
                                          <p:attrName>style.color</p:attrName>
                                        </p:attrNameLst>
                                      </p:cBhvr>
                                      <p:by>
                                        <p:hsl h="7200000" s="0" l="0"/>
                                      </p:by>
                                    </p:animClr>
                                    <p:animClr clrSpc="hsl" dir="cw">
                                      <p:cBhvr>
                                        <p:cTn id="10" dur="500" fill="hold"/>
                                        <p:tgtEl>
                                          <p:spTgt spid="9"/>
                                        </p:tgtEl>
                                        <p:attrNameLst>
                                          <p:attrName>fillcolor</p:attrName>
                                        </p:attrNameLst>
                                      </p:cBhvr>
                                      <p:by>
                                        <p:hsl h="7200000" s="0" l="0"/>
                                      </p:by>
                                    </p:animClr>
                                    <p:animClr clrSpc="hsl" dir="cw">
                                      <p:cBhvr>
                                        <p:cTn id="11" dur="500" fill="hold"/>
                                        <p:tgtEl>
                                          <p:spTgt spid="9"/>
                                        </p:tgtEl>
                                        <p:attrNameLst>
                                          <p:attrName>stroke.color</p:attrName>
                                        </p:attrNameLst>
                                      </p:cBhvr>
                                      <p:by>
                                        <p:hsl h="7200000" s="0" l="0"/>
                                      </p:by>
                                    </p:animClr>
                                    <p:set>
                                      <p:cBhvr>
                                        <p:cTn id="12" dur="500" fill="hold"/>
                                        <p:tgtEl>
                                          <p:spTgt spid="9"/>
                                        </p:tgtEl>
                                        <p:attrNameLst>
                                          <p:attrName>fill.type</p:attrName>
                                        </p:attrNameLst>
                                      </p:cBhvr>
                                      <p:to>
                                        <p:strVal val="solid"/>
                                      </p:to>
                                    </p:set>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6"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ou Ghassane\Desktop\ecology\a-investigating-an-ecosystem-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0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6000" b="1" dirty="0">
                <a:solidFill>
                  <a:srgbClr val="0000CC"/>
                </a:solidFill>
              </a:rPr>
              <a:t>النظام البيئي </a:t>
            </a:r>
            <a:r>
              <a:rPr lang="fr-FR" sz="6000" b="1" dirty="0" err="1">
                <a:solidFill>
                  <a:srgbClr val="0000CC"/>
                </a:solidFill>
              </a:rPr>
              <a:t>Ecosystem</a:t>
            </a:r>
            <a:r>
              <a:rPr lang="fr-FR" sz="6000" b="1" dirty="0">
                <a:solidFill>
                  <a:srgbClr val="0000CC"/>
                </a:solidFill>
              </a:rPr>
              <a:t> </a:t>
            </a:r>
          </a:p>
        </p:txBody>
      </p:sp>
      <p:sp>
        <p:nvSpPr>
          <p:cNvPr id="3" name="Espace réservé du contenu 2"/>
          <p:cNvSpPr>
            <a:spLocks noGrp="1"/>
          </p:cNvSpPr>
          <p:nvPr>
            <p:ph idx="1"/>
          </p:nvPr>
        </p:nvSpPr>
        <p:spPr/>
        <p:txBody>
          <a:bodyPr>
            <a:normAutofit fontScale="92500"/>
          </a:bodyPr>
          <a:lstStyle/>
          <a:p>
            <a:pPr marL="0" indent="0" algn="ctr" rtl="1">
              <a:buNone/>
            </a:pPr>
            <a:r>
              <a:rPr lang="ar-SA" sz="4000" dirty="0"/>
              <a:t>هو الوحدة البنائية الأساسية في علم البيئة، وهو عبارة عن مساحة من الطبيعة وما تحويه من مكونات حية (</a:t>
            </a:r>
            <a:r>
              <a:rPr lang="en-US" sz="4000" dirty="0" err="1"/>
              <a:t>Biocenosis</a:t>
            </a:r>
            <a:r>
              <a:rPr lang="ar-SA" sz="4000" dirty="0"/>
              <a:t>) وغير حية (</a:t>
            </a:r>
            <a:r>
              <a:rPr lang="en-US" sz="4000" dirty="0"/>
              <a:t>Biotope</a:t>
            </a:r>
            <a:r>
              <a:rPr lang="ar-SA" sz="4000" dirty="0"/>
              <a:t>).</a:t>
            </a:r>
          </a:p>
          <a:p>
            <a:pPr marL="0" indent="0" algn="ctr" rtl="1">
              <a:buNone/>
            </a:pPr>
            <a:r>
              <a:rPr lang="ar-SA" sz="4000" dirty="0"/>
              <a:t>فالكائنات التي تعيش معا في بيئة تكون أو تشكل نظاما بيئيا محددا حيث يعتمد كل منها على الآخر </a:t>
            </a:r>
            <a:r>
              <a:rPr lang="ar-SA" sz="4000" dirty="0">
                <a:solidFill>
                  <a:srgbClr val="FF0000"/>
                </a:solidFill>
              </a:rPr>
              <a:t>بروابط سلوكية وغذائية</a:t>
            </a:r>
            <a:r>
              <a:rPr lang="ar-SA" sz="4000" dirty="0"/>
              <a:t>، وعلى الظروف غير الحية المحيطة بهم، حيث يظهر بينهم انسجام وتوافق</a:t>
            </a:r>
            <a:endParaRPr lang="fr-FR" sz="4000" dirty="0"/>
          </a:p>
          <a:p>
            <a:pPr algn="ctr"/>
            <a:endParaRPr lang="fr-FR" dirty="0"/>
          </a:p>
        </p:txBody>
      </p:sp>
    </p:spTree>
    <p:extLst>
      <p:ext uri="{BB962C8B-B14F-4D97-AF65-F5344CB8AC3E}">
        <p14:creationId xmlns:p14="http://schemas.microsoft.com/office/powerpoint/2010/main" val="104829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92696"/>
            <a:ext cx="2952328" cy="792088"/>
          </a:xfrm>
          <a:solidFill>
            <a:srgbClr val="FFFF00"/>
          </a:solidFill>
        </p:spPr>
        <p:txBody>
          <a:bodyPr/>
          <a:lstStyle/>
          <a:p>
            <a:pPr marL="0" indent="0" algn="ctr">
              <a:buNone/>
            </a:pPr>
            <a:r>
              <a:rPr lang="en-US" sz="4000" b="1" dirty="0"/>
              <a:t>Ecosystem </a:t>
            </a:r>
            <a:endParaRPr lang="fr-FR" sz="4000" b="1" dirty="0"/>
          </a:p>
          <a:p>
            <a:pPr marL="0" indent="0">
              <a:buNone/>
            </a:pPr>
            <a:endParaRPr lang="fr-FR" dirty="0"/>
          </a:p>
        </p:txBody>
      </p:sp>
      <p:sp>
        <p:nvSpPr>
          <p:cNvPr id="4" name="Espace réservé du contenu 2"/>
          <p:cNvSpPr txBox="1">
            <a:spLocks/>
          </p:cNvSpPr>
          <p:nvPr/>
        </p:nvSpPr>
        <p:spPr>
          <a:xfrm>
            <a:off x="2843808" y="1286944"/>
            <a:ext cx="1378496" cy="65589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a:t>= </a:t>
            </a:r>
            <a:endParaRPr lang="fr-FR" sz="4000" b="1" dirty="0"/>
          </a:p>
          <a:p>
            <a:endParaRPr lang="fr-FR" dirty="0"/>
          </a:p>
        </p:txBody>
      </p:sp>
      <p:sp>
        <p:nvSpPr>
          <p:cNvPr id="5" name="Espace réservé du contenu 2"/>
          <p:cNvSpPr txBox="1">
            <a:spLocks/>
          </p:cNvSpPr>
          <p:nvPr/>
        </p:nvSpPr>
        <p:spPr>
          <a:xfrm>
            <a:off x="3779912" y="1682125"/>
            <a:ext cx="2520280" cy="738763"/>
          </a:xfrm>
          <a:prstGeom prst="rect">
            <a:avLst/>
          </a:prstGeom>
          <a:solidFill>
            <a:srgbClr val="FF000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err="1"/>
              <a:t>Biocenosis</a:t>
            </a:r>
            <a:endParaRPr lang="fr-FR" sz="4000" b="1" dirty="0"/>
          </a:p>
          <a:p>
            <a:endParaRPr lang="fr-FR" dirty="0"/>
          </a:p>
        </p:txBody>
      </p:sp>
      <p:sp>
        <p:nvSpPr>
          <p:cNvPr id="6" name="Espace réservé du contenu 2"/>
          <p:cNvSpPr txBox="1">
            <a:spLocks/>
          </p:cNvSpPr>
          <p:nvPr/>
        </p:nvSpPr>
        <p:spPr>
          <a:xfrm>
            <a:off x="6156176" y="2241276"/>
            <a:ext cx="792088"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a:t>+</a:t>
            </a:r>
            <a:endParaRPr lang="fr-FR" sz="4000" b="1" dirty="0"/>
          </a:p>
          <a:p>
            <a:endParaRPr lang="fr-FR" dirty="0"/>
          </a:p>
        </p:txBody>
      </p:sp>
      <p:sp>
        <p:nvSpPr>
          <p:cNvPr id="7" name="Espace réservé du contenu 2"/>
          <p:cNvSpPr txBox="1">
            <a:spLocks/>
          </p:cNvSpPr>
          <p:nvPr/>
        </p:nvSpPr>
        <p:spPr>
          <a:xfrm>
            <a:off x="334743" y="5229200"/>
            <a:ext cx="8229600" cy="936104"/>
          </a:xfrm>
          <a:prstGeom prst="rect">
            <a:avLst/>
          </a:prstGeom>
          <a:solidFill>
            <a:srgbClr val="00B0F0"/>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a:t>Ecosystem = </a:t>
            </a:r>
            <a:r>
              <a:rPr lang="en-US" sz="4000" b="1" dirty="0" err="1"/>
              <a:t>Biocenosis</a:t>
            </a:r>
            <a:r>
              <a:rPr lang="en-US" sz="4000" b="1" dirty="0"/>
              <a:t> + Biotope</a:t>
            </a:r>
            <a:endParaRPr lang="fr-FR" sz="4000" b="1" dirty="0"/>
          </a:p>
          <a:p>
            <a:endParaRPr lang="fr-FR" dirty="0"/>
          </a:p>
        </p:txBody>
      </p:sp>
      <p:sp>
        <p:nvSpPr>
          <p:cNvPr id="8" name="Espace réservé du contenu 2"/>
          <p:cNvSpPr txBox="1">
            <a:spLocks/>
          </p:cNvSpPr>
          <p:nvPr/>
        </p:nvSpPr>
        <p:spPr>
          <a:xfrm>
            <a:off x="6948264" y="2762245"/>
            <a:ext cx="1716977" cy="738763"/>
          </a:xfrm>
          <a:prstGeom prst="rect">
            <a:avLst/>
          </a:prstGeom>
          <a:solidFill>
            <a:srgbClr val="00B050"/>
          </a:solidFill>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000" b="1" dirty="0"/>
              <a:t>Biotope</a:t>
            </a:r>
            <a:endParaRPr lang="fr-FR" sz="4000" b="1" dirty="0"/>
          </a:p>
          <a:p>
            <a:endParaRPr lang="fr-FR" dirty="0"/>
          </a:p>
        </p:txBody>
      </p:sp>
    </p:spTree>
    <p:extLst>
      <p:ext uri="{BB962C8B-B14F-4D97-AF65-F5344CB8AC3E}">
        <p14:creationId xmlns:p14="http://schemas.microsoft.com/office/powerpoint/2010/main" val="251086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par>
                                <p:cTn id="24" presetID="34" presetClass="emph" presetSubtype="0" fill="hold" grpId="0" nodeType="with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7"/>
                                        </p:tgtEl>
                                        <p:attrNameLst>
                                          <p:attrName>ppt_x</p:attrName>
                                          <p:attrName>ppt_y</p:attrName>
                                        </p:attrNameLst>
                                      </p:cBhvr>
                                    </p:animMotion>
                                    <p:animRot by="1500000">
                                      <p:cBhvr>
                                        <p:cTn id="26" dur="125" fill="hold">
                                          <p:stCondLst>
                                            <p:cond delay="0"/>
                                          </p:stCondLst>
                                        </p:cTn>
                                        <p:tgtEl>
                                          <p:spTgt spid="7"/>
                                        </p:tgtEl>
                                        <p:attrNameLst>
                                          <p:attrName>r</p:attrName>
                                        </p:attrNameLst>
                                      </p:cBhvr>
                                    </p:animRot>
                                    <p:animRot by="-1500000">
                                      <p:cBhvr>
                                        <p:cTn id="27" dur="125" fill="hold">
                                          <p:stCondLst>
                                            <p:cond delay="125"/>
                                          </p:stCondLst>
                                        </p:cTn>
                                        <p:tgtEl>
                                          <p:spTgt spid="7"/>
                                        </p:tgtEl>
                                        <p:attrNameLst>
                                          <p:attrName>r</p:attrName>
                                        </p:attrNameLst>
                                      </p:cBhvr>
                                    </p:animRot>
                                    <p:animRot by="-1500000">
                                      <p:cBhvr>
                                        <p:cTn id="28" dur="125" fill="hold">
                                          <p:stCondLst>
                                            <p:cond delay="250"/>
                                          </p:stCondLst>
                                        </p:cTn>
                                        <p:tgtEl>
                                          <p:spTgt spid="7"/>
                                        </p:tgtEl>
                                        <p:attrNameLst>
                                          <p:attrName>r</p:attrName>
                                        </p:attrNameLst>
                                      </p:cBhvr>
                                    </p:animRot>
                                    <p:animRot by="1500000">
                                      <p:cBhvr>
                                        <p:cTn id="29"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animBg="1"/>
      <p:bldP spid="6" grpId="0"/>
      <p:bldP spid="7"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0" y="0"/>
            <a:ext cx="9143999" cy="685800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2519453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a:solidFill>
                  <a:srgbClr val="0000CC"/>
                </a:solidFill>
              </a:rPr>
              <a:t>المجموع الحيوي (</a:t>
            </a:r>
            <a:r>
              <a:rPr lang="ar-SA" sz="5400" b="1" dirty="0" err="1">
                <a:solidFill>
                  <a:srgbClr val="0000CC"/>
                </a:solidFill>
              </a:rPr>
              <a:t>البيوم</a:t>
            </a:r>
            <a:r>
              <a:rPr lang="ar-SA" sz="5400" b="1" dirty="0">
                <a:solidFill>
                  <a:srgbClr val="0000CC"/>
                </a:solidFill>
              </a:rPr>
              <a:t>) </a:t>
            </a:r>
            <a:r>
              <a:rPr lang="fr-FR" sz="5400" b="1" dirty="0">
                <a:solidFill>
                  <a:srgbClr val="0000CC"/>
                </a:solidFill>
              </a:rPr>
              <a:t>Biome </a:t>
            </a:r>
          </a:p>
        </p:txBody>
      </p:sp>
      <p:sp>
        <p:nvSpPr>
          <p:cNvPr id="3" name="Espace réservé du contenu 2"/>
          <p:cNvSpPr>
            <a:spLocks noGrp="1"/>
          </p:cNvSpPr>
          <p:nvPr>
            <p:ph idx="1"/>
          </p:nvPr>
        </p:nvSpPr>
        <p:spPr/>
        <p:txBody>
          <a:bodyPr>
            <a:normAutofit lnSpcReduction="10000"/>
          </a:bodyPr>
          <a:lstStyle/>
          <a:p>
            <a:pPr marL="0" indent="0" algn="ctr" rtl="1">
              <a:buNone/>
            </a:pPr>
            <a:r>
              <a:rPr lang="ar-SA" sz="4400" dirty="0"/>
              <a:t>يمكن تعريفه على أنه وحدة إحيائية أو </a:t>
            </a:r>
            <a:r>
              <a:rPr lang="ar-SA" sz="4400" dirty="0">
                <a:solidFill>
                  <a:srgbClr val="0000CC"/>
                </a:solidFill>
              </a:rPr>
              <a:t>نظام بيئي ضخم </a:t>
            </a:r>
            <a:r>
              <a:rPr lang="en-US" sz="4400" dirty="0"/>
              <a:t>Macro ecosystem  </a:t>
            </a:r>
            <a:r>
              <a:rPr lang="ar-SA" sz="4400" dirty="0"/>
              <a:t> يشمل عدد من الأنظمة البيئية مثل (الغابات والأنهار والبرك والمستنقعات) المتشابه من حيث الشكل الخارجي والعوامل البيئية السائدة، وتتميّز هذه الوحدات الإحيائية بمجموعات نباتية وحيوانية خاصة بها</a:t>
            </a:r>
            <a:endParaRPr lang="fr-FR" sz="4400" dirty="0"/>
          </a:p>
          <a:p>
            <a:endParaRPr lang="fr-FR" dirty="0"/>
          </a:p>
        </p:txBody>
      </p:sp>
    </p:spTree>
    <p:extLst>
      <p:ext uri="{BB962C8B-B14F-4D97-AF65-F5344CB8AC3E}">
        <p14:creationId xmlns:p14="http://schemas.microsoft.com/office/powerpoint/2010/main" val="3706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ou Ghassane\Desktop\ecology\biom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938" y="0"/>
            <a:ext cx="94857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06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6000" b="1" dirty="0">
                <a:solidFill>
                  <a:srgbClr val="0000CC"/>
                </a:solidFill>
              </a:rPr>
              <a:t>الغلاف الحيوي </a:t>
            </a:r>
            <a:r>
              <a:rPr lang="fr-FR" sz="6000" b="1" dirty="0" err="1">
                <a:solidFill>
                  <a:srgbClr val="0000CC"/>
                </a:solidFill>
              </a:rPr>
              <a:t>Biosphere</a:t>
            </a:r>
            <a:endParaRPr lang="fr-FR" sz="6000" b="1" dirty="0">
              <a:solidFill>
                <a:srgbClr val="0000CC"/>
              </a:solidFill>
            </a:endParaRPr>
          </a:p>
        </p:txBody>
      </p:sp>
      <p:sp>
        <p:nvSpPr>
          <p:cNvPr id="3" name="Espace réservé du contenu 2"/>
          <p:cNvSpPr>
            <a:spLocks noGrp="1"/>
          </p:cNvSpPr>
          <p:nvPr>
            <p:ph idx="1"/>
          </p:nvPr>
        </p:nvSpPr>
        <p:spPr/>
        <p:txBody>
          <a:bodyPr>
            <a:noAutofit/>
          </a:bodyPr>
          <a:lstStyle/>
          <a:p>
            <a:pPr marL="0" indent="0" algn="ctr" rtl="1">
              <a:buNone/>
            </a:pPr>
            <a:r>
              <a:rPr lang="ar-SA" sz="4400" dirty="0"/>
              <a:t>هو مجموعة النظم البيئية الموجودة في العالم، كما يمكن تعريفه على أنه الحيز الذي يمكن أن توجد به الحياة على كوكب الأرض وهو يشمل أجزاء كل من الغلاف المائي </a:t>
            </a:r>
            <a:r>
              <a:rPr lang="en-US" sz="4400" dirty="0" err="1"/>
              <a:t>Hydrosph</a:t>
            </a:r>
            <a:r>
              <a:rPr lang="fr-FR" sz="4400" dirty="0" err="1"/>
              <a:t>ere</a:t>
            </a:r>
            <a:r>
              <a:rPr lang="fr-FR" sz="4400" dirty="0"/>
              <a:t> </a:t>
            </a:r>
            <a:r>
              <a:rPr lang="ar-SA" sz="4400" dirty="0"/>
              <a:t>بنوعيه المتجمد والسائل والغلاف الهوائي </a:t>
            </a:r>
            <a:r>
              <a:rPr lang="en-US" sz="4400" dirty="0"/>
              <a:t>Atmosphere</a:t>
            </a:r>
            <a:r>
              <a:rPr lang="ar-SA" sz="4400" dirty="0"/>
              <a:t> والغلاف الصخري</a:t>
            </a:r>
            <a:r>
              <a:rPr lang="fr-FR" sz="4400" dirty="0" err="1"/>
              <a:t>Lithosphere</a:t>
            </a:r>
            <a:r>
              <a:rPr lang="fr-FR" sz="4400" dirty="0"/>
              <a:t> </a:t>
            </a:r>
          </a:p>
        </p:txBody>
      </p:sp>
    </p:spTree>
    <p:extLst>
      <p:ext uri="{BB962C8B-B14F-4D97-AF65-F5344CB8AC3E}">
        <p14:creationId xmlns:p14="http://schemas.microsoft.com/office/powerpoint/2010/main" val="172232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anim calcmode="lin" valueType="num">
                                      <p:cBhvr>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librairie.immateriel.fr/baw/9782847690620/images/e9782847690620_i0063.jpg"/>
          <p:cNvPicPr>
            <a:picLocks noGrp="1"/>
          </p:cNvPicPr>
          <p:nvPr>
            <p:ph idx="1"/>
          </p:nvPr>
        </p:nvPicPr>
        <p:blipFill>
          <a:blip r:embed="rId2"/>
          <a:srcRect/>
          <a:stretch>
            <a:fillRect/>
          </a:stretch>
        </p:blipFill>
        <p:spPr bwMode="auto">
          <a:xfrm>
            <a:off x="0" y="0"/>
            <a:ext cx="9144000" cy="6957392"/>
          </a:xfrm>
          <a:prstGeom prst="rect">
            <a:avLst/>
          </a:prstGeom>
          <a:noFill/>
          <a:ln w="9525">
            <a:noFill/>
            <a:miter lim="800000"/>
            <a:headEnd/>
            <a:tailEnd/>
          </a:ln>
        </p:spPr>
      </p:pic>
    </p:spTree>
    <p:extLst>
      <p:ext uri="{BB962C8B-B14F-4D97-AF65-F5344CB8AC3E}">
        <p14:creationId xmlns:p14="http://schemas.microsoft.com/office/powerpoint/2010/main" val="403675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a:solidFill>
                  <a:srgbClr val="0000CC"/>
                </a:solidFill>
              </a:rPr>
              <a:t>تعريف علم البيئة </a:t>
            </a:r>
            <a:r>
              <a:rPr lang="fr-FR" sz="5400" b="1" dirty="0" err="1">
                <a:solidFill>
                  <a:srgbClr val="0000CC"/>
                </a:solidFill>
              </a:rPr>
              <a:t>Ecology</a:t>
            </a:r>
            <a:endParaRPr lang="fr-FR" sz="5400" dirty="0">
              <a:solidFill>
                <a:srgbClr val="0000CC"/>
              </a:solidFill>
            </a:endParaRPr>
          </a:p>
        </p:txBody>
      </p:sp>
      <p:sp>
        <p:nvSpPr>
          <p:cNvPr id="3" name="Espace réservé du contenu 2"/>
          <p:cNvSpPr>
            <a:spLocks noGrp="1"/>
          </p:cNvSpPr>
          <p:nvPr>
            <p:ph idx="1"/>
          </p:nvPr>
        </p:nvSpPr>
        <p:spPr>
          <a:xfrm>
            <a:off x="457200" y="1916832"/>
            <a:ext cx="8229600" cy="4209331"/>
          </a:xfrm>
        </p:spPr>
        <p:txBody>
          <a:bodyPr>
            <a:noAutofit/>
          </a:bodyPr>
          <a:lstStyle/>
          <a:p>
            <a:pPr marL="0" indent="0" algn="ctr" rtl="1">
              <a:buNone/>
            </a:pPr>
            <a:r>
              <a:rPr lang="ar-SA" sz="4400" dirty="0"/>
              <a:t>علم البيئة هو أحد العلوم الطبيعية وبالتحديد أحد فروع علم الأحياء</a:t>
            </a:r>
            <a:r>
              <a:rPr lang="fr-FR" sz="4400" dirty="0"/>
              <a:t> </a:t>
            </a:r>
            <a:r>
              <a:rPr lang="ar-SA" sz="4400" dirty="0"/>
              <a:t>الذي يدرس التفاعلات بين الكائنات الحية من </a:t>
            </a:r>
            <a:r>
              <a:rPr lang="ar-SA" sz="4400" dirty="0">
                <a:solidFill>
                  <a:srgbClr val="FF0000"/>
                </a:solidFill>
              </a:rPr>
              <a:t>نبات</a:t>
            </a:r>
            <a:r>
              <a:rPr lang="ar-SA" sz="4400" dirty="0"/>
              <a:t> </a:t>
            </a:r>
            <a:r>
              <a:rPr lang="ar-SA" sz="4400" dirty="0">
                <a:solidFill>
                  <a:srgbClr val="FF0000"/>
                </a:solidFill>
              </a:rPr>
              <a:t>وحيوان</a:t>
            </a:r>
            <a:r>
              <a:rPr lang="ar-SA" sz="4400" dirty="0"/>
              <a:t> </a:t>
            </a:r>
            <a:r>
              <a:rPr lang="ar-SA" sz="4400" dirty="0">
                <a:solidFill>
                  <a:srgbClr val="FF0000"/>
                </a:solidFill>
              </a:rPr>
              <a:t>وكائنات دقيقة</a:t>
            </a:r>
            <a:r>
              <a:rPr lang="ar-SA" sz="4400" dirty="0"/>
              <a:t> مع </a:t>
            </a:r>
            <a:r>
              <a:rPr lang="ar-SA" sz="4400" dirty="0">
                <a:solidFill>
                  <a:srgbClr val="0000CC"/>
                </a:solidFill>
              </a:rPr>
              <a:t>بعضها البعض </a:t>
            </a:r>
            <a:r>
              <a:rPr lang="ar-SA" sz="4400" dirty="0"/>
              <a:t>من جهة و</a:t>
            </a:r>
            <a:r>
              <a:rPr lang="ar-SA" sz="4400" dirty="0">
                <a:solidFill>
                  <a:srgbClr val="0000CC"/>
                </a:solidFill>
              </a:rPr>
              <a:t>بالمحيط</a:t>
            </a:r>
            <a:r>
              <a:rPr lang="ar-SA" sz="4400" dirty="0"/>
              <a:t> الذي من حولها من جهة أخرى</a:t>
            </a:r>
          </a:p>
        </p:txBody>
      </p:sp>
    </p:spTree>
    <p:extLst>
      <p:ext uri="{BB962C8B-B14F-4D97-AF65-F5344CB8AC3E}">
        <p14:creationId xmlns:p14="http://schemas.microsoft.com/office/powerpoint/2010/main" val="380341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6600" b="1" dirty="0">
                <a:solidFill>
                  <a:srgbClr val="0000CC"/>
                </a:solidFill>
              </a:rPr>
              <a:t>الموطن البيئي </a:t>
            </a:r>
            <a:r>
              <a:rPr lang="fr-FR" sz="6600" b="1" dirty="0">
                <a:solidFill>
                  <a:srgbClr val="0000CC"/>
                </a:solidFill>
              </a:rPr>
              <a:t>Habitat</a:t>
            </a:r>
            <a:endParaRPr lang="fr-FR" sz="6600" dirty="0">
              <a:solidFill>
                <a:srgbClr val="0000CC"/>
              </a:solidFill>
            </a:endParaRPr>
          </a:p>
        </p:txBody>
      </p:sp>
      <p:sp>
        <p:nvSpPr>
          <p:cNvPr id="3" name="Espace réservé du contenu 2"/>
          <p:cNvSpPr>
            <a:spLocks noGrp="1"/>
          </p:cNvSpPr>
          <p:nvPr>
            <p:ph idx="1"/>
          </p:nvPr>
        </p:nvSpPr>
        <p:spPr/>
        <p:txBody>
          <a:bodyPr>
            <a:noAutofit/>
          </a:bodyPr>
          <a:lstStyle/>
          <a:p>
            <a:pPr marL="0" indent="0" algn="ctr" rtl="1">
              <a:buNone/>
            </a:pPr>
            <a:r>
              <a:rPr lang="ar-SA" sz="5400" dirty="0"/>
              <a:t>هو المكان أو السكن أو المحل الذي يحوي الكائن الحي سواء كان منفردا أو في تجمع، فيه ينمو ويتكاثر ويمكن عزله منه وقد يكون على سبيل المثال بحيرة أو تربة  أو معدة وأمعاء بعض الثدييات</a:t>
            </a:r>
            <a:endParaRPr lang="fr-FR" sz="5400" dirty="0"/>
          </a:p>
        </p:txBody>
      </p:sp>
    </p:spTree>
    <p:extLst>
      <p:ext uri="{BB962C8B-B14F-4D97-AF65-F5344CB8AC3E}">
        <p14:creationId xmlns:p14="http://schemas.microsoft.com/office/powerpoint/2010/main" val="26143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218"/>
          </a:xfrm>
        </p:spPr>
        <p:txBody>
          <a:bodyPr>
            <a:noAutofit/>
          </a:bodyPr>
          <a:lstStyle/>
          <a:p>
            <a:pPr rtl="1"/>
            <a:r>
              <a:rPr lang="ar-SA" sz="6000" b="1" dirty="0">
                <a:solidFill>
                  <a:srgbClr val="0000CC"/>
                </a:solidFill>
              </a:rPr>
              <a:t>المدى الحيوي الجغرافي</a:t>
            </a:r>
            <a:br>
              <a:rPr lang="fr-FR" sz="6000" b="1" dirty="0">
                <a:solidFill>
                  <a:srgbClr val="0000CC"/>
                </a:solidFill>
              </a:rPr>
            </a:br>
            <a:r>
              <a:rPr lang="ar-SA" sz="6000" b="1" dirty="0">
                <a:solidFill>
                  <a:srgbClr val="0000CC"/>
                </a:solidFill>
              </a:rPr>
              <a:t> </a:t>
            </a:r>
            <a:r>
              <a:rPr lang="fr-FR" sz="6000" b="1" dirty="0">
                <a:solidFill>
                  <a:srgbClr val="0000CC"/>
                </a:solidFill>
              </a:rPr>
              <a:t>Biotope</a:t>
            </a:r>
            <a:endParaRPr lang="fr-FR" sz="6000" dirty="0">
              <a:solidFill>
                <a:srgbClr val="0000CC"/>
              </a:solidFill>
            </a:endParaRPr>
          </a:p>
        </p:txBody>
      </p:sp>
      <p:sp>
        <p:nvSpPr>
          <p:cNvPr id="3" name="Espace réservé du contenu 2"/>
          <p:cNvSpPr>
            <a:spLocks noGrp="1"/>
          </p:cNvSpPr>
          <p:nvPr>
            <p:ph idx="1"/>
          </p:nvPr>
        </p:nvSpPr>
        <p:spPr>
          <a:xfrm>
            <a:off x="457200" y="2780928"/>
            <a:ext cx="8229600" cy="3345235"/>
          </a:xfrm>
        </p:spPr>
        <p:txBody>
          <a:bodyPr>
            <a:normAutofit/>
          </a:bodyPr>
          <a:lstStyle/>
          <a:p>
            <a:pPr marL="0" indent="0" algn="ctr" rtl="1">
              <a:buNone/>
            </a:pPr>
            <a:r>
              <a:rPr lang="ar-SA" sz="6000" dirty="0"/>
              <a:t>هو عبارة عن </a:t>
            </a:r>
            <a:r>
              <a:rPr lang="ar-SA" sz="6000" dirty="0">
                <a:solidFill>
                  <a:srgbClr val="0000CC"/>
                </a:solidFill>
              </a:rPr>
              <a:t>الوسط الفيزيائي </a:t>
            </a:r>
            <a:r>
              <a:rPr lang="ar-SA" sz="6000" dirty="0"/>
              <a:t>الذي يعيش فيه هذا التجمع من الكائنات الحية</a:t>
            </a:r>
            <a:endParaRPr lang="fr-FR" sz="6000" dirty="0"/>
          </a:p>
        </p:txBody>
      </p:sp>
    </p:spTree>
    <p:extLst>
      <p:ext uri="{BB962C8B-B14F-4D97-AF65-F5344CB8AC3E}">
        <p14:creationId xmlns:p14="http://schemas.microsoft.com/office/powerpoint/2010/main" val="288847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32" presetClass="emph" presetSubtype="0" fill="hold" grpId="0" nodeType="withEffect">
                                  <p:stCondLst>
                                    <p:cond delay="0"/>
                                  </p:stCondLst>
                                  <p:childTnLst>
                                    <p:animRot by="120000">
                                      <p:cBhvr>
                                        <p:cTn id="9" dur="100" fill="hold">
                                          <p:stCondLst>
                                            <p:cond delay="0"/>
                                          </p:stCondLst>
                                        </p:cTn>
                                        <p:tgtEl>
                                          <p:spTgt spid="3">
                                            <p:txEl>
                                              <p:pRg st="0" end="0"/>
                                            </p:txEl>
                                          </p:spTgt>
                                        </p:tgtEl>
                                        <p:attrNameLst>
                                          <p:attrName>r</p:attrName>
                                        </p:attrNameLst>
                                      </p:cBhvr>
                                    </p:animRot>
                                    <p:animRot by="-240000">
                                      <p:cBhvr>
                                        <p:cTn id="10" dur="200" fill="hold">
                                          <p:stCondLst>
                                            <p:cond delay="200"/>
                                          </p:stCondLst>
                                        </p:cTn>
                                        <p:tgtEl>
                                          <p:spTgt spid="3">
                                            <p:txEl>
                                              <p:pRg st="0" end="0"/>
                                            </p:txEl>
                                          </p:spTgt>
                                        </p:tgtEl>
                                        <p:attrNameLst>
                                          <p:attrName>r</p:attrName>
                                        </p:attrNameLst>
                                      </p:cBhvr>
                                    </p:animRot>
                                    <p:animRot by="240000">
                                      <p:cBhvr>
                                        <p:cTn id="11" dur="200" fill="hold">
                                          <p:stCondLst>
                                            <p:cond delay="400"/>
                                          </p:stCondLst>
                                        </p:cTn>
                                        <p:tgtEl>
                                          <p:spTgt spid="3">
                                            <p:txEl>
                                              <p:pRg st="0" end="0"/>
                                            </p:txEl>
                                          </p:spTgt>
                                        </p:tgtEl>
                                        <p:attrNameLst>
                                          <p:attrName>r</p:attrName>
                                        </p:attrNameLst>
                                      </p:cBhvr>
                                    </p:animRot>
                                    <p:animRot by="-240000">
                                      <p:cBhvr>
                                        <p:cTn id="12" dur="200" fill="hold">
                                          <p:stCondLst>
                                            <p:cond delay="600"/>
                                          </p:stCondLst>
                                        </p:cTn>
                                        <p:tgtEl>
                                          <p:spTgt spid="3">
                                            <p:txEl>
                                              <p:pRg st="0" end="0"/>
                                            </p:txEl>
                                          </p:spTgt>
                                        </p:tgtEl>
                                        <p:attrNameLst>
                                          <p:attrName>r</p:attrName>
                                        </p:attrNameLst>
                                      </p:cBhvr>
                                    </p:animRot>
                                    <p:animRot by="120000">
                                      <p:cBhvr>
                                        <p:cTn id="13"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642194"/>
          </a:xfrm>
        </p:spPr>
        <p:txBody>
          <a:bodyPr>
            <a:noAutofit/>
          </a:bodyPr>
          <a:lstStyle/>
          <a:p>
            <a:pPr rtl="1"/>
            <a:r>
              <a:rPr lang="ar-SA" sz="5400" b="1" dirty="0">
                <a:solidFill>
                  <a:srgbClr val="0000CC"/>
                </a:solidFill>
              </a:rPr>
              <a:t>المجمع الحيوي</a:t>
            </a:r>
            <a:br>
              <a:rPr lang="fr-FR" sz="5400" b="1" dirty="0">
                <a:solidFill>
                  <a:srgbClr val="0000CC"/>
                </a:solidFill>
              </a:rPr>
            </a:br>
            <a:r>
              <a:rPr lang="fr-FR" sz="5400" b="1" dirty="0" err="1">
                <a:solidFill>
                  <a:srgbClr val="0000CC"/>
                </a:solidFill>
              </a:rPr>
              <a:t>Biocenosis</a:t>
            </a:r>
            <a:r>
              <a:rPr lang="fr-FR" sz="5400" b="1" dirty="0">
                <a:solidFill>
                  <a:srgbClr val="0000CC"/>
                </a:solidFill>
              </a:rPr>
              <a:t> </a:t>
            </a:r>
            <a:endParaRPr lang="fr-FR" sz="5400" dirty="0">
              <a:solidFill>
                <a:srgbClr val="0000CC"/>
              </a:solidFill>
            </a:endParaRPr>
          </a:p>
        </p:txBody>
      </p:sp>
      <p:sp>
        <p:nvSpPr>
          <p:cNvPr id="3" name="Espace réservé du contenu 2"/>
          <p:cNvSpPr>
            <a:spLocks noGrp="1"/>
          </p:cNvSpPr>
          <p:nvPr>
            <p:ph idx="1"/>
          </p:nvPr>
        </p:nvSpPr>
        <p:spPr>
          <a:xfrm>
            <a:off x="323528" y="2204864"/>
            <a:ext cx="8229600" cy="2260848"/>
          </a:xfrm>
        </p:spPr>
        <p:txBody>
          <a:bodyPr>
            <a:normAutofit/>
          </a:bodyPr>
          <a:lstStyle/>
          <a:p>
            <a:pPr marL="0" indent="0" algn="ctr" rtl="1">
              <a:buNone/>
            </a:pPr>
            <a:r>
              <a:rPr lang="ar-SA" sz="6600" dirty="0"/>
              <a:t>هو </a:t>
            </a:r>
            <a:r>
              <a:rPr lang="ar-SA" sz="6600" dirty="0">
                <a:solidFill>
                  <a:srgbClr val="0000CC"/>
                </a:solidFill>
              </a:rPr>
              <a:t>مجمل </a:t>
            </a:r>
            <a:r>
              <a:rPr lang="ar-SA" sz="6000" dirty="0">
                <a:solidFill>
                  <a:srgbClr val="0000CC"/>
                </a:solidFill>
              </a:rPr>
              <a:t>الكائنات</a:t>
            </a:r>
            <a:r>
              <a:rPr lang="ar-SA" sz="6600" dirty="0">
                <a:solidFill>
                  <a:srgbClr val="0000CC"/>
                </a:solidFill>
              </a:rPr>
              <a:t> الحية </a:t>
            </a:r>
            <a:r>
              <a:rPr lang="ar-SA" sz="6600" dirty="0"/>
              <a:t>المشكلة للنظام البيئي</a:t>
            </a:r>
            <a:endParaRPr lang="fr-FR" sz="6600" dirty="0"/>
          </a:p>
          <a:p>
            <a:endParaRPr lang="fr-FR" sz="2000" dirty="0"/>
          </a:p>
        </p:txBody>
      </p:sp>
      <p:sp>
        <p:nvSpPr>
          <p:cNvPr id="4" name="Espace réservé du contenu 2"/>
          <p:cNvSpPr txBox="1">
            <a:spLocks/>
          </p:cNvSpPr>
          <p:nvPr/>
        </p:nvSpPr>
        <p:spPr>
          <a:xfrm>
            <a:off x="453298" y="4869160"/>
            <a:ext cx="8229600" cy="79208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4300" b="1" dirty="0" err="1"/>
              <a:t>Biocenosis</a:t>
            </a:r>
            <a:r>
              <a:rPr lang="fr-FR" sz="4300" b="1" dirty="0"/>
              <a:t> = </a:t>
            </a:r>
            <a:r>
              <a:rPr lang="fr-FR" sz="4300" b="1" dirty="0" err="1"/>
              <a:t>Zoocenosis</a:t>
            </a:r>
            <a:r>
              <a:rPr lang="fr-FR" sz="4300" b="1" dirty="0"/>
              <a:t> + </a:t>
            </a:r>
            <a:r>
              <a:rPr lang="fr-FR" sz="4300" b="1" dirty="0" err="1"/>
              <a:t>Phytocenosis</a:t>
            </a:r>
            <a:endParaRPr lang="fr-FR" sz="4300" b="1" dirty="0"/>
          </a:p>
          <a:p>
            <a:endParaRPr lang="fr-FR" dirty="0"/>
          </a:p>
        </p:txBody>
      </p:sp>
    </p:spTree>
    <p:extLst>
      <p:ext uri="{BB962C8B-B14F-4D97-AF65-F5344CB8AC3E}">
        <p14:creationId xmlns:p14="http://schemas.microsoft.com/office/powerpoint/2010/main" val="22849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bou Ghassane\Desktop\ecology\ecosyste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91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chemeClr val="accent5">
              <a:lumMod val="40000"/>
              <a:lumOff val="60000"/>
            </a:schemeClr>
          </a:solidFill>
        </p:spPr>
        <p:txBody>
          <a:bodyPr>
            <a:normAutofit/>
          </a:bodyPr>
          <a:lstStyle/>
          <a:p>
            <a:r>
              <a:rPr lang="ar-SA" sz="8000" b="1" dirty="0"/>
              <a:t>سابعا</a:t>
            </a:r>
            <a:endParaRPr lang="fr-FR" dirty="0"/>
          </a:p>
        </p:txBody>
      </p:sp>
      <p:sp>
        <p:nvSpPr>
          <p:cNvPr id="3" name="Espace réservé du contenu 2"/>
          <p:cNvSpPr>
            <a:spLocks noGrp="1"/>
          </p:cNvSpPr>
          <p:nvPr>
            <p:ph idx="1"/>
          </p:nvPr>
        </p:nvSpPr>
        <p:spPr>
          <a:xfrm>
            <a:off x="457200" y="2276872"/>
            <a:ext cx="8229600" cy="3849291"/>
          </a:xfrm>
          <a:solidFill>
            <a:schemeClr val="accent6">
              <a:lumMod val="60000"/>
              <a:lumOff val="40000"/>
            </a:schemeClr>
          </a:solidFill>
        </p:spPr>
        <p:txBody>
          <a:bodyPr>
            <a:normAutofit/>
          </a:bodyPr>
          <a:lstStyle/>
          <a:p>
            <a:pPr marL="0" indent="0" algn="ctr" rtl="1">
              <a:buNone/>
            </a:pPr>
            <a:r>
              <a:rPr lang="ar-SA" sz="7200" b="1" dirty="0"/>
              <a:t>مفهوم العوامل البيئية</a:t>
            </a:r>
            <a:br>
              <a:rPr lang="fr-FR" sz="7200" b="1" dirty="0"/>
            </a:br>
            <a:r>
              <a:rPr lang="fr-FR" sz="7200" b="1" dirty="0"/>
              <a:t>Concept of </a:t>
            </a:r>
            <a:r>
              <a:rPr lang="fr-FR" sz="7200" b="1" dirty="0" err="1"/>
              <a:t>ecological</a:t>
            </a:r>
            <a:r>
              <a:rPr lang="fr-FR" sz="7200" b="1" dirty="0"/>
              <a:t> </a:t>
            </a:r>
            <a:r>
              <a:rPr lang="fr-FR" sz="7200" b="1" dirty="0" err="1"/>
              <a:t>factors</a:t>
            </a:r>
            <a:r>
              <a:rPr lang="fr-FR" sz="7200" b="1" dirty="0"/>
              <a:t>  </a:t>
            </a:r>
            <a:endParaRPr lang="fr-FR" sz="7200" dirty="0"/>
          </a:p>
        </p:txBody>
      </p:sp>
    </p:spTree>
    <p:extLst>
      <p:ext uri="{BB962C8B-B14F-4D97-AF65-F5344CB8AC3E}">
        <p14:creationId xmlns:p14="http://schemas.microsoft.com/office/powerpoint/2010/main" val="311905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rmAutofit fontScale="90000"/>
          </a:bodyPr>
          <a:lstStyle/>
          <a:p>
            <a:pPr rtl="1"/>
            <a:r>
              <a:rPr lang="ar-SA" b="1" dirty="0">
                <a:solidFill>
                  <a:srgbClr val="0000CC"/>
                </a:solidFill>
              </a:rPr>
              <a:t>مفهوم العوامل البيئية</a:t>
            </a:r>
            <a:br>
              <a:rPr lang="fr-FR" b="1" dirty="0">
                <a:solidFill>
                  <a:srgbClr val="0000CC"/>
                </a:solidFill>
              </a:rPr>
            </a:br>
            <a:r>
              <a:rPr lang="fr-FR" b="1" dirty="0">
                <a:solidFill>
                  <a:srgbClr val="0000CC"/>
                </a:solidFill>
              </a:rPr>
              <a:t>Concept of </a:t>
            </a:r>
            <a:r>
              <a:rPr lang="fr-FR" b="1" dirty="0" err="1">
                <a:solidFill>
                  <a:srgbClr val="0000CC"/>
                </a:solidFill>
              </a:rPr>
              <a:t>ecological</a:t>
            </a:r>
            <a:r>
              <a:rPr lang="fr-FR" b="1" dirty="0">
                <a:solidFill>
                  <a:srgbClr val="0000CC"/>
                </a:solidFill>
              </a:rPr>
              <a:t> </a:t>
            </a:r>
            <a:r>
              <a:rPr lang="fr-FR" b="1" dirty="0" err="1">
                <a:solidFill>
                  <a:srgbClr val="0000CC"/>
                </a:solidFill>
              </a:rPr>
              <a:t>factors</a:t>
            </a:r>
            <a:r>
              <a:rPr lang="fr-FR" b="1" dirty="0">
                <a:solidFill>
                  <a:srgbClr val="0000CC"/>
                </a:solidFill>
              </a:rPr>
              <a:t>  </a:t>
            </a:r>
            <a:endParaRPr lang="fr-FR"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5400" dirty="0"/>
              <a:t>العوامل البيئية هي مجمل عوامل الوسط المختلفة التي يمكن أن تؤثر على الكائن الحي </a:t>
            </a:r>
            <a:r>
              <a:rPr lang="ar-SA" sz="5400" dirty="0">
                <a:solidFill>
                  <a:srgbClr val="0000CC"/>
                </a:solidFill>
              </a:rPr>
              <a:t>على الأقل خلال فترة من مراحل تطوره</a:t>
            </a:r>
            <a:r>
              <a:rPr lang="ar-SA" sz="5400" dirty="0"/>
              <a:t>، والتي يمكن تنقسم إلى:</a:t>
            </a:r>
            <a:endParaRPr lang="fr-FR" sz="5400" dirty="0"/>
          </a:p>
          <a:p>
            <a:endParaRPr lang="fr-FR" sz="5400" dirty="0"/>
          </a:p>
        </p:txBody>
      </p:sp>
    </p:spTree>
    <p:extLst>
      <p:ext uri="{BB962C8B-B14F-4D97-AF65-F5344CB8AC3E}">
        <p14:creationId xmlns:p14="http://schemas.microsoft.com/office/powerpoint/2010/main" val="150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t>عوامل حيوية </a:t>
            </a:r>
            <a:r>
              <a:rPr lang="fr-FR" b="1" dirty="0" err="1"/>
              <a:t>Biotic</a:t>
            </a:r>
            <a:r>
              <a:rPr lang="fr-FR" b="1" dirty="0"/>
              <a:t> </a:t>
            </a:r>
            <a:r>
              <a:rPr lang="fr-FR" b="1" dirty="0" err="1"/>
              <a:t>Factors</a:t>
            </a:r>
            <a:r>
              <a:rPr lang="fr-FR" b="1" dirty="0"/>
              <a:t> </a:t>
            </a:r>
            <a:endParaRPr lang="fr-FR" dirty="0"/>
          </a:p>
        </p:txBody>
      </p:sp>
      <p:sp>
        <p:nvSpPr>
          <p:cNvPr id="3" name="Espace réservé du contenu 2"/>
          <p:cNvSpPr>
            <a:spLocks noGrp="1"/>
          </p:cNvSpPr>
          <p:nvPr>
            <p:ph idx="1"/>
          </p:nvPr>
        </p:nvSpPr>
        <p:spPr/>
        <p:txBody>
          <a:bodyPr>
            <a:normAutofit/>
          </a:bodyPr>
          <a:lstStyle/>
          <a:p>
            <a:pPr marL="0" indent="0" algn="ctr" rtl="1">
              <a:buNone/>
            </a:pPr>
            <a:r>
              <a:rPr lang="ar-SA" sz="4800" dirty="0"/>
              <a:t>هي مجموع التأثيرات والعلاقات الموجودة بين أفراد النوع الواحد من جهة، وبين أفراد من أنواع مختلفة (التغذية، الافتراس التطفل التعايش.... الخ)، كذلك يمكن الأخذ في الحسبان تأثير النشاطات المختلفة للإنسان</a:t>
            </a:r>
            <a:endParaRPr lang="fr-FR" sz="4800" dirty="0"/>
          </a:p>
        </p:txBody>
      </p:sp>
    </p:spTree>
    <p:extLst>
      <p:ext uri="{BB962C8B-B14F-4D97-AF65-F5344CB8AC3E}">
        <p14:creationId xmlns:p14="http://schemas.microsoft.com/office/powerpoint/2010/main" val="109739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b="1" dirty="0">
                <a:solidFill>
                  <a:srgbClr val="0000CC"/>
                </a:solidFill>
              </a:rPr>
              <a:t>عوامل لاحيوية </a:t>
            </a:r>
            <a:r>
              <a:rPr lang="fr-FR" b="1" dirty="0" err="1">
                <a:solidFill>
                  <a:srgbClr val="0000CC"/>
                </a:solidFill>
              </a:rPr>
              <a:t>Abiotic</a:t>
            </a:r>
            <a:r>
              <a:rPr lang="fr-FR" b="1" dirty="0">
                <a:solidFill>
                  <a:srgbClr val="0000CC"/>
                </a:solidFill>
              </a:rPr>
              <a:t> </a:t>
            </a:r>
            <a:r>
              <a:rPr lang="fr-FR" b="1" dirty="0" err="1">
                <a:solidFill>
                  <a:srgbClr val="0000CC"/>
                </a:solidFill>
              </a:rPr>
              <a:t>Factors</a:t>
            </a:r>
            <a:r>
              <a:rPr lang="fr-FR" b="1" dirty="0">
                <a:solidFill>
                  <a:srgbClr val="0000CC"/>
                </a:solidFill>
              </a:rPr>
              <a:t> </a:t>
            </a:r>
            <a:endParaRPr lang="fr-FR"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4800" dirty="0"/>
              <a:t>وهي مجمل الخصائص </a:t>
            </a:r>
            <a:r>
              <a:rPr lang="ar-SA" sz="4800" dirty="0" err="1"/>
              <a:t>الفيزيوكيميائية</a:t>
            </a:r>
            <a:r>
              <a:rPr lang="ar-SA" sz="4800" dirty="0"/>
              <a:t> للوسط والعوامل المناخية (حرارة، أمطار، إضاءة، رياح، الضغط الجوي،..... الخ) والعوامل الترابية (قوام وتركيب التربة، مكوناتها الكيميائية، .... الخ)</a:t>
            </a:r>
            <a:endParaRPr lang="fr-FR" sz="4800" dirty="0"/>
          </a:p>
        </p:txBody>
      </p:sp>
    </p:spTree>
    <p:extLst>
      <p:ext uri="{BB962C8B-B14F-4D97-AF65-F5344CB8AC3E}">
        <p14:creationId xmlns:p14="http://schemas.microsoft.com/office/powerpoint/2010/main" val="347459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b="1" dirty="0"/>
              <a:t>يمكن دراسة تأثير هذه العوامل على عدة مستويات:</a:t>
            </a:r>
            <a:endParaRPr lang="fr-FR" b="1" dirty="0"/>
          </a:p>
        </p:txBody>
      </p:sp>
      <p:sp>
        <p:nvSpPr>
          <p:cNvPr id="3" name="Espace réservé du contenu 2"/>
          <p:cNvSpPr>
            <a:spLocks noGrp="1"/>
          </p:cNvSpPr>
          <p:nvPr>
            <p:ph idx="1"/>
          </p:nvPr>
        </p:nvSpPr>
        <p:spPr>
          <a:xfrm>
            <a:off x="457200" y="2132856"/>
            <a:ext cx="8229600" cy="3993307"/>
          </a:xfrm>
        </p:spPr>
        <p:txBody>
          <a:bodyPr>
            <a:normAutofit/>
          </a:bodyPr>
          <a:lstStyle/>
          <a:p>
            <a:pPr lvl="0" algn="r" rtl="1">
              <a:lnSpc>
                <a:spcPct val="150000"/>
              </a:lnSpc>
            </a:pPr>
            <a:r>
              <a:rPr lang="ar-SA" sz="4400" dirty="0"/>
              <a:t>على مستوى الفرد </a:t>
            </a:r>
            <a:r>
              <a:rPr lang="fr-FR" sz="4400" dirty="0" err="1"/>
              <a:t>Individual</a:t>
            </a:r>
            <a:r>
              <a:rPr lang="fr-FR" sz="4400" dirty="0"/>
              <a:t> </a:t>
            </a:r>
            <a:r>
              <a:rPr lang="fr-FR" sz="4400" dirty="0" err="1"/>
              <a:t>level</a:t>
            </a:r>
            <a:r>
              <a:rPr lang="fr-FR" sz="4400" dirty="0"/>
              <a:t> </a:t>
            </a:r>
          </a:p>
          <a:p>
            <a:pPr lvl="0" algn="r" rtl="1">
              <a:lnSpc>
                <a:spcPct val="150000"/>
              </a:lnSpc>
            </a:pPr>
            <a:r>
              <a:rPr lang="ar-SA" sz="4400" dirty="0"/>
              <a:t>على مستوى العشيرة</a:t>
            </a:r>
            <a:r>
              <a:rPr lang="fr-FR" sz="4400" dirty="0"/>
              <a:t>Population </a:t>
            </a:r>
            <a:r>
              <a:rPr lang="fr-FR" sz="4400" dirty="0" err="1"/>
              <a:t>level</a:t>
            </a:r>
            <a:r>
              <a:rPr lang="fr-FR" sz="4400" dirty="0"/>
              <a:t> </a:t>
            </a:r>
          </a:p>
          <a:p>
            <a:pPr algn="r" rtl="1">
              <a:lnSpc>
                <a:spcPct val="150000"/>
              </a:lnSpc>
            </a:pPr>
            <a:r>
              <a:rPr lang="ar-SA" sz="4400" dirty="0"/>
              <a:t>على مستوى المجتمع </a:t>
            </a:r>
            <a:r>
              <a:rPr lang="fr-FR" sz="4400" dirty="0" err="1"/>
              <a:t>Community</a:t>
            </a:r>
            <a:r>
              <a:rPr lang="fr-FR" sz="4400" dirty="0"/>
              <a:t> </a:t>
            </a:r>
            <a:r>
              <a:rPr lang="fr-FR" sz="4400" dirty="0" err="1"/>
              <a:t>level</a:t>
            </a:r>
            <a:endParaRPr lang="fr-FR" sz="4400" dirty="0"/>
          </a:p>
        </p:txBody>
      </p:sp>
    </p:spTree>
    <p:extLst>
      <p:ext uri="{BB962C8B-B14F-4D97-AF65-F5344CB8AC3E}">
        <p14:creationId xmlns:p14="http://schemas.microsoft.com/office/powerpoint/2010/main" val="10390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a:solidFill>
            <a:schemeClr val="accent5">
              <a:lumMod val="40000"/>
              <a:lumOff val="60000"/>
            </a:schemeClr>
          </a:solidFill>
        </p:spPr>
        <p:txBody>
          <a:bodyPr>
            <a:normAutofit fontScale="90000"/>
          </a:bodyPr>
          <a:lstStyle/>
          <a:p>
            <a:r>
              <a:rPr lang="ar-SA" sz="9800" b="1" dirty="0"/>
              <a:t>ثامنا</a:t>
            </a:r>
            <a:endParaRPr lang="fr-FR" dirty="0"/>
          </a:p>
        </p:txBody>
      </p:sp>
      <p:sp>
        <p:nvSpPr>
          <p:cNvPr id="3" name="Espace réservé du contenu 2"/>
          <p:cNvSpPr>
            <a:spLocks noGrp="1"/>
          </p:cNvSpPr>
          <p:nvPr>
            <p:ph idx="1"/>
          </p:nvPr>
        </p:nvSpPr>
        <p:spPr>
          <a:solidFill>
            <a:schemeClr val="accent6">
              <a:lumMod val="60000"/>
              <a:lumOff val="40000"/>
            </a:schemeClr>
          </a:solidFill>
        </p:spPr>
        <p:txBody>
          <a:bodyPr>
            <a:normAutofit/>
          </a:bodyPr>
          <a:lstStyle/>
          <a:p>
            <a:pPr marL="0" indent="0" algn="ctr" rtl="1">
              <a:buNone/>
            </a:pPr>
            <a:r>
              <a:rPr lang="ar-SA" sz="8800" b="1" dirty="0"/>
              <a:t>مكونات النظام البيئي</a:t>
            </a:r>
            <a:br>
              <a:rPr lang="fr-FR" sz="8800" b="1" dirty="0"/>
            </a:br>
            <a:r>
              <a:rPr lang="fr-FR" sz="8800" b="1" dirty="0"/>
              <a:t> Components of an </a:t>
            </a:r>
            <a:r>
              <a:rPr lang="fr-FR" sz="8800" b="1" dirty="0" err="1"/>
              <a:t>ecosystem</a:t>
            </a:r>
            <a:r>
              <a:rPr lang="fr-FR" sz="8800" b="1" dirty="0"/>
              <a:t> </a:t>
            </a:r>
            <a:endParaRPr lang="fr-FR" sz="8800" dirty="0"/>
          </a:p>
        </p:txBody>
      </p:sp>
    </p:spTree>
    <p:extLst>
      <p:ext uri="{BB962C8B-B14F-4D97-AF65-F5344CB8AC3E}">
        <p14:creationId xmlns:p14="http://schemas.microsoft.com/office/powerpoint/2010/main" val="3864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arn(inVertical)">
                                      <p:cBhvr>
                                        <p:cTn id="10" dur="500"/>
                                        <p:tgtEl>
                                          <p:spTgt spid="3">
                                            <p:bg/>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lstStyle/>
          <a:p>
            <a:pPr marL="0" indent="0" algn="ctr" rtl="1">
              <a:buNone/>
            </a:pPr>
            <a:r>
              <a:rPr lang="ar-SA" sz="5400" dirty="0"/>
              <a:t>أصل الكلمة مشتق من المقطع اليوناني</a:t>
            </a:r>
            <a:r>
              <a:rPr lang="fr-FR" sz="5400" dirty="0"/>
              <a:t> </a:t>
            </a:r>
            <a:r>
              <a:rPr lang="fr-FR" sz="5400" dirty="0" err="1"/>
              <a:t>Oikes</a:t>
            </a:r>
            <a:r>
              <a:rPr lang="fr-FR" sz="5400" dirty="0"/>
              <a:t> </a:t>
            </a:r>
            <a:r>
              <a:rPr lang="ar-SA" sz="5400" dirty="0"/>
              <a:t>والتي تعني </a:t>
            </a:r>
            <a:r>
              <a:rPr lang="ar-SA" sz="5400" dirty="0">
                <a:solidFill>
                  <a:srgbClr val="0000CC"/>
                </a:solidFill>
              </a:rPr>
              <a:t>بيت</a:t>
            </a:r>
            <a:r>
              <a:rPr lang="ar-SA" sz="5400" dirty="0"/>
              <a:t> و</a:t>
            </a:r>
            <a:r>
              <a:rPr lang="fr-FR" sz="5400" dirty="0"/>
              <a:t> </a:t>
            </a:r>
            <a:r>
              <a:rPr lang="ar-SA" sz="5400" dirty="0"/>
              <a:t>   </a:t>
            </a:r>
            <a:r>
              <a:rPr lang="fr-FR" sz="5400" dirty="0"/>
              <a:t>Logos </a:t>
            </a:r>
            <a:r>
              <a:rPr lang="ar-SA" sz="5400" dirty="0"/>
              <a:t> تعني </a:t>
            </a:r>
            <a:r>
              <a:rPr lang="ar-SA" sz="5400" dirty="0">
                <a:solidFill>
                  <a:srgbClr val="0000CC"/>
                </a:solidFill>
              </a:rPr>
              <a:t>علم</a:t>
            </a:r>
            <a:r>
              <a:rPr lang="ar-SA" sz="5400" dirty="0"/>
              <a:t>. وبذلك تكون كلمة إيكولوجي هي علم دراسة أماكن معيشة الكائنات الحية وكل ما يحيط بها</a:t>
            </a:r>
            <a:endParaRPr lang="fr-FR" sz="5400" dirty="0"/>
          </a:p>
          <a:p>
            <a:endParaRPr lang="fr-FR" dirty="0"/>
          </a:p>
        </p:txBody>
      </p:sp>
    </p:spTree>
    <p:extLst>
      <p:ext uri="{BB962C8B-B14F-4D97-AF65-F5344CB8AC3E}">
        <p14:creationId xmlns:p14="http://schemas.microsoft.com/office/powerpoint/2010/main" val="388342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858218"/>
          </a:xfrm>
        </p:spPr>
        <p:txBody>
          <a:bodyPr>
            <a:noAutofit/>
          </a:bodyPr>
          <a:lstStyle/>
          <a:p>
            <a:pPr rtl="1"/>
            <a:r>
              <a:rPr lang="ar-SA" sz="4800" b="1" dirty="0"/>
              <a:t>مكونات النظام البيئي</a:t>
            </a:r>
            <a:br>
              <a:rPr lang="fr-FR" sz="4800" b="1" dirty="0"/>
            </a:br>
            <a:r>
              <a:rPr lang="fr-FR" sz="4800" b="1" dirty="0"/>
              <a:t> Components of an </a:t>
            </a:r>
            <a:r>
              <a:rPr lang="fr-FR" sz="4800" b="1" dirty="0" err="1"/>
              <a:t>ecosystem</a:t>
            </a:r>
            <a:r>
              <a:rPr lang="fr-FR" sz="4800" b="1" dirty="0"/>
              <a:t> </a:t>
            </a:r>
            <a:endParaRPr lang="fr-FR" sz="4800" dirty="0"/>
          </a:p>
        </p:txBody>
      </p:sp>
      <p:sp>
        <p:nvSpPr>
          <p:cNvPr id="4" name="Titre 1"/>
          <p:cNvSpPr txBox="1">
            <a:spLocks/>
          </p:cNvSpPr>
          <p:nvPr/>
        </p:nvSpPr>
        <p:spPr>
          <a:xfrm>
            <a:off x="467544" y="2780928"/>
            <a:ext cx="8229600" cy="1143000"/>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000" b="1" dirty="0"/>
              <a:t>المكونات الحية أو الكائنات الحية</a:t>
            </a:r>
            <a:br>
              <a:rPr lang="fr-FR" sz="4000" b="1" dirty="0"/>
            </a:br>
            <a:r>
              <a:rPr lang="ar-SA" sz="4000" b="1" dirty="0"/>
              <a:t> </a:t>
            </a:r>
            <a:r>
              <a:rPr lang="fr-FR" sz="4000" b="1" dirty="0" err="1"/>
              <a:t>Biotic</a:t>
            </a:r>
            <a:r>
              <a:rPr lang="fr-FR" sz="4000" b="1" dirty="0"/>
              <a:t> components</a:t>
            </a:r>
            <a:endParaRPr lang="fr-FR" sz="4000" dirty="0"/>
          </a:p>
        </p:txBody>
      </p:sp>
      <p:sp>
        <p:nvSpPr>
          <p:cNvPr id="5" name="Titre 1"/>
          <p:cNvSpPr txBox="1">
            <a:spLocks/>
          </p:cNvSpPr>
          <p:nvPr/>
        </p:nvSpPr>
        <p:spPr>
          <a:xfrm>
            <a:off x="467544" y="4725144"/>
            <a:ext cx="8229600" cy="1143000"/>
          </a:xfrm>
          <a:prstGeom prst="rect">
            <a:avLst/>
          </a:prstGeom>
          <a:solidFill>
            <a:schemeClr val="accent2">
              <a:lumMod val="60000"/>
              <a:lumOff val="40000"/>
            </a:schemeClr>
          </a:solidFill>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t>المكونات الغير حية</a:t>
            </a:r>
            <a:br>
              <a:rPr lang="fr-FR" b="1" dirty="0"/>
            </a:br>
            <a:r>
              <a:rPr lang="ar-SA" b="1" dirty="0"/>
              <a:t> </a:t>
            </a:r>
            <a:r>
              <a:rPr lang="en-US" b="1" dirty="0"/>
              <a:t>Abiotic components</a:t>
            </a:r>
            <a:endParaRPr lang="fr-FR" dirty="0"/>
          </a:p>
        </p:txBody>
      </p:sp>
    </p:spTree>
    <p:extLst>
      <p:ext uri="{BB962C8B-B14F-4D97-AF65-F5344CB8AC3E}">
        <p14:creationId xmlns:p14="http://schemas.microsoft.com/office/powerpoint/2010/main" val="144884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82154"/>
          </a:xfrm>
        </p:spPr>
        <p:txBody>
          <a:bodyPr>
            <a:noAutofit/>
          </a:bodyPr>
          <a:lstStyle/>
          <a:p>
            <a:pPr rtl="1"/>
            <a:r>
              <a:rPr lang="ar-SA" sz="4800" b="1" dirty="0">
                <a:solidFill>
                  <a:srgbClr val="0000CC"/>
                </a:solidFill>
              </a:rPr>
              <a:t>المكونات الحية أو الكائنات الحية</a:t>
            </a:r>
            <a:br>
              <a:rPr lang="fr-FR" sz="4800" b="1" dirty="0">
                <a:solidFill>
                  <a:srgbClr val="0000CC"/>
                </a:solidFill>
              </a:rPr>
            </a:br>
            <a:r>
              <a:rPr lang="ar-SA" sz="4800" b="1" dirty="0">
                <a:solidFill>
                  <a:srgbClr val="0000CC"/>
                </a:solidFill>
              </a:rPr>
              <a:t> </a:t>
            </a:r>
            <a:r>
              <a:rPr lang="fr-FR" sz="4800" b="1" dirty="0" err="1">
                <a:solidFill>
                  <a:srgbClr val="0000CC"/>
                </a:solidFill>
              </a:rPr>
              <a:t>Biotic</a:t>
            </a:r>
            <a:r>
              <a:rPr lang="fr-FR" sz="4800" b="1" dirty="0">
                <a:solidFill>
                  <a:srgbClr val="0000CC"/>
                </a:solidFill>
              </a:rPr>
              <a:t> components</a:t>
            </a:r>
            <a:endParaRPr lang="fr-FR" sz="4800" dirty="0">
              <a:solidFill>
                <a:srgbClr val="0000CC"/>
              </a:solidFill>
            </a:endParaRPr>
          </a:p>
        </p:txBody>
      </p:sp>
      <p:sp>
        <p:nvSpPr>
          <p:cNvPr id="3" name="Espace réservé du contenu 2"/>
          <p:cNvSpPr>
            <a:spLocks noGrp="1"/>
          </p:cNvSpPr>
          <p:nvPr>
            <p:ph idx="1"/>
          </p:nvPr>
        </p:nvSpPr>
        <p:spPr>
          <a:xfrm>
            <a:off x="457200" y="1700808"/>
            <a:ext cx="8229600" cy="4425355"/>
          </a:xfrm>
        </p:spPr>
        <p:txBody>
          <a:bodyPr>
            <a:normAutofit lnSpcReduction="10000"/>
          </a:bodyPr>
          <a:lstStyle/>
          <a:p>
            <a:pPr marL="0" indent="0" algn="ctr" rtl="1">
              <a:buNone/>
            </a:pPr>
            <a:r>
              <a:rPr lang="ar-SA" sz="4800" dirty="0"/>
              <a:t>تشمل المكونات الحية جميع الكائنات الموجودة ضمن النظام البيئي من </a:t>
            </a:r>
            <a:r>
              <a:rPr lang="ar-SA" sz="4800" dirty="0">
                <a:solidFill>
                  <a:srgbClr val="FF0000"/>
                </a:solidFill>
              </a:rPr>
              <a:t>حيوان</a:t>
            </a:r>
            <a:r>
              <a:rPr lang="ar-SA" sz="4800" dirty="0"/>
              <a:t> </a:t>
            </a:r>
            <a:r>
              <a:rPr lang="ar-SA" sz="4800" dirty="0">
                <a:solidFill>
                  <a:srgbClr val="FF0000"/>
                </a:solidFill>
              </a:rPr>
              <a:t>ونبات</a:t>
            </a:r>
            <a:r>
              <a:rPr lang="ar-SA" sz="4800" dirty="0"/>
              <a:t> </a:t>
            </a:r>
            <a:r>
              <a:rPr lang="ar-SA" sz="4800" dirty="0">
                <a:solidFill>
                  <a:srgbClr val="FF0000"/>
                </a:solidFill>
              </a:rPr>
              <a:t>وكائنات حية دقيقة</a:t>
            </a:r>
            <a:r>
              <a:rPr lang="ar-SA" sz="4800" dirty="0"/>
              <a:t>، والتي تتمتع بمظاهر الحياة من تغذية، تنفس، حركة وتكاثـر، ويمكن أن تقسم بحسب وظيفتها إلى:</a:t>
            </a:r>
            <a:endParaRPr lang="fr-FR" sz="4800" dirty="0"/>
          </a:p>
        </p:txBody>
      </p:sp>
    </p:spTree>
    <p:extLst>
      <p:ext uri="{BB962C8B-B14F-4D97-AF65-F5344CB8AC3E}">
        <p14:creationId xmlns:p14="http://schemas.microsoft.com/office/powerpoint/2010/main" val="224346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a:solidFill>
                  <a:srgbClr val="0000CC"/>
                </a:solidFill>
              </a:rPr>
              <a:t>الكائنات المنتجة (</a:t>
            </a:r>
            <a:r>
              <a:rPr lang="fr-FR" sz="5400" b="1" dirty="0" err="1">
                <a:solidFill>
                  <a:srgbClr val="0000CC"/>
                </a:solidFill>
              </a:rPr>
              <a:t>Producers</a:t>
            </a:r>
            <a:r>
              <a:rPr lang="ar-SA" sz="5400" b="1" dirty="0">
                <a:solidFill>
                  <a:srgbClr val="0000CC"/>
                </a:solidFill>
              </a:rPr>
              <a:t>)</a:t>
            </a:r>
            <a:endParaRPr lang="fr-FR" sz="5400" b="1" dirty="0">
              <a:solidFill>
                <a:srgbClr val="0000CC"/>
              </a:solidFill>
            </a:endParaRPr>
          </a:p>
        </p:txBody>
      </p:sp>
      <p:sp>
        <p:nvSpPr>
          <p:cNvPr id="3" name="Espace réservé du contenu 2"/>
          <p:cNvSpPr>
            <a:spLocks noGrp="1"/>
          </p:cNvSpPr>
          <p:nvPr>
            <p:ph idx="1"/>
          </p:nvPr>
        </p:nvSpPr>
        <p:spPr/>
        <p:txBody>
          <a:bodyPr>
            <a:normAutofit fontScale="92500" lnSpcReduction="10000"/>
          </a:bodyPr>
          <a:lstStyle/>
          <a:p>
            <a:pPr marL="0" indent="0" algn="ctr" rtl="1">
              <a:buNone/>
            </a:pPr>
            <a:r>
              <a:rPr lang="ar-SA" sz="5400" dirty="0"/>
              <a:t>تحتاج هذه الكائنات إلى الماء، ثاني أكسيد الكربون، الأملاح المعدنية ومصدر للطاقة وبعض المعادن لتبقى حية وهي تتمثل في النباتات الخضراء التي تعتبر الكائنات ذاتية التغذية (</a:t>
            </a:r>
            <a:r>
              <a:rPr lang="fr-FR" sz="5400" dirty="0" err="1"/>
              <a:t>Autotrophs</a:t>
            </a:r>
            <a:r>
              <a:rPr lang="ar-SA" sz="5400" dirty="0"/>
              <a:t>).</a:t>
            </a:r>
            <a:endParaRPr lang="fr-FR" sz="5400" dirty="0"/>
          </a:p>
          <a:p>
            <a:endParaRPr lang="fr-FR" dirty="0"/>
          </a:p>
        </p:txBody>
      </p:sp>
    </p:spTree>
    <p:extLst>
      <p:ext uri="{BB962C8B-B14F-4D97-AF65-F5344CB8AC3E}">
        <p14:creationId xmlns:p14="http://schemas.microsoft.com/office/powerpoint/2010/main" val="293089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a:solidFill>
                  <a:srgbClr val="0000CC"/>
                </a:solidFill>
              </a:rPr>
              <a:t>الكائنات المستهلكة (</a:t>
            </a:r>
            <a:r>
              <a:rPr lang="fr-FR" sz="5400" b="1" dirty="0" err="1">
                <a:solidFill>
                  <a:srgbClr val="0000CC"/>
                </a:solidFill>
              </a:rPr>
              <a:t>Consumers</a:t>
            </a:r>
            <a:r>
              <a:rPr lang="ar-SA" sz="5400" b="1" dirty="0">
                <a:solidFill>
                  <a:srgbClr val="0000CC"/>
                </a:solidFill>
              </a:rPr>
              <a:t>)</a:t>
            </a:r>
            <a:endParaRPr lang="fr-FR" sz="5400" b="1"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4800" dirty="0"/>
              <a:t>وهي التي تستعمل المواد العضوية المنتجة من قبل الكائنات ذاتية التغذية(</a:t>
            </a:r>
            <a:r>
              <a:rPr lang="fr-FR" sz="4800" dirty="0" err="1"/>
              <a:t>Autotrophs</a:t>
            </a:r>
            <a:r>
              <a:rPr lang="ar-SA" sz="4800" dirty="0"/>
              <a:t>) سواء بصورة مباشرة أو غير مباشرة وبذلك تعتبر هذه الكائنات الحية غير ذاتية التغذية (</a:t>
            </a:r>
            <a:r>
              <a:rPr lang="fr-FR" sz="4800" dirty="0" err="1"/>
              <a:t>Hetetrophs</a:t>
            </a:r>
            <a:r>
              <a:rPr lang="ar-SA" sz="4800" dirty="0"/>
              <a:t>)</a:t>
            </a:r>
            <a:endParaRPr lang="fr-FR" sz="4800" dirty="0"/>
          </a:p>
        </p:txBody>
      </p:sp>
    </p:spTree>
    <p:extLst>
      <p:ext uri="{BB962C8B-B14F-4D97-AF65-F5344CB8AC3E}">
        <p14:creationId xmlns:p14="http://schemas.microsoft.com/office/powerpoint/2010/main" val="105126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a:solidFill>
                  <a:srgbClr val="0000CC"/>
                </a:solidFill>
              </a:rPr>
              <a:t>الكائنات المحللة (</a:t>
            </a:r>
            <a:r>
              <a:rPr lang="fr-FR" sz="5400" b="1" dirty="0" err="1">
                <a:solidFill>
                  <a:srgbClr val="0000CC"/>
                </a:solidFill>
              </a:rPr>
              <a:t>Decomposers</a:t>
            </a:r>
            <a:r>
              <a:rPr lang="ar-SA" sz="5400" b="1" dirty="0">
                <a:solidFill>
                  <a:srgbClr val="0000CC"/>
                </a:solidFill>
              </a:rPr>
              <a:t>)</a:t>
            </a:r>
            <a:endParaRPr lang="fr-FR" sz="5400" b="1" dirty="0">
              <a:solidFill>
                <a:srgbClr val="0000CC"/>
              </a:solidFill>
            </a:endParaRPr>
          </a:p>
        </p:txBody>
      </p:sp>
      <p:sp>
        <p:nvSpPr>
          <p:cNvPr id="3" name="Espace réservé du contenu 2"/>
          <p:cNvSpPr>
            <a:spLocks noGrp="1"/>
          </p:cNvSpPr>
          <p:nvPr>
            <p:ph idx="1"/>
          </p:nvPr>
        </p:nvSpPr>
        <p:spPr/>
        <p:txBody>
          <a:bodyPr>
            <a:normAutofit fontScale="92500"/>
          </a:bodyPr>
          <a:lstStyle/>
          <a:p>
            <a:pPr marL="0" indent="0" algn="ctr" rtl="1">
              <a:buNone/>
            </a:pPr>
            <a:r>
              <a:rPr lang="ar-SA" sz="5400" dirty="0"/>
              <a:t>تعيش غالبيتها في التربة ممثلة في أنواع البكتريا والفطر وتستطيع تحليل البقايا والمخلفات الحيوانية والنباتية إلى</a:t>
            </a:r>
            <a:r>
              <a:rPr lang="fr-FR" sz="5400" dirty="0"/>
              <a:t> CO2 </a:t>
            </a:r>
            <a:r>
              <a:rPr lang="ar-SA" sz="5400" dirty="0"/>
              <a:t>والماء بالإضافة إلى مواد معدنية وبذلك تتم دورة المواد الغذائية في النظام البيئي</a:t>
            </a:r>
            <a:endParaRPr lang="fr-FR" sz="5400" dirty="0"/>
          </a:p>
          <a:p>
            <a:endParaRPr lang="fr-FR" dirty="0"/>
          </a:p>
        </p:txBody>
      </p:sp>
    </p:spTree>
    <p:extLst>
      <p:ext uri="{BB962C8B-B14F-4D97-AF65-F5344CB8AC3E}">
        <p14:creationId xmlns:p14="http://schemas.microsoft.com/office/powerpoint/2010/main" val="283384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SA" b="1" dirty="0"/>
              <a:t>المكونات الغير حية</a:t>
            </a:r>
            <a:br>
              <a:rPr lang="fr-FR" b="1" dirty="0"/>
            </a:br>
            <a:r>
              <a:rPr lang="ar-SA" b="1" dirty="0"/>
              <a:t> </a:t>
            </a:r>
            <a:r>
              <a:rPr lang="en-US" b="1" dirty="0"/>
              <a:t>Abiotic components</a:t>
            </a:r>
            <a:endParaRPr lang="fr-FR" dirty="0"/>
          </a:p>
        </p:txBody>
      </p:sp>
      <p:sp>
        <p:nvSpPr>
          <p:cNvPr id="3" name="Espace réservé du contenu 2"/>
          <p:cNvSpPr>
            <a:spLocks noGrp="1"/>
          </p:cNvSpPr>
          <p:nvPr>
            <p:ph idx="1"/>
          </p:nvPr>
        </p:nvSpPr>
        <p:spPr/>
        <p:txBody>
          <a:bodyPr/>
          <a:lstStyle/>
          <a:p>
            <a:pPr algn="ctr" rtl="1"/>
            <a:r>
              <a:rPr lang="ar-SA" dirty="0"/>
              <a:t>هي المكونات التي لا تتمتع بمظاهر الحياة و تشمل:</a:t>
            </a:r>
          </a:p>
          <a:p>
            <a:pPr lvl="0" algn="ctr" rtl="1"/>
            <a:r>
              <a:rPr lang="ar-SA" dirty="0"/>
              <a:t>المواد غير العضوية مثل الكربون والأكسجين والنيتروجين</a:t>
            </a:r>
            <a:r>
              <a:rPr lang="fr-FR" dirty="0"/>
              <a:t>.</a:t>
            </a:r>
            <a:r>
              <a:rPr lang="ar-SA" dirty="0"/>
              <a:t>... الخ.</a:t>
            </a:r>
            <a:endParaRPr lang="fr-FR" dirty="0"/>
          </a:p>
          <a:p>
            <a:pPr lvl="0" algn="ctr" rtl="1"/>
            <a:r>
              <a:rPr lang="ar-SA" dirty="0"/>
              <a:t> المواد العضوية مثل مخلفات الأحياء والجثث والفضلات ... الخ.</a:t>
            </a:r>
            <a:endParaRPr lang="fr-FR" dirty="0"/>
          </a:p>
          <a:p>
            <a:pPr lvl="0" algn="ctr" rtl="1"/>
            <a:r>
              <a:rPr lang="ar-SA" dirty="0"/>
              <a:t> عناصر المناخ مثل الحرارة والرطوبة والرياح والضوء.</a:t>
            </a:r>
            <a:endParaRPr lang="fr-FR" dirty="0"/>
          </a:p>
          <a:p>
            <a:pPr lvl="0" algn="ctr" rtl="1"/>
            <a:r>
              <a:rPr lang="ar-SA" dirty="0"/>
              <a:t>عناصر فيزيائية مثل الجاذبية و الإشعاع.</a:t>
            </a:r>
            <a:endParaRPr lang="fr-FR" dirty="0"/>
          </a:p>
          <a:p>
            <a:pPr algn="ctr" rtl="1"/>
            <a:endParaRPr lang="ar-SA" dirty="0"/>
          </a:p>
          <a:p>
            <a:pPr algn="ctr" rtl="1"/>
            <a:endParaRPr lang="fr-FR" dirty="0"/>
          </a:p>
        </p:txBody>
      </p:sp>
    </p:spTree>
    <p:extLst>
      <p:ext uri="{BB962C8B-B14F-4D97-AF65-F5344CB8AC3E}">
        <p14:creationId xmlns:p14="http://schemas.microsoft.com/office/powerpoint/2010/main" val="65450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http://4.bp.blogspot.com/_tnelVbd-Xeo/TFmSpA6sxEI/AAAAAAAAAH0/zvBLfBIoe8M/s1600/biosphere1.jpg"/>
          <p:cNvPicPr/>
          <p:nvPr/>
        </p:nvPicPr>
        <p:blipFill>
          <a:blip r:embed="rId2"/>
          <a:srcRect/>
          <a:stretch>
            <a:fillRect/>
          </a:stretch>
        </p:blipFill>
        <p:spPr bwMode="auto">
          <a:xfrm>
            <a:off x="0" y="0"/>
            <a:ext cx="9144000" cy="68580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48832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a:solidFill>
            <a:schemeClr val="accent5">
              <a:lumMod val="40000"/>
              <a:lumOff val="60000"/>
            </a:schemeClr>
          </a:solidFill>
        </p:spPr>
        <p:txBody>
          <a:bodyPr>
            <a:normAutofit/>
          </a:bodyPr>
          <a:lstStyle/>
          <a:p>
            <a:r>
              <a:rPr lang="ar-SA" sz="8000" b="1" dirty="0"/>
              <a:t>تاسعا</a:t>
            </a:r>
            <a:endParaRPr lang="fr-FR" dirty="0"/>
          </a:p>
        </p:txBody>
      </p:sp>
      <p:sp>
        <p:nvSpPr>
          <p:cNvPr id="3" name="Espace réservé du contenu 2"/>
          <p:cNvSpPr>
            <a:spLocks noGrp="1"/>
          </p:cNvSpPr>
          <p:nvPr>
            <p:ph idx="1"/>
          </p:nvPr>
        </p:nvSpPr>
        <p:spPr>
          <a:xfrm>
            <a:off x="457200" y="1916832"/>
            <a:ext cx="8229600" cy="4392488"/>
          </a:xfrm>
          <a:solidFill>
            <a:schemeClr val="accent6">
              <a:lumMod val="60000"/>
              <a:lumOff val="40000"/>
            </a:schemeClr>
          </a:solidFill>
        </p:spPr>
        <p:txBody>
          <a:bodyPr>
            <a:normAutofit/>
          </a:bodyPr>
          <a:lstStyle/>
          <a:p>
            <a:pPr marL="0" indent="0" algn="ctr" rtl="1">
              <a:buNone/>
            </a:pPr>
            <a:r>
              <a:rPr lang="ar-SA" sz="8800" b="1" dirty="0"/>
              <a:t>أقسام النظم البيئية</a:t>
            </a:r>
            <a:br>
              <a:rPr lang="fr-FR" sz="8800" b="1" dirty="0"/>
            </a:br>
            <a:r>
              <a:rPr lang="fr-FR" sz="8800" b="1" dirty="0"/>
              <a:t>Types of </a:t>
            </a:r>
            <a:r>
              <a:rPr lang="fr-FR" sz="8800" b="1" dirty="0" err="1"/>
              <a:t>ecosystems</a:t>
            </a:r>
            <a:endParaRPr lang="fr-FR" sz="8800" dirty="0"/>
          </a:p>
        </p:txBody>
      </p:sp>
    </p:spTree>
    <p:extLst>
      <p:ext uri="{BB962C8B-B14F-4D97-AF65-F5344CB8AC3E}">
        <p14:creationId xmlns:p14="http://schemas.microsoft.com/office/powerpoint/2010/main" val="246168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wipe(down)">
                                      <p:cBhvr>
                                        <p:cTn id="10" dur="580">
                                          <p:stCondLst>
                                            <p:cond delay="0"/>
                                          </p:stCondLst>
                                        </p:cTn>
                                        <p:tgtEl>
                                          <p:spTgt spid="3">
                                            <p:bg/>
                                          </p:spTgt>
                                        </p:tgtEl>
                                      </p:cBhvr>
                                    </p:animEffect>
                                    <p:anim calcmode="lin" valueType="num">
                                      <p:cBhvr>
                                        <p:cTn id="11"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bg/>
                                          </p:spTgt>
                                        </p:tgtEl>
                                      </p:cBhvr>
                                      <p:to x="100000" y="60000"/>
                                    </p:animScale>
                                    <p:animScale>
                                      <p:cBhvr>
                                        <p:cTn id="17" dur="166" decel="50000">
                                          <p:stCondLst>
                                            <p:cond delay="676"/>
                                          </p:stCondLst>
                                        </p:cTn>
                                        <p:tgtEl>
                                          <p:spTgt spid="3">
                                            <p:bg/>
                                          </p:spTgt>
                                        </p:tgtEl>
                                      </p:cBhvr>
                                      <p:to x="100000" y="100000"/>
                                    </p:animScale>
                                    <p:animScale>
                                      <p:cBhvr>
                                        <p:cTn id="18" dur="26">
                                          <p:stCondLst>
                                            <p:cond delay="1312"/>
                                          </p:stCondLst>
                                        </p:cTn>
                                        <p:tgtEl>
                                          <p:spTgt spid="3">
                                            <p:bg/>
                                          </p:spTgt>
                                        </p:tgtEl>
                                      </p:cBhvr>
                                      <p:to x="100000" y="80000"/>
                                    </p:animScale>
                                    <p:animScale>
                                      <p:cBhvr>
                                        <p:cTn id="19" dur="166" decel="50000">
                                          <p:stCondLst>
                                            <p:cond delay="1338"/>
                                          </p:stCondLst>
                                        </p:cTn>
                                        <p:tgtEl>
                                          <p:spTgt spid="3">
                                            <p:bg/>
                                          </p:spTgt>
                                        </p:tgtEl>
                                      </p:cBhvr>
                                      <p:to x="100000" y="100000"/>
                                    </p:animScale>
                                    <p:animScale>
                                      <p:cBhvr>
                                        <p:cTn id="20" dur="26">
                                          <p:stCondLst>
                                            <p:cond delay="1642"/>
                                          </p:stCondLst>
                                        </p:cTn>
                                        <p:tgtEl>
                                          <p:spTgt spid="3">
                                            <p:bg/>
                                          </p:spTgt>
                                        </p:tgtEl>
                                      </p:cBhvr>
                                      <p:to x="100000" y="90000"/>
                                    </p:animScale>
                                    <p:animScale>
                                      <p:cBhvr>
                                        <p:cTn id="21" dur="166" decel="50000">
                                          <p:stCondLst>
                                            <p:cond delay="1668"/>
                                          </p:stCondLst>
                                        </p:cTn>
                                        <p:tgtEl>
                                          <p:spTgt spid="3">
                                            <p:bg/>
                                          </p:spTgt>
                                        </p:tgtEl>
                                      </p:cBhvr>
                                      <p:to x="100000" y="100000"/>
                                    </p:animScale>
                                    <p:animScale>
                                      <p:cBhvr>
                                        <p:cTn id="22" dur="26">
                                          <p:stCondLst>
                                            <p:cond delay="1808"/>
                                          </p:stCondLst>
                                        </p:cTn>
                                        <p:tgtEl>
                                          <p:spTgt spid="3">
                                            <p:bg/>
                                          </p:spTgt>
                                        </p:tgtEl>
                                      </p:cBhvr>
                                      <p:to x="100000" y="95000"/>
                                    </p:animScale>
                                    <p:animScale>
                                      <p:cBhvr>
                                        <p:cTn id="23" dur="166" decel="50000">
                                          <p:stCondLst>
                                            <p:cond delay="1834"/>
                                          </p:stCondLst>
                                        </p:cTn>
                                        <p:tgtEl>
                                          <p:spTgt spid="3">
                                            <p:bg/>
                                          </p:spTgt>
                                        </p:tgtEl>
                                      </p:cBhvr>
                                      <p:to x="100000" y="100000"/>
                                    </p:animScale>
                                  </p:childTnLst>
                                </p:cTn>
                              </p:par>
                              <p:par>
                                <p:cTn id="24" presetID="26"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wipe(down)">
                                      <p:cBhvr>
                                        <p:cTn id="26" dur="580">
                                          <p:stCondLst>
                                            <p:cond delay="0"/>
                                          </p:stCondLst>
                                        </p:cTn>
                                        <p:tgtEl>
                                          <p:spTgt spid="3">
                                            <p:txEl>
                                              <p:pRg st="0" end="0"/>
                                            </p:txEl>
                                          </p:spTgt>
                                        </p:tgtEl>
                                      </p:cBhvr>
                                    </p:animEffect>
                                    <p:anim calcmode="lin" valueType="num">
                                      <p:cBhvr>
                                        <p:cTn id="27"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xEl>
                                              <p:pRg st="0" end="0"/>
                                            </p:txEl>
                                          </p:spTgt>
                                        </p:tgtEl>
                                      </p:cBhvr>
                                      <p:to x="100000" y="60000"/>
                                    </p:animScale>
                                    <p:animScale>
                                      <p:cBhvr>
                                        <p:cTn id="33" dur="166" decel="50000">
                                          <p:stCondLst>
                                            <p:cond delay="676"/>
                                          </p:stCondLst>
                                        </p:cTn>
                                        <p:tgtEl>
                                          <p:spTgt spid="3">
                                            <p:txEl>
                                              <p:pRg st="0" end="0"/>
                                            </p:txEl>
                                          </p:spTgt>
                                        </p:tgtEl>
                                      </p:cBhvr>
                                      <p:to x="100000" y="100000"/>
                                    </p:animScale>
                                    <p:animScale>
                                      <p:cBhvr>
                                        <p:cTn id="34" dur="26">
                                          <p:stCondLst>
                                            <p:cond delay="1312"/>
                                          </p:stCondLst>
                                        </p:cTn>
                                        <p:tgtEl>
                                          <p:spTgt spid="3">
                                            <p:txEl>
                                              <p:pRg st="0" end="0"/>
                                            </p:txEl>
                                          </p:spTgt>
                                        </p:tgtEl>
                                      </p:cBhvr>
                                      <p:to x="100000" y="80000"/>
                                    </p:animScale>
                                    <p:animScale>
                                      <p:cBhvr>
                                        <p:cTn id="35" dur="166" decel="50000">
                                          <p:stCondLst>
                                            <p:cond delay="1338"/>
                                          </p:stCondLst>
                                        </p:cTn>
                                        <p:tgtEl>
                                          <p:spTgt spid="3">
                                            <p:txEl>
                                              <p:pRg st="0" end="0"/>
                                            </p:txEl>
                                          </p:spTgt>
                                        </p:tgtEl>
                                      </p:cBhvr>
                                      <p:to x="100000" y="100000"/>
                                    </p:animScale>
                                    <p:animScale>
                                      <p:cBhvr>
                                        <p:cTn id="36" dur="26">
                                          <p:stCondLst>
                                            <p:cond delay="1642"/>
                                          </p:stCondLst>
                                        </p:cTn>
                                        <p:tgtEl>
                                          <p:spTgt spid="3">
                                            <p:txEl>
                                              <p:pRg st="0" end="0"/>
                                            </p:txEl>
                                          </p:spTgt>
                                        </p:tgtEl>
                                      </p:cBhvr>
                                      <p:to x="100000" y="90000"/>
                                    </p:animScale>
                                    <p:animScale>
                                      <p:cBhvr>
                                        <p:cTn id="37" dur="166" decel="50000">
                                          <p:stCondLst>
                                            <p:cond delay="1668"/>
                                          </p:stCondLst>
                                        </p:cTn>
                                        <p:tgtEl>
                                          <p:spTgt spid="3">
                                            <p:txEl>
                                              <p:pRg st="0" end="0"/>
                                            </p:txEl>
                                          </p:spTgt>
                                        </p:tgtEl>
                                      </p:cBhvr>
                                      <p:to x="100000" y="100000"/>
                                    </p:animScale>
                                    <p:animScale>
                                      <p:cBhvr>
                                        <p:cTn id="38" dur="26">
                                          <p:stCondLst>
                                            <p:cond delay="1808"/>
                                          </p:stCondLst>
                                        </p:cTn>
                                        <p:tgtEl>
                                          <p:spTgt spid="3">
                                            <p:txEl>
                                              <p:pRg st="0" end="0"/>
                                            </p:txEl>
                                          </p:spTgt>
                                        </p:tgtEl>
                                      </p:cBhvr>
                                      <p:to x="100000" y="95000"/>
                                    </p:animScale>
                                    <p:animScale>
                                      <p:cBhvr>
                                        <p:cTn id="39"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oAutofit/>
          </a:bodyPr>
          <a:lstStyle/>
          <a:p>
            <a:pPr rtl="1"/>
            <a:r>
              <a:rPr lang="ar-SA" b="1" dirty="0">
                <a:solidFill>
                  <a:srgbClr val="0000CC"/>
                </a:solidFill>
              </a:rPr>
              <a:t>أقسام النظم البيئية</a:t>
            </a:r>
            <a:br>
              <a:rPr lang="fr-FR" b="1" dirty="0">
                <a:solidFill>
                  <a:srgbClr val="0000CC"/>
                </a:solidFill>
              </a:rPr>
            </a:br>
            <a:r>
              <a:rPr lang="fr-FR" b="1" dirty="0">
                <a:solidFill>
                  <a:srgbClr val="0000CC"/>
                </a:solidFill>
              </a:rPr>
              <a:t>Types of </a:t>
            </a:r>
            <a:r>
              <a:rPr lang="fr-FR" b="1" dirty="0" err="1">
                <a:solidFill>
                  <a:srgbClr val="0000CC"/>
                </a:solidFill>
              </a:rPr>
              <a:t>ecosystems</a:t>
            </a:r>
            <a:r>
              <a:rPr lang="fr-FR" b="1" dirty="0">
                <a:solidFill>
                  <a:srgbClr val="0000CC"/>
                </a:solidFill>
              </a:rPr>
              <a:t> </a:t>
            </a:r>
            <a:endParaRPr lang="fr-FR" dirty="0">
              <a:solidFill>
                <a:srgbClr val="0000CC"/>
              </a:solidFill>
            </a:endParaRPr>
          </a:p>
        </p:txBody>
      </p:sp>
      <p:sp>
        <p:nvSpPr>
          <p:cNvPr id="4" name="Titre 1"/>
          <p:cNvSpPr txBox="1">
            <a:spLocks/>
          </p:cNvSpPr>
          <p:nvPr/>
        </p:nvSpPr>
        <p:spPr>
          <a:xfrm>
            <a:off x="580928" y="1916832"/>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600" b="1" dirty="0"/>
              <a:t>التقسيم على أساس توفر المكونات الحية وغير الحية </a:t>
            </a:r>
            <a:endParaRPr lang="fr-FR" sz="3600" dirty="0"/>
          </a:p>
        </p:txBody>
      </p:sp>
      <p:sp>
        <p:nvSpPr>
          <p:cNvPr id="5" name="Titre 1"/>
          <p:cNvSpPr txBox="1">
            <a:spLocks/>
          </p:cNvSpPr>
          <p:nvPr/>
        </p:nvSpPr>
        <p:spPr>
          <a:xfrm>
            <a:off x="580928" y="328498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التقسيم على أساس الحيز المحتل</a:t>
            </a:r>
            <a:endParaRPr lang="fr-FR" sz="3600" dirty="0"/>
          </a:p>
        </p:txBody>
      </p:sp>
      <p:sp>
        <p:nvSpPr>
          <p:cNvPr id="6" name="Titre 1"/>
          <p:cNvSpPr txBox="1">
            <a:spLocks/>
          </p:cNvSpPr>
          <p:nvPr/>
        </p:nvSpPr>
        <p:spPr>
          <a:xfrm>
            <a:off x="467544" y="458112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600" b="1" dirty="0"/>
              <a:t>التقسيم على أساس طبيعة الوسط</a:t>
            </a:r>
            <a:endParaRPr lang="fr-FR" sz="3600" dirty="0"/>
          </a:p>
        </p:txBody>
      </p:sp>
    </p:spTree>
    <p:extLst>
      <p:ext uri="{BB962C8B-B14F-4D97-AF65-F5344CB8AC3E}">
        <p14:creationId xmlns:p14="http://schemas.microsoft.com/office/powerpoint/2010/main" val="120469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Autofit/>
          </a:bodyPr>
          <a:lstStyle/>
          <a:p>
            <a:r>
              <a:rPr lang="ar-SA" sz="4800" b="1" dirty="0">
                <a:solidFill>
                  <a:srgbClr val="0000CC"/>
                </a:solidFill>
              </a:rPr>
              <a:t>التقسيم على أساس توفر المكونات الحية وغير الحية </a:t>
            </a:r>
            <a:endParaRPr lang="fr-FR" sz="4800" dirty="0">
              <a:solidFill>
                <a:srgbClr val="0000CC"/>
              </a:solidFill>
            </a:endParaRPr>
          </a:p>
        </p:txBody>
      </p:sp>
      <p:sp>
        <p:nvSpPr>
          <p:cNvPr id="4" name="Titre 1"/>
          <p:cNvSpPr txBox="1">
            <a:spLocks/>
          </p:cNvSpPr>
          <p:nvPr/>
        </p:nvSpPr>
        <p:spPr>
          <a:xfrm>
            <a:off x="457200" y="2204864"/>
            <a:ext cx="8229600" cy="14261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b="1" dirty="0">
                <a:solidFill>
                  <a:srgbClr val="FF0000"/>
                </a:solidFill>
              </a:rPr>
              <a:t>نظام بيئي طبيعي مفتوح أو متكامل</a:t>
            </a:r>
            <a:br>
              <a:rPr lang="ar-SA" b="1" dirty="0">
                <a:solidFill>
                  <a:srgbClr val="FF0000"/>
                </a:solidFill>
              </a:rPr>
            </a:br>
            <a:r>
              <a:rPr lang="fr-FR" b="1" dirty="0">
                <a:solidFill>
                  <a:srgbClr val="FF0000"/>
                </a:solidFill>
              </a:rPr>
              <a:t>Open </a:t>
            </a:r>
            <a:r>
              <a:rPr lang="fr-FR" b="1" dirty="0" err="1">
                <a:solidFill>
                  <a:srgbClr val="FF0000"/>
                </a:solidFill>
              </a:rPr>
              <a:t>ecosystem</a:t>
            </a:r>
            <a:r>
              <a:rPr lang="fr-FR" b="1" dirty="0">
                <a:solidFill>
                  <a:srgbClr val="FF0000"/>
                </a:solidFill>
              </a:rPr>
              <a:t> </a:t>
            </a:r>
            <a:endParaRPr lang="fr-FR" dirty="0">
              <a:solidFill>
                <a:srgbClr val="FF0000"/>
              </a:solidFill>
            </a:endParaRPr>
          </a:p>
        </p:txBody>
      </p:sp>
      <p:sp>
        <p:nvSpPr>
          <p:cNvPr id="6" name="Titre 1"/>
          <p:cNvSpPr txBox="1">
            <a:spLocks/>
          </p:cNvSpPr>
          <p:nvPr/>
        </p:nvSpPr>
        <p:spPr>
          <a:xfrm>
            <a:off x="457200" y="4365104"/>
            <a:ext cx="8229600" cy="13541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1" algn="ctr" rtl="1">
              <a:spcBef>
                <a:spcPct val="0"/>
              </a:spcBef>
            </a:pPr>
            <a:r>
              <a:rPr lang="ar-SA" sz="3600" b="1" dirty="0">
                <a:solidFill>
                  <a:srgbClr val="00B050"/>
                </a:solidFill>
              </a:rPr>
              <a:t>نظام بيئي مغلق أو غير متكامل</a:t>
            </a:r>
            <a:br>
              <a:rPr lang="fr-FR" sz="3600" b="1" dirty="0">
                <a:solidFill>
                  <a:srgbClr val="00B050"/>
                </a:solidFill>
              </a:rPr>
            </a:br>
            <a:r>
              <a:rPr lang="fr-FR" sz="3600" b="1" dirty="0" err="1">
                <a:solidFill>
                  <a:srgbClr val="00B050"/>
                </a:solidFill>
              </a:rPr>
              <a:t>Closed</a:t>
            </a:r>
            <a:r>
              <a:rPr lang="fr-FR" sz="3600" b="1" dirty="0">
                <a:solidFill>
                  <a:srgbClr val="00B050"/>
                </a:solidFill>
              </a:rPr>
              <a:t> </a:t>
            </a:r>
            <a:r>
              <a:rPr lang="fr-FR" sz="3600" b="1" dirty="0" err="1">
                <a:solidFill>
                  <a:srgbClr val="00B050"/>
                </a:solidFill>
              </a:rPr>
              <a:t>ecosystem</a:t>
            </a:r>
            <a:r>
              <a:rPr lang="fr-FR" sz="3600" b="1" dirty="0">
                <a:solidFill>
                  <a:srgbClr val="00B050"/>
                </a:solidFill>
              </a:rPr>
              <a:t>    </a:t>
            </a:r>
            <a:endParaRPr lang="fr-FR" sz="3600" dirty="0">
              <a:solidFill>
                <a:srgbClr val="00B050"/>
              </a:solidFill>
            </a:endParaRPr>
          </a:p>
        </p:txBody>
      </p:sp>
    </p:spTree>
    <p:extLst>
      <p:ext uri="{BB962C8B-B14F-4D97-AF65-F5344CB8AC3E}">
        <p14:creationId xmlns:p14="http://schemas.microsoft.com/office/powerpoint/2010/main" val="2018290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32" presetClass="emph" presetSubtype="0" fill="hold" grpId="0"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chemeClr val="accent5">
              <a:lumMod val="40000"/>
              <a:lumOff val="60000"/>
            </a:schemeClr>
          </a:solidFill>
        </p:spPr>
        <p:txBody>
          <a:bodyPr>
            <a:normAutofit/>
          </a:bodyPr>
          <a:lstStyle/>
          <a:p>
            <a:pPr rtl="1"/>
            <a:r>
              <a:rPr lang="ar-SA" sz="7300" b="1" dirty="0"/>
              <a:t>ثانيا</a:t>
            </a:r>
            <a:endParaRPr lang="fr-FR" dirty="0"/>
          </a:p>
        </p:txBody>
      </p:sp>
      <p:sp>
        <p:nvSpPr>
          <p:cNvPr id="3" name="Espace réservé du contenu 2"/>
          <p:cNvSpPr>
            <a:spLocks noGrp="1"/>
          </p:cNvSpPr>
          <p:nvPr>
            <p:ph idx="1"/>
          </p:nvPr>
        </p:nvSpPr>
        <p:spPr>
          <a:xfrm>
            <a:off x="457200" y="2132856"/>
            <a:ext cx="8229600" cy="3993307"/>
          </a:xfrm>
          <a:solidFill>
            <a:schemeClr val="accent6">
              <a:lumMod val="60000"/>
              <a:lumOff val="40000"/>
            </a:schemeClr>
          </a:solidFill>
        </p:spPr>
        <p:txBody>
          <a:bodyPr/>
          <a:lstStyle/>
          <a:p>
            <a:pPr marL="0" indent="0" algn="ctr" rtl="1">
              <a:buNone/>
            </a:pPr>
            <a:r>
              <a:rPr lang="ar-SA" sz="7200" b="1" dirty="0"/>
              <a:t>مراحل تطور علم البيئة  (تاريخ علم البيئة)</a:t>
            </a:r>
            <a:br>
              <a:rPr lang="ar-SA" sz="7200" b="1" dirty="0"/>
            </a:br>
            <a:r>
              <a:rPr lang="en-US" sz="7200" b="1" dirty="0"/>
              <a:t>History of ecology</a:t>
            </a:r>
            <a:endParaRPr lang="fr-FR" sz="7200" dirty="0"/>
          </a:p>
          <a:p>
            <a:endParaRPr lang="fr-FR" dirty="0"/>
          </a:p>
        </p:txBody>
      </p:sp>
    </p:spTree>
    <p:extLst>
      <p:ext uri="{BB962C8B-B14F-4D97-AF65-F5344CB8AC3E}">
        <p14:creationId xmlns:p14="http://schemas.microsoft.com/office/powerpoint/2010/main" val="42504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fade">
                                      <p:cBhvr>
                                        <p:cTn id="10" dur="1000"/>
                                        <p:tgtEl>
                                          <p:spTgt spid="3">
                                            <p:bg/>
                                          </p:spTgt>
                                        </p:tgtEl>
                                      </p:cBhvr>
                                    </p:animEffect>
                                    <p:anim calcmode="lin" valueType="num">
                                      <p:cBhvr>
                                        <p:cTn id="11" dur="1000" fill="hold"/>
                                        <p:tgtEl>
                                          <p:spTgt spid="3">
                                            <p:bg/>
                                          </p:spTgt>
                                        </p:tgtEl>
                                        <p:attrNameLst>
                                          <p:attrName>ppt_x</p:attrName>
                                        </p:attrNameLst>
                                      </p:cBhvr>
                                      <p:tavLst>
                                        <p:tav tm="0">
                                          <p:val>
                                            <p:strVal val="#ppt_x"/>
                                          </p:val>
                                        </p:tav>
                                        <p:tav tm="100000">
                                          <p:val>
                                            <p:strVal val="#ppt_x"/>
                                          </p:val>
                                        </p:tav>
                                      </p:tavLst>
                                    </p:anim>
                                    <p:anim calcmode="lin" valueType="num">
                                      <p:cBhvr>
                                        <p:cTn id="12" dur="1000" fill="hold"/>
                                        <p:tgtEl>
                                          <p:spTgt spid="3">
                                            <p:bg/>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p:spPr>
        <p:txBody>
          <a:bodyPr>
            <a:noAutofit/>
          </a:bodyPr>
          <a:lstStyle/>
          <a:p>
            <a:pPr rtl="1"/>
            <a:r>
              <a:rPr lang="ar-SA" b="1" dirty="0">
                <a:solidFill>
                  <a:srgbClr val="0000CC"/>
                </a:solidFill>
              </a:rPr>
              <a:t>نظام بيئي طبيعي مفتوح أو متكامل</a:t>
            </a:r>
            <a:br>
              <a:rPr lang="ar-SA" b="1" dirty="0">
                <a:solidFill>
                  <a:srgbClr val="0000CC"/>
                </a:solidFill>
              </a:rPr>
            </a:br>
            <a:r>
              <a:rPr lang="fr-FR" b="1" dirty="0">
                <a:solidFill>
                  <a:srgbClr val="0000CC"/>
                </a:solidFill>
              </a:rPr>
              <a:t>Open </a:t>
            </a:r>
            <a:r>
              <a:rPr lang="fr-FR" b="1" dirty="0" err="1">
                <a:solidFill>
                  <a:srgbClr val="0000CC"/>
                </a:solidFill>
              </a:rPr>
              <a:t>ecosystem</a:t>
            </a:r>
            <a:r>
              <a:rPr lang="fr-FR" b="1" dirty="0">
                <a:solidFill>
                  <a:srgbClr val="0000CC"/>
                </a:solidFill>
              </a:rPr>
              <a:t> </a:t>
            </a:r>
            <a:endParaRPr lang="fr-FR" dirty="0">
              <a:solidFill>
                <a:srgbClr val="0000CC"/>
              </a:solidFill>
            </a:endParaRPr>
          </a:p>
        </p:txBody>
      </p:sp>
      <p:sp>
        <p:nvSpPr>
          <p:cNvPr id="3" name="Espace réservé du contenu 2"/>
          <p:cNvSpPr>
            <a:spLocks noGrp="1"/>
          </p:cNvSpPr>
          <p:nvPr>
            <p:ph idx="1"/>
          </p:nvPr>
        </p:nvSpPr>
        <p:spPr>
          <a:xfrm>
            <a:off x="395536" y="2348880"/>
            <a:ext cx="8229600" cy="3489251"/>
          </a:xfrm>
        </p:spPr>
        <p:txBody>
          <a:bodyPr>
            <a:normAutofit/>
          </a:bodyPr>
          <a:lstStyle/>
          <a:p>
            <a:pPr marL="0" indent="0" algn="ctr" rtl="1">
              <a:buNone/>
            </a:pPr>
            <a:r>
              <a:rPr lang="ar-SA" sz="5400" dirty="0"/>
              <a:t>هو الذي يحتوي على جميع المكونات الأساسية الأولية المذكورة مثل (الغابات </a:t>
            </a:r>
            <a:r>
              <a:rPr lang="ar-SA" sz="5400" dirty="0" err="1"/>
              <a:t>والمستنفعات</a:t>
            </a:r>
            <a:r>
              <a:rPr lang="ar-SA" sz="5400" dirty="0"/>
              <a:t> والأنهار) </a:t>
            </a:r>
            <a:endParaRPr lang="fr-FR" sz="5400" dirty="0"/>
          </a:p>
        </p:txBody>
      </p:sp>
    </p:spTree>
    <p:extLst>
      <p:ext uri="{BB962C8B-B14F-4D97-AF65-F5344CB8AC3E}">
        <p14:creationId xmlns:p14="http://schemas.microsoft.com/office/powerpoint/2010/main" val="328968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354162"/>
          </a:xfrm>
        </p:spPr>
        <p:txBody>
          <a:bodyPr>
            <a:noAutofit/>
          </a:bodyPr>
          <a:lstStyle/>
          <a:p>
            <a:pPr lvl="1" algn="ctr" rtl="1">
              <a:spcBef>
                <a:spcPct val="0"/>
              </a:spcBef>
            </a:pPr>
            <a:r>
              <a:rPr lang="ar-SA" sz="3600" b="1" dirty="0"/>
              <a:t>نظام بيئي مغلق أو غير متكامل</a:t>
            </a:r>
            <a:br>
              <a:rPr lang="fr-FR" sz="3600" b="1" dirty="0"/>
            </a:br>
            <a:r>
              <a:rPr lang="fr-FR" sz="3600" b="1" dirty="0" err="1"/>
              <a:t>Closed</a:t>
            </a:r>
            <a:r>
              <a:rPr lang="fr-FR" sz="3600" b="1" dirty="0"/>
              <a:t> </a:t>
            </a:r>
            <a:r>
              <a:rPr lang="fr-FR" sz="3600" b="1" dirty="0" err="1"/>
              <a:t>ecosystem</a:t>
            </a:r>
            <a:r>
              <a:rPr lang="fr-FR" sz="3600" b="1" dirty="0"/>
              <a:t>    </a:t>
            </a:r>
            <a:endParaRPr lang="fr-FR" sz="3600" dirty="0"/>
          </a:p>
        </p:txBody>
      </p:sp>
      <p:sp>
        <p:nvSpPr>
          <p:cNvPr id="3" name="Espace réservé du contenu 2"/>
          <p:cNvSpPr>
            <a:spLocks noGrp="1"/>
          </p:cNvSpPr>
          <p:nvPr>
            <p:ph idx="1"/>
          </p:nvPr>
        </p:nvSpPr>
        <p:spPr>
          <a:xfrm>
            <a:off x="457200" y="1988840"/>
            <a:ext cx="8229600" cy="4137323"/>
          </a:xfrm>
        </p:spPr>
        <p:txBody>
          <a:bodyPr>
            <a:normAutofit/>
          </a:bodyPr>
          <a:lstStyle/>
          <a:p>
            <a:pPr marL="0" indent="0" algn="ctr" rtl="1">
              <a:buNone/>
            </a:pPr>
            <a:r>
              <a:rPr lang="ar-SA" sz="4800" dirty="0"/>
              <a:t>هو النظام الذي يفتقر إلى واحد أو أكثر من المكونات الأساسية مثل الأعماق السحيقة للبحر والكهوف المغلقة حيث تشترك في كونها لا تحتوي الكائنات المنتجة لعدم توفر مصدر الطاقة الشمسية </a:t>
            </a:r>
            <a:endParaRPr lang="fr-FR" sz="4800" dirty="0"/>
          </a:p>
        </p:txBody>
      </p:sp>
    </p:spTree>
    <p:extLst>
      <p:ext uri="{BB962C8B-B14F-4D97-AF65-F5344CB8AC3E}">
        <p14:creationId xmlns:p14="http://schemas.microsoft.com/office/powerpoint/2010/main" val="275899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4800" b="1" dirty="0">
                <a:solidFill>
                  <a:srgbClr val="0000CC"/>
                </a:solidFill>
              </a:rPr>
              <a:t>التقسيم على أساس الحيز المحتل</a:t>
            </a:r>
            <a:endParaRPr lang="fr-FR" sz="4800" dirty="0">
              <a:solidFill>
                <a:srgbClr val="0000CC"/>
              </a:solidFill>
            </a:endParaRPr>
          </a:p>
        </p:txBody>
      </p:sp>
      <p:sp>
        <p:nvSpPr>
          <p:cNvPr id="4" name="Titre 1"/>
          <p:cNvSpPr txBox="1">
            <a:spLocks/>
          </p:cNvSpPr>
          <p:nvPr/>
        </p:nvSpPr>
        <p:spPr>
          <a:xfrm>
            <a:off x="467544" y="1628800"/>
            <a:ext cx="8229600" cy="1426170"/>
          </a:xfrm>
          <a:prstGeom prst="rect">
            <a:avLst/>
          </a:prstGeom>
          <a:solidFill>
            <a:schemeClr val="accent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dirty="0"/>
              <a:t>النظام البيئي الدقيق</a:t>
            </a:r>
            <a:br>
              <a:rPr lang="ar-SA" sz="4800" b="1" dirty="0"/>
            </a:br>
            <a:r>
              <a:rPr lang="fr-FR" sz="4800" b="1" dirty="0"/>
              <a:t>Micro </a:t>
            </a:r>
            <a:r>
              <a:rPr lang="fr-FR" sz="4800" b="1" dirty="0" err="1"/>
              <a:t>ecosystem</a:t>
            </a:r>
            <a:r>
              <a:rPr lang="fr-FR" sz="4800" b="1" dirty="0"/>
              <a:t> </a:t>
            </a:r>
            <a:endParaRPr lang="fr-FR" sz="4800" dirty="0"/>
          </a:p>
        </p:txBody>
      </p:sp>
      <p:sp>
        <p:nvSpPr>
          <p:cNvPr id="5" name="Titre 1"/>
          <p:cNvSpPr txBox="1">
            <a:spLocks/>
          </p:cNvSpPr>
          <p:nvPr/>
        </p:nvSpPr>
        <p:spPr>
          <a:xfrm>
            <a:off x="467544" y="3356992"/>
            <a:ext cx="8229600" cy="1498178"/>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dirty="0"/>
              <a:t>النظام البيئي المتوسط</a:t>
            </a:r>
            <a:br>
              <a:rPr lang="ar-SA" sz="4800" b="1" dirty="0"/>
            </a:br>
            <a:r>
              <a:rPr lang="fr-FR" sz="4800" b="1" dirty="0" err="1"/>
              <a:t>Meso</a:t>
            </a:r>
            <a:r>
              <a:rPr lang="fr-FR" sz="4800" b="1" dirty="0"/>
              <a:t> </a:t>
            </a:r>
            <a:r>
              <a:rPr lang="fr-FR" sz="4800" b="1" dirty="0" err="1"/>
              <a:t>ecosystem</a:t>
            </a:r>
            <a:r>
              <a:rPr lang="fr-FR" sz="4800" b="1" dirty="0"/>
              <a:t> </a:t>
            </a:r>
            <a:endParaRPr lang="fr-FR" sz="4800" dirty="0"/>
          </a:p>
        </p:txBody>
      </p:sp>
      <p:sp>
        <p:nvSpPr>
          <p:cNvPr id="6" name="Titre 1"/>
          <p:cNvSpPr txBox="1">
            <a:spLocks/>
          </p:cNvSpPr>
          <p:nvPr/>
        </p:nvSpPr>
        <p:spPr>
          <a:xfrm>
            <a:off x="467544" y="5013176"/>
            <a:ext cx="8229600" cy="1498178"/>
          </a:xfrm>
          <a:prstGeom prst="rect">
            <a:avLst/>
          </a:prstGeom>
          <a:solidFill>
            <a:srgbClr val="FFFF00"/>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4800" b="1" dirty="0"/>
              <a:t>النظام البيئي الكبير أو الضخم</a:t>
            </a:r>
            <a:br>
              <a:rPr lang="ar-SA" sz="4800" b="1" dirty="0"/>
            </a:br>
            <a:r>
              <a:rPr lang="fr-FR" sz="4800" b="1" dirty="0"/>
              <a:t>Macro </a:t>
            </a:r>
            <a:r>
              <a:rPr lang="fr-FR" sz="4800" b="1" dirty="0" err="1"/>
              <a:t>ecosystem</a:t>
            </a:r>
            <a:r>
              <a:rPr lang="fr-FR" sz="4800" b="1" dirty="0"/>
              <a:t> </a:t>
            </a:r>
            <a:endParaRPr lang="fr-FR" sz="4800" dirty="0"/>
          </a:p>
        </p:txBody>
      </p:sp>
    </p:spTree>
    <p:extLst>
      <p:ext uri="{BB962C8B-B14F-4D97-AF65-F5344CB8AC3E}">
        <p14:creationId xmlns:p14="http://schemas.microsoft.com/office/powerpoint/2010/main" val="228866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26170"/>
          </a:xfrm>
          <a:solidFill>
            <a:schemeClr val="accent2"/>
          </a:solidFill>
        </p:spPr>
        <p:txBody>
          <a:bodyPr>
            <a:noAutofit/>
          </a:bodyPr>
          <a:lstStyle/>
          <a:p>
            <a:pPr rtl="1"/>
            <a:r>
              <a:rPr lang="ar-SA" sz="4800" b="1" dirty="0"/>
              <a:t>النظام البيئي الدقيق</a:t>
            </a:r>
            <a:br>
              <a:rPr lang="ar-SA" sz="4800" b="1" dirty="0"/>
            </a:br>
            <a:r>
              <a:rPr lang="fr-FR" sz="4800" b="1" dirty="0"/>
              <a:t>Micro </a:t>
            </a:r>
            <a:r>
              <a:rPr lang="fr-FR" sz="4800" b="1" dirty="0" err="1"/>
              <a:t>ecosystem</a:t>
            </a:r>
            <a:r>
              <a:rPr lang="fr-FR" sz="4800" b="1" dirty="0"/>
              <a:t> </a:t>
            </a:r>
            <a:endParaRPr lang="fr-FR" sz="4800" dirty="0"/>
          </a:p>
        </p:txBody>
      </p:sp>
      <p:sp>
        <p:nvSpPr>
          <p:cNvPr id="3" name="Espace réservé du contenu 2"/>
          <p:cNvSpPr>
            <a:spLocks noGrp="1"/>
          </p:cNvSpPr>
          <p:nvPr>
            <p:ph idx="1"/>
          </p:nvPr>
        </p:nvSpPr>
        <p:spPr>
          <a:xfrm>
            <a:off x="457200" y="2276872"/>
            <a:ext cx="8229600" cy="3849291"/>
          </a:xfrm>
        </p:spPr>
        <p:txBody>
          <a:bodyPr>
            <a:normAutofit/>
          </a:bodyPr>
          <a:lstStyle/>
          <a:p>
            <a:pPr marL="0" indent="0" algn="ctr" rtl="1">
              <a:buNone/>
            </a:pPr>
            <a:r>
              <a:rPr lang="ar-SA" sz="6000" dirty="0"/>
              <a:t>هو نظام بيئي مصغر له حدود مميزة مثلا جذع شجرة ميتة، أحواض اسماك الزينة ...الخ. </a:t>
            </a:r>
            <a:endParaRPr lang="fr-FR" sz="6000" dirty="0"/>
          </a:p>
        </p:txBody>
      </p:sp>
    </p:spTree>
    <p:extLst>
      <p:ext uri="{BB962C8B-B14F-4D97-AF65-F5344CB8AC3E}">
        <p14:creationId xmlns:p14="http://schemas.microsoft.com/office/powerpoint/2010/main" val="287454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chemeClr val="tx2">
              <a:lumMod val="60000"/>
              <a:lumOff val="40000"/>
            </a:schemeClr>
          </a:solidFill>
        </p:spPr>
        <p:txBody>
          <a:bodyPr>
            <a:noAutofit/>
          </a:bodyPr>
          <a:lstStyle/>
          <a:p>
            <a:pPr rtl="1"/>
            <a:r>
              <a:rPr lang="ar-SA" sz="4800" b="1" dirty="0"/>
              <a:t>النظام البيئي المتوسط</a:t>
            </a:r>
            <a:br>
              <a:rPr lang="ar-SA" sz="4800" b="1" dirty="0"/>
            </a:br>
            <a:r>
              <a:rPr lang="fr-FR" sz="4800" b="1" dirty="0" err="1"/>
              <a:t>Meso</a:t>
            </a:r>
            <a:r>
              <a:rPr lang="fr-FR" sz="4800" b="1" dirty="0"/>
              <a:t> </a:t>
            </a:r>
            <a:r>
              <a:rPr lang="fr-FR" sz="4800" b="1" dirty="0" err="1"/>
              <a:t>ecosystem</a:t>
            </a:r>
            <a:r>
              <a:rPr lang="fr-FR" sz="4800" b="1" dirty="0"/>
              <a:t> </a:t>
            </a:r>
            <a:endParaRPr lang="fr-FR" sz="4800" dirty="0"/>
          </a:p>
        </p:txBody>
      </p:sp>
      <p:sp>
        <p:nvSpPr>
          <p:cNvPr id="3" name="Espace réservé du contenu 2"/>
          <p:cNvSpPr>
            <a:spLocks noGrp="1"/>
          </p:cNvSpPr>
          <p:nvPr>
            <p:ph idx="1"/>
          </p:nvPr>
        </p:nvSpPr>
        <p:spPr>
          <a:xfrm>
            <a:off x="457200" y="2348880"/>
            <a:ext cx="8229600" cy="3777283"/>
          </a:xfrm>
        </p:spPr>
        <p:txBody>
          <a:bodyPr/>
          <a:lstStyle/>
          <a:p>
            <a:pPr marL="0" indent="0" algn="ctr" rtl="1">
              <a:buNone/>
            </a:pPr>
            <a:r>
              <a:rPr lang="ar-SA" sz="7200" dirty="0"/>
              <a:t>هو نظام بيئي متوسط الحجم مثل الغابة، البحيرة ... الخ</a:t>
            </a:r>
            <a:endParaRPr lang="fr-FR" sz="7200" dirty="0"/>
          </a:p>
          <a:p>
            <a:endParaRPr lang="fr-FR" dirty="0"/>
          </a:p>
        </p:txBody>
      </p:sp>
    </p:spTree>
    <p:extLst>
      <p:ext uri="{BB962C8B-B14F-4D97-AF65-F5344CB8AC3E}">
        <p14:creationId xmlns:p14="http://schemas.microsoft.com/office/powerpoint/2010/main" val="181520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FFFF00"/>
          </a:solidFill>
        </p:spPr>
        <p:txBody>
          <a:bodyPr>
            <a:noAutofit/>
          </a:bodyPr>
          <a:lstStyle/>
          <a:p>
            <a:pPr rtl="1"/>
            <a:r>
              <a:rPr lang="ar-SA" sz="4800" b="1" dirty="0"/>
              <a:t>النظام البيئي الكبير أو الضخم</a:t>
            </a:r>
            <a:br>
              <a:rPr lang="ar-SA" sz="4800" b="1" dirty="0"/>
            </a:br>
            <a:r>
              <a:rPr lang="fr-FR" sz="4800" b="1" dirty="0"/>
              <a:t>Macro </a:t>
            </a:r>
            <a:r>
              <a:rPr lang="fr-FR" sz="4800" b="1" dirty="0" err="1"/>
              <a:t>ecosystem</a:t>
            </a:r>
            <a:r>
              <a:rPr lang="fr-FR" sz="4800" b="1" dirty="0"/>
              <a:t> </a:t>
            </a:r>
            <a:endParaRPr lang="fr-FR" sz="4800" dirty="0"/>
          </a:p>
        </p:txBody>
      </p:sp>
      <p:sp>
        <p:nvSpPr>
          <p:cNvPr id="3" name="Espace réservé du contenu 2"/>
          <p:cNvSpPr>
            <a:spLocks noGrp="1"/>
          </p:cNvSpPr>
          <p:nvPr>
            <p:ph idx="1"/>
          </p:nvPr>
        </p:nvSpPr>
        <p:spPr>
          <a:xfrm>
            <a:off x="457200" y="2492896"/>
            <a:ext cx="8229600" cy="3633267"/>
          </a:xfrm>
        </p:spPr>
        <p:txBody>
          <a:bodyPr>
            <a:normAutofit/>
          </a:bodyPr>
          <a:lstStyle/>
          <a:p>
            <a:pPr marL="0" indent="0" algn="ctr" rtl="1">
              <a:buNone/>
            </a:pPr>
            <a:r>
              <a:rPr lang="ar-SA" sz="6000" dirty="0"/>
              <a:t>هو نظام بيئي كبير الحجم مثل البحار والمحيطات، الصحاري ... الخ</a:t>
            </a:r>
            <a:endParaRPr lang="fr-FR" sz="6000" dirty="0"/>
          </a:p>
        </p:txBody>
      </p:sp>
    </p:spTree>
    <p:extLst>
      <p:ext uri="{BB962C8B-B14F-4D97-AF65-F5344CB8AC3E}">
        <p14:creationId xmlns:p14="http://schemas.microsoft.com/office/powerpoint/2010/main" val="77682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FFFF00"/>
          </a:solidFill>
        </p:spPr>
        <p:txBody>
          <a:bodyPr/>
          <a:lstStyle/>
          <a:p>
            <a:r>
              <a:rPr lang="fr-FR" sz="6600" b="1" dirty="0">
                <a:solidFill>
                  <a:srgbClr val="0000CC"/>
                </a:solidFill>
              </a:rPr>
              <a:t>Ecotone</a:t>
            </a:r>
            <a:endParaRPr lang="fr-FR" dirty="0">
              <a:solidFill>
                <a:srgbClr val="0000CC"/>
              </a:solidFill>
            </a:endParaRPr>
          </a:p>
        </p:txBody>
      </p:sp>
      <p:sp>
        <p:nvSpPr>
          <p:cNvPr id="3" name="Espace réservé du contenu 2"/>
          <p:cNvSpPr>
            <a:spLocks noGrp="1"/>
          </p:cNvSpPr>
          <p:nvPr>
            <p:ph idx="1"/>
          </p:nvPr>
        </p:nvSpPr>
        <p:spPr/>
        <p:txBody>
          <a:bodyPr/>
          <a:lstStyle/>
          <a:p>
            <a:pPr marL="0" indent="0" algn="ctr" rtl="1">
              <a:buNone/>
            </a:pPr>
            <a:r>
              <a:rPr lang="ar-SA" sz="4400" dirty="0"/>
              <a:t>إن وضع حدود دقيقة بين نظام بيئي وآخر مجاور له أمر غير ممكن في الطبيعة، حيث تفصل بينهما منطقة انتقالية تسمى </a:t>
            </a:r>
            <a:r>
              <a:rPr lang="fr-FR" sz="4400" dirty="0"/>
              <a:t>(</a:t>
            </a:r>
            <a:r>
              <a:rPr lang="fr-FR" sz="4400" b="1" dirty="0">
                <a:solidFill>
                  <a:srgbClr val="FF0000"/>
                </a:solidFill>
              </a:rPr>
              <a:t>Ecotone</a:t>
            </a:r>
            <a:r>
              <a:rPr lang="fr-FR" sz="4400" dirty="0"/>
              <a:t>)</a:t>
            </a:r>
            <a:r>
              <a:rPr lang="ar-SA" sz="4400" dirty="0"/>
              <a:t> يتراوح عرضها ما بين عدة أمتار في الأنظمة البيئية الدقيقة إلى عدة كيلومترات في الأنظمة البيئية الضخمة.</a:t>
            </a:r>
            <a:endParaRPr lang="fr-FR" sz="4400" dirty="0"/>
          </a:p>
          <a:p>
            <a:endParaRPr lang="fr-FR" dirty="0"/>
          </a:p>
        </p:txBody>
      </p:sp>
    </p:spTree>
    <p:extLst>
      <p:ext uri="{BB962C8B-B14F-4D97-AF65-F5344CB8AC3E}">
        <p14:creationId xmlns:p14="http://schemas.microsoft.com/office/powerpoint/2010/main" val="1344311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5400" b="1" dirty="0"/>
              <a:t>التقسيم على أساس طبيعة الوسط</a:t>
            </a:r>
            <a:endParaRPr lang="fr-FR" sz="5400" dirty="0"/>
          </a:p>
        </p:txBody>
      </p:sp>
      <p:sp>
        <p:nvSpPr>
          <p:cNvPr id="3" name="Espace réservé du contenu 2"/>
          <p:cNvSpPr>
            <a:spLocks noGrp="1"/>
          </p:cNvSpPr>
          <p:nvPr>
            <p:ph idx="1"/>
          </p:nvPr>
        </p:nvSpPr>
        <p:spPr>
          <a:xfrm>
            <a:off x="323528" y="4077072"/>
            <a:ext cx="8229600" cy="1617043"/>
          </a:xfrm>
        </p:spPr>
        <p:txBody>
          <a:bodyPr>
            <a:normAutofit lnSpcReduction="10000"/>
          </a:bodyPr>
          <a:lstStyle/>
          <a:p>
            <a:pPr marL="0" indent="0" algn="ctr" rtl="1">
              <a:buNone/>
            </a:pPr>
            <a:r>
              <a:rPr lang="ar-SA" b="1" dirty="0">
                <a:solidFill>
                  <a:srgbClr val="FF0000"/>
                </a:solidFill>
              </a:rPr>
              <a:t>النظام البيئي الأرضي </a:t>
            </a:r>
            <a:r>
              <a:rPr lang="fr-FR" b="1" dirty="0" err="1">
                <a:solidFill>
                  <a:srgbClr val="FF0000"/>
                </a:solidFill>
              </a:rPr>
              <a:t>Terrestrial</a:t>
            </a:r>
            <a:r>
              <a:rPr lang="fr-FR" b="1" dirty="0">
                <a:solidFill>
                  <a:srgbClr val="FF0000"/>
                </a:solidFill>
              </a:rPr>
              <a:t> </a:t>
            </a:r>
            <a:r>
              <a:rPr lang="fr-FR" b="1" dirty="0" err="1">
                <a:solidFill>
                  <a:srgbClr val="FF0000"/>
                </a:solidFill>
              </a:rPr>
              <a:t>ecosystem</a:t>
            </a:r>
            <a:r>
              <a:rPr lang="fr-FR" b="1" dirty="0">
                <a:solidFill>
                  <a:srgbClr val="FF0000"/>
                </a:solidFill>
              </a:rPr>
              <a:t>  </a:t>
            </a:r>
            <a:endParaRPr lang="fr-FR" dirty="0">
              <a:solidFill>
                <a:srgbClr val="FF0000"/>
              </a:solidFill>
            </a:endParaRPr>
          </a:p>
          <a:p>
            <a:pPr marL="0" indent="0" algn="ctr" rtl="1">
              <a:buNone/>
            </a:pPr>
            <a:r>
              <a:rPr lang="ar-SA" dirty="0"/>
              <a:t>وتتمثل في الغابات والصحاري ... الخ،  وكل النظم الموجودة على سطح اليابسة</a:t>
            </a:r>
            <a:endParaRPr lang="fr-FR" dirty="0"/>
          </a:p>
          <a:p>
            <a:pPr algn="ctr" rtl="1"/>
            <a:endParaRPr lang="fr-FR" dirty="0"/>
          </a:p>
        </p:txBody>
      </p:sp>
      <p:sp>
        <p:nvSpPr>
          <p:cNvPr id="4" name="Espace réservé du contenu 2"/>
          <p:cNvSpPr txBox="1">
            <a:spLocks/>
          </p:cNvSpPr>
          <p:nvPr/>
        </p:nvSpPr>
        <p:spPr>
          <a:xfrm>
            <a:off x="467544" y="1556792"/>
            <a:ext cx="8229600" cy="1905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b="1" dirty="0">
                <a:solidFill>
                  <a:srgbClr val="0000CC"/>
                </a:solidFill>
              </a:rPr>
              <a:t>النظام البيئي المائي </a:t>
            </a:r>
            <a:r>
              <a:rPr lang="fr-FR" b="1" dirty="0" err="1">
                <a:solidFill>
                  <a:srgbClr val="0000CC"/>
                </a:solidFill>
              </a:rPr>
              <a:t>Aquatic</a:t>
            </a:r>
            <a:r>
              <a:rPr lang="fr-FR" b="1" dirty="0">
                <a:solidFill>
                  <a:srgbClr val="0000CC"/>
                </a:solidFill>
              </a:rPr>
              <a:t> </a:t>
            </a:r>
            <a:r>
              <a:rPr lang="fr-FR" b="1" dirty="0" err="1">
                <a:solidFill>
                  <a:srgbClr val="0000CC"/>
                </a:solidFill>
              </a:rPr>
              <a:t>ecosystem</a:t>
            </a:r>
            <a:r>
              <a:rPr lang="fr-FR" b="1" dirty="0">
                <a:solidFill>
                  <a:srgbClr val="0000CC"/>
                </a:solidFill>
              </a:rPr>
              <a:t>  </a:t>
            </a:r>
            <a:endParaRPr lang="ar-SA" dirty="0">
              <a:solidFill>
                <a:srgbClr val="0000CC"/>
              </a:solidFill>
            </a:endParaRPr>
          </a:p>
          <a:p>
            <a:pPr marL="0" indent="0" algn="ctr" rtl="1">
              <a:buNone/>
            </a:pPr>
            <a:r>
              <a:rPr lang="ar-SA" dirty="0"/>
              <a:t>تعد النظم البيئية المائية من أقدم وأضخم النظم البيئية على الأرض وتشتمل البحار والمحيطات والمجاري المائية .... الخ</a:t>
            </a:r>
            <a:endParaRPr lang="fr-FR" dirty="0"/>
          </a:p>
        </p:txBody>
      </p:sp>
    </p:spTree>
    <p:extLst>
      <p:ext uri="{BB962C8B-B14F-4D97-AF65-F5344CB8AC3E}">
        <p14:creationId xmlns:p14="http://schemas.microsoft.com/office/powerpoint/2010/main" val="141162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5">
              <a:lumMod val="40000"/>
              <a:lumOff val="60000"/>
            </a:schemeClr>
          </a:solidFill>
        </p:spPr>
        <p:txBody>
          <a:bodyPr>
            <a:normAutofit fontScale="90000"/>
          </a:bodyPr>
          <a:lstStyle/>
          <a:p>
            <a:r>
              <a:rPr lang="ar-SA" sz="8900" b="1" dirty="0"/>
              <a:t>عاشرا</a:t>
            </a:r>
            <a:endParaRPr lang="fr-FR" dirty="0"/>
          </a:p>
        </p:txBody>
      </p:sp>
      <p:sp>
        <p:nvSpPr>
          <p:cNvPr id="3" name="Espace réservé du contenu 2"/>
          <p:cNvSpPr>
            <a:spLocks noGrp="1"/>
          </p:cNvSpPr>
          <p:nvPr>
            <p:ph idx="1"/>
          </p:nvPr>
        </p:nvSpPr>
        <p:spPr>
          <a:solidFill>
            <a:schemeClr val="accent6">
              <a:lumMod val="60000"/>
              <a:lumOff val="40000"/>
            </a:schemeClr>
          </a:solidFill>
        </p:spPr>
        <p:txBody>
          <a:bodyPr>
            <a:normAutofit/>
          </a:bodyPr>
          <a:lstStyle/>
          <a:p>
            <a:pPr marL="0" indent="0" algn="ctr" rtl="1">
              <a:buNone/>
            </a:pPr>
            <a:r>
              <a:rPr lang="ar-SA" sz="6000" b="1" dirty="0"/>
              <a:t>مستوى تنظيم العالم الحي في علم البيئة</a:t>
            </a:r>
          </a:p>
          <a:p>
            <a:pPr marL="0" indent="0" algn="ctr" rtl="1">
              <a:buNone/>
            </a:pPr>
            <a:r>
              <a:rPr lang="en-US" sz="6000" b="1" dirty="0"/>
              <a:t> Levels of organization in ecology</a:t>
            </a:r>
            <a:endParaRPr lang="fr-FR" sz="6000" dirty="0"/>
          </a:p>
        </p:txBody>
      </p:sp>
    </p:spTree>
    <p:extLst>
      <p:ext uri="{BB962C8B-B14F-4D97-AF65-F5344CB8AC3E}">
        <p14:creationId xmlns:p14="http://schemas.microsoft.com/office/powerpoint/2010/main" val="261021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 calcmode="lin" valueType="num">
                                      <p:cBhvr>
                                        <p:cTn id="10" dur="1000" fill="hold"/>
                                        <p:tgtEl>
                                          <p:spTgt spid="3">
                                            <p:bg/>
                                          </p:spTgt>
                                        </p:tgtEl>
                                        <p:attrNameLst>
                                          <p:attrName>ppt_w</p:attrName>
                                        </p:attrNameLst>
                                      </p:cBhvr>
                                      <p:tavLst>
                                        <p:tav tm="0">
                                          <p:val>
                                            <p:fltVal val="0"/>
                                          </p:val>
                                        </p:tav>
                                        <p:tav tm="100000">
                                          <p:val>
                                            <p:strVal val="#ppt_w"/>
                                          </p:val>
                                        </p:tav>
                                      </p:tavLst>
                                    </p:anim>
                                    <p:anim calcmode="lin" valueType="num">
                                      <p:cBhvr>
                                        <p:cTn id="11" dur="1000" fill="hold"/>
                                        <p:tgtEl>
                                          <p:spTgt spid="3">
                                            <p:bg/>
                                          </p:spTgt>
                                        </p:tgtEl>
                                        <p:attrNameLst>
                                          <p:attrName>ppt_h</p:attrName>
                                        </p:attrNameLst>
                                      </p:cBhvr>
                                      <p:tavLst>
                                        <p:tav tm="0">
                                          <p:val>
                                            <p:fltVal val="0"/>
                                          </p:val>
                                        </p:tav>
                                        <p:tav tm="100000">
                                          <p:val>
                                            <p:strVal val="#ppt_h"/>
                                          </p:val>
                                        </p:tav>
                                      </p:tavLst>
                                    </p:anim>
                                    <p:anim calcmode="lin" valueType="num">
                                      <p:cBhvr>
                                        <p:cTn id="12" dur="1000" fill="hold"/>
                                        <p:tgtEl>
                                          <p:spTgt spid="3">
                                            <p:bg/>
                                          </p:spTgt>
                                        </p:tgtEl>
                                        <p:attrNameLst>
                                          <p:attrName>style.rotation</p:attrName>
                                        </p:attrNameLst>
                                      </p:cBhvr>
                                      <p:tavLst>
                                        <p:tav tm="0">
                                          <p:val>
                                            <p:fltVal val="90"/>
                                          </p:val>
                                        </p:tav>
                                        <p:tav tm="100000">
                                          <p:val>
                                            <p:fltVal val="0"/>
                                          </p:val>
                                        </p:tav>
                                      </p:tavLst>
                                    </p:anim>
                                    <p:animEffect transition="in" filter="fade">
                                      <p:cBhvr>
                                        <p:cTn id="13" dur="1000"/>
                                        <p:tgtEl>
                                          <p:spTgt spid="3">
                                            <p:bg/>
                                          </p:spTgt>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9" dur="1000"/>
                                        <p:tgtEl>
                                          <p:spTgt spid="3">
                                            <p:txEl>
                                              <p:pRg st="0" end="0"/>
                                            </p:txEl>
                                          </p:spTgt>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14202"/>
          </a:xfrm>
        </p:spPr>
        <p:txBody>
          <a:bodyPr>
            <a:noAutofit/>
          </a:bodyPr>
          <a:lstStyle/>
          <a:p>
            <a:pPr rtl="1"/>
            <a:r>
              <a:rPr lang="ar-SA" b="1" dirty="0">
                <a:solidFill>
                  <a:srgbClr val="0000CC"/>
                </a:solidFill>
              </a:rPr>
              <a:t>مستوى تنظيم العالم الحي في علم البيئة</a:t>
            </a:r>
            <a:br>
              <a:rPr lang="ar-SA" b="1" dirty="0">
                <a:solidFill>
                  <a:srgbClr val="0000CC"/>
                </a:solidFill>
              </a:rPr>
            </a:br>
            <a:r>
              <a:rPr lang="en-US" b="1" dirty="0">
                <a:solidFill>
                  <a:srgbClr val="0000CC"/>
                </a:solidFill>
              </a:rPr>
              <a:t> Levels of organization in ecology </a:t>
            </a:r>
            <a:endParaRPr lang="fr-FR" dirty="0">
              <a:solidFill>
                <a:srgbClr val="0000CC"/>
              </a:solidFill>
            </a:endParaRPr>
          </a:p>
        </p:txBody>
      </p:sp>
      <p:sp>
        <p:nvSpPr>
          <p:cNvPr id="3" name="Espace réservé du contenu 2"/>
          <p:cNvSpPr>
            <a:spLocks noGrp="1"/>
          </p:cNvSpPr>
          <p:nvPr>
            <p:ph idx="1"/>
          </p:nvPr>
        </p:nvSpPr>
        <p:spPr>
          <a:xfrm>
            <a:off x="457200" y="2132856"/>
            <a:ext cx="8229600" cy="3993307"/>
          </a:xfrm>
        </p:spPr>
        <p:txBody>
          <a:bodyPr>
            <a:normAutofit fontScale="92500"/>
          </a:bodyPr>
          <a:lstStyle/>
          <a:p>
            <a:pPr algn="ctr" rtl="1"/>
            <a:r>
              <a:rPr lang="ar-SA" dirty="0"/>
              <a:t>في العالم الحي توجد عدة مستويات للتنظيم في العالم الحي تدعى بالطيف الحيوي،  يمكن ترتيبها كالتالي: الخلية، النسيج، العضو، الفرد، العشيرة، المجتمع، النظام البيئي، </a:t>
            </a:r>
            <a:r>
              <a:rPr lang="ar-SA" dirty="0" err="1"/>
              <a:t>البيوم</a:t>
            </a:r>
            <a:r>
              <a:rPr lang="ar-SA" dirty="0"/>
              <a:t> والمحيط الحيوي.  </a:t>
            </a:r>
            <a:endParaRPr lang="fr-FR" dirty="0"/>
          </a:p>
          <a:p>
            <a:pPr algn="ctr" rtl="1"/>
            <a:r>
              <a:rPr lang="ar-SA" dirty="0"/>
              <a:t>إن علم البيئة يهتم بالمستويات التنظيمية العالية في هذا الطيف أي المستويات ما بعد الكائن الحي (</a:t>
            </a:r>
            <a:r>
              <a:rPr lang="fr-FR" dirty="0" err="1">
                <a:solidFill>
                  <a:srgbClr val="FF0000"/>
                </a:solidFill>
              </a:rPr>
              <a:t>Individual</a:t>
            </a:r>
            <a:r>
              <a:rPr lang="ar-SA" dirty="0"/>
              <a:t>)  والتي تتمثل في الجماعة (</a:t>
            </a:r>
            <a:r>
              <a:rPr lang="fr-FR" dirty="0">
                <a:solidFill>
                  <a:srgbClr val="0000CC"/>
                </a:solidFill>
              </a:rPr>
              <a:t>Population</a:t>
            </a:r>
            <a:r>
              <a:rPr lang="ar-SA" dirty="0"/>
              <a:t>)  والمجتمع (</a:t>
            </a:r>
            <a:r>
              <a:rPr lang="fr-FR" dirty="0">
                <a:solidFill>
                  <a:srgbClr val="00FF00"/>
                </a:solidFill>
              </a:rPr>
              <a:t>Community</a:t>
            </a:r>
            <a:r>
              <a:rPr lang="ar-SA" dirty="0"/>
              <a:t>) والنظام البيئي (</a:t>
            </a:r>
            <a:r>
              <a:rPr lang="fr-FR" dirty="0" err="1">
                <a:solidFill>
                  <a:schemeClr val="accent6">
                    <a:lumMod val="75000"/>
                  </a:schemeClr>
                </a:solidFill>
              </a:rPr>
              <a:t>Ecosystem</a:t>
            </a:r>
            <a:r>
              <a:rPr lang="ar-SA" dirty="0"/>
              <a:t>) </a:t>
            </a:r>
            <a:r>
              <a:rPr lang="ar-SA" dirty="0" err="1"/>
              <a:t>والبيوم</a:t>
            </a:r>
            <a:r>
              <a:rPr lang="ar-SA" dirty="0"/>
              <a:t> (</a:t>
            </a:r>
            <a:r>
              <a:rPr lang="fr-FR" dirty="0">
                <a:solidFill>
                  <a:schemeClr val="accent2"/>
                </a:solidFill>
              </a:rPr>
              <a:t>Biome</a:t>
            </a:r>
            <a:r>
              <a:rPr lang="ar-SA" dirty="0"/>
              <a:t>) والمحيط الحيوي (</a:t>
            </a:r>
            <a:r>
              <a:rPr lang="fr-FR" dirty="0" err="1">
                <a:solidFill>
                  <a:srgbClr val="FFFF00"/>
                </a:solidFill>
              </a:rPr>
              <a:t>Biosphere</a:t>
            </a:r>
            <a:r>
              <a:rPr lang="ar-SA" dirty="0"/>
              <a:t>)</a:t>
            </a:r>
            <a:endParaRPr lang="fr-FR" dirty="0"/>
          </a:p>
          <a:p>
            <a:pPr algn="ctr"/>
            <a:endParaRPr lang="fr-FR" dirty="0"/>
          </a:p>
        </p:txBody>
      </p:sp>
    </p:spTree>
    <p:extLst>
      <p:ext uri="{BB962C8B-B14F-4D97-AF65-F5344CB8AC3E}">
        <p14:creationId xmlns:p14="http://schemas.microsoft.com/office/powerpoint/2010/main" val="244168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br>
              <a:rPr lang="ar-SA" sz="3600" b="1" dirty="0">
                <a:solidFill>
                  <a:srgbClr val="0000CC"/>
                </a:solidFill>
              </a:rPr>
            </a:br>
            <a:r>
              <a:rPr lang="ar-SA" sz="4000" b="1" dirty="0">
                <a:solidFill>
                  <a:srgbClr val="0000CC"/>
                </a:solidFill>
              </a:rPr>
              <a:t>مراحل تطور علم البيئة  (تاريخ علم البيئة)</a:t>
            </a:r>
            <a:br>
              <a:rPr lang="ar-SA" sz="4000" b="1" dirty="0">
                <a:solidFill>
                  <a:srgbClr val="0000CC"/>
                </a:solidFill>
              </a:rPr>
            </a:br>
            <a:r>
              <a:rPr lang="en-US" sz="4000" b="1" dirty="0">
                <a:solidFill>
                  <a:srgbClr val="0000CC"/>
                </a:solidFill>
              </a:rPr>
              <a:t>History of ecology </a:t>
            </a:r>
            <a:br>
              <a:rPr lang="fr-FR" sz="3600" dirty="0">
                <a:solidFill>
                  <a:srgbClr val="0000CC"/>
                </a:solidFill>
              </a:rPr>
            </a:br>
            <a:endParaRPr lang="fr-FR" sz="3600" dirty="0">
              <a:solidFill>
                <a:srgbClr val="0000CC"/>
              </a:solidFill>
            </a:endParaRPr>
          </a:p>
        </p:txBody>
      </p:sp>
      <p:sp>
        <p:nvSpPr>
          <p:cNvPr id="3" name="Espace réservé du contenu 2"/>
          <p:cNvSpPr>
            <a:spLocks noGrp="1"/>
          </p:cNvSpPr>
          <p:nvPr>
            <p:ph idx="1"/>
          </p:nvPr>
        </p:nvSpPr>
        <p:spPr/>
        <p:txBody>
          <a:bodyPr>
            <a:normAutofit/>
          </a:bodyPr>
          <a:lstStyle/>
          <a:p>
            <a:pPr marL="0" indent="0" algn="ctr" rtl="1">
              <a:buNone/>
            </a:pPr>
            <a:r>
              <a:rPr lang="ar-SA" sz="4000" dirty="0"/>
              <a:t>لقد مرت دراسة البيئة بمراحل مختلفة من النمو خلال التاريخ، إذ اهتم الإنسان منذ زمن مبكر من تاريخه بالبيئة، فكان </a:t>
            </a:r>
            <a:r>
              <a:rPr lang="ar-SA" sz="4000" dirty="0">
                <a:solidFill>
                  <a:srgbClr val="0000CC"/>
                </a:solidFill>
              </a:rPr>
              <a:t>يحمي نفسه من الحيوانات </a:t>
            </a:r>
            <a:r>
              <a:rPr lang="ar-SA" sz="4000" dirty="0"/>
              <a:t>المفترسة </a:t>
            </a:r>
            <a:r>
              <a:rPr lang="ar-SA" sz="4000" dirty="0">
                <a:solidFill>
                  <a:srgbClr val="0000CC"/>
                </a:solidFill>
              </a:rPr>
              <a:t>ويبحث في النباتات ويختار منها غذاءه</a:t>
            </a:r>
            <a:r>
              <a:rPr lang="ar-SA" sz="4000" dirty="0"/>
              <a:t>، كما </a:t>
            </a:r>
            <a:r>
              <a:rPr lang="ar-SA" sz="4000" dirty="0">
                <a:solidFill>
                  <a:srgbClr val="00FF00"/>
                </a:solidFill>
              </a:rPr>
              <a:t>تعايش مع سقوط الأمطار والثلوج وهبوب الرياح وتعاقب الفصول وغيرها</a:t>
            </a:r>
            <a:r>
              <a:rPr lang="ar-SA" sz="4000" dirty="0"/>
              <a:t> من التغيرات في العوامل البيئية المختلفة.</a:t>
            </a:r>
            <a:endParaRPr lang="fr-FR" sz="4000" dirty="0"/>
          </a:p>
          <a:p>
            <a:pPr algn="ctr" rtl="1"/>
            <a:endParaRPr lang="fr-FR" dirty="0"/>
          </a:p>
        </p:txBody>
      </p:sp>
    </p:spTree>
    <p:extLst>
      <p:ext uri="{BB962C8B-B14F-4D97-AF65-F5344CB8AC3E}">
        <p14:creationId xmlns:p14="http://schemas.microsoft.com/office/powerpoint/2010/main" val="138744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0" y="0"/>
            <a:ext cx="9144000" cy="6857999"/>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81620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7200" b="1" dirty="0"/>
              <a:t>جزئ</a:t>
            </a:r>
            <a:endParaRPr lang="fr-FR" b="1" dirty="0"/>
          </a:p>
        </p:txBody>
      </p:sp>
      <p:pic>
        <p:nvPicPr>
          <p:cNvPr id="1026" name="Picture 2" descr="C:\Users\Abou Ghassane\Desktop\ecology\two_H20_molecule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8136904"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4365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210146"/>
          </a:xfrm>
        </p:spPr>
        <p:txBody>
          <a:bodyPr>
            <a:normAutofit fontScale="90000"/>
          </a:bodyPr>
          <a:lstStyle/>
          <a:p>
            <a:r>
              <a:rPr lang="ar-SA" sz="8000" b="1" dirty="0"/>
              <a:t>خلية</a:t>
            </a:r>
            <a:endParaRPr lang="fr-FR" b="1" dirty="0"/>
          </a:p>
        </p:txBody>
      </p:sp>
      <p:pic>
        <p:nvPicPr>
          <p:cNvPr id="2050" name="Picture 2" descr="C:\Users\Abou Ghassane\Desktop\ecology\550px-Plant_cell_structure-f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3155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fontScale="90000"/>
          </a:bodyPr>
          <a:lstStyle/>
          <a:p>
            <a:r>
              <a:rPr lang="ar-SA" sz="7200" b="1" dirty="0"/>
              <a:t>نسيج</a:t>
            </a:r>
            <a:endParaRPr lang="fr-FR" b="1" dirty="0"/>
          </a:p>
        </p:txBody>
      </p:sp>
      <p:pic>
        <p:nvPicPr>
          <p:cNvPr id="3074" name="Picture 2" descr="C:\Users\Abou Ghassane\Desktop\ecology\Cell_oign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56792"/>
            <a:ext cx="9144000"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876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7200" b="1" dirty="0"/>
              <a:t>عضو</a:t>
            </a:r>
            <a:endParaRPr lang="fr-FR" b="1" dirty="0"/>
          </a:p>
        </p:txBody>
      </p:sp>
      <p:pic>
        <p:nvPicPr>
          <p:cNvPr id="4098" name="Picture 2" descr="C:\Users\Abou Ghassane\Desktop\ecology\4955375_0_545x460_auto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6" y="1916832"/>
            <a:ext cx="410773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bou Ghassane\Desktop\ecology\1659621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420888"/>
            <a:ext cx="3381102" cy="392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0866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8864" y="260648"/>
            <a:ext cx="8229600" cy="1143000"/>
          </a:xfrm>
        </p:spPr>
        <p:txBody>
          <a:bodyPr>
            <a:normAutofit/>
          </a:bodyPr>
          <a:lstStyle/>
          <a:p>
            <a:r>
              <a:rPr lang="ar-SA" sz="6600" b="1" dirty="0"/>
              <a:t>فرد (كائن حي)</a:t>
            </a:r>
            <a:endParaRPr lang="fr-FR" sz="6600" b="1" dirty="0"/>
          </a:p>
        </p:txBody>
      </p:sp>
      <p:pic>
        <p:nvPicPr>
          <p:cNvPr id="5122" name="Picture 2" descr="C:\Users\Abou Ghassane\Desktop\ecology\tree-clipart-0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628800"/>
            <a:ext cx="4510523" cy="36004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bou Ghassane\Desktop\ecology\lion-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5" y="2204864"/>
            <a:ext cx="403244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545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7200" b="1" dirty="0"/>
              <a:t>عشيرة</a:t>
            </a:r>
            <a:endParaRPr lang="fr-FR" b="1" dirty="0"/>
          </a:p>
        </p:txBody>
      </p:sp>
      <p:pic>
        <p:nvPicPr>
          <p:cNvPr id="1026" name="Picture 2" descr="C:\Users\Abou Ghassane\Desktop\ecology\manchots-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471510"/>
            <a:ext cx="5734050" cy="426174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Abou Ghassane\Desktop\ecology\Re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361" y="2348880"/>
            <a:ext cx="2947327" cy="355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806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SA" sz="7200" b="1" dirty="0"/>
              <a:t>مجتمع</a:t>
            </a:r>
            <a:endParaRPr lang="fr-FR" b="1" dirty="0"/>
          </a:p>
        </p:txBody>
      </p:sp>
      <p:pic>
        <p:nvPicPr>
          <p:cNvPr id="3074" name="Picture 2" descr="C:\Users\Abou Ghassane\Desktop\ecology\a-investigating-an-ecosystem-4-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144000" cy="544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8855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ou Ghassane\Desktop\ecology\fa9e013d60e3e02cf648012baa0ee06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975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bou Ghassane\Desktop\ecology\190264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50"/>
            <a:ext cx="9144000" cy="683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53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764704"/>
            <a:ext cx="8229600" cy="5361459"/>
          </a:xfrm>
        </p:spPr>
        <p:txBody>
          <a:bodyPr>
            <a:normAutofit fontScale="92500" lnSpcReduction="20000"/>
          </a:bodyPr>
          <a:lstStyle/>
          <a:p>
            <a:pPr marL="0" indent="0" algn="ctr" rtl="1">
              <a:lnSpc>
                <a:spcPct val="150000"/>
              </a:lnSpc>
              <a:buNone/>
            </a:pPr>
            <a:r>
              <a:rPr lang="ar-SA" sz="5400" dirty="0"/>
              <a:t>مع التقدم الذي شهده الإنسان في مجالات الحياة المختلفة، </a:t>
            </a:r>
            <a:r>
              <a:rPr lang="ar-SA" sz="5400" dirty="0">
                <a:solidFill>
                  <a:srgbClr val="0000CC"/>
                </a:solidFill>
              </a:rPr>
              <a:t>استطاع أن يتكيف في مكان معيشته وغذاءه</a:t>
            </a:r>
            <a:r>
              <a:rPr lang="ar-DZ" sz="5400" dirty="0">
                <a:solidFill>
                  <a:srgbClr val="0000CC"/>
                </a:solidFill>
              </a:rPr>
              <a:t> من</a:t>
            </a:r>
            <a:r>
              <a:rPr lang="ar-SA" sz="5400" dirty="0">
                <a:solidFill>
                  <a:srgbClr val="0000CC"/>
                </a:solidFill>
              </a:rPr>
              <a:t> </a:t>
            </a:r>
            <a:r>
              <a:rPr lang="ar-SA" sz="5400" dirty="0">
                <a:solidFill>
                  <a:srgbClr val="FF0000"/>
                </a:solidFill>
              </a:rPr>
              <a:t>خلال محاولة تفهمه لما يحيط به</a:t>
            </a:r>
            <a:r>
              <a:rPr lang="ar-SA" sz="5400" dirty="0">
                <a:solidFill>
                  <a:srgbClr val="0000CC"/>
                </a:solidFill>
              </a:rPr>
              <a:t> </a:t>
            </a:r>
            <a:r>
              <a:rPr lang="ar-SA" sz="5400" dirty="0"/>
              <a:t>من كائنات حية وعوامل البيئة غير الحية.</a:t>
            </a:r>
            <a:endParaRPr lang="fr-FR" sz="5400" dirty="0"/>
          </a:p>
          <a:p>
            <a:endParaRPr lang="fr-FR" dirty="0"/>
          </a:p>
        </p:txBody>
      </p:sp>
    </p:spTree>
    <p:extLst>
      <p:ext uri="{BB962C8B-B14F-4D97-AF65-F5344CB8AC3E}">
        <p14:creationId xmlns:p14="http://schemas.microsoft.com/office/powerpoint/2010/main" val="81436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ou Ghassane\Desktop\ecology\ecology-12-7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6448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54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bou Ghassane\Desktop\ecology\ecosistem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96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836712"/>
            <a:ext cx="8229600" cy="5289451"/>
          </a:xfrm>
        </p:spPr>
        <p:txBody>
          <a:bodyPr>
            <a:normAutofit/>
          </a:bodyPr>
          <a:lstStyle/>
          <a:p>
            <a:pPr marL="0" indent="0" algn="ctr" rtl="1">
              <a:buNone/>
            </a:pPr>
            <a:r>
              <a:rPr lang="ar-SA" sz="4000" dirty="0"/>
              <a:t>تدل الشواهد المستمدة من دراسة المتحجرات التي جمعت من بقاع مختلفة من العالم، على الهجرة المستمرة لبعض الأقوام والمجتمعات السكانية هروبا من </a:t>
            </a:r>
            <a:r>
              <a:rPr lang="ar-SA" sz="4000" dirty="0">
                <a:solidFill>
                  <a:srgbClr val="FF0000"/>
                </a:solidFill>
              </a:rPr>
              <a:t>الجفاف ودرجات الحرارة غير الملائمة، أو من التأثيرات القاسية للعوامل البيئية المحيطة</a:t>
            </a:r>
            <a:r>
              <a:rPr lang="ar-SA" sz="4000" dirty="0"/>
              <a:t>. لذا </a:t>
            </a:r>
            <a:r>
              <a:rPr lang="ar-SA" sz="4000" dirty="0">
                <a:solidFill>
                  <a:srgbClr val="0000CC"/>
                </a:solidFill>
              </a:rPr>
              <a:t>نشأت الحضارات القديمة في أماكن تتلاءم وظروف الحياة</a:t>
            </a:r>
            <a:r>
              <a:rPr lang="ar-SA" sz="4000" dirty="0"/>
              <a:t>، كما هو الحال في حضارة  بلاد الرافدين والفراعنة في نهر النيل.</a:t>
            </a:r>
            <a:endParaRPr lang="fr-FR" sz="4000" dirty="0"/>
          </a:p>
        </p:txBody>
      </p:sp>
    </p:spTree>
    <p:extLst>
      <p:ext uri="{BB962C8B-B14F-4D97-AF65-F5344CB8AC3E}">
        <p14:creationId xmlns:p14="http://schemas.microsoft.com/office/powerpoint/2010/main" val="19692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2300</Words>
  <Application>Microsoft Office PowerPoint</Application>
  <PresentationFormat>On-screen Show (4:3)</PresentationFormat>
  <Paragraphs>173</Paragraphs>
  <Slides>81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Thème Office</vt:lpstr>
      <vt:lpstr>جامعة الوادي  كلية علوم الطبيعة والحياة قسم البيولوجيا</vt:lpstr>
      <vt:lpstr>الفصل الأول</vt:lpstr>
      <vt:lpstr>أولا</vt:lpstr>
      <vt:lpstr>تعريف علم البيئة Ecology</vt:lpstr>
      <vt:lpstr>PowerPoint Presentation</vt:lpstr>
      <vt:lpstr>ثانيا</vt:lpstr>
      <vt:lpstr> مراحل تطور علم البيئة  (تاريخ علم البيئة) History of ecology  </vt:lpstr>
      <vt:lpstr>PowerPoint Presentation</vt:lpstr>
      <vt:lpstr>PowerPoint Presentation</vt:lpstr>
      <vt:lpstr>PowerPoint Presentation</vt:lpstr>
      <vt:lpstr>عند اليونانيين</vt:lpstr>
      <vt:lpstr>أرسطو طاليس (384-322 ق.م)</vt:lpstr>
      <vt:lpstr>ثيوفراستس (372-287 ق.م)</vt:lpstr>
      <vt:lpstr>عند العرب والمسلمين</vt:lpstr>
      <vt:lpstr>في العصر الحديث</vt:lpstr>
      <vt:lpstr>ثالثا</vt:lpstr>
      <vt:lpstr>أهمية علم البيئة  The importance of ecology</vt:lpstr>
      <vt:lpstr>PowerPoint Presentation</vt:lpstr>
      <vt:lpstr>رابعا</vt:lpstr>
      <vt:lpstr>علاقة علم البيئة بالعلوم الأخرى</vt:lpstr>
      <vt:lpstr>خامسا </vt:lpstr>
      <vt:lpstr>أقسام علم البيئة</vt:lpstr>
      <vt:lpstr>التقسيم المعتمد على نوع وطبيعة محيط المعيشة</vt:lpstr>
      <vt:lpstr>التقسيم المعتمد على نوع أو مجموعة أنواع من الأحياء</vt:lpstr>
      <vt:lpstr>التقسيم المعتمد  من خلال علاقة علم البيئة بالعلوم الأخرى</vt:lpstr>
      <vt:lpstr>التقسيم  على أساس نوع الكائن الحي</vt:lpstr>
      <vt:lpstr>سادسا</vt:lpstr>
      <vt:lpstr>الفرد( الكائن الحي) Individual </vt:lpstr>
      <vt:lpstr>العشيرة (الجماعة) Population</vt:lpstr>
      <vt:lpstr>المجتمع  Community </vt:lpstr>
      <vt:lpstr>PowerPoint Presentation</vt:lpstr>
      <vt:lpstr>PowerPoint Presentation</vt:lpstr>
      <vt:lpstr>النظام البيئي Ecosystem </vt:lpstr>
      <vt:lpstr>PowerPoint Presentation</vt:lpstr>
      <vt:lpstr>PowerPoint Presentation</vt:lpstr>
      <vt:lpstr>المجموع الحيوي (البيوم) Biome </vt:lpstr>
      <vt:lpstr>PowerPoint Presentation</vt:lpstr>
      <vt:lpstr>الغلاف الحيوي Biosphere</vt:lpstr>
      <vt:lpstr>PowerPoint Presentation</vt:lpstr>
      <vt:lpstr>الموطن البيئي Habitat</vt:lpstr>
      <vt:lpstr>المدى الحيوي الجغرافي  Biotope</vt:lpstr>
      <vt:lpstr>المجمع الحيوي Biocenosis </vt:lpstr>
      <vt:lpstr>PowerPoint Presentation</vt:lpstr>
      <vt:lpstr>سابعا</vt:lpstr>
      <vt:lpstr>مفهوم العوامل البيئية Concept of ecological factors  </vt:lpstr>
      <vt:lpstr>عوامل حيوية Biotic Factors </vt:lpstr>
      <vt:lpstr>عوامل لاحيوية Abiotic Factors </vt:lpstr>
      <vt:lpstr>يمكن دراسة تأثير هذه العوامل على عدة مستويات:</vt:lpstr>
      <vt:lpstr>ثامنا</vt:lpstr>
      <vt:lpstr>مكونات النظام البيئي  Components of an ecosystem </vt:lpstr>
      <vt:lpstr>المكونات الحية أو الكائنات الحية  Biotic components</vt:lpstr>
      <vt:lpstr>الكائنات المنتجة (Producers)</vt:lpstr>
      <vt:lpstr>الكائنات المستهلكة (Consumers)</vt:lpstr>
      <vt:lpstr>الكائنات المحللة (Decomposers)</vt:lpstr>
      <vt:lpstr>المكونات الغير حية  Abiotic components</vt:lpstr>
      <vt:lpstr>PowerPoint Presentation</vt:lpstr>
      <vt:lpstr>تاسعا</vt:lpstr>
      <vt:lpstr>أقسام النظم البيئية Types of ecosystems </vt:lpstr>
      <vt:lpstr>التقسيم على أساس توفر المكونات الحية وغير الحية </vt:lpstr>
      <vt:lpstr>نظام بيئي طبيعي مفتوح أو متكامل Open ecosystem </vt:lpstr>
      <vt:lpstr>نظام بيئي مغلق أو غير متكامل Closed ecosystem    </vt:lpstr>
      <vt:lpstr>التقسيم على أساس الحيز المحتل</vt:lpstr>
      <vt:lpstr>النظام البيئي الدقيق Micro ecosystem </vt:lpstr>
      <vt:lpstr>النظام البيئي المتوسط Meso ecosystem </vt:lpstr>
      <vt:lpstr>النظام البيئي الكبير أو الضخم Macro ecosystem </vt:lpstr>
      <vt:lpstr>Ecotone</vt:lpstr>
      <vt:lpstr>التقسيم على أساس طبيعة الوسط</vt:lpstr>
      <vt:lpstr>عاشرا</vt:lpstr>
      <vt:lpstr>مستوى تنظيم العالم الحي في علم البيئة  Levels of organization in ecology </vt:lpstr>
      <vt:lpstr>PowerPoint Presentation</vt:lpstr>
      <vt:lpstr>جزئ</vt:lpstr>
      <vt:lpstr>خلية</vt:lpstr>
      <vt:lpstr>نسيج</vt:lpstr>
      <vt:lpstr>عضو</vt:lpstr>
      <vt:lpstr>فرد (كائن حي)</vt:lpstr>
      <vt:lpstr>عشيرة</vt:lpstr>
      <vt:lpstr>مجتمع</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274</cp:revision>
  <cp:lastPrinted>2023-05-16T10:45:24Z</cp:lastPrinted>
  <dcterms:created xsi:type="dcterms:W3CDTF">2016-01-20T12:17:44Z</dcterms:created>
  <dcterms:modified xsi:type="dcterms:W3CDTF">2023-05-17T06:40:22Z</dcterms:modified>
  <cp:contentStatus/>
</cp:coreProperties>
</file>