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71" r:id="rId9"/>
    <p:sldId id="262" r:id="rId10"/>
    <p:sldId id="263" r:id="rId11"/>
    <p:sldId id="264" r:id="rId12"/>
    <p:sldId id="272" r:id="rId13"/>
    <p:sldId id="265" r:id="rId14"/>
    <p:sldId id="273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A08B1-C733-44FA-B96D-47EE3E2379E0}" type="datetimeFigureOut">
              <a:rPr lang="fr-FR" smtClean="0"/>
              <a:pPr/>
              <a:t>08/04/2017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9DC9-12E7-4017-B3AF-01E758F0C8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ar.wikipedia.org/wiki/1907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r.wikipedia.org/wiki/%D9%85%D9%82%D8%A7%D8%B5%D8%AF_%D8%A7%D9%84%D8%B4%D8%B1%D9%8A%D8%B9%D8%A9_%D8%A7%D9%84%D8%A5%D8%B3%D9%84%D8%A7%D9%85%D9%8A%D8%A9" TargetMode="External"/><Relationship Id="rId7" Type="http://schemas.openxmlformats.org/officeDocument/2006/relationships/hyperlink" Target="https://ar.wikipedia.org/wiki/%D8%A3%D8%B5%D9%88%D9%84_%D8%A7%D9%84%D9%81%D9%82%D9%87" TargetMode="External"/><Relationship Id="rId2" Type="http://schemas.openxmlformats.org/officeDocument/2006/relationships/hyperlink" Target="https://ar.wikipedia.org/wiki/%D8%A7%D9%84%D8%AA%D8%AD%D8%B1%D9%8A%D8%B1_%D9%88%D8%A7%D9%84%D8%AA%D9%86%D9%88%D9%8A%D8%B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.wikipedia.org/wiki/%D8%A7%D9%84%D8%B3%D9%86%D8%A9" TargetMode="External"/><Relationship Id="rId5" Type="http://schemas.openxmlformats.org/officeDocument/2006/relationships/hyperlink" Target="https://ar.wikipedia.org/wiki/%D8%A7%D9%84%D9%82%D8%B1%D8%A2%D9%86" TargetMode="External"/><Relationship Id="rId4" Type="http://schemas.openxmlformats.org/officeDocument/2006/relationships/hyperlink" Target="https://ar.wikipedia.org/wiki/%D8%A7%D9%84%D9%85%D9%88%D8%B7%D8%A3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ar.wikipedia.org/wiki/%D8%A7%D9%85%D8%B1%D8%A6_%D8%A7%D9%84%D9%82%D9%8A%D8%B3" TargetMode="External"/><Relationship Id="rId3" Type="http://schemas.openxmlformats.org/officeDocument/2006/relationships/hyperlink" Target="https://ar.wikipedia.org/wiki/%D8%A7%D9%84%D8%A5%D8%B3%D9%84%D8%A7%D9%85_%D9%88%D8%A3%D8%B5%D9%88%D9%84_%D8%A7%D9%84%D8%AD%D9%83%D9%85_(%D9%83%D8%AA%D8%A7%D8%A8)" TargetMode="External"/><Relationship Id="rId7" Type="http://schemas.openxmlformats.org/officeDocument/2006/relationships/hyperlink" Target="https://ar.wikipedia.org/wiki/%D8%A7%D9%84%D9%86%D8%A7%D8%A8%D8%BA%D8%A9_%D8%A7%D9%84%D8%B0%D8%A8%D9%8A%D8%A7%D9%86%D9%8A" TargetMode="External"/><Relationship Id="rId2" Type="http://schemas.openxmlformats.org/officeDocument/2006/relationships/hyperlink" Target="https://ar.wikipedia.org/wiki/%D8%A8%D9%84%D8%A7%D8%BA%D8%A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.wikipedia.org/wiki/%D8%A7%D9%84%D8%A3%D8%B9%D8%B4%D9%89" TargetMode="External"/><Relationship Id="rId5" Type="http://schemas.openxmlformats.org/officeDocument/2006/relationships/hyperlink" Target="https://ar.wikipedia.org/wiki/%D8%AF%D9%8A%D9%88%D8%A7%D9%86_%D8%A7%D9%84%D8%AD%D9%85%D8%A7%D8%B3%D8%A9" TargetMode="External"/><Relationship Id="rId10" Type="http://schemas.openxmlformats.org/officeDocument/2006/relationships/hyperlink" Target="https://ar.wikipedia.org/wiki/%D8%A7%D9%84%D9%85%D8%AA%D9%86%D8%A8%D9%8A" TargetMode="External"/><Relationship Id="rId4" Type="http://schemas.openxmlformats.org/officeDocument/2006/relationships/hyperlink" Target="https://ar.wikipedia.org/wiki/%D8%B9%D9%84%D9%8A_%D8%B9%D8%A8%D8%AF_%D8%A7%D9%84%D8%B1%D8%A7%D8%B2%D9%82" TargetMode="External"/><Relationship Id="rId9" Type="http://schemas.openxmlformats.org/officeDocument/2006/relationships/hyperlink" Target="https://ar.wikipedia.org/wiki/%D8%A8%D8%B4%D8%A7%D8%B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r.wikipedia.org/wiki/%D9%85%D8%AC%D9%85%D8%B9_%D8%A7%D9%84%D9%84%D8%BA%D8%A9_%D8%A7%D9%84%D8%B9%D8%B1%D8%A8%D9%8A%D8%A9_%D8%A8%D8%AF%D9%85%D8%B4%D9%82" TargetMode="External"/><Relationship Id="rId2" Type="http://schemas.openxmlformats.org/officeDocument/2006/relationships/hyperlink" Target="https://ar.wikipedia.org/wiki/%D9%85%D8%AC%D9%84%D8%A9_%D8%A7%D9%84%D9%85%D9%86%D8%A7%D8%B1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jazeera.net/home/getpage/12835b50-a872-4466-b351-a0204482c134/f218c034-d03d-45a2-b470-1d79a2eea3e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r" rtl="1"/>
            <a:r>
              <a:rPr lang="ar-DZ" sz="3600" dirty="0" smtClean="0">
                <a:solidFill>
                  <a:srgbClr val="FF0000"/>
                </a:solidFill>
                <a:latin typeface="ae_Cortoba" pitchFamily="18" charset="-78"/>
                <a:cs typeface="ae_Cortoba" pitchFamily="18" charset="-78"/>
              </a:rPr>
              <a:t> </a:t>
            </a:r>
          </a:p>
          <a:p>
            <a:pPr rtl="1"/>
            <a:endParaRPr lang="ar-DZ" sz="3600" dirty="0" smtClean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  <a:p>
            <a:pPr rtl="1"/>
            <a:endParaRPr lang="ar-DZ" sz="3600" dirty="0" smtClean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  <a:p>
            <a:pPr rtl="1"/>
            <a:endParaRPr lang="ar-DZ" sz="2800" b="1" dirty="0" smtClean="0">
              <a:solidFill>
                <a:srgbClr val="FF0000"/>
              </a:solidFill>
              <a:latin typeface="ae_Cortoba" pitchFamily="18" charset="-78"/>
            </a:endParaRPr>
          </a:p>
          <a:p>
            <a:pPr algn="r" rtl="1"/>
            <a:r>
              <a:rPr lang="ar-DZ" sz="3500" b="1" dirty="0" smtClean="0">
                <a:solidFill>
                  <a:srgbClr val="FF0000"/>
                </a:solidFill>
                <a:latin typeface="ae_Cortoba" pitchFamily="18" charset="-78"/>
              </a:rPr>
              <a:t>الاسم والنسب:</a:t>
            </a:r>
            <a:r>
              <a:rPr lang="ar-DZ" sz="4000" dirty="0" smtClean="0">
                <a:solidFill>
                  <a:schemeClr val="tx1"/>
                </a:solidFill>
              </a:rPr>
              <a:t>هو</a:t>
            </a:r>
            <a:r>
              <a:rPr lang="ar-DZ" sz="4000" dirty="0" smtClean="0">
                <a:solidFill>
                  <a:srgbClr val="FF0000"/>
                </a:solidFill>
              </a:rPr>
              <a:t> </a:t>
            </a:r>
            <a:r>
              <a:rPr lang="ar-DZ" sz="4000" dirty="0" smtClean="0">
                <a:solidFill>
                  <a:schemeClr val="tx1"/>
                </a:solidFill>
              </a:rPr>
              <a:t>محمد الطَّاهر بن محمد بن محمد </a:t>
            </a:r>
          </a:p>
          <a:p>
            <a:pPr algn="r" rtl="1"/>
            <a:r>
              <a:rPr lang="ar-DZ" sz="4000" dirty="0" smtClean="0">
                <a:solidFill>
                  <a:schemeClr val="tx1"/>
                </a:solidFill>
              </a:rPr>
              <a:t>الطَّاهر الذي ينتهي نسبه الى محمد ابن عاشور، وهذا </a:t>
            </a:r>
          </a:p>
          <a:p>
            <a:pPr algn="r" rtl="1"/>
            <a:r>
              <a:rPr lang="ar-DZ" sz="4000" dirty="0" smtClean="0">
                <a:solidFill>
                  <a:schemeClr val="tx1"/>
                </a:solidFill>
              </a:rPr>
              <a:t>الأخير من أشراف الأندلس، قدِم إلى تونس فارّاً من القهر والتَّنصير، وكان عالماً عاملاً صالحاً.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4000" dirty="0" smtClean="0">
                <a:solidFill>
                  <a:schemeClr val="tx1"/>
                </a:solidFill>
              </a:rPr>
              <a:t> جَدُّه </a:t>
            </a:r>
            <a:r>
              <a:rPr lang="ar-DZ" sz="4000" dirty="0" smtClean="0">
                <a:solidFill>
                  <a:srgbClr val="0070C0"/>
                </a:solidFill>
              </a:rPr>
              <a:t>محمد الطَّاهر ابن عاشور </a:t>
            </a:r>
            <a:r>
              <a:rPr lang="ar-DZ" sz="4000" dirty="0" smtClean="0">
                <a:solidFill>
                  <a:schemeClr val="tx1"/>
                </a:solidFill>
              </a:rPr>
              <a:t>الذي كان من فقهاء عصره، وتقلَّد مناصب هامَّة في القضاء والإفتاء والتَّدريس، إضافة إلى تولِّيه نقابة الأشراف، وله مؤلَّفات مطبوعة.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4000" dirty="0" smtClean="0">
                <a:solidFill>
                  <a:schemeClr val="tx1"/>
                </a:solidFill>
              </a:rPr>
              <a:t> والده </a:t>
            </a:r>
            <a:r>
              <a:rPr lang="ar-DZ" sz="4000" dirty="0" smtClean="0">
                <a:solidFill>
                  <a:srgbClr val="0070C0"/>
                </a:solidFill>
              </a:rPr>
              <a:t>محمد ابن عاشور</a:t>
            </a:r>
            <a:r>
              <a:rPr lang="ar-DZ" sz="4000" dirty="0" smtClean="0">
                <a:solidFill>
                  <a:schemeClr val="tx1"/>
                </a:solidFill>
              </a:rPr>
              <a:t>، الذي تولى رئاسة مجلس دائرة جمعيَّة الأوقاف.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4000" dirty="0" smtClean="0">
                <a:solidFill>
                  <a:schemeClr val="tx1"/>
                </a:solidFill>
              </a:rPr>
              <a:t>جَدُّه لأمِّه، فهو العالم الوزير </a:t>
            </a:r>
            <a:r>
              <a:rPr lang="ar-DZ" sz="4000" dirty="0" smtClean="0">
                <a:solidFill>
                  <a:srgbClr val="0070C0"/>
                </a:solidFill>
              </a:rPr>
              <a:t>محمد العزيز </a:t>
            </a:r>
            <a:r>
              <a:rPr lang="ar-DZ" sz="4000" dirty="0" err="1" smtClean="0">
                <a:solidFill>
                  <a:srgbClr val="0070C0"/>
                </a:solidFill>
              </a:rPr>
              <a:t>بُوعَتُّور</a:t>
            </a:r>
            <a:r>
              <a:rPr lang="ar-DZ" sz="4000" dirty="0" smtClean="0">
                <a:solidFill>
                  <a:srgbClr val="0070C0"/>
                </a:solidFill>
              </a:rPr>
              <a:t> </a:t>
            </a:r>
            <a:r>
              <a:rPr lang="ar-DZ" sz="4000" dirty="0" smtClean="0">
                <a:solidFill>
                  <a:schemeClr val="tx1"/>
                </a:solidFill>
              </a:rPr>
              <a:t>المولود</a:t>
            </a:r>
            <a:r>
              <a:rPr lang="ar-DZ" sz="4000" dirty="0" smtClean="0">
                <a:solidFill>
                  <a:srgbClr val="0070C0"/>
                </a:solidFill>
              </a:rPr>
              <a:t> </a:t>
            </a:r>
            <a:r>
              <a:rPr lang="ar-DZ" sz="4000" dirty="0" err="1" smtClean="0">
                <a:solidFill>
                  <a:srgbClr val="0070C0"/>
                </a:solidFill>
              </a:rPr>
              <a:t>1825م</a:t>
            </a:r>
            <a:r>
              <a:rPr lang="ar-DZ" sz="4000" dirty="0" smtClean="0">
                <a:solidFill>
                  <a:srgbClr val="0070C0"/>
                </a:solidFill>
              </a:rPr>
              <a:t> </a:t>
            </a:r>
            <a:r>
              <a:rPr lang="ar-DZ" sz="4000" dirty="0" smtClean="0">
                <a:solidFill>
                  <a:schemeClr val="tx1"/>
                </a:solidFill>
              </a:rPr>
              <a:t> </a:t>
            </a:r>
            <a:r>
              <a:rPr lang="ar-DZ" sz="4000" dirty="0" err="1" smtClean="0">
                <a:solidFill>
                  <a:schemeClr val="tx1"/>
                </a:solidFill>
              </a:rPr>
              <a:t>المتوفي</a:t>
            </a:r>
            <a:r>
              <a:rPr lang="ar-DZ" sz="4000" dirty="0" smtClean="0">
                <a:solidFill>
                  <a:schemeClr val="tx1"/>
                </a:solidFill>
              </a:rPr>
              <a:t>  </a:t>
            </a:r>
            <a:r>
              <a:rPr lang="ar-DZ" sz="4000" dirty="0" smtClean="0">
                <a:solidFill>
                  <a:schemeClr val="tx1"/>
                </a:solidFill>
                <a:hlinkClick r:id="rId2" tooltip="1907"/>
              </a:rPr>
              <a:t>1907</a:t>
            </a:r>
            <a:r>
              <a:rPr lang="ar-DZ" sz="4000" dirty="0" smtClean="0">
                <a:solidFill>
                  <a:schemeClr val="tx1"/>
                </a:solidFill>
              </a:rPr>
              <a:t> الذي تولَّى الوزارة الكبرى بعد مصطفى إسماعيل، وتحقَّقت على يديه إصلاحات نالت إعجابَ الوزراء وتقدير الأمراء.</a:t>
            </a:r>
          </a:p>
          <a:p>
            <a:endParaRPr lang="ar-DZ" sz="2800" b="1" dirty="0" smtClean="0">
              <a:solidFill>
                <a:srgbClr val="FF0000"/>
              </a:solidFill>
              <a:latin typeface="ae_Cortoba" pitchFamily="18" charset="-78"/>
            </a:endParaRPr>
          </a:p>
          <a:p>
            <a:pPr rtl="1"/>
            <a:endParaRPr lang="ar-DZ" sz="3600" dirty="0" smtClean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  <a:p>
            <a:pPr rtl="1"/>
            <a:endParaRPr lang="ar-DZ" sz="3600" dirty="0" smtClean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  <a:p>
            <a:pPr rtl="1"/>
            <a:endParaRPr lang="ar-DZ" sz="3600" dirty="0" smtClean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  <a:p>
            <a:pPr rtl="1"/>
            <a:endParaRPr lang="fr-FR" sz="3600" dirty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2843808" y="0"/>
            <a:ext cx="5328592" cy="15567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3200" dirty="0" smtClean="0">
                <a:solidFill>
                  <a:srgbClr val="FF0000"/>
                </a:solidFill>
                <a:latin typeface="ae_Cortoba" pitchFamily="18" charset="-78"/>
                <a:cs typeface="ae_Cortoba" pitchFamily="18" charset="-78"/>
              </a:rPr>
              <a:t> </a:t>
            </a:r>
          </a:p>
          <a:p>
            <a:pPr algn="r" rtl="1"/>
            <a:r>
              <a:rPr lang="ar-DZ" sz="2400" dirty="0" smtClean="0">
                <a:solidFill>
                  <a:srgbClr val="FF0000"/>
                </a:solidFill>
                <a:latin typeface="ae_Cortoba" pitchFamily="18" charset="-78"/>
                <a:cs typeface="ae_Cortoba" pitchFamily="18" charset="-78"/>
              </a:rPr>
              <a:t>     </a:t>
            </a:r>
            <a:r>
              <a:rPr lang="ar-DZ" sz="3600" dirty="0" smtClean="0">
                <a:solidFill>
                  <a:srgbClr val="FF0000"/>
                </a:solidFill>
                <a:latin typeface="ae_Cortoba" pitchFamily="18" charset="-78"/>
                <a:cs typeface="ae_Cortoba" pitchFamily="18" charset="-78"/>
              </a:rPr>
              <a:t>الشيخ محمد الطاهر بن عاشور</a:t>
            </a:r>
          </a:p>
          <a:p>
            <a:pPr algn="r" rtl="1"/>
            <a:endParaRPr lang="fr-FR" sz="3200" dirty="0">
              <a:solidFill>
                <a:srgbClr val="FF0000"/>
              </a:solidFill>
              <a:latin typeface="ae_Cortoba" pitchFamily="18" charset="-78"/>
              <a:cs typeface="ae_Cortoba" pitchFamily="18" charset="-78"/>
            </a:endParaRPr>
          </a:p>
        </p:txBody>
      </p:sp>
      <p:pic>
        <p:nvPicPr>
          <p:cNvPr id="14338" name="Picture 2" descr="http://www.aljazeera.net/File/GetImageCustom/6b3f2e12-2592-435c-8ca0-4ef285dfde0b/891/5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4624"/>
            <a:ext cx="266295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ar-DZ" sz="3600" dirty="0" smtClean="0"/>
              <a:t>ومن المواقف </a:t>
            </a:r>
            <a:r>
              <a:rPr lang="ar-DZ" sz="3600" dirty="0" smtClean="0"/>
              <a:t>المشهورة للطاهر بن عاشور رفضه القاطع استصدار فتوى تبيح الفطر في رمضان،وكان ذلك </a:t>
            </a:r>
            <a:r>
              <a:rPr lang="ar-DZ" sz="3600" dirty="0" err="1" smtClean="0"/>
              <a:t>عام </a:t>
            </a:r>
            <a:r>
              <a:rPr lang="ar-DZ" sz="3600" dirty="0" smtClean="0"/>
              <a:t>(</a:t>
            </a:r>
            <a:r>
              <a:rPr lang="ar-DZ" sz="3600" dirty="0" err="1" smtClean="0"/>
              <a:t>1381هـ</a:t>
            </a:r>
            <a:r>
              <a:rPr lang="ar-DZ" sz="3600" dirty="0" smtClean="0"/>
              <a:t>/ </a:t>
            </a:r>
            <a:r>
              <a:rPr lang="ar-DZ" sz="3600" dirty="0" err="1" smtClean="0"/>
              <a:t>1961م</a:t>
            </a:r>
            <a:r>
              <a:rPr lang="ar-DZ" sz="3600" dirty="0" smtClean="0"/>
              <a:t>) عندما </a:t>
            </a:r>
            <a:r>
              <a:rPr lang="ar-DZ" sz="3600" dirty="0" err="1" smtClean="0"/>
              <a:t>دعا </a:t>
            </a:r>
            <a:r>
              <a:rPr lang="ar-DZ" sz="3600" dirty="0" smtClean="0"/>
              <a:t>"الحبيب بورقيبة" </a:t>
            </a:r>
            <a:r>
              <a:rPr lang="ar-DZ" sz="3600" dirty="0" smtClean="0"/>
              <a:t>الرئيسُ التونسي </a:t>
            </a:r>
            <a:r>
              <a:rPr lang="ar-DZ" sz="3600" dirty="0" smtClean="0"/>
              <a:t>السابق العمالَ إلى الفطر في رمضان بدعوى زيادة الإنتاج، وطلب من الشيخ </a:t>
            </a:r>
            <a:r>
              <a:rPr lang="ar-DZ" sz="3600" dirty="0" smtClean="0"/>
              <a:t>أن يفتي </a:t>
            </a:r>
            <a:r>
              <a:rPr lang="ar-DZ" sz="3600" dirty="0" smtClean="0"/>
              <a:t>في الإذاعة بما يوافق هذا، لكن الشيخ صرح في الإذاعة بما يريده الله تعالى،بعد أن قرأ آية الصيام، وقال </a:t>
            </a:r>
            <a:r>
              <a:rPr lang="ar-DZ" sz="3600" dirty="0" err="1" smtClean="0"/>
              <a:t>بعدها: </a:t>
            </a:r>
            <a:r>
              <a:rPr lang="ar-DZ" sz="3600" dirty="0" smtClean="0"/>
              <a:t>"صدق الله وكذب </a:t>
            </a:r>
            <a:r>
              <a:rPr lang="ar-DZ" sz="3600" dirty="0" err="1" smtClean="0"/>
              <a:t>بورقيبة".</a:t>
            </a:r>
            <a:r>
              <a:rPr lang="ar-DZ" sz="3600" dirty="0" smtClean="0"/>
              <a:t> فخمد </a:t>
            </a:r>
            <a:r>
              <a:rPr lang="ar-DZ" sz="3600" dirty="0" smtClean="0"/>
              <a:t>هذا التطاول وهذه </a:t>
            </a:r>
            <a:r>
              <a:rPr lang="ar-DZ" sz="3600" dirty="0" smtClean="0"/>
              <a:t>الدعوة الباطلة بفضل مقولة ابن </a:t>
            </a:r>
            <a:r>
              <a:rPr lang="ar-DZ" sz="3600" dirty="0" err="1" smtClean="0"/>
              <a:t>عاشور.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dirty="0" smtClean="0"/>
              <a:t/>
            </a:r>
            <a:br>
              <a:rPr lang="ar-DZ" dirty="0" smtClean="0"/>
            </a:br>
            <a:endParaRPr lang="ar-DZ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r" rtl="1"/>
            <a:r>
              <a:rPr lang="ar-DZ" sz="3600" b="1" dirty="0" err="1" smtClean="0">
                <a:solidFill>
                  <a:srgbClr val="FF0000"/>
                </a:solidFill>
              </a:rPr>
              <a:t>مؤلفاته:</a:t>
            </a:r>
            <a:endParaRPr lang="ar-DZ" sz="3600" b="1" dirty="0" smtClean="0">
              <a:solidFill>
                <a:srgbClr val="FF0000"/>
              </a:solidFill>
            </a:endParaRP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تفسير</a:t>
            </a:r>
            <a:r>
              <a:rPr lang="ar-DZ" sz="3900" dirty="0" smtClean="0">
                <a:solidFill>
                  <a:schemeClr val="tx1"/>
                </a:solidFill>
              </a:rPr>
              <a:t> </a:t>
            </a:r>
            <a:r>
              <a:rPr lang="ar-DZ" sz="3900" dirty="0" smtClean="0">
                <a:solidFill>
                  <a:schemeClr val="tx1"/>
                </a:solidFill>
                <a:hlinkClick r:id="rId2" tooltip="التحرير والتنوير"/>
              </a:rPr>
              <a:t>التحرير والتنوير</a:t>
            </a:r>
            <a:r>
              <a:rPr lang="ar-DZ" sz="3900" dirty="0" smtClean="0">
                <a:solidFill>
                  <a:schemeClr val="tx1"/>
                </a:solidFill>
              </a:rPr>
              <a:t> فسّر الشيخ ابن عاشور القرآن الكريم تفسيرا </a:t>
            </a:r>
            <a:r>
              <a:rPr lang="ar-DZ" sz="3900" dirty="0" smtClean="0">
                <a:solidFill>
                  <a:schemeClr val="tx1"/>
                </a:solidFill>
              </a:rPr>
              <a:t>كاملا.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  <a:hlinkClick r:id="rId3" tooltip="مقاصد الشريعة الإسلامية"/>
              </a:rPr>
              <a:t>مقاصد </a:t>
            </a:r>
            <a:r>
              <a:rPr lang="ar-DZ" sz="3900" dirty="0" smtClean="0">
                <a:solidFill>
                  <a:schemeClr val="tx1"/>
                </a:solidFill>
                <a:hlinkClick r:id="rId3" tooltip="مقاصد الشريعة الإسلامية"/>
              </a:rPr>
              <a:t>الشريعة </a:t>
            </a:r>
            <a:r>
              <a:rPr lang="ar-DZ" sz="3900" dirty="0" smtClean="0">
                <a:solidFill>
                  <a:schemeClr val="tx1"/>
                </a:solidFill>
                <a:hlinkClick r:id="rId3" tooltip="مقاصد الشريعة الإسلامية"/>
              </a:rPr>
              <a:t>الإسلامية</a:t>
            </a:r>
            <a:r>
              <a:rPr lang="ar-DZ" sz="3900" dirty="0" smtClean="0">
                <a:solidFill>
                  <a:schemeClr val="tx1"/>
                </a:solidFill>
              </a:rPr>
              <a:t>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</a:rPr>
              <a:t>أصول </a:t>
            </a:r>
            <a:r>
              <a:rPr lang="ar-DZ" sz="3900" dirty="0" smtClean="0">
                <a:solidFill>
                  <a:schemeClr val="tx1"/>
                </a:solidFill>
              </a:rPr>
              <a:t>النظام الاجتماعي في </a:t>
            </a:r>
            <a:r>
              <a:rPr lang="ar-DZ" sz="3900" dirty="0" smtClean="0">
                <a:solidFill>
                  <a:schemeClr val="tx1"/>
                </a:solidFill>
              </a:rPr>
              <a:t>الإسلام.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</a:rPr>
              <a:t>أليس </a:t>
            </a:r>
            <a:r>
              <a:rPr lang="ar-DZ" sz="3900" dirty="0" smtClean="0">
                <a:solidFill>
                  <a:schemeClr val="tx1"/>
                </a:solidFill>
              </a:rPr>
              <a:t>الصبح </a:t>
            </a:r>
            <a:r>
              <a:rPr lang="ar-DZ" sz="3900" dirty="0" smtClean="0">
                <a:solidFill>
                  <a:schemeClr val="tx1"/>
                </a:solidFill>
              </a:rPr>
              <a:t>بقريب.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</a:rPr>
              <a:t>الوقف </a:t>
            </a:r>
            <a:r>
              <a:rPr lang="ar-DZ" sz="3900" dirty="0" smtClean="0">
                <a:solidFill>
                  <a:schemeClr val="tx1"/>
                </a:solidFill>
              </a:rPr>
              <a:t>وآثاره في </a:t>
            </a:r>
            <a:r>
              <a:rPr lang="ar-DZ" sz="3900" dirty="0" smtClean="0">
                <a:solidFill>
                  <a:schemeClr val="tx1"/>
                </a:solidFill>
              </a:rPr>
              <a:t>الإسلام.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</a:rPr>
              <a:t>كشف </a:t>
            </a:r>
            <a:r>
              <a:rPr lang="ar-DZ" sz="3900" dirty="0" smtClean="0">
                <a:solidFill>
                  <a:schemeClr val="tx1"/>
                </a:solidFill>
              </a:rPr>
              <a:t>المغطى من المعاني والألفاظ الواقعة في </a:t>
            </a:r>
            <a:r>
              <a:rPr lang="ar-DZ" sz="3900" dirty="0" smtClean="0">
                <a:solidFill>
                  <a:schemeClr val="tx1"/>
                </a:solidFill>
                <a:hlinkClick r:id="rId4" tooltip="الموطأ"/>
              </a:rPr>
              <a:t>الموطأ</a:t>
            </a:r>
            <a:r>
              <a:rPr lang="ar-DZ" sz="3900" dirty="0" smtClean="0">
                <a:solidFill>
                  <a:schemeClr val="tx1"/>
                </a:solidFill>
              </a:rPr>
              <a:t>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</a:rPr>
              <a:t>النظر </a:t>
            </a:r>
            <a:r>
              <a:rPr lang="ar-DZ" sz="3900" dirty="0" smtClean="0">
                <a:solidFill>
                  <a:schemeClr val="tx1"/>
                </a:solidFill>
              </a:rPr>
              <a:t>الفسيح عند مضايق الأنظار في الجامع </a:t>
            </a:r>
            <a:r>
              <a:rPr lang="ar-DZ" sz="3900" dirty="0" smtClean="0">
                <a:solidFill>
                  <a:schemeClr val="tx1"/>
                </a:solidFill>
              </a:rPr>
              <a:t>الصحيح.</a:t>
            </a: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</a:t>
            </a:r>
            <a:r>
              <a:rPr lang="ar-DZ" sz="3900" dirty="0" smtClean="0">
                <a:solidFill>
                  <a:schemeClr val="tx1"/>
                </a:solidFill>
              </a:rPr>
              <a:t>قصة المولد.</a:t>
            </a:r>
            <a:endParaRPr lang="ar-DZ" sz="3900" dirty="0" smtClean="0">
              <a:solidFill>
                <a:schemeClr val="tx1"/>
              </a:solidFill>
            </a:endParaRP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تحقيقات </a:t>
            </a:r>
            <a:r>
              <a:rPr lang="ar-DZ" sz="3900" dirty="0" smtClean="0">
                <a:solidFill>
                  <a:schemeClr val="tx1"/>
                </a:solidFill>
              </a:rPr>
              <a:t>وأنظار في </a:t>
            </a:r>
            <a:r>
              <a:rPr lang="ar-DZ" sz="3900" dirty="0" smtClean="0">
                <a:solidFill>
                  <a:schemeClr val="tx1"/>
                </a:solidFill>
                <a:hlinkClick r:id="rId5" tooltip="القرآن"/>
              </a:rPr>
              <a:t>القرآن</a:t>
            </a:r>
            <a:r>
              <a:rPr lang="ar-DZ" sz="3900" dirty="0" smtClean="0">
                <a:solidFill>
                  <a:schemeClr val="tx1"/>
                </a:solidFill>
              </a:rPr>
              <a:t> </a:t>
            </a:r>
            <a:r>
              <a:rPr lang="ar-DZ" sz="3900" dirty="0" smtClean="0">
                <a:solidFill>
                  <a:schemeClr val="tx1"/>
                </a:solidFill>
                <a:hlinkClick r:id="rId6" tooltip="السنة"/>
              </a:rPr>
              <a:t>والسنة</a:t>
            </a:r>
            <a:r>
              <a:rPr lang="ar-DZ" sz="3900" dirty="0" smtClean="0">
                <a:solidFill>
                  <a:schemeClr val="tx1"/>
                </a:solidFill>
              </a:rPr>
              <a:t>.</a:t>
            </a:r>
            <a:endParaRPr lang="ar-DZ" sz="3900" dirty="0" smtClean="0">
              <a:solidFill>
                <a:schemeClr val="tx1"/>
              </a:solidFill>
            </a:endParaRPr>
          </a:p>
          <a:p>
            <a:pPr marL="449263" indent="-449263" algn="r" rtl="1">
              <a:buFont typeface="+mj-lt"/>
              <a:buAutoNum type="arabicPeriod"/>
            </a:pPr>
            <a:r>
              <a:rPr lang="ar-DZ" sz="3900" dirty="0" smtClean="0">
                <a:solidFill>
                  <a:schemeClr val="tx1"/>
                </a:solidFill>
              </a:rPr>
              <a:t> التوضيح </a:t>
            </a:r>
            <a:r>
              <a:rPr lang="ar-DZ" sz="3900" dirty="0" err="1" smtClean="0">
                <a:solidFill>
                  <a:schemeClr val="tx1"/>
                </a:solidFill>
              </a:rPr>
              <a:t>والتصحيح </a:t>
            </a:r>
            <a:r>
              <a:rPr lang="ar-DZ" sz="3900" dirty="0" smtClean="0">
                <a:solidFill>
                  <a:schemeClr val="tx1"/>
                </a:solidFill>
              </a:rPr>
              <a:t>(</a:t>
            </a:r>
            <a:r>
              <a:rPr lang="ar-DZ" sz="3900" dirty="0" smtClean="0">
                <a:solidFill>
                  <a:schemeClr val="tx1"/>
                </a:solidFill>
                <a:hlinkClick r:id="rId7" tooltip="أصول الفقه"/>
              </a:rPr>
              <a:t>أصول الفقه</a:t>
            </a:r>
            <a:r>
              <a:rPr lang="ar-DZ" sz="3900" dirty="0" err="1" smtClean="0"/>
              <a:t>)</a:t>
            </a:r>
            <a:endParaRPr lang="ar-DZ" sz="3900" dirty="0" smtClean="0"/>
          </a:p>
          <a:p>
            <a:pPr algn="r" rtl="1">
              <a:buNone/>
            </a:pPr>
            <a:endParaRPr lang="fr-FR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None/>
            </a:pPr>
            <a:r>
              <a:rPr lang="ar-DZ" sz="2400" dirty="0" smtClean="0"/>
              <a:t>11</a:t>
            </a:r>
            <a:r>
              <a:rPr lang="ar-DZ" sz="3600" dirty="0" smtClean="0"/>
              <a:t>-أصول </a:t>
            </a:r>
            <a:r>
              <a:rPr lang="ar-DZ" sz="3600" dirty="0" smtClean="0"/>
              <a:t>الإنشاء </a:t>
            </a:r>
            <a:r>
              <a:rPr lang="ar-DZ" sz="3600" dirty="0" smtClean="0"/>
              <a:t>والخطابة          12- موجز</a:t>
            </a:r>
            <a:r>
              <a:rPr lang="ar-DZ" sz="3600" dirty="0" smtClean="0"/>
              <a:t> </a:t>
            </a:r>
            <a:r>
              <a:rPr lang="ar-DZ" sz="3600" dirty="0" smtClean="0">
                <a:hlinkClick r:id="rId2" tooltip="بلاغة"/>
              </a:rPr>
              <a:t>البلاغة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13- نقد </a:t>
            </a:r>
            <a:r>
              <a:rPr lang="ar-DZ" sz="3600" dirty="0" smtClean="0"/>
              <a:t>لكتاب </a:t>
            </a:r>
            <a:r>
              <a:rPr lang="ar-DZ" sz="3600" dirty="0" smtClean="0">
                <a:hlinkClick r:id="rId3" tooltip="الإسلام وأصول الحكم (كتاب)"/>
              </a:rPr>
              <a:t>الإسلام وأصول الحكم</a:t>
            </a:r>
            <a:r>
              <a:rPr lang="ar-DZ" sz="3600" dirty="0" smtClean="0"/>
              <a:t> تأليف </a:t>
            </a:r>
            <a:r>
              <a:rPr lang="ar-DZ" sz="3600" dirty="0" smtClean="0">
                <a:hlinkClick r:id="rId4" tooltip="علي عبد الرازق"/>
              </a:rPr>
              <a:t>علي عبد </a:t>
            </a:r>
            <a:r>
              <a:rPr lang="ar-DZ" sz="3600" dirty="0" smtClean="0">
                <a:hlinkClick r:id="rId4" tooltip="علي عبد الرازق"/>
              </a:rPr>
              <a:t>الرازق</a:t>
            </a:r>
            <a:r>
              <a:rPr lang="ar-DZ" sz="3600" dirty="0" smtClean="0"/>
              <a:t>  </a:t>
            </a:r>
          </a:p>
          <a:p>
            <a:pPr algn="r" rtl="1">
              <a:buNone/>
            </a:pPr>
            <a:r>
              <a:rPr lang="ar-DZ" sz="3600" dirty="0" err="1" smtClean="0"/>
              <a:t>14 </a:t>
            </a:r>
            <a:r>
              <a:rPr lang="ar-DZ" sz="3600" dirty="0" smtClean="0"/>
              <a:t>- شرح </a:t>
            </a:r>
            <a:r>
              <a:rPr lang="ar-DZ" sz="3600" dirty="0" smtClean="0"/>
              <a:t>لمقدمة </a:t>
            </a:r>
            <a:r>
              <a:rPr lang="ar-DZ" sz="3600" dirty="0" smtClean="0"/>
              <a:t>المرزوقي </a:t>
            </a:r>
            <a:r>
              <a:rPr lang="ar-DZ" sz="3600" dirty="0" smtClean="0"/>
              <a:t>لشرح </a:t>
            </a:r>
            <a:r>
              <a:rPr lang="ar-DZ" sz="3600" dirty="0" smtClean="0">
                <a:hlinkClick r:id="rId5" tooltip="ديوان الحماسة"/>
              </a:rPr>
              <a:t>ديوان </a:t>
            </a:r>
            <a:r>
              <a:rPr lang="ar-DZ" sz="3600" dirty="0" err="1" smtClean="0">
                <a:hlinkClick r:id="rId5" tooltip="ديوان الحماسة"/>
              </a:rPr>
              <a:t>الحماسة</a:t>
            </a:r>
            <a:r>
              <a:rPr lang="ar-DZ" sz="3600" dirty="0" err="1" smtClean="0"/>
              <a:t>.</a:t>
            </a:r>
            <a:r>
              <a:rPr lang="ar-DZ" sz="3600" dirty="0" smtClean="0"/>
              <a:t>                             15- شرح </a:t>
            </a:r>
            <a:r>
              <a:rPr lang="ar-DZ" sz="3600" dirty="0" smtClean="0"/>
              <a:t>قصيدة </a:t>
            </a:r>
            <a:r>
              <a:rPr lang="ar-DZ" sz="3600" dirty="0" smtClean="0">
                <a:hlinkClick r:id="rId6" tooltip="الأعشى"/>
              </a:rPr>
              <a:t>الأعشى</a:t>
            </a:r>
            <a:r>
              <a:rPr lang="ar-DZ" sz="3600" dirty="0" smtClean="0"/>
              <a:t>     16- ديوان</a:t>
            </a:r>
            <a:r>
              <a:rPr lang="ar-DZ" sz="3600" dirty="0" smtClean="0"/>
              <a:t> </a:t>
            </a:r>
            <a:r>
              <a:rPr lang="ar-DZ" sz="3600" dirty="0" smtClean="0">
                <a:hlinkClick r:id="rId7" tooltip="النابغة الذبياني"/>
              </a:rPr>
              <a:t>النابغة </a:t>
            </a:r>
            <a:r>
              <a:rPr lang="ar-DZ" sz="3600" dirty="0" smtClean="0">
                <a:hlinkClick r:id="rId7" tooltip="النابغة الذبياني"/>
              </a:rPr>
              <a:t>الذبياني</a:t>
            </a:r>
            <a:r>
              <a:rPr lang="ar-DZ" sz="3600" dirty="0" smtClean="0"/>
              <a:t>.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17- شرح </a:t>
            </a:r>
            <a:r>
              <a:rPr lang="ar-DZ" sz="3600" dirty="0" smtClean="0"/>
              <a:t>معلقة </a:t>
            </a:r>
            <a:r>
              <a:rPr lang="ar-DZ" sz="3600" dirty="0" smtClean="0">
                <a:hlinkClick r:id="rId8" tooltip="امرئ القيس"/>
              </a:rPr>
              <a:t>امرئ </a:t>
            </a:r>
            <a:r>
              <a:rPr lang="ar-DZ" sz="3600" dirty="0" smtClean="0">
                <a:hlinkClick r:id="rId8" tooltip="امرئ القيس"/>
              </a:rPr>
              <a:t>القيس</a:t>
            </a:r>
            <a:r>
              <a:rPr lang="ar-DZ" sz="3600" dirty="0" smtClean="0"/>
              <a:t>  18- ديوان</a:t>
            </a:r>
            <a:r>
              <a:rPr lang="ar-DZ" sz="3600" dirty="0" smtClean="0"/>
              <a:t> </a:t>
            </a:r>
            <a:r>
              <a:rPr lang="ar-DZ" sz="3600" dirty="0" smtClean="0">
                <a:hlinkClick r:id="rId9" tooltip="بشار"/>
              </a:rPr>
              <a:t>بشار</a:t>
            </a:r>
            <a:r>
              <a:rPr lang="ar-DZ" sz="3600" dirty="0" smtClean="0"/>
              <a:t>، مقدمة </a:t>
            </a:r>
            <a:r>
              <a:rPr lang="ar-DZ" sz="3600" dirty="0" err="1" smtClean="0"/>
              <a:t>وتحقيق.</a:t>
            </a:r>
            <a:r>
              <a:rPr lang="ar-DZ" sz="3600" dirty="0" smtClean="0"/>
              <a:t> </a:t>
            </a:r>
            <a:r>
              <a:rPr lang="ar-DZ" sz="3600" dirty="0" smtClean="0"/>
              <a:t>        19- </a:t>
            </a:r>
            <a:r>
              <a:rPr lang="ar-DZ" sz="3600" dirty="0" smtClean="0"/>
              <a:t>غرائب الاستعمال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20- الواضح في مشكلات شعر </a:t>
            </a:r>
            <a:r>
              <a:rPr lang="ar-DZ" sz="3600" dirty="0" smtClean="0">
                <a:hlinkClick r:id="rId10" tooltip="المتنبي"/>
              </a:rPr>
              <a:t>المتنبي</a:t>
            </a:r>
            <a:r>
              <a:rPr lang="ar-DZ" sz="3600" dirty="0" smtClean="0"/>
              <a:t> لأبي القاسم </a:t>
            </a:r>
            <a:r>
              <a:rPr lang="ar-DZ" sz="3600" dirty="0" err="1" smtClean="0"/>
              <a:t>الأصفهاني </a:t>
            </a:r>
            <a:r>
              <a:rPr lang="ar-DZ" sz="3600" dirty="0" smtClean="0"/>
              <a:t>(ت)21- تحقيق </a:t>
            </a:r>
            <a:r>
              <a:rPr lang="ar-DZ" sz="3600" dirty="0" smtClean="0"/>
              <a:t>شرح القرشي على ديوان المتنبي</a:t>
            </a:r>
          </a:p>
          <a:p>
            <a:pPr algn="r" rtl="1">
              <a:buNone/>
            </a:pPr>
            <a:r>
              <a:rPr lang="ar-DZ" sz="3600" dirty="0" smtClean="0"/>
              <a:t>22- قلائد </a:t>
            </a:r>
            <a:r>
              <a:rPr lang="ar-DZ" sz="3600" dirty="0" err="1" smtClean="0"/>
              <a:t>العقيان</a:t>
            </a:r>
            <a:r>
              <a:rPr lang="ar-DZ" sz="3600" dirty="0" smtClean="0"/>
              <a:t> في محاسن الأعيان للفتح بن خاقان </a:t>
            </a:r>
            <a:r>
              <a:rPr lang="ar-DZ" sz="3600" dirty="0" smtClean="0"/>
              <a:t>القيسي(ت</a:t>
            </a:r>
            <a:r>
              <a:rPr lang="ar-DZ" sz="3600" dirty="0" err="1" smtClean="0"/>
              <a:t>)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23- سرقات</a:t>
            </a:r>
            <a:r>
              <a:rPr lang="ar-DZ" sz="3600" dirty="0" smtClean="0"/>
              <a:t> </a:t>
            </a:r>
            <a:r>
              <a:rPr lang="ar-DZ" sz="3600" dirty="0" smtClean="0">
                <a:hlinkClick r:id="rId10" tooltip="المتنبي"/>
              </a:rPr>
              <a:t>المتنبي</a:t>
            </a:r>
            <a:r>
              <a:rPr lang="ar-DZ" sz="3600" dirty="0" smtClean="0"/>
              <a:t> ومشكل معانيه </a:t>
            </a:r>
            <a:r>
              <a:rPr lang="ar-DZ" sz="3600" dirty="0" err="1" smtClean="0"/>
              <a:t>لإبن</a:t>
            </a:r>
            <a:r>
              <a:rPr lang="ar-DZ" sz="3600" dirty="0" smtClean="0"/>
              <a:t> بسام </a:t>
            </a:r>
            <a:r>
              <a:rPr lang="ar-DZ" sz="3600" dirty="0" err="1" smtClean="0"/>
              <a:t>النحوي </a:t>
            </a:r>
            <a:r>
              <a:rPr lang="ar-DZ" sz="3600" dirty="0" smtClean="0"/>
              <a:t>(تحقيق</a:t>
            </a:r>
            <a:r>
              <a:rPr lang="ar-DZ" sz="3600" dirty="0" err="1" smtClean="0"/>
              <a:t>)</a:t>
            </a:r>
            <a:endParaRPr lang="ar-DZ" sz="3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ar-DZ" sz="3600" b="1" dirty="0" smtClean="0"/>
              <a:t>المجلات العلمية</a:t>
            </a:r>
            <a:r>
              <a:rPr lang="ar-DZ" sz="3600" dirty="0" smtClean="0"/>
              <a:t> التي ساهم فيها، </a:t>
            </a:r>
            <a:r>
              <a:rPr lang="ar-DZ" sz="3600" dirty="0" err="1" smtClean="0"/>
              <a:t>منها: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err="1" smtClean="0"/>
              <a:t>1 </a:t>
            </a:r>
            <a:r>
              <a:rPr lang="ar-DZ" sz="3600" dirty="0" smtClean="0"/>
              <a:t>- السعادة العظمى              </a:t>
            </a:r>
            <a:r>
              <a:rPr lang="ar-DZ" sz="3600" dirty="0" smtClean="0"/>
              <a:t>       </a:t>
            </a:r>
            <a:r>
              <a:rPr lang="ar-DZ" sz="3600" dirty="0" smtClean="0"/>
              <a:t>2- المجلة الزيتونية</a:t>
            </a:r>
          </a:p>
          <a:p>
            <a:pPr algn="r" rtl="1"/>
            <a:r>
              <a:rPr lang="ar-DZ" sz="3600" dirty="0" smtClean="0"/>
              <a:t>ومن </a:t>
            </a:r>
            <a:r>
              <a:rPr lang="ar-DZ" sz="3600" b="1" dirty="0" smtClean="0"/>
              <a:t>الصحف والمجلات </a:t>
            </a:r>
            <a:r>
              <a:rPr lang="ar-DZ" sz="3600" b="1" dirty="0" err="1" smtClean="0"/>
              <a:t>الشرقية: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1- هدى الإسلام       2-  نور </a:t>
            </a:r>
            <a:r>
              <a:rPr lang="ar-DZ" sz="3600" err="1" smtClean="0"/>
              <a:t>الإسلام</a:t>
            </a:r>
            <a:r>
              <a:rPr lang="ar-DZ" sz="3600" smtClean="0"/>
              <a:t>.  </a:t>
            </a:r>
            <a:r>
              <a:rPr lang="ar-DZ" sz="3600" dirty="0" smtClean="0"/>
              <a:t>3- مصباح الشرق</a:t>
            </a:r>
          </a:p>
          <a:p>
            <a:pPr algn="r" rtl="1">
              <a:buNone/>
            </a:pPr>
            <a:r>
              <a:rPr lang="ar-DZ" sz="3600" dirty="0" smtClean="0">
                <a:hlinkClick r:id="rId2" tooltip="مجلة المنار"/>
              </a:rPr>
              <a:t> 4- </a:t>
            </a:r>
            <a:r>
              <a:rPr lang="ar-DZ" sz="3600" dirty="0" smtClean="0">
                <a:hlinkClick r:id="rId2" tooltip="مجلة المنار"/>
              </a:rPr>
              <a:t>مجلة المنار</a:t>
            </a:r>
            <a:r>
              <a:rPr lang="ar-DZ" sz="3600" dirty="0" smtClean="0"/>
              <a:t>        5- مجلة الهداية الإسلامية</a:t>
            </a:r>
            <a:r>
              <a:rPr lang="ar-DZ" sz="3600" dirty="0" smtClean="0"/>
              <a:t>.</a:t>
            </a:r>
            <a:endParaRPr lang="ar-DZ" sz="3600" dirty="0" smtClean="0"/>
          </a:p>
          <a:p>
            <a:pPr algn="r" rtl="1">
              <a:buNone/>
            </a:pPr>
            <a:r>
              <a:rPr lang="ar-DZ" sz="3600" dirty="0" smtClean="0"/>
              <a:t>  </a:t>
            </a:r>
            <a:r>
              <a:rPr lang="ar-DZ" sz="3600" dirty="0" smtClean="0"/>
              <a:t>6-  مجلة مجمع اللغة العربية بالقاهرة</a:t>
            </a:r>
          </a:p>
          <a:p>
            <a:pPr algn="r" rtl="1">
              <a:buNone/>
            </a:pPr>
            <a:r>
              <a:rPr lang="ar-DZ" sz="3600" dirty="0" smtClean="0"/>
              <a:t>7-  مجلة </a:t>
            </a:r>
            <a:r>
              <a:rPr lang="ar-DZ" sz="3600" dirty="0" smtClean="0">
                <a:hlinkClick r:id="rId3" tooltip="مجمع اللغة العربية بدمشق"/>
              </a:rPr>
              <a:t>المجمع العلمي العربي </a:t>
            </a:r>
            <a:r>
              <a:rPr lang="ar-DZ" sz="3600" dirty="0" err="1" smtClean="0">
                <a:hlinkClick r:id="rId3" tooltip="مجمع اللغة العربية بدمشق"/>
              </a:rPr>
              <a:t>بدمشق</a:t>
            </a:r>
            <a:r>
              <a:rPr lang="ar-DZ" sz="3600" dirty="0" err="1" smtClean="0"/>
              <a:t> </a:t>
            </a:r>
            <a:r>
              <a:rPr lang="ar-DZ" sz="3600" dirty="0" smtClean="0"/>
              <a:t>(مجلة مجمع اللغة العربية بدمشق</a:t>
            </a:r>
            <a:r>
              <a:rPr lang="ar-DZ" sz="3600" dirty="0" err="1" smtClean="0"/>
              <a:t>).</a:t>
            </a:r>
            <a:endParaRPr lang="ar-DZ" sz="3600" dirty="0" smtClean="0"/>
          </a:p>
          <a:p>
            <a:pPr algn="r" rtl="1"/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ar-DZ" b="1" dirty="0" err="1" smtClean="0">
                <a:solidFill>
                  <a:srgbClr val="FF0000"/>
                </a:solidFill>
              </a:rPr>
              <a:t>وفاته:</a:t>
            </a:r>
            <a:endParaRPr lang="ar-DZ" dirty="0" smtClean="0">
              <a:solidFill>
                <a:srgbClr val="FF0000"/>
              </a:solidFill>
            </a:endParaRPr>
          </a:p>
          <a:p>
            <a:pPr algn="r" rtl="1"/>
            <a:r>
              <a:rPr lang="ar-DZ" sz="3600" dirty="0" smtClean="0"/>
              <a:t>تُوفِّي محمد الطَّاهر ابن عاشور عن أربع وتسعين سنة في ضاحية المَرْسَى قرب تونُس العاصمة، يوم الأحد 13 من رجب سنة </a:t>
            </a:r>
            <a:r>
              <a:rPr lang="ar-DZ" sz="3600" dirty="0" err="1" smtClean="0"/>
              <a:t>1394هـ</a:t>
            </a:r>
            <a:r>
              <a:rPr lang="ar-DZ" sz="3600" dirty="0" smtClean="0"/>
              <a:t> الموافق 12 من اوت </a:t>
            </a:r>
            <a:r>
              <a:rPr lang="ar-DZ" sz="3600" dirty="0" err="1" smtClean="0"/>
              <a:t>1973م.</a:t>
            </a:r>
            <a:r>
              <a:rPr lang="ar-DZ" sz="3600" dirty="0" smtClean="0"/>
              <a:t> ووُري الثَّرى بمقبرة </a:t>
            </a:r>
            <a:r>
              <a:rPr lang="ar-DZ" sz="3600" dirty="0" err="1" smtClean="0"/>
              <a:t>الزّلَّاج</a:t>
            </a:r>
            <a:r>
              <a:rPr lang="ar-DZ" sz="3600" dirty="0" smtClean="0"/>
              <a:t>.رحمه الله رحمة واسعة وأسكنه فسيح جنَّاته.</a:t>
            </a:r>
          </a:p>
          <a:p>
            <a:pPr algn="r" rtl="1"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DZ" b="1" dirty="0" smtClean="0">
                <a:solidFill>
                  <a:srgbClr val="FF0000"/>
                </a:solidFill>
                <a:latin typeface="ae_Cortoba" pitchFamily="18" charset="-78"/>
              </a:rPr>
              <a:t>الميلاد والنشأة: </a:t>
            </a:r>
            <a:r>
              <a:rPr lang="ar-DZ" sz="4000" dirty="0" smtClean="0"/>
              <a:t>ولد محمد الطاهر بن عاشور في سبتمبر 1879 م </a:t>
            </a:r>
            <a:r>
              <a:rPr lang="ar-DZ" sz="4000" dirty="0" err="1" smtClean="0"/>
              <a:t>1296هـ</a:t>
            </a:r>
            <a:r>
              <a:rPr lang="ar-DZ" sz="4000" dirty="0" smtClean="0"/>
              <a:t> في ضاحية المرسى بالعاصمة </a:t>
            </a:r>
            <a:r>
              <a:rPr lang="ar-DZ" sz="4000" dirty="0" smtClean="0">
                <a:hlinkClick r:id="rId2"/>
              </a:rPr>
              <a:t>تونس</a:t>
            </a:r>
            <a:r>
              <a:rPr lang="ar-DZ" sz="4000" dirty="0" smtClean="0"/>
              <a:t> وقد حفظ القرآن في سنِّ مبكرة وتعلم قواعد اللغة العربية ومداخل أصول الدين كما  حفظ مجموعةً من </a:t>
            </a:r>
            <a:r>
              <a:rPr lang="ar-DZ" sz="4000" dirty="0" smtClean="0"/>
              <a:t>المتون</a:t>
            </a:r>
            <a:r>
              <a:rPr lang="ar-DZ" sz="4000" dirty="0" smtClean="0"/>
              <a:t>.</a:t>
            </a:r>
            <a:endParaRPr lang="ar-DZ" sz="4000" dirty="0" smtClean="0"/>
          </a:p>
          <a:p>
            <a:pPr algn="r" rtl="1"/>
            <a:r>
              <a:rPr lang="ar-DZ" sz="4000" dirty="0" smtClean="0"/>
              <a:t> التحق الشابُّ محمد الطاهر بجامع الزيتونة سنة </a:t>
            </a:r>
            <a:r>
              <a:rPr lang="ar-DZ" sz="4000" dirty="0" err="1" smtClean="0"/>
              <a:t>1310هـ</a:t>
            </a:r>
            <a:r>
              <a:rPr lang="ar-DZ" sz="4000" dirty="0" smtClean="0"/>
              <a:t> = </a:t>
            </a:r>
            <a:r>
              <a:rPr lang="ar-DZ" sz="4000" dirty="0" err="1" smtClean="0"/>
              <a:t>1893م</a:t>
            </a:r>
            <a:r>
              <a:rPr lang="ar-DZ" sz="4000" dirty="0" smtClean="0"/>
              <a:t>، وقرأ فيه علوم القرآن والقراءات، والحديث، والفقه المالكي وأصوله، والفرائض، والسِّيرة، والتَّاريخ، والنَّحو واللُّغة والأدب والبلاغة، وعلم المنطق</a:t>
            </a:r>
            <a:r>
              <a:rPr lang="ar-DZ" sz="4000" dirty="0" smtClean="0"/>
              <a:t>.</a:t>
            </a:r>
            <a:endParaRPr lang="ar-DZ" sz="4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ar-DZ" sz="4000" dirty="0" smtClean="0"/>
              <a:t>كما تعلم الفرنسيَّة على يد أستاذه الخاصِّ أحمد بن ونَّاس </a:t>
            </a:r>
            <a:r>
              <a:rPr lang="ar-DZ" sz="4000" dirty="0" err="1" smtClean="0"/>
              <a:t>المحمودي.</a:t>
            </a:r>
            <a:endParaRPr lang="ar-DZ" sz="4000" dirty="0" smtClean="0"/>
          </a:p>
          <a:p>
            <a:pPr algn="r" rtl="1"/>
            <a:r>
              <a:rPr lang="ar-DZ" sz="4000" dirty="0" smtClean="0"/>
              <a:t>حصل على شهادة </a:t>
            </a:r>
            <a:r>
              <a:rPr lang="ar-DZ" sz="4000" dirty="0" err="1" smtClean="0"/>
              <a:t>التَّطويع </a:t>
            </a:r>
            <a:r>
              <a:rPr lang="ar-DZ" sz="4000" dirty="0" smtClean="0"/>
              <a:t>- انتهاء التَّعليم الثانوي- من الجامع الأعظم سنة </a:t>
            </a:r>
            <a:r>
              <a:rPr lang="ar-DZ" dirty="0" err="1" smtClean="0">
                <a:solidFill>
                  <a:srgbClr val="0070C0"/>
                </a:solidFill>
              </a:rPr>
              <a:t>1317هـ</a:t>
            </a:r>
            <a:r>
              <a:rPr lang="ar-DZ" dirty="0" smtClean="0">
                <a:solidFill>
                  <a:srgbClr val="0070C0"/>
                </a:solidFill>
              </a:rPr>
              <a:t>=</a:t>
            </a:r>
            <a:r>
              <a:rPr lang="ar-DZ" dirty="0" err="1" smtClean="0">
                <a:solidFill>
                  <a:srgbClr val="0070C0"/>
                </a:solidFill>
              </a:rPr>
              <a:t>1899م</a:t>
            </a:r>
            <a:r>
              <a:rPr lang="ar-DZ" sz="4000" dirty="0" smtClean="0"/>
              <a:t>، وعاد بعدها إلى حضور دروس شيوخه، فقرأ على الشيخ محمد النخلي الوُسطى في العقيدة، وشرح المحلِّي في أصول الفقه، والمطوَّل في البلاغة، </a:t>
            </a:r>
            <a:r>
              <a:rPr lang="ar-DZ" sz="4000" dirty="0" err="1" smtClean="0"/>
              <a:t>والأشموني</a:t>
            </a:r>
            <a:r>
              <a:rPr lang="ar-DZ" sz="4000" dirty="0" smtClean="0"/>
              <a:t> في النحو، وعلى الأستاذ عمر ابن الشيخ تفسير البيضاوي، وعلى الشيخ سالم </a:t>
            </a:r>
            <a:r>
              <a:rPr lang="ar-DZ" sz="4000" dirty="0" err="1" smtClean="0"/>
              <a:t>بوحاجب</a:t>
            </a:r>
            <a:r>
              <a:rPr lang="ar-DZ" sz="4000" dirty="0" smtClean="0"/>
              <a:t> البخاري والموطَّأ بشرحيهما.</a:t>
            </a:r>
          </a:p>
          <a:p>
            <a:pPr algn="r" rtl="1"/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r" rtl="1"/>
            <a:r>
              <a:rPr lang="ar-DZ" sz="5100" b="1" dirty="0" err="1" smtClean="0">
                <a:solidFill>
                  <a:srgbClr val="FF0000"/>
                </a:solidFill>
              </a:rPr>
              <a:t>وظائفه:</a:t>
            </a:r>
            <a:endParaRPr lang="ar-DZ" sz="5100" b="1" dirty="0" smtClean="0">
              <a:solidFill>
                <a:srgbClr val="FF0000"/>
              </a:solidFill>
            </a:endParaRPr>
          </a:p>
          <a:p>
            <a:pPr algn="r" rtl="1"/>
            <a:r>
              <a:rPr lang="ar-DZ" sz="5400" dirty="0" smtClean="0"/>
              <a:t>تولَّى ابن عاشور مناصب علميَّة وإداريَّة بارزة، وهاهي مرتَّبة </a:t>
            </a:r>
            <a:r>
              <a:rPr lang="ar-DZ" sz="5400" dirty="0" err="1" smtClean="0"/>
              <a:t>تاريخيّاً:</a:t>
            </a:r>
            <a:endParaRPr lang="ar-DZ" sz="5400" dirty="0" smtClean="0"/>
          </a:p>
          <a:p>
            <a:pPr algn="r" rtl="1"/>
            <a:r>
              <a:rPr lang="ar-DZ" sz="4500" dirty="0" err="1" smtClean="0">
                <a:solidFill>
                  <a:srgbClr val="0070C0"/>
                </a:solidFill>
              </a:rPr>
              <a:t>1317هـ</a:t>
            </a:r>
            <a:r>
              <a:rPr lang="ar-DZ" sz="4500" dirty="0" smtClean="0">
                <a:solidFill>
                  <a:srgbClr val="0070C0"/>
                </a:solidFill>
              </a:rPr>
              <a:t> </a:t>
            </a:r>
            <a:r>
              <a:rPr lang="ar-DZ" sz="4500" dirty="0" err="1" smtClean="0">
                <a:solidFill>
                  <a:srgbClr val="0070C0"/>
                </a:solidFill>
              </a:rPr>
              <a:t>1896م</a:t>
            </a:r>
            <a:r>
              <a:rPr lang="ar-DZ" sz="5000" dirty="0" smtClean="0"/>
              <a:t> : </a:t>
            </a:r>
            <a:r>
              <a:rPr lang="ar-DZ" sz="5400" dirty="0" smtClean="0"/>
              <a:t>بدأ بالتَّدريس في جامع الزيتونة</a:t>
            </a:r>
            <a:r>
              <a:rPr lang="ar-DZ" sz="5000" dirty="0" smtClean="0"/>
              <a:t>.</a:t>
            </a:r>
          </a:p>
          <a:p>
            <a:pPr algn="r" rtl="1"/>
            <a:r>
              <a:rPr lang="ar-DZ" sz="4500" dirty="0" err="1" smtClean="0">
                <a:solidFill>
                  <a:srgbClr val="0070C0"/>
                </a:solidFill>
              </a:rPr>
              <a:t>1320هـ</a:t>
            </a:r>
            <a:r>
              <a:rPr lang="ar-DZ" sz="4500" dirty="0" smtClean="0">
                <a:solidFill>
                  <a:srgbClr val="0070C0"/>
                </a:solidFill>
              </a:rPr>
              <a:t> </a:t>
            </a:r>
            <a:r>
              <a:rPr lang="ar-DZ" sz="4500" dirty="0" err="1" smtClean="0">
                <a:solidFill>
                  <a:srgbClr val="0070C0"/>
                </a:solidFill>
              </a:rPr>
              <a:t>1899م</a:t>
            </a:r>
            <a:r>
              <a:rPr lang="ar-DZ" sz="4500" dirty="0" smtClean="0"/>
              <a:t> </a:t>
            </a:r>
            <a:r>
              <a:rPr lang="ar-DZ" sz="5000" dirty="0" smtClean="0"/>
              <a:t>: </a:t>
            </a:r>
            <a:r>
              <a:rPr lang="ar-DZ" sz="5400" dirty="0" smtClean="0"/>
              <a:t>نجح في مناظرة الطَّبقة الثانية ليتولى التَّدريس رسميّاً بالجامع الأعظم.</a:t>
            </a:r>
          </a:p>
          <a:p>
            <a:pPr algn="r" rtl="1"/>
            <a:r>
              <a:rPr lang="ar-DZ" sz="4500" dirty="0" err="1" smtClean="0">
                <a:solidFill>
                  <a:srgbClr val="0070C0"/>
                </a:solidFill>
              </a:rPr>
              <a:t>1321هـ</a:t>
            </a:r>
            <a:r>
              <a:rPr lang="ar-DZ" sz="4500" dirty="0" smtClean="0">
                <a:solidFill>
                  <a:srgbClr val="0070C0"/>
                </a:solidFill>
              </a:rPr>
              <a:t> </a:t>
            </a:r>
            <a:r>
              <a:rPr lang="ar-DZ" sz="4500" dirty="0" err="1" smtClean="0">
                <a:solidFill>
                  <a:srgbClr val="0070C0"/>
                </a:solidFill>
              </a:rPr>
              <a:t>1900م</a:t>
            </a:r>
            <a:r>
              <a:rPr lang="ar-DZ" sz="5000" dirty="0" smtClean="0">
                <a:solidFill>
                  <a:srgbClr val="0070C0"/>
                </a:solidFill>
              </a:rPr>
              <a:t> </a:t>
            </a:r>
            <a:r>
              <a:rPr lang="ar-DZ" sz="5000" dirty="0" smtClean="0"/>
              <a:t>: </a:t>
            </a:r>
            <a:r>
              <a:rPr lang="ar-DZ" sz="5400" dirty="0" smtClean="0"/>
              <a:t>انتُدب للتَّدريس بالمدرسة </a:t>
            </a:r>
            <a:r>
              <a:rPr lang="ar-DZ" sz="5400" dirty="0" err="1" smtClean="0"/>
              <a:t>الصادقيَّة</a:t>
            </a:r>
            <a:r>
              <a:rPr lang="ar-DZ" sz="5400" dirty="0" smtClean="0"/>
              <a:t> </a:t>
            </a:r>
            <a:r>
              <a:rPr lang="ar-DZ" sz="5400" dirty="0" smtClean="0"/>
              <a:t>ذات التعليم العصري</a:t>
            </a:r>
            <a:r>
              <a:rPr lang="ar-DZ" sz="5400" dirty="0" smtClean="0"/>
              <a:t>.</a:t>
            </a:r>
            <a:endParaRPr lang="ar-DZ" sz="5400" dirty="0" smtClean="0"/>
          </a:p>
          <a:p>
            <a:pPr algn="r" rtl="1"/>
            <a:r>
              <a:rPr lang="ar-DZ" sz="4500" dirty="0" err="1" smtClean="0">
                <a:solidFill>
                  <a:srgbClr val="0070C0"/>
                </a:solidFill>
              </a:rPr>
              <a:t>1323هـ</a:t>
            </a:r>
            <a:r>
              <a:rPr lang="ar-DZ" sz="4500" dirty="0" smtClean="0">
                <a:solidFill>
                  <a:srgbClr val="0070C0"/>
                </a:solidFill>
              </a:rPr>
              <a:t> </a:t>
            </a:r>
            <a:r>
              <a:rPr lang="ar-DZ" sz="4500" dirty="0" err="1" smtClean="0">
                <a:solidFill>
                  <a:srgbClr val="0070C0"/>
                </a:solidFill>
              </a:rPr>
              <a:t>1902م</a:t>
            </a:r>
            <a:r>
              <a:rPr lang="ar-DZ" sz="4500" dirty="0" smtClean="0"/>
              <a:t> </a:t>
            </a:r>
            <a:r>
              <a:rPr lang="ar-DZ" sz="5000" dirty="0" smtClean="0"/>
              <a:t>: </a:t>
            </a:r>
            <a:r>
              <a:rPr lang="ar-DZ" sz="5400" dirty="0" smtClean="0"/>
              <a:t>عُيِّن عضواً بمجلس إدارة الجمعيَّة الخلدونيَّة، وفي نفس العام شارك باللَّجنة المكلَّفة بوضع فهرس للمكتبة </a:t>
            </a:r>
            <a:r>
              <a:rPr lang="ar-DZ" sz="5400" dirty="0" err="1" smtClean="0"/>
              <a:t>الصادقيَّة.</a:t>
            </a:r>
            <a:endParaRPr lang="ar-DZ" sz="5400" dirty="0" smtClean="0"/>
          </a:p>
          <a:p>
            <a:pPr algn="r" rtl="1"/>
            <a:r>
              <a:rPr lang="ar-DZ" sz="4500" dirty="0" err="1" smtClean="0">
                <a:solidFill>
                  <a:srgbClr val="0070C0"/>
                </a:solidFill>
              </a:rPr>
              <a:t>1324هـ</a:t>
            </a:r>
            <a:r>
              <a:rPr lang="ar-DZ" sz="4500" dirty="0" smtClean="0">
                <a:solidFill>
                  <a:srgbClr val="0070C0"/>
                </a:solidFill>
              </a:rPr>
              <a:t> </a:t>
            </a:r>
            <a:r>
              <a:rPr lang="ar-DZ" sz="4500" dirty="0" err="1" smtClean="0">
                <a:solidFill>
                  <a:srgbClr val="0070C0"/>
                </a:solidFill>
              </a:rPr>
              <a:t>1903م</a:t>
            </a:r>
            <a:r>
              <a:rPr lang="ar-DZ" sz="5000" dirty="0" smtClean="0"/>
              <a:t> : </a:t>
            </a:r>
            <a:r>
              <a:rPr lang="ar-DZ" sz="6200" dirty="0" smtClean="0"/>
              <a:t>شارك في مناظرة التَّدريس للطَّبقة الأولى بالزيتونة، وفي نفس السنة عيِّن عضواً في هيئة إدارة الجمعيَّة الخلدونيَّة</a:t>
            </a:r>
            <a:r>
              <a:rPr lang="ar-DZ" sz="5000" dirty="0" smtClean="0"/>
              <a:t>.</a:t>
            </a:r>
            <a:endParaRPr lang="ar-DZ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1325هـ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1904م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dirty="0" smtClean="0"/>
              <a:t>: </a:t>
            </a:r>
            <a:r>
              <a:rPr lang="ar-DZ" sz="3400" dirty="0" smtClean="0"/>
              <a:t>عُيِّن نائباً أول للحكومة لدى النَّظارة العلميَّة بجامع الزيتونة.</a:t>
            </a:r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1326هـ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1905م</a:t>
            </a:r>
            <a:r>
              <a:rPr lang="ar-DZ" dirty="0" smtClean="0"/>
              <a:t> : </a:t>
            </a:r>
            <a:r>
              <a:rPr lang="ar-DZ" sz="3400" dirty="0" smtClean="0"/>
              <a:t>سُمِّي عضواً في لجنة تنقيح برامج التَّعليم</a:t>
            </a:r>
            <a:r>
              <a:rPr lang="ar-DZ" sz="3400" dirty="0" smtClean="0"/>
              <a:t>.</a:t>
            </a:r>
            <a:endParaRPr lang="ar-DZ" sz="3400" dirty="0" smtClean="0"/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1327هـ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1906م </a:t>
            </a:r>
            <a:r>
              <a:rPr lang="ar-DZ" dirty="0" smtClean="0"/>
              <a:t>: </a:t>
            </a:r>
            <a:r>
              <a:rPr lang="ar-DZ" sz="3400" dirty="0" smtClean="0"/>
              <a:t>ترأَّس لجنة فهرسة المكتبة </a:t>
            </a:r>
            <a:r>
              <a:rPr lang="ar-DZ" sz="3400" dirty="0" err="1" smtClean="0"/>
              <a:t>الصادقيَّة.</a:t>
            </a:r>
            <a:endParaRPr lang="ar-DZ" sz="3400" dirty="0" smtClean="0"/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1328هـ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1907م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dirty="0" smtClean="0"/>
              <a:t>: </a:t>
            </a:r>
            <a:r>
              <a:rPr lang="ar-DZ" sz="3400" dirty="0" smtClean="0"/>
              <a:t>عُيِّن عضواً بمجلس الأوقاف الأعلى، وفي نفس السنة اختير حاكماً بالمجلس العقاري.</a:t>
            </a:r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1331هـ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1910م</a:t>
            </a:r>
            <a:r>
              <a:rPr lang="ar-DZ" dirty="0" smtClean="0"/>
              <a:t> : </a:t>
            </a:r>
            <a:r>
              <a:rPr lang="ar-DZ" sz="3400" dirty="0" smtClean="0"/>
              <a:t>عُيِّن قاضياً مالكياً للجماعة بالمجلس الشرعي، وفي نفس السنة عُيِّن مفتياً.</a:t>
            </a:r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1341هـ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1920م</a:t>
            </a:r>
            <a:r>
              <a:rPr lang="ar-DZ" sz="2800" dirty="0" smtClean="0"/>
              <a:t> </a:t>
            </a:r>
            <a:r>
              <a:rPr lang="ar-DZ" dirty="0" smtClean="0"/>
              <a:t>: </a:t>
            </a:r>
            <a:r>
              <a:rPr lang="ar-DZ" sz="3400" dirty="0" smtClean="0"/>
              <a:t>سُمِّي مفتياً نائباً عن الشيخ باش مفتي، وبعدها بعام عُيِّن بمنصب رئيس المفتين.</a:t>
            </a:r>
          </a:p>
          <a:p>
            <a:pPr algn="r" rtl="1"/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1346هـ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1925م</a:t>
            </a:r>
            <a:r>
              <a:rPr lang="ar-DZ" sz="2800" dirty="0" smtClean="0"/>
              <a:t> </a:t>
            </a:r>
            <a:r>
              <a:rPr lang="ar-DZ" dirty="0" smtClean="0"/>
              <a:t>: </a:t>
            </a:r>
            <a:r>
              <a:rPr lang="ar-DZ" sz="3600" dirty="0" smtClean="0"/>
              <a:t>رُقِّي إلى منصب كبير أهل الشُّورى.</a:t>
            </a:r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1351هـ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1930م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3600" dirty="0" smtClean="0"/>
              <a:t>: تسلَّم منصب شيخ الإسلام المالكي، و عُيِّن شيخاً للجامع الأعظم وفروعه، وفُصل من هذا </a:t>
            </a:r>
            <a:r>
              <a:rPr lang="ar-DZ" sz="3600" dirty="0" err="1" smtClean="0"/>
              <a:t>المنصب </a:t>
            </a:r>
            <a:r>
              <a:rPr lang="ar-DZ" sz="3600" dirty="0" smtClean="0"/>
              <a:t>-ويُقال: استقال- بعد سنة ونصف، ليعودَ إليه سنة </a:t>
            </a:r>
            <a:r>
              <a:rPr lang="ar-DZ" sz="2800" dirty="0" err="1" smtClean="0">
                <a:solidFill>
                  <a:srgbClr val="0070C0"/>
                </a:solidFill>
              </a:rPr>
              <a:t>1364هـ</a:t>
            </a:r>
            <a:r>
              <a:rPr lang="ar-DZ" sz="2800" dirty="0" smtClean="0">
                <a:solidFill>
                  <a:srgbClr val="0070C0"/>
                </a:solidFill>
              </a:rPr>
              <a:t>  </a:t>
            </a:r>
            <a:r>
              <a:rPr lang="ar-DZ" sz="2800" dirty="0" err="1" smtClean="0">
                <a:solidFill>
                  <a:srgbClr val="0070C0"/>
                </a:solidFill>
              </a:rPr>
              <a:t>1943م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3600" dirty="0" smtClean="0"/>
              <a:t>وبقي </a:t>
            </a:r>
            <a:r>
              <a:rPr lang="ar-DZ" sz="3600" dirty="0" smtClean="0"/>
              <a:t>في هذا المنصِب إلى </a:t>
            </a:r>
            <a:r>
              <a:rPr lang="ar-DZ" sz="2800" dirty="0" err="1" smtClean="0">
                <a:solidFill>
                  <a:srgbClr val="0070C0"/>
                </a:solidFill>
              </a:rPr>
              <a:t>1372هـ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1951م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dirty="0" err="1" smtClean="0">
                <a:solidFill>
                  <a:srgbClr val="0070C0"/>
                </a:solidFill>
              </a:rPr>
              <a:t>.</a:t>
            </a:r>
            <a:endParaRPr lang="ar-DZ" sz="3600" dirty="0" smtClean="0">
              <a:solidFill>
                <a:srgbClr val="0070C0"/>
              </a:solidFill>
            </a:endParaRPr>
          </a:p>
          <a:p>
            <a:pPr algn="r" rtl="1"/>
            <a:r>
              <a:rPr lang="ar-DZ" sz="2800" dirty="0" err="1" smtClean="0">
                <a:solidFill>
                  <a:srgbClr val="0070C0"/>
                </a:solidFill>
              </a:rPr>
              <a:t>1367هـ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1946م</a:t>
            </a:r>
            <a:r>
              <a:rPr lang="ar-DZ" sz="3600" dirty="0" smtClean="0"/>
              <a:t>: عُيِّن عميداً للجامعة الزيتونية إثر استقلال البلاد، وبقي فيه حتى سنة </a:t>
            </a:r>
            <a:r>
              <a:rPr lang="ar-DZ" sz="2800" dirty="0" err="1" smtClean="0">
                <a:solidFill>
                  <a:srgbClr val="0070C0"/>
                </a:solidFill>
              </a:rPr>
              <a:t>1380هـ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1959م</a:t>
            </a:r>
            <a:r>
              <a:rPr lang="ar-DZ" dirty="0" smtClean="0">
                <a:solidFill>
                  <a:srgbClr val="0070C0"/>
                </a:solidFill>
              </a:rPr>
              <a:t> </a:t>
            </a:r>
            <a:r>
              <a:rPr lang="ar-DZ" dirty="0" err="1" smtClean="0">
                <a:solidFill>
                  <a:srgbClr val="0070C0"/>
                </a:solidFill>
              </a:rPr>
              <a:t>.</a:t>
            </a:r>
            <a:endParaRPr lang="ar-DZ" sz="3600" dirty="0" smtClean="0">
              <a:solidFill>
                <a:srgbClr val="0070C0"/>
              </a:solidFill>
            </a:endParaRPr>
          </a:p>
          <a:p>
            <a:pPr algn="r" rtl="1"/>
            <a:r>
              <a:rPr lang="ar-DZ" sz="3600" dirty="0" smtClean="0"/>
              <a:t>كما انتُخب الشيخ عضواً </a:t>
            </a:r>
            <a:r>
              <a:rPr lang="ar-DZ" sz="3600" dirty="0" smtClean="0"/>
              <a:t>مراسلاً </a:t>
            </a:r>
            <a:r>
              <a:rPr lang="ar-DZ" sz="3600" dirty="0" smtClean="0"/>
              <a:t>في المجمع العلمي </a:t>
            </a:r>
            <a:r>
              <a:rPr lang="ar-DZ" sz="3600" dirty="0" err="1" smtClean="0"/>
              <a:t>العربي </a:t>
            </a:r>
            <a:r>
              <a:rPr lang="ar-DZ" sz="3600" dirty="0" smtClean="0"/>
              <a:t>( مجمع اللُّغة العربيَّة بدمشق حالياً) وذلك في </a:t>
            </a:r>
            <a:r>
              <a:rPr lang="ar-DZ" sz="3600" dirty="0" smtClean="0"/>
              <a:t>سنة </a:t>
            </a:r>
            <a:r>
              <a:rPr lang="ar-DZ" sz="2800" dirty="0" err="1" smtClean="0">
                <a:solidFill>
                  <a:srgbClr val="0070C0"/>
                </a:solidFill>
              </a:rPr>
              <a:t>1375هـ</a:t>
            </a:r>
            <a:r>
              <a:rPr lang="ar-DZ" sz="2800" dirty="0" smtClean="0">
                <a:solidFill>
                  <a:srgbClr val="0070C0"/>
                </a:solidFill>
              </a:rPr>
              <a:t> </a:t>
            </a:r>
            <a:r>
              <a:rPr lang="ar-DZ" sz="2800" dirty="0" err="1" smtClean="0">
                <a:solidFill>
                  <a:srgbClr val="0070C0"/>
                </a:solidFill>
              </a:rPr>
              <a:t>1954م</a:t>
            </a:r>
            <a:r>
              <a:rPr lang="ar-DZ" sz="2400" dirty="0" err="1" smtClean="0">
                <a:solidFill>
                  <a:srgbClr val="0070C0"/>
                </a:solidFill>
              </a:rPr>
              <a:t>.</a:t>
            </a:r>
            <a:endParaRPr lang="ar-DZ" sz="28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r" rtl="1"/>
            <a:r>
              <a:rPr lang="ar-DZ" b="1" dirty="0" smtClean="0">
                <a:solidFill>
                  <a:srgbClr val="FF0000"/>
                </a:solidFill>
              </a:rPr>
              <a:t>خطوات </a:t>
            </a:r>
            <a:r>
              <a:rPr lang="ar-DZ" b="1" dirty="0" err="1" smtClean="0">
                <a:solidFill>
                  <a:srgbClr val="FF0000"/>
                </a:solidFill>
              </a:rPr>
              <a:t>اصلاحية:</a:t>
            </a:r>
            <a:endParaRPr lang="ar-DZ" b="1" dirty="0" smtClean="0">
              <a:solidFill>
                <a:srgbClr val="FF0000"/>
              </a:solidFill>
            </a:endParaRPr>
          </a:p>
          <a:p>
            <a:pPr algn="r" rtl="1">
              <a:buNone/>
            </a:pPr>
            <a:r>
              <a:rPr lang="ar-DZ" dirty="0" smtClean="0"/>
              <a:t>1- </a:t>
            </a:r>
            <a:r>
              <a:rPr lang="ar-DZ" sz="3800" dirty="0" smtClean="0"/>
              <a:t>بعد تعيين الشيخ بن </a:t>
            </a:r>
            <a:r>
              <a:rPr lang="ar-DZ" sz="3800" dirty="0" err="1" smtClean="0"/>
              <a:t>عاشورنائبًا</a:t>
            </a:r>
            <a:r>
              <a:rPr lang="ar-DZ" sz="3800" dirty="0" smtClean="0"/>
              <a:t> </a:t>
            </a:r>
            <a:r>
              <a:rPr lang="ar-DZ" sz="3800" dirty="0" smtClean="0"/>
              <a:t>أول لدى النظارة العلمية بجامع الزيتونة </a:t>
            </a:r>
            <a:r>
              <a:rPr lang="ar-DZ" sz="3800" dirty="0" smtClean="0"/>
              <a:t>بدأ </a:t>
            </a:r>
            <a:r>
              <a:rPr lang="ar-DZ" sz="3800" dirty="0" smtClean="0"/>
              <a:t>في تطبيق رؤيته الإصلاحية العلمية والتربوية، وأدخل </a:t>
            </a:r>
            <a:r>
              <a:rPr lang="ar-DZ" sz="3800" dirty="0" smtClean="0"/>
              <a:t>بعض الإصلاحات </a:t>
            </a:r>
            <a:r>
              <a:rPr lang="ar-DZ" sz="3800" dirty="0" smtClean="0"/>
              <a:t>على الناحية التعليمية، وحرر لائحة في إصلاح التعليم وعرضها على الحكومة،فنفذت بعض ما فيها، وسعى إلى إحياء بعض العلوم العربية؛ فأكثر من دروس الصرف </a:t>
            </a:r>
            <a:r>
              <a:rPr lang="ar-DZ" sz="3800" dirty="0" smtClean="0"/>
              <a:t>في مراحل </a:t>
            </a:r>
            <a:r>
              <a:rPr lang="ar-DZ" sz="3800" dirty="0" smtClean="0"/>
              <a:t>التعليم، وكذلك دروس أدب اللغة، ودرّس بنفسه شرح ديوان الحماسة لأبي تمام</a:t>
            </a:r>
            <a:r>
              <a:rPr lang="ar-DZ" sz="3800" dirty="0" smtClean="0"/>
              <a:t>.</a:t>
            </a:r>
          </a:p>
          <a:p>
            <a:pPr algn="r" rtl="1">
              <a:buNone/>
            </a:pPr>
            <a:r>
              <a:rPr lang="ar-DZ" sz="3800" dirty="0" smtClean="0"/>
              <a:t>2- وحرص على </a:t>
            </a:r>
            <a:r>
              <a:rPr lang="ar-DZ" sz="3800" dirty="0" smtClean="0"/>
              <a:t>أن يصطبغ التعليم الزيتوني بالصبغة الشرعية والعربية، حيث يدرس </a:t>
            </a:r>
            <a:r>
              <a:rPr lang="ar-DZ" sz="3800" dirty="0" smtClean="0"/>
              <a:t>الطالب الزيتوني </a:t>
            </a:r>
            <a:r>
              <a:rPr lang="ar-DZ" sz="3800" dirty="0" smtClean="0"/>
              <a:t>الكتب التي تنمي الملكات </a:t>
            </a:r>
            <a:r>
              <a:rPr lang="ar-DZ" sz="3800" dirty="0" err="1" smtClean="0"/>
              <a:t>العلمية </a:t>
            </a:r>
            <a:r>
              <a:rPr lang="ar-DZ" sz="3800" dirty="0" smtClean="0"/>
              <a:t>،لذلك </a:t>
            </a:r>
            <a:r>
              <a:rPr lang="ar-DZ" sz="3800" dirty="0" smtClean="0"/>
              <a:t>دعا </a:t>
            </a:r>
            <a:r>
              <a:rPr lang="ar-DZ" sz="3800" dirty="0" smtClean="0"/>
              <a:t>إلى التقليل </a:t>
            </a:r>
            <a:r>
              <a:rPr lang="ar-DZ" sz="3800" dirty="0" smtClean="0"/>
              <a:t>من الإلقاء والتلقين، وإلى الإكثار من التطبيق؛ لتنمية ملكة </a:t>
            </a:r>
            <a:r>
              <a:rPr lang="ar-DZ" sz="3800" dirty="0" err="1" smtClean="0"/>
              <a:t>الفهم</a:t>
            </a:r>
            <a:r>
              <a:rPr lang="ar-DZ" sz="3800" dirty="0" err="1" smtClean="0"/>
              <a:t>.</a:t>
            </a:r>
            <a:r>
              <a:rPr lang="ar-DZ" dirty="0" smtClean="0"/>
              <a:t/>
            </a:r>
            <a:br>
              <a:rPr lang="ar-DZ" dirty="0" smtClean="0"/>
            </a:b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None/>
            </a:pPr>
            <a:r>
              <a:rPr lang="ar-DZ" sz="3600" dirty="0" err="1" smtClean="0"/>
              <a:t>3 </a:t>
            </a:r>
            <a:r>
              <a:rPr lang="ar-DZ" sz="3600" dirty="0" smtClean="0"/>
              <a:t>- وكان </a:t>
            </a:r>
            <a:r>
              <a:rPr lang="ar-DZ" sz="3600" dirty="0" smtClean="0"/>
              <a:t>من أبرز مُقارباته المُجتمعيّة مواقفه المُتعلّقة بالمرأة ودورها في المجتمع باعتبارها محور بناء الأسرة والمُنطلق </a:t>
            </a:r>
            <a:r>
              <a:rPr lang="ar-DZ" sz="3600" dirty="0" err="1" smtClean="0"/>
              <a:t>الحقيقي</a:t>
            </a:r>
            <a:r>
              <a:rPr lang="ar-DZ" sz="3600" dirty="0" smtClean="0"/>
              <a:t> لرُقي المُجتمع، إذ طالب بضرورة تغيير نظرة المُجتمع في ذلك الوقت للمرأة والتعامل معها على أساس إنسانيتها ودورها المركزي في تحقيق النهضة</a:t>
            </a:r>
            <a:r>
              <a:rPr lang="ar-DZ" sz="3600" dirty="0" smtClean="0"/>
              <a:t>.</a:t>
            </a:r>
          </a:p>
          <a:p>
            <a:pPr algn="r" rtl="1">
              <a:buNone/>
            </a:pPr>
            <a:r>
              <a:rPr lang="ar-DZ" sz="3600" dirty="0" smtClean="0"/>
              <a:t>حيث فتح </a:t>
            </a:r>
            <a:r>
              <a:rPr lang="ar-DZ" sz="3600" dirty="0" smtClean="0"/>
              <a:t>أول فرع زيتوني لتعليم المرأة سنة </a:t>
            </a:r>
            <a:r>
              <a:rPr lang="ar-DZ" sz="3600" dirty="0" err="1" smtClean="0"/>
              <a:t>1949م</a:t>
            </a:r>
            <a:r>
              <a:rPr lang="ar-DZ" sz="3600" dirty="0" smtClean="0"/>
              <a:t> </a:t>
            </a:r>
            <a:r>
              <a:rPr lang="ar-DZ" sz="3600" dirty="0" smtClean="0"/>
              <a:t>ليخرّج تباعا دفعات من النسوة المتعلمات المتمكنات من فهم الدين على أصوله حتى يقمن بوظيفتهن الكبرى في المجتمع على أفضل وجه.</a:t>
            </a:r>
            <a:endParaRPr lang="fr-FR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r" rtl="1"/>
            <a:r>
              <a:rPr lang="ar-DZ" sz="4000" b="1" dirty="0" smtClean="0">
                <a:solidFill>
                  <a:srgbClr val="FF0000"/>
                </a:solidFill>
              </a:rPr>
              <a:t>مواقف </a:t>
            </a:r>
            <a:r>
              <a:rPr lang="ar-DZ" sz="4000" b="1" dirty="0" err="1" smtClean="0">
                <a:solidFill>
                  <a:srgbClr val="FF0000"/>
                </a:solidFill>
              </a:rPr>
              <a:t>متميزة:</a:t>
            </a:r>
            <a:endParaRPr lang="ar-DZ" sz="4000" b="1" dirty="0" smtClean="0">
              <a:solidFill>
                <a:srgbClr val="FF0000"/>
              </a:solidFill>
            </a:endParaRPr>
          </a:p>
          <a:p>
            <a:pPr algn="r" rtl="1">
              <a:buNone/>
            </a:pPr>
            <a:r>
              <a:rPr lang="ar-DZ" sz="4000" dirty="0" smtClean="0"/>
              <a:t>بعد </a:t>
            </a:r>
            <a:r>
              <a:rPr lang="ar-DZ" sz="4000" dirty="0" err="1" smtClean="0"/>
              <a:t>اصدارالاستعمار</a:t>
            </a:r>
            <a:r>
              <a:rPr lang="ar-DZ" sz="4000" dirty="0" smtClean="0"/>
              <a:t> </a:t>
            </a:r>
            <a:r>
              <a:rPr lang="ar-DZ" sz="4000" dirty="0" smtClean="0"/>
              <a:t>الفرنسي </a:t>
            </a:r>
            <a:r>
              <a:rPr lang="ar-DZ" sz="4000" dirty="0" smtClean="0"/>
              <a:t>قانون </a:t>
            </a:r>
            <a:r>
              <a:rPr lang="ar-DZ" sz="4000" dirty="0" err="1" smtClean="0"/>
              <a:t>التجنيس</a:t>
            </a:r>
            <a:r>
              <a:rPr lang="ar-DZ" sz="4000" dirty="0" smtClean="0"/>
              <a:t>، </a:t>
            </a:r>
            <a:r>
              <a:rPr lang="ar-DZ" sz="4000" dirty="0" err="1" smtClean="0"/>
              <a:t>في </a:t>
            </a:r>
            <a:r>
              <a:rPr lang="ar-DZ" sz="4000" dirty="0" smtClean="0"/>
              <a:t>(شوال </a:t>
            </a:r>
            <a:r>
              <a:rPr lang="ar-DZ" sz="4000" dirty="0" err="1" smtClean="0"/>
              <a:t>1328هـ</a:t>
            </a:r>
            <a:r>
              <a:rPr lang="ar-DZ" sz="4000" dirty="0" smtClean="0"/>
              <a:t>/</a:t>
            </a:r>
            <a:r>
              <a:rPr lang="ar-DZ" sz="4000" dirty="0" err="1" smtClean="0"/>
              <a:t>1910م</a:t>
            </a:r>
            <a:r>
              <a:rPr lang="ar-DZ" sz="4000" dirty="0" smtClean="0"/>
              <a:t>) </a:t>
            </a:r>
            <a:r>
              <a:rPr lang="ar-DZ" sz="4000" dirty="0" smtClean="0"/>
              <a:t>يسمح لمن </a:t>
            </a:r>
            <a:r>
              <a:rPr lang="ar-DZ" sz="4000" dirty="0" smtClean="0"/>
              <a:t>يرغب من </a:t>
            </a:r>
            <a:r>
              <a:rPr lang="ar-DZ" sz="4000" dirty="0" smtClean="0"/>
              <a:t>التونسيين اخذ بالجنسية </a:t>
            </a:r>
            <a:r>
              <a:rPr lang="ar-DZ" sz="4000" dirty="0" smtClean="0"/>
              <a:t>الفرنسية؛فتصدى الوطنيون التونسيون لهذا القانون ومنعوا </a:t>
            </a:r>
            <a:r>
              <a:rPr lang="ar-DZ" sz="4000" dirty="0" err="1" smtClean="0"/>
              <a:t>المتجنسين</a:t>
            </a:r>
            <a:r>
              <a:rPr lang="ar-DZ" sz="4000" dirty="0" smtClean="0"/>
              <a:t> من </a:t>
            </a:r>
            <a:r>
              <a:rPr lang="ar-DZ" sz="4000" dirty="0" err="1" smtClean="0"/>
              <a:t>ذلك </a:t>
            </a:r>
            <a:r>
              <a:rPr lang="ar-DZ" sz="4000" dirty="0" smtClean="0"/>
              <a:t>؛ </a:t>
            </a:r>
            <a:r>
              <a:rPr lang="ar-DZ" sz="4000" dirty="0" smtClean="0"/>
              <a:t>ممّا أربك الفرنسيين فلجأت السلطات الفرنسية إلى الحيلة لاستصدار </a:t>
            </a:r>
            <a:r>
              <a:rPr lang="ar-DZ" sz="4000" dirty="0" smtClean="0"/>
              <a:t>فتوى في ذلك وكان الشيخ بن عاشور </a:t>
            </a:r>
            <a:r>
              <a:rPr lang="ar-DZ" sz="4000" dirty="0" smtClean="0"/>
              <a:t>يتولى في ذلك الوقت </a:t>
            </a:r>
            <a:r>
              <a:rPr lang="ar-DZ" sz="4000" dirty="0" smtClean="0"/>
              <a:t>رئاسة </a:t>
            </a:r>
            <a:r>
              <a:rPr lang="ar-DZ" sz="4000" dirty="0" smtClean="0"/>
              <a:t>المجلس الشرعي </a:t>
            </a:r>
            <a:r>
              <a:rPr lang="ar-DZ" sz="4000" dirty="0" smtClean="0"/>
              <a:t>لعلماء المالكية</a:t>
            </a:r>
            <a:r>
              <a:rPr lang="ar-DZ" sz="4000" dirty="0" smtClean="0"/>
              <a:t>، فأفتى المجلس صراحة بأنّه يتعين على </a:t>
            </a:r>
            <a:r>
              <a:rPr lang="ar-DZ" sz="4000" dirty="0" err="1" smtClean="0"/>
              <a:t>المتجنس</a:t>
            </a:r>
            <a:r>
              <a:rPr lang="ar-DZ" sz="4000" dirty="0" smtClean="0"/>
              <a:t> عند حضوره لدى القاضي </a:t>
            </a:r>
            <a:r>
              <a:rPr lang="ar-DZ" sz="4000" dirty="0" smtClean="0"/>
              <a:t>أن ينطق </a:t>
            </a:r>
            <a:r>
              <a:rPr lang="ar-DZ" sz="4000" dirty="0" smtClean="0"/>
              <a:t>بالشهادتين ويتخلى في نفس الوقت عن جنسيته التي </a:t>
            </a:r>
            <a:r>
              <a:rPr lang="ar-DZ" sz="4000" dirty="0" smtClean="0"/>
              <a:t>اعتنقها.</a:t>
            </a:r>
            <a:endParaRPr lang="fr-FR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843</Words>
  <Application>Microsoft Office PowerPoint</Application>
  <PresentationFormat>Affichage à l'écran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moi</dc:creator>
  <cp:lastModifiedBy>moi</cp:lastModifiedBy>
  <cp:revision>97</cp:revision>
  <dcterms:created xsi:type="dcterms:W3CDTF">2017-04-08T07:10:29Z</dcterms:created>
  <dcterms:modified xsi:type="dcterms:W3CDTF">2017-04-08T23:40:58Z</dcterms:modified>
</cp:coreProperties>
</file>