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C083E6E3-FA7D-4D7B-A595-EF9225AFEA82}" styleName="نمط فاتح 1 - تمييز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B301B821-A1FF-4177-AEE7-76D212191A09}" styleName="نمط متوسط 1 - تميي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27F97BB-C833-4FB7-BDE5-3F7075034690}" styleName="نمط ذو نسُق 2 - تمييز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0A1B5D5-9B99-4C35-A422-299274C87663}" styleName="نمط متوسط 1 - تميي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النمط المتوس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نمط متوسط 2 - تميي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E25E649-3F16-4E02-A733-19D2CDBF48F0}" styleName="نمط متوسط 3 - تمييز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DF18680-E054-41AD-8BC1-D1AEF772440D}" styleName="نمط متوسط 2 - تميي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0" d="100"/>
          <a:sy n="80" d="100"/>
        </p:scale>
        <p:origin x="-54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DZ"/>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DZ"/>
          </a:p>
        </p:txBody>
      </p:sp>
      <p:sp>
        <p:nvSpPr>
          <p:cNvPr id="4" name="عنصر نائب للتاريخ 3"/>
          <p:cNvSpPr>
            <a:spLocks noGrp="1"/>
          </p:cNvSpPr>
          <p:nvPr>
            <p:ph type="dt" sz="half" idx="10"/>
          </p:nvPr>
        </p:nvSpPr>
        <p:spPr/>
        <p:txBody>
          <a:bodyPr/>
          <a:lstStyle/>
          <a:p>
            <a:fld id="{DBFAD5E3-A029-45F0-984C-9E458A89D77A}" type="datetimeFigureOut">
              <a:rPr lang="ar-DZ" smtClean="0"/>
              <a:t>11-09-1443</a:t>
            </a:fld>
            <a:endParaRPr lang="ar-DZ"/>
          </a:p>
        </p:txBody>
      </p:sp>
      <p:sp>
        <p:nvSpPr>
          <p:cNvPr id="5" name="عنصر نائب للتذييل 4"/>
          <p:cNvSpPr>
            <a:spLocks noGrp="1"/>
          </p:cNvSpPr>
          <p:nvPr>
            <p:ph type="ftr" sz="quarter" idx="11"/>
          </p:nvPr>
        </p:nvSpPr>
        <p:spPr/>
        <p:txBody>
          <a:bodyPr/>
          <a:lstStyle/>
          <a:p>
            <a:endParaRPr lang="ar-DZ"/>
          </a:p>
        </p:txBody>
      </p:sp>
      <p:sp>
        <p:nvSpPr>
          <p:cNvPr id="6" name="عنصر نائب لرقم الشريحة 5"/>
          <p:cNvSpPr>
            <a:spLocks noGrp="1"/>
          </p:cNvSpPr>
          <p:nvPr>
            <p:ph type="sldNum" sz="quarter" idx="12"/>
          </p:nvPr>
        </p:nvSpPr>
        <p:spPr/>
        <p:txBody>
          <a:bodyPr/>
          <a:lstStyle/>
          <a:p>
            <a:fld id="{C298A8F3-00CE-480B-9934-F90BEF54AB4F}" type="slidenum">
              <a:rPr lang="ar-DZ" smtClean="0"/>
              <a:t>‹#›</a:t>
            </a:fld>
            <a:endParaRPr lang="ar-DZ"/>
          </a:p>
        </p:txBody>
      </p:sp>
    </p:spTree>
    <p:extLst>
      <p:ext uri="{BB962C8B-B14F-4D97-AF65-F5344CB8AC3E}">
        <p14:creationId xmlns:p14="http://schemas.microsoft.com/office/powerpoint/2010/main" val="2848253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تاريخ 3"/>
          <p:cNvSpPr>
            <a:spLocks noGrp="1"/>
          </p:cNvSpPr>
          <p:nvPr>
            <p:ph type="dt" sz="half" idx="10"/>
          </p:nvPr>
        </p:nvSpPr>
        <p:spPr/>
        <p:txBody>
          <a:bodyPr/>
          <a:lstStyle/>
          <a:p>
            <a:fld id="{DBFAD5E3-A029-45F0-984C-9E458A89D77A}" type="datetimeFigureOut">
              <a:rPr lang="ar-DZ" smtClean="0"/>
              <a:t>11-09-1443</a:t>
            </a:fld>
            <a:endParaRPr lang="ar-DZ"/>
          </a:p>
        </p:txBody>
      </p:sp>
      <p:sp>
        <p:nvSpPr>
          <p:cNvPr id="5" name="عنصر نائب للتذييل 4"/>
          <p:cNvSpPr>
            <a:spLocks noGrp="1"/>
          </p:cNvSpPr>
          <p:nvPr>
            <p:ph type="ftr" sz="quarter" idx="11"/>
          </p:nvPr>
        </p:nvSpPr>
        <p:spPr/>
        <p:txBody>
          <a:bodyPr/>
          <a:lstStyle/>
          <a:p>
            <a:endParaRPr lang="ar-DZ"/>
          </a:p>
        </p:txBody>
      </p:sp>
      <p:sp>
        <p:nvSpPr>
          <p:cNvPr id="6" name="عنصر نائب لرقم الشريحة 5"/>
          <p:cNvSpPr>
            <a:spLocks noGrp="1"/>
          </p:cNvSpPr>
          <p:nvPr>
            <p:ph type="sldNum" sz="quarter" idx="12"/>
          </p:nvPr>
        </p:nvSpPr>
        <p:spPr/>
        <p:txBody>
          <a:bodyPr/>
          <a:lstStyle/>
          <a:p>
            <a:fld id="{C298A8F3-00CE-480B-9934-F90BEF54AB4F}" type="slidenum">
              <a:rPr lang="ar-DZ" smtClean="0"/>
              <a:t>‹#›</a:t>
            </a:fld>
            <a:endParaRPr lang="ar-DZ"/>
          </a:p>
        </p:txBody>
      </p:sp>
    </p:spTree>
    <p:extLst>
      <p:ext uri="{BB962C8B-B14F-4D97-AF65-F5344CB8AC3E}">
        <p14:creationId xmlns:p14="http://schemas.microsoft.com/office/powerpoint/2010/main" val="4062037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DZ"/>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تاريخ 3"/>
          <p:cNvSpPr>
            <a:spLocks noGrp="1"/>
          </p:cNvSpPr>
          <p:nvPr>
            <p:ph type="dt" sz="half" idx="10"/>
          </p:nvPr>
        </p:nvSpPr>
        <p:spPr/>
        <p:txBody>
          <a:bodyPr/>
          <a:lstStyle/>
          <a:p>
            <a:fld id="{DBFAD5E3-A029-45F0-984C-9E458A89D77A}" type="datetimeFigureOut">
              <a:rPr lang="ar-DZ" smtClean="0"/>
              <a:t>11-09-1443</a:t>
            </a:fld>
            <a:endParaRPr lang="ar-DZ"/>
          </a:p>
        </p:txBody>
      </p:sp>
      <p:sp>
        <p:nvSpPr>
          <p:cNvPr id="5" name="عنصر نائب للتذييل 4"/>
          <p:cNvSpPr>
            <a:spLocks noGrp="1"/>
          </p:cNvSpPr>
          <p:nvPr>
            <p:ph type="ftr" sz="quarter" idx="11"/>
          </p:nvPr>
        </p:nvSpPr>
        <p:spPr/>
        <p:txBody>
          <a:bodyPr/>
          <a:lstStyle/>
          <a:p>
            <a:endParaRPr lang="ar-DZ"/>
          </a:p>
        </p:txBody>
      </p:sp>
      <p:sp>
        <p:nvSpPr>
          <p:cNvPr id="6" name="عنصر نائب لرقم الشريحة 5"/>
          <p:cNvSpPr>
            <a:spLocks noGrp="1"/>
          </p:cNvSpPr>
          <p:nvPr>
            <p:ph type="sldNum" sz="quarter" idx="12"/>
          </p:nvPr>
        </p:nvSpPr>
        <p:spPr/>
        <p:txBody>
          <a:bodyPr/>
          <a:lstStyle/>
          <a:p>
            <a:fld id="{C298A8F3-00CE-480B-9934-F90BEF54AB4F}" type="slidenum">
              <a:rPr lang="ar-DZ" smtClean="0"/>
              <a:t>‹#›</a:t>
            </a:fld>
            <a:endParaRPr lang="ar-DZ"/>
          </a:p>
        </p:txBody>
      </p:sp>
    </p:spTree>
    <p:extLst>
      <p:ext uri="{BB962C8B-B14F-4D97-AF65-F5344CB8AC3E}">
        <p14:creationId xmlns:p14="http://schemas.microsoft.com/office/powerpoint/2010/main" val="4195821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تاريخ 3"/>
          <p:cNvSpPr>
            <a:spLocks noGrp="1"/>
          </p:cNvSpPr>
          <p:nvPr>
            <p:ph type="dt" sz="half" idx="10"/>
          </p:nvPr>
        </p:nvSpPr>
        <p:spPr/>
        <p:txBody>
          <a:bodyPr/>
          <a:lstStyle/>
          <a:p>
            <a:fld id="{DBFAD5E3-A029-45F0-984C-9E458A89D77A}" type="datetimeFigureOut">
              <a:rPr lang="ar-DZ" smtClean="0"/>
              <a:t>11-09-1443</a:t>
            </a:fld>
            <a:endParaRPr lang="ar-DZ"/>
          </a:p>
        </p:txBody>
      </p:sp>
      <p:sp>
        <p:nvSpPr>
          <p:cNvPr id="5" name="عنصر نائب للتذييل 4"/>
          <p:cNvSpPr>
            <a:spLocks noGrp="1"/>
          </p:cNvSpPr>
          <p:nvPr>
            <p:ph type="ftr" sz="quarter" idx="11"/>
          </p:nvPr>
        </p:nvSpPr>
        <p:spPr/>
        <p:txBody>
          <a:bodyPr/>
          <a:lstStyle/>
          <a:p>
            <a:endParaRPr lang="ar-DZ"/>
          </a:p>
        </p:txBody>
      </p:sp>
      <p:sp>
        <p:nvSpPr>
          <p:cNvPr id="6" name="عنصر نائب لرقم الشريحة 5"/>
          <p:cNvSpPr>
            <a:spLocks noGrp="1"/>
          </p:cNvSpPr>
          <p:nvPr>
            <p:ph type="sldNum" sz="quarter" idx="12"/>
          </p:nvPr>
        </p:nvSpPr>
        <p:spPr/>
        <p:txBody>
          <a:bodyPr/>
          <a:lstStyle/>
          <a:p>
            <a:fld id="{C298A8F3-00CE-480B-9934-F90BEF54AB4F}" type="slidenum">
              <a:rPr lang="ar-DZ" smtClean="0"/>
              <a:t>‹#›</a:t>
            </a:fld>
            <a:endParaRPr lang="ar-DZ"/>
          </a:p>
        </p:txBody>
      </p:sp>
    </p:spTree>
    <p:extLst>
      <p:ext uri="{BB962C8B-B14F-4D97-AF65-F5344CB8AC3E}">
        <p14:creationId xmlns:p14="http://schemas.microsoft.com/office/powerpoint/2010/main" val="1486940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BFAD5E3-A029-45F0-984C-9E458A89D77A}" type="datetimeFigureOut">
              <a:rPr lang="ar-DZ" smtClean="0"/>
              <a:t>11-09-1443</a:t>
            </a:fld>
            <a:endParaRPr lang="ar-DZ"/>
          </a:p>
        </p:txBody>
      </p:sp>
      <p:sp>
        <p:nvSpPr>
          <p:cNvPr id="5" name="عنصر نائب للتذييل 4"/>
          <p:cNvSpPr>
            <a:spLocks noGrp="1"/>
          </p:cNvSpPr>
          <p:nvPr>
            <p:ph type="ftr" sz="quarter" idx="11"/>
          </p:nvPr>
        </p:nvSpPr>
        <p:spPr/>
        <p:txBody>
          <a:bodyPr/>
          <a:lstStyle/>
          <a:p>
            <a:endParaRPr lang="ar-DZ"/>
          </a:p>
        </p:txBody>
      </p:sp>
      <p:sp>
        <p:nvSpPr>
          <p:cNvPr id="6" name="عنصر نائب لرقم الشريحة 5"/>
          <p:cNvSpPr>
            <a:spLocks noGrp="1"/>
          </p:cNvSpPr>
          <p:nvPr>
            <p:ph type="sldNum" sz="quarter" idx="12"/>
          </p:nvPr>
        </p:nvSpPr>
        <p:spPr/>
        <p:txBody>
          <a:bodyPr/>
          <a:lstStyle/>
          <a:p>
            <a:fld id="{C298A8F3-00CE-480B-9934-F90BEF54AB4F}" type="slidenum">
              <a:rPr lang="ar-DZ" smtClean="0"/>
              <a:t>‹#›</a:t>
            </a:fld>
            <a:endParaRPr lang="ar-DZ"/>
          </a:p>
        </p:txBody>
      </p:sp>
    </p:spTree>
    <p:extLst>
      <p:ext uri="{BB962C8B-B14F-4D97-AF65-F5344CB8AC3E}">
        <p14:creationId xmlns:p14="http://schemas.microsoft.com/office/powerpoint/2010/main" val="1758209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5" name="عنصر نائب للتاريخ 4"/>
          <p:cNvSpPr>
            <a:spLocks noGrp="1"/>
          </p:cNvSpPr>
          <p:nvPr>
            <p:ph type="dt" sz="half" idx="10"/>
          </p:nvPr>
        </p:nvSpPr>
        <p:spPr/>
        <p:txBody>
          <a:bodyPr/>
          <a:lstStyle/>
          <a:p>
            <a:fld id="{DBFAD5E3-A029-45F0-984C-9E458A89D77A}" type="datetimeFigureOut">
              <a:rPr lang="ar-DZ" smtClean="0"/>
              <a:t>11-09-1443</a:t>
            </a:fld>
            <a:endParaRPr lang="ar-DZ"/>
          </a:p>
        </p:txBody>
      </p:sp>
      <p:sp>
        <p:nvSpPr>
          <p:cNvPr id="6" name="عنصر نائب للتذييل 5"/>
          <p:cNvSpPr>
            <a:spLocks noGrp="1"/>
          </p:cNvSpPr>
          <p:nvPr>
            <p:ph type="ftr" sz="quarter" idx="11"/>
          </p:nvPr>
        </p:nvSpPr>
        <p:spPr/>
        <p:txBody>
          <a:bodyPr/>
          <a:lstStyle/>
          <a:p>
            <a:endParaRPr lang="ar-DZ"/>
          </a:p>
        </p:txBody>
      </p:sp>
      <p:sp>
        <p:nvSpPr>
          <p:cNvPr id="7" name="عنصر نائب لرقم الشريحة 6"/>
          <p:cNvSpPr>
            <a:spLocks noGrp="1"/>
          </p:cNvSpPr>
          <p:nvPr>
            <p:ph type="sldNum" sz="quarter" idx="12"/>
          </p:nvPr>
        </p:nvSpPr>
        <p:spPr/>
        <p:txBody>
          <a:bodyPr/>
          <a:lstStyle/>
          <a:p>
            <a:fld id="{C298A8F3-00CE-480B-9934-F90BEF54AB4F}" type="slidenum">
              <a:rPr lang="ar-DZ" smtClean="0"/>
              <a:t>‹#›</a:t>
            </a:fld>
            <a:endParaRPr lang="ar-DZ"/>
          </a:p>
        </p:txBody>
      </p:sp>
    </p:spTree>
    <p:extLst>
      <p:ext uri="{BB962C8B-B14F-4D97-AF65-F5344CB8AC3E}">
        <p14:creationId xmlns:p14="http://schemas.microsoft.com/office/powerpoint/2010/main" val="2705878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7" name="عنصر نائب للتاريخ 6"/>
          <p:cNvSpPr>
            <a:spLocks noGrp="1"/>
          </p:cNvSpPr>
          <p:nvPr>
            <p:ph type="dt" sz="half" idx="10"/>
          </p:nvPr>
        </p:nvSpPr>
        <p:spPr/>
        <p:txBody>
          <a:bodyPr/>
          <a:lstStyle/>
          <a:p>
            <a:fld id="{DBFAD5E3-A029-45F0-984C-9E458A89D77A}" type="datetimeFigureOut">
              <a:rPr lang="ar-DZ" smtClean="0"/>
              <a:t>11-09-1443</a:t>
            </a:fld>
            <a:endParaRPr lang="ar-DZ"/>
          </a:p>
        </p:txBody>
      </p:sp>
      <p:sp>
        <p:nvSpPr>
          <p:cNvPr id="8" name="عنصر نائب للتذييل 7"/>
          <p:cNvSpPr>
            <a:spLocks noGrp="1"/>
          </p:cNvSpPr>
          <p:nvPr>
            <p:ph type="ftr" sz="quarter" idx="11"/>
          </p:nvPr>
        </p:nvSpPr>
        <p:spPr/>
        <p:txBody>
          <a:bodyPr/>
          <a:lstStyle/>
          <a:p>
            <a:endParaRPr lang="ar-DZ"/>
          </a:p>
        </p:txBody>
      </p:sp>
      <p:sp>
        <p:nvSpPr>
          <p:cNvPr id="9" name="عنصر نائب لرقم الشريحة 8"/>
          <p:cNvSpPr>
            <a:spLocks noGrp="1"/>
          </p:cNvSpPr>
          <p:nvPr>
            <p:ph type="sldNum" sz="quarter" idx="12"/>
          </p:nvPr>
        </p:nvSpPr>
        <p:spPr/>
        <p:txBody>
          <a:bodyPr/>
          <a:lstStyle/>
          <a:p>
            <a:fld id="{C298A8F3-00CE-480B-9934-F90BEF54AB4F}" type="slidenum">
              <a:rPr lang="ar-DZ" smtClean="0"/>
              <a:t>‹#›</a:t>
            </a:fld>
            <a:endParaRPr lang="ar-DZ"/>
          </a:p>
        </p:txBody>
      </p:sp>
    </p:spTree>
    <p:extLst>
      <p:ext uri="{BB962C8B-B14F-4D97-AF65-F5344CB8AC3E}">
        <p14:creationId xmlns:p14="http://schemas.microsoft.com/office/powerpoint/2010/main" val="4050506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تاريخ 2"/>
          <p:cNvSpPr>
            <a:spLocks noGrp="1"/>
          </p:cNvSpPr>
          <p:nvPr>
            <p:ph type="dt" sz="half" idx="10"/>
          </p:nvPr>
        </p:nvSpPr>
        <p:spPr/>
        <p:txBody>
          <a:bodyPr/>
          <a:lstStyle/>
          <a:p>
            <a:fld id="{DBFAD5E3-A029-45F0-984C-9E458A89D77A}" type="datetimeFigureOut">
              <a:rPr lang="ar-DZ" smtClean="0"/>
              <a:t>11-09-1443</a:t>
            </a:fld>
            <a:endParaRPr lang="ar-DZ"/>
          </a:p>
        </p:txBody>
      </p:sp>
      <p:sp>
        <p:nvSpPr>
          <p:cNvPr id="4" name="عنصر نائب للتذييل 3"/>
          <p:cNvSpPr>
            <a:spLocks noGrp="1"/>
          </p:cNvSpPr>
          <p:nvPr>
            <p:ph type="ftr" sz="quarter" idx="11"/>
          </p:nvPr>
        </p:nvSpPr>
        <p:spPr/>
        <p:txBody>
          <a:bodyPr/>
          <a:lstStyle/>
          <a:p>
            <a:endParaRPr lang="ar-DZ"/>
          </a:p>
        </p:txBody>
      </p:sp>
      <p:sp>
        <p:nvSpPr>
          <p:cNvPr id="5" name="عنصر نائب لرقم الشريحة 4"/>
          <p:cNvSpPr>
            <a:spLocks noGrp="1"/>
          </p:cNvSpPr>
          <p:nvPr>
            <p:ph type="sldNum" sz="quarter" idx="12"/>
          </p:nvPr>
        </p:nvSpPr>
        <p:spPr/>
        <p:txBody>
          <a:bodyPr/>
          <a:lstStyle/>
          <a:p>
            <a:fld id="{C298A8F3-00CE-480B-9934-F90BEF54AB4F}" type="slidenum">
              <a:rPr lang="ar-DZ" smtClean="0"/>
              <a:t>‹#›</a:t>
            </a:fld>
            <a:endParaRPr lang="ar-DZ"/>
          </a:p>
        </p:txBody>
      </p:sp>
    </p:spTree>
    <p:extLst>
      <p:ext uri="{BB962C8B-B14F-4D97-AF65-F5344CB8AC3E}">
        <p14:creationId xmlns:p14="http://schemas.microsoft.com/office/powerpoint/2010/main" val="3292266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BFAD5E3-A029-45F0-984C-9E458A89D77A}" type="datetimeFigureOut">
              <a:rPr lang="ar-DZ" smtClean="0"/>
              <a:t>11-09-1443</a:t>
            </a:fld>
            <a:endParaRPr lang="ar-DZ"/>
          </a:p>
        </p:txBody>
      </p:sp>
      <p:sp>
        <p:nvSpPr>
          <p:cNvPr id="3" name="عنصر نائب للتذييل 2"/>
          <p:cNvSpPr>
            <a:spLocks noGrp="1"/>
          </p:cNvSpPr>
          <p:nvPr>
            <p:ph type="ftr" sz="quarter" idx="11"/>
          </p:nvPr>
        </p:nvSpPr>
        <p:spPr/>
        <p:txBody>
          <a:bodyPr/>
          <a:lstStyle/>
          <a:p>
            <a:endParaRPr lang="ar-DZ"/>
          </a:p>
        </p:txBody>
      </p:sp>
      <p:sp>
        <p:nvSpPr>
          <p:cNvPr id="4" name="عنصر نائب لرقم الشريحة 3"/>
          <p:cNvSpPr>
            <a:spLocks noGrp="1"/>
          </p:cNvSpPr>
          <p:nvPr>
            <p:ph type="sldNum" sz="quarter" idx="12"/>
          </p:nvPr>
        </p:nvSpPr>
        <p:spPr/>
        <p:txBody>
          <a:bodyPr/>
          <a:lstStyle/>
          <a:p>
            <a:fld id="{C298A8F3-00CE-480B-9934-F90BEF54AB4F}" type="slidenum">
              <a:rPr lang="ar-DZ" smtClean="0"/>
              <a:t>‹#›</a:t>
            </a:fld>
            <a:endParaRPr lang="ar-DZ"/>
          </a:p>
        </p:txBody>
      </p:sp>
    </p:spTree>
    <p:extLst>
      <p:ext uri="{BB962C8B-B14F-4D97-AF65-F5344CB8AC3E}">
        <p14:creationId xmlns:p14="http://schemas.microsoft.com/office/powerpoint/2010/main" val="1743660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DZ"/>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BFAD5E3-A029-45F0-984C-9E458A89D77A}" type="datetimeFigureOut">
              <a:rPr lang="ar-DZ" smtClean="0"/>
              <a:t>11-09-1443</a:t>
            </a:fld>
            <a:endParaRPr lang="ar-DZ"/>
          </a:p>
        </p:txBody>
      </p:sp>
      <p:sp>
        <p:nvSpPr>
          <p:cNvPr id="6" name="عنصر نائب للتذييل 5"/>
          <p:cNvSpPr>
            <a:spLocks noGrp="1"/>
          </p:cNvSpPr>
          <p:nvPr>
            <p:ph type="ftr" sz="quarter" idx="11"/>
          </p:nvPr>
        </p:nvSpPr>
        <p:spPr/>
        <p:txBody>
          <a:bodyPr/>
          <a:lstStyle/>
          <a:p>
            <a:endParaRPr lang="ar-DZ"/>
          </a:p>
        </p:txBody>
      </p:sp>
      <p:sp>
        <p:nvSpPr>
          <p:cNvPr id="7" name="عنصر نائب لرقم الشريحة 6"/>
          <p:cNvSpPr>
            <a:spLocks noGrp="1"/>
          </p:cNvSpPr>
          <p:nvPr>
            <p:ph type="sldNum" sz="quarter" idx="12"/>
          </p:nvPr>
        </p:nvSpPr>
        <p:spPr/>
        <p:txBody>
          <a:bodyPr/>
          <a:lstStyle/>
          <a:p>
            <a:fld id="{C298A8F3-00CE-480B-9934-F90BEF54AB4F}" type="slidenum">
              <a:rPr lang="ar-DZ" smtClean="0"/>
              <a:t>‹#›</a:t>
            </a:fld>
            <a:endParaRPr lang="ar-DZ"/>
          </a:p>
        </p:txBody>
      </p:sp>
    </p:spTree>
    <p:extLst>
      <p:ext uri="{BB962C8B-B14F-4D97-AF65-F5344CB8AC3E}">
        <p14:creationId xmlns:p14="http://schemas.microsoft.com/office/powerpoint/2010/main" val="1843101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DZ"/>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BFAD5E3-A029-45F0-984C-9E458A89D77A}" type="datetimeFigureOut">
              <a:rPr lang="ar-DZ" smtClean="0"/>
              <a:t>11-09-1443</a:t>
            </a:fld>
            <a:endParaRPr lang="ar-DZ"/>
          </a:p>
        </p:txBody>
      </p:sp>
      <p:sp>
        <p:nvSpPr>
          <p:cNvPr id="6" name="عنصر نائب للتذييل 5"/>
          <p:cNvSpPr>
            <a:spLocks noGrp="1"/>
          </p:cNvSpPr>
          <p:nvPr>
            <p:ph type="ftr" sz="quarter" idx="11"/>
          </p:nvPr>
        </p:nvSpPr>
        <p:spPr/>
        <p:txBody>
          <a:bodyPr/>
          <a:lstStyle/>
          <a:p>
            <a:endParaRPr lang="ar-DZ"/>
          </a:p>
        </p:txBody>
      </p:sp>
      <p:sp>
        <p:nvSpPr>
          <p:cNvPr id="7" name="عنصر نائب لرقم الشريحة 6"/>
          <p:cNvSpPr>
            <a:spLocks noGrp="1"/>
          </p:cNvSpPr>
          <p:nvPr>
            <p:ph type="sldNum" sz="quarter" idx="12"/>
          </p:nvPr>
        </p:nvSpPr>
        <p:spPr/>
        <p:txBody>
          <a:bodyPr/>
          <a:lstStyle/>
          <a:p>
            <a:fld id="{C298A8F3-00CE-480B-9934-F90BEF54AB4F}" type="slidenum">
              <a:rPr lang="ar-DZ" smtClean="0"/>
              <a:t>‹#›</a:t>
            </a:fld>
            <a:endParaRPr lang="ar-DZ"/>
          </a:p>
        </p:txBody>
      </p:sp>
    </p:spTree>
    <p:extLst>
      <p:ext uri="{BB962C8B-B14F-4D97-AF65-F5344CB8AC3E}">
        <p14:creationId xmlns:p14="http://schemas.microsoft.com/office/powerpoint/2010/main" val="3162599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BFAD5E3-A029-45F0-984C-9E458A89D77A}" type="datetimeFigureOut">
              <a:rPr lang="ar-DZ" smtClean="0"/>
              <a:t>11-09-1443</a:t>
            </a:fld>
            <a:endParaRPr lang="ar-DZ"/>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298A8F3-00CE-480B-9934-F90BEF54AB4F}" type="slidenum">
              <a:rPr lang="ar-DZ" smtClean="0"/>
              <a:t>‹#›</a:t>
            </a:fld>
            <a:endParaRPr lang="ar-DZ"/>
          </a:p>
        </p:txBody>
      </p:sp>
    </p:spTree>
    <p:extLst>
      <p:ext uri="{BB962C8B-B14F-4D97-AF65-F5344CB8AC3E}">
        <p14:creationId xmlns:p14="http://schemas.microsoft.com/office/powerpoint/2010/main" val="5887836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مستطيل مستدير الزوايا 1"/>
          <p:cNvSpPr/>
          <p:nvPr/>
        </p:nvSpPr>
        <p:spPr>
          <a:xfrm>
            <a:off x="323528" y="81909"/>
            <a:ext cx="6659671" cy="1690907"/>
          </a:xfrm>
          <a:prstGeom prst="roundRect">
            <a:avLst/>
          </a:prstGeom>
          <a:gradFill>
            <a:gsLst>
              <a:gs pos="0">
                <a:schemeClr val="accent2">
                  <a:tint val="50000"/>
                  <a:satMod val="300000"/>
                </a:schemeClr>
              </a:gs>
              <a:gs pos="5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rtlCol="1" anchor="ctr"/>
          <a:lstStyle/>
          <a:p>
            <a:pPr algn="ctr"/>
            <a:r>
              <a:rPr lang="ar-DZ" sz="4800" b="1" dirty="0" smtClean="0">
                <a:cs typeface="+mj-cs"/>
              </a:rPr>
              <a:t>بحث حول: </a:t>
            </a:r>
            <a:endParaRPr lang="ar-DZ" sz="4800" b="1" dirty="0" smtClean="0">
              <a:cs typeface="+mj-cs"/>
            </a:endParaRPr>
          </a:p>
          <a:p>
            <a:pPr algn="ctr"/>
            <a:r>
              <a:rPr lang="ar-DZ" sz="4800" b="1" dirty="0" smtClean="0">
                <a:cs typeface="+mj-cs"/>
              </a:rPr>
              <a:t>إرشاد حالات السلوك العدواني</a:t>
            </a:r>
            <a:endParaRPr lang="ar-DZ" sz="4800" b="1" dirty="0" smtClean="0">
              <a:cs typeface="+mj-cs"/>
            </a:endParaRPr>
          </a:p>
        </p:txBody>
      </p:sp>
      <p:sp>
        <p:nvSpPr>
          <p:cNvPr id="3" name="مستطيل مستدير الزوايا 2"/>
          <p:cNvSpPr/>
          <p:nvPr/>
        </p:nvSpPr>
        <p:spPr>
          <a:xfrm>
            <a:off x="5580112" y="4653136"/>
            <a:ext cx="3240360" cy="1728192"/>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r>
              <a:rPr lang="ar-DZ" sz="2400" b="1" dirty="0" smtClean="0"/>
              <a:t>من إعداد الطالبات : </a:t>
            </a:r>
          </a:p>
          <a:p>
            <a:pPr marL="285750" indent="-285750">
              <a:buFontTx/>
              <a:buChar char="-"/>
            </a:pPr>
            <a:r>
              <a:rPr lang="ar-DZ" sz="2400" b="1" dirty="0" smtClean="0"/>
              <a:t>كانش نصيرة </a:t>
            </a:r>
          </a:p>
          <a:p>
            <a:pPr marL="285750" indent="-285750">
              <a:buFontTx/>
              <a:buChar char="-"/>
            </a:pPr>
            <a:r>
              <a:rPr lang="ar-DZ" sz="2400" b="1" dirty="0" smtClean="0"/>
              <a:t>فرحات نوال </a:t>
            </a:r>
          </a:p>
          <a:p>
            <a:pPr marL="285750" indent="-285750">
              <a:buFontTx/>
              <a:buChar char="-"/>
            </a:pPr>
            <a:r>
              <a:rPr lang="ar-DZ" sz="2400" b="1" dirty="0" smtClean="0"/>
              <a:t>حاج عمار مفيدة</a:t>
            </a:r>
            <a:endParaRPr lang="ar-DZ" sz="2400" b="1" dirty="0"/>
          </a:p>
        </p:txBody>
      </p:sp>
      <p:sp>
        <p:nvSpPr>
          <p:cNvPr id="4" name="مستطيل مستدير الزوايا 3"/>
          <p:cNvSpPr/>
          <p:nvPr/>
        </p:nvSpPr>
        <p:spPr>
          <a:xfrm>
            <a:off x="179512" y="4653136"/>
            <a:ext cx="3240360" cy="1728192"/>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DZ" sz="2800" b="1" dirty="0" smtClean="0"/>
              <a:t>الدكتورة:</a:t>
            </a:r>
          </a:p>
          <a:p>
            <a:pPr algn="ctr"/>
            <a:r>
              <a:rPr lang="ar-DZ" sz="2800" b="1" dirty="0" smtClean="0"/>
              <a:t> لشهب أسماء</a:t>
            </a:r>
            <a:endParaRPr lang="ar-DZ" sz="2800" b="1" dirty="0" smtClean="0"/>
          </a:p>
        </p:txBody>
      </p:sp>
    </p:spTree>
    <p:extLst>
      <p:ext uri="{BB962C8B-B14F-4D97-AF65-F5344CB8AC3E}">
        <p14:creationId xmlns:p14="http://schemas.microsoft.com/office/powerpoint/2010/main" val="78713927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1000"/>
            <a:lum/>
          </a:blip>
          <a:srcRect/>
          <a:stretch>
            <a:fillRect l="-7000" r="-7000"/>
          </a:stretch>
        </a:blipFill>
        <a:effectLst/>
      </p:bgPr>
    </p:bg>
    <p:spTree>
      <p:nvGrpSpPr>
        <p:cNvPr id="1" name=""/>
        <p:cNvGrpSpPr/>
        <p:nvPr/>
      </p:nvGrpSpPr>
      <p:grpSpPr>
        <a:xfrm>
          <a:off x="0" y="0"/>
          <a:ext cx="0" cy="0"/>
          <a:chOff x="0" y="0"/>
          <a:chExt cx="0" cy="0"/>
        </a:xfrm>
      </p:grpSpPr>
      <p:sp>
        <p:nvSpPr>
          <p:cNvPr id="4" name="مستطيل 3"/>
          <p:cNvSpPr/>
          <p:nvPr/>
        </p:nvSpPr>
        <p:spPr>
          <a:xfrm>
            <a:off x="323528" y="494090"/>
            <a:ext cx="7920880" cy="5632311"/>
          </a:xfrm>
          <a:prstGeom prst="rect">
            <a:avLst/>
          </a:prstGeom>
        </p:spPr>
        <p:txBody>
          <a:bodyPr wrap="square">
            <a:spAutoFit/>
          </a:bodyPr>
          <a:lstStyle/>
          <a:p>
            <a:pPr lvl="0" algn="just"/>
            <a:r>
              <a:rPr lang="ar-DZ" sz="2400" b="1" dirty="0" smtClean="0">
                <a:effectLst/>
                <a:latin typeface="Times New Roman"/>
                <a:ea typeface="Times New Roman"/>
                <a:cs typeface="Simplified Arabic"/>
              </a:rPr>
              <a:t>أسباب ذاتية: تتمثل في:</a:t>
            </a:r>
            <a:endParaRPr lang="en-US" b="1" dirty="0" smtClean="0">
              <a:effectLst/>
              <a:latin typeface="Times New Roman"/>
              <a:ea typeface="Times New Roman"/>
            </a:endParaRPr>
          </a:p>
          <a:p>
            <a:pPr marL="342900" lvl="0" indent="-342900" algn="just">
              <a:buFont typeface="Arial" pitchFamily="34" charset="0"/>
              <a:buChar char="•"/>
            </a:pPr>
            <a:r>
              <a:rPr lang="ar-DZ" sz="2400" b="1" dirty="0" smtClean="0">
                <a:effectLst/>
                <a:latin typeface="Times New Roman"/>
                <a:ea typeface="Times New Roman"/>
                <a:cs typeface="Simplified Arabic"/>
              </a:rPr>
              <a:t>حب السيطرة والتسلط.</a:t>
            </a:r>
            <a:endParaRPr lang="en-US" b="1" dirty="0" smtClean="0">
              <a:effectLst/>
              <a:latin typeface="Times New Roman"/>
              <a:ea typeface="Times New Roman"/>
            </a:endParaRPr>
          </a:p>
          <a:p>
            <a:pPr marL="342900" lvl="0" indent="-342900" algn="just">
              <a:buFont typeface="Arial" pitchFamily="34" charset="0"/>
              <a:buChar char="•"/>
            </a:pPr>
            <a:r>
              <a:rPr lang="ar-DZ" sz="2400" b="1" dirty="0" smtClean="0">
                <a:effectLst/>
                <a:latin typeface="Times New Roman"/>
                <a:ea typeface="Times New Roman"/>
                <a:cs typeface="Simplified Arabic"/>
              </a:rPr>
              <a:t>ضعف الوازع الديني لدى التلميذ.</a:t>
            </a:r>
            <a:endParaRPr lang="en-US" b="1" dirty="0" smtClean="0">
              <a:effectLst/>
              <a:latin typeface="Times New Roman"/>
              <a:ea typeface="Times New Roman"/>
            </a:endParaRPr>
          </a:p>
          <a:p>
            <a:pPr marL="342900" lvl="0" indent="-342900" algn="just">
              <a:buFont typeface="Arial" pitchFamily="34" charset="0"/>
              <a:buChar char="•"/>
            </a:pPr>
            <a:r>
              <a:rPr lang="ar-DZ" sz="2400" b="1" dirty="0" smtClean="0">
                <a:effectLst/>
                <a:latin typeface="Times New Roman"/>
                <a:ea typeface="Times New Roman"/>
                <a:cs typeface="Simplified Arabic"/>
              </a:rPr>
              <a:t>معاناة الطالب من بعض الأمراض النفسية.</a:t>
            </a:r>
            <a:endParaRPr lang="en-US" b="1" dirty="0" smtClean="0">
              <a:effectLst/>
              <a:latin typeface="Times New Roman"/>
              <a:ea typeface="Times New Roman"/>
            </a:endParaRPr>
          </a:p>
          <a:p>
            <a:pPr marL="342900" lvl="0" indent="-342900" algn="just">
              <a:buFont typeface="Arial" pitchFamily="34" charset="0"/>
              <a:buChar char="•"/>
            </a:pPr>
            <a:r>
              <a:rPr lang="ar-DZ" sz="2400" b="1" dirty="0" smtClean="0">
                <a:effectLst/>
                <a:latin typeface="Times New Roman"/>
                <a:ea typeface="Times New Roman"/>
                <a:cs typeface="Simplified Arabic"/>
              </a:rPr>
              <a:t>إحساس التلميذ بالنقص النفسي أو الدراسي  فيعوض ذلك بالعدوان.</a:t>
            </a:r>
            <a:endParaRPr lang="en-US" b="1" dirty="0" smtClean="0">
              <a:effectLst/>
              <a:latin typeface="Times New Roman"/>
              <a:ea typeface="Times New Roman"/>
            </a:endParaRPr>
          </a:p>
          <a:p>
            <a:pPr marL="342900" lvl="0" indent="-342900" algn="just">
              <a:buFont typeface="Arial" pitchFamily="34" charset="0"/>
              <a:buChar char="•"/>
            </a:pPr>
            <a:r>
              <a:rPr lang="ar-DZ" sz="2400" b="1" dirty="0" smtClean="0">
                <a:effectLst/>
                <a:latin typeface="Times New Roman"/>
                <a:ea typeface="Times New Roman"/>
                <a:cs typeface="Simplified Arabic"/>
              </a:rPr>
              <a:t>رغبة التلميذ في الحصول على الممنوعات أو المحرمات أو أشياء يصعب تحقيقها.</a:t>
            </a:r>
            <a:endParaRPr lang="en-US" b="1" dirty="0" smtClean="0">
              <a:effectLst/>
              <a:latin typeface="Times New Roman"/>
              <a:ea typeface="Times New Roman"/>
            </a:endParaRPr>
          </a:p>
          <a:p>
            <a:pPr marL="342900" lvl="0" indent="-342900" algn="just">
              <a:buFont typeface="Arial" pitchFamily="34" charset="0"/>
              <a:buChar char="•"/>
            </a:pPr>
            <a:r>
              <a:rPr lang="ar-DZ" sz="2400" b="1" dirty="0" smtClean="0">
                <a:effectLst/>
                <a:latin typeface="Times New Roman"/>
                <a:ea typeface="Times New Roman"/>
                <a:cs typeface="Simplified Arabic"/>
              </a:rPr>
              <a:t>شعوره بالغضب كالانفعال طبيعي وفطري دافعا لسلوكه العدواني.</a:t>
            </a:r>
            <a:endParaRPr lang="en-US" b="1" dirty="0" smtClean="0">
              <a:effectLst/>
              <a:latin typeface="Times New Roman"/>
              <a:ea typeface="Times New Roman"/>
            </a:endParaRPr>
          </a:p>
          <a:p>
            <a:pPr marL="342900" lvl="0" indent="-342900" algn="just">
              <a:buFont typeface="Arial" pitchFamily="34" charset="0"/>
              <a:buChar char="•"/>
            </a:pPr>
            <a:r>
              <a:rPr lang="ar-DZ" sz="2400" b="1" dirty="0" smtClean="0">
                <a:effectLst/>
                <a:latin typeface="Times New Roman"/>
                <a:ea typeface="Times New Roman"/>
                <a:cs typeface="Simplified Arabic"/>
              </a:rPr>
              <a:t>عدم قدرة التلميذ على التحكم في دوافعه العدوانية. </a:t>
            </a:r>
            <a:endParaRPr lang="en-US" b="1" dirty="0" smtClean="0">
              <a:effectLst/>
              <a:latin typeface="Times New Roman"/>
              <a:ea typeface="Times New Roman"/>
            </a:endParaRPr>
          </a:p>
          <a:p>
            <a:pPr lvl="0" algn="just"/>
            <a:r>
              <a:rPr lang="ar-DZ" sz="2400" b="1" dirty="0" smtClean="0">
                <a:effectLst/>
                <a:latin typeface="Times New Roman"/>
                <a:ea typeface="Times New Roman"/>
                <a:cs typeface="Simplified Arabic"/>
              </a:rPr>
              <a:t>أسباب اقتصادية: تتمثل في: </a:t>
            </a:r>
            <a:endParaRPr lang="en-US" b="1" dirty="0" smtClean="0">
              <a:effectLst/>
              <a:latin typeface="Times New Roman"/>
              <a:ea typeface="Times New Roman"/>
            </a:endParaRPr>
          </a:p>
          <a:p>
            <a:pPr marL="342900" lvl="0" indent="-342900" algn="just">
              <a:buFont typeface="Arial" pitchFamily="34" charset="0"/>
              <a:buChar char="•"/>
            </a:pPr>
            <a:r>
              <a:rPr lang="ar-DZ" sz="2400" b="1" dirty="0" smtClean="0">
                <a:effectLst/>
                <a:latin typeface="Times New Roman"/>
                <a:ea typeface="Times New Roman"/>
                <a:cs typeface="Simplified Arabic"/>
              </a:rPr>
              <a:t>تدني مستوى الدخل الاقتصادي للأسرة.</a:t>
            </a:r>
            <a:endParaRPr lang="en-US" b="1" dirty="0" smtClean="0">
              <a:effectLst/>
              <a:latin typeface="Times New Roman"/>
              <a:ea typeface="Times New Roman"/>
            </a:endParaRPr>
          </a:p>
          <a:p>
            <a:pPr marL="342900" lvl="0" indent="-342900" algn="just">
              <a:buFont typeface="Arial" pitchFamily="34" charset="0"/>
              <a:buChar char="•"/>
            </a:pPr>
            <a:r>
              <a:rPr lang="ar-DZ" sz="2400" b="1" dirty="0" smtClean="0">
                <a:effectLst/>
                <a:latin typeface="Times New Roman"/>
                <a:ea typeface="Times New Roman"/>
                <a:cs typeface="Simplified Arabic"/>
              </a:rPr>
              <a:t>شعور الطالب بالجوع وعدم مقدرته على الشراء.</a:t>
            </a:r>
            <a:endParaRPr lang="en-US" b="1" dirty="0" smtClean="0">
              <a:effectLst/>
              <a:latin typeface="Times New Roman"/>
              <a:ea typeface="Times New Roman"/>
            </a:endParaRPr>
          </a:p>
          <a:p>
            <a:pPr marL="342900" lvl="0" indent="-342900" algn="just">
              <a:buFont typeface="Arial" pitchFamily="34" charset="0"/>
              <a:buChar char="•"/>
            </a:pPr>
            <a:r>
              <a:rPr lang="ar-DZ" sz="2400" b="1" dirty="0" smtClean="0">
                <a:effectLst/>
                <a:latin typeface="Times New Roman"/>
                <a:ea typeface="Times New Roman"/>
                <a:cs typeface="Simplified Arabic"/>
              </a:rPr>
              <a:t>ظروف السكن السيئة.</a:t>
            </a:r>
            <a:endParaRPr lang="en-US" b="1" dirty="0" smtClean="0">
              <a:effectLst/>
              <a:latin typeface="Times New Roman"/>
              <a:ea typeface="Times New Roman"/>
            </a:endParaRPr>
          </a:p>
          <a:p>
            <a:pPr marL="342900" indent="-342900">
              <a:buFont typeface="Arial" pitchFamily="34" charset="0"/>
              <a:buChar char="•"/>
            </a:pPr>
            <a:r>
              <a:rPr lang="ar-DZ" sz="2400" b="1" dirty="0" smtClean="0">
                <a:effectLst/>
                <a:ea typeface="Times New Roman"/>
                <a:cs typeface="Simplified Arabic"/>
              </a:rPr>
              <a:t>عدم قدرة الاسرة على توفير المصروف ليومين لابنها الطالب بسبب الظروف الاقتصادية التي يعيشها</a:t>
            </a:r>
            <a:r>
              <a:rPr lang="ar-DZ" sz="2400" dirty="0" smtClean="0">
                <a:effectLst/>
                <a:ea typeface="Times New Roman"/>
                <a:cs typeface="Simplified Arabic"/>
              </a:rPr>
              <a:t>. </a:t>
            </a:r>
            <a:endParaRPr lang="ar-DZ" sz="2400" dirty="0"/>
          </a:p>
        </p:txBody>
      </p:sp>
    </p:spTree>
    <p:extLst>
      <p:ext uri="{BB962C8B-B14F-4D97-AF65-F5344CB8AC3E}">
        <p14:creationId xmlns:p14="http://schemas.microsoft.com/office/powerpoint/2010/main" val="1985011951"/>
      </p:ext>
    </p:extLst>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5" name="مستطيل مستدير الزوايا 4"/>
          <p:cNvSpPr/>
          <p:nvPr/>
        </p:nvSpPr>
        <p:spPr>
          <a:xfrm>
            <a:off x="899592" y="332656"/>
            <a:ext cx="7344816" cy="648072"/>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DZ" sz="3600" b="1" spc="50" dirty="0" smtClean="0">
                <a:ln w="11430"/>
                <a:solidFill>
                  <a:schemeClr val="tx1"/>
                </a:solidFill>
                <a:effectLst>
                  <a:outerShdw blurRad="76200" dist="50800" dir="5400000" algn="tl" rotWithShape="0">
                    <a:srgbClr val="000000">
                      <a:alpha val="65000"/>
                    </a:srgbClr>
                  </a:outerShdw>
                </a:effectLst>
                <a:ea typeface="Times New Roman"/>
                <a:cs typeface="Simplified Arabic"/>
              </a:rPr>
              <a:t>أشكال السلوك العدواني</a:t>
            </a:r>
            <a:endParaRPr lang="ar-DZ" sz="3600" b="1" spc="50" dirty="0">
              <a:ln w="11430"/>
              <a:solidFill>
                <a:schemeClr val="tx1"/>
              </a:solidFill>
              <a:effectLst>
                <a:outerShdw blurRad="76200" dist="50800" dir="5400000" algn="tl" rotWithShape="0">
                  <a:srgbClr val="000000">
                    <a:alpha val="65000"/>
                  </a:srgbClr>
                </a:outerShdw>
              </a:effectLst>
            </a:endParaRPr>
          </a:p>
        </p:txBody>
      </p:sp>
      <p:sp>
        <p:nvSpPr>
          <p:cNvPr id="18" name="وسيلة شرح مع سهم إلى اليمين 17"/>
          <p:cNvSpPr/>
          <p:nvPr/>
        </p:nvSpPr>
        <p:spPr>
          <a:xfrm rot="5400000">
            <a:off x="6799361" y="1119858"/>
            <a:ext cx="1737965" cy="2304256"/>
          </a:xfrm>
          <a:prstGeom prst="rightArrowCallout">
            <a:avLst/>
          </a:prstGeom>
        </p:spPr>
        <p:style>
          <a:lnRef idx="1">
            <a:schemeClr val="accent6"/>
          </a:lnRef>
          <a:fillRef idx="3">
            <a:schemeClr val="accent6"/>
          </a:fillRef>
          <a:effectRef idx="2">
            <a:schemeClr val="accent6"/>
          </a:effectRef>
          <a:fontRef idx="minor">
            <a:schemeClr val="lt1"/>
          </a:fontRef>
        </p:style>
        <p:txBody>
          <a:bodyPr vert="vert270" rtlCol="1" anchor="ctr"/>
          <a:lstStyle/>
          <a:p>
            <a:pPr algn="ctr"/>
            <a:r>
              <a:rPr lang="ar-DZ" sz="2400" b="1" dirty="0">
                <a:solidFill>
                  <a:schemeClr val="tx1"/>
                </a:solidFill>
                <a:ea typeface="Times New Roman"/>
                <a:cs typeface="Simplified Arabic"/>
              </a:rPr>
              <a:t>من حيث اتجاهه</a:t>
            </a:r>
            <a:endParaRPr lang="ar-DZ" sz="2400" dirty="0">
              <a:solidFill>
                <a:schemeClr val="tx1"/>
              </a:solidFill>
            </a:endParaRPr>
          </a:p>
        </p:txBody>
      </p:sp>
      <p:sp>
        <p:nvSpPr>
          <p:cNvPr id="19" name="وسيلة شرح مع سهم إلى اليمين 18"/>
          <p:cNvSpPr/>
          <p:nvPr/>
        </p:nvSpPr>
        <p:spPr>
          <a:xfrm rot="5400000">
            <a:off x="3847033" y="1119859"/>
            <a:ext cx="1737965" cy="2304256"/>
          </a:xfrm>
          <a:prstGeom prst="rightArrowCallout">
            <a:avLst/>
          </a:prstGeom>
        </p:spPr>
        <p:style>
          <a:lnRef idx="1">
            <a:schemeClr val="accent6"/>
          </a:lnRef>
          <a:fillRef idx="3">
            <a:schemeClr val="accent6"/>
          </a:fillRef>
          <a:effectRef idx="2">
            <a:schemeClr val="accent6"/>
          </a:effectRef>
          <a:fontRef idx="minor">
            <a:schemeClr val="lt1"/>
          </a:fontRef>
        </p:style>
        <p:txBody>
          <a:bodyPr vert="vert270" rtlCol="1" anchor="ctr"/>
          <a:lstStyle/>
          <a:p>
            <a:pPr algn="ctr"/>
            <a:r>
              <a:rPr lang="ar-DZ" sz="2400" b="1" dirty="0">
                <a:solidFill>
                  <a:schemeClr val="tx1"/>
                </a:solidFill>
                <a:ea typeface="Times New Roman"/>
                <a:cs typeface="Simplified Arabic"/>
              </a:rPr>
              <a:t>حسب الأسلوب</a:t>
            </a:r>
            <a:endParaRPr lang="ar-DZ" sz="2400" dirty="0">
              <a:solidFill>
                <a:schemeClr val="tx1"/>
              </a:solidFill>
            </a:endParaRPr>
          </a:p>
        </p:txBody>
      </p:sp>
      <p:sp>
        <p:nvSpPr>
          <p:cNvPr id="20" name="وسيلة شرح مع سهم إلى اليمين 19"/>
          <p:cNvSpPr/>
          <p:nvPr/>
        </p:nvSpPr>
        <p:spPr>
          <a:xfrm rot="5400000">
            <a:off x="822697" y="1095185"/>
            <a:ext cx="1737965" cy="2304256"/>
          </a:xfrm>
          <a:prstGeom prst="rightArrowCallout">
            <a:avLst/>
          </a:prstGeom>
        </p:spPr>
        <p:style>
          <a:lnRef idx="1">
            <a:schemeClr val="accent6"/>
          </a:lnRef>
          <a:fillRef idx="3">
            <a:schemeClr val="accent6"/>
          </a:fillRef>
          <a:effectRef idx="2">
            <a:schemeClr val="accent6"/>
          </a:effectRef>
          <a:fontRef idx="minor">
            <a:schemeClr val="lt1"/>
          </a:fontRef>
        </p:style>
        <p:txBody>
          <a:bodyPr vert="vert270" rtlCol="1" anchor="ctr"/>
          <a:lstStyle/>
          <a:p>
            <a:pPr algn="ctr"/>
            <a:r>
              <a:rPr lang="ar-DZ" sz="2400" b="1" dirty="0">
                <a:solidFill>
                  <a:schemeClr val="tx1"/>
                </a:solidFill>
                <a:ea typeface="Times New Roman"/>
                <a:cs typeface="Simplified Arabic"/>
              </a:rPr>
              <a:t>حسب الوجهة (الاستقبال)</a:t>
            </a:r>
            <a:endParaRPr lang="ar-DZ" sz="2400" dirty="0">
              <a:solidFill>
                <a:schemeClr val="tx1"/>
              </a:solidFill>
            </a:endParaRPr>
          </a:p>
        </p:txBody>
      </p:sp>
      <p:sp>
        <p:nvSpPr>
          <p:cNvPr id="21" name="مستطيل مستدير الزوايا 20"/>
          <p:cNvSpPr/>
          <p:nvPr/>
        </p:nvSpPr>
        <p:spPr>
          <a:xfrm>
            <a:off x="6516215" y="3501008"/>
            <a:ext cx="2448273" cy="2376264"/>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marL="342900" indent="-342900">
              <a:buFont typeface="+mj-lt"/>
              <a:buAutoNum type="arabicPeriod"/>
            </a:pPr>
            <a:r>
              <a:rPr lang="ar-DZ" b="1" dirty="0">
                <a:solidFill>
                  <a:schemeClr val="tx1"/>
                </a:solidFill>
                <a:latin typeface="Times New Roman"/>
                <a:ea typeface="Times New Roman"/>
                <a:cs typeface="Simplified Arabic"/>
              </a:rPr>
              <a:t>العدوان الموجه نحو الآخرين</a:t>
            </a:r>
            <a:endParaRPr lang="en-US" sz="1400" dirty="0">
              <a:solidFill>
                <a:schemeClr val="tx1"/>
              </a:solidFill>
              <a:latin typeface="Times New Roman"/>
              <a:ea typeface="Times New Roman"/>
            </a:endParaRPr>
          </a:p>
          <a:p>
            <a:pPr marL="342900" indent="-342900">
              <a:buFont typeface="+mj-lt"/>
              <a:buAutoNum type="arabicPeriod"/>
            </a:pPr>
            <a:r>
              <a:rPr lang="ar-DZ" b="1" dirty="0">
                <a:solidFill>
                  <a:schemeClr val="tx1"/>
                </a:solidFill>
                <a:latin typeface="Times New Roman"/>
                <a:ea typeface="Times New Roman"/>
                <a:cs typeface="Simplified Arabic"/>
              </a:rPr>
              <a:t>العدوان الموجه نحو الذات</a:t>
            </a:r>
            <a:endParaRPr lang="en-US" sz="1400" dirty="0">
              <a:solidFill>
                <a:schemeClr val="tx1"/>
              </a:solidFill>
              <a:latin typeface="Times New Roman"/>
              <a:ea typeface="Times New Roman"/>
            </a:endParaRPr>
          </a:p>
          <a:p>
            <a:pPr marL="342900" indent="-342900">
              <a:buFont typeface="+mj-lt"/>
              <a:buAutoNum type="arabicPeriod"/>
            </a:pPr>
            <a:r>
              <a:rPr lang="ar-DZ" b="1" dirty="0">
                <a:solidFill>
                  <a:schemeClr val="tx1"/>
                </a:solidFill>
                <a:latin typeface="Times New Roman"/>
                <a:ea typeface="Times New Roman"/>
                <a:cs typeface="Simplified Arabic"/>
              </a:rPr>
              <a:t>العدوان التحويلي أو المزاح</a:t>
            </a:r>
            <a:endParaRPr lang="en-US" sz="1400" dirty="0">
              <a:solidFill>
                <a:schemeClr val="tx1"/>
              </a:solidFill>
              <a:effectLst/>
              <a:latin typeface="Times New Roman"/>
              <a:ea typeface="Times New Roman"/>
            </a:endParaRPr>
          </a:p>
        </p:txBody>
      </p:sp>
      <p:sp>
        <p:nvSpPr>
          <p:cNvPr id="23" name="مستطيل مستدير الزوايا 22"/>
          <p:cNvSpPr/>
          <p:nvPr/>
        </p:nvSpPr>
        <p:spPr>
          <a:xfrm>
            <a:off x="3635896" y="3501008"/>
            <a:ext cx="2448272" cy="2376264"/>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marL="342900" indent="-342900" algn="ctr">
              <a:buFont typeface="+mj-lt"/>
              <a:buAutoNum type="arabicPeriod"/>
            </a:pPr>
            <a:r>
              <a:rPr lang="ar-DZ" b="1" dirty="0">
                <a:solidFill>
                  <a:schemeClr val="tx1"/>
                </a:solidFill>
                <a:latin typeface="Times New Roman"/>
                <a:ea typeface="Times New Roman"/>
                <a:cs typeface="Simplified Arabic"/>
              </a:rPr>
              <a:t>العدوان الجسدي</a:t>
            </a:r>
            <a:endParaRPr lang="en-US" sz="1400" dirty="0">
              <a:solidFill>
                <a:schemeClr val="tx1"/>
              </a:solidFill>
              <a:latin typeface="Times New Roman"/>
              <a:ea typeface="Times New Roman"/>
            </a:endParaRPr>
          </a:p>
          <a:p>
            <a:pPr marL="342900" indent="-342900" algn="ctr">
              <a:buFont typeface="+mj-lt"/>
              <a:buAutoNum type="arabicPeriod"/>
            </a:pPr>
            <a:r>
              <a:rPr lang="ar-DZ" b="1" dirty="0">
                <a:solidFill>
                  <a:schemeClr val="tx1"/>
                </a:solidFill>
                <a:latin typeface="Times New Roman"/>
                <a:ea typeface="Times New Roman"/>
                <a:cs typeface="Simplified Arabic"/>
              </a:rPr>
              <a:t>العدوان اللفظي</a:t>
            </a:r>
            <a:endParaRPr lang="en-US" sz="1400" dirty="0">
              <a:solidFill>
                <a:schemeClr val="tx1"/>
              </a:solidFill>
              <a:latin typeface="Times New Roman"/>
              <a:ea typeface="Times New Roman"/>
            </a:endParaRPr>
          </a:p>
          <a:p>
            <a:pPr marL="342900" indent="-342900" algn="ctr">
              <a:buFont typeface="+mj-lt"/>
              <a:buAutoNum type="arabicPeriod"/>
            </a:pPr>
            <a:r>
              <a:rPr lang="ar-DZ" b="1" dirty="0">
                <a:solidFill>
                  <a:schemeClr val="tx1"/>
                </a:solidFill>
                <a:latin typeface="Times New Roman"/>
                <a:ea typeface="Times New Roman"/>
                <a:cs typeface="Simplified Arabic"/>
              </a:rPr>
              <a:t>العدوان الرمزي</a:t>
            </a:r>
            <a:endParaRPr lang="en-US" sz="1400" dirty="0">
              <a:solidFill>
                <a:schemeClr val="tx1"/>
              </a:solidFill>
              <a:effectLst/>
              <a:latin typeface="Times New Roman"/>
              <a:ea typeface="Times New Roman"/>
            </a:endParaRPr>
          </a:p>
        </p:txBody>
      </p:sp>
      <p:sp>
        <p:nvSpPr>
          <p:cNvPr id="26" name="مستطيل مستدير الزوايا 25"/>
          <p:cNvSpPr/>
          <p:nvPr/>
        </p:nvSpPr>
        <p:spPr>
          <a:xfrm>
            <a:off x="509308" y="3501008"/>
            <a:ext cx="2520280" cy="2376264"/>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marL="342900" indent="-342900">
              <a:buFont typeface="+mj-lt"/>
              <a:buAutoNum type="arabicPeriod"/>
            </a:pPr>
            <a:r>
              <a:rPr lang="ar-DZ" b="1" dirty="0">
                <a:solidFill>
                  <a:schemeClr val="tx1"/>
                </a:solidFill>
                <a:latin typeface="Times New Roman"/>
                <a:ea typeface="Times New Roman"/>
                <a:cs typeface="Simplified Arabic"/>
              </a:rPr>
              <a:t>عدوان مباشر</a:t>
            </a:r>
            <a:endParaRPr lang="en-US" sz="1400" dirty="0">
              <a:solidFill>
                <a:schemeClr val="tx1"/>
              </a:solidFill>
              <a:latin typeface="Times New Roman"/>
              <a:ea typeface="Times New Roman"/>
            </a:endParaRPr>
          </a:p>
          <a:p>
            <a:pPr marL="342900" indent="-342900">
              <a:buFont typeface="+mj-lt"/>
              <a:buAutoNum type="arabicPeriod"/>
            </a:pPr>
            <a:r>
              <a:rPr lang="ar-DZ" b="1" dirty="0">
                <a:solidFill>
                  <a:schemeClr val="tx1"/>
                </a:solidFill>
                <a:latin typeface="Times New Roman"/>
                <a:ea typeface="Times New Roman"/>
                <a:cs typeface="Simplified Arabic"/>
              </a:rPr>
              <a:t>عدوان غير مباشر</a:t>
            </a:r>
            <a:endParaRPr lang="en-US" sz="1400" dirty="0">
              <a:solidFill>
                <a:schemeClr val="tx1"/>
              </a:solidFill>
              <a:effectLst/>
              <a:latin typeface="Times New Roman"/>
              <a:ea typeface="Times New Roman"/>
            </a:endParaRPr>
          </a:p>
        </p:txBody>
      </p:sp>
    </p:spTree>
    <p:extLst>
      <p:ext uri="{BB962C8B-B14F-4D97-AF65-F5344CB8AC3E}">
        <p14:creationId xmlns:p14="http://schemas.microsoft.com/office/powerpoint/2010/main" val="910573378"/>
      </p:ext>
    </p:extLst>
  </p:cSld>
  <p:clrMapOvr>
    <a:masterClrMapping/>
  </p:clrMapOvr>
  <mc:AlternateContent xmlns:mc="http://schemas.openxmlformats.org/markup-compatibility/2006">
    <mc:Choice xmlns:p14="http://schemas.microsoft.com/office/powerpoint/2010/main" Requires="p14">
      <p:transition spd="slow" p14:dur="1600">
        <p14:prism dir="r" isInverted="1"/>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2000"/>
            <a:lum/>
          </a:blip>
          <a:srcRect/>
          <a:stretch>
            <a:fillRect l="-6000" r="-6000"/>
          </a:stretch>
        </a:blipFill>
        <a:effectLst/>
      </p:bgPr>
    </p:bg>
    <p:spTree>
      <p:nvGrpSpPr>
        <p:cNvPr id="1" name=""/>
        <p:cNvGrpSpPr/>
        <p:nvPr/>
      </p:nvGrpSpPr>
      <p:grpSpPr>
        <a:xfrm>
          <a:off x="0" y="0"/>
          <a:ext cx="0" cy="0"/>
          <a:chOff x="0" y="0"/>
          <a:chExt cx="0" cy="0"/>
        </a:xfrm>
      </p:grpSpPr>
      <p:sp>
        <p:nvSpPr>
          <p:cNvPr id="5" name="مستطيل مستدير الزوايا 4"/>
          <p:cNvSpPr/>
          <p:nvPr/>
        </p:nvSpPr>
        <p:spPr>
          <a:xfrm>
            <a:off x="899592" y="332656"/>
            <a:ext cx="7344816" cy="648072"/>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DZ" sz="3600" b="1" spc="50" dirty="0" smtClean="0">
                <a:ln w="11430"/>
                <a:solidFill>
                  <a:schemeClr val="tx1"/>
                </a:solidFill>
                <a:effectLst>
                  <a:outerShdw blurRad="76200" dist="50800" dir="5400000" algn="tl" rotWithShape="0">
                    <a:srgbClr val="000000">
                      <a:alpha val="65000"/>
                    </a:srgbClr>
                  </a:outerShdw>
                </a:effectLst>
                <a:ea typeface="Times New Roman"/>
                <a:cs typeface="Simplified Arabic"/>
              </a:rPr>
              <a:t>أشكال السلوك العدواني</a:t>
            </a:r>
            <a:endParaRPr lang="ar-DZ" sz="3600" b="1" spc="50" dirty="0">
              <a:ln w="11430"/>
              <a:solidFill>
                <a:schemeClr val="tx1"/>
              </a:solidFill>
              <a:effectLst>
                <a:outerShdw blurRad="76200" dist="50800" dir="5400000" algn="tl" rotWithShape="0">
                  <a:srgbClr val="000000">
                    <a:alpha val="65000"/>
                  </a:srgbClr>
                </a:outerShdw>
              </a:effectLst>
            </a:endParaRPr>
          </a:p>
        </p:txBody>
      </p:sp>
      <p:sp>
        <p:nvSpPr>
          <p:cNvPr id="18" name="وسيلة شرح مع سهم إلى اليمين 17"/>
          <p:cNvSpPr/>
          <p:nvPr/>
        </p:nvSpPr>
        <p:spPr>
          <a:xfrm rot="5400000">
            <a:off x="6979381" y="1299879"/>
            <a:ext cx="1737965" cy="1944216"/>
          </a:xfrm>
          <a:prstGeom prst="rightArrowCallout">
            <a:avLst/>
          </a:prstGeom>
        </p:spPr>
        <p:style>
          <a:lnRef idx="1">
            <a:schemeClr val="accent6"/>
          </a:lnRef>
          <a:fillRef idx="3">
            <a:schemeClr val="accent6"/>
          </a:fillRef>
          <a:effectRef idx="2">
            <a:schemeClr val="accent6"/>
          </a:effectRef>
          <a:fontRef idx="minor">
            <a:schemeClr val="lt1"/>
          </a:fontRef>
        </p:style>
        <p:txBody>
          <a:bodyPr vert="vert270" rtlCol="1" anchor="ctr"/>
          <a:lstStyle/>
          <a:p>
            <a:pPr algn="ctr"/>
            <a:r>
              <a:rPr lang="ar-DZ" sz="2400" b="1" dirty="0">
                <a:solidFill>
                  <a:schemeClr val="tx1"/>
                </a:solidFill>
                <a:ea typeface="Times New Roman"/>
                <a:cs typeface="Simplified Arabic"/>
              </a:rPr>
              <a:t>عدوان من ناحية السواء </a:t>
            </a:r>
            <a:r>
              <a:rPr lang="ar-DZ" sz="2400" b="1" dirty="0" err="1">
                <a:solidFill>
                  <a:schemeClr val="tx1"/>
                </a:solidFill>
                <a:ea typeface="Times New Roman"/>
                <a:cs typeface="Simplified Arabic"/>
              </a:rPr>
              <a:t>واللاسواء</a:t>
            </a:r>
            <a:endParaRPr lang="ar-DZ" sz="2400" dirty="0">
              <a:solidFill>
                <a:schemeClr val="tx1"/>
              </a:solidFill>
            </a:endParaRPr>
          </a:p>
        </p:txBody>
      </p:sp>
      <p:sp>
        <p:nvSpPr>
          <p:cNvPr id="21" name="مستطيل مستدير الزوايا 20"/>
          <p:cNvSpPr/>
          <p:nvPr/>
        </p:nvSpPr>
        <p:spPr>
          <a:xfrm>
            <a:off x="6804246" y="3501008"/>
            <a:ext cx="2088233" cy="2376264"/>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marL="342900" indent="-342900">
              <a:buFont typeface="+mj-lt"/>
              <a:buAutoNum type="arabicPeriod"/>
            </a:pPr>
            <a:r>
              <a:rPr lang="ar-DZ" b="1" dirty="0">
                <a:latin typeface="Times New Roman"/>
                <a:ea typeface="Times New Roman"/>
                <a:cs typeface="Simplified Arabic"/>
              </a:rPr>
              <a:t>عدوان حميد (سوي </a:t>
            </a:r>
            <a:r>
              <a:rPr lang="ar-DZ" b="1" dirty="0" smtClean="0">
                <a:latin typeface="Times New Roman"/>
                <a:ea typeface="Times New Roman"/>
                <a:cs typeface="Simplified Arabic"/>
              </a:rPr>
              <a:t>) </a:t>
            </a:r>
            <a:endParaRPr lang="en-US" sz="1400" dirty="0">
              <a:latin typeface="Times New Roman"/>
              <a:ea typeface="Times New Roman"/>
            </a:endParaRPr>
          </a:p>
          <a:p>
            <a:pPr marL="342900" indent="-342900">
              <a:buFont typeface="+mj-lt"/>
              <a:buAutoNum type="arabicPeriod"/>
            </a:pPr>
            <a:r>
              <a:rPr lang="ar-DZ" b="1" dirty="0">
                <a:latin typeface="Times New Roman"/>
                <a:ea typeface="Times New Roman"/>
                <a:cs typeface="Simplified Arabic"/>
              </a:rPr>
              <a:t>عدوان مرضي </a:t>
            </a:r>
            <a:r>
              <a:rPr lang="ar-DZ" b="1" dirty="0" smtClean="0">
                <a:latin typeface="Times New Roman"/>
                <a:ea typeface="Times New Roman"/>
                <a:cs typeface="Simplified Arabic"/>
              </a:rPr>
              <a:t>هدام</a:t>
            </a:r>
            <a:endParaRPr lang="en-US" sz="1400" dirty="0">
              <a:effectLst/>
              <a:latin typeface="Times New Roman"/>
              <a:ea typeface="Times New Roman"/>
            </a:endParaRPr>
          </a:p>
        </p:txBody>
      </p:sp>
      <p:sp>
        <p:nvSpPr>
          <p:cNvPr id="9" name="وسيلة شرح مع سهم إلى اليمين 8"/>
          <p:cNvSpPr/>
          <p:nvPr/>
        </p:nvSpPr>
        <p:spPr>
          <a:xfrm rot="5400000">
            <a:off x="4747135" y="1299879"/>
            <a:ext cx="1737965" cy="1944216"/>
          </a:xfrm>
          <a:prstGeom prst="rightArrowCallout">
            <a:avLst/>
          </a:prstGeom>
        </p:spPr>
        <p:style>
          <a:lnRef idx="1">
            <a:schemeClr val="accent6"/>
          </a:lnRef>
          <a:fillRef idx="3">
            <a:schemeClr val="accent6"/>
          </a:fillRef>
          <a:effectRef idx="2">
            <a:schemeClr val="accent6"/>
          </a:effectRef>
          <a:fontRef idx="minor">
            <a:schemeClr val="lt1"/>
          </a:fontRef>
        </p:style>
        <p:txBody>
          <a:bodyPr vert="vert270" rtlCol="1" anchor="ctr"/>
          <a:lstStyle/>
          <a:p>
            <a:pPr algn="ctr"/>
            <a:r>
              <a:rPr lang="ar-DZ" sz="2400" b="1" dirty="0">
                <a:solidFill>
                  <a:schemeClr val="tx1"/>
                </a:solidFill>
                <a:ea typeface="Times New Roman"/>
                <a:cs typeface="Simplified Arabic"/>
              </a:rPr>
              <a:t>حسب الضحية</a:t>
            </a:r>
            <a:endParaRPr lang="ar-DZ" sz="2400" dirty="0">
              <a:solidFill>
                <a:schemeClr val="tx1"/>
              </a:solidFill>
            </a:endParaRPr>
          </a:p>
        </p:txBody>
      </p:sp>
      <p:sp>
        <p:nvSpPr>
          <p:cNvPr id="10" name="مستطيل مستدير الزوايا 9"/>
          <p:cNvSpPr/>
          <p:nvPr/>
        </p:nvSpPr>
        <p:spPr>
          <a:xfrm>
            <a:off x="4572000" y="3501008"/>
            <a:ext cx="2088233" cy="2376264"/>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marL="342900" indent="-342900">
              <a:buFont typeface="+mj-lt"/>
              <a:buAutoNum type="arabicPeriod"/>
            </a:pPr>
            <a:r>
              <a:rPr lang="ar-DZ" b="1" dirty="0">
                <a:latin typeface="Times New Roman"/>
                <a:ea typeface="Times New Roman"/>
                <a:cs typeface="Simplified Arabic"/>
              </a:rPr>
              <a:t>عدوان فردي</a:t>
            </a:r>
            <a:endParaRPr lang="en-US" sz="1400" dirty="0">
              <a:latin typeface="Times New Roman"/>
              <a:ea typeface="Times New Roman"/>
            </a:endParaRPr>
          </a:p>
          <a:p>
            <a:pPr marL="342900" indent="-342900">
              <a:buFont typeface="+mj-lt"/>
              <a:buAutoNum type="arabicPeriod"/>
            </a:pPr>
            <a:r>
              <a:rPr lang="ar-DZ" b="1" dirty="0">
                <a:latin typeface="Times New Roman"/>
                <a:ea typeface="Times New Roman"/>
                <a:cs typeface="Simplified Arabic"/>
              </a:rPr>
              <a:t>عدوان جمعي</a:t>
            </a:r>
            <a:endParaRPr lang="en-US" sz="1400" dirty="0">
              <a:effectLst/>
              <a:latin typeface="Times New Roman"/>
              <a:ea typeface="Times New Roman"/>
            </a:endParaRPr>
          </a:p>
        </p:txBody>
      </p:sp>
      <p:sp>
        <p:nvSpPr>
          <p:cNvPr id="11" name="وسيلة شرح مع سهم إلى اليمين 10"/>
          <p:cNvSpPr/>
          <p:nvPr/>
        </p:nvSpPr>
        <p:spPr>
          <a:xfrm rot="5400000">
            <a:off x="2514887" y="1283743"/>
            <a:ext cx="1737965" cy="1944216"/>
          </a:xfrm>
          <a:prstGeom prst="rightArrowCallout">
            <a:avLst/>
          </a:prstGeom>
        </p:spPr>
        <p:style>
          <a:lnRef idx="1">
            <a:schemeClr val="accent6"/>
          </a:lnRef>
          <a:fillRef idx="3">
            <a:schemeClr val="accent6"/>
          </a:fillRef>
          <a:effectRef idx="2">
            <a:schemeClr val="accent6"/>
          </a:effectRef>
          <a:fontRef idx="minor">
            <a:schemeClr val="lt1"/>
          </a:fontRef>
        </p:style>
        <p:txBody>
          <a:bodyPr vert="vert270" rtlCol="1" anchor="ctr"/>
          <a:lstStyle/>
          <a:p>
            <a:pPr algn="ctr"/>
            <a:r>
              <a:rPr lang="ar-DZ" sz="2400" b="1" dirty="0">
                <a:solidFill>
                  <a:schemeClr val="tx1"/>
                </a:solidFill>
                <a:ea typeface="Times New Roman"/>
                <a:cs typeface="Simplified Arabic"/>
              </a:rPr>
              <a:t>حسب مشروعيته</a:t>
            </a:r>
            <a:endParaRPr lang="ar-DZ" sz="2400" dirty="0">
              <a:solidFill>
                <a:schemeClr val="tx1"/>
              </a:solidFill>
            </a:endParaRPr>
          </a:p>
        </p:txBody>
      </p:sp>
      <p:sp>
        <p:nvSpPr>
          <p:cNvPr id="12" name="مستطيل مستدير الزوايا 11"/>
          <p:cNvSpPr/>
          <p:nvPr/>
        </p:nvSpPr>
        <p:spPr>
          <a:xfrm>
            <a:off x="2339752" y="3484872"/>
            <a:ext cx="2088233" cy="2376264"/>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marL="342900" indent="-342900">
              <a:buFont typeface="+mj-lt"/>
              <a:buAutoNum type="arabicPeriod"/>
            </a:pPr>
            <a:r>
              <a:rPr lang="ar-DZ" b="1" dirty="0">
                <a:latin typeface="Times New Roman"/>
                <a:ea typeface="Times New Roman"/>
                <a:cs typeface="Simplified Arabic"/>
              </a:rPr>
              <a:t>عدوان اجتماعي</a:t>
            </a:r>
            <a:endParaRPr lang="en-US" sz="1400" dirty="0">
              <a:latin typeface="Times New Roman"/>
              <a:ea typeface="Times New Roman"/>
            </a:endParaRPr>
          </a:p>
          <a:p>
            <a:pPr marL="342900" indent="-342900">
              <a:buFont typeface="+mj-lt"/>
              <a:buAutoNum type="arabicPeriod"/>
            </a:pPr>
            <a:r>
              <a:rPr lang="ar-DZ" b="1" dirty="0">
                <a:latin typeface="Times New Roman"/>
                <a:ea typeface="Times New Roman"/>
                <a:cs typeface="Simplified Arabic"/>
              </a:rPr>
              <a:t>عدوان الزام</a:t>
            </a:r>
            <a:endParaRPr lang="en-US" sz="1400" dirty="0">
              <a:latin typeface="Times New Roman"/>
              <a:ea typeface="Times New Roman"/>
            </a:endParaRPr>
          </a:p>
          <a:p>
            <a:pPr marL="342900" indent="-342900">
              <a:buFont typeface="+mj-lt"/>
              <a:buAutoNum type="arabicPeriod"/>
            </a:pPr>
            <a:r>
              <a:rPr lang="ar-DZ" b="1" dirty="0">
                <a:latin typeface="Times New Roman"/>
                <a:ea typeface="Times New Roman"/>
                <a:cs typeface="Simplified Arabic"/>
              </a:rPr>
              <a:t>عدوان مباح</a:t>
            </a:r>
            <a:endParaRPr lang="en-US" sz="1400" dirty="0">
              <a:effectLst/>
              <a:latin typeface="Times New Roman"/>
              <a:ea typeface="Times New Roman"/>
            </a:endParaRPr>
          </a:p>
        </p:txBody>
      </p:sp>
      <p:sp>
        <p:nvSpPr>
          <p:cNvPr id="13" name="وسيلة شرح مع سهم إلى اليمين 12"/>
          <p:cNvSpPr/>
          <p:nvPr/>
        </p:nvSpPr>
        <p:spPr>
          <a:xfrm rot="5400000">
            <a:off x="354647" y="1299879"/>
            <a:ext cx="1737965" cy="1944216"/>
          </a:xfrm>
          <a:prstGeom prst="rightArrowCallout">
            <a:avLst/>
          </a:prstGeom>
        </p:spPr>
        <p:style>
          <a:lnRef idx="1">
            <a:schemeClr val="accent6"/>
          </a:lnRef>
          <a:fillRef idx="3">
            <a:schemeClr val="accent6"/>
          </a:fillRef>
          <a:effectRef idx="2">
            <a:schemeClr val="accent6"/>
          </a:effectRef>
          <a:fontRef idx="minor">
            <a:schemeClr val="lt1"/>
          </a:fontRef>
        </p:style>
        <p:txBody>
          <a:bodyPr vert="vert270" rtlCol="1" anchor="ctr"/>
          <a:lstStyle/>
          <a:p>
            <a:pPr algn="ctr"/>
            <a:r>
              <a:rPr lang="ar-DZ" sz="2400" b="1" dirty="0">
                <a:solidFill>
                  <a:schemeClr val="tx1"/>
                </a:solidFill>
                <a:ea typeface="Times New Roman"/>
                <a:cs typeface="Simplified Arabic"/>
              </a:rPr>
              <a:t>العدوان الوسيلي</a:t>
            </a:r>
            <a:endParaRPr lang="ar-DZ" sz="2400" dirty="0">
              <a:solidFill>
                <a:schemeClr val="tx1"/>
              </a:solidFill>
            </a:endParaRPr>
          </a:p>
        </p:txBody>
      </p:sp>
      <p:sp>
        <p:nvSpPr>
          <p:cNvPr id="14" name="مستطيل مستدير الزوايا 13"/>
          <p:cNvSpPr/>
          <p:nvPr/>
        </p:nvSpPr>
        <p:spPr>
          <a:xfrm>
            <a:off x="179512" y="3501008"/>
            <a:ext cx="2088233" cy="2376264"/>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r>
              <a:rPr lang="ar-DZ" b="1" dirty="0">
                <a:solidFill>
                  <a:prstClr val="black"/>
                </a:solidFill>
                <a:latin typeface="Times New Roman"/>
                <a:ea typeface="Times New Roman"/>
              </a:rPr>
              <a:t>يهدف الى استخدامه كوسيلة للحصول على شيء ما, أو كأسلوب لاختبار رد فعل شخص أخر تطبيقا للمثل الشائع خير وسلة للدفاع هي الهجوم. </a:t>
            </a:r>
            <a:endParaRPr lang="en-US" b="1" dirty="0">
              <a:solidFill>
                <a:prstClr val="black"/>
              </a:solidFill>
              <a:latin typeface="Times New Roman"/>
              <a:ea typeface="Times New Roman"/>
            </a:endParaRPr>
          </a:p>
        </p:txBody>
      </p:sp>
    </p:spTree>
    <p:extLst>
      <p:ext uri="{BB962C8B-B14F-4D97-AF65-F5344CB8AC3E}">
        <p14:creationId xmlns:p14="http://schemas.microsoft.com/office/powerpoint/2010/main" val="2349266043"/>
      </p:ext>
    </p:extLst>
  </p:cSld>
  <p:clrMapOvr>
    <a:masterClrMapping/>
  </p:clrMapOvr>
  <mc:AlternateContent xmlns:mc="http://schemas.openxmlformats.org/markup-compatibility/2006">
    <mc:Choice xmlns:p14="http://schemas.microsoft.com/office/powerpoint/2010/main" Requires="p14">
      <p:transition spd="slow" p14:dur="1200">
        <p14:prism dir="r"/>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5000" r="-15000"/>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755576" y="260648"/>
            <a:ext cx="7560840" cy="720080"/>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DZ" sz="3600" b="1" spc="50" dirty="0" smtClean="0">
                <a:ln w="11430"/>
                <a:solidFill>
                  <a:schemeClr val="tx1"/>
                </a:solidFill>
                <a:effectLst>
                  <a:outerShdw blurRad="76200" dist="50800" dir="5400000" algn="tl" rotWithShape="0">
                    <a:srgbClr val="000000">
                      <a:alpha val="65000"/>
                    </a:srgbClr>
                  </a:outerShdw>
                </a:effectLst>
                <a:ea typeface="Times New Roman"/>
                <a:cs typeface="Simplified Arabic"/>
              </a:rPr>
              <a:t>سمات </a:t>
            </a:r>
            <a:r>
              <a:rPr lang="ar-DZ" sz="3600" b="1" spc="50" dirty="0">
                <a:ln w="11430"/>
                <a:solidFill>
                  <a:schemeClr val="tx1"/>
                </a:solidFill>
                <a:effectLst>
                  <a:outerShdw blurRad="76200" dist="50800" dir="5400000" algn="tl" rotWithShape="0">
                    <a:srgbClr val="000000">
                      <a:alpha val="65000"/>
                    </a:srgbClr>
                  </a:outerShdw>
                </a:effectLst>
                <a:ea typeface="Times New Roman"/>
                <a:cs typeface="Simplified Arabic"/>
              </a:rPr>
              <a:t>الشخصية العدوانية</a:t>
            </a:r>
            <a:endParaRPr lang="ar-DZ" sz="3600" b="1" spc="50" dirty="0">
              <a:ln w="11430"/>
              <a:solidFill>
                <a:schemeClr val="tx1"/>
              </a:solidFill>
              <a:effectLst>
                <a:outerShdw blurRad="76200" dist="50800" dir="5400000" algn="tl" rotWithShape="0">
                  <a:srgbClr val="000000">
                    <a:alpha val="65000"/>
                  </a:srgbClr>
                </a:outerShdw>
              </a:effectLst>
            </a:endParaRPr>
          </a:p>
        </p:txBody>
      </p:sp>
      <p:sp>
        <p:nvSpPr>
          <p:cNvPr id="7" name="مستطيل مستدير الزوايا 6"/>
          <p:cNvSpPr/>
          <p:nvPr/>
        </p:nvSpPr>
        <p:spPr>
          <a:xfrm>
            <a:off x="6300192" y="1249447"/>
            <a:ext cx="2232248" cy="864096"/>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lvl="0" algn="just"/>
            <a:r>
              <a:rPr lang="ar-DZ" sz="2400" b="1" dirty="0">
                <a:latin typeface="Times New Roman"/>
                <a:ea typeface="Times New Roman"/>
                <a:cs typeface="Simplified Arabic"/>
              </a:rPr>
              <a:t>الأنانية الشديدة.</a:t>
            </a:r>
            <a:endParaRPr lang="en-US" b="1" dirty="0">
              <a:effectLst/>
              <a:latin typeface="Times New Roman"/>
              <a:ea typeface="Times New Roman"/>
            </a:endParaRPr>
          </a:p>
        </p:txBody>
      </p:sp>
      <p:sp>
        <p:nvSpPr>
          <p:cNvPr id="8" name="مستطيل مستدير الزوايا 7"/>
          <p:cNvSpPr/>
          <p:nvPr/>
        </p:nvSpPr>
        <p:spPr>
          <a:xfrm>
            <a:off x="6321583" y="2473583"/>
            <a:ext cx="2232248" cy="864096"/>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DZ" sz="2400" b="1" dirty="0">
                <a:ea typeface="Times New Roman"/>
                <a:cs typeface="Simplified Arabic"/>
              </a:rPr>
              <a:t>التمركز حول الذات</a:t>
            </a:r>
            <a:endParaRPr lang="ar-DZ" sz="2400" b="1" dirty="0"/>
          </a:p>
        </p:txBody>
      </p:sp>
      <p:sp>
        <p:nvSpPr>
          <p:cNvPr id="9" name="مستطيل مستدير الزوايا 8"/>
          <p:cNvSpPr/>
          <p:nvPr/>
        </p:nvSpPr>
        <p:spPr>
          <a:xfrm>
            <a:off x="6321583" y="3660324"/>
            <a:ext cx="2232248" cy="864096"/>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DZ" sz="2000" b="1" dirty="0">
                <a:ea typeface="Times New Roman"/>
                <a:cs typeface="Simplified Arabic"/>
              </a:rPr>
              <a:t>نقص الشعور بالمسؤولية</a:t>
            </a:r>
            <a:endParaRPr lang="ar-DZ" sz="2000" b="1" dirty="0"/>
          </a:p>
        </p:txBody>
      </p:sp>
      <p:sp>
        <p:nvSpPr>
          <p:cNvPr id="16" name="مستطيل مستدير الزوايا 15"/>
          <p:cNvSpPr/>
          <p:nvPr/>
        </p:nvSpPr>
        <p:spPr>
          <a:xfrm>
            <a:off x="3419872" y="1262447"/>
            <a:ext cx="2232248" cy="864096"/>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DZ" sz="2000" b="1" dirty="0">
                <a:ea typeface="Times New Roman"/>
                <a:cs typeface="Simplified Arabic"/>
              </a:rPr>
              <a:t>نقص البصيرة والغضب</a:t>
            </a:r>
            <a:endParaRPr lang="ar-DZ" sz="2000" b="1" dirty="0"/>
          </a:p>
        </p:txBody>
      </p:sp>
      <p:sp>
        <p:nvSpPr>
          <p:cNvPr id="17" name="مستطيل مستدير الزوايا 16"/>
          <p:cNvSpPr/>
          <p:nvPr/>
        </p:nvSpPr>
        <p:spPr>
          <a:xfrm>
            <a:off x="3419872" y="2473583"/>
            <a:ext cx="2232248" cy="864096"/>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DZ" sz="2000" b="1" dirty="0">
                <a:ea typeface="Times New Roman"/>
                <a:cs typeface="Simplified Arabic"/>
              </a:rPr>
              <a:t>الاستثارة والاندفاعية</a:t>
            </a:r>
            <a:endParaRPr lang="ar-DZ" sz="2000" b="1" dirty="0"/>
          </a:p>
        </p:txBody>
      </p:sp>
      <p:sp>
        <p:nvSpPr>
          <p:cNvPr id="18" name="مستطيل مستدير الزوايا 17"/>
          <p:cNvSpPr/>
          <p:nvPr/>
        </p:nvSpPr>
        <p:spPr>
          <a:xfrm>
            <a:off x="3419872" y="3691335"/>
            <a:ext cx="2232248" cy="864096"/>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DZ" sz="2400" b="1" dirty="0">
                <a:ea typeface="Times New Roman"/>
                <a:cs typeface="Simplified Arabic"/>
              </a:rPr>
              <a:t>القسوة والعنف</a:t>
            </a:r>
            <a:endParaRPr lang="ar-DZ" sz="2400" b="1" dirty="0"/>
          </a:p>
        </p:txBody>
      </p:sp>
      <p:sp>
        <p:nvSpPr>
          <p:cNvPr id="19" name="مستطيل مستدير الزوايا 18"/>
          <p:cNvSpPr/>
          <p:nvPr/>
        </p:nvSpPr>
        <p:spPr>
          <a:xfrm>
            <a:off x="611560" y="1262447"/>
            <a:ext cx="2232248" cy="864096"/>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DZ" sz="2400" b="1" dirty="0">
                <a:ea typeface="Times New Roman"/>
                <a:cs typeface="Simplified Arabic"/>
              </a:rPr>
              <a:t>رفض النقد</a:t>
            </a:r>
            <a:endParaRPr lang="ar-DZ" sz="2400" b="1" dirty="0"/>
          </a:p>
        </p:txBody>
      </p:sp>
      <p:sp>
        <p:nvSpPr>
          <p:cNvPr id="20" name="مستطيل مستدير الزوايا 19"/>
          <p:cNvSpPr/>
          <p:nvPr/>
        </p:nvSpPr>
        <p:spPr>
          <a:xfrm>
            <a:off x="634112" y="2492896"/>
            <a:ext cx="2232248" cy="864096"/>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DZ" sz="2400" b="1" dirty="0">
                <a:ea typeface="Times New Roman"/>
                <a:cs typeface="Simplified Arabic"/>
              </a:rPr>
              <a:t>عدم تحمل الإحباط</a:t>
            </a:r>
            <a:endParaRPr lang="ar-DZ" sz="2400" b="1" dirty="0"/>
          </a:p>
        </p:txBody>
      </p:sp>
      <p:sp>
        <p:nvSpPr>
          <p:cNvPr id="21" name="مستطيل مستدير الزوايا 20"/>
          <p:cNvSpPr/>
          <p:nvPr/>
        </p:nvSpPr>
        <p:spPr>
          <a:xfrm>
            <a:off x="634112" y="3660324"/>
            <a:ext cx="2232248" cy="864096"/>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DZ" sz="2400" b="1" dirty="0">
                <a:ea typeface="Times New Roman"/>
                <a:cs typeface="Simplified Arabic"/>
              </a:rPr>
              <a:t>انخفاض ضبط الأنا</a:t>
            </a:r>
            <a:endParaRPr lang="ar-DZ" sz="2400" b="1" dirty="0"/>
          </a:p>
        </p:txBody>
      </p:sp>
      <p:sp>
        <p:nvSpPr>
          <p:cNvPr id="22" name="مستطيل مستدير الزوايا 21"/>
          <p:cNvSpPr/>
          <p:nvPr/>
        </p:nvSpPr>
        <p:spPr>
          <a:xfrm>
            <a:off x="3419872" y="5085184"/>
            <a:ext cx="2232248" cy="864096"/>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DZ" sz="2400" b="1" dirty="0">
                <a:ea typeface="Times New Roman"/>
                <a:cs typeface="Simplified Arabic"/>
              </a:rPr>
              <a:t>نقص النضج</a:t>
            </a:r>
            <a:endParaRPr lang="ar-DZ" sz="2400" b="1" dirty="0"/>
          </a:p>
        </p:txBody>
      </p:sp>
    </p:spTree>
    <p:extLst>
      <p:ext uri="{BB962C8B-B14F-4D97-AF65-F5344CB8AC3E}">
        <p14:creationId xmlns:p14="http://schemas.microsoft.com/office/powerpoint/2010/main" val="2313689507"/>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755576" y="77216"/>
            <a:ext cx="7704856" cy="792088"/>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DZ" sz="3200" b="1" dirty="0">
                <a:ea typeface="Times New Roman"/>
                <a:cs typeface="Simplified Arabic"/>
              </a:rPr>
              <a:t>النظريات المفسرة للسلوك العدواني</a:t>
            </a:r>
            <a:endParaRPr lang="ar-DZ" sz="3200" b="1" dirty="0"/>
          </a:p>
        </p:txBody>
      </p:sp>
      <p:sp>
        <p:nvSpPr>
          <p:cNvPr id="7" name="سداسي 6"/>
          <p:cNvSpPr/>
          <p:nvPr/>
        </p:nvSpPr>
        <p:spPr>
          <a:xfrm>
            <a:off x="395536" y="1921958"/>
            <a:ext cx="2078650" cy="2110904"/>
          </a:xfrm>
          <a:prstGeom prst="hexagon">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r>
              <a:rPr lang="ar-DZ" sz="2400" b="1" dirty="0">
                <a:solidFill>
                  <a:schemeClr val="tx1"/>
                </a:solidFill>
              </a:rPr>
              <a:t>نظرية الإحباط-العدوان</a:t>
            </a:r>
            <a:endParaRPr lang="ar-DZ" sz="2400" dirty="0">
              <a:solidFill>
                <a:schemeClr val="tx1"/>
              </a:solidFill>
            </a:endParaRPr>
          </a:p>
        </p:txBody>
      </p:sp>
      <p:sp>
        <p:nvSpPr>
          <p:cNvPr id="9" name="سداسي 8"/>
          <p:cNvSpPr/>
          <p:nvPr/>
        </p:nvSpPr>
        <p:spPr>
          <a:xfrm>
            <a:off x="4674652" y="1916832"/>
            <a:ext cx="2201604" cy="2110904"/>
          </a:xfrm>
          <a:prstGeom prst="hexagon">
            <a:avLst/>
          </a:prstGeom>
        </p:spPr>
        <p:style>
          <a:lnRef idx="1">
            <a:schemeClr val="dk1"/>
          </a:lnRef>
          <a:fillRef idx="2">
            <a:schemeClr val="dk1"/>
          </a:fillRef>
          <a:effectRef idx="1">
            <a:schemeClr val="dk1"/>
          </a:effectRef>
          <a:fontRef idx="minor">
            <a:schemeClr val="dk1"/>
          </a:fontRef>
        </p:style>
        <p:txBody>
          <a:bodyPr rtlCol="1" anchor="ctr"/>
          <a:lstStyle/>
          <a:p>
            <a:pPr algn="ctr"/>
            <a:r>
              <a:rPr lang="ar-DZ" sz="2400" b="1" dirty="0"/>
              <a:t>النظرية السلوكية</a:t>
            </a:r>
            <a:endParaRPr lang="ar-DZ" sz="2400" dirty="0"/>
          </a:p>
        </p:txBody>
      </p:sp>
      <p:sp>
        <p:nvSpPr>
          <p:cNvPr id="10" name="سداسي 9"/>
          <p:cNvSpPr/>
          <p:nvPr/>
        </p:nvSpPr>
        <p:spPr>
          <a:xfrm>
            <a:off x="6876256" y="1916832"/>
            <a:ext cx="2232248" cy="2110904"/>
          </a:xfrm>
          <a:prstGeom prst="hexagon">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DZ" sz="2400" b="1" dirty="0"/>
              <a:t>نظرية التحليل النفسي</a:t>
            </a:r>
            <a:endParaRPr lang="ar-DZ" sz="2400" dirty="0"/>
          </a:p>
        </p:txBody>
      </p:sp>
      <p:sp>
        <p:nvSpPr>
          <p:cNvPr id="11" name="سداسي 10"/>
          <p:cNvSpPr/>
          <p:nvPr/>
        </p:nvSpPr>
        <p:spPr>
          <a:xfrm>
            <a:off x="2533121" y="1916832"/>
            <a:ext cx="2110888" cy="2110904"/>
          </a:xfrm>
          <a:prstGeom prst="hexagon">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ar-DZ" sz="2400" b="1" dirty="0">
                <a:ea typeface="Times New Roman"/>
                <a:cs typeface="Simplified Arabic"/>
              </a:rPr>
              <a:t>نظرية التعلم </a:t>
            </a:r>
            <a:r>
              <a:rPr lang="ar-DZ" sz="2400" b="1" dirty="0" err="1">
                <a:ea typeface="Times New Roman"/>
                <a:cs typeface="Simplified Arabic"/>
              </a:rPr>
              <a:t>الإجتماعي</a:t>
            </a:r>
            <a:endParaRPr lang="ar-DZ" sz="2400" dirty="0"/>
          </a:p>
        </p:txBody>
      </p:sp>
      <p:pic>
        <p:nvPicPr>
          <p:cNvPr id="1026" name="Picture 2" descr="أشهر أقوال العالم سيجموند فرويد | المرسال"/>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29464" y="4304562"/>
            <a:ext cx="1725832" cy="139330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pic>
        <p:nvPicPr>
          <p:cNvPr id="1028" name="Picture 4" descr="أفضل 25 العبارات التي كتبها ألبرت باندورا - yes, therapy help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1799" y="4304303"/>
            <a:ext cx="1872209" cy="13935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pic>
        <p:nvPicPr>
          <p:cNvPr id="1030" name="Picture 6" descr="Neal E. Miller| edubilla.com"/>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536" y="4304562"/>
            <a:ext cx="1981200" cy="139331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pic>
        <p:nvPicPr>
          <p:cNvPr id="1032" name="Picture 8" descr="أشهر رواد المدرسة السلوكية | المرسال"/>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04048" y="4304301"/>
            <a:ext cx="1872208" cy="139357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7336752"/>
      </p:ext>
    </p:extLst>
  </p:cSld>
  <p:clrMapOvr>
    <a:masterClrMapping/>
  </p:clrMapOvr>
  <mc:AlternateContent xmlns:mc="http://schemas.openxmlformats.org/markup-compatibility/2006">
    <mc:Choice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1000"/>
            <a:lum/>
          </a:blip>
          <a:srcRect/>
          <a:stretch>
            <a:fillRect l="-5000" r="-5000"/>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899592" y="476672"/>
            <a:ext cx="7416824" cy="720080"/>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DZ" sz="3200" b="1" spc="50" dirty="0">
                <a:ln w="11430"/>
                <a:solidFill>
                  <a:schemeClr val="tx1"/>
                </a:solidFill>
                <a:effectLst>
                  <a:outerShdw blurRad="76200" dist="50800" dir="5400000" algn="tl" rotWithShape="0">
                    <a:srgbClr val="000000">
                      <a:alpha val="65000"/>
                    </a:srgbClr>
                  </a:outerShdw>
                </a:effectLst>
                <a:ea typeface="Times New Roman"/>
                <a:cs typeface="Simplified Arabic"/>
              </a:rPr>
              <a:t>قياس السلوك العدواني وتشخيصه</a:t>
            </a:r>
            <a:endParaRPr lang="ar-DZ" sz="3200" b="1" spc="50" dirty="0">
              <a:ln w="11430"/>
              <a:solidFill>
                <a:schemeClr val="tx1"/>
              </a:solidFill>
              <a:effectLst>
                <a:outerShdw blurRad="76200" dist="50800" dir="5400000" algn="tl" rotWithShape="0">
                  <a:srgbClr val="000000">
                    <a:alpha val="65000"/>
                  </a:srgbClr>
                </a:outerShdw>
              </a:effectLst>
            </a:endParaRPr>
          </a:p>
        </p:txBody>
      </p:sp>
      <p:sp>
        <p:nvSpPr>
          <p:cNvPr id="5" name="مستطيل 4"/>
          <p:cNvSpPr/>
          <p:nvPr/>
        </p:nvSpPr>
        <p:spPr>
          <a:xfrm>
            <a:off x="3856893" y="1420752"/>
            <a:ext cx="4277287" cy="400110"/>
          </a:xfrm>
          <a:prstGeom prst="rect">
            <a:avLst/>
          </a:prstGeom>
        </p:spPr>
        <p:txBody>
          <a:bodyPr wrap="square">
            <a:spAutoFit/>
          </a:bodyPr>
          <a:lstStyle/>
          <a:p>
            <a:r>
              <a:rPr lang="ar-DZ" sz="2000" b="1" dirty="0">
                <a:ea typeface="Times New Roman"/>
                <a:cs typeface="Simplified Arabic"/>
              </a:rPr>
              <a:t>ومن طرق قياس السلوك </a:t>
            </a:r>
            <a:r>
              <a:rPr lang="ar-DZ" sz="2000" b="1" dirty="0" smtClean="0">
                <a:ea typeface="Times New Roman"/>
                <a:cs typeface="Simplified Arabic"/>
              </a:rPr>
              <a:t>العدائي ما يلي : </a:t>
            </a:r>
            <a:endParaRPr lang="ar-DZ" sz="2000" b="1" dirty="0"/>
          </a:p>
        </p:txBody>
      </p:sp>
      <p:sp>
        <p:nvSpPr>
          <p:cNvPr id="6" name="مستطيل مستدير الزوايا 5"/>
          <p:cNvSpPr/>
          <p:nvPr/>
        </p:nvSpPr>
        <p:spPr>
          <a:xfrm>
            <a:off x="6156176" y="1902522"/>
            <a:ext cx="2376264" cy="576064"/>
          </a:xfrm>
          <a:prstGeom prst="round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r>
              <a:rPr lang="ar-DZ" sz="2000" b="1" dirty="0">
                <a:solidFill>
                  <a:schemeClr val="tx1"/>
                </a:solidFill>
                <a:ea typeface="Times New Roman"/>
                <a:cs typeface="Simplified Arabic"/>
              </a:rPr>
              <a:t>الملاحظة المباشرة</a:t>
            </a:r>
            <a:endParaRPr lang="ar-DZ" sz="2000" b="1" dirty="0">
              <a:solidFill>
                <a:schemeClr val="tx1"/>
              </a:solidFill>
            </a:endParaRPr>
          </a:p>
        </p:txBody>
      </p:sp>
      <p:sp>
        <p:nvSpPr>
          <p:cNvPr id="7" name="مستطيل مستدير الزوايا 6"/>
          <p:cNvSpPr/>
          <p:nvPr/>
        </p:nvSpPr>
        <p:spPr>
          <a:xfrm>
            <a:off x="4842127" y="2478586"/>
            <a:ext cx="2376264" cy="576064"/>
          </a:xfrm>
          <a:prstGeom prst="round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r>
              <a:rPr lang="ar-DZ" b="1" dirty="0">
                <a:solidFill>
                  <a:schemeClr val="tx1"/>
                </a:solidFill>
                <a:ea typeface="Times New Roman"/>
                <a:cs typeface="Simplified Arabic"/>
              </a:rPr>
              <a:t>قياس السلوك من خلال نتائجه</a:t>
            </a:r>
            <a:endParaRPr lang="ar-DZ" b="1" dirty="0">
              <a:solidFill>
                <a:schemeClr val="tx1"/>
              </a:solidFill>
            </a:endParaRPr>
          </a:p>
        </p:txBody>
      </p:sp>
      <p:sp>
        <p:nvSpPr>
          <p:cNvPr id="8" name="مستطيل مستدير الزوايا 7"/>
          <p:cNvSpPr/>
          <p:nvPr/>
        </p:nvSpPr>
        <p:spPr>
          <a:xfrm>
            <a:off x="4025957" y="3068960"/>
            <a:ext cx="2376264" cy="576064"/>
          </a:xfrm>
          <a:prstGeom prst="round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r>
              <a:rPr lang="ar-DZ" b="1" dirty="0">
                <a:solidFill>
                  <a:schemeClr val="tx1"/>
                </a:solidFill>
                <a:ea typeface="Times New Roman"/>
                <a:cs typeface="Simplified Arabic"/>
              </a:rPr>
              <a:t>المقابلة السلوكية</a:t>
            </a:r>
            <a:endParaRPr lang="ar-DZ" b="1" dirty="0">
              <a:solidFill>
                <a:schemeClr val="tx1"/>
              </a:solidFill>
            </a:endParaRPr>
          </a:p>
        </p:txBody>
      </p:sp>
      <p:sp>
        <p:nvSpPr>
          <p:cNvPr id="9" name="مستطيل مستدير الزوايا 8"/>
          <p:cNvSpPr/>
          <p:nvPr/>
        </p:nvSpPr>
        <p:spPr>
          <a:xfrm>
            <a:off x="3059832" y="3645024"/>
            <a:ext cx="2376264" cy="576064"/>
          </a:xfrm>
          <a:prstGeom prst="round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r>
              <a:rPr lang="ar-DZ" b="1" dirty="0">
                <a:solidFill>
                  <a:schemeClr val="tx1"/>
                </a:solidFill>
                <a:ea typeface="Times New Roman"/>
                <a:cs typeface="Simplified Arabic"/>
              </a:rPr>
              <a:t>تقدير </a:t>
            </a:r>
            <a:r>
              <a:rPr lang="ar-DZ" b="1" dirty="0" err="1">
                <a:solidFill>
                  <a:schemeClr val="tx1"/>
                </a:solidFill>
                <a:ea typeface="Times New Roman"/>
                <a:cs typeface="Simplified Arabic"/>
              </a:rPr>
              <a:t>الإقتران</a:t>
            </a:r>
            <a:r>
              <a:rPr lang="ar-DZ" b="1" dirty="0">
                <a:solidFill>
                  <a:schemeClr val="tx1"/>
                </a:solidFill>
                <a:ea typeface="Times New Roman"/>
                <a:cs typeface="Simplified Arabic"/>
              </a:rPr>
              <a:t> والأصدقاء</a:t>
            </a:r>
            <a:endParaRPr lang="ar-DZ" b="1" dirty="0">
              <a:solidFill>
                <a:schemeClr val="tx1"/>
              </a:solidFill>
            </a:endParaRPr>
          </a:p>
        </p:txBody>
      </p:sp>
      <p:sp>
        <p:nvSpPr>
          <p:cNvPr id="10" name="مستطيل مستدير الزوايا 9"/>
          <p:cNvSpPr/>
          <p:nvPr/>
        </p:nvSpPr>
        <p:spPr>
          <a:xfrm>
            <a:off x="1619672" y="4221088"/>
            <a:ext cx="2376264" cy="576064"/>
          </a:xfrm>
          <a:prstGeom prst="round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r>
              <a:rPr lang="ar-DZ" b="1" dirty="0" err="1">
                <a:solidFill>
                  <a:schemeClr val="tx1"/>
                </a:solidFill>
                <a:ea typeface="Times New Roman"/>
                <a:cs typeface="Simplified Arabic"/>
              </a:rPr>
              <a:t>إختبارات</a:t>
            </a:r>
            <a:r>
              <a:rPr lang="ar-DZ" b="1" dirty="0">
                <a:solidFill>
                  <a:schemeClr val="tx1"/>
                </a:solidFill>
                <a:ea typeface="Times New Roman"/>
                <a:cs typeface="Simplified Arabic"/>
              </a:rPr>
              <a:t> الشخصية</a:t>
            </a:r>
            <a:endParaRPr lang="ar-DZ" b="1" dirty="0">
              <a:solidFill>
                <a:schemeClr val="tx1"/>
              </a:solidFill>
            </a:endParaRPr>
          </a:p>
        </p:txBody>
      </p:sp>
      <p:sp>
        <p:nvSpPr>
          <p:cNvPr id="11" name="مستطيل مستدير الزوايا 10"/>
          <p:cNvSpPr/>
          <p:nvPr/>
        </p:nvSpPr>
        <p:spPr>
          <a:xfrm>
            <a:off x="431540" y="4797152"/>
            <a:ext cx="2772308" cy="648072"/>
          </a:xfrm>
          <a:prstGeom prst="roundRect">
            <a:avLst/>
          </a:prstGeom>
        </p:spPr>
        <p:style>
          <a:lnRef idx="1">
            <a:schemeClr val="accent6"/>
          </a:lnRef>
          <a:fillRef idx="3">
            <a:schemeClr val="accent6"/>
          </a:fillRef>
          <a:effectRef idx="2">
            <a:schemeClr val="accent6"/>
          </a:effectRef>
          <a:fontRef idx="minor">
            <a:schemeClr val="lt1"/>
          </a:fontRef>
        </p:style>
        <p:txBody>
          <a:bodyPr rtlCol="1" anchor="ctr"/>
          <a:lstStyle/>
          <a:p>
            <a:pPr lvl="0" algn="just"/>
            <a:r>
              <a:rPr lang="ar-DZ" b="1" dirty="0" smtClean="0">
                <a:solidFill>
                  <a:schemeClr val="tx1"/>
                </a:solidFill>
                <a:latin typeface="Times New Roman"/>
                <a:ea typeface="Times New Roman"/>
                <a:cs typeface="Simplified Arabic"/>
              </a:rPr>
              <a:t>  تقدير </a:t>
            </a:r>
            <a:r>
              <a:rPr lang="ar-DZ" b="1" dirty="0">
                <a:solidFill>
                  <a:schemeClr val="tx1"/>
                </a:solidFill>
                <a:latin typeface="Times New Roman"/>
                <a:ea typeface="Times New Roman"/>
                <a:cs typeface="Simplified Arabic"/>
              </a:rPr>
              <a:t>المعلمين (قوائم التقدير).</a:t>
            </a:r>
            <a:endParaRPr lang="en-US" sz="1400" b="1" dirty="0">
              <a:solidFill>
                <a:schemeClr val="tx1"/>
              </a:solidFill>
              <a:effectLst/>
              <a:latin typeface="Times New Roman"/>
              <a:ea typeface="Times New Roman"/>
            </a:endParaRPr>
          </a:p>
        </p:txBody>
      </p:sp>
    </p:spTree>
    <p:extLst>
      <p:ext uri="{BB962C8B-B14F-4D97-AF65-F5344CB8AC3E}">
        <p14:creationId xmlns:p14="http://schemas.microsoft.com/office/powerpoint/2010/main" val="884004945"/>
      </p:ext>
    </p:extLst>
  </p:cSld>
  <p:clrMapOvr>
    <a:masterClrMapping/>
  </p:clrMapOvr>
  <mc:AlternateContent xmlns:mc="http://schemas.openxmlformats.org/markup-compatibility/2006">
    <mc:Choice xmlns:p14="http://schemas.microsoft.com/office/powerpoint/2010/main" Requires="p14">
      <p:transition spd="slow" p14:dur="1600">
        <p14:conveyor dir="r"/>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3000"/>
            <a:lum/>
          </a:blip>
          <a:srcRect/>
          <a:stretch>
            <a:fillRect l="-17000" r="-17000"/>
          </a:stretch>
        </a:blipFill>
        <a:effectLst/>
      </p:bgPr>
    </p:bg>
    <p:spTree>
      <p:nvGrpSpPr>
        <p:cNvPr id="1" name=""/>
        <p:cNvGrpSpPr/>
        <p:nvPr/>
      </p:nvGrpSpPr>
      <p:grpSpPr>
        <a:xfrm>
          <a:off x="0" y="0"/>
          <a:ext cx="0" cy="0"/>
          <a:chOff x="0" y="0"/>
          <a:chExt cx="0" cy="0"/>
        </a:xfrm>
      </p:grpSpPr>
      <p:sp>
        <p:nvSpPr>
          <p:cNvPr id="4" name="مستطيل 3"/>
          <p:cNvSpPr/>
          <p:nvPr/>
        </p:nvSpPr>
        <p:spPr>
          <a:xfrm>
            <a:off x="479328" y="44624"/>
            <a:ext cx="8280920" cy="6955750"/>
          </a:xfrm>
          <a:prstGeom prst="rect">
            <a:avLst/>
          </a:prstGeom>
        </p:spPr>
        <p:txBody>
          <a:bodyPr wrap="square">
            <a:spAutoFit/>
          </a:bodyPr>
          <a:lstStyle/>
          <a:p>
            <a:pPr algn="ctr"/>
            <a:r>
              <a:rPr lang="ar-DZ" sz="2800" b="1" dirty="0"/>
              <a:t>التشخيص </a:t>
            </a:r>
            <a:r>
              <a:rPr lang="ar-DZ" sz="2800" b="1" dirty="0" err="1" smtClean="0"/>
              <a:t>الفارقي</a:t>
            </a:r>
            <a:endParaRPr lang="ar-DZ" sz="2800" b="1" dirty="0" smtClean="0"/>
          </a:p>
          <a:p>
            <a:pPr algn="ctr"/>
            <a:endParaRPr lang="ar-DZ" sz="100" b="1" dirty="0" smtClean="0"/>
          </a:p>
          <a:p>
            <a:pPr algn="ctr"/>
            <a:endParaRPr lang="en-US" sz="100" dirty="0"/>
          </a:p>
          <a:p>
            <a:pPr algn="just"/>
            <a:r>
              <a:rPr lang="ar-DZ" sz="2400" b="1" dirty="0"/>
              <a:t>أطلق الدليل التشخيصي الإحصائي الأمريكي للأمراض النفسية على هذه الفئة في </a:t>
            </a:r>
            <a:r>
              <a:rPr lang="ar-DZ" sz="2400" b="1" dirty="0" err="1"/>
              <a:t>الإضطرابات</a:t>
            </a:r>
            <a:r>
              <a:rPr lang="ar-DZ" sz="2400" b="1" dirty="0"/>
              <a:t> السلوكية الفردية اسم النمط العدواني الفردي، وعادة ما يفهم السلوك العدواني كنوع من </a:t>
            </a:r>
            <a:r>
              <a:rPr lang="ar-DZ" sz="2400" b="1" dirty="0" err="1"/>
              <a:t>السلوكات</a:t>
            </a:r>
            <a:r>
              <a:rPr lang="ar-DZ" sz="2400" b="1" dirty="0"/>
              <a:t> وليس كتشخيص، حيث أن السلوك العدواني شكل دائم يمتد جذوره في العديد من الاضطرابات </a:t>
            </a:r>
            <a:r>
              <a:rPr lang="ar-DZ" sz="2400" b="1" dirty="0" err="1"/>
              <a:t>السيكاترية</a:t>
            </a:r>
            <a:r>
              <a:rPr lang="ar-DZ" sz="2400" b="1" dirty="0"/>
              <a:t> السلوكية والنهائية الأخرى، ولذا فعند التشخيص </a:t>
            </a:r>
            <a:r>
              <a:rPr lang="ar-DZ" sz="2400" b="1" dirty="0" err="1"/>
              <a:t>الفارقي</a:t>
            </a:r>
            <a:r>
              <a:rPr lang="ar-DZ" sz="2400" b="1" dirty="0"/>
              <a:t> ينبغي تحديدها إذا كانت أعراض السلوك العدواني منفردة قائمة بذاتها أم أنها مرتبطة بغيرها من الاضطرابات الاخرى مثل:</a:t>
            </a:r>
            <a:endParaRPr lang="en-US" sz="2400" b="1" dirty="0"/>
          </a:p>
          <a:p>
            <a:pPr lvl="0" algn="just"/>
            <a:r>
              <a:rPr lang="ar-DZ" sz="2400" b="1" dirty="0"/>
              <a:t>ارتباط السلوك العدواني باضطراب العناد والتمرد الذي يوصف عادة باعتباره نموذجا ثابتا.</a:t>
            </a:r>
            <a:endParaRPr lang="en-US" sz="2400" b="1" dirty="0"/>
          </a:p>
          <a:p>
            <a:pPr lvl="0" algn="just"/>
            <a:r>
              <a:rPr lang="ar-DZ" sz="2400" b="1" dirty="0"/>
              <a:t>السلوك العدواني ضمن اضطرابات السلوك المنحرف الذي هو سلوك عدواني أو غير عدواني ينتهك فيه حق الغير، ويشد به الفرد عن قيم المجتمع على أن يكون سن الطفل مناسبا </a:t>
            </a:r>
            <a:r>
              <a:rPr lang="ar-DZ" sz="2400" b="1" dirty="0" err="1"/>
              <a:t>للإلتزام</a:t>
            </a:r>
            <a:r>
              <a:rPr lang="ar-DZ" sz="2400" b="1" dirty="0"/>
              <a:t> بهذه القوانين وأن يصل الفرق للقوانين عن كونه مجرد إزعاج معتاد أو </a:t>
            </a:r>
            <a:r>
              <a:rPr lang="ar-DZ" sz="2400" b="1" dirty="0" err="1"/>
              <a:t>ميزاج</a:t>
            </a:r>
            <a:r>
              <a:rPr lang="ar-DZ" sz="2400" b="1" dirty="0"/>
              <a:t> مقبول بين الاطفال المراهقين.</a:t>
            </a:r>
            <a:endParaRPr lang="en-US" sz="2400" b="1" dirty="0"/>
          </a:p>
          <a:p>
            <a:pPr lvl="0" algn="just"/>
            <a:r>
              <a:rPr lang="ar-DZ" sz="2400" b="1" dirty="0"/>
              <a:t>ويدخل السلوك العدواني ضمن اضطرابات </a:t>
            </a:r>
            <a:r>
              <a:rPr lang="ar-DZ" sz="2400" b="1" dirty="0" err="1"/>
              <a:t>الإنتباه</a:t>
            </a:r>
            <a:r>
              <a:rPr lang="ar-DZ" sz="2400" b="1" dirty="0"/>
              <a:t> المصحوب بنشاط حركي زائد الذي يتميز بالاندفاعية المفرطة والتصرفات العدوانية التي تعرضه وتعرض غيره للخطر دون أن يضع الطفل في الاعتبار العواقب المترتبة.</a:t>
            </a:r>
            <a:endParaRPr lang="en-US" sz="2400" b="1" dirty="0"/>
          </a:p>
          <a:p>
            <a:pPr algn="just"/>
            <a:r>
              <a:rPr lang="ar-DZ" sz="2400" b="1" dirty="0"/>
              <a:t>يرتبط السلوك العدواني بالاضطرابات النهائية خاصة اضطراب </a:t>
            </a:r>
            <a:r>
              <a:rPr lang="ar-DZ" sz="2400" b="1" dirty="0" err="1"/>
              <a:t>البارانويا</a:t>
            </a:r>
            <a:r>
              <a:rPr lang="ar-DZ" sz="2400" b="1" dirty="0"/>
              <a:t> كما يرتبط بالاضطرابات المزاجية ثنائية القطب خاصة الهوس. </a:t>
            </a:r>
            <a:endParaRPr lang="ar-DZ" sz="2800" b="1" dirty="0"/>
          </a:p>
        </p:txBody>
      </p:sp>
    </p:spTree>
    <p:extLst>
      <p:ext uri="{BB962C8B-B14F-4D97-AF65-F5344CB8AC3E}">
        <p14:creationId xmlns:p14="http://schemas.microsoft.com/office/powerpoint/2010/main" val="3578254591"/>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5000" r="-15000"/>
          </a:stretch>
        </a:blipFill>
        <a:effectLst/>
      </p:bgPr>
    </p:bg>
    <p:spTree>
      <p:nvGrpSpPr>
        <p:cNvPr id="1" name=""/>
        <p:cNvGrpSpPr/>
        <p:nvPr/>
      </p:nvGrpSpPr>
      <p:grpSpPr>
        <a:xfrm>
          <a:off x="0" y="0"/>
          <a:ext cx="0" cy="0"/>
          <a:chOff x="0" y="0"/>
          <a:chExt cx="0" cy="0"/>
        </a:xfrm>
      </p:grpSpPr>
      <p:sp>
        <p:nvSpPr>
          <p:cNvPr id="5" name="مستطيل مستدير الزوايا 4"/>
          <p:cNvSpPr/>
          <p:nvPr/>
        </p:nvSpPr>
        <p:spPr>
          <a:xfrm>
            <a:off x="755576" y="332656"/>
            <a:ext cx="7704856" cy="576064"/>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DZ" sz="3200" b="1" spc="50" dirty="0">
                <a:ln w="11430"/>
                <a:solidFill>
                  <a:schemeClr val="tx1"/>
                </a:solidFill>
                <a:effectLst>
                  <a:outerShdw blurRad="76200" dist="50800" dir="5400000" algn="tl" rotWithShape="0">
                    <a:srgbClr val="000000">
                      <a:alpha val="65000"/>
                    </a:srgbClr>
                  </a:outerShdw>
                </a:effectLst>
                <a:ea typeface="Times New Roman"/>
                <a:cs typeface="Simplified Arabic"/>
              </a:rPr>
              <a:t>السلوك العدواني عند الأطفال</a:t>
            </a:r>
            <a:endParaRPr lang="ar-DZ" sz="3200" b="1" spc="50" dirty="0">
              <a:ln w="11430"/>
              <a:solidFill>
                <a:schemeClr val="tx1"/>
              </a:solidFill>
              <a:effectLst>
                <a:outerShdw blurRad="76200" dist="50800" dir="5400000" algn="tl" rotWithShape="0">
                  <a:srgbClr val="000000">
                    <a:alpha val="65000"/>
                  </a:srgbClr>
                </a:outerShdw>
              </a:effectLst>
            </a:endParaRPr>
          </a:p>
        </p:txBody>
      </p:sp>
      <p:sp>
        <p:nvSpPr>
          <p:cNvPr id="6" name="وسيلة شرح مع سهم إلى اليمين 5"/>
          <p:cNvSpPr/>
          <p:nvPr/>
        </p:nvSpPr>
        <p:spPr>
          <a:xfrm rot="5400000">
            <a:off x="4081110" y="-40550"/>
            <a:ext cx="1269812" cy="3888432"/>
          </a:xfrm>
          <a:prstGeom prst="rightArrowCallout">
            <a:avLst/>
          </a:prstGeom>
        </p:spPr>
        <p:style>
          <a:lnRef idx="1">
            <a:schemeClr val="accent6"/>
          </a:lnRef>
          <a:fillRef idx="3">
            <a:schemeClr val="accent6"/>
          </a:fillRef>
          <a:effectRef idx="2">
            <a:schemeClr val="accent6"/>
          </a:effectRef>
          <a:fontRef idx="minor">
            <a:schemeClr val="lt1"/>
          </a:fontRef>
        </p:style>
        <p:txBody>
          <a:bodyPr vert="vert270" rtlCol="1" anchor="ctr"/>
          <a:lstStyle/>
          <a:p>
            <a:pPr algn="ctr"/>
            <a:r>
              <a:rPr lang="ar-DZ" sz="2400" b="1" dirty="0">
                <a:solidFill>
                  <a:schemeClr val="tx1"/>
                </a:solidFill>
                <a:ea typeface="Times New Roman"/>
                <a:cs typeface="Simplified Arabic"/>
              </a:rPr>
              <a:t>طرق الوقاية من حدوث السلوك العدواني عند الأطفال</a:t>
            </a:r>
            <a:endParaRPr lang="ar-DZ" sz="2400" dirty="0">
              <a:solidFill>
                <a:schemeClr val="tx1"/>
              </a:solidFill>
            </a:endParaRPr>
          </a:p>
        </p:txBody>
      </p:sp>
      <p:sp>
        <p:nvSpPr>
          <p:cNvPr id="7" name="مستطيل مستدير الزوايا 6"/>
          <p:cNvSpPr/>
          <p:nvPr/>
        </p:nvSpPr>
        <p:spPr>
          <a:xfrm>
            <a:off x="6300192" y="2492896"/>
            <a:ext cx="2160240" cy="1152128"/>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DZ" b="1" dirty="0">
                <a:latin typeface="Times New Roman"/>
                <a:ea typeface="Times New Roman"/>
                <a:cs typeface="Simplified Arabic"/>
              </a:rPr>
              <a:t>تجنب الممارسات والاتجاهات الخاطئة في تنشئة الأطفال</a:t>
            </a:r>
            <a:endParaRPr lang="en-US" sz="1400" dirty="0">
              <a:latin typeface="Times New Roman"/>
              <a:ea typeface="Times New Roman"/>
            </a:endParaRPr>
          </a:p>
          <a:p>
            <a:pPr algn="ctr"/>
            <a:endParaRPr lang="ar-DZ" dirty="0"/>
          </a:p>
        </p:txBody>
      </p:sp>
      <p:sp>
        <p:nvSpPr>
          <p:cNvPr id="8" name="مستطيل مستدير الزوايا 7"/>
          <p:cNvSpPr/>
          <p:nvPr/>
        </p:nvSpPr>
        <p:spPr>
          <a:xfrm>
            <a:off x="6300192" y="3789040"/>
            <a:ext cx="2160240" cy="936104"/>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DZ" b="1" dirty="0">
                <a:latin typeface="Times New Roman"/>
                <a:ea typeface="Times New Roman"/>
                <a:cs typeface="Simplified Arabic"/>
              </a:rPr>
              <a:t>الإقلال من التعرض لنماذج العنف المتلفزة</a:t>
            </a:r>
            <a:endParaRPr lang="en-US" sz="1400" dirty="0">
              <a:latin typeface="Times New Roman"/>
              <a:ea typeface="Times New Roman"/>
            </a:endParaRPr>
          </a:p>
          <a:p>
            <a:pPr algn="ctr"/>
            <a:endParaRPr lang="ar-DZ" dirty="0"/>
          </a:p>
        </p:txBody>
      </p:sp>
      <p:sp>
        <p:nvSpPr>
          <p:cNvPr id="10" name="مستطيل مستدير الزوايا 9"/>
          <p:cNvSpPr/>
          <p:nvPr/>
        </p:nvSpPr>
        <p:spPr>
          <a:xfrm>
            <a:off x="3635896" y="2564904"/>
            <a:ext cx="2160240" cy="936104"/>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DZ" b="1" dirty="0">
                <a:latin typeface="Times New Roman"/>
                <a:ea typeface="Times New Roman"/>
                <a:cs typeface="Simplified Arabic"/>
              </a:rPr>
              <a:t>العمل على خفض مستوى النزاعات الأسرية</a:t>
            </a:r>
            <a:endParaRPr lang="en-US" sz="1400" dirty="0">
              <a:latin typeface="Times New Roman"/>
              <a:ea typeface="Times New Roman"/>
            </a:endParaRPr>
          </a:p>
          <a:p>
            <a:pPr algn="ctr"/>
            <a:endParaRPr lang="ar-DZ" dirty="0"/>
          </a:p>
        </p:txBody>
      </p:sp>
      <p:sp>
        <p:nvSpPr>
          <p:cNvPr id="11" name="مستطيل مستدير الزوايا 10"/>
          <p:cNvSpPr/>
          <p:nvPr/>
        </p:nvSpPr>
        <p:spPr>
          <a:xfrm>
            <a:off x="3635896" y="3789040"/>
            <a:ext cx="2160240" cy="936104"/>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DZ" b="1" dirty="0">
                <a:latin typeface="Times New Roman"/>
                <a:ea typeface="Times New Roman"/>
                <a:cs typeface="Simplified Arabic"/>
              </a:rPr>
              <a:t>تنمية الشعور بالسعادة عند الطفل</a:t>
            </a:r>
            <a:endParaRPr lang="en-US" sz="1400" dirty="0">
              <a:latin typeface="Times New Roman"/>
              <a:ea typeface="Times New Roman"/>
            </a:endParaRPr>
          </a:p>
          <a:p>
            <a:pPr algn="ctr"/>
            <a:endParaRPr lang="ar-DZ" dirty="0"/>
          </a:p>
        </p:txBody>
      </p:sp>
      <p:sp>
        <p:nvSpPr>
          <p:cNvPr id="15" name="مستطيل مستدير الزوايا 14"/>
          <p:cNvSpPr/>
          <p:nvPr/>
        </p:nvSpPr>
        <p:spPr>
          <a:xfrm>
            <a:off x="611560" y="2636912"/>
            <a:ext cx="2160240" cy="936104"/>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DZ" b="1" dirty="0">
                <a:latin typeface="Times New Roman"/>
                <a:ea typeface="Times New Roman"/>
                <a:cs typeface="Simplified Arabic"/>
              </a:rPr>
              <a:t>تنظيم وترتيب بيئة للطفل</a:t>
            </a:r>
            <a:endParaRPr lang="en-US" sz="1400" dirty="0">
              <a:latin typeface="Times New Roman"/>
              <a:ea typeface="Times New Roman"/>
            </a:endParaRPr>
          </a:p>
          <a:p>
            <a:pPr algn="ctr"/>
            <a:endParaRPr lang="ar-DZ" dirty="0"/>
          </a:p>
        </p:txBody>
      </p:sp>
      <p:sp>
        <p:nvSpPr>
          <p:cNvPr id="16" name="مستطيل مستدير الزوايا 15"/>
          <p:cNvSpPr/>
          <p:nvPr/>
        </p:nvSpPr>
        <p:spPr>
          <a:xfrm>
            <a:off x="611560" y="3789040"/>
            <a:ext cx="2160240" cy="936104"/>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DZ" b="1" dirty="0">
                <a:latin typeface="Times New Roman"/>
                <a:ea typeface="Times New Roman"/>
                <a:cs typeface="Simplified Arabic"/>
              </a:rPr>
              <a:t>الإشراف على الطفل في النشاطات اليومية</a:t>
            </a:r>
            <a:endParaRPr lang="en-US" sz="1400" dirty="0">
              <a:latin typeface="Times New Roman"/>
              <a:ea typeface="Times New Roman"/>
            </a:endParaRPr>
          </a:p>
          <a:p>
            <a:pPr algn="ctr"/>
            <a:endParaRPr lang="ar-DZ" dirty="0"/>
          </a:p>
        </p:txBody>
      </p:sp>
      <p:sp>
        <p:nvSpPr>
          <p:cNvPr id="17" name="مستطيل مستدير الزوايا 16"/>
          <p:cNvSpPr/>
          <p:nvPr/>
        </p:nvSpPr>
        <p:spPr>
          <a:xfrm>
            <a:off x="3644969" y="5085184"/>
            <a:ext cx="2160240" cy="936104"/>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DZ" b="1" dirty="0">
                <a:latin typeface="Times New Roman"/>
                <a:ea typeface="Times New Roman"/>
                <a:cs typeface="Simplified Arabic"/>
              </a:rPr>
              <a:t>توفير الأنشطة البدنية الإيجابية للأطفال</a:t>
            </a:r>
            <a:endParaRPr lang="en-US" sz="1400" dirty="0">
              <a:latin typeface="Times New Roman"/>
              <a:ea typeface="Times New Roman"/>
            </a:endParaRPr>
          </a:p>
          <a:p>
            <a:pPr algn="ctr"/>
            <a:endParaRPr lang="ar-DZ" dirty="0"/>
          </a:p>
        </p:txBody>
      </p:sp>
    </p:spTree>
    <p:extLst>
      <p:ext uri="{BB962C8B-B14F-4D97-AF65-F5344CB8AC3E}">
        <p14:creationId xmlns:p14="http://schemas.microsoft.com/office/powerpoint/2010/main" val="2015705766"/>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4" name="مستطيل 3"/>
          <p:cNvSpPr/>
          <p:nvPr/>
        </p:nvSpPr>
        <p:spPr>
          <a:xfrm>
            <a:off x="965995" y="260648"/>
            <a:ext cx="7416824" cy="6370975"/>
          </a:xfrm>
          <a:prstGeom prst="rect">
            <a:avLst/>
          </a:prstGeom>
        </p:spPr>
        <p:txBody>
          <a:bodyPr wrap="square">
            <a:spAutoFit/>
          </a:bodyPr>
          <a:lstStyle/>
          <a:p>
            <a:pPr lvl="0" algn="ctr">
              <a:tabLst>
                <a:tab pos="269240" algn="l"/>
              </a:tabLst>
            </a:pPr>
            <a:r>
              <a:rPr lang="ar-DZ" sz="2800" b="1" dirty="0">
                <a:latin typeface="Times New Roman"/>
                <a:ea typeface="Times New Roman"/>
                <a:cs typeface="Simplified Arabic"/>
              </a:rPr>
              <a:t>طرق الوقاية من السلوك العدواني في </a:t>
            </a:r>
            <a:r>
              <a:rPr lang="ar-DZ" sz="2800" b="1" dirty="0" smtClean="0">
                <a:latin typeface="Times New Roman"/>
                <a:ea typeface="Times New Roman"/>
                <a:cs typeface="Simplified Arabic"/>
              </a:rPr>
              <a:t>المدارس</a:t>
            </a:r>
          </a:p>
          <a:p>
            <a:pPr lvl="0" algn="ctr">
              <a:tabLst>
                <a:tab pos="269240" algn="l"/>
              </a:tabLst>
            </a:pPr>
            <a:endParaRPr lang="en-US" sz="2000" b="1" dirty="0">
              <a:latin typeface="Times New Roman"/>
              <a:ea typeface="Times New Roman"/>
            </a:endParaRPr>
          </a:p>
          <a:p>
            <a:pPr marL="342900" lvl="0" indent="-342900" algn="just">
              <a:lnSpc>
                <a:spcPct val="150000"/>
              </a:lnSpc>
              <a:buFont typeface="Wingdings" pitchFamily="2" charset="2"/>
              <a:buChar char="v"/>
            </a:pPr>
            <a:r>
              <a:rPr lang="ar-DZ" sz="2400" b="1" dirty="0" smtClean="0">
                <a:latin typeface="Times New Roman"/>
                <a:ea typeface="Calibri"/>
                <a:cs typeface="Simplified Arabic"/>
              </a:rPr>
              <a:t>إعطاء </a:t>
            </a:r>
            <a:r>
              <a:rPr lang="ar-DZ" sz="2400" b="1" dirty="0">
                <a:latin typeface="Times New Roman"/>
                <a:ea typeface="Calibri"/>
                <a:cs typeface="Simplified Arabic"/>
              </a:rPr>
              <a:t>المدرسة الأولوية في التربية الأخلاقية.</a:t>
            </a:r>
            <a:endParaRPr lang="en-US" b="1" dirty="0">
              <a:latin typeface="Times New Roman"/>
              <a:ea typeface="Calibri"/>
            </a:endParaRPr>
          </a:p>
          <a:p>
            <a:pPr marL="342900" lvl="0" indent="-342900" algn="just">
              <a:lnSpc>
                <a:spcPct val="150000"/>
              </a:lnSpc>
              <a:buFont typeface="Wingdings" pitchFamily="2" charset="2"/>
              <a:buChar char="v"/>
            </a:pPr>
            <a:r>
              <a:rPr lang="ar-DZ" sz="2400" b="1" dirty="0">
                <a:latin typeface="Times New Roman"/>
                <a:ea typeface="Calibri"/>
                <a:cs typeface="Simplified Arabic"/>
              </a:rPr>
              <a:t>تنشئة التلاميذ من المرحلة الابتدائية على التعبير الشفوي والكتابي من أجل عرض أفكارهم بوضوح وتجنب الوقوع في الغموض وسوء الفهم.</a:t>
            </a:r>
            <a:endParaRPr lang="en-US" b="1" dirty="0">
              <a:latin typeface="Times New Roman"/>
              <a:ea typeface="Calibri"/>
            </a:endParaRPr>
          </a:p>
          <a:p>
            <a:pPr marL="342900" lvl="0" indent="-342900" algn="just">
              <a:lnSpc>
                <a:spcPct val="150000"/>
              </a:lnSpc>
              <a:buFont typeface="Wingdings" pitchFamily="2" charset="2"/>
              <a:buChar char="v"/>
            </a:pPr>
            <a:r>
              <a:rPr lang="ar-DZ" sz="2400" b="1" dirty="0">
                <a:latin typeface="Times New Roman"/>
                <a:ea typeface="Calibri"/>
                <a:cs typeface="Simplified Arabic"/>
              </a:rPr>
              <a:t>اختيار الاداريين على </a:t>
            </a:r>
            <a:r>
              <a:rPr lang="ar-DZ" sz="2400" b="1" dirty="0" smtClean="0">
                <a:latin typeface="Times New Roman"/>
                <a:ea typeface="Calibri"/>
                <a:cs typeface="Simplified Arabic"/>
              </a:rPr>
              <a:t>أسس </a:t>
            </a:r>
            <a:r>
              <a:rPr lang="ar-DZ" sz="2400" b="1" dirty="0">
                <a:latin typeface="Times New Roman"/>
                <a:ea typeface="Calibri"/>
                <a:cs typeface="Simplified Arabic"/>
              </a:rPr>
              <a:t>واضحة تجمع بين الكفاءة العلمية والإدارية والرجاحة الخلقية.</a:t>
            </a:r>
            <a:endParaRPr lang="en-US" b="1" dirty="0">
              <a:latin typeface="Times New Roman"/>
              <a:ea typeface="Calibri"/>
            </a:endParaRPr>
          </a:p>
          <a:p>
            <a:pPr marL="342900" lvl="0" indent="-342900" algn="just">
              <a:lnSpc>
                <a:spcPct val="150000"/>
              </a:lnSpc>
              <a:buFont typeface="Wingdings" pitchFamily="2" charset="2"/>
              <a:buChar char="v"/>
            </a:pPr>
            <a:r>
              <a:rPr lang="ar-DZ" sz="2400" b="1" dirty="0">
                <a:latin typeface="Times New Roman"/>
                <a:ea typeface="Calibri"/>
                <a:cs typeface="Simplified Arabic"/>
              </a:rPr>
              <a:t>اختيار المعلمين الأكفاء والمؤهلين لتأدية الرسالة التربوية بأكمل وجه.</a:t>
            </a:r>
            <a:endParaRPr lang="en-US" b="1" dirty="0">
              <a:latin typeface="Times New Roman"/>
              <a:ea typeface="Calibri"/>
            </a:endParaRPr>
          </a:p>
          <a:p>
            <a:pPr marL="342900" lvl="0" indent="-342900" algn="just">
              <a:lnSpc>
                <a:spcPct val="150000"/>
              </a:lnSpc>
              <a:buFont typeface="Wingdings" pitchFamily="2" charset="2"/>
              <a:buChar char="v"/>
            </a:pPr>
            <a:r>
              <a:rPr lang="ar-DZ" sz="2400" b="1" dirty="0">
                <a:latin typeface="Times New Roman"/>
                <a:ea typeface="Calibri"/>
                <a:cs typeface="Simplified Arabic"/>
              </a:rPr>
              <a:t>التقليل من عدد التلاميذ في القسم لمتابعة حل مشاكلهم.</a:t>
            </a:r>
            <a:endParaRPr lang="en-US" b="1" dirty="0">
              <a:latin typeface="Times New Roman"/>
              <a:ea typeface="Calibri"/>
            </a:endParaRPr>
          </a:p>
          <a:p>
            <a:pPr marL="342900" lvl="0" indent="-342900" algn="just">
              <a:lnSpc>
                <a:spcPct val="150000"/>
              </a:lnSpc>
              <a:buFont typeface="Wingdings" pitchFamily="2" charset="2"/>
              <a:buChar char="v"/>
            </a:pPr>
            <a:r>
              <a:rPr lang="ar-DZ" sz="2400" b="1" dirty="0">
                <a:latin typeface="Times New Roman"/>
                <a:ea typeface="Calibri"/>
                <a:cs typeface="Simplified Arabic"/>
              </a:rPr>
              <a:t>تربية التلاميذ على العمل التشاركي المبني على التفاوض.</a:t>
            </a:r>
            <a:endParaRPr lang="en-US" b="1" dirty="0">
              <a:latin typeface="Times New Roman"/>
              <a:ea typeface="Calibri"/>
            </a:endParaRPr>
          </a:p>
          <a:p>
            <a:pPr marL="342900" lvl="0" indent="-342900" algn="just">
              <a:lnSpc>
                <a:spcPct val="150000"/>
              </a:lnSpc>
              <a:buFont typeface="Wingdings" pitchFamily="2" charset="2"/>
              <a:buChar char="v"/>
            </a:pPr>
            <a:r>
              <a:rPr lang="ar-DZ" sz="2400" b="1" dirty="0">
                <a:latin typeface="Times New Roman"/>
                <a:ea typeface="Calibri"/>
                <a:cs typeface="Simplified Arabic"/>
              </a:rPr>
              <a:t>تعيين مرشد تربوي في كل مدرسة ليتمكن من اكتشاف حالات العدوان المبكرة.</a:t>
            </a:r>
            <a:endParaRPr lang="en-US" b="1" dirty="0">
              <a:effectLst/>
              <a:latin typeface="Times New Roman"/>
              <a:ea typeface="Calibri"/>
            </a:endParaRPr>
          </a:p>
        </p:txBody>
      </p:sp>
    </p:spTree>
    <p:extLst>
      <p:ext uri="{BB962C8B-B14F-4D97-AF65-F5344CB8AC3E}">
        <p14:creationId xmlns:p14="http://schemas.microsoft.com/office/powerpoint/2010/main" val="2277685000"/>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3000"/>
            <a:lum/>
          </a:blip>
          <a:srcRect/>
          <a:stretch>
            <a:fillRect l="-6000" r="-6000"/>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755576" y="188640"/>
            <a:ext cx="7632848" cy="792088"/>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DZ" sz="2400" b="1" spc="50" dirty="0">
                <a:ln w="11430"/>
                <a:solidFill>
                  <a:schemeClr val="tx1"/>
                </a:solidFill>
                <a:effectLst>
                  <a:outerShdw blurRad="76200" dist="50800" dir="5400000" algn="tl" rotWithShape="0">
                    <a:srgbClr val="000000">
                      <a:alpha val="65000"/>
                    </a:srgbClr>
                  </a:outerShdw>
                </a:effectLst>
                <a:ea typeface="Times New Roman"/>
                <a:cs typeface="Simplified Arabic"/>
              </a:rPr>
              <a:t>تقنيات أو أساليب الكشف عن السلوك العدواني عند الأطفال</a:t>
            </a:r>
            <a:endParaRPr lang="ar-DZ" sz="2400" b="1" spc="50" dirty="0">
              <a:ln w="11430"/>
              <a:solidFill>
                <a:schemeClr val="tx1"/>
              </a:solidFill>
              <a:effectLst>
                <a:outerShdw blurRad="76200" dist="50800" dir="5400000" algn="tl" rotWithShape="0">
                  <a:srgbClr val="000000">
                    <a:alpha val="65000"/>
                  </a:srgbClr>
                </a:outerShdw>
              </a:effectLst>
            </a:endParaRPr>
          </a:p>
        </p:txBody>
      </p:sp>
      <p:sp>
        <p:nvSpPr>
          <p:cNvPr id="5" name="مستطيل 4"/>
          <p:cNvSpPr/>
          <p:nvPr/>
        </p:nvSpPr>
        <p:spPr>
          <a:xfrm>
            <a:off x="755576" y="1196752"/>
            <a:ext cx="7470576" cy="5016758"/>
          </a:xfrm>
          <a:prstGeom prst="rect">
            <a:avLst/>
          </a:prstGeom>
        </p:spPr>
        <p:txBody>
          <a:bodyPr wrap="square">
            <a:spAutoFit/>
          </a:bodyPr>
          <a:lstStyle/>
          <a:p>
            <a:pPr algn="just"/>
            <a:r>
              <a:rPr lang="ar-DZ" sz="2000" b="1" dirty="0">
                <a:latin typeface="Times New Roman"/>
                <a:ea typeface="Times New Roman"/>
                <a:cs typeface="Simplified Arabic"/>
              </a:rPr>
              <a:t>هناك العديد من التقنيات أو الأساليب المستخدمة والتي يمكن من خلالها اكتشاف الميول العدوانية عند الطفل ومعي كالتالي:</a:t>
            </a:r>
            <a:endParaRPr lang="en-US" sz="1600" b="1" dirty="0">
              <a:latin typeface="Times New Roman"/>
              <a:ea typeface="Times New Roman"/>
            </a:endParaRPr>
          </a:p>
          <a:p>
            <a:pPr marL="342900" indent="-342900" algn="just">
              <a:buFont typeface="Wingdings" pitchFamily="2" charset="2"/>
              <a:buChar char="ü"/>
            </a:pPr>
            <a:r>
              <a:rPr lang="ar-DZ" sz="2000" b="1" dirty="0" smtClean="0">
                <a:latin typeface="Times New Roman"/>
                <a:ea typeface="Times New Roman"/>
                <a:cs typeface="Simplified Arabic"/>
              </a:rPr>
              <a:t>ملاحظته </a:t>
            </a:r>
            <a:r>
              <a:rPr lang="ar-DZ" sz="2000" b="1" dirty="0">
                <a:latin typeface="Times New Roman"/>
                <a:ea typeface="Times New Roman"/>
                <a:cs typeface="Simplified Arabic"/>
              </a:rPr>
              <a:t>أثناء ممارسة النشاط الحركي كاللعب أو الرسم.</a:t>
            </a:r>
            <a:endParaRPr lang="en-US" sz="1600" b="1" dirty="0">
              <a:latin typeface="Times New Roman"/>
              <a:ea typeface="Times New Roman"/>
            </a:endParaRPr>
          </a:p>
          <a:p>
            <a:pPr marL="342900" indent="-342900" algn="just">
              <a:buFont typeface="Wingdings" pitchFamily="2" charset="2"/>
              <a:buChar char="ü"/>
            </a:pPr>
            <a:r>
              <a:rPr lang="ar-DZ" sz="2000" b="1" dirty="0" smtClean="0">
                <a:latin typeface="Times New Roman"/>
                <a:ea typeface="Times New Roman"/>
                <a:cs typeface="Simplified Arabic"/>
              </a:rPr>
              <a:t>عرض </a:t>
            </a:r>
            <a:r>
              <a:rPr lang="ar-DZ" sz="2000" b="1" dirty="0">
                <a:latin typeface="Times New Roman"/>
                <a:ea typeface="Times New Roman"/>
                <a:cs typeface="Simplified Arabic"/>
              </a:rPr>
              <a:t>مجموعة من الصور على الطفل وملاحظة إسقاطاته </a:t>
            </a:r>
            <a:r>
              <a:rPr lang="ar-DZ" sz="2000" b="1" dirty="0" err="1">
                <a:latin typeface="Times New Roman"/>
                <a:ea typeface="Times New Roman"/>
                <a:cs typeface="Simplified Arabic"/>
              </a:rPr>
              <a:t>الإنفعالية</a:t>
            </a:r>
            <a:r>
              <a:rPr lang="ar-DZ" sz="2000" b="1" dirty="0">
                <a:latin typeface="Times New Roman"/>
                <a:ea typeface="Times New Roman"/>
                <a:cs typeface="Simplified Arabic"/>
              </a:rPr>
              <a:t>.</a:t>
            </a:r>
            <a:endParaRPr lang="en-US" sz="1600" b="1" dirty="0">
              <a:latin typeface="Times New Roman"/>
              <a:ea typeface="Times New Roman"/>
            </a:endParaRPr>
          </a:p>
          <a:p>
            <a:pPr marL="342900" indent="-342900" algn="just">
              <a:buFont typeface="Wingdings" pitchFamily="2" charset="2"/>
              <a:buChar char="ü"/>
            </a:pPr>
            <a:r>
              <a:rPr lang="ar-DZ" sz="2000" b="1" dirty="0" smtClean="0">
                <a:latin typeface="Times New Roman"/>
                <a:ea typeface="Times New Roman"/>
                <a:cs typeface="Simplified Arabic"/>
              </a:rPr>
              <a:t>ملاحظة </a:t>
            </a:r>
            <a:r>
              <a:rPr lang="ar-DZ" sz="2000" b="1" dirty="0">
                <a:latin typeface="Times New Roman"/>
                <a:ea typeface="Times New Roman"/>
                <a:cs typeface="Simplified Arabic"/>
              </a:rPr>
              <a:t>تفاعله مع الآخرين من أقرانه في المواقف المختلفة. </a:t>
            </a:r>
            <a:endParaRPr lang="en-US" sz="1600" b="1" dirty="0">
              <a:latin typeface="Times New Roman"/>
              <a:ea typeface="Times New Roman"/>
            </a:endParaRPr>
          </a:p>
          <a:p>
            <a:pPr marL="342900" indent="-342900" algn="just">
              <a:buFont typeface="Wingdings" pitchFamily="2" charset="2"/>
              <a:buChar char="ü"/>
            </a:pPr>
            <a:r>
              <a:rPr lang="ar-DZ" sz="2000" b="1" dirty="0">
                <a:latin typeface="Times New Roman"/>
                <a:ea typeface="Times New Roman"/>
                <a:cs typeface="Simplified Arabic"/>
              </a:rPr>
              <a:t>ويمكن القول أن الطفل العدواني هو الذي يضايق أو يخيف أو يهدد أو يؤذي الآخرين الذين لا يتمتعون بنفس درجة القوة التي يتمتع هو بها بحيث يخيف غيره من الأطفال بالمدرسة أو في الحي, فيجبر غيره على ما يريده هو بنبرته الصوتية العالية واستخدام التهديد فدائما ما يشغل معظم الأطفال العدوانيين خوف الضحية فيسيطرون عليها من خلال نظراتهم وإشاراتهم وألفاظهم التهديدية </a:t>
            </a:r>
            <a:r>
              <a:rPr lang="ar-DZ" sz="2000" b="1" dirty="0" err="1">
                <a:latin typeface="Times New Roman"/>
                <a:ea typeface="Times New Roman"/>
                <a:cs typeface="Simplified Arabic"/>
              </a:rPr>
              <a:t>والتحقيرية</a:t>
            </a:r>
            <a:r>
              <a:rPr lang="ar-DZ" sz="2000" b="1" dirty="0">
                <a:latin typeface="Times New Roman"/>
                <a:ea typeface="Times New Roman"/>
                <a:cs typeface="Simplified Arabic"/>
              </a:rPr>
              <a:t>.</a:t>
            </a:r>
            <a:endParaRPr lang="en-US" sz="1600" b="1" dirty="0">
              <a:latin typeface="Times New Roman"/>
              <a:ea typeface="Times New Roman"/>
            </a:endParaRPr>
          </a:p>
          <a:p>
            <a:pPr marL="342900" indent="-342900" algn="just">
              <a:buFont typeface="Wingdings" pitchFamily="2" charset="2"/>
              <a:buChar char="ü"/>
            </a:pPr>
            <a:r>
              <a:rPr lang="ar-DZ" sz="2000" b="1" dirty="0">
                <a:latin typeface="Times New Roman"/>
                <a:ea typeface="Times New Roman"/>
                <a:cs typeface="Simplified Arabic"/>
              </a:rPr>
              <a:t>إن السلوك العدواني ينبثق بدافع الشر, ويمكن أم يتمثل في العناصر التالية:</a:t>
            </a:r>
            <a:endParaRPr lang="en-US" sz="1600" b="1" dirty="0">
              <a:latin typeface="Times New Roman"/>
              <a:ea typeface="Times New Roman"/>
            </a:endParaRPr>
          </a:p>
          <a:p>
            <a:pPr marL="342900" indent="-342900" algn="just">
              <a:buFont typeface="Wingdings" pitchFamily="2" charset="2"/>
              <a:buChar char="ü"/>
            </a:pPr>
            <a:r>
              <a:rPr lang="ar-DZ" sz="2000" b="1" dirty="0" smtClean="0">
                <a:latin typeface="Times New Roman"/>
                <a:ea typeface="Times New Roman"/>
                <a:cs typeface="Simplified Arabic"/>
              </a:rPr>
              <a:t>الرغبة </a:t>
            </a:r>
            <a:r>
              <a:rPr lang="ar-DZ" sz="2000" b="1" dirty="0">
                <a:latin typeface="Times New Roman"/>
                <a:ea typeface="Times New Roman"/>
                <a:cs typeface="Simplified Arabic"/>
              </a:rPr>
              <a:t>المبدئية في الإيذاء.</a:t>
            </a:r>
            <a:endParaRPr lang="en-US" sz="1600" b="1" dirty="0">
              <a:latin typeface="Times New Roman"/>
              <a:ea typeface="Times New Roman"/>
            </a:endParaRPr>
          </a:p>
          <a:p>
            <a:pPr marL="342900" indent="-342900" algn="just">
              <a:buFont typeface="Wingdings" pitchFamily="2" charset="2"/>
              <a:buChar char="ü"/>
            </a:pPr>
            <a:r>
              <a:rPr lang="ar-DZ" sz="2000" b="1" dirty="0" smtClean="0">
                <a:latin typeface="Times New Roman"/>
                <a:ea typeface="Times New Roman"/>
                <a:cs typeface="Simplified Arabic"/>
              </a:rPr>
              <a:t>التعبير </a:t>
            </a:r>
            <a:r>
              <a:rPr lang="ar-DZ" sz="2000" b="1" dirty="0">
                <a:latin typeface="Times New Roman"/>
                <a:ea typeface="Times New Roman"/>
                <a:cs typeface="Simplified Arabic"/>
              </a:rPr>
              <a:t>عن الرغبة في الإيذاء بإيقاع الفعل عمليا.</a:t>
            </a:r>
            <a:endParaRPr lang="en-US" sz="1600" b="1" dirty="0">
              <a:latin typeface="Times New Roman"/>
              <a:ea typeface="Times New Roman"/>
            </a:endParaRPr>
          </a:p>
          <a:p>
            <a:pPr marL="342900" indent="-342900" algn="just">
              <a:buFont typeface="Wingdings" pitchFamily="2" charset="2"/>
              <a:buChar char="ü"/>
            </a:pPr>
            <a:r>
              <a:rPr lang="ar-DZ" sz="2000" b="1" dirty="0" smtClean="0">
                <a:latin typeface="Times New Roman"/>
                <a:ea typeface="Times New Roman"/>
                <a:cs typeface="Simplified Arabic"/>
              </a:rPr>
              <a:t>توظيف </a:t>
            </a:r>
            <a:r>
              <a:rPr lang="ar-DZ" sz="2000" b="1" dirty="0">
                <a:latin typeface="Times New Roman"/>
                <a:ea typeface="Times New Roman"/>
                <a:cs typeface="Simplified Arabic"/>
              </a:rPr>
              <a:t>القوة النفسية والجسدية بالتعدي العلني عن الأضعف.</a:t>
            </a:r>
            <a:endParaRPr lang="en-US" sz="1600" b="1" dirty="0">
              <a:latin typeface="Times New Roman"/>
              <a:ea typeface="Times New Roman"/>
            </a:endParaRPr>
          </a:p>
          <a:p>
            <a:pPr marL="342900" indent="-342900" algn="just">
              <a:buFont typeface="Wingdings" pitchFamily="2" charset="2"/>
              <a:buChar char="ü"/>
            </a:pPr>
            <a:r>
              <a:rPr lang="ar-DZ" sz="2000" b="1" dirty="0" smtClean="0">
                <a:latin typeface="Times New Roman"/>
                <a:ea typeface="Times New Roman"/>
                <a:cs typeface="Simplified Arabic"/>
              </a:rPr>
              <a:t> </a:t>
            </a:r>
            <a:r>
              <a:rPr lang="ar-DZ" sz="2000" b="1" dirty="0">
                <a:latin typeface="Times New Roman"/>
                <a:ea typeface="Times New Roman"/>
                <a:cs typeface="Simplified Arabic"/>
              </a:rPr>
              <a:t>تكرار حدوث إيقاع الأذى الفعلي بشكل دائم.</a:t>
            </a:r>
            <a:endParaRPr lang="en-US" sz="1600" b="1" dirty="0">
              <a:latin typeface="Times New Roman"/>
              <a:ea typeface="Times New Roman"/>
            </a:endParaRPr>
          </a:p>
          <a:p>
            <a:pPr marL="342900" indent="-342900" algn="just">
              <a:buFont typeface="Wingdings" pitchFamily="2" charset="2"/>
              <a:buChar char="ü"/>
            </a:pPr>
            <a:r>
              <a:rPr lang="ar-DZ" sz="2000" b="1" dirty="0" smtClean="0">
                <a:latin typeface="Times New Roman"/>
                <a:ea typeface="Times New Roman"/>
                <a:cs typeface="Simplified Arabic"/>
              </a:rPr>
              <a:t> </a:t>
            </a:r>
            <a:r>
              <a:rPr lang="ar-DZ" sz="2000" b="1" dirty="0">
                <a:latin typeface="Times New Roman"/>
                <a:ea typeface="Times New Roman"/>
                <a:cs typeface="Simplified Arabic"/>
              </a:rPr>
              <a:t>تحقيق درجة عالية من </a:t>
            </a:r>
            <a:r>
              <a:rPr lang="ar-DZ" sz="2000" b="1" dirty="0" err="1">
                <a:latin typeface="Times New Roman"/>
                <a:ea typeface="Times New Roman"/>
                <a:cs typeface="Simplified Arabic"/>
              </a:rPr>
              <a:t>الإستمتاع</a:t>
            </a:r>
            <a:r>
              <a:rPr lang="ar-DZ" sz="2000" b="1" dirty="0">
                <a:latin typeface="Times New Roman"/>
                <a:ea typeface="Times New Roman"/>
                <a:cs typeface="Simplified Arabic"/>
              </a:rPr>
              <a:t> النفسي الشخصي عند إلحاق الأذى بالآخرين </a:t>
            </a:r>
            <a:endParaRPr lang="en-US" sz="1600" b="1" dirty="0">
              <a:effectLst/>
              <a:latin typeface="Times New Roman"/>
              <a:ea typeface="Times New Roman"/>
            </a:endParaRPr>
          </a:p>
        </p:txBody>
      </p:sp>
    </p:spTree>
    <p:extLst>
      <p:ext uri="{BB962C8B-B14F-4D97-AF65-F5344CB8AC3E}">
        <p14:creationId xmlns:p14="http://schemas.microsoft.com/office/powerpoint/2010/main" val="3607154269"/>
      </p:ext>
    </p:extLst>
  </p:cSld>
  <p:clrMapOvr>
    <a:masterClrMapping/>
  </p:clrMapOvr>
  <mc:AlternateContent xmlns:mc="http://schemas.openxmlformats.org/markup-compatibility/2006">
    <mc:Choice xmlns:p14="http://schemas.microsoft.com/office/powerpoint/2010/main" Requires="p14">
      <p:transition spd="slow" p14:dur="1200">
        <p14:flip dir="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2000"/>
            <a:lum/>
          </a:blip>
          <a:srcRect/>
          <a:stretch>
            <a:fillRect l="-5000" r="-5000"/>
          </a:stretch>
        </a:blipFill>
        <a:effectLst/>
      </p:bgPr>
    </p:bg>
    <p:spTree>
      <p:nvGrpSpPr>
        <p:cNvPr id="1" name=""/>
        <p:cNvGrpSpPr/>
        <p:nvPr/>
      </p:nvGrpSpPr>
      <p:grpSpPr>
        <a:xfrm>
          <a:off x="0" y="0"/>
          <a:ext cx="0" cy="0"/>
          <a:chOff x="0" y="0"/>
          <a:chExt cx="0" cy="0"/>
        </a:xfrm>
      </p:grpSpPr>
      <p:sp>
        <p:nvSpPr>
          <p:cNvPr id="4" name="مستطيل 3"/>
          <p:cNvSpPr/>
          <p:nvPr/>
        </p:nvSpPr>
        <p:spPr>
          <a:xfrm>
            <a:off x="611560" y="548680"/>
            <a:ext cx="7704856" cy="6124754"/>
          </a:xfrm>
          <a:prstGeom prst="rect">
            <a:avLst/>
          </a:prstGeom>
        </p:spPr>
        <p:txBody>
          <a:bodyPr wrap="square">
            <a:spAutoFit/>
          </a:bodyPr>
          <a:lstStyle/>
          <a:p>
            <a:pPr algn="just"/>
            <a:r>
              <a:rPr lang="ar-DZ" sz="2800" b="1" dirty="0" smtClean="0">
                <a:effectLst/>
                <a:latin typeface="Times New Roman"/>
                <a:ea typeface="Times New Roman"/>
                <a:cs typeface="Simplified Arabic"/>
              </a:rPr>
              <a:t>تمهيد: </a:t>
            </a:r>
            <a:endParaRPr lang="en-US" sz="2000" b="1" dirty="0" smtClean="0">
              <a:effectLst/>
              <a:latin typeface="Times New Roman"/>
              <a:ea typeface="Times New Roman"/>
            </a:endParaRPr>
          </a:p>
          <a:p>
            <a:pPr algn="just"/>
            <a:r>
              <a:rPr lang="ar-DZ" sz="2800" b="1" dirty="0" smtClean="0">
                <a:effectLst/>
                <a:latin typeface="Times New Roman"/>
                <a:ea typeface="Times New Roman"/>
                <a:cs typeface="Simplified Arabic"/>
              </a:rPr>
              <a:t>    يعتبر السلوك المحدد الأساسي لشخصية الإنسان, ومن خلال السلوك يمكن أن نعنف الأفراد إلى شخصيات سوية وأخرى شاذة ومنحرفة ويعتبر العدوان ظاهرة سلوكية واسعة الانتشار خاصة في العصر الحديث حيث يمارسه الأفراد بأساليب متعددة ومتنوعة, وقد تكون تعبيرا باللفظ أو عدوانا بالجسم أو تخريب أو إتلاف ..., وثم يبقى مقتصرا على الافراد وحسب بل أصبح يشمل الجماعات كذلك, وإن السلوك العدواني أحد الخصائص التي يتصف بها الكثير من الأطفال المضطربين سلوكيا وانفعاليا ومع أن العدوانية تعتبر مألوفة في كل المجتمعات تقريبا إلا أن هناك درجات للعدوانية البعض مقبول كالتعدي على الغير وازعاجهم ومن هنا يمكننا طرح التساؤل التالي: ما هو تعريف السلوك العدواني؟ وما هي أشكاله ومظاهره والأسباب التي تؤدي إليه؟ وما هي أهم طرق العلاج المقترحة لهذا السلوك؟</a:t>
            </a:r>
            <a:r>
              <a:rPr lang="fr-FR" sz="2800" b="1" dirty="0" smtClean="0">
                <a:effectLst/>
                <a:latin typeface="Simplified Arabic"/>
                <a:ea typeface="Times New Roman"/>
              </a:rPr>
              <a:t> </a:t>
            </a:r>
            <a:endParaRPr lang="en-US" sz="2000" b="1" dirty="0">
              <a:effectLst/>
              <a:latin typeface="Times New Roman"/>
              <a:ea typeface="Times New Roman"/>
            </a:endParaRPr>
          </a:p>
        </p:txBody>
      </p:sp>
    </p:spTree>
    <p:extLst>
      <p:ext uri="{BB962C8B-B14F-4D97-AF65-F5344CB8AC3E}">
        <p14:creationId xmlns:p14="http://schemas.microsoft.com/office/powerpoint/2010/main" val="1720586625"/>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899592" y="260648"/>
            <a:ext cx="7344816" cy="792088"/>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DZ" sz="2400" b="1" spc="50" dirty="0">
                <a:ln w="11430"/>
                <a:solidFill>
                  <a:schemeClr val="tx1"/>
                </a:solidFill>
                <a:effectLst>
                  <a:outerShdw blurRad="76200" dist="50800" dir="5400000" algn="tl" rotWithShape="0">
                    <a:srgbClr val="000000">
                      <a:alpha val="65000"/>
                    </a:srgbClr>
                  </a:outerShdw>
                </a:effectLst>
              </a:rPr>
              <a:t>الأساليب الإرشادية المستخدمة للتقليل أو التعديل من السلوك العدواني عند الأطفال</a:t>
            </a:r>
            <a:endParaRPr lang="ar-DZ" sz="2400" b="1" spc="50" dirty="0">
              <a:ln w="11430"/>
              <a:solidFill>
                <a:schemeClr val="tx1"/>
              </a:solidFill>
              <a:effectLst>
                <a:outerShdw blurRad="76200" dist="50800" dir="5400000" algn="tl" rotWithShape="0">
                  <a:srgbClr val="000000">
                    <a:alpha val="65000"/>
                  </a:srgbClr>
                </a:outerShdw>
              </a:effectLst>
            </a:endParaRPr>
          </a:p>
        </p:txBody>
      </p:sp>
      <p:sp>
        <p:nvSpPr>
          <p:cNvPr id="5" name="مستطيل مستدير الزوايا 4"/>
          <p:cNvSpPr/>
          <p:nvPr/>
        </p:nvSpPr>
        <p:spPr>
          <a:xfrm>
            <a:off x="6660232" y="1484784"/>
            <a:ext cx="1872208" cy="864096"/>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DZ" sz="2000" b="1" dirty="0">
                <a:ea typeface="Times New Roman"/>
                <a:cs typeface="Simplified Arabic"/>
              </a:rPr>
              <a:t>التعزيز</a:t>
            </a:r>
            <a:endParaRPr lang="ar-DZ" sz="2000" dirty="0"/>
          </a:p>
        </p:txBody>
      </p:sp>
      <p:sp>
        <p:nvSpPr>
          <p:cNvPr id="6" name="مستطيل مستدير الزوايا 5"/>
          <p:cNvSpPr/>
          <p:nvPr/>
        </p:nvSpPr>
        <p:spPr>
          <a:xfrm>
            <a:off x="6660232" y="2492896"/>
            <a:ext cx="1872208" cy="3285196"/>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r>
              <a:rPr lang="ar-DZ" b="1" dirty="0">
                <a:latin typeface="Times New Roman"/>
                <a:ea typeface="Times New Roman"/>
                <a:cs typeface="Simplified Arabic"/>
              </a:rPr>
              <a:t>المعززات الغذائية</a:t>
            </a:r>
            <a:endParaRPr lang="en-US" sz="1400" dirty="0">
              <a:latin typeface="Times New Roman"/>
              <a:ea typeface="Times New Roman"/>
            </a:endParaRPr>
          </a:p>
          <a:p>
            <a:r>
              <a:rPr lang="ar-DZ" b="1" dirty="0">
                <a:latin typeface="Times New Roman"/>
                <a:ea typeface="Times New Roman"/>
                <a:cs typeface="Simplified Arabic"/>
              </a:rPr>
              <a:t>المعززات المادية</a:t>
            </a:r>
            <a:endParaRPr lang="en-US" sz="1400" dirty="0">
              <a:latin typeface="Times New Roman"/>
              <a:ea typeface="Times New Roman"/>
            </a:endParaRPr>
          </a:p>
          <a:p>
            <a:r>
              <a:rPr lang="ar-DZ" b="1" dirty="0">
                <a:latin typeface="Times New Roman"/>
                <a:ea typeface="Times New Roman"/>
                <a:cs typeface="Simplified Arabic"/>
              </a:rPr>
              <a:t>المعززات الرمزية</a:t>
            </a:r>
            <a:endParaRPr lang="en-US" sz="1400" dirty="0">
              <a:latin typeface="Times New Roman"/>
              <a:ea typeface="Times New Roman"/>
            </a:endParaRPr>
          </a:p>
          <a:p>
            <a:r>
              <a:rPr lang="ar-DZ" b="1" dirty="0">
                <a:latin typeface="Times New Roman"/>
                <a:ea typeface="Times New Roman"/>
                <a:cs typeface="Simplified Arabic"/>
              </a:rPr>
              <a:t>المعززات النشاطية</a:t>
            </a:r>
            <a:endParaRPr lang="en-US" sz="1400" dirty="0">
              <a:latin typeface="Times New Roman"/>
              <a:ea typeface="Times New Roman"/>
            </a:endParaRPr>
          </a:p>
          <a:p>
            <a:r>
              <a:rPr lang="ar-DZ" b="1" dirty="0">
                <a:latin typeface="Times New Roman"/>
                <a:ea typeface="Times New Roman"/>
                <a:cs typeface="Simplified Arabic"/>
              </a:rPr>
              <a:t>المعززات الإجتماعية</a:t>
            </a:r>
            <a:endParaRPr lang="en-US" sz="1400" dirty="0">
              <a:effectLst/>
              <a:latin typeface="Times New Roman"/>
              <a:ea typeface="Times New Roman"/>
            </a:endParaRPr>
          </a:p>
        </p:txBody>
      </p:sp>
      <p:sp>
        <p:nvSpPr>
          <p:cNvPr id="7" name="مستطيل 6"/>
          <p:cNvSpPr/>
          <p:nvPr/>
        </p:nvSpPr>
        <p:spPr>
          <a:xfrm>
            <a:off x="5076056" y="4270266"/>
            <a:ext cx="4572000" cy="923330"/>
          </a:xfrm>
          <a:prstGeom prst="rect">
            <a:avLst/>
          </a:prstGeom>
        </p:spPr>
        <p:txBody>
          <a:bodyPr>
            <a:spAutoFit/>
          </a:bodyPr>
          <a:lstStyle/>
          <a:p>
            <a:endParaRPr lang="en-US" dirty="0"/>
          </a:p>
          <a:p>
            <a:endParaRPr lang="en-US" dirty="0"/>
          </a:p>
          <a:p>
            <a:endParaRPr lang="en-US" dirty="0"/>
          </a:p>
        </p:txBody>
      </p:sp>
      <p:sp>
        <p:nvSpPr>
          <p:cNvPr id="8" name="مستطيل مستدير الزوايا 7"/>
          <p:cNvSpPr/>
          <p:nvPr/>
        </p:nvSpPr>
        <p:spPr>
          <a:xfrm>
            <a:off x="3923928" y="1455575"/>
            <a:ext cx="1872208" cy="864096"/>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DZ" sz="2000" b="1" dirty="0"/>
              <a:t>العقاب</a:t>
            </a:r>
            <a:endParaRPr lang="ar-DZ" dirty="0"/>
          </a:p>
        </p:txBody>
      </p:sp>
      <p:sp>
        <p:nvSpPr>
          <p:cNvPr id="9" name="مستطيل مستدير الزوايا 8"/>
          <p:cNvSpPr/>
          <p:nvPr/>
        </p:nvSpPr>
        <p:spPr>
          <a:xfrm>
            <a:off x="3923928" y="2564904"/>
            <a:ext cx="1872208" cy="864096"/>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DZ" sz="2000" b="1" dirty="0"/>
              <a:t>الإطفاء</a:t>
            </a:r>
            <a:endParaRPr lang="ar-DZ" dirty="0"/>
          </a:p>
        </p:txBody>
      </p:sp>
      <p:sp>
        <p:nvSpPr>
          <p:cNvPr id="10" name="مستطيل مستدير الزوايا 9"/>
          <p:cNvSpPr/>
          <p:nvPr/>
        </p:nvSpPr>
        <p:spPr>
          <a:xfrm>
            <a:off x="3923928" y="3717032"/>
            <a:ext cx="1872208" cy="864096"/>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DZ" sz="2000" b="1" dirty="0"/>
              <a:t>التنفير</a:t>
            </a:r>
            <a:endParaRPr lang="ar-DZ" dirty="0"/>
          </a:p>
        </p:txBody>
      </p:sp>
      <p:sp>
        <p:nvSpPr>
          <p:cNvPr id="11" name="مستطيل مستدير الزوايا 10"/>
          <p:cNvSpPr/>
          <p:nvPr/>
        </p:nvSpPr>
        <p:spPr>
          <a:xfrm>
            <a:off x="3923928" y="4913996"/>
            <a:ext cx="1872208" cy="864096"/>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DZ" sz="2000" b="1" dirty="0"/>
              <a:t>التعاقد السلوكي</a:t>
            </a:r>
            <a:endParaRPr lang="en-US" sz="2000" dirty="0"/>
          </a:p>
          <a:p>
            <a:pPr algn="ctr"/>
            <a:endParaRPr lang="ar-DZ" dirty="0"/>
          </a:p>
        </p:txBody>
      </p:sp>
      <p:sp>
        <p:nvSpPr>
          <p:cNvPr id="13" name="مستطيل مستدير الزوايا 12"/>
          <p:cNvSpPr/>
          <p:nvPr/>
        </p:nvSpPr>
        <p:spPr>
          <a:xfrm>
            <a:off x="1187624" y="1455575"/>
            <a:ext cx="1872208" cy="864096"/>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DZ" sz="2000" b="1" dirty="0"/>
              <a:t>الكرسي الخالي</a:t>
            </a:r>
            <a:endParaRPr lang="en-US" sz="2000" dirty="0"/>
          </a:p>
          <a:p>
            <a:pPr algn="ctr"/>
            <a:endParaRPr lang="ar-DZ" dirty="0"/>
          </a:p>
        </p:txBody>
      </p:sp>
      <p:sp>
        <p:nvSpPr>
          <p:cNvPr id="14" name="مستطيل مستدير الزوايا 13"/>
          <p:cNvSpPr/>
          <p:nvPr/>
        </p:nvSpPr>
        <p:spPr>
          <a:xfrm>
            <a:off x="1133319" y="2564904"/>
            <a:ext cx="1872208" cy="864096"/>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DZ" sz="2000" b="1" dirty="0"/>
              <a:t>اللعب</a:t>
            </a:r>
            <a:endParaRPr lang="en-US" dirty="0"/>
          </a:p>
          <a:p>
            <a:pPr algn="ctr"/>
            <a:endParaRPr lang="ar-DZ" dirty="0"/>
          </a:p>
        </p:txBody>
      </p:sp>
      <p:sp>
        <p:nvSpPr>
          <p:cNvPr id="15" name="مستطيل مستدير الزوايا 14"/>
          <p:cNvSpPr/>
          <p:nvPr/>
        </p:nvSpPr>
        <p:spPr>
          <a:xfrm>
            <a:off x="1152220" y="3717032"/>
            <a:ext cx="1872208" cy="864096"/>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DZ" sz="2000" b="1" dirty="0"/>
              <a:t>الإقصاء</a:t>
            </a:r>
            <a:endParaRPr lang="en-US" sz="2000" dirty="0"/>
          </a:p>
          <a:p>
            <a:pPr algn="ctr"/>
            <a:endParaRPr lang="ar-DZ" dirty="0"/>
          </a:p>
        </p:txBody>
      </p:sp>
      <p:sp>
        <p:nvSpPr>
          <p:cNvPr id="16" name="مستطيل مستدير الزوايا 15"/>
          <p:cNvSpPr/>
          <p:nvPr/>
        </p:nvSpPr>
        <p:spPr>
          <a:xfrm>
            <a:off x="1152220" y="4978116"/>
            <a:ext cx="1872208" cy="864096"/>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DZ" sz="2000" b="1" dirty="0"/>
              <a:t>التصحيح الزائد</a:t>
            </a:r>
            <a:endParaRPr lang="en-US" sz="2000" dirty="0"/>
          </a:p>
          <a:p>
            <a:pPr algn="ctr"/>
            <a:endParaRPr lang="ar-DZ" dirty="0"/>
          </a:p>
        </p:txBody>
      </p:sp>
    </p:spTree>
    <p:extLst>
      <p:ext uri="{BB962C8B-B14F-4D97-AF65-F5344CB8AC3E}">
        <p14:creationId xmlns:p14="http://schemas.microsoft.com/office/powerpoint/2010/main" val="2707417420"/>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1000"/>
            <a:lum/>
          </a:blip>
          <a:srcRect/>
          <a:stretch>
            <a:fillRect l="-6000" r="-6000"/>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1115616" y="116632"/>
            <a:ext cx="7344816" cy="648072"/>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DZ" sz="2400" b="1" spc="50" dirty="0">
                <a:ln w="11430"/>
                <a:solidFill>
                  <a:schemeClr val="tx1"/>
                </a:solidFill>
                <a:effectLst>
                  <a:outerShdw blurRad="76200" dist="50800" dir="5400000" algn="tl" rotWithShape="0">
                    <a:srgbClr val="000000">
                      <a:alpha val="65000"/>
                    </a:srgbClr>
                  </a:outerShdw>
                </a:effectLst>
                <a:ea typeface="Times New Roman"/>
                <a:cs typeface="Simplified Arabic"/>
              </a:rPr>
              <a:t>تصميم برنامج ارشادي للقليل أو التخفيف من السلوك العدواني عند الاطفال </a:t>
            </a:r>
            <a:endParaRPr lang="ar-DZ" sz="2400" b="1" spc="50" dirty="0">
              <a:ln w="11430"/>
              <a:solidFill>
                <a:schemeClr val="tx1"/>
              </a:solidFill>
              <a:effectLst>
                <a:outerShdw blurRad="76200" dist="50800" dir="5400000" algn="tl" rotWithShape="0">
                  <a:srgbClr val="000000">
                    <a:alpha val="65000"/>
                  </a:srgbClr>
                </a:outerShdw>
              </a:effectLst>
            </a:endParaRPr>
          </a:p>
        </p:txBody>
      </p:sp>
      <p:sp>
        <p:nvSpPr>
          <p:cNvPr id="5" name="مستطيل 4"/>
          <p:cNvSpPr/>
          <p:nvPr/>
        </p:nvSpPr>
        <p:spPr>
          <a:xfrm>
            <a:off x="755576" y="908720"/>
            <a:ext cx="7992888" cy="5032147"/>
          </a:xfrm>
          <a:prstGeom prst="rect">
            <a:avLst/>
          </a:prstGeom>
        </p:spPr>
        <p:txBody>
          <a:bodyPr wrap="square">
            <a:spAutoFit/>
          </a:bodyPr>
          <a:lstStyle/>
          <a:p>
            <a:pPr algn="just">
              <a:lnSpc>
                <a:spcPct val="115000"/>
              </a:lnSpc>
            </a:pPr>
            <a:r>
              <a:rPr lang="ar-DZ" b="1" dirty="0">
                <a:latin typeface="Times New Roman"/>
                <a:ea typeface="Times New Roman"/>
                <a:cs typeface="Simplified Arabic"/>
              </a:rPr>
              <a:t>* </a:t>
            </a:r>
            <a:r>
              <a:rPr lang="ar-DZ" sz="2000" b="1" dirty="0">
                <a:latin typeface="Times New Roman"/>
                <a:ea typeface="Times New Roman"/>
                <a:cs typeface="Simplified Arabic"/>
              </a:rPr>
              <a:t>التعريف بالبرنامج الارشادي : </a:t>
            </a:r>
            <a:endParaRPr lang="en-US" sz="1600" b="1" dirty="0">
              <a:latin typeface="Times New Roman"/>
              <a:ea typeface="Times New Roman"/>
            </a:endParaRPr>
          </a:p>
          <a:p>
            <a:pPr algn="just"/>
            <a:r>
              <a:rPr lang="ar-DZ" sz="2000" b="1" dirty="0">
                <a:latin typeface="Times New Roman"/>
                <a:ea typeface="Times New Roman"/>
                <a:cs typeface="Simplified Arabic"/>
              </a:rPr>
              <a:t>قمنا بتصميم برنامج ارشادي يتضمن العلاج باللعب للتخفيف من السلوك العدواني عند الطفل اعتمادا على نظرية السلوكية باعتبارها النظرية الملائمة للإرشاد أو علاج سلوك العدوان أو العنف عند الأطفال, وقد تضمن هذا البرنامج 11 جلسة ارشادية بنوعيها الفردية والجماعية .</a:t>
            </a:r>
            <a:endParaRPr lang="en-US" sz="1600" b="1" dirty="0">
              <a:latin typeface="Times New Roman"/>
              <a:ea typeface="Times New Roman"/>
            </a:endParaRPr>
          </a:p>
          <a:p>
            <a:pPr algn="just"/>
            <a:r>
              <a:rPr lang="ar-DZ" sz="2000" b="1" dirty="0">
                <a:latin typeface="Times New Roman"/>
                <a:ea typeface="Times New Roman"/>
                <a:cs typeface="Simplified Arabic"/>
              </a:rPr>
              <a:t>* كيفية تطبيق البرنامج : </a:t>
            </a:r>
            <a:endParaRPr lang="en-US" sz="1600" b="1" dirty="0">
              <a:latin typeface="Times New Roman"/>
              <a:ea typeface="Times New Roman"/>
            </a:endParaRPr>
          </a:p>
          <a:p>
            <a:pPr algn="just"/>
            <a:r>
              <a:rPr lang="ar-DZ" sz="2000" b="1" dirty="0">
                <a:latin typeface="Times New Roman"/>
                <a:ea typeface="Times New Roman"/>
                <a:cs typeface="Simplified Arabic"/>
              </a:rPr>
              <a:t>يمكن أن يطبق البرنامج الإرشادي من طرف المرشد أو المعلم أو أحد أو جماعية مع مجموعة من الأطفال يشتركون في نفس السمات وفي نفس المرحلة العمرية ويعانون من نفس المشكلة ( السلوك العدواني).</a:t>
            </a:r>
            <a:endParaRPr lang="en-US" sz="1600" b="1" dirty="0">
              <a:latin typeface="Times New Roman"/>
              <a:ea typeface="Times New Roman"/>
            </a:endParaRPr>
          </a:p>
          <a:p>
            <a:pPr algn="just"/>
            <a:r>
              <a:rPr lang="ar-DZ" sz="2000" b="1" dirty="0">
                <a:latin typeface="Times New Roman"/>
                <a:ea typeface="Times New Roman"/>
                <a:cs typeface="Simplified Arabic"/>
              </a:rPr>
              <a:t> </a:t>
            </a:r>
            <a:r>
              <a:rPr lang="ar-DZ" sz="2000" b="1" dirty="0" smtClean="0">
                <a:latin typeface="Times New Roman"/>
                <a:ea typeface="Times New Roman"/>
                <a:cs typeface="Simplified Arabic"/>
              </a:rPr>
              <a:t>* </a:t>
            </a:r>
            <a:r>
              <a:rPr lang="ar-DZ" sz="2000" b="1" dirty="0">
                <a:latin typeface="Times New Roman"/>
                <a:ea typeface="Times New Roman"/>
                <a:cs typeface="Simplified Arabic"/>
              </a:rPr>
              <a:t>أهداف البرنامج : </a:t>
            </a:r>
            <a:endParaRPr lang="en-US" sz="1600" b="1" dirty="0">
              <a:latin typeface="Times New Roman"/>
              <a:ea typeface="Times New Roman"/>
            </a:endParaRPr>
          </a:p>
          <a:p>
            <a:pPr algn="just"/>
            <a:r>
              <a:rPr lang="ar-DZ" sz="2000" b="1" dirty="0">
                <a:latin typeface="Times New Roman"/>
                <a:ea typeface="Times New Roman"/>
                <a:cs typeface="Simplified Arabic"/>
              </a:rPr>
              <a:t>نركز أثناء تطبيق البرنامج الارشادي أو العلاجي على صور وأشكال السلوك العدواني عند الطفل ( عدوان نحو الذات, عدوان نحو الآخرين, عدوان نحو الممتلكات ) </a:t>
            </a:r>
            <a:endParaRPr lang="en-US" sz="1600" b="1" dirty="0">
              <a:latin typeface="Times New Roman"/>
              <a:ea typeface="Times New Roman"/>
            </a:endParaRPr>
          </a:p>
          <a:p>
            <a:pPr algn="just"/>
            <a:r>
              <a:rPr lang="ar-DZ" sz="2000" b="1" dirty="0">
                <a:latin typeface="Times New Roman"/>
                <a:ea typeface="Times New Roman"/>
                <a:cs typeface="Simplified Arabic"/>
              </a:rPr>
              <a:t>- مساعدة الطفل على التخلص من سلوكه العدواني والتخفيف منه .</a:t>
            </a:r>
            <a:endParaRPr lang="en-US" sz="1600" b="1" dirty="0">
              <a:latin typeface="Times New Roman"/>
              <a:ea typeface="Times New Roman"/>
            </a:endParaRPr>
          </a:p>
          <a:p>
            <a:pPr algn="just"/>
            <a:r>
              <a:rPr lang="ar-DZ" sz="2000" b="1" dirty="0">
                <a:latin typeface="Times New Roman"/>
                <a:ea typeface="Times New Roman"/>
                <a:cs typeface="Simplified Arabic"/>
              </a:rPr>
              <a:t>- مساعدة الطفل على التعبير اللفظي و اسقاط مشاعره انفعالاته في مواقف اللعب . </a:t>
            </a:r>
            <a:endParaRPr lang="en-US" sz="1600" b="1" dirty="0">
              <a:latin typeface="Times New Roman"/>
              <a:ea typeface="Times New Roman"/>
            </a:endParaRPr>
          </a:p>
          <a:p>
            <a:pPr algn="just"/>
            <a:r>
              <a:rPr lang="ar-DZ" sz="2000" b="1" dirty="0">
                <a:latin typeface="Times New Roman"/>
                <a:ea typeface="Times New Roman"/>
                <a:cs typeface="Simplified Arabic"/>
              </a:rPr>
              <a:t>- مساعدة الطفل على تجاوز حدود الواقع وتلبية حاجياته و اشباع رغباته بصورة تعويضية.</a:t>
            </a:r>
            <a:endParaRPr lang="en-US" sz="1600" b="1" dirty="0">
              <a:latin typeface="Times New Roman"/>
              <a:ea typeface="Times New Roman"/>
            </a:endParaRPr>
          </a:p>
          <a:p>
            <a:pPr algn="just"/>
            <a:r>
              <a:rPr lang="ar-DZ" sz="2000" b="1" dirty="0">
                <a:latin typeface="Times New Roman"/>
                <a:ea typeface="Times New Roman"/>
                <a:cs typeface="Simplified Arabic"/>
              </a:rPr>
              <a:t>- مساعدة الطفل على فهم وجهات نظر الآخرين من خلال لعب أدوارهم .</a:t>
            </a:r>
            <a:endParaRPr lang="en-US" sz="1600" b="1" dirty="0">
              <a:latin typeface="Times New Roman"/>
              <a:ea typeface="Times New Roman"/>
            </a:endParaRPr>
          </a:p>
          <a:p>
            <a:pPr algn="just"/>
            <a:r>
              <a:rPr lang="ar-DZ" sz="2000" b="1" dirty="0">
                <a:latin typeface="Times New Roman"/>
                <a:ea typeface="Times New Roman"/>
                <a:cs typeface="Simplified Arabic"/>
              </a:rPr>
              <a:t>- منح, الطفل البدائل الايجابية لسلوكه العدواني .</a:t>
            </a:r>
            <a:endParaRPr lang="en-US" sz="1600" b="1" dirty="0">
              <a:effectLst/>
              <a:latin typeface="Times New Roman"/>
              <a:ea typeface="Times New Roman"/>
            </a:endParaRPr>
          </a:p>
        </p:txBody>
      </p:sp>
    </p:spTree>
    <p:extLst>
      <p:ext uri="{BB962C8B-B14F-4D97-AF65-F5344CB8AC3E}">
        <p14:creationId xmlns:p14="http://schemas.microsoft.com/office/powerpoint/2010/main" val="2560784691"/>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
        <p:nvSpPr>
          <p:cNvPr id="6" name="مستطيل مستدير الزوايا 5"/>
          <p:cNvSpPr/>
          <p:nvPr/>
        </p:nvSpPr>
        <p:spPr>
          <a:xfrm>
            <a:off x="2555776" y="117913"/>
            <a:ext cx="4320480" cy="792088"/>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DZ" sz="2400" b="1" dirty="0">
                <a:ea typeface="Times New Roman"/>
                <a:cs typeface="Simplified Arabic"/>
              </a:rPr>
              <a:t>الفنيات المستخدمة في العلاج باللعب </a:t>
            </a:r>
            <a:endParaRPr lang="ar-DZ" sz="2400" dirty="0"/>
          </a:p>
        </p:txBody>
      </p:sp>
      <p:sp>
        <p:nvSpPr>
          <p:cNvPr id="7" name="سداسي 6"/>
          <p:cNvSpPr/>
          <p:nvPr/>
        </p:nvSpPr>
        <p:spPr>
          <a:xfrm>
            <a:off x="5835321" y="1052736"/>
            <a:ext cx="1905031" cy="1296144"/>
          </a:xfrm>
          <a:prstGeom prst="hexagon">
            <a:avLst/>
          </a:prstGeom>
        </p:spPr>
        <p:style>
          <a:lnRef idx="3">
            <a:schemeClr val="lt1"/>
          </a:lnRef>
          <a:fillRef idx="1">
            <a:schemeClr val="accent2"/>
          </a:fillRef>
          <a:effectRef idx="1">
            <a:schemeClr val="accent2"/>
          </a:effectRef>
          <a:fontRef idx="minor">
            <a:schemeClr val="lt1"/>
          </a:fontRef>
        </p:style>
        <p:txBody>
          <a:bodyPr rtlCol="1" anchor="ctr"/>
          <a:lstStyle/>
          <a:p>
            <a:r>
              <a:rPr lang="ar-DZ" dirty="0">
                <a:solidFill>
                  <a:schemeClr val="tx1"/>
                </a:solidFill>
                <a:latin typeface="Times New Roman"/>
                <a:ea typeface="Times New Roman"/>
                <a:cs typeface="Simplified Arabic"/>
              </a:rPr>
              <a:t>1- </a:t>
            </a:r>
            <a:r>
              <a:rPr lang="ar-DZ" b="1" dirty="0">
                <a:solidFill>
                  <a:schemeClr val="tx1"/>
                </a:solidFill>
                <a:latin typeface="Times New Roman"/>
                <a:ea typeface="Times New Roman"/>
                <a:cs typeface="Simplified Arabic"/>
              </a:rPr>
              <a:t>لعب الأدوار</a:t>
            </a:r>
            <a:endParaRPr lang="en-US" sz="1400" dirty="0">
              <a:solidFill>
                <a:schemeClr val="tx1"/>
              </a:solidFill>
              <a:latin typeface="Times New Roman"/>
              <a:ea typeface="Times New Roman"/>
            </a:endParaRPr>
          </a:p>
        </p:txBody>
      </p:sp>
      <p:sp>
        <p:nvSpPr>
          <p:cNvPr id="8" name="سداسي 7"/>
          <p:cNvSpPr/>
          <p:nvPr/>
        </p:nvSpPr>
        <p:spPr>
          <a:xfrm>
            <a:off x="3707904" y="2132856"/>
            <a:ext cx="2232248" cy="1296144"/>
          </a:xfrm>
          <a:prstGeom prst="hexagon">
            <a:avLst/>
          </a:prstGeom>
        </p:spPr>
        <p:style>
          <a:lnRef idx="3">
            <a:schemeClr val="lt1"/>
          </a:lnRef>
          <a:fillRef idx="1">
            <a:schemeClr val="accent2"/>
          </a:fillRef>
          <a:effectRef idx="1">
            <a:schemeClr val="accent2"/>
          </a:effectRef>
          <a:fontRef idx="minor">
            <a:schemeClr val="lt1"/>
          </a:fontRef>
        </p:style>
        <p:txBody>
          <a:bodyPr rtlCol="1" anchor="ctr"/>
          <a:lstStyle/>
          <a:p>
            <a:pPr algn="ctr"/>
            <a:r>
              <a:rPr lang="ar-DZ" b="1" dirty="0">
                <a:solidFill>
                  <a:schemeClr val="tx1"/>
                </a:solidFill>
                <a:latin typeface="Times New Roman"/>
                <a:ea typeface="Times New Roman"/>
                <a:cs typeface="Simplified Arabic"/>
              </a:rPr>
              <a:t>3- لعبة ترتيب الصور</a:t>
            </a:r>
            <a:r>
              <a:rPr lang="ar-DZ" dirty="0">
                <a:solidFill>
                  <a:schemeClr val="tx1"/>
                </a:solidFill>
                <a:latin typeface="Times New Roman"/>
                <a:ea typeface="Times New Roman"/>
                <a:cs typeface="Simplified Arabic"/>
              </a:rPr>
              <a:t> </a:t>
            </a:r>
            <a:endParaRPr lang="en-US" sz="1400" dirty="0">
              <a:solidFill>
                <a:schemeClr val="tx1"/>
              </a:solidFill>
              <a:latin typeface="Times New Roman"/>
              <a:ea typeface="Times New Roman"/>
            </a:endParaRPr>
          </a:p>
        </p:txBody>
      </p:sp>
      <p:sp>
        <p:nvSpPr>
          <p:cNvPr id="9" name="سداسي 8"/>
          <p:cNvSpPr/>
          <p:nvPr/>
        </p:nvSpPr>
        <p:spPr>
          <a:xfrm>
            <a:off x="1835696" y="1124744"/>
            <a:ext cx="2232248" cy="1296144"/>
          </a:xfrm>
          <a:prstGeom prst="hexagon">
            <a:avLst/>
          </a:prstGeom>
        </p:spPr>
        <p:style>
          <a:lnRef idx="3">
            <a:schemeClr val="lt1"/>
          </a:lnRef>
          <a:fillRef idx="1">
            <a:schemeClr val="accent2"/>
          </a:fillRef>
          <a:effectRef idx="1">
            <a:schemeClr val="accent2"/>
          </a:effectRef>
          <a:fontRef idx="minor">
            <a:schemeClr val="lt1"/>
          </a:fontRef>
        </p:style>
        <p:txBody>
          <a:bodyPr rtlCol="1" anchor="ctr"/>
          <a:lstStyle/>
          <a:p>
            <a:r>
              <a:rPr lang="ar-DZ" dirty="0">
                <a:solidFill>
                  <a:schemeClr val="tx1"/>
                </a:solidFill>
                <a:latin typeface="Times New Roman"/>
                <a:ea typeface="Times New Roman"/>
                <a:cs typeface="Simplified Arabic"/>
              </a:rPr>
              <a:t>2</a:t>
            </a:r>
            <a:r>
              <a:rPr lang="ar-DZ" b="1" dirty="0">
                <a:solidFill>
                  <a:schemeClr val="tx1"/>
                </a:solidFill>
                <a:latin typeface="Times New Roman"/>
                <a:ea typeface="Times New Roman"/>
                <a:cs typeface="Simplified Arabic"/>
              </a:rPr>
              <a:t>- اللعب الحر </a:t>
            </a:r>
            <a:endParaRPr lang="en-US" sz="1400" dirty="0">
              <a:solidFill>
                <a:schemeClr val="tx1"/>
              </a:solidFill>
              <a:latin typeface="Times New Roman"/>
              <a:ea typeface="Times New Roman"/>
            </a:endParaRPr>
          </a:p>
        </p:txBody>
      </p:sp>
      <p:sp>
        <p:nvSpPr>
          <p:cNvPr id="10" name="سداسي 9"/>
          <p:cNvSpPr/>
          <p:nvPr/>
        </p:nvSpPr>
        <p:spPr>
          <a:xfrm>
            <a:off x="5940152" y="4437112"/>
            <a:ext cx="1800200" cy="1296144"/>
          </a:xfrm>
          <a:prstGeom prst="hexagon">
            <a:avLst/>
          </a:prstGeom>
        </p:spPr>
        <p:style>
          <a:lnRef idx="3">
            <a:schemeClr val="lt1"/>
          </a:lnRef>
          <a:fillRef idx="1">
            <a:schemeClr val="accent2"/>
          </a:fillRef>
          <a:effectRef idx="1">
            <a:schemeClr val="accent2"/>
          </a:effectRef>
          <a:fontRef idx="minor">
            <a:schemeClr val="lt1"/>
          </a:fontRef>
        </p:style>
        <p:txBody>
          <a:bodyPr rtlCol="1" anchor="ctr"/>
          <a:lstStyle/>
          <a:p>
            <a:r>
              <a:rPr lang="ar-DZ" b="1" dirty="0">
                <a:solidFill>
                  <a:schemeClr val="tx1"/>
                </a:solidFill>
                <a:latin typeface="Times New Roman"/>
                <a:ea typeface="Times New Roman"/>
                <a:cs typeface="Simplified Arabic"/>
              </a:rPr>
              <a:t>6- لعبة الحبل </a:t>
            </a:r>
            <a:endParaRPr lang="en-US" sz="1400" dirty="0">
              <a:solidFill>
                <a:schemeClr val="tx1"/>
              </a:solidFill>
              <a:latin typeface="Times New Roman"/>
              <a:ea typeface="Times New Roman"/>
            </a:endParaRPr>
          </a:p>
        </p:txBody>
      </p:sp>
      <p:sp>
        <p:nvSpPr>
          <p:cNvPr id="11" name="سداسي 10"/>
          <p:cNvSpPr/>
          <p:nvPr/>
        </p:nvSpPr>
        <p:spPr>
          <a:xfrm>
            <a:off x="3779912" y="3645024"/>
            <a:ext cx="2055409" cy="1296144"/>
          </a:xfrm>
          <a:prstGeom prst="hexagon">
            <a:avLst/>
          </a:prstGeom>
        </p:spPr>
        <p:style>
          <a:lnRef idx="3">
            <a:schemeClr val="lt1"/>
          </a:lnRef>
          <a:fillRef idx="1">
            <a:schemeClr val="accent2"/>
          </a:fillRef>
          <a:effectRef idx="1">
            <a:schemeClr val="accent2"/>
          </a:effectRef>
          <a:fontRef idx="minor">
            <a:schemeClr val="lt1"/>
          </a:fontRef>
        </p:style>
        <p:txBody>
          <a:bodyPr rtlCol="1" anchor="ctr"/>
          <a:lstStyle/>
          <a:p>
            <a:r>
              <a:rPr lang="ar-DZ" b="1" dirty="0">
                <a:solidFill>
                  <a:schemeClr val="tx1"/>
                </a:solidFill>
                <a:latin typeface="Times New Roman"/>
                <a:ea typeface="Times New Roman"/>
                <a:cs typeface="Simplified Arabic"/>
              </a:rPr>
              <a:t>4- لعبة التركيب</a:t>
            </a:r>
            <a:endParaRPr lang="en-US" sz="1400" dirty="0">
              <a:solidFill>
                <a:schemeClr val="tx1"/>
              </a:solidFill>
              <a:latin typeface="Times New Roman"/>
              <a:ea typeface="Times New Roman"/>
            </a:endParaRPr>
          </a:p>
        </p:txBody>
      </p:sp>
      <p:sp>
        <p:nvSpPr>
          <p:cNvPr id="12" name="سداسي 11"/>
          <p:cNvSpPr/>
          <p:nvPr/>
        </p:nvSpPr>
        <p:spPr>
          <a:xfrm>
            <a:off x="1979712" y="4509120"/>
            <a:ext cx="2016224" cy="1296144"/>
          </a:xfrm>
          <a:prstGeom prst="hexagon">
            <a:avLst/>
          </a:prstGeom>
        </p:spPr>
        <p:style>
          <a:lnRef idx="3">
            <a:schemeClr val="lt1"/>
          </a:lnRef>
          <a:fillRef idx="1">
            <a:schemeClr val="accent2"/>
          </a:fillRef>
          <a:effectRef idx="1">
            <a:schemeClr val="accent2"/>
          </a:effectRef>
          <a:fontRef idx="minor">
            <a:schemeClr val="lt1"/>
          </a:fontRef>
        </p:style>
        <p:txBody>
          <a:bodyPr rtlCol="1" anchor="ctr"/>
          <a:lstStyle/>
          <a:p>
            <a:pPr algn="ctr"/>
            <a:r>
              <a:rPr lang="ar-DZ" dirty="0">
                <a:solidFill>
                  <a:schemeClr val="tx1"/>
                </a:solidFill>
                <a:latin typeface="Times New Roman"/>
                <a:ea typeface="Times New Roman"/>
                <a:cs typeface="Simplified Arabic"/>
              </a:rPr>
              <a:t>5</a:t>
            </a:r>
            <a:r>
              <a:rPr lang="ar-DZ" b="1" dirty="0">
                <a:solidFill>
                  <a:schemeClr val="tx1"/>
                </a:solidFill>
                <a:latin typeface="Times New Roman"/>
                <a:ea typeface="Times New Roman"/>
                <a:cs typeface="Simplified Arabic"/>
              </a:rPr>
              <a:t>- لعبة وضع الكريات داخل السلة </a:t>
            </a:r>
            <a:endParaRPr lang="en-US" sz="1400" dirty="0">
              <a:solidFill>
                <a:schemeClr val="tx1"/>
              </a:solidFill>
              <a:latin typeface="Times New Roman"/>
              <a:ea typeface="Times New Roman"/>
            </a:endParaRPr>
          </a:p>
        </p:txBody>
      </p:sp>
    </p:spTree>
    <p:extLst>
      <p:ext uri="{BB962C8B-B14F-4D97-AF65-F5344CB8AC3E}">
        <p14:creationId xmlns:p14="http://schemas.microsoft.com/office/powerpoint/2010/main" val="1411017935"/>
      </p:ext>
    </p:extLst>
  </p:cSld>
  <p:clrMapOvr>
    <a:masterClrMapping/>
  </p:clrMapOvr>
  <mc:AlternateContent xmlns:mc="http://schemas.openxmlformats.org/markup-compatibility/2006">
    <mc:Choice xmlns:p14="http://schemas.microsoft.com/office/powerpoint/2010/main" Requires="p14">
      <p:transition spd="slow" p14:dur="2000">
        <p14:ferris dir="r"/>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aphicFrame>
        <p:nvGraphicFramePr>
          <p:cNvPr id="4" name="جدول 3"/>
          <p:cNvGraphicFramePr>
            <a:graphicFrameLocks noGrp="1"/>
          </p:cNvGraphicFramePr>
          <p:nvPr>
            <p:extLst>
              <p:ext uri="{D42A27DB-BD31-4B8C-83A1-F6EECF244321}">
                <p14:modId xmlns:p14="http://schemas.microsoft.com/office/powerpoint/2010/main" val="1037166942"/>
              </p:ext>
            </p:extLst>
          </p:nvPr>
        </p:nvGraphicFramePr>
        <p:xfrm>
          <a:off x="1522730" y="1668621"/>
          <a:ext cx="6098540" cy="4632960"/>
        </p:xfrm>
        <a:graphic>
          <a:graphicData uri="http://schemas.openxmlformats.org/drawingml/2006/table">
            <a:tbl>
              <a:tblPr rtl="1" firstRow="1" firstCol="1" bandRow="1">
                <a:tableStyleId>{5C22544A-7EE6-4342-B048-85BDC9FD1C3A}</a:tableStyleId>
              </a:tblPr>
              <a:tblGrid>
                <a:gridCol w="1461770"/>
                <a:gridCol w="1216025"/>
                <a:gridCol w="990600"/>
                <a:gridCol w="2430145"/>
              </a:tblGrid>
              <a:tr h="0">
                <a:tc>
                  <a:txBody>
                    <a:bodyPr/>
                    <a:lstStyle/>
                    <a:p>
                      <a:pPr algn="ctr" rtl="1">
                        <a:spcAft>
                          <a:spcPts val="0"/>
                        </a:spcAft>
                      </a:pPr>
                      <a:r>
                        <a:rPr lang="ar-DZ" sz="1600" b="1" dirty="0">
                          <a:solidFill>
                            <a:schemeClr val="tx1"/>
                          </a:solidFill>
                          <a:effectLst/>
                        </a:rPr>
                        <a:t>الجلسات</a:t>
                      </a:r>
                      <a:endParaRPr lang="en-US" sz="1200" b="1" dirty="0">
                        <a:solidFill>
                          <a:schemeClr val="tx1"/>
                        </a:solidFill>
                        <a:effectLst/>
                        <a:latin typeface="Times New Roman"/>
                        <a:ea typeface="Times New Roman"/>
                      </a:endParaRPr>
                    </a:p>
                  </a:txBody>
                  <a:tcPr marL="68580" marR="68580" marT="0" marB="0"/>
                </a:tc>
                <a:tc>
                  <a:txBody>
                    <a:bodyPr/>
                    <a:lstStyle/>
                    <a:p>
                      <a:pPr algn="ctr" rtl="1">
                        <a:spcAft>
                          <a:spcPts val="0"/>
                        </a:spcAft>
                      </a:pPr>
                      <a:r>
                        <a:rPr lang="ar-DZ" sz="1600" b="1" dirty="0">
                          <a:solidFill>
                            <a:schemeClr val="tx1"/>
                          </a:solidFill>
                          <a:effectLst/>
                        </a:rPr>
                        <a:t>التقنيات المستخدمة</a:t>
                      </a:r>
                      <a:endParaRPr lang="en-US" sz="1200" b="1" dirty="0">
                        <a:solidFill>
                          <a:schemeClr val="tx1"/>
                        </a:solidFill>
                        <a:effectLst/>
                        <a:latin typeface="Times New Roman"/>
                        <a:ea typeface="Times New Roman"/>
                      </a:endParaRPr>
                    </a:p>
                  </a:txBody>
                  <a:tcPr marL="68580" marR="68580" marT="0" marB="0"/>
                </a:tc>
                <a:tc>
                  <a:txBody>
                    <a:bodyPr/>
                    <a:lstStyle/>
                    <a:p>
                      <a:pPr algn="ctr" rtl="1">
                        <a:spcAft>
                          <a:spcPts val="0"/>
                        </a:spcAft>
                      </a:pPr>
                      <a:r>
                        <a:rPr lang="ar-DZ" sz="1600" b="1" dirty="0">
                          <a:solidFill>
                            <a:schemeClr val="tx1"/>
                          </a:solidFill>
                          <a:effectLst/>
                        </a:rPr>
                        <a:t>أدوات اللعب</a:t>
                      </a:r>
                      <a:endParaRPr lang="en-US" sz="1200" b="1" dirty="0">
                        <a:solidFill>
                          <a:schemeClr val="tx1"/>
                        </a:solidFill>
                        <a:effectLst/>
                        <a:latin typeface="Times New Roman"/>
                        <a:ea typeface="Times New Roman"/>
                      </a:endParaRPr>
                    </a:p>
                  </a:txBody>
                  <a:tcPr marL="68580" marR="68580" marT="0" marB="0"/>
                </a:tc>
                <a:tc>
                  <a:txBody>
                    <a:bodyPr/>
                    <a:lstStyle/>
                    <a:p>
                      <a:pPr algn="ctr" rtl="1">
                        <a:spcAft>
                          <a:spcPts val="0"/>
                        </a:spcAft>
                      </a:pPr>
                      <a:r>
                        <a:rPr lang="ar-DZ" sz="1600" b="1" dirty="0">
                          <a:solidFill>
                            <a:schemeClr val="tx1"/>
                          </a:solidFill>
                          <a:effectLst/>
                        </a:rPr>
                        <a:t>الأهداف</a:t>
                      </a:r>
                      <a:endParaRPr lang="en-US" sz="1200" b="1" dirty="0">
                        <a:solidFill>
                          <a:schemeClr val="tx1"/>
                        </a:solidFill>
                        <a:effectLst/>
                        <a:latin typeface="Times New Roman"/>
                        <a:ea typeface="Times New Roman"/>
                      </a:endParaRPr>
                    </a:p>
                  </a:txBody>
                  <a:tcPr marL="68580" marR="68580" marT="0" marB="0"/>
                </a:tc>
              </a:tr>
              <a:tr h="0">
                <a:tc>
                  <a:txBody>
                    <a:bodyPr/>
                    <a:lstStyle/>
                    <a:p>
                      <a:pPr algn="r" rtl="1">
                        <a:spcAft>
                          <a:spcPts val="0"/>
                        </a:spcAft>
                      </a:pPr>
                      <a:r>
                        <a:rPr lang="ar-DZ" sz="1600" b="1" dirty="0">
                          <a:solidFill>
                            <a:schemeClr val="tx1"/>
                          </a:solidFill>
                          <a:effectLst/>
                        </a:rPr>
                        <a:t>الجلسة الأولى (جماعية)</a:t>
                      </a:r>
                      <a:endParaRPr lang="en-US" sz="1200" b="1" dirty="0">
                        <a:solidFill>
                          <a:schemeClr val="tx1"/>
                        </a:solidFill>
                        <a:effectLst/>
                        <a:latin typeface="Times New Roman"/>
                        <a:ea typeface="Times New Roman"/>
                      </a:endParaRPr>
                    </a:p>
                  </a:txBody>
                  <a:tcPr marL="68580" marR="68580" marT="0" marB="0"/>
                </a:tc>
                <a:tc>
                  <a:txBody>
                    <a:bodyPr/>
                    <a:lstStyle/>
                    <a:p>
                      <a:pPr algn="just" rtl="1">
                        <a:spcAft>
                          <a:spcPts val="0"/>
                        </a:spcAft>
                      </a:pPr>
                      <a:r>
                        <a:rPr lang="ar-DZ" sz="1600" b="1" dirty="0">
                          <a:solidFill>
                            <a:schemeClr val="tx1"/>
                          </a:solidFill>
                          <a:effectLst/>
                        </a:rPr>
                        <a:t>الارشاد</a:t>
                      </a:r>
                      <a:endParaRPr lang="en-US" sz="1200" b="1" dirty="0">
                        <a:solidFill>
                          <a:schemeClr val="tx1"/>
                        </a:solidFill>
                        <a:effectLst/>
                        <a:latin typeface="Times New Roman"/>
                        <a:ea typeface="Times New Roman"/>
                      </a:endParaRPr>
                    </a:p>
                  </a:txBody>
                  <a:tcPr marL="68580" marR="68580" marT="0" marB="0"/>
                </a:tc>
                <a:tc>
                  <a:txBody>
                    <a:bodyPr/>
                    <a:lstStyle/>
                    <a:p>
                      <a:pPr algn="just" rtl="1">
                        <a:spcAft>
                          <a:spcPts val="0"/>
                        </a:spcAft>
                      </a:pPr>
                      <a:r>
                        <a:rPr lang="ar-DZ" sz="1600" b="1" dirty="0">
                          <a:solidFill>
                            <a:schemeClr val="tx1"/>
                          </a:solidFill>
                          <a:effectLst/>
                        </a:rPr>
                        <a:t>غرفة اللعب</a:t>
                      </a:r>
                      <a:endParaRPr lang="en-US" sz="1200" b="1" dirty="0">
                        <a:solidFill>
                          <a:schemeClr val="tx1"/>
                        </a:solidFill>
                        <a:effectLst/>
                        <a:latin typeface="Times New Roman"/>
                        <a:ea typeface="Times New Roman"/>
                      </a:endParaRPr>
                    </a:p>
                  </a:txBody>
                  <a:tcPr marL="68580" marR="68580" marT="0" marB="0"/>
                </a:tc>
                <a:tc>
                  <a:txBody>
                    <a:bodyPr/>
                    <a:lstStyle/>
                    <a:p>
                      <a:pPr algn="just" rtl="1">
                        <a:spcAft>
                          <a:spcPts val="0"/>
                        </a:spcAft>
                      </a:pPr>
                      <a:r>
                        <a:rPr lang="ar-DZ" sz="1600" b="1">
                          <a:solidFill>
                            <a:schemeClr val="tx1"/>
                          </a:solidFill>
                          <a:effectLst/>
                        </a:rPr>
                        <a:t>- تقديم البرنامج</a:t>
                      </a:r>
                      <a:endParaRPr lang="en-US" sz="1200" b="1">
                        <a:solidFill>
                          <a:schemeClr val="tx1"/>
                        </a:solidFill>
                        <a:effectLst/>
                      </a:endParaRPr>
                    </a:p>
                    <a:p>
                      <a:pPr algn="just" rtl="1">
                        <a:spcAft>
                          <a:spcPts val="0"/>
                        </a:spcAft>
                      </a:pPr>
                      <a:r>
                        <a:rPr lang="ar-DZ" sz="1600" b="1">
                          <a:solidFill>
                            <a:schemeClr val="tx1"/>
                          </a:solidFill>
                          <a:effectLst/>
                        </a:rPr>
                        <a:t>- تجديد أهداف البرنامج </a:t>
                      </a:r>
                      <a:endParaRPr lang="en-US" sz="1200" b="1">
                        <a:solidFill>
                          <a:schemeClr val="tx1"/>
                        </a:solidFill>
                        <a:effectLst/>
                      </a:endParaRPr>
                    </a:p>
                    <a:p>
                      <a:pPr algn="just" rtl="1">
                        <a:spcAft>
                          <a:spcPts val="0"/>
                        </a:spcAft>
                      </a:pPr>
                      <a:r>
                        <a:rPr lang="ar-DZ" sz="1600" b="1">
                          <a:solidFill>
                            <a:schemeClr val="tx1"/>
                          </a:solidFill>
                          <a:effectLst/>
                        </a:rPr>
                        <a:t>- الفنيات المستخدمة في البرنامج</a:t>
                      </a:r>
                      <a:endParaRPr lang="en-US" sz="1200" b="1">
                        <a:solidFill>
                          <a:schemeClr val="tx1"/>
                        </a:solidFill>
                        <a:effectLst/>
                      </a:endParaRPr>
                    </a:p>
                    <a:p>
                      <a:pPr algn="just" rtl="1">
                        <a:spcAft>
                          <a:spcPts val="0"/>
                        </a:spcAft>
                      </a:pPr>
                      <a:r>
                        <a:rPr lang="ar-DZ" sz="1600" b="1">
                          <a:solidFill>
                            <a:schemeClr val="tx1"/>
                          </a:solidFill>
                          <a:effectLst/>
                        </a:rPr>
                        <a:t>- التعريف بالسلوك العدواني</a:t>
                      </a:r>
                      <a:endParaRPr lang="en-US" sz="1200" b="1">
                        <a:solidFill>
                          <a:schemeClr val="tx1"/>
                        </a:solidFill>
                        <a:effectLst/>
                      </a:endParaRPr>
                    </a:p>
                    <a:p>
                      <a:pPr algn="just" rtl="1">
                        <a:spcAft>
                          <a:spcPts val="0"/>
                        </a:spcAft>
                      </a:pPr>
                      <a:r>
                        <a:rPr lang="ar-DZ" sz="1600" b="1">
                          <a:solidFill>
                            <a:schemeClr val="tx1"/>
                          </a:solidFill>
                          <a:effectLst/>
                        </a:rPr>
                        <a:t>  أنماطه وصوره</a:t>
                      </a:r>
                      <a:endParaRPr lang="en-US" sz="1200" b="1">
                        <a:solidFill>
                          <a:schemeClr val="tx1"/>
                        </a:solidFill>
                        <a:effectLst/>
                        <a:latin typeface="Times New Roman"/>
                        <a:ea typeface="Times New Roman"/>
                      </a:endParaRPr>
                    </a:p>
                  </a:txBody>
                  <a:tcPr marL="68580" marR="68580" marT="0" marB="0"/>
                </a:tc>
              </a:tr>
              <a:tr h="0">
                <a:tc>
                  <a:txBody>
                    <a:bodyPr/>
                    <a:lstStyle/>
                    <a:p>
                      <a:pPr algn="r" rtl="1">
                        <a:spcAft>
                          <a:spcPts val="0"/>
                        </a:spcAft>
                      </a:pPr>
                      <a:r>
                        <a:rPr lang="ar-DZ" sz="1600" b="1" dirty="0">
                          <a:solidFill>
                            <a:schemeClr val="tx1"/>
                          </a:solidFill>
                          <a:effectLst/>
                        </a:rPr>
                        <a:t>الجلسة الثانية (فردية)</a:t>
                      </a:r>
                      <a:endParaRPr lang="en-US" sz="1200" b="1" dirty="0">
                        <a:solidFill>
                          <a:schemeClr val="tx1"/>
                        </a:solidFill>
                        <a:effectLst/>
                        <a:latin typeface="Times New Roman"/>
                        <a:ea typeface="Times New Roman"/>
                      </a:endParaRPr>
                    </a:p>
                  </a:txBody>
                  <a:tcPr marL="68580" marR="68580" marT="0" marB="0"/>
                </a:tc>
                <a:tc>
                  <a:txBody>
                    <a:bodyPr/>
                    <a:lstStyle/>
                    <a:p>
                      <a:pPr algn="just" rtl="1">
                        <a:spcAft>
                          <a:spcPts val="0"/>
                        </a:spcAft>
                      </a:pPr>
                      <a:r>
                        <a:rPr lang="ar-DZ" sz="1600" b="1" dirty="0">
                          <a:solidFill>
                            <a:schemeClr val="tx1"/>
                          </a:solidFill>
                          <a:effectLst/>
                        </a:rPr>
                        <a:t>اللعب الحر</a:t>
                      </a:r>
                      <a:endParaRPr lang="en-US" sz="1200" b="1" dirty="0">
                        <a:solidFill>
                          <a:schemeClr val="tx1"/>
                        </a:solidFill>
                        <a:effectLst/>
                        <a:latin typeface="Times New Roman"/>
                        <a:ea typeface="Times New Roman"/>
                      </a:endParaRPr>
                    </a:p>
                  </a:txBody>
                  <a:tcPr marL="68580" marR="68580" marT="0" marB="0"/>
                </a:tc>
                <a:tc>
                  <a:txBody>
                    <a:bodyPr/>
                    <a:lstStyle/>
                    <a:p>
                      <a:pPr algn="just" rtl="1">
                        <a:spcAft>
                          <a:spcPts val="0"/>
                        </a:spcAft>
                      </a:pPr>
                      <a:r>
                        <a:rPr lang="ar-DZ" sz="1600" b="1" dirty="0">
                          <a:solidFill>
                            <a:schemeClr val="tx1"/>
                          </a:solidFill>
                          <a:effectLst/>
                        </a:rPr>
                        <a:t>غرفة اللعب مجهزة بأدوات اللعب المتنوعة والملائمة لسن الطفل</a:t>
                      </a:r>
                      <a:endParaRPr lang="en-US" sz="1200" b="1" dirty="0">
                        <a:solidFill>
                          <a:schemeClr val="tx1"/>
                        </a:solidFill>
                        <a:effectLst/>
                        <a:latin typeface="Times New Roman"/>
                        <a:ea typeface="Times New Roman"/>
                      </a:endParaRPr>
                    </a:p>
                  </a:txBody>
                  <a:tcPr marL="68580" marR="68580" marT="0" marB="0"/>
                </a:tc>
                <a:tc>
                  <a:txBody>
                    <a:bodyPr/>
                    <a:lstStyle/>
                    <a:p>
                      <a:pPr algn="just" rtl="1">
                        <a:spcAft>
                          <a:spcPts val="0"/>
                        </a:spcAft>
                      </a:pPr>
                      <a:r>
                        <a:rPr lang="ar-DZ" sz="1600" b="1">
                          <a:solidFill>
                            <a:schemeClr val="tx1"/>
                          </a:solidFill>
                          <a:effectLst/>
                        </a:rPr>
                        <a:t>-اعطاء الطفل فرقة التعبير عن </a:t>
                      </a:r>
                      <a:endParaRPr lang="en-US" sz="1200" b="1">
                        <a:solidFill>
                          <a:schemeClr val="tx1"/>
                        </a:solidFill>
                        <a:effectLst/>
                      </a:endParaRPr>
                    </a:p>
                    <a:p>
                      <a:pPr algn="just" rtl="1">
                        <a:spcAft>
                          <a:spcPts val="0"/>
                        </a:spcAft>
                      </a:pPr>
                      <a:r>
                        <a:rPr lang="ar-DZ" sz="1600" b="1">
                          <a:solidFill>
                            <a:schemeClr val="tx1"/>
                          </a:solidFill>
                          <a:effectLst/>
                        </a:rPr>
                        <a:t> نفسه بحرية</a:t>
                      </a:r>
                      <a:endParaRPr lang="en-US" sz="1200" b="1">
                        <a:solidFill>
                          <a:schemeClr val="tx1"/>
                        </a:solidFill>
                        <a:effectLst/>
                      </a:endParaRPr>
                    </a:p>
                    <a:p>
                      <a:pPr algn="just" rtl="1">
                        <a:spcAft>
                          <a:spcPts val="0"/>
                        </a:spcAft>
                      </a:pPr>
                      <a:r>
                        <a:rPr lang="ar-DZ" sz="1600" b="1">
                          <a:solidFill>
                            <a:schemeClr val="tx1"/>
                          </a:solidFill>
                          <a:effectLst/>
                        </a:rPr>
                        <a:t>-اشعار الطفل بالثقة والتقبل في  </a:t>
                      </a:r>
                      <a:endParaRPr lang="en-US" sz="1200" b="1">
                        <a:solidFill>
                          <a:schemeClr val="tx1"/>
                        </a:solidFill>
                        <a:effectLst/>
                      </a:endParaRPr>
                    </a:p>
                    <a:p>
                      <a:pPr algn="just" rtl="1">
                        <a:spcAft>
                          <a:spcPts val="0"/>
                        </a:spcAft>
                      </a:pPr>
                      <a:r>
                        <a:rPr lang="ar-DZ" sz="1600" b="1">
                          <a:solidFill>
                            <a:schemeClr val="tx1"/>
                          </a:solidFill>
                          <a:effectLst/>
                        </a:rPr>
                        <a:t> جو من المودة والراحة النفسية</a:t>
                      </a:r>
                      <a:endParaRPr lang="en-US" sz="1200" b="1">
                        <a:solidFill>
                          <a:schemeClr val="tx1"/>
                        </a:solidFill>
                        <a:effectLst/>
                      </a:endParaRPr>
                    </a:p>
                    <a:p>
                      <a:pPr algn="just" rtl="1">
                        <a:spcAft>
                          <a:spcPts val="0"/>
                        </a:spcAft>
                      </a:pPr>
                      <a:r>
                        <a:rPr lang="ar-DZ" sz="1600" b="1">
                          <a:solidFill>
                            <a:schemeClr val="tx1"/>
                          </a:solidFill>
                          <a:effectLst/>
                        </a:rPr>
                        <a:t>-اعطائه حرية التعرف من أجل     </a:t>
                      </a:r>
                      <a:endParaRPr lang="en-US" sz="1200" b="1">
                        <a:solidFill>
                          <a:schemeClr val="tx1"/>
                        </a:solidFill>
                        <a:effectLst/>
                      </a:endParaRPr>
                    </a:p>
                    <a:p>
                      <a:pPr algn="just" rtl="1">
                        <a:spcAft>
                          <a:spcPts val="0"/>
                        </a:spcAft>
                      </a:pPr>
                      <a:r>
                        <a:rPr lang="ar-DZ" sz="1600" b="1">
                          <a:solidFill>
                            <a:schemeClr val="tx1"/>
                          </a:solidFill>
                          <a:effectLst/>
                        </a:rPr>
                        <a:t>  تنمية روح المسؤولية لديه</a:t>
                      </a:r>
                      <a:endParaRPr lang="en-US" sz="1200" b="1">
                        <a:solidFill>
                          <a:schemeClr val="tx1"/>
                        </a:solidFill>
                        <a:effectLst/>
                        <a:latin typeface="Times New Roman"/>
                        <a:ea typeface="Times New Roman"/>
                      </a:endParaRPr>
                    </a:p>
                  </a:txBody>
                  <a:tcPr marL="68580" marR="68580" marT="0" marB="0"/>
                </a:tc>
              </a:tr>
              <a:tr h="0">
                <a:tc>
                  <a:txBody>
                    <a:bodyPr/>
                    <a:lstStyle/>
                    <a:p>
                      <a:pPr algn="r" rtl="1">
                        <a:spcAft>
                          <a:spcPts val="0"/>
                        </a:spcAft>
                      </a:pPr>
                      <a:r>
                        <a:rPr lang="ar-DZ" sz="1600" b="1" dirty="0">
                          <a:solidFill>
                            <a:schemeClr val="tx1"/>
                          </a:solidFill>
                          <a:effectLst/>
                        </a:rPr>
                        <a:t>الجلسة الثالثة (فردية)</a:t>
                      </a:r>
                      <a:endParaRPr lang="en-US" sz="1200" b="1" dirty="0">
                        <a:solidFill>
                          <a:schemeClr val="tx1"/>
                        </a:solidFill>
                        <a:effectLst/>
                        <a:latin typeface="Times New Roman"/>
                        <a:ea typeface="Times New Roman"/>
                      </a:endParaRPr>
                    </a:p>
                  </a:txBody>
                  <a:tcPr marL="68580" marR="68580" marT="0" marB="0"/>
                </a:tc>
                <a:tc>
                  <a:txBody>
                    <a:bodyPr/>
                    <a:lstStyle/>
                    <a:p>
                      <a:pPr algn="just" rtl="1">
                        <a:spcAft>
                          <a:spcPts val="0"/>
                        </a:spcAft>
                      </a:pPr>
                      <a:r>
                        <a:rPr lang="ar-DZ" sz="1600" b="1">
                          <a:solidFill>
                            <a:schemeClr val="tx1"/>
                          </a:solidFill>
                          <a:effectLst/>
                        </a:rPr>
                        <a:t>ترتيب الصور</a:t>
                      </a:r>
                      <a:endParaRPr lang="en-US" sz="1200" b="1">
                        <a:solidFill>
                          <a:schemeClr val="tx1"/>
                        </a:solidFill>
                        <a:effectLst/>
                        <a:latin typeface="Times New Roman"/>
                        <a:ea typeface="Times New Roman"/>
                      </a:endParaRPr>
                    </a:p>
                  </a:txBody>
                  <a:tcPr marL="68580" marR="68580" marT="0" marB="0"/>
                </a:tc>
                <a:tc>
                  <a:txBody>
                    <a:bodyPr/>
                    <a:lstStyle/>
                    <a:p>
                      <a:pPr algn="r" rtl="1">
                        <a:spcAft>
                          <a:spcPts val="0"/>
                        </a:spcAft>
                      </a:pPr>
                      <a:r>
                        <a:rPr lang="ar-DZ" sz="1600" b="1" dirty="0">
                          <a:solidFill>
                            <a:schemeClr val="tx1"/>
                          </a:solidFill>
                          <a:effectLst/>
                        </a:rPr>
                        <a:t>صورة مبعثرة لشخصية كرتونية مفضلة لدى الطفل</a:t>
                      </a:r>
                      <a:endParaRPr lang="en-US" sz="1200" b="1" dirty="0">
                        <a:solidFill>
                          <a:schemeClr val="tx1"/>
                        </a:solidFill>
                        <a:effectLst/>
                        <a:latin typeface="Times New Roman"/>
                        <a:ea typeface="Times New Roman"/>
                      </a:endParaRPr>
                    </a:p>
                  </a:txBody>
                  <a:tcPr marL="68580" marR="68580" marT="0" marB="0"/>
                </a:tc>
                <a:tc>
                  <a:txBody>
                    <a:bodyPr/>
                    <a:lstStyle/>
                    <a:p>
                      <a:pPr algn="just" rtl="1">
                        <a:spcAft>
                          <a:spcPts val="0"/>
                        </a:spcAft>
                      </a:pPr>
                      <a:r>
                        <a:rPr lang="ar-DZ" sz="1600" b="1" dirty="0">
                          <a:solidFill>
                            <a:schemeClr val="tx1"/>
                          </a:solidFill>
                          <a:effectLst/>
                        </a:rPr>
                        <a:t>-زيادة التركيز والانتباه لدى الطفل </a:t>
                      </a:r>
                      <a:endParaRPr lang="en-US" sz="1200" b="1" dirty="0">
                        <a:solidFill>
                          <a:schemeClr val="tx1"/>
                        </a:solidFill>
                        <a:effectLst/>
                      </a:endParaRPr>
                    </a:p>
                    <a:p>
                      <a:pPr algn="just" rtl="1">
                        <a:spcAft>
                          <a:spcPts val="0"/>
                        </a:spcAft>
                      </a:pPr>
                      <a:r>
                        <a:rPr lang="ar-DZ" sz="1600" b="1" dirty="0">
                          <a:solidFill>
                            <a:schemeClr val="tx1"/>
                          </a:solidFill>
                          <a:effectLst/>
                        </a:rPr>
                        <a:t>- دفع الطفل لاكتشاف قدراته على الابداع والتخيل</a:t>
                      </a:r>
                      <a:endParaRPr lang="en-US" sz="1200" b="1" dirty="0">
                        <a:solidFill>
                          <a:schemeClr val="tx1"/>
                        </a:solidFill>
                        <a:effectLst/>
                        <a:latin typeface="Times New Roman"/>
                        <a:ea typeface="Times New Roman"/>
                      </a:endParaRPr>
                    </a:p>
                  </a:txBody>
                  <a:tcPr marL="68580" marR="68580" marT="0" marB="0"/>
                </a:tc>
              </a:tr>
            </a:tbl>
          </a:graphicData>
        </a:graphic>
      </p:graphicFrame>
      <p:sp>
        <p:nvSpPr>
          <p:cNvPr id="5" name="مستطيل مستدير الزوايا 4"/>
          <p:cNvSpPr/>
          <p:nvPr/>
        </p:nvSpPr>
        <p:spPr>
          <a:xfrm>
            <a:off x="1547664" y="404664"/>
            <a:ext cx="6048672" cy="864096"/>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DZ" sz="2400" b="1" dirty="0"/>
              <a:t>برنامج الارشاد أو العلاج باللعب </a:t>
            </a:r>
          </a:p>
        </p:txBody>
      </p:sp>
    </p:spTree>
    <p:extLst>
      <p:ext uri="{BB962C8B-B14F-4D97-AF65-F5344CB8AC3E}">
        <p14:creationId xmlns:p14="http://schemas.microsoft.com/office/powerpoint/2010/main" val="674454381"/>
      </p:ext>
    </p:extLst>
  </p:cSld>
  <p:clrMapOvr>
    <a:masterClrMapping/>
  </p:clrMapOvr>
  <mc:AlternateContent xmlns:mc="http://schemas.openxmlformats.org/markup-compatibility/2006">
    <mc:Choice xmlns:p14="http://schemas.microsoft.com/office/powerpoint/2010/main" Requires="p14">
      <p:transition spd="slow" p14:dur="1600">
        <p14:conveyor dir="r"/>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graphicFrame>
        <p:nvGraphicFramePr>
          <p:cNvPr id="5" name="جدول 4"/>
          <p:cNvGraphicFramePr>
            <a:graphicFrameLocks noGrp="1"/>
          </p:cNvGraphicFramePr>
          <p:nvPr>
            <p:extLst>
              <p:ext uri="{D42A27DB-BD31-4B8C-83A1-F6EECF244321}">
                <p14:modId xmlns:p14="http://schemas.microsoft.com/office/powerpoint/2010/main" val="2556401213"/>
              </p:ext>
            </p:extLst>
          </p:nvPr>
        </p:nvGraphicFramePr>
        <p:xfrm>
          <a:off x="1115616" y="260648"/>
          <a:ext cx="7452646" cy="6096000"/>
        </p:xfrm>
        <a:graphic>
          <a:graphicData uri="http://schemas.openxmlformats.org/drawingml/2006/table">
            <a:tbl>
              <a:tblPr rtl="1" firstRow="1" firstCol="1" bandRow="1">
                <a:tableStyleId>{5C22544A-7EE6-4342-B048-85BDC9FD1C3A}</a:tableStyleId>
              </a:tblPr>
              <a:tblGrid>
                <a:gridCol w="1833649"/>
                <a:gridCol w="835235"/>
                <a:gridCol w="1292283"/>
                <a:gridCol w="3491479"/>
              </a:tblGrid>
              <a:tr h="775879">
                <a:tc>
                  <a:txBody>
                    <a:bodyPr/>
                    <a:lstStyle/>
                    <a:p>
                      <a:pPr algn="r" rtl="1">
                        <a:spcAft>
                          <a:spcPts val="0"/>
                        </a:spcAft>
                      </a:pPr>
                      <a:r>
                        <a:rPr lang="ar-DZ" sz="1600" b="1" dirty="0">
                          <a:solidFill>
                            <a:schemeClr val="tx1"/>
                          </a:solidFill>
                          <a:effectLst/>
                        </a:rPr>
                        <a:t>الجلسة الرابعة (فردية)</a:t>
                      </a:r>
                      <a:endParaRPr lang="en-US" sz="1200" b="1" dirty="0">
                        <a:solidFill>
                          <a:schemeClr val="tx1"/>
                        </a:solidFill>
                        <a:effectLst/>
                        <a:latin typeface="Times New Roman"/>
                        <a:ea typeface="Times New Roman"/>
                      </a:endParaRPr>
                    </a:p>
                  </a:txBody>
                  <a:tcPr marL="36369" marR="36369" marT="0" marB="0"/>
                </a:tc>
                <a:tc>
                  <a:txBody>
                    <a:bodyPr/>
                    <a:lstStyle/>
                    <a:p>
                      <a:pPr algn="just" rtl="1">
                        <a:spcAft>
                          <a:spcPts val="0"/>
                        </a:spcAft>
                      </a:pPr>
                      <a:r>
                        <a:rPr lang="ar-DZ" sz="1600" b="1" dirty="0">
                          <a:solidFill>
                            <a:schemeClr val="tx1"/>
                          </a:solidFill>
                          <a:effectLst/>
                        </a:rPr>
                        <a:t>التركيب </a:t>
                      </a:r>
                      <a:endParaRPr lang="en-US" sz="1200" b="1" dirty="0">
                        <a:solidFill>
                          <a:schemeClr val="tx1"/>
                        </a:solidFill>
                        <a:effectLst/>
                        <a:latin typeface="Times New Roman"/>
                        <a:ea typeface="Times New Roman"/>
                      </a:endParaRPr>
                    </a:p>
                  </a:txBody>
                  <a:tcPr marL="36369" marR="36369" marT="0" marB="0"/>
                </a:tc>
                <a:tc>
                  <a:txBody>
                    <a:bodyPr/>
                    <a:lstStyle/>
                    <a:p>
                      <a:pPr algn="just" rtl="1">
                        <a:spcAft>
                          <a:spcPts val="0"/>
                        </a:spcAft>
                      </a:pPr>
                      <a:r>
                        <a:rPr lang="ar-DZ" sz="1600" b="1" dirty="0">
                          <a:solidFill>
                            <a:schemeClr val="tx1"/>
                          </a:solidFill>
                          <a:effectLst/>
                        </a:rPr>
                        <a:t>مكعبات-علب ورقية-أقلام-أدوات القص-والتلوين-قماش-خيوط</a:t>
                      </a:r>
                      <a:endParaRPr lang="en-US" sz="1200" b="1" dirty="0">
                        <a:solidFill>
                          <a:schemeClr val="tx1"/>
                        </a:solidFill>
                        <a:effectLst/>
                        <a:latin typeface="Times New Roman"/>
                        <a:ea typeface="Times New Roman"/>
                      </a:endParaRPr>
                    </a:p>
                  </a:txBody>
                  <a:tcPr marL="36369" marR="36369" marT="0" marB="0"/>
                </a:tc>
                <a:tc>
                  <a:txBody>
                    <a:bodyPr/>
                    <a:lstStyle/>
                    <a:p>
                      <a:pPr algn="just" rtl="1">
                        <a:spcAft>
                          <a:spcPts val="0"/>
                        </a:spcAft>
                      </a:pPr>
                      <a:r>
                        <a:rPr lang="ar-DZ" sz="1600" b="1" dirty="0">
                          <a:solidFill>
                            <a:schemeClr val="tx1"/>
                          </a:solidFill>
                          <a:effectLst/>
                        </a:rPr>
                        <a:t>-زيادة التركيز والانتباه لدى الطفل </a:t>
                      </a:r>
                      <a:endParaRPr lang="en-US" sz="1200" b="1" dirty="0">
                        <a:solidFill>
                          <a:schemeClr val="tx1"/>
                        </a:solidFill>
                        <a:effectLst/>
                      </a:endParaRPr>
                    </a:p>
                    <a:p>
                      <a:pPr algn="just" rtl="1">
                        <a:spcAft>
                          <a:spcPts val="0"/>
                        </a:spcAft>
                      </a:pPr>
                      <a:r>
                        <a:rPr lang="ar-DZ" sz="1600" b="1" dirty="0">
                          <a:solidFill>
                            <a:schemeClr val="tx1"/>
                          </a:solidFill>
                          <a:effectLst/>
                        </a:rPr>
                        <a:t>- دفع الطفل لاكتشاف قدراته على الابداع والتخيل وأهمية من خلال ما يقوم </a:t>
                      </a:r>
                      <a:r>
                        <a:rPr lang="ar-DZ" sz="1600" b="1" dirty="0" err="1">
                          <a:solidFill>
                            <a:schemeClr val="tx1"/>
                          </a:solidFill>
                          <a:effectLst/>
                        </a:rPr>
                        <a:t>بانجاز</a:t>
                      </a:r>
                      <a:r>
                        <a:rPr lang="ar-DZ" sz="1600" b="1" dirty="0">
                          <a:solidFill>
                            <a:schemeClr val="tx1"/>
                          </a:solidFill>
                          <a:effectLst/>
                        </a:rPr>
                        <a:t> وتركيبه</a:t>
                      </a:r>
                      <a:endParaRPr lang="en-US" sz="1200" b="1" dirty="0">
                        <a:solidFill>
                          <a:schemeClr val="tx1"/>
                        </a:solidFill>
                        <a:effectLst/>
                        <a:latin typeface="Times New Roman"/>
                        <a:ea typeface="Times New Roman"/>
                      </a:endParaRPr>
                    </a:p>
                  </a:txBody>
                  <a:tcPr marL="36369" marR="36369" marT="0" marB="0"/>
                </a:tc>
              </a:tr>
              <a:tr h="1163819">
                <a:tc>
                  <a:txBody>
                    <a:bodyPr/>
                    <a:lstStyle/>
                    <a:p>
                      <a:pPr algn="r" rtl="1">
                        <a:spcAft>
                          <a:spcPts val="0"/>
                        </a:spcAft>
                      </a:pPr>
                      <a:r>
                        <a:rPr lang="ar-DZ" sz="1600" b="1" dirty="0">
                          <a:solidFill>
                            <a:schemeClr val="tx1"/>
                          </a:solidFill>
                          <a:effectLst/>
                        </a:rPr>
                        <a:t>الجلسة الخامسة (جماعية)</a:t>
                      </a:r>
                      <a:endParaRPr lang="en-US" sz="1200" b="1" dirty="0">
                        <a:solidFill>
                          <a:schemeClr val="tx1"/>
                        </a:solidFill>
                        <a:effectLst/>
                        <a:latin typeface="Times New Roman"/>
                        <a:ea typeface="Times New Roman"/>
                      </a:endParaRPr>
                    </a:p>
                  </a:txBody>
                  <a:tcPr marL="36369" marR="36369" marT="0" marB="0"/>
                </a:tc>
                <a:tc>
                  <a:txBody>
                    <a:bodyPr/>
                    <a:lstStyle/>
                    <a:p>
                      <a:pPr algn="just" rtl="1">
                        <a:spcAft>
                          <a:spcPts val="0"/>
                        </a:spcAft>
                      </a:pPr>
                      <a:r>
                        <a:rPr lang="ar-DZ" sz="1600" b="1" dirty="0">
                          <a:solidFill>
                            <a:schemeClr val="tx1"/>
                          </a:solidFill>
                          <a:effectLst/>
                        </a:rPr>
                        <a:t>لعب الأدوار </a:t>
                      </a:r>
                      <a:endParaRPr lang="en-US" sz="1200" b="1" dirty="0">
                        <a:solidFill>
                          <a:schemeClr val="tx1"/>
                        </a:solidFill>
                        <a:effectLst/>
                        <a:latin typeface="Times New Roman"/>
                        <a:ea typeface="Times New Roman"/>
                      </a:endParaRPr>
                    </a:p>
                  </a:txBody>
                  <a:tcPr marL="36369" marR="36369" marT="0" marB="0"/>
                </a:tc>
                <a:tc>
                  <a:txBody>
                    <a:bodyPr/>
                    <a:lstStyle/>
                    <a:p>
                      <a:pPr algn="just" rtl="1">
                        <a:spcAft>
                          <a:spcPts val="0"/>
                        </a:spcAft>
                      </a:pPr>
                      <a:r>
                        <a:rPr lang="ar-DZ" sz="1600" b="1" dirty="0">
                          <a:solidFill>
                            <a:schemeClr val="tx1"/>
                          </a:solidFill>
                          <a:effectLst/>
                        </a:rPr>
                        <a:t>أثاث –ثياب ملونة-شعر مستعار- أدوات الطبخ-حقيبة يد-آلات موسيقية </a:t>
                      </a:r>
                      <a:endParaRPr lang="en-US" sz="1200" b="1" dirty="0">
                        <a:solidFill>
                          <a:schemeClr val="tx1"/>
                        </a:solidFill>
                        <a:effectLst/>
                      </a:endParaRPr>
                    </a:p>
                    <a:p>
                      <a:pPr algn="just" rtl="1">
                        <a:spcAft>
                          <a:spcPts val="0"/>
                        </a:spcAft>
                      </a:pPr>
                      <a:r>
                        <a:rPr lang="ar-DZ" sz="1600" b="1" dirty="0">
                          <a:solidFill>
                            <a:schemeClr val="tx1"/>
                          </a:solidFill>
                          <a:effectLst/>
                        </a:rPr>
                        <a:t>-دمى وعرائس</a:t>
                      </a:r>
                      <a:endParaRPr lang="en-US" sz="1200" b="1" dirty="0">
                        <a:solidFill>
                          <a:schemeClr val="tx1"/>
                        </a:solidFill>
                        <a:effectLst/>
                        <a:latin typeface="Times New Roman"/>
                        <a:ea typeface="Times New Roman"/>
                      </a:endParaRPr>
                    </a:p>
                  </a:txBody>
                  <a:tcPr marL="36369" marR="36369" marT="0" marB="0"/>
                </a:tc>
                <a:tc>
                  <a:txBody>
                    <a:bodyPr/>
                    <a:lstStyle/>
                    <a:p>
                      <a:pPr algn="just" rtl="1">
                        <a:spcAft>
                          <a:spcPts val="0"/>
                        </a:spcAft>
                      </a:pPr>
                      <a:r>
                        <a:rPr lang="ar-DZ" sz="1600" b="1">
                          <a:solidFill>
                            <a:schemeClr val="tx1"/>
                          </a:solidFill>
                          <a:effectLst/>
                        </a:rPr>
                        <a:t>-فهم وجهات نظر الآخرين من خلال تقمص أدوارهم</a:t>
                      </a:r>
                      <a:endParaRPr lang="en-US" sz="1200" b="1">
                        <a:solidFill>
                          <a:schemeClr val="tx1"/>
                        </a:solidFill>
                        <a:effectLst/>
                      </a:endParaRPr>
                    </a:p>
                    <a:p>
                      <a:pPr algn="just" rtl="1">
                        <a:spcAft>
                          <a:spcPts val="0"/>
                        </a:spcAft>
                      </a:pPr>
                      <a:r>
                        <a:rPr lang="ar-DZ" sz="1600" b="1">
                          <a:solidFill>
                            <a:schemeClr val="tx1"/>
                          </a:solidFill>
                          <a:effectLst/>
                        </a:rPr>
                        <a:t>-اعطاء الطفل فرحة لإسقاط رغباته على الأدوار التي يقوم بتقمصها </a:t>
                      </a:r>
                      <a:endParaRPr lang="en-US" sz="1200" b="1">
                        <a:solidFill>
                          <a:schemeClr val="tx1"/>
                        </a:solidFill>
                        <a:effectLst/>
                      </a:endParaRPr>
                    </a:p>
                    <a:p>
                      <a:pPr algn="just" rtl="1">
                        <a:spcAft>
                          <a:spcPts val="0"/>
                        </a:spcAft>
                      </a:pPr>
                      <a:r>
                        <a:rPr lang="ar-DZ" sz="1600" b="1">
                          <a:solidFill>
                            <a:schemeClr val="tx1"/>
                          </a:solidFill>
                          <a:effectLst/>
                        </a:rPr>
                        <a:t>- اعطاء الطفل فرحة  لاتباع رغباته التي لم تتم اتباعها في الواقع من خلال مواقف اللعب</a:t>
                      </a:r>
                      <a:endParaRPr lang="en-US" sz="1200" b="1">
                        <a:solidFill>
                          <a:schemeClr val="tx1"/>
                        </a:solidFill>
                        <a:effectLst/>
                        <a:latin typeface="Times New Roman"/>
                        <a:ea typeface="Times New Roman"/>
                      </a:endParaRPr>
                    </a:p>
                  </a:txBody>
                  <a:tcPr marL="36369" marR="36369" marT="0" marB="0"/>
                </a:tc>
              </a:tr>
              <a:tr h="1034506">
                <a:tc>
                  <a:txBody>
                    <a:bodyPr/>
                    <a:lstStyle/>
                    <a:p>
                      <a:pPr algn="r" rtl="1">
                        <a:spcAft>
                          <a:spcPts val="0"/>
                        </a:spcAft>
                      </a:pPr>
                      <a:r>
                        <a:rPr lang="ar-DZ" sz="1600" b="1" dirty="0">
                          <a:solidFill>
                            <a:schemeClr val="tx1"/>
                          </a:solidFill>
                          <a:effectLst/>
                        </a:rPr>
                        <a:t>الجلسة السادسة (جماعية)</a:t>
                      </a:r>
                      <a:endParaRPr lang="en-US" sz="1200" b="1" dirty="0">
                        <a:solidFill>
                          <a:schemeClr val="tx1"/>
                        </a:solidFill>
                        <a:effectLst/>
                        <a:latin typeface="Times New Roman"/>
                        <a:ea typeface="Times New Roman"/>
                      </a:endParaRPr>
                    </a:p>
                  </a:txBody>
                  <a:tcPr marL="36369" marR="36369" marT="0" marB="0"/>
                </a:tc>
                <a:tc>
                  <a:txBody>
                    <a:bodyPr/>
                    <a:lstStyle/>
                    <a:p>
                      <a:pPr algn="just" rtl="1">
                        <a:spcAft>
                          <a:spcPts val="0"/>
                        </a:spcAft>
                      </a:pPr>
                      <a:r>
                        <a:rPr lang="ar-DZ" sz="1600" b="1">
                          <a:solidFill>
                            <a:schemeClr val="tx1"/>
                          </a:solidFill>
                          <a:effectLst/>
                        </a:rPr>
                        <a:t>لعب الأدوار</a:t>
                      </a:r>
                      <a:endParaRPr lang="en-US" sz="1200" b="1">
                        <a:solidFill>
                          <a:schemeClr val="tx1"/>
                        </a:solidFill>
                        <a:effectLst/>
                        <a:latin typeface="Times New Roman"/>
                        <a:ea typeface="Times New Roman"/>
                      </a:endParaRPr>
                    </a:p>
                  </a:txBody>
                  <a:tcPr marL="36369" marR="36369" marT="0" marB="0"/>
                </a:tc>
                <a:tc>
                  <a:txBody>
                    <a:bodyPr/>
                    <a:lstStyle/>
                    <a:p>
                      <a:pPr algn="just" rtl="1">
                        <a:spcAft>
                          <a:spcPts val="0"/>
                        </a:spcAft>
                      </a:pPr>
                      <a:r>
                        <a:rPr lang="ar-DZ" sz="1600" b="1" dirty="0">
                          <a:solidFill>
                            <a:schemeClr val="tx1"/>
                          </a:solidFill>
                          <a:effectLst/>
                        </a:rPr>
                        <a:t>أثاث – ثياب ملونة – شعر مستعار – أدوات طبخ – حقيبة يد – آلات موسيقية – دهن وعرائس</a:t>
                      </a:r>
                      <a:endParaRPr lang="en-US" sz="1200" b="1" dirty="0">
                        <a:solidFill>
                          <a:schemeClr val="tx1"/>
                        </a:solidFill>
                        <a:effectLst/>
                        <a:latin typeface="Times New Roman"/>
                        <a:ea typeface="Times New Roman"/>
                      </a:endParaRPr>
                    </a:p>
                  </a:txBody>
                  <a:tcPr marL="36369" marR="36369" marT="0" marB="0"/>
                </a:tc>
                <a:tc>
                  <a:txBody>
                    <a:bodyPr/>
                    <a:lstStyle/>
                    <a:p>
                      <a:pPr algn="just" rtl="1">
                        <a:spcAft>
                          <a:spcPts val="0"/>
                        </a:spcAft>
                      </a:pPr>
                      <a:r>
                        <a:rPr lang="ar-DZ" sz="1600" b="1" dirty="0">
                          <a:solidFill>
                            <a:schemeClr val="tx1"/>
                          </a:solidFill>
                          <a:effectLst/>
                        </a:rPr>
                        <a:t>- دفع الطفل </a:t>
                      </a:r>
                      <a:r>
                        <a:rPr lang="ar-DZ" sz="1600" b="1" dirty="0" err="1">
                          <a:solidFill>
                            <a:schemeClr val="tx1"/>
                          </a:solidFill>
                          <a:effectLst/>
                        </a:rPr>
                        <a:t>لاستعبار</a:t>
                      </a:r>
                      <a:r>
                        <a:rPr lang="ar-DZ" sz="1600" b="1" dirty="0">
                          <a:solidFill>
                            <a:schemeClr val="tx1"/>
                          </a:solidFill>
                          <a:effectLst/>
                        </a:rPr>
                        <a:t> سلوكه من خلال عكسه عند تبادل الأدوار .</a:t>
                      </a:r>
                      <a:endParaRPr lang="en-US" sz="1200" b="1" dirty="0">
                        <a:solidFill>
                          <a:schemeClr val="tx1"/>
                        </a:solidFill>
                        <a:effectLst/>
                      </a:endParaRPr>
                    </a:p>
                    <a:p>
                      <a:pPr algn="just" rtl="1">
                        <a:spcAft>
                          <a:spcPts val="0"/>
                        </a:spcAft>
                      </a:pPr>
                      <a:r>
                        <a:rPr lang="ar-DZ" sz="1600" b="1" dirty="0">
                          <a:solidFill>
                            <a:schemeClr val="tx1"/>
                          </a:solidFill>
                          <a:effectLst/>
                        </a:rPr>
                        <a:t>- توجيه انفعالات الطفل نحو الأدوار والشخصيات التي يريد توجيه انفعالات .</a:t>
                      </a:r>
                      <a:endParaRPr lang="en-US" sz="1200" b="1" dirty="0">
                        <a:solidFill>
                          <a:schemeClr val="tx1"/>
                        </a:solidFill>
                        <a:effectLst/>
                        <a:latin typeface="Times New Roman"/>
                        <a:ea typeface="Times New Roman"/>
                      </a:endParaRPr>
                    </a:p>
                  </a:txBody>
                  <a:tcPr marL="36369" marR="36369" marT="0" marB="0"/>
                </a:tc>
              </a:tr>
              <a:tr h="905193">
                <a:tc>
                  <a:txBody>
                    <a:bodyPr/>
                    <a:lstStyle/>
                    <a:p>
                      <a:pPr algn="r" rtl="1">
                        <a:spcAft>
                          <a:spcPts val="0"/>
                        </a:spcAft>
                      </a:pPr>
                      <a:r>
                        <a:rPr lang="ar-DZ" sz="1600" b="1">
                          <a:solidFill>
                            <a:schemeClr val="tx1"/>
                          </a:solidFill>
                          <a:effectLst/>
                        </a:rPr>
                        <a:t>الجلسة السابعة (جماعية)</a:t>
                      </a:r>
                      <a:endParaRPr lang="en-US" sz="1200" b="1">
                        <a:solidFill>
                          <a:schemeClr val="tx1"/>
                        </a:solidFill>
                        <a:effectLst/>
                        <a:latin typeface="Times New Roman"/>
                        <a:ea typeface="Times New Roman"/>
                      </a:endParaRPr>
                    </a:p>
                  </a:txBody>
                  <a:tcPr marL="36369" marR="36369" marT="0" marB="0"/>
                </a:tc>
                <a:tc>
                  <a:txBody>
                    <a:bodyPr/>
                    <a:lstStyle/>
                    <a:p>
                      <a:pPr algn="just" rtl="1">
                        <a:spcAft>
                          <a:spcPts val="0"/>
                        </a:spcAft>
                      </a:pPr>
                      <a:r>
                        <a:rPr lang="ar-DZ" sz="1600" b="1" dirty="0">
                          <a:solidFill>
                            <a:schemeClr val="tx1"/>
                          </a:solidFill>
                          <a:effectLst/>
                        </a:rPr>
                        <a:t>التركيب</a:t>
                      </a:r>
                      <a:endParaRPr lang="en-US" sz="1200" b="1" dirty="0">
                        <a:solidFill>
                          <a:schemeClr val="tx1"/>
                        </a:solidFill>
                        <a:effectLst/>
                        <a:latin typeface="Times New Roman"/>
                        <a:ea typeface="Times New Roman"/>
                      </a:endParaRPr>
                    </a:p>
                  </a:txBody>
                  <a:tcPr marL="36369" marR="36369" marT="0" marB="0"/>
                </a:tc>
                <a:tc>
                  <a:txBody>
                    <a:bodyPr/>
                    <a:lstStyle/>
                    <a:p>
                      <a:pPr algn="just" rtl="1">
                        <a:spcAft>
                          <a:spcPts val="0"/>
                        </a:spcAft>
                      </a:pPr>
                      <a:r>
                        <a:rPr lang="ar-DZ" sz="1600" b="1" dirty="0">
                          <a:solidFill>
                            <a:schemeClr val="tx1"/>
                          </a:solidFill>
                          <a:effectLst/>
                        </a:rPr>
                        <a:t>مكعبات – علب ورقية – أقلام وأدوات – القص والتلوين – قماش - خيوط</a:t>
                      </a:r>
                      <a:endParaRPr lang="en-US" sz="1200" b="1" dirty="0">
                        <a:solidFill>
                          <a:schemeClr val="tx1"/>
                        </a:solidFill>
                        <a:effectLst/>
                        <a:latin typeface="Times New Roman"/>
                        <a:ea typeface="Times New Roman"/>
                      </a:endParaRPr>
                    </a:p>
                  </a:txBody>
                  <a:tcPr marL="36369" marR="36369" marT="0" marB="0"/>
                </a:tc>
                <a:tc>
                  <a:txBody>
                    <a:bodyPr/>
                    <a:lstStyle/>
                    <a:p>
                      <a:pPr algn="just" rtl="1">
                        <a:spcAft>
                          <a:spcPts val="0"/>
                        </a:spcAft>
                      </a:pPr>
                      <a:r>
                        <a:rPr lang="ar-DZ" sz="1600" b="1" dirty="0">
                          <a:solidFill>
                            <a:schemeClr val="tx1"/>
                          </a:solidFill>
                          <a:effectLst/>
                        </a:rPr>
                        <a:t>- تعزيز ثقة الطفل في قدراته وان كانت محدودة – منح الطفل بديلا ايجابيا عن </a:t>
                      </a:r>
                      <a:r>
                        <a:rPr lang="ar-DZ" sz="1600" b="1" dirty="0" err="1">
                          <a:solidFill>
                            <a:schemeClr val="tx1"/>
                          </a:solidFill>
                          <a:effectLst/>
                        </a:rPr>
                        <a:t>سلوكاته</a:t>
                      </a:r>
                      <a:r>
                        <a:rPr lang="ar-DZ" sz="1600" b="1" dirty="0">
                          <a:solidFill>
                            <a:schemeClr val="tx1"/>
                          </a:solidFill>
                          <a:effectLst/>
                        </a:rPr>
                        <a:t> العدواني .</a:t>
                      </a:r>
                      <a:endParaRPr lang="en-US" sz="1200" b="1" dirty="0">
                        <a:solidFill>
                          <a:schemeClr val="tx1"/>
                        </a:solidFill>
                        <a:effectLst/>
                        <a:latin typeface="Times New Roman"/>
                        <a:ea typeface="Times New Roman"/>
                      </a:endParaRPr>
                    </a:p>
                  </a:txBody>
                  <a:tcPr marL="36369" marR="36369" marT="0" marB="0"/>
                </a:tc>
              </a:tr>
              <a:tr h="646566">
                <a:tc>
                  <a:txBody>
                    <a:bodyPr/>
                    <a:lstStyle/>
                    <a:p>
                      <a:pPr algn="r" rtl="1">
                        <a:spcAft>
                          <a:spcPts val="0"/>
                        </a:spcAft>
                      </a:pPr>
                      <a:r>
                        <a:rPr lang="ar-DZ" sz="1600" b="1" dirty="0">
                          <a:solidFill>
                            <a:schemeClr val="tx1"/>
                          </a:solidFill>
                          <a:effectLst/>
                        </a:rPr>
                        <a:t>الجلسة الثامنة (فردية)</a:t>
                      </a:r>
                      <a:endParaRPr lang="en-US" sz="1200" b="1" dirty="0">
                        <a:solidFill>
                          <a:schemeClr val="tx1"/>
                        </a:solidFill>
                        <a:effectLst/>
                        <a:latin typeface="Times New Roman"/>
                        <a:ea typeface="Times New Roman"/>
                      </a:endParaRPr>
                    </a:p>
                  </a:txBody>
                  <a:tcPr marL="36369" marR="36369" marT="0" marB="0"/>
                </a:tc>
                <a:tc>
                  <a:txBody>
                    <a:bodyPr/>
                    <a:lstStyle/>
                    <a:p>
                      <a:pPr algn="just" rtl="1">
                        <a:spcAft>
                          <a:spcPts val="0"/>
                        </a:spcAft>
                      </a:pPr>
                      <a:r>
                        <a:rPr lang="ar-DZ" sz="1600" b="1">
                          <a:solidFill>
                            <a:schemeClr val="tx1"/>
                          </a:solidFill>
                          <a:effectLst/>
                        </a:rPr>
                        <a:t>اللعب الحر</a:t>
                      </a:r>
                      <a:endParaRPr lang="en-US" sz="1200" b="1">
                        <a:solidFill>
                          <a:schemeClr val="tx1"/>
                        </a:solidFill>
                        <a:effectLst/>
                        <a:latin typeface="Times New Roman"/>
                        <a:ea typeface="Times New Roman"/>
                      </a:endParaRPr>
                    </a:p>
                  </a:txBody>
                  <a:tcPr marL="36369" marR="36369" marT="0" marB="0"/>
                </a:tc>
                <a:tc>
                  <a:txBody>
                    <a:bodyPr/>
                    <a:lstStyle/>
                    <a:p>
                      <a:pPr algn="just" rtl="1">
                        <a:spcAft>
                          <a:spcPts val="0"/>
                        </a:spcAft>
                      </a:pPr>
                      <a:r>
                        <a:rPr lang="ar-DZ" sz="1600" b="1" dirty="0">
                          <a:solidFill>
                            <a:schemeClr val="tx1"/>
                          </a:solidFill>
                          <a:effectLst/>
                        </a:rPr>
                        <a:t>غرفة اللعب مجهزة بأدوات ملائمة ورغبات الطفل </a:t>
                      </a:r>
                      <a:endParaRPr lang="en-US" sz="1200" b="1" dirty="0">
                        <a:solidFill>
                          <a:schemeClr val="tx1"/>
                        </a:solidFill>
                        <a:effectLst/>
                        <a:latin typeface="Times New Roman"/>
                        <a:ea typeface="Times New Roman"/>
                      </a:endParaRPr>
                    </a:p>
                  </a:txBody>
                  <a:tcPr marL="36369" marR="36369" marT="0" marB="0"/>
                </a:tc>
                <a:tc>
                  <a:txBody>
                    <a:bodyPr/>
                    <a:lstStyle/>
                    <a:p>
                      <a:pPr algn="just" rtl="1">
                        <a:spcAft>
                          <a:spcPts val="0"/>
                        </a:spcAft>
                      </a:pPr>
                      <a:r>
                        <a:rPr lang="ar-DZ" sz="1600" b="1" dirty="0">
                          <a:solidFill>
                            <a:schemeClr val="tx1"/>
                          </a:solidFill>
                          <a:effectLst/>
                        </a:rPr>
                        <a:t>- تفريغ وتعريف الطاقة الزائدة والسلبية .</a:t>
                      </a:r>
                      <a:endParaRPr lang="en-US" sz="1200" b="1" dirty="0">
                        <a:solidFill>
                          <a:schemeClr val="tx1"/>
                        </a:solidFill>
                        <a:effectLst/>
                      </a:endParaRPr>
                    </a:p>
                    <a:p>
                      <a:pPr algn="just" rtl="1">
                        <a:spcAft>
                          <a:spcPts val="0"/>
                        </a:spcAft>
                      </a:pPr>
                      <a:r>
                        <a:rPr lang="ar-DZ" sz="1600" b="1" dirty="0">
                          <a:solidFill>
                            <a:schemeClr val="tx1"/>
                          </a:solidFill>
                          <a:effectLst/>
                        </a:rPr>
                        <a:t>- دفع الطفل إلى الشعور بقدرته على استشعار مشكلاته بنفسه وحلها</a:t>
                      </a:r>
                      <a:endParaRPr lang="en-US" sz="1200" b="1" dirty="0">
                        <a:solidFill>
                          <a:schemeClr val="tx1"/>
                        </a:solidFill>
                        <a:effectLst/>
                        <a:latin typeface="Times New Roman"/>
                        <a:ea typeface="Times New Roman"/>
                      </a:endParaRPr>
                    </a:p>
                  </a:txBody>
                  <a:tcPr marL="36369" marR="36369" marT="0" marB="0"/>
                </a:tc>
              </a:tr>
            </a:tbl>
          </a:graphicData>
        </a:graphic>
      </p:graphicFrame>
    </p:spTree>
    <p:extLst>
      <p:ext uri="{BB962C8B-B14F-4D97-AF65-F5344CB8AC3E}">
        <p14:creationId xmlns:p14="http://schemas.microsoft.com/office/powerpoint/2010/main" val="4087585975"/>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graphicFrame>
        <p:nvGraphicFramePr>
          <p:cNvPr id="4" name="جدول 3"/>
          <p:cNvGraphicFramePr>
            <a:graphicFrameLocks noGrp="1"/>
          </p:cNvGraphicFramePr>
          <p:nvPr>
            <p:extLst>
              <p:ext uri="{D42A27DB-BD31-4B8C-83A1-F6EECF244321}">
                <p14:modId xmlns:p14="http://schemas.microsoft.com/office/powerpoint/2010/main" val="1042118517"/>
              </p:ext>
            </p:extLst>
          </p:nvPr>
        </p:nvGraphicFramePr>
        <p:xfrm>
          <a:off x="1475656" y="908720"/>
          <a:ext cx="6739564" cy="5110549"/>
        </p:xfrm>
        <a:graphic>
          <a:graphicData uri="http://schemas.openxmlformats.org/drawingml/2006/table">
            <a:tbl>
              <a:tblPr rtl="1" firstRow="1" firstCol="1" bandRow="1">
                <a:tableStyleId>{5C22544A-7EE6-4342-B048-85BDC9FD1C3A}</a:tableStyleId>
              </a:tblPr>
              <a:tblGrid>
                <a:gridCol w="1461770"/>
                <a:gridCol w="1216025"/>
                <a:gridCol w="990600"/>
                <a:gridCol w="3071169"/>
              </a:tblGrid>
              <a:tr h="2062549">
                <a:tc>
                  <a:txBody>
                    <a:bodyPr/>
                    <a:lstStyle/>
                    <a:p>
                      <a:pPr algn="r" rtl="1">
                        <a:spcAft>
                          <a:spcPts val="0"/>
                        </a:spcAft>
                      </a:pPr>
                      <a:r>
                        <a:rPr lang="ar-DZ" sz="2000" b="1" dirty="0">
                          <a:solidFill>
                            <a:schemeClr val="tx1"/>
                          </a:solidFill>
                          <a:effectLst/>
                        </a:rPr>
                        <a:t>الجلسة التاسعة (جماعية)</a:t>
                      </a:r>
                      <a:endParaRPr lang="en-US" sz="1600" b="1" dirty="0">
                        <a:solidFill>
                          <a:schemeClr val="tx1"/>
                        </a:solidFill>
                        <a:effectLst/>
                        <a:latin typeface="Times New Roman"/>
                        <a:ea typeface="Times New Roman"/>
                      </a:endParaRPr>
                    </a:p>
                  </a:txBody>
                  <a:tcPr marL="68580" marR="68580" marT="0" marB="0"/>
                </a:tc>
                <a:tc>
                  <a:txBody>
                    <a:bodyPr/>
                    <a:lstStyle/>
                    <a:p>
                      <a:pPr algn="just" rtl="1">
                        <a:spcAft>
                          <a:spcPts val="0"/>
                        </a:spcAft>
                      </a:pPr>
                      <a:r>
                        <a:rPr lang="ar-DZ" sz="2000" b="1" dirty="0">
                          <a:solidFill>
                            <a:schemeClr val="tx1"/>
                          </a:solidFill>
                          <a:effectLst/>
                        </a:rPr>
                        <a:t>ألعاب المنافسة</a:t>
                      </a:r>
                      <a:endParaRPr lang="en-US" sz="1600" b="1" dirty="0">
                        <a:solidFill>
                          <a:schemeClr val="tx1"/>
                        </a:solidFill>
                        <a:effectLst/>
                        <a:latin typeface="Times New Roman"/>
                        <a:ea typeface="Times New Roman"/>
                      </a:endParaRPr>
                    </a:p>
                  </a:txBody>
                  <a:tcPr marL="68580" marR="68580" marT="0" marB="0"/>
                </a:tc>
                <a:tc>
                  <a:txBody>
                    <a:bodyPr/>
                    <a:lstStyle/>
                    <a:p>
                      <a:pPr algn="just" rtl="1">
                        <a:spcAft>
                          <a:spcPts val="0"/>
                        </a:spcAft>
                      </a:pPr>
                      <a:r>
                        <a:rPr lang="ar-DZ" sz="2000" b="1" dirty="0">
                          <a:solidFill>
                            <a:schemeClr val="tx1"/>
                          </a:solidFill>
                          <a:effectLst/>
                        </a:rPr>
                        <a:t>كريات صغيرة – سلة -معالق</a:t>
                      </a:r>
                      <a:endParaRPr lang="en-US" sz="1600" b="1" dirty="0">
                        <a:solidFill>
                          <a:schemeClr val="tx1"/>
                        </a:solidFill>
                        <a:effectLst/>
                        <a:latin typeface="Times New Roman"/>
                        <a:ea typeface="Times New Roman"/>
                      </a:endParaRPr>
                    </a:p>
                  </a:txBody>
                  <a:tcPr marL="68580" marR="68580" marT="0" marB="0"/>
                </a:tc>
                <a:tc>
                  <a:txBody>
                    <a:bodyPr/>
                    <a:lstStyle/>
                    <a:p>
                      <a:pPr algn="just" rtl="1">
                        <a:spcAft>
                          <a:spcPts val="0"/>
                        </a:spcAft>
                      </a:pPr>
                      <a:r>
                        <a:rPr lang="ar-DZ" sz="2000" b="1" dirty="0">
                          <a:solidFill>
                            <a:schemeClr val="tx1"/>
                          </a:solidFill>
                          <a:effectLst/>
                        </a:rPr>
                        <a:t>- تنمية مهارات الطفل على التواصل  الاجتماعي</a:t>
                      </a:r>
                      <a:endParaRPr lang="en-US" sz="1600" b="1" dirty="0">
                        <a:solidFill>
                          <a:schemeClr val="tx1"/>
                        </a:solidFill>
                        <a:effectLst/>
                      </a:endParaRPr>
                    </a:p>
                    <a:p>
                      <a:pPr algn="just" rtl="1">
                        <a:spcAft>
                          <a:spcPts val="0"/>
                        </a:spcAft>
                      </a:pPr>
                      <a:r>
                        <a:rPr lang="ar-DZ" sz="2000" b="1" dirty="0">
                          <a:solidFill>
                            <a:schemeClr val="tx1"/>
                          </a:solidFill>
                          <a:effectLst/>
                        </a:rPr>
                        <a:t>- تحسين قدرته على ايجاد الحلول للمشكلات الاجتماعية داخل الجماعة</a:t>
                      </a:r>
                      <a:endParaRPr lang="en-US" sz="1600" b="1" dirty="0">
                        <a:solidFill>
                          <a:schemeClr val="tx1"/>
                        </a:solidFill>
                        <a:effectLst/>
                      </a:endParaRPr>
                    </a:p>
                    <a:p>
                      <a:pPr algn="just" rtl="1">
                        <a:spcAft>
                          <a:spcPts val="0"/>
                        </a:spcAft>
                      </a:pPr>
                      <a:r>
                        <a:rPr lang="ar-DZ" sz="2000" b="1" dirty="0">
                          <a:solidFill>
                            <a:schemeClr val="tx1"/>
                          </a:solidFill>
                          <a:effectLst/>
                        </a:rPr>
                        <a:t>- تنمية رفع التنافس</a:t>
                      </a:r>
                      <a:endParaRPr lang="en-US" sz="1600" b="1" dirty="0">
                        <a:solidFill>
                          <a:schemeClr val="tx1"/>
                        </a:solidFill>
                        <a:effectLst/>
                      </a:endParaRPr>
                    </a:p>
                    <a:p>
                      <a:pPr algn="just" rtl="1">
                        <a:spcAft>
                          <a:spcPts val="0"/>
                        </a:spcAft>
                      </a:pPr>
                      <a:r>
                        <a:rPr lang="ar-DZ" sz="2000" b="1" dirty="0">
                          <a:solidFill>
                            <a:schemeClr val="tx1"/>
                          </a:solidFill>
                          <a:effectLst/>
                        </a:rPr>
                        <a:t>-تقبل الفشل و الاحباط </a:t>
                      </a:r>
                      <a:endParaRPr lang="en-US" sz="1600" b="1" dirty="0">
                        <a:solidFill>
                          <a:schemeClr val="tx1"/>
                        </a:solidFill>
                        <a:effectLst/>
                        <a:latin typeface="Times New Roman"/>
                        <a:ea typeface="Times New Roman"/>
                      </a:endParaRPr>
                    </a:p>
                  </a:txBody>
                  <a:tcPr marL="68580" marR="68580" marT="0" marB="0"/>
                </a:tc>
              </a:tr>
              <a:tr h="0">
                <a:tc>
                  <a:txBody>
                    <a:bodyPr/>
                    <a:lstStyle/>
                    <a:p>
                      <a:pPr algn="r" rtl="1">
                        <a:spcAft>
                          <a:spcPts val="0"/>
                        </a:spcAft>
                      </a:pPr>
                      <a:r>
                        <a:rPr lang="ar-DZ" sz="2000" b="1" dirty="0">
                          <a:solidFill>
                            <a:schemeClr val="tx1"/>
                          </a:solidFill>
                          <a:effectLst/>
                        </a:rPr>
                        <a:t>الجلسة العاشرة (جماعية)</a:t>
                      </a:r>
                      <a:endParaRPr lang="en-US" sz="1600" b="1" dirty="0">
                        <a:solidFill>
                          <a:schemeClr val="tx1"/>
                        </a:solidFill>
                        <a:effectLst/>
                        <a:latin typeface="Times New Roman"/>
                        <a:ea typeface="Times New Roman"/>
                      </a:endParaRPr>
                    </a:p>
                  </a:txBody>
                  <a:tcPr marL="68580" marR="68580" marT="0" marB="0"/>
                </a:tc>
                <a:tc>
                  <a:txBody>
                    <a:bodyPr/>
                    <a:lstStyle/>
                    <a:p>
                      <a:pPr algn="just" rtl="1">
                        <a:spcAft>
                          <a:spcPts val="0"/>
                        </a:spcAft>
                      </a:pPr>
                      <a:r>
                        <a:rPr lang="ar-DZ" sz="2000" b="1">
                          <a:solidFill>
                            <a:schemeClr val="tx1"/>
                          </a:solidFill>
                          <a:effectLst/>
                        </a:rPr>
                        <a:t>ألعاب المنافسة </a:t>
                      </a:r>
                      <a:endParaRPr lang="en-US" sz="1600" b="1">
                        <a:solidFill>
                          <a:schemeClr val="tx1"/>
                        </a:solidFill>
                        <a:effectLst/>
                        <a:latin typeface="Times New Roman"/>
                        <a:ea typeface="Times New Roman"/>
                      </a:endParaRPr>
                    </a:p>
                  </a:txBody>
                  <a:tcPr marL="68580" marR="68580" marT="0" marB="0"/>
                </a:tc>
                <a:tc>
                  <a:txBody>
                    <a:bodyPr/>
                    <a:lstStyle/>
                    <a:p>
                      <a:pPr algn="just" rtl="1">
                        <a:spcAft>
                          <a:spcPts val="0"/>
                        </a:spcAft>
                      </a:pPr>
                      <a:r>
                        <a:rPr lang="ar-DZ" sz="2000" b="1" dirty="0">
                          <a:solidFill>
                            <a:schemeClr val="tx1"/>
                          </a:solidFill>
                          <a:effectLst/>
                        </a:rPr>
                        <a:t>لعبة الحبل</a:t>
                      </a:r>
                      <a:endParaRPr lang="en-US" sz="1600" b="1" dirty="0">
                        <a:solidFill>
                          <a:schemeClr val="tx1"/>
                        </a:solidFill>
                        <a:effectLst/>
                        <a:latin typeface="Times New Roman"/>
                        <a:ea typeface="Times New Roman"/>
                      </a:endParaRPr>
                    </a:p>
                  </a:txBody>
                  <a:tcPr marL="68580" marR="68580" marT="0" marB="0"/>
                </a:tc>
                <a:tc>
                  <a:txBody>
                    <a:bodyPr/>
                    <a:lstStyle/>
                    <a:p>
                      <a:pPr algn="r" rtl="1">
                        <a:spcAft>
                          <a:spcPts val="0"/>
                        </a:spcAft>
                      </a:pPr>
                      <a:r>
                        <a:rPr lang="ar-DZ" sz="2000" b="1" dirty="0">
                          <a:solidFill>
                            <a:schemeClr val="tx1"/>
                          </a:solidFill>
                          <a:effectLst/>
                        </a:rPr>
                        <a:t>- تطوير مهارات التواصل الاجتماعي</a:t>
                      </a:r>
                      <a:endParaRPr lang="en-US" sz="1600" b="1" dirty="0">
                        <a:solidFill>
                          <a:schemeClr val="tx1"/>
                        </a:solidFill>
                        <a:effectLst/>
                      </a:endParaRPr>
                    </a:p>
                    <a:p>
                      <a:pPr algn="just" rtl="1">
                        <a:spcAft>
                          <a:spcPts val="0"/>
                        </a:spcAft>
                      </a:pPr>
                      <a:r>
                        <a:rPr lang="ar-DZ" sz="2000" b="1" dirty="0">
                          <a:solidFill>
                            <a:schemeClr val="tx1"/>
                          </a:solidFill>
                          <a:effectLst/>
                        </a:rPr>
                        <a:t>- تنمية رفع التعاون </a:t>
                      </a:r>
                      <a:endParaRPr lang="en-US" sz="1600" b="1" dirty="0">
                        <a:solidFill>
                          <a:schemeClr val="tx1"/>
                        </a:solidFill>
                        <a:effectLst/>
                      </a:endParaRPr>
                    </a:p>
                    <a:p>
                      <a:pPr algn="just" rtl="1">
                        <a:spcAft>
                          <a:spcPts val="0"/>
                        </a:spcAft>
                      </a:pPr>
                      <a:r>
                        <a:rPr lang="ar-DZ" sz="2000" b="1" dirty="0">
                          <a:solidFill>
                            <a:schemeClr val="tx1"/>
                          </a:solidFill>
                          <a:effectLst/>
                        </a:rPr>
                        <a:t>- تعليم الطفل قوانين الجماعة</a:t>
                      </a:r>
                      <a:endParaRPr lang="en-US" sz="1600" b="1" dirty="0">
                        <a:solidFill>
                          <a:schemeClr val="tx1"/>
                        </a:solidFill>
                        <a:effectLst/>
                      </a:endParaRPr>
                    </a:p>
                    <a:p>
                      <a:pPr algn="just" rtl="1">
                        <a:spcAft>
                          <a:spcPts val="0"/>
                        </a:spcAft>
                      </a:pPr>
                      <a:r>
                        <a:rPr lang="ar-DZ" sz="2000" b="1" dirty="0">
                          <a:solidFill>
                            <a:schemeClr val="tx1"/>
                          </a:solidFill>
                          <a:effectLst/>
                        </a:rPr>
                        <a:t>- تعليمه ضبط انفعالاته أثناء موافق الاحباط وتوجيهها</a:t>
                      </a:r>
                      <a:endParaRPr lang="en-US" sz="1600" b="1" dirty="0">
                        <a:solidFill>
                          <a:schemeClr val="tx1"/>
                        </a:solidFill>
                        <a:effectLst/>
                        <a:latin typeface="Times New Roman"/>
                        <a:ea typeface="Times New Roman"/>
                      </a:endParaRPr>
                    </a:p>
                  </a:txBody>
                  <a:tcPr marL="68580" marR="68580" marT="0" marB="0"/>
                </a:tc>
              </a:tr>
              <a:tr h="0">
                <a:tc>
                  <a:txBody>
                    <a:bodyPr/>
                    <a:lstStyle/>
                    <a:p>
                      <a:pPr algn="just" rtl="1">
                        <a:spcAft>
                          <a:spcPts val="0"/>
                        </a:spcAft>
                      </a:pPr>
                      <a:r>
                        <a:rPr lang="ar-DZ" sz="2000" b="1">
                          <a:solidFill>
                            <a:schemeClr val="tx1"/>
                          </a:solidFill>
                          <a:effectLst/>
                        </a:rPr>
                        <a:t>الجلسة الحادية عشرة </a:t>
                      </a:r>
                      <a:endParaRPr lang="en-US" sz="1600" b="1">
                        <a:solidFill>
                          <a:schemeClr val="tx1"/>
                        </a:solidFill>
                        <a:effectLst/>
                        <a:latin typeface="Times New Roman"/>
                        <a:ea typeface="Times New Roman"/>
                      </a:endParaRPr>
                    </a:p>
                  </a:txBody>
                  <a:tcPr marL="68580" marR="68580" marT="0" marB="0"/>
                </a:tc>
                <a:tc>
                  <a:txBody>
                    <a:bodyPr/>
                    <a:lstStyle/>
                    <a:p>
                      <a:pPr algn="r" rtl="1">
                        <a:spcAft>
                          <a:spcPts val="0"/>
                        </a:spcAft>
                      </a:pPr>
                      <a:r>
                        <a:rPr lang="ar-DZ" sz="2000" b="1">
                          <a:solidFill>
                            <a:schemeClr val="tx1"/>
                          </a:solidFill>
                          <a:effectLst/>
                        </a:rPr>
                        <a:t>تعريض الطفل لمواقف احباط </a:t>
                      </a:r>
                      <a:endParaRPr lang="en-US" sz="1600" b="1">
                        <a:solidFill>
                          <a:schemeClr val="tx1"/>
                        </a:solidFill>
                        <a:effectLst/>
                        <a:latin typeface="Times New Roman"/>
                        <a:ea typeface="Times New Roman"/>
                      </a:endParaRPr>
                    </a:p>
                  </a:txBody>
                  <a:tcPr marL="68580" marR="68580" marT="0" marB="0"/>
                </a:tc>
                <a:tc>
                  <a:txBody>
                    <a:bodyPr/>
                    <a:lstStyle/>
                    <a:p>
                      <a:pPr algn="just" rtl="1">
                        <a:spcAft>
                          <a:spcPts val="0"/>
                        </a:spcAft>
                      </a:pPr>
                      <a:r>
                        <a:rPr lang="ar-DZ" sz="2000" b="1">
                          <a:solidFill>
                            <a:schemeClr val="tx1"/>
                          </a:solidFill>
                          <a:effectLst/>
                        </a:rPr>
                        <a:t>دمى- أدوات تركيب- أقنعة</a:t>
                      </a:r>
                      <a:endParaRPr lang="en-US" sz="1600" b="1">
                        <a:solidFill>
                          <a:schemeClr val="tx1"/>
                        </a:solidFill>
                        <a:effectLst/>
                        <a:latin typeface="Times New Roman"/>
                        <a:ea typeface="Times New Roman"/>
                      </a:endParaRPr>
                    </a:p>
                  </a:txBody>
                  <a:tcPr marL="68580" marR="68580" marT="0" marB="0"/>
                </a:tc>
                <a:tc>
                  <a:txBody>
                    <a:bodyPr/>
                    <a:lstStyle/>
                    <a:p>
                      <a:pPr algn="just" rtl="1">
                        <a:spcAft>
                          <a:spcPts val="0"/>
                        </a:spcAft>
                      </a:pPr>
                      <a:r>
                        <a:rPr lang="ar-DZ" sz="2000" b="1" dirty="0">
                          <a:solidFill>
                            <a:schemeClr val="tx1"/>
                          </a:solidFill>
                          <a:effectLst/>
                        </a:rPr>
                        <a:t>- تقييم سلوك الطفل بعد العلاج</a:t>
                      </a:r>
                      <a:endParaRPr lang="en-US" sz="1600" b="1" dirty="0">
                        <a:solidFill>
                          <a:schemeClr val="tx1"/>
                        </a:solidFill>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3459845402"/>
      </p:ext>
    </p:extLst>
  </p:cSld>
  <p:clrMapOvr>
    <a:masterClrMapping/>
  </p:clrMapOvr>
  <mc:AlternateContent xmlns:mc="http://schemas.openxmlformats.org/markup-compatibility/2006">
    <mc:Choice xmlns:p14="http://schemas.microsoft.com/office/powerpoint/2010/main" Requires="p14">
      <p:transition spd="slow" p14:dur="1600">
        <p14:prism dir="r" isContent="1" isInverted="1"/>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9000"/>
            <a:lum/>
          </a:blip>
          <a:srcRect/>
          <a:stretch>
            <a:fillRect/>
          </a:stretch>
        </a:blipFill>
        <a:effectLst/>
      </p:bgPr>
    </p:bg>
    <p:spTree>
      <p:nvGrpSpPr>
        <p:cNvPr id="1" name=""/>
        <p:cNvGrpSpPr/>
        <p:nvPr/>
      </p:nvGrpSpPr>
      <p:grpSpPr>
        <a:xfrm>
          <a:off x="0" y="0"/>
          <a:ext cx="0" cy="0"/>
          <a:chOff x="0" y="0"/>
          <a:chExt cx="0" cy="0"/>
        </a:xfrm>
      </p:grpSpPr>
      <p:sp>
        <p:nvSpPr>
          <p:cNvPr id="4" name="مستطيل 3"/>
          <p:cNvSpPr/>
          <p:nvPr/>
        </p:nvSpPr>
        <p:spPr>
          <a:xfrm>
            <a:off x="611560" y="417442"/>
            <a:ext cx="7830616" cy="5693866"/>
          </a:xfrm>
          <a:prstGeom prst="rect">
            <a:avLst/>
          </a:prstGeom>
        </p:spPr>
        <p:txBody>
          <a:bodyPr wrap="square">
            <a:spAutoFit/>
          </a:bodyPr>
          <a:lstStyle/>
          <a:p>
            <a:pPr algn="just"/>
            <a:r>
              <a:rPr lang="ar-DZ" sz="2800" b="1" dirty="0">
                <a:latin typeface="Times New Roman"/>
                <a:ea typeface="Times New Roman"/>
                <a:cs typeface="Simplified Arabic"/>
              </a:rPr>
              <a:t>خلاصة:</a:t>
            </a:r>
            <a:endParaRPr lang="en-US" sz="2000" b="1" dirty="0">
              <a:latin typeface="Times New Roman"/>
              <a:ea typeface="Times New Roman"/>
            </a:endParaRPr>
          </a:p>
          <a:p>
            <a:pPr algn="just"/>
            <a:r>
              <a:rPr lang="ar-DZ" sz="2800" b="1" dirty="0">
                <a:latin typeface="Times New Roman"/>
                <a:ea typeface="Times New Roman"/>
                <a:cs typeface="Simplified Arabic"/>
              </a:rPr>
              <a:t>من خلال ما تناولنا في هذا البحث تبين ان العدوان ظاهرة من أعقد وأخطر الظواهر النفسية و الاجتماعية, وأن, العدوان هو سلوك ارادي مقصود يهدف الى الحاق الأذى الجسمي أو البدائي أو الأذى النفسي بشخص أخر أو حتى بنفسه, وانه معروف في سلوك الطفل و المراهق والانسان السوي والمرضي وان كان التعبير عنه بعدة أشكال كالعدوان الجسدي أو العدوان اللفظي أو الرمزي أو العدوان الموجه نحو الذات أو خارجها فان الهدف هو الحاق الأذى والتخريب بالذات أو بالآخرين والسلوك العدواني لا يقف على عامل واحد انما عوامله متداخلة مما يستدعي الوقوف عليها كلها للوقاية منه وعلاجه حقوقا وأنه يتطور عبر مراحل نمو الطفل وهو ما يستدعي معرفة مراحل النمو وخصائص كل مرحلة عمرية حتى يقدم العلاج المناسب لها</a:t>
            </a:r>
            <a:r>
              <a:rPr lang="ar-DZ" b="1" dirty="0">
                <a:latin typeface="Times New Roman"/>
                <a:ea typeface="Times New Roman"/>
                <a:cs typeface="Simplified Arabic"/>
              </a:rPr>
              <a:t>.</a:t>
            </a:r>
            <a:endParaRPr lang="en-US" sz="1400" b="1" dirty="0">
              <a:effectLst/>
              <a:latin typeface="Times New Roman"/>
              <a:ea typeface="Times New Roman"/>
            </a:endParaRPr>
          </a:p>
        </p:txBody>
      </p:sp>
    </p:spTree>
    <p:extLst>
      <p:ext uri="{BB962C8B-B14F-4D97-AF65-F5344CB8AC3E}">
        <p14:creationId xmlns:p14="http://schemas.microsoft.com/office/powerpoint/2010/main" val="2689611522"/>
      </p:ext>
    </p:extLst>
  </p:cSld>
  <p:clrMapOvr>
    <a:masterClrMapping/>
  </p:clrMapOvr>
  <mc:AlternateContent xmlns:mc="http://schemas.openxmlformats.org/markup-compatibility/2006">
    <mc:Choice xmlns:p14="http://schemas.microsoft.com/office/powerpoint/2010/main" Requires="p14">
      <p:transition spd="slow" p14:dur="1600">
        <p14:prism dir="r" isContent="1" isInverted="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1000"/>
            <a:lum/>
          </a:blip>
          <a:srcRect/>
          <a:stretch>
            <a:fillRect l="-11000" r="-11000"/>
          </a:stretch>
        </a:blipFill>
        <a:effectLst/>
      </p:bgPr>
    </p:bg>
    <p:spTree>
      <p:nvGrpSpPr>
        <p:cNvPr id="1" name=""/>
        <p:cNvGrpSpPr/>
        <p:nvPr/>
      </p:nvGrpSpPr>
      <p:grpSpPr>
        <a:xfrm>
          <a:off x="0" y="0"/>
          <a:ext cx="0" cy="0"/>
          <a:chOff x="0" y="0"/>
          <a:chExt cx="0" cy="0"/>
        </a:xfrm>
      </p:grpSpPr>
      <p:sp>
        <p:nvSpPr>
          <p:cNvPr id="4" name="مستطيل 3"/>
          <p:cNvSpPr/>
          <p:nvPr/>
        </p:nvSpPr>
        <p:spPr>
          <a:xfrm>
            <a:off x="899592" y="1772816"/>
            <a:ext cx="7110536" cy="3046988"/>
          </a:xfrm>
          <a:prstGeom prst="rect">
            <a:avLst/>
          </a:prstGeom>
        </p:spPr>
        <p:txBody>
          <a:bodyPr wrap="square">
            <a:spAutoFit/>
          </a:bodyPr>
          <a:lstStyle/>
          <a:p>
            <a:pPr marL="342900" indent="-342900" algn="just">
              <a:buFont typeface="Wingdings"/>
              <a:buChar char=""/>
            </a:pPr>
            <a:r>
              <a:rPr lang="ar-DZ" sz="2400" b="1" dirty="0" smtClean="0">
                <a:effectLst/>
                <a:latin typeface="Times New Roman"/>
                <a:ea typeface="Times New Roman"/>
                <a:cs typeface="Simplified Arabic"/>
              </a:rPr>
              <a:t>يعرفه </a:t>
            </a:r>
            <a:r>
              <a:rPr lang="ar-DZ" sz="2400" b="1" dirty="0" err="1" smtClean="0">
                <a:effectLst/>
                <a:latin typeface="Times New Roman"/>
                <a:ea typeface="Times New Roman"/>
                <a:cs typeface="Simplified Arabic"/>
              </a:rPr>
              <a:t>بنتون</a:t>
            </a:r>
            <a:r>
              <a:rPr lang="ar-DZ" sz="2400" b="1" dirty="0" smtClean="0">
                <a:effectLst/>
                <a:latin typeface="Times New Roman"/>
                <a:ea typeface="Times New Roman"/>
                <a:cs typeface="Simplified Arabic"/>
              </a:rPr>
              <a:t> بأنه: </a:t>
            </a:r>
            <a:r>
              <a:rPr lang="ar-DZ" sz="2400" b="1" dirty="0" err="1" smtClean="0">
                <a:effectLst/>
                <a:latin typeface="Times New Roman"/>
                <a:ea typeface="Times New Roman"/>
                <a:cs typeface="Simplified Arabic"/>
              </a:rPr>
              <a:t>الإعتداء</a:t>
            </a:r>
            <a:r>
              <a:rPr lang="ar-DZ" sz="2400" b="1" dirty="0" smtClean="0">
                <a:effectLst/>
                <a:latin typeface="Times New Roman"/>
                <a:ea typeface="Times New Roman"/>
                <a:cs typeface="Simplified Arabic"/>
              </a:rPr>
              <a:t> المادي على الآخرين المشمل على الهجوم أو الضرب، وما يعادله من اعتداء معنوي، كالإهانة </a:t>
            </a:r>
            <a:r>
              <a:rPr lang="ar-DZ" sz="2400" b="1" dirty="0" err="1" smtClean="0">
                <a:effectLst/>
                <a:latin typeface="Times New Roman"/>
                <a:ea typeface="Times New Roman"/>
                <a:cs typeface="Simplified Arabic"/>
              </a:rPr>
              <a:t>والإزدراء</a:t>
            </a:r>
            <a:r>
              <a:rPr lang="ar-DZ" sz="2400" b="1" dirty="0" smtClean="0">
                <a:effectLst/>
                <a:latin typeface="Times New Roman"/>
                <a:ea typeface="Times New Roman"/>
                <a:cs typeface="Simplified Arabic"/>
              </a:rPr>
              <a:t> ومحاولة تخريب ممتلكات الآخرين، وهو أيضا سلوك يحمل عواقب مخربة تضمن تدمير الذات </a:t>
            </a:r>
            <a:r>
              <a:rPr lang="ar-DZ" sz="2400" b="1" dirty="0" err="1" smtClean="0">
                <a:effectLst/>
                <a:latin typeface="Times New Roman"/>
                <a:ea typeface="Times New Roman"/>
                <a:cs typeface="Simplified Arabic"/>
              </a:rPr>
              <a:t>كالإنتحار</a:t>
            </a:r>
            <a:r>
              <a:rPr lang="ar-DZ" sz="2400" b="1" dirty="0" smtClean="0">
                <a:effectLst/>
                <a:latin typeface="Times New Roman"/>
                <a:ea typeface="Times New Roman"/>
                <a:cs typeface="Simplified Arabic"/>
              </a:rPr>
              <a:t> أو ايذاء الذات.</a:t>
            </a:r>
          </a:p>
          <a:p>
            <a:pPr algn="just"/>
            <a:endParaRPr lang="en-US" sz="2400" b="1" dirty="0" smtClean="0">
              <a:effectLst/>
              <a:latin typeface="Times New Roman"/>
              <a:ea typeface="Times New Roman"/>
            </a:endParaRPr>
          </a:p>
          <a:p>
            <a:pPr marL="342900" lvl="0" indent="-342900" algn="just">
              <a:buFont typeface="Wingdings"/>
              <a:buChar char=""/>
            </a:pPr>
            <a:r>
              <a:rPr lang="ar-DZ" sz="2400" b="1" dirty="0" smtClean="0">
                <a:effectLst/>
                <a:latin typeface="Times New Roman"/>
                <a:ea typeface="Times New Roman"/>
                <a:cs typeface="Simplified Arabic"/>
              </a:rPr>
              <a:t>كما يعرف السلوك العدواني بأنه: هو كل سلوك ينتج عنه إلحاق الأذى بالآخرين سواء كان نفسيا كالإهانة والشتم والتهديد أو جسديا كالضرب والعراك أو إتلاف وتدمير ممتلكات الغير. </a:t>
            </a:r>
            <a:endParaRPr lang="en-US" b="1" dirty="0" smtClean="0">
              <a:effectLst/>
              <a:latin typeface="Times New Roman"/>
              <a:ea typeface="Times New Roman"/>
            </a:endParaRPr>
          </a:p>
        </p:txBody>
      </p:sp>
      <p:sp>
        <p:nvSpPr>
          <p:cNvPr id="5" name="مستطيل مستدير الزوايا 4"/>
          <p:cNvSpPr/>
          <p:nvPr/>
        </p:nvSpPr>
        <p:spPr>
          <a:xfrm>
            <a:off x="1115616" y="620688"/>
            <a:ext cx="6336704" cy="720080"/>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DZ" sz="3600" b="1" spc="50" dirty="0" smtClean="0">
                <a:ln w="11430"/>
                <a:solidFill>
                  <a:schemeClr val="tx1"/>
                </a:solidFill>
                <a:effectLst>
                  <a:outerShdw blurRad="76200" dist="50800" dir="5400000" algn="tl" rotWithShape="0">
                    <a:srgbClr val="000000">
                      <a:alpha val="65000"/>
                    </a:srgbClr>
                  </a:outerShdw>
                </a:effectLst>
              </a:rPr>
              <a:t>تعريف السلوك العدواني</a:t>
            </a:r>
            <a:endParaRPr lang="ar-DZ" sz="3600" b="1" spc="50" dirty="0">
              <a:ln w="11430"/>
              <a:solidFill>
                <a:schemeClr val="tx1"/>
              </a:soli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129366859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0000"/>
            <a:lum/>
          </a:blip>
          <a:srcRect/>
          <a:stretch>
            <a:fillRect l="-17000" r="-17000"/>
          </a:stretch>
        </a:blipFill>
        <a:effectLst/>
      </p:bgPr>
    </p:bg>
    <p:spTree>
      <p:nvGrpSpPr>
        <p:cNvPr id="1" name=""/>
        <p:cNvGrpSpPr/>
        <p:nvPr/>
      </p:nvGrpSpPr>
      <p:grpSpPr>
        <a:xfrm>
          <a:off x="0" y="0"/>
          <a:ext cx="0" cy="0"/>
          <a:chOff x="0" y="0"/>
          <a:chExt cx="0" cy="0"/>
        </a:xfrm>
      </p:grpSpPr>
      <p:sp>
        <p:nvSpPr>
          <p:cNvPr id="6" name="مستطيل مستدير الزوايا 5"/>
          <p:cNvSpPr/>
          <p:nvPr/>
        </p:nvSpPr>
        <p:spPr>
          <a:xfrm>
            <a:off x="838169" y="260648"/>
            <a:ext cx="6984776" cy="864096"/>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DZ" sz="4000" b="1" spc="50" dirty="0">
                <a:ln w="11430"/>
                <a:solidFill>
                  <a:schemeClr val="tx1"/>
                </a:solidFill>
                <a:effectLst>
                  <a:outerShdw blurRad="76200" dist="50800" dir="5400000" algn="tl" rotWithShape="0">
                    <a:srgbClr val="000000">
                      <a:alpha val="65000"/>
                    </a:srgbClr>
                  </a:outerShdw>
                </a:effectLst>
              </a:rPr>
              <a:t>المفاهيم المرتبطة بالسلوك العدواني</a:t>
            </a:r>
          </a:p>
        </p:txBody>
      </p:sp>
      <p:sp>
        <p:nvSpPr>
          <p:cNvPr id="7" name="مستطيل 6"/>
          <p:cNvSpPr/>
          <p:nvPr/>
        </p:nvSpPr>
        <p:spPr>
          <a:xfrm>
            <a:off x="539552" y="1484784"/>
            <a:ext cx="8208912" cy="4893647"/>
          </a:xfrm>
          <a:prstGeom prst="rect">
            <a:avLst/>
          </a:prstGeom>
        </p:spPr>
        <p:txBody>
          <a:bodyPr wrap="square">
            <a:spAutoFit/>
          </a:bodyPr>
          <a:lstStyle/>
          <a:p>
            <a:pPr algn="just"/>
            <a:r>
              <a:rPr lang="ar-DZ" sz="2400" b="1" dirty="0" smtClean="0">
                <a:effectLst/>
                <a:latin typeface="Times New Roman"/>
                <a:ea typeface="Times New Roman"/>
                <a:cs typeface="Simplified Arabic"/>
              </a:rPr>
              <a:t>1- العدائية: وهي التي يرمي من خلالها الفرد إلى الإساءة للآخرين أو </a:t>
            </a:r>
            <a:r>
              <a:rPr lang="ar-DZ" sz="2400" b="1" dirty="0" err="1" smtClean="0">
                <a:effectLst/>
                <a:latin typeface="Times New Roman"/>
                <a:ea typeface="Times New Roman"/>
                <a:cs typeface="Simplified Arabic"/>
              </a:rPr>
              <a:t>خداعهم</a:t>
            </a:r>
            <a:r>
              <a:rPr lang="ar-DZ" sz="2400" b="1" dirty="0" smtClean="0">
                <a:effectLst/>
                <a:latin typeface="Times New Roman"/>
                <a:ea typeface="Times New Roman"/>
                <a:cs typeface="Simplified Arabic"/>
              </a:rPr>
              <a:t> بدون أن يلحق بهم ضرر أو آلام بدنية.</a:t>
            </a:r>
            <a:endParaRPr lang="en-US" b="1" dirty="0" smtClean="0">
              <a:effectLst/>
              <a:latin typeface="Times New Roman"/>
              <a:ea typeface="Times New Roman"/>
            </a:endParaRPr>
          </a:p>
          <a:p>
            <a:pPr algn="just"/>
            <a:r>
              <a:rPr lang="ar-DZ" sz="2400" b="1" dirty="0" smtClean="0">
                <a:effectLst/>
                <a:latin typeface="Times New Roman"/>
                <a:ea typeface="Times New Roman"/>
                <a:cs typeface="Simplified Arabic"/>
              </a:rPr>
              <a:t>2- العدوانية: ميل للقيام بالعدوان أو ما يوجه في الأفعال العدوانية أو ميل مغاد لإظهار العداوة وميل لفرض مصالح المرء وأفكاره الخاصة رغم معارفة, وهي ميل أيضا للسعي إلى السيطرة في الجماعة (التسلط الاجتماعي) خصوصا إذا وصل الأمر إلى حد التطرف.</a:t>
            </a:r>
            <a:endParaRPr lang="en-US" b="1" dirty="0" smtClean="0">
              <a:effectLst/>
              <a:latin typeface="Times New Roman"/>
              <a:ea typeface="Times New Roman"/>
            </a:endParaRPr>
          </a:p>
          <a:p>
            <a:pPr algn="just"/>
            <a:r>
              <a:rPr lang="ar-DZ" sz="2400" b="1" dirty="0" smtClean="0">
                <a:effectLst/>
                <a:latin typeface="Times New Roman"/>
                <a:ea typeface="Times New Roman"/>
                <a:cs typeface="Simplified Arabic"/>
              </a:rPr>
              <a:t>3- العنف: هو استجابة سلوكية تتميز بعفة انفعالية شديدة قد تنطوي على أشخاص في مستوى البعيدة والتفكير ويبدو العنف في استخدام القوى المستمدة من المعدات والآلات وهو بهذا المعنى يشير إلى الصيغة المتطرفة للعدوان فالعنف هو المحاولة للإيذاء البدني الخطيرة.</a:t>
            </a:r>
            <a:endParaRPr lang="en-US" b="1" dirty="0" smtClean="0">
              <a:effectLst/>
              <a:latin typeface="Times New Roman"/>
              <a:ea typeface="Times New Roman"/>
            </a:endParaRPr>
          </a:p>
          <a:p>
            <a:pPr algn="just"/>
            <a:r>
              <a:rPr lang="ar-DZ" sz="2400" b="1" dirty="0" smtClean="0">
                <a:effectLst/>
                <a:latin typeface="Times New Roman"/>
                <a:ea typeface="Times New Roman"/>
                <a:cs typeface="Simplified Arabic"/>
              </a:rPr>
              <a:t>4- الغضب: حالة انفعالية يتدرج من الغضب البسيط كالاستشارة والشعور بالضيق حتى الغضب الشديد المتمثل في التمزيق والتدمير والهيجان الشديد الذي قد يصل حد العنف.</a:t>
            </a:r>
            <a:endParaRPr lang="ar-DZ" sz="2400" b="1" dirty="0"/>
          </a:p>
        </p:txBody>
      </p:sp>
    </p:spTree>
    <p:extLst>
      <p:ext uri="{BB962C8B-B14F-4D97-AF65-F5344CB8AC3E}">
        <p14:creationId xmlns:p14="http://schemas.microsoft.com/office/powerpoint/2010/main" val="350199413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8000"/>
            <a:lum/>
          </a:blip>
          <a:srcRect/>
          <a:stretch>
            <a:fillRect l="-7000" r="-7000"/>
          </a:stretch>
        </a:blipFill>
        <a:effectLst/>
      </p:bgPr>
    </p:bg>
    <p:spTree>
      <p:nvGrpSpPr>
        <p:cNvPr id="1" name=""/>
        <p:cNvGrpSpPr/>
        <p:nvPr/>
      </p:nvGrpSpPr>
      <p:grpSpPr>
        <a:xfrm>
          <a:off x="0" y="0"/>
          <a:ext cx="0" cy="0"/>
          <a:chOff x="0" y="0"/>
          <a:chExt cx="0" cy="0"/>
        </a:xfrm>
      </p:grpSpPr>
      <p:sp>
        <p:nvSpPr>
          <p:cNvPr id="4" name="مستطيل 3"/>
          <p:cNvSpPr/>
          <p:nvPr/>
        </p:nvSpPr>
        <p:spPr>
          <a:xfrm>
            <a:off x="827584" y="620688"/>
            <a:ext cx="7254552" cy="5539978"/>
          </a:xfrm>
          <a:prstGeom prst="rect">
            <a:avLst/>
          </a:prstGeom>
        </p:spPr>
        <p:txBody>
          <a:bodyPr wrap="square">
            <a:spAutoFit/>
          </a:bodyPr>
          <a:lstStyle/>
          <a:p>
            <a:pPr algn="just"/>
            <a:r>
              <a:rPr lang="ar-DZ" dirty="0" smtClean="0">
                <a:effectLst/>
                <a:latin typeface="Times New Roman"/>
                <a:ea typeface="Times New Roman"/>
                <a:cs typeface="Simplified Arabic"/>
              </a:rPr>
              <a:t> </a:t>
            </a:r>
            <a:endParaRPr lang="en-US" sz="1400" dirty="0" smtClean="0">
              <a:effectLst/>
              <a:latin typeface="Times New Roman"/>
              <a:ea typeface="Times New Roman"/>
            </a:endParaRPr>
          </a:p>
          <a:p>
            <a:pPr algn="just"/>
            <a:r>
              <a:rPr lang="ar-DZ" sz="2800" dirty="0" smtClean="0">
                <a:effectLst/>
                <a:latin typeface="Times New Roman"/>
                <a:ea typeface="Times New Roman"/>
                <a:cs typeface="Simplified Arabic"/>
              </a:rPr>
              <a:t>5- </a:t>
            </a:r>
            <a:r>
              <a:rPr lang="ar-DZ" sz="2800" b="1" dirty="0" smtClean="0">
                <a:effectLst/>
                <a:latin typeface="Times New Roman"/>
                <a:ea typeface="Times New Roman"/>
                <a:cs typeface="Simplified Arabic"/>
              </a:rPr>
              <a:t>الغيرة:</a:t>
            </a:r>
            <a:r>
              <a:rPr lang="ar-DZ" sz="2800" dirty="0" smtClean="0">
                <a:effectLst/>
                <a:latin typeface="Times New Roman"/>
                <a:ea typeface="Times New Roman"/>
                <a:cs typeface="Simplified Arabic"/>
              </a:rPr>
              <a:t> هو الشعور بالغضب يتولد عن الفرد إزاء شعوره بالعجز من أن يكون أفضل المحبوبين من حوله وتعتبر من الأمور المتوقعة لدى الأطفال أكثر من غيرهم وهو ما يبعث إلى سلوك عدواني.</a:t>
            </a:r>
            <a:endParaRPr lang="en-US" sz="2000" dirty="0" smtClean="0">
              <a:effectLst/>
              <a:latin typeface="Times New Roman"/>
              <a:ea typeface="Times New Roman"/>
            </a:endParaRPr>
          </a:p>
          <a:p>
            <a:pPr algn="just"/>
            <a:r>
              <a:rPr lang="ar-DZ" sz="2800" dirty="0" smtClean="0">
                <a:effectLst/>
                <a:latin typeface="Times New Roman"/>
                <a:ea typeface="Times New Roman"/>
                <a:cs typeface="Simplified Arabic"/>
              </a:rPr>
              <a:t>6</a:t>
            </a:r>
            <a:r>
              <a:rPr lang="ar-DZ" sz="2800" b="1" dirty="0" smtClean="0">
                <a:effectLst/>
                <a:latin typeface="Times New Roman"/>
                <a:ea typeface="Times New Roman"/>
                <a:cs typeface="Simplified Arabic"/>
              </a:rPr>
              <a:t>- التطرف:</a:t>
            </a:r>
            <a:r>
              <a:rPr lang="ar-DZ" sz="2800" dirty="0" smtClean="0">
                <a:effectLst/>
                <a:latin typeface="Times New Roman"/>
                <a:ea typeface="Times New Roman"/>
                <a:cs typeface="Simplified Arabic"/>
              </a:rPr>
              <a:t> هو خروج عن الوسط أو البعد أو الاعتدال أو اتباع طرق في التفكير وشعور غير معتاد للمعظم أفراد المجتمع إنه خروج عن قواعد أو الأطر الفكرية والقانونية التي يرتضيها المجتمع.</a:t>
            </a:r>
            <a:endParaRPr lang="en-US" sz="2000" dirty="0" smtClean="0">
              <a:effectLst/>
              <a:latin typeface="Times New Roman"/>
              <a:ea typeface="Times New Roman"/>
            </a:endParaRPr>
          </a:p>
          <a:p>
            <a:r>
              <a:rPr lang="ar-DZ" sz="2800" dirty="0" smtClean="0">
                <a:effectLst/>
                <a:ea typeface="Times New Roman"/>
                <a:cs typeface="Simplified Arabic"/>
              </a:rPr>
              <a:t>7- </a:t>
            </a:r>
            <a:r>
              <a:rPr lang="ar-DZ" sz="2800" b="1" dirty="0" smtClean="0">
                <a:effectLst/>
                <a:ea typeface="Times New Roman"/>
                <a:cs typeface="Simplified Arabic"/>
              </a:rPr>
              <a:t>السلوك الإجرامي:</a:t>
            </a:r>
            <a:r>
              <a:rPr lang="ar-DZ" sz="2800" dirty="0" smtClean="0">
                <a:effectLst/>
                <a:ea typeface="Times New Roman"/>
                <a:cs typeface="Simplified Arabic"/>
              </a:rPr>
              <a:t> هو أحد السلوك العدواني العنيف الذي يهدف إلى إيذاء الآخرين إيذاء مجرما بحكم القانون ويعاقب صاحبه عليه حسب ما هو موجود في قانون العقوبات في كل دولة من الدول .</a:t>
            </a:r>
            <a:endParaRPr lang="ar-DZ" sz="2800" dirty="0"/>
          </a:p>
        </p:txBody>
      </p:sp>
    </p:spTree>
    <p:extLst>
      <p:ext uri="{BB962C8B-B14F-4D97-AF65-F5344CB8AC3E}">
        <p14:creationId xmlns:p14="http://schemas.microsoft.com/office/powerpoint/2010/main" val="2924693682"/>
      </p:ext>
    </p:extLst>
  </p:cSld>
  <p:clrMapOvr>
    <a:masterClrMapping/>
  </p:clrMapOvr>
  <mc:AlternateContent xmlns:mc="http://schemas.openxmlformats.org/markup-compatibility/2006">
    <mc:Choice xmlns:p14="http://schemas.microsoft.com/office/powerpoint/2010/main" Requires="p14">
      <p:transition spd="slow" p14:dur="1600">
        <p14:prism dir="r" isInverted="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0000"/>
            <a:lum/>
          </a:blip>
          <a:srcRect/>
          <a:stretch>
            <a:fillRect l="-17000" r="-17000"/>
          </a:stretch>
        </a:blipFill>
        <a:effectLst/>
      </p:bgPr>
    </p:bg>
    <p:spTree>
      <p:nvGrpSpPr>
        <p:cNvPr id="1" name=""/>
        <p:cNvGrpSpPr/>
        <p:nvPr/>
      </p:nvGrpSpPr>
      <p:grpSpPr>
        <a:xfrm>
          <a:off x="0" y="0"/>
          <a:ext cx="0" cy="0"/>
          <a:chOff x="0" y="0"/>
          <a:chExt cx="0" cy="0"/>
        </a:xfrm>
      </p:grpSpPr>
      <p:sp>
        <p:nvSpPr>
          <p:cNvPr id="4" name="مستطيل 3"/>
          <p:cNvSpPr/>
          <p:nvPr/>
        </p:nvSpPr>
        <p:spPr>
          <a:xfrm>
            <a:off x="507393" y="1916832"/>
            <a:ext cx="8280920" cy="3416320"/>
          </a:xfrm>
          <a:prstGeom prst="rect">
            <a:avLst/>
          </a:prstGeom>
        </p:spPr>
        <p:txBody>
          <a:bodyPr wrap="square">
            <a:spAutoFit/>
          </a:bodyPr>
          <a:lstStyle/>
          <a:p>
            <a:pPr marL="342900" lvl="0" indent="-342900" algn="just">
              <a:buFont typeface="Arial" pitchFamily="34" charset="0"/>
              <a:buChar char="•"/>
            </a:pPr>
            <a:r>
              <a:rPr lang="ar-DZ" sz="2400" b="1" dirty="0" smtClean="0"/>
              <a:t>يبدأ </a:t>
            </a:r>
            <a:r>
              <a:rPr lang="ar-DZ" sz="2400" b="1" dirty="0"/>
              <a:t>السلوك العدواني بنوبة مصحوبة بالغضب والإحباط ويصاحب ذلك مشاعر من الخجل والخوف.</a:t>
            </a:r>
            <a:endParaRPr lang="en-US" sz="2400" b="1" dirty="0"/>
          </a:p>
          <a:p>
            <a:pPr marL="342900" lvl="0" indent="-342900" algn="just">
              <a:buFont typeface="Arial" pitchFamily="34" charset="0"/>
              <a:buChar char="•"/>
            </a:pPr>
            <a:r>
              <a:rPr lang="ar-DZ" sz="2400" b="1" dirty="0"/>
              <a:t>تتزايد نوبات السلوك العدواني نتيجة الضغوط النفسية المتواصلة أو المتكررة في البيئة.</a:t>
            </a:r>
            <a:endParaRPr lang="en-US" sz="2400" b="1" dirty="0"/>
          </a:p>
          <a:p>
            <a:pPr marL="342900" lvl="0" indent="-342900" algn="just">
              <a:buFont typeface="Arial" pitchFamily="34" charset="0"/>
              <a:buChar char="•"/>
            </a:pPr>
            <a:r>
              <a:rPr lang="ar-DZ" sz="2400" b="1" dirty="0"/>
              <a:t>الاعتداء على الأقران انتقاما أو بغرض الازعاج باستخدام اليدين أو الأظافر أو الراس.</a:t>
            </a:r>
            <a:endParaRPr lang="en-US" sz="2400" b="1" dirty="0"/>
          </a:p>
          <a:p>
            <a:pPr marL="342900" lvl="0" indent="-342900" algn="just">
              <a:buFont typeface="Arial" pitchFamily="34" charset="0"/>
              <a:buChar char="•"/>
            </a:pPr>
            <a:r>
              <a:rPr lang="ar-DZ" sz="2400" b="1" dirty="0"/>
              <a:t>الاعتداء على ممتلكات الغير والاحتفاظ بها أو اخفائها لمدة من الزمن بغرض الازعاج.</a:t>
            </a:r>
            <a:endParaRPr lang="en-US" sz="2400" b="1" dirty="0"/>
          </a:p>
          <a:p>
            <a:pPr marL="342900" lvl="0" indent="-342900" algn="just">
              <a:buFont typeface="Arial" pitchFamily="34" charset="0"/>
              <a:buChar char="•"/>
            </a:pPr>
            <a:r>
              <a:rPr lang="ar-DZ" sz="2400" b="1" dirty="0"/>
              <a:t>سرعة الغضب والانفعال وسرعة الضجيج والامتعاض والغضب.</a:t>
            </a:r>
            <a:endParaRPr lang="en-US" sz="2400" b="1" dirty="0"/>
          </a:p>
        </p:txBody>
      </p:sp>
      <p:sp>
        <p:nvSpPr>
          <p:cNvPr id="5" name="مستطيل مستدير الزوايا 4"/>
          <p:cNvSpPr/>
          <p:nvPr/>
        </p:nvSpPr>
        <p:spPr>
          <a:xfrm>
            <a:off x="827584" y="476672"/>
            <a:ext cx="7560840" cy="1080120"/>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DZ" sz="4000" b="1" spc="50" dirty="0">
                <a:ln w="11430"/>
                <a:solidFill>
                  <a:schemeClr val="tx1"/>
                </a:solidFill>
                <a:effectLst>
                  <a:outerShdw blurRad="76200" dist="50800" dir="5400000" algn="tl" rotWithShape="0">
                    <a:srgbClr val="000000">
                      <a:alpha val="65000"/>
                    </a:srgbClr>
                  </a:outerShdw>
                </a:effectLst>
              </a:rPr>
              <a:t>مظاهر السلوك العدواني</a:t>
            </a:r>
          </a:p>
        </p:txBody>
      </p:sp>
    </p:spTree>
    <p:extLst>
      <p:ext uri="{BB962C8B-B14F-4D97-AF65-F5344CB8AC3E}">
        <p14:creationId xmlns:p14="http://schemas.microsoft.com/office/powerpoint/2010/main" val="1251250461"/>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3000"/>
            <a:lum/>
          </a:blip>
          <a:srcRect/>
          <a:stretch>
            <a:fillRect l="-17000" r="-17000"/>
          </a:stretch>
        </a:blipFill>
        <a:effectLst/>
      </p:bgPr>
    </p:bg>
    <p:spTree>
      <p:nvGrpSpPr>
        <p:cNvPr id="1" name=""/>
        <p:cNvGrpSpPr/>
        <p:nvPr/>
      </p:nvGrpSpPr>
      <p:grpSpPr>
        <a:xfrm>
          <a:off x="0" y="0"/>
          <a:ext cx="0" cy="0"/>
          <a:chOff x="0" y="0"/>
          <a:chExt cx="0" cy="0"/>
        </a:xfrm>
      </p:grpSpPr>
      <p:sp>
        <p:nvSpPr>
          <p:cNvPr id="4" name="مستطيل 3"/>
          <p:cNvSpPr/>
          <p:nvPr/>
        </p:nvSpPr>
        <p:spPr>
          <a:xfrm>
            <a:off x="467544" y="836712"/>
            <a:ext cx="8064896" cy="5632311"/>
          </a:xfrm>
          <a:prstGeom prst="rect">
            <a:avLst/>
          </a:prstGeom>
        </p:spPr>
        <p:txBody>
          <a:bodyPr wrap="square">
            <a:spAutoFit/>
          </a:bodyPr>
          <a:lstStyle/>
          <a:p>
            <a:pPr algn="just"/>
            <a:r>
              <a:rPr lang="ar-DZ" sz="2400" b="1" dirty="0" smtClean="0"/>
              <a:t>    أما </a:t>
            </a:r>
            <a:r>
              <a:rPr lang="ar-DZ" sz="2400" b="1" dirty="0"/>
              <a:t>مظاهر السلوك العدواني داخل الوسط المدرسي وغرفة الصف فيأخذ </a:t>
            </a:r>
            <a:r>
              <a:rPr lang="ar-DZ" sz="2400" b="1" dirty="0" err="1"/>
              <a:t>السلوكات</a:t>
            </a:r>
            <a:r>
              <a:rPr lang="ar-DZ" sz="2400" b="1" dirty="0"/>
              <a:t>  العدوانية التالية:</a:t>
            </a:r>
            <a:endParaRPr lang="en-US" sz="2400" b="1" dirty="0"/>
          </a:p>
          <a:p>
            <a:pPr marL="342900" lvl="0" indent="-342900" algn="just">
              <a:buFont typeface="Arial" pitchFamily="34" charset="0"/>
              <a:buChar char="•"/>
            </a:pPr>
            <a:r>
              <a:rPr lang="ar-DZ" sz="2400" b="1" dirty="0"/>
              <a:t>إحداث فوضى في الصف عن طريق الضحك والكلام واللعب وعدم الانتباه.</a:t>
            </a:r>
            <a:endParaRPr lang="en-US" sz="2400" b="1" dirty="0"/>
          </a:p>
          <a:p>
            <a:pPr marL="342900" lvl="0" indent="-342900" algn="just">
              <a:buFont typeface="Arial" pitchFamily="34" charset="0"/>
              <a:buChar char="•"/>
            </a:pPr>
            <a:r>
              <a:rPr lang="ar-DZ" sz="2400" b="1" dirty="0"/>
              <a:t>ازعاج المدرسين وعدم احترامهم والتهريج في الصف.</a:t>
            </a:r>
            <a:endParaRPr lang="en-US" sz="2400" b="1" dirty="0"/>
          </a:p>
          <a:p>
            <a:pPr marL="342900" lvl="0" indent="-342900" algn="just">
              <a:buFont typeface="Arial" pitchFamily="34" charset="0"/>
              <a:buChar char="•"/>
            </a:pPr>
            <a:r>
              <a:rPr lang="ar-DZ" sz="2400" b="1" dirty="0"/>
              <a:t>تخريب أثاث المدرسة ومقاعدها والجدران ودورات المياه.</a:t>
            </a:r>
            <a:endParaRPr lang="en-US" sz="2400" b="1" dirty="0"/>
          </a:p>
          <a:p>
            <a:pPr marL="342900" lvl="0" indent="-342900" algn="just">
              <a:buFont typeface="Arial" pitchFamily="34" charset="0"/>
              <a:buChar char="•"/>
            </a:pPr>
            <a:r>
              <a:rPr lang="ar-DZ" sz="2400" b="1" dirty="0"/>
              <a:t>إشهار السلاح الأبيض أو التهديد باستعماله أو استخدام المفرقعات النارية  داخل المدرسة أو خارجها.</a:t>
            </a:r>
            <a:endParaRPr lang="en-US" sz="2400" b="1" dirty="0"/>
          </a:p>
          <a:p>
            <a:pPr marL="342900" lvl="0" indent="-342900" algn="just">
              <a:buFont typeface="Arial" pitchFamily="34" charset="0"/>
              <a:buChar char="•"/>
            </a:pPr>
            <a:r>
              <a:rPr lang="ar-DZ" sz="2400" b="1" dirty="0"/>
              <a:t>عدم الانتظام في المدرسة ومقاطعة المدرس أثناء الشرح.</a:t>
            </a:r>
            <a:endParaRPr lang="en-US" sz="2400" b="1" dirty="0"/>
          </a:p>
          <a:p>
            <a:pPr marL="342900" lvl="0" indent="-342900" algn="just">
              <a:buFont typeface="Arial" pitchFamily="34" charset="0"/>
              <a:buChar char="•"/>
            </a:pPr>
            <a:r>
              <a:rPr lang="ar-DZ" sz="2400" b="1" dirty="0"/>
              <a:t>استعمال الشتائم والألفاظ البذيئة وإحداث أصوات مزعجة في الصف.</a:t>
            </a:r>
            <a:endParaRPr lang="en-US" sz="2400" b="1" dirty="0"/>
          </a:p>
          <a:p>
            <a:pPr marL="342900" lvl="0" indent="-342900" algn="just">
              <a:buFont typeface="Arial" pitchFamily="34" charset="0"/>
              <a:buChar char="•"/>
            </a:pPr>
            <a:r>
              <a:rPr lang="ar-DZ" sz="2400" b="1" dirty="0"/>
              <a:t>الإيماءات والحركات التي يقوم بها التلاميذ والتي تبطن في داخلها سلوكا عدوانيا.</a:t>
            </a:r>
            <a:endParaRPr lang="en-US" sz="2400" b="1" dirty="0"/>
          </a:p>
          <a:p>
            <a:pPr marL="342900" lvl="0" indent="-342900" algn="just">
              <a:buFont typeface="Arial" pitchFamily="34" charset="0"/>
              <a:buChar char="•"/>
            </a:pPr>
            <a:r>
              <a:rPr lang="ar-DZ" sz="2400" b="1" dirty="0"/>
              <a:t>الإهمال المتعمد لتعليمات المدرسة وقوانينها ولنصائح المعلم.</a:t>
            </a:r>
            <a:endParaRPr lang="en-US" sz="2400" b="1" dirty="0"/>
          </a:p>
          <a:p>
            <a:pPr marL="342900" lvl="0" indent="-342900" algn="just">
              <a:buFont typeface="Arial" pitchFamily="34" charset="0"/>
              <a:buChar char="•"/>
            </a:pPr>
            <a:r>
              <a:rPr lang="ar-DZ" sz="2400" b="1" dirty="0"/>
              <a:t>الخروج المتكرر من الصف دون استئذان.</a:t>
            </a:r>
            <a:endParaRPr lang="en-US" sz="2400" b="1" dirty="0"/>
          </a:p>
          <a:p>
            <a:pPr marL="342900" lvl="0" indent="-342900" algn="just">
              <a:buFont typeface="Arial" pitchFamily="34" charset="0"/>
              <a:buChar char="•"/>
            </a:pPr>
            <a:r>
              <a:rPr lang="ar-DZ" sz="2400" b="1" dirty="0"/>
              <a:t>توجيه النقد لزملائه في غرفة الصف.</a:t>
            </a:r>
            <a:endParaRPr lang="en-US" sz="2400" b="1" dirty="0"/>
          </a:p>
          <a:p>
            <a:pPr marL="342900" indent="-342900" algn="just">
              <a:buFont typeface="Arial" pitchFamily="34" charset="0"/>
              <a:buChar char="•"/>
            </a:pPr>
            <a:r>
              <a:rPr lang="ar-DZ" sz="2400" b="1" dirty="0"/>
              <a:t>الاعتداء البدني على الآخرين الغير مبرر. </a:t>
            </a:r>
          </a:p>
        </p:txBody>
      </p:sp>
    </p:spTree>
    <p:extLst>
      <p:ext uri="{BB962C8B-B14F-4D97-AF65-F5344CB8AC3E}">
        <p14:creationId xmlns:p14="http://schemas.microsoft.com/office/powerpoint/2010/main" val="815656452"/>
      </p:ext>
    </p:extLst>
  </p:cSld>
  <p:clrMapOvr>
    <a:masterClrMapping/>
  </p:clrMapOvr>
  <mc:AlternateContent xmlns:mc="http://schemas.openxmlformats.org/markup-compatibility/2006">
    <mc:Choice xmlns:p14="http://schemas.microsoft.com/office/powerpoint/2010/main" Requires="p14">
      <p:transition spd="slow" p14:dur="1200">
        <p14:flip dir="l"/>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5" name="مستطيل مستدير الزوايا 4"/>
          <p:cNvSpPr/>
          <p:nvPr/>
        </p:nvSpPr>
        <p:spPr>
          <a:xfrm>
            <a:off x="755576" y="116632"/>
            <a:ext cx="7416824" cy="1008112"/>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a:r>
              <a:rPr lang="ar-DZ" sz="4400" b="1" spc="50" dirty="0">
                <a:ln w="11430"/>
                <a:solidFill>
                  <a:schemeClr val="tx1"/>
                </a:solidFill>
                <a:effectLst>
                  <a:outerShdw blurRad="76200" dist="50800" dir="5400000" algn="tl" rotWithShape="0">
                    <a:srgbClr val="000000">
                      <a:alpha val="65000"/>
                    </a:srgbClr>
                  </a:outerShdw>
                </a:effectLst>
              </a:rPr>
              <a:t>أسباب السلوك العدواني</a:t>
            </a:r>
          </a:p>
        </p:txBody>
      </p:sp>
      <p:sp>
        <p:nvSpPr>
          <p:cNvPr id="6" name="مستطيل 5"/>
          <p:cNvSpPr/>
          <p:nvPr/>
        </p:nvSpPr>
        <p:spPr>
          <a:xfrm>
            <a:off x="467544" y="1196752"/>
            <a:ext cx="8136904" cy="5632311"/>
          </a:xfrm>
          <a:prstGeom prst="rect">
            <a:avLst/>
          </a:prstGeom>
        </p:spPr>
        <p:txBody>
          <a:bodyPr wrap="square">
            <a:spAutoFit/>
          </a:bodyPr>
          <a:lstStyle/>
          <a:p>
            <a:pPr lvl="0" algn="just"/>
            <a:r>
              <a:rPr lang="ar-DZ" sz="2400" b="1" dirty="0"/>
              <a:t>أسباب بيئية: تتمثل في:</a:t>
            </a:r>
            <a:endParaRPr lang="en-US" sz="2400" b="1" dirty="0"/>
          </a:p>
          <a:p>
            <a:pPr marL="342900" lvl="0" indent="-342900" algn="just">
              <a:buFont typeface="Wingdings" pitchFamily="2" charset="2"/>
              <a:buChar char="ü"/>
            </a:pPr>
            <a:r>
              <a:rPr lang="ar-DZ" sz="2400" b="1" dirty="0"/>
              <a:t>تشجيع بعض أولياء الأمور لأبنائهم على السلوك العدواني.</a:t>
            </a:r>
            <a:endParaRPr lang="en-US" sz="2400" b="1" dirty="0"/>
          </a:p>
          <a:p>
            <a:pPr marL="342900" lvl="0" indent="-342900" algn="just">
              <a:buFont typeface="Wingdings" pitchFamily="2" charset="2"/>
              <a:buChar char="ü"/>
            </a:pPr>
            <a:r>
              <a:rPr lang="ar-DZ" sz="2400" b="1" dirty="0"/>
              <a:t>ما يلاقيه التلميذ من تسلط أو تهديد من البيت أو المدرسة.</a:t>
            </a:r>
            <a:endParaRPr lang="en-US" sz="2400" b="1" dirty="0"/>
          </a:p>
          <a:p>
            <a:pPr marL="342900" lvl="0" indent="-342900" algn="just">
              <a:buFont typeface="Wingdings" pitchFamily="2" charset="2"/>
              <a:buChar char="ü"/>
            </a:pPr>
            <a:r>
              <a:rPr lang="ar-DZ" sz="2400" b="1" dirty="0"/>
              <a:t>عدم توفر العدل في معاملة الأبناء في البيت.</a:t>
            </a:r>
            <a:endParaRPr lang="en-US" sz="2400" b="1" dirty="0"/>
          </a:p>
          <a:p>
            <a:pPr marL="342900" lvl="0" indent="-342900" algn="just">
              <a:buFont typeface="Wingdings" pitchFamily="2" charset="2"/>
              <a:buChar char="ü"/>
            </a:pPr>
            <a:r>
              <a:rPr lang="ar-DZ" sz="2400" b="1" dirty="0"/>
              <a:t>الكراهية من قبل الوالدين.</a:t>
            </a:r>
            <a:endParaRPr lang="en-US" sz="2400" b="1" dirty="0"/>
          </a:p>
          <a:p>
            <a:pPr marL="342900" lvl="0" indent="-342900" algn="just">
              <a:buFont typeface="Wingdings" pitchFamily="2" charset="2"/>
              <a:buChar char="ü"/>
            </a:pPr>
            <a:r>
              <a:rPr lang="ar-DZ" sz="2400" b="1" dirty="0" smtClean="0"/>
              <a:t>غياب </a:t>
            </a:r>
            <a:r>
              <a:rPr lang="ar-DZ" sz="2400" b="1" dirty="0"/>
              <a:t>الوالد عن المنزل لفترة طويلة يجعل الطفل يتمرد على أمه وبالتالي يصبح عدوانيا.</a:t>
            </a:r>
            <a:endParaRPr lang="en-US" sz="2400" b="1" dirty="0"/>
          </a:p>
          <a:p>
            <a:pPr lvl="0" algn="just"/>
            <a:r>
              <a:rPr lang="ar-DZ" sz="2400" b="1" dirty="0"/>
              <a:t>أسباب مدرسية: تتمثل في: </a:t>
            </a:r>
            <a:endParaRPr lang="en-US" sz="2400" b="1" dirty="0"/>
          </a:p>
          <a:p>
            <a:pPr marL="342900" lvl="0" indent="-342900" algn="just">
              <a:buFont typeface="Wingdings" pitchFamily="2" charset="2"/>
              <a:buChar char="ü"/>
            </a:pPr>
            <a:r>
              <a:rPr lang="ar-DZ" sz="2400" b="1" dirty="0"/>
              <a:t>قلة العدل في  معاملة الطالب في المدرسة.</a:t>
            </a:r>
            <a:endParaRPr lang="en-US" sz="2400" b="1" dirty="0"/>
          </a:p>
          <a:p>
            <a:pPr marL="342900" lvl="0" indent="-342900" algn="just">
              <a:buFont typeface="Wingdings" pitchFamily="2" charset="2"/>
              <a:buChar char="ü"/>
            </a:pPr>
            <a:r>
              <a:rPr lang="ar-DZ" sz="2400" b="1" dirty="0"/>
              <a:t>عدم الدقة في توزيع الطلاب على الصفوف حسب الفروق الفردية وحسب سلوكياتهم (يمكن أن يجتمع أكثر من مشاكس في صف واحد ).</a:t>
            </a:r>
            <a:endParaRPr lang="en-US" sz="2400" b="1" dirty="0"/>
          </a:p>
          <a:p>
            <a:pPr marL="342900" lvl="0" indent="-342900" algn="just">
              <a:buFont typeface="Wingdings" pitchFamily="2" charset="2"/>
              <a:buChar char="ü"/>
            </a:pPr>
            <a:r>
              <a:rPr lang="ar-DZ" sz="2400" b="1" dirty="0"/>
              <a:t>فشل الطالب في حياته المدرسية وخاصة تكرار الرسوب.</a:t>
            </a:r>
            <a:endParaRPr lang="en-US" sz="2400" b="1" dirty="0"/>
          </a:p>
          <a:p>
            <a:pPr marL="342900" lvl="0" indent="-342900" algn="just">
              <a:buFont typeface="Wingdings" pitchFamily="2" charset="2"/>
              <a:buChar char="ü"/>
            </a:pPr>
            <a:r>
              <a:rPr lang="ar-DZ" sz="2400" b="1" dirty="0"/>
              <a:t>عدم وجود برنامج لقضاء الفراغ وامتصاص السلوك العدواني.</a:t>
            </a:r>
            <a:endParaRPr lang="en-US" sz="2400" b="1" dirty="0"/>
          </a:p>
          <a:p>
            <a:pPr marL="342900" lvl="0" indent="-342900" algn="just">
              <a:buFont typeface="Wingdings" pitchFamily="2" charset="2"/>
              <a:buChar char="ü"/>
            </a:pPr>
            <a:r>
              <a:rPr lang="ar-DZ" sz="2400" b="1" dirty="0"/>
              <a:t>تأكد الطالب من عدم عقابه من قبل أي فرد في المدرسة.</a:t>
            </a:r>
            <a:endParaRPr lang="en-US" sz="2400" b="1" dirty="0"/>
          </a:p>
          <a:p>
            <a:pPr marL="342900" lvl="0" indent="-342900" algn="just">
              <a:buFont typeface="Wingdings" pitchFamily="2" charset="2"/>
              <a:buChar char="ü"/>
            </a:pPr>
            <a:r>
              <a:rPr lang="ar-DZ" sz="2400" b="1" dirty="0" smtClean="0"/>
              <a:t>عدم </a:t>
            </a:r>
            <a:r>
              <a:rPr lang="ar-DZ" sz="2400" b="1" dirty="0"/>
              <a:t>تقديم الخدمات الإرشادية لحل المشاكل الطالب الاجتماعية.</a:t>
            </a:r>
            <a:endParaRPr lang="en-US" sz="2400" b="1" dirty="0"/>
          </a:p>
        </p:txBody>
      </p:sp>
    </p:spTree>
    <p:extLst>
      <p:ext uri="{BB962C8B-B14F-4D97-AF65-F5344CB8AC3E}">
        <p14:creationId xmlns:p14="http://schemas.microsoft.com/office/powerpoint/2010/main" val="3304235192"/>
      </p:ext>
    </p:extLst>
  </p:cSld>
  <p:clrMapOvr>
    <a:masterClrMapping/>
  </p:clrMapOvr>
  <mc:AlternateContent xmlns:mc="http://schemas.openxmlformats.org/markup-compatibility/2006">
    <mc:Choice xmlns:p14="http://schemas.microsoft.com/office/powerpoint/2010/main" Requires="p14">
      <p:transition spd="slow" p14:dur="1600">
        <p14:conveyor dir="r"/>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6000"/>
            <a:lum/>
          </a:blip>
          <a:srcRect/>
          <a:stretch>
            <a:fillRect/>
          </a:stretch>
        </a:blipFill>
        <a:effectLst/>
      </p:bgPr>
    </p:bg>
    <p:spTree>
      <p:nvGrpSpPr>
        <p:cNvPr id="1" name=""/>
        <p:cNvGrpSpPr/>
        <p:nvPr/>
      </p:nvGrpSpPr>
      <p:grpSpPr>
        <a:xfrm>
          <a:off x="0" y="0"/>
          <a:ext cx="0" cy="0"/>
          <a:chOff x="0" y="0"/>
          <a:chExt cx="0" cy="0"/>
        </a:xfrm>
      </p:grpSpPr>
      <p:sp>
        <p:nvSpPr>
          <p:cNvPr id="4" name="مستطيل 3"/>
          <p:cNvSpPr/>
          <p:nvPr/>
        </p:nvSpPr>
        <p:spPr>
          <a:xfrm>
            <a:off x="521537" y="908720"/>
            <a:ext cx="7974632" cy="4893647"/>
          </a:xfrm>
          <a:prstGeom prst="rect">
            <a:avLst/>
          </a:prstGeom>
        </p:spPr>
        <p:txBody>
          <a:bodyPr wrap="square">
            <a:spAutoFit/>
          </a:bodyPr>
          <a:lstStyle/>
          <a:p>
            <a:pPr lvl="0" algn="just"/>
            <a:r>
              <a:rPr lang="ar-DZ" sz="2400" b="1" dirty="0"/>
              <a:t>أسباب نفسية: تتمثل في :</a:t>
            </a:r>
            <a:endParaRPr lang="en-US" sz="2400" b="1" dirty="0"/>
          </a:p>
          <a:p>
            <a:pPr marL="342900" lvl="0" indent="-342900" algn="just">
              <a:buFont typeface="Wingdings" pitchFamily="2" charset="2"/>
              <a:buChar char="ü"/>
            </a:pPr>
            <a:r>
              <a:rPr lang="ar-DZ" sz="2400" b="1" dirty="0"/>
              <a:t>صراع نفسي لاشعوري لدى الطالب.</a:t>
            </a:r>
            <a:endParaRPr lang="en-US" sz="2400" b="1" dirty="0"/>
          </a:p>
          <a:p>
            <a:pPr marL="342900" lvl="0" indent="-342900" algn="just">
              <a:buFont typeface="Wingdings" pitchFamily="2" charset="2"/>
              <a:buChar char="ü"/>
            </a:pPr>
            <a:r>
              <a:rPr lang="ar-DZ" sz="2400" b="1" dirty="0"/>
              <a:t>الشعور بالخيبة الاجتماعية كالتأخر الدراسي والاخفاق في حب الأبوين والمدرسين له.</a:t>
            </a:r>
            <a:endParaRPr lang="en-US" sz="2400" b="1" dirty="0"/>
          </a:p>
          <a:p>
            <a:pPr marL="342900" lvl="0" indent="-342900" algn="just">
              <a:buFont typeface="Wingdings" pitchFamily="2" charset="2"/>
              <a:buChar char="ü"/>
            </a:pPr>
            <a:r>
              <a:rPr lang="ar-DZ" sz="2400" b="1" dirty="0"/>
              <a:t>يؤثر الجو المنزلي وانعكاس ذلك على نفسية الطالب.</a:t>
            </a:r>
            <a:endParaRPr lang="en-US" sz="2400" b="1" dirty="0"/>
          </a:p>
          <a:p>
            <a:pPr marL="342900" lvl="0" indent="-342900" algn="just">
              <a:buFont typeface="Wingdings" pitchFamily="2" charset="2"/>
              <a:buChar char="ü"/>
            </a:pPr>
            <a:r>
              <a:rPr lang="ar-DZ" sz="2400" b="1" dirty="0"/>
              <a:t> فقدان الشعور بالأمان وانعدام الثقة بالنفس والشعور بالنبذ أو الغيرة.</a:t>
            </a:r>
            <a:endParaRPr lang="en-US" sz="2400" b="1" dirty="0"/>
          </a:p>
          <a:p>
            <a:pPr marL="342900" lvl="0" indent="-342900" algn="just">
              <a:buFont typeface="Wingdings" pitchFamily="2" charset="2"/>
              <a:buChar char="ü"/>
            </a:pPr>
            <a:r>
              <a:rPr lang="ar-DZ" sz="2400" b="1" dirty="0"/>
              <a:t>شعور التلميذ بالإحباط.</a:t>
            </a:r>
            <a:endParaRPr lang="en-US" sz="2400" b="1" dirty="0"/>
          </a:p>
          <a:p>
            <a:pPr lvl="0" algn="just"/>
            <a:r>
              <a:rPr lang="ar-DZ" sz="2400" b="1" dirty="0"/>
              <a:t>أسباب اجتماعية: تتمثل في :</a:t>
            </a:r>
            <a:endParaRPr lang="en-US" sz="2400" b="1" dirty="0"/>
          </a:p>
          <a:p>
            <a:pPr marL="342900" lvl="0" indent="-342900" algn="just">
              <a:buFont typeface="Wingdings" pitchFamily="2" charset="2"/>
              <a:buChar char="ü"/>
            </a:pPr>
            <a:r>
              <a:rPr lang="ar-DZ" sz="2400" b="1" dirty="0"/>
              <a:t>المشاكل الأسرية مثل تشدد الأب, الرفض من الأسرة, كثرة الخلافات بداخلها.</a:t>
            </a:r>
            <a:endParaRPr lang="en-US" sz="2400" b="1" dirty="0"/>
          </a:p>
          <a:p>
            <a:pPr marL="342900" lvl="0" indent="-342900" algn="just">
              <a:buFont typeface="Wingdings" pitchFamily="2" charset="2"/>
              <a:buChar char="ü"/>
            </a:pPr>
            <a:r>
              <a:rPr lang="ar-DZ" sz="2400" b="1" dirty="0"/>
              <a:t>المستوى الثقافي للأسرة.</a:t>
            </a:r>
            <a:endParaRPr lang="en-US" sz="2400" b="1" dirty="0"/>
          </a:p>
          <a:p>
            <a:pPr marL="342900" lvl="0" indent="-342900" algn="just">
              <a:buFont typeface="Wingdings" pitchFamily="2" charset="2"/>
              <a:buChar char="ü"/>
            </a:pPr>
            <a:r>
              <a:rPr lang="ar-DZ" sz="2400" b="1" dirty="0"/>
              <a:t>عدم قدرة الطالب على تكوين علاقات اجتماعية صحيحة.</a:t>
            </a:r>
            <a:endParaRPr lang="en-US" sz="2400" b="1" dirty="0"/>
          </a:p>
          <a:p>
            <a:pPr marL="342900" lvl="0" indent="-342900" algn="just">
              <a:buFont typeface="Wingdings" pitchFamily="2" charset="2"/>
              <a:buChar char="ü"/>
            </a:pPr>
            <a:r>
              <a:rPr lang="ar-DZ" sz="2400" b="1" dirty="0"/>
              <a:t>نوع التربية والتنشئة الاجتماعية التي يتعرض لها التلميذ.</a:t>
            </a:r>
            <a:endParaRPr lang="en-US" sz="2400" b="1" dirty="0"/>
          </a:p>
          <a:p>
            <a:pPr marL="342900" lvl="0" indent="-342900" algn="just">
              <a:buFont typeface="Wingdings" pitchFamily="2" charset="2"/>
              <a:buChar char="ü"/>
            </a:pPr>
            <a:r>
              <a:rPr lang="ar-DZ" sz="2400" b="1" dirty="0"/>
              <a:t>تقمص الأدوار التي يشاهدها في التلفاز.</a:t>
            </a:r>
            <a:endParaRPr lang="en-US" sz="2400" b="1" dirty="0"/>
          </a:p>
        </p:txBody>
      </p:sp>
    </p:spTree>
    <p:extLst>
      <p:ext uri="{BB962C8B-B14F-4D97-AF65-F5344CB8AC3E}">
        <p14:creationId xmlns:p14="http://schemas.microsoft.com/office/powerpoint/2010/main" val="304053468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TotalTime>
  <Words>2349</Words>
  <Application>Microsoft Office PowerPoint</Application>
  <PresentationFormat>عرض على الشاشة (3:4)‏</PresentationFormat>
  <Paragraphs>275</Paragraphs>
  <Slides>26</Slides>
  <Notes>0</Notes>
  <HiddenSlides>0</HiddenSlides>
  <MMClips>0</MMClips>
  <ScaleCrop>false</ScaleCrop>
  <HeadingPairs>
    <vt:vector size="4" baseType="variant">
      <vt:variant>
        <vt:lpstr>نسق</vt:lpstr>
      </vt:variant>
      <vt:variant>
        <vt:i4>1</vt:i4>
      </vt:variant>
      <vt:variant>
        <vt:lpstr>عناوين الشرائح</vt:lpstr>
      </vt:variant>
      <vt:variant>
        <vt:i4>26</vt:i4>
      </vt:variant>
    </vt:vector>
  </HeadingPairs>
  <TitlesOfParts>
    <vt:vector size="27"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mc</dc:creator>
  <cp:lastModifiedBy>mc</cp:lastModifiedBy>
  <cp:revision>37</cp:revision>
  <dcterms:created xsi:type="dcterms:W3CDTF">2022-04-11T11:23:48Z</dcterms:created>
  <dcterms:modified xsi:type="dcterms:W3CDTF">2022-04-12T11:48:16Z</dcterms:modified>
</cp:coreProperties>
</file>