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3" r:id="rId2"/>
    <p:sldId id="680" r:id="rId3"/>
    <p:sldId id="681" r:id="rId4"/>
    <p:sldId id="682" r:id="rId5"/>
    <p:sldId id="683" r:id="rId6"/>
    <p:sldId id="684" r:id="rId7"/>
    <p:sldId id="685" r:id="rId8"/>
    <p:sldId id="686" r:id="rId9"/>
    <p:sldId id="6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67FF-F4C1-4D71-87EE-C7AD18C42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8C984-AAD5-4966-B5E3-9032E2EB4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7ECD-78F7-4719-860C-4FD12645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C501A-FD29-4BC3-8E15-9B265DB1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C595C-F48F-4A54-AE03-A10C0A6E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2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E37E-9553-4A35-BAF4-D2C6698FC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2848F-5FC3-4AF0-BB6D-202BDE2A4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807B5-4B2D-4F4C-8713-B2FF2FEA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41779-00B4-453F-AC9D-3F9DE18A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88DAB-13E3-4C94-A600-0FED6858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15FBE-6183-42AA-A281-52CE4F2C1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CC86D-CE4A-43D2-8A27-43BF3E25B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70DCB-0C2B-4829-B29C-2A3E63FB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2EFAA-2B9D-46A7-8BC7-68C41B7D3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D2245-4B4F-485E-8FC0-37D68DA2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5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AADB5-2B69-4F35-969C-17161DE7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F0F5F-BA42-45C4-A114-D339E3540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B21E1-34C0-478E-86BE-A504CFA8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3435E-6F09-4362-B9C4-0C0A3F6C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C18A3-D0A2-43C5-80D6-5795582B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04568-B97C-46BB-B95C-65CC64F1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D6B60-760E-407D-8FBE-450023E39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701AE-F80B-4637-B29B-0881F624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0CF4E-B12C-4B6B-B1E7-B480240CE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6A2DC-AEC6-4025-A4C4-D9AAF6A1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DC77-18B4-4253-8BA8-AA68E445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27592-D707-47BA-891C-729613B3B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E7933-6791-465C-8724-7B3214D2D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314BE-015E-4B95-A0A8-85C43FFCC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54813-47BF-4D00-910D-AC09FDE8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1E56F-706B-41BC-A16C-3B5D72CD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4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36DE-E43D-4122-9445-1643EA486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13BDC-999B-4A70-938E-68DE12430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21CC5-937C-4063-931D-E927C7EAB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856096-EE5E-4396-942E-99CB77F5D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6FC26E-D0B0-4343-8F72-E12C4B850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AE60E-F3EB-4AE6-8086-7F670E5A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1CF57-075C-4ED6-812A-54389C996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8C42A8-7274-4FEF-B22D-023825E1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289D4-96BC-4EFF-AAEF-3B8CFDE7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0F3CD-5348-4AA2-9069-C65FF2DE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16EC96-ADBA-477A-8FC3-A929BBB0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21146-06A8-4FFA-99CE-D47BCA4A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2FC75-FAB1-4D4C-B249-F6D567DF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75AEF-1EFA-4599-B3A0-2822C313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A7744-6459-48A2-8123-4EDC0C4A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3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1924-740A-481F-B953-A24D16A0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724F5-2A2C-4808-9B49-110C9653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FD7AC-07D8-438A-A4E8-3A1C76D19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FFD59-8DD6-4370-9C18-B9AD1FBC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1D070-56F3-4266-88CE-45E5B77D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16888-49B6-432C-897B-A0F7BE45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4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92D5-6BA0-40E1-926E-7FDA7F9CC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3C817-F117-4CEA-A907-EA7186107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78660-672A-4E5F-A421-83730D225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26F7E-355D-4AF4-AD81-695BA76D0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3A4E5-46CB-4526-A665-DF890067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24899-94CD-41D4-95CE-2CF0C218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9B54E-9293-4F73-8893-468511F99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11692-2654-4738-8046-7FD7C2F53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71872-8C71-46F3-90A0-73511CF9C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825F-29C3-40FA-80CF-D4B0FB4D8BB2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C417C-369A-4445-9DE1-ADBEDD57B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98C6-AB46-4004-AC27-3977DAE60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CFEDA-9B59-43A3-A00C-953E64939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image" Target="../media/image13.png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>
            <a:extLst>
              <a:ext uri="{FF2B5EF4-FFF2-40B4-BE49-F238E27FC236}">
                <a16:creationId xmlns:a16="http://schemas.microsoft.com/office/drawing/2014/main" id="{64F2F34B-DF76-4B76-9FD1-C5EA3B84A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90514"/>
            <a:ext cx="8353425" cy="609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SA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كلية علوم الطبيعة والحياة                    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قسم البيولوجيا                       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ar-IQ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سنة ثانية  ماستر س3 </a:t>
            </a:r>
            <a:r>
              <a:rPr lang="ar-DZ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تخصص التنوع الحيوي وفيزيولوجيا النبات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محاضرة </a:t>
            </a:r>
            <a:r>
              <a:rPr lang="ar-DZ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ar-DZ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الاحصاء الحيوي2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DZ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F73950-2C42-4164-BDCF-CC3F60FB1061}"/>
              </a:ext>
            </a:extLst>
          </p:cNvPr>
          <p:cNvSpPr txBox="1"/>
          <p:nvPr/>
        </p:nvSpPr>
        <p:spPr>
          <a:xfrm>
            <a:off x="1721514" y="1088740"/>
            <a:ext cx="874897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المحاضرة   </a:t>
            </a:r>
          </a:p>
          <a:p>
            <a:pPr algn="r" rtl="1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العينتان المرتبطتان هما عينتان متكونتان من نفس الأفراد، أي أن الأفراد غير مستقلتين، ويستخدم هذا الاختبار لمقارنة متوسطي العينتين المرتبطتين(دراسة الفروق بينهما)في الحالات:</a:t>
            </a:r>
            <a:b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تطبيق اختبار قبلي واختبار بعدي على نفس العينة.</a:t>
            </a:r>
            <a:b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تطبيق اختبارين مختلفين على نفس العينة.</a:t>
            </a:r>
            <a:b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تطبيق نفس الاختبار في فترتين مختلفتين على نفس العينة.</a:t>
            </a:r>
            <a:b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D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يتم حساب اختبار "ت" لعينتين مرتبطتين باستخدام القانون التالي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EB419-C3F6-4C06-AB8B-F06F16F4DF9A}"/>
              </a:ext>
            </a:extLst>
          </p:cNvPr>
          <p:cNvSpPr txBox="1"/>
          <p:nvPr/>
        </p:nvSpPr>
        <p:spPr>
          <a:xfrm>
            <a:off x="4079776" y="296653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D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ختبار"ت"لعينتين</a:t>
            </a:r>
            <a:r>
              <a:rPr lang="ar-D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مرتبطتين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054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0" name="Picture 6">
            <a:extLst>
              <a:ext uri="{FF2B5EF4-FFF2-40B4-BE49-F238E27FC236}">
                <a16:creationId xmlns:a16="http://schemas.microsoft.com/office/drawing/2014/main" id="{FE5CD571-5461-474B-B030-18A6A2464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476" y="1434944"/>
            <a:ext cx="1830516" cy="45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5F27325-CE0C-49D4-8A1B-EB79A3E42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62639" y="5019747"/>
          <a:ext cx="477068" cy="437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177569" imgH="215619" progId="Equation.3">
                  <p:embed/>
                </p:oleObj>
              </mc:Choice>
              <mc:Fallback>
                <p:oleObj r:id="rId4" imgW="177569" imgH="215619" progId="Equation.3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5F27325-CE0C-49D4-8A1B-EB79A3E42A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2639" y="5019747"/>
                        <a:ext cx="477068" cy="4373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DE455BC-749A-4EC4-ADFD-54E441E80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9716" y="3345498"/>
          <a:ext cx="1805930" cy="163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6" imgW="1206500" imgH="1092200" progId="Equation.3">
                  <p:embed/>
                </p:oleObj>
              </mc:Choice>
              <mc:Fallback>
                <p:oleObj r:id="rId6" imgW="1206500" imgH="1092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DE455BC-749A-4EC4-ADFD-54E441E808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716" y="3345498"/>
                        <a:ext cx="1805930" cy="16316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C09420D-9FF4-4940-BED3-D1A31A2CF2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75705" y="5499551"/>
          <a:ext cx="287524" cy="330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8" imgW="190335" imgH="215713" progId="Equation.3">
                  <p:embed/>
                </p:oleObj>
              </mc:Choice>
              <mc:Fallback>
                <p:oleObj r:id="rId8" imgW="190335" imgH="215713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C09420D-9FF4-4940-BED3-D1A31A2CF2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705" y="5499551"/>
                        <a:ext cx="287524" cy="3306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>
            <a:extLst>
              <a:ext uri="{FF2B5EF4-FFF2-40B4-BE49-F238E27FC236}">
                <a16:creationId xmlns:a16="http://schemas.microsoft.com/office/drawing/2014/main" id="{690F8C11-6D3D-44D8-B5BC-7C6616258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530" y="30088"/>
            <a:ext cx="882047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خطوات اختبار ال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ar-SA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للفرق بين متوسطي عينتين غير مستقلة :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800" dirty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البيانات تحتوي على بيانات قبل وبعد التجربة إذا كان المجتمع الذي اختيرت منه العينة يتبع توزيعا طبيعيا 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صياغة  فرض العدم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83FC916-29D9-40D8-A933-B3CCF10C6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512" y="2065475"/>
            <a:ext cx="85684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أي أن</a:t>
            </a:r>
            <a:r>
              <a:rPr lang="ar-DZ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ar-SA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متوسط  العينة  قبل إجراء التجربة لا يختلف أو يساوي متوسط </a:t>
            </a:r>
            <a:r>
              <a:rPr lang="ar-SA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العينة</a:t>
            </a:r>
            <a:r>
              <a:rPr lang="ar-DZ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ar-SA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ar-SA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بعد إجراء التجربة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81CF434-2F57-422B-B737-E913FC888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216" y="3682070"/>
            <a:ext cx="2483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و الفرض البديل :</a:t>
            </a:r>
            <a:endParaRPr lang="en-US" altLang="en-US" sz="1100" dirty="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BBD86DF-B86E-42EC-AA90-FE4D06F7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746" y="5041630"/>
            <a:ext cx="88170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أي أن متوسط  العينة</a:t>
            </a:r>
            <a:r>
              <a:rPr lang="ar-DZ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ar-SA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قبل إجراء التجربة يختلف عن أو لا يساوي(أو أكبر أو أصغر)</a:t>
            </a:r>
            <a:r>
              <a:rPr lang="ar-DZ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من  متوسط العي</a:t>
            </a:r>
            <a:r>
              <a:rPr lang="ar-DZ" alt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نة</a:t>
            </a:r>
            <a:r>
              <a:rPr lang="ar-DZ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بعد اجراء التجربة </a:t>
            </a:r>
            <a:endParaRPr lang="ar-SA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D77F956-9997-4783-8949-6E5CD0109F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2599" y="2111921"/>
          <a:ext cx="496626" cy="430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10" imgW="177569" imgH="215619" progId="Equation.3">
                  <p:embed/>
                </p:oleObj>
              </mc:Choice>
              <mc:Fallback>
                <p:oleObj r:id="rId10" imgW="177569" imgH="215619" progId="Equation.3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D77F956-9997-4783-8949-6E5CD0109F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2599" y="2111921"/>
                        <a:ext cx="496626" cy="430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5E5D4DAD-0606-43EA-AFFC-653FF0F037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80933" y="2528901"/>
          <a:ext cx="477068" cy="433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12" imgW="190335" imgH="215713" progId="Equation.3">
                  <p:embed/>
                </p:oleObj>
              </mc:Choice>
              <mc:Fallback>
                <p:oleObj r:id="rId12" imgW="190335" imgH="215713" progId="Equation.3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5E5D4DAD-0606-43EA-AFFC-653FF0F037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0933" y="2528901"/>
                        <a:ext cx="477068" cy="433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747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E0A0F2-C8EC-4115-89C1-57B77DD9DC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50" t="21286" r="18107" b="17785"/>
          <a:stretch/>
        </p:blipFill>
        <p:spPr>
          <a:xfrm>
            <a:off x="1414239" y="152637"/>
            <a:ext cx="9200468" cy="661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3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10C657F-9FB3-4967-BD8F-97ECF71AA9CD}"/>
              </a:ext>
            </a:extLst>
          </p:cNvPr>
          <p:cNvGraphicFramePr>
            <a:graphicFrameLocks noGrp="1"/>
          </p:cNvGraphicFramePr>
          <p:nvPr/>
        </p:nvGraphicFramePr>
        <p:xfrm>
          <a:off x="3971762" y="734273"/>
          <a:ext cx="6492644" cy="130832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623161">
                  <a:extLst>
                    <a:ext uri="{9D8B030D-6E8A-4147-A177-3AD203B41FA5}">
                      <a16:colId xmlns:a16="http://schemas.microsoft.com/office/drawing/2014/main" val="114030257"/>
                    </a:ext>
                  </a:extLst>
                </a:gridCol>
                <a:gridCol w="1623161">
                  <a:extLst>
                    <a:ext uri="{9D8B030D-6E8A-4147-A177-3AD203B41FA5}">
                      <a16:colId xmlns:a16="http://schemas.microsoft.com/office/drawing/2014/main" val="2674062291"/>
                    </a:ext>
                  </a:extLst>
                </a:gridCol>
                <a:gridCol w="1623161">
                  <a:extLst>
                    <a:ext uri="{9D8B030D-6E8A-4147-A177-3AD203B41FA5}">
                      <a16:colId xmlns:a16="http://schemas.microsoft.com/office/drawing/2014/main" val="238852964"/>
                    </a:ext>
                  </a:extLst>
                </a:gridCol>
                <a:gridCol w="1623161">
                  <a:extLst>
                    <a:ext uri="{9D8B030D-6E8A-4147-A177-3AD203B41FA5}">
                      <a16:colId xmlns:a16="http://schemas.microsoft.com/office/drawing/2014/main" val="3188305114"/>
                    </a:ext>
                  </a:extLst>
                </a:gridCol>
              </a:tblGrid>
              <a:tr h="379841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الفرق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الفرق </a:t>
                      </a: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المشاهدة بعد التجربة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المشاهدة قبل التجربة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2182597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199563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endParaRPr lang="ar-S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endParaRPr lang="ar-S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372290"/>
                  </a:ext>
                </a:extLst>
              </a:tr>
            </a:tbl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50E09C5-822D-4EF6-89D5-5D103D92A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34648" y="710893"/>
          <a:ext cx="540060" cy="596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177569" imgH="202936" progId="Equation.3">
                  <p:embed/>
                </p:oleObj>
              </mc:Choice>
              <mc:Fallback>
                <p:oleObj r:id="rId3" imgW="177569" imgH="202936" progId="Equation.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50E09C5-822D-4EF6-89D5-5D103D92AD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4648" y="710893"/>
                        <a:ext cx="540060" cy="596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D017A5-65A5-46FE-8E45-98415757CD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05888" y="1571120"/>
          <a:ext cx="629817" cy="42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5" imgW="380835" imgH="253890" progId="Equation.3">
                  <p:embed/>
                </p:oleObj>
              </mc:Choice>
              <mc:Fallback>
                <p:oleObj r:id="rId5" imgW="380835" imgH="25389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5D017A5-65A5-46FE-8E45-98415757CD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5888" y="1571120"/>
                        <a:ext cx="629817" cy="425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F4EE93-FCC3-4BD9-B53E-B2A81B03F0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0415" y="1575742"/>
          <a:ext cx="629817" cy="531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7" imgW="304536" imgH="253780" progId="Equation.3">
                  <p:embed/>
                </p:oleObj>
              </mc:Choice>
              <mc:Fallback>
                <p:oleObj r:id="rId7" imgW="304536" imgH="25378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F4EE93-FCC3-4BD9-B53E-B2A81B03F0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415" y="1575742"/>
                        <a:ext cx="629817" cy="531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2" name="Picture 4">
            <a:extLst>
              <a:ext uri="{FF2B5EF4-FFF2-40B4-BE49-F238E27FC236}">
                <a16:creationId xmlns:a16="http://schemas.microsoft.com/office/drawing/2014/main" id="{7C4B97D8-5172-45CA-8632-CB8CF195B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941" y="2323606"/>
            <a:ext cx="2498899" cy="97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5969CC8-CFCC-447F-B517-30D8426D0E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8619" y="3581909"/>
          <a:ext cx="13620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10" imgW="583947" imgH="647419" progId="Equation.3">
                  <p:embed/>
                </p:oleObj>
              </mc:Choice>
              <mc:Fallback>
                <p:oleObj r:id="rId10" imgW="583947" imgH="647419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5969CC8-CFCC-447F-B517-30D8426D0E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619" y="3581909"/>
                        <a:ext cx="13620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6AE8B4E-AD24-42CA-AE95-ABD2D66362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05888" y="3807920"/>
          <a:ext cx="581025" cy="39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12" imgW="583947" imgH="431613" progId="Equation.3">
                  <p:embed/>
                </p:oleObj>
              </mc:Choice>
              <mc:Fallback>
                <p:oleObj r:id="rId12" imgW="583947" imgH="431613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6AE8B4E-AD24-42CA-AE95-ABD2D66362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5888" y="3807920"/>
                        <a:ext cx="581025" cy="398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F2AF8BA-CCDC-47E6-AC95-303FABC5B7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86800" y="4319089"/>
          <a:ext cx="121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14" imgW="1218671" imgH="482391" progId="Equation.3">
                  <p:embed/>
                </p:oleObj>
              </mc:Choice>
              <mc:Fallback>
                <p:oleObj r:id="rId14" imgW="1218671" imgH="482391" progId="Equation.3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F2AF8BA-CCDC-47E6-AC95-303FABC5B7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6800" y="4319089"/>
                        <a:ext cx="12192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F237A99-2BD0-43A6-86CF-DAB1804BF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998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2- نحسب احصاء الاختبار بعد تكوين جدول يساعدنا في حسابه على النحو التالي :</a:t>
            </a:r>
            <a:endParaRPr lang="en-US" altLang="en-US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7B4E54-35EC-4C64-991B-EDB3F4FBE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884" y="2282568"/>
            <a:ext cx="541252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و يكون إحصاء الاختبار في هذه الحالة هو :</a:t>
            </a:r>
            <a:endParaRPr lang="en-US" altLang="en-US" sz="1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ويتبع توزيع إل </a:t>
            </a:r>
            <a:r>
              <a:rPr lang="en-US" alt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t</a:t>
            </a:r>
            <a:r>
              <a:rPr lang="ar-SA" alt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بدرجة حرية </a:t>
            </a:r>
            <a:r>
              <a:rPr lang="en-US" alt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n-1</a:t>
            </a:r>
            <a:endParaRPr lang="en-US" alt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39A887-85E4-453C-9C63-230FCF72B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597" y="217490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902062-A172-4D15-88F8-94E30D25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088" y="3176522"/>
            <a:ext cx="34203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حيث أن </a:t>
            </a:r>
            <a:endParaRPr lang="ar-S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605A7-6D81-42C9-A5D1-113A084EF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820" y="3821276"/>
            <a:ext cx="52205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altLang="en-U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altLang="en-U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d</a:t>
            </a:r>
            <a:r>
              <a:rPr lang="ar-SA" altLang="en-U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 هي الوسط الحسابي للفروق بين العينتين</a:t>
            </a:r>
            <a:endParaRPr lang="en-US" altLang="en-US" sz="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CB15F1-E290-4A90-8844-1F7FFD3BE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799" y="4466338"/>
            <a:ext cx="48245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 هو الانحراف المعياري للفروق بين العينتين  </a:t>
            </a:r>
            <a:endParaRPr lang="en-US" altLang="en-US" sz="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                                    </a:t>
            </a:r>
            <a:endParaRPr lang="ar-SA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8E29F2-3742-4467-A8AB-B7CC02AF28E5}"/>
              </a:ext>
            </a:extLst>
          </p:cNvPr>
          <p:cNvSpPr txBox="1"/>
          <p:nvPr/>
        </p:nvSpPr>
        <p:spPr>
          <a:xfrm>
            <a:off x="5707433" y="5249841"/>
            <a:ext cx="46220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ar-SA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حجم العينة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3617C-B2BA-4FEA-9DCB-0258E18589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06" t="39495" r="24013" b="13583"/>
          <a:stretch/>
        </p:blipFill>
        <p:spPr>
          <a:xfrm>
            <a:off x="1524000" y="0"/>
            <a:ext cx="9144001" cy="61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5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78B755-D9C4-4290-AD4C-DDAC6AD6CCC3}"/>
              </a:ext>
            </a:extLst>
          </p:cNvPr>
          <p:cNvSpPr txBox="1"/>
          <p:nvPr/>
        </p:nvSpPr>
        <p:spPr>
          <a:xfrm>
            <a:off x="1685510" y="224644"/>
            <a:ext cx="88209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tabLst>
                <a:tab pos="2743200" algn="ctr"/>
              </a:tabLst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ابتكرت طريقة حديثة </a:t>
            </a:r>
            <a:r>
              <a:rPr lang="ar-D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للتسميد بالعناصر النانوية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هذه الطريقة تتضمن استخدام </a:t>
            </a:r>
            <a:r>
              <a:rPr lang="ar-D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العناصر الغذائية في المستوى </a:t>
            </a:r>
            <a:r>
              <a:rPr lang="ar-DZ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النانوي</a:t>
            </a:r>
            <a:r>
              <a:rPr lang="ar-D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لشرح </a:t>
            </a:r>
            <a:r>
              <a:rPr lang="ar-D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هذه الطريقة 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تم اختيار 6 </a:t>
            </a:r>
            <a:r>
              <a:rPr lang="ar-D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 من الحقل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لهذه التجربة و أجري اختبار </a:t>
            </a:r>
            <a:r>
              <a:rPr lang="ar-D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طول النبات 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قبل إجراء التجربة ثم أجري اختبار  بعد إجراء التجربة </a:t>
            </a:r>
            <a:r>
              <a:rPr lang="ar-D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فكانت </a:t>
            </a:r>
            <a:r>
              <a:rPr lang="ar-S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كالأتي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285AAE-2987-49BF-AD81-98882AA17CDE}"/>
              </a:ext>
            </a:extLst>
          </p:cNvPr>
          <p:cNvGraphicFramePr>
            <a:graphicFrameLocks noGrp="1"/>
          </p:cNvGraphicFramePr>
          <p:nvPr/>
        </p:nvGraphicFramePr>
        <p:xfrm>
          <a:off x="3215680" y="2168860"/>
          <a:ext cx="6840760" cy="322238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10190">
                  <a:extLst>
                    <a:ext uri="{9D8B030D-6E8A-4147-A177-3AD203B41FA5}">
                      <a16:colId xmlns:a16="http://schemas.microsoft.com/office/drawing/2014/main" val="183976232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464206235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3318051204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1316711628"/>
                    </a:ext>
                  </a:extLst>
                </a:gridCol>
              </a:tblGrid>
              <a:tr h="716085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الفروق</a:t>
                      </a:r>
                      <a:endParaRPr lang="en-US" sz="1200">
                        <a:effectLst/>
                      </a:endParaRPr>
                    </a:p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الدرجة</a:t>
                      </a:r>
                      <a:endParaRPr lang="en-US" sz="1200">
                        <a:effectLst/>
                      </a:endParaRPr>
                    </a:p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بعد التجربة (</a:t>
                      </a:r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ar-SA" sz="14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الدرجة</a:t>
                      </a:r>
                      <a:endParaRPr lang="en-US" sz="1200">
                        <a:effectLst/>
                      </a:endParaRPr>
                    </a:p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قبل التجربة (</a:t>
                      </a: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ar-SA" sz="14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8546688"/>
                  </a:ext>
                </a:extLst>
              </a:tr>
              <a:tr h="358043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4302731"/>
                  </a:ext>
                </a:extLst>
              </a:tr>
              <a:tr h="358043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133120"/>
                  </a:ext>
                </a:extLst>
              </a:tr>
              <a:tr h="358043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102990"/>
                  </a:ext>
                </a:extLst>
              </a:tr>
              <a:tr h="358043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7569054"/>
                  </a:ext>
                </a:extLst>
              </a:tr>
              <a:tr h="358043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415335"/>
                  </a:ext>
                </a:extLst>
              </a:tr>
              <a:tr h="358043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1026374"/>
                  </a:ext>
                </a:extLst>
              </a:tr>
              <a:tr h="358043"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28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-12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#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2743200" algn="ctr"/>
                        </a:tabLst>
                      </a:pPr>
                      <a:r>
                        <a:rPr lang="ar-SA" sz="1400" dirty="0">
                          <a:effectLst/>
                        </a:rPr>
                        <a:t>المجموع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132036"/>
                  </a:ext>
                </a:extLst>
              </a:tr>
            </a:tbl>
          </a:graphicData>
        </a:graphic>
      </p:graphicFrame>
      <p:pic>
        <p:nvPicPr>
          <p:cNvPr id="84995" name="Picture 3">
            <a:extLst>
              <a:ext uri="{FF2B5EF4-FFF2-40B4-BE49-F238E27FC236}">
                <a16:creationId xmlns:a16="http://schemas.microsoft.com/office/drawing/2014/main" id="{80F3951F-2A09-4D71-9934-18E387AEB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1" y="2347177"/>
            <a:ext cx="337923" cy="35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194558F-D911-4E49-80A8-E586E23F1D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8749" y="4959678"/>
          <a:ext cx="729664" cy="35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4" imgW="507780" imgH="253890" progId="Equation.3">
                  <p:embed/>
                </p:oleObj>
              </mc:Choice>
              <mc:Fallback>
                <p:oleObj r:id="rId4" imgW="507780" imgH="25389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194558F-D911-4E49-80A8-E586E23F1D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8749" y="4959678"/>
                        <a:ext cx="729664" cy="35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1AA471-57A2-46AE-B24E-B2CBB28EE3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0397" y="5025220"/>
          <a:ext cx="504056" cy="286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6" imgW="431613" imgH="253890" progId="Equation.3">
                  <p:embed/>
                </p:oleObj>
              </mc:Choice>
              <mc:Fallback>
                <p:oleObj r:id="rId6" imgW="431613" imgH="253890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F1AA471-57A2-46AE-B24E-B2CBB28EE3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397" y="5025220"/>
                        <a:ext cx="504056" cy="286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9AE0E17-B58D-4A58-B3E3-6096615C7CE8}"/>
              </a:ext>
            </a:extLst>
          </p:cNvPr>
          <p:cNvSpPr txBox="1"/>
          <p:nvPr/>
        </p:nvSpPr>
        <p:spPr>
          <a:xfrm>
            <a:off x="1685510" y="5673442"/>
            <a:ext cx="8820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tabLst>
                <a:tab pos="2743200" algn="ctr"/>
              </a:tabLst>
            </a:pPr>
            <a:r>
              <a:rPr lang="ar-SA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هل يمكن أن نقرر أن </a:t>
            </a:r>
            <a:r>
              <a:rPr lang="ar-DZ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طول النبات </a:t>
            </a:r>
            <a:r>
              <a:rPr lang="ar-SA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اختلف بفضل استخدام </a:t>
            </a:r>
            <a:r>
              <a:rPr lang="ar-DZ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الأسمدة النانوية </a:t>
            </a:r>
            <a:r>
              <a:rPr lang="ar-SA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؟  بافتراض أن </a:t>
            </a:r>
            <a:r>
              <a:rPr lang="ar-DZ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طول النبات </a:t>
            </a:r>
            <a:r>
              <a:rPr lang="ar-SA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قبل و بعد إجراء التجربة تتبع توزيعا طبيعيا بمستوى معنوية </a:t>
            </a:r>
            <a:r>
              <a:rPr lang="en-GB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0.10</a:t>
            </a:r>
            <a:r>
              <a:rPr lang="ar-SA" sz="20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؟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2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7A6466-12CA-469E-9B65-9FA6BC22A7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24087" r="25194" b="24088"/>
          <a:stretch/>
        </p:blipFill>
        <p:spPr>
          <a:xfrm>
            <a:off x="1540570" y="296652"/>
            <a:ext cx="916350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1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3F8145-F1DC-4C35-87DB-5D5CE409A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3" t="24087" r="25194" b="47199"/>
          <a:stretch/>
        </p:blipFill>
        <p:spPr>
          <a:xfrm>
            <a:off x="3037874" y="135530"/>
            <a:ext cx="9031729" cy="30603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65B716-97AE-447F-B946-1C321E3F1368}"/>
              </a:ext>
            </a:extLst>
          </p:cNvPr>
          <p:cNvSpPr txBox="1"/>
          <p:nvPr/>
        </p:nvSpPr>
        <p:spPr>
          <a:xfrm>
            <a:off x="8640417" y="3322983"/>
            <a:ext cx="3207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tabLst>
                <a:tab pos="2743200" algn="ctr"/>
              </a:tabLst>
            </a:pPr>
            <a:r>
              <a:rPr lang="ar-D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مثال 2 </a:t>
            </a:r>
          </a:p>
          <a:p>
            <a:pPr algn="r" rtl="1">
              <a:tabLst>
                <a:tab pos="2743200" algn="ctr"/>
              </a:tabLst>
            </a:pP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يقوم أحد خبراء التغذية بتجربة نظام جديد للتغذية لتخفيض الوزن  . فاختار أربعة  أشخاص عشوائياَ وسجل أوزانهم ثم طبق نظام التغذية الجديد على هؤلاء الأشخاص لمدة شهر ثم سجل أوزانهم في نهاية الفترة فحصل على النتائج التالية 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2C3F35-81EB-4F5E-9938-3B8D197B1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966" y="5804587"/>
            <a:ext cx="519485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فهل تدل هذه المشاهدات على أن (متوسط أوزان الأشخاص قبل اتباع الحمية أكبر من متوسط اوزانهم بعد اتباع النظام) ؟ استخدمي مستوى معنوية </a:t>
            </a:r>
            <a:endParaRPr kumimoji="0" lang="ar-SA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42436A68-9636-4AD7-A664-C43CEC6E5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9446" y="6493870"/>
            <a:ext cx="449342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B6F1853-99AD-473C-8749-8D14F8406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835224"/>
            <a:ext cx="10999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ar-SA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؟</a:t>
            </a:r>
            <a:endParaRPr kumimoji="0" lang="ar-S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E5BD98-A2A2-4963-BB73-2E8DC8068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87806"/>
              </p:ext>
            </p:extLst>
          </p:nvPr>
        </p:nvGraphicFramePr>
        <p:xfrm>
          <a:off x="622854" y="4311067"/>
          <a:ext cx="5623560" cy="14935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24585">
                  <a:extLst>
                    <a:ext uri="{9D8B030D-6E8A-4147-A177-3AD203B41FA5}">
                      <a16:colId xmlns:a16="http://schemas.microsoft.com/office/drawing/2014/main" val="348892566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val="1040209230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val="3054707659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val="313673354"/>
                    </a:ext>
                  </a:extLst>
                </a:gridCol>
                <a:gridCol w="1125220">
                  <a:extLst>
                    <a:ext uri="{9D8B030D-6E8A-4147-A177-3AD203B41FA5}">
                      <a16:colId xmlns:a16="http://schemas.microsoft.com/office/drawing/2014/main" val="484624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0">
                        <a:tabLst>
                          <a:tab pos="2743200" algn="ctr"/>
                        </a:tabLs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الفروق</a:t>
                      </a:r>
                      <a:endParaRPr lang="en-US" sz="1200">
                        <a:effectLst/>
                      </a:endParaRPr>
                    </a:p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الوزن في النهاية (</a:t>
                      </a:r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ar-SA" sz="14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الوزن في البداية (</a:t>
                      </a: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ar-SA" sz="14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الشخص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2047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665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94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92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016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525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6266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tabLst>
                          <a:tab pos="2743200" algn="ctr"/>
                        </a:tabLs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#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>
                          <a:effectLst/>
                        </a:rPr>
                        <a:t>#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743200" algn="ctr"/>
                        </a:tabLst>
                      </a:pPr>
                      <a:r>
                        <a:rPr lang="ar-SA" sz="1400" dirty="0">
                          <a:effectLst/>
                        </a:rPr>
                        <a:t>المجموع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535007"/>
                  </a:ext>
                </a:extLst>
              </a:tr>
            </a:tbl>
          </a:graphicData>
        </a:graphic>
      </p:graphicFrame>
      <p:pic>
        <p:nvPicPr>
          <p:cNvPr id="4100" name="Picture 4">
            <a:extLst>
              <a:ext uri="{FF2B5EF4-FFF2-40B4-BE49-F238E27FC236}">
                <a16:creationId xmlns:a16="http://schemas.microsoft.com/office/drawing/2014/main" id="{F69D67FF-FDCA-42BF-A1E5-2FD1F6C08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997" y="3714446"/>
            <a:ext cx="1905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00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486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2022-04-23T13:19:15Z</dcterms:created>
  <dcterms:modified xsi:type="dcterms:W3CDTF">2022-04-23T13:24:30Z</dcterms:modified>
</cp:coreProperties>
</file>