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653" r:id="rId2"/>
    <p:sldId id="680" r:id="rId3"/>
    <p:sldId id="681" r:id="rId4"/>
    <p:sldId id="682" r:id="rId5"/>
    <p:sldId id="683" r:id="rId6"/>
    <p:sldId id="684" r:id="rId7"/>
    <p:sldId id="685" r:id="rId8"/>
    <p:sldId id="686" r:id="rId9"/>
    <p:sldId id="68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B67FF-F4C1-4D71-87EE-C7AD18C424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88C984-AAD5-4966-B5E3-9032E2EB47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CC7ECD-78F7-4719-860C-4FD126454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D825F-29C3-40FA-80CF-D4B0FB4D8BB2}" type="datetimeFigureOut">
              <a:rPr lang="en-US" smtClean="0"/>
              <a:t>4/23/2022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5C501A-FD29-4BC3-8E15-9B265DB11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C595C-F48F-4A54-AE03-A10C0A6E4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CFEDA-9B59-43A3-A00C-953E64939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523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55E37E-9553-4A35-BAF4-D2C6698FC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F2848F-5FC3-4AF0-BB6D-202BDE2A46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3807B5-4B2D-4F4C-8713-B2FF2FEA2A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D825F-29C3-40FA-80CF-D4B0FB4D8BB2}" type="datetimeFigureOut">
              <a:rPr lang="en-US" smtClean="0"/>
              <a:t>4/23/2022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341779-00B4-453F-AC9D-3F9DE18AF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488DAB-13E3-4C94-A600-0FED68583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CFEDA-9B59-43A3-A00C-953E64939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381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0A15FBE-6183-42AA-A281-52CE4F2C1E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7CC86D-CE4A-43D2-8A27-43BF3E25B6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570DCB-0C2B-4829-B29C-2A3E63FBB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D825F-29C3-40FA-80CF-D4B0FB4D8BB2}" type="datetimeFigureOut">
              <a:rPr lang="en-US" smtClean="0"/>
              <a:t>4/23/2022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B2EFAA-2B9D-46A7-8BC7-68C41B7D3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3D2245-4B4F-485E-8FC0-37D68DA2E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CFEDA-9B59-43A3-A00C-953E64939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450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9AADB5-2B69-4F35-969C-17161DE7C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2F0F5F-BA42-45C4-A114-D339E35400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6B21E1-34C0-478E-86BE-A504CFA8B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D825F-29C3-40FA-80CF-D4B0FB4D8BB2}" type="datetimeFigureOut">
              <a:rPr lang="en-US" smtClean="0"/>
              <a:t>4/23/2022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F3435E-6F09-4362-B9C4-0C0A3F6C1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0C18A3-D0A2-43C5-80D6-5795582BC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CFEDA-9B59-43A3-A00C-953E64939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584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04568-B97C-46BB-B95C-65CC64F111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ED6B60-760E-407D-8FBE-450023E391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1701AE-F80B-4637-B29B-0881F6244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D825F-29C3-40FA-80CF-D4B0FB4D8BB2}" type="datetimeFigureOut">
              <a:rPr lang="en-US" smtClean="0"/>
              <a:t>4/23/2022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B0CF4E-B12C-4B6B-B1E7-B480240CE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C6A2DC-AEC6-4025-A4C4-D9AAF6A1D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CFEDA-9B59-43A3-A00C-953E64939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367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BDC77-18B4-4253-8BA8-AA68E4453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827592-D707-47BA-891C-729613B3B2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DE7933-6791-465C-8724-7B3214D2D3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2314BE-015E-4B95-A0A8-85C43FFCC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D825F-29C3-40FA-80CF-D4B0FB4D8BB2}" type="datetimeFigureOut">
              <a:rPr lang="en-US" smtClean="0"/>
              <a:t>4/23/2022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154813-47BF-4D00-910D-AC09FDE83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91E56F-706B-41BC-A16C-3B5D72CD4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CFEDA-9B59-43A3-A00C-953E64939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146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CF36DE-E43D-4122-9445-1643EA4865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813BDC-999B-4A70-938E-68DE12430C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221CC5-937C-4063-931D-E927C7EABD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856096-EE5E-4396-942E-99CB77F5D6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6FC26E-D0B0-4343-8F72-E12C4B850D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F3AE60E-F3EB-4AE6-8086-7F670E5AE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D825F-29C3-40FA-80CF-D4B0FB4D8BB2}" type="datetimeFigureOut">
              <a:rPr lang="en-US" smtClean="0"/>
              <a:t>4/23/2022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4D1CF57-075C-4ED6-812A-54389C996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8C42A8-7274-4FEF-B22D-023825E16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CFEDA-9B59-43A3-A00C-953E64939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700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F289D4-96BC-4EFF-AAEF-3B8CFDE7E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40F3CD-5348-4AA2-9069-C65FF2DEE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D825F-29C3-40FA-80CF-D4B0FB4D8BB2}" type="datetimeFigureOut">
              <a:rPr lang="en-US" smtClean="0"/>
              <a:t>4/23/2022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16EC96-ADBA-477A-8FC3-A929BBB0C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B21146-06A8-4FFA-99CE-D47BCA4A1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CFEDA-9B59-43A3-A00C-953E64939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462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E92FC75-FAB1-4D4C-B249-F6D567DFA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D825F-29C3-40FA-80CF-D4B0FB4D8BB2}" type="datetimeFigureOut">
              <a:rPr lang="en-US" smtClean="0"/>
              <a:t>4/23/2022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D75AEF-1EFA-4599-B3A0-2822C313E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5A7744-6459-48A2-8123-4EDC0C4A4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CFEDA-9B59-43A3-A00C-953E64939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339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931924-740A-481F-B953-A24D16A0C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1724F5-2A2C-4808-9B49-110C9653EE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0FD7AC-07D8-438A-A4E8-3A1C76D19F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9FFD59-8DD6-4370-9C18-B9AD1FBC7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D825F-29C3-40FA-80CF-D4B0FB4D8BB2}" type="datetimeFigureOut">
              <a:rPr lang="en-US" smtClean="0"/>
              <a:t>4/23/2022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11D070-56F3-4266-88CE-45E5B77D6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016888-49B6-432C-897B-A0F7BE45B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CFEDA-9B59-43A3-A00C-953E64939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241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4A92D5-6BA0-40E1-926E-7FDA7F9CC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83C817-F117-4CEA-A907-EA7186107E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478660-672A-4E5F-A421-83730D2252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626F7E-355D-4AF4-AD81-695BA76D0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D825F-29C3-40FA-80CF-D4B0FB4D8BB2}" type="datetimeFigureOut">
              <a:rPr lang="en-US" smtClean="0"/>
              <a:t>4/23/2022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F3A4E5-46CB-4526-A665-DF8900673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424899-94CD-41D4-95CE-2CF0C218F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CFEDA-9B59-43A3-A00C-953E64939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86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19B54E-9293-4F73-8893-468511F994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A11692-2654-4738-8046-7FD7C2F537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671872-8C71-46F3-90A0-73511CF9CA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4D825F-29C3-40FA-80CF-D4B0FB4D8BB2}" type="datetimeFigureOut">
              <a:rPr lang="en-US" smtClean="0"/>
              <a:t>4/23/2022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6C417C-369A-4445-9DE1-ADBEDD57BA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6198C6-AB46-4004-AC27-3977DAE605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BCFEDA-9B59-43A3-A00C-953E64939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985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5.png"/><Relationship Id="rId7" Type="http://schemas.openxmlformats.org/officeDocument/2006/relationships/image" Target="../media/image2.wmf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wmf"/><Relationship Id="rId5" Type="http://schemas.openxmlformats.org/officeDocument/2006/relationships/image" Target="../media/image1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image" Target="../media/image11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12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11" Type="http://schemas.openxmlformats.org/officeDocument/2006/relationships/image" Target="../media/image10.wmf"/><Relationship Id="rId5" Type="http://schemas.openxmlformats.org/officeDocument/2006/relationships/oleObject" Target="../embeddings/oleObject7.bin"/><Relationship Id="rId15" Type="http://schemas.openxmlformats.org/officeDocument/2006/relationships/image" Target="../media/image12.wmf"/><Relationship Id="rId10" Type="http://schemas.openxmlformats.org/officeDocument/2006/relationships/oleObject" Target="../embeddings/oleObject9.bin"/><Relationship Id="rId4" Type="http://schemas.openxmlformats.org/officeDocument/2006/relationships/image" Target="../media/image7.wmf"/><Relationship Id="rId9" Type="http://schemas.openxmlformats.org/officeDocument/2006/relationships/image" Target="../media/image13.png"/><Relationship Id="rId14" Type="http://schemas.openxmlformats.org/officeDocument/2006/relationships/oleObject" Target="../embeddings/oleObject11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2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3">
            <a:extLst>
              <a:ext uri="{FF2B5EF4-FFF2-40B4-BE49-F238E27FC236}">
                <a16:creationId xmlns:a16="http://schemas.microsoft.com/office/drawing/2014/main" id="{64F2F34B-DF76-4B76-9FD1-C5EA3B84A7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9289" y="290514"/>
            <a:ext cx="8353425" cy="6091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tabLst>
                <a:tab pos="4421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tabLst>
                <a:tab pos="4421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tabLst>
                <a:tab pos="4421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tabLst>
                <a:tab pos="4421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tabLst>
                <a:tab pos="4421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4421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4421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4421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4421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endParaRPr lang="en-US" altLang="en-US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ar-SA" alt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ar-IQ" alt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كلية علوم الطبيعة والحياة                     </a:t>
            </a:r>
            <a:endParaRPr lang="en-US" altLang="en-US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alt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ar-IQ" alt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قسم البيولوجيا                        </a:t>
            </a:r>
            <a:endParaRPr lang="en-US" altLang="en-US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alt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endParaRPr lang="en-US" altLang="en-US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alt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r>
              <a:rPr lang="ar-IQ" alt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سنة ثانية  ماستر س3 </a:t>
            </a:r>
            <a:r>
              <a:rPr lang="ar-DZ" alt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تخصص التنوع الحيوي وفيزيولوجيا النبات </a:t>
            </a:r>
            <a:endParaRPr lang="en-US" altLang="en-US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n-US" alt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altLang="en-US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ar-IQ" alt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محاضرة </a:t>
            </a:r>
            <a:r>
              <a:rPr lang="ar-DZ" alt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06</a:t>
            </a:r>
            <a:r>
              <a:rPr lang="ar-DZ" alt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ar-IQ" alt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الاحصاء الحيوي2</a:t>
            </a:r>
            <a:endParaRPr lang="en-US" altLang="en-US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ar-DZ" alt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altLang="en-US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3F73950-2C42-4164-BDCF-CC3F60FB1061}"/>
              </a:ext>
            </a:extLst>
          </p:cNvPr>
          <p:cNvSpPr txBox="1"/>
          <p:nvPr/>
        </p:nvSpPr>
        <p:spPr>
          <a:xfrm>
            <a:off x="1721514" y="1088740"/>
            <a:ext cx="8748972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D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المحاضرة   </a:t>
            </a:r>
          </a:p>
          <a:p>
            <a:pPr algn="r" rtl="1"/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ar-D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العينتان المرتبطتان هما عينتان متكونتان من نفس الأفراد، أي أن الأفراد غير مستقلتين، ويستخدم هذا الاختبار لمقارنة متوسطي العينتين المرتبطتين(دراسة الفروق بينهما)في الحالات:</a:t>
            </a:r>
            <a:br>
              <a:rPr lang="ar-D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ar-D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تطبيق اختبار قبلي واختبار بعدي على نفس العينة.</a:t>
            </a:r>
            <a:br>
              <a:rPr lang="ar-D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ar-D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تطبيق اختبارين مختلفين على نفس العينة.</a:t>
            </a:r>
            <a:br>
              <a:rPr lang="ar-D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ar-D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تطبيق نفس الاختبار في فترتين مختلفتين على نفس العينة.</a:t>
            </a:r>
            <a:br>
              <a:rPr lang="ar-D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ar-D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يتم حساب اختبار "ت" لعينتين مرتبطتين باستخدام القانون التالي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23EB419-C3F6-4C06-AB8B-F06F16F4DF9A}"/>
              </a:ext>
            </a:extLst>
          </p:cNvPr>
          <p:cNvSpPr txBox="1"/>
          <p:nvPr/>
        </p:nvSpPr>
        <p:spPr>
          <a:xfrm>
            <a:off x="4079776" y="296653"/>
            <a:ext cx="457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D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ختبار"ت"لعينتين</a:t>
            </a:r>
            <a:r>
              <a:rPr lang="ar-D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مرتبطتين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470546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950" name="Picture 6">
            <a:extLst>
              <a:ext uri="{FF2B5EF4-FFF2-40B4-BE49-F238E27FC236}">
                <a16:creationId xmlns:a16="http://schemas.microsoft.com/office/drawing/2014/main" id="{FE5CD571-5461-474B-B030-18A6A24647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2476" y="1434944"/>
            <a:ext cx="1830516" cy="457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55F27325-CE0C-49D4-8A1B-EB79A3E42A4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862639" y="5019747"/>
          <a:ext cx="477068" cy="4373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r:id="rId4" imgW="177569" imgH="215619" progId="Equation.3">
                  <p:embed/>
                </p:oleObj>
              </mc:Choice>
              <mc:Fallback>
                <p:oleObj r:id="rId4" imgW="177569" imgH="215619" progId="Equation.3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55F27325-CE0C-49D4-8A1B-EB79A3E42A4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62639" y="5019747"/>
                        <a:ext cx="477068" cy="43738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5DE455BC-749A-4EC4-ADFD-54E441E8082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539716" y="3345498"/>
          <a:ext cx="1805930" cy="16316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r:id="rId6" imgW="1206500" imgH="1092200" progId="Equation.3">
                  <p:embed/>
                </p:oleObj>
              </mc:Choice>
              <mc:Fallback>
                <p:oleObj r:id="rId6" imgW="1206500" imgH="1092200" progId="Equation.3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5DE455BC-749A-4EC4-ADFD-54E441E8082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9716" y="3345498"/>
                        <a:ext cx="1805930" cy="163167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4C09420D-9FF4-4940-BED3-D1A31A2CF24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975705" y="5499551"/>
          <a:ext cx="287524" cy="3306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r:id="rId8" imgW="190335" imgH="215713" progId="Equation.3">
                  <p:embed/>
                </p:oleObj>
              </mc:Choice>
              <mc:Fallback>
                <p:oleObj r:id="rId8" imgW="190335" imgH="215713" progId="Equation.3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4C09420D-9FF4-4940-BED3-D1A31A2CF24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75705" y="5499551"/>
                        <a:ext cx="287524" cy="33065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7">
            <a:extLst>
              <a:ext uri="{FF2B5EF4-FFF2-40B4-BE49-F238E27FC236}">
                <a16:creationId xmlns:a16="http://schemas.microsoft.com/office/drawing/2014/main" id="{690F8C11-6D3D-44D8-B5BC-7C66162583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530" y="30088"/>
            <a:ext cx="8820471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r" rtl="1">
              <a:tabLst>
                <a:tab pos="27432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r" rtl="1">
              <a:tabLst>
                <a:tab pos="27432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r" rtl="1">
              <a:tabLst>
                <a:tab pos="27432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r" rtl="1">
              <a:tabLst>
                <a:tab pos="27432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r" rtl="1">
              <a:tabLst>
                <a:tab pos="27432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r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r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r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r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alt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خطوات اختبار ال 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ar-SA" alt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للفرق بين متوسطي عينتين غير مستقلة :</a:t>
            </a:r>
            <a:endParaRPr lang="en-US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altLang="en-US" sz="2800" dirty="0">
                <a:solidFill>
                  <a:srgbClr val="8000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البيانات تحتوي على بيانات قبل وبعد التجربة إذا كان المجتمع الذي اختيرت منه العينة يتبع توزيعا طبيعيا </a:t>
            </a:r>
            <a:endParaRPr lang="en-US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1- صياغة  فرض العدم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endParaRPr lang="en-US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C83FC916-29D9-40D8-A933-B3CCF10C6D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3512" y="2065475"/>
            <a:ext cx="8568444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r" rtl="1">
              <a:tabLst>
                <a:tab pos="27432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r" rtl="1">
              <a:tabLst>
                <a:tab pos="27432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r" rtl="1">
              <a:tabLst>
                <a:tab pos="27432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r" rtl="1">
              <a:tabLst>
                <a:tab pos="27432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r" rtl="1">
              <a:tabLst>
                <a:tab pos="27432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r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r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r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r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ar-SA" alt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أي أن</a:t>
            </a:r>
            <a:r>
              <a:rPr lang="ar-DZ" alt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ar-SA" alt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متوسط  العينة  قبل إجراء التجربة لا يختلف أو يساوي متوسط </a:t>
            </a:r>
            <a:r>
              <a:rPr lang="ar-SA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العينة</a:t>
            </a:r>
            <a:r>
              <a:rPr lang="ar-DZ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ar-SA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ar-SA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بعد إجراء التجربة</a:t>
            </a:r>
          </a:p>
        </p:txBody>
      </p:sp>
      <p:sp>
        <p:nvSpPr>
          <p:cNvPr id="10" name="Rectangle 10">
            <a:extLst>
              <a:ext uri="{FF2B5EF4-FFF2-40B4-BE49-F238E27FC236}">
                <a16:creationId xmlns:a16="http://schemas.microsoft.com/office/drawing/2014/main" id="{B81CF434-2F57-422B-B737-E913FC888F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40216" y="3682070"/>
            <a:ext cx="248376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r" rtl="1">
              <a:tabLst>
                <a:tab pos="27432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r" rtl="1">
              <a:tabLst>
                <a:tab pos="27432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r" rtl="1">
              <a:tabLst>
                <a:tab pos="27432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r" rtl="1">
              <a:tabLst>
                <a:tab pos="27432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r" rtl="1">
              <a:tabLst>
                <a:tab pos="27432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r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r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r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r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altLang="en-US" sz="2400" dirty="0">
                <a:solidFill>
                  <a:srgbClr val="FF0000"/>
                </a:solidFill>
                <a:ea typeface="Times New Roman" panose="02020603050405020304" pitchFamily="18" charset="0"/>
              </a:rPr>
              <a:t>و الفرض البديل :</a:t>
            </a:r>
            <a:endParaRPr lang="en-US" altLang="en-US" sz="1100" dirty="0"/>
          </a:p>
        </p:txBody>
      </p:sp>
      <p:sp>
        <p:nvSpPr>
          <p:cNvPr id="11" name="Rectangle 11">
            <a:extLst>
              <a:ext uri="{FF2B5EF4-FFF2-40B4-BE49-F238E27FC236}">
                <a16:creationId xmlns:a16="http://schemas.microsoft.com/office/drawing/2014/main" id="{2BBD86DF-B86E-42EC-AA90-FE4D06F77A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5746" y="5041630"/>
            <a:ext cx="881708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أي أن متوسط  العينة</a:t>
            </a:r>
            <a:r>
              <a:rPr lang="ar-DZ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ar-SA" alt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قبل إجراء التجربة يختلف عن أو لا يساوي(أو أكبر أو أصغر)</a:t>
            </a:r>
            <a:r>
              <a:rPr lang="ar-DZ" alt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alt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من  متوسط العي</a:t>
            </a:r>
            <a:r>
              <a:rPr lang="ar-DZ" alt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نة</a:t>
            </a:r>
            <a:r>
              <a:rPr lang="ar-DZ" alt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بعد اجراء التجربة </a:t>
            </a:r>
            <a:endParaRPr lang="ar-SA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FD77F956-9997-4783-8949-6E5CD0109F4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742599" y="2111921"/>
          <a:ext cx="496626" cy="4306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r:id="rId10" imgW="177569" imgH="215619" progId="Equation.3">
                  <p:embed/>
                </p:oleObj>
              </mc:Choice>
              <mc:Fallback>
                <p:oleObj r:id="rId10" imgW="177569" imgH="215619" progId="Equation.3">
                  <p:embed/>
                  <p:pic>
                    <p:nvPicPr>
                      <p:cNvPr id="15" name="Object 14">
                        <a:extLst>
                          <a:ext uri="{FF2B5EF4-FFF2-40B4-BE49-F238E27FC236}">
                            <a16:creationId xmlns:a16="http://schemas.microsoft.com/office/drawing/2014/main" id="{FD77F956-9997-4783-8949-6E5CD0109F4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42599" y="2111921"/>
                        <a:ext cx="496626" cy="43060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id="{5E5D4DAD-0606-43EA-AFFC-653FF0F0376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880933" y="2528901"/>
          <a:ext cx="477068" cy="4331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r:id="rId12" imgW="190335" imgH="215713" progId="Equation.3">
                  <p:embed/>
                </p:oleObj>
              </mc:Choice>
              <mc:Fallback>
                <p:oleObj r:id="rId12" imgW="190335" imgH="215713" progId="Equation.3">
                  <p:embed/>
                  <p:pic>
                    <p:nvPicPr>
                      <p:cNvPr id="18" name="Object 17">
                        <a:extLst>
                          <a:ext uri="{FF2B5EF4-FFF2-40B4-BE49-F238E27FC236}">
                            <a16:creationId xmlns:a16="http://schemas.microsoft.com/office/drawing/2014/main" id="{5E5D4DAD-0606-43EA-AFFC-653FF0F0376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80933" y="2528901"/>
                        <a:ext cx="477068" cy="43310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77475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1E0A0F2-C8EC-4115-89C1-57B77DD9DC1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250" t="21286" r="18107" b="17785"/>
          <a:stretch/>
        </p:blipFill>
        <p:spPr>
          <a:xfrm>
            <a:off x="1414239" y="152637"/>
            <a:ext cx="9200468" cy="6615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7332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10C657F-9FB3-4967-BD8F-97ECF71AA9CD}"/>
              </a:ext>
            </a:extLst>
          </p:cNvPr>
          <p:cNvGraphicFramePr>
            <a:graphicFrameLocks noGrp="1"/>
          </p:cNvGraphicFramePr>
          <p:nvPr/>
        </p:nvGraphicFramePr>
        <p:xfrm>
          <a:off x="3971762" y="734273"/>
          <a:ext cx="6492644" cy="1308322"/>
        </p:xfrm>
        <a:graphic>
          <a:graphicData uri="http://schemas.openxmlformats.org/drawingml/2006/table">
            <a:tbl>
              <a:tblPr rtl="1" firstRow="1" firstCol="1" lastRow="1" lastCol="1" bandRow="1" bandCol="1">
                <a:tableStyleId>{5C22544A-7EE6-4342-B048-85BDC9FD1C3A}</a:tableStyleId>
              </a:tblPr>
              <a:tblGrid>
                <a:gridCol w="1623161">
                  <a:extLst>
                    <a:ext uri="{9D8B030D-6E8A-4147-A177-3AD203B41FA5}">
                      <a16:colId xmlns:a16="http://schemas.microsoft.com/office/drawing/2014/main" val="114030257"/>
                    </a:ext>
                  </a:extLst>
                </a:gridCol>
                <a:gridCol w="1623161">
                  <a:extLst>
                    <a:ext uri="{9D8B030D-6E8A-4147-A177-3AD203B41FA5}">
                      <a16:colId xmlns:a16="http://schemas.microsoft.com/office/drawing/2014/main" val="2674062291"/>
                    </a:ext>
                  </a:extLst>
                </a:gridCol>
                <a:gridCol w="1623161">
                  <a:extLst>
                    <a:ext uri="{9D8B030D-6E8A-4147-A177-3AD203B41FA5}">
                      <a16:colId xmlns:a16="http://schemas.microsoft.com/office/drawing/2014/main" val="238852964"/>
                    </a:ext>
                  </a:extLst>
                </a:gridCol>
                <a:gridCol w="1623161">
                  <a:extLst>
                    <a:ext uri="{9D8B030D-6E8A-4147-A177-3AD203B41FA5}">
                      <a16:colId xmlns:a16="http://schemas.microsoft.com/office/drawing/2014/main" val="3188305114"/>
                    </a:ext>
                  </a:extLst>
                </a:gridCol>
              </a:tblGrid>
              <a:tr h="379841">
                <a:tc>
                  <a:txBody>
                    <a:bodyPr/>
                    <a:lstStyle/>
                    <a:p>
                      <a:pPr algn="ctr" rtl="1">
                        <a:tabLst>
                          <a:tab pos="2743200" algn="ctr"/>
                        </a:tabLst>
                      </a:pPr>
                      <a:r>
                        <a:rPr lang="ar-SA" sz="1800">
                          <a:effectLst/>
                        </a:rPr>
                        <a:t>الفرق 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2743200" algn="ctr"/>
                        </a:tabLst>
                      </a:pPr>
                      <a:r>
                        <a:rPr lang="ar-SA" sz="1800">
                          <a:effectLst/>
                        </a:rPr>
                        <a:t>الفرق </a:t>
                      </a:r>
                      <a:r>
                        <a:rPr lang="en-US" sz="1800">
                          <a:effectLst/>
                        </a:rPr>
                        <a:t>d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2743200" algn="ctr"/>
                        </a:tabLst>
                      </a:pPr>
                      <a:r>
                        <a:rPr lang="ar-SA" sz="1800">
                          <a:effectLst/>
                        </a:rPr>
                        <a:t>المشاهدة بعد التجربة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2743200" algn="ctr"/>
                        </a:tabLst>
                      </a:pPr>
                      <a:r>
                        <a:rPr lang="ar-SA" sz="1800">
                          <a:effectLst/>
                        </a:rPr>
                        <a:t>المشاهدة قبل التجربة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12182597"/>
                  </a:ext>
                </a:extLst>
              </a:tr>
              <a:tr h="379841">
                <a:tc>
                  <a:txBody>
                    <a:bodyPr/>
                    <a:lstStyle/>
                    <a:p>
                      <a:pPr algn="ctr" rtl="1">
                        <a:tabLst>
                          <a:tab pos="2743200" algn="ctr"/>
                        </a:tabLst>
                      </a:pPr>
                      <a:r>
                        <a:rPr lang="ar-SA" sz="18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2743200" algn="ctr"/>
                        </a:tabLst>
                      </a:pPr>
                      <a:r>
                        <a:rPr lang="ar-SA" sz="18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2743200" algn="ctr"/>
                        </a:tabLst>
                      </a:pPr>
                      <a:r>
                        <a:rPr lang="ar-SA" sz="18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2743200" algn="ctr"/>
                        </a:tabLst>
                      </a:pPr>
                      <a:r>
                        <a:rPr lang="ar-SA" sz="18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55199563"/>
                  </a:ext>
                </a:extLst>
              </a:tr>
              <a:tr h="379841">
                <a:tc>
                  <a:txBody>
                    <a:bodyPr/>
                    <a:lstStyle/>
                    <a:p>
                      <a:pPr algn="ctr" rtl="0">
                        <a:tabLst>
                          <a:tab pos="2743200" algn="ctr"/>
                        </a:tabLst>
                      </a:pPr>
                      <a:endParaRPr lang="ar-SA" sz="1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tabLst>
                          <a:tab pos="2743200" algn="ctr"/>
                        </a:tabLst>
                      </a:pPr>
                      <a:endParaRPr lang="ar-SA" sz="1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2743200" algn="ctr"/>
                        </a:tabLst>
                      </a:pPr>
                      <a:r>
                        <a:rPr lang="ar-SA" sz="18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2743200" algn="ctr"/>
                        </a:tabLst>
                      </a:pPr>
                      <a:r>
                        <a:rPr lang="ar-SA" sz="18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46372290"/>
                  </a:ext>
                </a:extLst>
              </a:tr>
            </a:tbl>
          </a:graphicData>
        </a:graphic>
      </p:graphicFrame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050E09C5-822D-4EF6-89D5-5D103D92ADB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934648" y="710893"/>
          <a:ext cx="540060" cy="5969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r:id="rId3" imgW="177569" imgH="202936" progId="Equation.3">
                  <p:embed/>
                </p:oleObj>
              </mc:Choice>
              <mc:Fallback>
                <p:oleObj r:id="rId3" imgW="177569" imgH="202936" progId="Equation.3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050E09C5-822D-4EF6-89D5-5D103D92ADB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34648" y="710893"/>
                        <a:ext cx="540060" cy="59690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B5D017A5-65A5-46FE-8E45-98415757CD2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405888" y="1571120"/>
          <a:ext cx="629817" cy="4251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r:id="rId5" imgW="380835" imgH="253890" progId="Equation.3">
                  <p:embed/>
                </p:oleObj>
              </mc:Choice>
              <mc:Fallback>
                <p:oleObj r:id="rId5" imgW="380835" imgH="253890" progId="Equation.3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B5D017A5-65A5-46FE-8E45-98415757CD2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05888" y="1571120"/>
                        <a:ext cx="629817" cy="42512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5CF4EE93-FCC3-4BD9-B53E-B2A81B03F09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920415" y="1575742"/>
          <a:ext cx="629817" cy="5314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r:id="rId7" imgW="304536" imgH="253780" progId="Equation.3">
                  <p:embed/>
                </p:oleObj>
              </mc:Choice>
              <mc:Fallback>
                <p:oleObj r:id="rId7" imgW="304536" imgH="253780" progId="Equation.3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5CF4EE93-FCC3-4BD9-B53E-B2A81B03F09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0415" y="1575742"/>
                        <a:ext cx="629817" cy="53140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3972" name="Picture 4">
            <a:extLst>
              <a:ext uri="{FF2B5EF4-FFF2-40B4-BE49-F238E27FC236}">
                <a16:creationId xmlns:a16="http://schemas.microsoft.com/office/drawing/2014/main" id="{7C4B97D8-5172-45CA-8632-CB8CF195B2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6941" y="2323606"/>
            <a:ext cx="2498899" cy="977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15969CC8-CFCC-447F-B517-30D8426D0E8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18619" y="3581909"/>
          <a:ext cx="1362075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r:id="rId10" imgW="583947" imgH="647419" progId="Equation.3">
                  <p:embed/>
                </p:oleObj>
              </mc:Choice>
              <mc:Fallback>
                <p:oleObj r:id="rId10" imgW="583947" imgH="647419" progId="Equation.3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15969CC8-CFCC-447F-B517-30D8426D0E8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8619" y="3581909"/>
                        <a:ext cx="1362075" cy="80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B6AE8B4E-AD24-42CA-AE95-ABD2D66362C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405888" y="3807920"/>
          <a:ext cx="581025" cy="3989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r:id="rId12" imgW="583947" imgH="431613" progId="Equation.3">
                  <p:embed/>
                </p:oleObj>
              </mc:Choice>
              <mc:Fallback>
                <p:oleObj r:id="rId12" imgW="583947" imgH="431613" progId="Equation.3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B6AE8B4E-AD24-42CA-AE95-ABD2D66362C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05888" y="3807920"/>
                        <a:ext cx="581025" cy="39897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EF2AF8BA-CCDC-47E6-AC95-303FABC5B75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086800" y="4319089"/>
          <a:ext cx="121920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r:id="rId14" imgW="1218671" imgH="482391" progId="Equation.3">
                  <p:embed/>
                </p:oleObj>
              </mc:Choice>
              <mc:Fallback>
                <p:oleObj r:id="rId14" imgW="1218671" imgH="482391" progId="Equation.3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EF2AF8BA-CCDC-47E6-AC95-303FABC5B75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86800" y="4319089"/>
                        <a:ext cx="1219200" cy="48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4F237A99-2BD0-43A6-86CF-DAB1804BFE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19982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r" rtl="1">
              <a:tabLst>
                <a:tab pos="27432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r" rtl="1">
              <a:tabLst>
                <a:tab pos="27432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r" rtl="1">
              <a:tabLst>
                <a:tab pos="27432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r" rtl="1">
              <a:tabLst>
                <a:tab pos="27432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r" rtl="1">
              <a:tabLst>
                <a:tab pos="27432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r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r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r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r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altLang="en-US" sz="2400" dirty="0">
                <a:solidFill>
                  <a:srgbClr val="FF0000"/>
                </a:solidFill>
                <a:ea typeface="Times New Roman" panose="02020603050405020304" pitchFamily="18" charset="0"/>
              </a:rPr>
              <a:t>2- نحسب احصاء الاختبار بعد تكوين جدول يساعدنا في حسابه على النحو التالي :</a:t>
            </a:r>
            <a:endParaRPr lang="en-US" altLang="en-US" sz="11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7B4E54-35EC-4C64-991B-EDB3F4FBEB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1884" y="2282568"/>
            <a:ext cx="5412523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r" rtl="1">
              <a:tabLst>
                <a:tab pos="27432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r" rtl="1">
              <a:tabLst>
                <a:tab pos="27432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r" rtl="1">
              <a:tabLst>
                <a:tab pos="27432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r" rtl="1">
              <a:tabLst>
                <a:tab pos="27432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r" rtl="1">
              <a:tabLst>
                <a:tab pos="27432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r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r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r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r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altLang="en-US" sz="2800" dirty="0">
                <a:solidFill>
                  <a:srgbClr val="000000"/>
                </a:solidFill>
                <a:ea typeface="Times New Roman" panose="02020603050405020304" pitchFamily="18" charset="0"/>
              </a:rPr>
              <a:t>و يكون إحصاء الاختبار في هذه الحالة هو :</a:t>
            </a:r>
            <a:endParaRPr lang="en-US" altLang="en-US" sz="1200" dirty="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altLang="en-US" sz="2800" dirty="0">
                <a:solidFill>
                  <a:srgbClr val="000000"/>
                </a:solidFill>
                <a:ea typeface="Times New Roman" panose="02020603050405020304" pitchFamily="18" charset="0"/>
              </a:rPr>
              <a:t>ويتبع توزيع إل </a:t>
            </a:r>
            <a:r>
              <a:rPr lang="en-US" altLang="en-US" sz="2800" dirty="0">
                <a:solidFill>
                  <a:srgbClr val="000000"/>
                </a:solidFill>
                <a:ea typeface="Times New Roman" panose="02020603050405020304" pitchFamily="18" charset="0"/>
              </a:rPr>
              <a:t>t</a:t>
            </a:r>
            <a:r>
              <a:rPr lang="ar-SA" altLang="en-US" sz="2800" dirty="0">
                <a:solidFill>
                  <a:srgbClr val="000000"/>
                </a:solidFill>
                <a:ea typeface="Times New Roman" panose="02020603050405020304" pitchFamily="18" charset="0"/>
              </a:rPr>
              <a:t> بدرجة حرية </a:t>
            </a:r>
            <a:r>
              <a:rPr lang="en-US" altLang="en-US" sz="2800" dirty="0">
                <a:solidFill>
                  <a:srgbClr val="000000"/>
                </a:solidFill>
                <a:ea typeface="Times New Roman" panose="02020603050405020304" pitchFamily="18" charset="0"/>
              </a:rPr>
              <a:t>n-1</a:t>
            </a:r>
            <a:endParaRPr lang="en-US" altLang="en-US" sz="12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A39A887-85E4-453C-9C63-230FCF72BB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9597" y="217490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5902062-A172-4D15-88F8-94E30D259B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8088" y="3176522"/>
            <a:ext cx="342038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alt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حيث أن </a:t>
            </a:r>
            <a:endParaRPr lang="ar-SA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D6605A7-6D81-42C9-A5D1-113A084EFB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5820" y="3821276"/>
            <a:ext cx="522058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r" rtl="1">
              <a:tabLst>
                <a:tab pos="27432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r" rtl="1">
              <a:tabLst>
                <a:tab pos="27432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r" rtl="1">
              <a:tabLst>
                <a:tab pos="27432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r" rtl="1">
              <a:tabLst>
                <a:tab pos="27432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r" rtl="1">
              <a:tabLst>
                <a:tab pos="27432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r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r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r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r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 altLang="en-US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fr-FR" altLang="en-US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d</a:t>
            </a:r>
            <a:r>
              <a:rPr lang="ar-SA" altLang="en-US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 هي الوسط الحسابي للفروق بين العينتين</a:t>
            </a:r>
            <a:endParaRPr lang="en-US" altLang="en-US" sz="8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6CB15F1-E290-4A90-8844-1F7FFD3BE7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799" y="4466338"/>
            <a:ext cx="482453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r" rtl="1">
              <a:tabLst>
                <a:tab pos="27432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r" rtl="1">
              <a:tabLst>
                <a:tab pos="27432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r" rtl="1">
              <a:tabLst>
                <a:tab pos="27432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r" rtl="1">
              <a:tabLst>
                <a:tab pos="27432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r" rtl="1">
              <a:tabLst>
                <a:tab pos="27432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r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r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r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r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altLang="en-US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 هو الانحراف المعياري للفروق بين العينتين  </a:t>
            </a:r>
            <a:endParaRPr lang="en-US" altLang="en-US" sz="800" dirty="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altLang="en-US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                                    </a:t>
            </a:r>
            <a:endParaRPr lang="ar-SA" alt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68E29F2-3742-4467-A8AB-B7CC02AF28E5}"/>
              </a:ext>
            </a:extLst>
          </p:cNvPr>
          <p:cNvSpPr txBox="1"/>
          <p:nvPr/>
        </p:nvSpPr>
        <p:spPr>
          <a:xfrm>
            <a:off x="5707433" y="5249841"/>
            <a:ext cx="46220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SA" alt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و </a:t>
            </a: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</a:t>
            </a:r>
            <a:r>
              <a:rPr lang="ar-SA" alt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حجم العينة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34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9F3617C-B2BA-4FEA-9DCB-0258E185899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706" t="39495" r="24013" b="13583"/>
          <a:stretch/>
        </p:blipFill>
        <p:spPr>
          <a:xfrm>
            <a:off x="1524000" y="0"/>
            <a:ext cx="9144001" cy="612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79597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D78B755-D9C4-4290-AD4C-DDAC6AD6CCC3}"/>
              </a:ext>
            </a:extLst>
          </p:cNvPr>
          <p:cNvSpPr txBox="1"/>
          <p:nvPr/>
        </p:nvSpPr>
        <p:spPr>
          <a:xfrm>
            <a:off x="1685510" y="224644"/>
            <a:ext cx="882098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tabLst>
                <a:tab pos="2743200" algn="ctr"/>
              </a:tabLst>
            </a:pPr>
            <a:r>
              <a:rPr lang="ar-S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ابتكرت طريقة حديثة </a:t>
            </a:r>
            <a:r>
              <a:rPr lang="ar-DZ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للتسميد بالعناصر النانوية</a:t>
            </a:r>
            <a:r>
              <a:rPr lang="ar-S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هذه الطريقة تتضمن استخدام </a:t>
            </a:r>
            <a:r>
              <a:rPr lang="ar-DZ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العناصر الغذائية في المستوى </a:t>
            </a:r>
            <a:r>
              <a:rPr lang="ar-DZ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النانوي</a:t>
            </a:r>
            <a:r>
              <a:rPr lang="ar-DZ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لشرح </a:t>
            </a:r>
            <a:r>
              <a:rPr lang="ar-DZ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هذه الطريقة </a:t>
            </a:r>
            <a:r>
              <a:rPr lang="ar-S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تم اختيار 6 </a:t>
            </a:r>
            <a:r>
              <a:rPr lang="ar-DZ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قطع من الحقل</a:t>
            </a:r>
            <a:r>
              <a:rPr lang="ar-S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لهذه التجربة و أجري اختبار </a:t>
            </a:r>
            <a:r>
              <a:rPr lang="ar-DZ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طول النبات </a:t>
            </a:r>
            <a:r>
              <a:rPr lang="ar-S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قبل إجراء التجربة ثم أجري اختبار  بعد إجراء التجربة </a:t>
            </a:r>
            <a:r>
              <a:rPr lang="ar-DZ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فكانت </a:t>
            </a:r>
            <a:r>
              <a:rPr lang="ar-SA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كالأتي</a:t>
            </a:r>
            <a:r>
              <a:rPr lang="ar-S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0285AAE-2987-49BF-AD81-98882AA17CDE}"/>
              </a:ext>
            </a:extLst>
          </p:cNvPr>
          <p:cNvGraphicFramePr>
            <a:graphicFrameLocks noGrp="1"/>
          </p:cNvGraphicFramePr>
          <p:nvPr/>
        </p:nvGraphicFramePr>
        <p:xfrm>
          <a:off x="3215680" y="2168860"/>
          <a:ext cx="6840760" cy="3222386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710190">
                  <a:extLst>
                    <a:ext uri="{9D8B030D-6E8A-4147-A177-3AD203B41FA5}">
                      <a16:colId xmlns:a16="http://schemas.microsoft.com/office/drawing/2014/main" val="183976232"/>
                    </a:ext>
                  </a:extLst>
                </a:gridCol>
                <a:gridCol w="1710190">
                  <a:extLst>
                    <a:ext uri="{9D8B030D-6E8A-4147-A177-3AD203B41FA5}">
                      <a16:colId xmlns:a16="http://schemas.microsoft.com/office/drawing/2014/main" val="464206235"/>
                    </a:ext>
                  </a:extLst>
                </a:gridCol>
                <a:gridCol w="1710190">
                  <a:extLst>
                    <a:ext uri="{9D8B030D-6E8A-4147-A177-3AD203B41FA5}">
                      <a16:colId xmlns:a16="http://schemas.microsoft.com/office/drawing/2014/main" val="3318051204"/>
                    </a:ext>
                  </a:extLst>
                </a:gridCol>
                <a:gridCol w="1710190">
                  <a:extLst>
                    <a:ext uri="{9D8B030D-6E8A-4147-A177-3AD203B41FA5}">
                      <a16:colId xmlns:a16="http://schemas.microsoft.com/office/drawing/2014/main" val="1316711628"/>
                    </a:ext>
                  </a:extLst>
                </a:gridCol>
              </a:tblGrid>
              <a:tr h="716085">
                <a:tc>
                  <a:txBody>
                    <a:bodyPr/>
                    <a:lstStyle/>
                    <a:p>
                      <a:pPr algn="ctr" rtl="1">
                        <a:tabLst>
                          <a:tab pos="2743200" algn="ctr"/>
                        </a:tabLst>
                      </a:pPr>
                      <a:r>
                        <a:rPr lang="ar-SA" sz="14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2743200" algn="ctr"/>
                        </a:tabLst>
                      </a:pPr>
                      <a:r>
                        <a:rPr lang="ar-SA" sz="1400">
                          <a:effectLst/>
                        </a:rPr>
                        <a:t>الفروق</a:t>
                      </a:r>
                      <a:endParaRPr lang="en-US" sz="1200">
                        <a:effectLst/>
                      </a:endParaRPr>
                    </a:p>
                    <a:p>
                      <a:pPr algn="ctr" rtl="1">
                        <a:tabLst>
                          <a:tab pos="2743200" algn="ctr"/>
                        </a:tabLst>
                      </a:pPr>
                      <a:r>
                        <a:rPr lang="en-US" sz="1400">
                          <a:effectLst/>
                        </a:rPr>
                        <a:t>d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2743200" algn="ctr"/>
                        </a:tabLst>
                      </a:pPr>
                      <a:r>
                        <a:rPr lang="ar-SA" sz="1400">
                          <a:effectLst/>
                        </a:rPr>
                        <a:t>الدرجة</a:t>
                      </a:r>
                      <a:endParaRPr lang="en-US" sz="1200">
                        <a:effectLst/>
                      </a:endParaRPr>
                    </a:p>
                    <a:p>
                      <a:pPr algn="ctr" rtl="1">
                        <a:tabLst>
                          <a:tab pos="2743200" algn="ctr"/>
                        </a:tabLst>
                      </a:pPr>
                      <a:r>
                        <a:rPr lang="ar-SA" sz="1400">
                          <a:effectLst/>
                        </a:rPr>
                        <a:t>بعد التجربة (</a:t>
                      </a:r>
                      <a:r>
                        <a:rPr lang="en-US" sz="1400">
                          <a:effectLst/>
                        </a:rPr>
                        <a:t>y</a:t>
                      </a:r>
                      <a:r>
                        <a:rPr lang="ar-SA" sz="1400">
                          <a:effectLst/>
                        </a:rPr>
                        <a:t>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2743200" algn="ctr"/>
                        </a:tabLst>
                      </a:pPr>
                      <a:r>
                        <a:rPr lang="ar-SA" sz="1400">
                          <a:effectLst/>
                        </a:rPr>
                        <a:t>الدرجة</a:t>
                      </a:r>
                      <a:endParaRPr lang="en-US" sz="1200">
                        <a:effectLst/>
                      </a:endParaRPr>
                    </a:p>
                    <a:p>
                      <a:pPr algn="ctr" rtl="1">
                        <a:tabLst>
                          <a:tab pos="2743200" algn="ctr"/>
                        </a:tabLst>
                      </a:pPr>
                      <a:r>
                        <a:rPr lang="ar-SA" sz="1400">
                          <a:effectLst/>
                        </a:rPr>
                        <a:t>قبل التجربة (</a:t>
                      </a:r>
                      <a:r>
                        <a:rPr lang="en-US" sz="1400">
                          <a:effectLst/>
                        </a:rPr>
                        <a:t>x</a:t>
                      </a:r>
                      <a:r>
                        <a:rPr lang="ar-SA" sz="1400">
                          <a:effectLst/>
                        </a:rPr>
                        <a:t>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78546688"/>
                  </a:ext>
                </a:extLst>
              </a:tr>
              <a:tr h="358043">
                <a:tc>
                  <a:txBody>
                    <a:bodyPr/>
                    <a:lstStyle/>
                    <a:p>
                      <a:pPr algn="ctr" rtl="1">
                        <a:tabLst>
                          <a:tab pos="2743200" algn="ctr"/>
                        </a:tabLst>
                      </a:pPr>
                      <a:r>
                        <a:rPr lang="en-US" sz="1400">
                          <a:effectLst/>
                        </a:rPr>
                        <a:t>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tabLst>
                          <a:tab pos="2743200" algn="ctr"/>
                        </a:tabLst>
                      </a:pPr>
                      <a:r>
                        <a:rPr lang="en-US" sz="1400">
                          <a:effectLst/>
                        </a:rPr>
                        <a:t>-2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tabLst>
                          <a:tab pos="2743200" algn="ctr"/>
                        </a:tabLst>
                      </a:pPr>
                      <a:r>
                        <a:rPr lang="en-US" sz="1400">
                          <a:effectLst/>
                        </a:rPr>
                        <a:t>71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tabLst>
                          <a:tab pos="2743200" algn="ctr"/>
                        </a:tabLst>
                      </a:pPr>
                      <a:r>
                        <a:rPr lang="en-US" sz="1400">
                          <a:effectLst/>
                        </a:rPr>
                        <a:t>69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54302731"/>
                  </a:ext>
                </a:extLst>
              </a:tr>
              <a:tr h="358043">
                <a:tc>
                  <a:txBody>
                    <a:bodyPr/>
                    <a:lstStyle/>
                    <a:p>
                      <a:pPr algn="ctr" rtl="1">
                        <a:tabLst>
                          <a:tab pos="2743200" algn="ctr"/>
                        </a:tabLs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tabLst>
                          <a:tab pos="2743200" algn="ctr"/>
                        </a:tabLst>
                      </a:pPr>
                      <a:r>
                        <a:rPr lang="en-US" sz="1400">
                          <a:effectLst/>
                        </a:rPr>
                        <a:t>-1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tabLst>
                          <a:tab pos="2743200" algn="ctr"/>
                        </a:tabLst>
                      </a:pPr>
                      <a:r>
                        <a:rPr lang="en-US" sz="1400">
                          <a:effectLst/>
                        </a:rPr>
                        <a:t>74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2743200" algn="ctr"/>
                        </a:tabLst>
                      </a:pPr>
                      <a:r>
                        <a:rPr lang="en-US" sz="1400">
                          <a:effectLst/>
                        </a:rPr>
                        <a:t>73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79133120"/>
                  </a:ext>
                </a:extLst>
              </a:tr>
              <a:tr h="358043">
                <a:tc>
                  <a:txBody>
                    <a:bodyPr/>
                    <a:lstStyle/>
                    <a:p>
                      <a:pPr algn="ctr" rtl="1">
                        <a:tabLst>
                          <a:tab pos="2743200" algn="ctr"/>
                        </a:tabLst>
                      </a:pPr>
                      <a:r>
                        <a:rPr lang="en-US" sz="1400">
                          <a:effectLst/>
                        </a:rPr>
                        <a:t>9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tabLst>
                          <a:tab pos="2743200" algn="ctr"/>
                        </a:tabLst>
                      </a:pPr>
                      <a:r>
                        <a:rPr lang="en-US" sz="1400">
                          <a:effectLst/>
                        </a:rPr>
                        <a:t>-3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tabLst>
                          <a:tab pos="2743200" algn="ctr"/>
                        </a:tabLst>
                      </a:pPr>
                      <a:r>
                        <a:rPr lang="en-US" sz="1400">
                          <a:effectLst/>
                        </a:rPr>
                        <a:t>79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2743200" algn="ctr"/>
                        </a:tabLst>
                      </a:pPr>
                      <a:r>
                        <a:rPr lang="en-US" sz="1400">
                          <a:effectLst/>
                        </a:rPr>
                        <a:t>76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97102990"/>
                  </a:ext>
                </a:extLst>
              </a:tr>
              <a:tr h="358043">
                <a:tc>
                  <a:txBody>
                    <a:bodyPr/>
                    <a:lstStyle/>
                    <a:p>
                      <a:pPr algn="ctr" rtl="1">
                        <a:tabLst>
                          <a:tab pos="2743200" algn="ctr"/>
                        </a:tabLst>
                      </a:pPr>
                      <a:r>
                        <a:rPr lang="en-US" sz="1400">
                          <a:effectLst/>
                        </a:rPr>
                        <a:t>9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tabLst>
                          <a:tab pos="2743200" algn="ctr"/>
                        </a:tabLst>
                      </a:pPr>
                      <a:r>
                        <a:rPr lang="en-US" sz="1400">
                          <a:effectLst/>
                        </a:rPr>
                        <a:t>-3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tabLst>
                          <a:tab pos="2743200" algn="ctr"/>
                        </a:tabLst>
                      </a:pPr>
                      <a:r>
                        <a:rPr lang="en-US" sz="1400">
                          <a:effectLst/>
                        </a:rPr>
                        <a:t>63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tabLst>
                          <a:tab pos="2743200" algn="ctr"/>
                        </a:tabLst>
                      </a:pPr>
                      <a:r>
                        <a:rPr lang="en-US" sz="1400">
                          <a:effectLst/>
                        </a:rPr>
                        <a:t>60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07569054"/>
                  </a:ext>
                </a:extLst>
              </a:tr>
              <a:tr h="358043">
                <a:tc>
                  <a:txBody>
                    <a:bodyPr/>
                    <a:lstStyle/>
                    <a:p>
                      <a:pPr algn="ctr" rtl="1">
                        <a:tabLst>
                          <a:tab pos="2743200" algn="ctr"/>
                        </a:tabLst>
                      </a:pPr>
                      <a:r>
                        <a:rPr lang="en-US" sz="1400">
                          <a:effectLst/>
                        </a:rPr>
                        <a:t>16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2743200" algn="ctr"/>
                        </a:tabLst>
                      </a:pPr>
                      <a:r>
                        <a:rPr lang="en-US" sz="1400">
                          <a:effectLst/>
                        </a:rPr>
                        <a:t>-2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tabLst>
                          <a:tab pos="2743200" algn="ctr"/>
                        </a:tabLst>
                      </a:pPr>
                      <a:r>
                        <a:rPr lang="en-US" sz="1400">
                          <a:effectLst/>
                        </a:rPr>
                        <a:t>86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2743200" algn="ctr"/>
                        </a:tabLst>
                      </a:pPr>
                      <a:r>
                        <a:rPr lang="en-US" sz="1400">
                          <a:effectLst/>
                        </a:rPr>
                        <a:t>84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82415335"/>
                  </a:ext>
                </a:extLst>
              </a:tr>
              <a:tr h="358043">
                <a:tc>
                  <a:txBody>
                    <a:bodyPr/>
                    <a:lstStyle/>
                    <a:p>
                      <a:pPr algn="ctr" rtl="1">
                        <a:tabLst>
                          <a:tab pos="2743200" algn="ctr"/>
                        </a:tabLs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2743200" algn="ctr"/>
                        </a:tabLst>
                      </a:pPr>
                      <a:r>
                        <a:rPr lang="en-US" sz="1400">
                          <a:effectLst/>
                        </a:rPr>
                        <a:t>-1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tabLst>
                          <a:tab pos="2743200" algn="ctr"/>
                        </a:tabLst>
                      </a:pPr>
                      <a:r>
                        <a:rPr lang="en-US" sz="1400">
                          <a:effectLst/>
                        </a:rPr>
                        <a:t>64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2743200" algn="ctr"/>
                        </a:tabLst>
                      </a:pPr>
                      <a:r>
                        <a:rPr lang="en-US" sz="1400">
                          <a:effectLst/>
                        </a:rPr>
                        <a:t>63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31026374"/>
                  </a:ext>
                </a:extLst>
              </a:tr>
              <a:tr h="358043">
                <a:tc>
                  <a:txBody>
                    <a:bodyPr/>
                    <a:lstStyle/>
                    <a:p>
                      <a:pPr algn="ctr" rtl="1">
                        <a:tabLst>
                          <a:tab pos="2743200" algn="ctr"/>
                        </a:tabLst>
                      </a:pPr>
                      <a:r>
                        <a:rPr lang="ar-SA" sz="1400">
                          <a:effectLst/>
                        </a:rPr>
                        <a:t>28</a:t>
                      </a:r>
                      <a:r>
                        <a:rPr lang="en-US" sz="1400">
                          <a:effectLst/>
                        </a:rPr>
                        <a:t>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2743200" algn="ctr"/>
                        </a:tabLst>
                      </a:pPr>
                      <a:r>
                        <a:rPr lang="en-US" sz="1400">
                          <a:effectLst/>
                        </a:rPr>
                        <a:t>-12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2743200" algn="ctr"/>
                        </a:tabLst>
                      </a:pPr>
                      <a:r>
                        <a:rPr lang="ar-SA" sz="1400">
                          <a:effectLst/>
                        </a:rPr>
                        <a:t>#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2743200" algn="ctr"/>
                        </a:tabLst>
                      </a:pPr>
                      <a:r>
                        <a:rPr lang="ar-SA" sz="1400" dirty="0">
                          <a:effectLst/>
                        </a:rPr>
                        <a:t>المجموع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43132036"/>
                  </a:ext>
                </a:extLst>
              </a:tr>
            </a:tbl>
          </a:graphicData>
        </a:graphic>
      </p:graphicFrame>
      <p:pic>
        <p:nvPicPr>
          <p:cNvPr id="84995" name="Picture 3">
            <a:extLst>
              <a:ext uri="{FF2B5EF4-FFF2-40B4-BE49-F238E27FC236}">
                <a16:creationId xmlns:a16="http://schemas.microsoft.com/office/drawing/2014/main" id="{80F3951F-2A09-4D71-9934-18E387AEB3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6321" y="2347177"/>
            <a:ext cx="337923" cy="35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7194558F-D911-4E49-80A8-E586E23F1D8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418749" y="4959678"/>
          <a:ext cx="729664" cy="35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r:id="rId4" imgW="507780" imgH="253890" progId="Equation.3">
                  <p:embed/>
                </p:oleObj>
              </mc:Choice>
              <mc:Fallback>
                <p:oleObj r:id="rId4" imgW="507780" imgH="253890" progId="Equation.3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7194558F-D911-4E49-80A8-E586E23F1D8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18749" y="4959678"/>
                        <a:ext cx="729664" cy="3516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9F1AA471-57A2-46AE-B24E-B2CBB28EE39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650397" y="5025220"/>
          <a:ext cx="504056" cy="2861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r:id="rId6" imgW="431613" imgH="253890" progId="Equation.3">
                  <p:embed/>
                </p:oleObj>
              </mc:Choice>
              <mc:Fallback>
                <p:oleObj r:id="rId6" imgW="431613" imgH="253890" progId="Equation.3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9F1AA471-57A2-46AE-B24E-B2CBB28EE39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0397" y="5025220"/>
                        <a:ext cx="504056" cy="28610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59AE0E17-B58D-4A58-B3E3-6096615C7CE8}"/>
              </a:ext>
            </a:extLst>
          </p:cNvPr>
          <p:cNvSpPr txBox="1"/>
          <p:nvPr/>
        </p:nvSpPr>
        <p:spPr>
          <a:xfrm>
            <a:off x="1685510" y="5673442"/>
            <a:ext cx="882098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tabLst>
                <a:tab pos="2743200" algn="ctr"/>
              </a:tabLst>
            </a:pPr>
            <a:r>
              <a:rPr lang="ar-SA" sz="2000" b="1" dirty="0">
                <a:solidFill>
                  <a:srgbClr val="00808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هل يمكن أن نقرر أن </a:t>
            </a:r>
            <a:r>
              <a:rPr lang="ar-DZ" sz="2000" b="1" dirty="0">
                <a:solidFill>
                  <a:srgbClr val="00808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طول النبات </a:t>
            </a:r>
            <a:r>
              <a:rPr lang="ar-SA" sz="2000" b="1" dirty="0">
                <a:solidFill>
                  <a:srgbClr val="00808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اختلف بفضل استخدام </a:t>
            </a:r>
            <a:r>
              <a:rPr lang="ar-DZ" sz="2000" b="1" dirty="0">
                <a:solidFill>
                  <a:srgbClr val="00808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الأسمدة النانوية </a:t>
            </a:r>
            <a:r>
              <a:rPr lang="ar-SA" sz="2000" b="1" dirty="0">
                <a:solidFill>
                  <a:srgbClr val="00808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؟  بافتراض أن </a:t>
            </a:r>
            <a:r>
              <a:rPr lang="ar-DZ" sz="2000" b="1" dirty="0">
                <a:solidFill>
                  <a:srgbClr val="00808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طول النبات </a:t>
            </a:r>
            <a:r>
              <a:rPr lang="ar-SA" sz="2000" b="1" dirty="0">
                <a:solidFill>
                  <a:srgbClr val="00808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قبل و بعد إجراء التجربة تتبع توزيعا طبيعيا بمستوى معنوية </a:t>
            </a:r>
            <a:r>
              <a:rPr lang="en-GB" b="1" dirty="0">
                <a:solidFill>
                  <a:srgbClr val="00808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0.10</a:t>
            </a:r>
            <a:r>
              <a:rPr lang="ar-SA" sz="2000" b="1" dirty="0">
                <a:solidFill>
                  <a:srgbClr val="00808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؟</a:t>
            </a:r>
            <a:endParaRPr lang="en-US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6122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D7A6466-12CA-469E-9B65-9FA6BC22A75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013" t="24087" r="25194" b="24088"/>
          <a:stretch/>
        </p:blipFill>
        <p:spPr>
          <a:xfrm>
            <a:off x="1540570" y="296652"/>
            <a:ext cx="9163501" cy="5256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51169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73F8145-F1DC-4C35-87DB-5D5CE409AE5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163" t="24087" r="25194" b="47199"/>
          <a:stretch/>
        </p:blipFill>
        <p:spPr>
          <a:xfrm>
            <a:off x="3037874" y="135530"/>
            <a:ext cx="9031729" cy="306034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665B716-97AE-447F-B946-1C321E3F1368}"/>
              </a:ext>
            </a:extLst>
          </p:cNvPr>
          <p:cNvSpPr txBox="1"/>
          <p:nvPr/>
        </p:nvSpPr>
        <p:spPr>
          <a:xfrm>
            <a:off x="8640417" y="3322983"/>
            <a:ext cx="320740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tabLst>
                <a:tab pos="2743200" algn="ctr"/>
              </a:tabLst>
            </a:pPr>
            <a:r>
              <a:rPr lang="ar-D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مثال 2 </a:t>
            </a:r>
          </a:p>
          <a:p>
            <a:pPr algn="r" rtl="1">
              <a:tabLst>
                <a:tab pos="2743200" algn="ctr"/>
              </a:tabLst>
            </a:pPr>
            <a:r>
              <a:rPr lang="ar-S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يقوم أحد خبراء التغذية بتجربة نظام جديد للتغذية لتخفيض الوزن  . فاختار أربعة  أشخاص عشوائياَ وسجل أوزانهم ثم طبق نظام التغذية الجديد على هؤلاء الأشخاص لمدة شهر ثم سجل أوزانهم في نهاية الفترة فحصل على النتائج التالية :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4A2C3F35-81EB-4F5E-9938-3B8D197B1A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2966" y="5804587"/>
            <a:ext cx="5194851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فهل تدل هذه المشاهدات على أن (متوسط أوزان الأشخاص قبل اتباع الحمية أكبر من متوسط اوزانهم بعد اتباع النظام) ؟ استخدمي مستوى معنوية </a:t>
            </a:r>
            <a:endParaRPr kumimoji="0" lang="ar-SA" altLang="en-US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7" name="Picture 1">
            <a:extLst>
              <a:ext uri="{FF2B5EF4-FFF2-40B4-BE49-F238E27FC236}">
                <a16:creationId xmlns:a16="http://schemas.microsoft.com/office/drawing/2014/main" id="{42436A68-9636-4AD7-A664-C43CEC6E56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19446" y="6493870"/>
            <a:ext cx="449342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>
            <a:extLst>
              <a:ext uri="{FF2B5EF4-FFF2-40B4-BE49-F238E27FC236}">
                <a16:creationId xmlns:a16="http://schemas.microsoft.com/office/drawing/2014/main" id="{0B6F1853-99AD-473C-8749-8D14F84066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1" y="835224"/>
            <a:ext cx="109993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</a:tabLst>
            </a:pPr>
            <a:r>
              <a:rPr kumimoji="0" lang="ar-SA" alt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؟</a:t>
            </a:r>
            <a:endParaRPr kumimoji="0" lang="ar-SA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FE5BD98-A2A2-4963-BB73-2E8DC80685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1287806"/>
              </p:ext>
            </p:extLst>
          </p:nvPr>
        </p:nvGraphicFramePr>
        <p:xfrm>
          <a:off x="622854" y="4311067"/>
          <a:ext cx="5623560" cy="1493520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124585">
                  <a:extLst>
                    <a:ext uri="{9D8B030D-6E8A-4147-A177-3AD203B41FA5}">
                      <a16:colId xmlns:a16="http://schemas.microsoft.com/office/drawing/2014/main" val="348892566"/>
                    </a:ext>
                  </a:extLst>
                </a:gridCol>
                <a:gridCol w="1124585">
                  <a:extLst>
                    <a:ext uri="{9D8B030D-6E8A-4147-A177-3AD203B41FA5}">
                      <a16:colId xmlns:a16="http://schemas.microsoft.com/office/drawing/2014/main" val="1040209230"/>
                    </a:ext>
                  </a:extLst>
                </a:gridCol>
                <a:gridCol w="1124585">
                  <a:extLst>
                    <a:ext uri="{9D8B030D-6E8A-4147-A177-3AD203B41FA5}">
                      <a16:colId xmlns:a16="http://schemas.microsoft.com/office/drawing/2014/main" val="3054707659"/>
                    </a:ext>
                  </a:extLst>
                </a:gridCol>
                <a:gridCol w="1124585">
                  <a:extLst>
                    <a:ext uri="{9D8B030D-6E8A-4147-A177-3AD203B41FA5}">
                      <a16:colId xmlns:a16="http://schemas.microsoft.com/office/drawing/2014/main" val="313673354"/>
                    </a:ext>
                  </a:extLst>
                </a:gridCol>
                <a:gridCol w="1125220">
                  <a:extLst>
                    <a:ext uri="{9D8B030D-6E8A-4147-A177-3AD203B41FA5}">
                      <a16:colId xmlns:a16="http://schemas.microsoft.com/office/drawing/2014/main" val="48462417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r" rtl="0">
                        <a:tabLst>
                          <a:tab pos="2743200" algn="ctr"/>
                        </a:tabLst>
                      </a:pP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2743200" algn="ctr"/>
                        </a:tabLst>
                      </a:pPr>
                      <a:r>
                        <a:rPr lang="ar-SA" sz="1400">
                          <a:effectLst/>
                        </a:rPr>
                        <a:t>الفروق</a:t>
                      </a:r>
                      <a:endParaRPr lang="en-US" sz="1200">
                        <a:effectLst/>
                      </a:endParaRPr>
                    </a:p>
                    <a:p>
                      <a:pPr algn="r" rtl="1">
                        <a:tabLst>
                          <a:tab pos="2743200" algn="ctr"/>
                        </a:tabLst>
                      </a:pPr>
                      <a:r>
                        <a:rPr lang="en-US" sz="1400">
                          <a:effectLst/>
                        </a:rPr>
                        <a:t>D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2743200" algn="ctr"/>
                        </a:tabLst>
                      </a:pPr>
                      <a:r>
                        <a:rPr lang="ar-SA" sz="1400">
                          <a:effectLst/>
                        </a:rPr>
                        <a:t>الوزن في النهاية (</a:t>
                      </a:r>
                      <a:r>
                        <a:rPr lang="en-US" sz="1400">
                          <a:effectLst/>
                        </a:rPr>
                        <a:t>y</a:t>
                      </a:r>
                      <a:r>
                        <a:rPr lang="ar-SA" sz="1400">
                          <a:effectLst/>
                        </a:rPr>
                        <a:t>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2743200" algn="ctr"/>
                        </a:tabLst>
                      </a:pPr>
                      <a:r>
                        <a:rPr lang="ar-SA" sz="1400">
                          <a:effectLst/>
                        </a:rPr>
                        <a:t>الوزن في البداية (</a:t>
                      </a:r>
                      <a:r>
                        <a:rPr lang="en-US" sz="1400">
                          <a:effectLst/>
                        </a:rPr>
                        <a:t>x</a:t>
                      </a:r>
                      <a:r>
                        <a:rPr lang="ar-SA" sz="1400">
                          <a:effectLst/>
                        </a:rPr>
                        <a:t>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2743200" algn="ctr"/>
                        </a:tabLst>
                      </a:pPr>
                      <a:r>
                        <a:rPr lang="ar-SA" sz="1400">
                          <a:effectLst/>
                        </a:rPr>
                        <a:t>الشخص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820472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tabLst>
                          <a:tab pos="2743200" algn="ctr"/>
                        </a:tabLst>
                      </a:pPr>
                      <a:r>
                        <a:rPr lang="en-US" sz="1400">
                          <a:effectLst/>
                        </a:rPr>
                        <a:t>25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2743200" algn="ctr"/>
                        </a:tabLst>
                      </a:pPr>
                      <a:r>
                        <a:rPr lang="en-US" sz="1400">
                          <a:effectLst/>
                        </a:rPr>
                        <a:t>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2743200" algn="ctr"/>
                        </a:tabLst>
                      </a:pPr>
                      <a:r>
                        <a:rPr lang="en-US" sz="1400">
                          <a:effectLst/>
                        </a:rPr>
                        <a:t>75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>
                        <a:tabLst>
                          <a:tab pos="2743200" algn="ctr"/>
                        </a:tabLst>
                      </a:pPr>
                      <a:r>
                        <a:rPr lang="en-US" sz="1400">
                          <a:effectLst/>
                        </a:rPr>
                        <a:t>80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2743200" algn="ctr"/>
                        </a:tabLs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926652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tabLst>
                          <a:tab pos="2743200" algn="ctr"/>
                        </a:tabLst>
                      </a:pPr>
                      <a:r>
                        <a:rPr lang="en-US" sz="1400">
                          <a:effectLst/>
                        </a:rPr>
                        <a:t>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2743200" algn="ctr"/>
                        </a:tabLst>
                      </a:pPr>
                      <a:r>
                        <a:rPr lang="en-US" sz="1400">
                          <a:effectLst/>
                        </a:rPr>
                        <a:t>-2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2743200" algn="ctr"/>
                        </a:tabLst>
                      </a:pPr>
                      <a:r>
                        <a:rPr lang="en-US" sz="1400">
                          <a:effectLst/>
                        </a:rPr>
                        <a:t>94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>
                        <a:tabLst>
                          <a:tab pos="2743200" algn="ctr"/>
                        </a:tabLst>
                      </a:pPr>
                      <a:r>
                        <a:rPr lang="en-US" sz="1400">
                          <a:effectLst/>
                        </a:rPr>
                        <a:t>92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2743200" algn="ctr"/>
                        </a:tabLst>
                      </a:pPr>
                      <a:r>
                        <a:rPr lang="ar-SA" sz="1400">
                          <a:effectLst/>
                        </a:rPr>
                        <a:t>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140163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tabLst>
                          <a:tab pos="2743200" algn="ctr"/>
                        </a:tabLs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2743200" algn="ctr"/>
                        </a:tabLs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2743200" algn="ctr"/>
                        </a:tabLst>
                      </a:pPr>
                      <a:r>
                        <a:rPr lang="en-US" sz="1400">
                          <a:effectLst/>
                        </a:rPr>
                        <a:t>67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>
                        <a:tabLst>
                          <a:tab pos="2743200" algn="ctr"/>
                        </a:tabLst>
                      </a:pPr>
                      <a:r>
                        <a:rPr lang="en-US" sz="1400">
                          <a:effectLst/>
                        </a:rPr>
                        <a:t>68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2743200" algn="ctr"/>
                        </a:tabLst>
                      </a:pPr>
                      <a:r>
                        <a:rPr lang="ar-SA" sz="1400">
                          <a:effectLst/>
                        </a:rPr>
                        <a:t>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3525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tabLst>
                          <a:tab pos="2743200" algn="ctr"/>
                        </a:tabLst>
                      </a:pPr>
                      <a:r>
                        <a:rPr lang="en-US" sz="1400">
                          <a:effectLst/>
                        </a:rPr>
                        <a:t>16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2743200" algn="ctr"/>
                        </a:tabLst>
                      </a:pPr>
                      <a:r>
                        <a:rPr lang="en-US" sz="1400">
                          <a:effectLst/>
                        </a:rPr>
                        <a:t>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2743200" algn="ctr"/>
                        </a:tabLst>
                      </a:pPr>
                      <a:r>
                        <a:rPr lang="en-US" sz="1400">
                          <a:effectLst/>
                        </a:rPr>
                        <a:t>35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>
                        <a:tabLst>
                          <a:tab pos="2743200" algn="ctr"/>
                        </a:tabLst>
                      </a:pPr>
                      <a:r>
                        <a:rPr lang="en-US" sz="1400">
                          <a:effectLst/>
                        </a:rPr>
                        <a:t>39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2743200" algn="ctr"/>
                        </a:tabLst>
                      </a:pPr>
                      <a:r>
                        <a:rPr lang="ar-SA" sz="1400">
                          <a:effectLst/>
                        </a:rPr>
                        <a:t>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162663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tabLst>
                          <a:tab pos="2743200" algn="ctr"/>
                        </a:tabLst>
                      </a:pPr>
                      <a:r>
                        <a:rPr lang="ar-SA" sz="1400">
                          <a:effectLst/>
                        </a:rPr>
                        <a:t>46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>
                        <a:tabLst>
                          <a:tab pos="2743200" algn="ctr"/>
                        </a:tabLst>
                      </a:pPr>
                      <a:r>
                        <a:rPr lang="en-US" sz="1400">
                          <a:effectLst/>
                        </a:rPr>
                        <a:t>8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2743200" algn="ctr"/>
                        </a:tabLst>
                      </a:pPr>
                      <a:r>
                        <a:rPr lang="ar-SA" sz="1400">
                          <a:effectLst/>
                        </a:rPr>
                        <a:t>#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2743200" algn="ctr"/>
                        </a:tabLst>
                      </a:pPr>
                      <a:r>
                        <a:rPr lang="ar-SA" sz="1400">
                          <a:effectLst/>
                        </a:rPr>
                        <a:t>#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2743200" algn="ctr"/>
                        </a:tabLst>
                      </a:pPr>
                      <a:r>
                        <a:rPr lang="ar-SA" sz="1400" dirty="0">
                          <a:effectLst/>
                        </a:rPr>
                        <a:t>المجموع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10535007"/>
                  </a:ext>
                </a:extLst>
              </a:tr>
            </a:tbl>
          </a:graphicData>
        </a:graphic>
      </p:graphicFrame>
      <p:pic>
        <p:nvPicPr>
          <p:cNvPr id="4100" name="Picture 4">
            <a:extLst>
              <a:ext uri="{FF2B5EF4-FFF2-40B4-BE49-F238E27FC236}">
                <a16:creationId xmlns:a16="http://schemas.microsoft.com/office/drawing/2014/main" id="{F69D67FF-FDCA-42BF-A1E5-2FD1F6C08D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8997" y="3714446"/>
            <a:ext cx="190500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8006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486</Words>
  <Application>Microsoft Office PowerPoint</Application>
  <PresentationFormat>Widescreen</PresentationFormat>
  <Paragraphs>106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Equation.3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2</cp:revision>
  <dcterms:created xsi:type="dcterms:W3CDTF">2022-04-23T13:19:15Z</dcterms:created>
  <dcterms:modified xsi:type="dcterms:W3CDTF">2022-04-23T13:24:30Z</dcterms:modified>
</cp:coreProperties>
</file>