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4380"/>
    <p:restoredTop sz="94660"/>
  </p:normalViewPr>
  <p:slideViewPr>
    <p:cSldViewPr>
      <p:cViewPr>
        <p:scale>
          <a:sx n="81" d="100"/>
          <a:sy n="81" d="100"/>
        </p:scale>
        <p:origin x="-1692"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DZ"/>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DZ"/>
          </a:p>
        </p:txBody>
      </p:sp>
      <p:sp>
        <p:nvSpPr>
          <p:cNvPr id="4" name="عنصر نائب للتاريخ 3"/>
          <p:cNvSpPr>
            <a:spLocks noGrp="1"/>
          </p:cNvSpPr>
          <p:nvPr>
            <p:ph type="dt" sz="half" idx="10"/>
          </p:nvPr>
        </p:nvSpPr>
        <p:spPr/>
        <p:txBody>
          <a:bodyPr/>
          <a:lstStyle/>
          <a:p>
            <a:fld id="{47D6CAE6-F97E-4E04-A436-9548A612C491}" type="datetimeFigureOut">
              <a:rPr lang="ar-DZ" smtClean="0"/>
              <a:t>26-02-1443</a:t>
            </a:fld>
            <a:endParaRPr lang="ar-DZ" dirty="0"/>
          </a:p>
        </p:txBody>
      </p:sp>
      <p:sp>
        <p:nvSpPr>
          <p:cNvPr id="5" name="عنصر نائب للتذييل 4"/>
          <p:cNvSpPr>
            <a:spLocks noGrp="1"/>
          </p:cNvSpPr>
          <p:nvPr>
            <p:ph type="ftr" sz="quarter" idx="11"/>
          </p:nvPr>
        </p:nvSpPr>
        <p:spPr/>
        <p:txBody>
          <a:bodyPr/>
          <a:lstStyle/>
          <a:p>
            <a:endParaRPr lang="ar-DZ" dirty="0"/>
          </a:p>
        </p:txBody>
      </p:sp>
      <p:sp>
        <p:nvSpPr>
          <p:cNvPr id="6" name="عنصر نائب لرقم الشريحة 5"/>
          <p:cNvSpPr>
            <a:spLocks noGrp="1"/>
          </p:cNvSpPr>
          <p:nvPr>
            <p:ph type="sldNum" sz="quarter" idx="12"/>
          </p:nvPr>
        </p:nvSpPr>
        <p:spPr/>
        <p:txBody>
          <a:bodyPr/>
          <a:lstStyle/>
          <a:p>
            <a:fld id="{F6CAAD66-91FB-4626-82A1-B891019D0596}" type="slidenum">
              <a:rPr lang="ar-DZ" smtClean="0"/>
              <a:t>‹#›</a:t>
            </a:fld>
            <a:endParaRPr lang="ar-DZ" dirty="0"/>
          </a:p>
        </p:txBody>
      </p:sp>
    </p:spTree>
    <p:extLst>
      <p:ext uri="{BB962C8B-B14F-4D97-AF65-F5344CB8AC3E}">
        <p14:creationId xmlns:p14="http://schemas.microsoft.com/office/powerpoint/2010/main" val="2104669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10"/>
          </p:nvPr>
        </p:nvSpPr>
        <p:spPr/>
        <p:txBody>
          <a:bodyPr/>
          <a:lstStyle/>
          <a:p>
            <a:fld id="{47D6CAE6-F97E-4E04-A436-9548A612C491}" type="datetimeFigureOut">
              <a:rPr lang="ar-DZ" smtClean="0"/>
              <a:t>26-02-1443</a:t>
            </a:fld>
            <a:endParaRPr lang="ar-DZ" dirty="0"/>
          </a:p>
        </p:txBody>
      </p:sp>
      <p:sp>
        <p:nvSpPr>
          <p:cNvPr id="5" name="عنصر نائب للتذييل 4"/>
          <p:cNvSpPr>
            <a:spLocks noGrp="1"/>
          </p:cNvSpPr>
          <p:nvPr>
            <p:ph type="ftr" sz="quarter" idx="11"/>
          </p:nvPr>
        </p:nvSpPr>
        <p:spPr/>
        <p:txBody>
          <a:bodyPr/>
          <a:lstStyle/>
          <a:p>
            <a:endParaRPr lang="ar-DZ" dirty="0"/>
          </a:p>
        </p:txBody>
      </p:sp>
      <p:sp>
        <p:nvSpPr>
          <p:cNvPr id="6" name="عنصر نائب لرقم الشريحة 5"/>
          <p:cNvSpPr>
            <a:spLocks noGrp="1"/>
          </p:cNvSpPr>
          <p:nvPr>
            <p:ph type="sldNum" sz="quarter" idx="12"/>
          </p:nvPr>
        </p:nvSpPr>
        <p:spPr/>
        <p:txBody>
          <a:bodyPr/>
          <a:lstStyle/>
          <a:p>
            <a:fld id="{F6CAAD66-91FB-4626-82A1-B891019D0596}" type="slidenum">
              <a:rPr lang="ar-DZ" smtClean="0"/>
              <a:t>‹#›</a:t>
            </a:fld>
            <a:endParaRPr lang="ar-DZ" dirty="0"/>
          </a:p>
        </p:txBody>
      </p:sp>
    </p:spTree>
    <p:extLst>
      <p:ext uri="{BB962C8B-B14F-4D97-AF65-F5344CB8AC3E}">
        <p14:creationId xmlns:p14="http://schemas.microsoft.com/office/powerpoint/2010/main" val="3584135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DZ"/>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10"/>
          </p:nvPr>
        </p:nvSpPr>
        <p:spPr/>
        <p:txBody>
          <a:bodyPr/>
          <a:lstStyle/>
          <a:p>
            <a:fld id="{47D6CAE6-F97E-4E04-A436-9548A612C491}" type="datetimeFigureOut">
              <a:rPr lang="ar-DZ" smtClean="0"/>
              <a:t>26-02-1443</a:t>
            </a:fld>
            <a:endParaRPr lang="ar-DZ" dirty="0"/>
          </a:p>
        </p:txBody>
      </p:sp>
      <p:sp>
        <p:nvSpPr>
          <p:cNvPr id="5" name="عنصر نائب للتذييل 4"/>
          <p:cNvSpPr>
            <a:spLocks noGrp="1"/>
          </p:cNvSpPr>
          <p:nvPr>
            <p:ph type="ftr" sz="quarter" idx="11"/>
          </p:nvPr>
        </p:nvSpPr>
        <p:spPr/>
        <p:txBody>
          <a:bodyPr/>
          <a:lstStyle/>
          <a:p>
            <a:endParaRPr lang="ar-DZ" dirty="0"/>
          </a:p>
        </p:txBody>
      </p:sp>
      <p:sp>
        <p:nvSpPr>
          <p:cNvPr id="6" name="عنصر نائب لرقم الشريحة 5"/>
          <p:cNvSpPr>
            <a:spLocks noGrp="1"/>
          </p:cNvSpPr>
          <p:nvPr>
            <p:ph type="sldNum" sz="quarter" idx="12"/>
          </p:nvPr>
        </p:nvSpPr>
        <p:spPr/>
        <p:txBody>
          <a:bodyPr/>
          <a:lstStyle/>
          <a:p>
            <a:fld id="{F6CAAD66-91FB-4626-82A1-B891019D0596}" type="slidenum">
              <a:rPr lang="ar-DZ" smtClean="0"/>
              <a:t>‹#›</a:t>
            </a:fld>
            <a:endParaRPr lang="ar-DZ" dirty="0"/>
          </a:p>
        </p:txBody>
      </p:sp>
    </p:spTree>
    <p:extLst>
      <p:ext uri="{BB962C8B-B14F-4D97-AF65-F5344CB8AC3E}">
        <p14:creationId xmlns:p14="http://schemas.microsoft.com/office/powerpoint/2010/main" val="4039072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10"/>
          </p:nvPr>
        </p:nvSpPr>
        <p:spPr/>
        <p:txBody>
          <a:bodyPr/>
          <a:lstStyle/>
          <a:p>
            <a:fld id="{47D6CAE6-F97E-4E04-A436-9548A612C491}" type="datetimeFigureOut">
              <a:rPr lang="ar-DZ" smtClean="0"/>
              <a:t>26-02-1443</a:t>
            </a:fld>
            <a:endParaRPr lang="ar-DZ" dirty="0"/>
          </a:p>
        </p:txBody>
      </p:sp>
      <p:sp>
        <p:nvSpPr>
          <p:cNvPr id="5" name="عنصر نائب للتذييل 4"/>
          <p:cNvSpPr>
            <a:spLocks noGrp="1"/>
          </p:cNvSpPr>
          <p:nvPr>
            <p:ph type="ftr" sz="quarter" idx="11"/>
          </p:nvPr>
        </p:nvSpPr>
        <p:spPr/>
        <p:txBody>
          <a:bodyPr/>
          <a:lstStyle/>
          <a:p>
            <a:endParaRPr lang="ar-DZ" dirty="0"/>
          </a:p>
        </p:txBody>
      </p:sp>
      <p:sp>
        <p:nvSpPr>
          <p:cNvPr id="6" name="عنصر نائب لرقم الشريحة 5"/>
          <p:cNvSpPr>
            <a:spLocks noGrp="1"/>
          </p:cNvSpPr>
          <p:nvPr>
            <p:ph type="sldNum" sz="quarter" idx="12"/>
          </p:nvPr>
        </p:nvSpPr>
        <p:spPr/>
        <p:txBody>
          <a:bodyPr/>
          <a:lstStyle/>
          <a:p>
            <a:fld id="{F6CAAD66-91FB-4626-82A1-B891019D0596}" type="slidenum">
              <a:rPr lang="ar-DZ" smtClean="0"/>
              <a:t>‹#›</a:t>
            </a:fld>
            <a:endParaRPr lang="ar-DZ" dirty="0"/>
          </a:p>
        </p:txBody>
      </p:sp>
    </p:spTree>
    <p:extLst>
      <p:ext uri="{BB962C8B-B14F-4D97-AF65-F5344CB8AC3E}">
        <p14:creationId xmlns:p14="http://schemas.microsoft.com/office/powerpoint/2010/main" val="1755019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7D6CAE6-F97E-4E04-A436-9548A612C491}" type="datetimeFigureOut">
              <a:rPr lang="ar-DZ" smtClean="0"/>
              <a:t>26-02-1443</a:t>
            </a:fld>
            <a:endParaRPr lang="ar-DZ" dirty="0"/>
          </a:p>
        </p:txBody>
      </p:sp>
      <p:sp>
        <p:nvSpPr>
          <p:cNvPr id="5" name="عنصر نائب للتذييل 4"/>
          <p:cNvSpPr>
            <a:spLocks noGrp="1"/>
          </p:cNvSpPr>
          <p:nvPr>
            <p:ph type="ftr" sz="quarter" idx="11"/>
          </p:nvPr>
        </p:nvSpPr>
        <p:spPr/>
        <p:txBody>
          <a:bodyPr/>
          <a:lstStyle/>
          <a:p>
            <a:endParaRPr lang="ar-DZ" dirty="0"/>
          </a:p>
        </p:txBody>
      </p:sp>
      <p:sp>
        <p:nvSpPr>
          <p:cNvPr id="6" name="عنصر نائب لرقم الشريحة 5"/>
          <p:cNvSpPr>
            <a:spLocks noGrp="1"/>
          </p:cNvSpPr>
          <p:nvPr>
            <p:ph type="sldNum" sz="quarter" idx="12"/>
          </p:nvPr>
        </p:nvSpPr>
        <p:spPr/>
        <p:txBody>
          <a:bodyPr/>
          <a:lstStyle/>
          <a:p>
            <a:fld id="{F6CAAD66-91FB-4626-82A1-B891019D0596}" type="slidenum">
              <a:rPr lang="ar-DZ" smtClean="0"/>
              <a:t>‹#›</a:t>
            </a:fld>
            <a:endParaRPr lang="ar-DZ" dirty="0"/>
          </a:p>
        </p:txBody>
      </p:sp>
    </p:spTree>
    <p:extLst>
      <p:ext uri="{BB962C8B-B14F-4D97-AF65-F5344CB8AC3E}">
        <p14:creationId xmlns:p14="http://schemas.microsoft.com/office/powerpoint/2010/main" val="4156154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عنصر نائب للتاريخ 4"/>
          <p:cNvSpPr>
            <a:spLocks noGrp="1"/>
          </p:cNvSpPr>
          <p:nvPr>
            <p:ph type="dt" sz="half" idx="10"/>
          </p:nvPr>
        </p:nvSpPr>
        <p:spPr/>
        <p:txBody>
          <a:bodyPr/>
          <a:lstStyle/>
          <a:p>
            <a:fld id="{47D6CAE6-F97E-4E04-A436-9548A612C491}" type="datetimeFigureOut">
              <a:rPr lang="ar-DZ" smtClean="0"/>
              <a:t>26-02-1443</a:t>
            </a:fld>
            <a:endParaRPr lang="ar-DZ" dirty="0"/>
          </a:p>
        </p:txBody>
      </p:sp>
      <p:sp>
        <p:nvSpPr>
          <p:cNvPr id="6" name="عنصر نائب للتذييل 5"/>
          <p:cNvSpPr>
            <a:spLocks noGrp="1"/>
          </p:cNvSpPr>
          <p:nvPr>
            <p:ph type="ftr" sz="quarter" idx="11"/>
          </p:nvPr>
        </p:nvSpPr>
        <p:spPr/>
        <p:txBody>
          <a:bodyPr/>
          <a:lstStyle/>
          <a:p>
            <a:endParaRPr lang="ar-DZ" dirty="0"/>
          </a:p>
        </p:txBody>
      </p:sp>
      <p:sp>
        <p:nvSpPr>
          <p:cNvPr id="7" name="عنصر نائب لرقم الشريحة 6"/>
          <p:cNvSpPr>
            <a:spLocks noGrp="1"/>
          </p:cNvSpPr>
          <p:nvPr>
            <p:ph type="sldNum" sz="quarter" idx="12"/>
          </p:nvPr>
        </p:nvSpPr>
        <p:spPr/>
        <p:txBody>
          <a:bodyPr/>
          <a:lstStyle/>
          <a:p>
            <a:fld id="{F6CAAD66-91FB-4626-82A1-B891019D0596}" type="slidenum">
              <a:rPr lang="ar-DZ" smtClean="0"/>
              <a:t>‹#›</a:t>
            </a:fld>
            <a:endParaRPr lang="ar-DZ" dirty="0"/>
          </a:p>
        </p:txBody>
      </p:sp>
    </p:spTree>
    <p:extLst>
      <p:ext uri="{BB962C8B-B14F-4D97-AF65-F5344CB8AC3E}">
        <p14:creationId xmlns:p14="http://schemas.microsoft.com/office/powerpoint/2010/main" val="3857534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7" name="عنصر نائب للتاريخ 6"/>
          <p:cNvSpPr>
            <a:spLocks noGrp="1"/>
          </p:cNvSpPr>
          <p:nvPr>
            <p:ph type="dt" sz="half" idx="10"/>
          </p:nvPr>
        </p:nvSpPr>
        <p:spPr/>
        <p:txBody>
          <a:bodyPr/>
          <a:lstStyle/>
          <a:p>
            <a:fld id="{47D6CAE6-F97E-4E04-A436-9548A612C491}" type="datetimeFigureOut">
              <a:rPr lang="ar-DZ" smtClean="0"/>
              <a:t>26-02-1443</a:t>
            </a:fld>
            <a:endParaRPr lang="ar-DZ" dirty="0"/>
          </a:p>
        </p:txBody>
      </p:sp>
      <p:sp>
        <p:nvSpPr>
          <p:cNvPr id="8" name="عنصر نائب للتذييل 7"/>
          <p:cNvSpPr>
            <a:spLocks noGrp="1"/>
          </p:cNvSpPr>
          <p:nvPr>
            <p:ph type="ftr" sz="quarter" idx="11"/>
          </p:nvPr>
        </p:nvSpPr>
        <p:spPr/>
        <p:txBody>
          <a:bodyPr/>
          <a:lstStyle/>
          <a:p>
            <a:endParaRPr lang="ar-DZ" dirty="0"/>
          </a:p>
        </p:txBody>
      </p:sp>
      <p:sp>
        <p:nvSpPr>
          <p:cNvPr id="9" name="عنصر نائب لرقم الشريحة 8"/>
          <p:cNvSpPr>
            <a:spLocks noGrp="1"/>
          </p:cNvSpPr>
          <p:nvPr>
            <p:ph type="sldNum" sz="quarter" idx="12"/>
          </p:nvPr>
        </p:nvSpPr>
        <p:spPr/>
        <p:txBody>
          <a:bodyPr/>
          <a:lstStyle/>
          <a:p>
            <a:fld id="{F6CAAD66-91FB-4626-82A1-B891019D0596}" type="slidenum">
              <a:rPr lang="ar-DZ" smtClean="0"/>
              <a:t>‹#›</a:t>
            </a:fld>
            <a:endParaRPr lang="ar-DZ" dirty="0"/>
          </a:p>
        </p:txBody>
      </p:sp>
    </p:spTree>
    <p:extLst>
      <p:ext uri="{BB962C8B-B14F-4D97-AF65-F5344CB8AC3E}">
        <p14:creationId xmlns:p14="http://schemas.microsoft.com/office/powerpoint/2010/main" val="1058557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تاريخ 2"/>
          <p:cNvSpPr>
            <a:spLocks noGrp="1"/>
          </p:cNvSpPr>
          <p:nvPr>
            <p:ph type="dt" sz="half" idx="10"/>
          </p:nvPr>
        </p:nvSpPr>
        <p:spPr/>
        <p:txBody>
          <a:bodyPr/>
          <a:lstStyle/>
          <a:p>
            <a:fld id="{47D6CAE6-F97E-4E04-A436-9548A612C491}" type="datetimeFigureOut">
              <a:rPr lang="ar-DZ" smtClean="0"/>
              <a:t>26-02-1443</a:t>
            </a:fld>
            <a:endParaRPr lang="ar-DZ" dirty="0"/>
          </a:p>
        </p:txBody>
      </p:sp>
      <p:sp>
        <p:nvSpPr>
          <p:cNvPr id="4" name="عنصر نائب للتذييل 3"/>
          <p:cNvSpPr>
            <a:spLocks noGrp="1"/>
          </p:cNvSpPr>
          <p:nvPr>
            <p:ph type="ftr" sz="quarter" idx="11"/>
          </p:nvPr>
        </p:nvSpPr>
        <p:spPr/>
        <p:txBody>
          <a:bodyPr/>
          <a:lstStyle/>
          <a:p>
            <a:endParaRPr lang="ar-DZ" dirty="0"/>
          </a:p>
        </p:txBody>
      </p:sp>
      <p:sp>
        <p:nvSpPr>
          <p:cNvPr id="5" name="عنصر نائب لرقم الشريحة 4"/>
          <p:cNvSpPr>
            <a:spLocks noGrp="1"/>
          </p:cNvSpPr>
          <p:nvPr>
            <p:ph type="sldNum" sz="quarter" idx="12"/>
          </p:nvPr>
        </p:nvSpPr>
        <p:spPr/>
        <p:txBody>
          <a:bodyPr/>
          <a:lstStyle/>
          <a:p>
            <a:fld id="{F6CAAD66-91FB-4626-82A1-B891019D0596}" type="slidenum">
              <a:rPr lang="ar-DZ" smtClean="0"/>
              <a:t>‹#›</a:t>
            </a:fld>
            <a:endParaRPr lang="ar-DZ" dirty="0"/>
          </a:p>
        </p:txBody>
      </p:sp>
    </p:spTree>
    <p:extLst>
      <p:ext uri="{BB962C8B-B14F-4D97-AF65-F5344CB8AC3E}">
        <p14:creationId xmlns:p14="http://schemas.microsoft.com/office/powerpoint/2010/main" val="1591262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7D6CAE6-F97E-4E04-A436-9548A612C491}" type="datetimeFigureOut">
              <a:rPr lang="ar-DZ" smtClean="0"/>
              <a:t>26-02-1443</a:t>
            </a:fld>
            <a:endParaRPr lang="ar-DZ" dirty="0"/>
          </a:p>
        </p:txBody>
      </p:sp>
      <p:sp>
        <p:nvSpPr>
          <p:cNvPr id="3" name="عنصر نائب للتذييل 2"/>
          <p:cNvSpPr>
            <a:spLocks noGrp="1"/>
          </p:cNvSpPr>
          <p:nvPr>
            <p:ph type="ftr" sz="quarter" idx="11"/>
          </p:nvPr>
        </p:nvSpPr>
        <p:spPr/>
        <p:txBody>
          <a:bodyPr/>
          <a:lstStyle/>
          <a:p>
            <a:endParaRPr lang="ar-DZ" dirty="0"/>
          </a:p>
        </p:txBody>
      </p:sp>
      <p:sp>
        <p:nvSpPr>
          <p:cNvPr id="4" name="عنصر نائب لرقم الشريحة 3"/>
          <p:cNvSpPr>
            <a:spLocks noGrp="1"/>
          </p:cNvSpPr>
          <p:nvPr>
            <p:ph type="sldNum" sz="quarter" idx="12"/>
          </p:nvPr>
        </p:nvSpPr>
        <p:spPr/>
        <p:txBody>
          <a:bodyPr/>
          <a:lstStyle/>
          <a:p>
            <a:fld id="{F6CAAD66-91FB-4626-82A1-B891019D0596}" type="slidenum">
              <a:rPr lang="ar-DZ" smtClean="0"/>
              <a:t>‹#›</a:t>
            </a:fld>
            <a:endParaRPr lang="ar-DZ" dirty="0"/>
          </a:p>
        </p:txBody>
      </p:sp>
    </p:spTree>
    <p:extLst>
      <p:ext uri="{BB962C8B-B14F-4D97-AF65-F5344CB8AC3E}">
        <p14:creationId xmlns:p14="http://schemas.microsoft.com/office/powerpoint/2010/main" val="2549994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DZ"/>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7D6CAE6-F97E-4E04-A436-9548A612C491}" type="datetimeFigureOut">
              <a:rPr lang="ar-DZ" smtClean="0"/>
              <a:t>26-02-1443</a:t>
            </a:fld>
            <a:endParaRPr lang="ar-DZ" dirty="0"/>
          </a:p>
        </p:txBody>
      </p:sp>
      <p:sp>
        <p:nvSpPr>
          <p:cNvPr id="6" name="عنصر نائب للتذييل 5"/>
          <p:cNvSpPr>
            <a:spLocks noGrp="1"/>
          </p:cNvSpPr>
          <p:nvPr>
            <p:ph type="ftr" sz="quarter" idx="11"/>
          </p:nvPr>
        </p:nvSpPr>
        <p:spPr/>
        <p:txBody>
          <a:bodyPr/>
          <a:lstStyle/>
          <a:p>
            <a:endParaRPr lang="ar-DZ" dirty="0"/>
          </a:p>
        </p:txBody>
      </p:sp>
      <p:sp>
        <p:nvSpPr>
          <p:cNvPr id="7" name="عنصر نائب لرقم الشريحة 6"/>
          <p:cNvSpPr>
            <a:spLocks noGrp="1"/>
          </p:cNvSpPr>
          <p:nvPr>
            <p:ph type="sldNum" sz="quarter" idx="12"/>
          </p:nvPr>
        </p:nvSpPr>
        <p:spPr/>
        <p:txBody>
          <a:bodyPr/>
          <a:lstStyle/>
          <a:p>
            <a:fld id="{F6CAAD66-91FB-4626-82A1-B891019D0596}" type="slidenum">
              <a:rPr lang="ar-DZ" smtClean="0"/>
              <a:t>‹#›</a:t>
            </a:fld>
            <a:endParaRPr lang="ar-DZ" dirty="0"/>
          </a:p>
        </p:txBody>
      </p:sp>
    </p:spTree>
    <p:extLst>
      <p:ext uri="{BB962C8B-B14F-4D97-AF65-F5344CB8AC3E}">
        <p14:creationId xmlns:p14="http://schemas.microsoft.com/office/powerpoint/2010/main" val="4183274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DZ"/>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dirty="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7D6CAE6-F97E-4E04-A436-9548A612C491}" type="datetimeFigureOut">
              <a:rPr lang="ar-DZ" smtClean="0"/>
              <a:t>26-02-1443</a:t>
            </a:fld>
            <a:endParaRPr lang="ar-DZ" dirty="0"/>
          </a:p>
        </p:txBody>
      </p:sp>
      <p:sp>
        <p:nvSpPr>
          <p:cNvPr id="6" name="عنصر نائب للتذييل 5"/>
          <p:cNvSpPr>
            <a:spLocks noGrp="1"/>
          </p:cNvSpPr>
          <p:nvPr>
            <p:ph type="ftr" sz="quarter" idx="11"/>
          </p:nvPr>
        </p:nvSpPr>
        <p:spPr/>
        <p:txBody>
          <a:bodyPr/>
          <a:lstStyle/>
          <a:p>
            <a:endParaRPr lang="ar-DZ" dirty="0"/>
          </a:p>
        </p:txBody>
      </p:sp>
      <p:sp>
        <p:nvSpPr>
          <p:cNvPr id="7" name="عنصر نائب لرقم الشريحة 6"/>
          <p:cNvSpPr>
            <a:spLocks noGrp="1"/>
          </p:cNvSpPr>
          <p:nvPr>
            <p:ph type="sldNum" sz="quarter" idx="12"/>
          </p:nvPr>
        </p:nvSpPr>
        <p:spPr/>
        <p:txBody>
          <a:bodyPr/>
          <a:lstStyle/>
          <a:p>
            <a:fld id="{F6CAAD66-91FB-4626-82A1-B891019D0596}" type="slidenum">
              <a:rPr lang="ar-DZ" smtClean="0"/>
              <a:t>‹#›</a:t>
            </a:fld>
            <a:endParaRPr lang="ar-DZ" dirty="0"/>
          </a:p>
        </p:txBody>
      </p:sp>
    </p:spTree>
    <p:extLst>
      <p:ext uri="{BB962C8B-B14F-4D97-AF65-F5344CB8AC3E}">
        <p14:creationId xmlns:p14="http://schemas.microsoft.com/office/powerpoint/2010/main" val="877702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7D6CAE6-F97E-4E04-A436-9548A612C491}" type="datetimeFigureOut">
              <a:rPr lang="ar-DZ" smtClean="0"/>
              <a:t>26-02-1443</a:t>
            </a:fld>
            <a:endParaRPr lang="ar-DZ" dirty="0"/>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dirty="0"/>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6CAAD66-91FB-4626-82A1-B891019D0596}" type="slidenum">
              <a:rPr lang="ar-DZ" smtClean="0"/>
              <a:t>‹#›</a:t>
            </a:fld>
            <a:endParaRPr lang="ar-DZ" dirty="0"/>
          </a:p>
        </p:txBody>
      </p:sp>
    </p:spTree>
    <p:extLst>
      <p:ext uri="{BB962C8B-B14F-4D97-AF65-F5344CB8AC3E}">
        <p14:creationId xmlns:p14="http://schemas.microsoft.com/office/powerpoint/2010/main" val="17152791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lstStyle/>
          <a:p>
            <a:r>
              <a:rPr lang="fr-FR" b="1" dirty="0" smtClean="0">
                <a:solidFill>
                  <a:srgbClr val="FF0000"/>
                </a:solidFill>
              </a:rPr>
              <a:t>Teaching the Four L</a:t>
            </a:r>
            <a:r>
              <a:rPr lang="en-US" b="1" dirty="0" smtClean="0">
                <a:solidFill>
                  <a:srgbClr val="FF0000"/>
                </a:solidFill>
              </a:rPr>
              <a:t>anguage Basic Skills</a:t>
            </a:r>
            <a:endParaRPr lang="ar-DZ" b="1" dirty="0">
              <a:solidFill>
                <a:srgbClr val="FF0000"/>
              </a:solidFill>
            </a:endParaRPr>
          </a:p>
        </p:txBody>
      </p:sp>
    </p:spTree>
    <p:extLst>
      <p:ext uri="{BB962C8B-B14F-4D97-AF65-F5344CB8AC3E}">
        <p14:creationId xmlns:p14="http://schemas.microsoft.com/office/powerpoint/2010/main" val="1199123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Teaching Listening Skills</a:t>
            </a:r>
            <a:endParaRPr lang="ar-DZ" dirty="0"/>
          </a:p>
        </p:txBody>
      </p:sp>
      <p:sp>
        <p:nvSpPr>
          <p:cNvPr id="3" name="عنصر نائب للمحتوى 2"/>
          <p:cNvSpPr>
            <a:spLocks noGrp="1"/>
          </p:cNvSpPr>
          <p:nvPr>
            <p:ph idx="1"/>
          </p:nvPr>
        </p:nvSpPr>
        <p:spPr/>
        <p:txBody>
          <a:bodyPr>
            <a:normAutofit lnSpcReduction="10000"/>
          </a:bodyPr>
          <a:lstStyle/>
          <a:p>
            <a:pPr algn="just" rtl="0">
              <a:buFontTx/>
              <a:buChar char="-"/>
            </a:pPr>
            <a:r>
              <a:rPr lang="en-US" b="1" dirty="0" smtClean="0"/>
              <a:t>The language laboratory </a:t>
            </a:r>
            <a:r>
              <a:rPr lang="en-US" dirty="0" smtClean="0"/>
              <a:t>is the most suitable place where learners can develop their listening comprehension. </a:t>
            </a:r>
          </a:p>
          <a:p>
            <a:pPr algn="just" rtl="0">
              <a:buFontTx/>
              <a:buChar char="-"/>
            </a:pPr>
            <a:r>
              <a:rPr lang="en-US" b="1" dirty="0" smtClean="0"/>
              <a:t>The language laboratory </a:t>
            </a:r>
            <a:r>
              <a:rPr lang="en-US" dirty="0" smtClean="0"/>
              <a:t>is </a:t>
            </a:r>
            <a:r>
              <a:rPr lang="en-US" b="1" dirty="0" smtClean="0"/>
              <a:t>not</a:t>
            </a:r>
            <a:r>
              <a:rPr lang="en-US" dirty="0" smtClean="0"/>
              <a:t> so suitable for </a:t>
            </a:r>
            <a:r>
              <a:rPr lang="en-US" b="1" dirty="0" smtClean="0"/>
              <a:t>speaking practice </a:t>
            </a:r>
            <a:r>
              <a:rPr lang="en-US" dirty="0" smtClean="0"/>
              <a:t>as it is for listening practice.</a:t>
            </a:r>
          </a:p>
          <a:p>
            <a:pPr algn="just" rtl="0">
              <a:buFontTx/>
              <a:buChar char="-"/>
            </a:pPr>
            <a:r>
              <a:rPr lang="en-US" dirty="0" smtClean="0"/>
              <a:t> Thus, </a:t>
            </a:r>
            <a:r>
              <a:rPr lang="en-US" b="1" dirty="0" smtClean="0"/>
              <a:t>listening in the language lab can be a real language experience</a:t>
            </a:r>
            <a:r>
              <a:rPr lang="en-US" dirty="0" smtClean="0"/>
              <a:t>, </a:t>
            </a:r>
            <a:r>
              <a:rPr lang="en-US" b="1" dirty="0" smtClean="0"/>
              <a:t>whereas talking in the lab is only a rehearsal for real conversation.</a:t>
            </a:r>
            <a:endParaRPr lang="ar-DZ" b="1" dirty="0"/>
          </a:p>
        </p:txBody>
      </p:sp>
    </p:spTree>
    <p:extLst>
      <p:ext uri="{BB962C8B-B14F-4D97-AF65-F5344CB8AC3E}">
        <p14:creationId xmlns:p14="http://schemas.microsoft.com/office/powerpoint/2010/main" val="2922165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Teaching </a:t>
            </a:r>
            <a:r>
              <a:rPr lang="en-US" sz="3200" b="1" dirty="0" smtClean="0">
                <a:solidFill>
                  <a:srgbClr val="C00000"/>
                </a:solidFill>
              </a:rPr>
              <a:t>Speaking Skills</a:t>
            </a:r>
            <a:endParaRPr lang="ar-DZ" dirty="0"/>
          </a:p>
        </p:txBody>
      </p:sp>
      <p:sp>
        <p:nvSpPr>
          <p:cNvPr id="3" name="عنصر نائب للمحتوى 2"/>
          <p:cNvSpPr>
            <a:spLocks noGrp="1"/>
          </p:cNvSpPr>
          <p:nvPr>
            <p:ph idx="1"/>
          </p:nvPr>
        </p:nvSpPr>
        <p:spPr/>
        <p:txBody>
          <a:bodyPr>
            <a:normAutofit fontScale="92500" lnSpcReduction="20000"/>
          </a:bodyPr>
          <a:lstStyle/>
          <a:p>
            <a:pPr algn="just" rtl="0">
              <a:buFontTx/>
              <a:buChar char="-"/>
            </a:pPr>
            <a:r>
              <a:rPr lang="en-US" dirty="0" smtClean="0"/>
              <a:t>However, there are some teaching techniques using language lab can be adopted by the teachers and practitioners in teaching speaking skills. </a:t>
            </a:r>
          </a:p>
          <a:p>
            <a:pPr marL="0" indent="0" algn="just" rtl="0">
              <a:buNone/>
            </a:pPr>
            <a:r>
              <a:rPr lang="en-US" dirty="0" smtClean="0"/>
              <a:t>- The outstanding technique is the imitation of native speech models. </a:t>
            </a:r>
          </a:p>
          <a:p>
            <a:pPr marL="0" indent="0" algn="just" rtl="0">
              <a:buNone/>
            </a:pPr>
            <a:r>
              <a:rPr lang="en-US" dirty="0" smtClean="0"/>
              <a:t>- Dialogue exchanges can be recorded to practice the pronunciation of particular sounds, stress and rhythm patterns, as well as intonation. </a:t>
            </a:r>
          </a:p>
          <a:p>
            <a:pPr marL="0" indent="0" algn="just" rtl="0">
              <a:buNone/>
            </a:pPr>
            <a:r>
              <a:rPr lang="en-US" dirty="0" smtClean="0"/>
              <a:t>- The learner can repeat these models in the lab as many times as he/she wants.</a:t>
            </a:r>
            <a:endParaRPr lang="ar-DZ" dirty="0"/>
          </a:p>
        </p:txBody>
      </p:sp>
    </p:spTree>
    <p:extLst>
      <p:ext uri="{BB962C8B-B14F-4D97-AF65-F5344CB8AC3E}">
        <p14:creationId xmlns:p14="http://schemas.microsoft.com/office/powerpoint/2010/main" val="55448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Teaching Speaking Skills</a:t>
            </a:r>
            <a:endParaRPr lang="ar-DZ" dirty="0"/>
          </a:p>
        </p:txBody>
      </p:sp>
      <p:sp>
        <p:nvSpPr>
          <p:cNvPr id="3" name="عنصر نائب للمحتوى 2"/>
          <p:cNvSpPr>
            <a:spLocks noGrp="1"/>
          </p:cNvSpPr>
          <p:nvPr>
            <p:ph idx="1"/>
          </p:nvPr>
        </p:nvSpPr>
        <p:spPr/>
        <p:txBody>
          <a:bodyPr/>
          <a:lstStyle/>
          <a:p>
            <a:pPr marL="0" indent="0" algn="just" rtl="0">
              <a:buNone/>
            </a:pPr>
            <a:endParaRPr lang="en-US" b="1" dirty="0" smtClean="0"/>
          </a:p>
          <a:p>
            <a:pPr algn="just" rtl="0">
              <a:buFontTx/>
              <a:buChar char="-"/>
            </a:pPr>
            <a:r>
              <a:rPr lang="en-US" dirty="0" smtClean="0"/>
              <a:t>Most studies about the four basic skills showed that </a:t>
            </a:r>
            <a:r>
              <a:rPr lang="en-US" b="1" dirty="0" smtClean="0"/>
              <a:t>developing speaking proficiency is of top priority</a:t>
            </a:r>
            <a:r>
              <a:rPr lang="en-US" dirty="0" smtClean="0"/>
              <a:t> to the students.</a:t>
            </a:r>
          </a:p>
          <a:p>
            <a:pPr algn="just" rtl="0">
              <a:buFontTx/>
              <a:buChar char="-"/>
            </a:pPr>
            <a:r>
              <a:rPr lang="en-US" dirty="0" smtClean="0"/>
              <a:t>Teachers should vary speaking teaching techniques and speaking tasks and activities for the sake of rising learners' </a:t>
            </a:r>
            <a:r>
              <a:rPr lang="en-US" b="1" dirty="0" smtClean="0"/>
              <a:t>motivation</a:t>
            </a:r>
            <a:r>
              <a:rPr lang="en-US" dirty="0" smtClean="0"/>
              <a:t>. </a:t>
            </a:r>
            <a:endParaRPr lang="ar-DZ" dirty="0"/>
          </a:p>
        </p:txBody>
      </p:sp>
    </p:spTree>
    <p:extLst>
      <p:ext uri="{BB962C8B-B14F-4D97-AF65-F5344CB8AC3E}">
        <p14:creationId xmlns:p14="http://schemas.microsoft.com/office/powerpoint/2010/main" val="1662055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Teaching Speaking Skills</a:t>
            </a:r>
            <a:endParaRPr lang="ar-DZ" dirty="0"/>
          </a:p>
        </p:txBody>
      </p:sp>
      <p:sp>
        <p:nvSpPr>
          <p:cNvPr id="3" name="عنصر نائب للمحتوى 2"/>
          <p:cNvSpPr>
            <a:spLocks noGrp="1"/>
          </p:cNvSpPr>
          <p:nvPr>
            <p:ph idx="1"/>
          </p:nvPr>
        </p:nvSpPr>
        <p:spPr/>
        <p:txBody>
          <a:bodyPr/>
          <a:lstStyle/>
          <a:p>
            <a:pPr algn="just" rtl="0">
              <a:buFontTx/>
              <a:buChar char="-"/>
            </a:pPr>
            <a:r>
              <a:rPr lang="en-US" dirty="0" smtClean="0"/>
              <a:t>Instructors can use </a:t>
            </a:r>
            <a:r>
              <a:rPr lang="en-US" b="1" dirty="0" smtClean="0"/>
              <a:t>role play</a:t>
            </a:r>
            <a:r>
              <a:rPr lang="en-US" dirty="0" smtClean="0"/>
              <a:t>, </a:t>
            </a:r>
            <a:r>
              <a:rPr lang="en-US" b="1" dirty="0" smtClean="0"/>
              <a:t>simulations, and plays targeting authentic debatable topics associated with the learners specialty</a:t>
            </a:r>
            <a:r>
              <a:rPr lang="en-US" dirty="0" smtClean="0"/>
              <a:t>. </a:t>
            </a:r>
          </a:p>
          <a:p>
            <a:pPr algn="just" rtl="0">
              <a:buFontTx/>
              <a:buChar char="-"/>
            </a:pPr>
            <a:r>
              <a:rPr lang="en-US" dirty="0" smtClean="0"/>
              <a:t>The goal of any speaking activity should be </a:t>
            </a:r>
            <a:r>
              <a:rPr lang="en-US" b="1" dirty="0" smtClean="0"/>
              <a:t>making social interaction comfortable and non-threatening and to communicate good will, in addition to discussing specialized information related to the syllabus diction.</a:t>
            </a:r>
            <a:endParaRPr lang="ar-DZ" b="1" dirty="0"/>
          </a:p>
        </p:txBody>
      </p:sp>
    </p:spTree>
    <p:extLst>
      <p:ext uri="{BB962C8B-B14F-4D97-AF65-F5344CB8AC3E}">
        <p14:creationId xmlns:p14="http://schemas.microsoft.com/office/powerpoint/2010/main" val="2303890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Teaching </a:t>
            </a:r>
            <a:r>
              <a:rPr lang="en-US" sz="3200" b="1" dirty="0" smtClean="0">
                <a:solidFill>
                  <a:srgbClr val="C00000"/>
                </a:solidFill>
              </a:rPr>
              <a:t>Reading and Writing  </a:t>
            </a:r>
            <a:r>
              <a:rPr lang="en-US" sz="3200" b="1" dirty="0">
                <a:solidFill>
                  <a:srgbClr val="C00000"/>
                </a:solidFill>
              </a:rPr>
              <a:t>Skills</a:t>
            </a:r>
            <a:endParaRPr lang="ar-DZ" dirty="0"/>
          </a:p>
        </p:txBody>
      </p:sp>
      <p:sp>
        <p:nvSpPr>
          <p:cNvPr id="3" name="عنصر نائب للمحتوى 2"/>
          <p:cNvSpPr>
            <a:spLocks noGrp="1"/>
          </p:cNvSpPr>
          <p:nvPr>
            <p:ph idx="1"/>
          </p:nvPr>
        </p:nvSpPr>
        <p:spPr/>
        <p:txBody>
          <a:bodyPr/>
          <a:lstStyle/>
          <a:p>
            <a:pPr algn="just" rtl="0">
              <a:buFontTx/>
              <a:buChar char="-"/>
            </a:pPr>
            <a:endParaRPr lang="en-US" dirty="0" smtClean="0"/>
          </a:p>
          <a:p>
            <a:pPr algn="just" rtl="0">
              <a:buFontTx/>
              <a:buChar char="-"/>
            </a:pPr>
            <a:r>
              <a:rPr lang="en-US" dirty="0" smtClean="0"/>
              <a:t>Most students considered reading as non-important skill to be developed while the reverse situation is noted with writing skills.</a:t>
            </a:r>
          </a:p>
          <a:p>
            <a:pPr algn="just" rtl="0">
              <a:buFontTx/>
              <a:buChar char="-"/>
            </a:pPr>
            <a:r>
              <a:rPr lang="en-US" dirty="0" smtClean="0"/>
              <a:t> Therefore, much attention, time, and activities should be dedicated to writing at the expense of reading related tasks.</a:t>
            </a:r>
            <a:endParaRPr lang="ar-DZ" dirty="0"/>
          </a:p>
        </p:txBody>
      </p:sp>
    </p:spTree>
    <p:extLst>
      <p:ext uri="{BB962C8B-B14F-4D97-AF65-F5344CB8AC3E}">
        <p14:creationId xmlns:p14="http://schemas.microsoft.com/office/powerpoint/2010/main" val="3428446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Teaching Reading and Writing  Skills</a:t>
            </a:r>
            <a:endParaRPr lang="ar-DZ" dirty="0"/>
          </a:p>
        </p:txBody>
      </p:sp>
      <p:sp>
        <p:nvSpPr>
          <p:cNvPr id="3" name="عنصر نائب للمحتوى 2"/>
          <p:cNvSpPr>
            <a:spLocks noGrp="1"/>
          </p:cNvSpPr>
          <p:nvPr>
            <p:ph idx="1"/>
          </p:nvPr>
        </p:nvSpPr>
        <p:spPr/>
        <p:txBody>
          <a:bodyPr/>
          <a:lstStyle/>
          <a:p>
            <a:pPr algn="just" rtl="0">
              <a:buFontTx/>
              <a:buChar char="-"/>
            </a:pPr>
            <a:r>
              <a:rPr lang="en-US" dirty="0" smtClean="0"/>
              <a:t>In </a:t>
            </a:r>
            <a:r>
              <a:rPr lang="en-US" dirty="0"/>
              <a:t>dealing with the skill of reading, instructors must synthesize various elements</a:t>
            </a:r>
            <a:r>
              <a:rPr lang="en-US" dirty="0" smtClean="0"/>
              <a:t>:</a:t>
            </a:r>
          </a:p>
          <a:p>
            <a:pPr marL="0" indent="0" algn="just" rtl="0">
              <a:buNone/>
            </a:pPr>
            <a:r>
              <a:rPr lang="en-US" b="1" dirty="0" smtClean="0"/>
              <a:t>(</a:t>
            </a:r>
            <a:r>
              <a:rPr lang="en-US" b="1" dirty="0"/>
              <a:t>1)</a:t>
            </a:r>
            <a:r>
              <a:rPr lang="en-US" dirty="0"/>
              <a:t> </a:t>
            </a:r>
            <a:r>
              <a:rPr lang="en-US" dirty="0" smtClean="0"/>
              <a:t>Theories </a:t>
            </a:r>
            <a:r>
              <a:rPr lang="en-US" dirty="0"/>
              <a:t>about the nature of reading itself, specifically models of mature reading; </a:t>
            </a:r>
            <a:endParaRPr lang="en-US" dirty="0" smtClean="0"/>
          </a:p>
          <a:p>
            <a:pPr marL="0" indent="0" algn="just" rtl="0">
              <a:buNone/>
            </a:pPr>
            <a:r>
              <a:rPr lang="en-US" b="1" dirty="0" smtClean="0"/>
              <a:t>(</a:t>
            </a:r>
            <a:r>
              <a:rPr lang="en-US" b="1" dirty="0"/>
              <a:t>2)</a:t>
            </a:r>
            <a:r>
              <a:rPr lang="en-US" dirty="0"/>
              <a:t> the characteristics of reading selections, or textual analysis; </a:t>
            </a:r>
            <a:r>
              <a:rPr lang="en-US" dirty="0" smtClean="0"/>
              <a:t>and</a:t>
            </a:r>
          </a:p>
          <a:p>
            <a:pPr marL="0" indent="0" algn="just" rtl="0">
              <a:buNone/>
            </a:pPr>
            <a:r>
              <a:rPr lang="en-US" b="1" dirty="0" smtClean="0"/>
              <a:t>(</a:t>
            </a:r>
            <a:r>
              <a:rPr lang="en-US" b="1" dirty="0"/>
              <a:t>3)</a:t>
            </a:r>
            <a:r>
              <a:rPr lang="en-US" dirty="0"/>
              <a:t> the specific characteristics and needs of the learners. </a:t>
            </a:r>
            <a:endParaRPr lang="ar-DZ" dirty="0"/>
          </a:p>
        </p:txBody>
      </p:sp>
    </p:spTree>
    <p:extLst>
      <p:ext uri="{BB962C8B-B14F-4D97-AF65-F5344CB8AC3E}">
        <p14:creationId xmlns:p14="http://schemas.microsoft.com/office/powerpoint/2010/main" val="892149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Teaching Reading and Writing  Skills</a:t>
            </a:r>
            <a:endParaRPr lang="ar-DZ" dirty="0"/>
          </a:p>
        </p:txBody>
      </p:sp>
      <p:sp>
        <p:nvSpPr>
          <p:cNvPr id="3" name="عنصر نائب للمحتوى 2"/>
          <p:cNvSpPr>
            <a:spLocks noGrp="1"/>
          </p:cNvSpPr>
          <p:nvPr>
            <p:ph idx="1"/>
          </p:nvPr>
        </p:nvSpPr>
        <p:spPr/>
        <p:txBody>
          <a:bodyPr>
            <a:normAutofit fontScale="77500" lnSpcReduction="20000"/>
          </a:bodyPr>
          <a:lstStyle/>
          <a:p>
            <a:pPr algn="just" rtl="0">
              <a:buFontTx/>
              <a:buChar char="-"/>
            </a:pPr>
            <a:r>
              <a:rPr lang="en-US" dirty="0" smtClean="0"/>
              <a:t>When </a:t>
            </a:r>
            <a:r>
              <a:rPr lang="en-US" dirty="0"/>
              <a:t>concerned with the skill of reading, the reading materials' designer functions as a mediator between the text and the learner-reader; this mediating process brings the learner in touch with strategies for successful reading which are used by efficient, mature native-readers</a:t>
            </a:r>
            <a:r>
              <a:rPr lang="en-US" dirty="0" smtClean="0"/>
              <a:t>.</a:t>
            </a:r>
          </a:p>
          <a:p>
            <a:pPr algn="just" rtl="0">
              <a:buFontTx/>
              <a:buChar char="-"/>
            </a:pPr>
            <a:r>
              <a:rPr lang="en-US" dirty="0" smtClean="0"/>
              <a:t> </a:t>
            </a:r>
            <a:r>
              <a:rPr lang="en-US" dirty="0"/>
              <a:t>Hence, the materials preparer 's task is to synthesize three (03) elements: </a:t>
            </a:r>
            <a:endParaRPr lang="en-US" dirty="0" smtClean="0"/>
          </a:p>
          <a:p>
            <a:pPr marL="0" indent="0" algn="just" rtl="0">
              <a:buNone/>
            </a:pPr>
            <a:r>
              <a:rPr lang="en-US" b="1" dirty="0" smtClean="0"/>
              <a:t>(</a:t>
            </a:r>
            <a:r>
              <a:rPr lang="en-US" b="1" dirty="0"/>
              <a:t>1) </a:t>
            </a:r>
            <a:r>
              <a:rPr lang="en-US" dirty="0"/>
              <a:t>reading strategies, or a reconstruction of what an efficient native reader does unconsciously, </a:t>
            </a:r>
            <a:endParaRPr lang="en-US" dirty="0" smtClean="0"/>
          </a:p>
          <a:p>
            <a:pPr marL="0" indent="0" algn="just" rtl="0">
              <a:buNone/>
            </a:pPr>
            <a:r>
              <a:rPr lang="en-US" b="1" dirty="0" smtClean="0"/>
              <a:t>(</a:t>
            </a:r>
            <a:r>
              <a:rPr lang="en-US" b="1" dirty="0"/>
              <a:t>2)  </a:t>
            </a:r>
            <a:r>
              <a:rPr lang="en-US" dirty="0"/>
              <a:t>textual analysis, or an examination of a text for the organizational and stylistic effects put there by the writer, </a:t>
            </a:r>
            <a:endParaRPr lang="en-US" dirty="0" smtClean="0"/>
          </a:p>
          <a:p>
            <a:pPr marL="0" indent="0" algn="just" rtl="0">
              <a:buNone/>
            </a:pPr>
            <a:r>
              <a:rPr lang="en-US" dirty="0" smtClean="0"/>
              <a:t>and </a:t>
            </a:r>
            <a:r>
              <a:rPr lang="en-US" b="1" dirty="0"/>
              <a:t>(3) </a:t>
            </a:r>
            <a:r>
              <a:rPr lang="en-US" dirty="0"/>
              <a:t>learners' characteristics. </a:t>
            </a:r>
            <a:endParaRPr lang="ar-DZ" dirty="0"/>
          </a:p>
        </p:txBody>
      </p:sp>
    </p:spTree>
    <p:extLst>
      <p:ext uri="{BB962C8B-B14F-4D97-AF65-F5344CB8AC3E}">
        <p14:creationId xmlns:p14="http://schemas.microsoft.com/office/powerpoint/2010/main" val="4225124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Teaching Reading and Writing  Skills</a:t>
            </a:r>
            <a:endParaRPr lang="ar-DZ" dirty="0"/>
          </a:p>
        </p:txBody>
      </p:sp>
      <p:sp>
        <p:nvSpPr>
          <p:cNvPr id="3" name="عنصر نائب للمحتوى 2"/>
          <p:cNvSpPr>
            <a:spLocks noGrp="1"/>
          </p:cNvSpPr>
          <p:nvPr>
            <p:ph idx="1"/>
          </p:nvPr>
        </p:nvSpPr>
        <p:spPr/>
        <p:txBody>
          <a:bodyPr/>
          <a:lstStyle/>
          <a:p>
            <a:pPr marL="0" indent="0" algn="just" rtl="0">
              <a:buNone/>
            </a:pPr>
            <a:r>
              <a:rPr lang="en-US" b="1" dirty="0" smtClean="0"/>
              <a:t>- </a:t>
            </a:r>
            <a:r>
              <a:rPr lang="en-US" dirty="0" smtClean="0"/>
              <a:t>The </a:t>
            </a:r>
            <a:r>
              <a:rPr lang="en-US" dirty="0"/>
              <a:t>reading materials' designer as synthesizer pays attention to the following:</a:t>
            </a:r>
          </a:p>
          <a:p>
            <a:pPr marL="0" indent="0" algn="just" rtl="0">
              <a:buNone/>
            </a:pPr>
            <a:r>
              <a:rPr lang="en-US" b="1" dirty="0"/>
              <a:t>(1) </a:t>
            </a:r>
            <a:r>
              <a:rPr lang="en-US" dirty="0"/>
              <a:t>Workouts that bring about interaction with the text.</a:t>
            </a:r>
          </a:p>
          <a:p>
            <a:pPr marL="0" indent="0" algn="just" rtl="0">
              <a:buNone/>
            </a:pPr>
            <a:r>
              <a:rPr lang="en-US" b="1" dirty="0"/>
              <a:t>(2) </a:t>
            </a:r>
            <a:r>
              <a:rPr lang="en-US" dirty="0"/>
              <a:t>Providing a variety of materials to read.</a:t>
            </a:r>
          </a:p>
          <a:p>
            <a:pPr marL="0" indent="0" algn="just" rtl="0">
              <a:buNone/>
            </a:pPr>
            <a:r>
              <a:rPr lang="en-US" b="1" dirty="0"/>
              <a:t>(3) </a:t>
            </a:r>
            <a:r>
              <a:rPr lang="en-US" dirty="0"/>
              <a:t>Selecting texts appropriate for the targeted learners level and academic specialty.</a:t>
            </a:r>
          </a:p>
          <a:p>
            <a:pPr marL="0" indent="0" algn="just" rtl="0">
              <a:buNone/>
            </a:pPr>
            <a:r>
              <a:rPr lang="en-US" b="1" dirty="0"/>
              <a:t>(Fraida and Elite, 1986: 149-150</a:t>
            </a:r>
            <a:r>
              <a:rPr lang="en-US" dirty="0"/>
              <a:t>). </a:t>
            </a:r>
          </a:p>
        </p:txBody>
      </p:sp>
    </p:spTree>
    <p:extLst>
      <p:ext uri="{BB962C8B-B14F-4D97-AF65-F5344CB8AC3E}">
        <p14:creationId xmlns:p14="http://schemas.microsoft.com/office/powerpoint/2010/main" val="3648733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Teaching Reading and Writing  Skills</a:t>
            </a:r>
            <a:endParaRPr lang="ar-DZ" dirty="0"/>
          </a:p>
        </p:txBody>
      </p:sp>
      <p:sp>
        <p:nvSpPr>
          <p:cNvPr id="3" name="عنصر نائب للمحتوى 2"/>
          <p:cNvSpPr>
            <a:spLocks noGrp="1"/>
          </p:cNvSpPr>
          <p:nvPr>
            <p:ph idx="1"/>
          </p:nvPr>
        </p:nvSpPr>
        <p:spPr/>
        <p:txBody>
          <a:bodyPr>
            <a:normAutofit fontScale="85000" lnSpcReduction="20000"/>
          </a:bodyPr>
          <a:lstStyle/>
          <a:p>
            <a:pPr marL="0" indent="0" algn="just" rtl="0">
              <a:buNone/>
            </a:pPr>
            <a:r>
              <a:rPr lang="en-US" b="1" dirty="0" smtClean="0"/>
              <a:t>- </a:t>
            </a:r>
            <a:r>
              <a:rPr lang="en-US" dirty="0" smtClean="0"/>
              <a:t>In </a:t>
            </a:r>
            <a:r>
              <a:rPr lang="en-US" dirty="0"/>
              <a:t>performing reading related tasks, teachers should make sure that the following efficient reading requirements are taken into consideration:</a:t>
            </a:r>
          </a:p>
          <a:p>
            <a:pPr marL="0" indent="0" algn="just" rtl="0">
              <a:buNone/>
            </a:pPr>
            <a:r>
              <a:rPr lang="en-US" dirty="0"/>
              <a:t>- The language of the text is comprehensible to the learners.</a:t>
            </a:r>
          </a:p>
          <a:p>
            <a:pPr marL="0" indent="0" algn="just" rtl="0">
              <a:buNone/>
            </a:pPr>
            <a:r>
              <a:rPr lang="en-US" dirty="0"/>
              <a:t>- The content of the text is accessible to the learners: they know enough about it to be able to apply their own background knowledge.</a:t>
            </a:r>
          </a:p>
          <a:p>
            <a:pPr marL="0" indent="0" algn="just" rtl="0">
              <a:buNone/>
            </a:pPr>
            <a:r>
              <a:rPr lang="en-US" dirty="0"/>
              <a:t>- The reading progresses fairly fast.</a:t>
            </a:r>
          </a:p>
          <a:p>
            <a:pPr marL="0" indent="0" algn="just" rtl="0">
              <a:buNone/>
            </a:pPr>
            <a:r>
              <a:rPr lang="en-US" dirty="0"/>
              <a:t>- The reader concentrates on the significant bits, and skims the rest; may even skip parts he/she knows to be significant.</a:t>
            </a:r>
          </a:p>
        </p:txBody>
      </p:sp>
    </p:spTree>
    <p:extLst>
      <p:ext uri="{BB962C8B-B14F-4D97-AF65-F5344CB8AC3E}">
        <p14:creationId xmlns:p14="http://schemas.microsoft.com/office/powerpoint/2010/main" val="455699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Teaching Reading and Writing  Skills</a:t>
            </a:r>
            <a:endParaRPr lang="ar-DZ" dirty="0"/>
          </a:p>
        </p:txBody>
      </p:sp>
      <p:sp>
        <p:nvSpPr>
          <p:cNvPr id="3" name="عنصر نائب للمحتوى 2"/>
          <p:cNvSpPr>
            <a:spLocks noGrp="1"/>
          </p:cNvSpPr>
          <p:nvPr>
            <p:ph idx="1"/>
          </p:nvPr>
        </p:nvSpPr>
        <p:spPr/>
        <p:txBody>
          <a:bodyPr>
            <a:normAutofit fontScale="85000" lnSpcReduction="20000"/>
          </a:bodyPr>
          <a:lstStyle/>
          <a:p>
            <a:pPr marL="0" indent="0" algn="just" rtl="0">
              <a:buNone/>
            </a:pPr>
            <a:r>
              <a:rPr lang="en-US" dirty="0"/>
              <a:t>- The reader takes incomprehensible vocabulary in his or her stride: guesses its meaning from the surrounding text without using dictionaries.</a:t>
            </a:r>
          </a:p>
          <a:p>
            <a:pPr marL="0" indent="0" algn="just" rtl="0">
              <a:buNone/>
            </a:pPr>
            <a:r>
              <a:rPr lang="en-US" dirty="0"/>
              <a:t>- The reader thinks ahead, hypothesizes, predicts.</a:t>
            </a:r>
          </a:p>
          <a:p>
            <a:pPr marL="0" indent="0" algn="just" rtl="0">
              <a:buNone/>
            </a:pPr>
            <a:r>
              <a:rPr lang="en-US" dirty="0"/>
              <a:t>- The reader has and uses background information to help understand the text.</a:t>
            </a:r>
          </a:p>
          <a:p>
            <a:pPr marL="0" indent="0" algn="just" rtl="0">
              <a:buNone/>
            </a:pPr>
            <a:r>
              <a:rPr lang="en-US" dirty="0"/>
              <a:t>- The reader is motivated to read by interesting content highly attached to the learners' academic branch and challenging tasks.</a:t>
            </a:r>
          </a:p>
          <a:p>
            <a:pPr marL="0" indent="0" algn="just" rtl="0">
              <a:buNone/>
            </a:pPr>
            <a:r>
              <a:rPr lang="en-US" dirty="0"/>
              <a:t>- The reader is aware of a clear purpose in reading, for example to find out something.</a:t>
            </a:r>
          </a:p>
          <a:p>
            <a:pPr marL="0" indent="0" algn="just" rtl="0">
              <a:buNone/>
            </a:pPr>
            <a:r>
              <a:rPr lang="en-US" b="1" dirty="0"/>
              <a:t>(Penny, 2005: 62-63)</a:t>
            </a:r>
          </a:p>
        </p:txBody>
      </p:sp>
    </p:spTree>
    <p:extLst>
      <p:ext uri="{BB962C8B-B14F-4D97-AF65-F5344CB8AC3E}">
        <p14:creationId xmlns:p14="http://schemas.microsoft.com/office/powerpoint/2010/main" val="158823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fr-FR" sz="3200" b="1" dirty="0" smtClean="0">
                <a:solidFill>
                  <a:srgbClr val="C00000"/>
                </a:solidFill>
              </a:rPr>
              <a:t>Introduction</a:t>
            </a:r>
            <a:endParaRPr lang="ar-DZ" sz="3200" b="1" dirty="0">
              <a:solidFill>
                <a:srgbClr val="C00000"/>
              </a:solidFill>
            </a:endParaRPr>
          </a:p>
        </p:txBody>
      </p:sp>
      <p:sp>
        <p:nvSpPr>
          <p:cNvPr id="3" name="عنصر نائب للمحتوى 2"/>
          <p:cNvSpPr>
            <a:spLocks noGrp="1"/>
          </p:cNvSpPr>
          <p:nvPr>
            <p:ph idx="1"/>
          </p:nvPr>
        </p:nvSpPr>
        <p:spPr/>
        <p:txBody>
          <a:bodyPr>
            <a:normAutofit fontScale="92500" lnSpcReduction="10000"/>
          </a:bodyPr>
          <a:lstStyle/>
          <a:p>
            <a:pPr algn="just" rtl="0">
              <a:buFontTx/>
              <a:buChar char="-"/>
            </a:pPr>
            <a:r>
              <a:rPr lang="en-US" dirty="0" smtClean="0"/>
              <a:t>The four language skills refer to listening, speaking, reading and writing. </a:t>
            </a:r>
          </a:p>
          <a:p>
            <a:pPr algn="just" rtl="0">
              <a:buFontTx/>
              <a:buChar char="-"/>
            </a:pPr>
            <a:r>
              <a:rPr lang="en-US" dirty="0" smtClean="0"/>
              <a:t>The mastery of these skills on the part of English language learners is necessary to enhance students' communicative proficiency. </a:t>
            </a:r>
          </a:p>
          <a:p>
            <a:pPr algn="just" rtl="0">
              <a:buFontTx/>
              <a:buChar char="-"/>
            </a:pPr>
            <a:r>
              <a:rPr lang="en-US" dirty="0" smtClean="0"/>
              <a:t>These language macro skills are employed in communication and taught in classes not in isolation for they are somehow integrated. </a:t>
            </a:r>
          </a:p>
          <a:p>
            <a:pPr algn="just" rtl="0">
              <a:buFontTx/>
              <a:buChar char="-"/>
            </a:pPr>
            <a:r>
              <a:rPr lang="en-US" dirty="0" smtClean="0"/>
              <a:t> In English language teaching and learning, these skills are needed. </a:t>
            </a:r>
            <a:endParaRPr lang="ar-DZ" dirty="0"/>
          </a:p>
        </p:txBody>
      </p:sp>
    </p:spTree>
    <p:extLst>
      <p:ext uri="{BB962C8B-B14F-4D97-AF65-F5344CB8AC3E}">
        <p14:creationId xmlns:p14="http://schemas.microsoft.com/office/powerpoint/2010/main" val="40277187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Teaching Reading and Writing  Skills</a:t>
            </a:r>
            <a:endParaRPr lang="ar-DZ" dirty="0"/>
          </a:p>
        </p:txBody>
      </p:sp>
      <p:sp>
        <p:nvSpPr>
          <p:cNvPr id="3" name="عنصر نائب للمحتوى 2"/>
          <p:cNvSpPr>
            <a:spLocks noGrp="1"/>
          </p:cNvSpPr>
          <p:nvPr>
            <p:ph idx="1"/>
          </p:nvPr>
        </p:nvSpPr>
        <p:spPr/>
        <p:txBody>
          <a:bodyPr>
            <a:normAutofit fontScale="77500" lnSpcReduction="20000"/>
          </a:bodyPr>
          <a:lstStyle/>
          <a:p>
            <a:pPr marL="0" indent="0" algn="just" rtl="0">
              <a:buNone/>
            </a:pPr>
            <a:r>
              <a:rPr lang="en-US" dirty="0"/>
              <a:t>Any reading task may include the following key steps and instructions:</a:t>
            </a:r>
          </a:p>
          <a:p>
            <a:pPr marL="0" indent="0" algn="just" rtl="0">
              <a:buNone/>
            </a:pPr>
            <a:r>
              <a:rPr lang="en-US" dirty="0"/>
              <a:t>- A preparatory stage, that is pre-reading stage that includes a warming up questions giving the reader an idea about the topic of the text and its main ideas.</a:t>
            </a:r>
          </a:p>
          <a:p>
            <a:pPr marL="0" indent="0" algn="just" rtl="0">
              <a:buNone/>
            </a:pPr>
            <a:r>
              <a:rPr lang="en-US" dirty="0"/>
              <a:t>- A reading text highly associated with the learners' academic specialty.</a:t>
            </a:r>
          </a:p>
          <a:p>
            <a:pPr marL="0" indent="0" algn="just" rtl="0">
              <a:buNone/>
            </a:pPr>
            <a:r>
              <a:rPr lang="en-US" dirty="0"/>
              <a:t>- The reading text should be followed by information about the source of the text and his/her author.</a:t>
            </a:r>
          </a:p>
          <a:p>
            <a:pPr marL="0" indent="0" algn="just" rtl="0">
              <a:buNone/>
            </a:pPr>
            <a:r>
              <a:rPr lang="en-US" dirty="0"/>
              <a:t>- The instructor reads the text in front of the learners, and the learner-readers should be asked to read the text silently aiming at identifying the text main ideas and supporting details.</a:t>
            </a:r>
          </a:p>
        </p:txBody>
      </p:sp>
    </p:spTree>
    <p:extLst>
      <p:ext uri="{BB962C8B-B14F-4D97-AF65-F5344CB8AC3E}">
        <p14:creationId xmlns:p14="http://schemas.microsoft.com/office/powerpoint/2010/main" val="33528944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Teaching Reading and Writing  Skills</a:t>
            </a:r>
            <a:endParaRPr lang="ar-DZ" dirty="0"/>
          </a:p>
        </p:txBody>
      </p:sp>
      <p:sp>
        <p:nvSpPr>
          <p:cNvPr id="3" name="عنصر نائب للمحتوى 2"/>
          <p:cNvSpPr>
            <a:spLocks noGrp="1"/>
          </p:cNvSpPr>
          <p:nvPr>
            <p:ph idx="1"/>
          </p:nvPr>
        </p:nvSpPr>
        <p:spPr/>
        <p:txBody>
          <a:bodyPr>
            <a:normAutofit fontScale="85000" lnSpcReduction="20000"/>
          </a:bodyPr>
          <a:lstStyle/>
          <a:p>
            <a:pPr marL="0" indent="0" algn="just" rtl="0">
              <a:buNone/>
            </a:pPr>
            <a:r>
              <a:rPr lang="en-US" dirty="0"/>
              <a:t>- </a:t>
            </a:r>
            <a:r>
              <a:rPr lang="en-US" b="1" dirty="0"/>
              <a:t>Comprehension questions: </a:t>
            </a:r>
            <a:r>
              <a:rPr lang="en-US" dirty="0"/>
              <a:t>a variety types comprehension questions (wh + how questions, yes-no questions, true/false ideas, choice questions, matching elements, completing ideas with information from the reading passage, </a:t>
            </a:r>
            <a:r>
              <a:rPr lang="en-US" dirty="0" smtClean="0"/>
              <a:t>etc.) </a:t>
            </a:r>
            <a:r>
              <a:rPr lang="en-US" dirty="0"/>
              <a:t>that cover all the text paragraphs and ideas in purpose of understanding the text content.</a:t>
            </a:r>
          </a:p>
          <a:p>
            <a:pPr marL="0" indent="0" algn="just" rtl="0">
              <a:buNone/>
            </a:pPr>
            <a:r>
              <a:rPr lang="en-US" dirty="0"/>
              <a:t>-  </a:t>
            </a:r>
            <a:r>
              <a:rPr lang="en-US" b="1" dirty="0"/>
              <a:t>Text exploration related activities </a:t>
            </a:r>
            <a:r>
              <a:rPr lang="en-US" dirty="0"/>
              <a:t>in terms of translation of the texts' key terms and specialized vocabulary, and driving learners' attention to the overwhelming syntactic and textual features of the reading passage prior to moving to teach grammar based on the content of the reading text.</a:t>
            </a:r>
          </a:p>
        </p:txBody>
      </p:sp>
    </p:spTree>
    <p:extLst>
      <p:ext uri="{BB962C8B-B14F-4D97-AF65-F5344CB8AC3E}">
        <p14:creationId xmlns:p14="http://schemas.microsoft.com/office/powerpoint/2010/main" val="33309400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Teaching Reading and Writing  Skills</a:t>
            </a:r>
            <a:endParaRPr lang="ar-DZ" dirty="0"/>
          </a:p>
        </p:txBody>
      </p:sp>
      <p:sp>
        <p:nvSpPr>
          <p:cNvPr id="3" name="عنصر نائب للمحتوى 2"/>
          <p:cNvSpPr>
            <a:spLocks noGrp="1"/>
          </p:cNvSpPr>
          <p:nvPr>
            <p:ph idx="1"/>
          </p:nvPr>
        </p:nvSpPr>
        <p:spPr/>
        <p:txBody>
          <a:bodyPr>
            <a:normAutofit fontScale="85000" lnSpcReduction="10000"/>
          </a:bodyPr>
          <a:lstStyle/>
          <a:p>
            <a:pPr marL="0" indent="0" algn="just" rtl="0">
              <a:buNone/>
            </a:pPr>
            <a:r>
              <a:rPr lang="en-US" b="1" dirty="0" smtClean="0"/>
              <a:t>- </a:t>
            </a:r>
            <a:r>
              <a:rPr lang="en-US" dirty="0" smtClean="0"/>
              <a:t>As </a:t>
            </a:r>
            <a:r>
              <a:rPr lang="en-US" dirty="0"/>
              <a:t>far as teaching writing is concerned, it has often been remarked that writing is the most difficult of the language abilities to acquire as it is perceived by learners in various empirical studies.</a:t>
            </a:r>
          </a:p>
          <a:p>
            <a:pPr marL="0" indent="0" algn="just" rtl="0">
              <a:buNone/>
            </a:pPr>
            <a:r>
              <a:rPr lang="en-US" dirty="0" smtClean="0"/>
              <a:t>- In </a:t>
            </a:r>
            <a:r>
              <a:rPr lang="en-US" dirty="0"/>
              <a:t>any attempt to determine the elements that should be covered, teachers should consider such components as </a:t>
            </a:r>
            <a:r>
              <a:rPr lang="en-US" b="1" dirty="0"/>
              <a:t>accuracy</a:t>
            </a:r>
            <a:r>
              <a:rPr lang="en-US" dirty="0"/>
              <a:t> (maintains consistent grammatical control of simple and complex language), </a:t>
            </a:r>
            <a:r>
              <a:rPr lang="en-US" b="1" dirty="0"/>
              <a:t>fluency</a:t>
            </a:r>
            <a:r>
              <a:rPr lang="en-US" dirty="0"/>
              <a:t>, interaction, coherence (coherent and cohesive discourse, appropriate use of a variety of organizational patterns and a wide range of connectors and other cohesive devices).</a:t>
            </a:r>
            <a:endParaRPr lang="ar-DZ" dirty="0"/>
          </a:p>
        </p:txBody>
      </p:sp>
    </p:spTree>
    <p:extLst>
      <p:ext uri="{BB962C8B-B14F-4D97-AF65-F5344CB8AC3E}">
        <p14:creationId xmlns:p14="http://schemas.microsoft.com/office/powerpoint/2010/main" val="37559127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Teaching Reading and Writing  Skills</a:t>
            </a:r>
            <a:endParaRPr lang="ar-DZ" dirty="0"/>
          </a:p>
        </p:txBody>
      </p:sp>
      <p:sp>
        <p:nvSpPr>
          <p:cNvPr id="3" name="عنصر نائب للمحتوى 2"/>
          <p:cNvSpPr>
            <a:spLocks noGrp="1"/>
          </p:cNvSpPr>
          <p:nvPr>
            <p:ph idx="1"/>
          </p:nvPr>
        </p:nvSpPr>
        <p:spPr/>
        <p:txBody>
          <a:bodyPr>
            <a:normAutofit fontScale="92500" lnSpcReduction="20000"/>
          </a:bodyPr>
          <a:lstStyle/>
          <a:p>
            <a:pPr marL="0" indent="0" algn="just" rtl="0">
              <a:buNone/>
            </a:pPr>
            <a:r>
              <a:rPr lang="en-US" dirty="0"/>
              <a:t>The requirements needed for the formation of appropriate skills in </a:t>
            </a:r>
            <a:r>
              <a:rPr lang="en-US" dirty="0" smtClean="0"/>
              <a:t>the </a:t>
            </a:r>
            <a:r>
              <a:rPr lang="en-US" dirty="0"/>
              <a:t>writing,  the following objectives should be achieved:</a:t>
            </a:r>
          </a:p>
          <a:p>
            <a:pPr marL="0" indent="0" algn="just" rtl="0">
              <a:buNone/>
            </a:pPr>
            <a:r>
              <a:rPr lang="en-US" b="1" dirty="0"/>
              <a:t>(</a:t>
            </a:r>
            <a:r>
              <a:rPr lang="en-US" b="1" dirty="0" smtClean="0"/>
              <a:t>1)</a:t>
            </a:r>
            <a:r>
              <a:rPr lang="en-US" dirty="0" smtClean="0"/>
              <a:t>Organize paragraphs, </a:t>
            </a:r>
            <a:r>
              <a:rPr lang="en-US" dirty="0"/>
              <a:t>make headings and sub-headings;</a:t>
            </a:r>
          </a:p>
          <a:p>
            <a:pPr marL="0" indent="0" algn="just" rtl="0">
              <a:buNone/>
            </a:pPr>
            <a:r>
              <a:rPr lang="en-US" b="1" dirty="0"/>
              <a:t>(2) </a:t>
            </a:r>
            <a:r>
              <a:rPr lang="en-US" dirty="0"/>
              <a:t>interpret, compare and contrast tables, charts and </a:t>
            </a:r>
            <a:r>
              <a:rPr lang="en-US" dirty="0" smtClean="0"/>
              <a:t>diagrams; in technical writing related to science and technology fields.</a:t>
            </a:r>
            <a:endParaRPr lang="en-US" dirty="0"/>
          </a:p>
          <a:p>
            <a:pPr marL="0" indent="0" algn="just" rtl="0">
              <a:buNone/>
            </a:pPr>
            <a:r>
              <a:rPr lang="en-US" b="1" dirty="0"/>
              <a:t>(3) </a:t>
            </a:r>
            <a:r>
              <a:rPr lang="en-US" dirty="0"/>
              <a:t>make </a:t>
            </a:r>
            <a:r>
              <a:rPr lang="en-US" dirty="0" smtClean="0"/>
              <a:t>an outline that organizes ideas </a:t>
            </a:r>
            <a:r>
              <a:rPr lang="en-US" dirty="0"/>
              <a:t>logically;</a:t>
            </a:r>
          </a:p>
          <a:p>
            <a:pPr marL="0" indent="0" algn="just" rtl="0">
              <a:buNone/>
            </a:pPr>
            <a:r>
              <a:rPr lang="en-US" b="1" dirty="0"/>
              <a:t>(4) </a:t>
            </a:r>
            <a:r>
              <a:rPr lang="en-US" dirty="0"/>
              <a:t>use logical connectors for linking sentences and paragraphs</a:t>
            </a:r>
          </a:p>
          <a:p>
            <a:pPr marL="0" indent="0" algn="l" rtl="0">
              <a:buNone/>
            </a:pPr>
            <a:endParaRPr lang="ar-DZ" dirty="0"/>
          </a:p>
        </p:txBody>
      </p:sp>
    </p:spTree>
    <p:extLst>
      <p:ext uri="{BB962C8B-B14F-4D97-AF65-F5344CB8AC3E}">
        <p14:creationId xmlns:p14="http://schemas.microsoft.com/office/powerpoint/2010/main" val="826425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Teaching Reading and Writing  Skills</a:t>
            </a:r>
            <a:endParaRPr lang="ar-DZ" dirty="0"/>
          </a:p>
        </p:txBody>
      </p:sp>
      <p:sp>
        <p:nvSpPr>
          <p:cNvPr id="3" name="عنصر نائب للمحتوى 2"/>
          <p:cNvSpPr>
            <a:spLocks noGrp="1"/>
          </p:cNvSpPr>
          <p:nvPr>
            <p:ph idx="1"/>
          </p:nvPr>
        </p:nvSpPr>
        <p:spPr/>
        <p:txBody>
          <a:bodyPr>
            <a:normAutofit fontScale="85000" lnSpcReduction="10000"/>
          </a:bodyPr>
          <a:lstStyle/>
          <a:p>
            <a:pPr marL="0" indent="0" algn="just" rtl="0">
              <a:buNone/>
            </a:pPr>
            <a:r>
              <a:rPr lang="en-US" b="1" dirty="0"/>
              <a:t>(5) </a:t>
            </a:r>
            <a:r>
              <a:rPr lang="en-US" dirty="0"/>
              <a:t>proof-read and revise of </a:t>
            </a:r>
            <a:r>
              <a:rPr lang="en-US" dirty="0" smtClean="0"/>
              <a:t>various documentation related to the topic of writing;</a:t>
            </a:r>
            <a:endParaRPr lang="en-US" dirty="0"/>
          </a:p>
          <a:p>
            <a:pPr marL="0" indent="0" algn="just" rtl="0">
              <a:buNone/>
            </a:pPr>
            <a:r>
              <a:rPr lang="en-US" b="1" dirty="0"/>
              <a:t>(6) </a:t>
            </a:r>
            <a:r>
              <a:rPr lang="en-US" dirty="0"/>
              <a:t>use grammatical structures needed to express appropriate functions and terms flexibly, and produce </a:t>
            </a:r>
            <a:r>
              <a:rPr lang="en-US" dirty="0" smtClean="0"/>
              <a:t>texts </a:t>
            </a:r>
            <a:r>
              <a:rPr lang="en-US" dirty="0"/>
              <a:t>in the academic and professional areas;</a:t>
            </a:r>
          </a:p>
          <a:p>
            <a:pPr marL="0" indent="0" algn="just" rtl="0">
              <a:buNone/>
            </a:pPr>
            <a:r>
              <a:rPr lang="en-US" b="1" dirty="0"/>
              <a:t>(7) </a:t>
            </a:r>
            <a:r>
              <a:rPr lang="en-US" dirty="0"/>
              <a:t>use language forms appropriate to academic </a:t>
            </a:r>
            <a:r>
              <a:rPr lang="en-US" dirty="0" smtClean="0"/>
              <a:t>register;</a:t>
            </a:r>
            <a:endParaRPr lang="en-US" dirty="0"/>
          </a:p>
          <a:p>
            <a:pPr marL="0" indent="0" algn="just" rtl="0">
              <a:buNone/>
            </a:pPr>
            <a:r>
              <a:rPr lang="en-US" b="1" dirty="0"/>
              <a:t>(8) </a:t>
            </a:r>
            <a:r>
              <a:rPr lang="en-US" dirty="0"/>
              <a:t>have a good range of relevant vocabulary (terminology and abbreviations) needed in academic and professional areas.                   </a:t>
            </a:r>
            <a:endParaRPr lang="en-US" dirty="0" smtClean="0"/>
          </a:p>
          <a:p>
            <a:pPr marL="0" indent="0" algn="just" rtl="0">
              <a:buNone/>
            </a:pPr>
            <a:r>
              <a:rPr lang="en-US" b="1" dirty="0"/>
              <a:t> </a:t>
            </a:r>
            <a:r>
              <a:rPr lang="en-US" b="1" dirty="0" smtClean="0"/>
              <a:t>       (</a:t>
            </a:r>
            <a:r>
              <a:rPr lang="en-US" b="1" dirty="0"/>
              <a:t>Lubianova, 2015: 37)</a:t>
            </a:r>
          </a:p>
          <a:p>
            <a:pPr marL="0" indent="0" algn="l" rtl="0">
              <a:buNone/>
            </a:pPr>
            <a:endParaRPr lang="ar-DZ" dirty="0"/>
          </a:p>
        </p:txBody>
      </p:sp>
    </p:spTree>
    <p:extLst>
      <p:ext uri="{BB962C8B-B14F-4D97-AF65-F5344CB8AC3E}">
        <p14:creationId xmlns:p14="http://schemas.microsoft.com/office/powerpoint/2010/main" val="8145706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Teaching Reading and Writing  Skills</a:t>
            </a:r>
            <a:endParaRPr lang="ar-DZ" dirty="0"/>
          </a:p>
        </p:txBody>
      </p:sp>
      <p:sp>
        <p:nvSpPr>
          <p:cNvPr id="3" name="عنصر نائب للمحتوى 2"/>
          <p:cNvSpPr>
            <a:spLocks noGrp="1"/>
          </p:cNvSpPr>
          <p:nvPr>
            <p:ph idx="1"/>
          </p:nvPr>
        </p:nvSpPr>
        <p:spPr/>
        <p:txBody>
          <a:bodyPr>
            <a:normAutofit fontScale="85000" lnSpcReduction="20000"/>
          </a:bodyPr>
          <a:lstStyle/>
          <a:p>
            <a:pPr marL="0" indent="0" algn="just" rtl="0">
              <a:buNone/>
            </a:pPr>
            <a:r>
              <a:rPr lang="en-US" dirty="0"/>
              <a:t>In administering any writing activity, instructors should pay attention to the following criteria:</a:t>
            </a:r>
          </a:p>
          <a:p>
            <a:pPr marL="0" indent="0" algn="just" rtl="0">
              <a:buNone/>
            </a:pPr>
            <a:r>
              <a:rPr lang="en-US" b="1" dirty="0"/>
              <a:t>(1) </a:t>
            </a:r>
            <a:r>
              <a:rPr lang="en-US" dirty="0"/>
              <a:t>Would the learners find the writing activity motivating, stimulating and interesting to do ? </a:t>
            </a:r>
          </a:p>
          <a:p>
            <a:pPr marL="0" indent="0" algn="just" rtl="0">
              <a:buNone/>
            </a:pPr>
            <a:r>
              <a:rPr lang="en-US" b="1" dirty="0"/>
              <a:t>(2) </a:t>
            </a:r>
            <a:r>
              <a:rPr lang="en-US" dirty="0"/>
              <a:t>Is it of an appropriate level for them ? Or would they find it too easy, difficult, sophisticated ?</a:t>
            </a:r>
          </a:p>
          <a:p>
            <a:pPr marL="0" indent="0" algn="just" rtl="0">
              <a:buNone/>
            </a:pPr>
            <a:r>
              <a:rPr lang="en-US" b="1" dirty="0"/>
              <a:t>(3) </a:t>
            </a:r>
            <a:r>
              <a:rPr lang="en-US" dirty="0"/>
              <a:t>Is the kind of writing relevant to their needs ?</a:t>
            </a:r>
          </a:p>
          <a:p>
            <a:pPr marL="0" indent="0" algn="just" rtl="0">
              <a:buNone/>
            </a:pPr>
            <a:r>
              <a:rPr lang="en-US" b="1" dirty="0"/>
              <a:t>(4) </a:t>
            </a:r>
            <a:r>
              <a:rPr lang="en-US" dirty="0"/>
              <a:t>Would the teacher needs to do some preliminary teaching in preparation for this activity ?</a:t>
            </a:r>
          </a:p>
          <a:p>
            <a:pPr marL="0" indent="0" algn="just" rtl="0">
              <a:buNone/>
            </a:pPr>
            <a:r>
              <a:rPr lang="en-US" b="1" dirty="0"/>
              <a:t>(5) </a:t>
            </a:r>
            <a:r>
              <a:rPr lang="en-US" dirty="0"/>
              <a:t>Are the topics of writing activities relevant to the learners' academic branch ?</a:t>
            </a:r>
          </a:p>
        </p:txBody>
      </p:sp>
    </p:spTree>
    <p:extLst>
      <p:ext uri="{BB962C8B-B14F-4D97-AF65-F5344CB8AC3E}">
        <p14:creationId xmlns:p14="http://schemas.microsoft.com/office/powerpoint/2010/main" val="39088056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Teaching Reading and Writing  Skills</a:t>
            </a:r>
            <a:endParaRPr lang="ar-DZ" dirty="0"/>
          </a:p>
        </p:txBody>
      </p:sp>
      <p:sp>
        <p:nvSpPr>
          <p:cNvPr id="3" name="عنصر نائب للمحتوى 2"/>
          <p:cNvSpPr>
            <a:spLocks noGrp="1"/>
          </p:cNvSpPr>
          <p:nvPr>
            <p:ph idx="1"/>
          </p:nvPr>
        </p:nvSpPr>
        <p:spPr/>
        <p:txBody>
          <a:bodyPr>
            <a:normAutofit fontScale="85000" lnSpcReduction="20000"/>
          </a:bodyPr>
          <a:lstStyle/>
          <a:p>
            <a:pPr algn="just" rtl="0">
              <a:buFontTx/>
              <a:buChar char="-"/>
            </a:pPr>
            <a:r>
              <a:rPr lang="en-US" dirty="0" smtClean="0"/>
              <a:t>Giving </a:t>
            </a:r>
            <a:r>
              <a:rPr lang="en-US" dirty="0"/>
              <a:t>corrective feedback on writing is of great importance. </a:t>
            </a:r>
            <a:endParaRPr lang="en-US" dirty="0" smtClean="0"/>
          </a:p>
          <a:p>
            <a:pPr algn="just" rtl="0">
              <a:buFontTx/>
              <a:buChar char="-"/>
            </a:pPr>
            <a:r>
              <a:rPr lang="en-US" dirty="0" smtClean="0"/>
              <a:t>When </a:t>
            </a:r>
            <a:r>
              <a:rPr lang="en-US" dirty="0"/>
              <a:t>a student submits a piece of original writing, the most important about it is its content, whether the ideas or details that are written about are significant and interesting. </a:t>
            </a:r>
            <a:endParaRPr lang="en-US" dirty="0" smtClean="0"/>
          </a:p>
          <a:p>
            <a:pPr algn="just" rtl="0">
              <a:buFontTx/>
              <a:buChar char="-"/>
            </a:pPr>
            <a:r>
              <a:rPr lang="en-US" dirty="0" smtClean="0"/>
              <a:t>Next</a:t>
            </a:r>
            <a:r>
              <a:rPr lang="en-US" dirty="0"/>
              <a:t>, there is the organization and the presentation, whether the ideas are arranged in a way that is easy to follow and pleasing to read. </a:t>
            </a:r>
            <a:endParaRPr lang="en-US" dirty="0" smtClean="0"/>
          </a:p>
          <a:p>
            <a:pPr algn="just" rtl="0">
              <a:buFontTx/>
              <a:buChar char="-"/>
            </a:pPr>
            <a:r>
              <a:rPr lang="en-US" dirty="0" smtClean="0"/>
              <a:t>Finally</a:t>
            </a:r>
            <a:r>
              <a:rPr lang="en-US" dirty="0"/>
              <a:t>, there is the issue of language forms, whether the grammar, vocabulary, spelling are of an acceptable standard of accuracy.</a:t>
            </a:r>
            <a:endParaRPr lang="ar-DZ" dirty="0"/>
          </a:p>
        </p:txBody>
      </p:sp>
    </p:spTree>
    <p:extLst>
      <p:ext uri="{BB962C8B-B14F-4D97-AF65-F5344CB8AC3E}">
        <p14:creationId xmlns:p14="http://schemas.microsoft.com/office/powerpoint/2010/main" val="2961480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r-FR" sz="3200" b="1" dirty="0">
                <a:solidFill>
                  <a:srgbClr val="C00000"/>
                </a:solidFill>
              </a:rPr>
              <a:t>Introduction</a:t>
            </a:r>
            <a:endParaRPr lang="ar-DZ" dirty="0"/>
          </a:p>
        </p:txBody>
      </p:sp>
      <p:sp>
        <p:nvSpPr>
          <p:cNvPr id="3" name="عنصر نائب للمحتوى 2"/>
          <p:cNvSpPr>
            <a:spLocks noGrp="1"/>
          </p:cNvSpPr>
          <p:nvPr>
            <p:ph idx="1"/>
          </p:nvPr>
        </p:nvSpPr>
        <p:spPr>
          <a:xfrm>
            <a:off x="539552" y="1268760"/>
            <a:ext cx="8229600" cy="4525963"/>
          </a:xfrm>
        </p:spPr>
        <p:txBody>
          <a:bodyPr>
            <a:noAutofit/>
          </a:bodyPr>
          <a:lstStyle/>
          <a:p>
            <a:pPr algn="just" rtl="0">
              <a:buFontTx/>
              <a:buChar char="-"/>
            </a:pPr>
            <a:r>
              <a:rPr lang="en-US" sz="2600" dirty="0" smtClean="0"/>
              <a:t>These four language skills are highly interrelated in two ways: </a:t>
            </a:r>
            <a:r>
              <a:rPr lang="en-US" sz="2600" b="1" dirty="0" smtClean="0"/>
              <a:t>the direction of communication </a:t>
            </a:r>
            <a:r>
              <a:rPr lang="en-US" sz="2600" dirty="0" smtClean="0"/>
              <a:t>and </a:t>
            </a:r>
            <a:r>
              <a:rPr lang="en-US" sz="2600" b="1" dirty="0" smtClean="0"/>
              <a:t>the mode of communication. </a:t>
            </a:r>
          </a:p>
          <a:p>
            <a:pPr algn="just" rtl="0">
              <a:buFontTx/>
              <a:buChar char="-"/>
            </a:pPr>
            <a:r>
              <a:rPr lang="en-US" sz="2600" b="1" dirty="0" smtClean="0"/>
              <a:t>Direction of communication </a:t>
            </a:r>
            <a:r>
              <a:rPr lang="en-US" sz="2600" dirty="0" smtClean="0"/>
              <a:t>indicates whether information is being given (output) or is being received (input). Hence, there are </a:t>
            </a:r>
            <a:r>
              <a:rPr lang="en-US" sz="2600" b="1" dirty="0" smtClean="0"/>
              <a:t>productive skills </a:t>
            </a:r>
            <a:r>
              <a:rPr lang="en-US" sz="2600" dirty="0" smtClean="0"/>
              <a:t>represented by speaking and writing, and </a:t>
            </a:r>
            <a:r>
              <a:rPr lang="en-US" sz="2600" b="1" dirty="0" smtClean="0"/>
              <a:t>receptive skills </a:t>
            </a:r>
            <a:r>
              <a:rPr lang="en-US" sz="2600" dirty="0" smtClean="0"/>
              <a:t>namely listening and reading. </a:t>
            </a:r>
          </a:p>
          <a:p>
            <a:pPr algn="just" rtl="0">
              <a:buFontTx/>
              <a:buChar char="-"/>
            </a:pPr>
            <a:r>
              <a:rPr lang="en-US" sz="2600" b="1" dirty="0" smtClean="0"/>
              <a:t>The mode of communication </a:t>
            </a:r>
            <a:r>
              <a:rPr lang="en-US" sz="2600" dirty="0" smtClean="0"/>
              <a:t>draws distinction between </a:t>
            </a:r>
            <a:r>
              <a:rPr lang="en-US" sz="2600" b="1" dirty="0" smtClean="0"/>
              <a:t>oral </a:t>
            </a:r>
            <a:r>
              <a:rPr lang="en-US" sz="2600" dirty="0" smtClean="0"/>
              <a:t>and </a:t>
            </a:r>
            <a:r>
              <a:rPr lang="en-US" sz="2600" b="1" dirty="0" smtClean="0"/>
              <a:t>written skills</a:t>
            </a:r>
            <a:r>
              <a:rPr lang="en-US" sz="2600" dirty="0" smtClean="0"/>
              <a:t>. The teaching of these four language skills should not be side lined, because proficiency in the use of the language is dependent to the mastery of these language macro skills.	</a:t>
            </a:r>
            <a:endParaRPr lang="ar-DZ" sz="2600" dirty="0"/>
          </a:p>
        </p:txBody>
      </p:sp>
    </p:spTree>
    <p:extLst>
      <p:ext uri="{BB962C8B-B14F-4D97-AF65-F5344CB8AC3E}">
        <p14:creationId xmlns:p14="http://schemas.microsoft.com/office/powerpoint/2010/main" val="4050967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200" b="1" dirty="0" smtClean="0">
                <a:solidFill>
                  <a:srgbClr val="C00000"/>
                </a:solidFill>
              </a:rPr>
              <a:t>Teaching Listening Skills</a:t>
            </a:r>
            <a:endParaRPr lang="ar-DZ" sz="3200" b="1" dirty="0">
              <a:solidFill>
                <a:srgbClr val="C00000"/>
              </a:solidFill>
            </a:endParaRPr>
          </a:p>
        </p:txBody>
      </p:sp>
      <p:sp>
        <p:nvSpPr>
          <p:cNvPr id="3" name="عنصر نائب للمحتوى 2"/>
          <p:cNvSpPr>
            <a:spLocks noGrp="1"/>
          </p:cNvSpPr>
          <p:nvPr>
            <p:ph idx="1"/>
          </p:nvPr>
        </p:nvSpPr>
        <p:spPr/>
        <p:txBody>
          <a:bodyPr/>
          <a:lstStyle/>
          <a:p>
            <a:pPr algn="just" rtl="0">
              <a:buFontTx/>
              <a:buChar char="-"/>
            </a:pPr>
            <a:r>
              <a:rPr lang="en-US" b="1" dirty="0" smtClean="0"/>
              <a:t>A very simple analysis of listening would give it four headings: </a:t>
            </a:r>
          </a:p>
          <a:p>
            <a:pPr marL="0" indent="0" algn="just" rtl="0">
              <a:buNone/>
            </a:pPr>
            <a:r>
              <a:rPr lang="en-US" b="1" dirty="0" smtClean="0"/>
              <a:t>1. </a:t>
            </a:r>
            <a:r>
              <a:rPr lang="en-US" dirty="0" smtClean="0"/>
              <a:t>understanding a speaker' s accent of pronunciation, </a:t>
            </a:r>
          </a:p>
          <a:p>
            <a:pPr marL="0" indent="0" algn="just" rtl="0">
              <a:buNone/>
            </a:pPr>
            <a:r>
              <a:rPr lang="en-US" b="1" dirty="0" smtClean="0"/>
              <a:t>2. </a:t>
            </a:r>
            <a:r>
              <a:rPr lang="en-US" dirty="0" smtClean="0"/>
              <a:t>understanding his/ her grammar, </a:t>
            </a:r>
          </a:p>
          <a:p>
            <a:pPr marL="0" indent="0" algn="just" rtl="0">
              <a:buNone/>
            </a:pPr>
            <a:r>
              <a:rPr lang="en-US" b="1" dirty="0" smtClean="0"/>
              <a:t>3. </a:t>
            </a:r>
            <a:r>
              <a:rPr lang="en-US" dirty="0" smtClean="0"/>
              <a:t>recognizing his/ her vocabulary, </a:t>
            </a:r>
          </a:p>
          <a:p>
            <a:pPr marL="0" indent="0" algn="just" rtl="0">
              <a:buNone/>
            </a:pPr>
            <a:r>
              <a:rPr lang="en-US" b="1" dirty="0" smtClean="0"/>
              <a:t>4. </a:t>
            </a:r>
            <a:r>
              <a:rPr lang="en-US" dirty="0" smtClean="0"/>
              <a:t>and being able to grasp the meaning of what he/ she says. </a:t>
            </a:r>
            <a:endParaRPr lang="ar-DZ" dirty="0"/>
          </a:p>
        </p:txBody>
      </p:sp>
    </p:spTree>
    <p:extLst>
      <p:ext uri="{BB962C8B-B14F-4D97-AF65-F5344CB8AC3E}">
        <p14:creationId xmlns:p14="http://schemas.microsoft.com/office/powerpoint/2010/main" val="714952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Teaching Listening </a:t>
            </a:r>
            <a:r>
              <a:rPr lang="en-US" sz="3200" b="1" dirty="0" smtClean="0">
                <a:solidFill>
                  <a:srgbClr val="C00000"/>
                </a:solidFill>
              </a:rPr>
              <a:t>Skills</a:t>
            </a:r>
            <a:endParaRPr lang="ar-DZ" dirty="0"/>
          </a:p>
        </p:txBody>
      </p:sp>
      <p:sp>
        <p:nvSpPr>
          <p:cNvPr id="3" name="عنصر نائب للمحتوى 2"/>
          <p:cNvSpPr>
            <a:spLocks noGrp="1"/>
          </p:cNvSpPr>
          <p:nvPr>
            <p:ph idx="1"/>
          </p:nvPr>
        </p:nvSpPr>
        <p:spPr/>
        <p:txBody>
          <a:bodyPr>
            <a:normAutofit fontScale="92500"/>
          </a:bodyPr>
          <a:lstStyle/>
          <a:p>
            <a:pPr algn="just" rtl="0">
              <a:buFontTx/>
              <a:buChar char="-"/>
            </a:pPr>
            <a:r>
              <a:rPr lang="en-US" dirty="0" smtClean="0"/>
              <a:t>Hence, teachers may then construct exercises to practice each of these aspects of listening one by one. </a:t>
            </a:r>
          </a:p>
          <a:p>
            <a:pPr algn="just" rtl="0">
              <a:buFontTx/>
              <a:buChar char="-"/>
            </a:pPr>
            <a:r>
              <a:rPr lang="en-US" dirty="0" smtClean="0"/>
              <a:t>Yet, effective comprehension relies on the ability to do everything at once and so the learner should also have some chance of natural listening practice that is not directed towards any particular aspect of listening skill but involves them all (</a:t>
            </a:r>
            <a:r>
              <a:rPr lang="en-US" b="1" dirty="0" smtClean="0"/>
              <a:t>Allen and Corder, 1979: 93).</a:t>
            </a:r>
            <a:r>
              <a:rPr lang="en-US" dirty="0" smtClean="0"/>
              <a:t>	</a:t>
            </a:r>
            <a:endParaRPr lang="ar-DZ" dirty="0"/>
          </a:p>
        </p:txBody>
      </p:sp>
    </p:spTree>
    <p:extLst>
      <p:ext uri="{BB962C8B-B14F-4D97-AF65-F5344CB8AC3E}">
        <p14:creationId xmlns:p14="http://schemas.microsoft.com/office/powerpoint/2010/main" val="3659807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Teaching Listening </a:t>
            </a:r>
            <a:r>
              <a:rPr lang="en-US" sz="3200" b="1" dirty="0" smtClean="0">
                <a:solidFill>
                  <a:srgbClr val="C00000"/>
                </a:solidFill>
              </a:rPr>
              <a:t>Skills</a:t>
            </a:r>
            <a:endParaRPr lang="ar-DZ" dirty="0"/>
          </a:p>
        </p:txBody>
      </p:sp>
      <p:sp>
        <p:nvSpPr>
          <p:cNvPr id="3" name="عنصر نائب للمحتوى 2"/>
          <p:cNvSpPr>
            <a:spLocks noGrp="1"/>
          </p:cNvSpPr>
          <p:nvPr>
            <p:ph idx="1"/>
          </p:nvPr>
        </p:nvSpPr>
        <p:spPr/>
        <p:txBody>
          <a:bodyPr>
            <a:normAutofit fontScale="92500" lnSpcReduction="10000"/>
          </a:bodyPr>
          <a:lstStyle/>
          <a:p>
            <a:pPr algn="just" rtl="0">
              <a:buFontTx/>
              <a:buChar char="-"/>
            </a:pPr>
            <a:r>
              <a:rPr lang="en-US" dirty="0" smtClean="0"/>
              <a:t>The teaching aim of </a:t>
            </a:r>
            <a:r>
              <a:rPr lang="en-US" b="1" dirty="0" smtClean="0"/>
              <a:t>extensive listening </a:t>
            </a:r>
            <a:r>
              <a:rPr lang="en-US" dirty="0" smtClean="0"/>
              <a:t>practice is to give the learner plenty of opportunity to develop and exercise his/ her listening skills in as natural way as possible.</a:t>
            </a:r>
          </a:p>
          <a:p>
            <a:pPr algn="just" rtl="0">
              <a:buFontTx/>
              <a:buChar char="-"/>
            </a:pPr>
            <a:r>
              <a:rPr lang="en-US" dirty="0" smtClean="0"/>
              <a:t> Extensive listening needs not be tested in any detail, but will be done for its sake. </a:t>
            </a:r>
          </a:p>
          <a:p>
            <a:pPr algn="just" rtl="0">
              <a:buFontTx/>
              <a:buChar char="-"/>
            </a:pPr>
            <a:r>
              <a:rPr lang="en-US" dirty="0" smtClean="0"/>
              <a:t>The learner will be following the meaning of the listening passage, because he/ she is interested in the information it contains, or simply because he/ she is enjoying it. </a:t>
            </a:r>
            <a:endParaRPr lang="ar-DZ" dirty="0"/>
          </a:p>
        </p:txBody>
      </p:sp>
    </p:spTree>
    <p:extLst>
      <p:ext uri="{BB962C8B-B14F-4D97-AF65-F5344CB8AC3E}">
        <p14:creationId xmlns:p14="http://schemas.microsoft.com/office/powerpoint/2010/main" val="2958129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Teaching Listening Skills</a:t>
            </a:r>
            <a:endParaRPr lang="ar-DZ" dirty="0"/>
          </a:p>
        </p:txBody>
      </p:sp>
      <p:sp>
        <p:nvSpPr>
          <p:cNvPr id="3" name="عنصر نائب للمحتوى 2"/>
          <p:cNvSpPr>
            <a:spLocks noGrp="1"/>
          </p:cNvSpPr>
          <p:nvPr>
            <p:ph idx="1"/>
          </p:nvPr>
        </p:nvSpPr>
        <p:spPr/>
        <p:txBody>
          <a:bodyPr/>
          <a:lstStyle/>
          <a:p>
            <a:pPr marL="0" indent="0" algn="just" rtl="0">
              <a:buNone/>
            </a:pPr>
            <a:r>
              <a:rPr lang="en-US" dirty="0" smtClean="0"/>
              <a:t>However, </a:t>
            </a:r>
            <a:r>
              <a:rPr lang="en-US" b="1" dirty="0" smtClean="0"/>
              <a:t>intensive listening exercises </a:t>
            </a:r>
            <a:r>
              <a:rPr lang="en-US" dirty="0" smtClean="0"/>
              <a:t>can be divided into two types:</a:t>
            </a:r>
          </a:p>
          <a:p>
            <a:pPr marL="0" indent="0" algn="just" rtl="0">
              <a:buNone/>
            </a:pPr>
            <a:r>
              <a:rPr lang="en-US" dirty="0" smtClean="0"/>
              <a:t>(1) Exercises to train a detailed comprehension of meaning, and</a:t>
            </a:r>
          </a:p>
          <a:p>
            <a:pPr marL="0" indent="0" algn="just" rtl="0">
              <a:buNone/>
            </a:pPr>
            <a:r>
              <a:rPr lang="en-US" dirty="0" smtClean="0"/>
              <a:t>(2) exercises which get the learner to listen to particular features of language, such as vocabulary, grammar or pronunciation </a:t>
            </a:r>
            <a:r>
              <a:rPr lang="en-US" b="1" dirty="0" smtClean="0"/>
              <a:t>(Allen and Corder, 1979: 95-98).</a:t>
            </a:r>
          </a:p>
          <a:p>
            <a:pPr marL="0" indent="0" algn="l" rtl="0">
              <a:buNone/>
            </a:pPr>
            <a:endParaRPr lang="ar-DZ" dirty="0"/>
          </a:p>
        </p:txBody>
      </p:sp>
    </p:spTree>
    <p:extLst>
      <p:ext uri="{BB962C8B-B14F-4D97-AF65-F5344CB8AC3E}">
        <p14:creationId xmlns:p14="http://schemas.microsoft.com/office/powerpoint/2010/main" val="3724456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Teaching Listening Skills</a:t>
            </a:r>
            <a:endParaRPr lang="ar-DZ" dirty="0"/>
          </a:p>
        </p:txBody>
      </p:sp>
      <p:sp>
        <p:nvSpPr>
          <p:cNvPr id="3" name="عنصر نائب للمحتوى 2"/>
          <p:cNvSpPr>
            <a:spLocks noGrp="1"/>
          </p:cNvSpPr>
          <p:nvPr>
            <p:ph idx="1"/>
          </p:nvPr>
        </p:nvSpPr>
        <p:spPr/>
        <p:txBody>
          <a:bodyPr>
            <a:normAutofit fontScale="85000" lnSpcReduction="10000"/>
          </a:bodyPr>
          <a:lstStyle/>
          <a:p>
            <a:pPr algn="just" rtl="0">
              <a:buFontTx/>
              <a:buChar char="-"/>
            </a:pPr>
            <a:r>
              <a:rPr lang="en-US" dirty="0" smtClean="0"/>
              <a:t>Technically speaking, most listening texts should be based on discourse that is either genuine improvised, spontaneous speech, or at least a fair imitation of it. </a:t>
            </a:r>
          </a:p>
          <a:p>
            <a:pPr algn="just" rtl="0">
              <a:buFontTx/>
              <a:buChar char="-"/>
            </a:pPr>
            <a:r>
              <a:rPr lang="en-US" dirty="0" smtClean="0"/>
              <a:t>A typical authentic written text that is read aloud as a basis for classroom listening activity will provide the learners with no practice, in understanding the most common form of spoken discourse. </a:t>
            </a:r>
          </a:p>
          <a:p>
            <a:pPr algn="just" rtl="0">
              <a:buFontTx/>
              <a:buChar char="-"/>
            </a:pPr>
            <a:r>
              <a:rPr lang="en-US" dirty="0" smtClean="0"/>
              <a:t>The listening text should be highly linked to the themes of the learners' academic field, it can be a text read by the teacher or one of the learners, recorded text or interview, a part of video, etc.</a:t>
            </a:r>
            <a:endParaRPr lang="ar-DZ" dirty="0"/>
          </a:p>
        </p:txBody>
      </p:sp>
    </p:spTree>
    <p:extLst>
      <p:ext uri="{BB962C8B-B14F-4D97-AF65-F5344CB8AC3E}">
        <p14:creationId xmlns:p14="http://schemas.microsoft.com/office/powerpoint/2010/main" val="3803443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Teaching Listening Skills</a:t>
            </a:r>
            <a:endParaRPr lang="ar-DZ" dirty="0"/>
          </a:p>
        </p:txBody>
      </p:sp>
      <p:sp>
        <p:nvSpPr>
          <p:cNvPr id="3" name="عنصر نائب للمحتوى 2"/>
          <p:cNvSpPr>
            <a:spLocks noGrp="1"/>
          </p:cNvSpPr>
          <p:nvPr>
            <p:ph idx="1"/>
          </p:nvPr>
        </p:nvSpPr>
        <p:spPr/>
        <p:txBody>
          <a:bodyPr>
            <a:normAutofit fontScale="85000" lnSpcReduction="10000"/>
          </a:bodyPr>
          <a:lstStyle/>
          <a:p>
            <a:pPr marL="0" indent="0" algn="just" rtl="0">
              <a:buNone/>
            </a:pPr>
            <a:r>
              <a:rPr lang="en-US" b="1" dirty="0" smtClean="0"/>
              <a:t>- </a:t>
            </a:r>
            <a:r>
              <a:rPr lang="en-US" dirty="0" smtClean="0"/>
              <a:t>Listening tasks based on the listening texts should include the following features:</a:t>
            </a:r>
          </a:p>
          <a:p>
            <a:pPr marL="0" indent="0" algn="just" rtl="0">
              <a:buNone/>
            </a:pPr>
            <a:r>
              <a:rPr lang="en-US" b="1" dirty="0" smtClean="0"/>
              <a:t>(1) </a:t>
            </a:r>
            <a:r>
              <a:rPr lang="en-US" dirty="0" smtClean="0"/>
              <a:t>Learners should have in advance some idea about the kind of text they are going to hear.</a:t>
            </a:r>
          </a:p>
          <a:p>
            <a:pPr marL="0" indent="0" algn="just" rtl="0">
              <a:buNone/>
            </a:pPr>
            <a:r>
              <a:rPr lang="en-US" b="1" dirty="0" smtClean="0"/>
              <a:t>(2) </a:t>
            </a:r>
            <a:r>
              <a:rPr lang="en-US" dirty="0" smtClean="0"/>
              <a:t>Likewise, a listening purpose should be provided by the definition of pre-set task, which should involve some kind of clear visible and audible response.</a:t>
            </a:r>
          </a:p>
          <a:p>
            <a:pPr marL="0" indent="0" algn="just" rtl="0">
              <a:buNone/>
            </a:pPr>
            <a:r>
              <a:rPr lang="en-US" b="1" dirty="0" smtClean="0"/>
              <a:t>(3) </a:t>
            </a:r>
            <a:r>
              <a:rPr lang="en-US" dirty="0" smtClean="0"/>
              <a:t>Finally, the task should usually involve intermittent responses during the listening; learners should be encouraged to respond to the information they are looking for as they hear it, not to wait to the end. </a:t>
            </a:r>
            <a:endParaRPr lang="en-US" dirty="0"/>
          </a:p>
        </p:txBody>
      </p:sp>
    </p:spTree>
    <p:extLst>
      <p:ext uri="{BB962C8B-B14F-4D97-AF65-F5344CB8AC3E}">
        <p14:creationId xmlns:p14="http://schemas.microsoft.com/office/powerpoint/2010/main" val="394125843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TotalTime>
  <Words>2114</Words>
  <Application>Microsoft Office PowerPoint</Application>
  <PresentationFormat>عرض على الشاشة (3:4)‏</PresentationFormat>
  <Paragraphs>122</Paragraphs>
  <Slides>26</Slides>
  <Notes>0</Notes>
  <HiddenSlides>0</HiddenSlides>
  <MMClips>0</MMClips>
  <ScaleCrop>false</ScaleCrop>
  <HeadingPairs>
    <vt:vector size="4" baseType="variant">
      <vt:variant>
        <vt:lpstr>نسق</vt:lpstr>
      </vt:variant>
      <vt:variant>
        <vt:i4>1</vt:i4>
      </vt:variant>
      <vt:variant>
        <vt:lpstr>عناوين الشرائح</vt:lpstr>
      </vt:variant>
      <vt:variant>
        <vt:i4>26</vt:i4>
      </vt:variant>
    </vt:vector>
  </HeadingPairs>
  <TitlesOfParts>
    <vt:vector size="27" baseType="lpstr">
      <vt:lpstr>نسق Office</vt:lpstr>
      <vt:lpstr>عرض تقديمي في PowerPoint</vt:lpstr>
      <vt:lpstr>Introduction</vt:lpstr>
      <vt:lpstr>Introduction</vt:lpstr>
      <vt:lpstr>Teaching Listening Skills</vt:lpstr>
      <vt:lpstr>Teaching Listening Skills</vt:lpstr>
      <vt:lpstr>Teaching Listening Skills</vt:lpstr>
      <vt:lpstr>Teaching Listening Skills</vt:lpstr>
      <vt:lpstr>Teaching Listening Skills</vt:lpstr>
      <vt:lpstr>Teaching Listening Skills</vt:lpstr>
      <vt:lpstr>Teaching Listening Skills</vt:lpstr>
      <vt:lpstr>Teaching Speaking Skills</vt:lpstr>
      <vt:lpstr>Teaching Speaking Skills</vt:lpstr>
      <vt:lpstr>Teaching Speaking Skills</vt:lpstr>
      <vt:lpstr>Teaching Reading and Writing  Skills</vt:lpstr>
      <vt:lpstr>Teaching Reading and Writing  Skills</vt:lpstr>
      <vt:lpstr>Teaching Reading and Writing  Skills</vt:lpstr>
      <vt:lpstr>Teaching Reading and Writing  Skills</vt:lpstr>
      <vt:lpstr>Teaching Reading and Writing  Skills</vt:lpstr>
      <vt:lpstr>Teaching Reading and Writing  Skills</vt:lpstr>
      <vt:lpstr>Teaching Reading and Writing  Skills</vt:lpstr>
      <vt:lpstr>Teaching Reading and Writing  Skills</vt:lpstr>
      <vt:lpstr>Teaching Reading and Writing  Skills</vt:lpstr>
      <vt:lpstr>Teaching Reading and Writing  Skills</vt:lpstr>
      <vt:lpstr>Teaching Reading and Writing  Skills</vt:lpstr>
      <vt:lpstr>Teaching Reading and Writing  Skills</vt:lpstr>
      <vt:lpstr>Teaching Reading and Writing  Skills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Didactics</dc:title>
  <dc:creator>DELL</dc:creator>
  <cp:lastModifiedBy>nesba asma</cp:lastModifiedBy>
  <cp:revision>18</cp:revision>
  <dcterms:created xsi:type="dcterms:W3CDTF">2021-01-03T11:20:13Z</dcterms:created>
  <dcterms:modified xsi:type="dcterms:W3CDTF">2021-10-03T08:53:09Z</dcterms:modified>
</cp:coreProperties>
</file>