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43"/>
  </p:notesMasterIdLst>
  <p:sldIdLst>
    <p:sldId id="257" r:id="rId2"/>
    <p:sldId id="258" r:id="rId3"/>
    <p:sldId id="260" r:id="rId4"/>
    <p:sldId id="261" r:id="rId5"/>
    <p:sldId id="262" r:id="rId6"/>
    <p:sldId id="263" r:id="rId7"/>
    <p:sldId id="277" r:id="rId8"/>
    <p:sldId id="267" r:id="rId9"/>
    <p:sldId id="268" r:id="rId10"/>
    <p:sldId id="269" r:id="rId11"/>
    <p:sldId id="270" r:id="rId12"/>
    <p:sldId id="271" r:id="rId13"/>
    <p:sldId id="272" r:id="rId14"/>
    <p:sldId id="273" r:id="rId15"/>
    <p:sldId id="274" r:id="rId16"/>
    <p:sldId id="275" r:id="rId17"/>
    <p:sldId id="276" r:id="rId18"/>
    <p:sldId id="26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906"/>
    <a:srgbClr val="0000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B4BCD3-7882-496F-ADFC-BD2D1E73750B}" type="datetimeFigureOut">
              <a:rPr lang="ar-SA" smtClean="0"/>
              <a:pPr/>
              <a:t>19/08/1442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8C7361-7BCA-4386-8B46-39B8E8585F9C}" type="slidenum">
              <a:rPr lang="ar-SA" smtClean="0"/>
              <a:pPr/>
              <a:t>‹#›</a:t>
            </a:fld>
            <a:endParaRPr lang="ar-SA"/>
          </a:p>
        </p:txBody>
      </p:sp>
    </p:spTree>
    <p:extLst>
      <p:ext uri="{BB962C8B-B14F-4D97-AF65-F5344CB8AC3E}">
        <p14:creationId xmlns:p14="http://schemas.microsoft.com/office/powerpoint/2010/main" val="4523623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CF71679-195C-48B8-A162-B08C87DCF906}" type="slidenum">
              <a:rPr lang="fr-FR" smtClean="0"/>
              <a:pPr/>
              <a:t>1</a:t>
            </a:fld>
            <a:endParaRPr lang="fr-F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CF71679-195C-48B8-A162-B08C87DCF906}" type="slidenum">
              <a:rPr lang="fr-FR" smtClean="0"/>
              <a:pPr/>
              <a:t>7</a:t>
            </a:fld>
            <a:endParaRPr lang="fr-F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fr-F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745F24A1-B321-4884-858F-0B7EA6A91F8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45F24A1-B321-4884-858F-0B7EA6A91F8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45F24A1-B321-4884-858F-0B7EA6A91F8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08321B-8DFF-49A7-8131-E024F6352288}" type="datetimeFigureOut">
              <a:rPr lang="ar-SA" smtClean="0"/>
              <a:pPr/>
              <a:t>19/08/1442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745F24A1-B321-4884-858F-0B7EA6A91F8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08321B-8DFF-49A7-8131-E024F6352288}" type="datetimeFigureOut">
              <a:rPr lang="ar-SA" smtClean="0"/>
              <a:pPr/>
              <a:t>19/08/1442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5F24A1-B321-4884-858F-0B7EA6A91F8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756323" y="6093440"/>
            <a:ext cx="7775945" cy="369312"/>
          </a:xfrm>
          <a:prstGeom prst="rect">
            <a:avLst/>
          </a:prstGeom>
          <a:noFill/>
          <a:ln w="9525">
            <a:noFill/>
            <a:miter lim="800000"/>
            <a:headEnd/>
            <a:tailEnd/>
          </a:ln>
        </p:spPr>
        <p:txBody>
          <a:bodyPr lIns="91422" tIns="45710" rIns="91422" bIns="45710">
            <a:spAutoFit/>
          </a:bodyPr>
          <a:lstStyle/>
          <a:p>
            <a:pPr>
              <a:spcBef>
                <a:spcPct val="50000"/>
              </a:spcBef>
            </a:pPr>
            <a:endParaRPr lang="fr-FR"/>
          </a:p>
        </p:txBody>
      </p:sp>
      <p:sp>
        <p:nvSpPr>
          <p:cNvPr id="6147" name="Text Box 5"/>
          <p:cNvSpPr txBox="1">
            <a:spLocks noChangeArrowheads="1"/>
          </p:cNvSpPr>
          <p:nvPr/>
        </p:nvSpPr>
        <p:spPr bwMode="auto">
          <a:xfrm>
            <a:off x="0" y="1"/>
            <a:ext cx="9144000" cy="369312"/>
          </a:xfrm>
          <a:prstGeom prst="rect">
            <a:avLst/>
          </a:prstGeom>
          <a:noFill/>
          <a:ln w="9525">
            <a:noFill/>
            <a:miter lim="800000"/>
            <a:headEnd/>
            <a:tailEnd/>
          </a:ln>
        </p:spPr>
        <p:txBody>
          <a:bodyPr lIns="91422" tIns="45710" rIns="91422" bIns="45710">
            <a:spAutoFit/>
          </a:bodyPr>
          <a:lstStyle/>
          <a:p>
            <a:pPr>
              <a:spcBef>
                <a:spcPct val="50000"/>
              </a:spcBef>
            </a:pPr>
            <a:endParaRPr lang="fr-FR"/>
          </a:p>
        </p:txBody>
      </p:sp>
      <p:sp>
        <p:nvSpPr>
          <p:cNvPr id="6148" name="Text Box 6"/>
          <p:cNvSpPr txBox="1">
            <a:spLocks noChangeArrowheads="1"/>
          </p:cNvSpPr>
          <p:nvPr/>
        </p:nvSpPr>
        <p:spPr bwMode="auto">
          <a:xfrm>
            <a:off x="-396236" y="334045"/>
            <a:ext cx="9144000" cy="5355292"/>
          </a:xfrm>
          <a:prstGeom prst="rect">
            <a:avLst/>
          </a:prstGeom>
          <a:noFill/>
          <a:ln w="9525">
            <a:noFill/>
            <a:miter lim="800000"/>
            <a:headEnd/>
            <a:tailEnd/>
          </a:ln>
        </p:spPr>
        <p:txBody>
          <a:bodyPr lIns="91422" tIns="45710" rIns="91422" bIns="45710">
            <a:spAutoFit/>
          </a:bodyPr>
          <a:lstStyle/>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p:txBody>
      </p:sp>
      <p:sp>
        <p:nvSpPr>
          <p:cNvPr id="6149" name="Rectangle 8" descr="06"/>
          <p:cNvSpPr>
            <a:spLocks noChangeArrowheads="1"/>
          </p:cNvSpPr>
          <p:nvPr/>
        </p:nvSpPr>
        <p:spPr bwMode="auto">
          <a:xfrm>
            <a:off x="0" y="-199444"/>
            <a:ext cx="9144000" cy="7057443"/>
          </a:xfrm>
          <a:prstGeom prst="rect">
            <a:avLst/>
          </a:prstGeom>
          <a:blipFill dpi="0" rotWithShape="1">
            <a:blip r:embed="rId3">
              <a:alphaModFix amt="60000"/>
            </a:blip>
            <a:srcRect/>
            <a:stretch>
              <a:fillRect/>
            </a:stretch>
          </a:blipFill>
          <a:ln w="9525">
            <a:solidFill>
              <a:schemeClr val="tx1"/>
            </a:solidFill>
            <a:miter lim="800000"/>
            <a:headEnd/>
            <a:tailEnd/>
          </a:ln>
        </p:spPr>
        <p:txBody>
          <a:bodyPr wrap="none" lIns="91422" tIns="45710" rIns="91422" bIns="45710" anchor="ctr"/>
          <a:lstStyle/>
          <a:p>
            <a:endParaRPr lang="fr-FR" dirty="0"/>
          </a:p>
        </p:txBody>
      </p:sp>
      <p:pic>
        <p:nvPicPr>
          <p:cNvPr id="489482" name="Picture 10" descr="Image1"/>
          <p:cNvPicPr>
            <a:picLocks noChangeAspect="1" noChangeArrowheads="1" noCrop="1"/>
          </p:cNvPicPr>
          <p:nvPr/>
        </p:nvPicPr>
        <p:blipFill>
          <a:blip r:embed="rId4"/>
          <a:srcRect/>
          <a:stretch>
            <a:fillRect/>
          </a:stretch>
        </p:blipFill>
        <p:spPr bwMode="auto">
          <a:xfrm>
            <a:off x="971821" y="548583"/>
            <a:ext cx="430993" cy="361402"/>
          </a:xfrm>
          <a:prstGeom prst="rect">
            <a:avLst/>
          </a:prstGeom>
          <a:noFill/>
          <a:ln w="9525">
            <a:noFill/>
            <a:miter lim="800000"/>
            <a:headEnd/>
            <a:tailEnd/>
          </a:ln>
        </p:spPr>
      </p:pic>
      <p:pic>
        <p:nvPicPr>
          <p:cNvPr id="489483" name="Picture 11" descr="Image1"/>
          <p:cNvPicPr>
            <a:picLocks noChangeAspect="1" noChangeArrowheads="1" noCrop="1"/>
          </p:cNvPicPr>
          <p:nvPr/>
        </p:nvPicPr>
        <p:blipFill>
          <a:blip r:embed="rId4"/>
          <a:srcRect/>
          <a:stretch>
            <a:fillRect/>
          </a:stretch>
        </p:blipFill>
        <p:spPr bwMode="auto">
          <a:xfrm>
            <a:off x="7524302" y="548583"/>
            <a:ext cx="432384" cy="361402"/>
          </a:xfrm>
          <a:prstGeom prst="rect">
            <a:avLst/>
          </a:prstGeom>
          <a:noFill/>
          <a:ln w="9525">
            <a:noFill/>
            <a:miter lim="800000"/>
            <a:headEnd/>
            <a:tailEnd/>
          </a:ln>
        </p:spPr>
      </p:pic>
      <p:pic>
        <p:nvPicPr>
          <p:cNvPr id="489486" name="Picture 14" descr="etoile"/>
          <p:cNvPicPr>
            <a:picLocks noChangeAspect="1" noChangeArrowheads="1" noCrop="1"/>
          </p:cNvPicPr>
          <p:nvPr/>
        </p:nvPicPr>
        <p:blipFill>
          <a:blip r:embed="rId5"/>
          <a:srcRect/>
          <a:stretch>
            <a:fillRect/>
          </a:stretch>
        </p:blipFill>
        <p:spPr bwMode="auto">
          <a:xfrm rot="-254557">
            <a:off x="7455678" y="1455869"/>
            <a:ext cx="760783" cy="735370"/>
          </a:xfrm>
          <a:prstGeom prst="rect">
            <a:avLst/>
          </a:prstGeom>
          <a:noFill/>
          <a:ln w="9525">
            <a:noFill/>
            <a:miter lim="800000"/>
            <a:headEnd/>
            <a:tailEnd/>
          </a:ln>
        </p:spPr>
      </p:pic>
      <p:sp>
        <p:nvSpPr>
          <p:cNvPr id="489488" name="AutoShape 16"/>
          <p:cNvSpPr>
            <a:spLocks noChangeArrowheads="1"/>
          </p:cNvSpPr>
          <p:nvPr/>
        </p:nvSpPr>
        <p:spPr bwMode="auto">
          <a:xfrm>
            <a:off x="857224" y="2214554"/>
            <a:ext cx="6575413" cy="2043492"/>
          </a:xfrm>
          <a:prstGeom prst="roundRect">
            <a:avLst>
              <a:gd name="adj" fmla="val 26440"/>
            </a:avLst>
          </a:prstGeom>
          <a:gradFill rotWithShape="1">
            <a:gsLst>
              <a:gs pos="0">
                <a:srgbClr val="FF9933">
                  <a:alpha val="64000"/>
                </a:srgbClr>
              </a:gs>
              <a:gs pos="50000">
                <a:srgbClr val="FFFF00">
                  <a:alpha val="75999"/>
                </a:srgbClr>
              </a:gs>
              <a:gs pos="100000">
                <a:srgbClr val="FF9933">
                  <a:alpha val="64000"/>
                </a:srgbClr>
              </a:gs>
            </a:gsLst>
            <a:lin ang="18900000" scaled="1"/>
          </a:gradFill>
          <a:ln w="9525">
            <a:solidFill>
              <a:srgbClr val="0000FF"/>
            </a:solidFill>
            <a:prstDash val="sysDot"/>
            <a:round/>
            <a:headEnd/>
            <a:tailEnd/>
          </a:ln>
          <a:effectLst/>
        </p:spPr>
        <p:txBody>
          <a:bodyPr wrap="none" lIns="91422" tIns="45710" rIns="91422" bIns="45710" anchor="ctr"/>
          <a:lstStyle/>
          <a:p>
            <a:pPr>
              <a:defRPr/>
            </a:pPr>
            <a:endParaRPr lang="fr-FR" dirty="0">
              <a:latin typeface="Arial" charset="0"/>
            </a:endParaRPr>
          </a:p>
        </p:txBody>
      </p:sp>
      <p:pic>
        <p:nvPicPr>
          <p:cNvPr id="489494" name="Picture 22" descr="earthclear"/>
          <p:cNvPicPr>
            <a:picLocks noChangeAspect="1" noChangeArrowheads="1" noCrop="1"/>
          </p:cNvPicPr>
          <p:nvPr/>
        </p:nvPicPr>
        <p:blipFill>
          <a:blip r:embed="rId4"/>
          <a:srcRect/>
          <a:stretch>
            <a:fillRect/>
          </a:stretch>
        </p:blipFill>
        <p:spPr bwMode="auto">
          <a:xfrm>
            <a:off x="192528" y="6150333"/>
            <a:ext cx="406665" cy="388762"/>
          </a:xfrm>
          <a:prstGeom prst="rect">
            <a:avLst/>
          </a:prstGeom>
          <a:noFill/>
          <a:ln w="9525">
            <a:noFill/>
            <a:miter lim="800000"/>
            <a:headEnd/>
            <a:tailEnd/>
          </a:ln>
        </p:spPr>
      </p:pic>
      <p:pic>
        <p:nvPicPr>
          <p:cNvPr id="489496" name="Picture 24" descr="etoile"/>
          <p:cNvPicPr>
            <a:picLocks noChangeAspect="1" noChangeArrowheads="1" noCrop="1"/>
          </p:cNvPicPr>
          <p:nvPr/>
        </p:nvPicPr>
        <p:blipFill>
          <a:blip r:embed="rId5"/>
          <a:srcRect/>
          <a:stretch>
            <a:fillRect/>
          </a:stretch>
        </p:blipFill>
        <p:spPr bwMode="auto">
          <a:xfrm>
            <a:off x="8826348" y="4660079"/>
            <a:ext cx="143201" cy="136786"/>
          </a:xfrm>
          <a:prstGeom prst="rect">
            <a:avLst/>
          </a:prstGeom>
          <a:noFill/>
          <a:ln w="9525">
            <a:noFill/>
            <a:miter lim="800000"/>
            <a:headEnd/>
            <a:tailEnd/>
          </a:ln>
        </p:spPr>
      </p:pic>
      <p:pic>
        <p:nvPicPr>
          <p:cNvPr id="489497" name="Picture 25" descr="etoile"/>
          <p:cNvPicPr>
            <a:picLocks noChangeAspect="1" noChangeArrowheads="1" noCrop="1"/>
          </p:cNvPicPr>
          <p:nvPr/>
        </p:nvPicPr>
        <p:blipFill>
          <a:blip r:embed="rId5"/>
          <a:srcRect/>
          <a:stretch>
            <a:fillRect/>
          </a:stretch>
        </p:blipFill>
        <p:spPr bwMode="auto">
          <a:xfrm>
            <a:off x="8701219" y="4530493"/>
            <a:ext cx="141811" cy="135346"/>
          </a:xfrm>
          <a:prstGeom prst="rect">
            <a:avLst/>
          </a:prstGeom>
          <a:noFill/>
          <a:ln w="9525">
            <a:noFill/>
            <a:miter lim="800000"/>
            <a:headEnd/>
            <a:tailEnd/>
          </a:ln>
        </p:spPr>
      </p:pic>
      <p:pic>
        <p:nvPicPr>
          <p:cNvPr id="489498" name="Picture 26" descr="etoile"/>
          <p:cNvPicPr>
            <a:picLocks noChangeAspect="1" noChangeArrowheads="1" noCrop="1"/>
          </p:cNvPicPr>
          <p:nvPr/>
        </p:nvPicPr>
        <p:blipFill>
          <a:blip r:embed="rId5"/>
          <a:srcRect/>
          <a:stretch>
            <a:fillRect/>
          </a:stretch>
        </p:blipFill>
        <p:spPr bwMode="auto">
          <a:xfrm>
            <a:off x="7825325" y="4660079"/>
            <a:ext cx="143201" cy="135346"/>
          </a:xfrm>
          <a:prstGeom prst="rect">
            <a:avLst/>
          </a:prstGeom>
          <a:noFill/>
          <a:ln w="9525">
            <a:noFill/>
            <a:miter lim="800000"/>
            <a:headEnd/>
            <a:tailEnd/>
          </a:ln>
        </p:spPr>
      </p:pic>
      <p:pic>
        <p:nvPicPr>
          <p:cNvPr id="489499" name="Picture 27" descr="etoile"/>
          <p:cNvPicPr>
            <a:picLocks noChangeAspect="1" noChangeArrowheads="1" noCrop="1"/>
          </p:cNvPicPr>
          <p:nvPr/>
        </p:nvPicPr>
        <p:blipFill>
          <a:blip r:embed="rId5"/>
          <a:srcRect/>
          <a:stretch>
            <a:fillRect/>
          </a:stretch>
        </p:blipFill>
        <p:spPr bwMode="auto">
          <a:xfrm>
            <a:off x="8450962" y="4465699"/>
            <a:ext cx="239132" cy="226057"/>
          </a:xfrm>
          <a:prstGeom prst="rect">
            <a:avLst/>
          </a:prstGeom>
          <a:noFill/>
          <a:ln w="9525">
            <a:noFill/>
            <a:miter lim="800000"/>
            <a:headEnd/>
            <a:tailEnd/>
          </a:ln>
        </p:spPr>
      </p:pic>
      <p:pic>
        <p:nvPicPr>
          <p:cNvPr id="489500" name="Picture 28" descr="etoile"/>
          <p:cNvPicPr>
            <a:picLocks noChangeAspect="1" noChangeArrowheads="1" noCrop="1"/>
          </p:cNvPicPr>
          <p:nvPr/>
        </p:nvPicPr>
        <p:blipFill>
          <a:blip r:embed="rId5"/>
          <a:srcRect/>
          <a:stretch>
            <a:fillRect/>
          </a:stretch>
        </p:blipFill>
        <p:spPr bwMode="auto">
          <a:xfrm>
            <a:off x="8138145" y="5048841"/>
            <a:ext cx="145981" cy="139666"/>
          </a:xfrm>
          <a:prstGeom prst="rect">
            <a:avLst/>
          </a:prstGeom>
          <a:noFill/>
          <a:ln w="9525">
            <a:noFill/>
            <a:miter lim="800000"/>
            <a:headEnd/>
            <a:tailEnd/>
          </a:ln>
        </p:spPr>
      </p:pic>
      <p:pic>
        <p:nvPicPr>
          <p:cNvPr id="489501" name="Picture 29" descr="etoile"/>
          <p:cNvPicPr>
            <a:picLocks noChangeAspect="1" noChangeArrowheads="1" noCrop="1"/>
          </p:cNvPicPr>
          <p:nvPr/>
        </p:nvPicPr>
        <p:blipFill>
          <a:blip r:embed="rId5"/>
          <a:srcRect/>
          <a:stretch>
            <a:fillRect/>
          </a:stretch>
        </p:blipFill>
        <p:spPr bwMode="auto">
          <a:xfrm>
            <a:off x="8888912" y="4984048"/>
            <a:ext cx="143201" cy="136786"/>
          </a:xfrm>
          <a:prstGeom prst="rect">
            <a:avLst/>
          </a:prstGeom>
          <a:noFill/>
          <a:ln w="9525">
            <a:noFill/>
            <a:miter lim="800000"/>
            <a:headEnd/>
            <a:tailEnd/>
          </a:ln>
        </p:spPr>
      </p:pic>
      <p:pic>
        <p:nvPicPr>
          <p:cNvPr id="489502" name="Picture 30" descr="etoile"/>
          <p:cNvPicPr>
            <a:picLocks noChangeAspect="1" noChangeArrowheads="1" noCrop="1"/>
          </p:cNvPicPr>
          <p:nvPr/>
        </p:nvPicPr>
        <p:blipFill>
          <a:blip r:embed="rId5"/>
          <a:srcRect/>
          <a:stretch>
            <a:fillRect/>
          </a:stretch>
        </p:blipFill>
        <p:spPr bwMode="auto">
          <a:xfrm>
            <a:off x="8638654" y="5048842"/>
            <a:ext cx="148762" cy="143985"/>
          </a:xfrm>
          <a:prstGeom prst="rect">
            <a:avLst/>
          </a:prstGeom>
          <a:noFill/>
          <a:ln w="9525">
            <a:noFill/>
            <a:miter lim="800000"/>
            <a:headEnd/>
            <a:tailEnd/>
          </a:ln>
        </p:spPr>
      </p:pic>
      <p:pic>
        <p:nvPicPr>
          <p:cNvPr id="489503" name="Picture 31" descr="etoile"/>
          <p:cNvPicPr>
            <a:picLocks noChangeAspect="1" noChangeArrowheads="1" noCrop="1"/>
          </p:cNvPicPr>
          <p:nvPr/>
        </p:nvPicPr>
        <p:blipFill>
          <a:blip r:embed="rId5"/>
          <a:srcRect/>
          <a:stretch>
            <a:fillRect/>
          </a:stretch>
        </p:blipFill>
        <p:spPr bwMode="auto">
          <a:xfrm>
            <a:off x="8263272" y="4530491"/>
            <a:ext cx="145981" cy="139666"/>
          </a:xfrm>
          <a:prstGeom prst="rect">
            <a:avLst/>
          </a:prstGeom>
          <a:noFill/>
          <a:ln w="9525">
            <a:noFill/>
            <a:miter lim="800000"/>
            <a:headEnd/>
            <a:tailEnd/>
          </a:ln>
        </p:spPr>
      </p:pic>
      <p:sp>
        <p:nvSpPr>
          <p:cNvPr id="30" name="Text Box 21"/>
          <p:cNvSpPr txBox="1">
            <a:spLocks noChangeArrowheads="1"/>
          </p:cNvSpPr>
          <p:nvPr/>
        </p:nvSpPr>
        <p:spPr bwMode="auto">
          <a:xfrm>
            <a:off x="8393547" y="5682848"/>
            <a:ext cx="184693" cy="584755"/>
          </a:xfrm>
          <a:prstGeom prst="rect">
            <a:avLst/>
          </a:prstGeom>
          <a:noFill/>
          <a:ln w="9525">
            <a:noFill/>
            <a:miter lim="800000"/>
            <a:headEnd/>
            <a:tailEnd/>
          </a:ln>
        </p:spPr>
        <p:txBody>
          <a:bodyPr wrap="none" lIns="91422" tIns="45710" rIns="91422" bIns="45710">
            <a:spAutoFit/>
          </a:bodyPr>
          <a:lstStyle/>
          <a:p>
            <a:pPr algn="r" rtl="1">
              <a:defRPr/>
            </a:pPr>
            <a:endParaRPr lang="fr-FR" sz="3200" dirty="0">
              <a:solidFill>
                <a:srgbClr val="FFFF00"/>
              </a:solidFill>
              <a:effectLst>
                <a:outerShdw blurRad="38100" dist="38100" dir="2700000" algn="tl">
                  <a:srgbClr val="000000">
                    <a:alpha val="43137"/>
                  </a:srgbClr>
                </a:outerShdw>
              </a:effectLst>
              <a:cs typeface="MCS Jeddah S_U normal." pitchFamily="2" charset="-78"/>
            </a:endParaRPr>
          </a:p>
        </p:txBody>
      </p:sp>
      <p:pic>
        <p:nvPicPr>
          <p:cNvPr id="6171" name="Image 41" descr="TN-16797-etoiles.gif"/>
          <p:cNvPicPr>
            <a:picLocks noChangeAspect="1"/>
          </p:cNvPicPr>
          <p:nvPr/>
        </p:nvPicPr>
        <p:blipFill>
          <a:blip r:embed="rId6"/>
          <a:srcRect/>
          <a:stretch>
            <a:fillRect/>
          </a:stretch>
        </p:blipFill>
        <p:spPr bwMode="auto">
          <a:xfrm>
            <a:off x="1255442" y="642174"/>
            <a:ext cx="1001699" cy="1037399"/>
          </a:xfrm>
          <a:prstGeom prst="rect">
            <a:avLst/>
          </a:prstGeom>
          <a:noFill/>
          <a:ln w="9525">
            <a:noFill/>
            <a:miter lim="800000"/>
            <a:headEnd/>
            <a:tailEnd/>
          </a:ln>
        </p:spPr>
      </p:pic>
      <p:pic>
        <p:nvPicPr>
          <p:cNvPr id="6174" name="Image 44" descr="crml.gif"/>
          <p:cNvPicPr>
            <a:picLocks noChangeAspect="1"/>
          </p:cNvPicPr>
          <p:nvPr/>
        </p:nvPicPr>
        <p:blipFill>
          <a:blip r:embed="rId7"/>
          <a:srcRect/>
          <a:stretch>
            <a:fillRect/>
          </a:stretch>
        </p:blipFill>
        <p:spPr bwMode="auto">
          <a:xfrm>
            <a:off x="0" y="4429132"/>
            <a:ext cx="834180" cy="1036691"/>
          </a:xfrm>
          <a:prstGeom prst="rect">
            <a:avLst/>
          </a:prstGeom>
          <a:noFill/>
          <a:ln w="9525">
            <a:noFill/>
            <a:miter lim="800000"/>
            <a:headEnd/>
            <a:tailEnd/>
          </a:ln>
        </p:spPr>
      </p:pic>
      <p:pic>
        <p:nvPicPr>
          <p:cNvPr id="6175" name="Image 45" descr="crml.gif"/>
          <p:cNvPicPr>
            <a:picLocks noChangeAspect="1"/>
          </p:cNvPicPr>
          <p:nvPr/>
        </p:nvPicPr>
        <p:blipFill>
          <a:blip r:embed="rId7"/>
          <a:srcRect/>
          <a:stretch>
            <a:fillRect/>
          </a:stretch>
        </p:blipFill>
        <p:spPr bwMode="auto">
          <a:xfrm>
            <a:off x="3929058" y="857232"/>
            <a:ext cx="834180" cy="1036691"/>
          </a:xfrm>
          <a:prstGeom prst="rect">
            <a:avLst/>
          </a:prstGeom>
          <a:noFill/>
          <a:ln w="9525">
            <a:noFill/>
            <a:miter lim="800000"/>
            <a:headEnd/>
            <a:tailEnd/>
          </a:ln>
        </p:spPr>
      </p:pic>
      <p:sp>
        <p:nvSpPr>
          <p:cNvPr id="27" name="Espace réservé de la date 26"/>
          <p:cNvSpPr>
            <a:spLocks noGrp="1"/>
          </p:cNvSpPr>
          <p:nvPr>
            <p:ph type="dt" sz="half" idx="10"/>
          </p:nvPr>
        </p:nvSpPr>
        <p:spPr/>
        <p:txBody>
          <a:bodyPr lIns="81272" tIns="40636" rIns="81272" bIns="40636"/>
          <a:lstStyle/>
          <a:p>
            <a:fld id="{0873C1F6-E15B-4F5D-8837-78B228D01276}" type="datetime1">
              <a:rPr lang="fr-FR" smtClean="0"/>
              <a:pPr/>
              <a:t>01/04/2021</a:t>
            </a:fld>
            <a:endParaRPr lang="en-US"/>
          </a:p>
        </p:txBody>
      </p:sp>
      <p:sp>
        <p:nvSpPr>
          <p:cNvPr id="28" name="Espace réservé du numéro de diapositive 27"/>
          <p:cNvSpPr>
            <a:spLocks noGrp="1"/>
          </p:cNvSpPr>
          <p:nvPr>
            <p:ph type="sldNum" sz="quarter" idx="12"/>
          </p:nvPr>
        </p:nvSpPr>
        <p:spPr/>
        <p:txBody>
          <a:bodyPr/>
          <a:lstStyle/>
          <a:p>
            <a:fld id="{042AED99-7FB4-404E-8A97-64753DCE42EC}" type="slidenum">
              <a:rPr kumimoji="0" lang="en-US" smtClean="0"/>
              <a:pPr/>
              <a:t>1</a:t>
            </a:fld>
            <a:endParaRPr kumimoji="0" lang="en-US"/>
          </a:p>
        </p:txBody>
      </p:sp>
      <p:sp>
        <p:nvSpPr>
          <p:cNvPr id="29" name="Text Box 21"/>
          <p:cNvSpPr txBox="1">
            <a:spLocks noChangeArrowheads="1"/>
          </p:cNvSpPr>
          <p:nvPr/>
        </p:nvSpPr>
        <p:spPr bwMode="auto">
          <a:xfrm>
            <a:off x="3107206" y="5786454"/>
            <a:ext cx="5860927" cy="646311"/>
          </a:xfrm>
          <a:prstGeom prst="rect">
            <a:avLst/>
          </a:prstGeom>
          <a:noFill/>
          <a:ln w="9525">
            <a:noFill/>
            <a:miter lim="800000"/>
            <a:headEnd/>
            <a:tailEnd/>
          </a:ln>
        </p:spPr>
        <p:txBody>
          <a:bodyPr wrap="none" lIns="91422" tIns="45710" rIns="91422" bIns="45710">
            <a:spAutoFit/>
          </a:bodyPr>
          <a:lstStyle/>
          <a:p>
            <a:pPr algn="r" rtl="1">
              <a:defRPr/>
            </a:pPr>
            <a:r>
              <a:rPr lang="fr-FR" sz="3600" b="1" dirty="0" err="1" smtClean="0">
                <a:solidFill>
                  <a:srgbClr val="FF0000"/>
                </a:solidFill>
                <a:effectLst>
                  <a:outerShdw blurRad="38100" dist="38100" dir="2700000" algn="tl">
                    <a:srgbClr val="000000">
                      <a:alpha val="43137"/>
                    </a:srgbClr>
                  </a:outerShdw>
                </a:effectLst>
                <a:cs typeface="MCS Jeddah S_U normal." pitchFamily="2" charset="-78"/>
              </a:rPr>
              <a:t>Teacher</a:t>
            </a:r>
            <a:r>
              <a:rPr lang="fr-FR" sz="3600" b="1" dirty="0" smtClean="0">
                <a:solidFill>
                  <a:srgbClr val="FF0000"/>
                </a:solidFill>
                <a:effectLst>
                  <a:outerShdw blurRad="38100" dist="38100" dir="2700000" algn="tl">
                    <a:srgbClr val="000000">
                      <a:alpha val="43137"/>
                    </a:srgbClr>
                  </a:outerShdw>
                </a:effectLst>
                <a:cs typeface="MCS Jeddah S_U normal." pitchFamily="2" charset="-78"/>
              </a:rPr>
              <a:t>: Mr. </a:t>
            </a:r>
            <a:r>
              <a:rPr lang="fr-FR" sz="3600" b="1" dirty="0" err="1" smtClean="0">
                <a:solidFill>
                  <a:srgbClr val="FF0000"/>
                </a:solidFill>
                <a:effectLst>
                  <a:outerShdw blurRad="38100" dist="38100" dir="2700000" algn="tl">
                    <a:srgbClr val="000000">
                      <a:alpha val="43137"/>
                    </a:srgbClr>
                  </a:outerShdw>
                </a:effectLst>
                <a:cs typeface="MCS Jeddah S_U normal." pitchFamily="2" charset="-78"/>
              </a:rPr>
              <a:t>Nacer</a:t>
            </a:r>
            <a:r>
              <a:rPr lang="fr-FR" sz="3600" b="1" dirty="0" smtClean="0">
                <a:solidFill>
                  <a:srgbClr val="FF0000"/>
                </a:solidFill>
                <a:effectLst>
                  <a:outerShdw blurRad="38100" dist="38100" dir="2700000" algn="tl">
                    <a:srgbClr val="000000">
                      <a:alpha val="43137"/>
                    </a:srgbClr>
                  </a:outerShdw>
                </a:effectLst>
                <a:cs typeface="MCS Jeddah S_U normal." pitchFamily="2" charset="-78"/>
              </a:rPr>
              <a:t> DEHDA</a:t>
            </a:r>
            <a:endParaRPr lang="fr-FR" sz="3600" b="1" dirty="0">
              <a:solidFill>
                <a:srgbClr val="FF0000"/>
              </a:solidFill>
              <a:effectLst>
                <a:outerShdw blurRad="38100" dist="38100" dir="2700000" algn="tl">
                  <a:srgbClr val="000000">
                    <a:alpha val="43137"/>
                  </a:srgbClr>
                </a:outerShdw>
              </a:effectLst>
              <a:cs typeface="MCS Jeddah S_U normal." pitchFamily="2" charset="-78"/>
            </a:endParaRPr>
          </a:p>
        </p:txBody>
      </p:sp>
      <p:pic>
        <p:nvPicPr>
          <p:cNvPr id="31" name="Image 45" descr="crml.gif"/>
          <p:cNvPicPr>
            <a:picLocks noChangeAspect="1"/>
          </p:cNvPicPr>
          <p:nvPr/>
        </p:nvPicPr>
        <p:blipFill>
          <a:blip r:embed="rId7"/>
          <a:srcRect/>
          <a:stretch>
            <a:fillRect/>
          </a:stretch>
        </p:blipFill>
        <p:spPr bwMode="auto">
          <a:xfrm>
            <a:off x="4357686" y="5072074"/>
            <a:ext cx="834180" cy="1036691"/>
          </a:xfrm>
          <a:prstGeom prst="rect">
            <a:avLst/>
          </a:prstGeom>
          <a:noFill/>
          <a:ln w="9525">
            <a:noFill/>
            <a:miter lim="800000"/>
            <a:headEnd/>
            <a:tailEnd/>
          </a:ln>
        </p:spPr>
      </p:pic>
      <p:sp>
        <p:nvSpPr>
          <p:cNvPr id="33" name="مستطيل 32"/>
          <p:cNvSpPr/>
          <p:nvPr/>
        </p:nvSpPr>
        <p:spPr>
          <a:xfrm>
            <a:off x="1142976" y="2643182"/>
            <a:ext cx="5941691" cy="1107996"/>
          </a:xfrm>
          <a:prstGeom prst="rect">
            <a:avLst/>
          </a:prstGeom>
          <a:noFill/>
        </p:spPr>
        <p:txBody>
          <a:bodyPr wrap="none" lIns="91440" tIns="45720" rIns="91440" bIns="45720">
            <a:spAutoFit/>
          </a:bodyPr>
          <a:lstStyle/>
          <a:p>
            <a:pPr algn="ctr"/>
            <a:r>
              <a:rPr lang="fr-FR"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Error</a:t>
            </a:r>
            <a:r>
              <a:rPr lang="fr-FR"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 </a:t>
            </a:r>
            <a:r>
              <a:rPr lang="fr-FR"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Analysis</a:t>
            </a:r>
            <a:endParaRPr lang="ar-SA"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086702159"/>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8948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8948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48948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489488"/>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489494"/>
                                        </p:tgtEl>
                                        <p:attrNameLst>
                                          <p:attrName>style.visibility</p:attrName>
                                        </p:attrNameLst>
                                      </p:cBhvr>
                                      <p:to>
                                        <p:strVal val="visible"/>
                                      </p:to>
                                    </p:set>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anim calcmode="lin" valueType="num">
                                      <p:cBhvr>
                                        <p:cTn id="23" dur="500" fill="hold"/>
                                        <p:tgtEl>
                                          <p:spTgt spid="29"/>
                                        </p:tgtEl>
                                        <p:attrNameLst>
                                          <p:attrName>ppt_x</p:attrName>
                                        </p:attrNameLst>
                                      </p:cBhvr>
                                      <p:tavLst>
                                        <p:tav tm="0">
                                          <p:val>
                                            <p:strVal val="#ppt_x"/>
                                          </p:val>
                                        </p:tav>
                                        <p:tav tm="100000">
                                          <p:val>
                                            <p:strVal val="#ppt_x"/>
                                          </p:val>
                                        </p:tav>
                                      </p:tavLst>
                                    </p:anim>
                                    <p:anim calcmode="lin" valueType="num">
                                      <p:cBhvr>
                                        <p:cTn id="24" dur="500" fill="hold"/>
                                        <p:tgtEl>
                                          <p:spTgt spid="29"/>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nodePh="1">
                                  <p:stCondLst>
                                    <p:cond delay="0"/>
                                  </p:stCondLst>
                                  <p:endCondLst>
                                    <p:cond evt="begin" delay="0">
                                      <p:tn val="26"/>
                                    </p:cond>
                                  </p:end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anim calcmode="lin" valueType="num">
                                      <p:cBhvr>
                                        <p:cTn id="29" dur="500" fill="hold"/>
                                        <p:tgtEl>
                                          <p:spTgt spid="30"/>
                                        </p:tgtEl>
                                        <p:attrNameLst>
                                          <p:attrName>ppt_x</p:attrName>
                                        </p:attrNameLst>
                                      </p:cBhvr>
                                      <p:tavLst>
                                        <p:tav tm="0">
                                          <p:val>
                                            <p:strVal val="#ppt_x"/>
                                          </p:val>
                                        </p:tav>
                                        <p:tav tm="100000">
                                          <p:val>
                                            <p:strVal val="#ppt_x"/>
                                          </p:val>
                                        </p:tav>
                                      </p:tavLst>
                                    </p:anim>
                                    <p:anim calcmode="lin" valueType="num">
                                      <p:cBhvr>
                                        <p:cTn id="30" dur="5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 presetClass="entr" presetSubtype="0" fill="hold" nodeType="afterEffect">
                                  <p:stCondLst>
                                    <p:cond delay="0"/>
                                  </p:stCondLst>
                                  <p:childTnLst>
                                    <p:set>
                                      <p:cBhvr>
                                        <p:cTn id="33" dur="1" fill="hold">
                                          <p:stCondLst>
                                            <p:cond delay="499"/>
                                          </p:stCondLst>
                                        </p:cTn>
                                        <p:tgtEl>
                                          <p:spTgt spid="489496"/>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0"/>
                                  </p:stCondLst>
                                  <p:childTnLst>
                                    <p:set>
                                      <p:cBhvr>
                                        <p:cTn id="36" dur="1" fill="hold">
                                          <p:stCondLst>
                                            <p:cond delay="499"/>
                                          </p:stCondLst>
                                        </p:cTn>
                                        <p:tgtEl>
                                          <p:spTgt spid="489497"/>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nodeType="afterEffect">
                                  <p:stCondLst>
                                    <p:cond delay="0"/>
                                  </p:stCondLst>
                                  <p:childTnLst>
                                    <p:set>
                                      <p:cBhvr>
                                        <p:cTn id="39" dur="1" fill="hold">
                                          <p:stCondLst>
                                            <p:cond delay="499"/>
                                          </p:stCondLst>
                                        </p:cTn>
                                        <p:tgtEl>
                                          <p:spTgt spid="489498"/>
                                        </p:tgtEl>
                                        <p:attrNameLst>
                                          <p:attrName>style.visibility</p:attrName>
                                        </p:attrNameLst>
                                      </p:cBhvr>
                                      <p:to>
                                        <p:strVal val="visible"/>
                                      </p:to>
                                    </p:set>
                                  </p:childTnLst>
                                </p:cTn>
                              </p:par>
                            </p:childTnLst>
                          </p:cTn>
                        </p:par>
                        <p:par>
                          <p:cTn id="40" fill="hold">
                            <p:stCondLst>
                              <p:cond delay="5000"/>
                            </p:stCondLst>
                            <p:childTnLst>
                              <p:par>
                                <p:cTn id="41" presetID="1" presetClass="entr" presetSubtype="0" fill="hold" nodeType="afterEffect">
                                  <p:stCondLst>
                                    <p:cond delay="0"/>
                                  </p:stCondLst>
                                  <p:childTnLst>
                                    <p:set>
                                      <p:cBhvr>
                                        <p:cTn id="42" dur="1" fill="hold">
                                          <p:stCondLst>
                                            <p:cond delay="499"/>
                                          </p:stCondLst>
                                        </p:cTn>
                                        <p:tgtEl>
                                          <p:spTgt spid="489499"/>
                                        </p:tgtEl>
                                        <p:attrNameLst>
                                          <p:attrName>style.visibility</p:attrName>
                                        </p:attrNameLst>
                                      </p:cBhvr>
                                      <p:to>
                                        <p:strVal val="visible"/>
                                      </p:to>
                                    </p:set>
                                  </p:childTnLst>
                                </p:cTn>
                              </p:par>
                            </p:childTnLst>
                          </p:cTn>
                        </p:par>
                        <p:par>
                          <p:cTn id="43" fill="hold">
                            <p:stCondLst>
                              <p:cond delay="5500"/>
                            </p:stCondLst>
                            <p:childTnLst>
                              <p:par>
                                <p:cTn id="44" presetID="1" presetClass="entr" presetSubtype="0" fill="hold" nodeType="afterEffect">
                                  <p:stCondLst>
                                    <p:cond delay="0"/>
                                  </p:stCondLst>
                                  <p:childTnLst>
                                    <p:set>
                                      <p:cBhvr>
                                        <p:cTn id="45" dur="1" fill="hold">
                                          <p:stCondLst>
                                            <p:cond delay="499"/>
                                          </p:stCondLst>
                                        </p:cTn>
                                        <p:tgtEl>
                                          <p:spTgt spid="489500"/>
                                        </p:tgtEl>
                                        <p:attrNameLst>
                                          <p:attrName>style.visibility</p:attrName>
                                        </p:attrNameLst>
                                      </p:cBhvr>
                                      <p:to>
                                        <p:strVal val="visible"/>
                                      </p:to>
                                    </p:set>
                                  </p:childTnLst>
                                </p:cTn>
                              </p:par>
                            </p:childTnLst>
                          </p:cTn>
                        </p:par>
                        <p:par>
                          <p:cTn id="46" fill="hold">
                            <p:stCondLst>
                              <p:cond delay="6000"/>
                            </p:stCondLst>
                            <p:childTnLst>
                              <p:par>
                                <p:cTn id="47" presetID="1" presetClass="entr" presetSubtype="0" fill="hold" nodeType="afterEffect">
                                  <p:stCondLst>
                                    <p:cond delay="0"/>
                                  </p:stCondLst>
                                  <p:childTnLst>
                                    <p:set>
                                      <p:cBhvr>
                                        <p:cTn id="48" dur="1" fill="hold">
                                          <p:stCondLst>
                                            <p:cond delay="499"/>
                                          </p:stCondLst>
                                        </p:cTn>
                                        <p:tgtEl>
                                          <p:spTgt spid="489501"/>
                                        </p:tgtEl>
                                        <p:attrNameLst>
                                          <p:attrName>style.visibility</p:attrName>
                                        </p:attrNameLst>
                                      </p:cBhvr>
                                      <p:to>
                                        <p:strVal val="visible"/>
                                      </p:to>
                                    </p:set>
                                  </p:childTnLst>
                                </p:cTn>
                              </p:par>
                            </p:childTnLst>
                          </p:cTn>
                        </p:par>
                        <p:par>
                          <p:cTn id="49" fill="hold">
                            <p:stCondLst>
                              <p:cond delay="6500"/>
                            </p:stCondLst>
                            <p:childTnLst>
                              <p:par>
                                <p:cTn id="50" presetID="1" presetClass="entr" presetSubtype="0" fill="hold" nodeType="afterEffect">
                                  <p:stCondLst>
                                    <p:cond delay="0"/>
                                  </p:stCondLst>
                                  <p:childTnLst>
                                    <p:set>
                                      <p:cBhvr>
                                        <p:cTn id="51" dur="1" fill="hold">
                                          <p:stCondLst>
                                            <p:cond delay="499"/>
                                          </p:stCondLst>
                                        </p:cTn>
                                        <p:tgtEl>
                                          <p:spTgt spid="489502"/>
                                        </p:tgtEl>
                                        <p:attrNameLst>
                                          <p:attrName>style.visibility</p:attrName>
                                        </p:attrNameLst>
                                      </p:cBhvr>
                                      <p:to>
                                        <p:strVal val="visible"/>
                                      </p:to>
                                    </p:set>
                                  </p:childTnLst>
                                </p:cTn>
                              </p:par>
                            </p:childTnLst>
                          </p:cTn>
                        </p:par>
                        <p:par>
                          <p:cTn id="52" fill="hold">
                            <p:stCondLst>
                              <p:cond delay="7000"/>
                            </p:stCondLst>
                            <p:childTnLst>
                              <p:par>
                                <p:cTn id="53" presetID="1" presetClass="entr" presetSubtype="0" fill="hold" nodeType="afterEffect">
                                  <p:stCondLst>
                                    <p:cond delay="0"/>
                                  </p:stCondLst>
                                  <p:childTnLst>
                                    <p:set>
                                      <p:cBhvr>
                                        <p:cTn id="54" dur="1" fill="hold">
                                          <p:stCondLst>
                                            <p:cond delay="499"/>
                                          </p:stCondLst>
                                        </p:cTn>
                                        <p:tgtEl>
                                          <p:spTgt spid="4895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14282" y="214290"/>
          <a:ext cx="8643997" cy="6357982"/>
        </p:xfrm>
        <a:graphic>
          <a:graphicData uri="http://schemas.openxmlformats.org/drawingml/2006/table">
            <a:tbl>
              <a:tblPr/>
              <a:tblGrid>
                <a:gridCol w="3992346"/>
                <a:gridCol w="4651651"/>
              </a:tblGrid>
              <a:tr h="657723">
                <a:tc>
                  <a:txBody>
                    <a:bodyPr/>
                    <a:lstStyle/>
                    <a:p>
                      <a:pPr algn="l" rtl="0">
                        <a:lnSpc>
                          <a:spcPct val="115000"/>
                        </a:lnSpc>
                        <a:spcAft>
                          <a:spcPts val="0"/>
                        </a:spcAft>
                      </a:pPr>
                      <a:r>
                        <a:rPr lang="en-US" sz="3200" dirty="0">
                          <a:latin typeface="Times New Roman"/>
                          <a:ea typeface="Calibri"/>
                          <a:cs typeface="Arial"/>
                        </a:rPr>
                        <a:t>F</a:t>
                      </a:r>
                      <a:r>
                        <a:rPr lang="fr-FR" sz="3200" dirty="0" err="1">
                          <a:latin typeface="Times New Roman"/>
                          <a:ea typeface="Calibri"/>
                          <a:cs typeface="Arial"/>
                        </a:rPr>
                        <a:t>actors</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3200" dirty="0">
                          <a:latin typeface="Times New Roman"/>
                          <a:ea typeface="Calibri"/>
                          <a:cs typeface="Arial"/>
                        </a:rPr>
                        <a:t>Description</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0259">
                <a:tc>
                  <a:txBody>
                    <a:bodyPr/>
                    <a:lstStyle/>
                    <a:p>
                      <a:pPr marL="342900" lvl="0" indent="-342900" algn="l" rtl="0">
                        <a:lnSpc>
                          <a:spcPct val="115000"/>
                        </a:lnSpc>
                        <a:spcAft>
                          <a:spcPts val="0"/>
                        </a:spcAft>
                        <a:buFont typeface="+mj-lt"/>
                        <a:buAutoNum type="alphaUcPeriod"/>
                      </a:pPr>
                      <a:r>
                        <a:rPr lang="fr-FR" sz="2800" dirty="0" err="1">
                          <a:latin typeface="Times New Roman"/>
                          <a:ea typeface="Calibri"/>
                          <a:cs typeface="Arial"/>
                        </a:rPr>
                        <a:t>Language</a:t>
                      </a:r>
                      <a:endParaRPr lang="en-US" sz="2800" dirty="0">
                        <a:latin typeface="Calibri"/>
                        <a:ea typeface="Calibri"/>
                        <a:cs typeface="Arial"/>
                      </a:endParaRPr>
                    </a:p>
                    <a:p>
                      <a:pPr marL="457200" algn="l" rtl="0">
                        <a:lnSpc>
                          <a:spcPct val="115000"/>
                        </a:lnSpc>
                        <a:spcAft>
                          <a:spcPts val="0"/>
                        </a:spcAft>
                      </a:pPr>
                      <a:r>
                        <a:rPr lang="fr-FR" sz="2800" dirty="0">
                          <a:latin typeface="Times New Roman"/>
                          <a:ea typeface="Calibri"/>
                          <a:cs typeface="Arial"/>
                        </a:rPr>
                        <a:t>Medium</a:t>
                      </a:r>
                      <a:endParaRPr lang="en-US" sz="2800" dirty="0">
                        <a:latin typeface="Calibri"/>
                        <a:ea typeface="Calibri"/>
                        <a:cs typeface="Arial"/>
                      </a:endParaRPr>
                    </a:p>
                    <a:p>
                      <a:pPr marL="457200" algn="l" rtl="0">
                        <a:lnSpc>
                          <a:spcPct val="115000"/>
                        </a:lnSpc>
                        <a:spcAft>
                          <a:spcPts val="0"/>
                        </a:spcAft>
                      </a:pPr>
                      <a:r>
                        <a:rPr lang="fr-FR" sz="2800" dirty="0">
                          <a:latin typeface="Times New Roman"/>
                          <a:ea typeface="Calibri"/>
                          <a:cs typeface="Arial"/>
                        </a:rPr>
                        <a:t>Genre</a:t>
                      </a:r>
                      <a:endParaRPr lang="en-US" sz="2800" dirty="0">
                        <a:latin typeface="Calibri"/>
                        <a:ea typeface="Calibri"/>
                        <a:cs typeface="Arial"/>
                      </a:endParaRPr>
                    </a:p>
                    <a:p>
                      <a:pPr marL="457200" algn="l" rtl="0">
                        <a:lnSpc>
                          <a:spcPct val="115000"/>
                        </a:lnSpc>
                        <a:spcAft>
                          <a:spcPts val="0"/>
                        </a:spcAft>
                      </a:pPr>
                      <a:r>
                        <a:rPr lang="fr-FR" sz="2800" dirty="0">
                          <a:latin typeface="Times New Roman"/>
                          <a:ea typeface="Calibri"/>
                          <a:cs typeface="Arial"/>
                        </a:rPr>
                        <a:t>Content</a:t>
                      </a:r>
                      <a:endParaRPr lang="en-US" sz="2800" dirty="0">
                        <a:latin typeface="Calibri"/>
                        <a:ea typeface="Calibri"/>
                        <a:cs typeface="Arial"/>
                      </a:endParaRPr>
                    </a:p>
                    <a:p>
                      <a:pPr marL="342900" lvl="0" indent="-342900" algn="l" rtl="0">
                        <a:lnSpc>
                          <a:spcPct val="115000"/>
                        </a:lnSpc>
                        <a:spcAft>
                          <a:spcPts val="0"/>
                        </a:spcAft>
                        <a:buFont typeface="+mj-lt"/>
                        <a:buAutoNum type="alphaUcPeriod"/>
                      </a:pPr>
                      <a:r>
                        <a:rPr lang="fr-FR" sz="2800" dirty="0" err="1">
                          <a:latin typeface="Times New Roman"/>
                          <a:ea typeface="Calibri"/>
                          <a:cs typeface="Arial"/>
                        </a:rPr>
                        <a:t>Learner</a:t>
                      </a:r>
                      <a:endParaRPr lang="en-US" sz="2800" dirty="0">
                        <a:latin typeface="Calibri"/>
                        <a:ea typeface="Calibri"/>
                        <a:cs typeface="Arial"/>
                      </a:endParaRPr>
                    </a:p>
                    <a:p>
                      <a:pPr marL="457200" algn="l" rtl="0">
                        <a:lnSpc>
                          <a:spcPct val="115000"/>
                        </a:lnSpc>
                        <a:spcAft>
                          <a:spcPts val="0"/>
                        </a:spcAft>
                      </a:pPr>
                      <a:r>
                        <a:rPr lang="fr-FR" sz="2800" dirty="0" err="1">
                          <a:latin typeface="Times New Roman"/>
                          <a:ea typeface="Calibri"/>
                          <a:cs typeface="Arial"/>
                        </a:rPr>
                        <a:t>Level</a:t>
                      </a:r>
                      <a:endParaRPr lang="en-US" sz="2800" dirty="0">
                        <a:latin typeface="Calibri"/>
                        <a:ea typeface="Calibri"/>
                        <a:cs typeface="Arial"/>
                      </a:endParaRPr>
                    </a:p>
                    <a:p>
                      <a:pPr marL="457200" algn="l" rtl="0">
                        <a:lnSpc>
                          <a:spcPct val="115000"/>
                        </a:lnSpc>
                        <a:spcAft>
                          <a:spcPts val="0"/>
                        </a:spcAft>
                      </a:pPr>
                      <a:r>
                        <a:rPr lang="fr-FR" sz="2800" dirty="0" err="1">
                          <a:latin typeface="Times New Roman"/>
                          <a:ea typeface="Calibri"/>
                          <a:cs typeface="Arial"/>
                        </a:rPr>
                        <a:t>Mother</a:t>
                      </a:r>
                      <a:r>
                        <a:rPr lang="fr-FR" sz="2800" dirty="0">
                          <a:latin typeface="Times New Roman"/>
                          <a:ea typeface="Calibri"/>
                          <a:cs typeface="Arial"/>
                        </a:rPr>
                        <a:t> </a:t>
                      </a:r>
                      <a:r>
                        <a:rPr lang="fr-FR" sz="2800" dirty="0" err="1">
                          <a:latin typeface="Times New Roman"/>
                          <a:ea typeface="Calibri"/>
                          <a:cs typeface="Arial"/>
                        </a:rPr>
                        <a:t>tongue</a:t>
                      </a:r>
                      <a:endParaRPr lang="en-US" sz="2800" dirty="0">
                        <a:latin typeface="Calibri"/>
                        <a:ea typeface="Calibri"/>
                        <a:cs typeface="Arial"/>
                      </a:endParaRPr>
                    </a:p>
                    <a:p>
                      <a:pPr marL="457200" algn="l" rtl="0">
                        <a:lnSpc>
                          <a:spcPct val="115000"/>
                        </a:lnSpc>
                        <a:spcAft>
                          <a:spcPts val="0"/>
                        </a:spcAft>
                      </a:pPr>
                      <a:r>
                        <a:rPr lang="fr-FR" sz="2800" dirty="0" err="1">
                          <a:latin typeface="Times New Roman"/>
                          <a:ea typeface="Calibri"/>
                          <a:cs typeface="Arial"/>
                        </a:rPr>
                        <a:t>Language</a:t>
                      </a:r>
                      <a:r>
                        <a:rPr lang="fr-FR" sz="2800" dirty="0">
                          <a:latin typeface="Times New Roman"/>
                          <a:ea typeface="Calibri"/>
                          <a:cs typeface="Arial"/>
                        </a:rPr>
                        <a:t> </a:t>
                      </a:r>
                      <a:r>
                        <a:rPr lang="fr-FR" sz="2800" dirty="0" err="1">
                          <a:latin typeface="Times New Roman"/>
                          <a:ea typeface="Calibri"/>
                          <a:cs typeface="Arial"/>
                        </a:rPr>
                        <a:t>learning</a:t>
                      </a:r>
                      <a:r>
                        <a:rPr lang="fr-FR" sz="2800" dirty="0">
                          <a:latin typeface="Times New Roman"/>
                          <a:ea typeface="Calibri"/>
                          <a:cs typeface="Arial"/>
                        </a:rPr>
                        <a:t> </a:t>
                      </a:r>
                      <a:r>
                        <a:rPr lang="fr-FR" sz="2800" dirty="0" err="1">
                          <a:latin typeface="Times New Roman"/>
                          <a:ea typeface="Calibri"/>
                          <a:cs typeface="Arial"/>
                        </a:rPr>
                        <a:t>experience</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3200" dirty="0" smtClean="0">
                          <a:latin typeface="Times New Roman"/>
                          <a:ea typeface="Calibri"/>
                          <a:cs typeface="Arial"/>
                        </a:rPr>
                        <a:t>……………………………</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Learner production can be oral or written</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Learner production may take the form of a conversation, a lecture, an essay, a letter</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The topic the learner is communicating about</a:t>
                      </a:r>
                      <a:endParaRPr lang="en-US" sz="2800" dirty="0">
                        <a:latin typeface="Calibri"/>
                        <a:ea typeface="Calibri"/>
                        <a:cs typeface="Arial"/>
                      </a:endParaRPr>
                    </a:p>
                    <a:p>
                      <a:pPr algn="l" rtl="0">
                        <a:lnSpc>
                          <a:spcPct val="115000"/>
                        </a:lnSpc>
                        <a:spcAft>
                          <a:spcPts val="0"/>
                        </a:spcAft>
                      </a:pPr>
                      <a:r>
                        <a:rPr lang="en-US" sz="3200" dirty="0" smtClean="0">
                          <a:latin typeface="Times New Roman"/>
                          <a:ea typeface="Calibri"/>
                          <a:cs typeface="Arial"/>
                        </a:rPr>
                        <a:t>……………………………</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Elementary, intermediate, or advanced</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The learners' L1</a:t>
                      </a:r>
                      <a:endParaRPr lang="en-US" sz="2800" dirty="0">
                        <a:latin typeface="Calibri"/>
                        <a:ea typeface="Calibri"/>
                        <a:cs typeface="Arial"/>
                      </a:endParaRPr>
                    </a:p>
                    <a:p>
                      <a:pPr algn="l" rtl="0">
                        <a:lnSpc>
                          <a:spcPct val="115000"/>
                        </a:lnSpc>
                        <a:spcAft>
                          <a:spcPts val="0"/>
                        </a:spcAft>
                      </a:pPr>
                      <a:r>
                        <a:rPr lang="en-US" sz="2000" dirty="0">
                          <a:latin typeface="Times New Roman"/>
                          <a:ea typeface="Calibri"/>
                          <a:cs typeface="Arial"/>
                        </a:rPr>
                        <a:t>This may be classroom or naturalistic or a mixture of the two</a:t>
                      </a:r>
                      <a:endParaRPr lang="en-US" sz="2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14282" y="1500174"/>
            <a:ext cx="8715436" cy="5109091"/>
          </a:xfrm>
          <a:prstGeom prst="rect">
            <a:avLst/>
          </a:prstGeom>
          <a:noFill/>
        </p:spPr>
        <p:txBody>
          <a:bodyPr wrap="square" rtlCol="1">
            <a:spAutoFit/>
          </a:bodyPr>
          <a:lstStyle/>
          <a:p>
            <a:pPr algn="l" rtl="0"/>
            <a:r>
              <a:rPr lang="en-US" sz="2800" dirty="0" smtClean="0"/>
              <a:t>There are certain ways to distinguish between an error and a mistake. The first one is associated with checking the consistency of the L2 learner's performance. If a learner sometimes uses the correct form of a certain structure or rule and later on uses the wrong one, then it is a mistake and can self-corrected. However, if he/she always uses it wrongly, then it is an error. The second way is associated with asking an L2 learner to correct his/her deviant utterance. In case that he/she is unable to, the deviations are errors, and where he/she is successful, they are definitely mistakes.</a:t>
            </a:r>
          </a:p>
          <a:p>
            <a:endParaRPr lang="ar-SA" dirty="0"/>
          </a:p>
        </p:txBody>
      </p:sp>
      <p:sp>
        <p:nvSpPr>
          <p:cNvPr id="6" name="مستطيل 5"/>
          <p:cNvSpPr/>
          <p:nvPr/>
        </p:nvSpPr>
        <p:spPr>
          <a:xfrm>
            <a:off x="164234" y="285728"/>
            <a:ext cx="8979766"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5.2. Identification of Errors</a:t>
            </a:r>
            <a:endParaRPr lang="ar-SA"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set>
                                      <p:cBhvr>
                                        <p:cTn id="7" dur="455" fill="hold">
                                          <p:stCondLst>
                                            <p:cond delay="0"/>
                                          </p:stCondLst>
                                        </p:cTn>
                                        <p:tgtEl>
                                          <p:spTgt spid="6">
                                            <p:txEl>
                                              <p:pRg st="0" end="0"/>
                                            </p:txEl>
                                          </p:spTgt>
                                        </p:tgtEl>
                                        <p:attrNameLst>
                                          <p:attrName>style.rotation</p:attrName>
                                        </p:attrNameLst>
                                      </p:cBhvr>
                                      <p:to>
                                        <p:strVal val="-45.0"/>
                                      </p:to>
                                    </p:set>
                                    <p:anim calcmode="lin" valueType="num">
                                      <p:cBhvr>
                                        <p:cTn id="8"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Scale>
                                      <p:cBhvr>
                                        <p:cTn id="16"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5">
                                            <p:txEl>
                                              <p:pRg st="0" end="0"/>
                                            </p:txEl>
                                          </p:spTgt>
                                        </p:tgtEl>
                                        <p:attrNameLst>
                                          <p:attrName>ppt_x</p:attrName>
                                          <p:attrName>ppt_y</p:attrName>
                                        </p:attrNameLst>
                                      </p:cBhvr>
                                    </p:animMotion>
                                    <p:animEffect transition="in" filter="fade">
                                      <p:cBhvr>
                                        <p:cTn id="18"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428604"/>
            <a:ext cx="8572560" cy="5970865"/>
          </a:xfrm>
          <a:prstGeom prst="rect">
            <a:avLst/>
          </a:prstGeom>
          <a:noFill/>
        </p:spPr>
        <p:txBody>
          <a:bodyPr wrap="square" rtlCol="1">
            <a:spAutoFit/>
          </a:bodyPr>
          <a:lstStyle/>
          <a:p>
            <a:pPr algn="l"/>
            <a:endParaRPr lang="en-US" sz="2800" dirty="0" smtClean="0"/>
          </a:p>
          <a:p>
            <a:pPr algn="l"/>
            <a:r>
              <a:rPr lang="en-US" sz="2800" dirty="0" smtClean="0"/>
              <a:t>Identification of an error is different from explaining what an error is. </a:t>
            </a:r>
            <a:r>
              <a:rPr lang="en-US" sz="2800" dirty="0" err="1" smtClean="0"/>
              <a:t>Corder</a:t>
            </a:r>
            <a:r>
              <a:rPr lang="en-US" sz="2800" dirty="0" smtClean="0"/>
              <a:t> (1981) has provided a common model for identifying errors in the utterances of L2 learners. According to his model "every sentence is to be regarded as idiosyncratic until shown to be otherwise". His model provides a good distinction between what he calls "overt" and "covert" errors. If a sentence is ill-formed in terms of TL rules, it has been regarded as 'overtly idiosyncratic' whilst the sentence that is superficially well-formed but doesn't mean that the learner intends to mean has been regarded as 'covertly idiosyncratic'.</a:t>
            </a:r>
          </a:p>
          <a:p>
            <a:endParaRPr lang="ar-SA"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8" dur="5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1643050"/>
            <a:ext cx="8643998" cy="4678204"/>
          </a:xfrm>
          <a:prstGeom prst="rect">
            <a:avLst/>
          </a:prstGeom>
          <a:noFill/>
        </p:spPr>
        <p:txBody>
          <a:bodyPr wrap="square" rtlCol="1">
            <a:spAutoFit/>
          </a:bodyPr>
          <a:lstStyle/>
          <a:p>
            <a:pPr algn="l" rtl="0"/>
            <a:r>
              <a:rPr lang="en-US" sz="4000" dirty="0" smtClean="0"/>
              <a:t>This stage of EA takes place after the identification step. No description can be made without the identification step. Errors are classified into four categories: omission, addition, selection (misinformation), and </a:t>
            </a:r>
            <a:r>
              <a:rPr lang="en-US" sz="4000" dirty="0" err="1" smtClean="0"/>
              <a:t>misordering</a:t>
            </a:r>
            <a:r>
              <a:rPr lang="en-US" sz="4000" dirty="0" smtClean="0"/>
              <a:t> of some elements. </a:t>
            </a:r>
          </a:p>
          <a:p>
            <a:endParaRPr lang="ar-SA" dirty="0"/>
          </a:p>
        </p:txBody>
      </p:sp>
      <p:sp>
        <p:nvSpPr>
          <p:cNvPr id="3" name="مستطيل 2"/>
          <p:cNvSpPr/>
          <p:nvPr/>
        </p:nvSpPr>
        <p:spPr>
          <a:xfrm>
            <a:off x="571472" y="357166"/>
            <a:ext cx="766863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solidFill>
                  <a:srgbClr val="FF0000"/>
                </a:solidFill>
                <a:effectLst/>
              </a:rPr>
              <a:t>5.3. Description of  Errors</a:t>
            </a:r>
            <a:endParaRPr lang="ar-SA" sz="54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Scale>
                                      <p:cBhvr>
                                        <p:cTn id="15"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
                                            <p:txEl>
                                              <p:pRg st="0" end="0"/>
                                            </p:txEl>
                                          </p:spTgt>
                                        </p:tgtEl>
                                        <p:attrNameLst>
                                          <p:attrName>ppt_x</p:attrName>
                                          <p:attrName>ppt_y</p:attrName>
                                        </p:attrNameLst>
                                      </p:cBhvr>
                                    </p:animMotion>
                                    <p:animEffect transition="in" filter="fade">
                                      <p:cBhvr>
                                        <p:cTn id="1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285720" y="428603"/>
          <a:ext cx="8643999" cy="6143669"/>
        </p:xfrm>
        <a:graphic>
          <a:graphicData uri="http://schemas.openxmlformats.org/drawingml/2006/table">
            <a:tbl>
              <a:tblPr/>
              <a:tblGrid>
                <a:gridCol w="2880657"/>
                <a:gridCol w="2881671"/>
                <a:gridCol w="2881671"/>
              </a:tblGrid>
              <a:tr h="558515">
                <a:tc>
                  <a:txBody>
                    <a:bodyPr/>
                    <a:lstStyle/>
                    <a:p>
                      <a:pPr algn="ctr" rtl="0">
                        <a:lnSpc>
                          <a:spcPct val="115000"/>
                        </a:lnSpc>
                        <a:spcAft>
                          <a:spcPts val="0"/>
                        </a:spcAft>
                      </a:pPr>
                      <a:r>
                        <a:rPr lang="en-US" sz="2000" dirty="0">
                          <a:latin typeface="Times New Roman"/>
                          <a:ea typeface="Calibri"/>
                          <a:cs typeface="Arial"/>
                        </a:rPr>
                        <a:t>C</a:t>
                      </a:r>
                      <a:r>
                        <a:rPr lang="fr-FR" sz="2000" dirty="0" err="1">
                          <a:latin typeface="Times New Roman"/>
                          <a:ea typeface="Calibri"/>
                          <a:cs typeface="Arial"/>
                        </a:rPr>
                        <a:t>ategory</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Times New Roman"/>
                          <a:ea typeface="Calibri"/>
                          <a:cs typeface="Arial"/>
                        </a:rPr>
                        <a:t>Description</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Times New Roman"/>
                          <a:ea typeface="Calibri"/>
                          <a:cs typeface="Arial"/>
                        </a:rPr>
                        <a:t>Ex</a:t>
                      </a:r>
                      <a:r>
                        <a:rPr lang="fr-FR" sz="2000">
                          <a:latin typeface="Times New Roman"/>
                          <a:ea typeface="Calibri"/>
                          <a:cs typeface="Arial"/>
                        </a:rPr>
                        <a:t>ample</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546">
                <a:tc>
                  <a:txBody>
                    <a:bodyPr/>
                    <a:lstStyle/>
                    <a:p>
                      <a:pPr algn="l" rtl="0">
                        <a:lnSpc>
                          <a:spcPct val="115000"/>
                        </a:lnSpc>
                        <a:spcAft>
                          <a:spcPts val="0"/>
                        </a:spcAft>
                      </a:pPr>
                      <a:r>
                        <a:rPr lang="en-US" sz="2000" dirty="0">
                          <a:latin typeface="Times New Roman"/>
                          <a:ea typeface="Calibri"/>
                          <a:cs typeface="Arial"/>
                        </a:rPr>
                        <a:t>O</a:t>
                      </a:r>
                      <a:r>
                        <a:rPr lang="fr-FR" sz="2000" dirty="0">
                          <a:latin typeface="Times New Roman"/>
                          <a:ea typeface="Calibri"/>
                          <a:cs typeface="Arial"/>
                        </a:rPr>
                        <a:t>mission</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a:latin typeface="Times New Roman"/>
                          <a:ea typeface="Calibri"/>
                          <a:cs typeface="Arial"/>
                        </a:rPr>
                        <a:t>Leaving out items which are required for grammatical correctness.</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latin typeface="Times New Roman"/>
                          <a:ea typeface="Calibri"/>
                          <a:cs typeface="Arial"/>
                        </a:rPr>
                        <a:t>1. She writing the lesson.</a:t>
                      </a:r>
                      <a:endParaRPr lang="en-US" sz="1800" dirty="0">
                        <a:latin typeface="Calibri"/>
                        <a:ea typeface="Calibri"/>
                        <a:cs typeface="Arial"/>
                      </a:endParaRPr>
                    </a:p>
                    <a:p>
                      <a:pPr algn="l" rtl="0">
                        <a:lnSpc>
                          <a:spcPct val="115000"/>
                        </a:lnSpc>
                        <a:spcAft>
                          <a:spcPts val="0"/>
                        </a:spcAft>
                      </a:pPr>
                      <a:r>
                        <a:rPr lang="en-US" sz="2000" dirty="0">
                          <a:latin typeface="Times New Roman"/>
                          <a:ea typeface="Calibri"/>
                          <a:cs typeface="Arial"/>
                        </a:rPr>
                        <a:t>2. He went the bank.</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546">
                <a:tc>
                  <a:txBody>
                    <a:bodyPr/>
                    <a:lstStyle/>
                    <a:p>
                      <a:pPr algn="l" rtl="0">
                        <a:lnSpc>
                          <a:spcPct val="115000"/>
                        </a:lnSpc>
                        <a:spcAft>
                          <a:spcPts val="0"/>
                        </a:spcAft>
                      </a:pPr>
                      <a:r>
                        <a:rPr lang="en-US" sz="2000" dirty="0">
                          <a:latin typeface="Times New Roman"/>
                          <a:ea typeface="Calibri"/>
                          <a:cs typeface="Arial"/>
                        </a:rPr>
                        <a:t>Addition</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latin typeface="Times New Roman"/>
                          <a:ea typeface="Calibri"/>
                          <a:cs typeface="Arial"/>
                        </a:rPr>
                        <a:t>The presence of an item that must not appear in well-formed utterances.</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latin typeface="Times New Roman"/>
                          <a:ea typeface="Calibri"/>
                          <a:cs typeface="Arial"/>
                        </a:rPr>
                        <a:t>1. Does he can swim?</a:t>
                      </a:r>
                      <a:endParaRPr lang="en-US" sz="1800" dirty="0">
                        <a:latin typeface="Calibri"/>
                        <a:ea typeface="Calibri"/>
                        <a:cs typeface="Arial"/>
                      </a:endParaRPr>
                    </a:p>
                    <a:p>
                      <a:pPr algn="l" rtl="0">
                        <a:lnSpc>
                          <a:spcPct val="115000"/>
                        </a:lnSpc>
                        <a:spcAft>
                          <a:spcPts val="0"/>
                        </a:spcAft>
                      </a:pPr>
                      <a:r>
                        <a:rPr lang="en-US" sz="2000" dirty="0">
                          <a:latin typeface="Times New Roman"/>
                          <a:ea typeface="Calibri"/>
                          <a:cs typeface="Arial"/>
                        </a:rPr>
                        <a:t>2. The London</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031">
                <a:tc>
                  <a:txBody>
                    <a:bodyPr/>
                    <a:lstStyle/>
                    <a:p>
                      <a:pPr algn="l" rtl="0">
                        <a:lnSpc>
                          <a:spcPct val="115000"/>
                        </a:lnSpc>
                        <a:spcAft>
                          <a:spcPts val="0"/>
                        </a:spcAft>
                      </a:pPr>
                      <a:r>
                        <a:rPr lang="en-US" sz="2000">
                          <a:latin typeface="Times New Roman"/>
                          <a:ea typeface="Calibri"/>
                          <a:cs typeface="Arial"/>
                        </a:rPr>
                        <a:t>Misinformation</a:t>
                      </a:r>
                      <a:r>
                        <a:rPr lang="fr-FR" sz="2000">
                          <a:latin typeface="Times New Roman"/>
                          <a:ea typeface="Calibri"/>
                          <a:cs typeface="Arial"/>
                        </a:rPr>
                        <a:t>(selection)</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a:latin typeface="Times New Roman"/>
                          <a:ea typeface="Calibri"/>
                          <a:cs typeface="Arial"/>
                        </a:rPr>
                        <a:t>Use of one grammatical form instead of another.</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latin typeface="Times New Roman"/>
                          <a:ea typeface="Calibri"/>
                          <a:cs typeface="Arial"/>
                        </a:rPr>
                        <a:t>The dog </a:t>
                      </a:r>
                      <a:r>
                        <a:rPr lang="en-US" sz="2000" dirty="0" err="1">
                          <a:latin typeface="Times New Roman"/>
                          <a:ea typeface="Calibri"/>
                          <a:cs typeface="Arial"/>
                        </a:rPr>
                        <a:t>ated</a:t>
                      </a:r>
                      <a:r>
                        <a:rPr lang="en-US" sz="2000" dirty="0">
                          <a:latin typeface="Times New Roman"/>
                          <a:ea typeface="Calibri"/>
                          <a:cs typeface="Arial"/>
                        </a:rPr>
                        <a:t> the chicken.</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031">
                <a:tc>
                  <a:txBody>
                    <a:bodyPr/>
                    <a:lstStyle/>
                    <a:p>
                      <a:pPr algn="l" rtl="0">
                        <a:lnSpc>
                          <a:spcPct val="115000"/>
                        </a:lnSpc>
                        <a:spcAft>
                          <a:spcPts val="0"/>
                        </a:spcAft>
                      </a:pPr>
                      <a:r>
                        <a:rPr lang="en-US" sz="2000">
                          <a:latin typeface="Times New Roman"/>
                          <a:ea typeface="Calibri"/>
                          <a:cs typeface="Arial"/>
                        </a:rPr>
                        <a:t>Misordering</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a:latin typeface="Times New Roman"/>
                          <a:ea typeface="Calibri"/>
                          <a:cs typeface="Arial"/>
                        </a:rPr>
                        <a:t>Putting words in a wrong order.</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latin typeface="Times New Roman"/>
                          <a:ea typeface="Calibri"/>
                          <a:cs typeface="Arial"/>
                        </a:rPr>
                        <a:t>1. What daddy is doing?</a:t>
                      </a:r>
                      <a:endParaRPr lang="en-US" sz="1800" dirty="0">
                        <a:latin typeface="Calibri"/>
                        <a:ea typeface="Calibri"/>
                        <a:cs typeface="Arial"/>
                      </a:endParaRPr>
                    </a:p>
                    <a:p>
                      <a:pPr algn="l" rtl="0">
                        <a:lnSpc>
                          <a:spcPct val="115000"/>
                        </a:lnSpc>
                        <a:spcAft>
                          <a:spcPts val="0"/>
                        </a:spcAft>
                      </a:pPr>
                      <a:r>
                        <a:rPr lang="en-US" sz="2000" dirty="0">
                          <a:latin typeface="Times New Roman"/>
                          <a:ea typeface="Calibri"/>
                          <a:cs typeface="Arial"/>
                        </a:rPr>
                        <a:t>2. Key car</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357166"/>
            <a:ext cx="8715436" cy="5970865"/>
          </a:xfrm>
          <a:prstGeom prst="rect">
            <a:avLst/>
          </a:prstGeom>
          <a:noFill/>
        </p:spPr>
        <p:txBody>
          <a:bodyPr wrap="square" rtlCol="1">
            <a:spAutoFit/>
          </a:bodyPr>
          <a:lstStyle/>
          <a:p>
            <a:pPr algn="l" rtl="0"/>
            <a:endParaRPr lang="en-US" sz="2800" dirty="0" smtClean="0"/>
          </a:p>
          <a:p>
            <a:pPr algn="l" rtl="0"/>
            <a:endParaRPr lang="en-US" sz="2800" dirty="0" smtClean="0"/>
          </a:p>
          <a:p>
            <a:pPr algn="l" rtl="0"/>
            <a:r>
              <a:rPr lang="en-US" sz="2800" dirty="0" err="1" smtClean="0"/>
              <a:t>Corder</a:t>
            </a:r>
            <a:r>
              <a:rPr lang="en-US" sz="2800" dirty="0" smtClean="0"/>
              <a:t> distinguishes three types of errors according to their </a:t>
            </a:r>
            <a:r>
              <a:rPr lang="en-US" sz="2800" dirty="0" err="1" smtClean="0"/>
              <a:t>systematicity</a:t>
            </a:r>
            <a:r>
              <a:rPr lang="en-US" sz="2800" dirty="0" smtClean="0"/>
              <a:t>:</a:t>
            </a:r>
          </a:p>
          <a:p>
            <a:pPr algn="l" rtl="0"/>
            <a:endParaRPr lang="en-US" sz="2800" dirty="0" smtClean="0"/>
          </a:p>
          <a:p>
            <a:pPr marL="571500" lvl="0" indent="-571500" algn="l" rtl="0">
              <a:buFont typeface="+mj-lt"/>
              <a:buAutoNum type="romanUcPeriod"/>
            </a:pPr>
            <a:r>
              <a:rPr lang="en-US" sz="2800" dirty="0" smtClean="0"/>
              <a:t>Pre-systematic errors occur when the learner is unaware of the existence of a particular rule in the TL. These are random.</a:t>
            </a:r>
          </a:p>
          <a:p>
            <a:pPr marL="571500" lvl="0" indent="-571500" algn="l" rtl="0">
              <a:buFont typeface="+mj-lt"/>
              <a:buAutoNum type="romanUcPeriod"/>
            </a:pPr>
            <a:r>
              <a:rPr lang="en-US" sz="2800" dirty="0" smtClean="0"/>
              <a:t>Systematic errors occur when the learner has discovered a rule but it is the wrong one.</a:t>
            </a:r>
          </a:p>
          <a:p>
            <a:pPr marL="571500" lvl="0" indent="-571500" algn="l" rtl="0">
              <a:buFont typeface="+mj-lt"/>
              <a:buAutoNum type="romanUcPeriod"/>
            </a:pPr>
            <a:r>
              <a:rPr lang="en-US" sz="2800" dirty="0" smtClean="0"/>
              <a:t>Post-systematic errors occur when the learner knows the correct TL rule but uses it inconsistently (i.e. makes a mistake).</a:t>
            </a:r>
          </a:p>
          <a:p>
            <a:endParaRPr lang="ar-SA"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7"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
                                            <p:txEl>
                                              <p:pRg st="4" end="4"/>
                                            </p:txEl>
                                          </p:spTgt>
                                        </p:tgtEl>
                                        <p:attrNameLst>
                                          <p:attrName>style.visibility</p:attrName>
                                        </p:attrNameLst>
                                      </p:cBhvr>
                                      <p:to>
                                        <p:strVal val="visible"/>
                                      </p:to>
                                    </p:set>
                                    <p:anim calcmode="discrete" valueType="clr">
                                      <p:cBhvr override="childStyle">
                                        <p:cTn id="14" dur="80"/>
                                        <p:tgtEl>
                                          <p:spTgt spid="2">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xEl>
                                              <p:pRg st="4" end="4"/>
                                            </p:txEl>
                                          </p:spTgt>
                                        </p:tgtEl>
                                        <p:attrNameLst>
                                          <p:attrName>fillcolor</p:attrName>
                                        </p:attrNameLst>
                                      </p:cBhvr>
                                      <p:tavLst>
                                        <p:tav tm="0">
                                          <p:val>
                                            <p:clrVal>
                                              <a:schemeClr val="accent2"/>
                                            </p:clrVal>
                                          </p:val>
                                        </p:tav>
                                        <p:tav tm="50000">
                                          <p:val>
                                            <p:clrVal>
                                              <a:schemeClr val="hlink"/>
                                            </p:clrVal>
                                          </p:val>
                                        </p:tav>
                                      </p:tavLst>
                                    </p:anim>
                                    <p:set>
                                      <p:cBhvr>
                                        <p:cTn id="16" dur="80"/>
                                        <p:tgtEl>
                                          <p:spTgt spid="2">
                                            <p:txEl>
                                              <p:pRg st="4" end="4"/>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
                                            <p:txEl>
                                              <p:pRg st="5" end="5"/>
                                            </p:txEl>
                                          </p:spTgt>
                                        </p:tgtEl>
                                        <p:attrNameLst>
                                          <p:attrName>style.visibility</p:attrName>
                                        </p:attrNameLst>
                                      </p:cBhvr>
                                      <p:to>
                                        <p:strVal val="visible"/>
                                      </p:to>
                                    </p:set>
                                    <p:anim calcmode="discrete" valueType="clr">
                                      <p:cBhvr override="childStyle">
                                        <p:cTn id="21" dur="80"/>
                                        <p:tgtEl>
                                          <p:spTgt spid="2">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2">
                                            <p:txEl>
                                              <p:pRg st="5" end="5"/>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
                                            <p:txEl>
                                              <p:pRg st="6" end="6"/>
                                            </p:txEl>
                                          </p:spTgt>
                                        </p:tgtEl>
                                        <p:attrNameLst>
                                          <p:attrName>style.visibility</p:attrName>
                                        </p:attrNameLst>
                                      </p:cBhvr>
                                      <p:to>
                                        <p:strVal val="visible"/>
                                      </p:to>
                                    </p:set>
                                    <p:anim calcmode="discrete" valueType="clr">
                                      <p:cBhvr override="childStyle">
                                        <p:cTn id="28" dur="80"/>
                                        <p:tgtEl>
                                          <p:spTgt spid="2">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
                                            <p:txEl>
                                              <p:pRg st="6" end="6"/>
                                            </p:txEl>
                                          </p:spTgt>
                                        </p:tgtEl>
                                        <p:attrNameLst>
                                          <p:attrName>fillcolor</p:attrName>
                                        </p:attrNameLst>
                                      </p:cBhvr>
                                      <p:tavLst>
                                        <p:tav tm="0">
                                          <p:val>
                                            <p:clrVal>
                                              <a:schemeClr val="accent2"/>
                                            </p:clrVal>
                                          </p:val>
                                        </p:tav>
                                        <p:tav tm="50000">
                                          <p:val>
                                            <p:clrVal>
                                              <a:schemeClr val="hlink"/>
                                            </p:clrVal>
                                          </p:val>
                                        </p:tav>
                                      </p:tavLst>
                                    </p:anim>
                                    <p:set>
                                      <p:cBhvr>
                                        <p:cTn id="30" dur="80"/>
                                        <p:tgtEl>
                                          <p:spTgt spid="2">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285728"/>
            <a:ext cx="8429684" cy="6247864"/>
          </a:xfrm>
          <a:prstGeom prst="rect">
            <a:avLst/>
          </a:prstGeom>
          <a:noFill/>
        </p:spPr>
        <p:txBody>
          <a:bodyPr wrap="square" rtlCol="1">
            <a:spAutoFit/>
          </a:bodyPr>
          <a:lstStyle/>
          <a:p>
            <a:pPr algn="l" rtl="0"/>
            <a:r>
              <a:rPr lang="en-US" dirty="0" smtClean="0"/>
              <a:t> </a:t>
            </a:r>
          </a:p>
          <a:p>
            <a:pPr algn="l" rtl="0"/>
            <a:endParaRPr lang="en-US" sz="2800" dirty="0" smtClean="0"/>
          </a:p>
          <a:p>
            <a:pPr algn="l" rtl="0"/>
            <a:r>
              <a:rPr lang="en-US" sz="2800" dirty="0" err="1" smtClean="0"/>
              <a:t>Erdogan</a:t>
            </a:r>
            <a:r>
              <a:rPr lang="en-US" sz="2800" dirty="0" smtClean="0"/>
              <a:t> also distinguishes between the global and local errors. He indicates that global errors might hinder communication by preventing understanding of the intended meaning. Below is such an instance:</a:t>
            </a:r>
          </a:p>
          <a:p>
            <a:pPr algn="l" rtl="0"/>
            <a:r>
              <a:rPr lang="en-US" sz="2800" dirty="0" smtClean="0"/>
              <a:t>" I like bus but my friend said so not that we must be late for school."</a:t>
            </a:r>
          </a:p>
          <a:p>
            <a:pPr algn="l" rtl="0"/>
            <a:r>
              <a:rPr lang="en-US" sz="2800" dirty="0" smtClean="0"/>
              <a:t>In contrast, local errors might not stop comprehension of the intended meaning in the event that only a slight breach in a single part of the sentence, hence enabling a correct assumption by the listener. Below is such an example:</a:t>
            </a:r>
          </a:p>
          <a:p>
            <a:pPr algn="l" rtl="0"/>
            <a:r>
              <a:rPr lang="en-US" sz="2800" dirty="0" smtClean="0"/>
              <a:t>" If I hear from him, I would let you know."</a:t>
            </a:r>
          </a:p>
          <a:p>
            <a:endParaRPr lang="ar-SA"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000"/>
                                        <p:tgtEl>
                                          <p:spTgt spid="2">
                                            <p:txEl>
                                              <p:pRg st="3" end="3"/>
                                            </p:txEl>
                                          </p:spTgt>
                                        </p:tgtEl>
                                      </p:cBhvr>
                                    </p:animEffect>
                                    <p:anim calcmode="lin" valueType="num">
                                      <p:cBhvr>
                                        <p:cTn id="1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1000"/>
                                        <p:tgtEl>
                                          <p:spTgt spid="2">
                                            <p:txEl>
                                              <p:pRg st="5" end="5"/>
                                            </p:txEl>
                                          </p:spTgt>
                                        </p:tgtEl>
                                      </p:cBhvr>
                                    </p:animEffect>
                                    <p:anim calcmode="lin" valueType="num">
                                      <p:cBhvr>
                                        <p:cTn id="2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1571612"/>
            <a:ext cx="8715436" cy="6124754"/>
          </a:xfrm>
          <a:prstGeom prst="rect">
            <a:avLst/>
          </a:prstGeom>
          <a:noFill/>
        </p:spPr>
        <p:txBody>
          <a:bodyPr wrap="square" rtlCol="1">
            <a:spAutoFit/>
          </a:bodyPr>
          <a:lstStyle/>
          <a:p>
            <a:pPr algn="l" rtl="0"/>
            <a:r>
              <a:rPr lang="en-US" sz="2400" dirty="0" smtClean="0"/>
              <a:t>Explaining the nature of errors is a fundamental issue in SLA. Ellis declares that " explaining errors involves determining their sources in order to account for why they were made."</a:t>
            </a:r>
          </a:p>
          <a:p>
            <a:pPr algn="l" rtl="0"/>
            <a:r>
              <a:rPr lang="en-US" sz="2800" dirty="0" err="1" smtClean="0">
                <a:solidFill>
                  <a:srgbClr val="00B050"/>
                </a:solidFill>
              </a:rPr>
              <a:t>Interlingual</a:t>
            </a:r>
            <a:r>
              <a:rPr lang="en-US" sz="2800" dirty="0" smtClean="0">
                <a:solidFill>
                  <a:srgbClr val="00B050"/>
                </a:solidFill>
              </a:rPr>
              <a:t> Errors</a:t>
            </a:r>
          </a:p>
          <a:p>
            <a:pPr algn="l" rtl="0"/>
            <a:r>
              <a:rPr lang="en-US" sz="2400" dirty="0" smtClean="0"/>
              <a:t>Errors which are caused by the impact of the MT are called </a:t>
            </a:r>
            <a:r>
              <a:rPr lang="en-US" sz="2400" dirty="0" err="1" smtClean="0"/>
              <a:t>interlingual</a:t>
            </a:r>
            <a:r>
              <a:rPr lang="en-US" sz="2400" dirty="0" smtClean="0"/>
              <a:t> errors. </a:t>
            </a:r>
          </a:p>
          <a:p>
            <a:pPr algn="l" rtl="0"/>
            <a:r>
              <a:rPr lang="en-US" sz="2800" dirty="0" err="1" smtClean="0">
                <a:solidFill>
                  <a:srgbClr val="00B050"/>
                </a:solidFill>
              </a:rPr>
              <a:t>Intralingual</a:t>
            </a:r>
            <a:r>
              <a:rPr lang="en-US" sz="2800" dirty="0" smtClean="0">
                <a:solidFill>
                  <a:srgbClr val="00B050"/>
                </a:solidFill>
              </a:rPr>
              <a:t> Errors</a:t>
            </a:r>
          </a:p>
          <a:p>
            <a:pPr algn="l" rtl="0"/>
            <a:r>
              <a:rPr lang="en-US" sz="2400" dirty="0" smtClean="0"/>
              <a:t>Errors that are caused by the effect of the TL , are called </a:t>
            </a:r>
            <a:r>
              <a:rPr lang="en-US" sz="2400" dirty="0" err="1" smtClean="0"/>
              <a:t>intralingual</a:t>
            </a:r>
            <a:r>
              <a:rPr lang="en-US" sz="2400" dirty="0" smtClean="0"/>
              <a:t> errors. </a:t>
            </a:r>
          </a:p>
          <a:p>
            <a:pPr algn="l" rtl="0"/>
            <a:r>
              <a:rPr lang="en-US" sz="2400" dirty="0" smtClean="0"/>
              <a:t>Overgeneralization</a:t>
            </a:r>
          </a:p>
          <a:p>
            <a:pPr algn="l" rtl="0"/>
            <a:r>
              <a:rPr lang="en-US" sz="2400" dirty="0" smtClean="0"/>
              <a:t>Ignorance of Rule Restrictions</a:t>
            </a:r>
          </a:p>
          <a:p>
            <a:pPr algn="l" rtl="0"/>
            <a:r>
              <a:rPr lang="en-US" sz="2400" dirty="0" smtClean="0"/>
              <a:t>Incomplete Application of Rules</a:t>
            </a:r>
          </a:p>
          <a:p>
            <a:pPr algn="l" rtl="0"/>
            <a:r>
              <a:rPr lang="en-US" sz="2400" dirty="0" smtClean="0"/>
              <a:t>False concepts Hypothesis</a:t>
            </a:r>
          </a:p>
          <a:p>
            <a:pPr algn="l" rtl="0"/>
            <a:endParaRPr lang="en-US" dirty="0" smtClean="0"/>
          </a:p>
          <a:p>
            <a:pPr algn="l" rtl="0"/>
            <a:endParaRPr lang="en-US" dirty="0" smtClean="0"/>
          </a:p>
          <a:p>
            <a:pPr algn="l" rtl="0"/>
            <a:endParaRPr lang="en-US" dirty="0" smtClean="0"/>
          </a:p>
          <a:p>
            <a:endParaRPr lang="ar-SA" dirty="0"/>
          </a:p>
        </p:txBody>
      </p:sp>
      <p:sp>
        <p:nvSpPr>
          <p:cNvPr id="3" name="مستطيل 2"/>
          <p:cNvSpPr/>
          <p:nvPr/>
        </p:nvSpPr>
        <p:spPr>
          <a:xfrm>
            <a:off x="785786" y="428604"/>
            <a:ext cx="8001056" cy="769441"/>
          </a:xfrm>
          <a:prstGeom prst="rect">
            <a:avLst/>
          </a:prstGeom>
          <a:noFill/>
        </p:spPr>
        <p:txBody>
          <a:bodyPr wrap="squar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rgbClr val="FF0000"/>
                </a:solidFill>
                <a:effectLst/>
              </a:rPr>
              <a:t>5.4. Explanation of  Errors</a:t>
            </a:r>
            <a:endParaRPr lang="ar-SA" sz="44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6"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2">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2">
                                            <p:txEl>
                                              <p:pRg st="1" end="1"/>
                                            </p:txEl>
                                          </p:spTgt>
                                        </p:tgtEl>
                                        <p:attrNameLst>
                                          <p:attrName>ppt_x</p:attrName>
                                        </p:attrNameLst>
                                      </p:cBhvr>
                                    </p:anim>
                                    <p:anim from="0" to="-1.0" calcmode="lin" valueType="num">
                                      <p:cBhvr>
                                        <p:cTn id="24" dur="200" decel="50000" autoRev="1" fill="hold">
                                          <p:stCondLst>
                                            <p:cond delay="600"/>
                                          </p:stCondLst>
                                        </p:cTn>
                                        <p:tgtEl>
                                          <p:spTgt spid="2">
                                            <p:txEl>
                                              <p:pRg st="1" end="1"/>
                                            </p:txEl>
                                          </p:spTgt>
                                        </p:tgtEl>
                                        <p:attrNameLst>
                                          <p:attrName>xshear</p:attrName>
                                        </p:attrNameLst>
                                      </p:cBhvr>
                                    </p:anim>
                                    <p:animScale>
                                      <p:cBhvr>
                                        <p:cTn id="25" dur="200" decel="100000" autoRev="1" fill="hold">
                                          <p:stCondLst>
                                            <p:cond delay="600"/>
                                          </p:stCondLst>
                                        </p:cTn>
                                        <p:tgtEl>
                                          <p:spTgt spid="2">
                                            <p:txEl>
                                              <p:pRg st="1" end="1"/>
                                            </p:txEl>
                                          </p:spTgt>
                                        </p:tgtEl>
                                      </p:cBhvr>
                                      <p:from x="100000" y="100000"/>
                                      <p:to x="80000" y="100000"/>
                                    </p:animScale>
                                    <p:anim by="(#ppt_h/3+#ppt_w*0.1)" calcmode="lin" valueType="num">
                                      <p:cBhvr additive="sum">
                                        <p:cTn id="26" dur="200" decel="100000" autoRev="1" fill="hold">
                                          <p:stCondLst>
                                            <p:cond delay="600"/>
                                          </p:stCondLst>
                                        </p:cTn>
                                        <p:tgtEl>
                                          <p:spTgt spid="2">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34" dur="1000"/>
                                        <p:tgtEl>
                                          <p:spTgt spid="2">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2">
                                            <p:txEl>
                                              <p:pRg st="3" end="3"/>
                                            </p:txEl>
                                          </p:spTgt>
                                        </p:tgtEl>
                                        <p:attrNameLst>
                                          <p:attrName>ppt_x</p:attrName>
                                        </p:attrNameLst>
                                      </p:cBhvr>
                                    </p:anim>
                                    <p:anim from="0" to="-1.0" calcmode="lin" valueType="num">
                                      <p:cBhvr>
                                        <p:cTn id="40" dur="200" decel="50000" autoRev="1" fill="hold">
                                          <p:stCondLst>
                                            <p:cond delay="600"/>
                                          </p:stCondLst>
                                        </p:cTn>
                                        <p:tgtEl>
                                          <p:spTgt spid="2">
                                            <p:txEl>
                                              <p:pRg st="3" end="3"/>
                                            </p:txEl>
                                          </p:spTgt>
                                        </p:tgtEl>
                                        <p:attrNameLst>
                                          <p:attrName>xshear</p:attrName>
                                        </p:attrNameLst>
                                      </p:cBhvr>
                                    </p:anim>
                                    <p:animScale>
                                      <p:cBhvr>
                                        <p:cTn id="41" dur="200" decel="100000" autoRev="1" fill="hold">
                                          <p:stCondLst>
                                            <p:cond delay="600"/>
                                          </p:stCondLst>
                                        </p:cTn>
                                        <p:tgtEl>
                                          <p:spTgt spid="2">
                                            <p:txEl>
                                              <p:pRg st="3" end="3"/>
                                            </p:txEl>
                                          </p:spTgt>
                                        </p:tgtEl>
                                      </p:cBhvr>
                                      <p:from x="100000" y="100000"/>
                                      <p:to x="80000" y="100000"/>
                                    </p:animScale>
                                    <p:anim by="(#ppt_h/3+#ppt_w*0.1)" calcmode="lin" valueType="num">
                                      <p:cBhvr additive="sum">
                                        <p:cTn id="42" dur="200" decel="100000" autoRev="1" fill="hold">
                                          <p:stCondLst>
                                            <p:cond delay="600"/>
                                          </p:stCondLst>
                                        </p:cTn>
                                        <p:tgtEl>
                                          <p:spTgt spid="2">
                                            <p:txEl>
                                              <p:pRg st="3" end="3"/>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48" presetClass="entr" presetSubtype="0" accel="50000"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 calcmode="lin" valueType="num">
                                      <p:cBhvr>
                                        <p:cTn id="47" dur="1000" fill="hold"/>
                                        <p:tgtEl>
                                          <p:spTgt spid="2">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2">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2">
                                            <p:txEl>
                                              <p:pRg st="4" end="4"/>
                                            </p:txEl>
                                          </p:spTgt>
                                        </p:tgtEl>
                                        <p:attrNameLst>
                                          <p:attrName>ppt_y</p:attrName>
                                        </p:attrNameLst>
                                      </p:cBhvr>
                                      <p:tavLst>
                                        <p:tav tm="0">
                                          <p:val>
                                            <p:strVal val="#ppt_y"/>
                                          </p:val>
                                        </p:tav>
                                        <p:tav tm="100000">
                                          <p:val>
                                            <p:strVal val="#ppt_y"/>
                                          </p:val>
                                        </p:tav>
                                      </p:tavLst>
                                    </p:anim>
                                    <p:animEffect transition="in" filter="fade">
                                      <p:cBhvr>
                                        <p:cTn id="50" dur="1000"/>
                                        <p:tgtEl>
                                          <p:spTgt spid="2">
                                            <p:txEl>
                                              <p:pRg st="4" end="4"/>
                                            </p:txEl>
                                          </p:spTgt>
                                        </p:tgtEl>
                                      </p:cBhvr>
                                    </p:animEffect>
                                  </p:childTnLst>
                                </p:cTn>
                              </p:par>
                              <p:par>
                                <p:cTn id="51" presetID="48" presetClass="entr" presetSubtype="0" accel="50000" fill="hold" nodeType="withEffect">
                                  <p:stCondLst>
                                    <p:cond delay="0"/>
                                  </p:stCondLst>
                                  <p:childTnLst>
                                    <p:set>
                                      <p:cBhvr>
                                        <p:cTn id="52" dur="1" fill="hold">
                                          <p:stCondLst>
                                            <p:cond delay="0"/>
                                          </p:stCondLst>
                                        </p:cTn>
                                        <p:tgtEl>
                                          <p:spTgt spid="2">
                                            <p:txEl>
                                              <p:pRg st="5" end="5"/>
                                            </p:txEl>
                                          </p:spTgt>
                                        </p:tgtEl>
                                        <p:attrNameLst>
                                          <p:attrName>style.visibility</p:attrName>
                                        </p:attrNameLst>
                                      </p:cBhvr>
                                      <p:to>
                                        <p:strVal val="visible"/>
                                      </p:to>
                                    </p:set>
                                    <p:anim calcmode="lin" valueType="num">
                                      <p:cBhvr>
                                        <p:cTn id="53" dur="1000" fill="hold"/>
                                        <p:tgtEl>
                                          <p:spTgt spid="2">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4" dur="1000" fill="hold"/>
                                        <p:tgtEl>
                                          <p:spTgt spid="2">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5" dur="1000" fill="hold"/>
                                        <p:tgtEl>
                                          <p:spTgt spid="2">
                                            <p:txEl>
                                              <p:pRg st="5" end="5"/>
                                            </p:txEl>
                                          </p:spTgt>
                                        </p:tgtEl>
                                        <p:attrNameLst>
                                          <p:attrName>ppt_y</p:attrName>
                                        </p:attrNameLst>
                                      </p:cBhvr>
                                      <p:tavLst>
                                        <p:tav tm="0">
                                          <p:val>
                                            <p:strVal val="#ppt_y"/>
                                          </p:val>
                                        </p:tav>
                                        <p:tav tm="100000">
                                          <p:val>
                                            <p:strVal val="#ppt_y"/>
                                          </p:val>
                                        </p:tav>
                                      </p:tavLst>
                                    </p:anim>
                                    <p:animEffect transition="in" filter="fade">
                                      <p:cBhvr>
                                        <p:cTn id="56" dur="1000"/>
                                        <p:tgtEl>
                                          <p:spTgt spid="2">
                                            <p:txEl>
                                              <p:pRg st="5" end="5"/>
                                            </p:txEl>
                                          </p:spTgt>
                                        </p:tgtEl>
                                      </p:cBhvr>
                                    </p:animEffect>
                                  </p:childTnLst>
                                </p:cTn>
                              </p:par>
                              <p:par>
                                <p:cTn id="57" presetID="48" presetClass="entr" presetSubtype="0" accel="50000" fill="hold" nodeType="withEffect">
                                  <p:stCondLst>
                                    <p:cond delay="0"/>
                                  </p:stCondLst>
                                  <p:childTnLst>
                                    <p:set>
                                      <p:cBhvr>
                                        <p:cTn id="58" dur="1" fill="hold">
                                          <p:stCondLst>
                                            <p:cond delay="0"/>
                                          </p:stCondLst>
                                        </p:cTn>
                                        <p:tgtEl>
                                          <p:spTgt spid="2">
                                            <p:txEl>
                                              <p:pRg st="6" end="6"/>
                                            </p:txEl>
                                          </p:spTgt>
                                        </p:tgtEl>
                                        <p:attrNameLst>
                                          <p:attrName>style.visibility</p:attrName>
                                        </p:attrNameLst>
                                      </p:cBhvr>
                                      <p:to>
                                        <p:strVal val="visible"/>
                                      </p:to>
                                    </p:set>
                                    <p:anim calcmode="lin" valueType="num">
                                      <p:cBhvr>
                                        <p:cTn id="59" dur="1000" fill="hold"/>
                                        <p:tgtEl>
                                          <p:spTgt spid="2">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0" dur="1000" fill="hold"/>
                                        <p:tgtEl>
                                          <p:spTgt spid="2">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1" dur="1000" fill="hold"/>
                                        <p:tgtEl>
                                          <p:spTgt spid="2">
                                            <p:txEl>
                                              <p:pRg st="6" end="6"/>
                                            </p:txEl>
                                          </p:spTgt>
                                        </p:tgtEl>
                                        <p:attrNameLst>
                                          <p:attrName>ppt_y</p:attrName>
                                        </p:attrNameLst>
                                      </p:cBhvr>
                                      <p:tavLst>
                                        <p:tav tm="0">
                                          <p:val>
                                            <p:strVal val="#ppt_y"/>
                                          </p:val>
                                        </p:tav>
                                        <p:tav tm="100000">
                                          <p:val>
                                            <p:strVal val="#ppt_y"/>
                                          </p:val>
                                        </p:tav>
                                      </p:tavLst>
                                    </p:anim>
                                    <p:animEffect transition="in" filter="fade">
                                      <p:cBhvr>
                                        <p:cTn id="62" dur="1000"/>
                                        <p:tgtEl>
                                          <p:spTgt spid="2">
                                            <p:txEl>
                                              <p:pRg st="6" end="6"/>
                                            </p:txEl>
                                          </p:spTgt>
                                        </p:tgtEl>
                                      </p:cBhvr>
                                    </p:animEffect>
                                  </p:childTnLst>
                                </p:cTn>
                              </p:par>
                              <p:par>
                                <p:cTn id="63" presetID="48" presetClass="entr" presetSubtype="0" accel="50000" fill="hold" nodeType="withEffect">
                                  <p:stCondLst>
                                    <p:cond delay="0"/>
                                  </p:stCondLst>
                                  <p:childTnLst>
                                    <p:set>
                                      <p:cBhvr>
                                        <p:cTn id="64" dur="1" fill="hold">
                                          <p:stCondLst>
                                            <p:cond delay="0"/>
                                          </p:stCondLst>
                                        </p:cTn>
                                        <p:tgtEl>
                                          <p:spTgt spid="2">
                                            <p:txEl>
                                              <p:pRg st="7" end="7"/>
                                            </p:txEl>
                                          </p:spTgt>
                                        </p:tgtEl>
                                        <p:attrNameLst>
                                          <p:attrName>style.visibility</p:attrName>
                                        </p:attrNameLst>
                                      </p:cBhvr>
                                      <p:to>
                                        <p:strVal val="visible"/>
                                      </p:to>
                                    </p:set>
                                    <p:anim calcmode="lin" valueType="num">
                                      <p:cBhvr>
                                        <p:cTn id="65" dur="1000" fill="hold"/>
                                        <p:tgtEl>
                                          <p:spTgt spid="2">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1000" fill="hold"/>
                                        <p:tgtEl>
                                          <p:spTgt spid="2">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67" dur="1000" fill="hold"/>
                                        <p:tgtEl>
                                          <p:spTgt spid="2">
                                            <p:txEl>
                                              <p:pRg st="7" end="7"/>
                                            </p:txEl>
                                          </p:spTgt>
                                        </p:tgtEl>
                                        <p:attrNameLst>
                                          <p:attrName>ppt_y</p:attrName>
                                        </p:attrNameLst>
                                      </p:cBhvr>
                                      <p:tavLst>
                                        <p:tav tm="0">
                                          <p:val>
                                            <p:strVal val="#ppt_y"/>
                                          </p:val>
                                        </p:tav>
                                        <p:tav tm="100000">
                                          <p:val>
                                            <p:strVal val="#ppt_y"/>
                                          </p:val>
                                        </p:tav>
                                      </p:tavLst>
                                    </p:anim>
                                    <p:animEffect transition="in" filter="fade">
                                      <p:cBhvr>
                                        <p:cTn id="68" dur="1000"/>
                                        <p:tgtEl>
                                          <p:spTgt spid="2">
                                            <p:txEl>
                                              <p:pRg st="7" end="7"/>
                                            </p:txEl>
                                          </p:spTgt>
                                        </p:tgtEl>
                                      </p:cBhvr>
                                    </p:animEffect>
                                  </p:childTnLst>
                                </p:cTn>
                              </p:par>
                              <p:par>
                                <p:cTn id="69" presetID="48" presetClass="entr" presetSubtype="0" accel="50000" fill="hold" nodeType="with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 calcmode="lin" valueType="num">
                                      <p:cBhvr>
                                        <p:cTn id="71" dur="1000" fill="hold"/>
                                        <p:tgtEl>
                                          <p:spTgt spid="2">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2" dur="1000" fill="hold"/>
                                        <p:tgtEl>
                                          <p:spTgt spid="2">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73" dur="1000" fill="hold"/>
                                        <p:tgtEl>
                                          <p:spTgt spid="2">
                                            <p:txEl>
                                              <p:pRg st="8" end="8"/>
                                            </p:txEl>
                                          </p:spTgt>
                                        </p:tgtEl>
                                        <p:attrNameLst>
                                          <p:attrName>ppt_y</p:attrName>
                                        </p:attrNameLst>
                                      </p:cBhvr>
                                      <p:tavLst>
                                        <p:tav tm="0">
                                          <p:val>
                                            <p:strVal val="#ppt_y"/>
                                          </p:val>
                                        </p:tav>
                                        <p:tav tm="100000">
                                          <p:val>
                                            <p:strVal val="#ppt_y"/>
                                          </p:val>
                                        </p:tav>
                                      </p:tavLst>
                                    </p:anim>
                                    <p:animEffect transition="in" filter="fade">
                                      <p:cBhvr>
                                        <p:cTn id="74"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214282" y="1357298"/>
            <a:ext cx="7786742" cy="3643338"/>
          </a:xfrm>
          <a:prstGeom prst="flowChartPunchedTape">
            <a:avLst/>
          </a:prstGeom>
          <a:solidFill>
            <a:srgbClr val="92D05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 name="مستطيل 2"/>
          <p:cNvSpPr/>
          <p:nvPr/>
        </p:nvSpPr>
        <p:spPr>
          <a:xfrm>
            <a:off x="-214346" y="2357430"/>
            <a:ext cx="8478195" cy="1754326"/>
          </a:xfrm>
          <a:prstGeom prst="rect">
            <a:avLst/>
          </a:prstGeom>
          <a:noFill/>
        </p:spPr>
        <p:txBody>
          <a:bodyPr wrap="squar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t>
            </a:r>
            <a:r>
              <a:rPr lang="fr-F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anks</a:t>
            </a:r>
            <a:r>
              <a:rPr lang="fr-F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for </a:t>
            </a:r>
            <a:r>
              <a:rPr lang="fr-F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a:t>
            </a:r>
            <a:r>
              <a:rPr lang="fr-F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attention</a:t>
            </a:r>
            <a:endParaRPr lang="ar-SA"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0" end="0"/>
                                            </p:txEl>
                                          </p:spTgt>
                                        </p:tgtEl>
                                        <p:attrNameLst>
                                          <p:attrName>ppt_w</p:attrName>
                                        </p:attrNameLst>
                                      </p:cBhvr>
                                    </p:anim>
                                    <p:anim by="(#ppt_w*0.50)" calcmode="lin" valueType="num">
                                      <p:cBhvr>
                                        <p:cTn id="14" dur="500" decel="50000" autoRev="1" fill="hold">
                                          <p:stCondLst>
                                            <p:cond delay="0"/>
                                          </p:stCondLst>
                                        </p:cTn>
                                        <p:tgtEl>
                                          <p:spTgt spid="3">
                                            <p:txEl>
                                              <p:pRg st="0" end="0"/>
                                            </p:txEl>
                                          </p:spTgt>
                                        </p:tgtEl>
                                        <p:attrNameLst>
                                          <p:attrName>ppt_x</p:attrName>
                                        </p:attrNameLst>
                                      </p:cBhvr>
                                    </p:anim>
                                    <p:anim from="(-#ppt_h/2)" to="(#ppt_y)" calcmode="lin" valueType="num">
                                      <p:cBhvr>
                                        <p:cTn id="15" dur="1000" fill="hold">
                                          <p:stCondLst>
                                            <p:cond delay="0"/>
                                          </p:stCondLst>
                                        </p:cTn>
                                        <p:tgtEl>
                                          <p:spTgt spid="3">
                                            <p:txEl>
                                              <p:pRg st="0" end="0"/>
                                            </p:txEl>
                                          </p:spTgt>
                                        </p:tgtEl>
                                        <p:attrNameLst>
                                          <p:attrName>ppt_y</p:attrName>
                                        </p:attrNameLst>
                                      </p:cBhvr>
                                    </p:anim>
                                    <p:animRot by="21600000">
                                      <p:cBhvr>
                                        <p:cTn id="16"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42910" y="857232"/>
            <a:ext cx="5227971" cy="923330"/>
          </a:xfrm>
          <a:prstGeom prst="rect">
            <a:avLst/>
          </a:prstGeom>
          <a:noFill/>
        </p:spPr>
        <p:txBody>
          <a:bodyPr wrap="none" lIns="91440" tIns="45720" rIns="91440" bIns="45720">
            <a:spAutoFit/>
          </a:bodyPr>
          <a:lstStyle/>
          <a:p>
            <a:pPr algn="ctr"/>
            <a:r>
              <a:rPr lang="en-US" sz="5400" b="1" cap="none" spc="0" dirty="0" smtClean="0">
                <a:ln w="1905"/>
                <a:solidFill>
                  <a:schemeClr val="accent1"/>
                </a:solidFill>
                <a:effectLst>
                  <a:innerShdw blurRad="69850" dist="43180" dir="5400000">
                    <a:srgbClr val="000000">
                      <a:alpha val="65000"/>
                    </a:srgbClr>
                  </a:innerShdw>
                </a:effectLst>
              </a:rPr>
              <a:t>Re</a:t>
            </a:r>
            <a:r>
              <a:rPr lang="fr-FR" sz="5400" b="1" cap="none" spc="0" dirty="0" err="1" smtClean="0">
                <a:ln w="1905"/>
                <a:solidFill>
                  <a:schemeClr val="accent1"/>
                </a:solidFill>
                <a:effectLst>
                  <a:innerShdw blurRad="69850" dist="43180" dir="5400000">
                    <a:srgbClr val="000000">
                      <a:alpha val="65000"/>
                    </a:srgbClr>
                  </a:innerShdw>
                </a:effectLst>
              </a:rPr>
              <a:t>medial</a:t>
            </a:r>
            <a:r>
              <a:rPr lang="fr-FR" sz="5400" b="1" cap="none" spc="0" dirty="0" smtClean="0">
                <a:ln w="1905"/>
                <a:solidFill>
                  <a:schemeClr val="accent1"/>
                </a:solidFill>
                <a:effectLst>
                  <a:innerShdw blurRad="69850" dist="43180" dir="5400000">
                    <a:srgbClr val="000000">
                      <a:alpha val="65000"/>
                    </a:srgbClr>
                  </a:innerShdw>
                </a:effectLst>
              </a:rPr>
              <a:t> </a:t>
            </a:r>
            <a:r>
              <a:rPr lang="fr-FR" sz="5400" b="1" cap="none" spc="0" dirty="0" err="1" smtClean="0">
                <a:ln w="1905"/>
                <a:solidFill>
                  <a:schemeClr val="accent1"/>
                </a:solidFill>
                <a:effectLst>
                  <a:innerShdw blurRad="69850" dist="43180" dir="5400000">
                    <a:srgbClr val="000000">
                      <a:alpha val="65000"/>
                    </a:srgbClr>
                  </a:innerShdw>
                </a:effectLst>
              </a:rPr>
              <a:t>Work</a:t>
            </a:r>
            <a:endParaRPr lang="ar-SA" sz="5400" b="1" cap="none" spc="0" dirty="0">
              <a:ln w="1905"/>
              <a:solidFill>
                <a:schemeClr val="accent1"/>
              </a:solidFill>
              <a:effectLst>
                <a:innerShdw blurRad="69850" dist="43180" dir="5400000">
                  <a:srgbClr val="000000">
                    <a:alpha val="65000"/>
                  </a:srgbClr>
                </a:innerShdw>
              </a:effectLst>
            </a:endParaRPr>
          </a:p>
        </p:txBody>
      </p:sp>
      <p:sp>
        <p:nvSpPr>
          <p:cNvPr id="5" name="مربع نص 4"/>
          <p:cNvSpPr txBox="1"/>
          <p:nvPr/>
        </p:nvSpPr>
        <p:spPr>
          <a:xfrm>
            <a:off x="500034" y="2285992"/>
            <a:ext cx="8215370" cy="3970318"/>
          </a:xfrm>
          <a:prstGeom prst="rect">
            <a:avLst/>
          </a:prstGeom>
          <a:noFill/>
        </p:spPr>
        <p:txBody>
          <a:bodyPr wrap="square" rtlCol="1">
            <a:spAutoFit/>
          </a:bodyPr>
          <a:lstStyle/>
          <a:p>
            <a:pPr algn="l"/>
            <a:r>
              <a:rPr lang="en-US" sz="2800" dirty="0" smtClean="0"/>
              <a:t>Getting back a piece of work with a teacher's comments and corrections on it can be helpful. It can also be discouraging, especially if there is too much information, if the information is inappropriate or hard to interpret, or if the general tone is negative rather than positive. The red pen particularly has associations for many people with insensitive and discouraging correction and </a:t>
            </a:r>
            <a:r>
              <a:rPr lang="en-US" sz="2800" dirty="0" err="1" smtClean="0"/>
              <a:t>judgement</a:t>
            </a:r>
            <a:r>
              <a:rPr lang="en-US" sz="2800" dirty="0" smtClean="0"/>
              <a:t>. Some alternatives are listed below</a:t>
            </a:r>
            <a:r>
              <a:rPr lang="en-US" dirty="0" smtClean="0"/>
              <a:t>.</a:t>
            </a:r>
            <a:endParaRPr lang="ar-SA"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00100" y="1357298"/>
            <a:ext cx="7215238" cy="3170099"/>
          </a:xfrm>
          <a:prstGeom prst="rect">
            <a:avLst/>
          </a:prstGeom>
          <a:noFill/>
        </p:spPr>
        <p:txBody>
          <a:bodyPr wrap="square" rtlCol="1">
            <a:spAutoFit/>
          </a:bodyPr>
          <a:lstStyle/>
          <a:p>
            <a:pPr algn="l" rtl="0"/>
            <a:r>
              <a:rPr lang="fr-FR" sz="4000" dirty="0" smtClean="0"/>
              <a:t>An </a:t>
            </a:r>
            <a:r>
              <a:rPr lang="fr-FR" sz="4000" dirty="0" err="1" smtClean="0"/>
              <a:t>error</a:t>
            </a:r>
            <a:r>
              <a:rPr lang="fr-FR" sz="4000" dirty="0" smtClean="0"/>
              <a:t> </a:t>
            </a:r>
            <a:r>
              <a:rPr lang="fr-FR" sz="4000" dirty="0" err="1" smtClean="0"/>
              <a:t>according</a:t>
            </a:r>
            <a:r>
              <a:rPr lang="fr-FR" sz="4000" dirty="0" smtClean="0"/>
              <a:t> to Corder, </a:t>
            </a:r>
            <a:r>
              <a:rPr lang="fr-FR" sz="4000" dirty="0" err="1" smtClean="0"/>
              <a:t>takes</a:t>
            </a:r>
            <a:r>
              <a:rPr lang="fr-FR" sz="4000" dirty="0" smtClean="0"/>
              <a:t> place </a:t>
            </a:r>
            <a:r>
              <a:rPr lang="fr-FR" sz="4000" dirty="0" err="1" smtClean="0"/>
              <a:t>when</a:t>
            </a:r>
            <a:r>
              <a:rPr lang="fr-FR" sz="4000" dirty="0" smtClean="0"/>
              <a:t> the </a:t>
            </a:r>
            <a:r>
              <a:rPr lang="fr-FR" sz="4000" dirty="0" err="1" smtClean="0"/>
              <a:t>deviation</a:t>
            </a:r>
            <a:r>
              <a:rPr lang="fr-FR" sz="4000" dirty="0" smtClean="0"/>
              <a:t> arises due to </a:t>
            </a:r>
            <a:r>
              <a:rPr lang="fr-FR" sz="4000" dirty="0" err="1" smtClean="0"/>
              <a:t>lack</a:t>
            </a:r>
            <a:r>
              <a:rPr lang="fr-FR" sz="4000" dirty="0" smtClean="0"/>
              <a:t> of </a:t>
            </a:r>
            <a:r>
              <a:rPr lang="fr-FR" sz="4000" dirty="0" err="1" smtClean="0"/>
              <a:t>knowledge</a:t>
            </a:r>
            <a:r>
              <a:rPr lang="fr-FR" sz="4000" dirty="0" smtClean="0"/>
              <a:t>. An </a:t>
            </a:r>
            <a:r>
              <a:rPr lang="fr-FR" sz="4000" dirty="0" err="1" smtClean="0"/>
              <a:t>error</a:t>
            </a:r>
            <a:r>
              <a:rPr lang="fr-FR" sz="4000" dirty="0" smtClean="0"/>
              <a:t> </a:t>
            </a:r>
            <a:r>
              <a:rPr lang="fr-FR" sz="4000" dirty="0" err="1" smtClean="0"/>
              <a:t>can’t</a:t>
            </a:r>
            <a:r>
              <a:rPr lang="fr-FR" sz="4000" dirty="0" smtClean="0"/>
              <a:t> </a:t>
            </a:r>
            <a:r>
              <a:rPr lang="fr-FR" sz="4000" dirty="0" err="1" smtClean="0"/>
              <a:t>be</a:t>
            </a:r>
            <a:r>
              <a:rPr lang="fr-FR" sz="4000" dirty="0" smtClean="0"/>
              <a:t> self-</a:t>
            </a:r>
            <a:r>
              <a:rPr lang="fr-FR" sz="4000" dirty="0" err="1" smtClean="0"/>
              <a:t>corrected</a:t>
            </a:r>
            <a:r>
              <a:rPr lang="fr-FR" sz="4000" dirty="0" smtClean="0"/>
              <a:t>.</a:t>
            </a:r>
            <a:endParaRPr lang="ar-SA" sz="4000" dirty="0"/>
          </a:p>
        </p:txBody>
      </p:sp>
      <p:sp>
        <p:nvSpPr>
          <p:cNvPr id="5" name="مستطيل 4"/>
          <p:cNvSpPr/>
          <p:nvPr/>
        </p:nvSpPr>
        <p:spPr>
          <a:xfrm>
            <a:off x="1285852" y="285728"/>
            <a:ext cx="5729453"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a:ln w="11430"/>
                <a:solidFill>
                  <a:srgbClr val="FF0000"/>
                </a:solidFill>
                <a:effectLst>
                  <a:outerShdw blurRad="50800" dist="39000" dir="5460000" algn="tl">
                    <a:srgbClr val="000000">
                      <a:alpha val="38000"/>
                    </a:srgbClr>
                  </a:outerShdw>
                </a:effectLst>
              </a:rPr>
              <a:t>1. </a:t>
            </a:r>
            <a:r>
              <a:rPr lang="en-US" sz="4400" b="1" dirty="0" smtClean="0">
                <a:ln w="11430"/>
                <a:solidFill>
                  <a:srgbClr val="FF0000"/>
                </a:solidFill>
                <a:effectLst>
                  <a:outerShdw blurRad="50800" dist="39000" dir="5460000" algn="tl">
                    <a:srgbClr val="000000">
                      <a:alpha val="38000"/>
                    </a:srgbClr>
                  </a:outerShdw>
                </a:effectLst>
              </a:rPr>
              <a:t>Definition of Error</a:t>
            </a:r>
            <a:endParaRPr lang="ar-SA" sz="4400" b="1" cap="none" spc="0" dirty="0">
              <a:ln w="11430"/>
              <a:solidFill>
                <a:srgbClr val="FF0000"/>
              </a:solidFill>
              <a:effectLst>
                <a:outerShdw blurRad="50800" dist="39000" dir="5460000" algn="tl">
                  <a:srgbClr val="000000">
                    <a:alpha val="38000"/>
                  </a:srgbClr>
                </a:outerShdw>
              </a:effectLst>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1785926"/>
            <a:ext cx="8572560" cy="4678204"/>
          </a:xfrm>
          <a:prstGeom prst="rect">
            <a:avLst/>
          </a:prstGeom>
          <a:noFill/>
        </p:spPr>
        <p:txBody>
          <a:bodyPr wrap="square" rtlCol="1">
            <a:spAutoFit/>
          </a:bodyPr>
          <a:lstStyle/>
          <a:p>
            <a:pPr algn="l" rtl="0"/>
            <a:r>
              <a:rPr lang="en-US" sz="2000" dirty="0" smtClean="0"/>
              <a:t>1. Use a green or a black pen.</a:t>
            </a:r>
          </a:p>
          <a:p>
            <a:pPr algn="l" rtl="0"/>
            <a:r>
              <a:rPr lang="en-US" sz="2000" dirty="0" smtClean="0"/>
              <a:t>2. Write the correct answers in the margin.</a:t>
            </a:r>
          </a:p>
          <a:p>
            <a:pPr algn="l" rtl="0"/>
            <a:r>
              <a:rPr lang="en-US" sz="2000" dirty="0" smtClean="0"/>
              <a:t>3. Use correction codes in the margin.</a:t>
            </a:r>
          </a:p>
          <a:p>
            <a:pPr algn="l" rtl="0"/>
            <a:r>
              <a:rPr lang="en-US" sz="2000" dirty="0" smtClean="0"/>
              <a:t>4. Underline all errors of one type ( e.g. all verb-tense mistakes, all spelling mistakes, etc.)</a:t>
            </a:r>
          </a:p>
          <a:p>
            <a:pPr algn="l" rtl="0"/>
            <a:r>
              <a:rPr lang="en-US" sz="2000" dirty="0" smtClean="0"/>
              <a:t>5. Write nothing. Discuss the work with the individual students.</a:t>
            </a:r>
          </a:p>
          <a:p>
            <a:pPr algn="l" rtl="0"/>
            <a:r>
              <a:rPr lang="en-US" sz="2000" dirty="0" smtClean="0"/>
              <a:t>6. Use errors from a number of different students' writing to devise an exercise, quiz, game, etc. Or get students to create the exercise themselves based on their own mistakes( more challenging than simply copying out correct answers).</a:t>
            </a:r>
          </a:p>
          <a:p>
            <a:pPr algn="l" rtl="0"/>
            <a:r>
              <a:rPr lang="en-US" sz="2000" dirty="0" smtClean="0"/>
              <a:t>7. Give a dictation based on sentences from their work.</a:t>
            </a:r>
          </a:p>
          <a:p>
            <a:pPr algn="l" rtl="0"/>
            <a:r>
              <a:rPr lang="en-US" sz="2000" dirty="0" smtClean="0"/>
              <a:t>In all of these options, there is one important guideline to bear in mind: tell the students before the writing what will happen afterwards( e.g. I will be marking tense mistakes only).</a:t>
            </a:r>
          </a:p>
          <a:p>
            <a:pPr algn="l"/>
            <a:endParaRPr lang="ar-SA" dirty="0"/>
          </a:p>
        </p:txBody>
      </p:sp>
      <p:sp>
        <p:nvSpPr>
          <p:cNvPr id="3" name="مستطيل 2"/>
          <p:cNvSpPr/>
          <p:nvPr/>
        </p:nvSpPr>
        <p:spPr>
          <a:xfrm>
            <a:off x="357158" y="357166"/>
            <a:ext cx="8786842" cy="1323439"/>
          </a:xfrm>
          <a:prstGeom prst="rect">
            <a:avLst/>
          </a:prstGeom>
          <a:noFill/>
        </p:spPr>
        <p:txBody>
          <a:bodyPr wrap="squar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Variations on traditional teacher marking.</a:t>
            </a:r>
            <a:endParaRPr lang="ar-SA"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2428868"/>
            <a:ext cx="8215370" cy="4524315"/>
          </a:xfrm>
          <a:prstGeom prst="rect">
            <a:avLst/>
          </a:prstGeom>
          <a:noFill/>
        </p:spPr>
        <p:txBody>
          <a:bodyPr wrap="square" rtlCol="1">
            <a:spAutoFit/>
          </a:bodyPr>
          <a:lstStyle/>
          <a:p>
            <a:pPr algn="l" rtl="0"/>
            <a:r>
              <a:rPr lang="en-US" sz="3200" dirty="0" smtClean="0"/>
              <a:t>Some teachers like to use "correction codes" for marking students' work.</a:t>
            </a:r>
          </a:p>
          <a:p>
            <a:pPr algn="l" rtl="0"/>
            <a:r>
              <a:rPr lang="en-US" sz="3200" dirty="0" smtClean="0"/>
              <a:t>1.  In the text below, what does each code mean?</a:t>
            </a:r>
          </a:p>
          <a:p>
            <a:pPr algn="l" rtl="0"/>
            <a:r>
              <a:rPr lang="en-US" sz="3200" dirty="0" smtClean="0"/>
              <a:t>2. Why might correction codes be more useful to a learner than if the teacher had written the correction in?</a:t>
            </a:r>
          </a:p>
          <a:p>
            <a:pPr algn="l" rtl="0"/>
            <a:r>
              <a:rPr lang="en-US" sz="3200" dirty="0" smtClean="0"/>
              <a:t>3. Why have some mistakes been ignored?</a:t>
            </a:r>
          </a:p>
          <a:p>
            <a:pPr algn="l"/>
            <a:endParaRPr lang="ar-SA" sz="3200" dirty="0"/>
          </a:p>
        </p:txBody>
      </p:sp>
      <p:sp>
        <p:nvSpPr>
          <p:cNvPr id="3" name="مستطيل 2"/>
          <p:cNvSpPr/>
          <p:nvPr/>
        </p:nvSpPr>
        <p:spPr>
          <a:xfrm>
            <a:off x="1500166" y="1071546"/>
            <a:ext cx="583909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Correction Codes</a:t>
            </a:r>
            <a:endPar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1214422"/>
            <a:ext cx="8429684" cy="4893647"/>
          </a:xfrm>
          <a:prstGeom prst="rect">
            <a:avLst/>
          </a:prstGeom>
          <a:noFill/>
        </p:spPr>
        <p:txBody>
          <a:bodyPr wrap="square" rtlCol="1">
            <a:spAutoFit/>
          </a:bodyPr>
          <a:lstStyle/>
          <a:p>
            <a:pPr algn="l" rtl="0"/>
            <a:r>
              <a:rPr lang="en-US" dirty="0" smtClean="0"/>
              <a:t> </a:t>
            </a:r>
            <a:r>
              <a:rPr lang="en-US" sz="2400" dirty="0" smtClean="0"/>
              <a:t>Harry </a:t>
            </a:r>
            <a:r>
              <a:rPr lang="en-US" sz="2400" dirty="0" err="1" smtClean="0"/>
              <a:t>Greenman</a:t>
            </a:r>
            <a:endParaRPr lang="en-US" sz="2400" dirty="0" smtClean="0"/>
          </a:p>
          <a:p>
            <a:pPr algn="l" rtl="0"/>
            <a:r>
              <a:rPr lang="en-US" sz="2400" dirty="0" smtClean="0"/>
              <a:t>      The spaceship landed. A door opened. Harry the </a:t>
            </a:r>
            <a:r>
              <a:rPr lang="en-US" sz="2400" dirty="0" err="1" smtClean="0"/>
              <a:t>Greenman</a:t>
            </a:r>
            <a:r>
              <a:rPr lang="en-US" sz="2400" dirty="0" smtClean="0"/>
              <a:t> stumbled and fell out V   of the spaceship- He mumble something that any body could understand but than a bit louder. "My name is captain </a:t>
            </a:r>
            <a:r>
              <a:rPr lang="en-US" sz="2400" dirty="0" err="1" smtClean="0"/>
              <a:t>Greenman</a:t>
            </a:r>
            <a:r>
              <a:rPr lang="en-US" sz="2400" dirty="0" smtClean="0"/>
              <a:t> and I want study your language. Who is director of this school?"</a:t>
            </a:r>
          </a:p>
          <a:p>
            <a:pPr algn="l" rtl="0"/>
            <a:r>
              <a:rPr lang="en-US" sz="2400" dirty="0" smtClean="0"/>
              <a:t>Frank, a tall man gave to understand that he is the boss and they arranged some lessons. Next morning Frank </a:t>
            </a:r>
            <a:r>
              <a:rPr lang="en-US" sz="2400" dirty="0" err="1" smtClean="0"/>
              <a:t>thaught</a:t>
            </a:r>
            <a:r>
              <a:rPr lang="en-US" sz="2400" dirty="0" smtClean="0"/>
              <a:t> some grammar. But the lesson was very bored. Captain </a:t>
            </a:r>
            <a:r>
              <a:rPr lang="en-US" sz="2400" dirty="0" err="1" smtClean="0"/>
              <a:t>Greenman</a:t>
            </a:r>
            <a:r>
              <a:rPr lang="en-US" sz="2400" dirty="0" smtClean="0"/>
              <a:t> felt asleep. Frank was very angry and threw the </a:t>
            </a:r>
            <a:r>
              <a:rPr lang="en-US" sz="2400" dirty="0" err="1" smtClean="0"/>
              <a:t>greenman</a:t>
            </a:r>
            <a:r>
              <a:rPr lang="en-US" sz="2400" dirty="0" smtClean="0"/>
              <a:t> back in the spaceship. Suddenly came another creature out. It was </a:t>
            </a:r>
            <a:r>
              <a:rPr lang="en-US" sz="2400" dirty="0" err="1" smtClean="0"/>
              <a:t>Mrs</a:t>
            </a:r>
            <a:r>
              <a:rPr lang="en-US" sz="2400" dirty="0" smtClean="0"/>
              <a:t> </a:t>
            </a:r>
            <a:r>
              <a:rPr lang="en-US" sz="2400" dirty="0" err="1" smtClean="0"/>
              <a:t>Greenman</a:t>
            </a:r>
            <a:r>
              <a:rPr lang="en-US" sz="2400" dirty="0" smtClean="0"/>
              <a:t>. She hit the director and turned back into the spaceship.</a:t>
            </a:r>
            <a:endParaRPr lang="ar-SA" sz="2400" dirty="0"/>
          </a:p>
        </p:txBody>
      </p:sp>
    </p:spTree>
  </p:cSld>
  <p:clrMapOvr>
    <a:masterClrMapping/>
  </p:clrMapOvr>
  <p:transition spd="slow">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348" y="1142984"/>
            <a:ext cx="7929618" cy="5170646"/>
          </a:xfrm>
          <a:prstGeom prst="rect">
            <a:avLst/>
          </a:prstGeom>
          <a:noFill/>
        </p:spPr>
        <p:txBody>
          <a:bodyPr wrap="square" rtlCol="1">
            <a:spAutoFit/>
          </a:bodyPr>
          <a:lstStyle/>
          <a:p>
            <a:pPr algn="l" rtl="0"/>
            <a:r>
              <a:rPr lang="en-US" sz="2400" dirty="0" smtClean="0"/>
              <a:t>Codes can indicate where an error is and what type of error it is. However, they leave the learners to do some work in order to find the corrections for themselves. This may seem preferable to handing them the correction 'ready made'. It is, of course, essential that the students understand your own set of codes! In the above example, V= verb problem ( possibly incorrect tense); WO= word order; WW= wrong word; MW= missing word; SP= spelling.</a:t>
            </a:r>
          </a:p>
          <a:p>
            <a:pPr algn="l" rtl="0"/>
            <a:r>
              <a:rPr lang="en-US" sz="2400" dirty="0" smtClean="0"/>
              <a:t>It often seems inappropriate to point out every error; it can dispiriting to get back work with a large quantity of marks on it. You probably need to decide which errors you think are most important or useful for the student to work on at the moment and then to draw attention to these.</a:t>
            </a:r>
          </a:p>
          <a:p>
            <a:endParaRPr lang="ar-SA" dirty="0"/>
          </a:p>
        </p:txBody>
      </p:sp>
    </p:spTree>
  </p:cSld>
  <p:clrMapOvr>
    <a:masterClrMapping/>
  </p:clrMapOvr>
  <p:transition spd="slow">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2071678"/>
            <a:ext cx="8572560" cy="4524315"/>
          </a:xfrm>
          <a:prstGeom prst="rect">
            <a:avLst/>
          </a:prstGeom>
          <a:noFill/>
        </p:spPr>
        <p:txBody>
          <a:bodyPr wrap="square" rtlCol="1">
            <a:spAutoFit/>
          </a:bodyPr>
          <a:lstStyle/>
          <a:p>
            <a:pPr algn="l" rtl="0"/>
            <a:r>
              <a:rPr lang="en-US" sz="3600" dirty="0" smtClean="0"/>
              <a:t>Corrective Feedback Strategies</a:t>
            </a:r>
          </a:p>
          <a:p>
            <a:pPr algn="l" rtl="0"/>
            <a:r>
              <a:rPr lang="en-US" sz="3600" dirty="0" smtClean="0"/>
              <a:t>1. Direct</a:t>
            </a:r>
          </a:p>
          <a:p>
            <a:pPr algn="l" rtl="0"/>
            <a:r>
              <a:rPr lang="en-US" sz="3600" dirty="0" smtClean="0"/>
              <a:t>2. Indirect</a:t>
            </a:r>
          </a:p>
          <a:p>
            <a:pPr algn="l" rtl="0"/>
            <a:r>
              <a:rPr lang="en-US" sz="3600" dirty="0" smtClean="0"/>
              <a:t>3. </a:t>
            </a:r>
            <a:r>
              <a:rPr lang="en-US" sz="3600" dirty="0" err="1" smtClean="0"/>
              <a:t>Metalinguistic</a:t>
            </a:r>
            <a:endParaRPr lang="en-US" sz="3600" dirty="0" smtClean="0"/>
          </a:p>
          <a:p>
            <a:pPr algn="l" rtl="0"/>
            <a:r>
              <a:rPr lang="en-US" sz="3600" dirty="0" smtClean="0"/>
              <a:t>4. Focus of the feedback</a:t>
            </a:r>
          </a:p>
          <a:p>
            <a:pPr algn="l" rtl="0"/>
            <a:r>
              <a:rPr lang="en-US" sz="3600" dirty="0" smtClean="0"/>
              <a:t>5. Electronic </a:t>
            </a:r>
            <a:r>
              <a:rPr lang="en-US" sz="3600" dirty="0" err="1" smtClean="0"/>
              <a:t>feedb</a:t>
            </a:r>
            <a:r>
              <a:rPr lang="fr-FR" sz="3600" dirty="0" err="1" smtClean="0"/>
              <a:t>ack</a:t>
            </a:r>
            <a:endParaRPr lang="en-US" sz="3600" dirty="0" smtClean="0"/>
          </a:p>
          <a:p>
            <a:pPr algn="l" rtl="0"/>
            <a:r>
              <a:rPr lang="fr-FR" sz="3600" dirty="0" smtClean="0"/>
              <a:t>6. Reformulation</a:t>
            </a:r>
            <a:endParaRPr lang="en-US" sz="3600" dirty="0" smtClean="0"/>
          </a:p>
          <a:p>
            <a:pPr algn="l"/>
            <a:endParaRPr lang="ar-SA" sz="3600" dirty="0"/>
          </a:p>
        </p:txBody>
      </p:sp>
      <p:sp>
        <p:nvSpPr>
          <p:cNvPr id="3" name="مستطيل 2"/>
          <p:cNvSpPr/>
          <p:nvPr/>
        </p:nvSpPr>
        <p:spPr>
          <a:xfrm>
            <a:off x="-512469" y="857232"/>
            <a:ext cx="9656469" cy="769441"/>
          </a:xfrm>
          <a:prstGeom prst="rect">
            <a:avLst/>
          </a:prstGeom>
          <a:noFill/>
        </p:spPr>
        <p:txBody>
          <a:bodyPr wrap="square" lIns="91440" tIns="45720" rIns="91440" bIns="45720">
            <a:spAutoFit/>
          </a:bodyPr>
          <a:lstStyle/>
          <a:p>
            <a:pPr algn="ct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Corrective Feedback Strategies</a:t>
            </a:r>
            <a:endParaRPr lang="ar-SA"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2214554"/>
            <a:ext cx="8072494" cy="3816429"/>
          </a:xfrm>
          <a:prstGeom prst="rect">
            <a:avLst/>
          </a:prstGeom>
          <a:noFill/>
        </p:spPr>
        <p:txBody>
          <a:bodyPr wrap="square" rtlCol="1">
            <a:spAutoFit/>
          </a:bodyPr>
          <a:lstStyle/>
          <a:p>
            <a:pPr algn="l" rtl="0"/>
            <a:r>
              <a:rPr lang="en-US" sz="3200" dirty="0" smtClean="0"/>
              <a:t>The teacher provides the student with the correct form. This can take a number of different ways- crossing out an unnecessary word, phrase or morpheme, inserting a missing word or morpheme, and writing the correct form above or near to the erroneous form.</a:t>
            </a:r>
          </a:p>
          <a:p>
            <a:pPr algn="l"/>
            <a:endParaRPr lang="ar-SA" dirty="0"/>
          </a:p>
        </p:txBody>
      </p:sp>
      <p:sp>
        <p:nvSpPr>
          <p:cNvPr id="3" name="مستطيل 2"/>
          <p:cNvSpPr/>
          <p:nvPr/>
        </p:nvSpPr>
        <p:spPr>
          <a:xfrm>
            <a:off x="642910" y="714356"/>
            <a:ext cx="383976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 Direct CF</a:t>
            </a:r>
            <a:endPar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2500306"/>
            <a:ext cx="8643998" cy="1815882"/>
          </a:xfrm>
          <a:prstGeom prst="rect">
            <a:avLst/>
          </a:prstGeom>
          <a:noFill/>
        </p:spPr>
        <p:txBody>
          <a:bodyPr wrap="square" rtlCol="1">
            <a:spAutoFit/>
          </a:bodyPr>
          <a:lstStyle/>
          <a:p>
            <a:pPr algn="l" rtl="0"/>
            <a:r>
              <a:rPr lang="en-US" sz="2800" baseline="30000" dirty="0" smtClean="0"/>
              <a:t>a</a:t>
            </a:r>
            <a:r>
              <a:rPr lang="en-US" sz="2800" dirty="0" smtClean="0"/>
              <a:t> The dog stole </a:t>
            </a:r>
            <a:r>
              <a:rPr lang="en-US" sz="2800" baseline="30000" dirty="0" smtClean="0"/>
              <a:t>a</a:t>
            </a:r>
            <a:r>
              <a:rPr lang="en-US" sz="2800" dirty="0" smtClean="0"/>
              <a:t> bone from </a:t>
            </a:r>
            <a:r>
              <a:rPr lang="en-US" sz="2800" baseline="30000" dirty="0" smtClean="0"/>
              <a:t>a</a:t>
            </a:r>
            <a:r>
              <a:rPr lang="en-US" sz="2800" dirty="0" smtClean="0"/>
              <a:t> butcher. He escaped with having </a:t>
            </a:r>
            <a:r>
              <a:rPr lang="en-US" sz="2800" baseline="30000" dirty="0" smtClean="0"/>
              <a:t>the</a:t>
            </a:r>
            <a:r>
              <a:rPr lang="en-US" sz="2800" dirty="0" smtClean="0"/>
              <a:t> bone. When the dog was going through </a:t>
            </a:r>
            <a:r>
              <a:rPr lang="en-US" sz="2800" baseline="30000" dirty="0" smtClean="0"/>
              <a:t>a</a:t>
            </a:r>
            <a:r>
              <a:rPr lang="en-US" sz="2800" dirty="0" smtClean="0"/>
              <a:t> bridge over </a:t>
            </a:r>
            <a:r>
              <a:rPr lang="en-US" sz="2800" baseline="30000" dirty="0" smtClean="0"/>
              <a:t>a</a:t>
            </a:r>
            <a:r>
              <a:rPr lang="en-US" sz="2800" dirty="0" smtClean="0"/>
              <a:t> the river he found </a:t>
            </a:r>
            <a:r>
              <a:rPr lang="en-US" sz="2800" baseline="30000" dirty="0" smtClean="0"/>
              <a:t>a</a:t>
            </a:r>
            <a:r>
              <a:rPr lang="en-US" sz="2800" dirty="0" smtClean="0"/>
              <a:t> dog in the river.</a:t>
            </a:r>
          </a:p>
          <a:p>
            <a:pPr algn="l"/>
            <a:endParaRPr lang="ar-SA" sz="2800" dirty="0"/>
          </a:p>
        </p:txBody>
      </p:sp>
      <p:sp>
        <p:nvSpPr>
          <p:cNvPr id="3" name="مستطيل 2"/>
          <p:cNvSpPr/>
          <p:nvPr/>
        </p:nvSpPr>
        <p:spPr>
          <a:xfrm>
            <a:off x="785786" y="857232"/>
            <a:ext cx="400654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 example</a:t>
            </a:r>
            <a:endPar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2910" y="4572008"/>
            <a:ext cx="8286808" cy="1938992"/>
          </a:xfrm>
          <a:prstGeom prst="rect">
            <a:avLst/>
          </a:prstGeom>
          <a:noFill/>
        </p:spPr>
        <p:txBody>
          <a:bodyPr wrap="square" rtlCol="1">
            <a:spAutoFit/>
          </a:bodyPr>
          <a:lstStyle/>
          <a:p>
            <a:pPr algn="l" rtl="0"/>
            <a:r>
              <a:rPr lang="en-US" sz="2400" dirty="0" smtClean="0"/>
              <a:t>♣ It requires minimal processing on the part of the learner and thus, although it might help  them to produce the correct form when they revise their writing, it may not contribute to long-term learning.</a:t>
            </a:r>
            <a:endParaRPr lang="en-US" sz="2000" dirty="0" smtClean="0"/>
          </a:p>
          <a:p>
            <a:pPr algn="l"/>
            <a:endParaRPr lang="ar-SA" sz="2400" dirty="0"/>
          </a:p>
        </p:txBody>
      </p:sp>
      <p:sp>
        <p:nvSpPr>
          <p:cNvPr id="3" name="مستطيل 2"/>
          <p:cNvSpPr/>
          <p:nvPr/>
        </p:nvSpPr>
        <p:spPr>
          <a:xfrm>
            <a:off x="857224" y="857232"/>
            <a:ext cx="3134640" cy="769441"/>
          </a:xfrm>
          <a:prstGeom prst="rect">
            <a:avLst/>
          </a:prstGeom>
          <a:noFill/>
        </p:spPr>
        <p:txBody>
          <a:bodyPr wrap="none" lIns="91440" tIns="45720" rIns="91440" bIns="45720">
            <a:spAutoFit/>
          </a:bodyPr>
          <a:lstStyle/>
          <a:p>
            <a:pPr algn="ctr"/>
            <a:r>
              <a:rPr lang="fr-FR" sz="44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Advantage</a:t>
            </a:r>
            <a:r>
              <a:rPr lang="fr-FR"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ar-SA"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مستطيل 3"/>
          <p:cNvSpPr/>
          <p:nvPr/>
        </p:nvSpPr>
        <p:spPr>
          <a:xfrm>
            <a:off x="714348" y="3286124"/>
            <a:ext cx="4806573"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Disadvantage:</a:t>
            </a:r>
            <a:endParaRPr lang="ar-SA"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مربع نص 6"/>
          <p:cNvSpPr txBox="1"/>
          <p:nvPr/>
        </p:nvSpPr>
        <p:spPr>
          <a:xfrm>
            <a:off x="714348" y="2000240"/>
            <a:ext cx="8072494" cy="1231106"/>
          </a:xfrm>
          <a:prstGeom prst="rect">
            <a:avLst/>
          </a:prstGeom>
          <a:noFill/>
        </p:spPr>
        <p:txBody>
          <a:bodyPr wrap="square" rtlCol="1">
            <a:spAutoFit/>
          </a:bodyPr>
          <a:lstStyle/>
          <a:p>
            <a:pPr algn="l"/>
            <a:r>
              <a:rPr lang="en-US" sz="2800" dirty="0" smtClean="0"/>
              <a:t>♣ It provides learners with explicit guidance about how to correct their errors.</a:t>
            </a:r>
            <a:endParaRPr lang="en-US" sz="2400" dirty="0" smtClean="0"/>
          </a:p>
          <a:p>
            <a:endParaRPr lang="ar-SA" dirty="0"/>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2143116"/>
            <a:ext cx="8001056" cy="3385542"/>
          </a:xfrm>
          <a:prstGeom prst="rect">
            <a:avLst/>
          </a:prstGeom>
          <a:noFill/>
        </p:spPr>
        <p:txBody>
          <a:bodyPr wrap="square" rtlCol="1">
            <a:spAutoFit/>
          </a:bodyPr>
          <a:lstStyle/>
          <a:p>
            <a:pPr algn="l" rtl="0"/>
            <a:r>
              <a:rPr lang="en-US" sz="2800" dirty="0" smtClean="0"/>
              <a:t>It involves indicating that the student has made an error but without actually correcting it. This can be done by underlining the errors or using cursors to show omissions in the students text or by placing a cross in the margin next to the line containing the error. In effect, this entails deciding whether or not to show the precise location of the error.</a:t>
            </a:r>
          </a:p>
          <a:p>
            <a:endParaRPr lang="ar-SA" dirty="0"/>
          </a:p>
        </p:txBody>
      </p:sp>
      <p:sp>
        <p:nvSpPr>
          <p:cNvPr id="3" name="مستطيل 2"/>
          <p:cNvSpPr/>
          <p:nvPr/>
        </p:nvSpPr>
        <p:spPr>
          <a:xfrm>
            <a:off x="571472" y="857232"/>
            <a:ext cx="451784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Indirect CF</a:t>
            </a:r>
            <a:endPar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42910" y="1428736"/>
            <a:ext cx="8072494" cy="4451748"/>
          </a:xfrm>
          <a:prstGeom prst="rect">
            <a:avLst/>
          </a:prstGeom>
          <a:noFill/>
        </p:spPr>
        <p:txBody>
          <a:bodyPr wrap="square" rtlCol="1">
            <a:spAutoFit/>
          </a:bodyPr>
          <a:lstStyle/>
          <a:p>
            <a:pPr algn="l" rtl="0"/>
            <a:r>
              <a:rPr lang="en-US" sz="3200" b="1" dirty="0" smtClean="0"/>
              <a:t>An example</a:t>
            </a:r>
          </a:p>
          <a:p>
            <a:pPr algn="l" rtl="0"/>
            <a:endParaRPr lang="en-US" sz="3200" dirty="0" smtClean="0"/>
          </a:p>
          <a:p>
            <a:pPr algn="l" rtl="0"/>
            <a:r>
              <a:rPr lang="en-US" sz="3200" dirty="0" smtClean="0"/>
              <a:t>A dog stole </a:t>
            </a:r>
            <a:r>
              <a:rPr lang="en-US" sz="3200" b="1" dirty="0" smtClean="0"/>
              <a:t>×</a:t>
            </a:r>
            <a:r>
              <a:rPr lang="en-US" sz="3200" dirty="0" smtClean="0"/>
              <a:t> bone from </a:t>
            </a:r>
            <a:r>
              <a:rPr lang="en-US" sz="3200" b="1" dirty="0" smtClean="0"/>
              <a:t>×</a:t>
            </a:r>
            <a:r>
              <a:rPr lang="en-US" sz="3200" dirty="0" smtClean="0"/>
              <a:t> butcher. He escaped with having the bone. When the dog was going </a:t>
            </a:r>
            <a:r>
              <a:rPr lang="en-US" sz="3200" b="1" dirty="0" smtClean="0"/>
              <a:t>×</a:t>
            </a:r>
            <a:r>
              <a:rPr lang="en-US" sz="3200" dirty="0" smtClean="0"/>
              <a:t> through </a:t>
            </a:r>
            <a:r>
              <a:rPr lang="en-US" sz="3200" b="1" dirty="0" smtClean="0"/>
              <a:t>×</a:t>
            </a:r>
            <a:r>
              <a:rPr lang="en-US" sz="3200" dirty="0" smtClean="0"/>
              <a:t> </a:t>
            </a:r>
            <a:r>
              <a:rPr lang="en-US" sz="3200" b="1" dirty="0" smtClean="0"/>
              <a:t>×</a:t>
            </a:r>
            <a:r>
              <a:rPr lang="en-US" sz="3200" dirty="0" smtClean="0"/>
              <a:t> bridge he found </a:t>
            </a:r>
            <a:r>
              <a:rPr lang="en-US" sz="3200" b="1" dirty="0" smtClean="0"/>
              <a:t>×</a:t>
            </a:r>
            <a:r>
              <a:rPr lang="en-US" sz="3200" dirty="0" smtClean="0"/>
              <a:t> in the river.</a:t>
            </a:r>
          </a:p>
          <a:p>
            <a:pPr algn="l" rtl="0"/>
            <a:r>
              <a:rPr lang="en-US" sz="3200" b="1" dirty="0" smtClean="0"/>
              <a:t>×</a:t>
            </a:r>
            <a:r>
              <a:rPr lang="en-US" sz="3200" dirty="0" smtClean="0"/>
              <a:t> ═ </a:t>
            </a:r>
            <a:r>
              <a:rPr lang="fr-FR" sz="3200" dirty="0" err="1" smtClean="0"/>
              <a:t>missing</a:t>
            </a:r>
            <a:r>
              <a:rPr lang="fr-FR" sz="3200" dirty="0" smtClean="0"/>
              <a:t> </a:t>
            </a:r>
            <a:r>
              <a:rPr lang="fr-FR" sz="3200" dirty="0" err="1" smtClean="0"/>
              <a:t>word</a:t>
            </a:r>
            <a:endParaRPr lang="en-US" sz="3200" dirty="0" smtClean="0"/>
          </a:p>
          <a:p>
            <a:pPr algn="l" rtl="0"/>
            <a:r>
              <a:rPr lang="fr-FR" sz="3200" b="1" dirty="0" smtClean="0"/>
              <a:t>×</a:t>
            </a:r>
            <a:r>
              <a:rPr lang="fr-FR" sz="3200" dirty="0" smtClean="0"/>
              <a:t>-------× </a:t>
            </a:r>
            <a:r>
              <a:rPr lang="en-US" sz="3200" dirty="0" smtClean="0"/>
              <a:t>═ wrong word </a:t>
            </a:r>
          </a:p>
          <a:p>
            <a:endParaRPr lang="ar-SA"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34" y="2000240"/>
            <a:ext cx="8143932" cy="3170099"/>
          </a:xfrm>
          <a:prstGeom prst="rect">
            <a:avLst/>
          </a:prstGeom>
          <a:noFill/>
        </p:spPr>
        <p:txBody>
          <a:bodyPr wrap="square" rtlCol="1">
            <a:spAutoFit/>
          </a:bodyPr>
          <a:lstStyle/>
          <a:p>
            <a:pPr algn="l" rtl="0"/>
            <a:r>
              <a:rPr lang="en-US" sz="4000" dirty="0" smtClean="0"/>
              <a:t>E</a:t>
            </a:r>
            <a:r>
              <a:rPr lang="fr-FR" sz="4000" dirty="0" smtClean="0"/>
              <a:t>A </a:t>
            </a:r>
            <a:r>
              <a:rPr lang="fr-FR" sz="4000" dirty="0" err="1" smtClean="0"/>
              <a:t>is</a:t>
            </a:r>
            <a:r>
              <a:rPr lang="fr-FR" sz="4000" dirty="0" smtClean="0"/>
              <a:t> the </a:t>
            </a:r>
            <a:r>
              <a:rPr lang="fr-FR" sz="4000" dirty="0" err="1" smtClean="0"/>
              <a:t>study</a:t>
            </a:r>
            <a:r>
              <a:rPr lang="fr-FR" sz="4000" dirty="0" smtClean="0"/>
              <a:t> of </a:t>
            </a:r>
            <a:r>
              <a:rPr lang="fr-FR" sz="4000" dirty="0" err="1" smtClean="0"/>
              <a:t>errors</a:t>
            </a:r>
            <a:r>
              <a:rPr lang="fr-FR" sz="4000" dirty="0" smtClean="0"/>
              <a:t> made by a group of people </a:t>
            </a:r>
            <a:r>
              <a:rPr lang="fr-FR" sz="4000" dirty="0" err="1" smtClean="0"/>
              <a:t>who</a:t>
            </a:r>
            <a:r>
              <a:rPr lang="fr-FR" sz="4000" dirty="0" smtClean="0"/>
              <a:t> </a:t>
            </a:r>
            <a:r>
              <a:rPr lang="fr-FR" sz="4000" dirty="0" err="1" smtClean="0"/>
              <a:t>share</a:t>
            </a:r>
            <a:r>
              <a:rPr lang="fr-FR" sz="4000" dirty="0" smtClean="0"/>
              <a:t> the </a:t>
            </a:r>
            <a:r>
              <a:rPr lang="fr-FR" sz="4000" dirty="0" err="1" smtClean="0"/>
              <a:t>same</a:t>
            </a:r>
            <a:r>
              <a:rPr lang="fr-FR" sz="4000" dirty="0" smtClean="0"/>
              <a:t> </a:t>
            </a:r>
            <a:r>
              <a:rPr lang="fr-FR" sz="4000" dirty="0" err="1" smtClean="0"/>
              <a:t>mother</a:t>
            </a:r>
            <a:r>
              <a:rPr lang="fr-FR" sz="4000" dirty="0" smtClean="0"/>
              <a:t> </a:t>
            </a:r>
            <a:r>
              <a:rPr lang="fr-FR" sz="4000" dirty="0" err="1" smtClean="0"/>
              <a:t>tongue</a:t>
            </a:r>
            <a:r>
              <a:rPr lang="fr-FR" sz="4000" dirty="0" smtClean="0"/>
              <a:t> </a:t>
            </a:r>
            <a:r>
              <a:rPr lang="fr-FR" sz="4000" dirty="0" err="1" smtClean="0"/>
              <a:t>when</a:t>
            </a:r>
            <a:r>
              <a:rPr lang="fr-FR" sz="4000" dirty="0" smtClean="0"/>
              <a:t> </a:t>
            </a:r>
            <a:r>
              <a:rPr lang="fr-FR" sz="4000" dirty="0" err="1" smtClean="0"/>
              <a:t>studying</a:t>
            </a:r>
            <a:r>
              <a:rPr lang="fr-FR" sz="4000" dirty="0" smtClean="0"/>
              <a:t> a second or </a:t>
            </a:r>
            <a:r>
              <a:rPr lang="fr-FR" sz="4000" dirty="0" err="1" smtClean="0"/>
              <a:t>third</a:t>
            </a:r>
            <a:r>
              <a:rPr lang="fr-FR" sz="4000" dirty="0" smtClean="0"/>
              <a:t> </a:t>
            </a:r>
            <a:r>
              <a:rPr lang="fr-FR" sz="4000" dirty="0" err="1" smtClean="0"/>
              <a:t>language</a:t>
            </a:r>
            <a:r>
              <a:rPr lang="fr-FR" sz="4000" dirty="0" smtClean="0"/>
              <a:t>.</a:t>
            </a:r>
            <a:endParaRPr lang="ar-SA" sz="4000" dirty="0"/>
          </a:p>
        </p:txBody>
      </p:sp>
      <p:sp>
        <p:nvSpPr>
          <p:cNvPr id="3" name="مستطيل 2"/>
          <p:cNvSpPr/>
          <p:nvPr/>
        </p:nvSpPr>
        <p:spPr>
          <a:xfrm>
            <a:off x="1214414" y="285728"/>
            <a:ext cx="6234399" cy="132343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4000" b="1" dirty="0" smtClean="0">
                <a:ln w="11430"/>
                <a:solidFill>
                  <a:srgbClr val="FF0000"/>
                </a:solidFill>
                <a:effectLst>
                  <a:outerShdw blurRad="80000" dist="40000" dir="5040000" algn="tl">
                    <a:srgbClr val="000000">
                      <a:alpha val="30000"/>
                    </a:srgbClr>
                  </a:outerShdw>
                </a:effectLst>
              </a:rPr>
              <a:t>2. </a:t>
            </a:r>
            <a:r>
              <a:rPr lang="fr-FR" sz="4000" b="1" dirty="0" err="1" smtClean="0">
                <a:ln w="11430"/>
                <a:solidFill>
                  <a:srgbClr val="FF0000"/>
                </a:solidFill>
                <a:effectLst>
                  <a:outerShdw blurRad="80000" dist="40000" dir="5040000" algn="tl">
                    <a:srgbClr val="000000">
                      <a:alpha val="30000"/>
                    </a:srgbClr>
                  </a:outerShdw>
                </a:effectLst>
              </a:rPr>
              <a:t>What</a:t>
            </a:r>
            <a:r>
              <a:rPr lang="fr-FR" sz="4000" b="1" dirty="0" smtClean="0">
                <a:ln w="11430"/>
                <a:solidFill>
                  <a:srgbClr val="FF0000"/>
                </a:solidFill>
                <a:effectLst>
                  <a:outerShdw blurRad="80000" dist="40000" dir="5040000" algn="tl">
                    <a:srgbClr val="000000">
                      <a:alpha val="30000"/>
                    </a:srgbClr>
                  </a:outerShdw>
                </a:effectLst>
              </a:rPr>
              <a:t> </a:t>
            </a:r>
            <a:r>
              <a:rPr lang="fr-FR" sz="4000" b="1" dirty="0" err="1" smtClean="0">
                <a:ln w="11430"/>
                <a:solidFill>
                  <a:srgbClr val="FF0000"/>
                </a:solidFill>
                <a:effectLst>
                  <a:outerShdw blurRad="80000" dist="40000" dir="5040000" algn="tl">
                    <a:srgbClr val="000000">
                      <a:alpha val="30000"/>
                    </a:srgbClr>
                  </a:outerShdw>
                </a:effectLst>
              </a:rPr>
              <a:t>is</a:t>
            </a:r>
            <a:r>
              <a:rPr lang="fr-FR" sz="4000" b="1" dirty="0" smtClean="0">
                <a:ln w="11430"/>
                <a:solidFill>
                  <a:srgbClr val="FF0000"/>
                </a:solidFill>
                <a:effectLst>
                  <a:outerShdw blurRad="80000" dist="40000" dir="5040000" algn="tl">
                    <a:srgbClr val="000000">
                      <a:alpha val="30000"/>
                    </a:srgbClr>
                  </a:outerShdw>
                </a:effectLst>
              </a:rPr>
              <a:t> </a:t>
            </a:r>
            <a:r>
              <a:rPr lang="fr-FR" sz="4000" b="1" dirty="0" err="1" smtClean="0">
                <a:ln w="11430"/>
                <a:solidFill>
                  <a:srgbClr val="FF0000"/>
                </a:solidFill>
                <a:effectLst>
                  <a:outerShdw blurRad="80000" dist="40000" dir="5040000" algn="tl">
                    <a:srgbClr val="000000">
                      <a:alpha val="30000"/>
                    </a:srgbClr>
                  </a:outerShdw>
                </a:effectLst>
              </a:rPr>
              <a:t>error</a:t>
            </a:r>
            <a:r>
              <a:rPr lang="fr-FR" sz="4000" b="1" dirty="0" smtClean="0">
                <a:ln w="11430"/>
                <a:solidFill>
                  <a:srgbClr val="FF0000"/>
                </a:solidFill>
                <a:effectLst>
                  <a:outerShdw blurRad="80000" dist="40000" dir="5040000" algn="tl">
                    <a:srgbClr val="000000">
                      <a:alpha val="30000"/>
                    </a:srgbClr>
                  </a:outerShdw>
                </a:effectLst>
              </a:rPr>
              <a:t> </a:t>
            </a:r>
            <a:r>
              <a:rPr lang="fr-FR" sz="4000" b="1" dirty="0" err="1" smtClean="0">
                <a:ln w="11430"/>
                <a:solidFill>
                  <a:srgbClr val="FF0000"/>
                </a:solidFill>
                <a:effectLst>
                  <a:outerShdw blurRad="80000" dist="40000" dir="5040000" algn="tl">
                    <a:srgbClr val="000000">
                      <a:alpha val="30000"/>
                    </a:srgbClr>
                  </a:outerShdw>
                </a:effectLst>
              </a:rPr>
              <a:t>analysis</a:t>
            </a:r>
            <a:r>
              <a:rPr lang="fr-FR" sz="4000" b="1" dirty="0" smtClean="0">
                <a:ln w="11430"/>
                <a:solidFill>
                  <a:srgbClr val="FF0000"/>
                </a:solidFill>
                <a:effectLst>
                  <a:outerShdw blurRad="80000" dist="40000" dir="5040000" algn="tl">
                    <a:srgbClr val="000000">
                      <a:alpha val="30000"/>
                    </a:srgbClr>
                  </a:outerShdw>
                </a:effectLst>
              </a:rPr>
              <a:t>?</a:t>
            </a:r>
          </a:p>
          <a:p>
            <a:pPr algn="ctr"/>
            <a:endParaRPr lang="ar-SA"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slow">
    <p:wipe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856357"/>
            <a:ext cx="8501122" cy="6001643"/>
          </a:xfrm>
          <a:prstGeom prst="rect">
            <a:avLst/>
          </a:prstGeom>
          <a:noFill/>
        </p:spPr>
        <p:txBody>
          <a:bodyPr wrap="square" rtlCol="1">
            <a:spAutoFit/>
          </a:bodyPr>
          <a:lstStyle/>
          <a:p>
            <a:pPr algn="l" rtl="0"/>
            <a:r>
              <a:rPr lang="en-US" sz="3200" b="1" dirty="0" smtClean="0">
                <a:solidFill>
                  <a:srgbClr val="FF0000"/>
                </a:solidFill>
              </a:rPr>
              <a:t>Advantages:</a:t>
            </a:r>
            <a:endParaRPr lang="en-US" sz="3200" dirty="0" smtClean="0">
              <a:solidFill>
                <a:srgbClr val="FF0000"/>
              </a:solidFill>
            </a:endParaRPr>
          </a:p>
          <a:p>
            <a:pPr algn="l" rtl="0"/>
            <a:r>
              <a:rPr lang="en-US" sz="3200" dirty="0" smtClean="0"/>
              <a:t>♣ It caters to guided learning and problem solving and encourages students to reflect about linguistic forms.</a:t>
            </a:r>
          </a:p>
          <a:p>
            <a:pPr algn="l" rtl="0"/>
            <a:r>
              <a:rPr lang="en-US" sz="3200" dirty="0" smtClean="0"/>
              <a:t>♣ It has been considered more likely to lead to long-term learning.</a:t>
            </a:r>
          </a:p>
          <a:p>
            <a:pPr algn="l" rtl="0"/>
            <a:r>
              <a:rPr lang="en-US" sz="3200" b="1" dirty="0" err="1" smtClean="0">
                <a:solidFill>
                  <a:srgbClr val="FF0000"/>
                </a:solidFill>
              </a:rPr>
              <a:t>Dis</a:t>
            </a:r>
            <a:r>
              <a:rPr lang="fr-FR" sz="3200" b="1" dirty="0" err="1" smtClean="0">
                <a:solidFill>
                  <a:srgbClr val="FF0000"/>
                </a:solidFill>
              </a:rPr>
              <a:t>advantages</a:t>
            </a:r>
            <a:r>
              <a:rPr lang="fr-FR" sz="3200" dirty="0" smtClean="0">
                <a:solidFill>
                  <a:srgbClr val="FF0000"/>
                </a:solidFill>
              </a:rPr>
              <a:t>:</a:t>
            </a:r>
            <a:endParaRPr lang="en-US" sz="3200" dirty="0" smtClean="0">
              <a:solidFill>
                <a:srgbClr val="FF0000"/>
              </a:solidFill>
            </a:endParaRPr>
          </a:p>
          <a:p>
            <a:pPr algn="l" rtl="0"/>
            <a:r>
              <a:rPr lang="en-US" sz="3200" dirty="0" smtClean="0"/>
              <a:t>♣ Learners can't correct if they don't know the correct form.</a:t>
            </a:r>
          </a:p>
          <a:p>
            <a:pPr algn="l" rtl="0"/>
            <a:r>
              <a:rPr lang="en-US" sz="3200" dirty="0" smtClean="0"/>
              <a:t>♣ Learners may be able to correct but will not be certain that they are correct.</a:t>
            </a:r>
          </a:p>
          <a:p>
            <a:pPr algn="l"/>
            <a:endParaRPr lang="ar-SA" sz="3200" dirty="0"/>
          </a:p>
        </p:txBody>
      </p:sp>
    </p:spTree>
  </p:cSld>
  <p:clrMapOvr>
    <a:masterClrMapping/>
  </p:clrMapOvr>
  <p:transition spd="slow">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1857364"/>
            <a:ext cx="8501122" cy="4308872"/>
          </a:xfrm>
          <a:prstGeom prst="rect">
            <a:avLst/>
          </a:prstGeom>
          <a:noFill/>
        </p:spPr>
        <p:txBody>
          <a:bodyPr wrap="square" rtlCol="1">
            <a:spAutoFit/>
          </a:bodyPr>
          <a:lstStyle/>
          <a:p>
            <a:pPr algn="l" rtl="0"/>
            <a:endParaRPr lang="en-US" sz="3200" dirty="0" smtClean="0"/>
          </a:p>
          <a:p>
            <a:pPr algn="l" rtl="0"/>
            <a:r>
              <a:rPr lang="en-US" sz="3200" dirty="0" smtClean="0"/>
              <a:t>This involves providing learners with some form of explicit comment about the nature of all errors they have made:</a:t>
            </a:r>
          </a:p>
          <a:p>
            <a:pPr algn="l" rtl="0"/>
            <a:r>
              <a:rPr lang="en-US" sz="3200" dirty="0" smtClean="0"/>
              <a:t>Using of error codes (abbreviated labels)</a:t>
            </a:r>
          </a:p>
          <a:p>
            <a:pPr algn="l" rtl="0"/>
            <a:r>
              <a:rPr lang="en-US" sz="3200" dirty="0" err="1" smtClean="0"/>
              <a:t>Metalinguistic</a:t>
            </a:r>
            <a:r>
              <a:rPr lang="en-US" sz="3200" dirty="0" smtClean="0"/>
              <a:t> explanations of their errors( e.g. numbering errors and providing </a:t>
            </a:r>
            <a:r>
              <a:rPr lang="en-US" sz="3200" dirty="0" err="1" smtClean="0"/>
              <a:t>metalinguistic</a:t>
            </a:r>
            <a:r>
              <a:rPr lang="en-US" sz="3200" dirty="0" smtClean="0"/>
              <a:t> comments at the end the text).</a:t>
            </a:r>
          </a:p>
          <a:p>
            <a:endParaRPr lang="ar-SA" dirty="0"/>
          </a:p>
        </p:txBody>
      </p:sp>
      <p:sp>
        <p:nvSpPr>
          <p:cNvPr id="3" name="مستطيل 2"/>
          <p:cNvSpPr/>
          <p:nvPr/>
        </p:nvSpPr>
        <p:spPr>
          <a:xfrm>
            <a:off x="285720" y="642918"/>
            <a:ext cx="7364580"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3. </a:t>
            </a:r>
            <a:r>
              <a:rPr lang="en-US" sz="5400" b="1" cap="none"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Metalinguistic</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CF</a:t>
            </a:r>
            <a:endParaRPr lang="ar-SA"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spd="slow">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2357430"/>
            <a:ext cx="8429684" cy="3046988"/>
          </a:xfrm>
          <a:prstGeom prst="rect">
            <a:avLst/>
          </a:prstGeom>
          <a:noFill/>
        </p:spPr>
        <p:txBody>
          <a:bodyPr wrap="square" rtlCol="1">
            <a:spAutoFit/>
          </a:bodyPr>
          <a:lstStyle/>
          <a:p>
            <a:pPr marL="514350" indent="-514350" algn="l" rtl="0">
              <a:buAutoNum type="arabicPeriod"/>
            </a:pPr>
            <a:r>
              <a:rPr lang="en-US" sz="3200" b="1" dirty="0" smtClean="0"/>
              <a:t>Art. x3; WW     </a:t>
            </a:r>
            <a:r>
              <a:rPr lang="en-US" sz="3200" dirty="0" smtClean="0"/>
              <a:t>A dog stole bone from butcher. He escaped with having bone.</a:t>
            </a:r>
          </a:p>
          <a:p>
            <a:pPr marL="514350" indent="-514350" algn="l" rtl="0"/>
            <a:endParaRPr lang="en-US" sz="3200" dirty="0" smtClean="0"/>
          </a:p>
          <a:p>
            <a:pPr algn="l" rtl="0"/>
            <a:r>
              <a:rPr lang="en-US" sz="3200" dirty="0" smtClean="0"/>
              <a:t>2. A dog stole </a:t>
            </a:r>
            <a:r>
              <a:rPr lang="en-US" sz="3200" b="1" baseline="30000" dirty="0" smtClean="0"/>
              <a:t>art </a:t>
            </a:r>
            <a:r>
              <a:rPr lang="en-US" sz="3200" dirty="0" smtClean="0"/>
              <a:t>bone from </a:t>
            </a:r>
            <a:r>
              <a:rPr lang="en-US" sz="3200" b="1" baseline="30000" dirty="0" smtClean="0"/>
              <a:t>art</a:t>
            </a:r>
            <a:r>
              <a:rPr lang="en-US" sz="3200" baseline="30000" dirty="0" smtClean="0"/>
              <a:t> </a:t>
            </a:r>
            <a:r>
              <a:rPr lang="en-US" sz="3200" dirty="0" smtClean="0"/>
              <a:t>butcher. He escaped with </a:t>
            </a:r>
            <a:r>
              <a:rPr lang="en-US" sz="3200" b="1" baseline="30000" dirty="0" err="1" smtClean="0"/>
              <a:t>ww</a:t>
            </a:r>
            <a:r>
              <a:rPr lang="en-US" sz="3200" dirty="0" err="1" smtClean="0"/>
              <a:t>having</a:t>
            </a:r>
            <a:r>
              <a:rPr lang="en-US" sz="3200" dirty="0" smtClean="0"/>
              <a:t> </a:t>
            </a:r>
            <a:r>
              <a:rPr lang="en-US" sz="3200" b="1" baseline="30000" dirty="0" smtClean="0"/>
              <a:t>art</a:t>
            </a:r>
            <a:r>
              <a:rPr lang="en-US" sz="3200" dirty="0" smtClean="0"/>
              <a:t> bone.</a:t>
            </a:r>
          </a:p>
          <a:p>
            <a:pPr algn="l"/>
            <a:endParaRPr lang="ar-SA" sz="3200" dirty="0"/>
          </a:p>
        </p:txBody>
      </p:sp>
      <p:sp>
        <p:nvSpPr>
          <p:cNvPr id="3" name="مستطيل 2"/>
          <p:cNvSpPr/>
          <p:nvPr/>
        </p:nvSpPr>
        <p:spPr>
          <a:xfrm>
            <a:off x="357158" y="1000108"/>
            <a:ext cx="6408293"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Examples of an error code</a:t>
            </a:r>
            <a:endParaRPr lang="ar-SA"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20" y="2214554"/>
            <a:ext cx="8429684" cy="4062651"/>
          </a:xfrm>
          <a:prstGeom prst="rect">
            <a:avLst/>
          </a:prstGeom>
          <a:noFill/>
        </p:spPr>
        <p:txBody>
          <a:bodyPr wrap="square" rtlCol="1">
            <a:spAutoFit/>
          </a:bodyPr>
          <a:lstStyle/>
          <a:p>
            <a:pPr algn="l" rtl="0"/>
            <a:r>
              <a:rPr lang="en-US" sz="2400" dirty="0" smtClean="0"/>
              <a:t>A dog stole </a:t>
            </a:r>
            <a:r>
              <a:rPr lang="en-US" sz="2400" b="1" baseline="30000" dirty="0" smtClean="0"/>
              <a:t>(1)</a:t>
            </a:r>
            <a:r>
              <a:rPr lang="en-US" sz="2400" dirty="0" smtClean="0"/>
              <a:t>bone from </a:t>
            </a:r>
            <a:r>
              <a:rPr lang="en-US" sz="2400" b="1" baseline="30000" dirty="0" smtClean="0"/>
              <a:t>(2)</a:t>
            </a:r>
            <a:r>
              <a:rPr lang="en-US" sz="2400" dirty="0" smtClean="0"/>
              <a:t>butcher. He escaped with having </a:t>
            </a:r>
            <a:r>
              <a:rPr lang="en-US" sz="2400" b="1" baseline="30000" dirty="0" smtClean="0"/>
              <a:t>(3)</a:t>
            </a:r>
            <a:r>
              <a:rPr lang="en-US" sz="2400" dirty="0" smtClean="0"/>
              <a:t>bone. When the dog was going </a:t>
            </a:r>
            <a:r>
              <a:rPr lang="en-US" sz="2400" b="1" baseline="30000" dirty="0" smtClean="0"/>
              <a:t>(4)</a:t>
            </a:r>
            <a:r>
              <a:rPr lang="en-US" sz="2400" dirty="0" smtClean="0"/>
              <a:t>through </a:t>
            </a:r>
            <a:r>
              <a:rPr lang="en-US" sz="2400" b="1" baseline="30000" dirty="0" smtClean="0"/>
              <a:t>(5)</a:t>
            </a:r>
            <a:r>
              <a:rPr lang="en-US" sz="2400" dirty="0" smtClean="0"/>
              <a:t>bridge over </a:t>
            </a:r>
            <a:r>
              <a:rPr lang="en-US" sz="2400" b="1" baseline="30000" dirty="0" smtClean="0"/>
              <a:t>(6)</a:t>
            </a:r>
            <a:r>
              <a:rPr lang="en-US" sz="2400" dirty="0" smtClean="0"/>
              <a:t>the river he found </a:t>
            </a:r>
            <a:r>
              <a:rPr lang="en-US" sz="2400" b="1" baseline="30000" dirty="0" smtClean="0"/>
              <a:t>(7)</a:t>
            </a:r>
            <a:r>
              <a:rPr lang="en-US" sz="2400" dirty="0" smtClean="0"/>
              <a:t>dog in the river.</a:t>
            </a:r>
          </a:p>
          <a:p>
            <a:pPr algn="l" rtl="0"/>
            <a:r>
              <a:rPr lang="en-US" sz="2400" dirty="0" smtClean="0"/>
              <a:t>(1), (2), (5), (6)- you need 'a' before the noun when a person or thing is mentioned for the first time.</a:t>
            </a:r>
          </a:p>
          <a:p>
            <a:pPr algn="l" rtl="0"/>
            <a:r>
              <a:rPr lang="en-US" sz="2400" dirty="0" smtClean="0"/>
              <a:t>(3), (7)- you need 'the' before the noun when the person or thing has been mentioned previously.</a:t>
            </a:r>
          </a:p>
          <a:p>
            <a:pPr algn="l" rtl="0"/>
            <a:r>
              <a:rPr lang="en-US" sz="2400" dirty="0" smtClean="0"/>
              <a:t>(4)- you need 'over' when you go across the surface of something; you use through when you go inside something (e.g. 'go through the </a:t>
            </a:r>
            <a:r>
              <a:rPr lang="en-US" sz="2400" dirty="0" err="1" smtClean="0"/>
              <a:t>forset</a:t>
            </a:r>
            <a:r>
              <a:rPr lang="en-US" sz="2400" dirty="0" smtClean="0"/>
              <a:t>').</a:t>
            </a:r>
          </a:p>
          <a:p>
            <a:endParaRPr lang="ar-SA" dirty="0"/>
          </a:p>
        </p:txBody>
      </p:sp>
      <p:sp>
        <p:nvSpPr>
          <p:cNvPr id="3" name="مستطيل 2"/>
          <p:cNvSpPr/>
          <p:nvPr/>
        </p:nvSpPr>
        <p:spPr>
          <a:xfrm>
            <a:off x="-71502" y="1000108"/>
            <a:ext cx="9215502" cy="707886"/>
          </a:xfrm>
          <a:prstGeom prst="rect">
            <a:avLst/>
          </a:prstGeom>
          <a:noFill/>
        </p:spPr>
        <p:txBody>
          <a:bodyPr wrap="square" lIns="91440" tIns="45720" rIns="91440" bIns="45720">
            <a:spAutoFit/>
          </a:bodyPr>
          <a:lstStyle/>
          <a:p>
            <a:pPr algn="ctr"/>
            <a:r>
              <a:rPr lang="en-US"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Ex</a:t>
            </a:r>
            <a:r>
              <a:rPr lang="fr-FR"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ample of </a:t>
            </a:r>
            <a:r>
              <a:rPr lang="fr-FR" sz="4000" b="1" cap="none" spc="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metalinguistic</a:t>
            </a:r>
            <a:r>
              <a:rPr lang="fr-FR"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comment</a:t>
            </a:r>
            <a:endParaRPr lang="ar-SA"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شريط مثقب 1"/>
          <p:cNvSpPr/>
          <p:nvPr/>
        </p:nvSpPr>
        <p:spPr>
          <a:xfrm>
            <a:off x="214282" y="1357298"/>
            <a:ext cx="7786742" cy="3643338"/>
          </a:xfrm>
          <a:prstGeom prst="flowChartPunchedTape">
            <a:avLst/>
          </a:prstGeom>
          <a:solidFill>
            <a:srgbClr val="92D05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 name="مستطيل 2"/>
          <p:cNvSpPr/>
          <p:nvPr/>
        </p:nvSpPr>
        <p:spPr>
          <a:xfrm>
            <a:off x="-214346" y="2357430"/>
            <a:ext cx="8478195" cy="1754326"/>
          </a:xfrm>
          <a:prstGeom prst="rect">
            <a:avLst/>
          </a:prstGeom>
          <a:noFill/>
        </p:spPr>
        <p:txBody>
          <a:bodyPr wrap="squar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t>
            </a:r>
            <a:r>
              <a:rPr lang="fr-F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anks</a:t>
            </a:r>
            <a:r>
              <a:rPr lang="fr-F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for </a:t>
            </a:r>
            <a:r>
              <a:rPr lang="fr-FR"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a:t>
            </a:r>
            <a:r>
              <a:rPr lang="fr-F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attention</a:t>
            </a:r>
            <a:endParaRPr lang="ar-SA"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0" end="0"/>
                                            </p:txEl>
                                          </p:spTgt>
                                        </p:tgtEl>
                                        <p:attrNameLst>
                                          <p:attrName>ppt_w</p:attrName>
                                        </p:attrNameLst>
                                      </p:cBhvr>
                                    </p:anim>
                                    <p:anim by="(#ppt_w*0.50)" calcmode="lin" valueType="num">
                                      <p:cBhvr>
                                        <p:cTn id="14" dur="500" decel="50000" autoRev="1" fill="hold">
                                          <p:stCondLst>
                                            <p:cond delay="0"/>
                                          </p:stCondLst>
                                        </p:cTn>
                                        <p:tgtEl>
                                          <p:spTgt spid="3">
                                            <p:txEl>
                                              <p:pRg st="0" end="0"/>
                                            </p:txEl>
                                          </p:spTgt>
                                        </p:tgtEl>
                                        <p:attrNameLst>
                                          <p:attrName>ppt_x</p:attrName>
                                        </p:attrNameLst>
                                      </p:cBhvr>
                                    </p:anim>
                                    <p:anim from="(-#ppt_h/2)" to="(#ppt_y)" calcmode="lin" valueType="num">
                                      <p:cBhvr>
                                        <p:cTn id="15" dur="1000" fill="hold">
                                          <p:stCondLst>
                                            <p:cond delay="0"/>
                                          </p:stCondLst>
                                        </p:cTn>
                                        <p:tgtEl>
                                          <p:spTgt spid="3">
                                            <p:txEl>
                                              <p:pRg st="0" end="0"/>
                                            </p:txEl>
                                          </p:spTgt>
                                        </p:tgtEl>
                                        <p:attrNameLst>
                                          <p:attrName>ppt_y</p:attrName>
                                        </p:attrNameLst>
                                      </p:cBhvr>
                                    </p:anim>
                                    <p:animRot by="21600000">
                                      <p:cBhvr>
                                        <p:cTn id="16"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643050"/>
            <a:ext cx="875111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8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Syllabus Design</a:t>
            </a:r>
            <a:endParaRPr kumimoji="0" lang="en-US" sz="115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1428736"/>
            <a:ext cx="8929718"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Syllabus design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Syllabus design concerns the selection of items to be learnt and the grading of those items into an appropriate sequences. It is different from curriculum. In the latter, the designer is concerned not just with lists of what will be taught and in what order, but also with the planning, implementation, evaluation, management and administration of education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programmes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There are a number of different types of language syllabus. But, whatever type it is, every syllabus needs to be developed on the basis of certain criteria, such as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learnability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"frequency", which can inform decisions about selection and ordering</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 y="200024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Syllabus design criteria</a:t>
            </a:r>
            <a:endParaRPr kumimoji="0" lang="en-US" sz="8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85720" y="1214421"/>
            <a:ext cx="88582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FF00"/>
                </a:solidFill>
                <a:effectLst/>
                <a:latin typeface="Times New Roman" pitchFamily="18" charset="0"/>
                <a:ea typeface="Calibri" pitchFamily="34" charset="0"/>
                <a:cs typeface="Times New Roman" pitchFamily="18" charset="0"/>
              </a:rPr>
              <a:t>2.1. </a:t>
            </a:r>
            <a:r>
              <a:rPr kumimoji="0" lang="en-US" sz="3600" b="0" i="0" u="none" strike="noStrike" cap="none" normalizeH="0" baseline="0" dirty="0" err="1" smtClean="0">
                <a:ln>
                  <a:noFill/>
                </a:ln>
                <a:solidFill>
                  <a:srgbClr val="00FF00"/>
                </a:solidFill>
                <a:effectLst/>
                <a:latin typeface="Times New Roman" pitchFamily="18" charset="0"/>
                <a:ea typeface="Calibri" pitchFamily="34" charset="0"/>
                <a:cs typeface="Times New Roman" pitchFamily="18" charset="0"/>
              </a:rPr>
              <a:t>Learnability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some structural or lexical items are easier for students to learn than others. Thus we teach easier things and then increase the level of difficulty as the students' language level arises.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Learnability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tell us that, at beginner levels, it is easier to teach uses of was and were immediately after teaching uses of is and are.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1214422"/>
            <a:ext cx="892971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rgbClr val="00FF00"/>
                </a:solidFill>
                <a:effectLst/>
                <a:latin typeface="Times New Roman" pitchFamily="18" charset="0"/>
                <a:ea typeface="Calibri" pitchFamily="34" charset="0"/>
                <a:cs typeface="Times New Roman" pitchFamily="18" charset="0"/>
              </a:rPr>
              <a:t>2.2. Frequency</a:t>
            </a:r>
            <a:r>
              <a:rPr kumimoji="0" lang="en-US" sz="4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would make sense, especially at beginning levels, to include items which are more frequent in the language, than ones that are only used occasionally by native speakers.  </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428604"/>
            <a:ext cx="9144000" cy="4524315"/>
          </a:xfrm>
          <a:prstGeom prst="rect">
            <a:avLst/>
          </a:prstGeom>
          <a:noFill/>
        </p:spPr>
        <p:txBody>
          <a:bodyPr wrap="square" rtlCol="1">
            <a:spAutoFit/>
          </a:bodyPr>
          <a:lstStyle/>
          <a:p>
            <a:pPr algn="l" rtl="0"/>
            <a:r>
              <a:rPr lang="en-US" sz="3200" dirty="0" smtClean="0"/>
              <a:t> </a:t>
            </a:r>
            <a:r>
              <a:rPr lang="en-US" sz="3200" dirty="0" smtClean="0">
                <a:solidFill>
                  <a:srgbClr val="FF0000"/>
                </a:solidFill>
              </a:rPr>
              <a:t>3. The objectives of E</a:t>
            </a:r>
            <a:r>
              <a:rPr lang="fr-FR" sz="3200" dirty="0" smtClean="0">
                <a:solidFill>
                  <a:srgbClr val="FF0000"/>
                </a:solidFill>
              </a:rPr>
              <a:t>A.</a:t>
            </a:r>
          </a:p>
          <a:p>
            <a:pPr algn="l" rtl="0"/>
            <a:endParaRPr lang="fr-FR" sz="3200" dirty="0" smtClean="0"/>
          </a:p>
          <a:p>
            <a:pPr algn="l" rtl="0"/>
            <a:r>
              <a:rPr lang="fr-FR" sz="3200" dirty="0" smtClean="0">
                <a:solidFill>
                  <a:srgbClr val="FF0000"/>
                </a:solidFill>
              </a:rPr>
              <a:t>1.</a:t>
            </a:r>
            <a:r>
              <a:rPr lang="fr-FR" sz="3200" dirty="0" smtClean="0"/>
              <a:t> To </a:t>
            </a:r>
            <a:r>
              <a:rPr lang="fr-FR" sz="3200" dirty="0" err="1" smtClean="0"/>
              <a:t>find</a:t>
            </a:r>
            <a:r>
              <a:rPr lang="fr-FR" sz="3200" dirty="0" smtClean="0"/>
              <a:t> out the </a:t>
            </a:r>
            <a:r>
              <a:rPr lang="fr-FR" sz="3200" dirty="0" err="1" smtClean="0"/>
              <a:t>level</a:t>
            </a:r>
            <a:r>
              <a:rPr lang="fr-FR" sz="3200" dirty="0" smtClean="0"/>
              <a:t> of </a:t>
            </a:r>
            <a:r>
              <a:rPr lang="fr-FR" sz="3200" dirty="0" err="1" smtClean="0"/>
              <a:t>language</a:t>
            </a:r>
            <a:r>
              <a:rPr lang="fr-FR" sz="3200" dirty="0" smtClean="0"/>
              <a:t> </a:t>
            </a:r>
            <a:r>
              <a:rPr lang="fr-FR" sz="3200" dirty="0" err="1" smtClean="0"/>
              <a:t>proficiency</a:t>
            </a:r>
            <a:r>
              <a:rPr lang="fr-FR" sz="3200" dirty="0" smtClean="0"/>
              <a:t> the </a:t>
            </a:r>
            <a:r>
              <a:rPr lang="fr-FR" sz="3200" dirty="0" err="1" smtClean="0"/>
              <a:t>learner</a:t>
            </a:r>
            <a:r>
              <a:rPr lang="fr-FR" sz="3200" dirty="0" smtClean="0"/>
              <a:t> has </a:t>
            </a:r>
            <a:r>
              <a:rPr lang="fr-FR" sz="3200" dirty="0" err="1" smtClean="0"/>
              <a:t>reached</a:t>
            </a:r>
            <a:r>
              <a:rPr lang="fr-FR" sz="3200" dirty="0" smtClean="0"/>
              <a:t>.</a:t>
            </a:r>
          </a:p>
          <a:p>
            <a:pPr algn="l" rtl="0"/>
            <a:endParaRPr lang="fr-FR" sz="3200" dirty="0" smtClean="0"/>
          </a:p>
          <a:p>
            <a:pPr algn="l" rtl="0"/>
            <a:r>
              <a:rPr lang="fr-FR" sz="3200" dirty="0" smtClean="0">
                <a:solidFill>
                  <a:srgbClr val="FF0000"/>
                </a:solidFill>
              </a:rPr>
              <a:t>2.</a:t>
            </a:r>
            <a:r>
              <a:rPr lang="fr-FR" sz="3200" dirty="0" smtClean="0"/>
              <a:t> To </a:t>
            </a:r>
            <a:r>
              <a:rPr lang="fr-FR" sz="3200" dirty="0" err="1" smtClean="0"/>
              <a:t>obtain</a:t>
            </a:r>
            <a:r>
              <a:rPr lang="fr-FR" sz="3200" dirty="0" smtClean="0"/>
              <a:t> information about </a:t>
            </a:r>
            <a:r>
              <a:rPr lang="fr-FR" sz="3200" dirty="0" err="1" smtClean="0"/>
              <a:t>common</a:t>
            </a:r>
            <a:r>
              <a:rPr lang="fr-FR" sz="3200" dirty="0" smtClean="0"/>
              <a:t> </a:t>
            </a:r>
            <a:r>
              <a:rPr lang="fr-FR" sz="3200" dirty="0" err="1" smtClean="0"/>
              <a:t>difficulties</a:t>
            </a:r>
            <a:r>
              <a:rPr lang="fr-FR" sz="3200" dirty="0" smtClean="0"/>
              <a:t> in </a:t>
            </a:r>
            <a:r>
              <a:rPr lang="fr-FR" sz="3200" dirty="0" err="1" smtClean="0"/>
              <a:t>language</a:t>
            </a:r>
            <a:r>
              <a:rPr lang="fr-FR" sz="3200" dirty="0" smtClean="0"/>
              <a:t> </a:t>
            </a:r>
            <a:r>
              <a:rPr lang="fr-FR" sz="3200" dirty="0" err="1" smtClean="0"/>
              <a:t>learning</a:t>
            </a:r>
            <a:r>
              <a:rPr lang="fr-FR" sz="3200" dirty="0" smtClean="0"/>
              <a:t>.</a:t>
            </a:r>
          </a:p>
          <a:p>
            <a:pPr algn="l" rtl="0"/>
            <a:endParaRPr lang="fr-FR" sz="3200" dirty="0" smtClean="0"/>
          </a:p>
          <a:p>
            <a:pPr algn="l" rtl="0"/>
            <a:r>
              <a:rPr lang="fr-FR" sz="3200" dirty="0" smtClean="0">
                <a:solidFill>
                  <a:srgbClr val="FF0000"/>
                </a:solidFill>
              </a:rPr>
              <a:t>3.</a:t>
            </a:r>
            <a:r>
              <a:rPr lang="fr-FR" sz="3200" dirty="0" smtClean="0"/>
              <a:t> To </a:t>
            </a:r>
            <a:r>
              <a:rPr lang="fr-FR" sz="3200" dirty="0" err="1" smtClean="0"/>
              <a:t>find</a:t>
            </a:r>
            <a:r>
              <a:rPr lang="fr-FR" sz="3200" dirty="0" smtClean="0"/>
              <a:t> out how people </a:t>
            </a:r>
            <a:r>
              <a:rPr lang="fr-FR" sz="3200" dirty="0" err="1" smtClean="0"/>
              <a:t>learn</a:t>
            </a:r>
            <a:r>
              <a:rPr lang="fr-FR" sz="3200" dirty="0" smtClean="0"/>
              <a:t> a </a:t>
            </a:r>
            <a:r>
              <a:rPr lang="fr-FR" sz="3200" dirty="0" err="1" smtClean="0"/>
              <a:t>language</a:t>
            </a:r>
            <a:r>
              <a:rPr lang="fr-FR" sz="3200" dirty="0" smtClean="0"/>
              <a:t>.</a:t>
            </a:r>
            <a:endParaRPr lang="ar-SA" dirty="0"/>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85723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FF00"/>
                </a:solidFill>
                <a:effectLst/>
                <a:latin typeface="Times New Roman" pitchFamily="18" charset="0"/>
                <a:ea typeface="Calibri" pitchFamily="34" charset="0"/>
                <a:cs typeface="Times New Roman" pitchFamily="18" charset="0"/>
              </a:rPr>
              <a:t>2.3. Coverage</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some words and structures have greater coverage than others. Thus we might decide , on the basis of coverage, to introduce the going to future before the present continuous with future reference, if we could show that going to could be used in more situations than the present continuous.</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1214422"/>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00FF00"/>
                </a:solidFill>
                <a:effectLst/>
                <a:latin typeface="Times New Roman" pitchFamily="18" charset="0"/>
                <a:ea typeface="Calibri" pitchFamily="34" charset="0"/>
                <a:cs typeface="Times New Roman" pitchFamily="18" charset="0"/>
              </a:rPr>
              <a:t>2.4. Usefulness</a:t>
            </a: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reason that words like book and pen figure so highly in classrooms ( even though they might not be that frequent in real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language use) is because they are useful words in that situation. In the same way, words for family members occur early on in a student's learning life because they are useful in the context of what students are linguistically able to talk about.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214290"/>
            <a:ext cx="8929718" cy="1908215"/>
          </a:xfrm>
          <a:prstGeom prst="rect">
            <a:avLst/>
          </a:prstGeom>
          <a:noFill/>
        </p:spPr>
        <p:txBody>
          <a:bodyPr wrap="square" rtlCol="1">
            <a:spAutoFit/>
          </a:bodyPr>
          <a:lstStyle/>
          <a:p>
            <a:pPr algn="l"/>
            <a:r>
              <a:rPr lang="en-US" sz="2000" dirty="0" smtClean="0">
                <a:solidFill>
                  <a:srgbClr val="FF0000"/>
                </a:solidFill>
              </a:rPr>
              <a:t>4.Mistakes and Errors</a:t>
            </a:r>
          </a:p>
          <a:p>
            <a:pPr algn="l"/>
            <a:r>
              <a:rPr lang="en-US" sz="2000" smtClean="0"/>
              <a:t>Mistakes </a:t>
            </a:r>
            <a:r>
              <a:rPr lang="en-US" sz="2000" smtClean="0"/>
              <a:t>refer </a:t>
            </a:r>
            <a:r>
              <a:rPr lang="en-US" sz="2000" smtClean="0"/>
              <a:t>to </a:t>
            </a:r>
            <a:r>
              <a:rPr lang="en-US" sz="2000" dirty="0" smtClean="0"/>
              <a:t>a performance error that is either a random guess or a slip; in that is a failure to utilize the known system correctly. They can be self-corrected.</a:t>
            </a:r>
          </a:p>
          <a:p>
            <a:pPr algn="l"/>
            <a:r>
              <a:rPr lang="en-US" sz="2000" dirty="0" smtClean="0"/>
              <a:t>Error</a:t>
            </a:r>
            <a:r>
              <a:rPr lang="fr-FR" sz="2000" dirty="0" smtClean="0"/>
              <a:t>: a </a:t>
            </a:r>
            <a:r>
              <a:rPr lang="fr-FR" sz="2000" dirty="0" err="1" smtClean="0"/>
              <a:t>noticeable</a:t>
            </a:r>
            <a:r>
              <a:rPr lang="fr-FR" sz="2000" dirty="0" smtClean="0"/>
              <a:t> </a:t>
            </a:r>
            <a:r>
              <a:rPr lang="fr-FR" sz="2000" dirty="0" err="1" smtClean="0"/>
              <a:t>deviation</a:t>
            </a:r>
            <a:r>
              <a:rPr lang="fr-FR" sz="2000" dirty="0" smtClean="0"/>
              <a:t> </a:t>
            </a:r>
            <a:r>
              <a:rPr lang="fr-FR" sz="2000" dirty="0" err="1" smtClean="0"/>
              <a:t>from</a:t>
            </a:r>
            <a:r>
              <a:rPr lang="fr-FR" sz="2000" dirty="0" smtClean="0"/>
              <a:t> the </a:t>
            </a:r>
            <a:r>
              <a:rPr lang="fr-FR" sz="2000" dirty="0" err="1" smtClean="0"/>
              <a:t>adult</a:t>
            </a:r>
            <a:r>
              <a:rPr lang="fr-FR" sz="2000" dirty="0" smtClean="0"/>
              <a:t> </a:t>
            </a:r>
            <a:r>
              <a:rPr lang="fr-FR" sz="2000" dirty="0" err="1" smtClean="0"/>
              <a:t>grammar</a:t>
            </a:r>
            <a:r>
              <a:rPr lang="fr-FR" sz="2000" dirty="0" smtClean="0"/>
              <a:t> of a native speaker, </a:t>
            </a:r>
            <a:r>
              <a:rPr lang="fr-FR" sz="2000" dirty="0" err="1" smtClean="0"/>
              <a:t>reflects</a:t>
            </a:r>
            <a:r>
              <a:rPr lang="fr-FR" sz="2000" dirty="0" smtClean="0"/>
              <a:t> the </a:t>
            </a:r>
            <a:r>
              <a:rPr lang="fr-FR" sz="2000" dirty="0" err="1" smtClean="0"/>
              <a:t>competence</a:t>
            </a:r>
            <a:r>
              <a:rPr lang="fr-FR" sz="2000" dirty="0" smtClean="0"/>
              <a:t> of the </a:t>
            </a:r>
            <a:r>
              <a:rPr lang="fr-FR" sz="2000" dirty="0" err="1" smtClean="0"/>
              <a:t>learner</a:t>
            </a:r>
            <a:r>
              <a:rPr lang="fr-FR" sz="2000" dirty="0" smtClean="0"/>
              <a:t>.</a:t>
            </a:r>
          </a:p>
          <a:p>
            <a:pPr algn="l"/>
            <a:r>
              <a:rPr lang="en-US" dirty="0" smtClean="0"/>
              <a:t> </a:t>
            </a:r>
            <a:endParaRPr lang="ar-SA" dirty="0"/>
          </a:p>
        </p:txBody>
      </p:sp>
      <p:graphicFrame>
        <p:nvGraphicFramePr>
          <p:cNvPr id="3" name="جدول 2"/>
          <p:cNvGraphicFramePr>
            <a:graphicFrameLocks noGrp="1"/>
          </p:cNvGraphicFramePr>
          <p:nvPr/>
        </p:nvGraphicFramePr>
        <p:xfrm>
          <a:off x="1524000" y="2239776"/>
          <a:ext cx="6096000" cy="4034792"/>
        </p:xfrm>
        <a:graphic>
          <a:graphicData uri="http://schemas.openxmlformats.org/drawingml/2006/table">
            <a:tbl>
              <a:tblPr rtl="1" firstRow="1" bandRow="1">
                <a:tableStyleId>{5C22544A-7EE6-4342-B048-85BDC9FD1C3A}</a:tableStyleId>
              </a:tblPr>
              <a:tblGrid>
                <a:gridCol w="3048000"/>
                <a:gridCol w="3048000"/>
              </a:tblGrid>
              <a:tr h="474844">
                <a:tc>
                  <a:txBody>
                    <a:bodyPr/>
                    <a:lstStyle/>
                    <a:p>
                      <a:pPr algn="ctr" rtl="1"/>
                      <a:r>
                        <a:rPr lang="en-US" sz="2000" dirty="0" smtClean="0"/>
                        <a:t>Errors</a:t>
                      </a:r>
                      <a:endParaRPr lang="ar-SA" sz="2000" dirty="0"/>
                    </a:p>
                  </a:txBody>
                  <a:tcPr/>
                </a:tc>
                <a:tc>
                  <a:txBody>
                    <a:bodyPr/>
                    <a:lstStyle/>
                    <a:p>
                      <a:pPr algn="ctr" rtl="1"/>
                      <a:r>
                        <a:rPr lang="en-US" sz="2000" dirty="0" smtClean="0"/>
                        <a:t>Mistakes</a:t>
                      </a:r>
                      <a:endParaRPr lang="ar-SA" sz="2000" dirty="0"/>
                    </a:p>
                  </a:txBody>
                  <a:tcPr/>
                </a:tc>
              </a:tr>
              <a:tr h="3559948">
                <a:tc>
                  <a:txBody>
                    <a:bodyPr/>
                    <a:lstStyle/>
                    <a:p>
                      <a:pPr algn="l" rtl="1"/>
                      <a:r>
                        <a:rPr lang="en-US" sz="2000" dirty="0" smtClean="0"/>
                        <a:t>An error</a:t>
                      </a:r>
                      <a:r>
                        <a:rPr lang="en-US" sz="2000" baseline="0" dirty="0" smtClean="0"/>
                        <a:t> can</a:t>
                      </a:r>
                      <a:r>
                        <a:rPr lang="fr-FR" sz="2000" baseline="0" dirty="0" smtClean="0"/>
                        <a:t>’t </a:t>
                      </a:r>
                      <a:r>
                        <a:rPr lang="fr-FR" sz="2000" baseline="0" dirty="0" err="1" smtClean="0"/>
                        <a:t>be</a:t>
                      </a:r>
                      <a:r>
                        <a:rPr lang="fr-FR" sz="2000" baseline="0" dirty="0" smtClean="0"/>
                        <a:t> self-</a:t>
                      </a:r>
                      <a:r>
                        <a:rPr lang="fr-FR" sz="2000" baseline="0" dirty="0" err="1" smtClean="0"/>
                        <a:t>corrected</a:t>
                      </a:r>
                      <a:r>
                        <a:rPr lang="fr-FR" sz="2000" baseline="0" dirty="0" smtClean="0"/>
                        <a:t>.</a:t>
                      </a:r>
                    </a:p>
                    <a:p>
                      <a:pPr algn="l" rtl="1"/>
                      <a:r>
                        <a:rPr lang="fr-FR" sz="2000" baseline="0" dirty="0" err="1" smtClean="0"/>
                        <a:t>Errors</a:t>
                      </a:r>
                      <a:r>
                        <a:rPr lang="fr-FR" sz="2000" baseline="0" dirty="0" smtClean="0"/>
                        <a:t> </a:t>
                      </a:r>
                      <a:r>
                        <a:rPr lang="en-US" sz="2000" baseline="0" dirty="0" smtClean="0"/>
                        <a:t>are a result of one</a:t>
                      </a:r>
                      <a:r>
                        <a:rPr lang="fr-FR" sz="2000" baseline="0" dirty="0" smtClean="0"/>
                        <a:t>’s </a:t>
                      </a:r>
                      <a:r>
                        <a:rPr lang="fr-FR" sz="2000" baseline="0" dirty="0" err="1" smtClean="0"/>
                        <a:t>systematic</a:t>
                      </a:r>
                      <a:r>
                        <a:rPr lang="fr-FR" sz="2000" baseline="0" dirty="0" smtClean="0"/>
                        <a:t> </a:t>
                      </a:r>
                      <a:r>
                        <a:rPr lang="fr-FR" sz="2000" baseline="0" dirty="0" err="1" smtClean="0"/>
                        <a:t>competence</a:t>
                      </a:r>
                      <a:r>
                        <a:rPr lang="fr-FR" sz="2000" baseline="0" dirty="0" smtClean="0"/>
                        <a:t>( the </a:t>
                      </a:r>
                      <a:r>
                        <a:rPr lang="fr-FR" sz="2000" baseline="0" dirty="0" err="1" smtClean="0"/>
                        <a:t>learner’s</a:t>
                      </a:r>
                      <a:r>
                        <a:rPr lang="fr-FR" sz="2000" baseline="0" dirty="0" smtClean="0"/>
                        <a:t> system </a:t>
                      </a:r>
                      <a:r>
                        <a:rPr lang="fr-FR" sz="2000" baseline="0" dirty="0" err="1" smtClean="0"/>
                        <a:t>is</a:t>
                      </a:r>
                      <a:r>
                        <a:rPr lang="fr-FR" sz="2000" baseline="0" dirty="0" smtClean="0"/>
                        <a:t> in correct).</a:t>
                      </a:r>
                    </a:p>
                    <a:p>
                      <a:pPr algn="l" rtl="1"/>
                      <a:r>
                        <a:rPr lang="fr-FR" sz="2000" baseline="0" dirty="0" err="1" smtClean="0"/>
                        <a:t>Error</a:t>
                      </a:r>
                      <a:r>
                        <a:rPr lang="fr-FR" sz="2000" baseline="0" dirty="0" smtClean="0"/>
                        <a:t> </a:t>
                      </a:r>
                      <a:r>
                        <a:rPr lang="fr-FR" sz="2000" baseline="0" dirty="0" err="1" smtClean="0"/>
                        <a:t>reflects</a:t>
                      </a:r>
                      <a:r>
                        <a:rPr lang="fr-FR" sz="2000" baseline="0" dirty="0" smtClean="0"/>
                        <a:t> gaps in a </a:t>
                      </a:r>
                      <a:r>
                        <a:rPr lang="fr-FR" sz="2000" baseline="0" dirty="0" err="1" smtClean="0"/>
                        <a:t>learner’s</a:t>
                      </a:r>
                      <a:r>
                        <a:rPr lang="fr-FR" sz="2000" baseline="0" dirty="0" smtClean="0"/>
                        <a:t> </a:t>
                      </a:r>
                      <a:r>
                        <a:rPr lang="fr-FR" sz="2000" baseline="0" dirty="0" err="1" smtClean="0"/>
                        <a:t>knowledge</a:t>
                      </a:r>
                      <a:r>
                        <a:rPr lang="fr-FR" sz="2000" baseline="0" dirty="0" smtClean="0"/>
                        <a:t>.</a:t>
                      </a:r>
                      <a:endParaRPr lang="ar-SA" sz="2000" dirty="0"/>
                    </a:p>
                  </a:txBody>
                  <a:tcPr/>
                </a:tc>
                <a:tc>
                  <a:txBody>
                    <a:bodyPr/>
                    <a:lstStyle/>
                    <a:p>
                      <a:pPr algn="l" rtl="1"/>
                      <a:r>
                        <a:rPr lang="en-US" sz="2000" dirty="0" smtClean="0"/>
                        <a:t>Mistake</a:t>
                      </a:r>
                      <a:r>
                        <a:rPr lang="en-US" sz="2000" baseline="0" dirty="0" smtClean="0"/>
                        <a:t> can be self-corrected if the deviation is pointed out to the speaker.</a:t>
                      </a:r>
                    </a:p>
                    <a:p>
                      <a:pPr algn="l" rtl="1"/>
                      <a:r>
                        <a:rPr lang="en-US" sz="2000" baseline="0" dirty="0" smtClean="0"/>
                        <a:t>Mistakes are referred to as performance errors, the learner knows the system but fails to use it.</a:t>
                      </a:r>
                    </a:p>
                    <a:p>
                      <a:pPr algn="l" rtl="1"/>
                      <a:r>
                        <a:rPr lang="en-US" sz="2000" baseline="0" dirty="0" smtClean="0"/>
                        <a:t>Mistake reflects occasional lapses in performance.</a:t>
                      </a:r>
                      <a:endParaRPr lang="ar-SA" sz="2000" dirty="0"/>
                    </a:p>
                  </a:txBody>
                  <a:tcPr/>
                </a:tc>
              </a:tr>
            </a:tbl>
          </a:graphicData>
        </a:graphic>
      </p:graphicFrame>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357166"/>
            <a:ext cx="8643998" cy="4401205"/>
          </a:xfrm>
          <a:prstGeom prst="rect">
            <a:avLst/>
          </a:prstGeom>
          <a:noFill/>
        </p:spPr>
        <p:txBody>
          <a:bodyPr wrap="square" rtlCol="1">
            <a:spAutoFit/>
          </a:bodyPr>
          <a:lstStyle/>
          <a:p>
            <a:pPr algn="l"/>
            <a:r>
              <a:rPr lang="en-US" sz="2800" dirty="0" smtClean="0">
                <a:solidFill>
                  <a:srgbClr val="FF0000"/>
                </a:solidFill>
              </a:rPr>
              <a:t>5. </a:t>
            </a:r>
            <a:r>
              <a:rPr lang="fr-FR" sz="2800" dirty="0" err="1" smtClean="0">
                <a:solidFill>
                  <a:srgbClr val="FF0000"/>
                </a:solidFill>
              </a:rPr>
              <a:t>Models</a:t>
            </a:r>
            <a:r>
              <a:rPr lang="fr-FR" sz="2800" dirty="0" smtClean="0">
                <a:solidFill>
                  <a:srgbClr val="FF0000"/>
                </a:solidFill>
              </a:rPr>
              <a:t> for </a:t>
            </a:r>
            <a:r>
              <a:rPr lang="fr-FR" sz="2800" dirty="0" err="1" smtClean="0">
                <a:solidFill>
                  <a:srgbClr val="FF0000"/>
                </a:solidFill>
              </a:rPr>
              <a:t>Error</a:t>
            </a:r>
            <a:r>
              <a:rPr lang="fr-FR" sz="2800" dirty="0" smtClean="0">
                <a:solidFill>
                  <a:srgbClr val="FF0000"/>
                </a:solidFill>
              </a:rPr>
              <a:t> </a:t>
            </a:r>
            <a:r>
              <a:rPr lang="fr-FR" sz="2800" dirty="0" err="1" smtClean="0">
                <a:solidFill>
                  <a:srgbClr val="FF0000"/>
                </a:solidFill>
              </a:rPr>
              <a:t>Analysis</a:t>
            </a:r>
            <a:endParaRPr lang="fr-FR" sz="2800" dirty="0" smtClean="0">
              <a:solidFill>
                <a:srgbClr val="FF0000"/>
              </a:solidFill>
            </a:endParaRPr>
          </a:p>
          <a:p>
            <a:pPr algn="l"/>
            <a:endParaRPr lang="ar-SA" sz="2800" dirty="0" smtClean="0"/>
          </a:p>
          <a:p>
            <a:pPr algn="l"/>
            <a:r>
              <a:rPr lang="fr-FR" sz="2800" dirty="0" err="1" smtClean="0"/>
              <a:t>Steps</a:t>
            </a:r>
            <a:r>
              <a:rPr lang="fr-FR" sz="2800" dirty="0" smtClean="0"/>
              <a:t> in </a:t>
            </a:r>
            <a:r>
              <a:rPr lang="fr-FR" sz="2800" dirty="0" err="1" smtClean="0"/>
              <a:t>analysing</a:t>
            </a:r>
            <a:r>
              <a:rPr lang="fr-FR" sz="2800" dirty="0" smtClean="0"/>
              <a:t> </a:t>
            </a:r>
            <a:r>
              <a:rPr lang="fr-FR" sz="2800" dirty="0" err="1" smtClean="0"/>
              <a:t>learners</a:t>
            </a:r>
            <a:r>
              <a:rPr lang="fr-FR" sz="2800" dirty="0" smtClean="0"/>
              <a:t> </a:t>
            </a:r>
            <a:r>
              <a:rPr lang="fr-FR" sz="2800" dirty="0" err="1" smtClean="0"/>
              <a:t>errors</a:t>
            </a:r>
            <a:r>
              <a:rPr lang="fr-FR" sz="2800" dirty="0" smtClean="0"/>
              <a:t>.</a:t>
            </a:r>
          </a:p>
          <a:p>
            <a:pPr algn="l"/>
            <a:r>
              <a:rPr lang="fr-FR" sz="2800" dirty="0" smtClean="0"/>
              <a:t>Corder(1967) </a:t>
            </a:r>
            <a:r>
              <a:rPr lang="fr-FR" sz="2800" dirty="0" err="1" smtClean="0"/>
              <a:t>identified</a:t>
            </a:r>
            <a:r>
              <a:rPr lang="fr-FR" sz="2800" dirty="0" smtClean="0"/>
              <a:t> a model for </a:t>
            </a:r>
            <a:r>
              <a:rPr lang="fr-FR" sz="2800" dirty="0" err="1" smtClean="0"/>
              <a:t>error</a:t>
            </a:r>
            <a:r>
              <a:rPr lang="fr-FR" sz="2800" dirty="0" smtClean="0"/>
              <a:t> </a:t>
            </a:r>
            <a:r>
              <a:rPr lang="fr-FR" sz="2800" dirty="0" err="1" smtClean="0"/>
              <a:t>analysis</a:t>
            </a:r>
            <a:r>
              <a:rPr lang="fr-FR" sz="2800" dirty="0" smtClean="0"/>
              <a:t> </a:t>
            </a:r>
            <a:r>
              <a:rPr lang="fr-FR" sz="2800" dirty="0" err="1" smtClean="0"/>
              <a:t>which</a:t>
            </a:r>
            <a:r>
              <a:rPr lang="fr-FR" sz="2800" dirty="0" smtClean="0"/>
              <a:t> </a:t>
            </a:r>
            <a:r>
              <a:rPr lang="fr-FR" sz="2800" dirty="0" err="1" smtClean="0"/>
              <a:t>included</a:t>
            </a:r>
            <a:r>
              <a:rPr lang="fr-FR" sz="2800" dirty="0" smtClean="0"/>
              <a:t> </a:t>
            </a:r>
            <a:r>
              <a:rPr lang="fr-FR" sz="2800" dirty="0" err="1" smtClean="0"/>
              <a:t>these</a:t>
            </a:r>
            <a:r>
              <a:rPr lang="fr-FR" sz="2800" dirty="0" smtClean="0"/>
              <a:t> stages:</a:t>
            </a:r>
          </a:p>
          <a:p>
            <a:pPr algn="l"/>
            <a:r>
              <a:rPr lang="fr-FR" sz="2800" dirty="0" smtClean="0"/>
              <a:t>1. Collection</a:t>
            </a:r>
          </a:p>
          <a:p>
            <a:pPr algn="l"/>
            <a:r>
              <a:rPr lang="fr-FR" sz="2800" dirty="0" smtClean="0"/>
              <a:t>2. </a:t>
            </a:r>
            <a:r>
              <a:rPr lang="fr-FR" sz="2800" dirty="0" err="1" smtClean="0"/>
              <a:t>Identifying</a:t>
            </a:r>
            <a:endParaRPr lang="fr-FR" sz="2800" dirty="0" smtClean="0"/>
          </a:p>
          <a:p>
            <a:pPr algn="l"/>
            <a:r>
              <a:rPr lang="fr-FR" sz="2800" dirty="0" smtClean="0"/>
              <a:t>3. </a:t>
            </a:r>
            <a:r>
              <a:rPr lang="fr-FR" sz="2800" dirty="0" err="1" smtClean="0"/>
              <a:t>Describing</a:t>
            </a:r>
            <a:endParaRPr lang="fr-FR" sz="2800" dirty="0" smtClean="0"/>
          </a:p>
          <a:p>
            <a:pPr algn="l"/>
            <a:r>
              <a:rPr lang="fr-FR" sz="2800" dirty="0" smtClean="0"/>
              <a:t>4. </a:t>
            </a:r>
            <a:r>
              <a:rPr lang="fr-FR" sz="2800" dirty="0" err="1" smtClean="0"/>
              <a:t>Explaining</a:t>
            </a:r>
            <a:endParaRPr lang="fr-FR" sz="2800" dirty="0" smtClean="0"/>
          </a:p>
          <a:p>
            <a:pPr algn="l"/>
            <a:r>
              <a:rPr lang="fr-FR" sz="2800" dirty="0" smtClean="0"/>
              <a:t>5. </a:t>
            </a:r>
            <a:r>
              <a:rPr lang="fr-FR" sz="2800" dirty="0" err="1" smtClean="0"/>
              <a:t>Evaluating</a:t>
            </a:r>
            <a:r>
              <a:rPr lang="fr-FR" sz="2800" dirty="0" smtClean="0"/>
              <a:t>/ </a:t>
            </a:r>
            <a:r>
              <a:rPr lang="fr-FR" sz="2800" dirty="0" err="1" smtClean="0"/>
              <a:t>correcting</a:t>
            </a:r>
            <a:r>
              <a:rPr lang="fr-FR" sz="2800" dirty="0" smtClean="0"/>
              <a:t> the </a:t>
            </a:r>
            <a:r>
              <a:rPr lang="fr-FR" sz="2800" dirty="0" err="1" smtClean="0"/>
              <a:t>errors</a:t>
            </a:r>
            <a:endParaRPr lang="ar-SA" sz="2800" dirty="0"/>
          </a:p>
        </p:txBody>
      </p:sp>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756323" y="6093440"/>
            <a:ext cx="7775945" cy="369312"/>
          </a:xfrm>
          <a:prstGeom prst="rect">
            <a:avLst/>
          </a:prstGeom>
          <a:noFill/>
          <a:ln w="9525">
            <a:noFill/>
            <a:miter lim="800000"/>
            <a:headEnd/>
            <a:tailEnd/>
          </a:ln>
        </p:spPr>
        <p:txBody>
          <a:bodyPr lIns="91422" tIns="45710" rIns="91422" bIns="45710">
            <a:spAutoFit/>
          </a:bodyPr>
          <a:lstStyle/>
          <a:p>
            <a:pPr>
              <a:spcBef>
                <a:spcPct val="50000"/>
              </a:spcBef>
            </a:pPr>
            <a:endParaRPr lang="fr-FR"/>
          </a:p>
        </p:txBody>
      </p:sp>
      <p:sp>
        <p:nvSpPr>
          <p:cNvPr id="6147" name="Text Box 5"/>
          <p:cNvSpPr txBox="1">
            <a:spLocks noChangeArrowheads="1"/>
          </p:cNvSpPr>
          <p:nvPr/>
        </p:nvSpPr>
        <p:spPr bwMode="auto">
          <a:xfrm>
            <a:off x="0" y="1"/>
            <a:ext cx="9144000" cy="369312"/>
          </a:xfrm>
          <a:prstGeom prst="rect">
            <a:avLst/>
          </a:prstGeom>
          <a:noFill/>
          <a:ln w="9525">
            <a:noFill/>
            <a:miter lim="800000"/>
            <a:headEnd/>
            <a:tailEnd/>
          </a:ln>
        </p:spPr>
        <p:txBody>
          <a:bodyPr lIns="91422" tIns="45710" rIns="91422" bIns="45710">
            <a:spAutoFit/>
          </a:bodyPr>
          <a:lstStyle/>
          <a:p>
            <a:pPr>
              <a:spcBef>
                <a:spcPct val="50000"/>
              </a:spcBef>
            </a:pPr>
            <a:endParaRPr lang="fr-FR"/>
          </a:p>
        </p:txBody>
      </p:sp>
      <p:sp>
        <p:nvSpPr>
          <p:cNvPr id="6148" name="Text Box 6"/>
          <p:cNvSpPr txBox="1">
            <a:spLocks noChangeArrowheads="1"/>
          </p:cNvSpPr>
          <p:nvPr/>
        </p:nvSpPr>
        <p:spPr bwMode="auto">
          <a:xfrm>
            <a:off x="-396236" y="334045"/>
            <a:ext cx="9144000" cy="5355292"/>
          </a:xfrm>
          <a:prstGeom prst="rect">
            <a:avLst/>
          </a:prstGeom>
          <a:noFill/>
          <a:ln w="9525">
            <a:noFill/>
            <a:miter lim="800000"/>
            <a:headEnd/>
            <a:tailEnd/>
          </a:ln>
        </p:spPr>
        <p:txBody>
          <a:bodyPr lIns="91422" tIns="45710" rIns="91422" bIns="45710">
            <a:spAutoFit/>
          </a:bodyPr>
          <a:lstStyle/>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a:p>
            <a:pPr>
              <a:spcBef>
                <a:spcPct val="50000"/>
              </a:spcBef>
            </a:pPr>
            <a:endParaRPr lang="fr-FR"/>
          </a:p>
        </p:txBody>
      </p:sp>
      <p:sp>
        <p:nvSpPr>
          <p:cNvPr id="6149" name="Rectangle 8" descr="06"/>
          <p:cNvSpPr>
            <a:spLocks noChangeArrowheads="1"/>
          </p:cNvSpPr>
          <p:nvPr/>
        </p:nvSpPr>
        <p:spPr bwMode="auto">
          <a:xfrm>
            <a:off x="0" y="-199444"/>
            <a:ext cx="9144000" cy="7057443"/>
          </a:xfrm>
          <a:prstGeom prst="rect">
            <a:avLst/>
          </a:prstGeom>
          <a:blipFill dpi="0" rotWithShape="1">
            <a:blip r:embed="rId3">
              <a:alphaModFix amt="60000"/>
            </a:blip>
            <a:srcRect/>
            <a:stretch>
              <a:fillRect/>
            </a:stretch>
          </a:blipFill>
          <a:ln w="9525">
            <a:solidFill>
              <a:schemeClr val="tx1"/>
            </a:solidFill>
            <a:miter lim="800000"/>
            <a:headEnd/>
            <a:tailEnd/>
          </a:ln>
        </p:spPr>
        <p:txBody>
          <a:bodyPr wrap="none" lIns="91422" tIns="45710" rIns="91422" bIns="45710" anchor="ctr"/>
          <a:lstStyle/>
          <a:p>
            <a:endParaRPr lang="fr-FR" dirty="0"/>
          </a:p>
        </p:txBody>
      </p:sp>
      <p:pic>
        <p:nvPicPr>
          <p:cNvPr id="489482" name="Picture 10" descr="Image1"/>
          <p:cNvPicPr>
            <a:picLocks noChangeAspect="1" noChangeArrowheads="1" noCrop="1"/>
          </p:cNvPicPr>
          <p:nvPr/>
        </p:nvPicPr>
        <p:blipFill>
          <a:blip r:embed="rId4"/>
          <a:srcRect/>
          <a:stretch>
            <a:fillRect/>
          </a:stretch>
        </p:blipFill>
        <p:spPr bwMode="auto">
          <a:xfrm>
            <a:off x="971821" y="548583"/>
            <a:ext cx="430993" cy="361402"/>
          </a:xfrm>
          <a:prstGeom prst="rect">
            <a:avLst/>
          </a:prstGeom>
          <a:noFill/>
          <a:ln w="9525">
            <a:noFill/>
            <a:miter lim="800000"/>
            <a:headEnd/>
            <a:tailEnd/>
          </a:ln>
        </p:spPr>
      </p:pic>
      <p:pic>
        <p:nvPicPr>
          <p:cNvPr id="489483" name="Picture 11" descr="Image1"/>
          <p:cNvPicPr>
            <a:picLocks noChangeAspect="1" noChangeArrowheads="1" noCrop="1"/>
          </p:cNvPicPr>
          <p:nvPr/>
        </p:nvPicPr>
        <p:blipFill>
          <a:blip r:embed="rId4"/>
          <a:srcRect/>
          <a:stretch>
            <a:fillRect/>
          </a:stretch>
        </p:blipFill>
        <p:spPr bwMode="auto">
          <a:xfrm>
            <a:off x="7524302" y="548583"/>
            <a:ext cx="432384" cy="361402"/>
          </a:xfrm>
          <a:prstGeom prst="rect">
            <a:avLst/>
          </a:prstGeom>
          <a:noFill/>
          <a:ln w="9525">
            <a:noFill/>
            <a:miter lim="800000"/>
            <a:headEnd/>
            <a:tailEnd/>
          </a:ln>
        </p:spPr>
      </p:pic>
      <p:pic>
        <p:nvPicPr>
          <p:cNvPr id="489486" name="Picture 14" descr="etoile"/>
          <p:cNvPicPr>
            <a:picLocks noChangeAspect="1" noChangeArrowheads="1" noCrop="1"/>
          </p:cNvPicPr>
          <p:nvPr/>
        </p:nvPicPr>
        <p:blipFill>
          <a:blip r:embed="rId5"/>
          <a:srcRect/>
          <a:stretch>
            <a:fillRect/>
          </a:stretch>
        </p:blipFill>
        <p:spPr bwMode="auto">
          <a:xfrm rot="-254557">
            <a:off x="7455678" y="1455869"/>
            <a:ext cx="760783" cy="735370"/>
          </a:xfrm>
          <a:prstGeom prst="rect">
            <a:avLst/>
          </a:prstGeom>
          <a:noFill/>
          <a:ln w="9525">
            <a:noFill/>
            <a:miter lim="800000"/>
            <a:headEnd/>
            <a:tailEnd/>
          </a:ln>
        </p:spPr>
      </p:pic>
      <p:sp>
        <p:nvSpPr>
          <p:cNvPr id="489488" name="AutoShape 16"/>
          <p:cNvSpPr>
            <a:spLocks noChangeArrowheads="1"/>
          </p:cNvSpPr>
          <p:nvPr/>
        </p:nvSpPr>
        <p:spPr bwMode="auto">
          <a:xfrm>
            <a:off x="857224" y="2214554"/>
            <a:ext cx="6575413" cy="2043492"/>
          </a:xfrm>
          <a:prstGeom prst="roundRect">
            <a:avLst>
              <a:gd name="adj" fmla="val 26440"/>
            </a:avLst>
          </a:prstGeom>
          <a:gradFill rotWithShape="1">
            <a:gsLst>
              <a:gs pos="0">
                <a:srgbClr val="FF9933">
                  <a:alpha val="64000"/>
                </a:srgbClr>
              </a:gs>
              <a:gs pos="50000">
                <a:srgbClr val="FFFF00">
                  <a:alpha val="75999"/>
                </a:srgbClr>
              </a:gs>
              <a:gs pos="100000">
                <a:srgbClr val="FF9933">
                  <a:alpha val="64000"/>
                </a:srgbClr>
              </a:gs>
            </a:gsLst>
            <a:lin ang="18900000" scaled="1"/>
          </a:gradFill>
          <a:ln w="9525">
            <a:solidFill>
              <a:srgbClr val="0000FF"/>
            </a:solidFill>
            <a:prstDash val="sysDot"/>
            <a:round/>
            <a:headEnd/>
            <a:tailEnd/>
          </a:ln>
          <a:effectLst/>
        </p:spPr>
        <p:txBody>
          <a:bodyPr wrap="none" lIns="91422" tIns="45710" rIns="91422" bIns="45710" anchor="ctr"/>
          <a:lstStyle/>
          <a:p>
            <a:pPr>
              <a:defRPr/>
            </a:pPr>
            <a:endParaRPr lang="fr-FR" dirty="0">
              <a:latin typeface="Arial" charset="0"/>
            </a:endParaRPr>
          </a:p>
        </p:txBody>
      </p:sp>
      <p:pic>
        <p:nvPicPr>
          <p:cNvPr id="489494" name="Picture 22" descr="earthclear"/>
          <p:cNvPicPr>
            <a:picLocks noChangeAspect="1" noChangeArrowheads="1" noCrop="1"/>
          </p:cNvPicPr>
          <p:nvPr/>
        </p:nvPicPr>
        <p:blipFill>
          <a:blip r:embed="rId4"/>
          <a:srcRect/>
          <a:stretch>
            <a:fillRect/>
          </a:stretch>
        </p:blipFill>
        <p:spPr bwMode="auto">
          <a:xfrm>
            <a:off x="192528" y="6150333"/>
            <a:ext cx="406665" cy="388762"/>
          </a:xfrm>
          <a:prstGeom prst="rect">
            <a:avLst/>
          </a:prstGeom>
          <a:noFill/>
          <a:ln w="9525">
            <a:noFill/>
            <a:miter lim="800000"/>
            <a:headEnd/>
            <a:tailEnd/>
          </a:ln>
        </p:spPr>
      </p:pic>
      <p:pic>
        <p:nvPicPr>
          <p:cNvPr id="489496" name="Picture 24" descr="etoile"/>
          <p:cNvPicPr>
            <a:picLocks noChangeAspect="1" noChangeArrowheads="1" noCrop="1"/>
          </p:cNvPicPr>
          <p:nvPr/>
        </p:nvPicPr>
        <p:blipFill>
          <a:blip r:embed="rId5"/>
          <a:srcRect/>
          <a:stretch>
            <a:fillRect/>
          </a:stretch>
        </p:blipFill>
        <p:spPr bwMode="auto">
          <a:xfrm>
            <a:off x="8826348" y="4660079"/>
            <a:ext cx="143201" cy="136786"/>
          </a:xfrm>
          <a:prstGeom prst="rect">
            <a:avLst/>
          </a:prstGeom>
          <a:noFill/>
          <a:ln w="9525">
            <a:noFill/>
            <a:miter lim="800000"/>
            <a:headEnd/>
            <a:tailEnd/>
          </a:ln>
        </p:spPr>
      </p:pic>
      <p:pic>
        <p:nvPicPr>
          <p:cNvPr id="489497" name="Picture 25" descr="etoile"/>
          <p:cNvPicPr>
            <a:picLocks noChangeAspect="1" noChangeArrowheads="1" noCrop="1"/>
          </p:cNvPicPr>
          <p:nvPr/>
        </p:nvPicPr>
        <p:blipFill>
          <a:blip r:embed="rId5"/>
          <a:srcRect/>
          <a:stretch>
            <a:fillRect/>
          </a:stretch>
        </p:blipFill>
        <p:spPr bwMode="auto">
          <a:xfrm>
            <a:off x="8701219" y="4530493"/>
            <a:ext cx="141811" cy="135346"/>
          </a:xfrm>
          <a:prstGeom prst="rect">
            <a:avLst/>
          </a:prstGeom>
          <a:noFill/>
          <a:ln w="9525">
            <a:noFill/>
            <a:miter lim="800000"/>
            <a:headEnd/>
            <a:tailEnd/>
          </a:ln>
        </p:spPr>
      </p:pic>
      <p:pic>
        <p:nvPicPr>
          <p:cNvPr id="489498" name="Picture 26" descr="etoile"/>
          <p:cNvPicPr>
            <a:picLocks noChangeAspect="1" noChangeArrowheads="1" noCrop="1"/>
          </p:cNvPicPr>
          <p:nvPr/>
        </p:nvPicPr>
        <p:blipFill>
          <a:blip r:embed="rId5"/>
          <a:srcRect/>
          <a:stretch>
            <a:fillRect/>
          </a:stretch>
        </p:blipFill>
        <p:spPr bwMode="auto">
          <a:xfrm>
            <a:off x="7825325" y="4660079"/>
            <a:ext cx="143201" cy="135346"/>
          </a:xfrm>
          <a:prstGeom prst="rect">
            <a:avLst/>
          </a:prstGeom>
          <a:noFill/>
          <a:ln w="9525">
            <a:noFill/>
            <a:miter lim="800000"/>
            <a:headEnd/>
            <a:tailEnd/>
          </a:ln>
        </p:spPr>
      </p:pic>
      <p:pic>
        <p:nvPicPr>
          <p:cNvPr id="489499" name="Picture 27" descr="etoile"/>
          <p:cNvPicPr>
            <a:picLocks noChangeAspect="1" noChangeArrowheads="1" noCrop="1"/>
          </p:cNvPicPr>
          <p:nvPr/>
        </p:nvPicPr>
        <p:blipFill>
          <a:blip r:embed="rId5"/>
          <a:srcRect/>
          <a:stretch>
            <a:fillRect/>
          </a:stretch>
        </p:blipFill>
        <p:spPr bwMode="auto">
          <a:xfrm>
            <a:off x="8450962" y="4465699"/>
            <a:ext cx="239132" cy="226057"/>
          </a:xfrm>
          <a:prstGeom prst="rect">
            <a:avLst/>
          </a:prstGeom>
          <a:noFill/>
          <a:ln w="9525">
            <a:noFill/>
            <a:miter lim="800000"/>
            <a:headEnd/>
            <a:tailEnd/>
          </a:ln>
        </p:spPr>
      </p:pic>
      <p:pic>
        <p:nvPicPr>
          <p:cNvPr id="489500" name="Picture 28" descr="etoile"/>
          <p:cNvPicPr>
            <a:picLocks noChangeAspect="1" noChangeArrowheads="1" noCrop="1"/>
          </p:cNvPicPr>
          <p:nvPr/>
        </p:nvPicPr>
        <p:blipFill>
          <a:blip r:embed="rId5"/>
          <a:srcRect/>
          <a:stretch>
            <a:fillRect/>
          </a:stretch>
        </p:blipFill>
        <p:spPr bwMode="auto">
          <a:xfrm>
            <a:off x="8138145" y="5048841"/>
            <a:ext cx="145981" cy="139666"/>
          </a:xfrm>
          <a:prstGeom prst="rect">
            <a:avLst/>
          </a:prstGeom>
          <a:noFill/>
          <a:ln w="9525">
            <a:noFill/>
            <a:miter lim="800000"/>
            <a:headEnd/>
            <a:tailEnd/>
          </a:ln>
        </p:spPr>
      </p:pic>
      <p:pic>
        <p:nvPicPr>
          <p:cNvPr id="489501" name="Picture 29" descr="etoile"/>
          <p:cNvPicPr>
            <a:picLocks noChangeAspect="1" noChangeArrowheads="1" noCrop="1"/>
          </p:cNvPicPr>
          <p:nvPr/>
        </p:nvPicPr>
        <p:blipFill>
          <a:blip r:embed="rId5"/>
          <a:srcRect/>
          <a:stretch>
            <a:fillRect/>
          </a:stretch>
        </p:blipFill>
        <p:spPr bwMode="auto">
          <a:xfrm>
            <a:off x="8888912" y="4984048"/>
            <a:ext cx="143201" cy="136786"/>
          </a:xfrm>
          <a:prstGeom prst="rect">
            <a:avLst/>
          </a:prstGeom>
          <a:noFill/>
          <a:ln w="9525">
            <a:noFill/>
            <a:miter lim="800000"/>
            <a:headEnd/>
            <a:tailEnd/>
          </a:ln>
        </p:spPr>
      </p:pic>
      <p:pic>
        <p:nvPicPr>
          <p:cNvPr id="489502" name="Picture 30" descr="etoile"/>
          <p:cNvPicPr>
            <a:picLocks noChangeAspect="1" noChangeArrowheads="1" noCrop="1"/>
          </p:cNvPicPr>
          <p:nvPr/>
        </p:nvPicPr>
        <p:blipFill>
          <a:blip r:embed="rId5"/>
          <a:srcRect/>
          <a:stretch>
            <a:fillRect/>
          </a:stretch>
        </p:blipFill>
        <p:spPr bwMode="auto">
          <a:xfrm>
            <a:off x="8638654" y="5048842"/>
            <a:ext cx="148762" cy="143985"/>
          </a:xfrm>
          <a:prstGeom prst="rect">
            <a:avLst/>
          </a:prstGeom>
          <a:noFill/>
          <a:ln w="9525">
            <a:noFill/>
            <a:miter lim="800000"/>
            <a:headEnd/>
            <a:tailEnd/>
          </a:ln>
        </p:spPr>
      </p:pic>
      <p:pic>
        <p:nvPicPr>
          <p:cNvPr id="489503" name="Picture 31" descr="etoile"/>
          <p:cNvPicPr>
            <a:picLocks noChangeAspect="1" noChangeArrowheads="1" noCrop="1"/>
          </p:cNvPicPr>
          <p:nvPr/>
        </p:nvPicPr>
        <p:blipFill>
          <a:blip r:embed="rId5"/>
          <a:srcRect/>
          <a:stretch>
            <a:fillRect/>
          </a:stretch>
        </p:blipFill>
        <p:spPr bwMode="auto">
          <a:xfrm>
            <a:off x="8263272" y="4530491"/>
            <a:ext cx="145981" cy="139666"/>
          </a:xfrm>
          <a:prstGeom prst="rect">
            <a:avLst/>
          </a:prstGeom>
          <a:noFill/>
          <a:ln w="9525">
            <a:noFill/>
            <a:miter lim="800000"/>
            <a:headEnd/>
            <a:tailEnd/>
          </a:ln>
        </p:spPr>
      </p:pic>
      <p:sp>
        <p:nvSpPr>
          <p:cNvPr id="30" name="Text Box 21"/>
          <p:cNvSpPr txBox="1">
            <a:spLocks noChangeArrowheads="1"/>
          </p:cNvSpPr>
          <p:nvPr/>
        </p:nvSpPr>
        <p:spPr bwMode="auto">
          <a:xfrm>
            <a:off x="8393547" y="5682848"/>
            <a:ext cx="184693" cy="584755"/>
          </a:xfrm>
          <a:prstGeom prst="rect">
            <a:avLst/>
          </a:prstGeom>
          <a:noFill/>
          <a:ln w="9525">
            <a:noFill/>
            <a:miter lim="800000"/>
            <a:headEnd/>
            <a:tailEnd/>
          </a:ln>
        </p:spPr>
        <p:txBody>
          <a:bodyPr wrap="none" lIns="91422" tIns="45710" rIns="91422" bIns="45710">
            <a:spAutoFit/>
          </a:bodyPr>
          <a:lstStyle/>
          <a:p>
            <a:pPr algn="r" rtl="1">
              <a:defRPr/>
            </a:pPr>
            <a:endParaRPr lang="fr-FR" sz="3200" dirty="0">
              <a:solidFill>
                <a:srgbClr val="FFFF00"/>
              </a:solidFill>
              <a:effectLst>
                <a:outerShdw blurRad="38100" dist="38100" dir="2700000" algn="tl">
                  <a:srgbClr val="000000">
                    <a:alpha val="43137"/>
                  </a:srgbClr>
                </a:outerShdw>
              </a:effectLst>
              <a:cs typeface="MCS Jeddah S_U normal." pitchFamily="2" charset="-78"/>
            </a:endParaRPr>
          </a:p>
        </p:txBody>
      </p:sp>
      <p:pic>
        <p:nvPicPr>
          <p:cNvPr id="6171" name="Image 41" descr="TN-16797-etoiles.gif"/>
          <p:cNvPicPr>
            <a:picLocks noChangeAspect="1"/>
          </p:cNvPicPr>
          <p:nvPr/>
        </p:nvPicPr>
        <p:blipFill>
          <a:blip r:embed="rId6"/>
          <a:srcRect/>
          <a:stretch>
            <a:fillRect/>
          </a:stretch>
        </p:blipFill>
        <p:spPr bwMode="auto">
          <a:xfrm>
            <a:off x="1255442" y="642174"/>
            <a:ext cx="1001699" cy="1037399"/>
          </a:xfrm>
          <a:prstGeom prst="rect">
            <a:avLst/>
          </a:prstGeom>
          <a:noFill/>
          <a:ln w="9525">
            <a:noFill/>
            <a:miter lim="800000"/>
            <a:headEnd/>
            <a:tailEnd/>
          </a:ln>
        </p:spPr>
      </p:pic>
      <p:pic>
        <p:nvPicPr>
          <p:cNvPr id="6174" name="Image 44" descr="crml.gif"/>
          <p:cNvPicPr>
            <a:picLocks noChangeAspect="1"/>
          </p:cNvPicPr>
          <p:nvPr/>
        </p:nvPicPr>
        <p:blipFill>
          <a:blip r:embed="rId7"/>
          <a:srcRect/>
          <a:stretch>
            <a:fillRect/>
          </a:stretch>
        </p:blipFill>
        <p:spPr bwMode="auto">
          <a:xfrm>
            <a:off x="0" y="4429132"/>
            <a:ext cx="834180" cy="1036691"/>
          </a:xfrm>
          <a:prstGeom prst="rect">
            <a:avLst/>
          </a:prstGeom>
          <a:noFill/>
          <a:ln w="9525">
            <a:noFill/>
            <a:miter lim="800000"/>
            <a:headEnd/>
            <a:tailEnd/>
          </a:ln>
        </p:spPr>
      </p:pic>
      <p:pic>
        <p:nvPicPr>
          <p:cNvPr id="6175" name="Image 45" descr="crml.gif"/>
          <p:cNvPicPr>
            <a:picLocks noChangeAspect="1"/>
          </p:cNvPicPr>
          <p:nvPr/>
        </p:nvPicPr>
        <p:blipFill>
          <a:blip r:embed="rId7"/>
          <a:srcRect/>
          <a:stretch>
            <a:fillRect/>
          </a:stretch>
        </p:blipFill>
        <p:spPr bwMode="auto">
          <a:xfrm>
            <a:off x="3929058" y="857232"/>
            <a:ext cx="834180" cy="1036691"/>
          </a:xfrm>
          <a:prstGeom prst="rect">
            <a:avLst/>
          </a:prstGeom>
          <a:noFill/>
          <a:ln w="9525">
            <a:noFill/>
            <a:miter lim="800000"/>
            <a:headEnd/>
            <a:tailEnd/>
          </a:ln>
        </p:spPr>
      </p:pic>
      <p:sp>
        <p:nvSpPr>
          <p:cNvPr id="27" name="Espace réservé de la date 26"/>
          <p:cNvSpPr>
            <a:spLocks noGrp="1"/>
          </p:cNvSpPr>
          <p:nvPr>
            <p:ph type="dt" sz="half" idx="10"/>
          </p:nvPr>
        </p:nvSpPr>
        <p:spPr/>
        <p:txBody>
          <a:bodyPr lIns="81272" tIns="40636" rIns="81272" bIns="40636"/>
          <a:lstStyle/>
          <a:p>
            <a:fld id="{0873C1F6-E15B-4F5D-8837-78B228D01276}" type="datetime1">
              <a:rPr lang="fr-FR" smtClean="0"/>
              <a:pPr/>
              <a:t>01/04/2021</a:t>
            </a:fld>
            <a:endParaRPr lang="en-US"/>
          </a:p>
        </p:txBody>
      </p:sp>
      <p:sp>
        <p:nvSpPr>
          <p:cNvPr id="28" name="Espace réservé du numéro de diapositive 27"/>
          <p:cNvSpPr>
            <a:spLocks noGrp="1"/>
          </p:cNvSpPr>
          <p:nvPr>
            <p:ph type="sldNum" sz="quarter" idx="12"/>
          </p:nvPr>
        </p:nvSpPr>
        <p:spPr/>
        <p:txBody>
          <a:bodyPr/>
          <a:lstStyle/>
          <a:p>
            <a:fld id="{042AED99-7FB4-404E-8A97-64753DCE42EC}" type="slidenum">
              <a:rPr kumimoji="0" lang="en-US" smtClean="0"/>
              <a:pPr/>
              <a:t>7</a:t>
            </a:fld>
            <a:endParaRPr kumimoji="0" lang="en-US"/>
          </a:p>
        </p:txBody>
      </p:sp>
      <p:sp>
        <p:nvSpPr>
          <p:cNvPr id="29" name="Text Box 21"/>
          <p:cNvSpPr txBox="1">
            <a:spLocks noChangeArrowheads="1"/>
          </p:cNvSpPr>
          <p:nvPr/>
        </p:nvSpPr>
        <p:spPr bwMode="auto">
          <a:xfrm>
            <a:off x="3107206" y="5786454"/>
            <a:ext cx="5860927" cy="646311"/>
          </a:xfrm>
          <a:prstGeom prst="rect">
            <a:avLst/>
          </a:prstGeom>
          <a:noFill/>
          <a:ln w="9525">
            <a:noFill/>
            <a:miter lim="800000"/>
            <a:headEnd/>
            <a:tailEnd/>
          </a:ln>
        </p:spPr>
        <p:txBody>
          <a:bodyPr wrap="none" lIns="91422" tIns="45710" rIns="91422" bIns="45710">
            <a:spAutoFit/>
          </a:bodyPr>
          <a:lstStyle/>
          <a:p>
            <a:pPr algn="r" rtl="1">
              <a:defRPr/>
            </a:pPr>
            <a:r>
              <a:rPr lang="fr-FR" sz="3600" b="1" dirty="0" err="1" smtClean="0">
                <a:solidFill>
                  <a:srgbClr val="FF0000"/>
                </a:solidFill>
                <a:effectLst>
                  <a:outerShdw blurRad="38100" dist="38100" dir="2700000" algn="tl">
                    <a:srgbClr val="000000">
                      <a:alpha val="43137"/>
                    </a:srgbClr>
                  </a:outerShdw>
                </a:effectLst>
                <a:cs typeface="MCS Jeddah S_U normal." pitchFamily="2" charset="-78"/>
              </a:rPr>
              <a:t>Teacher</a:t>
            </a:r>
            <a:r>
              <a:rPr lang="fr-FR" sz="3600" b="1" dirty="0" smtClean="0">
                <a:solidFill>
                  <a:srgbClr val="FF0000"/>
                </a:solidFill>
                <a:effectLst>
                  <a:outerShdw blurRad="38100" dist="38100" dir="2700000" algn="tl">
                    <a:srgbClr val="000000">
                      <a:alpha val="43137"/>
                    </a:srgbClr>
                  </a:outerShdw>
                </a:effectLst>
                <a:cs typeface="MCS Jeddah S_U normal." pitchFamily="2" charset="-78"/>
              </a:rPr>
              <a:t>: Mr. </a:t>
            </a:r>
            <a:r>
              <a:rPr lang="fr-FR" sz="3600" b="1" dirty="0" err="1" smtClean="0">
                <a:solidFill>
                  <a:srgbClr val="FF0000"/>
                </a:solidFill>
                <a:effectLst>
                  <a:outerShdw blurRad="38100" dist="38100" dir="2700000" algn="tl">
                    <a:srgbClr val="000000">
                      <a:alpha val="43137"/>
                    </a:srgbClr>
                  </a:outerShdw>
                </a:effectLst>
                <a:cs typeface="MCS Jeddah S_U normal." pitchFamily="2" charset="-78"/>
              </a:rPr>
              <a:t>Nacer</a:t>
            </a:r>
            <a:r>
              <a:rPr lang="fr-FR" sz="3600" b="1" dirty="0" smtClean="0">
                <a:solidFill>
                  <a:srgbClr val="FF0000"/>
                </a:solidFill>
                <a:effectLst>
                  <a:outerShdw blurRad="38100" dist="38100" dir="2700000" algn="tl">
                    <a:srgbClr val="000000">
                      <a:alpha val="43137"/>
                    </a:srgbClr>
                  </a:outerShdw>
                </a:effectLst>
                <a:cs typeface="MCS Jeddah S_U normal." pitchFamily="2" charset="-78"/>
              </a:rPr>
              <a:t> DEHDA</a:t>
            </a:r>
            <a:endParaRPr lang="fr-FR" sz="3600" b="1" dirty="0">
              <a:solidFill>
                <a:srgbClr val="FF0000"/>
              </a:solidFill>
              <a:effectLst>
                <a:outerShdw blurRad="38100" dist="38100" dir="2700000" algn="tl">
                  <a:srgbClr val="000000">
                    <a:alpha val="43137"/>
                  </a:srgbClr>
                </a:outerShdw>
              </a:effectLst>
              <a:cs typeface="MCS Jeddah S_U normal." pitchFamily="2" charset="-78"/>
            </a:endParaRPr>
          </a:p>
        </p:txBody>
      </p:sp>
      <p:pic>
        <p:nvPicPr>
          <p:cNvPr id="31" name="Image 45" descr="crml.gif"/>
          <p:cNvPicPr>
            <a:picLocks noChangeAspect="1"/>
          </p:cNvPicPr>
          <p:nvPr/>
        </p:nvPicPr>
        <p:blipFill>
          <a:blip r:embed="rId7"/>
          <a:srcRect/>
          <a:stretch>
            <a:fillRect/>
          </a:stretch>
        </p:blipFill>
        <p:spPr bwMode="auto">
          <a:xfrm>
            <a:off x="4357686" y="5072074"/>
            <a:ext cx="834180" cy="1036691"/>
          </a:xfrm>
          <a:prstGeom prst="rect">
            <a:avLst/>
          </a:prstGeom>
          <a:noFill/>
          <a:ln w="9525">
            <a:noFill/>
            <a:miter lim="800000"/>
            <a:headEnd/>
            <a:tailEnd/>
          </a:ln>
        </p:spPr>
      </p:pic>
      <p:sp>
        <p:nvSpPr>
          <p:cNvPr id="33" name="مستطيل 32"/>
          <p:cNvSpPr/>
          <p:nvPr/>
        </p:nvSpPr>
        <p:spPr>
          <a:xfrm>
            <a:off x="1142976" y="2643182"/>
            <a:ext cx="5941691" cy="1107996"/>
          </a:xfrm>
          <a:prstGeom prst="rect">
            <a:avLst/>
          </a:prstGeom>
          <a:noFill/>
        </p:spPr>
        <p:txBody>
          <a:bodyPr wrap="none" lIns="91440" tIns="45720" rIns="91440" bIns="45720">
            <a:spAutoFit/>
          </a:bodyPr>
          <a:lstStyle/>
          <a:p>
            <a:pPr algn="ctr"/>
            <a:r>
              <a:rPr lang="fr-FR"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Error</a:t>
            </a:r>
            <a:r>
              <a:rPr lang="fr-FR"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 </a:t>
            </a:r>
            <a:r>
              <a:rPr lang="fr-FR"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Analysis</a:t>
            </a:r>
            <a:endParaRPr lang="ar-SA"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086702159"/>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8948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8948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48948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489488"/>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489494"/>
                                        </p:tgtEl>
                                        <p:attrNameLst>
                                          <p:attrName>style.visibility</p:attrName>
                                        </p:attrNameLst>
                                      </p:cBhvr>
                                      <p:to>
                                        <p:strVal val="visible"/>
                                      </p:to>
                                    </p:set>
                                  </p:childTnLst>
                                </p:cTn>
                              </p:par>
                            </p:childTnLst>
                          </p:cTn>
                        </p:par>
                        <p:par>
                          <p:cTn id="19" fill="hold">
                            <p:stCondLst>
                              <p:cond delay="2500"/>
                            </p:stCondLst>
                            <p:childTnLst>
                              <p:par>
                                <p:cTn id="20" presetID="42" presetClass="entr" presetSubtype="0" fill="hold" grpId="0" nodeType="afterEffect">
                                  <p:stCondLst>
                                    <p:cond delay="0"/>
                                  </p:stCondLst>
                                  <p:iterate type="lt">
                                    <p:tmPct val="0"/>
                                  </p:iterate>
                                  <p:childTnLst>
                                    <p:set>
                                      <p:cBhvr>
                                        <p:cTn id="21" dur="1" fill="hold">
                                          <p:stCondLst>
                                            <p:cond delay="0"/>
                                          </p:stCondLst>
                                        </p:cTn>
                                        <p:tgtEl>
                                          <p:spTgt spid="29">
                                            <p:txEl>
                                              <p:pRg st="0" end="0"/>
                                            </p:txEl>
                                          </p:spTgt>
                                        </p:tgtEl>
                                        <p:attrNameLst>
                                          <p:attrName>style.visibility</p:attrName>
                                        </p:attrNameLst>
                                      </p:cBhvr>
                                      <p:to>
                                        <p:strVal val="visible"/>
                                      </p:to>
                                    </p:set>
                                    <p:animEffect transition="in" filter="fade">
                                      <p:cBhvr>
                                        <p:cTn id="22" dur="500"/>
                                        <p:tgtEl>
                                          <p:spTgt spid="29">
                                            <p:txEl>
                                              <p:pRg st="0" end="0"/>
                                            </p:txEl>
                                          </p:spTgt>
                                        </p:tgtEl>
                                      </p:cBhvr>
                                    </p:animEffect>
                                    <p:anim calcmode="lin" valueType="num">
                                      <p:cBhvr>
                                        <p:cTn id="23"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4" dur="5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nodePh="1">
                                  <p:stCondLst>
                                    <p:cond delay="0"/>
                                  </p:stCondLst>
                                  <p:endCondLst>
                                    <p:cond evt="begin" delay="0">
                                      <p:tn val="26"/>
                                    </p:cond>
                                  </p:end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anim calcmode="lin" valueType="num">
                                      <p:cBhvr>
                                        <p:cTn id="29" dur="500" fill="hold"/>
                                        <p:tgtEl>
                                          <p:spTgt spid="30"/>
                                        </p:tgtEl>
                                        <p:attrNameLst>
                                          <p:attrName>ppt_x</p:attrName>
                                        </p:attrNameLst>
                                      </p:cBhvr>
                                      <p:tavLst>
                                        <p:tav tm="0">
                                          <p:val>
                                            <p:strVal val="#ppt_x"/>
                                          </p:val>
                                        </p:tav>
                                        <p:tav tm="100000">
                                          <p:val>
                                            <p:strVal val="#ppt_x"/>
                                          </p:val>
                                        </p:tav>
                                      </p:tavLst>
                                    </p:anim>
                                    <p:anim calcmode="lin" valueType="num">
                                      <p:cBhvr>
                                        <p:cTn id="30" dur="5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 presetClass="entr" presetSubtype="0" fill="hold" nodeType="afterEffect">
                                  <p:stCondLst>
                                    <p:cond delay="0"/>
                                  </p:stCondLst>
                                  <p:childTnLst>
                                    <p:set>
                                      <p:cBhvr>
                                        <p:cTn id="33" dur="1" fill="hold">
                                          <p:stCondLst>
                                            <p:cond delay="499"/>
                                          </p:stCondLst>
                                        </p:cTn>
                                        <p:tgtEl>
                                          <p:spTgt spid="489496"/>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0"/>
                                  </p:stCondLst>
                                  <p:childTnLst>
                                    <p:set>
                                      <p:cBhvr>
                                        <p:cTn id="36" dur="1" fill="hold">
                                          <p:stCondLst>
                                            <p:cond delay="499"/>
                                          </p:stCondLst>
                                        </p:cTn>
                                        <p:tgtEl>
                                          <p:spTgt spid="489497"/>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nodeType="afterEffect">
                                  <p:stCondLst>
                                    <p:cond delay="0"/>
                                  </p:stCondLst>
                                  <p:childTnLst>
                                    <p:set>
                                      <p:cBhvr>
                                        <p:cTn id="39" dur="1" fill="hold">
                                          <p:stCondLst>
                                            <p:cond delay="499"/>
                                          </p:stCondLst>
                                        </p:cTn>
                                        <p:tgtEl>
                                          <p:spTgt spid="489498"/>
                                        </p:tgtEl>
                                        <p:attrNameLst>
                                          <p:attrName>style.visibility</p:attrName>
                                        </p:attrNameLst>
                                      </p:cBhvr>
                                      <p:to>
                                        <p:strVal val="visible"/>
                                      </p:to>
                                    </p:set>
                                  </p:childTnLst>
                                </p:cTn>
                              </p:par>
                            </p:childTnLst>
                          </p:cTn>
                        </p:par>
                        <p:par>
                          <p:cTn id="40" fill="hold">
                            <p:stCondLst>
                              <p:cond delay="5000"/>
                            </p:stCondLst>
                            <p:childTnLst>
                              <p:par>
                                <p:cTn id="41" presetID="1" presetClass="entr" presetSubtype="0" fill="hold" nodeType="afterEffect">
                                  <p:stCondLst>
                                    <p:cond delay="0"/>
                                  </p:stCondLst>
                                  <p:childTnLst>
                                    <p:set>
                                      <p:cBhvr>
                                        <p:cTn id="42" dur="1" fill="hold">
                                          <p:stCondLst>
                                            <p:cond delay="499"/>
                                          </p:stCondLst>
                                        </p:cTn>
                                        <p:tgtEl>
                                          <p:spTgt spid="489499"/>
                                        </p:tgtEl>
                                        <p:attrNameLst>
                                          <p:attrName>style.visibility</p:attrName>
                                        </p:attrNameLst>
                                      </p:cBhvr>
                                      <p:to>
                                        <p:strVal val="visible"/>
                                      </p:to>
                                    </p:set>
                                  </p:childTnLst>
                                </p:cTn>
                              </p:par>
                            </p:childTnLst>
                          </p:cTn>
                        </p:par>
                        <p:par>
                          <p:cTn id="43" fill="hold">
                            <p:stCondLst>
                              <p:cond delay="5500"/>
                            </p:stCondLst>
                            <p:childTnLst>
                              <p:par>
                                <p:cTn id="44" presetID="1" presetClass="entr" presetSubtype="0" fill="hold" nodeType="afterEffect">
                                  <p:stCondLst>
                                    <p:cond delay="0"/>
                                  </p:stCondLst>
                                  <p:childTnLst>
                                    <p:set>
                                      <p:cBhvr>
                                        <p:cTn id="45" dur="1" fill="hold">
                                          <p:stCondLst>
                                            <p:cond delay="499"/>
                                          </p:stCondLst>
                                        </p:cTn>
                                        <p:tgtEl>
                                          <p:spTgt spid="489500"/>
                                        </p:tgtEl>
                                        <p:attrNameLst>
                                          <p:attrName>style.visibility</p:attrName>
                                        </p:attrNameLst>
                                      </p:cBhvr>
                                      <p:to>
                                        <p:strVal val="visible"/>
                                      </p:to>
                                    </p:set>
                                  </p:childTnLst>
                                </p:cTn>
                              </p:par>
                            </p:childTnLst>
                          </p:cTn>
                        </p:par>
                        <p:par>
                          <p:cTn id="46" fill="hold">
                            <p:stCondLst>
                              <p:cond delay="6000"/>
                            </p:stCondLst>
                            <p:childTnLst>
                              <p:par>
                                <p:cTn id="47" presetID="1" presetClass="entr" presetSubtype="0" fill="hold" nodeType="afterEffect">
                                  <p:stCondLst>
                                    <p:cond delay="0"/>
                                  </p:stCondLst>
                                  <p:childTnLst>
                                    <p:set>
                                      <p:cBhvr>
                                        <p:cTn id="48" dur="1" fill="hold">
                                          <p:stCondLst>
                                            <p:cond delay="499"/>
                                          </p:stCondLst>
                                        </p:cTn>
                                        <p:tgtEl>
                                          <p:spTgt spid="489501"/>
                                        </p:tgtEl>
                                        <p:attrNameLst>
                                          <p:attrName>style.visibility</p:attrName>
                                        </p:attrNameLst>
                                      </p:cBhvr>
                                      <p:to>
                                        <p:strVal val="visible"/>
                                      </p:to>
                                    </p:set>
                                  </p:childTnLst>
                                </p:cTn>
                              </p:par>
                            </p:childTnLst>
                          </p:cTn>
                        </p:par>
                        <p:par>
                          <p:cTn id="49" fill="hold">
                            <p:stCondLst>
                              <p:cond delay="6500"/>
                            </p:stCondLst>
                            <p:childTnLst>
                              <p:par>
                                <p:cTn id="50" presetID="1" presetClass="entr" presetSubtype="0" fill="hold" nodeType="afterEffect">
                                  <p:stCondLst>
                                    <p:cond delay="0"/>
                                  </p:stCondLst>
                                  <p:childTnLst>
                                    <p:set>
                                      <p:cBhvr>
                                        <p:cTn id="51" dur="1" fill="hold">
                                          <p:stCondLst>
                                            <p:cond delay="499"/>
                                          </p:stCondLst>
                                        </p:cTn>
                                        <p:tgtEl>
                                          <p:spTgt spid="489502"/>
                                        </p:tgtEl>
                                        <p:attrNameLst>
                                          <p:attrName>style.visibility</p:attrName>
                                        </p:attrNameLst>
                                      </p:cBhvr>
                                      <p:to>
                                        <p:strVal val="visible"/>
                                      </p:to>
                                    </p:set>
                                  </p:childTnLst>
                                </p:cTn>
                              </p:par>
                            </p:childTnLst>
                          </p:cTn>
                        </p:par>
                        <p:par>
                          <p:cTn id="52" fill="hold">
                            <p:stCondLst>
                              <p:cond delay="7000"/>
                            </p:stCondLst>
                            <p:childTnLst>
                              <p:par>
                                <p:cTn id="53" presetID="1" presetClass="entr" presetSubtype="0" fill="hold" nodeType="afterEffect">
                                  <p:stCondLst>
                                    <p:cond delay="0"/>
                                  </p:stCondLst>
                                  <p:childTnLst>
                                    <p:set>
                                      <p:cBhvr>
                                        <p:cTn id="54" dur="1" fill="hold">
                                          <p:stCondLst>
                                            <p:cond delay="499"/>
                                          </p:stCondLst>
                                        </p:cTn>
                                        <p:tgtEl>
                                          <p:spTgt spid="48950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nodeType="clickEffect">
                                  <p:stCondLst>
                                    <p:cond delay="0"/>
                                  </p:stCondLst>
                                  <p:iterate type="lt">
                                    <p:tmPct val="50000"/>
                                  </p:iterate>
                                  <p:childTnLst>
                                    <p:set>
                                      <p:cBhvr>
                                        <p:cTn id="58" dur="1" fill="hold">
                                          <p:stCondLst>
                                            <p:cond delay="0"/>
                                          </p:stCondLst>
                                        </p:cTn>
                                        <p:tgtEl>
                                          <p:spTgt spid="29">
                                            <p:txEl>
                                              <p:pRg st="0" end="0"/>
                                            </p:txEl>
                                          </p:spTgt>
                                        </p:tgtEl>
                                        <p:attrNameLst>
                                          <p:attrName>style.visibility</p:attrName>
                                        </p:attrNameLst>
                                      </p:cBhvr>
                                      <p:to>
                                        <p:strVal val="visible"/>
                                      </p:to>
                                    </p:set>
                                    <p:set>
                                      <p:cBhvr>
                                        <p:cTn id="59" dur="455" fill="hold">
                                          <p:stCondLst>
                                            <p:cond delay="0"/>
                                          </p:stCondLst>
                                        </p:cTn>
                                        <p:tgtEl>
                                          <p:spTgt spid="29">
                                            <p:txEl>
                                              <p:pRg st="0" end="0"/>
                                            </p:txEl>
                                          </p:spTgt>
                                        </p:tgtEl>
                                        <p:attrNameLst>
                                          <p:attrName>style.rotation</p:attrName>
                                        </p:attrNameLst>
                                      </p:cBhvr>
                                      <p:to>
                                        <p:strVal val="-45.0"/>
                                      </p:to>
                                    </p:set>
                                    <p:anim calcmode="lin" valueType="num">
                                      <p:cBhvr>
                                        <p:cTn id="60" dur="455" fill="hold">
                                          <p:stCondLst>
                                            <p:cond delay="455"/>
                                          </p:stCondLst>
                                        </p:cTn>
                                        <p:tgtEl>
                                          <p:spTgt spid="2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29">
                                            <p:txEl>
                                              <p:pRg st="0" end="0"/>
                                            </p:txEl>
                                          </p:spTgt>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2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29">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29"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1643050"/>
            <a:ext cx="8643998" cy="4247317"/>
          </a:xfrm>
          <a:prstGeom prst="rect">
            <a:avLst/>
          </a:prstGeom>
          <a:noFill/>
        </p:spPr>
        <p:txBody>
          <a:bodyPr wrap="square" rtlCol="1">
            <a:spAutoFit/>
          </a:bodyPr>
          <a:lstStyle/>
          <a:p>
            <a:pPr algn="l" rtl="0"/>
            <a:r>
              <a:rPr lang="en-US" sz="3600" dirty="0" smtClean="0"/>
              <a:t>EA is carried out in four consecutive stages as stated by </a:t>
            </a:r>
            <a:r>
              <a:rPr lang="en-US" sz="3600" dirty="0" err="1" smtClean="0"/>
              <a:t>Corder</a:t>
            </a:r>
            <a:r>
              <a:rPr lang="en-US" sz="3600" dirty="0" smtClean="0"/>
              <a:t> and Ellis. These stages are as: (1) collection of a sample of learner language, (2) identification of errors, (3) description of errors, and (4) explanation of errors. These stages are summarized and discussed in the following subsections.</a:t>
            </a:r>
          </a:p>
          <a:p>
            <a:pPr algn="l"/>
            <a:endParaRPr lang="ar-SA" dirty="0"/>
          </a:p>
        </p:txBody>
      </p:sp>
      <p:sp>
        <p:nvSpPr>
          <p:cNvPr id="3" name="مستطيل 2"/>
          <p:cNvSpPr/>
          <p:nvPr/>
        </p:nvSpPr>
        <p:spPr>
          <a:xfrm>
            <a:off x="285720" y="571480"/>
            <a:ext cx="8501122"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solidFill>
                  <a:srgbClr val="00FF00"/>
                </a:solidFill>
                <a:effectLst>
                  <a:outerShdw blurRad="50800" dist="39000" dir="5460000" algn="tl">
                    <a:srgbClr val="000000">
                      <a:alpha val="38000"/>
                    </a:srgbClr>
                  </a:outerShdw>
                </a:effectLst>
              </a:rPr>
              <a:t>5. STEPS FOR ERROR ANALYSIS</a:t>
            </a:r>
            <a:endParaRPr lang="ar-SA" sz="4400" b="1" cap="none" spc="0" dirty="0">
              <a:ln w="11430"/>
              <a:solidFill>
                <a:srgbClr val="00FF00"/>
              </a:solidFill>
              <a:effectLst>
                <a:outerShdw blurRad="50800" dist="39000" dir="5460000" algn="tl">
                  <a:srgbClr val="000000">
                    <a:alpha val="38000"/>
                  </a:srgbClr>
                </a:outerShdw>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16"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1142984"/>
            <a:ext cx="8429684" cy="5293757"/>
          </a:xfrm>
          <a:prstGeom prst="rect">
            <a:avLst/>
          </a:prstGeom>
          <a:noFill/>
        </p:spPr>
        <p:txBody>
          <a:bodyPr wrap="square" rtlCol="1">
            <a:spAutoFit/>
          </a:bodyPr>
          <a:lstStyle/>
          <a:p>
            <a:pPr algn="l" rtl="0"/>
            <a:r>
              <a:rPr lang="en-US" sz="3200" dirty="0" smtClean="0"/>
              <a:t>Researchers are different from each other in their choice of data collection methods. According to this stage, learners' errors are influenced by a group of important factors. Ellis asserts that these factors are significant in "collecting a well-defined sample of learner language so that clear statements can be made regarding what kinds of errors the learners produce and under what conditions". The factors are summarized in the following table.</a:t>
            </a:r>
          </a:p>
          <a:p>
            <a:endParaRPr lang="ar-SA" dirty="0"/>
          </a:p>
        </p:txBody>
      </p:sp>
      <p:sp>
        <p:nvSpPr>
          <p:cNvPr id="5" name="مستطيل 4"/>
          <p:cNvSpPr/>
          <p:nvPr/>
        </p:nvSpPr>
        <p:spPr>
          <a:xfrm>
            <a:off x="571472" y="500042"/>
            <a:ext cx="8085867" cy="523220"/>
          </a:xfrm>
          <a:prstGeom prst="rect">
            <a:avLst/>
          </a:prstGeom>
          <a:noFill/>
        </p:spPr>
        <p:txBody>
          <a:bodyPr wrap="none" lIns="91440" tIns="45720" rIns="91440" bIns="45720">
            <a:spAutoFit/>
          </a:bodyPr>
          <a:lstStyle/>
          <a:p>
            <a:pPr algn="ctr"/>
            <a:r>
              <a:rPr lang="en-US" sz="2800" b="1" cap="none" spc="0" dirty="0" smtClean="0">
                <a:ln w="1905"/>
                <a:solidFill>
                  <a:srgbClr val="FF0000"/>
                </a:solidFill>
                <a:effectLst>
                  <a:innerShdw blurRad="69850" dist="43180" dir="5400000">
                    <a:srgbClr val="000000">
                      <a:alpha val="65000"/>
                    </a:srgbClr>
                  </a:innerShdw>
                </a:effectLst>
              </a:rPr>
              <a:t>5.1. Collection of a Sample of Learner Language</a:t>
            </a:r>
            <a:endParaRPr lang="ar-SA" sz="2800" b="1" cap="none" spc="0" dirty="0">
              <a:ln w="1905"/>
              <a:solidFill>
                <a:srgbClr val="FF0000"/>
              </a:solidFill>
              <a:effectLst>
                <a:innerShdw blurRad="69850" dist="43180" dir="5400000">
                  <a:srgbClr val="000000">
                    <a:alpha val="65000"/>
                  </a:srgbClr>
                </a:innerShdw>
              </a:effectLst>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2703</Words>
  <Application>Microsoft Office PowerPoint</Application>
  <PresentationFormat>On-screen Show (4:3)</PresentationFormat>
  <Paragraphs>209</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2016</dc:creator>
  <cp:lastModifiedBy>ASUS I3</cp:lastModifiedBy>
  <cp:revision>36</cp:revision>
  <dcterms:created xsi:type="dcterms:W3CDTF">2018-01-28T17:55:05Z</dcterms:created>
  <dcterms:modified xsi:type="dcterms:W3CDTF">2021-04-01T05:33:58Z</dcterms:modified>
</cp:coreProperties>
</file>