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43"/>
  </p:notesMasterIdLst>
  <p:sldIdLst>
    <p:sldId id="257" r:id="rId2"/>
    <p:sldId id="258" r:id="rId3"/>
    <p:sldId id="260" r:id="rId4"/>
    <p:sldId id="261" r:id="rId5"/>
    <p:sldId id="262" r:id="rId6"/>
    <p:sldId id="263" r:id="rId7"/>
    <p:sldId id="277" r:id="rId8"/>
    <p:sldId id="267" r:id="rId9"/>
    <p:sldId id="268" r:id="rId10"/>
    <p:sldId id="269" r:id="rId11"/>
    <p:sldId id="270" r:id="rId12"/>
    <p:sldId id="271" r:id="rId13"/>
    <p:sldId id="272" r:id="rId14"/>
    <p:sldId id="273" r:id="rId15"/>
    <p:sldId id="274" r:id="rId16"/>
    <p:sldId id="275" r:id="rId17"/>
    <p:sldId id="276" r:id="rId18"/>
    <p:sldId id="266" r:id="rId19"/>
    <p:sldId id="278" r:id="rId20"/>
    <p:sldId id="279" r:id="rId21"/>
    <p:sldId id="280" r:id="rId22"/>
    <p:sldId id="281" r:id="rId23"/>
    <p:sldId id="282" r:id="rId24"/>
    <p:sldId id="283" r:id="rId25"/>
    <p:sldId id="284" r:id="rId26"/>
    <p:sldId id="285" r:id="rId27"/>
    <p:sldId id="286" r:id="rId28"/>
    <p:sldId id="287" r:id="rId29"/>
    <p:sldId id="288" r:id="rId30"/>
    <p:sldId id="289" r:id="rId31"/>
    <p:sldId id="290" r:id="rId32"/>
    <p:sldId id="291" r:id="rId33"/>
    <p:sldId id="292" r:id="rId34"/>
    <p:sldId id="293" r:id="rId35"/>
    <p:sldId id="294" r:id="rId36"/>
    <p:sldId id="295" r:id="rId37"/>
    <p:sldId id="296" r:id="rId38"/>
    <p:sldId id="297" r:id="rId39"/>
    <p:sldId id="298" r:id="rId40"/>
    <p:sldId id="299" r:id="rId41"/>
    <p:sldId id="300" r:id="rId42"/>
  </p:sldIdLst>
  <p:sldSz cx="9144000" cy="6858000" type="screen4x3"/>
  <p:notesSz cx="6858000" cy="9144000"/>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3906"/>
    <a:srgbClr val="0000CC"/>
    <a:srgbClr val="00FF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4380"/>
    <p:restoredTop sz="94660"/>
  </p:normalViewPr>
  <p:slideViewPr>
    <p:cSldViewPr>
      <p:cViewPr>
        <p:scale>
          <a:sx n="72" d="100"/>
          <a:sy n="72" d="100"/>
        </p:scale>
        <p:origin x="-1242" y="1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D5B4BCD3-7882-496F-ADFC-BD2D1E73750B}" type="datetimeFigureOut">
              <a:rPr lang="ar-SA" smtClean="0"/>
              <a:pPr/>
              <a:t>19/08/1442</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SA"/>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928C7361-7BCA-4386-8B46-39B8E8585F9C}" type="slidenum">
              <a:rPr lang="ar-SA" smtClean="0"/>
              <a:pPr/>
              <a:t>‹#›</a:t>
            </a:fld>
            <a:endParaRPr lang="ar-SA"/>
          </a:p>
        </p:txBody>
      </p:sp>
    </p:spTree>
    <p:extLst>
      <p:ext uri="{BB962C8B-B14F-4D97-AF65-F5344CB8AC3E}">
        <p14:creationId xmlns:p14="http://schemas.microsoft.com/office/powerpoint/2010/main" val="452362365"/>
      </p:ext>
    </p:extLst>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CF71679-195C-48B8-A162-B08C87DCF906}" type="slidenum">
              <a:rPr lang="fr-FR" smtClean="0"/>
              <a:pPr/>
              <a:t>1</a:t>
            </a:fld>
            <a:endParaRPr lang="fr-F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fr-FR" smtClean="0">
              <a:latin typeface="Arial" pitchFamily="34" charset="0"/>
              <a:cs typeface="Arial"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p:spPr>
        <p:txBody>
          <a:bodyPr/>
          <a:lstStyle/>
          <a:p>
            <a:fld id="{2CF71679-195C-48B8-A162-B08C87DCF906}" type="slidenum">
              <a:rPr lang="fr-FR" smtClean="0"/>
              <a:pPr/>
              <a:t>7</a:t>
            </a:fld>
            <a:endParaRPr lang="fr-FR" smtClean="0"/>
          </a:p>
        </p:txBody>
      </p:sp>
      <p:sp>
        <p:nvSpPr>
          <p:cNvPr id="37891" name="Rectangle 2"/>
          <p:cNvSpPr>
            <a:spLocks noGrp="1" noRot="1" noChangeAspect="1" noChangeArrowheads="1" noTextEdit="1"/>
          </p:cNvSpPr>
          <p:nvPr>
            <p:ph type="sldImg"/>
          </p:nvPr>
        </p:nvSpPr>
        <p:spPr>
          <a:ln/>
        </p:spPr>
      </p:sp>
      <p:sp>
        <p:nvSpPr>
          <p:cNvPr id="37892" name="Rectangle 3"/>
          <p:cNvSpPr>
            <a:spLocks noGrp="1" noChangeArrowheads="1"/>
          </p:cNvSpPr>
          <p:nvPr>
            <p:ph type="body" idx="1"/>
          </p:nvPr>
        </p:nvSpPr>
        <p:spPr>
          <a:noFill/>
          <a:ln/>
        </p:spPr>
        <p:txBody>
          <a:bodyPr/>
          <a:lstStyle/>
          <a:p>
            <a:pPr eaLnBrk="1" hangingPunct="1"/>
            <a:endParaRPr lang="fr-FR" smtClean="0">
              <a:latin typeface="Arial" pitchFamily="34" charset="0"/>
              <a:cs typeface="Arial"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745F24A1-B321-4884-858F-0B7EA6A91F8F}"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745F24A1-B321-4884-858F-0B7EA6A91F8F}"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745F24A1-B321-4884-858F-0B7EA6A91F8F}" type="slidenum">
              <a:rPr lang="ar-SA" smtClean="0"/>
              <a:pPr/>
              <a:t>‹#›</a:t>
            </a:fld>
            <a:endParaRPr lang="ar-SA"/>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CC08321B-8DFF-49A7-8131-E024F6352288}" type="datetimeFigureOut">
              <a:rPr lang="ar-SA" smtClean="0"/>
              <a:pPr/>
              <a:t>19/08/1442</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745F24A1-B321-4884-858F-0B7EA6A91F8F}"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dirty="0"/>
          </a:p>
        </p:txBody>
      </p:sp>
      <p:sp>
        <p:nvSpPr>
          <p:cNvPr id="10" name="شكل حر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CC08321B-8DFF-49A7-8131-E024F6352288}" type="datetimeFigureOut">
              <a:rPr lang="ar-SA" smtClean="0"/>
              <a:pPr/>
              <a:t>19/08/1442</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745F24A1-B321-4884-858F-0B7EA6A91F8F}"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gi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gif"/><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gif"/><Relationship Id="rId4" Type="http://schemas.openxmlformats.org/officeDocument/2006/relationships/image" Target="../media/image3.gif"/></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756323" y="6093440"/>
            <a:ext cx="7775945" cy="369312"/>
          </a:xfrm>
          <a:prstGeom prst="rect">
            <a:avLst/>
          </a:prstGeom>
          <a:noFill/>
          <a:ln w="9525">
            <a:noFill/>
            <a:miter lim="800000"/>
            <a:headEnd/>
            <a:tailEnd/>
          </a:ln>
        </p:spPr>
        <p:txBody>
          <a:bodyPr lIns="91422" tIns="45710" rIns="91422" bIns="45710">
            <a:spAutoFit/>
          </a:bodyPr>
          <a:lstStyle/>
          <a:p>
            <a:pPr>
              <a:spcBef>
                <a:spcPct val="50000"/>
              </a:spcBef>
            </a:pPr>
            <a:endParaRPr lang="fr-FR"/>
          </a:p>
        </p:txBody>
      </p:sp>
      <p:sp>
        <p:nvSpPr>
          <p:cNvPr id="6147" name="Text Box 5"/>
          <p:cNvSpPr txBox="1">
            <a:spLocks noChangeArrowheads="1"/>
          </p:cNvSpPr>
          <p:nvPr/>
        </p:nvSpPr>
        <p:spPr bwMode="auto">
          <a:xfrm>
            <a:off x="0" y="1"/>
            <a:ext cx="9144000" cy="369312"/>
          </a:xfrm>
          <a:prstGeom prst="rect">
            <a:avLst/>
          </a:prstGeom>
          <a:noFill/>
          <a:ln w="9525">
            <a:noFill/>
            <a:miter lim="800000"/>
            <a:headEnd/>
            <a:tailEnd/>
          </a:ln>
        </p:spPr>
        <p:txBody>
          <a:bodyPr lIns="91422" tIns="45710" rIns="91422" bIns="45710">
            <a:spAutoFit/>
          </a:bodyPr>
          <a:lstStyle/>
          <a:p>
            <a:pPr>
              <a:spcBef>
                <a:spcPct val="50000"/>
              </a:spcBef>
            </a:pPr>
            <a:endParaRPr lang="fr-FR"/>
          </a:p>
        </p:txBody>
      </p:sp>
      <p:sp>
        <p:nvSpPr>
          <p:cNvPr id="6148" name="Text Box 6"/>
          <p:cNvSpPr txBox="1">
            <a:spLocks noChangeArrowheads="1"/>
          </p:cNvSpPr>
          <p:nvPr/>
        </p:nvSpPr>
        <p:spPr bwMode="auto">
          <a:xfrm>
            <a:off x="-396236" y="334045"/>
            <a:ext cx="9144000" cy="5355292"/>
          </a:xfrm>
          <a:prstGeom prst="rect">
            <a:avLst/>
          </a:prstGeom>
          <a:noFill/>
          <a:ln w="9525">
            <a:noFill/>
            <a:miter lim="800000"/>
            <a:headEnd/>
            <a:tailEnd/>
          </a:ln>
        </p:spPr>
        <p:txBody>
          <a:bodyPr lIns="91422" tIns="45710" rIns="91422" bIns="45710">
            <a:spAutoFit/>
          </a:bodyPr>
          <a:lstStyle/>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p:txBody>
      </p:sp>
      <p:sp>
        <p:nvSpPr>
          <p:cNvPr id="6149" name="Rectangle 8" descr="06"/>
          <p:cNvSpPr>
            <a:spLocks noChangeArrowheads="1"/>
          </p:cNvSpPr>
          <p:nvPr/>
        </p:nvSpPr>
        <p:spPr bwMode="auto">
          <a:xfrm>
            <a:off x="0" y="-199444"/>
            <a:ext cx="9144000" cy="7057443"/>
          </a:xfrm>
          <a:prstGeom prst="rect">
            <a:avLst/>
          </a:prstGeom>
          <a:blipFill dpi="0" rotWithShape="1">
            <a:blip r:embed="rId3">
              <a:alphaModFix amt="60000"/>
            </a:blip>
            <a:srcRect/>
            <a:stretch>
              <a:fillRect/>
            </a:stretch>
          </a:blipFill>
          <a:ln w="9525">
            <a:solidFill>
              <a:schemeClr val="tx1"/>
            </a:solidFill>
            <a:miter lim="800000"/>
            <a:headEnd/>
            <a:tailEnd/>
          </a:ln>
        </p:spPr>
        <p:txBody>
          <a:bodyPr wrap="none" lIns="91422" tIns="45710" rIns="91422" bIns="45710" anchor="ctr"/>
          <a:lstStyle/>
          <a:p>
            <a:endParaRPr lang="fr-FR" dirty="0"/>
          </a:p>
        </p:txBody>
      </p:sp>
      <p:pic>
        <p:nvPicPr>
          <p:cNvPr id="489482" name="Picture 10" descr="Image1"/>
          <p:cNvPicPr>
            <a:picLocks noChangeAspect="1" noChangeArrowheads="1" noCrop="1"/>
          </p:cNvPicPr>
          <p:nvPr/>
        </p:nvPicPr>
        <p:blipFill>
          <a:blip r:embed="rId4"/>
          <a:srcRect/>
          <a:stretch>
            <a:fillRect/>
          </a:stretch>
        </p:blipFill>
        <p:spPr bwMode="auto">
          <a:xfrm>
            <a:off x="971821" y="548583"/>
            <a:ext cx="430993" cy="361402"/>
          </a:xfrm>
          <a:prstGeom prst="rect">
            <a:avLst/>
          </a:prstGeom>
          <a:noFill/>
          <a:ln w="9525">
            <a:noFill/>
            <a:miter lim="800000"/>
            <a:headEnd/>
            <a:tailEnd/>
          </a:ln>
        </p:spPr>
      </p:pic>
      <p:pic>
        <p:nvPicPr>
          <p:cNvPr id="489483" name="Picture 11" descr="Image1"/>
          <p:cNvPicPr>
            <a:picLocks noChangeAspect="1" noChangeArrowheads="1" noCrop="1"/>
          </p:cNvPicPr>
          <p:nvPr/>
        </p:nvPicPr>
        <p:blipFill>
          <a:blip r:embed="rId4"/>
          <a:srcRect/>
          <a:stretch>
            <a:fillRect/>
          </a:stretch>
        </p:blipFill>
        <p:spPr bwMode="auto">
          <a:xfrm>
            <a:off x="7524302" y="548583"/>
            <a:ext cx="432384" cy="361402"/>
          </a:xfrm>
          <a:prstGeom prst="rect">
            <a:avLst/>
          </a:prstGeom>
          <a:noFill/>
          <a:ln w="9525">
            <a:noFill/>
            <a:miter lim="800000"/>
            <a:headEnd/>
            <a:tailEnd/>
          </a:ln>
        </p:spPr>
      </p:pic>
      <p:pic>
        <p:nvPicPr>
          <p:cNvPr id="489486" name="Picture 14" descr="etoile"/>
          <p:cNvPicPr>
            <a:picLocks noChangeAspect="1" noChangeArrowheads="1" noCrop="1"/>
          </p:cNvPicPr>
          <p:nvPr/>
        </p:nvPicPr>
        <p:blipFill>
          <a:blip r:embed="rId5"/>
          <a:srcRect/>
          <a:stretch>
            <a:fillRect/>
          </a:stretch>
        </p:blipFill>
        <p:spPr bwMode="auto">
          <a:xfrm rot="-254557">
            <a:off x="7455678" y="1455869"/>
            <a:ext cx="760783" cy="735370"/>
          </a:xfrm>
          <a:prstGeom prst="rect">
            <a:avLst/>
          </a:prstGeom>
          <a:noFill/>
          <a:ln w="9525">
            <a:noFill/>
            <a:miter lim="800000"/>
            <a:headEnd/>
            <a:tailEnd/>
          </a:ln>
        </p:spPr>
      </p:pic>
      <p:sp>
        <p:nvSpPr>
          <p:cNvPr id="489488" name="AutoShape 16"/>
          <p:cNvSpPr>
            <a:spLocks noChangeArrowheads="1"/>
          </p:cNvSpPr>
          <p:nvPr/>
        </p:nvSpPr>
        <p:spPr bwMode="auto">
          <a:xfrm>
            <a:off x="857224" y="2214554"/>
            <a:ext cx="6575413" cy="2043492"/>
          </a:xfrm>
          <a:prstGeom prst="roundRect">
            <a:avLst>
              <a:gd name="adj" fmla="val 26440"/>
            </a:avLst>
          </a:prstGeom>
          <a:gradFill rotWithShape="1">
            <a:gsLst>
              <a:gs pos="0">
                <a:srgbClr val="FF9933">
                  <a:alpha val="64000"/>
                </a:srgbClr>
              </a:gs>
              <a:gs pos="50000">
                <a:srgbClr val="FFFF00">
                  <a:alpha val="75999"/>
                </a:srgbClr>
              </a:gs>
              <a:gs pos="100000">
                <a:srgbClr val="FF9933">
                  <a:alpha val="64000"/>
                </a:srgbClr>
              </a:gs>
            </a:gsLst>
            <a:lin ang="18900000" scaled="1"/>
          </a:gradFill>
          <a:ln w="9525">
            <a:solidFill>
              <a:srgbClr val="0000FF"/>
            </a:solidFill>
            <a:prstDash val="sysDot"/>
            <a:round/>
            <a:headEnd/>
            <a:tailEnd/>
          </a:ln>
          <a:effectLst/>
        </p:spPr>
        <p:txBody>
          <a:bodyPr wrap="none" lIns="91422" tIns="45710" rIns="91422" bIns="45710" anchor="ctr"/>
          <a:lstStyle/>
          <a:p>
            <a:pPr>
              <a:defRPr/>
            </a:pPr>
            <a:endParaRPr lang="fr-FR" dirty="0">
              <a:latin typeface="Arial" charset="0"/>
            </a:endParaRPr>
          </a:p>
        </p:txBody>
      </p:sp>
      <p:pic>
        <p:nvPicPr>
          <p:cNvPr id="489494" name="Picture 22" descr="earthclear"/>
          <p:cNvPicPr>
            <a:picLocks noChangeAspect="1" noChangeArrowheads="1" noCrop="1"/>
          </p:cNvPicPr>
          <p:nvPr/>
        </p:nvPicPr>
        <p:blipFill>
          <a:blip r:embed="rId4"/>
          <a:srcRect/>
          <a:stretch>
            <a:fillRect/>
          </a:stretch>
        </p:blipFill>
        <p:spPr bwMode="auto">
          <a:xfrm>
            <a:off x="192528" y="6150333"/>
            <a:ext cx="406665" cy="388762"/>
          </a:xfrm>
          <a:prstGeom prst="rect">
            <a:avLst/>
          </a:prstGeom>
          <a:noFill/>
          <a:ln w="9525">
            <a:noFill/>
            <a:miter lim="800000"/>
            <a:headEnd/>
            <a:tailEnd/>
          </a:ln>
        </p:spPr>
      </p:pic>
      <p:pic>
        <p:nvPicPr>
          <p:cNvPr id="489496" name="Picture 24" descr="etoile"/>
          <p:cNvPicPr>
            <a:picLocks noChangeAspect="1" noChangeArrowheads="1" noCrop="1"/>
          </p:cNvPicPr>
          <p:nvPr/>
        </p:nvPicPr>
        <p:blipFill>
          <a:blip r:embed="rId5"/>
          <a:srcRect/>
          <a:stretch>
            <a:fillRect/>
          </a:stretch>
        </p:blipFill>
        <p:spPr bwMode="auto">
          <a:xfrm>
            <a:off x="8826348" y="4660079"/>
            <a:ext cx="143201" cy="136786"/>
          </a:xfrm>
          <a:prstGeom prst="rect">
            <a:avLst/>
          </a:prstGeom>
          <a:noFill/>
          <a:ln w="9525">
            <a:noFill/>
            <a:miter lim="800000"/>
            <a:headEnd/>
            <a:tailEnd/>
          </a:ln>
        </p:spPr>
      </p:pic>
      <p:pic>
        <p:nvPicPr>
          <p:cNvPr id="489497" name="Picture 25" descr="etoile"/>
          <p:cNvPicPr>
            <a:picLocks noChangeAspect="1" noChangeArrowheads="1" noCrop="1"/>
          </p:cNvPicPr>
          <p:nvPr/>
        </p:nvPicPr>
        <p:blipFill>
          <a:blip r:embed="rId5"/>
          <a:srcRect/>
          <a:stretch>
            <a:fillRect/>
          </a:stretch>
        </p:blipFill>
        <p:spPr bwMode="auto">
          <a:xfrm>
            <a:off x="8701219" y="4530493"/>
            <a:ext cx="141811" cy="135346"/>
          </a:xfrm>
          <a:prstGeom prst="rect">
            <a:avLst/>
          </a:prstGeom>
          <a:noFill/>
          <a:ln w="9525">
            <a:noFill/>
            <a:miter lim="800000"/>
            <a:headEnd/>
            <a:tailEnd/>
          </a:ln>
        </p:spPr>
      </p:pic>
      <p:pic>
        <p:nvPicPr>
          <p:cNvPr id="489498" name="Picture 26" descr="etoile"/>
          <p:cNvPicPr>
            <a:picLocks noChangeAspect="1" noChangeArrowheads="1" noCrop="1"/>
          </p:cNvPicPr>
          <p:nvPr/>
        </p:nvPicPr>
        <p:blipFill>
          <a:blip r:embed="rId5"/>
          <a:srcRect/>
          <a:stretch>
            <a:fillRect/>
          </a:stretch>
        </p:blipFill>
        <p:spPr bwMode="auto">
          <a:xfrm>
            <a:off x="7825325" y="4660079"/>
            <a:ext cx="143201" cy="135346"/>
          </a:xfrm>
          <a:prstGeom prst="rect">
            <a:avLst/>
          </a:prstGeom>
          <a:noFill/>
          <a:ln w="9525">
            <a:noFill/>
            <a:miter lim="800000"/>
            <a:headEnd/>
            <a:tailEnd/>
          </a:ln>
        </p:spPr>
      </p:pic>
      <p:pic>
        <p:nvPicPr>
          <p:cNvPr id="489499" name="Picture 27" descr="etoile"/>
          <p:cNvPicPr>
            <a:picLocks noChangeAspect="1" noChangeArrowheads="1" noCrop="1"/>
          </p:cNvPicPr>
          <p:nvPr/>
        </p:nvPicPr>
        <p:blipFill>
          <a:blip r:embed="rId5"/>
          <a:srcRect/>
          <a:stretch>
            <a:fillRect/>
          </a:stretch>
        </p:blipFill>
        <p:spPr bwMode="auto">
          <a:xfrm>
            <a:off x="8450962" y="4465699"/>
            <a:ext cx="239132" cy="226057"/>
          </a:xfrm>
          <a:prstGeom prst="rect">
            <a:avLst/>
          </a:prstGeom>
          <a:noFill/>
          <a:ln w="9525">
            <a:noFill/>
            <a:miter lim="800000"/>
            <a:headEnd/>
            <a:tailEnd/>
          </a:ln>
        </p:spPr>
      </p:pic>
      <p:pic>
        <p:nvPicPr>
          <p:cNvPr id="489500" name="Picture 28" descr="etoile"/>
          <p:cNvPicPr>
            <a:picLocks noChangeAspect="1" noChangeArrowheads="1" noCrop="1"/>
          </p:cNvPicPr>
          <p:nvPr/>
        </p:nvPicPr>
        <p:blipFill>
          <a:blip r:embed="rId5"/>
          <a:srcRect/>
          <a:stretch>
            <a:fillRect/>
          </a:stretch>
        </p:blipFill>
        <p:spPr bwMode="auto">
          <a:xfrm>
            <a:off x="8138145" y="5048841"/>
            <a:ext cx="145981" cy="139666"/>
          </a:xfrm>
          <a:prstGeom prst="rect">
            <a:avLst/>
          </a:prstGeom>
          <a:noFill/>
          <a:ln w="9525">
            <a:noFill/>
            <a:miter lim="800000"/>
            <a:headEnd/>
            <a:tailEnd/>
          </a:ln>
        </p:spPr>
      </p:pic>
      <p:pic>
        <p:nvPicPr>
          <p:cNvPr id="489501" name="Picture 29" descr="etoile"/>
          <p:cNvPicPr>
            <a:picLocks noChangeAspect="1" noChangeArrowheads="1" noCrop="1"/>
          </p:cNvPicPr>
          <p:nvPr/>
        </p:nvPicPr>
        <p:blipFill>
          <a:blip r:embed="rId5"/>
          <a:srcRect/>
          <a:stretch>
            <a:fillRect/>
          </a:stretch>
        </p:blipFill>
        <p:spPr bwMode="auto">
          <a:xfrm>
            <a:off x="8888912" y="4984048"/>
            <a:ext cx="143201" cy="136786"/>
          </a:xfrm>
          <a:prstGeom prst="rect">
            <a:avLst/>
          </a:prstGeom>
          <a:noFill/>
          <a:ln w="9525">
            <a:noFill/>
            <a:miter lim="800000"/>
            <a:headEnd/>
            <a:tailEnd/>
          </a:ln>
        </p:spPr>
      </p:pic>
      <p:pic>
        <p:nvPicPr>
          <p:cNvPr id="489502" name="Picture 30" descr="etoile"/>
          <p:cNvPicPr>
            <a:picLocks noChangeAspect="1" noChangeArrowheads="1" noCrop="1"/>
          </p:cNvPicPr>
          <p:nvPr/>
        </p:nvPicPr>
        <p:blipFill>
          <a:blip r:embed="rId5"/>
          <a:srcRect/>
          <a:stretch>
            <a:fillRect/>
          </a:stretch>
        </p:blipFill>
        <p:spPr bwMode="auto">
          <a:xfrm>
            <a:off x="8638654" y="5048842"/>
            <a:ext cx="148762" cy="143985"/>
          </a:xfrm>
          <a:prstGeom prst="rect">
            <a:avLst/>
          </a:prstGeom>
          <a:noFill/>
          <a:ln w="9525">
            <a:noFill/>
            <a:miter lim="800000"/>
            <a:headEnd/>
            <a:tailEnd/>
          </a:ln>
        </p:spPr>
      </p:pic>
      <p:pic>
        <p:nvPicPr>
          <p:cNvPr id="489503" name="Picture 31" descr="etoile"/>
          <p:cNvPicPr>
            <a:picLocks noChangeAspect="1" noChangeArrowheads="1" noCrop="1"/>
          </p:cNvPicPr>
          <p:nvPr/>
        </p:nvPicPr>
        <p:blipFill>
          <a:blip r:embed="rId5"/>
          <a:srcRect/>
          <a:stretch>
            <a:fillRect/>
          </a:stretch>
        </p:blipFill>
        <p:spPr bwMode="auto">
          <a:xfrm>
            <a:off x="8263272" y="4530491"/>
            <a:ext cx="145981" cy="139666"/>
          </a:xfrm>
          <a:prstGeom prst="rect">
            <a:avLst/>
          </a:prstGeom>
          <a:noFill/>
          <a:ln w="9525">
            <a:noFill/>
            <a:miter lim="800000"/>
            <a:headEnd/>
            <a:tailEnd/>
          </a:ln>
        </p:spPr>
      </p:pic>
      <p:sp>
        <p:nvSpPr>
          <p:cNvPr id="30" name="Text Box 21"/>
          <p:cNvSpPr txBox="1">
            <a:spLocks noChangeArrowheads="1"/>
          </p:cNvSpPr>
          <p:nvPr/>
        </p:nvSpPr>
        <p:spPr bwMode="auto">
          <a:xfrm>
            <a:off x="8393547" y="5682848"/>
            <a:ext cx="184693" cy="584755"/>
          </a:xfrm>
          <a:prstGeom prst="rect">
            <a:avLst/>
          </a:prstGeom>
          <a:noFill/>
          <a:ln w="9525">
            <a:noFill/>
            <a:miter lim="800000"/>
            <a:headEnd/>
            <a:tailEnd/>
          </a:ln>
        </p:spPr>
        <p:txBody>
          <a:bodyPr wrap="none" lIns="91422" tIns="45710" rIns="91422" bIns="45710">
            <a:spAutoFit/>
          </a:bodyPr>
          <a:lstStyle/>
          <a:p>
            <a:pPr algn="r" rtl="1">
              <a:defRPr/>
            </a:pPr>
            <a:endParaRPr lang="fr-FR" sz="3200" dirty="0">
              <a:solidFill>
                <a:srgbClr val="FFFF00"/>
              </a:solidFill>
              <a:effectLst>
                <a:outerShdw blurRad="38100" dist="38100" dir="2700000" algn="tl">
                  <a:srgbClr val="000000">
                    <a:alpha val="43137"/>
                  </a:srgbClr>
                </a:outerShdw>
              </a:effectLst>
              <a:cs typeface="MCS Jeddah S_U normal." pitchFamily="2" charset="-78"/>
            </a:endParaRPr>
          </a:p>
        </p:txBody>
      </p:sp>
      <p:pic>
        <p:nvPicPr>
          <p:cNvPr id="6171" name="Image 41" descr="TN-16797-etoiles.gif"/>
          <p:cNvPicPr>
            <a:picLocks noChangeAspect="1"/>
          </p:cNvPicPr>
          <p:nvPr/>
        </p:nvPicPr>
        <p:blipFill>
          <a:blip r:embed="rId6"/>
          <a:srcRect/>
          <a:stretch>
            <a:fillRect/>
          </a:stretch>
        </p:blipFill>
        <p:spPr bwMode="auto">
          <a:xfrm>
            <a:off x="1255442" y="642174"/>
            <a:ext cx="1001699" cy="1037399"/>
          </a:xfrm>
          <a:prstGeom prst="rect">
            <a:avLst/>
          </a:prstGeom>
          <a:noFill/>
          <a:ln w="9525">
            <a:noFill/>
            <a:miter lim="800000"/>
            <a:headEnd/>
            <a:tailEnd/>
          </a:ln>
        </p:spPr>
      </p:pic>
      <p:pic>
        <p:nvPicPr>
          <p:cNvPr id="6174" name="Image 44" descr="crml.gif"/>
          <p:cNvPicPr>
            <a:picLocks noChangeAspect="1"/>
          </p:cNvPicPr>
          <p:nvPr/>
        </p:nvPicPr>
        <p:blipFill>
          <a:blip r:embed="rId7"/>
          <a:srcRect/>
          <a:stretch>
            <a:fillRect/>
          </a:stretch>
        </p:blipFill>
        <p:spPr bwMode="auto">
          <a:xfrm>
            <a:off x="0" y="4429132"/>
            <a:ext cx="834180" cy="1036691"/>
          </a:xfrm>
          <a:prstGeom prst="rect">
            <a:avLst/>
          </a:prstGeom>
          <a:noFill/>
          <a:ln w="9525">
            <a:noFill/>
            <a:miter lim="800000"/>
            <a:headEnd/>
            <a:tailEnd/>
          </a:ln>
        </p:spPr>
      </p:pic>
      <p:pic>
        <p:nvPicPr>
          <p:cNvPr id="6175" name="Image 45" descr="crml.gif"/>
          <p:cNvPicPr>
            <a:picLocks noChangeAspect="1"/>
          </p:cNvPicPr>
          <p:nvPr/>
        </p:nvPicPr>
        <p:blipFill>
          <a:blip r:embed="rId7"/>
          <a:srcRect/>
          <a:stretch>
            <a:fillRect/>
          </a:stretch>
        </p:blipFill>
        <p:spPr bwMode="auto">
          <a:xfrm>
            <a:off x="3929058" y="857232"/>
            <a:ext cx="834180" cy="1036691"/>
          </a:xfrm>
          <a:prstGeom prst="rect">
            <a:avLst/>
          </a:prstGeom>
          <a:noFill/>
          <a:ln w="9525">
            <a:noFill/>
            <a:miter lim="800000"/>
            <a:headEnd/>
            <a:tailEnd/>
          </a:ln>
        </p:spPr>
      </p:pic>
      <p:sp>
        <p:nvSpPr>
          <p:cNvPr id="27" name="Espace réservé de la date 26"/>
          <p:cNvSpPr>
            <a:spLocks noGrp="1"/>
          </p:cNvSpPr>
          <p:nvPr>
            <p:ph type="dt" sz="half" idx="10"/>
          </p:nvPr>
        </p:nvSpPr>
        <p:spPr/>
        <p:txBody>
          <a:bodyPr lIns="81272" tIns="40636" rIns="81272" bIns="40636"/>
          <a:lstStyle/>
          <a:p>
            <a:fld id="{0873C1F6-E15B-4F5D-8837-78B228D01276}" type="datetime1">
              <a:rPr lang="fr-FR" smtClean="0"/>
              <a:pPr/>
              <a:t>01/04/2021</a:t>
            </a:fld>
            <a:endParaRPr lang="en-US"/>
          </a:p>
        </p:txBody>
      </p:sp>
      <p:sp>
        <p:nvSpPr>
          <p:cNvPr id="28" name="Espace réservé du numéro de diapositive 27"/>
          <p:cNvSpPr>
            <a:spLocks noGrp="1"/>
          </p:cNvSpPr>
          <p:nvPr>
            <p:ph type="sldNum" sz="quarter" idx="12"/>
          </p:nvPr>
        </p:nvSpPr>
        <p:spPr/>
        <p:txBody>
          <a:bodyPr/>
          <a:lstStyle/>
          <a:p>
            <a:fld id="{042AED99-7FB4-404E-8A97-64753DCE42EC}" type="slidenum">
              <a:rPr kumimoji="0" lang="en-US" smtClean="0"/>
              <a:pPr/>
              <a:t>1</a:t>
            </a:fld>
            <a:endParaRPr kumimoji="0" lang="en-US"/>
          </a:p>
        </p:txBody>
      </p:sp>
      <p:sp>
        <p:nvSpPr>
          <p:cNvPr id="29" name="Text Box 21"/>
          <p:cNvSpPr txBox="1">
            <a:spLocks noChangeArrowheads="1"/>
          </p:cNvSpPr>
          <p:nvPr/>
        </p:nvSpPr>
        <p:spPr bwMode="auto">
          <a:xfrm>
            <a:off x="3107206" y="5786454"/>
            <a:ext cx="5860927" cy="646311"/>
          </a:xfrm>
          <a:prstGeom prst="rect">
            <a:avLst/>
          </a:prstGeom>
          <a:noFill/>
          <a:ln w="9525">
            <a:noFill/>
            <a:miter lim="800000"/>
            <a:headEnd/>
            <a:tailEnd/>
          </a:ln>
        </p:spPr>
        <p:txBody>
          <a:bodyPr wrap="none" lIns="91422" tIns="45710" rIns="91422" bIns="45710">
            <a:spAutoFit/>
          </a:bodyPr>
          <a:lstStyle/>
          <a:p>
            <a:pPr algn="r" rtl="1">
              <a:defRPr/>
            </a:pPr>
            <a:r>
              <a:rPr lang="fr-FR" sz="3600" b="1" dirty="0" err="1" smtClean="0">
                <a:solidFill>
                  <a:srgbClr val="FF0000"/>
                </a:solidFill>
                <a:effectLst>
                  <a:outerShdw blurRad="38100" dist="38100" dir="2700000" algn="tl">
                    <a:srgbClr val="000000">
                      <a:alpha val="43137"/>
                    </a:srgbClr>
                  </a:outerShdw>
                </a:effectLst>
                <a:cs typeface="MCS Jeddah S_U normal." pitchFamily="2" charset="-78"/>
              </a:rPr>
              <a:t>Teacher</a:t>
            </a:r>
            <a:r>
              <a:rPr lang="fr-FR" sz="3600" b="1" dirty="0" smtClean="0">
                <a:solidFill>
                  <a:srgbClr val="FF0000"/>
                </a:solidFill>
                <a:effectLst>
                  <a:outerShdw blurRad="38100" dist="38100" dir="2700000" algn="tl">
                    <a:srgbClr val="000000">
                      <a:alpha val="43137"/>
                    </a:srgbClr>
                  </a:outerShdw>
                </a:effectLst>
                <a:cs typeface="MCS Jeddah S_U normal." pitchFamily="2" charset="-78"/>
              </a:rPr>
              <a:t>: Mr. </a:t>
            </a:r>
            <a:r>
              <a:rPr lang="fr-FR" sz="3600" b="1" dirty="0" err="1" smtClean="0">
                <a:solidFill>
                  <a:srgbClr val="FF0000"/>
                </a:solidFill>
                <a:effectLst>
                  <a:outerShdw blurRad="38100" dist="38100" dir="2700000" algn="tl">
                    <a:srgbClr val="000000">
                      <a:alpha val="43137"/>
                    </a:srgbClr>
                  </a:outerShdw>
                </a:effectLst>
                <a:cs typeface="MCS Jeddah S_U normal." pitchFamily="2" charset="-78"/>
              </a:rPr>
              <a:t>Nacer</a:t>
            </a:r>
            <a:r>
              <a:rPr lang="fr-FR" sz="3600" b="1" dirty="0" smtClean="0">
                <a:solidFill>
                  <a:srgbClr val="FF0000"/>
                </a:solidFill>
                <a:effectLst>
                  <a:outerShdw blurRad="38100" dist="38100" dir="2700000" algn="tl">
                    <a:srgbClr val="000000">
                      <a:alpha val="43137"/>
                    </a:srgbClr>
                  </a:outerShdw>
                </a:effectLst>
                <a:cs typeface="MCS Jeddah S_U normal." pitchFamily="2" charset="-78"/>
              </a:rPr>
              <a:t> DEHDA</a:t>
            </a:r>
            <a:endParaRPr lang="fr-FR" sz="3600" b="1" dirty="0">
              <a:solidFill>
                <a:srgbClr val="FF0000"/>
              </a:solidFill>
              <a:effectLst>
                <a:outerShdw blurRad="38100" dist="38100" dir="2700000" algn="tl">
                  <a:srgbClr val="000000">
                    <a:alpha val="43137"/>
                  </a:srgbClr>
                </a:outerShdw>
              </a:effectLst>
              <a:cs typeface="MCS Jeddah S_U normal." pitchFamily="2" charset="-78"/>
            </a:endParaRPr>
          </a:p>
        </p:txBody>
      </p:sp>
      <p:pic>
        <p:nvPicPr>
          <p:cNvPr id="31" name="Image 45" descr="crml.gif"/>
          <p:cNvPicPr>
            <a:picLocks noChangeAspect="1"/>
          </p:cNvPicPr>
          <p:nvPr/>
        </p:nvPicPr>
        <p:blipFill>
          <a:blip r:embed="rId7"/>
          <a:srcRect/>
          <a:stretch>
            <a:fillRect/>
          </a:stretch>
        </p:blipFill>
        <p:spPr bwMode="auto">
          <a:xfrm>
            <a:off x="4357686" y="5072074"/>
            <a:ext cx="834180" cy="1036691"/>
          </a:xfrm>
          <a:prstGeom prst="rect">
            <a:avLst/>
          </a:prstGeom>
          <a:noFill/>
          <a:ln w="9525">
            <a:noFill/>
            <a:miter lim="800000"/>
            <a:headEnd/>
            <a:tailEnd/>
          </a:ln>
        </p:spPr>
      </p:pic>
      <p:sp>
        <p:nvSpPr>
          <p:cNvPr id="33" name="مستطيل 32"/>
          <p:cNvSpPr/>
          <p:nvPr/>
        </p:nvSpPr>
        <p:spPr>
          <a:xfrm>
            <a:off x="1142976" y="2643182"/>
            <a:ext cx="5941691" cy="1107996"/>
          </a:xfrm>
          <a:prstGeom prst="rect">
            <a:avLst/>
          </a:prstGeom>
          <a:noFill/>
        </p:spPr>
        <p:txBody>
          <a:bodyPr wrap="none" lIns="91440" tIns="45720" rIns="91440" bIns="45720">
            <a:spAutoFit/>
          </a:bodyPr>
          <a:lstStyle/>
          <a:p>
            <a:pPr algn="ctr"/>
            <a:r>
              <a:rPr lang="fr-FR" sz="66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charset="0"/>
              </a:rPr>
              <a:t>Error</a:t>
            </a:r>
            <a:r>
              <a:rPr lang="fr-FR"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charset="0"/>
              </a:rPr>
              <a:t> </a:t>
            </a:r>
            <a:r>
              <a:rPr lang="fr-FR" sz="66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charset="0"/>
              </a:rPr>
              <a:t>Analysis</a:t>
            </a:r>
            <a:endParaRPr lang="ar-SA" sz="6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086702159"/>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48948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489483"/>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48948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0"/>
                                  </p:stCondLst>
                                  <p:childTnLst>
                                    <p:set>
                                      <p:cBhvr>
                                        <p:cTn id="15" dur="1" fill="hold">
                                          <p:stCondLst>
                                            <p:cond delay="499"/>
                                          </p:stCondLst>
                                        </p:cTn>
                                        <p:tgtEl>
                                          <p:spTgt spid="489488"/>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0"/>
                                  </p:stCondLst>
                                  <p:childTnLst>
                                    <p:set>
                                      <p:cBhvr>
                                        <p:cTn id="18" dur="1" fill="hold">
                                          <p:stCondLst>
                                            <p:cond delay="499"/>
                                          </p:stCondLst>
                                        </p:cTn>
                                        <p:tgtEl>
                                          <p:spTgt spid="489494"/>
                                        </p:tgtEl>
                                        <p:attrNameLst>
                                          <p:attrName>style.visibility</p:attrName>
                                        </p:attrNameLst>
                                      </p:cBhvr>
                                      <p:to>
                                        <p:strVal val="visible"/>
                                      </p:to>
                                    </p:set>
                                  </p:childTnLst>
                                </p:cTn>
                              </p:par>
                            </p:childTnLst>
                          </p:cTn>
                        </p:par>
                        <p:par>
                          <p:cTn id="19" fill="hold">
                            <p:stCondLst>
                              <p:cond delay="2500"/>
                            </p:stCondLst>
                            <p:childTnLst>
                              <p:par>
                                <p:cTn id="20" presetID="42" presetClass="entr" presetSubtype="0" fill="hold" grpId="0" nodeType="afterEffect">
                                  <p:stCondLst>
                                    <p:cond delay="0"/>
                                  </p:stCondLst>
                                  <p:childTnLst>
                                    <p:set>
                                      <p:cBhvr>
                                        <p:cTn id="21" dur="1" fill="hold">
                                          <p:stCondLst>
                                            <p:cond delay="0"/>
                                          </p:stCondLst>
                                        </p:cTn>
                                        <p:tgtEl>
                                          <p:spTgt spid="29"/>
                                        </p:tgtEl>
                                        <p:attrNameLst>
                                          <p:attrName>style.visibility</p:attrName>
                                        </p:attrNameLst>
                                      </p:cBhvr>
                                      <p:to>
                                        <p:strVal val="visible"/>
                                      </p:to>
                                    </p:set>
                                    <p:animEffect transition="in" filter="fade">
                                      <p:cBhvr>
                                        <p:cTn id="22" dur="500"/>
                                        <p:tgtEl>
                                          <p:spTgt spid="29"/>
                                        </p:tgtEl>
                                      </p:cBhvr>
                                    </p:animEffect>
                                    <p:anim calcmode="lin" valueType="num">
                                      <p:cBhvr>
                                        <p:cTn id="23" dur="500" fill="hold"/>
                                        <p:tgtEl>
                                          <p:spTgt spid="29"/>
                                        </p:tgtEl>
                                        <p:attrNameLst>
                                          <p:attrName>ppt_x</p:attrName>
                                        </p:attrNameLst>
                                      </p:cBhvr>
                                      <p:tavLst>
                                        <p:tav tm="0">
                                          <p:val>
                                            <p:strVal val="#ppt_x"/>
                                          </p:val>
                                        </p:tav>
                                        <p:tav tm="100000">
                                          <p:val>
                                            <p:strVal val="#ppt_x"/>
                                          </p:val>
                                        </p:tav>
                                      </p:tavLst>
                                    </p:anim>
                                    <p:anim calcmode="lin" valueType="num">
                                      <p:cBhvr>
                                        <p:cTn id="24" dur="500" fill="hold"/>
                                        <p:tgtEl>
                                          <p:spTgt spid="29"/>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nodePh="1">
                                  <p:stCondLst>
                                    <p:cond delay="0"/>
                                  </p:stCondLst>
                                  <p:endCondLst>
                                    <p:cond evt="begin" delay="0">
                                      <p:tn val="26"/>
                                    </p:cond>
                                  </p:endCondLst>
                                  <p:childTnLst>
                                    <p:set>
                                      <p:cBhvr>
                                        <p:cTn id="27" dur="1" fill="hold">
                                          <p:stCondLst>
                                            <p:cond delay="0"/>
                                          </p:stCondLst>
                                        </p:cTn>
                                        <p:tgtEl>
                                          <p:spTgt spid="30"/>
                                        </p:tgtEl>
                                        <p:attrNameLst>
                                          <p:attrName>style.visibility</p:attrName>
                                        </p:attrNameLst>
                                      </p:cBhvr>
                                      <p:to>
                                        <p:strVal val="visible"/>
                                      </p:to>
                                    </p:set>
                                    <p:animEffect transition="in" filter="fade">
                                      <p:cBhvr>
                                        <p:cTn id="28" dur="500"/>
                                        <p:tgtEl>
                                          <p:spTgt spid="30"/>
                                        </p:tgtEl>
                                      </p:cBhvr>
                                    </p:animEffect>
                                    <p:anim calcmode="lin" valueType="num">
                                      <p:cBhvr>
                                        <p:cTn id="29" dur="500" fill="hold"/>
                                        <p:tgtEl>
                                          <p:spTgt spid="30"/>
                                        </p:tgtEl>
                                        <p:attrNameLst>
                                          <p:attrName>ppt_x</p:attrName>
                                        </p:attrNameLst>
                                      </p:cBhvr>
                                      <p:tavLst>
                                        <p:tav tm="0">
                                          <p:val>
                                            <p:strVal val="#ppt_x"/>
                                          </p:val>
                                        </p:tav>
                                        <p:tav tm="100000">
                                          <p:val>
                                            <p:strVal val="#ppt_x"/>
                                          </p:val>
                                        </p:tav>
                                      </p:tavLst>
                                    </p:anim>
                                    <p:anim calcmode="lin" valueType="num">
                                      <p:cBhvr>
                                        <p:cTn id="30" dur="500" fill="hold"/>
                                        <p:tgtEl>
                                          <p:spTgt spid="3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 presetClass="entr" presetSubtype="0" fill="hold" nodeType="afterEffect">
                                  <p:stCondLst>
                                    <p:cond delay="0"/>
                                  </p:stCondLst>
                                  <p:childTnLst>
                                    <p:set>
                                      <p:cBhvr>
                                        <p:cTn id="33" dur="1" fill="hold">
                                          <p:stCondLst>
                                            <p:cond delay="499"/>
                                          </p:stCondLst>
                                        </p:cTn>
                                        <p:tgtEl>
                                          <p:spTgt spid="489496"/>
                                        </p:tgtEl>
                                        <p:attrNameLst>
                                          <p:attrName>style.visibility</p:attrName>
                                        </p:attrNameLst>
                                      </p:cBhvr>
                                      <p:to>
                                        <p:strVal val="visible"/>
                                      </p:to>
                                    </p:set>
                                  </p:childTnLst>
                                </p:cTn>
                              </p:par>
                            </p:childTnLst>
                          </p:cTn>
                        </p:par>
                        <p:par>
                          <p:cTn id="34" fill="hold">
                            <p:stCondLst>
                              <p:cond delay="4000"/>
                            </p:stCondLst>
                            <p:childTnLst>
                              <p:par>
                                <p:cTn id="35" presetID="1" presetClass="entr" presetSubtype="0" fill="hold" nodeType="afterEffect">
                                  <p:stCondLst>
                                    <p:cond delay="0"/>
                                  </p:stCondLst>
                                  <p:childTnLst>
                                    <p:set>
                                      <p:cBhvr>
                                        <p:cTn id="36" dur="1" fill="hold">
                                          <p:stCondLst>
                                            <p:cond delay="499"/>
                                          </p:stCondLst>
                                        </p:cTn>
                                        <p:tgtEl>
                                          <p:spTgt spid="489497"/>
                                        </p:tgtEl>
                                        <p:attrNameLst>
                                          <p:attrName>style.visibility</p:attrName>
                                        </p:attrNameLst>
                                      </p:cBhvr>
                                      <p:to>
                                        <p:strVal val="visible"/>
                                      </p:to>
                                    </p:set>
                                  </p:childTnLst>
                                </p:cTn>
                              </p:par>
                            </p:childTnLst>
                          </p:cTn>
                        </p:par>
                        <p:par>
                          <p:cTn id="37" fill="hold">
                            <p:stCondLst>
                              <p:cond delay="4500"/>
                            </p:stCondLst>
                            <p:childTnLst>
                              <p:par>
                                <p:cTn id="38" presetID="1" presetClass="entr" presetSubtype="0" fill="hold" nodeType="afterEffect">
                                  <p:stCondLst>
                                    <p:cond delay="0"/>
                                  </p:stCondLst>
                                  <p:childTnLst>
                                    <p:set>
                                      <p:cBhvr>
                                        <p:cTn id="39" dur="1" fill="hold">
                                          <p:stCondLst>
                                            <p:cond delay="499"/>
                                          </p:stCondLst>
                                        </p:cTn>
                                        <p:tgtEl>
                                          <p:spTgt spid="489498"/>
                                        </p:tgtEl>
                                        <p:attrNameLst>
                                          <p:attrName>style.visibility</p:attrName>
                                        </p:attrNameLst>
                                      </p:cBhvr>
                                      <p:to>
                                        <p:strVal val="visible"/>
                                      </p:to>
                                    </p:set>
                                  </p:childTnLst>
                                </p:cTn>
                              </p:par>
                            </p:childTnLst>
                          </p:cTn>
                        </p:par>
                        <p:par>
                          <p:cTn id="40" fill="hold">
                            <p:stCondLst>
                              <p:cond delay="5000"/>
                            </p:stCondLst>
                            <p:childTnLst>
                              <p:par>
                                <p:cTn id="41" presetID="1" presetClass="entr" presetSubtype="0" fill="hold" nodeType="afterEffect">
                                  <p:stCondLst>
                                    <p:cond delay="0"/>
                                  </p:stCondLst>
                                  <p:childTnLst>
                                    <p:set>
                                      <p:cBhvr>
                                        <p:cTn id="42" dur="1" fill="hold">
                                          <p:stCondLst>
                                            <p:cond delay="499"/>
                                          </p:stCondLst>
                                        </p:cTn>
                                        <p:tgtEl>
                                          <p:spTgt spid="489499"/>
                                        </p:tgtEl>
                                        <p:attrNameLst>
                                          <p:attrName>style.visibility</p:attrName>
                                        </p:attrNameLst>
                                      </p:cBhvr>
                                      <p:to>
                                        <p:strVal val="visible"/>
                                      </p:to>
                                    </p:set>
                                  </p:childTnLst>
                                </p:cTn>
                              </p:par>
                            </p:childTnLst>
                          </p:cTn>
                        </p:par>
                        <p:par>
                          <p:cTn id="43" fill="hold">
                            <p:stCondLst>
                              <p:cond delay="5500"/>
                            </p:stCondLst>
                            <p:childTnLst>
                              <p:par>
                                <p:cTn id="44" presetID="1" presetClass="entr" presetSubtype="0" fill="hold" nodeType="afterEffect">
                                  <p:stCondLst>
                                    <p:cond delay="0"/>
                                  </p:stCondLst>
                                  <p:childTnLst>
                                    <p:set>
                                      <p:cBhvr>
                                        <p:cTn id="45" dur="1" fill="hold">
                                          <p:stCondLst>
                                            <p:cond delay="499"/>
                                          </p:stCondLst>
                                        </p:cTn>
                                        <p:tgtEl>
                                          <p:spTgt spid="489500"/>
                                        </p:tgtEl>
                                        <p:attrNameLst>
                                          <p:attrName>style.visibility</p:attrName>
                                        </p:attrNameLst>
                                      </p:cBhvr>
                                      <p:to>
                                        <p:strVal val="visible"/>
                                      </p:to>
                                    </p:set>
                                  </p:childTnLst>
                                </p:cTn>
                              </p:par>
                            </p:childTnLst>
                          </p:cTn>
                        </p:par>
                        <p:par>
                          <p:cTn id="46" fill="hold">
                            <p:stCondLst>
                              <p:cond delay="6000"/>
                            </p:stCondLst>
                            <p:childTnLst>
                              <p:par>
                                <p:cTn id="47" presetID="1" presetClass="entr" presetSubtype="0" fill="hold" nodeType="afterEffect">
                                  <p:stCondLst>
                                    <p:cond delay="0"/>
                                  </p:stCondLst>
                                  <p:childTnLst>
                                    <p:set>
                                      <p:cBhvr>
                                        <p:cTn id="48" dur="1" fill="hold">
                                          <p:stCondLst>
                                            <p:cond delay="499"/>
                                          </p:stCondLst>
                                        </p:cTn>
                                        <p:tgtEl>
                                          <p:spTgt spid="489501"/>
                                        </p:tgtEl>
                                        <p:attrNameLst>
                                          <p:attrName>style.visibility</p:attrName>
                                        </p:attrNameLst>
                                      </p:cBhvr>
                                      <p:to>
                                        <p:strVal val="visible"/>
                                      </p:to>
                                    </p:set>
                                  </p:childTnLst>
                                </p:cTn>
                              </p:par>
                            </p:childTnLst>
                          </p:cTn>
                        </p:par>
                        <p:par>
                          <p:cTn id="49" fill="hold">
                            <p:stCondLst>
                              <p:cond delay="6500"/>
                            </p:stCondLst>
                            <p:childTnLst>
                              <p:par>
                                <p:cTn id="50" presetID="1" presetClass="entr" presetSubtype="0" fill="hold" nodeType="afterEffect">
                                  <p:stCondLst>
                                    <p:cond delay="0"/>
                                  </p:stCondLst>
                                  <p:childTnLst>
                                    <p:set>
                                      <p:cBhvr>
                                        <p:cTn id="51" dur="1" fill="hold">
                                          <p:stCondLst>
                                            <p:cond delay="499"/>
                                          </p:stCondLst>
                                        </p:cTn>
                                        <p:tgtEl>
                                          <p:spTgt spid="489502"/>
                                        </p:tgtEl>
                                        <p:attrNameLst>
                                          <p:attrName>style.visibility</p:attrName>
                                        </p:attrNameLst>
                                      </p:cBhvr>
                                      <p:to>
                                        <p:strVal val="visible"/>
                                      </p:to>
                                    </p:set>
                                  </p:childTnLst>
                                </p:cTn>
                              </p:par>
                            </p:childTnLst>
                          </p:cTn>
                        </p:par>
                        <p:par>
                          <p:cTn id="52" fill="hold">
                            <p:stCondLst>
                              <p:cond delay="7000"/>
                            </p:stCondLst>
                            <p:childTnLst>
                              <p:par>
                                <p:cTn id="53" presetID="1" presetClass="entr" presetSubtype="0" fill="hold" nodeType="afterEffect">
                                  <p:stCondLst>
                                    <p:cond delay="0"/>
                                  </p:stCondLst>
                                  <p:childTnLst>
                                    <p:set>
                                      <p:cBhvr>
                                        <p:cTn id="54" dur="1" fill="hold">
                                          <p:stCondLst>
                                            <p:cond delay="499"/>
                                          </p:stCondLst>
                                        </p:cTn>
                                        <p:tgtEl>
                                          <p:spTgt spid="48950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29"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جدول 1"/>
          <p:cNvGraphicFramePr>
            <a:graphicFrameLocks noGrp="1"/>
          </p:cNvGraphicFramePr>
          <p:nvPr/>
        </p:nvGraphicFramePr>
        <p:xfrm>
          <a:off x="214282" y="214290"/>
          <a:ext cx="8643997" cy="6357982"/>
        </p:xfrm>
        <a:graphic>
          <a:graphicData uri="http://schemas.openxmlformats.org/drawingml/2006/table">
            <a:tbl>
              <a:tblPr/>
              <a:tblGrid>
                <a:gridCol w="3992346"/>
                <a:gridCol w="4651651"/>
              </a:tblGrid>
              <a:tr h="657723">
                <a:tc>
                  <a:txBody>
                    <a:bodyPr/>
                    <a:lstStyle/>
                    <a:p>
                      <a:pPr algn="l" rtl="0">
                        <a:lnSpc>
                          <a:spcPct val="115000"/>
                        </a:lnSpc>
                        <a:spcAft>
                          <a:spcPts val="0"/>
                        </a:spcAft>
                      </a:pPr>
                      <a:r>
                        <a:rPr lang="en-US" sz="3200" dirty="0">
                          <a:latin typeface="Times New Roman"/>
                          <a:ea typeface="Calibri"/>
                          <a:cs typeface="Arial"/>
                        </a:rPr>
                        <a:t>F</a:t>
                      </a:r>
                      <a:r>
                        <a:rPr lang="fr-FR" sz="3200" dirty="0" err="1">
                          <a:latin typeface="Times New Roman"/>
                          <a:ea typeface="Calibri"/>
                          <a:cs typeface="Arial"/>
                        </a:rPr>
                        <a:t>actors</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3200" dirty="0">
                          <a:latin typeface="Times New Roman"/>
                          <a:ea typeface="Calibri"/>
                          <a:cs typeface="Arial"/>
                        </a:rPr>
                        <a:t>Description</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700259">
                <a:tc>
                  <a:txBody>
                    <a:bodyPr/>
                    <a:lstStyle/>
                    <a:p>
                      <a:pPr marL="342900" lvl="0" indent="-342900" algn="l" rtl="0">
                        <a:lnSpc>
                          <a:spcPct val="115000"/>
                        </a:lnSpc>
                        <a:spcAft>
                          <a:spcPts val="0"/>
                        </a:spcAft>
                        <a:buFont typeface="+mj-lt"/>
                        <a:buAutoNum type="alphaUcPeriod"/>
                      </a:pPr>
                      <a:r>
                        <a:rPr lang="fr-FR" sz="2800" dirty="0" err="1">
                          <a:latin typeface="Times New Roman"/>
                          <a:ea typeface="Calibri"/>
                          <a:cs typeface="Arial"/>
                        </a:rPr>
                        <a:t>Language</a:t>
                      </a:r>
                      <a:endParaRPr lang="en-US" sz="2800" dirty="0">
                        <a:latin typeface="Calibri"/>
                        <a:ea typeface="Calibri"/>
                        <a:cs typeface="Arial"/>
                      </a:endParaRPr>
                    </a:p>
                    <a:p>
                      <a:pPr marL="457200" algn="l" rtl="0">
                        <a:lnSpc>
                          <a:spcPct val="115000"/>
                        </a:lnSpc>
                        <a:spcAft>
                          <a:spcPts val="0"/>
                        </a:spcAft>
                      </a:pPr>
                      <a:r>
                        <a:rPr lang="fr-FR" sz="2800" dirty="0">
                          <a:latin typeface="Times New Roman"/>
                          <a:ea typeface="Calibri"/>
                          <a:cs typeface="Arial"/>
                        </a:rPr>
                        <a:t>Medium</a:t>
                      </a:r>
                      <a:endParaRPr lang="en-US" sz="2800" dirty="0">
                        <a:latin typeface="Calibri"/>
                        <a:ea typeface="Calibri"/>
                        <a:cs typeface="Arial"/>
                      </a:endParaRPr>
                    </a:p>
                    <a:p>
                      <a:pPr marL="457200" algn="l" rtl="0">
                        <a:lnSpc>
                          <a:spcPct val="115000"/>
                        </a:lnSpc>
                        <a:spcAft>
                          <a:spcPts val="0"/>
                        </a:spcAft>
                      </a:pPr>
                      <a:r>
                        <a:rPr lang="fr-FR" sz="2800" dirty="0">
                          <a:latin typeface="Times New Roman"/>
                          <a:ea typeface="Calibri"/>
                          <a:cs typeface="Arial"/>
                        </a:rPr>
                        <a:t>Genre</a:t>
                      </a:r>
                      <a:endParaRPr lang="en-US" sz="2800" dirty="0">
                        <a:latin typeface="Calibri"/>
                        <a:ea typeface="Calibri"/>
                        <a:cs typeface="Arial"/>
                      </a:endParaRPr>
                    </a:p>
                    <a:p>
                      <a:pPr marL="457200" algn="l" rtl="0">
                        <a:lnSpc>
                          <a:spcPct val="115000"/>
                        </a:lnSpc>
                        <a:spcAft>
                          <a:spcPts val="0"/>
                        </a:spcAft>
                      </a:pPr>
                      <a:r>
                        <a:rPr lang="fr-FR" sz="2800" dirty="0">
                          <a:latin typeface="Times New Roman"/>
                          <a:ea typeface="Calibri"/>
                          <a:cs typeface="Arial"/>
                        </a:rPr>
                        <a:t>Content</a:t>
                      </a:r>
                      <a:endParaRPr lang="en-US" sz="2800" dirty="0">
                        <a:latin typeface="Calibri"/>
                        <a:ea typeface="Calibri"/>
                        <a:cs typeface="Arial"/>
                      </a:endParaRPr>
                    </a:p>
                    <a:p>
                      <a:pPr marL="342900" lvl="0" indent="-342900" algn="l" rtl="0">
                        <a:lnSpc>
                          <a:spcPct val="115000"/>
                        </a:lnSpc>
                        <a:spcAft>
                          <a:spcPts val="0"/>
                        </a:spcAft>
                        <a:buFont typeface="+mj-lt"/>
                        <a:buAutoNum type="alphaUcPeriod"/>
                      </a:pPr>
                      <a:r>
                        <a:rPr lang="fr-FR" sz="2800" dirty="0" err="1">
                          <a:latin typeface="Times New Roman"/>
                          <a:ea typeface="Calibri"/>
                          <a:cs typeface="Arial"/>
                        </a:rPr>
                        <a:t>Learner</a:t>
                      </a:r>
                      <a:endParaRPr lang="en-US" sz="2800" dirty="0">
                        <a:latin typeface="Calibri"/>
                        <a:ea typeface="Calibri"/>
                        <a:cs typeface="Arial"/>
                      </a:endParaRPr>
                    </a:p>
                    <a:p>
                      <a:pPr marL="457200" algn="l" rtl="0">
                        <a:lnSpc>
                          <a:spcPct val="115000"/>
                        </a:lnSpc>
                        <a:spcAft>
                          <a:spcPts val="0"/>
                        </a:spcAft>
                      </a:pPr>
                      <a:r>
                        <a:rPr lang="fr-FR" sz="2800" dirty="0" err="1">
                          <a:latin typeface="Times New Roman"/>
                          <a:ea typeface="Calibri"/>
                          <a:cs typeface="Arial"/>
                        </a:rPr>
                        <a:t>Level</a:t>
                      </a:r>
                      <a:endParaRPr lang="en-US" sz="2800" dirty="0">
                        <a:latin typeface="Calibri"/>
                        <a:ea typeface="Calibri"/>
                        <a:cs typeface="Arial"/>
                      </a:endParaRPr>
                    </a:p>
                    <a:p>
                      <a:pPr marL="457200" algn="l" rtl="0">
                        <a:lnSpc>
                          <a:spcPct val="115000"/>
                        </a:lnSpc>
                        <a:spcAft>
                          <a:spcPts val="0"/>
                        </a:spcAft>
                      </a:pPr>
                      <a:r>
                        <a:rPr lang="fr-FR" sz="2800" dirty="0" err="1">
                          <a:latin typeface="Times New Roman"/>
                          <a:ea typeface="Calibri"/>
                          <a:cs typeface="Arial"/>
                        </a:rPr>
                        <a:t>Mother</a:t>
                      </a:r>
                      <a:r>
                        <a:rPr lang="fr-FR" sz="2800" dirty="0">
                          <a:latin typeface="Times New Roman"/>
                          <a:ea typeface="Calibri"/>
                          <a:cs typeface="Arial"/>
                        </a:rPr>
                        <a:t> </a:t>
                      </a:r>
                      <a:r>
                        <a:rPr lang="fr-FR" sz="2800" dirty="0" err="1">
                          <a:latin typeface="Times New Roman"/>
                          <a:ea typeface="Calibri"/>
                          <a:cs typeface="Arial"/>
                        </a:rPr>
                        <a:t>tongue</a:t>
                      </a:r>
                      <a:endParaRPr lang="en-US" sz="2800" dirty="0">
                        <a:latin typeface="Calibri"/>
                        <a:ea typeface="Calibri"/>
                        <a:cs typeface="Arial"/>
                      </a:endParaRPr>
                    </a:p>
                    <a:p>
                      <a:pPr marL="457200" algn="l" rtl="0">
                        <a:lnSpc>
                          <a:spcPct val="115000"/>
                        </a:lnSpc>
                        <a:spcAft>
                          <a:spcPts val="0"/>
                        </a:spcAft>
                      </a:pPr>
                      <a:r>
                        <a:rPr lang="fr-FR" sz="2800" dirty="0" err="1">
                          <a:latin typeface="Times New Roman"/>
                          <a:ea typeface="Calibri"/>
                          <a:cs typeface="Arial"/>
                        </a:rPr>
                        <a:t>Language</a:t>
                      </a:r>
                      <a:r>
                        <a:rPr lang="fr-FR" sz="2800" dirty="0">
                          <a:latin typeface="Times New Roman"/>
                          <a:ea typeface="Calibri"/>
                          <a:cs typeface="Arial"/>
                        </a:rPr>
                        <a:t> </a:t>
                      </a:r>
                      <a:r>
                        <a:rPr lang="fr-FR" sz="2800" dirty="0" err="1">
                          <a:latin typeface="Times New Roman"/>
                          <a:ea typeface="Calibri"/>
                          <a:cs typeface="Arial"/>
                        </a:rPr>
                        <a:t>learning</a:t>
                      </a:r>
                      <a:r>
                        <a:rPr lang="fr-FR" sz="2800" dirty="0">
                          <a:latin typeface="Times New Roman"/>
                          <a:ea typeface="Calibri"/>
                          <a:cs typeface="Arial"/>
                        </a:rPr>
                        <a:t> </a:t>
                      </a:r>
                      <a:r>
                        <a:rPr lang="fr-FR" sz="2800" dirty="0" err="1">
                          <a:latin typeface="Times New Roman"/>
                          <a:ea typeface="Calibri"/>
                          <a:cs typeface="Arial"/>
                        </a:rPr>
                        <a:t>experience</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3200" dirty="0" smtClean="0">
                          <a:latin typeface="Times New Roman"/>
                          <a:ea typeface="Calibri"/>
                          <a:cs typeface="Arial"/>
                        </a:rPr>
                        <a:t>……………………………</a:t>
                      </a:r>
                      <a:endParaRPr lang="en-US" sz="2800" dirty="0">
                        <a:latin typeface="Calibri"/>
                        <a:ea typeface="Calibri"/>
                        <a:cs typeface="Arial"/>
                      </a:endParaRPr>
                    </a:p>
                    <a:p>
                      <a:pPr algn="l" rtl="0">
                        <a:lnSpc>
                          <a:spcPct val="115000"/>
                        </a:lnSpc>
                        <a:spcAft>
                          <a:spcPts val="0"/>
                        </a:spcAft>
                      </a:pPr>
                      <a:r>
                        <a:rPr lang="en-US" sz="2000" dirty="0">
                          <a:latin typeface="Times New Roman"/>
                          <a:ea typeface="Calibri"/>
                          <a:cs typeface="Arial"/>
                        </a:rPr>
                        <a:t>Learner production can be oral or written</a:t>
                      </a:r>
                      <a:endParaRPr lang="en-US" sz="2800" dirty="0">
                        <a:latin typeface="Calibri"/>
                        <a:ea typeface="Calibri"/>
                        <a:cs typeface="Arial"/>
                      </a:endParaRPr>
                    </a:p>
                    <a:p>
                      <a:pPr algn="l" rtl="0">
                        <a:lnSpc>
                          <a:spcPct val="115000"/>
                        </a:lnSpc>
                        <a:spcAft>
                          <a:spcPts val="0"/>
                        </a:spcAft>
                      </a:pPr>
                      <a:r>
                        <a:rPr lang="en-US" sz="2000" dirty="0">
                          <a:latin typeface="Times New Roman"/>
                          <a:ea typeface="Calibri"/>
                          <a:cs typeface="Arial"/>
                        </a:rPr>
                        <a:t>Learner production may take the form of a conversation, a lecture, an essay, a letter</a:t>
                      </a:r>
                      <a:endParaRPr lang="en-US" sz="2800" dirty="0">
                        <a:latin typeface="Calibri"/>
                        <a:ea typeface="Calibri"/>
                        <a:cs typeface="Arial"/>
                      </a:endParaRPr>
                    </a:p>
                    <a:p>
                      <a:pPr algn="l" rtl="0">
                        <a:lnSpc>
                          <a:spcPct val="115000"/>
                        </a:lnSpc>
                        <a:spcAft>
                          <a:spcPts val="0"/>
                        </a:spcAft>
                      </a:pPr>
                      <a:r>
                        <a:rPr lang="en-US" sz="2000" dirty="0">
                          <a:latin typeface="Times New Roman"/>
                          <a:ea typeface="Calibri"/>
                          <a:cs typeface="Arial"/>
                        </a:rPr>
                        <a:t>The topic the learner is communicating about</a:t>
                      </a:r>
                      <a:endParaRPr lang="en-US" sz="2800" dirty="0">
                        <a:latin typeface="Calibri"/>
                        <a:ea typeface="Calibri"/>
                        <a:cs typeface="Arial"/>
                      </a:endParaRPr>
                    </a:p>
                    <a:p>
                      <a:pPr algn="l" rtl="0">
                        <a:lnSpc>
                          <a:spcPct val="115000"/>
                        </a:lnSpc>
                        <a:spcAft>
                          <a:spcPts val="0"/>
                        </a:spcAft>
                      </a:pPr>
                      <a:r>
                        <a:rPr lang="en-US" sz="3200" dirty="0" smtClean="0">
                          <a:latin typeface="Times New Roman"/>
                          <a:ea typeface="Calibri"/>
                          <a:cs typeface="Arial"/>
                        </a:rPr>
                        <a:t>……………………………</a:t>
                      </a:r>
                      <a:endParaRPr lang="en-US" sz="2800" dirty="0">
                        <a:latin typeface="Calibri"/>
                        <a:ea typeface="Calibri"/>
                        <a:cs typeface="Arial"/>
                      </a:endParaRPr>
                    </a:p>
                    <a:p>
                      <a:pPr algn="l" rtl="0">
                        <a:lnSpc>
                          <a:spcPct val="115000"/>
                        </a:lnSpc>
                        <a:spcAft>
                          <a:spcPts val="0"/>
                        </a:spcAft>
                      </a:pPr>
                      <a:r>
                        <a:rPr lang="en-US" sz="2000" dirty="0">
                          <a:latin typeface="Times New Roman"/>
                          <a:ea typeface="Calibri"/>
                          <a:cs typeface="Arial"/>
                        </a:rPr>
                        <a:t>Elementary, intermediate, or advanced</a:t>
                      </a:r>
                      <a:endParaRPr lang="en-US" sz="2800" dirty="0">
                        <a:latin typeface="Calibri"/>
                        <a:ea typeface="Calibri"/>
                        <a:cs typeface="Arial"/>
                      </a:endParaRPr>
                    </a:p>
                    <a:p>
                      <a:pPr algn="l" rtl="0">
                        <a:lnSpc>
                          <a:spcPct val="115000"/>
                        </a:lnSpc>
                        <a:spcAft>
                          <a:spcPts val="0"/>
                        </a:spcAft>
                      </a:pPr>
                      <a:r>
                        <a:rPr lang="en-US" sz="2000" dirty="0">
                          <a:latin typeface="Times New Roman"/>
                          <a:ea typeface="Calibri"/>
                          <a:cs typeface="Arial"/>
                        </a:rPr>
                        <a:t>The learners' L1</a:t>
                      </a:r>
                      <a:endParaRPr lang="en-US" sz="2800" dirty="0">
                        <a:latin typeface="Calibri"/>
                        <a:ea typeface="Calibri"/>
                        <a:cs typeface="Arial"/>
                      </a:endParaRPr>
                    </a:p>
                    <a:p>
                      <a:pPr algn="l" rtl="0">
                        <a:lnSpc>
                          <a:spcPct val="115000"/>
                        </a:lnSpc>
                        <a:spcAft>
                          <a:spcPts val="0"/>
                        </a:spcAft>
                      </a:pPr>
                      <a:r>
                        <a:rPr lang="en-US" sz="2000" dirty="0">
                          <a:latin typeface="Times New Roman"/>
                          <a:ea typeface="Calibri"/>
                          <a:cs typeface="Arial"/>
                        </a:rPr>
                        <a:t>This may be classroom or naturalistic or a mixture of the two</a:t>
                      </a:r>
                      <a:endParaRPr lang="en-US" sz="2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مربع نص 4"/>
          <p:cNvSpPr txBox="1"/>
          <p:nvPr/>
        </p:nvSpPr>
        <p:spPr>
          <a:xfrm>
            <a:off x="214282" y="1500174"/>
            <a:ext cx="8715436" cy="5109091"/>
          </a:xfrm>
          <a:prstGeom prst="rect">
            <a:avLst/>
          </a:prstGeom>
          <a:noFill/>
        </p:spPr>
        <p:txBody>
          <a:bodyPr wrap="square" rtlCol="1">
            <a:spAutoFit/>
          </a:bodyPr>
          <a:lstStyle/>
          <a:p>
            <a:pPr algn="l" rtl="0"/>
            <a:r>
              <a:rPr lang="en-US" sz="2800" dirty="0" smtClean="0"/>
              <a:t>There are certain ways to distinguish between an error and a mistake. The first one is associated with checking the consistency of the L2 learner's performance. If a learner sometimes uses the correct form of a certain structure or rule and later on uses the wrong one, then it is a mistake and can self-corrected. However, if he/she always uses it wrongly, then it is an error. The second way is associated with asking an L2 learner to correct his/her deviant utterance. In case that he/she is unable to, the deviations are errors, and where he/she is successful, they are definitely mistakes.</a:t>
            </a:r>
          </a:p>
          <a:p>
            <a:endParaRPr lang="ar-SA" dirty="0"/>
          </a:p>
        </p:txBody>
      </p:sp>
      <p:sp>
        <p:nvSpPr>
          <p:cNvPr id="6" name="مستطيل 5"/>
          <p:cNvSpPr/>
          <p:nvPr/>
        </p:nvSpPr>
        <p:spPr>
          <a:xfrm>
            <a:off x="164234" y="285728"/>
            <a:ext cx="8979766"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solidFill>
                  <a:srgbClr val="FF0000"/>
                </a:solidFill>
                <a:effectLst>
                  <a:outerShdw blurRad="50800" algn="tl" rotWithShape="0">
                    <a:srgbClr val="000000"/>
                  </a:outerShdw>
                </a:effectLst>
              </a:rPr>
              <a:t>5.2. Identification of Errors</a:t>
            </a:r>
            <a:endParaRPr lang="ar-SA" sz="5400" b="1" cap="none" spc="0" dirty="0">
              <a:ln w="17780" cmpd="sng">
                <a:solidFill>
                  <a:srgbClr val="FFFFFF"/>
                </a:solidFill>
                <a:prstDash val="solid"/>
                <a:miter lim="800000"/>
              </a:ln>
              <a:solidFill>
                <a:srgbClr val="FF0000"/>
              </a:solidFill>
              <a:effectLst>
                <a:outerShdw blurRad="50800" algn="tl" rotWithShape="0">
                  <a:srgbClr val="000000"/>
                </a:outerShdw>
              </a:effectLst>
            </a:endParaRPr>
          </a:p>
        </p:txBody>
      </p:sp>
    </p:spTree>
  </p:cSld>
  <p:clrMapOvr>
    <a:masterClrMapping/>
  </p:clrMapOvr>
  <p:transition>
    <p:split dir="in"/>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6">
                                            <p:txEl>
                                              <p:pRg st="0" end="0"/>
                                            </p:txEl>
                                          </p:spTgt>
                                        </p:tgtEl>
                                        <p:attrNameLst>
                                          <p:attrName>style.visibility</p:attrName>
                                        </p:attrNameLst>
                                      </p:cBhvr>
                                      <p:to>
                                        <p:strVal val="visible"/>
                                      </p:to>
                                    </p:set>
                                    <p:set>
                                      <p:cBhvr>
                                        <p:cTn id="7" dur="455" fill="hold">
                                          <p:stCondLst>
                                            <p:cond delay="0"/>
                                          </p:stCondLst>
                                        </p:cTn>
                                        <p:tgtEl>
                                          <p:spTgt spid="6">
                                            <p:txEl>
                                              <p:pRg st="0" end="0"/>
                                            </p:txEl>
                                          </p:spTgt>
                                        </p:tgtEl>
                                        <p:attrNameLst>
                                          <p:attrName>style.rotation</p:attrName>
                                        </p:attrNameLst>
                                      </p:cBhvr>
                                      <p:to>
                                        <p:strVal val="-45.0"/>
                                      </p:to>
                                    </p:set>
                                    <p:anim calcmode="lin" valueType="num">
                                      <p:cBhvr>
                                        <p:cTn id="8" dur="455" fill="hold">
                                          <p:stCondLst>
                                            <p:cond delay="455"/>
                                          </p:stCondLst>
                                        </p:cTn>
                                        <p:tgtEl>
                                          <p:spTgt spid="6">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6">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6">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6">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52" presetClass="entr" presetSubtype="0" fill="hold" nodeType="clickEffect">
                                  <p:stCondLst>
                                    <p:cond delay="0"/>
                                  </p:stCondLst>
                                  <p:childTnLst>
                                    <p:set>
                                      <p:cBhvr>
                                        <p:cTn id="15" dur="1" fill="hold">
                                          <p:stCondLst>
                                            <p:cond delay="0"/>
                                          </p:stCondLst>
                                        </p:cTn>
                                        <p:tgtEl>
                                          <p:spTgt spid="5">
                                            <p:txEl>
                                              <p:pRg st="0" end="0"/>
                                            </p:txEl>
                                          </p:spTgt>
                                        </p:tgtEl>
                                        <p:attrNameLst>
                                          <p:attrName>style.visibility</p:attrName>
                                        </p:attrNameLst>
                                      </p:cBhvr>
                                      <p:to>
                                        <p:strVal val="visible"/>
                                      </p:to>
                                    </p:set>
                                    <p:animScale>
                                      <p:cBhvr>
                                        <p:cTn id="16" dur="1000" decel="50000" fill="hold">
                                          <p:stCondLst>
                                            <p:cond delay="0"/>
                                          </p:stCondLst>
                                        </p:cTn>
                                        <p:tgtEl>
                                          <p:spTgt spid="5">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7" dur="1000" decel="50000" fill="hold">
                                          <p:stCondLst>
                                            <p:cond delay="0"/>
                                          </p:stCondLst>
                                        </p:cTn>
                                        <p:tgtEl>
                                          <p:spTgt spid="5">
                                            <p:txEl>
                                              <p:pRg st="0" end="0"/>
                                            </p:txEl>
                                          </p:spTgt>
                                        </p:tgtEl>
                                        <p:attrNameLst>
                                          <p:attrName>ppt_x</p:attrName>
                                          <p:attrName>ppt_y</p:attrName>
                                        </p:attrNameLst>
                                      </p:cBhvr>
                                    </p:animMotion>
                                    <p:animEffect transition="in" filter="fade">
                                      <p:cBhvr>
                                        <p:cTn id="18" dur="10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85720" y="428604"/>
            <a:ext cx="8572560" cy="5970865"/>
          </a:xfrm>
          <a:prstGeom prst="rect">
            <a:avLst/>
          </a:prstGeom>
          <a:noFill/>
        </p:spPr>
        <p:txBody>
          <a:bodyPr wrap="square" rtlCol="1">
            <a:spAutoFit/>
          </a:bodyPr>
          <a:lstStyle/>
          <a:p>
            <a:pPr algn="l"/>
            <a:endParaRPr lang="en-US" sz="2800" dirty="0" smtClean="0"/>
          </a:p>
          <a:p>
            <a:pPr algn="l"/>
            <a:r>
              <a:rPr lang="en-US" sz="2800" dirty="0" smtClean="0"/>
              <a:t>Identification of an error is different from explaining what an error is. </a:t>
            </a:r>
            <a:r>
              <a:rPr lang="en-US" sz="2800" dirty="0" err="1" smtClean="0"/>
              <a:t>Corder</a:t>
            </a:r>
            <a:r>
              <a:rPr lang="en-US" sz="2800" dirty="0" smtClean="0"/>
              <a:t> (1981) has provided a common model for identifying errors in the utterances of L2 learners. According to his model "every sentence is to be regarded as idiosyncratic until shown to be otherwise". His model provides a good distinction between what he calls "overt" and "covert" errors. If a sentence is ill-formed in terms of TL rules, it has been regarded as 'overtly idiosyncratic' whilst the sentence that is superficially well-formed but doesn't mean that the learner intends to mean has been regarded as 'covertly idiosyncratic'.</a:t>
            </a:r>
          </a:p>
          <a:p>
            <a:endParaRPr lang="ar-SA" dirty="0"/>
          </a:p>
        </p:txBody>
      </p:sp>
    </p:spTree>
  </p:cSld>
  <p:clrMapOvr>
    <a:masterClrMapping/>
  </p:clrMapOvr>
  <p:transition spd="slow">
    <p:strips dir="rd"/>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nodeType="clickEffect">
                                  <p:stCondLst>
                                    <p:cond delay="0"/>
                                  </p:stCondLst>
                                  <p:childTnLst>
                                    <p:set>
                                      <p:cBhvr>
                                        <p:cTn id="6" dur="1" fill="hold">
                                          <p:stCondLst>
                                            <p:cond delay="0"/>
                                          </p:stCondLst>
                                        </p:cTn>
                                        <p:tgtEl>
                                          <p:spTgt spid="4">
                                            <p:txEl>
                                              <p:pRg st="1" end="1"/>
                                            </p:txEl>
                                          </p:spTgt>
                                        </p:tgtEl>
                                        <p:attrNameLst>
                                          <p:attrName>style.visibility</p:attrName>
                                        </p:attrNameLst>
                                      </p:cBhvr>
                                      <p:to>
                                        <p:strVal val="visible"/>
                                      </p:to>
                                    </p:set>
                                    <p:anim calcmode="lin" valueType="num">
                                      <p:cBhvr>
                                        <p:cTn id="7" dur="5000" fill="hold"/>
                                        <p:tgtEl>
                                          <p:spTgt spid="4">
                                            <p:txEl>
                                              <p:pRg st="1" end="1"/>
                                            </p:txEl>
                                          </p:spTgt>
                                        </p:tgtEl>
                                        <p:attrNameLst>
                                          <p:attrName>ppt_w</p:attrName>
                                        </p:attrNameLst>
                                      </p:cBhvr>
                                      <p:tavLst>
                                        <p:tav tm="0" fmla="#ppt_w*sin(2.5*pi*$)">
                                          <p:val>
                                            <p:fltVal val="0"/>
                                          </p:val>
                                        </p:tav>
                                        <p:tav tm="100000">
                                          <p:val>
                                            <p:fltVal val="1"/>
                                          </p:val>
                                        </p:tav>
                                      </p:tavLst>
                                    </p:anim>
                                    <p:anim calcmode="lin" valueType="num">
                                      <p:cBhvr>
                                        <p:cTn id="8" dur="5000" fill="hold"/>
                                        <p:tgtEl>
                                          <p:spTgt spid="4">
                                            <p:txEl>
                                              <p:pRg st="1" end="1"/>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1643050"/>
            <a:ext cx="8643998" cy="4678204"/>
          </a:xfrm>
          <a:prstGeom prst="rect">
            <a:avLst/>
          </a:prstGeom>
          <a:noFill/>
        </p:spPr>
        <p:txBody>
          <a:bodyPr wrap="square" rtlCol="1">
            <a:spAutoFit/>
          </a:bodyPr>
          <a:lstStyle/>
          <a:p>
            <a:pPr algn="l" rtl="0"/>
            <a:r>
              <a:rPr lang="en-US" sz="4000" dirty="0" smtClean="0"/>
              <a:t>This stage of EA takes place after the identification step. No description can be made without the identification step. Errors are classified into four categories: omission, addition, selection (misinformation), and </a:t>
            </a:r>
            <a:r>
              <a:rPr lang="en-US" sz="4000" dirty="0" err="1" smtClean="0"/>
              <a:t>misordering</a:t>
            </a:r>
            <a:r>
              <a:rPr lang="en-US" sz="4000" dirty="0" smtClean="0"/>
              <a:t> of some elements. </a:t>
            </a:r>
          </a:p>
          <a:p>
            <a:endParaRPr lang="ar-SA" dirty="0"/>
          </a:p>
        </p:txBody>
      </p:sp>
      <p:sp>
        <p:nvSpPr>
          <p:cNvPr id="3" name="مستطيل 2"/>
          <p:cNvSpPr/>
          <p:nvPr/>
        </p:nvSpPr>
        <p:spPr>
          <a:xfrm>
            <a:off x="571472" y="357166"/>
            <a:ext cx="7668639"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solidFill>
                  <a:srgbClr val="FF0000"/>
                </a:solidFill>
                <a:effectLst/>
              </a:rPr>
              <a:t>5.3. Description of  Errors</a:t>
            </a:r>
            <a:endParaRPr lang="ar-SA" sz="5400" b="1" cap="none" spc="0" dirty="0">
              <a:ln w="10541" cmpd="sng">
                <a:solidFill>
                  <a:schemeClr val="accent1">
                    <a:shade val="88000"/>
                    <a:satMod val="110000"/>
                  </a:schemeClr>
                </a:solidFill>
                <a:prstDash val="solid"/>
              </a:ln>
              <a:solidFill>
                <a:srgbClr val="FF0000"/>
              </a:solidFill>
              <a:effectLst/>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4"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from="(-#ppt_w/2)" to="(#ppt_x)" calcmode="lin" valueType="num">
                                      <p:cBhvr>
                                        <p:cTn id="7" dur="600" fill="hold">
                                          <p:stCondLst>
                                            <p:cond delay="0"/>
                                          </p:stCondLst>
                                        </p:cTn>
                                        <p:tgtEl>
                                          <p:spTgt spid="3">
                                            <p:txEl>
                                              <p:pRg st="0" end="0"/>
                                            </p:txEl>
                                          </p:spTgt>
                                        </p:tgtEl>
                                        <p:attrNameLst>
                                          <p:attrName>ppt_x</p:attrName>
                                        </p:attrNameLst>
                                      </p:cBhvr>
                                    </p:anim>
                                    <p:anim from="0" to="-1.0" calcmode="lin" valueType="num">
                                      <p:cBhvr>
                                        <p:cTn id="8" dur="200" decel="50000" autoRev="1" fill="hold">
                                          <p:stCondLst>
                                            <p:cond delay="600"/>
                                          </p:stCondLst>
                                        </p:cTn>
                                        <p:tgtEl>
                                          <p:spTgt spid="3">
                                            <p:txEl>
                                              <p:pRg st="0" end="0"/>
                                            </p:txEl>
                                          </p:spTgt>
                                        </p:tgtEl>
                                        <p:attrNameLst>
                                          <p:attrName>xshear</p:attrName>
                                        </p:attrNameLst>
                                      </p:cBhvr>
                                    </p:anim>
                                    <p:animScale>
                                      <p:cBhvr>
                                        <p:cTn id="9" dur="200" decel="100000" autoRev="1" fill="hold">
                                          <p:stCondLst>
                                            <p:cond delay="600"/>
                                          </p:stCondLst>
                                        </p:cTn>
                                        <p:tgtEl>
                                          <p:spTgt spid="3">
                                            <p:txEl>
                                              <p:pRg st="0" end="0"/>
                                            </p:txEl>
                                          </p:spTgt>
                                        </p:tgtEl>
                                      </p:cBhvr>
                                      <p:from x="100000" y="100000"/>
                                      <p:to x="80000" y="100000"/>
                                    </p:animScale>
                                    <p:anim by="(#ppt_h/3+#ppt_w*0.1)" calcmode="lin" valueType="num">
                                      <p:cBhvr additive="sum">
                                        <p:cTn id="10" dur="200" decel="100000" autoRev="1" fill="hold">
                                          <p:stCondLst>
                                            <p:cond delay="600"/>
                                          </p:stCondLst>
                                        </p:cTn>
                                        <p:tgtEl>
                                          <p:spTgt spid="3">
                                            <p:txEl>
                                              <p:pRg st="0" end="0"/>
                                            </p:txEl>
                                          </p:spTgt>
                                        </p:tgtEl>
                                        <p:attrNameLst>
                                          <p:attrName>ppt_x</p:attrName>
                                        </p:attrNameLst>
                                      </p:cBhvr>
                                    </p:anim>
                                  </p:childTnLst>
                                </p:cTn>
                              </p:par>
                            </p:childTnLst>
                          </p:cTn>
                        </p:par>
                      </p:childTnLst>
                    </p:cTn>
                  </p:par>
                  <p:par>
                    <p:cTn id="11" fill="hold">
                      <p:stCondLst>
                        <p:cond delay="indefinite"/>
                      </p:stCondLst>
                      <p:childTnLst>
                        <p:par>
                          <p:cTn id="12" fill="hold">
                            <p:stCondLst>
                              <p:cond delay="0"/>
                            </p:stCondLst>
                            <p:childTnLst>
                              <p:par>
                                <p:cTn id="13" presetID="52" presetClass="entr" presetSubtype="0" fill="hold" nodeType="clickEffect">
                                  <p:stCondLst>
                                    <p:cond delay="0"/>
                                  </p:stCondLst>
                                  <p:childTnLst>
                                    <p:set>
                                      <p:cBhvr>
                                        <p:cTn id="14" dur="1" fill="hold">
                                          <p:stCondLst>
                                            <p:cond delay="0"/>
                                          </p:stCondLst>
                                        </p:cTn>
                                        <p:tgtEl>
                                          <p:spTgt spid="2">
                                            <p:txEl>
                                              <p:pRg st="0" end="0"/>
                                            </p:txEl>
                                          </p:spTgt>
                                        </p:tgtEl>
                                        <p:attrNameLst>
                                          <p:attrName>style.visibility</p:attrName>
                                        </p:attrNameLst>
                                      </p:cBhvr>
                                      <p:to>
                                        <p:strVal val="visible"/>
                                      </p:to>
                                    </p:set>
                                    <p:animScale>
                                      <p:cBhvr>
                                        <p:cTn id="15" dur="1000" decel="50000" fill="hold">
                                          <p:stCondLst>
                                            <p:cond delay="0"/>
                                          </p:stCondLst>
                                        </p:cTn>
                                        <p:tgtEl>
                                          <p:spTgt spid="2">
                                            <p:txEl>
                                              <p:pRg st="0" end="0"/>
                                            </p:txEl>
                                          </p:spTgt>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 dur="1000" decel="50000" fill="hold">
                                          <p:stCondLst>
                                            <p:cond delay="0"/>
                                          </p:stCondLst>
                                        </p:cTn>
                                        <p:tgtEl>
                                          <p:spTgt spid="2">
                                            <p:txEl>
                                              <p:pRg st="0" end="0"/>
                                            </p:txEl>
                                          </p:spTgt>
                                        </p:tgtEl>
                                        <p:attrNameLst>
                                          <p:attrName>ppt_x</p:attrName>
                                          <p:attrName>ppt_y</p:attrName>
                                        </p:attrNameLst>
                                      </p:cBhvr>
                                    </p:animMotion>
                                    <p:animEffect transition="in" filter="fade">
                                      <p:cBhvr>
                                        <p:cTn id="17"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جدول 2"/>
          <p:cNvGraphicFramePr>
            <a:graphicFrameLocks noGrp="1"/>
          </p:cNvGraphicFramePr>
          <p:nvPr/>
        </p:nvGraphicFramePr>
        <p:xfrm>
          <a:off x="285720" y="428603"/>
          <a:ext cx="8643999" cy="6143669"/>
        </p:xfrm>
        <a:graphic>
          <a:graphicData uri="http://schemas.openxmlformats.org/drawingml/2006/table">
            <a:tbl>
              <a:tblPr/>
              <a:tblGrid>
                <a:gridCol w="2880657"/>
                <a:gridCol w="2881671"/>
                <a:gridCol w="2881671"/>
              </a:tblGrid>
              <a:tr h="558515">
                <a:tc>
                  <a:txBody>
                    <a:bodyPr/>
                    <a:lstStyle/>
                    <a:p>
                      <a:pPr algn="ctr" rtl="0">
                        <a:lnSpc>
                          <a:spcPct val="115000"/>
                        </a:lnSpc>
                        <a:spcAft>
                          <a:spcPts val="0"/>
                        </a:spcAft>
                      </a:pPr>
                      <a:r>
                        <a:rPr lang="en-US" sz="2000" dirty="0">
                          <a:latin typeface="Times New Roman"/>
                          <a:ea typeface="Calibri"/>
                          <a:cs typeface="Arial"/>
                        </a:rPr>
                        <a:t>C</a:t>
                      </a:r>
                      <a:r>
                        <a:rPr lang="fr-FR" sz="2000" dirty="0" err="1">
                          <a:latin typeface="Times New Roman"/>
                          <a:ea typeface="Calibri"/>
                          <a:cs typeface="Arial"/>
                        </a:rPr>
                        <a:t>ategory</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Times New Roman"/>
                          <a:ea typeface="Calibri"/>
                          <a:cs typeface="Arial"/>
                        </a:rPr>
                        <a:t>Description</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rtl="0">
                        <a:lnSpc>
                          <a:spcPct val="115000"/>
                        </a:lnSpc>
                        <a:spcAft>
                          <a:spcPts val="0"/>
                        </a:spcAft>
                      </a:pPr>
                      <a:r>
                        <a:rPr lang="en-US" sz="2000">
                          <a:latin typeface="Times New Roman"/>
                          <a:ea typeface="Calibri"/>
                          <a:cs typeface="Arial"/>
                        </a:rPr>
                        <a:t>Ex</a:t>
                      </a:r>
                      <a:r>
                        <a:rPr lang="fr-FR" sz="2000">
                          <a:latin typeface="Times New Roman"/>
                          <a:ea typeface="Calibri"/>
                          <a:cs typeface="Arial"/>
                        </a:rPr>
                        <a:t>ample</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5546">
                <a:tc>
                  <a:txBody>
                    <a:bodyPr/>
                    <a:lstStyle/>
                    <a:p>
                      <a:pPr algn="l" rtl="0">
                        <a:lnSpc>
                          <a:spcPct val="115000"/>
                        </a:lnSpc>
                        <a:spcAft>
                          <a:spcPts val="0"/>
                        </a:spcAft>
                      </a:pPr>
                      <a:r>
                        <a:rPr lang="en-US" sz="2000" dirty="0">
                          <a:latin typeface="Times New Roman"/>
                          <a:ea typeface="Calibri"/>
                          <a:cs typeface="Arial"/>
                        </a:rPr>
                        <a:t>O</a:t>
                      </a:r>
                      <a:r>
                        <a:rPr lang="fr-FR" sz="2000" dirty="0">
                          <a:latin typeface="Times New Roman"/>
                          <a:ea typeface="Calibri"/>
                          <a:cs typeface="Arial"/>
                        </a:rPr>
                        <a:t>mission</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a:latin typeface="Times New Roman"/>
                          <a:ea typeface="Calibri"/>
                          <a:cs typeface="Arial"/>
                        </a:rPr>
                        <a:t>Leaving out items which are required for grammatical correctness.</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dirty="0">
                          <a:latin typeface="Times New Roman"/>
                          <a:ea typeface="Calibri"/>
                          <a:cs typeface="Arial"/>
                        </a:rPr>
                        <a:t>1. She writing the lesson.</a:t>
                      </a:r>
                      <a:endParaRPr lang="en-US" sz="1800" dirty="0">
                        <a:latin typeface="Calibri"/>
                        <a:ea typeface="Calibri"/>
                        <a:cs typeface="Arial"/>
                      </a:endParaRPr>
                    </a:p>
                    <a:p>
                      <a:pPr algn="l" rtl="0">
                        <a:lnSpc>
                          <a:spcPct val="115000"/>
                        </a:lnSpc>
                        <a:spcAft>
                          <a:spcPts val="0"/>
                        </a:spcAft>
                      </a:pPr>
                      <a:r>
                        <a:rPr lang="en-US" sz="2000" dirty="0">
                          <a:latin typeface="Times New Roman"/>
                          <a:ea typeface="Calibri"/>
                          <a:cs typeface="Arial"/>
                        </a:rPr>
                        <a:t>2. He went the bank.</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75546">
                <a:tc>
                  <a:txBody>
                    <a:bodyPr/>
                    <a:lstStyle/>
                    <a:p>
                      <a:pPr algn="l" rtl="0">
                        <a:lnSpc>
                          <a:spcPct val="115000"/>
                        </a:lnSpc>
                        <a:spcAft>
                          <a:spcPts val="0"/>
                        </a:spcAft>
                      </a:pPr>
                      <a:r>
                        <a:rPr lang="en-US" sz="2000" dirty="0">
                          <a:latin typeface="Times New Roman"/>
                          <a:ea typeface="Calibri"/>
                          <a:cs typeface="Arial"/>
                        </a:rPr>
                        <a:t>Addition</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dirty="0">
                          <a:latin typeface="Times New Roman"/>
                          <a:ea typeface="Calibri"/>
                          <a:cs typeface="Arial"/>
                        </a:rPr>
                        <a:t>The presence of an item that must not appear in well-formed utterances.</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dirty="0">
                          <a:latin typeface="Times New Roman"/>
                          <a:ea typeface="Calibri"/>
                          <a:cs typeface="Arial"/>
                        </a:rPr>
                        <a:t>1. Does he can swim?</a:t>
                      </a:r>
                      <a:endParaRPr lang="en-US" sz="1800" dirty="0">
                        <a:latin typeface="Calibri"/>
                        <a:ea typeface="Calibri"/>
                        <a:cs typeface="Arial"/>
                      </a:endParaRPr>
                    </a:p>
                    <a:p>
                      <a:pPr algn="l" rtl="0">
                        <a:lnSpc>
                          <a:spcPct val="115000"/>
                        </a:lnSpc>
                        <a:spcAft>
                          <a:spcPts val="0"/>
                        </a:spcAft>
                      </a:pPr>
                      <a:r>
                        <a:rPr lang="en-US" sz="2000" dirty="0">
                          <a:latin typeface="Times New Roman"/>
                          <a:ea typeface="Calibri"/>
                          <a:cs typeface="Arial"/>
                        </a:rPr>
                        <a:t>2. The London</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031">
                <a:tc>
                  <a:txBody>
                    <a:bodyPr/>
                    <a:lstStyle/>
                    <a:p>
                      <a:pPr algn="l" rtl="0">
                        <a:lnSpc>
                          <a:spcPct val="115000"/>
                        </a:lnSpc>
                        <a:spcAft>
                          <a:spcPts val="0"/>
                        </a:spcAft>
                      </a:pPr>
                      <a:r>
                        <a:rPr lang="en-US" sz="2000">
                          <a:latin typeface="Times New Roman"/>
                          <a:ea typeface="Calibri"/>
                          <a:cs typeface="Arial"/>
                        </a:rPr>
                        <a:t>Misinformation</a:t>
                      </a:r>
                      <a:r>
                        <a:rPr lang="fr-FR" sz="2000">
                          <a:latin typeface="Times New Roman"/>
                          <a:ea typeface="Calibri"/>
                          <a:cs typeface="Arial"/>
                        </a:rPr>
                        <a:t>(selection)</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a:latin typeface="Times New Roman"/>
                          <a:ea typeface="Calibri"/>
                          <a:cs typeface="Arial"/>
                        </a:rPr>
                        <a:t>Use of one grammatical form instead of another.</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dirty="0">
                          <a:latin typeface="Times New Roman"/>
                          <a:ea typeface="Calibri"/>
                          <a:cs typeface="Arial"/>
                        </a:rPr>
                        <a:t>The dog </a:t>
                      </a:r>
                      <a:r>
                        <a:rPr lang="en-US" sz="2000" dirty="0" err="1">
                          <a:latin typeface="Times New Roman"/>
                          <a:ea typeface="Calibri"/>
                          <a:cs typeface="Arial"/>
                        </a:rPr>
                        <a:t>ated</a:t>
                      </a:r>
                      <a:r>
                        <a:rPr lang="en-US" sz="2000" dirty="0">
                          <a:latin typeface="Times New Roman"/>
                          <a:ea typeface="Calibri"/>
                          <a:cs typeface="Arial"/>
                        </a:rPr>
                        <a:t> the chicken.</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17031">
                <a:tc>
                  <a:txBody>
                    <a:bodyPr/>
                    <a:lstStyle/>
                    <a:p>
                      <a:pPr algn="l" rtl="0">
                        <a:lnSpc>
                          <a:spcPct val="115000"/>
                        </a:lnSpc>
                        <a:spcAft>
                          <a:spcPts val="0"/>
                        </a:spcAft>
                      </a:pPr>
                      <a:r>
                        <a:rPr lang="en-US" sz="2000">
                          <a:latin typeface="Times New Roman"/>
                          <a:ea typeface="Calibri"/>
                          <a:cs typeface="Arial"/>
                        </a:rPr>
                        <a:t>Misordering</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a:latin typeface="Times New Roman"/>
                          <a:ea typeface="Calibri"/>
                          <a:cs typeface="Arial"/>
                        </a:rPr>
                        <a:t>Putting words in a wrong order.</a:t>
                      </a:r>
                      <a:endParaRPr lang="en-US" sz="180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a:lnSpc>
                          <a:spcPct val="115000"/>
                        </a:lnSpc>
                        <a:spcAft>
                          <a:spcPts val="0"/>
                        </a:spcAft>
                      </a:pPr>
                      <a:r>
                        <a:rPr lang="en-US" sz="2000" dirty="0">
                          <a:latin typeface="Times New Roman"/>
                          <a:ea typeface="Calibri"/>
                          <a:cs typeface="Arial"/>
                        </a:rPr>
                        <a:t>1. What daddy is doing?</a:t>
                      </a:r>
                      <a:endParaRPr lang="en-US" sz="1800" dirty="0">
                        <a:latin typeface="Calibri"/>
                        <a:ea typeface="Calibri"/>
                        <a:cs typeface="Arial"/>
                      </a:endParaRPr>
                    </a:p>
                    <a:p>
                      <a:pPr algn="l" rtl="0">
                        <a:lnSpc>
                          <a:spcPct val="115000"/>
                        </a:lnSpc>
                        <a:spcAft>
                          <a:spcPts val="0"/>
                        </a:spcAft>
                      </a:pPr>
                      <a:r>
                        <a:rPr lang="en-US" sz="2000" dirty="0">
                          <a:latin typeface="Times New Roman"/>
                          <a:ea typeface="Calibri"/>
                          <a:cs typeface="Arial"/>
                        </a:rPr>
                        <a:t>2. Key car</a:t>
                      </a:r>
                      <a:endParaRPr lang="en-US" sz="1800" dirty="0">
                        <a:latin typeface="Calibri"/>
                        <a:ea typeface="Calibri"/>
                        <a:cs typeface="Arial"/>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cSld>
  <p:clrMapOvr>
    <a:masterClrMapping/>
  </p:clrMapOvr>
  <p:transition spd="slow">
    <p:checker dir="vert"/>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357166"/>
            <a:ext cx="8715436" cy="5970865"/>
          </a:xfrm>
          <a:prstGeom prst="rect">
            <a:avLst/>
          </a:prstGeom>
          <a:noFill/>
        </p:spPr>
        <p:txBody>
          <a:bodyPr wrap="square" rtlCol="1">
            <a:spAutoFit/>
          </a:bodyPr>
          <a:lstStyle/>
          <a:p>
            <a:pPr algn="l" rtl="0"/>
            <a:endParaRPr lang="en-US" sz="2800" dirty="0" smtClean="0"/>
          </a:p>
          <a:p>
            <a:pPr algn="l" rtl="0"/>
            <a:endParaRPr lang="en-US" sz="2800" dirty="0" smtClean="0"/>
          </a:p>
          <a:p>
            <a:pPr algn="l" rtl="0"/>
            <a:r>
              <a:rPr lang="en-US" sz="2800" dirty="0" err="1" smtClean="0"/>
              <a:t>Corder</a:t>
            </a:r>
            <a:r>
              <a:rPr lang="en-US" sz="2800" dirty="0" smtClean="0"/>
              <a:t> distinguishes three types of errors according to their </a:t>
            </a:r>
            <a:r>
              <a:rPr lang="en-US" sz="2800" dirty="0" err="1" smtClean="0"/>
              <a:t>systematicity</a:t>
            </a:r>
            <a:r>
              <a:rPr lang="en-US" sz="2800" dirty="0" smtClean="0"/>
              <a:t>:</a:t>
            </a:r>
          </a:p>
          <a:p>
            <a:pPr algn="l" rtl="0"/>
            <a:endParaRPr lang="en-US" sz="2800" dirty="0" smtClean="0"/>
          </a:p>
          <a:p>
            <a:pPr marL="571500" lvl="0" indent="-571500" algn="l" rtl="0">
              <a:buFont typeface="+mj-lt"/>
              <a:buAutoNum type="romanUcPeriod"/>
            </a:pPr>
            <a:r>
              <a:rPr lang="en-US" sz="2800" dirty="0" smtClean="0"/>
              <a:t>Pre-systematic errors occur when the learner is unaware of the existence of a particular rule in the TL. These are random.</a:t>
            </a:r>
          </a:p>
          <a:p>
            <a:pPr marL="571500" lvl="0" indent="-571500" algn="l" rtl="0">
              <a:buFont typeface="+mj-lt"/>
              <a:buAutoNum type="romanUcPeriod"/>
            </a:pPr>
            <a:r>
              <a:rPr lang="en-US" sz="2800" dirty="0" smtClean="0"/>
              <a:t>Systematic errors occur when the learner has discovered a rule but it is the wrong one.</a:t>
            </a:r>
          </a:p>
          <a:p>
            <a:pPr marL="571500" lvl="0" indent="-571500" algn="l" rtl="0">
              <a:buFont typeface="+mj-lt"/>
              <a:buAutoNum type="romanUcPeriod"/>
            </a:pPr>
            <a:r>
              <a:rPr lang="en-US" sz="2800" dirty="0" smtClean="0"/>
              <a:t>Post-systematic errors occur when the learner knows the correct TL rule but uses it inconsistently (i.e. makes a mistake).</a:t>
            </a:r>
          </a:p>
          <a:p>
            <a:endParaRPr lang="ar-SA" dirty="0"/>
          </a:p>
        </p:txBody>
      </p:sp>
    </p:spTree>
  </p:cSld>
  <p:clrMapOvr>
    <a:masterClrMapping/>
  </p:clrMapOvr>
  <p:transition spd="slow">
    <p:comb/>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7" presetClass="entr" presetSubtype="0" fill="hold" nodeType="clickEffect">
                                  <p:stCondLst>
                                    <p:cond delay="0"/>
                                  </p:stCondLst>
                                  <p:iterate type="lt">
                                    <p:tmPct val="50000"/>
                                  </p:iterate>
                                  <p:childTnLst>
                                    <p:set>
                                      <p:cBhvr>
                                        <p:cTn id="6" dur="1" fill="hold">
                                          <p:stCondLst>
                                            <p:cond delay="0"/>
                                          </p:stCondLst>
                                        </p:cTn>
                                        <p:tgtEl>
                                          <p:spTgt spid="2">
                                            <p:txEl>
                                              <p:pRg st="2" end="2"/>
                                            </p:txEl>
                                          </p:spTgt>
                                        </p:tgtEl>
                                        <p:attrNameLst>
                                          <p:attrName>style.visibility</p:attrName>
                                        </p:attrNameLst>
                                      </p:cBhvr>
                                      <p:to>
                                        <p:strVal val="visible"/>
                                      </p:to>
                                    </p:set>
                                    <p:anim calcmode="discrete" valueType="clr">
                                      <p:cBhvr override="childStyle">
                                        <p:cTn id="7" dur="80"/>
                                        <p:tgtEl>
                                          <p:spTgt spid="2">
                                            <p:txEl>
                                              <p:pRg st="2" end="2"/>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2">
                                            <p:txEl>
                                              <p:pRg st="2" end="2"/>
                                            </p:txEl>
                                          </p:spTgt>
                                        </p:tgtEl>
                                        <p:attrNameLst>
                                          <p:attrName>fillcolor</p:attrName>
                                        </p:attrNameLst>
                                      </p:cBhvr>
                                      <p:tavLst>
                                        <p:tav tm="0">
                                          <p:val>
                                            <p:clrVal>
                                              <a:schemeClr val="accent2"/>
                                            </p:clrVal>
                                          </p:val>
                                        </p:tav>
                                        <p:tav tm="50000">
                                          <p:val>
                                            <p:clrVal>
                                              <a:schemeClr val="hlink"/>
                                            </p:clrVal>
                                          </p:val>
                                        </p:tav>
                                      </p:tavLst>
                                    </p:anim>
                                    <p:set>
                                      <p:cBhvr>
                                        <p:cTn id="9" dur="80"/>
                                        <p:tgtEl>
                                          <p:spTgt spid="2">
                                            <p:txEl>
                                              <p:pRg st="2" end="2"/>
                                            </p:txEl>
                                          </p:spTgt>
                                        </p:tgtEl>
                                        <p:attrNameLst>
                                          <p:attrName>fill.type</p:attrName>
                                        </p:attrNameLst>
                                      </p:cBhvr>
                                      <p:to>
                                        <p:strVal val="solid"/>
                                      </p:to>
                                    </p:set>
                                  </p:childTnLst>
                                </p:cTn>
                              </p:par>
                            </p:childTnLst>
                          </p:cTn>
                        </p:par>
                      </p:childTnLst>
                    </p:cTn>
                  </p:par>
                  <p:par>
                    <p:cTn id="10" fill="hold">
                      <p:stCondLst>
                        <p:cond delay="indefinite"/>
                      </p:stCondLst>
                      <p:childTnLst>
                        <p:par>
                          <p:cTn id="11" fill="hold">
                            <p:stCondLst>
                              <p:cond delay="0"/>
                            </p:stCondLst>
                            <p:childTnLst>
                              <p:par>
                                <p:cTn id="12" presetID="27" presetClass="entr" presetSubtype="0" fill="hold" nodeType="clickEffect">
                                  <p:stCondLst>
                                    <p:cond delay="0"/>
                                  </p:stCondLst>
                                  <p:iterate type="lt">
                                    <p:tmPct val="50000"/>
                                  </p:iterate>
                                  <p:childTnLst>
                                    <p:set>
                                      <p:cBhvr>
                                        <p:cTn id="13" dur="1" fill="hold">
                                          <p:stCondLst>
                                            <p:cond delay="0"/>
                                          </p:stCondLst>
                                        </p:cTn>
                                        <p:tgtEl>
                                          <p:spTgt spid="2">
                                            <p:txEl>
                                              <p:pRg st="4" end="4"/>
                                            </p:txEl>
                                          </p:spTgt>
                                        </p:tgtEl>
                                        <p:attrNameLst>
                                          <p:attrName>style.visibility</p:attrName>
                                        </p:attrNameLst>
                                      </p:cBhvr>
                                      <p:to>
                                        <p:strVal val="visible"/>
                                      </p:to>
                                    </p:set>
                                    <p:anim calcmode="discrete" valueType="clr">
                                      <p:cBhvr override="childStyle">
                                        <p:cTn id="14" dur="80"/>
                                        <p:tgtEl>
                                          <p:spTgt spid="2">
                                            <p:txEl>
                                              <p:pRg st="4" end="4"/>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5" dur="80"/>
                                        <p:tgtEl>
                                          <p:spTgt spid="2">
                                            <p:txEl>
                                              <p:pRg st="4" end="4"/>
                                            </p:txEl>
                                          </p:spTgt>
                                        </p:tgtEl>
                                        <p:attrNameLst>
                                          <p:attrName>fillcolor</p:attrName>
                                        </p:attrNameLst>
                                      </p:cBhvr>
                                      <p:tavLst>
                                        <p:tav tm="0">
                                          <p:val>
                                            <p:clrVal>
                                              <a:schemeClr val="accent2"/>
                                            </p:clrVal>
                                          </p:val>
                                        </p:tav>
                                        <p:tav tm="50000">
                                          <p:val>
                                            <p:clrVal>
                                              <a:schemeClr val="hlink"/>
                                            </p:clrVal>
                                          </p:val>
                                        </p:tav>
                                      </p:tavLst>
                                    </p:anim>
                                    <p:set>
                                      <p:cBhvr>
                                        <p:cTn id="16" dur="80"/>
                                        <p:tgtEl>
                                          <p:spTgt spid="2">
                                            <p:txEl>
                                              <p:pRg st="4" end="4"/>
                                            </p:txEl>
                                          </p:spTgt>
                                        </p:tgtEl>
                                        <p:attrNameLst>
                                          <p:attrName>fill.type</p:attrName>
                                        </p:attrNameLst>
                                      </p:cBhvr>
                                      <p:to>
                                        <p:strVal val="solid"/>
                                      </p:to>
                                    </p:set>
                                  </p:childTnLst>
                                </p:cTn>
                              </p:par>
                            </p:childTnLst>
                          </p:cTn>
                        </p:par>
                      </p:childTnLst>
                    </p:cTn>
                  </p:par>
                  <p:par>
                    <p:cTn id="17" fill="hold">
                      <p:stCondLst>
                        <p:cond delay="indefinite"/>
                      </p:stCondLst>
                      <p:childTnLst>
                        <p:par>
                          <p:cTn id="18" fill="hold">
                            <p:stCondLst>
                              <p:cond delay="0"/>
                            </p:stCondLst>
                            <p:childTnLst>
                              <p:par>
                                <p:cTn id="19" presetID="27" presetClass="entr" presetSubtype="0" fill="hold" nodeType="clickEffect">
                                  <p:stCondLst>
                                    <p:cond delay="0"/>
                                  </p:stCondLst>
                                  <p:iterate type="lt">
                                    <p:tmPct val="50000"/>
                                  </p:iterate>
                                  <p:childTnLst>
                                    <p:set>
                                      <p:cBhvr>
                                        <p:cTn id="20" dur="1" fill="hold">
                                          <p:stCondLst>
                                            <p:cond delay="0"/>
                                          </p:stCondLst>
                                        </p:cTn>
                                        <p:tgtEl>
                                          <p:spTgt spid="2">
                                            <p:txEl>
                                              <p:pRg st="5" end="5"/>
                                            </p:txEl>
                                          </p:spTgt>
                                        </p:tgtEl>
                                        <p:attrNameLst>
                                          <p:attrName>style.visibility</p:attrName>
                                        </p:attrNameLst>
                                      </p:cBhvr>
                                      <p:to>
                                        <p:strVal val="visible"/>
                                      </p:to>
                                    </p:set>
                                    <p:anim calcmode="discrete" valueType="clr">
                                      <p:cBhvr override="childStyle">
                                        <p:cTn id="21" dur="80"/>
                                        <p:tgtEl>
                                          <p:spTgt spid="2">
                                            <p:txEl>
                                              <p:pRg st="5" end="5"/>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2" dur="80"/>
                                        <p:tgtEl>
                                          <p:spTgt spid="2">
                                            <p:txEl>
                                              <p:pRg st="5" end="5"/>
                                            </p:txEl>
                                          </p:spTgt>
                                        </p:tgtEl>
                                        <p:attrNameLst>
                                          <p:attrName>fillcolor</p:attrName>
                                        </p:attrNameLst>
                                      </p:cBhvr>
                                      <p:tavLst>
                                        <p:tav tm="0">
                                          <p:val>
                                            <p:clrVal>
                                              <a:schemeClr val="accent2"/>
                                            </p:clrVal>
                                          </p:val>
                                        </p:tav>
                                        <p:tav tm="50000">
                                          <p:val>
                                            <p:clrVal>
                                              <a:schemeClr val="hlink"/>
                                            </p:clrVal>
                                          </p:val>
                                        </p:tav>
                                      </p:tavLst>
                                    </p:anim>
                                    <p:set>
                                      <p:cBhvr>
                                        <p:cTn id="23" dur="80"/>
                                        <p:tgtEl>
                                          <p:spTgt spid="2">
                                            <p:txEl>
                                              <p:pRg st="5" end="5"/>
                                            </p:txEl>
                                          </p:spTgt>
                                        </p:tgtEl>
                                        <p:attrNameLst>
                                          <p:attrName>fill.type</p:attrName>
                                        </p:attrNameLst>
                                      </p:cBhvr>
                                      <p:to>
                                        <p:strVal val="solid"/>
                                      </p:to>
                                    </p:set>
                                  </p:childTnLst>
                                </p:cTn>
                              </p:par>
                            </p:childTnLst>
                          </p:cTn>
                        </p:par>
                      </p:childTnLst>
                    </p:cTn>
                  </p:par>
                  <p:par>
                    <p:cTn id="24" fill="hold">
                      <p:stCondLst>
                        <p:cond delay="indefinite"/>
                      </p:stCondLst>
                      <p:childTnLst>
                        <p:par>
                          <p:cTn id="25" fill="hold">
                            <p:stCondLst>
                              <p:cond delay="0"/>
                            </p:stCondLst>
                            <p:childTnLst>
                              <p:par>
                                <p:cTn id="26" presetID="27" presetClass="entr" presetSubtype="0" fill="hold" nodeType="clickEffect">
                                  <p:stCondLst>
                                    <p:cond delay="0"/>
                                  </p:stCondLst>
                                  <p:iterate type="lt">
                                    <p:tmPct val="50000"/>
                                  </p:iterate>
                                  <p:childTnLst>
                                    <p:set>
                                      <p:cBhvr>
                                        <p:cTn id="27" dur="1" fill="hold">
                                          <p:stCondLst>
                                            <p:cond delay="0"/>
                                          </p:stCondLst>
                                        </p:cTn>
                                        <p:tgtEl>
                                          <p:spTgt spid="2">
                                            <p:txEl>
                                              <p:pRg st="6" end="6"/>
                                            </p:txEl>
                                          </p:spTgt>
                                        </p:tgtEl>
                                        <p:attrNameLst>
                                          <p:attrName>style.visibility</p:attrName>
                                        </p:attrNameLst>
                                      </p:cBhvr>
                                      <p:to>
                                        <p:strVal val="visible"/>
                                      </p:to>
                                    </p:set>
                                    <p:anim calcmode="discrete" valueType="clr">
                                      <p:cBhvr override="childStyle">
                                        <p:cTn id="28" dur="80"/>
                                        <p:tgtEl>
                                          <p:spTgt spid="2">
                                            <p:txEl>
                                              <p:pRg st="6" end="6"/>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29" dur="80"/>
                                        <p:tgtEl>
                                          <p:spTgt spid="2">
                                            <p:txEl>
                                              <p:pRg st="6" end="6"/>
                                            </p:txEl>
                                          </p:spTgt>
                                        </p:tgtEl>
                                        <p:attrNameLst>
                                          <p:attrName>fillcolor</p:attrName>
                                        </p:attrNameLst>
                                      </p:cBhvr>
                                      <p:tavLst>
                                        <p:tav tm="0">
                                          <p:val>
                                            <p:clrVal>
                                              <a:schemeClr val="accent2"/>
                                            </p:clrVal>
                                          </p:val>
                                        </p:tav>
                                        <p:tav tm="50000">
                                          <p:val>
                                            <p:clrVal>
                                              <a:schemeClr val="hlink"/>
                                            </p:clrVal>
                                          </p:val>
                                        </p:tav>
                                      </p:tavLst>
                                    </p:anim>
                                    <p:set>
                                      <p:cBhvr>
                                        <p:cTn id="30" dur="80"/>
                                        <p:tgtEl>
                                          <p:spTgt spid="2">
                                            <p:txEl>
                                              <p:pRg st="6" end="6"/>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20" y="285728"/>
            <a:ext cx="8429684" cy="6247864"/>
          </a:xfrm>
          <a:prstGeom prst="rect">
            <a:avLst/>
          </a:prstGeom>
          <a:noFill/>
        </p:spPr>
        <p:txBody>
          <a:bodyPr wrap="square" rtlCol="1">
            <a:spAutoFit/>
          </a:bodyPr>
          <a:lstStyle/>
          <a:p>
            <a:pPr algn="l" rtl="0"/>
            <a:r>
              <a:rPr lang="en-US" dirty="0" smtClean="0"/>
              <a:t> </a:t>
            </a:r>
          </a:p>
          <a:p>
            <a:pPr algn="l" rtl="0"/>
            <a:endParaRPr lang="en-US" sz="2800" dirty="0" smtClean="0"/>
          </a:p>
          <a:p>
            <a:pPr algn="l" rtl="0"/>
            <a:r>
              <a:rPr lang="en-US" sz="2800" dirty="0" err="1" smtClean="0"/>
              <a:t>Erdogan</a:t>
            </a:r>
            <a:r>
              <a:rPr lang="en-US" sz="2800" dirty="0" smtClean="0"/>
              <a:t> also distinguishes between the global and local errors. He indicates that global errors might hinder communication by preventing understanding of the intended meaning. Below is such an instance:</a:t>
            </a:r>
          </a:p>
          <a:p>
            <a:pPr algn="l" rtl="0"/>
            <a:r>
              <a:rPr lang="en-US" sz="2800" dirty="0" smtClean="0"/>
              <a:t>" I like bus but my friend said so not that we must be late for school."</a:t>
            </a:r>
          </a:p>
          <a:p>
            <a:pPr algn="l" rtl="0"/>
            <a:r>
              <a:rPr lang="en-US" sz="2800" dirty="0" smtClean="0"/>
              <a:t>In contrast, local errors might not stop comprehension of the intended meaning in the event that only a slight breach in a single part of the sentence, hence enabling a correct assumption by the listener. Below is such an example:</a:t>
            </a:r>
          </a:p>
          <a:p>
            <a:pPr algn="l" rtl="0"/>
            <a:r>
              <a:rPr lang="en-US" sz="2800" dirty="0" smtClean="0"/>
              <a:t>" If I hear from him, I would let you know."</a:t>
            </a:r>
          </a:p>
          <a:p>
            <a:endParaRPr lang="ar-SA" dirty="0"/>
          </a:p>
        </p:txBody>
      </p:sp>
    </p:spTree>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animEffect transition="in" filter="fade">
                                      <p:cBhvr>
                                        <p:cTn id="7" dur="1000"/>
                                        <p:tgtEl>
                                          <p:spTgt spid="2">
                                            <p:txEl>
                                              <p:pRg st="2" end="2"/>
                                            </p:txEl>
                                          </p:spTgt>
                                        </p:tgtEl>
                                      </p:cBhvr>
                                    </p:animEffect>
                                    <p:anim calcmode="lin" valueType="num">
                                      <p:cBhvr>
                                        <p:cTn id="8" dur="1000" fill="hold"/>
                                        <p:tgtEl>
                                          <p:spTgt spid="2">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2">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2">
                                            <p:txEl>
                                              <p:pRg st="2" end="2"/>
                                            </p:txEl>
                                          </p:spTgt>
                                        </p:tgtEl>
                                        <p:attrNameLst>
                                          <p:attrName>ppt_y</p:attrName>
                                        </p:attrNameLst>
                                      </p:cBhvr>
                                      <p:tavLst>
                                        <p:tav tm="0">
                                          <p:val>
                                            <p:strVal val="#ppt_y-.03"/>
                                          </p:val>
                                        </p:tav>
                                        <p:tav tm="100000">
                                          <p:val>
                                            <p:strVal val="#ppt_y"/>
                                          </p:val>
                                        </p:tav>
                                      </p:tavLst>
                                    </p:anim>
                                  </p:childTnLst>
                                </p:cTn>
                              </p:par>
                              <p:par>
                                <p:cTn id="11" presetID="37" presetClass="entr" presetSubtype="0" fill="hold" nodeType="withEffect">
                                  <p:stCondLst>
                                    <p:cond delay="0"/>
                                  </p:stCondLst>
                                  <p:childTnLst>
                                    <p:set>
                                      <p:cBhvr>
                                        <p:cTn id="12" dur="1" fill="hold">
                                          <p:stCondLst>
                                            <p:cond delay="0"/>
                                          </p:stCondLst>
                                        </p:cTn>
                                        <p:tgtEl>
                                          <p:spTgt spid="2">
                                            <p:txEl>
                                              <p:pRg st="3" end="3"/>
                                            </p:txEl>
                                          </p:spTgt>
                                        </p:tgtEl>
                                        <p:attrNameLst>
                                          <p:attrName>style.visibility</p:attrName>
                                        </p:attrNameLst>
                                      </p:cBhvr>
                                      <p:to>
                                        <p:strVal val="visible"/>
                                      </p:to>
                                    </p:set>
                                    <p:animEffect transition="in" filter="fade">
                                      <p:cBhvr>
                                        <p:cTn id="13" dur="1000"/>
                                        <p:tgtEl>
                                          <p:spTgt spid="2">
                                            <p:txEl>
                                              <p:pRg st="3" end="3"/>
                                            </p:txEl>
                                          </p:spTgt>
                                        </p:tgtEl>
                                      </p:cBhvr>
                                    </p:animEffect>
                                    <p:anim calcmode="lin" valueType="num">
                                      <p:cBhvr>
                                        <p:cTn id="14" dur="1000" fill="hold"/>
                                        <p:tgtEl>
                                          <p:spTgt spid="2">
                                            <p:txEl>
                                              <p:pRg st="3" end="3"/>
                                            </p:txEl>
                                          </p:spTgt>
                                        </p:tgtEl>
                                        <p:attrNameLst>
                                          <p:attrName>ppt_x</p:attrName>
                                        </p:attrNameLst>
                                      </p:cBhvr>
                                      <p:tavLst>
                                        <p:tav tm="0">
                                          <p:val>
                                            <p:strVal val="#ppt_x"/>
                                          </p:val>
                                        </p:tav>
                                        <p:tav tm="100000">
                                          <p:val>
                                            <p:strVal val="#ppt_x"/>
                                          </p:val>
                                        </p:tav>
                                      </p:tavLst>
                                    </p:anim>
                                    <p:anim calcmode="lin" valueType="num">
                                      <p:cBhvr>
                                        <p:cTn id="15" dur="900" decel="100000" fill="hold"/>
                                        <p:tgtEl>
                                          <p:spTgt spid="2">
                                            <p:txEl>
                                              <p:pRg st="3" end="3"/>
                                            </p:txEl>
                                          </p:spTgt>
                                        </p:tgtEl>
                                        <p:attrNameLst>
                                          <p:attrName>ppt_y</p:attrName>
                                        </p:attrNameLst>
                                      </p:cBhvr>
                                      <p:tavLst>
                                        <p:tav tm="0">
                                          <p:val>
                                            <p:strVal val="#ppt_y+1"/>
                                          </p:val>
                                        </p:tav>
                                        <p:tav tm="100000">
                                          <p:val>
                                            <p:strVal val="#ppt_y-.03"/>
                                          </p:val>
                                        </p:tav>
                                      </p:tavLst>
                                    </p:anim>
                                    <p:anim calcmode="lin" valueType="num">
                                      <p:cBhvr>
                                        <p:cTn id="16" dur="100" accel="100000" fill="hold">
                                          <p:stCondLst>
                                            <p:cond delay="900"/>
                                          </p:stCondLst>
                                        </p:cTn>
                                        <p:tgtEl>
                                          <p:spTgt spid="2">
                                            <p:txEl>
                                              <p:pRg st="3" end="3"/>
                                            </p:txEl>
                                          </p:spTgt>
                                        </p:tgtEl>
                                        <p:attrNameLst>
                                          <p:attrName>ppt_y</p:attrName>
                                        </p:attrNameLst>
                                      </p:cBhvr>
                                      <p:tavLst>
                                        <p:tav tm="0">
                                          <p:val>
                                            <p:strVal val="#ppt_y-.03"/>
                                          </p:val>
                                        </p:tav>
                                        <p:tav tm="100000">
                                          <p:val>
                                            <p:strVal val="#ppt_y"/>
                                          </p:val>
                                        </p:tav>
                                      </p:tavLst>
                                    </p:anim>
                                  </p:childTnLst>
                                </p:cTn>
                              </p:par>
                              <p:par>
                                <p:cTn id="17" presetID="37" presetClass="entr" presetSubtype="0" fill="hold" nodeType="withEffect">
                                  <p:stCondLst>
                                    <p:cond delay="0"/>
                                  </p:stCondLst>
                                  <p:childTnLst>
                                    <p:set>
                                      <p:cBhvr>
                                        <p:cTn id="18" dur="1" fill="hold">
                                          <p:stCondLst>
                                            <p:cond delay="0"/>
                                          </p:stCondLst>
                                        </p:cTn>
                                        <p:tgtEl>
                                          <p:spTgt spid="2">
                                            <p:txEl>
                                              <p:pRg st="4" end="4"/>
                                            </p:txEl>
                                          </p:spTgt>
                                        </p:tgtEl>
                                        <p:attrNameLst>
                                          <p:attrName>style.visibility</p:attrName>
                                        </p:attrNameLst>
                                      </p:cBhvr>
                                      <p:to>
                                        <p:strVal val="visible"/>
                                      </p:to>
                                    </p:set>
                                    <p:animEffect transition="in" filter="fade">
                                      <p:cBhvr>
                                        <p:cTn id="19" dur="1000"/>
                                        <p:tgtEl>
                                          <p:spTgt spid="2">
                                            <p:txEl>
                                              <p:pRg st="4" end="4"/>
                                            </p:txEl>
                                          </p:spTgt>
                                        </p:tgtEl>
                                      </p:cBhvr>
                                    </p:animEffect>
                                    <p:anim calcmode="lin" valueType="num">
                                      <p:cBhvr>
                                        <p:cTn id="20" dur="1000" fill="hold"/>
                                        <p:tgtEl>
                                          <p:spTgt spid="2">
                                            <p:txEl>
                                              <p:pRg st="4" end="4"/>
                                            </p:txEl>
                                          </p:spTgt>
                                        </p:tgtEl>
                                        <p:attrNameLst>
                                          <p:attrName>ppt_x</p:attrName>
                                        </p:attrNameLst>
                                      </p:cBhvr>
                                      <p:tavLst>
                                        <p:tav tm="0">
                                          <p:val>
                                            <p:strVal val="#ppt_x"/>
                                          </p:val>
                                        </p:tav>
                                        <p:tav tm="100000">
                                          <p:val>
                                            <p:strVal val="#ppt_x"/>
                                          </p:val>
                                        </p:tav>
                                      </p:tavLst>
                                    </p:anim>
                                    <p:anim calcmode="lin" valueType="num">
                                      <p:cBhvr>
                                        <p:cTn id="21" dur="900" decel="100000" fill="hold"/>
                                        <p:tgtEl>
                                          <p:spTgt spid="2">
                                            <p:txEl>
                                              <p:pRg st="4" end="4"/>
                                            </p:txEl>
                                          </p:spTgt>
                                        </p:tgtEl>
                                        <p:attrNameLst>
                                          <p:attrName>ppt_y</p:attrName>
                                        </p:attrNameLst>
                                      </p:cBhvr>
                                      <p:tavLst>
                                        <p:tav tm="0">
                                          <p:val>
                                            <p:strVal val="#ppt_y+1"/>
                                          </p:val>
                                        </p:tav>
                                        <p:tav tm="100000">
                                          <p:val>
                                            <p:strVal val="#ppt_y-.03"/>
                                          </p:val>
                                        </p:tav>
                                      </p:tavLst>
                                    </p:anim>
                                    <p:anim calcmode="lin" valueType="num">
                                      <p:cBhvr>
                                        <p:cTn id="22" dur="100" accel="100000" fill="hold">
                                          <p:stCondLst>
                                            <p:cond delay="900"/>
                                          </p:stCondLst>
                                        </p:cTn>
                                        <p:tgtEl>
                                          <p:spTgt spid="2">
                                            <p:txEl>
                                              <p:pRg st="4" end="4"/>
                                            </p:txEl>
                                          </p:spTgt>
                                        </p:tgtEl>
                                        <p:attrNameLst>
                                          <p:attrName>ppt_y</p:attrName>
                                        </p:attrNameLst>
                                      </p:cBhvr>
                                      <p:tavLst>
                                        <p:tav tm="0">
                                          <p:val>
                                            <p:strVal val="#ppt_y-.03"/>
                                          </p:val>
                                        </p:tav>
                                        <p:tav tm="100000">
                                          <p:val>
                                            <p:strVal val="#ppt_y"/>
                                          </p:val>
                                        </p:tav>
                                      </p:tavLst>
                                    </p:anim>
                                  </p:childTnLst>
                                </p:cTn>
                              </p:par>
                              <p:par>
                                <p:cTn id="23" presetID="37" presetClass="entr" presetSubtype="0" fill="hold" nodeType="withEffect">
                                  <p:stCondLst>
                                    <p:cond delay="0"/>
                                  </p:stCondLst>
                                  <p:childTnLst>
                                    <p:set>
                                      <p:cBhvr>
                                        <p:cTn id="24" dur="1" fill="hold">
                                          <p:stCondLst>
                                            <p:cond delay="0"/>
                                          </p:stCondLst>
                                        </p:cTn>
                                        <p:tgtEl>
                                          <p:spTgt spid="2">
                                            <p:txEl>
                                              <p:pRg st="5" end="5"/>
                                            </p:txEl>
                                          </p:spTgt>
                                        </p:tgtEl>
                                        <p:attrNameLst>
                                          <p:attrName>style.visibility</p:attrName>
                                        </p:attrNameLst>
                                      </p:cBhvr>
                                      <p:to>
                                        <p:strVal val="visible"/>
                                      </p:to>
                                    </p:set>
                                    <p:animEffect transition="in" filter="fade">
                                      <p:cBhvr>
                                        <p:cTn id="25" dur="1000"/>
                                        <p:tgtEl>
                                          <p:spTgt spid="2">
                                            <p:txEl>
                                              <p:pRg st="5" end="5"/>
                                            </p:txEl>
                                          </p:spTgt>
                                        </p:tgtEl>
                                      </p:cBhvr>
                                    </p:animEffect>
                                    <p:anim calcmode="lin" valueType="num">
                                      <p:cBhvr>
                                        <p:cTn id="26" dur="1000" fill="hold"/>
                                        <p:tgtEl>
                                          <p:spTgt spid="2">
                                            <p:txEl>
                                              <p:pRg st="5" end="5"/>
                                            </p:txEl>
                                          </p:spTgt>
                                        </p:tgtEl>
                                        <p:attrNameLst>
                                          <p:attrName>ppt_x</p:attrName>
                                        </p:attrNameLst>
                                      </p:cBhvr>
                                      <p:tavLst>
                                        <p:tav tm="0">
                                          <p:val>
                                            <p:strVal val="#ppt_x"/>
                                          </p:val>
                                        </p:tav>
                                        <p:tav tm="100000">
                                          <p:val>
                                            <p:strVal val="#ppt_x"/>
                                          </p:val>
                                        </p:tav>
                                      </p:tavLst>
                                    </p:anim>
                                    <p:anim calcmode="lin" valueType="num">
                                      <p:cBhvr>
                                        <p:cTn id="27" dur="900" decel="100000" fill="hold"/>
                                        <p:tgtEl>
                                          <p:spTgt spid="2">
                                            <p:txEl>
                                              <p:pRg st="5" end="5"/>
                                            </p:txEl>
                                          </p:spTgt>
                                        </p:tgtEl>
                                        <p:attrNameLst>
                                          <p:attrName>ppt_y</p:attrName>
                                        </p:attrNameLst>
                                      </p:cBhvr>
                                      <p:tavLst>
                                        <p:tav tm="0">
                                          <p:val>
                                            <p:strVal val="#ppt_y+1"/>
                                          </p:val>
                                        </p:tav>
                                        <p:tav tm="100000">
                                          <p:val>
                                            <p:strVal val="#ppt_y-.03"/>
                                          </p:val>
                                        </p:tav>
                                      </p:tavLst>
                                    </p:anim>
                                    <p:anim calcmode="lin" valueType="num">
                                      <p:cBhvr>
                                        <p:cTn id="28" dur="100" accel="100000" fill="hold">
                                          <p:stCondLst>
                                            <p:cond delay="900"/>
                                          </p:stCondLst>
                                        </p:cTn>
                                        <p:tgtEl>
                                          <p:spTgt spid="2">
                                            <p:txEl>
                                              <p:pRg st="5" end="5"/>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1571612"/>
            <a:ext cx="8715436" cy="6124754"/>
          </a:xfrm>
          <a:prstGeom prst="rect">
            <a:avLst/>
          </a:prstGeom>
          <a:noFill/>
        </p:spPr>
        <p:txBody>
          <a:bodyPr wrap="square" rtlCol="1">
            <a:spAutoFit/>
          </a:bodyPr>
          <a:lstStyle/>
          <a:p>
            <a:pPr algn="l" rtl="0"/>
            <a:r>
              <a:rPr lang="en-US" sz="2400" dirty="0" smtClean="0"/>
              <a:t>Explaining the nature of errors is a fundamental issue in SLA. Ellis declares that " explaining errors involves determining their sources in order to account for why they were made."</a:t>
            </a:r>
          </a:p>
          <a:p>
            <a:pPr algn="l" rtl="0"/>
            <a:r>
              <a:rPr lang="en-US" sz="2800" dirty="0" err="1" smtClean="0">
                <a:solidFill>
                  <a:srgbClr val="00B050"/>
                </a:solidFill>
              </a:rPr>
              <a:t>Interlingual</a:t>
            </a:r>
            <a:r>
              <a:rPr lang="en-US" sz="2800" dirty="0" smtClean="0">
                <a:solidFill>
                  <a:srgbClr val="00B050"/>
                </a:solidFill>
              </a:rPr>
              <a:t> Errors</a:t>
            </a:r>
          </a:p>
          <a:p>
            <a:pPr algn="l" rtl="0"/>
            <a:r>
              <a:rPr lang="en-US" sz="2400" dirty="0" smtClean="0"/>
              <a:t>Errors which are caused by the impact of the MT are called </a:t>
            </a:r>
            <a:r>
              <a:rPr lang="en-US" sz="2400" dirty="0" err="1" smtClean="0"/>
              <a:t>interlingual</a:t>
            </a:r>
            <a:r>
              <a:rPr lang="en-US" sz="2400" dirty="0" smtClean="0"/>
              <a:t> errors. </a:t>
            </a:r>
          </a:p>
          <a:p>
            <a:pPr algn="l" rtl="0"/>
            <a:r>
              <a:rPr lang="en-US" sz="2800" dirty="0" err="1" smtClean="0">
                <a:solidFill>
                  <a:srgbClr val="00B050"/>
                </a:solidFill>
              </a:rPr>
              <a:t>Intralingual</a:t>
            </a:r>
            <a:r>
              <a:rPr lang="en-US" sz="2800" dirty="0" smtClean="0">
                <a:solidFill>
                  <a:srgbClr val="00B050"/>
                </a:solidFill>
              </a:rPr>
              <a:t> Errors</a:t>
            </a:r>
          </a:p>
          <a:p>
            <a:pPr algn="l" rtl="0"/>
            <a:r>
              <a:rPr lang="en-US" sz="2400" dirty="0" smtClean="0"/>
              <a:t>Errors that are caused by the effect of the TL , are called </a:t>
            </a:r>
            <a:r>
              <a:rPr lang="en-US" sz="2400" dirty="0" err="1" smtClean="0"/>
              <a:t>intralingual</a:t>
            </a:r>
            <a:r>
              <a:rPr lang="en-US" sz="2400" dirty="0" smtClean="0"/>
              <a:t> errors. </a:t>
            </a:r>
          </a:p>
          <a:p>
            <a:pPr algn="l" rtl="0"/>
            <a:r>
              <a:rPr lang="en-US" sz="2400" dirty="0" smtClean="0"/>
              <a:t>Overgeneralization</a:t>
            </a:r>
          </a:p>
          <a:p>
            <a:pPr algn="l" rtl="0"/>
            <a:r>
              <a:rPr lang="en-US" sz="2400" dirty="0" smtClean="0"/>
              <a:t>Ignorance of Rule Restrictions</a:t>
            </a:r>
          </a:p>
          <a:p>
            <a:pPr algn="l" rtl="0"/>
            <a:r>
              <a:rPr lang="en-US" sz="2400" dirty="0" smtClean="0"/>
              <a:t>Incomplete Application of Rules</a:t>
            </a:r>
          </a:p>
          <a:p>
            <a:pPr algn="l" rtl="0"/>
            <a:r>
              <a:rPr lang="en-US" sz="2400" dirty="0" smtClean="0"/>
              <a:t>False concepts Hypothesis</a:t>
            </a:r>
          </a:p>
          <a:p>
            <a:pPr algn="l" rtl="0"/>
            <a:endParaRPr lang="en-US" dirty="0" smtClean="0"/>
          </a:p>
          <a:p>
            <a:pPr algn="l" rtl="0"/>
            <a:endParaRPr lang="en-US" dirty="0" smtClean="0"/>
          </a:p>
          <a:p>
            <a:pPr algn="l" rtl="0"/>
            <a:endParaRPr lang="en-US" dirty="0" smtClean="0"/>
          </a:p>
          <a:p>
            <a:endParaRPr lang="ar-SA" dirty="0"/>
          </a:p>
        </p:txBody>
      </p:sp>
      <p:sp>
        <p:nvSpPr>
          <p:cNvPr id="3" name="مستطيل 2"/>
          <p:cNvSpPr/>
          <p:nvPr/>
        </p:nvSpPr>
        <p:spPr>
          <a:xfrm>
            <a:off x="785786" y="428604"/>
            <a:ext cx="8001056" cy="769441"/>
          </a:xfrm>
          <a:prstGeom prst="rect">
            <a:avLst/>
          </a:prstGeom>
          <a:noFill/>
        </p:spPr>
        <p:txBody>
          <a:bodyPr wrap="square" lIns="91440" tIns="45720" rIns="91440" bIns="45720">
            <a:spAutoFit/>
          </a:bodyPr>
          <a:lstStyle/>
          <a:p>
            <a:pPr algn="ctr"/>
            <a:r>
              <a:rPr lang="en-US" sz="4400" b="1" cap="none" spc="0" dirty="0" smtClean="0">
                <a:ln w="10541" cmpd="sng">
                  <a:solidFill>
                    <a:schemeClr val="accent1">
                      <a:shade val="88000"/>
                      <a:satMod val="110000"/>
                    </a:schemeClr>
                  </a:solidFill>
                  <a:prstDash val="solid"/>
                </a:ln>
                <a:solidFill>
                  <a:srgbClr val="FF0000"/>
                </a:solidFill>
                <a:effectLst/>
              </a:rPr>
              <a:t>5.4. Explanation of  Errors</a:t>
            </a:r>
            <a:endParaRPr lang="ar-SA" sz="4400" b="1" cap="none" spc="0" dirty="0">
              <a:ln w="10541" cmpd="sng">
                <a:solidFill>
                  <a:schemeClr val="accent1">
                    <a:shade val="88000"/>
                    <a:satMod val="110000"/>
                  </a:schemeClr>
                </a:solidFill>
                <a:prstDash val="solid"/>
              </a:ln>
              <a:solidFill>
                <a:srgbClr val="FF0000"/>
              </a:solidFill>
              <a:effectLst/>
            </a:endParaRPr>
          </a:p>
        </p:txBody>
      </p:sp>
    </p:spTree>
  </p:cSld>
  <p:clrMapOvr>
    <a:masterClrMapping/>
  </p:clrMapOvr>
  <p:transition spd="slow">
    <p:randomBa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8" presetClass="entr" presetSubtype="0" accel="50000" fill="hold" nodeType="clickEffect">
                                  <p:stCondLst>
                                    <p:cond delay="0"/>
                                  </p:stCondLst>
                                  <p:iterate type="lt">
                                    <p:tmPct val="50000"/>
                                  </p:iterate>
                                  <p:childTnLst>
                                    <p:set>
                                      <p:cBhvr>
                                        <p:cTn id="6" dur="1" fill="hold">
                                          <p:stCondLst>
                                            <p:cond delay="0"/>
                                          </p:stCondLst>
                                        </p:cTn>
                                        <p:tgtEl>
                                          <p:spTgt spid="3">
                                            <p:txEl>
                                              <p:pRg st="0" end="0"/>
                                            </p:txEl>
                                          </p:spTgt>
                                        </p:tgtEl>
                                        <p:attrNameLst>
                                          <p:attrName>style.visibility</p:attrName>
                                        </p:attrNameLst>
                                      </p:cBhvr>
                                      <p:to>
                                        <p:strVal val="visible"/>
                                      </p:to>
                                    </p:set>
                                    <p:set>
                                      <p:cBhvr>
                                        <p:cTn id="7" dur="455" fill="hold">
                                          <p:stCondLst>
                                            <p:cond delay="0"/>
                                          </p:stCondLst>
                                        </p:cTn>
                                        <p:tgtEl>
                                          <p:spTgt spid="3">
                                            <p:txEl>
                                              <p:pRg st="0" end="0"/>
                                            </p:txEl>
                                          </p:spTgt>
                                        </p:tgtEl>
                                        <p:attrNameLst>
                                          <p:attrName>style.rotation</p:attrName>
                                        </p:attrNameLst>
                                      </p:cBhvr>
                                      <p:to>
                                        <p:strVal val="-45.0"/>
                                      </p:to>
                                    </p:set>
                                    <p:anim calcmode="lin" valueType="num">
                                      <p:cBhvr>
                                        <p:cTn id="8" dur="455" fill="hold">
                                          <p:stCondLst>
                                            <p:cond delay="455"/>
                                          </p:stCondLst>
                                        </p:cTn>
                                        <p:tgtEl>
                                          <p:spTgt spid="3">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9" dur="455" fill="hold">
                                          <p:stCondLst>
                                            <p:cond delay="0"/>
                                          </p:stCondLst>
                                        </p:cTn>
                                        <p:tgtEl>
                                          <p:spTgt spid="3">
                                            <p:txEl>
                                              <p:pRg st="0" end="0"/>
                                            </p:txEl>
                                          </p:spTgt>
                                        </p:tgtEl>
                                        <p:attrNameLst>
                                          <p:attrName>ppt_y</p:attrName>
                                        </p:attrNameLst>
                                      </p:cBhvr>
                                      <p:tavLst>
                                        <p:tav tm="0">
                                          <p:val>
                                            <p:strVal val="#ppt_y-1"/>
                                          </p:val>
                                        </p:tav>
                                        <p:tav tm="100000">
                                          <p:val>
                                            <p:strVal val="#ppt_y-(0.354*#ppt_w-0.172*#ppt_h)"/>
                                          </p:val>
                                        </p:tav>
                                      </p:tavLst>
                                    </p:anim>
                                    <p:anim calcmode="lin" valueType="num">
                                      <p:cBhvr>
                                        <p:cTn id="10" dur="156" decel="50000" autoRev="1" fill="hold">
                                          <p:stCondLst>
                                            <p:cond delay="455"/>
                                          </p:stCondLst>
                                        </p:cTn>
                                        <p:tgtEl>
                                          <p:spTgt spid="3">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11" dur="136" fill="hold">
                                          <p:stCondLst>
                                            <p:cond delay="864"/>
                                          </p:stCondLst>
                                        </p:cTn>
                                        <p:tgtEl>
                                          <p:spTgt spid="3">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7" presetClass="entr" presetSubtype="0" fill="hold" nodeType="clickEffect">
                                  <p:stCondLst>
                                    <p:cond delay="0"/>
                                  </p:stCondLst>
                                  <p:iterate type="lt">
                                    <p:tmPct val="50000"/>
                                  </p:iterate>
                                  <p:childTnLst>
                                    <p:set>
                                      <p:cBhvr>
                                        <p:cTn id="15"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16"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2">
                                            <p:txEl>
                                              <p:pRg st="0" end="0"/>
                                            </p:txEl>
                                          </p:spTgt>
                                        </p:tgtEl>
                                        <p:attrNameLst>
                                          <p:attrName>fill.type</p:attrName>
                                        </p:attrNameLst>
                                      </p:cBhvr>
                                      <p:to>
                                        <p:strVal val="solid"/>
                                      </p:to>
                                    </p:set>
                                  </p:childTnLst>
                                </p:cTn>
                              </p:par>
                            </p:childTnLst>
                          </p:cTn>
                        </p:par>
                      </p:childTnLst>
                    </p:cTn>
                  </p:par>
                  <p:par>
                    <p:cTn id="19" fill="hold">
                      <p:stCondLst>
                        <p:cond delay="indefinite"/>
                      </p:stCondLst>
                      <p:childTnLst>
                        <p:par>
                          <p:cTn id="20" fill="hold">
                            <p:stCondLst>
                              <p:cond delay="0"/>
                            </p:stCondLst>
                            <p:childTnLst>
                              <p:par>
                                <p:cTn id="21" presetID="34" presetClass="entr" presetSubtype="0" fill="hold" nodeType="clickEffect">
                                  <p:stCondLst>
                                    <p:cond delay="0"/>
                                  </p:stCondLst>
                                  <p:childTnLst>
                                    <p:set>
                                      <p:cBhvr>
                                        <p:cTn id="22" dur="1" fill="hold">
                                          <p:stCondLst>
                                            <p:cond delay="0"/>
                                          </p:stCondLst>
                                        </p:cTn>
                                        <p:tgtEl>
                                          <p:spTgt spid="2">
                                            <p:txEl>
                                              <p:pRg st="1" end="1"/>
                                            </p:txEl>
                                          </p:spTgt>
                                        </p:tgtEl>
                                        <p:attrNameLst>
                                          <p:attrName>style.visibility</p:attrName>
                                        </p:attrNameLst>
                                      </p:cBhvr>
                                      <p:to>
                                        <p:strVal val="visible"/>
                                      </p:to>
                                    </p:set>
                                    <p:anim from="(-#ppt_w/2)" to="(#ppt_x)" calcmode="lin" valueType="num">
                                      <p:cBhvr>
                                        <p:cTn id="23" dur="600" fill="hold">
                                          <p:stCondLst>
                                            <p:cond delay="0"/>
                                          </p:stCondLst>
                                        </p:cTn>
                                        <p:tgtEl>
                                          <p:spTgt spid="2">
                                            <p:txEl>
                                              <p:pRg st="1" end="1"/>
                                            </p:txEl>
                                          </p:spTgt>
                                        </p:tgtEl>
                                        <p:attrNameLst>
                                          <p:attrName>ppt_x</p:attrName>
                                        </p:attrNameLst>
                                      </p:cBhvr>
                                    </p:anim>
                                    <p:anim from="0" to="-1.0" calcmode="lin" valueType="num">
                                      <p:cBhvr>
                                        <p:cTn id="24" dur="200" decel="50000" autoRev="1" fill="hold">
                                          <p:stCondLst>
                                            <p:cond delay="600"/>
                                          </p:stCondLst>
                                        </p:cTn>
                                        <p:tgtEl>
                                          <p:spTgt spid="2">
                                            <p:txEl>
                                              <p:pRg st="1" end="1"/>
                                            </p:txEl>
                                          </p:spTgt>
                                        </p:tgtEl>
                                        <p:attrNameLst>
                                          <p:attrName>xshear</p:attrName>
                                        </p:attrNameLst>
                                      </p:cBhvr>
                                    </p:anim>
                                    <p:animScale>
                                      <p:cBhvr>
                                        <p:cTn id="25" dur="200" decel="100000" autoRev="1" fill="hold">
                                          <p:stCondLst>
                                            <p:cond delay="600"/>
                                          </p:stCondLst>
                                        </p:cTn>
                                        <p:tgtEl>
                                          <p:spTgt spid="2">
                                            <p:txEl>
                                              <p:pRg st="1" end="1"/>
                                            </p:txEl>
                                          </p:spTgt>
                                        </p:tgtEl>
                                      </p:cBhvr>
                                      <p:from x="100000" y="100000"/>
                                      <p:to x="80000" y="100000"/>
                                    </p:animScale>
                                    <p:anim by="(#ppt_h/3+#ppt_w*0.1)" calcmode="lin" valueType="num">
                                      <p:cBhvr additive="sum">
                                        <p:cTn id="26" dur="200" decel="100000" autoRev="1" fill="hold">
                                          <p:stCondLst>
                                            <p:cond delay="600"/>
                                          </p:stCondLst>
                                        </p:cTn>
                                        <p:tgtEl>
                                          <p:spTgt spid="2">
                                            <p:txEl>
                                              <p:pRg st="1" end="1"/>
                                            </p:txEl>
                                          </p:spTgt>
                                        </p:tgtEl>
                                        <p:attrNameLst>
                                          <p:attrName>ppt_x</p:attrName>
                                        </p:attrNameLst>
                                      </p:cBhvr>
                                    </p:anim>
                                  </p:childTnLst>
                                </p:cTn>
                              </p:par>
                            </p:childTnLst>
                          </p:cTn>
                        </p:par>
                      </p:childTnLst>
                    </p:cTn>
                  </p:par>
                  <p:par>
                    <p:cTn id="27" fill="hold">
                      <p:stCondLst>
                        <p:cond delay="indefinite"/>
                      </p:stCondLst>
                      <p:childTnLst>
                        <p:par>
                          <p:cTn id="28" fill="hold">
                            <p:stCondLst>
                              <p:cond delay="0"/>
                            </p:stCondLst>
                            <p:childTnLst>
                              <p:par>
                                <p:cTn id="29" presetID="48" presetClass="entr" presetSubtype="0" accel="50000" fill="hold" nodeType="clickEffect">
                                  <p:stCondLst>
                                    <p:cond delay="0"/>
                                  </p:stCondLst>
                                  <p:childTnLst>
                                    <p:set>
                                      <p:cBhvr>
                                        <p:cTn id="30" dur="1" fill="hold">
                                          <p:stCondLst>
                                            <p:cond delay="0"/>
                                          </p:stCondLst>
                                        </p:cTn>
                                        <p:tgtEl>
                                          <p:spTgt spid="2">
                                            <p:txEl>
                                              <p:pRg st="2" end="2"/>
                                            </p:txEl>
                                          </p:spTgt>
                                        </p:tgtEl>
                                        <p:attrNameLst>
                                          <p:attrName>style.visibility</p:attrName>
                                        </p:attrNameLst>
                                      </p:cBhvr>
                                      <p:to>
                                        <p:strVal val="visible"/>
                                      </p:to>
                                    </p:set>
                                    <p:anim calcmode="lin" valueType="num">
                                      <p:cBhvr>
                                        <p:cTn id="31" dur="1000" fill="hold"/>
                                        <p:tgtEl>
                                          <p:spTgt spid="2">
                                            <p:txEl>
                                              <p:pRg st="2" end="2"/>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32" dur="1000" fill="hold"/>
                                        <p:tgtEl>
                                          <p:spTgt spid="2">
                                            <p:txEl>
                                              <p:pRg st="2" end="2"/>
                                            </p:txEl>
                                          </p:spTgt>
                                        </p:tgtEl>
                                        <p:attrNameLst>
                                          <p:attrName>ppt_x</p:attrName>
                                        </p:attrNameLst>
                                      </p:cBhvr>
                                      <p:tavLst>
                                        <p:tav tm="0">
                                          <p:val>
                                            <p:fltVal val="-1"/>
                                          </p:val>
                                        </p:tav>
                                        <p:tav tm="50000">
                                          <p:val>
                                            <p:fltVal val="0.95"/>
                                          </p:val>
                                        </p:tav>
                                        <p:tav tm="100000">
                                          <p:val>
                                            <p:strVal val="#ppt_x"/>
                                          </p:val>
                                        </p:tav>
                                      </p:tavLst>
                                    </p:anim>
                                    <p:anim calcmode="lin" valueType="num">
                                      <p:cBhvr>
                                        <p:cTn id="33" dur="1000" fill="hold"/>
                                        <p:tgtEl>
                                          <p:spTgt spid="2">
                                            <p:txEl>
                                              <p:pRg st="2" end="2"/>
                                            </p:txEl>
                                          </p:spTgt>
                                        </p:tgtEl>
                                        <p:attrNameLst>
                                          <p:attrName>ppt_y</p:attrName>
                                        </p:attrNameLst>
                                      </p:cBhvr>
                                      <p:tavLst>
                                        <p:tav tm="0">
                                          <p:val>
                                            <p:strVal val="#ppt_y"/>
                                          </p:val>
                                        </p:tav>
                                        <p:tav tm="100000">
                                          <p:val>
                                            <p:strVal val="#ppt_y"/>
                                          </p:val>
                                        </p:tav>
                                      </p:tavLst>
                                    </p:anim>
                                    <p:animEffect transition="in" filter="fade">
                                      <p:cBhvr>
                                        <p:cTn id="34" dur="1000"/>
                                        <p:tgtEl>
                                          <p:spTgt spid="2">
                                            <p:txEl>
                                              <p:pRg st="2" end="2"/>
                                            </p:txEl>
                                          </p:spTgt>
                                        </p:tgtEl>
                                      </p:cBhvr>
                                    </p:animEffect>
                                  </p:childTnLst>
                                </p:cTn>
                              </p:par>
                            </p:childTnLst>
                          </p:cTn>
                        </p:par>
                      </p:childTnLst>
                    </p:cTn>
                  </p:par>
                  <p:par>
                    <p:cTn id="35" fill="hold">
                      <p:stCondLst>
                        <p:cond delay="indefinite"/>
                      </p:stCondLst>
                      <p:childTnLst>
                        <p:par>
                          <p:cTn id="36" fill="hold">
                            <p:stCondLst>
                              <p:cond delay="0"/>
                            </p:stCondLst>
                            <p:childTnLst>
                              <p:par>
                                <p:cTn id="37" presetID="34" presetClass="entr" presetSubtype="0" fill="hold" nodeType="clickEffect">
                                  <p:stCondLst>
                                    <p:cond delay="0"/>
                                  </p:stCondLst>
                                  <p:childTnLst>
                                    <p:set>
                                      <p:cBhvr>
                                        <p:cTn id="38" dur="1" fill="hold">
                                          <p:stCondLst>
                                            <p:cond delay="0"/>
                                          </p:stCondLst>
                                        </p:cTn>
                                        <p:tgtEl>
                                          <p:spTgt spid="2">
                                            <p:txEl>
                                              <p:pRg st="3" end="3"/>
                                            </p:txEl>
                                          </p:spTgt>
                                        </p:tgtEl>
                                        <p:attrNameLst>
                                          <p:attrName>style.visibility</p:attrName>
                                        </p:attrNameLst>
                                      </p:cBhvr>
                                      <p:to>
                                        <p:strVal val="visible"/>
                                      </p:to>
                                    </p:set>
                                    <p:anim from="(-#ppt_w/2)" to="(#ppt_x)" calcmode="lin" valueType="num">
                                      <p:cBhvr>
                                        <p:cTn id="39" dur="600" fill="hold">
                                          <p:stCondLst>
                                            <p:cond delay="0"/>
                                          </p:stCondLst>
                                        </p:cTn>
                                        <p:tgtEl>
                                          <p:spTgt spid="2">
                                            <p:txEl>
                                              <p:pRg st="3" end="3"/>
                                            </p:txEl>
                                          </p:spTgt>
                                        </p:tgtEl>
                                        <p:attrNameLst>
                                          <p:attrName>ppt_x</p:attrName>
                                        </p:attrNameLst>
                                      </p:cBhvr>
                                    </p:anim>
                                    <p:anim from="0" to="-1.0" calcmode="lin" valueType="num">
                                      <p:cBhvr>
                                        <p:cTn id="40" dur="200" decel="50000" autoRev="1" fill="hold">
                                          <p:stCondLst>
                                            <p:cond delay="600"/>
                                          </p:stCondLst>
                                        </p:cTn>
                                        <p:tgtEl>
                                          <p:spTgt spid="2">
                                            <p:txEl>
                                              <p:pRg st="3" end="3"/>
                                            </p:txEl>
                                          </p:spTgt>
                                        </p:tgtEl>
                                        <p:attrNameLst>
                                          <p:attrName>xshear</p:attrName>
                                        </p:attrNameLst>
                                      </p:cBhvr>
                                    </p:anim>
                                    <p:animScale>
                                      <p:cBhvr>
                                        <p:cTn id="41" dur="200" decel="100000" autoRev="1" fill="hold">
                                          <p:stCondLst>
                                            <p:cond delay="600"/>
                                          </p:stCondLst>
                                        </p:cTn>
                                        <p:tgtEl>
                                          <p:spTgt spid="2">
                                            <p:txEl>
                                              <p:pRg st="3" end="3"/>
                                            </p:txEl>
                                          </p:spTgt>
                                        </p:tgtEl>
                                      </p:cBhvr>
                                      <p:from x="100000" y="100000"/>
                                      <p:to x="80000" y="100000"/>
                                    </p:animScale>
                                    <p:anim by="(#ppt_h/3+#ppt_w*0.1)" calcmode="lin" valueType="num">
                                      <p:cBhvr additive="sum">
                                        <p:cTn id="42" dur="200" decel="100000" autoRev="1" fill="hold">
                                          <p:stCondLst>
                                            <p:cond delay="600"/>
                                          </p:stCondLst>
                                        </p:cTn>
                                        <p:tgtEl>
                                          <p:spTgt spid="2">
                                            <p:txEl>
                                              <p:pRg st="3" end="3"/>
                                            </p:txEl>
                                          </p:spTgt>
                                        </p:tgtEl>
                                        <p:attrNameLst>
                                          <p:attrName>ppt_x</p:attrName>
                                        </p:attrNameLst>
                                      </p:cBhvr>
                                    </p:anim>
                                  </p:childTnLst>
                                </p:cTn>
                              </p:par>
                            </p:childTnLst>
                          </p:cTn>
                        </p:par>
                      </p:childTnLst>
                    </p:cTn>
                  </p:par>
                  <p:par>
                    <p:cTn id="43" fill="hold">
                      <p:stCondLst>
                        <p:cond delay="indefinite"/>
                      </p:stCondLst>
                      <p:childTnLst>
                        <p:par>
                          <p:cTn id="44" fill="hold">
                            <p:stCondLst>
                              <p:cond delay="0"/>
                            </p:stCondLst>
                            <p:childTnLst>
                              <p:par>
                                <p:cTn id="45" presetID="48" presetClass="entr" presetSubtype="0" accel="50000" fill="hold" nodeType="clickEffect">
                                  <p:stCondLst>
                                    <p:cond delay="0"/>
                                  </p:stCondLst>
                                  <p:childTnLst>
                                    <p:set>
                                      <p:cBhvr>
                                        <p:cTn id="46" dur="1" fill="hold">
                                          <p:stCondLst>
                                            <p:cond delay="0"/>
                                          </p:stCondLst>
                                        </p:cTn>
                                        <p:tgtEl>
                                          <p:spTgt spid="2">
                                            <p:txEl>
                                              <p:pRg st="4" end="4"/>
                                            </p:txEl>
                                          </p:spTgt>
                                        </p:tgtEl>
                                        <p:attrNameLst>
                                          <p:attrName>style.visibility</p:attrName>
                                        </p:attrNameLst>
                                      </p:cBhvr>
                                      <p:to>
                                        <p:strVal val="visible"/>
                                      </p:to>
                                    </p:set>
                                    <p:anim calcmode="lin" valueType="num">
                                      <p:cBhvr>
                                        <p:cTn id="47" dur="1000" fill="hold"/>
                                        <p:tgtEl>
                                          <p:spTgt spid="2">
                                            <p:txEl>
                                              <p:pRg st="4" end="4"/>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48" dur="1000" fill="hold"/>
                                        <p:tgtEl>
                                          <p:spTgt spid="2">
                                            <p:txEl>
                                              <p:pRg st="4" end="4"/>
                                            </p:txEl>
                                          </p:spTgt>
                                        </p:tgtEl>
                                        <p:attrNameLst>
                                          <p:attrName>ppt_x</p:attrName>
                                        </p:attrNameLst>
                                      </p:cBhvr>
                                      <p:tavLst>
                                        <p:tav tm="0">
                                          <p:val>
                                            <p:fltVal val="-1"/>
                                          </p:val>
                                        </p:tav>
                                        <p:tav tm="50000">
                                          <p:val>
                                            <p:fltVal val="0.95"/>
                                          </p:val>
                                        </p:tav>
                                        <p:tav tm="100000">
                                          <p:val>
                                            <p:strVal val="#ppt_x"/>
                                          </p:val>
                                        </p:tav>
                                      </p:tavLst>
                                    </p:anim>
                                    <p:anim calcmode="lin" valueType="num">
                                      <p:cBhvr>
                                        <p:cTn id="49" dur="1000" fill="hold"/>
                                        <p:tgtEl>
                                          <p:spTgt spid="2">
                                            <p:txEl>
                                              <p:pRg st="4" end="4"/>
                                            </p:txEl>
                                          </p:spTgt>
                                        </p:tgtEl>
                                        <p:attrNameLst>
                                          <p:attrName>ppt_y</p:attrName>
                                        </p:attrNameLst>
                                      </p:cBhvr>
                                      <p:tavLst>
                                        <p:tav tm="0">
                                          <p:val>
                                            <p:strVal val="#ppt_y"/>
                                          </p:val>
                                        </p:tav>
                                        <p:tav tm="100000">
                                          <p:val>
                                            <p:strVal val="#ppt_y"/>
                                          </p:val>
                                        </p:tav>
                                      </p:tavLst>
                                    </p:anim>
                                    <p:animEffect transition="in" filter="fade">
                                      <p:cBhvr>
                                        <p:cTn id="50" dur="1000"/>
                                        <p:tgtEl>
                                          <p:spTgt spid="2">
                                            <p:txEl>
                                              <p:pRg st="4" end="4"/>
                                            </p:txEl>
                                          </p:spTgt>
                                        </p:tgtEl>
                                      </p:cBhvr>
                                    </p:animEffect>
                                  </p:childTnLst>
                                </p:cTn>
                              </p:par>
                              <p:par>
                                <p:cTn id="51" presetID="48" presetClass="entr" presetSubtype="0" accel="50000" fill="hold" nodeType="withEffect">
                                  <p:stCondLst>
                                    <p:cond delay="0"/>
                                  </p:stCondLst>
                                  <p:childTnLst>
                                    <p:set>
                                      <p:cBhvr>
                                        <p:cTn id="52" dur="1" fill="hold">
                                          <p:stCondLst>
                                            <p:cond delay="0"/>
                                          </p:stCondLst>
                                        </p:cTn>
                                        <p:tgtEl>
                                          <p:spTgt spid="2">
                                            <p:txEl>
                                              <p:pRg st="5" end="5"/>
                                            </p:txEl>
                                          </p:spTgt>
                                        </p:tgtEl>
                                        <p:attrNameLst>
                                          <p:attrName>style.visibility</p:attrName>
                                        </p:attrNameLst>
                                      </p:cBhvr>
                                      <p:to>
                                        <p:strVal val="visible"/>
                                      </p:to>
                                    </p:set>
                                    <p:anim calcmode="lin" valueType="num">
                                      <p:cBhvr>
                                        <p:cTn id="53" dur="1000" fill="hold"/>
                                        <p:tgtEl>
                                          <p:spTgt spid="2">
                                            <p:txEl>
                                              <p:pRg st="5" end="5"/>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54" dur="1000" fill="hold"/>
                                        <p:tgtEl>
                                          <p:spTgt spid="2">
                                            <p:txEl>
                                              <p:pRg st="5" end="5"/>
                                            </p:txEl>
                                          </p:spTgt>
                                        </p:tgtEl>
                                        <p:attrNameLst>
                                          <p:attrName>ppt_x</p:attrName>
                                        </p:attrNameLst>
                                      </p:cBhvr>
                                      <p:tavLst>
                                        <p:tav tm="0">
                                          <p:val>
                                            <p:fltVal val="-1"/>
                                          </p:val>
                                        </p:tav>
                                        <p:tav tm="50000">
                                          <p:val>
                                            <p:fltVal val="0.95"/>
                                          </p:val>
                                        </p:tav>
                                        <p:tav tm="100000">
                                          <p:val>
                                            <p:strVal val="#ppt_x"/>
                                          </p:val>
                                        </p:tav>
                                      </p:tavLst>
                                    </p:anim>
                                    <p:anim calcmode="lin" valueType="num">
                                      <p:cBhvr>
                                        <p:cTn id="55" dur="1000" fill="hold"/>
                                        <p:tgtEl>
                                          <p:spTgt spid="2">
                                            <p:txEl>
                                              <p:pRg st="5" end="5"/>
                                            </p:txEl>
                                          </p:spTgt>
                                        </p:tgtEl>
                                        <p:attrNameLst>
                                          <p:attrName>ppt_y</p:attrName>
                                        </p:attrNameLst>
                                      </p:cBhvr>
                                      <p:tavLst>
                                        <p:tav tm="0">
                                          <p:val>
                                            <p:strVal val="#ppt_y"/>
                                          </p:val>
                                        </p:tav>
                                        <p:tav tm="100000">
                                          <p:val>
                                            <p:strVal val="#ppt_y"/>
                                          </p:val>
                                        </p:tav>
                                      </p:tavLst>
                                    </p:anim>
                                    <p:animEffect transition="in" filter="fade">
                                      <p:cBhvr>
                                        <p:cTn id="56" dur="1000"/>
                                        <p:tgtEl>
                                          <p:spTgt spid="2">
                                            <p:txEl>
                                              <p:pRg st="5" end="5"/>
                                            </p:txEl>
                                          </p:spTgt>
                                        </p:tgtEl>
                                      </p:cBhvr>
                                    </p:animEffect>
                                  </p:childTnLst>
                                </p:cTn>
                              </p:par>
                              <p:par>
                                <p:cTn id="57" presetID="48" presetClass="entr" presetSubtype="0" accel="50000" fill="hold" nodeType="withEffect">
                                  <p:stCondLst>
                                    <p:cond delay="0"/>
                                  </p:stCondLst>
                                  <p:childTnLst>
                                    <p:set>
                                      <p:cBhvr>
                                        <p:cTn id="58" dur="1" fill="hold">
                                          <p:stCondLst>
                                            <p:cond delay="0"/>
                                          </p:stCondLst>
                                        </p:cTn>
                                        <p:tgtEl>
                                          <p:spTgt spid="2">
                                            <p:txEl>
                                              <p:pRg st="6" end="6"/>
                                            </p:txEl>
                                          </p:spTgt>
                                        </p:tgtEl>
                                        <p:attrNameLst>
                                          <p:attrName>style.visibility</p:attrName>
                                        </p:attrNameLst>
                                      </p:cBhvr>
                                      <p:to>
                                        <p:strVal val="visible"/>
                                      </p:to>
                                    </p:set>
                                    <p:anim calcmode="lin" valueType="num">
                                      <p:cBhvr>
                                        <p:cTn id="59" dur="1000" fill="hold"/>
                                        <p:tgtEl>
                                          <p:spTgt spid="2">
                                            <p:txEl>
                                              <p:pRg st="6" end="6"/>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0" dur="1000" fill="hold"/>
                                        <p:tgtEl>
                                          <p:spTgt spid="2">
                                            <p:txEl>
                                              <p:pRg st="6" end="6"/>
                                            </p:txEl>
                                          </p:spTgt>
                                        </p:tgtEl>
                                        <p:attrNameLst>
                                          <p:attrName>ppt_x</p:attrName>
                                        </p:attrNameLst>
                                      </p:cBhvr>
                                      <p:tavLst>
                                        <p:tav tm="0">
                                          <p:val>
                                            <p:fltVal val="-1"/>
                                          </p:val>
                                        </p:tav>
                                        <p:tav tm="50000">
                                          <p:val>
                                            <p:fltVal val="0.95"/>
                                          </p:val>
                                        </p:tav>
                                        <p:tav tm="100000">
                                          <p:val>
                                            <p:strVal val="#ppt_x"/>
                                          </p:val>
                                        </p:tav>
                                      </p:tavLst>
                                    </p:anim>
                                    <p:anim calcmode="lin" valueType="num">
                                      <p:cBhvr>
                                        <p:cTn id="61" dur="1000" fill="hold"/>
                                        <p:tgtEl>
                                          <p:spTgt spid="2">
                                            <p:txEl>
                                              <p:pRg st="6" end="6"/>
                                            </p:txEl>
                                          </p:spTgt>
                                        </p:tgtEl>
                                        <p:attrNameLst>
                                          <p:attrName>ppt_y</p:attrName>
                                        </p:attrNameLst>
                                      </p:cBhvr>
                                      <p:tavLst>
                                        <p:tav tm="0">
                                          <p:val>
                                            <p:strVal val="#ppt_y"/>
                                          </p:val>
                                        </p:tav>
                                        <p:tav tm="100000">
                                          <p:val>
                                            <p:strVal val="#ppt_y"/>
                                          </p:val>
                                        </p:tav>
                                      </p:tavLst>
                                    </p:anim>
                                    <p:animEffect transition="in" filter="fade">
                                      <p:cBhvr>
                                        <p:cTn id="62" dur="1000"/>
                                        <p:tgtEl>
                                          <p:spTgt spid="2">
                                            <p:txEl>
                                              <p:pRg st="6" end="6"/>
                                            </p:txEl>
                                          </p:spTgt>
                                        </p:tgtEl>
                                      </p:cBhvr>
                                    </p:animEffect>
                                  </p:childTnLst>
                                </p:cTn>
                              </p:par>
                              <p:par>
                                <p:cTn id="63" presetID="48" presetClass="entr" presetSubtype="0" accel="50000" fill="hold" nodeType="withEffect">
                                  <p:stCondLst>
                                    <p:cond delay="0"/>
                                  </p:stCondLst>
                                  <p:childTnLst>
                                    <p:set>
                                      <p:cBhvr>
                                        <p:cTn id="64" dur="1" fill="hold">
                                          <p:stCondLst>
                                            <p:cond delay="0"/>
                                          </p:stCondLst>
                                        </p:cTn>
                                        <p:tgtEl>
                                          <p:spTgt spid="2">
                                            <p:txEl>
                                              <p:pRg st="7" end="7"/>
                                            </p:txEl>
                                          </p:spTgt>
                                        </p:tgtEl>
                                        <p:attrNameLst>
                                          <p:attrName>style.visibility</p:attrName>
                                        </p:attrNameLst>
                                      </p:cBhvr>
                                      <p:to>
                                        <p:strVal val="visible"/>
                                      </p:to>
                                    </p:set>
                                    <p:anim calcmode="lin" valueType="num">
                                      <p:cBhvr>
                                        <p:cTn id="65" dur="1000" fill="hold"/>
                                        <p:tgtEl>
                                          <p:spTgt spid="2">
                                            <p:txEl>
                                              <p:pRg st="7" end="7"/>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66" dur="1000" fill="hold"/>
                                        <p:tgtEl>
                                          <p:spTgt spid="2">
                                            <p:txEl>
                                              <p:pRg st="7" end="7"/>
                                            </p:txEl>
                                          </p:spTgt>
                                        </p:tgtEl>
                                        <p:attrNameLst>
                                          <p:attrName>ppt_x</p:attrName>
                                        </p:attrNameLst>
                                      </p:cBhvr>
                                      <p:tavLst>
                                        <p:tav tm="0">
                                          <p:val>
                                            <p:fltVal val="-1"/>
                                          </p:val>
                                        </p:tav>
                                        <p:tav tm="50000">
                                          <p:val>
                                            <p:fltVal val="0.95"/>
                                          </p:val>
                                        </p:tav>
                                        <p:tav tm="100000">
                                          <p:val>
                                            <p:strVal val="#ppt_x"/>
                                          </p:val>
                                        </p:tav>
                                      </p:tavLst>
                                    </p:anim>
                                    <p:anim calcmode="lin" valueType="num">
                                      <p:cBhvr>
                                        <p:cTn id="67" dur="1000" fill="hold"/>
                                        <p:tgtEl>
                                          <p:spTgt spid="2">
                                            <p:txEl>
                                              <p:pRg st="7" end="7"/>
                                            </p:txEl>
                                          </p:spTgt>
                                        </p:tgtEl>
                                        <p:attrNameLst>
                                          <p:attrName>ppt_y</p:attrName>
                                        </p:attrNameLst>
                                      </p:cBhvr>
                                      <p:tavLst>
                                        <p:tav tm="0">
                                          <p:val>
                                            <p:strVal val="#ppt_y"/>
                                          </p:val>
                                        </p:tav>
                                        <p:tav tm="100000">
                                          <p:val>
                                            <p:strVal val="#ppt_y"/>
                                          </p:val>
                                        </p:tav>
                                      </p:tavLst>
                                    </p:anim>
                                    <p:animEffect transition="in" filter="fade">
                                      <p:cBhvr>
                                        <p:cTn id="68" dur="1000"/>
                                        <p:tgtEl>
                                          <p:spTgt spid="2">
                                            <p:txEl>
                                              <p:pRg st="7" end="7"/>
                                            </p:txEl>
                                          </p:spTgt>
                                        </p:tgtEl>
                                      </p:cBhvr>
                                    </p:animEffect>
                                  </p:childTnLst>
                                </p:cTn>
                              </p:par>
                              <p:par>
                                <p:cTn id="69" presetID="48" presetClass="entr" presetSubtype="0" accel="50000" fill="hold" nodeType="withEffect">
                                  <p:stCondLst>
                                    <p:cond delay="0"/>
                                  </p:stCondLst>
                                  <p:childTnLst>
                                    <p:set>
                                      <p:cBhvr>
                                        <p:cTn id="70" dur="1" fill="hold">
                                          <p:stCondLst>
                                            <p:cond delay="0"/>
                                          </p:stCondLst>
                                        </p:cTn>
                                        <p:tgtEl>
                                          <p:spTgt spid="2">
                                            <p:txEl>
                                              <p:pRg st="8" end="8"/>
                                            </p:txEl>
                                          </p:spTgt>
                                        </p:tgtEl>
                                        <p:attrNameLst>
                                          <p:attrName>style.visibility</p:attrName>
                                        </p:attrNameLst>
                                      </p:cBhvr>
                                      <p:to>
                                        <p:strVal val="visible"/>
                                      </p:to>
                                    </p:set>
                                    <p:anim calcmode="lin" valueType="num">
                                      <p:cBhvr>
                                        <p:cTn id="71" dur="1000" fill="hold"/>
                                        <p:tgtEl>
                                          <p:spTgt spid="2">
                                            <p:txEl>
                                              <p:pRg st="8" end="8"/>
                                            </p:txEl>
                                          </p:spTgt>
                                        </p:tgtEl>
                                        <p:attrNameLst>
                                          <p:attrName>style.rotation</p:attrName>
                                        </p:attrNameLst>
                                      </p:cBhvr>
                                      <p:tavLst>
                                        <p:tav tm="0">
                                          <p:val>
                                            <p:fltVal val="90"/>
                                          </p:val>
                                        </p:tav>
                                        <p:tav tm="80000">
                                          <p:val>
                                            <p:fltVal val="90"/>
                                          </p:val>
                                        </p:tav>
                                        <p:tav tm="80000">
                                          <p:val>
                                            <p:fltVal val="90"/>
                                          </p:val>
                                        </p:tav>
                                        <p:tav tm="100000">
                                          <p:val>
                                            <p:fltVal val="0"/>
                                          </p:val>
                                        </p:tav>
                                      </p:tavLst>
                                    </p:anim>
                                    <p:anim calcmode="lin" valueType="num">
                                      <p:cBhvr>
                                        <p:cTn id="72" dur="1000" fill="hold"/>
                                        <p:tgtEl>
                                          <p:spTgt spid="2">
                                            <p:txEl>
                                              <p:pRg st="8" end="8"/>
                                            </p:txEl>
                                          </p:spTgt>
                                        </p:tgtEl>
                                        <p:attrNameLst>
                                          <p:attrName>ppt_x</p:attrName>
                                        </p:attrNameLst>
                                      </p:cBhvr>
                                      <p:tavLst>
                                        <p:tav tm="0">
                                          <p:val>
                                            <p:fltVal val="-1"/>
                                          </p:val>
                                        </p:tav>
                                        <p:tav tm="50000">
                                          <p:val>
                                            <p:fltVal val="0.95"/>
                                          </p:val>
                                        </p:tav>
                                        <p:tav tm="100000">
                                          <p:val>
                                            <p:strVal val="#ppt_x"/>
                                          </p:val>
                                        </p:tav>
                                      </p:tavLst>
                                    </p:anim>
                                    <p:anim calcmode="lin" valueType="num">
                                      <p:cBhvr>
                                        <p:cTn id="73" dur="1000" fill="hold"/>
                                        <p:tgtEl>
                                          <p:spTgt spid="2">
                                            <p:txEl>
                                              <p:pRg st="8" end="8"/>
                                            </p:txEl>
                                          </p:spTgt>
                                        </p:tgtEl>
                                        <p:attrNameLst>
                                          <p:attrName>ppt_y</p:attrName>
                                        </p:attrNameLst>
                                      </p:cBhvr>
                                      <p:tavLst>
                                        <p:tav tm="0">
                                          <p:val>
                                            <p:strVal val="#ppt_y"/>
                                          </p:val>
                                        </p:tav>
                                        <p:tav tm="100000">
                                          <p:val>
                                            <p:strVal val="#ppt_y"/>
                                          </p:val>
                                        </p:tav>
                                      </p:tavLst>
                                    </p:anim>
                                    <p:animEffect transition="in" filter="fade">
                                      <p:cBhvr>
                                        <p:cTn id="74" dur="1000"/>
                                        <p:tgtEl>
                                          <p:spTgt spid="2">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شريط مثقب 1"/>
          <p:cNvSpPr/>
          <p:nvPr/>
        </p:nvSpPr>
        <p:spPr>
          <a:xfrm>
            <a:off x="214282" y="1357298"/>
            <a:ext cx="7786742" cy="3643338"/>
          </a:xfrm>
          <a:prstGeom prst="flowChartPunchedTape">
            <a:avLst/>
          </a:prstGeom>
          <a:solidFill>
            <a:srgbClr val="92D050"/>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3" name="مستطيل 2"/>
          <p:cNvSpPr/>
          <p:nvPr/>
        </p:nvSpPr>
        <p:spPr>
          <a:xfrm>
            <a:off x="-214346" y="2357430"/>
            <a:ext cx="8478195" cy="1754326"/>
          </a:xfrm>
          <a:prstGeom prst="rect">
            <a:avLst/>
          </a:prstGeom>
          <a:noFill/>
        </p:spPr>
        <p:txBody>
          <a:bodyPr wrap="square" lIns="91440" tIns="45720" rIns="91440" bIns="45720">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t>
            </a:r>
            <a:r>
              <a:rPr lang="fr-FR"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anks</a:t>
            </a:r>
            <a:r>
              <a:rPr lang="fr-F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for </a:t>
            </a:r>
            <a:r>
              <a:rPr lang="fr-FR"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your</a:t>
            </a:r>
            <a:r>
              <a:rPr lang="fr-F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attention</a:t>
            </a:r>
            <a:endParaRPr lang="ar-SA"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3">
                                            <p:txEl>
                                              <p:pRg st="0" end="0"/>
                                            </p:txEl>
                                          </p:spTgt>
                                        </p:tgtEl>
                                        <p:attrNameLst>
                                          <p:attrName>ppt_w</p:attrName>
                                        </p:attrNameLst>
                                      </p:cBhvr>
                                    </p:anim>
                                    <p:anim by="(#ppt_w*0.50)" calcmode="lin" valueType="num">
                                      <p:cBhvr>
                                        <p:cTn id="14" dur="500" decel="50000" autoRev="1" fill="hold">
                                          <p:stCondLst>
                                            <p:cond delay="0"/>
                                          </p:stCondLst>
                                        </p:cTn>
                                        <p:tgtEl>
                                          <p:spTgt spid="3">
                                            <p:txEl>
                                              <p:pRg st="0" end="0"/>
                                            </p:txEl>
                                          </p:spTgt>
                                        </p:tgtEl>
                                        <p:attrNameLst>
                                          <p:attrName>ppt_x</p:attrName>
                                        </p:attrNameLst>
                                      </p:cBhvr>
                                    </p:anim>
                                    <p:anim from="(-#ppt_h/2)" to="(#ppt_y)" calcmode="lin" valueType="num">
                                      <p:cBhvr>
                                        <p:cTn id="15" dur="1000" fill="hold">
                                          <p:stCondLst>
                                            <p:cond delay="0"/>
                                          </p:stCondLst>
                                        </p:cTn>
                                        <p:tgtEl>
                                          <p:spTgt spid="3">
                                            <p:txEl>
                                              <p:pRg st="0" end="0"/>
                                            </p:txEl>
                                          </p:spTgt>
                                        </p:tgtEl>
                                        <p:attrNameLst>
                                          <p:attrName>ppt_y</p:attrName>
                                        </p:attrNameLst>
                                      </p:cBhvr>
                                    </p:anim>
                                    <p:animRot by="21600000">
                                      <p:cBhvr>
                                        <p:cTn id="16"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مستطيل 2"/>
          <p:cNvSpPr/>
          <p:nvPr/>
        </p:nvSpPr>
        <p:spPr>
          <a:xfrm>
            <a:off x="642910" y="857232"/>
            <a:ext cx="5227971" cy="923330"/>
          </a:xfrm>
          <a:prstGeom prst="rect">
            <a:avLst/>
          </a:prstGeom>
          <a:noFill/>
        </p:spPr>
        <p:txBody>
          <a:bodyPr wrap="none" lIns="91440" tIns="45720" rIns="91440" bIns="45720">
            <a:spAutoFit/>
          </a:bodyPr>
          <a:lstStyle/>
          <a:p>
            <a:pPr algn="ctr"/>
            <a:r>
              <a:rPr lang="en-US" sz="5400" b="1" cap="none" spc="0" dirty="0" smtClean="0">
                <a:ln w="1905"/>
                <a:solidFill>
                  <a:schemeClr val="accent1"/>
                </a:solidFill>
                <a:effectLst>
                  <a:innerShdw blurRad="69850" dist="43180" dir="5400000">
                    <a:srgbClr val="000000">
                      <a:alpha val="65000"/>
                    </a:srgbClr>
                  </a:innerShdw>
                </a:effectLst>
              </a:rPr>
              <a:t>Re</a:t>
            </a:r>
            <a:r>
              <a:rPr lang="fr-FR" sz="5400" b="1" cap="none" spc="0" dirty="0" err="1" smtClean="0">
                <a:ln w="1905"/>
                <a:solidFill>
                  <a:schemeClr val="accent1"/>
                </a:solidFill>
                <a:effectLst>
                  <a:innerShdw blurRad="69850" dist="43180" dir="5400000">
                    <a:srgbClr val="000000">
                      <a:alpha val="65000"/>
                    </a:srgbClr>
                  </a:innerShdw>
                </a:effectLst>
              </a:rPr>
              <a:t>medial</a:t>
            </a:r>
            <a:r>
              <a:rPr lang="fr-FR" sz="5400" b="1" cap="none" spc="0" dirty="0" smtClean="0">
                <a:ln w="1905"/>
                <a:solidFill>
                  <a:schemeClr val="accent1"/>
                </a:solidFill>
                <a:effectLst>
                  <a:innerShdw blurRad="69850" dist="43180" dir="5400000">
                    <a:srgbClr val="000000">
                      <a:alpha val="65000"/>
                    </a:srgbClr>
                  </a:innerShdw>
                </a:effectLst>
              </a:rPr>
              <a:t> </a:t>
            </a:r>
            <a:r>
              <a:rPr lang="fr-FR" sz="5400" b="1" cap="none" spc="0" dirty="0" err="1" smtClean="0">
                <a:ln w="1905"/>
                <a:solidFill>
                  <a:schemeClr val="accent1"/>
                </a:solidFill>
                <a:effectLst>
                  <a:innerShdw blurRad="69850" dist="43180" dir="5400000">
                    <a:srgbClr val="000000">
                      <a:alpha val="65000"/>
                    </a:srgbClr>
                  </a:innerShdw>
                </a:effectLst>
              </a:rPr>
              <a:t>Work</a:t>
            </a:r>
            <a:endParaRPr lang="ar-SA" sz="5400" b="1" cap="none" spc="0" dirty="0">
              <a:ln w="1905"/>
              <a:solidFill>
                <a:schemeClr val="accent1"/>
              </a:solidFill>
              <a:effectLst>
                <a:innerShdw blurRad="69850" dist="43180" dir="5400000">
                  <a:srgbClr val="000000">
                    <a:alpha val="65000"/>
                  </a:srgbClr>
                </a:innerShdw>
              </a:effectLst>
            </a:endParaRPr>
          </a:p>
        </p:txBody>
      </p:sp>
      <p:sp>
        <p:nvSpPr>
          <p:cNvPr id="5" name="مربع نص 4"/>
          <p:cNvSpPr txBox="1"/>
          <p:nvPr/>
        </p:nvSpPr>
        <p:spPr>
          <a:xfrm>
            <a:off x="500034" y="2285992"/>
            <a:ext cx="8215370" cy="3970318"/>
          </a:xfrm>
          <a:prstGeom prst="rect">
            <a:avLst/>
          </a:prstGeom>
          <a:noFill/>
        </p:spPr>
        <p:txBody>
          <a:bodyPr wrap="square" rtlCol="1">
            <a:spAutoFit/>
          </a:bodyPr>
          <a:lstStyle/>
          <a:p>
            <a:pPr algn="l"/>
            <a:r>
              <a:rPr lang="en-US" sz="2800" dirty="0" smtClean="0"/>
              <a:t>Getting back a piece of work with a teacher's comments and corrections on it can be helpful. It can also be discouraging, especially if there is too much information, if the information is inappropriate or hard to interpret, or if the general tone is negative rather than positive. The red pen particularly has associations for many people with insensitive and discouraging correction and </a:t>
            </a:r>
            <a:r>
              <a:rPr lang="en-US" sz="2800" dirty="0" err="1" smtClean="0"/>
              <a:t>judgement</a:t>
            </a:r>
            <a:r>
              <a:rPr lang="en-US" sz="2800" dirty="0" smtClean="0"/>
              <a:t>. Some alternatives are listed below</a:t>
            </a:r>
            <a:r>
              <a:rPr lang="en-US" dirty="0" smtClean="0"/>
              <a:t>.</a:t>
            </a:r>
            <a:endParaRPr lang="ar-SA" dirty="0"/>
          </a:p>
        </p:txBody>
      </p:sp>
    </p:spTree>
  </p:cSld>
  <p:clrMapOvr>
    <a:masterClrMapping/>
  </p:clrMapOvr>
  <p:transition spd="slow">
    <p:wheel spokes="8"/>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1000100" y="1357298"/>
            <a:ext cx="7215238" cy="3170099"/>
          </a:xfrm>
          <a:prstGeom prst="rect">
            <a:avLst/>
          </a:prstGeom>
          <a:noFill/>
        </p:spPr>
        <p:txBody>
          <a:bodyPr wrap="square" rtlCol="1">
            <a:spAutoFit/>
          </a:bodyPr>
          <a:lstStyle/>
          <a:p>
            <a:pPr algn="l" rtl="0"/>
            <a:r>
              <a:rPr lang="fr-FR" sz="4000" dirty="0" smtClean="0"/>
              <a:t>An </a:t>
            </a:r>
            <a:r>
              <a:rPr lang="fr-FR" sz="4000" dirty="0" err="1" smtClean="0"/>
              <a:t>error</a:t>
            </a:r>
            <a:r>
              <a:rPr lang="fr-FR" sz="4000" dirty="0" smtClean="0"/>
              <a:t> </a:t>
            </a:r>
            <a:r>
              <a:rPr lang="fr-FR" sz="4000" dirty="0" err="1" smtClean="0"/>
              <a:t>according</a:t>
            </a:r>
            <a:r>
              <a:rPr lang="fr-FR" sz="4000" dirty="0" smtClean="0"/>
              <a:t> to Corder, </a:t>
            </a:r>
            <a:r>
              <a:rPr lang="fr-FR" sz="4000" dirty="0" err="1" smtClean="0"/>
              <a:t>takes</a:t>
            </a:r>
            <a:r>
              <a:rPr lang="fr-FR" sz="4000" dirty="0" smtClean="0"/>
              <a:t> place </a:t>
            </a:r>
            <a:r>
              <a:rPr lang="fr-FR" sz="4000" dirty="0" err="1" smtClean="0"/>
              <a:t>when</a:t>
            </a:r>
            <a:r>
              <a:rPr lang="fr-FR" sz="4000" dirty="0" smtClean="0"/>
              <a:t> the </a:t>
            </a:r>
            <a:r>
              <a:rPr lang="fr-FR" sz="4000" dirty="0" err="1" smtClean="0"/>
              <a:t>deviation</a:t>
            </a:r>
            <a:r>
              <a:rPr lang="fr-FR" sz="4000" dirty="0" smtClean="0"/>
              <a:t> arises due to </a:t>
            </a:r>
            <a:r>
              <a:rPr lang="fr-FR" sz="4000" dirty="0" err="1" smtClean="0"/>
              <a:t>lack</a:t>
            </a:r>
            <a:r>
              <a:rPr lang="fr-FR" sz="4000" dirty="0" smtClean="0"/>
              <a:t> of </a:t>
            </a:r>
            <a:r>
              <a:rPr lang="fr-FR" sz="4000" dirty="0" err="1" smtClean="0"/>
              <a:t>knowledge</a:t>
            </a:r>
            <a:r>
              <a:rPr lang="fr-FR" sz="4000" dirty="0" smtClean="0"/>
              <a:t>. An </a:t>
            </a:r>
            <a:r>
              <a:rPr lang="fr-FR" sz="4000" dirty="0" err="1" smtClean="0"/>
              <a:t>error</a:t>
            </a:r>
            <a:r>
              <a:rPr lang="fr-FR" sz="4000" dirty="0" smtClean="0"/>
              <a:t> </a:t>
            </a:r>
            <a:r>
              <a:rPr lang="fr-FR" sz="4000" dirty="0" err="1" smtClean="0"/>
              <a:t>can’t</a:t>
            </a:r>
            <a:r>
              <a:rPr lang="fr-FR" sz="4000" dirty="0" smtClean="0"/>
              <a:t> </a:t>
            </a:r>
            <a:r>
              <a:rPr lang="fr-FR" sz="4000" dirty="0" err="1" smtClean="0"/>
              <a:t>be</a:t>
            </a:r>
            <a:r>
              <a:rPr lang="fr-FR" sz="4000" dirty="0" smtClean="0"/>
              <a:t> self-</a:t>
            </a:r>
            <a:r>
              <a:rPr lang="fr-FR" sz="4000" dirty="0" err="1" smtClean="0"/>
              <a:t>corrected</a:t>
            </a:r>
            <a:r>
              <a:rPr lang="fr-FR" sz="4000" dirty="0" smtClean="0"/>
              <a:t>.</a:t>
            </a:r>
            <a:endParaRPr lang="ar-SA" sz="4000" dirty="0"/>
          </a:p>
        </p:txBody>
      </p:sp>
      <p:sp>
        <p:nvSpPr>
          <p:cNvPr id="5" name="مستطيل 4"/>
          <p:cNvSpPr/>
          <p:nvPr/>
        </p:nvSpPr>
        <p:spPr>
          <a:xfrm>
            <a:off x="1285852" y="285728"/>
            <a:ext cx="5729453" cy="769441"/>
          </a:xfrm>
          <a:prstGeom prst="rect">
            <a:avLst/>
          </a:prstGeom>
          <a:noFill/>
        </p:spPr>
        <p:txBody>
          <a:bodyPr wrap="non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cap="none" spc="0" dirty="0">
                <a:ln w="11430"/>
                <a:solidFill>
                  <a:srgbClr val="FF0000"/>
                </a:solidFill>
                <a:effectLst>
                  <a:outerShdw blurRad="50800" dist="39000" dir="5460000" algn="tl">
                    <a:srgbClr val="000000">
                      <a:alpha val="38000"/>
                    </a:srgbClr>
                  </a:outerShdw>
                </a:effectLst>
              </a:rPr>
              <a:t>1. </a:t>
            </a:r>
            <a:r>
              <a:rPr lang="en-US" sz="4400" b="1" dirty="0" smtClean="0">
                <a:ln w="11430"/>
                <a:solidFill>
                  <a:srgbClr val="FF0000"/>
                </a:solidFill>
                <a:effectLst>
                  <a:outerShdw blurRad="50800" dist="39000" dir="5460000" algn="tl">
                    <a:srgbClr val="000000">
                      <a:alpha val="38000"/>
                    </a:srgbClr>
                  </a:outerShdw>
                </a:effectLst>
              </a:rPr>
              <a:t>Definition of Error</a:t>
            </a:r>
            <a:endParaRPr lang="ar-SA" sz="4400" b="1" cap="none" spc="0" dirty="0">
              <a:ln w="11430"/>
              <a:solidFill>
                <a:srgbClr val="FF0000"/>
              </a:solidFill>
              <a:effectLst>
                <a:outerShdw blurRad="50800" dist="39000" dir="5460000" algn="tl">
                  <a:srgbClr val="000000">
                    <a:alpha val="38000"/>
                  </a:srgbClr>
                </a:outerShdw>
              </a:effectLst>
            </a:endParaRPr>
          </a:p>
        </p:txBody>
      </p:sp>
    </p:spTree>
  </p:cSld>
  <p:clrMapOvr>
    <a:masterClrMapping/>
  </p:clrMapOvr>
  <p:transition spd="slow">
    <p:wedg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4" presetClass="entr" presetSubtype="0"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to="" calcmode="lin" valueType="num">
                                      <p:cBhvr>
                                        <p:cTn id="7" dur="1" fill="hold"/>
                                        <p:tgtEl>
                                          <p:spTgt spid="4">
                                            <p:txEl>
                                              <p:pRg st="0" end="0"/>
                                            </p:txEl>
                                          </p:spTgt>
                                        </p:tgtEl>
                                        <p:attrNameLst>
                                          <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1785926"/>
            <a:ext cx="8572560" cy="4678204"/>
          </a:xfrm>
          <a:prstGeom prst="rect">
            <a:avLst/>
          </a:prstGeom>
          <a:noFill/>
        </p:spPr>
        <p:txBody>
          <a:bodyPr wrap="square" rtlCol="1">
            <a:spAutoFit/>
          </a:bodyPr>
          <a:lstStyle/>
          <a:p>
            <a:pPr algn="l" rtl="0"/>
            <a:r>
              <a:rPr lang="en-US" sz="2000" dirty="0" smtClean="0"/>
              <a:t>1. Use a green or a black pen.</a:t>
            </a:r>
          </a:p>
          <a:p>
            <a:pPr algn="l" rtl="0"/>
            <a:r>
              <a:rPr lang="en-US" sz="2000" dirty="0" smtClean="0"/>
              <a:t>2. Write the correct answers in the margin.</a:t>
            </a:r>
          </a:p>
          <a:p>
            <a:pPr algn="l" rtl="0"/>
            <a:r>
              <a:rPr lang="en-US" sz="2000" dirty="0" smtClean="0"/>
              <a:t>3. Use correction codes in the margin.</a:t>
            </a:r>
          </a:p>
          <a:p>
            <a:pPr algn="l" rtl="0"/>
            <a:r>
              <a:rPr lang="en-US" sz="2000" dirty="0" smtClean="0"/>
              <a:t>4. Underline all errors of one type ( e.g. all verb-tense mistakes, all spelling mistakes, etc.)</a:t>
            </a:r>
          </a:p>
          <a:p>
            <a:pPr algn="l" rtl="0"/>
            <a:r>
              <a:rPr lang="en-US" sz="2000" dirty="0" smtClean="0"/>
              <a:t>5. Write nothing. Discuss the work with the individual students.</a:t>
            </a:r>
          </a:p>
          <a:p>
            <a:pPr algn="l" rtl="0"/>
            <a:r>
              <a:rPr lang="en-US" sz="2000" dirty="0" smtClean="0"/>
              <a:t>6. Use errors from a number of different students' writing to devise an exercise, quiz, game, etc. Or get students to create the exercise themselves based on their own mistakes( more challenging than simply copying out correct answers).</a:t>
            </a:r>
          </a:p>
          <a:p>
            <a:pPr algn="l" rtl="0"/>
            <a:r>
              <a:rPr lang="en-US" sz="2000" dirty="0" smtClean="0"/>
              <a:t>7. Give a dictation based on sentences from their work.</a:t>
            </a:r>
          </a:p>
          <a:p>
            <a:pPr algn="l" rtl="0"/>
            <a:r>
              <a:rPr lang="en-US" sz="2000" dirty="0" smtClean="0"/>
              <a:t>In all of these options, there is one important guideline to bear in mind: tell the students before the writing what will happen afterwards( e.g. I will be marking tense mistakes only).</a:t>
            </a:r>
          </a:p>
          <a:p>
            <a:pPr algn="l"/>
            <a:endParaRPr lang="ar-SA" dirty="0"/>
          </a:p>
        </p:txBody>
      </p:sp>
      <p:sp>
        <p:nvSpPr>
          <p:cNvPr id="3" name="مستطيل 2"/>
          <p:cNvSpPr/>
          <p:nvPr/>
        </p:nvSpPr>
        <p:spPr>
          <a:xfrm>
            <a:off x="357158" y="357166"/>
            <a:ext cx="8786842" cy="1323439"/>
          </a:xfrm>
          <a:prstGeom prst="rect">
            <a:avLst/>
          </a:prstGeom>
          <a:noFill/>
        </p:spPr>
        <p:txBody>
          <a:bodyPr wrap="square" lIns="91440" tIns="45720" rIns="91440" bIns="45720">
            <a:spAutoFit/>
          </a:bodyPr>
          <a:lstStyle/>
          <a:p>
            <a:pPr algn="ctr"/>
            <a:r>
              <a:rPr lang="en-US" sz="40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Variations on traditional teacher marking.</a:t>
            </a:r>
            <a:endParaRPr lang="ar-SA" sz="40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spd="slow">
    <p:wedge/>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57158" y="2428868"/>
            <a:ext cx="8215370" cy="4524315"/>
          </a:xfrm>
          <a:prstGeom prst="rect">
            <a:avLst/>
          </a:prstGeom>
          <a:noFill/>
        </p:spPr>
        <p:txBody>
          <a:bodyPr wrap="square" rtlCol="1">
            <a:spAutoFit/>
          </a:bodyPr>
          <a:lstStyle/>
          <a:p>
            <a:pPr algn="l" rtl="0"/>
            <a:r>
              <a:rPr lang="en-US" sz="3200" dirty="0" smtClean="0"/>
              <a:t>Some teachers like to use "correction codes" for marking students' work.</a:t>
            </a:r>
          </a:p>
          <a:p>
            <a:pPr algn="l" rtl="0"/>
            <a:r>
              <a:rPr lang="en-US" sz="3200" dirty="0" smtClean="0"/>
              <a:t>1.  In the text below, what does each code mean?</a:t>
            </a:r>
          </a:p>
          <a:p>
            <a:pPr algn="l" rtl="0"/>
            <a:r>
              <a:rPr lang="en-US" sz="3200" dirty="0" smtClean="0"/>
              <a:t>2. Why might correction codes be more useful to a learner than if the teacher had written the correction in?</a:t>
            </a:r>
          </a:p>
          <a:p>
            <a:pPr algn="l" rtl="0"/>
            <a:r>
              <a:rPr lang="en-US" sz="3200" dirty="0" smtClean="0"/>
              <a:t>3. Why have some mistakes been ignored?</a:t>
            </a:r>
          </a:p>
          <a:p>
            <a:pPr algn="l"/>
            <a:endParaRPr lang="ar-SA" sz="3200" dirty="0"/>
          </a:p>
        </p:txBody>
      </p:sp>
      <p:sp>
        <p:nvSpPr>
          <p:cNvPr id="3" name="مستطيل 2"/>
          <p:cNvSpPr/>
          <p:nvPr/>
        </p:nvSpPr>
        <p:spPr>
          <a:xfrm>
            <a:off x="1500166" y="1071546"/>
            <a:ext cx="5839099"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Correction Codes</a:t>
            </a:r>
            <a:endParaRPr lang="ar-SA"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p:dissolve/>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00034" y="1214422"/>
            <a:ext cx="8429684" cy="4893647"/>
          </a:xfrm>
          <a:prstGeom prst="rect">
            <a:avLst/>
          </a:prstGeom>
          <a:noFill/>
        </p:spPr>
        <p:txBody>
          <a:bodyPr wrap="square" rtlCol="1">
            <a:spAutoFit/>
          </a:bodyPr>
          <a:lstStyle/>
          <a:p>
            <a:pPr algn="l" rtl="0"/>
            <a:r>
              <a:rPr lang="en-US" dirty="0" smtClean="0"/>
              <a:t> </a:t>
            </a:r>
            <a:r>
              <a:rPr lang="en-US" sz="2400" dirty="0" smtClean="0"/>
              <a:t>Harry </a:t>
            </a:r>
            <a:r>
              <a:rPr lang="en-US" sz="2400" dirty="0" err="1" smtClean="0"/>
              <a:t>Greenman</a:t>
            </a:r>
            <a:endParaRPr lang="en-US" sz="2400" dirty="0" smtClean="0"/>
          </a:p>
          <a:p>
            <a:pPr algn="l" rtl="0"/>
            <a:r>
              <a:rPr lang="en-US" sz="2400" dirty="0" smtClean="0"/>
              <a:t>      The spaceship landed. A door opened. Harry the </a:t>
            </a:r>
            <a:r>
              <a:rPr lang="en-US" sz="2400" dirty="0" err="1" smtClean="0"/>
              <a:t>Greenman</a:t>
            </a:r>
            <a:r>
              <a:rPr lang="en-US" sz="2400" dirty="0" smtClean="0"/>
              <a:t> stumbled and fell out V   of the spaceship- He mumble something that any body could understand but than a bit louder. "My name is captain </a:t>
            </a:r>
            <a:r>
              <a:rPr lang="en-US" sz="2400" dirty="0" err="1" smtClean="0"/>
              <a:t>Greenman</a:t>
            </a:r>
            <a:r>
              <a:rPr lang="en-US" sz="2400" dirty="0" smtClean="0"/>
              <a:t> and I want study your language. Who is director of this school?"</a:t>
            </a:r>
          </a:p>
          <a:p>
            <a:pPr algn="l" rtl="0"/>
            <a:r>
              <a:rPr lang="en-US" sz="2400" dirty="0" smtClean="0"/>
              <a:t>Frank, a tall man gave to understand that he is the boss and they arranged some lessons. Next morning Frank </a:t>
            </a:r>
            <a:r>
              <a:rPr lang="en-US" sz="2400" dirty="0" err="1" smtClean="0"/>
              <a:t>thaught</a:t>
            </a:r>
            <a:r>
              <a:rPr lang="en-US" sz="2400" dirty="0" smtClean="0"/>
              <a:t> some grammar. But the lesson was very bored. Captain </a:t>
            </a:r>
            <a:r>
              <a:rPr lang="en-US" sz="2400" dirty="0" err="1" smtClean="0"/>
              <a:t>Greenman</a:t>
            </a:r>
            <a:r>
              <a:rPr lang="en-US" sz="2400" dirty="0" smtClean="0"/>
              <a:t> felt asleep. Frank was very angry and threw the </a:t>
            </a:r>
            <a:r>
              <a:rPr lang="en-US" sz="2400" dirty="0" err="1" smtClean="0"/>
              <a:t>greenman</a:t>
            </a:r>
            <a:r>
              <a:rPr lang="en-US" sz="2400" dirty="0" smtClean="0"/>
              <a:t> back in the spaceship. Suddenly came another creature out. It was </a:t>
            </a:r>
            <a:r>
              <a:rPr lang="en-US" sz="2400" dirty="0" err="1" smtClean="0"/>
              <a:t>Mrs</a:t>
            </a:r>
            <a:r>
              <a:rPr lang="en-US" sz="2400" dirty="0" smtClean="0"/>
              <a:t> </a:t>
            </a:r>
            <a:r>
              <a:rPr lang="en-US" sz="2400" dirty="0" err="1" smtClean="0"/>
              <a:t>Greenman</a:t>
            </a:r>
            <a:r>
              <a:rPr lang="en-US" sz="2400" dirty="0" smtClean="0"/>
              <a:t>. She hit the director and turned back into the spaceship.</a:t>
            </a:r>
            <a:endParaRPr lang="ar-SA" sz="2400" dirty="0"/>
          </a:p>
        </p:txBody>
      </p:sp>
    </p:spTree>
  </p:cSld>
  <p:clrMapOvr>
    <a:masterClrMapping/>
  </p:clrMapOvr>
  <p:transition spd="slow">
    <p:strips dir="rd"/>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714348" y="1142984"/>
            <a:ext cx="7929618" cy="5170646"/>
          </a:xfrm>
          <a:prstGeom prst="rect">
            <a:avLst/>
          </a:prstGeom>
          <a:noFill/>
        </p:spPr>
        <p:txBody>
          <a:bodyPr wrap="square" rtlCol="1">
            <a:spAutoFit/>
          </a:bodyPr>
          <a:lstStyle/>
          <a:p>
            <a:pPr algn="l" rtl="0"/>
            <a:r>
              <a:rPr lang="en-US" sz="2400" dirty="0" smtClean="0"/>
              <a:t>Codes can indicate where an error is and what type of error it is. However, they leave the learners to do some work in order to find the corrections for themselves. This may seem preferable to handing them the correction 'ready made'. It is, of course, essential that the students understand your own set of codes! In the above example, V= verb problem ( possibly incorrect tense); WO= word order; WW= wrong word; MW= missing word; SP= spelling.</a:t>
            </a:r>
          </a:p>
          <a:p>
            <a:pPr algn="l" rtl="0"/>
            <a:r>
              <a:rPr lang="en-US" sz="2400" dirty="0" smtClean="0"/>
              <a:t>It often seems inappropriate to point out every error; it can dispiriting to get back work with a large quantity of marks on it. You probably need to decide which errors you think are most important or useful for the student to work on at the moment and then to draw attention to these.</a:t>
            </a:r>
          </a:p>
          <a:p>
            <a:endParaRPr lang="ar-SA" dirty="0"/>
          </a:p>
        </p:txBody>
      </p:sp>
    </p:spTree>
  </p:cSld>
  <p:clrMapOvr>
    <a:masterClrMapping/>
  </p:clrMapOvr>
  <p:transition spd="slow">
    <p:split orient="vert" dir="in"/>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20" y="2071678"/>
            <a:ext cx="8572560" cy="4524315"/>
          </a:xfrm>
          <a:prstGeom prst="rect">
            <a:avLst/>
          </a:prstGeom>
          <a:noFill/>
        </p:spPr>
        <p:txBody>
          <a:bodyPr wrap="square" rtlCol="1">
            <a:spAutoFit/>
          </a:bodyPr>
          <a:lstStyle/>
          <a:p>
            <a:pPr algn="l" rtl="0"/>
            <a:r>
              <a:rPr lang="en-US" sz="3600" dirty="0" smtClean="0"/>
              <a:t>Corrective Feedback Strategies</a:t>
            </a:r>
          </a:p>
          <a:p>
            <a:pPr algn="l" rtl="0"/>
            <a:r>
              <a:rPr lang="en-US" sz="3600" dirty="0" smtClean="0"/>
              <a:t>1. Direct</a:t>
            </a:r>
          </a:p>
          <a:p>
            <a:pPr algn="l" rtl="0"/>
            <a:r>
              <a:rPr lang="en-US" sz="3600" dirty="0" smtClean="0"/>
              <a:t>2. Indirect</a:t>
            </a:r>
          </a:p>
          <a:p>
            <a:pPr algn="l" rtl="0"/>
            <a:r>
              <a:rPr lang="en-US" sz="3600" dirty="0" smtClean="0"/>
              <a:t>3. </a:t>
            </a:r>
            <a:r>
              <a:rPr lang="en-US" sz="3600" dirty="0" err="1" smtClean="0"/>
              <a:t>Metalinguistic</a:t>
            </a:r>
            <a:endParaRPr lang="en-US" sz="3600" dirty="0" smtClean="0"/>
          </a:p>
          <a:p>
            <a:pPr algn="l" rtl="0"/>
            <a:r>
              <a:rPr lang="en-US" sz="3600" dirty="0" smtClean="0"/>
              <a:t>4. Focus of the feedback</a:t>
            </a:r>
          </a:p>
          <a:p>
            <a:pPr algn="l" rtl="0"/>
            <a:r>
              <a:rPr lang="en-US" sz="3600" dirty="0" smtClean="0"/>
              <a:t>5. Electronic </a:t>
            </a:r>
            <a:r>
              <a:rPr lang="en-US" sz="3600" dirty="0" err="1" smtClean="0"/>
              <a:t>feedb</a:t>
            </a:r>
            <a:r>
              <a:rPr lang="fr-FR" sz="3600" dirty="0" err="1" smtClean="0"/>
              <a:t>ack</a:t>
            </a:r>
            <a:endParaRPr lang="en-US" sz="3600" dirty="0" smtClean="0"/>
          </a:p>
          <a:p>
            <a:pPr algn="l" rtl="0"/>
            <a:r>
              <a:rPr lang="fr-FR" sz="3600" dirty="0" smtClean="0"/>
              <a:t>6. Reformulation</a:t>
            </a:r>
            <a:endParaRPr lang="en-US" sz="3600" dirty="0" smtClean="0"/>
          </a:p>
          <a:p>
            <a:pPr algn="l"/>
            <a:endParaRPr lang="ar-SA" sz="3600" dirty="0"/>
          </a:p>
        </p:txBody>
      </p:sp>
      <p:sp>
        <p:nvSpPr>
          <p:cNvPr id="3" name="مستطيل 2"/>
          <p:cNvSpPr/>
          <p:nvPr/>
        </p:nvSpPr>
        <p:spPr>
          <a:xfrm>
            <a:off x="-512469" y="857232"/>
            <a:ext cx="9656469" cy="769441"/>
          </a:xfrm>
          <a:prstGeom prst="rect">
            <a:avLst/>
          </a:prstGeom>
          <a:noFill/>
        </p:spPr>
        <p:txBody>
          <a:bodyPr wrap="square" lIns="91440" tIns="45720" rIns="91440" bIns="45720">
            <a:spAutoFit/>
          </a:bodyPr>
          <a:lstStyle/>
          <a:p>
            <a:pPr algn="ctr"/>
            <a:r>
              <a:rPr lang="en-US" sz="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Corrective Feedback Strategies</a:t>
            </a:r>
            <a:endParaRPr lang="ar-SA"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p:randomBar dir="vert"/>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00034" y="2214554"/>
            <a:ext cx="8072494" cy="3816429"/>
          </a:xfrm>
          <a:prstGeom prst="rect">
            <a:avLst/>
          </a:prstGeom>
          <a:noFill/>
        </p:spPr>
        <p:txBody>
          <a:bodyPr wrap="square" rtlCol="1">
            <a:spAutoFit/>
          </a:bodyPr>
          <a:lstStyle/>
          <a:p>
            <a:pPr algn="l" rtl="0"/>
            <a:r>
              <a:rPr lang="en-US" sz="3200" dirty="0" smtClean="0"/>
              <a:t>The teacher provides the student with the correct form. This can take a number of different ways- crossing out an unnecessary word, phrase or morpheme, inserting a missing word or morpheme, and writing the correct form above or near to the erroneous form.</a:t>
            </a:r>
          </a:p>
          <a:p>
            <a:pPr algn="l"/>
            <a:endParaRPr lang="ar-SA" dirty="0"/>
          </a:p>
        </p:txBody>
      </p:sp>
      <p:sp>
        <p:nvSpPr>
          <p:cNvPr id="3" name="مستطيل 2"/>
          <p:cNvSpPr/>
          <p:nvPr/>
        </p:nvSpPr>
        <p:spPr>
          <a:xfrm>
            <a:off x="642910" y="714356"/>
            <a:ext cx="3839769"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1. Direct CF</a:t>
            </a:r>
            <a:endParaRPr lang="ar-SA"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p:circl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20" y="2500306"/>
            <a:ext cx="8643998" cy="1815882"/>
          </a:xfrm>
          <a:prstGeom prst="rect">
            <a:avLst/>
          </a:prstGeom>
          <a:noFill/>
        </p:spPr>
        <p:txBody>
          <a:bodyPr wrap="square" rtlCol="1">
            <a:spAutoFit/>
          </a:bodyPr>
          <a:lstStyle/>
          <a:p>
            <a:pPr algn="l" rtl="0"/>
            <a:r>
              <a:rPr lang="en-US" sz="2800" baseline="30000" dirty="0" smtClean="0"/>
              <a:t>a</a:t>
            </a:r>
            <a:r>
              <a:rPr lang="en-US" sz="2800" dirty="0" smtClean="0"/>
              <a:t> The dog stole </a:t>
            </a:r>
            <a:r>
              <a:rPr lang="en-US" sz="2800" baseline="30000" dirty="0" smtClean="0"/>
              <a:t>a</a:t>
            </a:r>
            <a:r>
              <a:rPr lang="en-US" sz="2800" dirty="0" smtClean="0"/>
              <a:t> bone from </a:t>
            </a:r>
            <a:r>
              <a:rPr lang="en-US" sz="2800" baseline="30000" dirty="0" smtClean="0"/>
              <a:t>a</a:t>
            </a:r>
            <a:r>
              <a:rPr lang="en-US" sz="2800" dirty="0" smtClean="0"/>
              <a:t> butcher. He escaped with having </a:t>
            </a:r>
            <a:r>
              <a:rPr lang="en-US" sz="2800" baseline="30000" dirty="0" smtClean="0"/>
              <a:t>the</a:t>
            </a:r>
            <a:r>
              <a:rPr lang="en-US" sz="2800" dirty="0" smtClean="0"/>
              <a:t> bone. When the dog was going through </a:t>
            </a:r>
            <a:r>
              <a:rPr lang="en-US" sz="2800" baseline="30000" dirty="0" smtClean="0"/>
              <a:t>a</a:t>
            </a:r>
            <a:r>
              <a:rPr lang="en-US" sz="2800" dirty="0" smtClean="0"/>
              <a:t> bridge over </a:t>
            </a:r>
            <a:r>
              <a:rPr lang="en-US" sz="2800" baseline="30000" dirty="0" smtClean="0"/>
              <a:t>a</a:t>
            </a:r>
            <a:r>
              <a:rPr lang="en-US" sz="2800" dirty="0" smtClean="0"/>
              <a:t> the river he found </a:t>
            </a:r>
            <a:r>
              <a:rPr lang="en-US" sz="2800" baseline="30000" dirty="0" smtClean="0"/>
              <a:t>a</a:t>
            </a:r>
            <a:r>
              <a:rPr lang="en-US" sz="2800" dirty="0" smtClean="0"/>
              <a:t> dog in the river.</a:t>
            </a:r>
          </a:p>
          <a:p>
            <a:pPr algn="l"/>
            <a:endParaRPr lang="ar-SA" sz="2800" dirty="0"/>
          </a:p>
        </p:txBody>
      </p:sp>
      <p:sp>
        <p:nvSpPr>
          <p:cNvPr id="3" name="مستطيل 2"/>
          <p:cNvSpPr/>
          <p:nvPr/>
        </p:nvSpPr>
        <p:spPr>
          <a:xfrm>
            <a:off x="785786" y="857232"/>
            <a:ext cx="4006546"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An example</a:t>
            </a:r>
            <a:endParaRPr lang="ar-SA"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p:wedg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42910" y="4572008"/>
            <a:ext cx="8286808" cy="1938992"/>
          </a:xfrm>
          <a:prstGeom prst="rect">
            <a:avLst/>
          </a:prstGeom>
          <a:noFill/>
        </p:spPr>
        <p:txBody>
          <a:bodyPr wrap="square" rtlCol="1">
            <a:spAutoFit/>
          </a:bodyPr>
          <a:lstStyle/>
          <a:p>
            <a:pPr algn="l" rtl="0"/>
            <a:r>
              <a:rPr lang="en-US" sz="2400" dirty="0" smtClean="0"/>
              <a:t>♣ It requires minimal processing on the part of the learner and thus, although it might help  them to produce the correct form when they revise their writing, it may not contribute to long-term learning.</a:t>
            </a:r>
            <a:endParaRPr lang="en-US" sz="2000" dirty="0" smtClean="0"/>
          </a:p>
          <a:p>
            <a:pPr algn="l"/>
            <a:endParaRPr lang="ar-SA" sz="2400" dirty="0"/>
          </a:p>
        </p:txBody>
      </p:sp>
      <p:sp>
        <p:nvSpPr>
          <p:cNvPr id="3" name="مستطيل 2"/>
          <p:cNvSpPr/>
          <p:nvPr/>
        </p:nvSpPr>
        <p:spPr>
          <a:xfrm>
            <a:off x="857224" y="857232"/>
            <a:ext cx="3134640" cy="769441"/>
          </a:xfrm>
          <a:prstGeom prst="rect">
            <a:avLst/>
          </a:prstGeom>
          <a:noFill/>
        </p:spPr>
        <p:txBody>
          <a:bodyPr wrap="none" lIns="91440" tIns="45720" rIns="91440" bIns="45720">
            <a:spAutoFit/>
          </a:bodyPr>
          <a:lstStyle/>
          <a:p>
            <a:pPr algn="ctr"/>
            <a:r>
              <a:rPr lang="fr-FR" sz="4400" b="1" dirty="0" err="1"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Advantage</a:t>
            </a:r>
            <a:r>
              <a:rPr lang="fr-FR" sz="4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a:t>
            </a:r>
            <a:endParaRPr lang="ar-SA" sz="4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
        <p:nvSpPr>
          <p:cNvPr id="4" name="مستطيل 3"/>
          <p:cNvSpPr/>
          <p:nvPr/>
        </p:nvSpPr>
        <p:spPr>
          <a:xfrm>
            <a:off x="714348" y="3286124"/>
            <a:ext cx="4806573" cy="923330"/>
          </a:xfrm>
          <a:prstGeom prst="rect">
            <a:avLst/>
          </a:prstGeom>
          <a:noFill/>
        </p:spPr>
        <p:txBody>
          <a:bodyPr wrap="none" lIns="91440" tIns="45720" rIns="91440" bIns="45720">
            <a:spAutoFit/>
          </a:bodyPr>
          <a:lstStyle/>
          <a:p>
            <a:pPr algn="ctr"/>
            <a:r>
              <a:rPr lang="en-US" sz="5400" b="1" cap="none" spc="0"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rPr>
              <a:t>Disadvantage:</a:t>
            </a:r>
            <a:endParaRPr lang="ar-SA" sz="5400" b="1" cap="none" spc="0"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endParaRPr>
          </a:p>
        </p:txBody>
      </p:sp>
      <p:sp>
        <p:nvSpPr>
          <p:cNvPr id="7" name="مربع نص 6"/>
          <p:cNvSpPr txBox="1"/>
          <p:nvPr/>
        </p:nvSpPr>
        <p:spPr>
          <a:xfrm>
            <a:off x="714348" y="2000240"/>
            <a:ext cx="8072494" cy="1231106"/>
          </a:xfrm>
          <a:prstGeom prst="rect">
            <a:avLst/>
          </a:prstGeom>
          <a:noFill/>
        </p:spPr>
        <p:txBody>
          <a:bodyPr wrap="square" rtlCol="1">
            <a:spAutoFit/>
          </a:bodyPr>
          <a:lstStyle/>
          <a:p>
            <a:pPr algn="l"/>
            <a:r>
              <a:rPr lang="en-US" sz="2800" dirty="0" smtClean="0"/>
              <a:t>♣ It provides learners with explicit guidance about how to correct their errors.</a:t>
            </a:r>
            <a:endParaRPr lang="en-US" sz="2400" dirty="0" smtClean="0"/>
          </a:p>
          <a:p>
            <a:endParaRPr lang="ar-SA" dirty="0"/>
          </a:p>
        </p:txBody>
      </p:sp>
    </p:spTree>
  </p:cSld>
  <p:clrMapOvr>
    <a:masterClrMapping/>
  </p:clrMapOvr>
  <p:transition spd="slow">
    <p:wip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00034" y="2143116"/>
            <a:ext cx="8001056" cy="3385542"/>
          </a:xfrm>
          <a:prstGeom prst="rect">
            <a:avLst/>
          </a:prstGeom>
          <a:noFill/>
        </p:spPr>
        <p:txBody>
          <a:bodyPr wrap="square" rtlCol="1">
            <a:spAutoFit/>
          </a:bodyPr>
          <a:lstStyle/>
          <a:p>
            <a:pPr algn="l" rtl="0"/>
            <a:r>
              <a:rPr lang="en-US" sz="2800" dirty="0" smtClean="0"/>
              <a:t>It involves indicating that the student has made an error but without actually correcting it. This can be done by underlining the errors or using cursors to show omissions in the students text or by placing a cross in the margin next to the line containing the error. In effect, this entails deciding whether or not to show the precise location of the error.</a:t>
            </a:r>
          </a:p>
          <a:p>
            <a:endParaRPr lang="ar-SA" dirty="0"/>
          </a:p>
        </p:txBody>
      </p:sp>
      <p:sp>
        <p:nvSpPr>
          <p:cNvPr id="3" name="مستطيل 2"/>
          <p:cNvSpPr/>
          <p:nvPr/>
        </p:nvSpPr>
        <p:spPr>
          <a:xfrm>
            <a:off x="571472" y="857232"/>
            <a:ext cx="4517840" cy="923330"/>
          </a:xfrm>
          <a:prstGeom prst="rect">
            <a:avLst/>
          </a:prstGeom>
          <a:noFill/>
        </p:spPr>
        <p:txBody>
          <a:bodyPr wrap="none" lIns="91440" tIns="45720" rIns="91440" bIns="45720">
            <a:spAutoFit/>
          </a:bodyPr>
          <a:lstStyle/>
          <a:p>
            <a:pPr algn="ctr"/>
            <a:r>
              <a:rPr lang="en-US" sz="5400" b="1" cap="none" spc="0" dirty="0" smtClean="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rPr>
              <a:t>2. Indirect CF</a:t>
            </a:r>
            <a:endParaRPr lang="ar-SA" sz="5400" b="1" cap="none" spc="0" dirty="0">
              <a:ln w="10541" cmpd="sng">
                <a:solidFill>
                  <a:schemeClr val="accent1">
                    <a:shade val="88000"/>
                    <a:satMod val="110000"/>
                  </a:schemeClr>
                </a:solidFill>
                <a:prstDash val="solid"/>
              </a:ln>
              <a:gradFill>
                <a:gsLst>
                  <a:gs pos="0">
                    <a:schemeClr val="accent1">
                      <a:tint val="40000"/>
                      <a:satMod val="250000"/>
                    </a:schemeClr>
                  </a:gs>
                  <a:gs pos="9000">
                    <a:schemeClr val="accent1">
                      <a:tint val="52000"/>
                      <a:satMod val="300000"/>
                    </a:schemeClr>
                  </a:gs>
                  <a:gs pos="50000">
                    <a:schemeClr val="accent1">
                      <a:shade val="20000"/>
                      <a:satMod val="300000"/>
                    </a:schemeClr>
                  </a:gs>
                  <a:gs pos="79000">
                    <a:schemeClr val="accent1">
                      <a:tint val="52000"/>
                      <a:satMod val="300000"/>
                    </a:schemeClr>
                  </a:gs>
                  <a:gs pos="100000">
                    <a:schemeClr val="accent1">
                      <a:tint val="40000"/>
                      <a:satMod val="250000"/>
                    </a:schemeClr>
                  </a:gs>
                </a:gsLst>
                <a:lin ang="5400000"/>
              </a:gradFill>
              <a:effectLst/>
            </a:endParaRPr>
          </a:p>
        </p:txBody>
      </p:sp>
    </p:spTree>
  </p:cSld>
  <p:clrMapOvr>
    <a:masterClrMapping/>
  </p:clrMapOvr>
  <p:transition spd="slow">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642910" y="1428736"/>
            <a:ext cx="8072494" cy="4451748"/>
          </a:xfrm>
          <a:prstGeom prst="rect">
            <a:avLst/>
          </a:prstGeom>
          <a:noFill/>
        </p:spPr>
        <p:txBody>
          <a:bodyPr wrap="square" rtlCol="1">
            <a:spAutoFit/>
          </a:bodyPr>
          <a:lstStyle/>
          <a:p>
            <a:pPr algn="l" rtl="0"/>
            <a:r>
              <a:rPr lang="en-US" sz="3200" b="1" dirty="0" smtClean="0"/>
              <a:t>An example</a:t>
            </a:r>
          </a:p>
          <a:p>
            <a:pPr algn="l" rtl="0"/>
            <a:endParaRPr lang="en-US" sz="3200" dirty="0" smtClean="0"/>
          </a:p>
          <a:p>
            <a:pPr algn="l" rtl="0"/>
            <a:r>
              <a:rPr lang="en-US" sz="3200" dirty="0" smtClean="0"/>
              <a:t>A dog stole </a:t>
            </a:r>
            <a:r>
              <a:rPr lang="en-US" sz="3200" b="1" dirty="0" smtClean="0"/>
              <a:t>×</a:t>
            </a:r>
            <a:r>
              <a:rPr lang="en-US" sz="3200" dirty="0" smtClean="0"/>
              <a:t> bone from </a:t>
            </a:r>
            <a:r>
              <a:rPr lang="en-US" sz="3200" b="1" dirty="0" smtClean="0"/>
              <a:t>×</a:t>
            </a:r>
            <a:r>
              <a:rPr lang="en-US" sz="3200" dirty="0" smtClean="0"/>
              <a:t> butcher. He escaped with having the bone. When the dog was going </a:t>
            </a:r>
            <a:r>
              <a:rPr lang="en-US" sz="3200" b="1" dirty="0" smtClean="0"/>
              <a:t>×</a:t>
            </a:r>
            <a:r>
              <a:rPr lang="en-US" sz="3200" dirty="0" smtClean="0"/>
              <a:t> through </a:t>
            </a:r>
            <a:r>
              <a:rPr lang="en-US" sz="3200" b="1" dirty="0" smtClean="0"/>
              <a:t>×</a:t>
            </a:r>
            <a:r>
              <a:rPr lang="en-US" sz="3200" dirty="0" smtClean="0"/>
              <a:t> </a:t>
            </a:r>
            <a:r>
              <a:rPr lang="en-US" sz="3200" b="1" dirty="0" smtClean="0"/>
              <a:t>×</a:t>
            </a:r>
            <a:r>
              <a:rPr lang="en-US" sz="3200" dirty="0" smtClean="0"/>
              <a:t> bridge he found </a:t>
            </a:r>
            <a:r>
              <a:rPr lang="en-US" sz="3200" b="1" dirty="0" smtClean="0"/>
              <a:t>×</a:t>
            </a:r>
            <a:r>
              <a:rPr lang="en-US" sz="3200" dirty="0" smtClean="0"/>
              <a:t> in the river.</a:t>
            </a:r>
          </a:p>
          <a:p>
            <a:pPr algn="l" rtl="0"/>
            <a:r>
              <a:rPr lang="en-US" sz="3200" b="1" dirty="0" smtClean="0"/>
              <a:t>×</a:t>
            </a:r>
            <a:r>
              <a:rPr lang="en-US" sz="3200" dirty="0" smtClean="0"/>
              <a:t> ═ </a:t>
            </a:r>
            <a:r>
              <a:rPr lang="fr-FR" sz="3200" dirty="0" err="1" smtClean="0"/>
              <a:t>missing</a:t>
            </a:r>
            <a:r>
              <a:rPr lang="fr-FR" sz="3200" dirty="0" smtClean="0"/>
              <a:t> </a:t>
            </a:r>
            <a:r>
              <a:rPr lang="fr-FR" sz="3200" dirty="0" err="1" smtClean="0"/>
              <a:t>word</a:t>
            </a:r>
            <a:endParaRPr lang="en-US" sz="3200" dirty="0" smtClean="0"/>
          </a:p>
          <a:p>
            <a:pPr algn="l" rtl="0"/>
            <a:r>
              <a:rPr lang="fr-FR" sz="3200" b="1" dirty="0" smtClean="0"/>
              <a:t>×</a:t>
            </a:r>
            <a:r>
              <a:rPr lang="fr-FR" sz="3200" dirty="0" smtClean="0"/>
              <a:t>-------× </a:t>
            </a:r>
            <a:r>
              <a:rPr lang="en-US" sz="3200" dirty="0" smtClean="0"/>
              <a:t>═ wrong word </a:t>
            </a:r>
          </a:p>
          <a:p>
            <a:endParaRPr lang="ar-SA" dirty="0"/>
          </a:p>
        </p:txBody>
      </p:sp>
    </p:spTree>
  </p:cSld>
  <p:clrMapOvr>
    <a:masterClrMapping/>
  </p:clrMapOvr>
  <p:transition spd="slow">
    <p:wheel spokes="8"/>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500034" y="2000240"/>
            <a:ext cx="8143932" cy="3170099"/>
          </a:xfrm>
          <a:prstGeom prst="rect">
            <a:avLst/>
          </a:prstGeom>
          <a:noFill/>
        </p:spPr>
        <p:txBody>
          <a:bodyPr wrap="square" rtlCol="1">
            <a:spAutoFit/>
          </a:bodyPr>
          <a:lstStyle/>
          <a:p>
            <a:pPr algn="l" rtl="0"/>
            <a:r>
              <a:rPr lang="en-US" sz="4000" dirty="0" smtClean="0"/>
              <a:t>E</a:t>
            </a:r>
            <a:r>
              <a:rPr lang="fr-FR" sz="4000" dirty="0" smtClean="0"/>
              <a:t>A </a:t>
            </a:r>
            <a:r>
              <a:rPr lang="fr-FR" sz="4000" dirty="0" err="1" smtClean="0"/>
              <a:t>is</a:t>
            </a:r>
            <a:r>
              <a:rPr lang="fr-FR" sz="4000" dirty="0" smtClean="0"/>
              <a:t> the </a:t>
            </a:r>
            <a:r>
              <a:rPr lang="fr-FR" sz="4000" dirty="0" err="1" smtClean="0"/>
              <a:t>study</a:t>
            </a:r>
            <a:r>
              <a:rPr lang="fr-FR" sz="4000" dirty="0" smtClean="0"/>
              <a:t> of </a:t>
            </a:r>
            <a:r>
              <a:rPr lang="fr-FR" sz="4000" dirty="0" err="1" smtClean="0"/>
              <a:t>errors</a:t>
            </a:r>
            <a:r>
              <a:rPr lang="fr-FR" sz="4000" dirty="0" smtClean="0"/>
              <a:t> made by a group of people </a:t>
            </a:r>
            <a:r>
              <a:rPr lang="fr-FR" sz="4000" dirty="0" err="1" smtClean="0"/>
              <a:t>who</a:t>
            </a:r>
            <a:r>
              <a:rPr lang="fr-FR" sz="4000" dirty="0" smtClean="0"/>
              <a:t> </a:t>
            </a:r>
            <a:r>
              <a:rPr lang="fr-FR" sz="4000" dirty="0" err="1" smtClean="0"/>
              <a:t>share</a:t>
            </a:r>
            <a:r>
              <a:rPr lang="fr-FR" sz="4000" dirty="0" smtClean="0"/>
              <a:t> the </a:t>
            </a:r>
            <a:r>
              <a:rPr lang="fr-FR" sz="4000" dirty="0" err="1" smtClean="0"/>
              <a:t>same</a:t>
            </a:r>
            <a:r>
              <a:rPr lang="fr-FR" sz="4000" dirty="0" smtClean="0"/>
              <a:t> </a:t>
            </a:r>
            <a:r>
              <a:rPr lang="fr-FR" sz="4000" dirty="0" err="1" smtClean="0"/>
              <a:t>mother</a:t>
            </a:r>
            <a:r>
              <a:rPr lang="fr-FR" sz="4000" dirty="0" smtClean="0"/>
              <a:t> </a:t>
            </a:r>
            <a:r>
              <a:rPr lang="fr-FR" sz="4000" dirty="0" err="1" smtClean="0"/>
              <a:t>tongue</a:t>
            </a:r>
            <a:r>
              <a:rPr lang="fr-FR" sz="4000" dirty="0" smtClean="0"/>
              <a:t> </a:t>
            </a:r>
            <a:r>
              <a:rPr lang="fr-FR" sz="4000" dirty="0" err="1" smtClean="0"/>
              <a:t>when</a:t>
            </a:r>
            <a:r>
              <a:rPr lang="fr-FR" sz="4000" dirty="0" smtClean="0"/>
              <a:t> </a:t>
            </a:r>
            <a:r>
              <a:rPr lang="fr-FR" sz="4000" dirty="0" err="1" smtClean="0"/>
              <a:t>studying</a:t>
            </a:r>
            <a:r>
              <a:rPr lang="fr-FR" sz="4000" dirty="0" smtClean="0"/>
              <a:t> a second or </a:t>
            </a:r>
            <a:r>
              <a:rPr lang="fr-FR" sz="4000" dirty="0" err="1" smtClean="0"/>
              <a:t>third</a:t>
            </a:r>
            <a:r>
              <a:rPr lang="fr-FR" sz="4000" dirty="0" smtClean="0"/>
              <a:t> </a:t>
            </a:r>
            <a:r>
              <a:rPr lang="fr-FR" sz="4000" dirty="0" err="1" smtClean="0"/>
              <a:t>language</a:t>
            </a:r>
            <a:r>
              <a:rPr lang="fr-FR" sz="4000" dirty="0" smtClean="0"/>
              <a:t>.</a:t>
            </a:r>
            <a:endParaRPr lang="ar-SA" sz="4000" dirty="0"/>
          </a:p>
        </p:txBody>
      </p:sp>
      <p:sp>
        <p:nvSpPr>
          <p:cNvPr id="3" name="مستطيل 2"/>
          <p:cNvSpPr/>
          <p:nvPr/>
        </p:nvSpPr>
        <p:spPr>
          <a:xfrm>
            <a:off x="1214414" y="285728"/>
            <a:ext cx="6234399" cy="1323439"/>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fr-FR" sz="4000" b="1" dirty="0" smtClean="0">
                <a:ln w="11430"/>
                <a:solidFill>
                  <a:srgbClr val="FF0000"/>
                </a:solidFill>
                <a:effectLst>
                  <a:outerShdw blurRad="80000" dist="40000" dir="5040000" algn="tl">
                    <a:srgbClr val="000000">
                      <a:alpha val="30000"/>
                    </a:srgbClr>
                  </a:outerShdw>
                </a:effectLst>
              </a:rPr>
              <a:t>2. </a:t>
            </a:r>
            <a:r>
              <a:rPr lang="fr-FR" sz="4000" b="1" dirty="0" err="1" smtClean="0">
                <a:ln w="11430"/>
                <a:solidFill>
                  <a:srgbClr val="FF0000"/>
                </a:solidFill>
                <a:effectLst>
                  <a:outerShdw blurRad="80000" dist="40000" dir="5040000" algn="tl">
                    <a:srgbClr val="000000">
                      <a:alpha val="30000"/>
                    </a:srgbClr>
                  </a:outerShdw>
                </a:effectLst>
              </a:rPr>
              <a:t>What</a:t>
            </a:r>
            <a:r>
              <a:rPr lang="fr-FR" sz="4000" b="1" dirty="0" smtClean="0">
                <a:ln w="11430"/>
                <a:solidFill>
                  <a:srgbClr val="FF0000"/>
                </a:solidFill>
                <a:effectLst>
                  <a:outerShdw blurRad="80000" dist="40000" dir="5040000" algn="tl">
                    <a:srgbClr val="000000">
                      <a:alpha val="30000"/>
                    </a:srgbClr>
                  </a:outerShdw>
                </a:effectLst>
              </a:rPr>
              <a:t> </a:t>
            </a:r>
            <a:r>
              <a:rPr lang="fr-FR" sz="4000" b="1" dirty="0" err="1" smtClean="0">
                <a:ln w="11430"/>
                <a:solidFill>
                  <a:srgbClr val="FF0000"/>
                </a:solidFill>
                <a:effectLst>
                  <a:outerShdw blurRad="80000" dist="40000" dir="5040000" algn="tl">
                    <a:srgbClr val="000000">
                      <a:alpha val="30000"/>
                    </a:srgbClr>
                  </a:outerShdw>
                </a:effectLst>
              </a:rPr>
              <a:t>is</a:t>
            </a:r>
            <a:r>
              <a:rPr lang="fr-FR" sz="4000" b="1" dirty="0" smtClean="0">
                <a:ln w="11430"/>
                <a:solidFill>
                  <a:srgbClr val="FF0000"/>
                </a:solidFill>
                <a:effectLst>
                  <a:outerShdw blurRad="80000" dist="40000" dir="5040000" algn="tl">
                    <a:srgbClr val="000000">
                      <a:alpha val="30000"/>
                    </a:srgbClr>
                  </a:outerShdw>
                </a:effectLst>
              </a:rPr>
              <a:t> </a:t>
            </a:r>
            <a:r>
              <a:rPr lang="fr-FR" sz="4000" b="1" dirty="0" err="1" smtClean="0">
                <a:ln w="11430"/>
                <a:solidFill>
                  <a:srgbClr val="FF0000"/>
                </a:solidFill>
                <a:effectLst>
                  <a:outerShdw blurRad="80000" dist="40000" dir="5040000" algn="tl">
                    <a:srgbClr val="000000">
                      <a:alpha val="30000"/>
                    </a:srgbClr>
                  </a:outerShdw>
                </a:effectLst>
              </a:rPr>
              <a:t>error</a:t>
            </a:r>
            <a:r>
              <a:rPr lang="fr-FR" sz="4000" b="1" dirty="0" smtClean="0">
                <a:ln w="11430"/>
                <a:solidFill>
                  <a:srgbClr val="FF0000"/>
                </a:solidFill>
                <a:effectLst>
                  <a:outerShdw blurRad="80000" dist="40000" dir="5040000" algn="tl">
                    <a:srgbClr val="000000">
                      <a:alpha val="30000"/>
                    </a:srgbClr>
                  </a:outerShdw>
                </a:effectLst>
              </a:rPr>
              <a:t> </a:t>
            </a:r>
            <a:r>
              <a:rPr lang="fr-FR" sz="4000" b="1" dirty="0" err="1" smtClean="0">
                <a:ln w="11430"/>
                <a:solidFill>
                  <a:srgbClr val="FF0000"/>
                </a:solidFill>
                <a:effectLst>
                  <a:outerShdw blurRad="80000" dist="40000" dir="5040000" algn="tl">
                    <a:srgbClr val="000000">
                      <a:alpha val="30000"/>
                    </a:srgbClr>
                  </a:outerShdw>
                </a:effectLst>
              </a:rPr>
              <a:t>analysis</a:t>
            </a:r>
            <a:r>
              <a:rPr lang="fr-FR" sz="4000" b="1" dirty="0" smtClean="0">
                <a:ln w="11430"/>
                <a:solidFill>
                  <a:srgbClr val="FF0000"/>
                </a:solidFill>
                <a:effectLst>
                  <a:outerShdw blurRad="80000" dist="40000" dir="5040000" algn="tl">
                    <a:srgbClr val="000000">
                      <a:alpha val="30000"/>
                    </a:srgbClr>
                  </a:outerShdw>
                </a:effectLst>
              </a:rPr>
              <a:t>?</a:t>
            </a:r>
          </a:p>
          <a:p>
            <a:pPr algn="ctr"/>
            <a:endParaRPr lang="ar-SA"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ransition spd="slow">
    <p:wipe dir="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20" y="856357"/>
            <a:ext cx="8501122" cy="6001643"/>
          </a:xfrm>
          <a:prstGeom prst="rect">
            <a:avLst/>
          </a:prstGeom>
          <a:noFill/>
        </p:spPr>
        <p:txBody>
          <a:bodyPr wrap="square" rtlCol="1">
            <a:spAutoFit/>
          </a:bodyPr>
          <a:lstStyle/>
          <a:p>
            <a:pPr algn="l" rtl="0"/>
            <a:r>
              <a:rPr lang="en-US" sz="3200" b="1" dirty="0" smtClean="0">
                <a:solidFill>
                  <a:srgbClr val="FF0000"/>
                </a:solidFill>
              </a:rPr>
              <a:t>Advantages:</a:t>
            </a:r>
            <a:endParaRPr lang="en-US" sz="3200" dirty="0" smtClean="0">
              <a:solidFill>
                <a:srgbClr val="FF0000"/>
              </a:solidFill>
            </a:endParaRPr>
          </a:p>
          <a:p>
            <a:pPr algn="l" rtl="0"/>
            <a:r>
              <a:rPr lang="en-US" sz="3200" dirty="0" smtClean="0"/>
              <a:t>♣ It caters to guided learning and problem solving and encourages students to reflect about linguistic forms.</a:t>
            </a:r>
          </a:p>
          <a:p>
            <a:pPr algn="l" rtl="0"/>
            <a:r>
              <a:rPr lang="en-US" sz="3200" dirty="0" smtClean="0"/>
              <a:t>♣ It has been considered more likely to lead to long-term learning.</a:t>
            </a:r>
          </a:p>
          <a:p>
            <a:pPr algn="l" rtl="0"/>
            <a:r>
              <a:rPr lang="en-US" sz="3200" b="1" dirty="0" err="1" smtClean="0">
                <a:solidFill>
                  <a:srgbClr val="FF0000"/>
                </a:solidFill>
              </a:rPr>
              <a:t>Dis</a:t>
            </a:r>
            <a:r>
              <a:rPr lang="fr-FR" sz="3200" b="1" dirty="0" err="1" smtClean="0">
                <a:solidFill>
                  <a:srgbClr val="FF0000"/>
                </a:solidFill>
              </a:rPr>
              <a:t>advantages</a:t>
            </a:r>
            <a:r>
              <a:rPr lang="fr-FR" sz="3200" dirty="0" smtClean="0">
                <a:solidFill>
                  <a:srgbClr val="FF0000"/>
                </a:solidFill>
              </a:rPr>
              <a:t>:</a:t>
            </a:r>
            <a:endParaRPr lang="en-US" sz="3200" dirty="0" smtClean="0">
              <a:solidFill>
                <a:srgbClr val="FF0000"/>
              </a:solidFill>
            </a:endParaRPr>
          </a:p>
          <a:p>
            <a:pPr algn="l" rtl="0"/>
            <a:r>
              <a:rPr lang="en-US" sz="3200" dirty="0" smtClean="0"/>
              <a:t>♣ Learners can't correct if they don't know the correct form.</a:t>
            </a:r>
          </a:p>
          <a:p>
            <a:pPr algn="l" rtl="0"/>
            <a:r>
              <a:rPr lang="en-US" sz="3200" dirty="0" smtClean="0"/>
              <a:t>♣ Learners may be able to correct but will not be certain that they are correct.</a:t>
            </a:r>
          </a:p>
          <a:p>
            <a:pPr algn="l"/>
            <a:endParaRPr lang="ar-SA" sz="3200" dirty="0"/>
          </a:p>
        </p:txBody>
      </p:sp>
    </p:spTree>
  </p:cSld>
  <p:clrMapOvr>
    <a:masterClrMapping/>
  </p:clrMapOvr>
  <p:transition spd="slow">
    <p:circl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357158" y="1857364"/>
            <a:ext cx="8501122" cy="4308872"/>
          </a:xfrm>
          <a:prstGeom prst="rect">
            <a:avLst/>
          </a:prstGeom>
          <a:noFill/>
        </p:spPr>
        <p:txBody>
          <a:bodyPr wrap="square" rtlCol="1">
            <a:spAutoFit/>
          </a:bodyPr>
          <a:lstStyle/>
          <a:p>
            <a:pPr algn="l" rtl="0"/>
            <a:endParaRPr lang="en-US" sz="3200" dirty="0" smtClean="0"/>
          </a:p>
          <a:p>
            <a:pPr algn="l" rtl="0"/>
            <a:r>
              <a:rPr lang="en-US" sz="3200" dirty="0" smtClean="0"/>
              <a:t>This involves providing learners with some form of explicit comment about the nature of all errors they have made:</a:t>
            </a:r>
          </a:p>
          <a:p>
            <a:pPr algn="l" rtl="0"/>
            <a:r>
              <a:rPr lang="en-US" sz="3200" dirty="0" smtClean="0"/>
              <a:t>Using of error codes (abbreviated labels)</a:t>
            </a:r>
          </a:p>
          <a:p>
            <a:pPr algn="l" rtl="0"/>
            <a:r>
              <a:rPr lang="en-US" sz="3200" dirty="0" err="1" smtClean="0"/>
              <a:t>Metalinguistic</a:t>
            </a:r>
            <a:r>
              <a:rPr lang="en-US" sz="3200" dirty="0" smtClean="0"/>
              <a:t> explanations of their errors( e.g. numbering errors and providing </a:t>
            </a:r>
            <a:r>
              <a:rPr lang="en-US" sz="3200" dirty="0" err="1" smtClean="0"/>
              <a:t>metalinguistic</a:t>
            </a:r>
            <a:r>
              <a:rPr lang="en-US" sz="3200" dirty="0" smtClean="0"/>
              <a:t> comments at the end the text).</a:t>
            </a:r>
          </a:p>
          <a:p>
            <a:endParaRPr lang="ar-SA" dirty="0"/>
          </a:p>
        </p:txBody>
      </p:sp>
      <p:sp>
        <p:nvSpPr>
          <p:cNvPr id="3" name="مستطيل 2"/>
          <p:cNvSpPr/>
          <p:nvPr/>
        </p:nvSpPr>
        <p:spPr>
          <a:xfrm>
            <a:off x="285720" y="642918"/>
            <a:ext cx="7364580" cy="923330"/>
          </a:xfrm>
          <a:prstGeom prst="rect">
            <a:avLst/>
          </a:prstGeom>
          <a:noFill/>
        </p:spPr>
        <p:txBody>
          <a:bodyPr wrap="none" lIns="91440" tIns="45720" rIns="91440" bIns="45720">
            <a:spAutoFit/>
          </a:bodyPr>
          <a:lstStyle/>
          <a:p>
            <a:pPr algn="ct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3. </a:t>
            </a:r>
            <a:r>
              <a:rPr lang="en-US" sz="5400" b="1" cap="none" spc="300" dirty="0" err="1"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Metalinguistic</a:t>
            </a:r>
            <a:r>
              <a:rPr lang="en-US" sz="5400" b="1" cap="none"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rPr>
              <a:t> CF</a:t>
            </a:r>
            <a:endParaRPr lang="ar-SA" sz="5400" b="1" cap="none" spc="300" dirty="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endParaRPr>
          </a:p>
        </p:txBody>
      </p:sp>
    </p:spTree>
  </p:cSld>
  <p:clrMapOvr>
    <a:masterClrMapping/>
  </p:clrMapOvr>
  <p:transition spd="slow">
    <p:newsflash/>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20" y="2357430"/>
            <a:ext cx="8429684" cy="3046988"/>
          </a:xfrm>
          <a:prstGeom prst="rect">
            <a:avLst/>
          </a:prstGeom>
          <a:noFill/>
        </p:spPr>
        <p:txBody>
          <a:bodyPr wrap="square" rtlCol="1">
            <a:spAutoFit/>
          </a:bodyPr>
          <a:lstStyle/>
          <a:p>
            <a:pPr marL="514350" indent="-514350" algn="l" rtl="0">
              <a:buAutoNum type="arabicPeriod"/>
            </a:pPr>
            <a:r>
              <a:rPr lang="en-US" sz="3200" b="1" dirty="0" smtClean="0"/>
              <a:t>Art. x3; WW     </a:t>
            </a:r>
            <a:r>
              <a:rPr lang="en-US" sz="3200" dirty="0" smtClean="0"/>
              <a:t>A dog stole bone from butcher. He escaped with having bone.</a:t>
            </a:r>
          </a:p>
          <a:p>
            <a:pPr marL="514350" indent="-514350" algn="l" rtl="0"/>
            <a:endParaRPr lang="en-US" sz="3200" dirty="0" smtClean="0"/>
          </a:p>
          <a:p>
            <a:pPr algn="l" rtl="0"/>
            <a:r>
              <a:rPr lang="en-US" sz="3200" dirty="0" smtClean="0"/>
              <a:t>2. A dog stole </a:t>
            </a:r>
            <a:r>
              <a:rPr lang="en-US" sz="3200" b="1" baseline="30000" dirty="0" smtClean="0"/>
              <a:t>art </a:t>
            </a:r>
            <a:r>
              <a:rPr lang="en-US" sz="3200" dirty="0" smtClean="0"/>
              <a:t>bone from </a:t>
            </a:r>
            <a:r>
              <a:rPr lang="en-US" sz="3200" b="1" baseline="30000" dirty="0" smtClean="0"/>
              <a:t>art</a:t>
            </a:r>
            <a:r>
              <a:rPr lang="en-US" sz="3200" baseline="30000" dirty="0" smtClean="0"/>
              <a:t> </a:t>
            </a:r>
            <a:r>
              <a:rPr lang="en-US" sz="3200" dirty="0" smtClean="0"/>
              <a:t>butcher. He escaped with </a:t>
            </a:r>
            <a:r>
              <a:rPr lang="en-US" sz="3200" b="1" baseline="30000" dirty="0" err="1" smtClean="0"/>
              <a:t>ww</a:t>
            </a:r>
            <a:r>
              <a:rPr lang="en-US" sz="3200" dirty="0" err="1" smtClean="0"/>
              <a:t>having</a:t>
            </a:r>
            <a:r>
              <a:rPr lang="en-US" sz="3200" dirty="0" smtClean="0"/>
              <a:t> </a:t>
            </a:r>
            <a:r>
              <a:rPr lang="en-US" sz="3200" b="1" baseline="30000" dirty="0" smtClean="0"/>
              <a:t>art</a:t>
            </a:r>
            <a:r>
              <a:rPr lang="en-US" sz="3200" dirty="0" smtClean="0"/>
              <a:t> bone.</a:t>
            </a:r>
          </a:p>
          <a:p>
            <a:pPr algn="l"/>
            <a:endParaRPr lang="ar-SA" sz="3200" dirty="0"/>
          </a:p>
        </p:txBody>
      </p:sp>
      <p:sp>
        <p:nvSpPr>
          <p:cNvPr id="3" name="مستطيل 2"/>
          <p:cNvSpPr/>
          <p:nvPr/>
        </p:nvSpPr>
        <p:spPr>
          <a:xfrm>
            <a:off x="357158" y="1000108"/>
            <a:ext cx="6408293" cy="707886"/>
          </a:xfrm>
          <a:prstGeom prst="rect">
            <a:avLst/>
          </a:prstGeom>
          <a:noFill/>
        </p:spPr>
        <p:txBody>
          <a:bodyPr wrap="none" lIns="91440" tIns="45720" rIns="91440" bIns="45720">
            <a:spAutoFit/>
            <a:scene3d>
              <a:camera prst="orthographicFront"/>
              <a:lightRig rig="glow" dir="tl">
                <a:rot lat="0" lon="0" rev="5400000"/>
              </a:lightRig>
            </a:scene3d>
            <a:sp3d contourW="12700">
              <a:bevelT w="25400" h="25400"/>
              <a:contourClr>
                <a:schemeClr val="accent6">
                  <a:shade val="73000"/>
                </a:schemeClr>
              </a:contourClr>
            </a:sp3d>
          </a:bodyPr>
          <a:lstStyle/>
          <a:p>
            <a:pPr algn="ctr"/>
            <a:r>
              <a:rPr lang="en-US" sz="4000" b="1" cap="none" spc="0" dirty="0" smtClean="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rPr>
              <a:t>Examples of an error code</a:t>
            </a:r>
            <a:endParaRPr lang="ar-SA" sz="4000" b="1" cap="none" spc="0" dirty="0">
              <a:ln w="11430"/>
              <a:gradFill>
                <a:gsLst>
                  <a:gs pos="0">
                    <a:schemeClr val="accent6">
                      <a:tint val="90000"/>
                      <a:satMod val="120000"/>
                    </a:schemeClr>
                  </a:gs>
                  <a:gs pos="25000">
                    <a:schemeClr val="accent6">
                      <a:tint val="93000"/>
                      <a:satMod val="120000"/>
                    </a:schemeClr>
                  </a:gs>
                  <a:gs pos="50000">
                    <a:schemeClr val="accent6">
                      <a:shade val="89000"/>
                      <a:satMod val="110000"/>
                    </a:schemeClr>
                  </a:gs>
                  <a:gs pos="75000">
                    <a:schemeClr val="accent6">
                      <a:tint val="93000"/>
                      <a:satMod val="120000"/>
                    </a:schemeClr>
                  </a:gs>
                  <a:gs pos="100000">
                    <a:schemeClr val="accent6">
                      <a:tint val="90000"/>
                      <a:satMod val="120000"/>
                    </a:schemeClr>
                  </a:gs>
                </a:gsLst>
                <a:lin ang="5400000"/>
              </a:gradFill>
              <a:effectLst>
                <a:outerShdw blurRad="80000" dist="40000" dir="5040000" algn="tl">
                  <a:srgbClr val="000000">
                    <a:alpha val="30000"/>
                  </a:srgbClr>
                </a:outerShdw>
              </a:effectLst>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85720" y="2214554"/>
            <a:ext cx="8429684" cy="4062651"/>
          </a:xfrm>
          <a:prstGeom prst="rect">
            <a:avLst/>
          </a:prstGeom>
          <a:noFill/>
        </p:spPr>
        <p:txBody>
          <a:bodyPr wrap="square" rtlCol="1">
            <a:spAutoFit/>
          </a:bodyPr>
          <a:lstStyle/>
          <a:p>
            <a:pPr algn="l" rtl="0"/>
            <a:r>
              <a:rPr lang="en-US" sz="2400" dirty="0" smtClean="0"/>
              <a:t>A dog stole </a:t>
            </a:r>
            <a:r>
              <a:rPr lang="en-US" sz="2400" b="1" baseline="30000" dirty="0" smtClean="0"/>
              <a:t>(1)</a:t>
            </a:r>
            <a:r>
              <a:rPr lang="en-US" sz="2400" dirty="0" smtClean="0"/>
              <a:t>bone from </a:t>
            </a:r>
            <a:r>
              <a:rPr lang="en-US" sz="2400" b="1" baseline="30000" dirty="0" smtClean="0"/>
              <a:t>(2)</a:t>
            </a:r>
            <a:r>
              <a:rPr lang="en-US" sz="2400" dirty="0" smtClean="0"/>
              <a:t>butcher. He escaped with having </a:t>
            </a:r>
            <a:r>
              <a:rPr lang="en-US" sz="2400" b="1" baseline="30000" dirty="0" smtClean="0"/>
              <a:t>(3)</a:t>
            </a:r>
            <a:r>
              <a:rPr lang="en-US" sz="2400" dirty="0" smtClean="0"/>
              <a:t>bone. When the dog was going </a:t>
            </a:r>
            <a:r>
              <a:rPr lang="en-US" sz="2400" b="1" baseline="30000" dirty="0" smtClean="0"/>
              <a:t>(4)</a:t>
            </a:r>
            <a:r>
              <a:rPr lang="en-US" sz="2400" dirty="0" smtClean="0"/>
              <a:t>through </a:t>
            </a:r>
            <a:r>
              <a:rPr lang="en-US" sz="2400" b="1" baseline="30000" dirty="0" smtClean="0"/>
              <a:t>(5)</a:t>
            </a:r>
            <a:r>
              <a:rPr lang="en-US" sz="2400" dirty="0" smtClean="0"/>
              <a:t>bridge over </a:t>
            </a:r>
            <a:r>
              <a:rPr lang="en-US" sz="2400" b="1" baseline="30000" dirty="0" smtClean="0"/>
              <a:t>(6)</a:t>
            </a:r>
            <a:r>
              <a:rPr lang="en-US" sz="2400" dirty="0" smtClean="0"/>
              <a:t>the river he found </a:t>
            </a:r>
            <a:r>
              <a:rPr lang="en-US" sz="2400" b="1" baseline="30000" dirty="0" smtClean="0"/>
              <a:t>(7)</a:t>
            </a:r>
            <a:r>
              <a:rPr lang="en-US" sz="2400" dirty="0" smtClean="0"/>
              <a:t>dog in the river.</a:t>
            </a:r>
          </a:p>
          <a:p>
            <a:pPr algn="l" rtl="0"/>
            <a:r>
              <a:rPr lang="en-US" sz="2400" dirty="0" smtClean="0"/>
              <a:t>(1), (2), (5), (6)- you need 'a' before the noun when a person or thing is mentioned for the first time.</a:t>
            </a:r>
          </a:p>
          <a:p>
            <a:pPr algn="l" rtl="0"/>
            <a:r>
              <a:rPr lang="en-US" sz="2400" dirty="0" smtClean="0"/>
              <a:t>(3), (7)- you need 'the' before the noun when the person or thing has been mentioned previously.</a:t>
            </a:r>
          </a:p>
          <a:p>
            <a:pPr algn="l" rtl="0"/>
            <a:r>
              <a:rPr lang="en-US" sz="2400" dirty="0" smtClean="0"/>
              <a:t>(4)- you need 'over' when you go across the surface of something; you use through when you go inside something (e.g. 'go through the </a:t>
            </a:r>
            <a:r>
              <a:rPr lang="en-US" sz="2400" dirty="0" err="1" smtClean="0"/>
              <a:t>forset</a:t>
            </a:r>
            <a:r>
              <a:rPr lang="en-US" sz="2400" dirty="0" smtClean="0"/>
              <a:t>').</a:t>
            </a:r>
          </a:p>
          <a:p>
            <a:endParaRPr lang="ar-SA" dirty="0"/>
          </a:p>
        </p:txBody>
      </p:sp>
      <p:sp>
        <p:nvSpPr>
          <p:cNvPr id="3" name="مستطيل 2"/>
          <p:cNvSpPr/>
          <p:nvPr/>
        </p:nvSpPr>
        <p:spPr>
          <a:xfrm>
            <a:off x="-71502" y="1000108"/>
            <a:ext cx="9215502" cy="707886"/>
          </a:xfrm>
          <a:prstGeom prst="rect">
            <a:avLst/>
          </a:prstGeom>
          <a:noFill/>
        </p:spPr>
        <p:txBody>
          <a:bodyPr wrap="square" lIns="91440" tIns="45720" rIns="91440" bIns="45720">
            <a:spAutoFit/>
          </a:bodyPr>
          <a:lstStyle/>
          <a:p>
            <a:pPr algn="ctr"/>
            <a:r>
              <a:rPr lang="en-US" sz="4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Ex</a:t>
            </a:r>
            <a:r>
              <a:rPr lang="fr-FR" sz="4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ample of </a:t>
            </a:r>
            <a:r>
              <a:rPr lang="fr-FR" sz="4000" b="1" cap="none" spc="0" dirty="0" err="1"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metalinguistic</a:t>
            </a:r>
            <a:r>
              <a:rPr lang="fr-FR" sz="4000" b="1" cap="none" spc="0" dirty="0" smtClean="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rPr>
              <a:t> comment</a:t>
            </a:r>
            <a:endParaRPr lang="ar-SA" sz="4000" b="1" cap="none" spc="0" dirty="0">
              <a:ln w="24500" cmpd="dbl">
                <a:solidFill>
                  <a:schemeClr val="accent2">
                    <a:shade val="85000"/>
                    <a:satMod val="155000"/>
                  </a:schemeClr>
                </a:solidFill>
                <a:prstDash val="solid"/>
                <a:miter lim="800000"/>
              </a:ln>
              <a:gradFill>
                <a:gsLst>
                  <a:gs pos="10000">
                    <a:schemeClr val="accent2">
                      <a:tint val="10000"/>
                      <a:satMod val="155000"/>
                    </a:schemeClr>
                  </a:gs>
                  <a:gs pos="60000">
                    <a:schemeClr val="accent2">
                      <a:tint val="30000"/>
                      <a:satMod val="155000"/>
                    </a:schemeClr>
                  </a:gs>
                  <a:gs pos="100000">
                    <a:schemeClr val="accent2">
                      <a:tint val="73000"/>
                      <a:satMod val="155000"/>
                    </a:schemeClr>
                  </a:gs>
                </a:gsLst>
                <a:lin ang="5400000"/>
              </a:gradFill>
              <a:effectLst>
                <a:outerShdw blurRad="38100" dist="38100" dir="7020000" algn="tl">
                  <a:srgbClr val="000000">
                    <a:alpha val="35000"/>
                  </a:srgbClr>
                </a:outerShdw>
              </a:effectLst>
            </a:endParaRPr>
          </a:p>
        </p:txBody>
      </p:sp>
    </p:spTree>
  </p:cSld>
  <p:clrMapOvr>
    <a:masterClrMapping/>
  </p:clrMapOvr>
  <p:transition spd="slow">
    <p:comb/>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خطط انسيابي: شريط مثقب 1"/>
          <p:cNvSpPr/>
          <p:nvPr/>
        </p:nvSpPr>
        <p:spPr>
          <a:xfrm>
            <a:off x="214282" y="1357298"/>
            <a:ext cx="7786742" cy="3643338"/>
          </a:xfrm>
          <a:prstGeom prst="flowChartPunchedTape">
            <a:avLst/>
          </a:prstGeom>
          <a:solidFill>
            <a:srgbClr val="92D050"/>
          </a:solidFill>
          <a:ln>
            <a:noFill/>
          </a:ln>
          <a:effectLst/>
          <a:scene3d>
            <a:camera prst="orthographicFront">
              <a:rot lat="0" lon="0" rev="0"/>
            </a:camera>
            <a:lightRig rig="glow" dir="t">
              <a:rot lat="0" lon="0" rev="14100000"/>
            </a:lightRig>
          </a:scene3d>
          <a:sp3d prstMaterial="softEdge">
            <a:bevelT w="127000" prst="artDeco"/>
          </a:sp3d>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a:endParaRPr lang="ar-SA" dirty="0"/>
          </a:p>
        </p:txBody>
      </p:sp>
      <p:sp>
        <p:nvSpPr>
          <p:cNvPr id="3" name="مستطيل 2"/>
          <p:cNvSpPr/>
          <p:nvPr/>
        </p:nvSpPr>
        <p:spPr>
          <a:xfrm>
            <a:off x="-214346" y="2357430"/>
            <a:ext cx="8478195" cy="1754326"/>
          </a:xfrm>
          <a:prstGeom prst="rect">
            <a:avLst/>
          </a:prstGeom>
          <a:noFill/>
        </p:spPr>
        <p:txBody>
          <a:bodyPr wrap="square" lIns="91440" tIns="45720" rIns="91440" bIns="45720">
            <a:spAutoFit/>
          </a:bodyPr>
          <a:lstStyle/>
          <a:p>
            <a:pPr algn="ctr"/>
            <a:r>
              <a:rPr lang="en-US"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Th</a:t>
            </a:r>
            <a:r>
              <a:rPr lang="fr-FR"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anks</a:t>
            </a:r>
            <a:r>
              <a:rPr lang="fr-F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for </a:t>
            </a:r>
            <a:r>
              <a:rPr lang="fr-FR" sz="5400" b="1" cap="all" spc="0" dirty="0" err="1"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your</a:t>
            </a:r>
            <a:r>
              <a:rPr lang="fr-FR" sz="5400" b="1" cap="all" spc="0"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rPr>
              <a:t> attention</a:t>
            </a:r>
            <a:endParaRPr lang="ar-SA" sz="5400" b="1" cap="all" spc="0"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9"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56" presetClass="entr" presetSubtype="0" fill="hold" nodeType="clickEffect">
                                  <p:stCondLst>
                                    <p:cond delay="0"/>
                                  </p:stCondLst>
                                  <p:iterate type="lt">
                                    <p:tmPct val="10000"/>
                                  </p:iterate>
                                  <p:childTnLst>
                                    <p:set>
                                      <p:cBhvr>
                                        <p:cTn id="12" dur="1" fill="hold">
                                          <p:stCondLst>
                                            <p:cond delay="0"/>
                                          </p:stCondLst>
                                        </p:cTn>
                                        <p:tgtEl>
                                          <p:spTgt spid="3">
                                            <p:txEl>
                                              <p:pRg st="0" end="0"/>
                                            </p:txEl>
                                          </p:spTgt>
                                        </p:tgtEl>
                                        <p:attrNameLst>
                                          <p:attrName>style.visibility</p:attrName>
                                        </p:attrNameLst>
                                      </p:cBhvr>
                                      <p:to>
                                        <p:strVal val="visible"/>
                                      </p:to>
                                    </p:set>
                                    <p:anim by="(-#ppt_w*2)" calcmode="lin" valueType="num">
                                      <p:cBhvr rctx="PPT">
                                        <p:cTn id="13" dur="500" autoRev="1" fill="hold">
                                          <p:stCondLst>
                                            <p:cond delay="0"/>
                                          </p:stCondLst>
                                        </p:cTn>
                                        <p:tgtEl>
                                          <p:spTgt spid="3">
                                            <p:txEl>
                                              <p:pRg st="0" end="0"/>
                                            </p:txEl>
                                          </p:spTgt>
                                        </p:tgtEl>
                                        <p:attrNameLst>
                                          <p:attrName>ppt_w</p:attrName>
                                        </p:attrNameLst>
                                      </p:cBhvr>
                                    </p:anim>
                                    <p:anim by="(#ppt_w*0.50)" calcmode="lin" valueType="num">
                                      <p:cBhvr>
                                        <p:cTn id="14" dur="500" decel="50000" autoRev="1" fill="hold">
                                          <p:stCondLst>
                                            <p:cond delay="0"/>
                                          </p:stCondLst>
                                        </p:cTn>
                                        <p:tgtEl>
                                          <p:spTgt spid="3">
                                            <p:txEl>
                                              <p:pRg st="0" end="0"/>
                                            </p:txEl>
                                          </p:spTgt>
                                        </p:tgtEl>
                                        <p:attrNameLst>
                                          <p:attrName>ppt_x</p:attrName>
                                        </p:attrNameLst>
                                      </p:cBhvr>
                                    </p:anim>
                                    <p:anim from="(-#ppt_h/2)" to="(#ppt_y)" calcmode="lin" valueType="num">
                                      <p:cBhvr>
                                        <p:cTn id="15" dur="1000" fill="hold">
                                          <p:stCondLst>
                                            <p:cond delay="0"/>
                                          </p:stCondLst>
                                        </p:cTn>
                                        <p:tgtEl>
                                          <p:spTgt spid="3">
                                            <p:txEl>
                                              <p:pRg st="0" end="0"/>
                                            </p:txEl>
                                          </p:spTgt>
                                        </p:tgtEl>
                                        <p:attrNameLst>
                                          <p:attrName>ppt_y</p:attrName>
                                        </p:attrNameLst>
                                      </p:cBhvr>
                                    </p:anim>
                                    <p:animRot by="21600000">
                                      <p:cBhvr>
                                        <p:cTn id="16" dur="1000" fill="hold">
                                          <p:stCondLst>
                                            <p:cond delay="0"/>
                                          </p:stCondLst>
                                        </p:cTn>
                                        <p:tgtEl>
                                          <p:spTgt spid="3">
                                            <p:txEl>
                                              <p:pRg st="0" end="0"/>
                                            </p:txEl>
                                          </p:spTgt>
                                        </p:tgtEl>
                                        <p:attrNameLst>
                                          <p:attrName>r</p:attrName>
                                        </p:attrNameLst>
                                      </p:cBhvr>
                                    </p:animRo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 name="Rectangle 1"/>
          <p:cNvSpPr>
            <a:spLocks noChangeArrowheads="1"/>
          </p:cNvSpPr>
          <p:nvPr/>
        </p:nvSpPr>
        <p:spPr bwMode="auto">
          <a:xfrm>
            <a:off x="0" y="1643050"/>
            <a:ext cx="8751114"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8800" b="1" i="0" u="none" strike="noStrike" cap="none" normalizeH="0" dirty="0" smtClean="0">
                <a:ln>
                  <a:noFill/>
                </a:ln>
                <a:solidFill>
                  <a:schemeClr val="tx1"/>
                </a:solidFill>
                <a:effectLst/>
                <a:latin typeface="Times New Roman" pitchFamily="18" charset="0"/>
                <a:ea typeface="Calibri" pitchFamily="34" charset="0"/>
                <a:cs typeface="Times New Roman" pitchFamily="18" charset="0"/>
              </a:rPr>
              <a:t>  </a:t>
            </a:r>
            <a:r>
              <a:rPr kumimoji="0" lang="en-US" sz="8800" b="1" i="0" u="none" strike="noStrike" cap="none" normalizeH="0" baseline="0" dirty="0" smtClean="0">
                <a:ln>
                  <a:noFill/>
                </a:ln>
                <a:solidFill>
                  <a:srgbClr val="C00000"/>
                </a:solidFill>
                <a:effectLst/>
                <a:latin typeface="Times New Roman" pitchFamily="18" charset="0"/>
                <a:ea typeface="Calibri" pitchFamily="34" charset="0"/>
                <a:cs typeface="Times New Roman" pitchFamily="18" charset="0"/>
              </a:rPr>
              <a:t>Syllabus Design</a:t>
            </a:r>
            <a:endParaRPr kumimoji="0" lang="en-US" sz="11500" b="0" i="0" u="none" strike="noStrike" cap="none" normalizeH="0" baseline="0" dirty="0" smtClean="0">
              <a:ln>
                <a:noFill/>
              </a:ln>
              <a:solidFill>
                <a:srgbClr val="C0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1"/>
          <p:cNvSpPr>
            <a:spLocks noChangeArrowheads="1"/>
          </p:cNvSpPr>
          <p:nvPr/>
        </p:nvSpPr>
        <p:spPr bwMode="auto">
          <a:xfrm>
            <a:off x="0" y="1428736"/>
            <a:ext cx="8929718" cy="384720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2800" b="1"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1. Syllabus design</a:t>
            </a:r>
            <a:endParaRPr kumimoji="0" lang="en-US"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Syllabus design concerns the selection of items to be learnt and the grading of those items into an appropriate sequences. It is different from curriculum. In the latter, the designer is concerned not just with lists of what will be taught and in what order, but also with the planning, implementation, evaluation, management and administration of education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programmes</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There are a number of different types of language syllabus. But, whatever type it is, every syllabus needs to be developed on the basis of certain criteria, such as "</a:t>
            </a:r>
            <a:r>
              <a:rPr kumimoji="0" lang="en-US" sz="24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learnability</a:t>
            </a:r>
            <a:r>
              <a:rPr kumimoji="0" lang="en-US" sz="2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and "frequency", which can inform decisions about selection and ordering</a:t>
            </a:r>
            <a:r>
              <a:rPr kumimoji="0" lang="en-US"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a:t>
            </a:r>
            <a:endParaRPr kumimoji="0" lang="en-US" sz="2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Rectangle 1"/>
          <p:cNvSpPr>
            <a:spLocks noChangeArrowheads="1"/>
          </p:cNvSpPr>
          <p:nvPr/>
        </p:nvSpPr>
        <p:spPr bwMode="auto">
          <a:xfrm>
            <a:off x="1" y="2000240"/>
            <a:ext cx="9144000" cy="110799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6600" b="1" i="0" u="none" strike="noStrike" cap="none" normalizeH="0" baseline="0" dirty="0" smtClean="0">
                <a:ln>
                  <a:noFill/>
                </a:ln>
                <a:solidFill>
                  <a:srgbClr val="FF0000"/>
                </a:solidFill>
                <a:effectLst/>
                <a:latin typeface="Times New Roman" pitchFamily="18" charset="0"/>
                <a:ea typeface="Calibri" pitchFamily="34" charset="0"/>
                <a:cs typeface="Times New Roman" pitchFamily="18" charset="0"/>
              </a:rPr>
              <a:t>Syllabus design criteria</a:t>
            </a:r>
            <a:endParaRPr kumimoji="0" lang="en-US" sz="8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3" name="Rectangle 1"/>
          <p:cNvSpPr>
            <a:spLocks noChangeArrowheads="1"/>
          </p:cNvSpPr>
          <p:nvPr/>
        </p:nvSpPr>
        <p:spPr bwMode="auto">
          <a:xfrm>
            <a:off x="285720" y="1214421"/>
            <a:ext cx="8858280"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3600" b="0" i="0" u="none" strike="noStrike" cap="none" normalizeH="0" baseline="0" dirty="0" smtClean="0">
                <a:ln>
                  <a:noFill/>
                </a:ln>
                <a:solidFill>
                  <a:srgbClr val="00FF00"/>
                </a:solidFill>
                <a:effectLst/>
                <a:latin typeface="Times New Roman" pitchFamily="18" charset="0"/>
                <a:ea typeface="Calibri" pitchFamily="34" charset="0"/>
                <a:cs typeface="Times New Roman" pitchFamily="18" charset="0"/>
              </a:rPr>
              <a:t>2.1. </a:t>
            </a:r>
            <a:r>
              <a:rPr kumimoji="0" lang="en-US" sz="3600" b="0" i="0" u="none" strike="noStrike" cap="none" normalizeH="0" baseline="0" dirty="0" err="1" smtClean="0">
                <a:ln>
                  <a:noFill/>
                </a:ln>
                <a:solidFill>
                  <a:srgbClr val="00FF00"/>
                </a:solidFill>
                <a:effectLst/>
                <a:latin typeface="Times New Roman" pitchFamily="18" charset="0"/>
                <a:ea typeface="Calibri" pitchFamily="34" charset="0"/>
                <a:cs typeface="Times New Roman" pitchFamily="18" charset="0"/>
              </a:rPr>
              <a:t>Learnability</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some structural or lexical items are easier for students to learn than others. Thus we teach easier things and then increase the level of difficulty as the students' language level arises. </a:t>
            </a:r>
            <a:r>
              <a:rPr kumimoji="0" lang="en-US" sz="3600" b="0" i="0" u="none" strike="noStrike" cap="none" normalizeH="0" baseline="0" dirty="0" err="1" smtClean="0">
                <a:ln>
                  <a:noFill/>
                </a:ln>
                <a:solidFill>
                  <a:schemeClr val="tx1"/>
                </a:solidFill>
                <a:effectLst/>
                <a:latin typeface="Times New Roman" pitchFamily="18" charset="0"/>
                <a:ea typeface="Calibri" pitchFamily="34" charset="0"/>
                <a:cs typeface="Times New Roman" pitchFamily="18" charset="0"/>
              </a:rPr>
              <a:t>Learnability</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may tell us that, at beginner levels, it is easier to teach uses of was and were immediately after teaching uses of is and are. </a:t>
            </a:r>
            <a:endParaRPr kumimoji="0" lang="en-US" sz="48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Rectangle 1"/>
          <p:cNvSpPr>
            <a:spLocks noChangeArrowheads="1"/>
          </p:cNvSpPr>
          <p:nvPr/>
        </p:nvSpPr>
        <p:spPr bwMode="auto">
          <a:xfrm>
            <a:off x="0" y="1214422"/>
            <a:ext cx="8929718" cy="415498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400" b="0" i="0" u="none" strike="noStrike" cap="none" normalizeH="0" baseline="0" dirty="0" smtClean="0">
                <a:ln>
                  <a:noFill/>
                </a:ln>
                <a:solidFill>
                  <a:srgbClr val="00FF00"/>
                </a:solidFill>
                <a:effectLst/>
                <a:latin typeface="Times New Roman" pitchFamily="18" charset="0"/>
                <a:ea typeface="Calibri" pitchFamily="34" charset="0"/>
                <a:cs typeface="Times New Roman" pitchFamily="18" charset="0"/>
              </a:rPr>
              <a:t>2.2. Frequency</a:t>
            </a:r>
            <a:r>
              <a:rPr kumimoji="0" lang="en-US" sz="44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it would make sense, especially at beginning levels, to include items which are more frequent in the language, than ones that are only used occasionally by native speakers.  </a:t>
            </a:r>
            <a:endParaRPr kumimoji="0" lang="en-US" sz="60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0" y="428604"/>
            <a:ext cx="9144000" cy="4524315"/>
          </a:xfrm>
          <a:prstGeom prst="rect">
            <a:avLst/>
          </a:prstGeom>
          <a:noFill/>
        </p:spPr>
        <p:txBody>
          <a:bodyPr wrap="square" rtlCol="1">
            <a:spAutoFit/>
          </a:bodyPr>
          <a:lstStyle/>
          <a:p>
            <a:pPr algn="l" rtl="0"/>
            <a:r>
              <a:rPr lang="en-US" sz="3200" dirty="0" smtClean="0"/>
              <a:t> </a:t>
            </a:r>
            <a:r>
              <a:rPr lang="en-US" sz="3200" dirty="0" smtClean="0">
                <a:solidFill>
                  <a:srgbClr val="FF0000"/>
                </a:solidFill>
              </a:rPr>
              <a:t>3. The objectives of E</a:t>
            </a:r>
            <a:r>
              <a:rPr lang="fr-FR" sz="3200" dirty="0" smtClean="0">
                <a:solidFill>
                  <a:srgbClr val="FF0000"/>
                </a:solidFill>
              </a:rPr>
              <a:t>A.</a:t>
            </a:r>
          </a:p>
          <a:p>
            <a:pPr algn="l" rtl="0"/>
            <a:endParaRPr lang="fr-FR" sz="3200" dirty="0" smtClean="0"/>
          </a:p>
          <a:p>
            <a:pPr algn="l" rtl="0"/>
            <a:r>
              <a:rPr lang="fr-FR" sz="3200" dirty="0" smtClean="0">
                <a:solidFill>
                  <a:srgbClr val="FF0000"/>
                </a:solidFill>
              </a:rPr>
              <a:t>1.</a:t>
            </a:r>
            <a:r>
              <a:rPr lang="fr-FR" sz="3200" dirty="0" smtClean="0"/>
              <a:t> To </a:t>
            </a:r>
            <a:r>
              <a:rPr lang="fr-FR" sz="3200" dirty="0" err="1" smtClean="0"/>
              <a:t>find</a:t>
            </a:r>
            <a:r>
              <a:rPr lang="fr-FR" sz="3200" dirty="0" smtClean="0"/>
              <a:t> out the </a:t>
            </a:r>
            <a:r>
              <a:rPr lang="fr-FR" sz="3200" dirty="0" err="1" smtClean="0"/>
              <a:t>level</a:t>
            </a:r>
            <a:r>
              <a:rPr lang="fr-FR" sz="3200" dirty="0" smtClean="0"/>
              <a:t> of </a:t>
            </a:r>
            <a:r>
              <a:rPr lang="fr-FR" sz="3200" dirty="0" err="1" smtClean="0"/>
              <a:t>language</a:t>
            </a:r>
            <a:r>
              <a:rPr lang="fr-FR" sz="3200" dirty="0" smtClean="0"/>
              <a:t> </a:t>
            </a:r>
            <a:r>
              <a:rPr lang="fr-FR" sz="3200" dirty="0" err="1" smtClean="0"/>
              <a:t>proficiency</a:t>
            </a:r>
            <a:r>
              <a:rPr lang="fr-FR" sz="3200" dirty="0" smtClean="0"/>
              <a:t> the </a:t>
            </a:r>
            <a:r>
              <a:rPr lang="fr-FR" sz="3200" dirty="0" err="1" smtClean="0"/>
              <a:t>learner</a:t>
            </a:r>
            <a:r>
              <a:rPr lang="fr-FR" sz="3200" dirty="0" smtClean="0"/>
              <a:t> has </a:t>
            </a:r>
            <a:r>
              <a:rPr lang="fr-FR" sz="3200" dirty="0" err="1" smtClean="0"/>
              <a:t>reached</a:t>
            </a:r>
            <a:r>
              <a:rPr lang="fr-FR" sz="3200" dirty="0" smtClean="0"/>
              <a:t>.</a:t>
            </a:r>
          </a:p>
          <a:p>
            <a:pPr algn="l" rtl="0"/>
            <a:endParaRPr lang="fr-FR" sz="3200" dirty="0" smtClean="0"/>
          </a:p>
          <a:p>
            <a:pPr algn="l" rtl="0"/>
            <a:r>
              <a:rPr lang="fr-FR" sz="3200" dirty="0" smtClean="0">
                <a:solidFill>
                  <a:srgbClr val="FF0000"/>
                </a:solidFill>
              </a:rPr>
              <a:t>2.</a:t>
            </a:r>
            <a:r>
              <a:rPr lang="fr-FR" sz="3200" dirty="0" smtClean="0"/>
              <a:t> To </a:t>
            </a:r>
            <a:r>
              <a:rPr lang="fr-FR" sz="3200" dirty="0" err="1" smtClean="0"/>
              <a:t>obtain</a:t>
            </a:r>
            <a:r>
              <a:rPr lang="fr-FR" sz="3200" dirty="0" smtClean="0"/>
              <a:t> information about </a:t>
            </a:r>
            <a:r>
              <a:rPr lang="fr-FR" sz="3200" dirty="0" err="1" smtClean="0"/>
              <a:t>common</a:t>
            </a:r>
            <a:r>
              <a:rPr lang="fr-FR" sz="3200" dirty="0" smtClean="0"/>
              <a:t> </a:t>
            </a:r>
            <a:r>
              <a:rPr lang="fr-FR" sz="3200" dirty="0" err="1" smtClean="0"/>
              <a:t>difficulties</a:t>
            </a:r>
            <a:r>
              <a:rPr lang="fr-FR" sz="3200" dirty="0" smtClean="0"/>
              <a:t> in </a:t>
            </a:r>
            <a:r>
              <a:rPr lang="fr-FR" sz="3200" dirty="0" err="1" smtClean="0"/>
              <a:t>language</a:t>
            </a:r>
            <a:r>
              <a:rPr lang="fr-FR" sz="3200" dirty="0" smtClean="0"/>
              <a:t> </a:t>
            </a:r>
            <a:r>
              <a:rPr lang="fr-FR" sz="3200" dirty="0" err="1" smtClean="0"/>
              <a:t>learning</a:t>
            </a:r>
            <a:r>
              <a:rPr lang="fr-FR" sz="3200" dirty="0" smtClean="0"/>
              <a:t>.</a:t>
            </a:r>
          </a:p>
          <a:p>
            <a:pPr algn="l" rtl="0"/>
            <a:endParaRPr lang="fr-FR" sz="3200" dirty="0" smtClean="0"/>
          </a:p>
          <a:p>
            <a:pPr algn="l" rtl="0"/>
            <a:r>
              <a:rPr lang="fr-FR" sz="3200" dirty="0" smtClean="0">
                <a:solidFill>
                  <a:srgbClr val="FF0000"/>
                </a:solidFill>
              </a:rPr>
              <a:t>3.</a:t>
            </a:r>
            <a:r>
              <a:rPr lang="fr-FR" sz="3200" dirty="0" smtClean="0"/>
              <a:t> To </a:t>
            </a:r>
            <a:r>
              <a:rPr lang="fr-FR" sz="3200" dirty="0" err="1" smtClean="0"/>
              <a:t>find</a:t>
            </a:r>
            <a:r>
              <a:rPr lang="fr-FR" sz="3200" dirty="0" smtClean="0"/>
              <a:t> out how people </a:t>
            </a:r>
            <a:r>
              <a:rPr lang="fr-FR" sz="3200" dirty="0" err="1" smtClean="0"/>
              <a:t>learn</a:t>
            </a:r>
            <a:r>
              <a:rPr lang="fr-FR" sz="3200" dirty="0" smtClean="0"/>
              <a:t> a </a:t>
            </a:r>
            <a:r>
              <a:rPr lang="fr-FR" sz="3200" dirty="0" err="1" smtClean="0"/>
              <a:t>language</a:t>
            </a:r>
            <a:r>
              <a:rPr lang="fr-FR" sz="3200" dirty="0" smtClean="0"/>
              <a:t>.</a:t>
            </a:r>
            <a:endParaRPr lang="ar-SA" dirty="0"/>
          </a:p>
        </p:txBody>
      </p:sp>
    </p:spTree>
  </p:cSld>
  <p:clrMapOvr>
    <a:masterClrMapping/>
  </p:clrMapOvr>
  <p:transition spd="slow">
    <p:dissolve/>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1"/>
          <p:cNvSpPr>
            <a:spLocks noChangeArrowheads="1"/>
          </p:cNvSpPr>
          <p:nvPr/>
        </p:nvSpPr>
        <p:spPr bwMode="auto">
          <a:xfrm>
            <a:off x="0" y="857232"/>
            <a:ext cx="9144000" cy="501675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00FF00"/>
                </a:solidFill>
                <a:effectLst/>
                <a:latin typeface="Times New Roman" pitchFamily="18" charset="0"/>
                <a:ea typeface="Calibri" pitchFamily="34" charset="0"/>
                <a:cs typeface="Times New Roman" pitchFamily="18" charset="0"/>
              </a:rPr>
              <a:t>2.3. Coverage</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some words and structures have greater coverage than others. Thus we might decide , on the basis of coverage, to introduce the going to future before the present continuous with future reference, if we could show that going to could be used in more situations than the present continuous.</a:t>
            </a:r>
            <a:endParaRPr kumimoji="0" lang="en-US" sz="54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Rectangle 1"/>
          <p:cNvSpPr>
            <a:spLocks noChangeArrowheads="1"/>
          </p:cNvSpPr>
          <p:nvPr/>
        </p:nvSpPr>
        <p:spPr bwMode="auto">
          <a:xfrm>
            <a:off x="0" y="1214422"/>
            <a:ext cx="9144000" cy="532453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4000" b="0" i="0" u="none" strike="noStrike" cap="none" normalizeH="0" baseline="0" dirty="0" smtClean="0">
                <a:ln>
                  <a:noFill/>
                </a:ln>
                <a:solidFill>
                  <a:srgbClr val="00FF00"/>
                </a:solidFill>
                <a:effectLst/>
                <a:latin typeface="Times New Roman" pitchFamily="18" charset="0"/>
                <a:ea typeface="Calibri" pitchFamily="34" charset="0"/>
                <a:cs typeface="Times New Roman" pitchFamily="18" charset="0"/>
              </a:rPr>
              <a:t>2.4. Usefulness</a:t>
            </a:r>
            <a:r>
              <a:rPr kumimoji="0" lang="en-US" sz="40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 the reason that words like book and pen figure so highly in classrooms ( even though they might not be that frequent in real </a:t>
            </a:r>
            <a:r>
              <a:rPr kumimoji="0" lang="en-US" sz="3600" b="0" i="0" u="none" strike="noStrike" cap="none" normalizeH="0" baseline="0" dirty="0" smtClean="0">
                <a:ln>
                  <a:noFill/>
                </a:ln>
                <a:solidFill>
                  <a:schemeClr val="tx1"/>
                </a:solidFill>
                <a:effectLst/>
                <a:latin typeface="Times New Roman" pitchFamily="18" charset="0"/>
                <a:ea typeface="Calibri" pitchFamily="34" charset="0"/>
                <a:cs typeface="Times New Roman" pitchFamily="18" charset="0"/>
              </a:rPr>
              <a:t>language use) is because they are useful words in that situation. In the same way, words for family members occur early on in a student's learning life because they are useful in the context of what students are linguistically able to talk about.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214290"/>
            <a:ext cx="8929718" cy="1908215"/>
          </a:xfrm>
          <a:prstGeom prst="rect">
            <a:avLst/>
          </a:prstGeom>
          <a:noFill/>
        </p:spPr>
        <p:txBody>
          <a:bodyPr wrap="square" rtlCol="1">
            <a:spAutoFit/>
          </a:bodyPr>
          <a:lstStyle/>
          <a:p>
            <a:pPr algn="l"/>
            <a:r>
              <a:rPr lang="en-US" sz="2000" dirty="0" smtClean="0">
                <a:solidFill>
                  <a:srgbClr val="FF0000"/>
                </a:solidFill>
              </a:rPr>
              <a:t>4.Mistakes and Errors</a:t>
            </a:r>
          </a:p>
          <a:p>
            <a:pPr algn="l"/>
            <a:r>
              <a:rPr lang="en-US" sz="2000" smtClean="0"/>
              <a:t>Mistakes </a:t>
            </a:r>
            <a:r>
              <a:rPr lang="en-US" sz="2000" smtClean="0"/>
              <a:t>refer </a:t>
            </a:r>
            <a:r>
              <a:rPr lang="en-US" sz="2000" smtClean="0"/>
              <a:t>to </a:t>
            </a:r>
            <a:r>
              <a:rPr lang="en-US" sz="2000" dirty="0" smtClean="0"/>
              <a:t>a performance error that is either a random guess or a slip; in that is a failure to utilize the known system correctly. They can be self-corrected.</a:t>
            </a:r>
          </a:p>
          <a:p>
            <a:pPr algn="l"/>
            <a:r>
              <a:rPr lang="en-US" sz="2000" dirty="0" smtClean="0"/>
              <a:t>Error</a:t>
            </a:r>
            <a:r>
              <a:rPr lang="fr-FR" sz="2000" dirty="0" smtClean="0"/>
              <a:t>: a </a:t>
            </a:r>
            <a:r>
              <a:rPr lang="fr-FR" sz="2000" dirty="0" err="1" smtClean="0"/>
              <a:t>noticeable</a:t>
            </a:r>
            <a:r>
              <a:rPr lang="fr-FR" sz="2000" dirty="0" smtClean="0"/>
              <a:t> </a:t>
            </a:r>
            <a:r>
              <a:rPr lang="fr-FR" sz="2000" dirty="0" err="1" smtClean="0"/>
              <a:t>deviation</a:t>
            </a:r>
            <a:r>
              <a:rPr lang="fr-FR" sz="2000" dirty="0" smtClean="0"/>
              <a:t> </a:t>
            </a:r>
            <a:r>
              <a:rPr lang="fr-FR" sz="2000" dirty="0" err="1" smtClean="0"/>
              <a:t>from</a:t>
            </a:r>
            <a:r>
              <a:rPr lang="fr-FR" sz="2000" dirty="0" smtClean="0"/>
              <a:t> the </a:t>
            </a:r>
            <a:r>
              <a:rPr lang="fr-FR" sz="2000" dirty="0" err="1" smtClean="0"/>
              <a:t>adult</a:t>
            </a:r>
            <a:r>
              <a:rPr lang="fr-FR" sz="2000" dirty="0" smtClean="0"/>
              <a:t> </a:t>
            </a:r>
            <a:r>
              <a:rPr lang="fr-FR" sz="2000" dirty="0" err="1" smtClean="0"/>
              <a:t>grammar</a:t>
            </a:r>
            <a:r>
              <a:rPr lang="fr-FR" sz="2000" dirty="0" smtClean="0"/>
              <a:t> of a native speaker, </a:t>
            </a:r>
            <a:r>
              <a:rPr lang="fr-FR" sz="2000" dirty="0" err="1" smtClean="0"/>
              <a:t>reflects</a:t>
            </a:r>
            <a:r>
              <a:rPr lang="fr-FR" sz="2000" dirty="0" smtClean="0"/>
              <a:t> the </a:t>
            </a:r>
            <a:r>
              <a:rPr lang="fr-FR" sz="2000" dirty="0" err="1" smtClean="0"/>
              <a:t>competence</a:t>
            </a:r>
            <a:r>
              <a:rPr lang="fr-FR" sz="2000" dirty="0" smtClean="0"/>
              <a:t> of the </a:t>
            </a:r>
            <a:r>
              <a:rPr lang="fr-FR" sz="2000" dirty="0" err="1" smtClean="0"/>
              <a:t>learner</a:t>
            </a:r>
            <a:r>
              <a:rPr lang="fr-FR" sz="2000" dirty="0" smtClean="0"/>
              <a:t>.</a:t>
            </a:r>
          </a:p>
          <a:p>
            <a:pPr algn="l"/>
            <a:r>
              <a:rPr lang="en-US" dirty="0" smtClean="0"/>
              <a:t> </a:t>
            </a:r>
            <a:endParaRPr lang="ar-SA" dirty="0"/>
          </a:p>
        </p:txBody>
      </p:sp>
      <p:graphicFrame>
        <p:nvGraphicFramePr>
          <p:cNvPr id="3" name="جدول 2"/>
          <p:cNvGraphicFramePr>
            <a:graphicFrameLocks noGrp="1"/>
          </p:cNvGraphicFramePr>
          <p:nvPr/>
        </p:nvGraphicFramePr>
        <p:xfrm>
          <a:off x="1524000" y="2239776"/>
          <a:ext cx="6096000" cy="4034792"/>
        </p:xfrm>
        <a:graphic>
          <a:graphicData uri="http://schemas.openxmlformats.org/drawingml/2006/table">
            <a:tbl>
              <a:tblPr rtl="1" firstRow="1" bandRow="1">
                <a:tableStyleId>{5C22544A-7EE6-4342-B048-85BDC9FD1C3A}</a:tableStyleId>
              </a:tblPr>
              <a:tblGrid>
                <a:gridCol w="3048000"/>
                <a:gridCol w="3048000"/>
              </a:tblGrid>
              <a:tr h="474844">
                <a:tc>
                  <a:txBody>
                    <a:bodyPr/>
                    <a:lstStyle/>
                    <a:p>
                      <a:pPr algn="ctr" rtl="1"/>
                      <a:r>
                        <a:rPr lang="en-US" sz="2000" dirty="0" smtClean="0"/>
                        <a:t>Errors</a:t>
                      </a:r>
                      <a:endParaRPr lang="ar-SA" sz="2000" dirty="0"/>
                    </a:p>
                  </a:txBody>
                  <a:tcPr/>
                </a:tc>
                <a:tc>
                  <a:txBody>
                    <a:bodyPr/>
                    <a:lstStyle/>
                    <a:p>
                      <a:pPr algn="ctr" rtl="1"/>
                      <a:r>
                        <a:rPr lang="en-US" sz="2000" dirty="0" smtClean="0"/>
                        <a:t>Mistakes</a:t>
                      </a:r>
                      <a:endParaRPr lang="ar-SA" sz="2000" dirty="0"/>
                    </a:p>
                  </a:txBody>
                  <a:tcPr/>
                </a:tc>
              </a:tr>
              <a:tr h="3559948">
                <a:tc>
                  <a:txBody>
                    <a:bodyPr/>
                    <a:lstStyle/>
                    <a:p>
                      <a:pPr algn="l" rtl="1"/>
                      <a:r>
                        <a:rPr lang="en-US" sz="2000" dirty="0" smtClean="0"/>
                        <a:t>An error</a:t>
                      </a:r>
                      <a:r>
                        <a:rPr lang="en-US" sz="2000" baseline="0" dirty="0" smtClean="0"/>
                        <a:t> can</a:t>
                      </a:r>
                      <a:r>
                        <a:rPr lang="fr-FR" sz="2000" baseline="0" dirty="0" smtClean="0"/>
                        <a:t>’t </a:t>
                      </a:r>
                      <a:r>
                        <a:rPr lang="fr-FR" sz="2000" baseline="0" dirty="0" err="1" smtClean="0"/>
                        <a:t>be</a:t>
                      </a:r>
                      <a:r>
                        <a:rPr lang="fr-FR" sz="2000" baseline="0" dirty="0" smtClean="0"/>
                        <a:t> self-</a:t>
                      </a:r>
                      <a:r>
                        <a:rPr lang="fr-FR" sz="2000" baseline="0" dirty="0" err="1" smtClean="0"/>
                        <a:t>corrected</a:t>
                      </a:r>
                      <a:r>
                        <a:rPr lang="fr-FR" sz="2000" baseline="0" dirty="0" smtClean="0"/>
                        <a:t>.</a:t>
                      </a:r>
                    </a:p>
                    <a:p>
                      <a:pPr algn="l" rtl="1"/>
                      <a:r>
                        <a:rPr lang="fr-FR" sz="2000" baseline="0" dirty="0" err="1" smtClean="0"/>
                        <a:t>Errors</a:t>
                      </a:r>
                      <a:r>
                        <a:rPr lang="fr-FR" sz="2000" baseline="0" dirty="0" smtClean="0"/>
                        <a:t> </a:t>
                      </a:r>
                      <a:r>
                        <a:rPr lang="en-US" sz="2000" baseline="0" dirty="0" smtClean="0"/>
                        <a:t>are a result of one</a:t>
                      </a:r>
                      <a:r>
                        <a:rPr lang="fr-FR" sz="2000" baseline="0" dirty="0" smtClean="0"/>
                        <a:t>’s </a:t>
                      </a:r>
                      <a:r>
                        <a:rPr lang="fr-FR" sz="2000" baseline="0" dirty="0" err="1" smtClean="0"/>
                        <a:t>systematic</a:t>
                      </a:r>
                      <a:r>
                        <a:rPr lang="fr-FR" sz="2000" baseline="0" dirty="0" smtClean="0"/>
                        <a:t> </a:t>
                      </a:r>
                      <a:r>
                        <a:rPr lang="fr-FR" sz="2000" baseline="0" dirty="0" err="1" smtClean="0"/>
                        <a:t>competence</a:t>
                      </a:r>
                      <a:r>
                        <a:rPr lang="fr-FR" sz="2000" baseline="0" dirty="0" smtClean="0"/>
                        <a:t>( the </a:t>
                      </a:r>
                      <a:r>
                        <a:rPr lang="fr-FR" sz="2000" baseline="0" dirty="0" err="1" smtClean="0"/>
                        <a:t>learner’s</a:t>
                      </a:r>
                      <a:r>
                        <a:rPr lang="fr-FR" sz="2000" baseline="0" dirty="0" smtClean="0"/>
                        <a:t> system </a:t>
                      </a:r>
                      <a:r>
                        <a:rPr lang="fr-FR" sz="2000" baseline="0" dirty="0" err="1" smtClean="0"/>
                        <a:t>is</a:t>
                      </a:r>
                      <a:r>
                        <a:rPr lang="fr-FR" sz="2000" baseline="0" dirty="0" smtClean="0"/>
                        <a:t> in correct).</a:t>
                      </a:r>
                    </a:p>
                    <a:p>
                      <a:pPr algn="l" rtl="1"/>
                      <a:r>
                        <a:rPr lang="fr-FR" sz="2000" baseline="0" dirty="0" err="1" smtClean="0"/>
                        <a:t>Error</a:t>
                      </a:r>
                      <a:r>
                        <a:rPr lang="fr-FR" sz="2000" baseline="0" dirty="0" smtClean="0"/>
                        <a:t> </a:t>
                      </a:r>
                      <a:r>
                        <a:rPr lang="fr-FR" sz="2000" baseline="0" dirty="0" err="1" smtClean="0"/>
                        <a:t>reflects</a:t>
                      </a:r>
                      <a:r>
                        <a:rPr lang="fr-FR" sz="2000" baseline="0" dirty="0" smtClean="0"/>
                        <a:t> gaps in a </a:t>
                      </a:r>
                      <a:r>
                        <a:rPr lang="fr-FR" sz="2000" baseline="0" dirty="0" err="1" smtClean="0"/>
                        <a:t>learner’s</a:t>
                      </a:r>
                      <a:r>
                        <a:rPr lang="fr-FR" sz="2000" baseline="0" dirty="0" smtClean="0"/>
                        <a:t> </a:t>
                      </a:r>
                      <a:r>
                        <a:rPr lang="fr-FR" sz="2000" baseline="0" dirty="0" err="1" smtClean="0"/>
                        <a:t>knowledge</a:t>
                      </a:r>
                      <a:r>
                        <a:rPr lang="fr-FR" sz="2000" baseline="0" dirty="0" smtClean="0"/>
                        <a:t>.</a:t>
                      </a:r>
                      <a:endParaRPr lang="ar-SA" sz="2000" dirty="0"/>
                    </a:p>
                  </a:txBody>
                  <a:tcPr/>
                </a:tc>
                <a:tc>
                  <a:txBody>
                    <a:bodyPr/>
                    <a:lstStyle/>
                    <a:p>
                      <a:pPr algn="l" rtl="1"/>
                      <a:r>
                        <a:rPr lang="en-US" sz="2000" dirty="0" smtClean="0"/>
                        <a:t>Mistake</a:t>
                      </a:r>
                      <a:r>
                        <a:rPr lang="en-US" sz="2000" baseline="0" dirty="0" smtClean="0"/>
                        <a:t> can be self-corrected if the deviation is pointed out to the speaker.</a:t>
                      </a:r>
                    </a:p>
                    <a:p>
                      <a:pPr algn="l" rtl="1"/>
                      <a:r>
                        <a:rPr lang="en-US" sz="2000" baseline="0" dirty="0" smtClean="0"/>
                        <a:t>Mistakes are referred to as performance errors, the learner knows the system but fails to use it.</a:t>
                      </a:r>
                    </a:p>
                    <a:p>
                      <a:pPr algn="l" rtl="1"/>
                      <a:r>
                        <a:rPr lang="en-US" sz="2000" baseline="0" dirty="0" smtClean="0"/>
                        <a:t>Mistake reflects occasional lapses in performance.</a:t>
                      </a:r>
                      <a:endParaRPr lang="ar-SA" sz="2000" dirty="0"/>
                    </a:p>
                  </a:txBody>
                  <a:tcPr/>
                </a:tc>
              </a:tr>
            </a:tbl>
          </a:graphicData>
        </a:graphic>
      </p:graphicFrame>
    </p:spTree>
  </p:cSld>
  <p:clrMapOvr>
    <a:masterClrMapping/>
  </p:clrMapOvr>
  <p:transition spd="slow">
    <p:wheel spokes="8"/>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مربع نص 3"/>
          <p:cNvSpPr txBox="1"/>
          <p:nvPr/>
        </p:nvSpPr>
        <p:spPr>
          <a:xfrm>
            <a:off x="285720" y="357166"/>
            <a:ext cx="8643998" cy="4401205"/>
          </a:xfrm>
          <a:prstGeom prst="rect">
            <a:avLst/>
          </a:prstGeom>
          <a:noFill/>
        </p:spPr>
        <p:txBody>
          <a:bodyPr wrap="square" rtlCol="1">
            <a:spAutoFit/>
          </a:bodyPr>
          <a:lstStyle/>
          <a:p>
            <a:pPr algn="l"/>
            <a:r>
              <a:rPr lang="en-US" sz="2800" dirty="0" smtClean="0">
                <a:solidFill>
                  <a:srgbClr val="FF0000"/>
                </a:solidFill>
              </a:rPr>
              <a:t>5. </a:t>
            </a:r>
            <a:r>
              <a:rPr lang="fr-FR" sz="2800" dirty="0" err="1" smtClean="0">
                <a:solidFill>
                  <a:srgbClr val="FF0000"/>
                </a:solidFill>
              </a:rPr>
              <a:t>Models</a:t>
            </a:r>
            <a:r>
              <a:rPr lang="fr-FR" sz="2800" dirty="0" smtClean="0">
                <a:solidFill>
                  <a:srgbClr val="FF0000"/>
                </a:solidFill>
              </a:rPr>
              <a:t> for </a:t>
            </a:r>
            <a:r>
              <a:rPr lang="fr-FR" sz="2800" dirty="0" err="1" smtClean="0">
                <a:solidFill>
                  <a:srgbClr val="FF0000"/>
                </a:solidFill>
              </a:rPr>
              <a:t>Error</a:t>
            </a:r>
            <a:r>
              <a:rPr lang="fr-FR" sz="2800" dirty="0" smtClean="0">
                <a:solidFill>
                  <a:srgbClr val="FF0000"/>
                </a:solidFill>
              </a:rPr>
              <a:t> </a:t>
            </a:r>
            <a:r>
              <a:rPr lang="fr-FR" sz="2800" dirty="0" err="1" smtClean="0">
                <a:solidFill>
                  <a:srgbClr val="FF0000"/>
                </a:solidFill>
              </a:rPr>
              <a:t>Analysis</a:t>
            </a:r>
            <a:endParaRPr lang="fr-FR" sz="2800" dirty="0" smtClean="0">
              <a:solidFill>
                <a:srgbClr val="FF0000"/>
              </a:solidFill>
            </a:endParaRPr>
          </a:p>
          <a:p>
            <a:pPr algn="l"/>
            <a:endParaRPr lang="ar-SA" sz="2800" dirty="0" smtClean="0"/>
          </a:p>
          <a:p>
            <a:pPr algn="l"/>
            <a:r>
              <a:rPr lang="fr-FR" sz="2800" dirty="0" err="1" smtClean="0"/>
              <a:t>Steps</a:t>
            </a:r>
            <a:r>
              <a:rPr lang="fr-FR" sz="2800" dirty="0" smtClean="0"/>
              <a:t> in </a:t>
            </a:r>
            <a:r>
              <a:rPr lang="fr-FR" sz="2800" dirty="0" err="1" smtClean="0"/>
              <a:t>analysing</a:t>
            </a:r>
            <a:r>
              <a:rPr lang="fr-FR" sz="2800" dirty="0" smtClean="0"/>
              <a:t> </a:t>
            </a:r>
            <a:r>
              <a:rPr lang="fr-FR" sz="2800" dirty="0" err="1" smtClean="0"/>
              <a:t>learners</a:t>
            </a:r>
            <a:r>
              <a:rPr lang="fr-FR" sz="2800" dirty="0" smtClean="0"/>
              <a:t> </a:t>
            </a:r>
            <a:r>
              <a:rPr lang="fr-FR" sz="2800" dirty="0" err="1" smtClean="0"/>
              <a:t>errors</a:t>
            </a:r>
            <a:r>
              <a:rPr lang="fr-FR" sz="2800" dirty="0" smtClean="0"/>
              <a:t>.</a:t>
            </a:r>
          </a:p>
          <a:p>
            <a:pPr algn="l"/>
            <a:r>
              <a:rPr lang="fr-FR" sz="2800" dirty="0" smtClean="0"/>
              <a:t>Corder(1967) </a:t>
            </a:r>
            <a:r>
              <a:rPr lang="fr-FR" sz="2800" dirty="0" err="1" smtClean="0"/>
              <a:t>identified</a:t>
            </a:r>
            <a:r>
              <a:rPr lang="fr-FR" sz="2800" dirty="0" smtClean="0"/>
              <a:t> a model for </a:t>
            </a:r>
            <a:r>
              <a:rPr lang="fr-FR" sz="2800" dirty="0" err="1" smtClean="0"/>
              <a:t>error</a:t>
            </a:r>
            <a:r>
              <a:rPr lang="fr-FR" sz="2800" dirty="0" smtClean="0"/>
              <a:t> </a:t>
            </a:r>
            <a:r>
              <a:rPr lang="fr-FR" sz="2800" dirty="0" err="1" smtClean="0"/>
              <a:t>analysis</a:t>
            </a:r>
            <a:r>
              <a:rPr lang="fr-FR" sz="2800" dirty="0" smtClean="0"/>
              <a:t> </a:t>
            </a:r>
            <a:r>
              <a:rPr lang="fr-FR" sz="2800" dirty="0" err="1" smtClean="0"/>
              <a:t>which</a:t>
            </a:r>
            <a:r>
              <a:rPr lang="fr-FR" sz="2800" dirty="0" smtClean="0"/>
              <a:t> </a:t>
            </a:r>
            <a:r>
              <a:rPr lang="fr-FR" sz="2800" dirty="0" err="1" smtClean="0"/>
              <a:t>included</a:t>
            </a:r>
            <a:r>
              <a:rPr lang="fr-FR" sz="2800" dirty="0" smtClean="0"/>
              <a:t> </a:t>
            </a:r>
            <a:r>
              <a:rPr lang="fr-FR" sz="2800" dirty="0" err="1" smtClean="0"/>
              <a:t>these</a:t>
            </a:r>
            <a:r>
              <a:rPr lang="fr-FR" sz="2800" dirty="0" smtClean="0"/>
              <a:t> stages:</a:t>
            </a:r>
          </a:p>
          <a:p>
            <a:pPr algn="l"/>
            <a:r>
              <a:rPr lang="fr-FR" sz="2800" dirty="0" smtClean="0"/>
              <a:t>1. Collection</a:t>
            </a:r>
          </a:p>
          <a:p>
            <a:pPr algn="l"/>
            <a:r>
              <a:rPr lang="fr-FR" sz="2800" dirty="0" smtClean="0"/>
              <a:t>2. </a:t>
            </a:r>
            <a:r>
              <a:rPr lang="fr-FR" sz="2800" dirty="0" err="1" smtClean="0"/>
              <a:t>Identifying</a:t>
            </a:r>
            <a:endParaRPr lang="fr-FR" sz="2800" dirty="0" smtClean="0"/>
          </a:p>
          <a:p>
            <a:pPr algn="l"/>
            <a:r>
              <a:rPr lang="fr-FR" sz="2800" dirty="0" smtClean="0"/>
              <a:t>3. </a:t>
            </a:r>
            <a:r>
              <a:rPr lang="fr-FR" sz="2800" dirty="0" err="1" smtClean="0"/>
              <a:t>Describing</a:t>
            </a:r>
            <a:endParaRPr lang="fr-FR" sz="2800" dirty="0" smtClean="0"/>
          </a:p>
          <a:p>
            <a:pPr algn="l"/>
            <a:r>
              <a:rPr lang="fr-FR" sz="2800" dirty="0" smtClean="0"/>
              <a:t>4. </a:t>
            </a:r>
            <a:r>
              <a:rPr lang="fr-FR" sz="2800" dirty="0" err="1" smtClean="0"/>
              <a:t>Explaining</a:t>
            </a:r>
            <a:endParaRPr lang="fr-FR" sz="2800" dirty="0" smtClean="0"/>
          </a:p>
          <a:p>
            <a:pPr algn="l"/>
            <a:r>
              <a:rPr lang="fr-FR" sz="2800" dirty="0" smtClean="0"/>
              <a:t>5. </a:t>
            </a:r>
            <a:r>
              <a:rPr lang="fr-FR" sz="2800" dirty="0" err="1" smtClean="0"/>
              <a:t>Evaluating</a:t>
            </a:r>
            <a:r>
              <a:rPr lang="fr-FR" sz="2800" dirty="0" smtClean="0"/>
              <a:t>/ </a:t>
            </a:r>
            <a:r>
              <a:rPr lang="fr-FR" sz="2800" dirty="0" err="1" smtClean="0"/>
              <a:t>correcting</a:t>
            </a:r>
            <a:r>
              <a:rPr lang="fr-FR" sz="2800" dirty="0" smtClean="0"/>
              <a:t> the </a:t>
            </a:r>
            <a:r>
              <a:rPr lang="fr-FR" sz="2800" dirty="0" err="1" smtClean="0"/>
              <a:t>errors</a:t>
            </a:r>
            <a:endParaRPr lang="ar-SA" sz="2800" dirty="0"/>
          </a:p>
        </p:txBody>
      </p:sp>
    </p:spTree>
  </p:cSld>
  <p:clrMapOvr>
    <a:masterClrMapping/>
  </p:clrMapOvr>
  <p:transition spd="slow">
    <p:checke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3"/>
          <p:cNvSpPr txBox="1">
            <a:spLocks noChangeArrowheads="1"/>
          </p:cNvSpPr>
          <p:nvPr/>
        </p:nvSpPr>
        <p:spPr bwMode="auto">
          <a:xfrm>
            <a:off x="756323" y="6093440"/>
            <a:ext cx="7775945" cy="369312"/>
          </a:xfrm>
          <a:prstGeom prst="rect">
            <a:avLst/>
          </a:prstGeom>
          <a:noFill/>
          <a:ln w="9525">
            <a:noFill/>
            <a:miter lim="800000"/>
            <a:headEnd/>
            <a:tailEnd/>
          </a:ln>
        </p:spPr>
        <p:txBody>
          <a:bodyPr lIns="91422" tIns="45710" rIns="91422" bIns="45710">
            <a:spAutoFit/>
          </a:bodyPr>
          <a:lstStyle/>
          <a:p>
            <a:pPr>
              <a:spcBef>
                <a:spcPct val="50000"/>
              </a:spcBef>
            </a:pPr>
            <a:endParaRPr lang="fr-FR"/>
          </a:p>
        </p:txBody>
      </p:sp>
      <p:sp>
        <p:nvSpPr>
          <p:cNvPr id="6147" name="Text Box 5"/>
          <p:cNvSpPr txBox="1">
            <a:spLocks noChangeArrowheads="1"/>
          </p:cNvSpPr>
          <p:nvPr/>
        </p:nvSpPr>
        <p:spPr bwMode="auto">
          <a:xfrm>
            <a:off x="0" y="1"/>
            <a:ext cx="9144000" cy="369312"/>
          </a:xfrm>
          <a:prstGeom prst="rect">
            <a:avLst/>
          </a:prstGeom>
          <a:noFill/>
          <a:ln w="9525">
            <a:noFill/>
            <a:miter lim="800000"/>
            <a:headEnd/>
            <a:tailEnd/>
          </a:ln>
        </p:spPr>
        <p:txBody>
          <a:bodyPr lIns="91422" tIns="45710" rIns="91422" bIns="45710">
            <a:spAutoFit/>
          </a:bodyPr>
          <a:lstStyle/>
          <a:p>
            <a:pPr>
              <a:spcBef>
                <a:spcPct val="50000"/>
              </a:spcBef>
            </a:pPr>
            <a:endParaRPr lang="fr-FR"/>
          </a:p>
        </p:txBody>
      </p:sp>
      <p:sp>
        <p:nvSpPr>
          <p:cNvPr id="6148" name="Text Box 6"/>
          <p:cNvSpPr txBox="1">
            <a:spLocks noChangeArrowheads="1"/>
          </p:cNvSpPr>
          <p:nvPr/>
        </p:nvSpPr>
        <p:spPr bwMode="auto">
          <a:xfrm>
            <a:off x="-396236" y="334045"/>
            <a:ext cx="9144000" cy="5355292"/>
          </a:xfrm>
          <a:prstGeom prst="rect">
            <a:avLst/>
          </a:prstGeom>
          <a:noFill/>
          <a:ln w="9525">
            <a:noFill/>
            <a:miter lim="800000"/>
            <a:headEnd/>
            <a:tailEnd/>
          </a:ln>
        </p:spPr>
        <p:txBody>
          <a:bodyPr lIns="91422" tIns="45710" rIns="91422" bIns="45710">
            <a:spAutoFit/>
          </a:bodyPr>
          <a:lstStyle/>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a:p>
            <a:pPr>
              <a:spcBef>
                <a:spcPct val="50000"/>
              </a:spcBef>
            </a:pPr>
            <a:endParaRPr lang="fr-FR"/>
          </a:p>
        </p:txBody>
      </p:sp>
      <p:sp>
        <p:nvSpPr>
          <p:cNvPr id="6149" name="Rectangle 8" descr="06"/>
          <p:cNvSpPr>
            <a:spLocks noChangeArrowheads="1"/>
          </p:cNvSpPr>
          <p:nvPr/>
        </p:nvSpPr>
        <p:spPr bwMode="auto">
          <a:xfrm>
            <a:off x="0" y="-199444"/>
            <a:ext cx="9144000" cy="7057443"/>
          </a:xfrm>
          <a:prstGeom prst="rect">
            <a:avLst/>
          </a:prstGeom>
          <a:blipFill dpi="0" rotWithShape="1">
            <a:blip r:embed="rId3">
              <a:alphaModFix amt="60000"/>
            </a:blip>
            <a:srcRect/>
            <a:stretch>
              <a:fillRect/>
            </a:stretch>
          </a:blipFill>
          <a:ln w="9525">
            <a:solidFill>
              <a:schemeClr val="tx1"/>
            </a:solidFill>
            <a:miter lim="800000"/>
            <a:headEnd/>
            <a:tailEnd/>
          </a:ln>
        </p:spPr>
        <p:txBody>
          <a:bodyPr wrap="none" lIns="91422" tIns="45710" rIns="91422" bIns="45710" anchor="ctr"/>
          <a:lstStyle/>
          <a:p>
            <a:endParaRPr lang="fr-FR" dirty="0"/>
          </a:p>
        </p:txBody>
      </p:sp>
      <p:pic>
        <p:nvPicPr>
          <p:cNvPr id="489482" name="Picture 10" descr="Image1"/>
          <p:cNvPicPr>
            <a:picLocks noChangeAspect="1" noChangeArrowheads="1" noCrop="1"/>
          </p:cNvPicPr>
          <p:nvPr/>
        </p:nvPicPr>
        <p:blipFill>
          <a:blip r:embed="rId4"/>
          <a:srcRect/>
          <a:stretch>
            <a:fillRect/>
          </a:stretch>
        </p:blipFill>
        <p:spPr bwMode="auto">
          <a:xfrm>
            <a:off x="971821" y="548583"/>
            <a:ext cx="430993" cy="361402"/>
          </a:xfrm>
          <a:prstGeom prst="rect">
            <a:avLst/>
          </a:prstGeom>
          <a:noFill/>
          <a:ln w="9525">
            <a:noFill/>
            <a:miter lim="800000"/>
            <a:headEnd/>
            <a:tailEnd/>
          </a:ln>
        </p:spPr>
      </p:pic>
      <p:pic>
        <p:nvPicPr>
          <p:cNvPr id="489483" name="Picture 11" descr="Image1"/>
          <p:cNvPicPr>
            <a:picLocks noChangeAspect="1" noChangeArrowheads="1" noCrop="1"/>
          </p:cNvPicPr>
          <p:nvPr/>
        </p:nvPicPr>
        <p:blipFill>
          <a:blip r:embed="rId4"/>
          <a:srcRect/>
          <a:stretch>
            <a:fillRect/>
          </a:stretch>
        </p:blipFill>
        <p:spPr bwMode="auto">
          <a:xfrm>
            <a:off x="7524302" y="548583"/>
            <a:ext cx="432384" cy="361402"/>
          </a:xfrm>
          <a:prstGeom prst="rect">
            <a:avLst/>
          </a:prstGeom>
          <a:noFill/>
          <a:ln w="9525">
            <a:noFill/>
            <a:miter lim="800000"/>
            <a:headEnd/>
            <a:tailEnd/>
          </a:ln>
        </p:spPr>
      </p:pic>
      <p:pic>
        <p:nvPicPr>
          <p:cNvPr id="489486" name="Picture 14" descr="etoile"/>
          <p:cNvPicPr>
            <a:picLocks noChangeAspect="1" noChangeArrowheads="1" noCrop="1"/>
          </p:cNvPicPr>
          <p:nvPr/>
        </p:nvPicPr>
        <p:blipFill>
          <a:blip r:embed="rId5"/>
          <a:srcRect/>
          <a:stretch>
            <a:fillRect/>
          </a:stretch>
        </p:blipFill>
        <p:spPr bwMode="auto">
          <a:xfrm rot="-254557">
            <a:off x="7455678" y="1455869"/>
            <a:ext cx="760783" cy="735370"/>
          </a:xfrm>
          <a:prstGeom prst="rect">
            <a:avLst/>
          </a:prstGeom>
          <a:noFill/>
          <a:ln w="9525">
            <a:noFill/>
            <a:miter lim="800000"/>
            <a:headEnd/>
            <a:tailEnd/>
          </a:ln>
        </p:spPr>
      </p:pic>
      <p:sp>
        <p:nvSpPr>
          <p:cNvPr id="489488" name="AutoShape 16"/>
          <p:cNvSpPr>
            <a:spLocks noChangeArrowheads="1"/>
          </p:cNvSpPr>
          <p:nvPr/>
        </p:nvSpPr>
        <p:spPr bwMode="auto">
          <a:xfrm>
            <a:off x="857224" y="2214554"/>
            <a:ext cx="6575413" cy="2043492"/>
          </a:xfrm>
          <a:prstGeom prst="roundRect">
            <a:avLst>
              <a:gd name="adj" fmla="val 26440"/>
            </a:avLst>
          </a:prstGeom>
          <a:gradFill rotWithShape="1">
            <a:gsLst>
              <a:gs pos="0">
                <a:srgbClr val="FF9933">
                  <a:alpha val="64000"/>
                </a:srgbClr>
              </a:gs>
              <a:gs pos="50000">
                <a:srgbClr val="FFFF00">
                  <a:alpha val="75999"/>
                </a:srgbClr>
              </a:gs>
              <a:gs pos="100000">
                <a:srgbClr val="FF9933">
                  <a:alpha val="64000"/>
                </a:srgbClr>
              </a:gs>
            </a:gsLst>
            <a:lin ang="18900000" scaled="1"/>
          </a:gradFill>
          <a:ln w="9525">
            <a:solidFill>
              <a:srgbClr val="0000FF"/>
            </a:solidFill>
            <a:prstDash val="sysDot"/>
            <a:round/>
            <a:headEnd/>
            <a:tailEnd/>
          </a:ln>
          <a:effectLst/>
        </p:spPr>
        <p:txBody>
          <a:bodyPr wrap="none" lIns="91422" tIns="45710" rIns="91422" bIns="45710" anchor="ctr"/>
          <a:lstStyle/>
          <a:p>
            <a:pPr>
              <a:defRPr/>
            </a:pPr>
            <a:endParaRPr lang="fr-FR" dirty="0">
              <a:latin typeface="Arial" charset="0"/>
            </a:endParaRPr>
          </a:p>
        </p:txBody>
      </p:sp>
      <p:pic>
        <p:nvPicPr>
          <p:cNvPr id="489494" name="Picture 22" descr="earthclear"/>
          <p:cNvPicPr>
            <a:picLocks noChangeAspect="1" noChangeArrowheads="1" noCrop="1"/>
          </p:cNvPicPr>
          <p:nvPr/>
        </p:nvPicPr>
        <p:blipFill>
          <a:blip r:embed="rId4"/>
          <a:srcRect/>
          <a:stretch>
            <a:fillRect/>
          </a:stretch>
        </p:blipFill>
        <p:spPr bwMode="auto">
          <a:xfrm>
            <a:off x="192528" y="6150333"/>
            <a:ext cx="406665" cy="388762"/>
          </a:xfrm>
          <a:prstGeom prst="rect">
            <a:avLst/>
          </a:prstGeom>
          <a:noFill/>
          <a:ln w="9525">
            <a:noFill/>
            <a:miter lim="800000"/>
            <a:headEnd/>
            <a:tailEnd/>
          </a:ln>
        </p:spPr>
      </p:pic>
      <p:pic>
        <p:nvPicPr>
          <p:cNvPr id="489496" name="Picture 24" descr="etoile"/>
          <p:cNvPicPr>
            <a:picLocks noChangeAspect="1" noChangeArrowheads="1" noCrop="1"/>
          </p:cNvPicPr>
          <p:nvPr/>
        </p:nvPicPr>
        <p:blipFill>
          <a:blip r:embed="rId5"/>
          <a:srcRect/>
          <a:stretch>
            <a:fillRect/>
          </a:stretch>
        </p:blipFill>
        <p:spPr bwMode="auto">
          <a:xfrm>
            <a:off x="8826348" y="4660079"/>
            <a:ext cx="143201" cy="136786"/>
          </a:xfrm>
          <a:prstGeom prst="rect">
            <a:avLst/>
          </a:prstGeom>
          <a:noFill/>
          <a:ln w="9525">
            <a:noFill/>
            <a:miter lim="800000"/>
            <a:headEnd/>
            <a:tailEnd/>
          </a:ln>
        </p:spPr>
      </p:pic>
      <p:pic>
        <p:nvPicPr>
          <p:cNvPr id="489497" name="Picture 25" descr="etoile"/>
          <p:cNvPicPr>
            <a:picLocks noChangeAspect="1" noChangeArrowheads="1" noCrop="1"/>
          </p:cNvPicPr>
          <p:nvPr/>
        </p:nvPicPr>
        <p:blipFill>
          <a:blip r:embed="rId5"/>
          <a:srcRect/>
          <a:stretch>
            <a:fillRect/>
          </a:stretch>
        </p:blipFill>
        <p:spPr bwMode="auto">
          <a:xfrm>
            <a:off x="8701219" y="4530493"/>
            <a:ext cx="141811" cy="135346"/>
          </a:xfrm>
          <a:prstGeom prst="rect">
            <a:avLst/>
          </a:prstGeom>
          <a:noFill/>
          <a:ln w="9525">
            <a:noFill/>
            <a:miter lim="800000"/>
            <a:headEnd/>
            <a:tailEnd/>
          </a:ln>
        </p:spPr>
      </p:pic>
      <p:pic>
        <p:nvPicPr>
          <p:cNvPr id="489498" name="Picture 26" descr="etoile"/>
          <p:cNvPicPr>
            <a:picLocks noChangeAspect="1" noChangeArrowheads="1" noCrop="1"/>
          </p:cNvPicPr>
          <p:nvPr/>
        </p:nvPicPr>
        <p:blipFill>
          <a:blip r:embed="rId5"/>
          <a:srcRect/>
          <a:stretch>
            <a:fillRect/>
          </a:stretch>
        </p:blipFill>
        <p:spPr bwMode="auto">
          <a:xfrm>
            <a:off x="7825325" y="4660079"/>
            <a:ext cx="143201" cy="135346"/>
          </a:xfrm>
          <a:prstGeom prst="rect">
            <a:avLst/>
          </a:prstGeom>
          <a:noFill/>
          <a:ln w="9525">
            <a:noFill/>
            <a:miter lim="800000"/>
            <a:headEnd/>
            <a:tailEnd/>
          </a:ln>
        </p:spPr>
      </p:pic>
      <p:pic>
        <p:nvPicPr>
          <p:cNvPr id="489499" name="Picture 27" descr="etoile"/>
          <p:cNvPicPr>
            <a:picLocks noChangeAspect="1" noChangeArrowheads="1" noCrop="1"/>
          </p:cNvPicPr>
          <p:nvPr/>
        </p:nvPicPr>
        <p:blipFill>
          <a:blip r:embed="rId5"/>
          <a:srcRect/>
          <a:stretch>
            <a:fillRect/>
          </a:stretch>
        </p:blipFill>
        <p:spPr bwMode="auto">
          <a:xfrm>
            <a:off x="8450962" y="4465699"/>
            <a:ext cx="239132" cy="226057"/>
          </a:xfrm>
          <a:prstGeom prst="rect">
            <a:avLst/>
          </a:prstGeom>
          <a:noFill/>
          <a:ln w="9525">
            <a:noFill/>
            <a:miter lim="800000"/>
            <a:headEnd/>
            <a:tailEnd/>
          </a:ln>
        </p:spPr>
      </p:pic>
      <p:pic>
        <p:nvPicPr>
          <p:cNvPr id="489500" name="Picture 28" descr="etoile"/>
          <p:cNvPicPr>
            <a:picLocks noChangeAspect="1" noChangeArrowheads="1" noCrop="1"/>
          </p:cNvPicPr>
          <p:nvPr/>
        </p:nvPicPr>
        <p:blipFill>
          <a:blip r:embed="rId5"/>
          <a:srcRect/>
          <a:stretch>
            <a:fillRect/>
          </a:stretch>
        </p:blipFill>
        <p:spPr bwMode="auto">
          <a:xfrm>
            <a:off x="8138145" y="5048841"/>
            <a:ext cx="145981" cy="139666"/>
          </a:xfrm>
          <a:prstGeom prst="rect">
            <a:avLst/>
          </a:prstGeom>
          <a:noFill/>
          <a:ln w="9525">
            <a:noFill/>
            <a:miter lim="800000"/>
            <a:headEnd/>
            <a:tailEnd/>
          </a:ln>
        </p:spPr>
      </p:pic>
      <p:pic>
        <p:nvPicPr>
          <p:cNvPr id="489501" name="Picture 29" descr="etoile"/>
          <p:cNvPicPr>
            <a:picLocks noChangeAspect="1" noChangeArrowheads="1" noCrop="1"/>
          </p:cNvPicPr>
          <p:nvPr/>
        </p:nvPicPr>
        <p:blipFill>
          <a:blip r:embed="rId5"/>
          <a:srcRect/>
          <a:stretch>
            <a:fillRect/>
          </a:stretch>
        </p:blipFill>
        <p:spPr bwMode="auto">
          <a:xfrm>
            <a:off x="8888912" y="4984048"/>
            <a:ext cx="143201" cy="136786"/>
          </a:xfrm>
          <a:prstGeom prst="rect">
            <a:avLst/>
          </a:prstGeom>
          <a:noFill/>
          <a:ln w="9525">
            <a:noFill/>
            <a:miter lim="800000"/>
            <a:headEnd/>
            <a:tailEnd/>
          </a:ln>
        </p:spPr>
      </p:pic>
      <p:pic>
        <p:nvPicPr>
          <p:cNvPr id="489502" name="Picture 30" descr="etoile"/>
          <p:cNvPicPr>
            <a:picLocks noChangeAspect="1" noChangeArrowheads="1" noCrop="1"/>
          </p:cNvPicPr>
          <p:nvPr/>
        </p:nvPicPr>
        <p:blipFill>
          <a:blip r:embed="rId5"/>
          <a:srcRect/>
          <a:stretch>
            <a:fillRect/>
          </a:stretch>
        </p:blipFill>
        <p:spPr bwMode="auto">
          <a:xfrm>
            <a:off x="8638654" y="5048842"/>
            <a:ext cx="148762" cy="143985"/>
          </a:xfrm>
          <a:prstGeom prst="rect">
            <a:avLst/>
          </a:prstGeom>
          <a:noFill/>
          <a:ln w="9525">
            <a:noFill/>
            <a:miter lim="800000"/>
            <a:headEnd/>
            <a:tailEnd/>
          </a:ln>
        </p:spPr>
      </p:pic>
      <p:pic>
        <p:nvPicPr>
          <p:cNvPr id="489503" name="Picture 31" descr="etoile"/>
          <p:cNvPicPr>
            <a:picLocks noChangeAspect="1" noChangeArrowheads="1" noCrop="1"/>
          </p:cNvPicPr>
          <p:nvPr/>
        </p:nvPicPr>
        <p:blipFill>
          <a:blip r:embed="rId5"/>
          <a:srcRect/>
          <a:stretch>
            <a:fillRect/>
          </a:stretch>
        </p:blipFill>
        <p:spPr bwMode="auto">
          <a:xfrm>
            <a:off x="8263272" y="4530491"/>
            <a:ext cx="145981" cy="139666"/>
          </a:xfrm>
          <a:prstGeom prst="rect">
            <a:avLst/>
          </a:prstGeom>
          <a:noFill/>
          <a:ln w="9525">
            <a:noFill/>
            <a:miter lim="800000"/>
            <a:headEnd/>
            <a:tailEnd/>
          </a:ln>
        </p:spPr>
      </p:pic>
      <p:sp>
        <p:nvSpPr>
          <p:cNvPr id="30" name="Text Box 21"/>
          <p:cNvSpPr txBox="1">
            <a:spLocks noChangeArrowheads="1"/>
          </p:cNvSpPr>
          <p:nvPr/>
        </p:nvSpPr>
        <p:spPr bwMode="auto">
          <a:xfrm>
            <a:off x="8393547" y="5682848"/>
            <a:ext cx="184693" cy="584755"/>
          </a:xfrm>
          <a:prstGeom prst="rect">
            <a:avLst/>
          </a:prstGeom>
          <a:noFill/>
          <a:ln w="9525">
            <a:noFill/>
            <a:miter lim="800000"/>
            <a:headEnd/>
            <a:tailEnd/>
          </a:ln>
        </p:spPr>
        <p:txBody>
          <a:bodyPr wrap="none" lIns="91422" tIns="45710" rIns="91422" bIns="45710">
            <a:spAutoFit/>
          </a:bodyPr>
          <a:lstStyle/>
          <a:p>
            <a:pPr algn="r" rtl="1">
              <a:defRPr/>
            </a:pPr>
            <a:endParaRPr lang="fr-FR" sz="3200" dirty="0">
              <a:solidFill>
                <a:srgbClr val="FFFF00"/>
              </a:solidFill>
              <a:effectLst>
                <a:outerShdw blurRad="38100" dist="38100" dir="2700000" algn="tl">
                  <a:srgbClr val="000000">
                    <a:alpha val="43137"/>
                  </a:srgbClr>
                </a:outerShdw>
              </a:effectLst>
              <a:cs typeface="MCS Jeddah S_U normal." pitchFamily="2" charset="-78"/>
            </a:endParaRPr>
          </a:p>
        </p:txBody>
      </p:sp>
      <p:pic>
        <p:nvPicPr>
          <p:cNvPr id="6171" name="Image 41" descr="TN-16797-etoiles.gif"/>
          <p:cNvPicPr>
            <a:picLocks noChangeAspect="1"/>
          </p:cNvPicPr>
          <p:nvPr/>
        </p:nvPicPr>
        <p:blipFill>
          <a:blip r:embed="rId6"/>
          <a:srcRect/>
          <a:stretch>
            <a:fillRect/>
          </a:stretch>
        </p:blipFill>
        <p:spPr bwMode="auto">
          <a:xfrm>
            <a:off x="1255442" y="642174"/>
            <a:ext cx="1001699" cy="1037399"/>
          </a:xfrm>
          <a:prstGeom prst="rect">
            <a:avLst/>
          </a:prstGeom>
          <a:noFill/>
          <a:ln w="9525">
            <a:noFill/>
            <a:miter lim="800000"/>
            <a:headEnd/>
            <a:tailEnd/>
          </a:ln>
        </p:spPr>
      </p:pic>
      <p:pic>
        <p:nvPicPr>
          <p:cNvPr id="6174" name="Image 44" descr="crml.gif"/>
          <p:cNvPicPr>
            <a:picLocks noChangeAspect="1"/>
          </p:cNvPicPr>
          <p:nvPr/>
        </p:nvPicPr>
        <p:blipFill>
          <a:blip r:embed="rId7"/>
          <a:srcRect/>
          <a:stretch>
            <a:fillRect/>
          </a:stretch>
        </p:blipFill>
        <p:spPr bwMode="auto">
          <a:xfrm>
            <a:off x="0" y="4429132"/>
            <a:ext cx="834180" cy="1036691"/>
          </a:xfrm>
          <a:prstGeom prst="rect">
            <a:avLst/>
          </a:prstGeom>
          <a:noFill/>
          <a:ln w="9525">
            <a:noFill/>
            <a:miter lim="800000"/>
            <a:headEnd/>
            <a:tailEnd/>
          </a:ln>
        </p:spPr>
      </p:pic>
      <p:pic>
        <p:nvPicPr>
          <p:cNvPr id="6175" name="Image 45" descr="crml.gif"/>
          <p:cNvPicPr>
            <a:picLocks noChangeAspect="1"/>
          </p:cNvPicPr>
          <p:nvPr/>
        </p:nvPicPr>
        <p:blipFill>
          <a:blip r:embed="rId7"/>
          <a:srcRect/>
          <a:stretch>
            <a:fillRect/>
          </a:stretch>
        </p:blipFill>
        <p:spPr bwMode="auto">
          <a:xfrm>
            <a:off x="3929058" y="857232"/>
            <a:ext cx="834180" cy="1036691"/>
          </a:xfrm>
          <a:prstGeom prst="rect">
            <a:avLst/>
          </a:prstGeom>
          <a:noFill/>
          <a:ln w="9525">
            <a:noFill/>
            <a:miter lim="800000"/>
            <a:headEnd/>
            <a:tailEnd/>
          </a:ln>
        </p:spPr>
      </p:pic>
      <p:sp>
        <p:nvSpPr>
          <p:cNvPr id="27" name="Espace réservé de la date 26"/>
          <p:cNvSpPr>
            <a:spLocks noGrp="1"/>
          </p:cNvSpPr>
          <p:nvPr>
            <p:ph type="dt" sz="half" idx="10"/>
          </p:nvPr>
        </p:nvSpPr>
        <p:spPr/>
        <p:txBody>
          <a:bodyPr lIns="81272" tIns="40636" rIns="81272" bIns="40636"/>
          <a:lstStyle/>
          <a:p>
            <a:fld id="{0873C1F6-E15B-4F5D-8837-78B228D01276}" type="datetime1">
              <a:rPr lang="fr-FR" smtClean="0"/>
              <a:pPr/>
              <a:t>01/04/2021</a:t>
            </a:fld>
            <a:endParaRPr lang="en-US"/>
          </a:p>
        </p:txBody>
      </p:sp>
      <p:sp>
        <p:nvSpPr>
          <p:cNvPr id="28" name="Espace réservé du numéro de diapositive 27"/>
          <p:cNvSpPr>
            <a:spLocks noGrp="1"/>
          </p:cNvSpPr>
          <p:nvPr>
            <p:ph type="sldNum" sz="quarter" idx="12"/>
          </p:nvPr>
        </p:nvSpPr>
        <p:spPr/>
        <p:txBody>
          <a:bodyPr/>
          <a:lstStyle/>
          <a:p>
            <a:fld id="{042AED99-7FB4-404E-8A97-64753DCE42EC}" type="slidenum">
              <a:rPr kumimoji="0" lang="en-US" smtClean="0"/>
              <a:pPr/>
              <a:t>7</a:t>
            </a:fld>
            <a:endParaRPr kumimoji="0" lang="en-US"/>
          </a:p>
        </p:txBody>
      </p:sp>
      <p:sp>
        <p:nvSpPr>
          <p:cNvPr id="29" name="Text Box 21"/>
          <p:cNvSpPr txBox="1">
            <a:spLocks noChangeArrowheads="1"/>
          </p:cNvSpPr>
          <p:nvPr/>
        </p:nvSpPr>
        <p:spPr bwMode="auto">
          <a:xfrm>
            <a:off x="3107206" y="5786454"/>
            <a:ext cx="5860927" cy="646311"/>
          </a:xfrm>
          <a:prstGeom prst="rect">
            <a:avLst/>
          </a:prstGeom>
          <a:noFill/>
          <a:ln w="9525">
            <a:noFill/>
            <a:miter lim="800000"/>
            <a:headEnd/>
            <a:tailEnd/>
          </a:ln>
        </p:spPr>
        <p:txBody>
          <a:bodyPr wrap="none" lIns="91422" tIns="45710" rIns="91422" bIns="45710">
            <a:spAutoFit/>
          </a:bodyPr>
          <a:lstStyle/>
          <a:p>
            <a:pPr algn="r" rtl="1">
              <a:defRPr/>
            </a:pPr>
            <a:r>
              <a:rPr lang="fr-FR" sz="3600" b="1" dirty="0" err="1" smtClean="0">
                <a:solidFill>
                  <a:srgbClr val="FF0000"/>
                </a:solidFill>
                <a:effectLst>
                  <a:outerShdw blurRad="38100" dist="38100" dir="2700000" algn="tl">
                    <a:srgbClr val="000000">
                      <a:alpha val="43137"/>
                    </a:srgbClr>
                  </a:outerShdw>
                </a:effectLst>
                <a:cs typeface="MCS Jeddah S_U normal." pitchFamily="2" charset="-78"/>
              </a:rPr>
              <a:t>Teacher</a:t>
            </a:r>
            <a:r>
              <a:rPr lang="fr-FR" sz="3600" b="1" dirty="0" smtClean="0">
                <a:solidFill>
                  <a:srgbClr val="FF0000"/>
                </a:solidFill>
                <a:effectLst>
                  <a:outerShdw blurRad="38100" dist="38100" dir="2700000" algn="tl">
                    <a:srgbClr val="000000">
                      <a:alpha val="43137"/>
                    </a:srgbClr>
                  </a:outerShdw>
                </a:effectLst>
                <a:cs typeface="MCS Jeddah S_U normal." pitchFamily="2" charset="-78"/>
              </a:rPr>
              <a:t>: Mr. </a:t>
            </a:r>
            <a:r>
              <a:rPr lang="fr-FR" sz="3600" b="1" dirty="0" err="1" smtClean="0">
                <a:solidFill>
                  <a:srgbClr val="FF0000"/>
                </a:solidFill>
                <a:effectLst>
                  <a:outerShdw blurRad="38100" dist="38100" dir="2700000" algn="tl">
                    <a:srgbClr val="000000">
                      <a:alpha val="43137"/>
                    </a:srgbClr>
                  </a:outerShdw>
                </a:effectLst>
                <a:cs typeface="MCS Jeddah S_U normal." pitchFamily="2" charset="-78"/>
              </a:rPr>
              <a:t>Nacer</a:t>
            </a:r>
            <a:r>
              <a:rPr lang="fr-FR" sz="3600" b="1" dirty="0" smtClean="0">
                <a:solidFill>
                  <a:srgbClr val="FF0000"/>
                </a:solidFill>
                <a:effectLst>
                  <a:outerShdw blurRad="38100" dist="38100" dir="2700000" algn="tl">
                    <a:srgbClr val="000000">
                      <a:alpha val="43137"/>
                    </a:srgbClr>
                  </a:outerShdw>
                </a:effectLst>
                <a:cs typeface="MCS Jeddah S_U normal." pitchFamily="2" charset="-78"/>
              </a:rPr>
              <a:t> DEHDA</a:t>
            </a:r>
            <a:endParaRPr lang="fr-FR" sz="3600" b="1" dirty="0">
              <a:solidFill>
                <a:srgbClr val="FF0000"/>
              </a:solidFill>
              <a:effectLst>
                <a:outerShdw blurRad="38100" dist="38100" dir="2700000" algn="tl">
                  <a:srgbClr val="000000">
                    <a:alpha val="43137"/>
                  </a:srgbClr>
                </a:outerShdw>
              </a:effectLst>
              <a:cs typeface="MCS Jeddah S_U normal." pitchFamily="2" charset="-78"/>
            </a:endParaRPr>
          </a:p>
        </p:txBody>
      </p:sp>
      <p:pic>
        <p:nvPicPr>
          <p:cNvPr id="31" name="Image 45" descr="crml.gif"/>
          <p:cNvPicPr>
            <a:picLocks noChangeAspect="1"/>
          </p:cNvPicPr>
          <p:nvPr/>
        </p:nvPicPr>
        <p:blipFill>
          <a:blip r:embed="rId7"/>
          <a:srcRect/>
          <a:stretch>
            <a:fillRect/>
          </a:stretch>
        </p:blipFill>
        <p:spPr bwMode="auto">
          <a:xfrm>
            <a:off x="4357686" y="5072074"/>
            <a:ext cx="834180" cy="1036691"/>
          </a:xfrm>
          <a:prstGeom prst="rect">
            <a:avLst/>
          </a:prstGeom>
          <a:noFill/>
          <a:ln w="9525">
            <a:noFill/>
            <a:miter lim="800000"/>
            <a:headEnd/>
            <a:tailEnd/>
          </a:ln>
        </p:spPr>
      </p:pic>
      <p:sp>
        <p:nvSpPr>
          <p:cNvPr id="33" name="مستطيل 32"/>
          <p:cNvSpPr/>
          <p:nvPr/>
        </p:nvSpPr>
        <p:spPr>
          <a:xfrm>
            <a:off x="1142976" y="2643182"/>
            <a:ext cx="5941691" cy="1107996"/>
          </a:xfrm>
          <a:prstGeom prst="rect">
            <a:avLst/>
          </a:prstGeom>
          <a:noFill/>
        </p:spPr>
        <p:txBody>
          <a:bodyPr wrap="none" lIns="91440" tIns="45720" rIns="91440" bIns="45720">
            <a:spAutoFit/>
          </a:bodyPr>
          <a:lstStyle/>
          <a:p>
            <a:pPr algn="ctr"/>
            <a:r>
              <a:rPr lang="fr-FR" sz="66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charset="0"/>
              </a:rPr>
              <a:t>Error</a:t>
            </a:r>
            <a:r>
              <a:rPr lang="fr-FR" sz="66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charset="0"/>
              </a:rPr>
              <a:t> </a:t>
            </a:r>
            <a:r>
              <a:rPr lang="fr-FR" sz="6600" b="1" dirty="0" err="1"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latin typeface="Arial" charset="0"/>
              </a:rPr>
              <a:t>Analysis</a:t>
            </a:r>
            <a:endParaRPr lang="ar-SA" sz="66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val="3086702159"/>
      </p:ext>
    </p:extLst>
  </p:cSld>
  <p:clrMapOvr>
    <a:masterClrMapping/>
  </p:clrMapOvr>
  <p:transition>
    <p:cover dir="ru"/>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afterEffect">
                                  <p:stCondLst>
                                    <p:cond delay="0"/>
                                  </p:stCondLst>
                                  <p:childTnLst>
                                    <p:set>
                                      <p:cBhvr>
                                        <p:cTn id="6" dur="1" fill="hold">
                                          <p:stCondLst>
                                            <p:cond delay="499"/>
                                          </p:stCondLst>
                                        </p:cTn>
                                        <p:tgtEl>
                                          <p:spTgt spid="489482"/>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nodeType="afterEffect">
                                  <p:stCondLst>
                                    <p:cond delay="0"/>
                                  </p:stCondLst>
                                  <p:childTnLst>
                                    <p:set>
                                      <p:cBhvr>
                                        <p:cTn id="9" dur="1" fill="hold">
                                          <p:stCondLst>
                                            <p:cond delay="499"/>
                                          </p:stCondLst>
                                        </p:cTn>
                                        <p:tgtEl>
                                          <p:spTgt spid="489483"/>
                                        </p:tgtEl>
                                        <p:attrNameLst>
                                          <p:attrName>style.visibility</p:attrName>
                                        </p:attrNameLst>
                                      </p:cBhvr>
                                      <p:to>
                                        <p:strVal val="visible"/>
                                      </p:to>
                                    </p:set>
                                  </p:childTnLst>
                                </p:cTn>
                              </p:par>
                            </p:childTnLst>
                          </p:cTn>
                        </p:par>
                        <p:par>
                          <p:cTn id="10" fill="hold">
                            <p:stCondLst>
                              <p:cond delay="1000"/>
                            </p:stCondLst>
                            <p:childTnLst>
                              <p:par>
                                <p:cTn id="11" presetID="1" presetClass="entr" presetSubtype="0" fill="hold" nodeType="afterEffect">
                                  <p:stCondLst>
                                    <p:cond delay="0"/>
                                  </p:stCondLst>
                                  <p:childTnLst>
                                    <p:set>
                                      <p:cBhvr>
                                        <p:cTn id="12" dur="1" fill="hold">
                                          <p:stCondLst>
                                            <p:cond delay="499"/>
                                          </p:stCondLst>
                                        </p:cTn>
                                        <p:tgtEl>
                                          <p:spTgt spid="489486"/>
                                        </p:tgtEl>
                                        <p:attrNameLst>
                                          <p:attrName>style.visibility</p:attrName>
                                        </p:attrNameLst>
                                      </p:cBhvr>
                                      <p:to>
                                        <p:strVal val="visible"/>
                                      </p:to>
                                    </p:set>
                                  </p:childTnLst>
                                </p:cTn>
                              </p:par>
                            </p:childTnLst>
                          </p:cTn>
                        </p:par>
                        <p:par>
                          <p:cTn id="13" fill="hold">
                            <p:stCondLst>
                              <p:cond delay="1500"/>
                            </p:stCondLst>
                            <p:childTnLst>
                              <p:par>
                                <p:cTn id="14" presetID="1" presetClass="entr" presetSubtype="0" fill="hold" nodeType="afterEffect">
                                  <p:stCondLst>
                                    <p:cond delay="0"/>
                                  </p:stCondLst>
                                  <p:childTnLst>
                                    <p:set>
                                      <p:cBhvr>
                                        <p:cTn id="15" dur="1" fill="hold">
                                          <p:stCondLst>
                                            <p:cond delay="499"/>
                                          </p:stCondLst>
                                        </p:cTn>
                                        <p:tgtEl>
                                          <p:spTgt spid="489488"/>
                                        </p:tgtEl>
                                        <p:attrNameLst>
                                          <p:attrName>style.visibility</p:attrName>
                                        </p:attrNameLst>
                                      </p:cBhvr>
                                      <p:to>
                                        <p:strVal val="visible"/>
                                      </p:to>
                                    </p:set>
                                  </p:childTnLst>
                                </p:cTn>
                              </p:par>
                            </p:childTnLst>
                          </p:cTn>
                        </p:par>
                        <p:par>
                          <p:cTn id="16" fill="hold">
                            <p:stCondLst>
                              <p:cond delay="2000"/>
                            </p:stCondLst>
                            <p:childTnLst>
                              <p:par>
                                <p:cTn id="17" presetID="1" presetClass="entr" presetSubtype="0" fill="hold" nodeType="afterEffect">
                                  <p:stCondLst>
                                    <p:cond delay="0"/>
                                  </p:stCondLst>
                                  <p:childTnLst>
                                    <p:set>
                                      <p:cBhvr>
                                        <p:cTn id="18" dur="1" fill="hold">
                                          <p:stCondLst>
                                            <p:cond delay="499"/>
                                          </p:stCondLst>
                                        </p:cTn>
                                        <p:tgtEl>
                                          <p:spTgt spid="489494"/>
                                        </p:tgtEl>
                                        <p:attrNameLst>
                                          <p:attrName>style.visibility</p:attrName>
                                        </p:attrNameLst>
                                      </p:cBhvr>
                                      <p:to>
                                        <p:strVal val="visible"/>
                                      </p:to>
                                    </p:set>
                                  </p:childTnLst>
                                </p:cTn>
                              </p:par>
                            </p:childTnLst>
                          </p:cTn>
                        </p:par>
                        <p:par>
                          <p:cTn id="19" fill="hold">
                            <p:stCondLst>
                              <p:cond delay="2500"/>
                            </p:stCondLst>
                            <p:childTnLst>
                              <p:par>
                                <p:cTn id="20" presetID="42" presetClass="entr" presetSubtype="0" fill="hold" grpId="0" nodeType="afterEffect">
                                  <p:stCondLst>
                                    <p:cond delay="0"/>
                                  </p:stCondLst>
                                  <p:iterate type="lt">
                                    <p:tmPct val="0"/>
                                  </p:iterate>
                                  <p:childTnLst>
                                    <p:set>
                                      <p:cBhvr>
                                        <p:cTn id="21" dur="1" fill="hold">
                                          <p:stCondLst>
                                            <p:cond delay="0"/>
                                          </p:stCondLst>
                                        </p:cTn>
                                        <p:tgtEl>
                                          <p:spTgt spid="29">
                                            <p:txEl>
                                              <p:pRg st="0" end="0"/>
                                            </p:txEl>
                                          </p:spTgt>
                                        </p:tgtEl>
                                        <p:attrNameLst>
                                          <p:attrName>style.visibility</p:attrName>
                                        </p:attrNameLst>
                                      </p:cBhvr>
                                      <p:to>
                                        <p:strVal val="visible"/>
                                      </p:to>
                                    </p:set>
                                    <p:animEffect transition="in" filter="fade">
                                      <p:cBhvr>
                                        <p:cTn id="22" dur="500"/>
                                        <p:tgtEl>
                                          <p:spTgt spid="29">
                                            <p:txEl>
                                              <p:pRg st="0" end="0"/>
                                            </p:txEl>
                                          </p:spTgt>
                                        </p:tgtEl>
                                      </p:cBhvr>
                                    </p:animEffect>
                                    <p:anim calcmode="lin" valueType="num">
                                      <p:cBhvr>
                                        <p:cTn id="23" dur="500" fill="hold"/>
                                        <p:tgtEl>
                                          <p:spTgt spid="29">
                                            <p:txEl>
                                              <p:pRg st="0" end="0"/>
                                            </p:txEl>
                                          </p:spTgt>
                                        </p:tgtEl>
                                        <p:attrNameLst>
                                          <p:attrName>ppt_x</p:attrName>
                                        </p:attrNameLst>
                                      </p:cBhvr>
                                      <p:tavLst>
                                        <p:tav tm="0">
                                          <p:val>
                                            <p:strVal val="#ppt_x"/>
                                          </p:val>
                                        </p:tav>
                                        <p:tav tm="100000">
                                          <p:val>
                                            <p:strVal val="#ppt_x"/>
                                          </p:val>
                                        </p:tav>
                                      </p:tavLst>
                                    </p:anim>
                                    <p:anim calcmode="lin" valueType="num">
                                      <p:cBhvr>
                                        <p:cTn id="24" dur="500" fill="hold"/>
                                        <p:tgtEl>
                                          <p:spTgt spid="29">
                                            <p:txEl>
                                              <p:pRg st="0" end="0"/>
                                            </p:txEl>
                                          </p:spTgt>
                                        </p:tgtEl>
                                        <p:attrNameLst>
                                          <p:attrName>ppt_y</p:attrName>
                                        </p:attrNameLst>
                                      </p:cBhvr>
                                      <p:tavLst>
                                        <p:tav tm="0">
                                          <p:val>
                                            <p:strVal val="#ppt_y+.1"/>
                                          </p:val>
                                        </p:tav>
                                        <p:tav tm="100000">
                                          <p:val>
                                            <p:strVal val="#ppt_y"/>
                                          </p:val>
                                        </p:tav>
                                      </p:tavLst>
                                    </p:anim>
                                  </p:childTnLst>
                                </p:cTn>
                              </p:par>
                            </p:childTnLst>
                          </p:cTn>
                        </p:par>
                        <p:par>
                          <p:cTn id="25" fill="hold">
                            <p:stCondLst>
                              <p:cond delay="3000"/>
                            </p:stCondLst>
                            <p:childTnLst>
                              <p:par>
                                <p:cTn id="26" presetID="42" presetClass="entr" presetSubtype="0" fill="hold" grpId="0" nodeType="afterEffect" nodePh="1">
                                  <p:stCondLst>
                                    <p:cond delay="0"/>
                                  </p:stCondLst>
                                  <p:endCondLst>
                                    <p:cond evt="begin" delay="0">
                                      <p:tn val="26"/>
                                    </p:cond>
                                  </p:endCondLst>
                                  <p:childTnLst>
                                    <p:set>
                                      <p:cBhvr>
                                        <p:cTn id="27" dur="1" fill="hold">
                                          <p:stCondLst>
                                            <p:cond delay="0"/>
                                          </p:stCondLst>
                                        </p:cTn>
                                        <p:tgtEl>
                                          <p:spTgt spid="30"/>
                                        </p:tgtEl>
                                        <p:attrNameLst>
                                          <p:attrName>style.visibility</p:attrName>
                                        </p:attrNameLst>
                                      </p:cBhvr>
                                      <p:to>
                                        <p:strVal val="visible"/>
                                      </p:to>
                                    </p:set>
                                    <p:animEffect transition="in" filter="fade">
                                      <p:cBhvr>
                                        <p:cTn id="28" dur="500"/>
                                        <p:tgtEl>
                                          <p:spTgt spid="30"/>
                                        </p:tgtEl>
                                      </p:cBhvr>
                                    </p:animEffect>
                                    <p:anim calcmode="lin" valueType="num">
                                      <p:cBhvr>
                                        <p:cTn id="29" dur="500" fill="hold"/>
                                        <p:tgtEl>
                                          <p:spTgt spid="30"/>
                                        </p:tgtEl>
                                        <p:attrNameLst>
                                          <p:attrName>ppt_x</p:attrName>
                                        </p:attrNameLst>
                                      </p:cBhvr>
                                      <p:tavLst>
                                        <p:tav tm="0">
                                          <p:val>
                                            <p:strVal val="#ppt_x"/>
                                          </p:val>
                                        </p:tav>
                                        <p:tav tm="100000">
                                          <p:val>
                                            <p:strVal val="#ppt_x"/>
                                          </p:val>
                                        </p:tav>
                                      </p:tavLst>
                                    </p:anim>
                                    <p:anim calcmode="lin" valueType="num">
                                      <p:cBhvr>
                                        <p:cTn id="30" dur="500" fill="hold"/>
                                        <p:tgtEl>
                                          <p:spTgt spid="30"/>
                                        </p:tgtEl>
                                        <p:attrNameLst>
                                          <p:attrName>ppt_y</p:attrName>
                                        </p:attrNameLst>
                                      </p:cBhvr>
                                      <p:tavLst>
                                        <p:tav tm="0">
                                          <p:val>
                                            <p:strVal val="#ppt_y+.1"/>
                                          </p:val>
                                        </p:tav>
                                        <p:tav tm="100000">
                                          <p:val>
                                            <p:strVal val="#ppt_y"/>
                                          </p:val>
                                        </p:tav>
                                      </p:tavLst>
                                    </p:anim>
                                  </p:childTnLst>
                                </p:cTn>
                              </p:par>
                            </p:childTnLst>
                          </p:cTn>
                        </p:par>
                        <p:par>
                          <p:cTn id="31" fill="hold">
                            <p:stCondLst>
                              <p:cond delay="3500"/>
                            </p:stCondLst>
                            <p:childTnLst>
                              <p:par>
                                <p:cTn id="32" presetID="1" presetClass="entr" presetSubtype="0" fill="hold" nodeType="afterEffect">
                                  <p:stCondLst>
                                    <p:cond delay="0"/>
                                  </p:stCondLst>
                                  <p:childTnLst>
                                    <p:set>
                                      <p:cBhvr>
                                        <p:cTn id="33" dur="1" fill="hold">
                                          <p:stCondLst>
                                            <p:cond delay="499"/>
                                          </p:stCondLst>
                                        </p:cTn>
                                        <p:tgtEl>
                                          <p:spTgt spid="489496"/>
                                        </p:tgtEl>
                                        <p:attrNameLst>
                                          <p:attrName>style.visibility</p:attrName>
                                        </p:attrNameLst>
                                      </p:cBhvr>
                                      <p:to>
                                        <p:strVal val="visible"/>
                                      </p:to>
                                    </p:set>
                                  </p:childTnLst>
                                </p:cTn>
                              </p:par>
                            </p:childTnLst>
                          </p:cTn>
                        </p:par>
                        <p:par>
                          <p:cTn id="34" fill="hold">
                            <p:stCondLst>
                              <p:cond delay="4000"/>
                            </p:stCondLst>
                            <p:childTnLst>
                              <p:par>
                                <p:cTn id="35" presetID="1" presetClass="entr" presetSubtype="0" fill="hold" nodeType="afterEffect">
                                  <p:stCondLst>
                                    <p:cond delay="0"/>
                                  </p:stCondLst>
                                  <p:childTnLst>
                                    <p:set>
                                      <p:cBhvr>
                                        <p:cTn id="36" dur="1" fill="hold">
                                          <p:stCondLst>
                                            <p:cond delay="499"/>
                                          </p:stCondLst>
                                        </p:cTn>
                                        <p:tgtEl>
                                          <p:spTgt spid="489497"/>
                                        </p:tgtEl>
                                        <p:attrNameLst>
                                          <p:attrName>style.visibility</p:attrName>
                                        </p:attrNameLst>
                                      </p:cBhvr>
                                      <p:to>
                                        <p:strVal val="visible"/>
                                      </p:to>
                                    </p:set>
                                  </p:childTnLst>
                                </p:cTn>
                              </p:par>
                            </p:childTnLst>
                          </p:cTn>
                        </p:par>
                        <p:par>
                          <p:cTn id="37" fill="hold">
                            <p:stCondLst>
                              <p:cond delay="4500"/>
                            </p:stCondLst>
                            <p:childTnLst>
                              <p:par>
                                <p:cTn id="38" presetID="1" presetClass="entr" presetSubtype="0" fill="hold" nodeType="afterEffect">
                                  <p:stCondLst>
                                    <p:cond delay="0"/>
                                  </p:stCondLst>
                                  <p:childTnLst>
                                    <p:set>
                                      <p:cBhvr>
                                        <p:cTn id="39" dur="1" fill="hold">
                                          <p:stCondLst>
                                            <p:cond delay="499"/>
                                          </p:stCondLst>
                                        </p:cTn>
                                        <p:tgtEl>
                                          <p:spTgt spid="489498"/>
                                        </p:tgtEl>
                                        <p:attrNameLst>
                                          <p:attrName>style.visibility</p:attrName>
                                        </p:attrNameLst>
                                      </p:cBhvr>
                                      <p:to>
                                        <p:strVal val="visible"/>
                                      </p:to>
                                    </p:set>
                                  </p:childTnLst>
                                </p:cTn>
                              </p:par>
                            </p:childTnLst>
                          </p:cTn>
                        </p:par>
                        <p:par>
                          <p:cTn id="40" fill="hold">
                            <p:stCondLst>
                              <p:cond delay="5000"/>
                            </p:stCondLst>
                            <p:childTnLst>
                              <p:par>
                                <p:cTn id="41" presetID="1" presetClass="entr" presetSubtype="0" fill="hold" nodeType="afterEffect">
                                  <p:stCondLst>
                                    <p:cond delay="0"/>
                                  </p:stCondLst>
                                  <p:childTnLst>
                                    <p:set>
                                      <p:cBhvr>
                                        <p:cTn id="42" dur="1" fill="hold">
                                          <p:stCondLst>
                                            <p:cond delay="499"/>
                                          </p:stCondLst>
                                        </p:cTn>
                                        <p:tgtEl>
                                          <p:spTgt spid="489499"/>
                                        </p:tgtEl>
                                        <p:attrNameLst>
                                          <p:attrName>style.visibility</p:attrName>
                                        </p:attrNameLst>
                                      </p:cBhvr>
                                      <p:to>
                                        <p:strVal val="visible"/>
                                      </p:to>
                                    </p:set>
                                  </p:childTnLst>
                                </p:cTn>
                              </p:par>
                            </p:childTnLst>
                          </p:cTn>
                        </p:par>
                        <p:par>
                          <p:cTn id="43" fill="hold">
                            <p:stCondLst>
                              <p:cond delay="5500"/>
                            </p:stCondLst>
                            <p:childTnLst>
                              <p:par>
                                <p:cTn id="44" presetID="1" presetClass="entr" presetSubtype="0" fill="hold" nodeType="afterEffect">
                                  <p:stCondLst>
                                    <p:cond delay="0"/>
                                  </p:stCondLst>
                                  <p:childTnLst>
                                    <p:set>
                                      <p:cBhvr>
                                        <p:cTn id="45" dur="1" fill="hold">
                                          <p:stCondLst>
                                            <p:cond delay="499"/>
                                          </p:stCondLst>
                                        </p:cTn>
                                        <p:tgtEl>
                                          <p:spTgt spid="489500"/>
                                        </p:tgtEl>
                                        <p:attrNameLst>
                                          <p:attrName>style.visibility</p:attrName>
                                        </p:attrNameLst>
                                      </p:cBhvr>
                                      <p:to>
                                        <p:strVal val="visible"/>
                                      </p:to>
                                    </p:set>
                                  </p:childTnLst>
                                </p:cTn>
                              </p:par>
                            </p:childTnLst>
                          </p:cTn>
                        </p:par>
                        <p:par>
                          <p:cTn id="46" fill="hold">
                            <p:stCondLst>
                              <p:cond delay="6000"/>
                            </p:stCondLst>
                            <p:childTnLst>
                              <p:par>
                                <p:cTn id="47" presetID="1" presetClass="entr" presetSubtype="0" fill="hold" nodeType="afterEffect">
                                  <p:stCondLst>
                                    <p:cond delay="0"/>
                                  </p:stCondLst>
                                  <p:childTnLst>
                                    <p:set>
                                      <p:cBhvr>
                                        <p:cTn id="48" dur="1" fill="hold">
                                          <p:stCondLst>
                                            <p:cond delay="499"/>
                                          </p:stCondLst>
                                        </p:cTn>
                                        <p:tgtEl>
                                          <p:spTgt spid="489501"/>
                                        </p:tgtEl>
                                        <p:attrNameLst>
                                          <p:attrName>style.visibility</p:attrName>
                                        </p:attrNameLst>
                                      </p:cBhvr>
                                      <p:to>
                                        <p:strVal val="visible"/>
                                      </p:to>
                                    </p:set>
                                  </p:childTnLst>
                                </p:cTn>
                              </p:par>
                            </p:childTnLst>
                          </p:cTn>
                        </p:par>
                        <p:par>
                          <p:cTn id="49" fill="hold">
                            <p:stCondLst>
                              <p:cond delay="6500"/>
                            </p:stCondLst>
                            <p:childTnLst>
                              <p:par>
                                <p:cTn id="50" presetID="1" presetClass="entr" presetSubtype="0" fill="hold" nodeType="afterEffect">
                                  <p:stCondLst>
                                    <p:cond delay="0"/>
                                  </p:stCondLst>
                                  <p:childTnLst>
                                    <p:set>
                                      <p:cBhvr>
                                        <p:cTn id="51" dur="1" fill="hold">
                                          <p:stCondLst>
                                            <p:cond delay="499"/>
                                          </p:stCondLst>
                                        </p:cTn>
                                        <p:tgtEl>
                                          <p:spTgt spid="489502"/>
                                        </p:tgtEl>
                                        <p:attrNameLst>
                                          <p:attrName>style.visibility</p:attrName>
                                        </p:attrNameLst>
                                      </p:cBhvr>
                                      <p:to>
                                        <p:strVal val="visible"/>
                                      </p:to>
                                    </p:set>
                                  </p:childTnLst>
                                </p:cTn>
                              </p:par>
                            </p:childTnLst>
                          </p:cTn>
                        </p:par>
                        <p:par>
                          <p:cTn id="52" fill="hold">
                            <p:stCondLst>
                              <p:cond delay="7000"/>
                            </p:stCondLst>
                            <p:childTnLst>
                              <p:par>
                                <p:cTn id="53" presetID="1" presetClass="entr" presetSubtype="0" fill="hold" nodeType="afterEffect">
                                  <p:stCondLst>
                                    <p:cond delay="0"/>
                                  </p:stCondLst>
                                  <p:childTnLst>
                                    <p:set>
                                      <p:cBhvr>
                                        <p:cTn id="54" dur="1" fill="hold">
                                          <p:stCondLst>
                                            <p:cond delay="499"/>
                                          </p:stCondLst>
                                        </p:cTn>
                                        <p:tgtEl>
                                          <p:spTgt spid="489503"/>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38" presetClass="entr" presetSubtype="0" accel="50000" fill="hold" nodeType="clickEffect">
                                  <p:stCondLst>
                                    <p:cond delay="0"/>
                                  </p:stCondLst>
                                  <p:iterate type="lt">
                                    <p:tmPct val="50000"/>
                                  </p:iterate>
                                  <p:childTnLst>
                                    <p:set>
                                      <p:cBhvr>
                                        <p:cTn id="58" dur="1" fill="hold">
                                          <p:stCondLst>
                                            <p:cond delay="0"/>
                                          </p:stCondLst>
                                        </p:cTn>
                                        <p:tgtEl>
                                          <p:spTgt spid="29">
                                            <p:txEl>
                                              <p:pRg st="0" end="0"/>
                                            </p:txEl>
                                          </p:spTgt>
                                        </p:tgtEl>
                                        <p:attrNameLst>
                                          <p:attrName>style.visibility</p:attrName>
                                        </p:attrNameLst>
                                      </p:cBhvr>
                                      <p:to>
                                        <p:strVal val="visible"/>
                                      </p:to>
                                    </p:set>
                                    <p:set>
                                      <p:cBhvr>
                                        <p:cTn id="59" dur="455" fill="hold">
                                          <p:stCondLst>
                                            <p:cond delay="0"/>
                                          </p:stCondLst>
                                        </p:cTn>
                                        <p:tgtEl>
                                          <p:spTgt spid="29">
                                            <p:txEl>
                                              <p:pRg st="0" end="0"/>
                                            </p:txEl>
                                          </p:spTgt>
                                        </p:tgtEl>
                                        <p:attrNameLst>
                                          <p:attrName>style.rotation</p:attrName>
                                        </p:attrNameLst>
                                      </p:cBhvr>
                                      <p:to>
                                        <p:strVal val="-45.0"/>
                                      </p:to>
                                    </p:set>
                                    <p:anim calcmode="lin" valueType="num">
                                      <p:cBhvr>
                                        <p:cTn id="60" dur="455" fill="hold">
                                          <p:stCondLst>
                                            <p:cond delay="455"/>
                                          </p:stCondLst>
                                        </p:cTn>
                                        <p:tgtEl>
                                          <p:spTgt spid="29">
                                            <p:txEl>
                                              <p:pRg st="0" end="0"/>
                                            </p:txEl>
                                          </p:spTgt>
                                        </p:tgtEl>
                                        <p:attrNameLst>
                                          <p:attrName>style.rotation</p:attrName>
                                        </p:attrNameLst>
                                      </p:cBhvr>
                                      <p:tavLst>
                                        <p:tav tm="0">
                                          <p:val>
                                            <p:fltVal val="-45"/>
                                          </p:val>
                                        </p:tav>
                                        <p:tav tm="69900">
                                          <p:val>
                                            <p:fltVal val="45"/>
                                          </p:val>
                                        </p:tav>
                                        <p:tav tm="100000">
                                          <p:val>
                                            <p:fltVal val="0"/>
                                          </p:val>
                                        </p:tav>
                                      </p:tavLst>
                                    </p:anim>
                                    <p:anim calcmode="lin" valueType="num">
                                      <p:cBhvr>
                                        <p:cTn id="61" dur="455" fill="hold">
                                          <p:stCondLst>
                                            <p:cond delay="0"/>
                                          </p:stCondLst>
                                        </p:cTn>
                                        <p:tgtEl>
                                          <p:spTgt spid="29">
                                            <p:txEl>
                                              <p:pRg st="0" end="0"/>
                                            </p:txEl>
                                          </p:spTgt>
                                        </p:tgtEl>
                                        <p:attrNameLst>
                                          <p:attrName>ppt_y</p:attrName>
                                        </p:attrNameLst>
                                      </p:cBhvr>
                                      <p:tavLst>
                                        <p:tav tm="0">
                                          <p:val>
                                            <p:strVal val="#ppt_y-1"/>
                                          </p:val>
                                        </p:tav>
                                        <p:tav tm="100000">
                                          <p:val>
                                            <p:strVal val="#ppt_y-(0.354*#ppt_w-0.172*#ppt_h)"/>
                                          </p:val>
                                        </p:tav>
                                      </p:tavLst>
                                    </p:anim>
                                    <p:anim calcmode="lin" valueType="num">
                                      <p:cBhvr>
                                        <p:cTn id="62" dur="156" decel="50000" autoRev="1" fill="hold">
                                          <p:stCondLst>
                                            <p:cond delay="455"/>
                                          </p:stCondLst>
                                        </p:cTn>
                                        <p:tgtEl>
                                          <p:spTgt spid="29">
                                            <p:txEl>
                                              <p:pRg st="0" end="0"/>
                                            </p:txEl>
                                          </p:spTgt>
                                        </p:tgtEl>
                                        <p:attrNameLst>
                                          <p:attrName>ppt_y</p:attrName>
                                        </p:attrNameLst>
                                      </p:cBhvr>
                                      <p:tavLst>
                                        <p:tav tm="0">
                                          <p:val>
                                            <p:strVal val="#ppt_y-(0.354*#ppt_w-0.172*#ppt_h)"/>
                                          </p:val>
                                        </p:tav>
                                        <p:tav tm="100000">
                                          <p:val>
                                            <p:strVal val="#ppt_y-(0.354*#ppt_w-0.172*#ppt_h)-#ppt_h/2"/>
                                          </p:val>
                                        </p:tav>
                                      </p:tavLst>
                                    </p:anim>
                                    <p:anim calcmode="lin" valueType="num">
                                      <p:cBhvr>
                                        <p:cTn id="63" dur="136" fill="hold">
                                          <p:stCondLst>
                                            <p:cond delay="864"/>
                                          </p:stCondLst>
                                        </p:cTn>
                                        <p:tgtEl>
                                          <p:spTgt spid="29">
                                            <p:txEl>
                                              <p:pRg st="0" end="0"/>
                                            </p:txEl>
                                          </p:spTgt>
                                        </p:tgtEl>
                                        <p:attrNameLst>
                                          <p:attrName>ppt_y</p:attrName>
                                        </p:attrNameLst>
                                      </p:cBhvr>
                                      <p:tavLst>
                                        <p:tav tm="0">
                                          <p:val>
                                            <p:strVal val="#ppt_y-(0.354*#ppt_w-0.172*#ppt_h)"/>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29" grpId="0" build="allAtOnce"/>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1643050"/>
            <a:ext cx="8643998" cy="4247317"/>
          </a:xfrm>
          <a:prstGeom prst="rect">
            <a:avLst/>
          </a:prstGeom>
          <a:noFill/>
        </p:spPr>
        <p:txBody>
          <a:bodyPr wrap="square" rtlCol="1">
            <a:spAutoFit/>
          </a:bodyPr>
          <a:lstStyle/>
          <a:p>
            <a:pPr algn="l" rtl="0"/>
            <a:r>
              <a:rPr lang="en-US" sz="3600" dirty="0" smtClean="0"/>
              <a:t>EA is carried out in four consecutive stages as stated by </a:t>
            </a:r>
            <a:r>
              <a:rPr lang="en-US" sz="3600" dirty="0" err="1" smtClean="0"/>
              <a:t>Corder</a:t>
            </a:r>
            <a:r>
              <a:rPr lang="en-US" sz="3600" dirty="0" smtClean="0"/>
              <a:t> and Ellis. These stages are as: (1) collection of a sample of learner language, (2) identification of errors, (3) description of errors, and (4) explanation of errors. These stages are summarized and discussed in the following subsections.</a:t>
            </a:r>
          </a:p>
          <a:p>
            <a:pPr algn="l"/>
            <a:endParaRPr lang="ar-SA" dirty="0"/>
          </a:p>
        </p:txBody>
      </p:sp>
      <p:sp>
        <p:nvSpPr>
          <p:cNvPr id="3" name="مستطيل 2"/>
          <p:cNvSpPr/>
          <p:nvPr/>
        </p:nvSpPr>
        <p:spPr>
          <a:xfrm>
            <a:off x="285720" y="571480"/>
            <a:ext cx="8501122" cy="769441"/>
          </a:xfrm>
          <a:prstGeom prst="rect">
            <a:avLst/>
          </a:prstGeom>
          <a:noFill/>
        </p:spPr>
        <p:txBody>
          <a:bodyPr wrap="square" lIns="91440" tIns="45720" rIns="91440" bIns="4572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en-US" sz="4400" b="1" cap="none" spc="0" dirty="0" smtClean="0">
                <a:ln w="11430"/>
                <a:solidFill>
                  <a:srgbClr val="00FF00"/>
                </a:solidFill>
                <a:effectLst>
                  <a:outerShdw blurRad="50800" dist="39000" dir="5460000" algn="tl">
                    <a:srgbClr val="000000">
                      <a:alpha val="38000"/>
                    </a:srgbClr>
                  </a:outerShdw>
                </a:effectLst>
              </a:rPr>
              <a:t>5. STEPS FOR ERROR ANALYSIS</a:t>
            </a:r>
            <a:endParaRPr lang="ar-SA" sz="4400" b="1" cap="none" spc="0" dirty="0">
              <a:ln w="11430"/>
              <a:solidFill>
                <a:srgbClr val="00FF00"/>
              </a:solidFill>
              <a:effectLst>
                <a:outerShdw blurRad="50800" dist="39000" dir="5460000" algn="tl">
                  <a:srgbClr val="000000">
                    <a:alpha val="38000"/>
                  </a:srgbClr>
                </a:outerShdw>
              </a:effectLst>
            </a:endParaRPr>
          </a:p>
        </p:txBody>
      </p:sp>
    </p:spTree>
  </p:cSld>
  <p:clrMapOvr>
    <a:masterClrMapping/>
  </p:clrMapOvr>
  <p:transition spd="slow">
    <p:newsflash/>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3"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
                                        <p:tgtEl>
                                          <p:spTgt spid="3">
                                            <p:txEl>
                                              <p:pRg st="0" end="0"/>
                                            </p:txEl>
                                          </p:spTgt>
                                        </p:tgtEl>
                                      </p:cBhvr>
                                    </p:animEffect>
                                    <p:anim calcmode="lin" valueType="num">
                                      <p:cBhvr>
                                        <p:cTn id="8" dur="4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400" fill="hold"/>
                                        <p:tgtEl>
                                          <p:spTgt spid="3">
                                            <p:txEl>
                                              <p:pRg st="0" end="0"/>
                                            </p:txEl>
                                          </p:spTgt>
                                        </p:tgtEl>
                                        <p:attrNameLst>
                                          <p:attrName>ppt_y</p:attrName>
                                        </p:attrNameLst>
                                      </p:cBhvr>
                                      <p:tavLst>
                                        <p:tav tm="0">
                                          <p:val>
                                            <p:strVal val="#ppt_y+0.31"/>
                                          </p:val>
                                        </p:tav>
                                        <p:tav tm="100000">
                                          <p:val>
                                            <p:strVal val="#ppt_y+0.31"/>
                                          </p:val>
                                        </p:tav>
                                      </p:tavLst>
                                    </p:anim>
                                    <p:anim calcmode="lin" valueType="num">
                                      <p:cBhvr>
                                        <p:cTn id="10" dur="600" decel="50000" fill="hold">
                                          <p:stCondLst>
                                            <p:cond delay="400"/>
                                          </p:stCondLst>
                                        </p:cTn>
                                        <p:tgtEl>
                                          <p:spTgt spid="3">
                                            <p:txEl>
                                              <p:pRg st="0" end="0"/>
                                            </p:txEl>
                                          </p:spTgt>
                                        </p:tgtEl>
                                        <p:attrNameLst>
                                          <p:attrName>ppt_x</p:attrName>
                                        </p:attrNameLst>
                                      </p:cBhvr>
                                      <p:tavLst>
                                        <p:tav tm="0">
                                          <p:val>
                                            <p:strVal val="#ppt_x"/>
                                          </p:val>
                                        </p:tav>
                                        <p:tav tm="5000">
                                          <p:val>
                                            <p:strVal val="#ppt_x+0.0242"/>
                                          </p:val>
                                        </p:tav>
                                        <p:tav tm="10000">
                                          <p:val>
                                            <p:strVal val="#ppt_x+0.0479"/>
                                          </p:val>
                                        </p:tav>
                                        <p:tav tm="15000">
                                          <p:val>
                                            <p:strVal val="#ppt_x+0.0704"/>
                                          </p:val>
                                        </p:tav>
                                        <p:tav tm="20000">
                                          <p:val>
                                            <p:strVal val="#ppt_x+0.0911"/>
                                          </p:val>
                                        </p:tav>
                                        <p:tav tm="25000">
                                          <p:val>
                                            <p:strVal val="#ppt_x+0.1096"/>
                                          </p:val>
                                        </p:tav>
                                        <p:tav tm="30000">
                                          <p:val>
                                            <p:strVal val="#ppt_x+0.1254"/>
                                          </p:val>
                                        </p:tav>
                                        <p:tav tm="35000">
                                          <p:val>
                                            <p:strVal val="#ppt_x+0.1381"/>
                                          </p:val>
                                        </p:tav>
                                        <p:tav tm="40000">
                                          <p:val>
                                            <p:strVal val="#ppt_x+0.1474"/>
                                          </p:val>
                                        </p:tav>
                                        <p:tav tm="45000">
                                          <p:val>
                                            <p:strVal val="#ppt_x+0.1531"/>
                                          </p:val>
                                        </p:tav>
                                        <p:tav tm="50000">
                                          <p:val>
                                            <p:strVal val="#ppt_x+0.1550"/>
                                          </p:val>
                                        </p:tav>
                                        <p:tav tm="55000">
                                          <p:val>
                                            <p:strVal val="#ppt_x+0.1531"/>
                                          </p:val>
                                        </p:tav>
                                        <p:tav tm="60000">
                                          <p:val>
                                            <p:strVal val="#ppt_x+0.1474"/>
                                          </p:val>
                                        </p:tav>
                                        <p:tav tm="65000">
                                          <p:val>
                                            <p:strVal val="#ppt_x+0.1381"/>
                                          </p:val>
                                        </p:tav>
                                        <p:tav tm="70000">
                                          <p:val>
                                            <p:strVal val="#ppt_x+0.1254"/>
                                          </p:val>
                                        </p:tav>
                                        <p:tav tm="75000">
                                          <p:val>
                                            <p:strVal val="#ppt_x+0.1096"/>
                                          </p:val>
                                        </p:tav>
                                        <p:tav tm="80000">
                                          <p:val>
                                            <p:strVal val="#ppt_x+0.0911"/>
                                          </p:val>
                                        </p:tav>
                                        <p:tav tm="85000">
                                          <p:val>
                                            <p:strVal val="#ppt_x+0.0704"/>
                                          </p:val>
                                        </p:tav>
                                        <p:tav tm="90000">
                                          <p:val>
                                            <p:strVal val="#ppt_x+0.0479"/>
                                          </p:val>
                                        </p:tav>
                                        <p:tav tm="95000">
                                          <p:val>
                                            <p:strVal val="#ppt_x+0.0242"/>
                                          </p:val>
                                        </p:tav>
                                        <p:tav tm="100000">
                                          <p:val>
                                            <p:strVal val="#ppt_x"/>
                                          </p:val>
                                        </p:tav>
                                      </p:tavLst>
                                    </p:anim>
                                    <p:anim calcmode="lin" valueType="num">
                                      <p:cBhvr>
                                        <p:cTn id="11" dur="600" decel="50000" fill="hold">
                                          <p:stCondLst>
                                            <p:cond delay="400"/>
                                          </p:stCondLst>
                                        </p:cTn>
                                        <p:tgtEl>
                                          <p:spTgt spid="3">
                                            <p:txEl>
                                              <p:pRg st="0" end="0"/>
                                            </p:txEl>
                                          </p:spTgt>
                                        </p:tgtEl>
                                        <p:attrNameLst>
                                          <p:attrName>ppt_y</p:attrName>
                                        </p:attrNameLst>
                                      </p:cBhvr>
                                      <p:tavLst>
                                        <p:tav tm="0">
                                          <p:val>
                                            <p:strVal val="#ppt_y+0.31"/>
                                          </p:val>
                                        </p:tav>
                                        <p:tav tm="5000">
                                          <p:val>
                                            <p:strVal val="#ppt_y+0.308"/>
                                          </p:val>
                                        </p:tav>
                                        <p:tav tm="10000">
                                          <p:val>
                                            <p:strVal val="#ppt_y+0.3024"/>
                                          </p:val>
                                        </p:tav>
                                        <p:tav tm="15000">
                                          <p:val>
                                            <p:strVal val="#ppt_y+0.2931"/>
                                          </p:val>
                                        </p:tav>
                                        <p:tav tm="20000">
                                          <p:val>
                                            <p:strVal val="#ppt_y+0.2804"/>
                                          </p:val>
                                        </p:tav>
                                        <p:tav tm="25000">
                                          <p:val>
                                            <p:strVal val="#ppt_y+0.2646"/>
                                          </p:val>
                                        </p:tav>
                                        <p:tav tm="30000">
                                          <p:val>
                                            <p:strVal val="#ppt_y+0.2461"/>
                                          </p:val>
                                        </p:tav>
                                        <p:tav tm="35000">
                                          <p:val>
                                            <p:strVal val="#ppt_y+0.2253"/>
                                          </p:val>
                                        </p:tav>
                                        <p:tav tm="40000">
                                          <p:val>
                                            <p:strVal val="#ppt_y+0.2029"/>
                                          </p:val>
                                        </p:tav>
                                        <p:tav tm="45000">
                                          <p:val>
                                            <p:strVal val="#ppt_y+0.1792"/>
                                          </p:val>
                                        </p:tav>
                                        <p:tav tm="50000">
                                          <p:val>
                                            <p:strVal val="#ppt_y+0.155"/>
                                          </p:val>
                                        </p:tav>
                                        <p:tav tm="55000">
                                          <p:val>
                                            <p:strVal val="#ppt_y+0.1307"/>
                                          </p:val>
                                        </p:tav>
                                        <p:tav tm="60000">
                                          <p:val>
                                            <p:strVal val="#ppt_y+0.1071"/>
                                          </p:val>
                                        </p:tav>
                                        <p:tav tm="65000">
                                          <p:val>
                                            <p:strVal val="#ppt_y+0.0846"/>
                                          </p:val>
                                        </p:tav>
                                        <p:tav tm="70000">
                                          <p:val>
                                            <p:strVal val="#ppt_y+0.0639"/>
                                          </p:val>
                                        </p:tav>
                                        <p:tav tm="75000">
                                          <p:val>
                                            <p:strVal val="#ppt_y+0.0454"/>
                                          </p:val>
                                        </p:tav>
                                        <p:tav tm="80000">
                                          <p:val>
                                            <p:strVal val="#ppt_y+0.0296"/>
                                          </p:val>
                                        </p:tav>
                                        <p:tav tm="85000">
                                          <p:val>
                                            <p:strVal val="#ppt_y+0.0169"/>
                                          </p:val>
                                        </p:tav>
                                        <p:tav tm="90000">
                                          <p:val>
                                            <p:strVal val="#ppt_y+0.0076"/>
                                          </p:val>
                                        </p:tav>
                                        <p:tav tm="95000">
                                          <p:val>
                                            <p:strVal val="#ppt_y+0.0019"/>
                                          </p:val>
                                        </p:tav>
                                        <p:tav tm="100000">
                                          <p:val>
                                            <p:strVal val="#ppt_y"/>
                                          </p:val>
                                        </p:tav>
                                      </p:tavLst>
                                    </p:anim>
                                  </p:childTnLst>
                                </p:cTn>
                              </p:par>
                            </p:childTnLst>
                          </p:cTn>
                        </p:par>
                      </p:childTnLst>
                    </p:cTn>
                  </p:par>
                  <p:par>
                    <p:cTn id="12" fill="hold">
                      <p:stCondLst>
                        <p:cond delay="indefinite"/>
                      </p:stCondLst>
                      <p:childTnLst>
                        <p:par>
                          <p:cTn id="13" fill="hold">
                            <p:stCondLst>
                              <p:cond delay="0"/>
                            </p:stCondLst>
                            <p:childTnLst>
                              <p:par>
                                <p:cTn id="14" presetID="27" presetClass="entr" presetSubtype="0" fill="hold" nodeType="clickEffect">
                                  <p:stCondLst>
                                    <p:cond delay="0"/>
                                  </p:stCondLst>
                                  <p:iterate type="lt">
                                    <p:tmPct val="50000"/>
                                  </p:iterate>
                                  <p:childTnLst>
                                    <p:set>
                                      <p:cBhvr>
                                        <p:cTn id="15" dur="1" fill="hold">
                                          <p:stCondLst>
                                            <p:cond delay="0"/>
                                          </p:stCondLst>
                                        </p:cTn>
                                        <p:tgtEl>
                                          <p:spTgt spid="2">
                                            <p:txEl>
                                              <p:pRg st="0" end="0"/>
                                            </p:txEl>
                                          </p:spTgt>
                                        </p:tgtEl>
                                        <p:attrNameLst>
                                          <p:attrName>style.visibility</p:attrName>
                                        </p:attrNameLst>
                                      </p:cBhvr>
                                      <p:to>
                                        <p:strVal val="visible"/>
                                      </p:to>
                                    </p:set>
                                    <p:anim calcmode="discrete" valueType="clr">
                                      <p:cBhvr override="childStyle">
                                        <p:cTn id="16" dur="80"/>
                                        <p:tgtEl>
                                          <p:spTgt spid="2">
                                            <p:txEl>
                                              <p:pRg st="0" end="0"/>
                                            </p:txEl>
                                          </p:spTgt>
                                        </p:tgtEl>
                                        <p:attrNameLst>
                                          <p:attrName>style.color</p:attrName>
                                        </p:attrNameLst>
                                      </p:cBhvr>
                                      <p:tavLst>
                                        <p:tav tm="0">
                                          <p:val>
                                            <p:clrVal>
                                              <a:schemeClr val="accent2"/>
                                            </p:clrVal>
                                          </p:val>
                                        </p:tav>
                                        <p:tav tm="50000">
                                          <p:val>
                                            <p:clrVal>
                                              <a:schemeClr val="hlink"/>
                                            </p:clrVal>
                                          </p:val>
                                        </p:tav>
                                      </p:tavLst>
                                    </p:anim>
                                    <p:anim calcmode="discrete" valueType="clr">
                                      <p:cBhvr>
                                        <p:cTn id="17" dur="80"/>
                                        <p:tgtEl>
                                          <p:spTgt spid="2">
                                            <p:txEl>
                                              <p:pRg st="0" end="0"/>
                                            </p:txEl>
                                          </p:spTgt>
                                        </p:tgtEl>
                                        <p:attrNameLst>
                                          <p:attrName>fillcolor</p:attrName>
                                        </p:attrNameLst>
                                      </p:cBhvr>
                                      <p:tavLst>
                                        <p:tav tm="0">
                                          <p:val>
                                            <p:clrVal>
                                              <a:schemeClr val="accent2"/>
                                            </p:clrVal>
                                          </p:val>
                                        </p:tav>
                                        <p:tav tm="50000">
                                          <p:val>
                                            <p:clrVal>
                                              <a:schemeClr val="hlink"/>
                                            </p:clrVal>
                                          </p:val>
                                        </p:tav>
                                      </p:tavLst>
                                    </p:anim>
                                    <p:set>
                                      <p:cBhvr>
                                        <p:cTn id="18" dur="80"/>
                                        <p:tgtEl>
                                          <p:spTgt spid="2">
                                            <p:txEl>
                                              <p:pRg st="0" end="0"/>
                                            </p:txEl>
                                          </p:spTgt>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مربع نص 1"/>
          <p:cNvSpPr txBox="1"/>
          <p:nvPr/>
        </p:nvSpPr>
        <p:spPr>
          <a:xfrm>
            <a:off x="214282" y="1142984"/>
            <a:ext cx="8429684" cy="5293757"/>
          </a:xfrm>
          <a:prstGeom prst="rect">
            <a:avLst/>
          </a:prstGeom>
          <a:noFill/>
        </p:spPr>
        <p:txBody>
          <a:bodyPr wrap="square" rtlCol="1">
            <a:spAutoFit/>
          </a:bodyPr>
          <a:lstStyle/>
          <a:p>
            <a:pPr algn="l" rtl="0"/>
            <a:r>
              <a:rPr lang="en-US" sz="3200" dirty="0" smtClean="0"/>
              <a:t>Researchers are different from each other in their choice of data collection methods. According to this stage, learners' errors are influenced by a group of important factors. Ellis asserts that these factors are significant in "collecting a well-defined sample of learner language so that clear statements can be made regarding what kinds of errors the learners produce and under what conditions". The factors are summarized in the following table.</a:t>
            </a:r>
          </a:p>
          <a:p>
            <a:endParaRPr lang="ar-SA" dirty="0"/>
          </a:p>
        </p:txBody>
      </p:sp>
      <p:sp>
        <p:nvSpPr>
          <p:cNvPr id="5" name="مستطيل 4"/>
          <p:cNvSpPr/>
          <p:nvPr/>
        </p:nvSpPr>
        <p:spPr>
          <a:xfrm>
            <a:off x="571472" y="500042"/>
            <a:ext cx="8085867" cy="523220"/>
          </a:xfrm>
          <a:prstGeom prst="rect">
            <a:avLst/>
          </a:prstGeom>
          <a:noFill/>
        </p:spPr>
        <p:txBody>
          <a:bodyPr wrap="none" lIns="91440" tIns="45720" rIns="91440" bIns="45720">
            <a:spAutoFit/>
          </a:bodyPr>
          <a:lstStyle/>
          <a:p>
            <a:pPr algn="ctr"/>
            <a:r>
              <a:rPr lang="en-US" sz="2800" b="1" cap="none" spc="0" dirty="0" smtClean="0">
                <a:ln w="1905"/>
                <a:solidFill>
                  <a:srgbClr val="FF0000"/>
                </a:solidFill>
                <a:effectLst>
                  <a:innerShdw blurRad="69850" dist="43180" dir="5400000">
                    <a:srgbClr val="000000">
                      <a:alpha val="65000"/>
                    </a:srgbClr>
                  </a:innerShdw>
                </a:effectLst>
              </a:rPr>
              <a:t>5.1. Collection of a Sample of Learner Language</a:t>
            </a:r>
            <a:endParaRPr lang="ar-SA" sz="2800" b="1" cap="none" spc="0" dirty="0">
              <a:ln w="1905"/>
              <a:solidFill>
                <a:srgbClr val="FF0000"/>
              </a:solidFill>
              <a:effectLst>
                <a:innerShdw blurRad="69850" dist="43180" dir="5400000">
                  <a:srgbClr val="000000">
                    <a:alpha val="65000"/>
                  </a:srgbClr>
                </a:innerShdw>
              </a:effectLst>
            </a:endParaRPr>
          </a:p>
        </p:txBody>
      </p:sp>
    </p:spTree>
  </p:cSld>
  <p:clrMapOvr>
    <a:masterClrMapping/>
  </p:clrMapOvr>
  <p:transition spd="slow">
    <p:split orient="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iterate type="lt">
                                    <p:tmPct val="5000"/>
                                  </p:iterate>
                                  <p:childTnLst>
                                    <p:set>
                                      <p:cBhvr>
                                        <p:cTn id="6" dur="1" fill="hold">
                                          <p:stCondLst>
                                            <p:cond delay="0"/>
                                          </p:stCondLst>
                                        </p:cTn>
                                        <p:tgtEl>
                                          <p:spTgt spid="5"/>
                                        </p:tgtEl>
                                        <p:attrNameLst>
                                          <p:attrName>style.visibility</p:attrName>
                                        </p:attrNameLst>
                                      </p:cBhvr>
                                      <p:to>
                                        <p:strVal val="visible"/>
                                      </p:to>
                                    </p:set>
                                    <p:anim calcmode="lin" valueType="num">
                                      <p:cBhvr>
                                        <p:cTn id="7" dur="1000" fill="hold"/>
                                        <p:tgtEl>
                                          <p:spTgt spid="5"/>
                                        </p:tgtEl>
                                        <p:attrNameLst>
                                          <p:attrName>ppt_w</p:attrName>
                                        </p:attrNameLst>
                                      </p:cBhvr>
                                      <p:tavLst>
                                        <p:tav tm="0">
                                          <p:val>
                                            <p:fltVal val="0"/>
                                          </p:val>
                                        </p:tav>
                                        <p:tav tm="100000">
                                          <p:val>
                                            <p:strVal val="#ppt_w"/>
                                          </p:val>
                                        </p:tav>
                                      </p:tavLst>
                                    </p:anim>
                                    <p:anim calcmode="lin" valueType="num">
                                      <p:cBhvr>
                                        <p:cTn id="8" dur="1000" fill="hold"/>
                                        <p:tgtEl>
                                          <p:spTgt spid="5"/>
                                        </p:tgtEl>
                                        <p:attrNameLst>
                                          <p:attrName>ppt_h</p:attrName>
                                        </p:attrNameLst>
                                      </p:cBhvr>
                                      <p:tavLst>
                                        <p:tav tm="0">
                                          <p:val>
                                            <p:fltVal val="0"/>
                                          </p:val>
                                        </p:tav>
                                        <p:tav tm="100000">
                                          <p:val>
                                            <p:strVal val="#ppt_h"/>
                                          </p:val>
                                        </p:tav>
                                      </p:tavLst>
                                    </p:anim>
                                    <p:anim calcmode="lin" valueType="num">
                                      <p:cBhvr>
                                        <p:cTn id="9" dur="1000" fill="hold"/>
                                        <p:tgtEl>
                                          <p:spTgt spid="5"/>
                                        </p:tgtEl>
                                        <p:attrNameLst>
                                          <p:attrName>style.rotation</p:attrName>
                                        </p:attrNameLst>
                                      </p:cBhvr>
                                      <p:tavLst>
                                        <p:tav tm="0">
                                          <p:val>
                                            <p:fltVal val="90"/>
                                          </p:val>
                                        </p:tav>
                                        <p:tav tm="100000">
                                          <p:val>
                                            <p:fltVal val="0"/>
                                          </p:val>
                                        </p:tav>
                                      </p:tavLst>
                                    </p:anim>
                                    <p:animEffect transition="in" filter="fade">
                                      <p:cBhvr>
                                        <p:cTn id="10" dur="10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nodeType="clickEffect">
                                  <p:stCondLst>
                                    <p:cond delay="0"/>
                                  </p:stCondLst>
                                  <p:iterate type="lt">
                                    <p:tmPct val="5000"/>
                                  </p:iterate>
                                  <p:childTnLst>
                                    <p:set>
                                      <p:cBhvr>
                                        <p:cTn id="14" dur="1" fill="hold">
                                          <p:stCondLst>
                                            <p:cond delay="0"/>
                                          </p:stCondLst>
                                        </p:cTn>
                                        <p:tgtEl>
                                          <p:spTgt spid="2">
                                            <p:txEl>
                                              <p:pRg st="0" end="0"/>
                                            </p:txEl>
                                          </p:spTgt>
                                        </p:tgtEl>
                                        <p:attrNameLst>
                                          <p:attrName>style.visibility</p:attrName>
                                        </p:attrNameLst>
                                      </p:cBhvr>
                                      <p:to>
                                        <p:strVal val="visible"/>
                                      </p:to>
                                    </p:set>
                                    <p:anim calcmode="lin" valueType="num">
                                      <p:cBhvr>
                                        <p:cTn id="15" dur="1000" fill="hold"/>
                                        <p:tgtEl>
                                          <p:spTgt spid="2">
                                            <p:txEl>
                                              <p:pRg st="0" end="0"/>
                                            </p:txEl>
                                          </p:spTgt>
                                        </p:tgtEl>
                                        <p:attrNameLst>
                                          <p:attrName>ppt_w</p:attrName>
                                        </p:attrNameLst>
                                      </p:cBhvr>
                                      <p:tavLst>
                                        <p:tav tm="0">
                                          <p:val>
                                            <p:fltVal val="0"/>
                                          </p:val>
                                        </p:tav>
                                        <p:tav tm="100000">
                                          <p:val>
                                            <p:strVal val="#ppt_w"/>
                                          </p:val>
                                        </p:tav>
                                      </p:tavLst>
                                    </p:anim>
                                    <p:anim calcmode="lin" valueType="num">
                                      <p:cBhvr>
                                        <p:cTn id="16" dur="1000" fill="hold"/>
                                        <p:tgtEl>
                                          <p:spTgt spid="2">
                                            <p:txEl>
                                              <p:pRg st="0" end="0"/>
                                            </p:txEl>
                                          </p:spTgt>
                                        </p:tgtEl>
                                        <p:attrNameLst>
                                          <p:attrName>ppt_h</p:attrName>
                                        </p:attrNameLst>
                                      </p:cBhvr>
                                      <p:tavLst>
                                        <p:tav tm="0">
                                          <p:val>
                                            <p:fltVal val="0"/>
                                          </p:val>
                                        </p:tav>
                                        <p:tav tm="100000">
                                          <p:val>
                                            <p:strVal val="#ppt_h"/>
                                          </p:val>
                                        </p:tav>
                                      </p:tavLst>
                                    </p:anim>
                                    <p:anim calcmode="lin" valueType="num">
                                      <p:cBhvr>
                                        <p:cTn id="17" dur="1000" fill="hold"/>
                                        <p:tgtEl>
                                          <p:spTgt spid="2">
                                            <p:txEl>
                                              <p:pRg st="0" end="0"/>
                                            </p:txEl>
                                          </p:spTgt>
                                        </p:tgtEl>
                                        <p:attrNameLst>
                                          <p:attrName>style.rotation</p:attrName>
                                        </p:attrNameLst>
                                      </p:cBhvr>
                                      <p:tavLst>
                                        <p:tav tm="0">
                                          <p:val>
                                            <p:fltVal val="90"/>
                                          </p:val>
                                        </p:tav>
                                        <p:tav tm="100000">
                                          <p:val>
                                            <p:fltVal val="0"/>
                                          </p:val>
                                        </p:tav>
                                      </p:tavLst>
                                    </p:anim>
                                    <p:animEffect transition="in" filter="fade">
                                      <p:cBhvr>
                                        <p:cTn id="18" dur="1000"/>
                                        <p:tgtEl>
                                          <p:spTgt spid="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تدفق">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244</TotalTime>
  <Words>2703</Words>
  <Application>Microsoft Office PowerPoint</Application>
  <PresentationFormat>On-screen Show (4:3)</PresentationFormat>
  <Paragraphs>209</Paragraphs>
  <Slides>41</Slides>
  <Notes>2</Notes>
  <HiddenSlides>0</HiddenSlides>
  <MMClips>0</MMClips>
  <ScaleCrop>false</ScaleCrop>
  <HeadingPairs>
    <vt:vector size="4" baseType="variant">
      <vt:variant>
        <vt:lpstr>Theme</vt:lpstr>
      </vt:variant>
      <vt:variant>
        <vt:i4>1</vt:i4>
      </vt:variant>
      <vt:variant>
        <vt:lpstr>Slide Titles</vt:lpstr>
      </vt:variant>
      <vt:variant>
        <vt:i4>41</vt:i4>
      </vt:variant>
    </vt:vector>
  </HeadingPairs>
  <TitlesOfParts>
    <vt:vector size="42" baseType="lpstr">
      <vt:lpstr>تدفق</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الشريحة 1</dc:title>
  <dc:creator>2016</dc:creator>
  <cp:lastModifiedBy>ASUS I3</cp:lastModifiedBy>
  <cp:revision>36</cp:revision>
  <dcterms:created xsi:type="dcterms:W3CDTF">2018-01-28T17:55:05Z</dcterms:created>
  <dcterms:modified xsi:type="dcterms:W3CDTF">2021-04-01T05:33:58Z</dcterms:modified>
</cp:coreProperties>
</file>