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2" r:id="rId11"/>
  </p:sldIdLst>
  <p:sldSz cx="12192000" cy="6858000"/>
  <p:notesSz cx="6858000" cy="9144000"/>
  <p:defaultTextStyle>
    <a:defPPr>
      <a:defRPr lang="a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86B219D0-6C80-42CE-AF80-11894F83E981}">
          <p14:sldIdLst>
            <p14:sldId id="256"/>
            <p14:sldId id="257"/>
            <p14:sldId id="258"/>
            <p14:sldId id="259"/>
            <p14:sldId id="260"/>
          </p14:sldIdLst>
        </p14:section>
        <p14:section name="Section sans titre" id="{4BF7D01A-C64D-4F83-B377-F667D2828645}">
          <p14:sldIdLst>
            <p14:sldId id="261"/>
          </p14:sldIdLst>
        </p14:section>
        <p14:section name="Section sans titre" id="{2F98A2D1-8BED-4DCD-87DA-B76D2D2D4602}">
          <p14:sldIdLst>
            <p14:sldId id="263"/>
          </p14:sldIdLst>
        </p14:section>
        <p14:section name="Section sans titre" id="{93ED13C6-9E9A-452F-9F0E-7E6282A24F6F}">
          <p14:sldIdLst>
            <p14:sldId id="264"/>
          </p14:sldIdLst>
        </p14:section>
        <p14:section name="Section sans titre" id="{C357A7FB-CBC8-4ECF-BB02-E9D13A1A928B}">
          <p14:sldIdLst/>
        </p14:section>
        <p14:section name="Section sans titre" id="{6F274600-D4D5-4006-815E-92C68E797C10}">
          <p14:sldIdLst>
            <p14:sldId id="265"/>
            <p14:sldId id="262"/>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 initials="p" lastIdx="10" clrIdx="0">
    <p:extLst>
      <p:ext uri="{19B8F6BF-5375-455C-9EA6-DF929625EA0E}">
        <p15:presenceInfo xmlns:p15="http://schemas.microsoft.com/office/powerpoint/2012/main" userId="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380"/>
    <p:restoredTop sz="94660"/>
  </p:normalViewPr>
  <p:slideViewPr>
    <p:cSldViewPr snapToGrid="0">
      <p:cViewPr varScale="1">
        <p:scale>
          <a:sx n="66" d="100"/>
          <a:sy n="66" d="100"/>
        </p:scale>
        <p:origin x="9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1-27T10:38:59.605" idx="3">
    <p:pos x="2627" y="1702"/>
    <p:text>د. محمد أديب صالح ، تفسير النصوص في الفقه الإسلامي ، دراسة مقارنة لمناهج العلماء في إستنباط الأحكام من نصوص الكتاب و السنة ، المجلد الأول ؛ الطبعة الرابعة ، المكتب الإسلامي ، 1413 ه-1993 م ، ص 145.</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11-27T10:45:18.289" idx="4">
    <p:pos x="3273" y="2542"/>
    <p:text>د. محمد أديب صالح ، تفسير النصوص في الفقه الإسلامي ، دراسة مقارنة لمناهج العلماء في إستنباط الأحكام من نصوص الكتاب و السنة ، المجلد الأول ؛ الطبعة الرابعة ، المكتب الإسلامي ، 1413 ه-1993 م ، ص 146.</p:text>
    <p:extLst>
      <p:ext uri="{C676402C-5697-4E1C-873F-D02D1690AC5C}">
        <p15:threadingInfo xmlns:p15="http://schemas.microsoft.com/office/powerpoint/2012/main" timeZoneBias="-60"/>
      </p:ext>
    </p:extLst>
  </p:cm>
  <p:cm authorId="1" dt="2021-11-27T10:47:00.109" idx="5">
    <p:pos x="2496" y="2789"/>
    <p:text>حيث جاء في أصول القانون الدستوري للسنهوري و أبو سثيب ( أن التفسير لا يكون إلا بالنسبة للمصدر الذي يأتي يالمعنى و اللفظ معاً ، و هذا الوصف لا ينطبق إلا على التشريع ..الخ ) أنظر كتاب أصول القانون ص 236.</p:text>
    <p:extLst>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1-11-27T10:52:28.550" idx="6">
    <p:pos x="969" y="2843"/>
    <p:text>د. فتحي سرور ، الحماية الدستورية للحقوق و الحريات ، الطبعة الثانية ، دار الشروق ، 1420 ه-2000م ص442.</p:text>
    <p:extLst>
      <p:ext uri="{C676402C-5697-4E1C-873F-D02D1690AC5C}">
        <p15:threadingInfo xmlns:p15="http://schemas.microsoft.com/office/powerpoint/2012/main" timeZoneBias="-6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1-11-27T11:09:36.568" idx="9">
    <p:pos x="1161" y="3026"/>
    <p:text>د. فتحي سرور ، الحماية الدستورية للحقوق و الحريات ، الطبعة الثانية ، دار الشروق ، 1420 ه-2000م ص448.</p:text>
    <p:extLst>
      <p:ext uri="{C676402C-5697-4E1C-873F-D02D1690AC5C}">
        <p15:threadingInfo xmlns:p15="http://schemas.microsoft.com/office/powerpoint/2012/main" timeZoneBias="-60"/>
      </p:ext>
    </p:extLst>
  </p:cm>
  <p:cm authorId="1" dt="2021-11-27T11:12:53.073" idx="10">
    <p:pos x="2304" y="2734"/>
    <p:text>د. فتحي سرور ، الحماية الدستورية للحقوق و الحريات ، الطبعة الثانية ، دار الشروق ، 1420 ه-2000م ص448</p:text>
    <p:extLst>
      <p:ext uri="{C676402C-5697-4E1C-873F-D02D1690AC5C}">
        <p15:threadingInfo xmlns:p15="http://schemas.microsoft.com/office/powerpoint/2012/main" timeZoneBias="-6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1-11-27T10:36:17.519" idx="2">
    <p:pos x="2587" y="3109"/>
    <p:text>1-             أحمد فتحي سرور : القانون الحنائي الدستوري , الطبعة الثانية , دار الشروق , القاهرة , 1422هـ .
2-             سليمان عبد المنعم ، النظرية العامة لقانون العقوبات .منشورات الحلبي الحقوقية, بيروت , 2003.
3-             محمود نجيب حسني ، شرح قانون العقوبات ، القسم العام ، دار النهضة العربية  , بيروت , 1989.
1-             أحمد فتحي سرور : القانون الحنائي الدستوري , الطبعة الثانية , دار الشروق , القاهرة , 1422هـ .
2-             سليمان عبد المنعم ، النظرية العامة لقانون العقوبات .منشورات الحلبي الحقوقية, بيروت , 2003.
3-             محمود نجيب حسني ، شرح قانون العقوبات ، القسم العام ، دار النهضة العربية  , بيروت , 1989.</p:text>
    <p:extLst>
      <p:ext uri="{C676402C-5697-4E1C-873F-D02D1690AC5C}">
        <p15:threadingInfo xmlns:p15="http://schemas.microsoft.com/office/powerpoint/2012/main" timeZoneBias="-6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1-11-27T11:02:23.738" idx="7">
    <p:pos x="5248" y="1737"/>
    <p:text>http://fr.jurispedia.org/index.php/Interpr%C3%A9tation_de_la_r%C3%A8gle_p%C3%A9nale_(fr)#cite_note-1</p:text>
    <p:extLst>
      <p:ext uri="{C676402C-5697-4E1C-873F-D02D1690AC5C}">
        <p15:threadingInfo xmlns:p15="http://schemas.microsoft.com/office/powerpoint/2012/main" timeZoneBias="-60"/>
      </p:ext>
    </p:extLst>
  </p:cm>
  <p:cm authorId="1" dt="2021-11-27T11:02:35.909" idx="8">
    <p:pos x="6565" y="2789"/>
    <p:text>http://fr.jurispedia.org/index.php/Interpr%C3%A9tation_de_la_r%C3%A8gle_p%C3%A9nale_(fr)#cite_note-1</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ar-DZ"/>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ar-DZ"/>
          </a:p>
        </p:txBody>
      </p:sp>
      <p:sp>
        <p:nvSpPr>
          <p:cNvPr id="4" name="Espace réservé de la date 3"/>
          <p:cNvSpPr>
            <a:spLocks noGrp="1"/>
          </p:cNvSpPr>
          <p:nvPr>
            <p:ph type="dt" sz="half" idx="10"/>
          </p:nvPr>
        </p:nvSpPr>
        <p:spPr/>
        <p:txBody>
          <a:bodyPr/>
          <a:lstStyle/>
          <a:p>
            <a:fld id="{F7199F36-A39E-4B52-820E-3A9D1F444C59}" type="datetimeFigureOut">
              <a:rPr lang="ar-DZ" smtClean="0"/>
              <a:t>22-04-1443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38E3400-8744-4CE9-A7D9-3911D00666AA}" type="slidenum">
              <a:rPr lang="ar-DZ" smtClean="0"/>
              <a:t>‹N°›</a:t>
            </a:fld>
            <a:endParaRPr lang="ar-DZ"/>
          </a:p>
        </p:txBody>
      </p:sp>
    </p:spTree>
    <p:extLst>
      <p:ext uri="{BB962C8B-B14F-4D97-AF65-F5344CB8AC3E}">
        <p14:creationId xmlns:p14="http://schemas.microsoft.com/office/powerpoint/2010/main" val="390132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e la date 3"/>
          <p:cNvSpPr>
            <a:spLocks noGrp="1"/>
          </p:cNvSpPr>
          <p:nvPr>
            <p:ph type="dt" sz="half" idx="10"/>
          </p:nvPr>
        </p:nvSpPr>
        <p:spPr/>
        <p:txBody>
          <a:bodyPr/>
          <a:lstStyle/>
          <a:p>
            <a:fld id="{F7199F36-A39E-4B52-820E-3A9D1F444C59}" type="datetimeFigureOut">
              <a:rPr lang="ar-DZ" smtClean="0"/>
              <a:t>22-04-1443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38E3400-8744-4CE9-A7D9-3911D00666AA}" type="slidenum">
              <a:rPr lang="ar-DZ" smtClean="0"/>
              <a:t>‹N°›</a:t>
            </a:fld>
            <a:endParaRPr lang="ar-DZ"/>
          </a:p>
        </p:txBody>
      </p:sp>
    </p:spTree>
    <p:extLst>
      <p:ext uri="{BB962C8B-B14F-4D97-AF65-F5344CB8AC3E}">
        <p14:creationId xmlns:p14="http://schemas.microsoft.com/office/powerpoint/2010/main" val="1163087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ar-DZ"/>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e la date 3"/>
          <p:cNvSpPr>
            <a:spLocks noGrp="1"/>
          </p:cNvSpPr>
          <p:nvPr>
            <p:ph type="dt" sz="half" idx="10"/>
          </p:nvPr>
        </p:nvSpPr>
        <p:spPr/>
        <p:txBody>
          <a:bodyPr/>
          <a:lstStyle/>
          <a:p>
            <a:fld id="{F7199F36-A39E-4B52-820E-3A9D1F444C59}" type="datetimeFigureOut">
              <a:rPr lang="ar-DZ" smtClean="0"/>
              <a:t>22-04-1443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38E3400-8744-4CE9-A7D9-3911D00666AA}" type="slidenum">
              <a:rPr lang="ar-DZ" smtClean="0"/>
              <a:t>‹N°›</a:t>
            </a:fld>
            <a:endParaRPr lang="ar-DZ"/>
          </a:p>
        </p:txBody>
      </p:sp>
    </p:spTree>
    <p:extLst>
      <p:ext uri="{BB962C8B-B14F-4D97-AF65-F5344CB8AC3E}">
        <p14:creationId xmlns:p14="http://schemas.microsoft.com/office/powerpoint/2010/main" val="3566014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ar-DZ"/>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e la date 3"/>
          <p:cNvSpPr>
            <a:spLocks noGrp="1"/>
          </p:cNvSpPr>
          <p:nvPr>
            <p:ph type="dt" sz="half" idx="10"/>
          </p:nvPr>
        </p:nvSpPr>
        <p:spPr/>
        <p:txBody>
          <a:bodyPr/>
          <a:lstStyle/>
          <a:p>
            <a:fld id="{F7199F36-A39E-4B52-820E-3A9D1F444C59}" type="datetimeFigureOut">
              <a:rPr lang="ar-DZ" smtClean="0"/>
              <a:t>22-04-1443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38E3400-8744-4CE9-A7D9-3911D00666AA}" type="slidenum">
              <a:rPr lang="ar-DZ" smtClean="0"/>
              <a:t>‹N°›</a:t>
            </a:fld>
            <a:endParaRPr lang="ar-DZ"/>
          </a:p>
        </p:txBody>
      </p:sp>
    </p:spTree>
    <p:extLst>
      <p:ext uri="{BB962C8B-B14F-4D97-AF65-F5344CB8AC3E}">
        <p14:creationId xmlns:p14="http://schemas.microsoft.com/office/powerpoint/2010/main" val="3815644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ar-DZ"/>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F7199F36-A39E-4B52-820E-3A9D1F444C59}" type="datetimeFigureOut">
              <a:rPr lang="ar-DZ" smtClean="0"/>
              <a:t>22-04-1443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38E3400-8744-4CE9-A7D9-3911D00666AA}" type="slidenum">
              <a:rPr lang="ar-DZ" smtClean="0"/>
              <a:t>‹N°›</a:t>
            </a:fld>
            <a:endParaRPr lang="ar-DZ"/>
          </a:p>
        </p:txBody>
      </p:sp>
    </p:spTree>
    <p:extLst>
      <p:ext uri="{BB962C8B-B14F-4D97-AF65-F5344CB8AC3E}">
        <p14:creationId xmlns:p14="http://schemas.microsoft.com/office/powerpoint/2010/main" val="3499583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ar-DZ"/>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5" name="Espace réservé de la date 4"/>
          <p:cNvSpPr>
            <a:spLocks noGrp="1"/>
          </p:cNvSpPr>
          <p:nvPr>
            <p:ph type="dt" sz="half" idx="10"/>
          </p:nvPr>
        </p:nvSpPr>
        <p:spPr/>
        <p:txBody>
          <a:bodyPr/>
          <a:lstStyle/>
          <a:p>
            <a:fld id="{F7199F36-A39E-4B52-820E-3A9D1F444C59}" type="datetimeFigureOut">
              <a:rPr lang="ar-DZ" smtClean="0"/>
              <a:t>22-04-1443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F38E3400-8744-4CE9-A7D9-3911D00666AA}" type="slidenum">
              <a:rPr lang="ar-DZ" smtClean="0"/>
              <a:t>‹N°›</a:t>
            </a:fld>
            <a:endParaRPr lang="ar-DZ"/>
          </a:p>
        </p:txBody>
      </p:sp>
    </p:spTree>
    <p:extLst>
      <p:ext uri="{BB962C8B-B14F-4D97-AF65-F5344CB8AC3E}">
        <p14:creationId xmlns:p14="http://schemas.microsoft.com/office/powerpoint/2010/main" val="4216659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ar-DZ"/>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7" name="Espace réservé de la date 6"/>
          <p:cNvSpPr>
            <a:spLocks noGrp="1"/>
          </p:cNvSpPr>
          <p:nvPr>
            <p:ph type="dt" sz="half" idx="10"/>
          </p:nvPr>
        </p:nvSpPr>
        <p:spPr/>
        <p:txBody>
          <a:bodyPr/>
          <a:lstStyle/>
          <a:p>
            <a:fld id="{F7199F36-A39E-4B52-820E-3A9D1F444C59}" type="datetimeFigureOut">
              <a:rPr lang="ar-DZ" smtClean="0"/>
              <a:t>22-04-1443</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F38E3400-8744-4CE9-A7D9-3911D00666AA}" type="slidenum">
              <a:rPr lang="ar-DZ" smtClean="0"/>
              <a:t>‹N°›</a:t>
            </a:fld>
            <a:endParaRPr lang="ar-DZ"/>
          </a:p>
        </p:txBody>
      </p:sp>
    </p:spTree>
    <p:extLst>
      <p:ext uri="{BB962C8B-B14F-4D97-AF65-F5344CB8AC3E}">
        <p14:creationId xmlns:p14="http://schemas.microsoft.com/office/powerpoint/2010/main" val="1585469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ar-DZ"/>
          </a:p>
        </p:txBody>
      </p:sp>
      <p:sp>
        <p:nvSpPr>
          <p:cNvPr id="3" name="Espace réservé de la date 2"/>
          <p:cNvSpPr>
            <a:spLocks noGrp="1"/>
          </p:cNvSpPr>
          <p:nvPr>
            <p:ph type="dt" sz="half" idx="10"/>
          </p:nvPr>
        </p:nvSpPr>
        <p:spPr/>
        <p:txBody>
          <a:bodyPr/>
          <a:lstStyle/>
          <a:p>
            <a:fld id="{F7199F36-A39E-4B52-820E-3A9D1F444C59}" type="datetimeFigureOut">
              <a:rPr lang="ar-DZ" smtClean="0"/>
              <a:t>22-04-1443</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F38E3400-8744-4CE9-A7D9-3911D00666AA}" type="slidenum">
              <a:rPr lang="ar-DZ" smtClean="0"/>
              <a:t>‹N°›</a:t>
            </a:fld>
            <a:endParaRPr lang="ar-DZ"/>
          </a:p>
        </p:txBody>
      </p:sp>
    </p:spTree>
    <p:extLst>
      <p:ext uri="{BB962C8B-B14F-4D97-AF65-F5344CB8AC3E}">
        <p14:creationId xmlns:p14="http://schemas.microsoft.com/office/powerpoint/2010/main" val="3767250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7199F36-A39E-4B52-820E-3A9D1F444C59}" type="datetimeFigureOut">
              <a:rPr lang="ar-DZ" smtClean="0"/>
              <a:t>22-04-1443</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F38E3400-8744-4CE9-A7D9-3911D00666AA}" type="slidenum">
              <a:rPr lang="ar-DZ" smtClean="0"/>
              <a:t>‹N°›</a:t>
            </a:fld>
            <a:endParaRPr lang="ar-DZ"/>
          </a:p>
        </p:txBody>
      </p:sp>
    </p:spTree>
    <p:extLst>
      <p:ext uri="{BB962C8B-B14F-4D97-AF65-F5344CB8AC3E}">
        <p14:creationId xmlns:p14="http://schemas.microsoft.com/office/powerpoint/2010/main" val="2625240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ar-DZ"/>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F7199F36-A39E-4B52-820E-3A9D1F444C59}" type="datetimeFigureOut">
              <a:rPr lang="ar-DZ" smtClean="0"/>
              <a:t>22-04-1443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F38E3400-8744-4CE9-A7D9-3911D00666AA}" type="slidenum">
              <a:rPr lang="ar-DZ" smtClean="0"/>
              <a:t>‹N°›</a:t>
            </a:fld>
            <a:endParaRPr lang="ar-DZ"/>
          </a:p>
        </p:txBody>
      </p:sp>
    </p:spTree>
    <p:extLst>
      <p:ext uri="{BB962C8B-B14F-4D97-AF65-F5344CB8AC3E}">
        <p14:creationId xmlns:p14="http://schemas.microsoft.com/office/powerpoint/2010/main" val="2348055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ar-DZ"/>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F7199F36-A39E-4B52-820E-3A9D1F444C59}" type="datetimeFigureOut">
              <a:rPr lang="ar-DZ" smtClean="0"/>
              <a:t>22-04-1443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F38E3400-8744-4CE9-A7D9-3911D00666AA}" type="slidenum">
              <a:rPr lang="ar-DZ" smtClean="0"/>
              <a:t>‹N°›</a:t>
            </a:fld>
            <a:endParaRPr lang="ar-DZ"/>
          </a:p>
        </p:txBody>
      </p:sp>
    </p:spTree>
    <p:extLst>
      <p:ext uri="{BB962C8B-B14F-4D97-AF65-F5344CB8AC3E}">
        <p14:creationId xmlns:p14="http://schemas.microsoft.com/office/powerpoint/2010/main" val="3992393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ar-DZ"/>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199F36-A39E-4B52-820E-3A9D1F444C59}" type="datetimeFigureOut">
              <a:rPr lang="ar-DZ" smtClean="0"/>
              <a:t>22-04-1443</a:t>
            </a:fld>
            <a:endParaRPr lang="ar-DZ"/>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8E3400-8744-4CE9-A7D9-3911D00666AA}" type="slidenum">
              <a:rPr lang="ar-DZ" smtClean="0"/>
              <a:t>‹N°›</a:t>
            </a:fld>
            <a:endParaRPr lang="ar-DZ"/>
          </a:p>
        </p:txBody>
      </p:sp>
    </p:spTree>
    <p:extLst>
      <p:ext uri="{BB962C8B-B14F-4D97-AF65-F5344CB8AC3E}">
        <p14:creationId xmlns:p14="http://schemas.microsoft.com/office/powerpoint/2010/main" val="355221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ar-DZ" dirty="0">
                <a:solidFill>
                  <a:schemeClr val="accent1">
                    <a:lumMod val="75000"/>
                  </a:schemeClr>
                </a:solidFill>
                <a:latin typeface="Arabic Typesetting" panose="03020402040406030203" pitchFamily="66" charset="-78"/>
                <a:cs typeface="Arabic Typesetting" panose="03020402040406030203" pitchFamily="66" charset="-78"/>
              </a:rPr>
              <a:t>محاضرات في مادة قواعد تفسير النصوص</a:t>
            </a:r>
          </a:p>
        </p:txBody>
      </p:sp>
      <p:sp>
        <p:nvSpPr>
          <p:cNvPr id="3" name="Sous-titre 2"/>
          <p:cNvSpPr>
            <a:spLocks noGrp="1"/>
          </p:cNvSpPr>
          <p:nvPr>
            <p:ph type="subTitle" idx="1"/>
          </p:nvPr>
        </p:nvSpPr>
        <p:spPr/>
        <p:txBody>
          <a:bodyPr>
            <a:normAutofit/>
          </a:bodyPr>
          <a:lstStyle/>
          <a:p>
            <a:r>
              <a:rPr lang="ar-DZ" sz="360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تخصص  ماستر القانون الجنائي </a:t>
            </a:r>
            <a:endParaRPr lang="fr-FR" sz="3600"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r>
              <a:rPr lang="ar-DZ" sz="3600" dirty="0">
                <a:solidFill>
                  <a:schemeClr val="accent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تقديم : أ. د / آمنة سلطاني </a:t>
            </a:r>
          </a:p>
        </p:txBody>
      </p:sp>
    </p:spTree>
    <p:extLst>
      <p:ext uri="{BB962C8B-B14F-4D97-AF65-F5344CB8AC3E}">
        <p14:creationId xmlns:p14="http://schemas.microsoft.com/office/powerpoint/2010/main" val="3439663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fontScale="92500"/>
          </a:bodyPr>
          <a:lstStyle/>
          <a:p>
            <a:pPr algn="r"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بهذا الوضوح يتحقق للأفراد الاستقراء القانوني و يتأكد مبدأ المساواة أمام القانون </a:t>
            </a:r>
          </a:p>
          <a:p>
            <a:pPr algn="r"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عليه فقد اتجه تفسر محكمة الجنايات  الفرنسية قاعدة جنائية؟ المبدأ الرئيسي ، الذي حددته السوابق القضائية ، والذي تبناه قانون العقوبات ، هو مبدأ التفسير المقيد. </a:t>
            </a:r>
          </a:p>
          <a:p>
            <a:pPr algn="r"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ووفقًا لهذا المبدأ ، يجب تفسير القوانين أو اللوائح التي تنطوي على عقوبة جزائية تفسيرًا صارمًا (المادة  111-4 من قانون العقوبات). إنها نتيجة مباشرة لمبدأ الشرعية . ومع ذلك ، من الواضح أنه إذا كان بإمكان محكمة جنائية تفسير قاعدة من قواعد القانون الجنائي على نطاق واسع ، فإن مبدأ الشرعية سينقلب بسرعة. تنتهي المحكمة بمعاقبة فعل لا يوجد قانون أو لائحة لم يخطط. على القاضي أن تصبح المشرع .</a:t>
            </a:r>
          </a:p>
          <a:p>
            <a:pPr algn="r"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هذا المبدأ هو ببساطة توجيه لا يحدد طرق التفسير المسموح بها وأي طرق التفسير محظورة. في حالة ، على مر السنين، إنشاء قواعد النهي عن أوضاع معينة من التفسير. من هذا التطور الفقهي ، يترتب على ذلك ، أولاً ، أن التفسير عن طريق القياس محظور ، وثانيًا ، يُفضل التفسير التصريحي (لإرادة المؤلف: التفسير الغائي)..</a:t>
            </a:r>
          </a:p>
          <a:p>
            <a:pPr algn="l"/>
            <a:r>
              <a:rPr lang="ar-DZ"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تتبع </a:t>
            </a:r>
          </a:p>
          <a:p>
            <a:pPr algn="r" rtl="1"/>
            <a:endPar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060832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6000" dirty="0">
                <a:solidFill>
                  <a:schemeClr val="accent1">
                    <a:lumMod val="7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مفهوم التفسير </a:t>
            </a:r>
          </a:p>
        </p:txBody>
      </p:sp>
      <p:sp>
        <p:nvSpPr>
          <p:cNvPr id="3" name="Espace réservé du contenu 2"/>
          <p:cNvSpPr>
            <a:spLocks noGrp="1"/>
          </p:cNvSpPr>
          <p:nvPr>
            <p:ph idx="1"/>
          </p:nvPr>
        </p:nvSpPr>
        <p:spPr/>
        <p:txBody>
          <a:bodyPr>
            <a:normAutofit fontScale="92500"/>
          </a:bodyPr>
          <a:lstStyle/>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يراد من التفسير تطبيق قاعدة من القواعد القانونية على أحوال الناس في شؤونهم المختلفة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ما يجد فيها من وقائع ، و ذلك بإعمال حكمها على الحالات الواقعية التي يصدق عليها الفرض فيها ، لابد قبل ذلك من خطوة لازمة دائماً لهذا التطبيق و هي : تحديد مدلول تلك القاعدة القانونية لتحديد المعنى المراد منها ، و ذلك هو التفسير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فالتفسير إذن هو تحديد معنى القاعدة القانونية من واقع الألفاظ و العبارات و الدلالات التي عبر عنها المشرع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التفسير هو نوع من أنواع البيان ، و يقصد به إظهار المقصود بأبلغ لفظ أي تفسير بعلم فهو علم قائم بذاته له أدواته ووسائله للوصول إليه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وهو من الفهم و ذكاء القلب ؛ و أصله الكشف و الظهور ، فهو إسم لكل ما كشف عن معنى الكلام و أظهره.</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sz="4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فهو إظهار المعنى و إيضاحه للمخاطب مفصلاً عما تستر به و عليه إظهار معنى القاعدة القانونية </a:t>
            </a:r>
          </a:p>
          <a:p>
            <a:pPr algn="just" rtl="1"/>
            <a:r>
              <a:rPr lang="ar-DZ" sz="4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للمخاطبين بها ( فهي خطاب موجز) يظهر ما تستر بها من غموض أو إبهام أو تعارض أو عدم وضوح </a:t>
            </a:r>
          </a:p>
        </p:txBody>
      </p:sp>
    </p:spTree>
    <p:extLst>
      <p:ext uri="{BB962C8B-B14F-4D97-AF65-F5344CB8AC3E}">
        <p14:creationId xmlns:p14="http://schemas.microsoft.com/office/powerpoint/2010/main" val="15206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a:bodyPr>
          <a:lstStyle/>
          <a:p>
            <a:pPr algn="r" rtl="1"/>
            <a:r>
              <a:rPr lang="ar-DZ" sz="4000" b="1" dirty="0">
                <a:solidFill>
                  <a:srgbClr val="FF0000"/>
                </a:solidFill>
                <a:latin typeface="Arabic Typesetting" panose="03020402040406030203" pitchFamily="66" charset="-78"/>
                <a:cs typeface="Arabic Typesetting" panose="03020402040406030203" pitchFamily="66" charset="-78"/>
              </a:rPr>
              <a:t>حيث يستحيل إلزام المخاطبين بها تطبيقها و تنفيذها و هي بهذا الشكل إلا حال التفسير .</a:t>
            </a:r>
          </a:p>
        </p:txBody>
      </p:sp>
    </p:spTree>
    <p:extLst>
      <p:ext uri="{BB962C8B-B14F-4D97-AF65-F5344CB8AC3E}">
        <p14:creationId xmlns:p14="http://schemas.microsoft.com/office/powerpoint/2010/main" val="470843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a:solidFill>
                  <a:schemeClr val="accent1">
                    <a:lumMod val="75000"/>
                  </a:schemeClr>
                </a:solidFill>
                <a:latin typeface="Arabic Typesetting" panose="03020402040406030203" pitchFamily="66" charset="-78"/>
                <a:cs typeface="Arabic Typesetting" panose="03020402040406030203" pitchFamily="66" charset="-78"/>
              </a:rPr>
              <a:t>مجالات التفسير                      </a:t>
            </a:r>
            <a:endParaRPr lang="ar-DZ" dirty="0">
              <a:solidFill>
                <a:schemeClr val="accent1">
                  <a:lumMod val="75000"/>
                </a:schemeClr>
              </a:solidFill>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p:txBody>
          <a:bodyPr>
            <a:normAutofit/>
          </a:bodyPr>
          <a:lstStyle/>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يرد تفسير النصوص على النصوص القانونية سواء الصادرة من  السلطة التشريعية (البرلمان) أو السلطة التنفيذية  ( رئيس الجمهورية و الوزير الأول و الوزراء) المراد تطبيقها و الصادرة مكتوبة في الجريدة الرسمية </a:t>
            </a:r>
            <a:r>
              <a:rPr lang="ar-DZ" b="1" u="sng"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فمن شروط التفسير :</a:t>
            </a:r>
          </a:p>
          <a:p>
            <a:pPr algn="just" rtl="1"/>
            <a:r>
              <a:rPr lang="ar-DZ" b="1" u="sng"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1. </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أنه يرد على القواعد أو النصوص المكتوبة فهو عملية بصرية ترتد إلى الدماغ لتتحول إلى معاني و مفاهيم قلا يمكن الحديث عن تفسير نصوص غير مكتوبة كالعرف مثلاً أو المبادئ العامة للقانون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حيث أنه عندما تريد جهة ما استخلاص معنى القاعدة القانونية من مدلولات الألفاظ التي عبر عنها المشرع يقتضي ذلك تفسير هذه الألفاظ التي يتكون منها النصوص القانوني لمعرفة حقيقة معناه الذي يدل عليه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حيث جاء الأكثرية من الفقه بأن التفسير لا يرد إلا على المصدر الذي يأتي باللفظ و المعنى معاً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القاعدة العرفية كما هو معروف تأبى طبيعتها على ذلك كما أنها سهلة الفهم لدى الجميع لا تحتاج إلى بيان و تفسير .</a:t>
            </a:r>
          </a:p>
        </p:txBody>
      </p:sp>
    </p:spTree>
    <p:extLst>
      <p:ext uri="{BB962C8B-B14F-4D97-AF65-F5344CB8AC3E}">
        <p14:creationId xmlns:p14="http://schemas.microsoft.com/office/powerpoint/2010/main" val="395942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lstStyle/>
          <a:p>
            <a:pPr marL="0" indent="0" algn="just" rtl="1">
              <a:buNone/>
            </a:pPr>
            <a:r>
              <a:rPr lang="ar-DZ" dirty="0"/>
              <a:t>      </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فالقاعدة العرفية ليست نصاً مكتوباً يحتوى على اللفظ و المعنى و لكنها تمثل ما إعتاده الناس من سلوك معين في أمر معين .</a:t>
            </a:r>
          </a:p>
          <a:p>
            <a:pPr marL="0" indent="0" algn="just" rtl="1">
              <a:buNone/>
            </a:pP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إن كانت القاعدة العرفية تحتاج إلى بيان و إيضاح ، فهي تحتاج إلى البحث فيما صدقها و كونها تشكل عرفا أم لا ؟ و ذلك يختلط في البحث عن سلوك الأفراد و استقراء عاداتهم ؛ فإذا دل الاستقراء على وجودها و ثبت صدقها .دل ذلك الاستقراء و البحث على معناها </a:t>
            </a:r>
          </a:p>
          <a:p>
            <a:pPr marL="0" indent="0" algn="just" rtl="1">
              <a:buNone/>
            </a:pP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عند الناس في الغالب .</a:t>
            </a:r>
          </a:p>
          <a:p>
            <a:pPr marL="0" indent="0" algn="just" rtl="1">
              <a:buNone/>
            </a:pPr>
            <a:r>
              <a:rPr lang="ar-DZ" sz="4000" b="1" dirty="0">
                <a:solidFill>
                  <a:srgbClr val="FF0000"/>
                </a:solidFill>
                <a:latin typeface="Arabic Typesetting" panose="03020402040406030203" pitchFamily="66" charset="-78"/>
                <a:cs typeface="Arabic Typesetting" panose="03020402040406030203" pitchFamily="66" charset="-78"/>
              </a:rPr>
              <a:t>  و عليه يمكن القول بأن القاعدة العرفية تأبى بحكم طبيعتها أن تكون محلاً للتفسير .</a:t>
            </a:r>
          </a:p>
          <a:p>
            <a:pPr marL="0" indent="0" algn="just" rtl="1">
              <a:buNone/>
            </a:pP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المبادئ العامة للقانون فهي كذلك تأبى طبيعتها أن تكون محلاً للتفسير وهي عبارة عن استخلاص و كشف القاضي عن وجود مبادئ في الدستور أو القانون قابلة للتطبيق على حالات المنازعة المعروضة عليه و التي يطبقها و يضفي عليها الخصوصية و يشرحها و يفسرها في أحكامه و اجتهاداته  فهي ليست بحاجة إلى تفسير </a:t>
            </a:r>
          </a:p>
        </p:txBody>
      </p:sp>
    </p:spTree>
    <p:extLst>
      <p:ext uri="{BB962C8B-B14F-4D97-AF65-F5344CB8AC3E}">
        <p14:creationId xmlns:p14="http://schemas.microsoft.com/office/powerpoint/2010/main" val="1765877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fontScale="92500" lnSpcReduction="20000"/>
          </a:bodyPr>
          <a:lstStyle/>
          <a:p>
            <a:pPr algn="just" rtl="1"/>
            <a:r>
              <a:rPr lang="ar-DZ" u="sng" dirty="0">
                <a:solidFill>
                  <a:srgbClr val="FF0000"/>
                </a:solidFill>
              </a:rPr>
              <a:t>2</a:t>
            </a:r>
            <a:r>
              <a:rPr lang="ar-DZ" sz="3000" u="sng"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ar-DZ" sz="3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من شروط التفسير  أن يرد على نصوص غير واضحة أو مبهمة فإذا كانت ألفاظ النص واضحة وعبارته دالة على ما يريد الشارع التعبير عنه، كان على المفسر أن يأخذ بالمعنى الذى تدل عليه ألفاظ النص ومدلول عبارته. فالقاعدة أنه لا اجتهاد مع وضوح النص و </a:t>
            </a:r>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هو ما يسمى بالنص المفسر</a:t>
            </a:r>
          </a:p>
          <a:p>
            <a:pPr algn="just" rtl="1"/>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إي شارح لألفاظه و مدلولاته وهو ما يأبي بطبيعته التفسير  ؛ و عليه فإن النصوص الجنائية قد تندرج ضمن هذا المعنى و النطاق فالأصل فيها الوضوح </a:t>
            </a:r>
          </a:p>
          <a:p>
            <a:pPr algn="just" rtl="1"/>
            <a:r>
              <a:rPr lang="ar-DZ" sz="30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فحين أن النصوص الجنائية من  صفاتها و خصائصها أن تكون واضحة محددة بعيدة عن الغموض و عدم التحديد ((فالهدف من مبدأ الشرعية هو ضمان إخطار الجمهور بما يعتبر جريمة و بالعقاب المترتب عليها و بالقيود الواردة على الحرية ،و هو ما يستلزم وضوح قصد الشارع وكل غموض في النص الجنائي من شأنه أن يؤدي إلى التحكم القضائي الخطر ، و هو ما عبر عنه المجلس الدستوري الفرنسي عن هذا المبدأ في قوله بضرورة أن يعرف المشرع الجرائم في عبارات واضحة و محددة بطريقة كافية ، و ذلك لا ستعاب التحكم )) وهو ما يطلق عليه حالياً بمبدأ </a:t>
            </a:r>
            <a:r>
              <a:rPr lang="ar-DZ" sz="30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الأمن القانوني و هو نتيجة اعتراضات الشارع الفرنسي ( الجماهير) على إرادة المشرع في إصداره و سنه لنصوص غامضة و غير واضحة و حتى إن كانت لغتها تقنية بما يستعصى على المخاطبين بها فهمها و عليه قرروا عصيان مدني على تنفيذ و تطبيق هذا القوانين </a:t>
            </a:r>
            <a:r>
              <a:rPr lang="ar-DZ" b="1" dirty="0">
                <a:solidFill>
                  <a:srgbClr val="FF0000"/>
                </a:solidFill>
                <a:latin typeface="Arabic Typesetting" panose="03020402040406030203" pitchFamily="66" charset="-78"/>
                <a:cs typeface="Arabic Typesetting" panose="03020402040406030203" pitchFamily="66" charset="-78"/>
              </a:rPr>
              <a:t>.</a:t>
            </a:r>
          </a:p>
        </p:txBody>
      </p:sp>
    </p:spTree>
    <p:extLst>
      <p:ext uri="{BB962C8B-B14F-4D97-AF65-F5344CB8AC3E}">
        <p14:creationId xmlns:p14="http://schemas.microsoft.com/office/powerpoint/2010/main" val="3665083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fontScale="92500" lnSpcReduction="10000"/>
          </a:bodyPr>
          <a:lstStyle/>
          <a:p>
            <a:pPr algn="r" rtl="1"/>
            <a:r>
              <a:rPr lang="ar-DZ"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قضى بأن القانون يجب أن يعرف الأركان المكونة للجريمة في عبارات واضحة محددة ، فإذا عاقب المشرع على جريمة معينة دون تحديد أركانها التي تقوم عليها ، فإن النص التشريعي الذي تضمنه القانون في هذا الشأن يكون غير مطابق للدستور.</a:t>
            </a:r>
          </a:p>
          <a:p>
            <a:pPr marL="228600" lvl="1" algn="r" rtl="1">
              <a:spcBef>
                <a:spcPts val="1000"/>
              </a:spcBef>
            </a:pPr>
            <a:r>
              <a:rPr lang="ar-DZ" sz="2800"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و قد ذهب البعض بصدد البحث في قاعدة مبدأ الشرعية الجنائية ، بأن القاضي الجنائي يلتزم بإتباع منهج معين في التفسير (يتقيد القاضي الجنائي بتفسير القواعد الجنائية ) يطلق عليه التفسير الضيق أو الحرفي  </a:t>
            </a:r>
            <a:r>
              <a:rPr lang="ar-DZ" sz="2800"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 هو اتجاه  مدرسة الشرح على المتن يأتي شرحها في حينها عند دراسة  مناهج التفسير .</a:t>
            </a:r>
            <a:endParaRPr lang="ar-DZ" b="1" dirty="0">
              <a:solidFill>
                <a:srgbClr val="FF000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وأنصار هذا الاتجاه هم الذين أنكروا على القاضي الجنائي سلطة التفسير ودعوا إلى إسنادها إلى السلطة التشريعية ، حتى لا يتحول القضاة إلى مشرعين . ولكن مبدأ الفصل بين السلطتين التشريعية والقضائية لا يؤدي إلى رفع واجب تفسير القانون عن عاتق القضاة لأن التفسير الصحيح يجب آلا يوسع أو يضيق من النطاق السليم للقانون ، ولا يجوز أن ينشئ معنى يخرج عن إرادة القانون )) .</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إذا كان التجريم والعقاب يستند إلى القانون ، فإنه من غير المفهوم ، الحديث عن التفسير الضيق أو الحرفي للقانون . فالقاضي عندما يفسر  القانون لا يعطي رأيه الشخصي  بل يستخدم قواعد و أساليب و أدوات علم التفسير ، و عليه حتى يكون مجتهداً بذل الوسع و الجهد في استنباط  الأحكام القانونية من أدلتها النصية يبحث عن المعنى الحقيقي للقانون ، وعن قيمته الموضوعية  وفق  إدارة و مبتغى المشرع.</a:t>
            </a:r>
          </a:p>
        </p:txBody>
      </p:sp>
    </p:spTree>
    <p:extLst>
      <p:ext uri="{BB962C8B-B14F-4D97-AF65-F5344CB8AC3E}">
        <p14:creationId xmlns:p14="http://schemas.microsoft.com/office/powerpoint/2010/main" val="2179589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rmAutofit/>
          </a:bodyPr>
          <a:lstStyle/>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هذا إلى أن منهج التفسير الحرفي أو الضيق يجد تبريره الوحيدة في العصر الذي نشأ فيه ، حيث ظهرت المدرسة الكلاسيكية بزعامة </a:t>
            </a:r>
            <a:r>
              <a:rPr lang="ar-DZ" b="1" dirty="0" err="1">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بيكاريا</a:t>
            </a:r>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كرد فعل ضد تحكم النظام القديم والسلطة التحكمية للقضاة . ولكن المبدأ في حدة ذاته تنقصه الموضوعية ، ذلك أن التفسير الضيق أو الحرفي يفترض الدقة من جانب المشرع في التعبير عن إرادته وهي أمر غير موجود سواء من حيث الشكل أو الموضوع فالقانون قد ينطوي على عدم دقة في الصياغة وكثيراً ما تشوبه بعض المتناقضات الظاهرية.</a:t>
            </a:r>
          </a:p>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ولا يمكن أن نطالب القاضي بأن يكون بوقاً يردد هذه الأخطاء ، فعليه أن يبحث عن إرادة واضع القانون من خلال كافة العبارات والصيغ المستعملة في نصوصه المتكاملة للتعبير عن هذه الإرادة . ومتى كانت عبارة القانون واضحة لا لبس فيها ، فإنها يجب أن تعد تعبيراً عن إرادة الشارع . ومن ناحية أخرى ، فإن إرادة المشرع التي ضمنها النص ليست مبدأ جامداً محكوما بالوقائع الاجتماعية المتوافرة وقت وضع النص</a:t>
            </a:r>
          </a:p>
        </p:txBody>
      </p:sp>
    </p:spTree>
    <p:extLst>
      <p:ext uri="{BB962C8B-B14F-4D97-AF65-F5344CB8AC3E}">
        <p14:creationId xmlns:p14="http://schemas.microsoft.com/office/powerpoint/2010/main" val="2854280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idx="1"/>
          </p:nvPr>
        </p:nvSpPr>
        <p:spPr/>
        <p:txBody>
          <a:bodyPr>
            <a:noAutofit/>
          </a:bodyPr>
          <a:lstStyle/>
          <a:p>
            <a:pPr algn="just" rtl="1"/>
            <a:r>
              <a:rPr lang="ar-DZ" b="1"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ولا يمكن أن نطالب القاضي بأن يكون بوقاً يردد هذه الأخطاء ، فعليه أن يبحث عن إرادة واضع القانون من خلال كافة العبارات والصيغ المستعملة في نصوصه المتكاملة للتعبير عن هذه الإرادة . ومتى كانت عبارة القانون واضحة لا لبس فيها ، فإنها يجب أن تعد تعبيراً عن إرادة الشارع . ومن ناحية أخرى ، فإن إرادة المشرع التي ضمنها النص ليست مبدأ جامداً محكوما بالوقائع الاجتماعية المتوافرة وقت وضع النص ، بل هي إرادة متطورة بتطور هذه الوقائع الاجتماعية طالما أنها تراعي المصلحة الاجتماعية المحمية بالنص ، ذلك أن هذه المصلحة تبلور إرادة المشرع وتحدد تبعاً لها نطاق تطبيق نصوصه ، ولم يصنع القانون من أجل اليوم فقط ، بل إنه صنع من أجل المستقبل . وإرادة القانون بهذا المعنى تترك للتفسير مهمة تحديد معنى النصوص القانونية المجردة في ضوء التحولات والتغيرات الاجتماعية . ولا يجوز المبالغة في ذلك خشية افتراض القاضي لإرادة القانون لأنه يجب أن يلتزم دائماً بالإرادة الحقيقية أو المفترضة افتراضاً منطقياً في ضوء الوقائع الاجتماعية الجديدة ، ومع احترامه للصيغة التي استعملاه القانون للتعبير عن هذه الإرادة تحقيقاً للاستقرار القانوني . وكل انحراف من جانب القاضي عن هذا سوف يعتبر خطأ في تأويل القانون تصححه محكمة النقض.</a:t>
            </a:r>
          </a:p>
        </p:txBody>
      </p:sp>
    </p:spTree>
    <p:extLst>
      <p:ext uri="{BB962C8B-B14F-4D97-AF65-F5344CB8AC3E}">
        <p14:creationId xmlns:p14="http://schemas.microsoft.com/office/powerpoint/2010/main" val="402506414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1489</Words>
  <Application>Microsoft Office PowerPoint</Application>
  <PresentationFormat>Grand écran</PresentationFormat>
  <Paragraphs>38</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Arabic Typesetting</vt:lpstr>
      <vt:lpstr>Arial</vt:lpstr>
      <vt:lpstr>Calibri</vt:lpstr>
      <vt:lpstr>Calibri Light</vt:lpstr>
      <vt:lpstr>Times New Roman</vt:lpstr>
      <vt:lpstr>Thème Office</vt:lpstr>
      <vt:lpstr>محاضرات في مادة قواعد تفسير النصوص</vt:lpstr>
      <vt:lpstr>مفهوم التفسير </vt:lpstr>
      <vt:lpstr>Présentation PowerPoint</vt:lpstr>
      <vt:lpstr>مجالات التفسير                      </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قواعد تفسير النصوص</dc:title>
  <dc:creator>pc</dc:creator>
  <cp:lastModifiedBy>pc</cp:lastModifiedBy>
  <cp:revision>19</cp:revision>
  <dcterms:created xsi:type="dcterms:W3CDTF">2021-11-27T07:28:33Z</dcterms:created>
  <dcterms:modified xsi:type="dcterms:W3CDTF">2021-11-27T10:16:17Z</dcterms:modified>
</cp:coreProperties>
</file>