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6962" autoAdjust="0"/>
    <p:restoredTop sz="94660"/>
  </p:normalViewPr>
  <p:slideViewPr>
    <p:cSldViewPr>
      <p:cViewPr>
        <p:scale>
          <a:sx n="60" d="100"/>
          <a:sy n="60" d="100"/>
        </p:scale>
        <p:origin x="-1302" y="-17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bg>
      <p:bgRef idx="1002">
        <a:schemeClr val="bg2"/>
      </p:bgRef>
    </p:bg>
    <p:spTree>
      <p:nvGrpSpPr>
        <p:cNvPr id="1" name=""/>
        <p:cNvGrpSpPr/>
        <p:nvPr/>
      </p:nvGrpSpPr>
      <p:grpSpPr>
        <a:xfrm>
          <a:off x="0" y="0"/>
          <a:ext cx="0" cy="0"/>
          <a:chOff x="0" y="0"/>
          <a:chExt cx="0" cy="0"/>
        </a:xfrm>
      </p:grpSpPr>
      <p:sp>
        <p:nvSpPr>
          <p:cNvPr id="9" name="Titr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fr-FR" smtClean="0"/>
              <a:t>Cliquez pour modifier le style du titre</a:t>
            </a:r>
            <a:endParaRPr kumimoji="0" lang="en-US"/>
          </a:p>
        </p:txBody>
      </p:sp>
      <p:sp>
        <p:nvSpPr>
          <p:cNvPr id="17" name="Sous-titr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Cliquez pour modifier le style des sous-titres du masque</a:t>
            </a:r>
            <a:endParaRPr kumimoji="0" lang="en-US"/>
          </a:p>
        </p:txBody>
      </p:sp>
      <p:sp>
        <p:nvSpPr>
          <p:cNvPr id="30" name="Espace réservé de la date 29"/>
          <p:cNvSpPr>
            <a:spLocks noGrp="1"/>
          </p:cNvSpPr>
          <p:nvPr>
            <p:ph type="dt" sz="half" idx="10"/>
          </p:nvPr>
        </p:nvSpPr>
        <p:spPr/>
        <p:txBody>
          <a:bodyPr/>
          <a:lstStyle/>
          <a:p>
            <a:fld id="{8319BAAE-7851-4C4D-A326-6B4CEFD00CC8}" type="datetimeFigureOut">
              <a:rPr lang="fr-FR" smtClean="0"/>
              <a:pPr/>
              <a:t>11/03/2018</a:t>
            </a:fld>
            <a:endParaRPr lang="fr-FR"/>
          </a:p>
        </p:txBody>
      </p:sp>
      <p:sp>
        <p:nvSpPr>
          <p:cNvPr id="19" name="Espace réservé du pied de page 18"/>
          <p:cNvSpPr>
            <a:spLocks noGrp="1"/>
          </p:cNvSpPr>
          <p:nvPr>
            <p:ph type="ftr" sz="quarter" idx="11"/>
          </p:nvPr>
        </p:nvSpPr>
        <p:spPr/>
        <p:txBody>
          <a:bodyPr/>
          <a:lstStyle/>
          <a:p>
            <a:endParaRPr lang="fr-FR"/>
          </a:p>
        </p:txBody>
      </p:sp>
      <p:sp>
        <p:nvSpPr>
          <p:cNvPr id="27" name="Espace réservé du numéro de diapositive 26"/>
          <p:cNvSpPr>
            <a:spLocks noGrp="1"/>
          </p:cNvSpPr>
          <p:nvPr>
            <p:ph type="sldNum" sz="quarter" idx="12"/>
          </p:nvPr>
        </p:nvSpPr>
        <p:spPr/>
        <p:txBody>
          <a:bodyPr/>
          <a:lstStyle/>
          <a:p>
            <a:fld id="{79E921E5-B2E8-4860-A2C2-897B7BC5B4E7}" type="slidenum">
              <a:rPr lang="fr-FR" smtClean="0"/>
              <a:pPr/>
              <a:t>‹N°›</a:t>
            </a:fld>
            <a:endParaRPr lang="fr-F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8319BAAE-7851-4C4D-A326-6B4CEFD00CC8}" type="datetimeFigureOut">
              <a:rPr lang="fr-FR" smtClean="0"/>
              <a:pPr/>
              <a:t>11/03/2018</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9E921E5-B2E8-4860-A2C2-897B7BC5B4E7}"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914401"/>
            <a:ext cx="2057400" cy="5211763"/>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457200" y="914401"/>
            <a:ext cx="6019800" cy="5211763"/>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8319BAAE-7851-4C4D-A326-6B4CEFD00CC8}" type="datetimeFigureOut">
              <a:rPr lang="fr-FR" smtClean="0"/>
              <a:pPr/>
              <a:t>11/03/2018</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9E921E5-B2E8-4860-A2C2-897B7BC5B4E7}"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contenu 2"/>
          <p:cNvSpPr>
            <a:spLocks noGrp="1"/>
          </p:cNvSpPr>
          <p:nvPr>
            <p:ph idx="1"/>
          </p:nvPr>
        </p:nvSpPr>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8319BAAE-7851-4C4D-A326-6B4CEFD00CC8}" type="datetimeFigureOut">
              <a:rPr lang="fr-FR" smtClean="0"/>
              <a:pPr/>
              <a:t>11/03/2018</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9E921E5-B2E8-4860-A2C2-897B7BC5B4E7}"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bg>
      <p:bgRef idx="1002">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p:txBody>
          <a:bodyPr/>
          <a:lstStyle/>
          <a:p>
            <a:fld id="{8319BAAE-7851-4C4D-A326-6B4CEFD00CC8}" type="datetimeFigureOut">
              <a:rPr lang="fr-FR" smtClean="0"/>
              <a:pPr/>
              <a:t>11/03/2018</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9E921E5-B2E8-4860-A2C2-897B7BC5B4E7}" type="slidenum">
              <a:rPr lang="fr-FR" smtClean="0"/>
              <a:pPr/>
              <a:t>‹N°›</a:t>
            </a:fld>
            <a:endParaRPr lang="fr-F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1143000"/>
          </a:xfrm>
        </p:spPr>
        <p:txBody>
          <a:bodyPr/>
          <a:lstStyle/>
          <a:p>
            <a:r>
              <a:rPr kumimoji="0" lang="fr-FR" smtClean="0"/>
              <a:t>Cliquez pour modifier le style du titre</a:t>
            </a:r>
            <a:endParaRPr kumimoji="0" lang="en-US"/>
          </a:p>
        </p:txBody>
      </p:sp>
      <p:sp>
        <p:nvSpPr>
          <p:cNvPr id="3" name="Espace réservé du contenu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8319BAAE-7851-4C4D-A326-6B4CEFD00CC8}" type="datetimeFigureOut">
              <a:rPr lang="fr-FR" smtClean="0"/>
              <a:pPr/>
              <a:t>11/03/2018</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79E921E5-B2E8-4860-A2C2-897B7BC5B4E7}"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1143000"/>
          </a:xfrm>
        </p:spPr>
        <p:txBody>
          <a:bodyPr tIns="45720" anchor="b"/>
          <a:lstStyle>
            <a:lvl1pPr>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p>
            <a:fld id="{8319BAAE-7851-4C4D-A326-6B4CEFD00CC8}" type="datetimeFigureOut">
              <a:rPr lang="fr-FR" smtClean="0"/>
              <a:pPr/>
              <a:t>11/03/2018</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79E921E5-B2E8-4860-A2C2-897B7BC5B4E7}"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p>
            <a:fld id="{8319BAAE-7851-4C4D-A326-6B4CEFD00CC8}" type="datetimeFigureOut">
              <a:rPr lang="fr-FR" smtClean="0"/>
              <a:pPr/>
              <a:t>11/03/2018</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79E921E5-B2E8-4860-A2C2-897B7BC5B4E7}"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8319BAAE-7851-4C4D-A326-6B4CEFD00CC8}" type="datetimeFigureOut">
              <a:rPr lang="fr-FR" smtClean="0"/>
              <a:pPr/>
              <a:t>11/03/2018</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79E921E5-B2E8-4860-A2C2-897B7BC5B4E7}"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8319BAAE-7851-4C4D-A326-6B4CEFD00CC8}" type="datetimeFigureOut">
              <a:rPr lang="fr-FR" smtClean="0"/>
              <a:pPr/>
              <a:t>11/03/2018</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79E921E5-B2E8-4860-A2C2-897B7BC5B4E7}"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9" name="Rogner et arrondir un rectangle à un seul coin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Triangle rect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r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fr-FR" smtClean="0"/>
              <a:t>Cliquez pour modifier le style du titre</a:t>
            </a:r>
            <a:endParaRPr kumimoji="0" lang="en-US"/>
          </a:p>
        </p:txBody>
      </p:sp>
      <p:sp>
        <p:nvSpPr>
          <p:cNvPr id="4" name="Espace réservé du texte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fr-FR" smtClean="0"/>
              <a:t>Cliquez pour modifier les styles du texte du masque</a:t>
            </a:r>
          </a:p>
        </p:txBody>
      </p:sp>
      <p:sp>
        <p:nvSpPr>
          <p:cNvPr id="5" name="Espace réservé de la date 4"/>
          <p:cNvSpPr>
            <a:spLocks noGrp="1"/>
          </p:cNvSpPr>
          <p:nvPr>
            <p:ph type="dt" sz="half" idx="10"/>
          </p:nvPr>
        </p:nvSpPr>
        <p:spPr/>
        <p:txBody>
          <a:bodyPr/>
          <a:lstStyle/>
          <a:p>
            <a:fld id="{8319BAAE-7851-4C4D-A326-6B4CEFD00CC8}" type="datetimeFigureOut">
              <a:rPr lang="fr-FR" smtClean="0"/>
              <a:pPr/>
              <a:t>11/03/2018</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a:xfrm>
            <a:off x="8077200" y="6356350"/>
            <a:ext cx="609600" cy="365125"/>
          </a:xfrm>
        </p:spPr>
        <p:txBody>
          <a:bodyPr/>
          <a:lstStyle/>
          <a:p>
            <a:fld id="{79E921E5-B2E8-4860-A2C2-897B7BC5B4E7}" type="slidenum">
              <a:rPr lang="fr-FR" smtClean="0"/>
              <a:pPr/>
              <a:t>‹N°›</a:t>
            </a:fld>
            <a:endParaRPr lang="fr-FR"/>
          </a:p>
        </p:txBody>
      </p:sp>
      <p:sp>
        <p:nvSpPr>
          <p:cNvPr id="3" name="Espace réservé pour une image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fr-FR" smtClean="0"/>
              <a:t>Cliquez sur l'icône pour ajouter une image</a:t>
            </a:r>
            <a:endParaRPr kumimoji="0" lang="en-US" dirty="0"/>
          </a:p>
        </p:txBody>
      </p:sp>
      <p:sp>
        <p:nvSpPr>
          <p:cNvPr id="10" name="Forme libre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orme libre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orme libre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orme libre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Espace réservé du titre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fr-FR" smtClean="0"/>
              <a:t>Cliquez pour modifier le style du titre</a:t>
            </a:r>
            <a:endParaRPr kumimoji="0" lang="en-US"/>
          </a:p>
        </p:txBody>
      </p:sp>
      <p:sp>
        <p:nvSpPr>
          <p:cNvPr id="30" name="Espace réservé du texte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0" name="Espace réservé de la date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8319BAAE-7851-4C4D-A326-6B4CEFD00CC8}" type="datetimeFigureOut">
              <a:rPr lang="fr-FR" smtClean="0"/>
              <a:pPr/>
              <a:t>11/03/2018</a:t>
            </a:fld>
            <a:endParaRPr lang="fr-FR"/>
          </a:p>
        </p:txBody>
      </p:sp>
      <p:sp>
        <p:nvSpPr>
          <p:cNvPr id="22" name="Espace réservé du pied de page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fr-FR"/>
          </a:p>
        </p:txBody>
      </p:sp>
      <p:sp>
        <p:nvSpPr>
          <p:cNvPr id="18" name="Espace réservé du numéro de diapositive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79E921E5-B2E8-4860-A2C2-897B7BC5B4E7}" type="slidenum">
              <a:rPr lang="fr-FR" smtClean="0"/>
              <a:pPr/>
              <a:t>‹N°›</a:t>
            </a:fld>
            <a:endParaRPr lang="fr-FR"/>
          </a:p>
        </p:txBody>
      </p:sp>
      <p:grpSp>
        <p:nvGrpSpPr>
          <p:cNvPr id="2" name="Groupe 1"/>
          <p:cNvGrpSpPr/>
          <p:nvPr/>
        </p:nvGrpSpPr>
        <p:grpSpPr>
          <a:xfrm>
            <a:off x="-19017" y="202408"/>
            <a:ext cx="9180548" cy="649224"/>
            <a:chOff x="-19045" y="216550"/>
            <a:chExt cx="9180548" cy="649224"/>
          </a:xfrm>
        </p:grpSpPr>
        <p:sp>
          <p:nvSpPr>
            <p:cNvPr id="12" name="Forme libre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orme libre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llipse 4"/>
          <p:cNvSpPr/>
          <p:nvPr/>
        </p:nvSpPr>
        <p:spPr>
          <a:xfrm>
            <a:off x="6732240" y="1412776"/>
            <a:ext cx="1944216" cy="720080"/>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fr-FR"/>
          </a:p>
        </p:txBody>
      </p:sp>
      <p:sp>
        <p:nvSpPr>
          <p:cNvPr id="2" name="Titre 1"/>
          <p:cNvSpPr>
            <a:spLocks noGrp="1"/>
          </p:cNvSpPr>
          <p:nvPr>
            <p:ph type="ctrTitle"/>
          </p:nvPr>
        </p:nvSpPr>
        <p:spPr>
          <a:xfrm>
            <a:off x="0" y="0"/>
            <a:ext cx="9144000" cy="1196752"/>
          </a:xfrm>
        </p:spPr>
        <p:style>
          <a:lnRef idx="1">
            <a:schemeClr val="accent3"/>
          </a:lnRef>
          <a:fillRef idx="2">
            <a:schemeClr val="accent3"/>
          </a:fillRef>
          <a:effectRef idx="1">
            <a:schemeClr val="accent3"/>
          </a:effectRef>
          <a:fontRef idx="minor">
            <a:schemeClr val="dk1"/>
          </a:fontRef>
        </p:style>
        <p:txBody>
          <a:bodyPr>
            <a:normAutofit/>
            <a:scene3d>
              <a:camera prst="perspectiveFront"/>
              <a:lightRig rig="soft" dir="tl">
                <a:rot lat="0" lon="0" rev="0"/>
              </a:lightRig>
            </a:scene3d>
            <a:sp3d contourW="25400" prstMaterial="matte">
              <a:bevelT w="25400" h="55880" prst="artDeco"/>
              <a:contourClr>
                <a:schemeClr val="accent2">
                  <a:tint val="20000"/>
                </a:schemeClr>
              </a:contourClr>
            </a:sp3d>
          </a:bodyPr>
          <a:lstStyle/>
          <a:p>
            <a:r>
              <a:rPr lang="ar-DZ" sz="6000" b="1" spc="5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ar-DZ" sz="6000" i="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الشيخ </a:t>
            </a:r>
            <a:r>
              <a:rPr lang="ar-DZ" sz="6000"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محمد بن عبد الوهاب</a:t>
            </a:r>
            <a:endParaRPr lang="fr-FR" sz="6000" b="1" i="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Sous-titre 2"/>
          <p:cNvSpPr>
            <a:spLocks noGrp="1"/>
          </p:cNvSpPr>
          <p:nvPr>
            <p:ph type="subTitle" idx="1"/>
          </p:nvPr>
        </p:nvSpPr>
        <p:spPr>
          <a:xfrm>
            <a:off x="179512" y="1556792"/>
            <a:ext cx="8712968" cy="5112568"/>
          </a:xfrm>
        </p:spPr>
        <p:txBody>
          <a:bodyPr>
            <a:normAutofit fontScale="25000" lnSpcReduction="20000"/>
          </a:bodyPr>
          <a:lstStyle/>
          <a:p>
            <a:pPr algn="r" rtl="1"/>
            <a:r>
              <a:rPr lang="ar-DZ" sz="11200" b="1" dirty="0" smtClean="0">
                <a:solidFill>
                  <a:srgbClr val="FF0000"/>
                </a:solidFill>
                <a:latin typeface="Sakkal Majalla" pitchFamily="2" charset="-78"/>
              </a:rPr>
              <a:t>   </a:t>
            </a:r>
            <a:r>
              <a:rPr lang="ar-DZ" sz="14400" b="1" dirty="0" smtClean="0">
                <a:solidFill>
                  <a:srgbClr val="FF0000"/>
                </a:solidFill>
                <a:latin typeface="Sakkal Majalla" pitchFamily="2" charset="-78"/>
                <a:cs typeface="+mj-cs"/>
              </a:rPr>
              <a:t>الميلاد </a:t>
            </a:r>
            <a:r>
              <a:rPr lang="ar-DZ" sz="14400" b="1" dirty="0" err="1" smtClean="0">
                <a:solidFill>
                  <a:srgbClr val="FF0000"/>
                </a:solidFill>
                <a:latin typeface="Sakkal Majalla" pitchFamily="2" charset="-78"/>
                <a:cs typeface="+mj-cs"/>
              </a:rPr>
              <a:t>والنشأة</a:t>
            </a:r>
            <a:r>
              <a:rPr lang="ar-DZ" sz="12800" dirty="0" err="1" smtClean="0">
                <a:solidFill>
                  <a:srgbClr val="FF0000"/>
                </a:solidFill>
                <a:latin typeface="Sakkal Majalla" pitchFamily="2" charset="-78"/>
                <a:cs typeface="+mj-cs"/>
              </a:rPr>
              <a:t>:</a:t>
            </a:r>
            <a:r>
              <a:rPr lang="ar-DZ" sz="11200" b="1" dirty="0" smtClean="0">
                <a:solidFill>
                  <a:srgbClr val="FF0000"/>
                </a:solidFill>
                <a:latin typeface="Sakkal Majalla" pitchFamily="2" charset="-78"/>
              </a:rPr>
              <a:t> </a:t>
            </a:r>
          </a:p>
          <a:p>
            <a:pPr algn="r" rtl="1"/>
            <a:r>
              <a:rPr lang="ar-DZ" sz="11200" dirty="0" smtClean="0">
                <a:solidFill>
                  <a:schemeClr val="tx1"/>
                </a:solidFill>
                <a:latin typeface="Sakkal Majalla" pitchFamily="2" charset="-78"/>
              </a:rPr>
              <a:t>     </a:t>
            </a:r>
          </a:p>
          <a:p>
            <a:pPr algn="r" rtl="1"/>
            <a:r>
              <a:rPr lang="ar-DZ" sz="11200" dirty="0" smtClean="0">
                <a:solidFill>
                  <a:schemeClr val="tx1"/>
                </a:solidFill>
                <a:latin typeface="Sakkal Majalla" pitchFamily="2" charset="-78"/>
              </a:rPr>
              <a:t>  </a:t>
            </a:r>
            <a:r>
              <a:rPr lang="ar-DZ" sz="11200" dirty="0" err="1" smtClean="0">
                <a:solidFill>
                  <a:schemeClr val="tx1"/>
                </a:solidFill>
                <a:latin typeface="Sakkal Majalla" pitchFamily="2" charset="-78"/>
              </a:rPr>
              <a:t>أ </a:t>
            </a:r>
            <a:r>
              <a:rPr lang="ar-DZ" sz="11600" dirty="0" smtClean="0">
                <a:solidFill>
                  <a:schemeClr val="tx1"/>
                </a:solidFill>
                <a:latin typeface="Sakkal Majalla" pitchFamily="2" charset="-78"/>
              </a:rPr>
              <a:t>- ولد </a:t>
            </a:r>
            <a:r>
              <a:rPr lang="ar-DZ" sz="11600" dirty="0">
                <a:solidFill>
                  <a:schemeClr val="tx1"/>
                </a:solidFill>
                <a:latin typeface="Sakkal Majalla" pitchFamily="2" charset="-78"/>
              </a:rPr>
              <a:t>الشيخ محمد بن </a:t>
            </a:r>
            <a:r>
              <a:rPr lang="ar-DZ" sz="11600" dirty="0" smtClean="0">
                <a:solidFill>
                  <a:schemeClr val="tx1"/>
                </a:solidFill>
                <a:latin typeface="Sakkal Majalla" pitchFamily="2" charset="-78"/>
              </a:rPr>
              <a:t>عبد</a:t>
            </a:r>
            <a:r>
              <a:rPr lang="fr-FR" sz="11600" dirty="0" smtClean="0">
                <a:solidFill>
                  <a:schemeClr val="tx1"/>
                </a:solidFill>
                <a:latin typeface="Sakkal Majalla" pitchFamily="2" charset="-78"/>
              </a:rPr>
              <a:t> </a:t>
            </a:r>
            <a:r>
              <a:rPr lang="ar-DZ" sz="11600" dirty="0" smtClean="0">
                <a:solidFill>
                  <a:schemeClr val="tx1"/>
                </a:solidFill>
                <a:latin typeface="Sakkal Majalla" pitchFamily="2" charset="-78"/>
              </a:rPr>
              <a:t>الوهاب </a:t>
            </a:r>
            <a:r>
              <a:rPr lang="ar-DZ" sz="11600" dirty="0">
                <a:solidFill>
                  <a:schemeClr val="tx1"/>
                </a:solidFill>
                <a:latin typeface="Sakkal Majalla" pitchFamily="2" charset="-78"/>
              </a:rPr>
              <a:t>بن سليمان بن على بن محمد بن أحمد </a:t>
            </a:r>
            <a:r>
              <a:rPr lang="ar-DZ" sz="11600" dirty="0" smtClean="0">
                <a:solidFill>
                  <a:schemeClr val="tx1"/>
                </a:solidFill>
                <a:latin typeface="Sakkal Majalla" pitchFamily="2" charset="-78"/>
              </a:rPr>
              <a:t> </a:t>
            </a:r>
          </a:p>
          <a:p>
            <a:pPr algn="r" rtl="1"/>
            <a:r>
              <a:rPr lang="ar-DZ" sz="11600" dirty="0">
                <a:solidFill>
                  <a:schemeClr val="tx1"/>
                </a:solidFill>
                <a:latin typeface="Sakkal Majalla" pitchFamily="2" charset="-78"/>
              </a:rPr>
              <a:t> </a:t>
            </a:r>
            <a:r>
              <a:rPr lang="ar-DZ" sz="11600" dirty="0" smtClean="0">
                <a:solidFill>
                  <a:schemeClr val="tx1"/>
                </a:solidFill>
                <a:latin typeface="Sakkal Majalla" pitchFamily="2" charset="-78"/>
              </a:rPr>
              <a:t>       بن راشد بن بريد بن مشرف التميمي سنة 1115 هـ </a:t>
            </a:r>
            <a:r>
              <a:rPr lang="ar-DZ" sz="11600" dirty="0" err="1" smtClean="0">
                <a:solidFill>
                  <a:schemeClr val="tx1"/>
                </a:solidFill>
                <a:latin typeface="Sakkal Majalla" pitchFamily="2" charset="-78"/>
              </a:rPr>
              <a:t>1703م</a:t>
            </a:r>
            <a:r>
              <a:rPr lang="ar-DZ" sz="11600" dirty="0" smtClean="0">
                <a:solidFill>
                  <a:schemeClr val="tx1"/>
                </a:solidFill>
                <a:latin typeface="Sakkal Majalla" pitchFamily="2" charset="-78"/>
              </a:rPr>
              <a:t> ببلدة </a:t>
            </a:r>
          </a:p>
          <a:p>
            <a:pPr algn="r" rtl="1"/>
            <a:r>
              <a:rPr lang="ar-DZ" sz="11600" dirty="0" smtClean="0">
                <a:solidFill>
                  <a:schemeClr val="tx1"/>
                </a:solidFill>
                <a:latin typeface="Sakkal Majalla" pitchFamily="2" charset="-78"/>
              </a:rPr>
              <a:t>        العيينة بمنطقة نجد،</a:t>
            </a:r>
            <a:r>
              <a:rPr lang="fr-FR" sz="11600" dirty="0" smtClean="0">
                <a:solidFill>
                  <a:schemeClr val="tx1"/>
                </a:solidFill>
                <a:latin typeface="Sakkal Majalla" pitchFamily="2" charset="-78"/>
              </a:rPr>
              <a:t> </a:t>
            </a:r>
            <a:r>
              <a:rPr lang="ar-DZ" sz="11600" dirty="0" smtClean="0">
                <a:solidFill>
                  <a:schemeClr val="tx1"/>
                </a:solidFill>
                <a:latin typeface="Sakkal Majalla" pitchFamily="2" charset="-78"/>
              </a:rPr>
              <a:t>أمه بنت محمد بن </a:t>
            </a:r>
            <a:r>
              <a:rPr lang="ar-DZ" sz="11600" dirty="0" err="1" smtClean="0">
                <a:solidFill>
                  <a:schemeClr val="tx1"/>
                </a:solidFill>
                <a:latin typeface="Sakkal Majalla" pitchFamily="2" charset="-78"/>
              </a:rPr>
              <a:t>عزاز</a:t>
            </a:r>
            <a:r>
              <a:rPr lang="ar-DZ" sz="11600" dirty="0" smtClean="0">
                <a:solidFill>
                  <a:schemeClr val="tx1"/>
                </a:solidFill>
                <a:latin typeface="Sakkal Majalla" pitchFamily="2" charset="-78"/>
              </a:rPr>
              <a:t> بن المشرفي </a:t>
            </a:r>
            <a:r>
              <a:rPr lang="ar-DZ" sz="11600" dirty="0" err="1" smtClean="0">
                <a:solidFill>
                  <a:schemeClr val="tx1"/>
                </a:solidFill>
                <a:latin typeface="Sakkal Majalla" pitchFamily="2" charset="-78"/>
              </a:rPr>
              <a:t>الوهيبي</a:t>
            </a:r>
            <a:r>
              <a:rPr lang="ar-DZ" sz="11600" dirty="0" smtClean="0">
                <a:solidFill>
                  <a:schemeClr val="tx1"/>
                </a:solidFill>
                <a:latin typeface="Sakkal Majalla" pitchFamily="2" charset="-78"/>
              </a:rPr>
              <a:t>  </a:t>
            </a:r>
          </a:p>
          <a:p>
            <a:pPr algn="r" rtl="1"/>
            <a:r>
              <a:rPr lang="ar-DZ" sz="11600" dirty="0" smtClean="0">
                <a:solidFill>
                  <a:schemeClr val="tx1"/>
                </a:solidFill>
                <a:latin typeface="Sakkal Majalla" pitchFamily="2" charset="-78"/>
              </a:rPr>
              <a:t>         التميمي.</a:t>
            </a:r>
          </a:p>
          <a:p>
            <a:pPr algn="r" rtl="1"/>
            <a:r>
              <a:rPr lang="ar-DZ" sz="11600" dirty="0" smtClean="0">
                <a:solidFill>
                  <a:schemeClr val="tx1"/>
                </a:solidFill>
                <a:latin typeface="Sakkal Majalla" pitchFamily="2" charset="-78"/>
              </a:rPr>
              <a:t>ب- </a:t>
            </a:r>
            <a:r>
              <a:rPr lang="ar-DZ" sz="11600" dirty="0">
                <a:solidFill>
                  <a:schemeClr val="tx1"/>
                </a:solidFill>
                <a:latin typeface="Sakkal Majalla" pitchFamily="2" charset="-78"/>
              </a:rPr>
              <a:t>تلقى العلوم </a:t>
            </a:r>
            <a:r>
              <a:rPr lang="ar-DZ" sz="11600" dirty="0" smtClean="0">
                <a:solidFill>
                  <a:schemeClr val="tx1"/>
                </a:solidFill>
                <a:latin typeface="Sakkal Majalla" pitchFamily="2" charset="-78"/>
              </a:rPr>
              <a:t>الشرعية وحفظ </a:t>
            </a:r>
            <a:r>
              <a:rPr lang="ar-DZ" sz="11600" dirty="0" err="1" smtClean="0">
                <a:solidFill>
                  <a:schemeClr val="tx1"/>
                </a:solidFill>
                <a:latin typeface="Sakkal Majalla" pitchFamily="2" charset="-78"/>
              </a:rPr>
              <a:t>القرأن</a:t>
            </a:r>
            <a:r>
              <a:rPr lang="ar-DZ" sz="11600" dirty="0" smtClean="0">
                <a:solidFill>
                  <a:schemeClr val="tx1"/>
                </a:solidFill>
                <a:latin typeface="Sakkal Majalla" pitchFamily="2" charset="-78"/>
              </a:rPr>
              <a:t> على </a:t>
            </a:r>
            <a:r>
              <a:rPr lang="ar-DZ" sz="11600" dirty="0">
                <a:solidFill>
                  <a:schemeClr val="tx1"/>
                </a:solidFill>
                <a:latin typeface="Sakkal Majalla" pitchFamily="2" charset="-78"/>
              </a:rPr>
              <a:t>يدي والده، وكان يعمل </a:t>
            </a:r>
            <a:endParaRPr lang="ar-DZ" sz="11600" dirty="0" smtClean="0">
              <a:solidFill>
                <a:schemeClr val="tx1"/>
              </a:solidFill>
              <a:latin typeface="Sakkal Majalla" pitchFamily="2" charset="-78"/>
            </a:endParaRPr>
          </a:p>
          <a:p>
            <a:pPr algn="r" rtl="1"/>
            <a:r>
              <a:rPr lang="ar-DZ" sz="11600" dirty="0">
                <a:solidFill>
                  <a:schemeClr val="tx1"/>
                </a:solidFill>
                <a:latin typeface="Sakkal Majalla" pitchFamily="2" charset="-78"/>
              </a:rPr>
              <a:t> </a:t>
            </a:r>
            <a:r>
              <a:rPr lang="ar-DZ" sz="11600" dirty="0" smtClean="0">
                <a:solidFill>
                  <a:schemeClr val="tx1"/>
                </a:solidFill>
                <a:latin typeface="Sakkal Majalla" pitchFamily="2" charset="-78"/>
              </a:rPr>
              <a:t>        قاضياً للعيينة آنذاك.كما كان جده عالما وقاضيا قبل ذلك، حيث ختم </a:t>
            </a:r>
          </a:p>
          <a:p>
            <a:pPr algn="r" rtl="1"/>
            <a:r>
              <a:rPr lang="ar-DZ" sz="11600" dirty="0">
                <a:solidFill>
                  <a:schemeClr val="tx1"/>
                </a:solidFill>
                <a:latin typeface="Sakkal Majalla" pitchFamily="2" charset="-78"/>
              </a:rPr>
              <a:t> </a:t>
            </a:r>
            <a:r>
              <a:rPr lang="ar-DZ" sz="11600" dirty="0" smtClean="0">
                <a:solidFill>
                  <a:schemeClr val="tx1"/>
                </a:solidFill>
                <a:latin typeface="Sakkal Majalla" pitchFamily="2" charset="-78"/>
              </a:rPr>
              <a:t>        القرآن الكريم قبل العاشرة من </a:t>
            </a:r>
            <a:r>
              <a:rPr lang="ar-DZ" sz="11600" dirty="0" err="1" smtClean="0">
                <a:solidFill>
                  <a:schemeClr val="tx1"/>
                </a:solidFill>
                <a:latin typeface="Sakkal Majalla" pitchFamily="2" charset="-78"/>
              </a:rPr>
              <a:t>عمره.</a:t>
            </a:r>
            <a:r>
              <a:rPr lang="ar-DZ" sz="11600" dirty="0" smtClean="0">
                <a:solidFill>
                  <a:schemeClr val="tx1"/>
                </a:solidFill>
                <a:latin typeface="Sakkal Majalla" pitchFamily="2" charset="-78"/>
              </a:rPr>
              <a:t> حتى اصبحت له حصيلة من </a:t>
            </a:r>
          </a:p>
          <a:p>
            <a:pPr algn="r" rtl="1"/>
            <a:r>
              <a:rPr lang="ar-DZ" sz="11600" dirty="0">
                <a:solidFill>
                  <a:schemeClr val="tx1"/>
                </a:solidFill>
                <a:latin typeface="Sakkal Majalla" pitchFamily="2" charset="-78"/>
              </a:rPr>
              <a:t> </a:t>
            </a:r>
            <a:r>
              <a:rPr lang="ar-DZ" sz="11600" dirty="0" smtClean="0">
                <a:solidFill>
                  <a:schemeClr val="tx1"/>
                </a:solidFill>
                <a:latin typeface="Sakkal Majalla" pitchFamily="2" charset="-78"/>
              </a:rPr>
              <a:t>        العلم قصد الى استكمال التعلم بجهده الخاص، فاهتم بكتب الفقه   </a:t>
            </a:r>
          </a:p>
          <a:p>
            <a:pPr algn="r" rtl="1"/>
            <a:r>
              <a:rPr lang="ar-DZ" sz="11600" dirty="0">
                <a:solidFill>
                  <a:schemeClr val="tx1"/>
                </a:solidFill>
                <a:latin typeface="Sakkal Majalla" pitchFamily="2" charset="-78"/>
              </a:rPr>
              <a:t> </a:t>
            </a:r>
            <a:r>
              <a:rPr lang="ar-DZ" sz="11600" dirty="0" smtClean="0">
                <a:solidFill>
                  <a:schemeClr val="tx1"/>
                </a:solidFill>
                <a:latin typeface="Sakkal Majalla" pitchFamily="2" charset="-78"/>
              </a:rPr>
              <a:t>        الحنبلي واهتم بدراسة مؤلفات ابن تيمية وابن </a:t>
            </a:r>
            <a:r>
              <a:rPr lang="ar-DZ" sz="11600" dirty="0" err="1" smtClean="0">
                <a:solidFill>
                  <a:schemeClr val="tx1"/>
                </a:solidFill>
                <a:latin typeface="Sakkal Majalla" pitchFamily="2" charset="-78"/>
              </a:rPr>
              <a:t>القيم.</a:t>
            </a:r>
            <a:r>
              <a:rPr lang="ar-DZ" sz="11600" dirty="0" smtClean="0">
                <a:solidFill>
                  <a:schemeClr val="tx1"/>
                </a:solidFill>
                <a:latin typeface="Sakkal Majalla" pitchFamily="2" charset="-78"/>
              </a:rPr>
              <a:t> </a:t>
            </a:r>
          </a:p>
          <a:p>
            <a:pPr algn="r" rtl="1"/>
            <a:r>
              <a:rPr lang="ar-DZ" sz="2800" dirty="0" smtClean="0">
                <a:solidFill>
                  <a:schemeClr val="tx1"/>
                </a:solidFill>
              </a:rPr>
              <a:t/>
            </a:r>
            <a:br>
              <a:rPr lang="ar-DZ" sz="2800" dirty="0" smtClean="0">
                <a:solidFill>
                  <a:schemeClr val="tx1"/>
                </a:solidFill>
              </a:rPr>
            </a:br>
            <a:endParaRPr lang="fr-FR" sz="2800" dirty="0">
              <a:solidFill>
                <a:schemeClr val="tx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llipse 3"/>
          <p:cNvSpPr/>
          <p:nvPr/>
        </p:nvSpPr>
        <p:spPr>
          <a:xfrm>
            <a:off x="7164288" y="188640"/>
            <a:ext cx="1656184" cy="648072"/>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fr-FR"/>
          </a:p>
        </p:txBody>
      </p:sp>
      <p:sp>
        <p:nvSpPr>
          <p:cNvPr id="3" name="Espace réservé du contenu 2"/>
          <p:cNvSpPr>
            <a:spLocks noGrp="1"/>
          </p:cNvSpPr>
          <p:nvPr>
            <p:ph idx="1"/>
          </p:nvPr>
        </p:nvSpPr>
        <p:spPr>
          <a:xfrm>
            <a:off x="251520" y="188640"/>
            <a:ext cx="8640960" cy="6480720"/>
          </a:xfrm>
        </p:spPr>
        <p:txBody>
          <a:bodyPr>
            <a:normAutofit/>
          </a:bodyPr>
          <a:lstStyle/>
          <a:p>
            <a:pPr algn="r" rtl="1">
              <a:buNone/>
            </a:pPr>
            <a:r>
              <a:rPr lang="ar-DZ" dirty="0" smtClean="0">
                <a:solidFill>
                  <a:srgbClr val="FF0000"/>
                </a:solidFill>
              </a:rPr>
              <a:t>  </a:t>
            </a:r>
            <a:r>
              <a:rPr lang="ar-DZ" sz="3600" b="1" dirty="0" smtClean="0">
                <a:solidFill>
                  <a:srgbClr val="FF0000"/>
                </a:solidFill>
                <a:cs typeface="+mj-cs"/>
              </a:rPr>
              <a:t>طلبه </a:t>
            </a:r>
            <a:r>
              <a:rPr lang="ar-DZ" sz="3600" b="1" dirty="0" err="1" smtClean="0">
                <a:solidFill>
                  <a:srgbClr val="FF0000"/>
                </a:solidFill>
                <a:cs typeface="+mj-cs"/>
              </a:rPr>
              <a:t>للعلم</a:t>
            </a:r>
            <a:r>
              <a:rPr lang="ar-DZ" dirty="0" err="1" smtClean="0"/>
              <a:t>:</a:t>
            </a:r>
            <a:r>
              <a:rPr lang="ar-DZ" dirty="0" smtClean="0"/>
              <a:t> </a:t>
            </a:r>
          </a:p>
          <a:p>
            <a:pPr algn="r" rtl="1">
              <a:buFont typeface="Wingdings" pitchFamily="2" charset="2"/>
              <a:buChar char="v"/>
            </a:pPr>
            <a:r>
              <a:rPr lang="ar-DZ" sz="2800" dirty="0" smtClean="0"/>
              <a:t>ارتحل الشيخ محمد بن عبد الوهاب الى مكة والمدينة وكان ممن   درس عندهم بالمدينة الشيخين عبد الله بن إبراهيم بن سيف النجدي والشيخ الكبير محمد حياة السندي، ثم ارتحل الى الأحساء والى البصرة وبغداد، فأخذ الكثير من العلوم الشريعية من علمائها.</a:t>
            </a:r>
          </a:p>
          <a:p>
            <a:pPr algn="r" rtl="1">
              <a:buFont typeface="Wingdings" pitchFamily="2" charset="2"/>
              <a:buChar char="v"/>
            </a:pPr>
            <a:r>
              <a:rPr lang="ar-DZ" sz="2800" dirty="0" smtClean="0"/>
              <a:t>وكان لتشبعه بالعلم الشرعي والمفاهيم الصحيحة للدين الاسلامي اثر كبير في عقد مقارنة بين احوال المسلمين في تصورهم العقدي وسلوكهم العملي وبين </a:t>
            </a:r>
            <a:r>
              <a:rPr lang="ar-DZ" sz="2800" dirty="0" err="1" smtClean="0"/>
              <a:t>ماستقر</a:t>
            </a:r>
            <a:r>
              <a:rPr lang="ar-DZ" sz="2800" dirty="0" smtClean="0"/>
              <a:t> في ذهنه من مفهوم التدين الصحيح.</a:t>
            </a:r>
          </a:p>
          <a:p>
            <a:pPr algn="r" rtl="1">
              <a:buFont typeface="Wingdings" pitchFamily="2" charset="2"/>
              <a:buChar char="v"/>
            </a:pPr>
            <a:r>
              <a:rPr lang="ar-DZ" sz="2800" dirty="0" smtClean="0"/>
              <a:t>مما ولد لديه العزم الكبير على اصلاح صورة التدين الواقع الى  </a:t>
            </a:r>
          </a:p>
          <a:p>
            <a:pPr algn="r" rtl="1">
              <a:buNone/>
            </a:pPr>
            <a:r>
              <a:rPr lang="ar-DZ" sz="2800" dirty="0"/>
              <a:t> </a:t>
            </a:r>
            <a:r>
              <a:rPr lang="ar-DZ" sz="2800" dirty="0" smtClean="0"/>
              <a:t>  صورة التدين الصحيح.</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llipse 3"/>
          <p:cNvSpPr/>
          <p:nvPr/>
        </p:nvSpPr>
        <p:spPr>
          <a:xfrm>
            <a:off x="6444208" y="188640"/>
            <a:ext cx="2376264" cy="792088"/>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fr-FR"/>
          </a:p>
        </p:txBody>
      </p:sp>
      <p:sp>
        <p:nvSpPr>
          <p:cNvPr id="2" name="Titre 1"/>
          <p:cNvSpPr>
            <a:spLocks noGrp="1"/>
          </p:cNvSpPr>
          <p:nvPr>
            <p:ph type="title"/>
          </p:nvPr>
        </p:nvSpPr>
        <p:spPr>
          <a:xfrm>
            <a:off x="457200" y="116632"/>
            <a:ext cx="8229600" cy="792088"/>
          </a:xfrm>
        </p:spPr>
        <p:txBody>
          <a:bodyPr>
            <a:normAutofit fontScale="90000"/>
          </a:bodyPr>
          <a:lstStyle/>
          <a:p>
            <a:pPr algn="r" rtl="1"/>
            <a:r>
              <a:rPr lang="ar-DZ" b="1" dirty="0" smtClean="0">
                <a:solidFill>
                  <a:srgbClr val="FF0000"/>
                </a:solidFill>
              </a:rPr>
              <a:t>دعوته ونشاطه</a:t>
            </a:r>
            <a:endParaRPr lang="fr-FR" b="1" dirty="0">
              <a:solidFill>
                <a:srgbClr val="FF0000"/>
              </a:solidFill>
            </a:endParaRPr>
          </a:p>
        </p:txBody>
      </p:sp>
      <p:sp>
        <p:nvSpPr>
          <p:cNvPr id="3" name="Espace réservé du contenu 2"/>
          <p:cNvSpPr>
            <a:spLocks noGrp="1"/>
          </p:cNvSpPr>
          <p:nvPr>
            <p:ph idx="1"/>
          </p:nvPr>
        </p:nvSpPr>
        <p:spPr>
          <a:xfrm>
            <a:off x="107504" y="908720"/>
            <a:ext cx="8784976" cy="5415880"/>
          </a:xfrm>
        </p:spPr>
        <p:txBody>
          <a:bodyPr>
            <a:normAutofit fontScale="92500"/>
          </a:bodyPr>
          <a:lstStyle/>
          <a:p>
            <a:pPr algn="r" rtl="1">
              <a:buFont typeface="Wingdings" pitchFamily="2" charset="2"/>
              <a:buChar char="v"/>
            </a:pPr>
            <a:r>
              <a:rPr lang="ar-DZ" sz="3200" dirty="0" smtClean="0"/>
              <a:t>انتقلت اسرته من العيينة الى </a:t>
            </a:r>
            <a:r>
              <a:rPr lang="ar-DZ" sz="3200" dirty="0" err="1" smtClean="0"/>
              <a:t>حريملاء</a:t>
            </a:r>
            <a:r>
              <a:rPr lang="ar-DZ" sz="3200" dirty="0" smtClean="0"/>
              <a:t> سنة </a:t>
            </a:r>
            <a:r>
              <a:rPr lang="ar-DZ" sz="2800" dirty="0" err="1" smtClean="0"/>
              <a:t>1139</a:t>
            </a:r>
            <a:r>
              <a:rPr lang="ar-DZ" sz="3200" dirty="0" err="1" smtClean="0"/>
              <a:t>هـ</a:t>
            </a:r>
            <a:r>
              <a:rPr lang="ar-DZ" sz="3200" dirty="0" smtClean="0"/>
              <a:t> بعد نزاع بين والده </a:t>
            </a:r>
            <a:r>
              <a:rPr lang="ar-DZ" sz="3200" dirty="0" err="1" smtClean="0"/>
              <a:t>وأميرتلك</a:t>
            </a:r>
            <a:r>
              <a:rPr lang="ar-DZ" sz="3200" dirty="0" smtClean="0"/>
              <a:t> البلدة، فقدم محمد بن عبد الوهاب على ابيه </a:t>
            </a:r>
            <a:r>
              <a:rPr lang="ar-DZ" sz="3200" dirty="0" err="1" smtClean="0"/>
              <a:t>سنة</a:t>
            </a:r>
            <a:r>
              <a:rPr lang="ar-DZ" sz="2800" dirty="0" err="1" smtClean="0"/>
              <a:t>1140</a:t>
            </a:r>
            <a:r>
              <a:rPr lang="ar-DZ" sz="3200" dirty="0" smtClean="0"/>
              <a:t> هـ واستقر هناك ولم يزل مشتغلا بالعلم والتعليم والدعوة في </a:t>
            </a:r>
            <a:r>
              <a:rPr lang="ar-DZ" sz="3200" dirty="0" err="1" smtClean="0"/>
              <a:t>حريملاء</a:t>
            </a:r>
            <a:r>
              <a:rPr lang="ar-DZ" sz="3200" dirty="0" smtClean="0"/>
              <a:t> حتى مات والده في عام </a:t>
            </a:r>
            <a:r>
              <a:rPr lang="ar-DZ" sz="2800" dirty="0" smtClean="0"/>
              <a:t>1153</a:t>
            </a:r>
            <a:r>
              <a:rPr lang="ar-DZ" sz="3200" dirty="0" smtClean="0"/>
              <a:t> </a:t>
            </a:r>
            <a:r>
              <a:rPr lang="ar-DZ" sz="3200" dirty="0" err="1" smtClean="0"/>
              <a:t>هـ </a:t>
            </a:r>
            <a:r>
              <a:rPr lang="ar-DZ" sz="3200" dirty="0" smtClean="0"/>
              <a:t>،وقد لقي بعد وفاة والده الإيذاء من اهل </a:t>
            </a:r>
            <a:r>
              <a:rPr lang="ar-DZ" sz="3200" dirty="0" err="1" smtClean="0"/>
              <a:t>حريملاء</a:t>
            </a:r>
            <a:r>
              <a:rPr lang="ar-DZ" sz="3200" dirty="0" smtClean="0"/>
              <a:t> مما دفع </a:t>
            </a:r>
            <a:r>
              <a:rPr lang="ar-DZ" sz="3200" dirty="0" err="1" smtClean="0"/>
              <a:t>به</a:t>
            </a:r>
            <a:r>
              <a:rPr lang="ar-DZ" sz="3200" dirty="0" smtClean="0"/>
              <a:t> العودة الى العيينة.</a:t>
            </a:r>
          </a:p>
          <a:p>
            <a:pPr algn="r" rtl="1">
              <a:buNone/>
            </a:pPr>
            <a:endParaRPr lang="ar-DZ" sz="2800" dirty="0" smtClean="0"/>
          </a:p>
          <a:p>
            <a:pPr algn="r" rtl="1">
              <a:buFont typeface="Wingdings" pitchFamily="2" charset="2"/>
              <a:buChar char="v"/>
            </a:pPr>
            <a:r>
              <a:rPr lang="ar-DZ" sz="3200" dirty="0" smtClean="0"/>
              <a:t>استنصر محمد بن عبد الوهاب بأمير العيينة عثمان بن محمد بن معمر، فنصره بما استطاع، فاشتغل الشيخ بالأمر بالمعروف والنهي عن المنكر بالقول والعمل،فزاد بذالك انصاره وكذا خصومه </a:t>
            </a:r>
            <a:r>
              <a:rPr lang="ar-DZ" sz="3200" dirty="0" err="1" smtClean="0"/>
              <a:t>ومناوؤوه</a:t>
            </a:r>
            <a:r>
              <a:rPr lang="ar-DZ" sz="3200" dirty="0" smtClean="0"/>
              <a:t> مما جعلهم يؤثرون على الامير </a:t>
            </a:r>
            <a:r>
              <a:rPr lang="ar-DZ" sz="3200" dirty="0" err="1" smtClean="0"/>
              <a:t>ليعتذرله</a:t>
            </a:r>
            <a:r>
              <a:rPr lang="ar-DZ" sz="3200" dirty="0" smtClean="0"/>
              <a:t> عن نصرته.</a:t>
            </a:r>
            <a:endParaRPr lang="ar-DZ" sz="2800" dirty="0" smtClean="0"/>
          </a:p>
          <a:p>
            <a:pPr algn="r" rtl="1">
              <a:buFontTx/>
              <a:buChar char="-"/>
            </a:pPr>
            <a:endParaRPr lang="fr-FR"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79512" y="116632"/>
            <a:ext cx="8784976" cy="6207968"/>
          </a:xfrm>
        </p:spPr>
        <p:txBody>
          <a:bodyPr/>
          <a:lstStyle/>
          <a:p>
            <a:pPr algn="r" rtl="1">
              <a:buFont typeface="Wingdings" pitchFamily="2" charset="2"/>
              <a:buChar char="v"/>
            </a:pPr>
            <a:endParaRPr lang="ar-DZ" sz="2800" dirty="0" smtClean="0"/>
          </a:p>
          <a:p>
            <a:pPr algn="r" rtl="1">
              <a:buFont typeface="Wingdings" pitchFamily="2" charset="2"/>
              <a:buChar char="v"/>
            </a:pPr>
            <a:r>
              <a:rPr lang="ar-DZ" sz="2800" dirty="0" smtClean="0"/>
              <a:t>ومن العيينة قصد الدرعية مستنصرا بحاكمها محمد بن سعود فنصره باتفاق تعاهدا فيه على </a:t>
            </a:r>
            <a:r>
              <a:rPr lang="ar-DZ" sz="2800" dirty="0" err="1" smtClean="0"/>
              <a:t>التناصرحيث</a:t>
            </a:r>
            <a:r>
              <a:rPr lang="ar-DZ" sz="2800" dirty="0" smtClean="0"/>
              <a:t> اشترط الامير على الشيخ </a:t>
            </a:r>
          </a:p>
          <a:p>
            <a:pPr algn="r" rtl="1">
              <a:buNone/>
            </a:pPr>
            <a:r>
              <a:rPr lang="ar-DZ" sz="2800" dirty="0" smtClean="0"/>
              <a:t>   - أن لا يرجع عنه إن نصرهم الله ومكنهم.</a:t>
            </a:r>
          </a:p>
          <a:p>
            <a:pPr algn="r" rtl="1">
              <a:buNone/>
            </a:pPr>
            <a:r>
              <a:rPr lang="ar-DZ" sz="2800" dirty="0" smtClean="0"/>
              <a:t>   - أن لا يمنع الأمير من الخراج الذي ضربه على أهل الدرعية وقت الثمار.</a:t>
            </a:r>
          </a:p>
          <a:p>
            <a:pPr algn="r" rtl="1">
              <a:buNone/>
            </a:pPr>
            <a:r>
              <a:rPr lang="ar-DZ" sz="2800" dirty="0" smtClean="0"/>
              <a:t>   - فقال محمد بن عبد </a:t>
            </a:r>
            <a:r>
              <a:rPr lang="ar-DZ" sz="2800" dirty="0" err="1" smtClean="0"/>
              <a:t>الوهّاب: </a:t>
            </a:r>
            <a:r>
              <a:rPr lang="ar-DZ" sz="2800" dirty="0" smtClean="0"/>
              <a:t>«أما الأول الدم بالدم والهدم </a:t>
            </a:r>
            <a:r>
              <a:rPr lang="ar-DZ" sz="2800" dirty="0" err="1" smtClean="0"/>
              <a:t>بالهدم.</a:t>
            </a:r>
            <a:r>
              <a:rPr lang="ar-DZ" sz="2800" dirty="0" smtClean="0"/>
              <a:t> وأما الثاني فلعل الله يفتح عليك الفتوحات وتنال من الغنائم ما يغنيك عن الخراج.</a:t>
            </a:r>
          </a:p>
          <a:p>
            <a:pPr algn="r" rtl="1">
              <a:buFont typeface="Wingdings" pitchFamily="2" charset="2"/>
              <a:buChar char="v"/>
            </a:pPr>
            <a:r>
              <a:rPr lang="ar-DZ" sz="2800" dirty="0" smtClean="0"/>
              <a:t>ادرك الشيخ ان الدعوة الفردية وحدها غير </a:t>
            </a:r>
            <a:r>
              <a:rPr lang="ar-DZ" sz="2800" dirty="0" err="1" smtClean="0"/>
              <a:t>كافية </a:t>
            </a:r>
            <a:r>
              <a:rPr lang="ar-DZ" sz="2800" dirty="0" smtClean="0"/>
              <a:t>، ولابد للنهوض بهذه المهمة الكبيرة من حركة جماعية يكون لها السلطان المادي والمعنوي.</a:t>
            </a:r>
          </a:p>
          <a:p>
            <a:pPr algn="r" rtl="1">
              <a:buFont typeface="Wingdings" pitchFamily="2" charset="2"/>
              <a:buChar char="v"/>
            </a:pPr>
            <a:r>
              <a:rPr lang="ar-DZ" sz="2800" dirty="0" smtClean="0"/>
              <a:t> انطلق ببث دعوته بالوعظ والبيان وبالرسائل الى المدن والقرى، فكثر بذلك انصاره وحلفاؤه مما جعله ينطلق في مرحلة الجهاد المسلح الذي بلغت </a:t>
            </a:r>
            <a:r>
              <a:rPr lang="ar-DZ" sz="2800" dirty="0" err="1" smtClean="0"/>
              <a:t>به</a:t>
            </a:r>
            <a:r>
              <a:rPr lang="ar-DZ" sz="2800" dirty="0" smtClean="0"/>
              <a:t> الدعوة الى العراق من ناحية والى مكة من ناحية اخرى، فكان لهذه الحركة اصداء واسعة تجاوزت الجزيرة العربية.</a:t>
            </a:r>
          </a:p>
          <a:p>
            <a:pPr algn="r" rtl="1">
              <a:buNone/>
            </a:pPr>
            <a:endParaRPr lang="ar-DZ" dirty="0" smtClean="0"/>
          </a:p>
          <a:p>
            <a:pPr algn="r" rtl="1"/>
            <a:endParaRPr lang="ar-DZ" dirty="0" smtClean="0"/>
          </a:p>
          <a:p>
            <a:pPr algn="r" rtl="1">
              <a:buFont typeface="Wingdings" pitchFamily="2" charset="2"/>
              <a:buChar char="v"/>
            </a:pPr>
            <a:endParaRPr lang="fr-F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4644008" y="188640"/>
            <a:ext cx="3960440" cy="504056"/>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fr-FR"/>
          </a:p>
        </p:txBody>
      </p:sp>
      <p:sp>
        <p:nvSpPr>
          <p:cNvPr id="3" name="Espace réservé du contenu 2"/>
          <p:cNvSpPr>
            <a:spLocks noGrp="1"/>
          </p:cNvSpPr>
          <p:nvPr>
            <p:ph idx="1"/>
          </p:nvPr>
        </p:nvSpPr>
        <p:spPr>
          <a:xfrm>
            <a:off x="359024" y="188640"/>
            <a:ext cx="8784976" cy="6135960"/>
          </a:xfrm>
        </p:spPr>
        <p:txBody>
          <a:bodyPr>
            <a:normAutofit fontScale="92500"/>
          </a:bodyPr>
          <a:lstStyle/>
          <a:p>
            <a:pPr algn="r" rtl="1">
              <a:buFont typeface="Wingdings" pitchFamily="2" charset="2"/>
              <a:buChar char="v"/>
            </a:pPr>
            <a:r>
              <a:rPr lang="ar-DZ" dirty="0" smtClean="0">
                <a:solidFill>
                  <a:srgbClr val="FF0000"/>
                </a:solidFill>
              </a:rPr>
              <a:t>    خلاصة فكر الشيخ محمد بن </a:t>
            </a:r>
            <a:r>
              <a:rPr lang="ar-DZ" dirty="0" err="1" smtClean="0">
                <a:solidFill>
                  <a:srgbClr val="FF0000"/>
                </a:solidFill>
              </a:rPr>
              <a:t>عبدالوهاب</a:t>
            </a:r>
            <a:r>
              <a:rPr lang="ar-DZ" dirty="0" smtClean="0"/>
              <a:t> </a:t>
            </a:r>
          </a:p>
          <a:p>
            <a:pPr algn="r" rtl="1">
              <a:buNone/>
            </a:pPr>
            <a:endParaRPr lang="ar-DZ" sz="2800" dirty="0" smtClean="0"/>
          </a:p>
          <a:p>
            <a:pPr algn="r" rtl="1">
              <a:buFont typeface="Wingdings" pitchFamily="2" charset="2"/>
              <a:buChar char="v"/>
            </a:pPr>
            <a:r>
              <a:rPr lang="ar-DZ" sz="3200" dirty="0" smtClean="0"/>
              <a:t>يتمحور فكر الشيخ محمد بن عبد الوهاب حول </a:t>
            </a:r>
            <a:r>
              <a:rPr lang="ar-DZ" sz="3200" dirty="0" smtClean="0"/>
              <a:t>محاور </a:t>
            </a:r>
            <a:r>
              <a:rPr lang="ar-DZ" sz="3200" dirty="0" smtClean="0"/>
              <a:t>ثلاثة </a:t>
            </a:r>
            <a:r>
              <a:rPr lang="ar-DZ" sz="3200" dirty="0" err="1" smtClean="0"/>
              <a:t>هي</a:t>
            </a:r>
            <a:r>
              <a:rPr lang="ar-DZ" sz="2800" dirty="0" err="1" smtClean="0"/>
              <a:t>:</a:t>
            </a:r>
            <a:endParaRPr lang="ar-DZ" sz="2800" dirty="0" smtClean="0"/>
          </a:p>
          <a:p>
            <a:pPr algn="r" rtl="1">
              <a:buNone/>
            </a:pPr>
            <a:r>
              <a:rPr lang="ar-DZ" sz="2800" dirty="0" smtClean="0"/>
              <a:t> - </a:t>
            </a:r>
            <a:r>
              <a:rPr lang="ar-DZ" sz="3200" dirty="0" err="1" smtClean="0">
                <a:solidFill>
                  <a:srgbClr val="FF0000"/>
                </a:solidFill>
              </a:rPr>
              <a:t>أول</a:t>
            </a:r>
            <a:r>
              <a:rPr lang="ar-DZ" sz="3200" dirty="0" err="1" smtClean="0"/>
              <a:t>ا </a:t>
            </a:r>
            <a:r>
              <a:rPr lang="ar-DZ" sz="3200" dirty="0" smtClean="0"/>
              <a:t>: إنكار الشرك والدعوة إلى التوحيد </a:t>
            </a:r>
            <a:r>
              <a:rPr lang="ar-DZ" sz="3200" dirty="0" err="1" smtClean="0"/>
              <a:t>الخالص.</a:t>
            </a:r>
            <a:r>
              <a:rPr lang="ar-DZ" sz="3200" dirty="0" smtClean="0"/>
              <a:t> </a:t>
            </a:r>
          </a:p>
          <a:p>
            <a:pPr algn="r" rtl="1">
              <a:buFontTx/>
              <a:buChar char="-"/>
            </a:pPr>
            <a:r>
              <a:rPr lang="ar-DZ" sz="3200" dirty="0" err="1" smtClean="0">
                <a:solidFill>
                  <a:srgbClr val="FF0000"/>
                </a:solidFill>
              </a:rPr>
              <a:t>ثانيا</a:t>
            </a:r>
            <a:r>
              <a:rPr lang="ar-DZ" sz="3200" dirty="0" err="1" smtClean="0"/>
              <a:t> </a:t>
            </a:r>
            <a:r>
              <a:rPr lang="ar-DZ" sz="3200" dirty="0" smtClean="0"/>
              <a:t>: إنكار البدع، والخرافات، كالبناء على القبور واتخاذها مساجد ونحو ذلك كالموالد والطرق التي أحدثتها طوائف المتصوفة.</a:t>
            </a:r>
          </a:p>
          <a:p>
            <a:pPr algn="r" rtl="1">
              <a:buFontTx/>
              <a:buChar char="-"/>
            </a:pPr>
            <a:r>
              <a:rPr lang="ar-DZ" sz="3200" dirty="0" err="1" smtClean="0">
                <a:solidFill>
                  <a:srgbClr val="FF0000"/>
                </a:solidFill>
              </a:rPr>
              <a:t>ثالثا</a:t>
            </a:r>
            <a:r>
              <a:rPr lang="ar-DZ" sz="3200" dirty="0" err="1" smtClean="0"/>
              <a:t> </a:t>
            </a:r>
            <a:r>
              <a:rPr lang="ar-DZ" sz="3200" dirty="0" smtClean="0"/>
              <a:t>: أنه يأمر الناس بالمعروف، ويلزمهم </a:t>
            </a:r>
            <a:r>
              <a:rPr lang="ar-DZ" sz="3200" dirty="0" err="1" smtClean="0"/>
              <a:t>به</a:t>
            </a:r>
            <a:r>
              <a:rPr lang="ar-DZ" sz="3200" dirty="0" smtClean="0"/>
              <a:t> فمن أبى المعروف الذي أوجبه الله عليه، ألزم </a:t>
            </a:r>
            <a:r>
              <a:rPr lang="ar-DZ" sz="3200" dirty="0" err="1" smtClean="0"/>
              <a:t>به</a:t>
            </a:r>
            <a:r>
              <a:rPr lang="ar-DZ" sz="3200" dirty="0" smtClean="0"/>
              <a:t> وعزر عليه إذا تركه</a:t>
            </a:r>
          </a:p>
          <a:p>
            <a:pPr algn="r" rtl="1">
              <a:buNone/>
            </a:pPr>
            <a:r>
              <a:rPr lang="ar-DZ" sz="3200" dirty="0" smtClean="0"/>
              <a:t>     وينهى الناس عن المنكرات، ويزجرهم عنها، ويقيم حدودها، ويلزم الناس </a:t>
            </a:r>
            <a:r>
              <a:rPr lang="ar-DZ" sz="3200" dirty="0" err="1" smtClean="0"/>
              <a:t>الحق </a:t>
            </a:r>
            <a:r>
              <a:rPr lang="ar-DZ" sz="3200" dirty="0" smtClean="0"/>
              <a:t>، ويزجرهم عن </a:t>
            </a:r>
            <a:r>
              <a:rPr lang="ar-DZ" sz="3200" dirty="0" err="1" smtClean="0"/>
              <a:t>الباطل.</a:t>
            </a:r>
            <a:r>
              <a:rPr lang="ar-DZ" sz="3200" dirty="0" smtClean="0"/>
              <a:t> </a:t>
            </a:r>
            <a:endParaRPr lang="fr-FR" sz="3200" dirty="0" smtClean="0"/>
          </a:p>
          <a:p>
            <a:pPr algn="r" rtl="1">
              <a:buFontTx/>
              <a:buChar char="-"/>
            </a:pPr>
            <a:r>
              <a:rPr lang="ar-DZ" dirty="0" smtClean="0"/>
              <a:t> </a:t>
            </a:r>
            <a:br>
              <a:rPr lang="ar-DZ" dirty="0" smtClean="0"/>
            </a:br>
            <a:endParaRPr lang="fr-FR" dirty="0"/>
          </a:p>
        </p:txBody>
      </p:sp>
      <p:sp>
        <p:nvSpPr>
          <p:cNvPr id="5" name="Rectangle 4"/>
          <p:cNvSpPr/>
          <p:nvPr/>
        </p:nvSpPr>
        <p:spPr>
          <a:xfrm>
            <a:off x="2286000" y="1582341"/>
            <a:ext cx="4572000" cy="1200329"/>
          </a:xfrm>
          <a:prstGeom prst="rect">
            <a:avLst/>
          </a:prstGeom>
        </p:spPr>
        <p:txBody>
          <a:bodyPr>
            <a:spAutoFit/>
          </a:bodyPr>
          <a:lstStyle/>
          <a:p>
            <a:r>
              <a:rPr lang="ar-DZ" dirty="0" smtClean="0"/>
              <a:t/>
            </a:r>
            <a:br>
              <a:rPr lang="ar-DZ" dirty="0" smtClean="0"/>
            </a:br>
            <a:r>
              <a:rPr lang="ar-DZ" dirty="0" smtClean="0"/>
              <a:t/>
            </a:r>
            <a:br>
              <a:rPr lang="ar-DZ" dirty="0" smtClean="0"/>
            </a:br>
            <a:r>
              <a:rPr lang="ar-DZ" dirty="0" smtClean="0"/>
              <a:t/>
            </a:r>
            <a:br>
              <a:rPr lang="ar-DZ" dirty="0" smtClean="0"/>
            </a:br>
            <a:endParaRPr lang="fr-F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llipse 3"/>
          <p:cNvSpPr/>
          <p:nvPr/>
        </p:nvSpPr>
        <p:spPr>
          <a:xfrm>
            <a:off x="3131840" y="0"/>
            <a:ext cx="2304256" cy="764704"/>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fr-FR" dirty="0"/>
          </a:p>
        </p:txBody>
      </p:sp>
      <p:sp>
        <p:nvSpPr>
          <p:cNvPr id="3" name="Espace réservé du contenu 2"/>
          <p:cNvSpPr>
            <a:spLocks noGrp="1"/>
          </p:cNvSpPr>
          <p:nvPr>
            <p:ph idx="1"/>
          </p:nvPr>
        </p:nvSpPr>
        <p:spPr>
          <a:xfrm>
            <a:off x="179512" y="0"/>
            <a:ext cx="8964488" cy="6324600"/>
          </a:xfrm>
        </p:spPr>
        <p:txBody>
          <a:bodyPr>
            <a:normAutofit/>
          </a:bodyPr>
          <a:lstStyle/>
          <a:p>
            <a:pPr algn="r" rtl="1"/>
            <a:r>
              <a:rPr lang="ar-DZ" sz="3200" dirty="0" smtClean="0">
                <a:solidFill>
                  <a:srgbClr val="FF0000"/>
                </a:solidFill>
              </a:rPr>
              <a:t>                                   آثار دعوته</a:t>
            </a:r>
            <a:endParaRPr lang="fr-FR" sz="3200" dirty="0">
              <a:solidFill>
                <a:srgbClr val="FF0000"/>
              </a:solidFill>
            </a:endParaRPr>
          </a:p>
        </p:txBody>
      </p:sp>
      <p:sp>
        <p:nvSpPr>
          <p:cNvPr id="5" name="Rectangle 4"/>
          <p:cNvSpPr/>
          <p:nvPr/>
        </p:nvSpPr>
        <p:spPr>
          <a:xfrm>
            <a:off x="0" y="620688"/>
            <a:ext cx="9144000" cy="5786199"/>
          </a:xfrm>
          <a:prstGeom prst="rect">
            <a:avLst/>
          </a:prstGeom>
        </p:spPr>
        <p:txBody>
          <a:bodyPr wrap="square">
            <a:spAutoFit/>
          </a:bodyPr>
          <a:lstStyle/>
          <a:p>
            <a:pPr algn="r" rtl="1"/>
            <a:r>
              <a:rPr lang="ar-DZ" sz="3200" dirty="0" smtClean="0"/>
              <a:t>   </a:t>
            </a:r>
          </a:p>
          <a:p>
            <a:pPr algn="r" rtl="1"/>
            <a:r>
              <a:rPr lang="ar-DZ" sz="3200" dirty="0" smtClean="0"/>
              <a:t>كان </a:t>
            </a:r>
            <a:r>
              <a:rPr lang="ar-DZ" sz="3200" dirty="0"/>
              <a:t>لانتشار </a:t>
            </a:r>
            <a:r>
              <a:rPr lang="ar-DZ" sz="3200" dirty="0" smtClean="0"/>
              <a:t>دعوته </a:t>
            </a:r>
            <a:r>
              <a:rPr lang="ar-DZ" sz="3200" dirty="0"/>
              <a:t>في العالم الاسلامي عدة آثار من </a:t>
            </a:r>
            <a:r>
              <a:rPr lang="ar-DZ" sz="3200" dirty="0" err="1"/>
              <a:t>أهمها </a:t>
            </a:r>
            <a:r>
              <a:rPr lang="ar-DZ" sz="3200" dirty="0" err="1" smtClean="0"/>
              <a:t>:</a:t>
            </a:r>
            <a:r>
              <a:rPr lang="ar-DZ" sz="2800" dirty="0" smtClean="0"/>
              <a:t/>
            </a:r>
            <a:br>
              <a:rPr lang="ar-DZ" sz="2800" dirty="0" smtClean="0"/>
            </a:br>
            <a:r>
              <a:rPr lang="ar-DZ" sz="3200" dirty="0" smtClean="0"/>
              <a:t> </a:t>
            </a:r>
            <a:r>
              <a:rPr lang="ar-DZ" sz="3200" dirty="0" err="1" smtClean="0">
                <a:solidFill>
                  <a:srgbClr val="FF0000"/>
                </a:solidFill>
              </a:rPr>
              <a:t>1</a:t>
            </a:r>
            <a:r>
              <a:rPr lang="ar-DZ" sz="3200" dirty="0" err="1" smtClean="0"/>
              <a:t> </a:t>
            </a:r>
            <a:r>
              <a:rPr lang="ar-DZ" sz="3200" dirty="0" smtClean="0"/>
              <a:t>- </a:t>
            </a:r>
            <a:r>
              <a:rPr lang="ar-DZ" sz="3200" dirty="0"/>
              <a:t>قيام يقظة فكرية إسلامية كان العالم الاسلامي والمسلمين في اشد </a:t>
            </a:r>
            <a:endParaRPr lang="ar-DZ" sz="3200" dirty="0" smtClean="0"/>
          </a:p>
          <a:p>
            <a:pPr algn="r" rtl="1"/>
            <a:r>
              <a:rPr lang="ar-DZ" sz="3200" dirty="0"/>
              <a:t> </a:t>
            </a:r>
            <a:r>
              <a:rPr lang="ar-DZ" sz="3200" dirty="0" smtClean="0"/>
              <a:t>    الحاجة </a:t>
            </a:r>
            <a:r>
              <a:rPr lang="ar-DZ" sz="3200" dirty="0" err="1"/>
              <a:t>لها .</a:t>
            </a:r>
            <a:r>
              <a:rPr lang="ar-DZ" sz="3200" dirty="0" smtClean="0"/>
              <a:t/>
            </a:r>
            <a:br>
              <a:rPr lang="ar-DZ" sz="3200" dirty="0" smtClean="0"/>
            </a:br>
            <a:r>
              <a:rPr lang="ar-DZ" sz="3200" dirty="0" smtClean="0"/>
              <a:t>  </a:t>
            </a:r>
            <a:r>
              <a:rPr lang="ar-DZ" sz="3200" dirty="0" smtClean="0">
                <a:solidFill>
                  <a:srgbClr val="FF0000"/>
                </a:solidFill>
              </a:rPr>
              <a:t>2-</a:t>
            </a:r>
            <a:r>
              <a:rPr lang="ar-DZ" sz="3200" dirty="0" smtClean="0"/>
              <a:t> </a:t>
            </a:r>
            <a:r>
              <a:rPr lang="ar-DZ" sz="3200" dirty="0"/>
              <a:t>كانت الدعوة عاملا مهما من عوامل نمو الوعي الوطني في كثير </a:t>
            </a:r>
            <a:endParaRPr lang="ar-DZ" sz="3200" dirty="0" smtClean="0"/>
          </a:p>
          <a:p>
            <a:pPr algn="r" rtl="1"/>
            <a:r>
              <a:rPr lang="ar-DZ" sz="3200" dirty="0"/>
              <a:t> </a:t>
            </a:r>
            <a:r>
              <a:rPr lang="ar-DZ" sz="3200" dirty="0" smtClean="0"/>
              <a:t>    من </a:t>
            </a:r>
            <a:r>
              <a:rPr lang="ar-DZ" sz="3200" dirty="0"/>
              <a:t>البلاد الإسلامية التى ابتليت </a:t>
            </a:r>
            <a:r>
              <a:rPr lang="ar-DZ" sz="3200" dirty="0" smtClean="0"/>
              <a:t>بالاستعمار.</a:t>
            </a:r>
            <a:endParaRPr lang="ar-DZ" sz="3200" dirty="0"/>
          </a:p>
          <a:p>
            <a:pPr algn="r" rtl="1"/>
            <a:r>
              <a:rPr lang="ar-DZ" sz="3200" dirty="0" smtClean="0"/>
              <a:t> </a:t>
            </a:r>
            <a:r>
              <a:rPr lang="ar-DZ" sz="3200" dirty="0" smtClean="0">
                <a:solidFill>
                  <a:srgbClr val="FF0000"/>
                </a:solidFill>
              </a:rPr>
              <a:t> </a:t>
            </a:r>
            <a:r>
              <a:rPr lang="ar-DZ" sz="3200" dirty="0" err="1" smtClean="0">
                <a:solidFill>
                  <a:srgbClr val="FF0000"/>
                </a:solidFill>
              </a:rPr>
              <a:t>3 </a:t>
            </a:r>
            <a:r>
              <a:rPr lang="ar-DZ" sz="3200" dirty="0" smtClean="0"/>
              <a:t>- </a:t>
            </a:r>
            <a:r>
              <a:rPr lang="ar-DZ" sz="3200" dirty="0"/>
              <a:t>كان من أثر الدعوة السلفية في كثير من الدول الإسلامية تجميد </a:t>
            </a:r>
            <a:endParaRPr lang="ar-DZ" sz="3200" dirty="0" smtClean="0"/>
          </a:p>
          <a:p>
            <a:pPr algn="r" rtl="1"/>
            <a:r>
              <a:rPr lang="ar-DZ" sz="3200" dirty="0"/>
              <a:t> </a:t>
            </a:r>
            <a:r>
              <a:rPr lang="ar-DZ" sz="3200" dirty="0" smtClean="0"/>
              <a:t>    وإضعاف </a:t>
            </a:r>
            <a:r>
              <a:rPr lang="ar-DZ" sz="3200" dirty="0"/>
              <a:t>كل الأفكار المعادية لهذه الدعوة </a:t>
            </a:r>
            <a:r>
              <a:rPr lang="ar-DZ" sz="3200" dirty="0" err="1" smtClean="0"/>
              <a:t>المباركة.</a:t>
            </a:r>
            <a:r>
              <a:rPr lang="ar-DZ" sz="3200" dirty="0" smtClean="0"/>
              <a:t/>
            </a:r>
            <a:br>
              <a:rPr lang="ar-DZ" sz="3200" dirty="0" smtClean="0"/>
            </a:br>
            <a:r>
              <a:rPr lang="ar-DZ" sz="3200" dirty="0" smtClean="0">
                <a:solidFill>
                  <a:srgbClr val="FF0000"/>
                </a:solidFill>
              </a:rPr>
              <a:t>  </a:t>
            </a:r>
            <a:r>
              <a:rPr lang="ar-DZ" sz="3200" dirty="0" err="1" smtClean="0">
                <a:solidFill>
                  <a:srgbClr val="FF0000"/>
                </a:solidFill>
              </a:rPr>
              <a:t>4</a:t>
            </a:r>
            <a:r>
              <a:rPr lang="ar-DZ" sz="3200" dirty="0" err="1" smtClean="0"/>
              <a:t> </a:t>
            </a:r>
            <a:r>
              <a:rPr lang="ar-DZ" sz="3200" dirty="0" smtClean="0"/>
              <a:t>- </a:t>
            </a:r>
            <a:r>
              <a:rPr lang="ar-DZ" sz="3200" dirty="0"/>
              <a:t>تأييد شامل لهذه الدعوة الإصلاحية من العلماء المسلمين </a:t>
            </a:r>
            <a:r>
              <a:rPr lang="ar-DZ" sz="3200" dirty="0" smtClean="0"/>
              <a:t>        </a:t>
            </a:r>
          </a:p>
          <a:p>
            <a:pPr algn="r" rtl="1"/>
            <a:r>
              <a:rPr lang="ar-DZ" sz="3200" dirty="0"/>
              <a:t> </a:t>
            </a:r>
            <a:r>
              <a:rPr lang="ar-DZ" sz="3200" dirty="0" smtClean="0"/>
              <a:t>     الغيورين </a:t>
            </a:r>
            <a:r>
              <a:rPr lang="ar-DZ" sz="3200" dirty="0"/>
              <a:t>على دينهم وعقيدتهم في البلاد </a:t>
            </a:r>
            <a:r>
              <a:rPr lang="ar-DZ" sz="3200" dirty="0" smtClean="0"/>
              <a:t>الاسلامية، </a:t>
            </a:r>
            <a:r>
              <a:rPr lang="ar-DZ" sz="3200" dirty="0"/>
              <a:t>والمنبع الذي </a:t>
            </a:r>
            <a:endParaRPr lang="ar-DZ" sz="3200" dirty="0" smtClean="0"/>
          </a:p>
          <a:p>
            <a:pPr algn="r" rtl="1"/>
            <a:r>
              <a:rPr lang="ar-DZ" sz="3200" dirty="0"/>
              <a:t> </a:t>
            </a:r>
            <a:r>
              <a:rPr lang="ar-DZ" sz="3200" dirty="0" smtClean="0"/>
              <a:t>     اعتمد </a:t>
            </a:r>
            <a:r>
              <a:rPr lang="ar-DZ" sz="3200" dirty="0"/>
              <a:t>عليه كثير من رجال الإصلاح </a:t>
            </a:r>
            <a:r>
              <a:rPr lang="ar-DZ" sz="3200" dirty="0" err="1" smtClean="0"/>
              <a:t>المسلمين.</a:t>
            </a:r>
            <a:r>
              <a:rPr lang="ar-DZ" dirty="0" smtClean="0"/>
              <a:t/>
            </a:r>
            <a:br>
              <a:rPr lang="ar-DZ" dirty="0" smtClean="0"/>
            </a:br>
            <a:endParaRPr lang="fr-F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llipse 3"/>
          <p:cNvSpPr/>
          <p:nvPr/>
        </p:nvSpPr>
        <p:spPr>
          <a:xfrm>
            <a:off x="3275856" y="0"/>
            <a:ext cx="2304256" cy="620688"/>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fr-FR"/>
          </a:p>
        </p:txBody>
      </p:sp>
      <p:sp>
        <p:nvSpPr>
          <p:cNvPr id="3" name="Espace réservé du contenu 2"/>
          <p:cNvSpPr>
            <a:spLocks noGrp="1"/>
          </p:cNvSpPr>
          <p:nvPr>
            <p:ph idx="1"/>
          </p:nvPr>
        </p:nvSpPr>
        <p:spPr>
          <a:xfrm>
            <a:off x="0" y="0"/>
            <a:ext cx="9144000" cy="6858000"/>
          </a:xfrm>
        </p:spPr>
        <p:txBody>
          <a:bodyPr>
            <a:normAutofit/>
          </a:bodyPr>
          <a:lstStyle/>
          <a:p>
            <a:pPr algn="ctr" rtl="1"/>
            <a:r>
              <a:rPr lang="ar-DZ" sz="4000" dirty="0" smtClean="0">
                <a:solidFill>
                  <a:srgbClr val="FF0000"/>
                </a:solidFill>
              </a:rPr>
              <a:t>مؤلفاته</a:t>
            </a:r>
          </a:p>
          <a:p>
            <a:pPr algn="r" rtl="1">
              <a:buFont typeface="Arial" charset="0"/>
              <a:buChar char="•"/>
            </a:pPr>
            <a:r>
              <a:rPr lang="ar-DZ" sz="3200" dirty="0" smtClean="0"/>
              <a:t>كما اهتم الشيخ محمد بن عبد الوهاب بالدعوة والإرشاد وبناء الرجال اهتم كذلك بصناعة الافكار حيث ألف الكثير من الكتب </a:t>
            </a:r>
            <a:r>
              <a:rPr lang="ar-DZ" sz="3200" dirty="0" err="1" smtClean="0"/>
              <a:t>منها:</a:t>
            </a:r>
            <a:endParaRPr lang="ar-DZ" sz="3200" dirty="0" smtClean="0"/>
          </a:p>
          <a:p>
            <a:pPr algn="r" rtl="1">
              <a:buNone/>
            </a:pPr>
            <a:r>
              <a:rPr lang="ar-DZ" sz="3200" dirty="0" smtClean="0"/>
              <a:t>  </a:t>
            </a:r>
            <a:r>
              <a:rPr lang="ar-DZ" sz="3200" dirty="0" err="1" smtClean="0"/>
              <a:t>1 </a:t>
            </a:r>
            <a:r>
              <a:rPr lang="ar-DZ" sz="3200" dirty="0" smtClean="0"/>
              <a:t>- كتاب </a:t>
            </a:r>
            <a:r>
              <a:rPr lang="ar-DZ" sz="3200" dirty="0" err="1" smtClean="0"/>
              <a:t>التوحيد </a:t>
            </a:r>
            <a:r>
              <a:rPr lang="ar-DZ" sz="3200" dirty="0" smtClean="0"/>
              <a:t>: وهو من أشهر مؤلفاته </a:t>
            </a:r>
            <a:br>
              <a:rPr lang="ar-DZ" sz="3200" dirty="0" smtClean="0"/>
            </a:br>
            <a:r>
              <a:rPr lang="ar-DZ" sz="3200" dirty="0" smtClean="0"/>
              <a:t>2- كتاب كشف الشبهات </a:t>
            </a:r>
            <a:br>
              <a:rPr lang="ar-DZ" sz="3200" dirty="0" smtClean="0"/>
            </a:br>
            <a:r>
              <a:rPr lang="ar-DZ" sz="3200" dirty="0" smtClean="0"/>
              <a:t>3- كتاب الأصول </a:t>
            </a:r>
            <a:r>
              <a:rPr lang="ar-DZ" sz="3200" dirty="0" err="1" smtClean="0"/>
              <a:t>الثلاثة.</a:t>
            </a:r>
            <a:r>
              <a:rPr lang="ar-DZ" sz="3200" dirty="0" smtClean="0"/>
              <a:t/>
            </a:r>
            <a:br>
              <a:rPr lang="ar-DZ" sz="3200" dirty="0" smtClean="0"/>
            </a:br>
            <a:r>
              <a:rPr lang="ar-DZ" sz="3200" dirty="0" smtClean="0"/>
              <a:t>4- كتاب شروط الصلاة و </a:t>
            </a:r>
            <a:r>
              <a:rPr lang="ar-DZ" sz="3200" dirty="0" err="1" smtClean="0"/>
              <a:t>أركانها.</a:t>
            </a:r>
            <a:r>
              <a:rPr lang="ar-DZ" sz="3200" dirty="0" smtClean="0"/>
              <a:t/>
            </a:r>
            <a:br>
              <a:rPr lang="ar-DZ" sz="3200" dirty="0" smtClean="0"/>
            </a:br>
            <a:r>
              <a:rPr lang="ar-DZ" sz="3200" dirty="0" smtClean="0"/>
              <a:t>5- كتاب القواعد </a:t>
            </a:r>
            <a:r>
              <a:rPr lang="ar-DZ" sz="3200" dirty="0" err="1" smtClean="0"/>
              <a:t>الأربع.</a:t>
            </a:r>
            <a:r>
              <a:rPr lang="ar-DZ" sz="3200" dirty="0" smtClean="0"/>
              <a:t/>
            </a:r>
            <a:br>
              <a:rPr lang="ar-DZ" sz="3200" dirty="0" smtClean="0"/>
            </a:br>
            <a:r>
              <a:rPr lang="ar-DZ" sz="3200" dirty="0" smtClean="0"/>
              <a:t>6- كتاب أصول </a:t>
            </a:r>
            <a:r>
              <a:rPr lang="ar-DZ" sz="3200" dirty="0" err="1" smtClean="0"/>
              <a:t>الإيمان.</a:t>
            </a:r>
            <a:r>
              <a:rPr lang="ar-DZ" sz="3200" dirty="0" smtClean="0"/>
              <a:t/>
            </a:r>
            <a:br>
              <a:rPr lang="ar-DZ" sz="3200" dirty="0" smtClean="0"/>
            </a:br>
            <a:r>
              <a:rPr lang="ar-DZ" sz="3200" dirty="0" smtClean="0"/>
              <a:t>7- كتاب فضل </a:t>
            </a:r>
            <a:r>
              <a:rPr lang="ar-DZ" sz="3200" dirty="0" err="1" smtClean="0"/>
              <a:t>الإسلام .</a:t>
            </a:r>
            <a:r>
              <a:rPr lang="ar-DZ" sz="3200" dirty="0" smtClean="0"/>
              <a:t> </a:t>
            </a:r>
            <a:br>
              <a:rPr lang="ar-DZ" sz="3200" dirty="0" smtClean="0"/>
            </a:br>
            <a:r>
              <a:rPr lang="ar-DZ" sz="3200" dirty="0" smtClean="0"/>
              <a:t>8- كتاب </a:t>
            </a:r>
            <a:r>
              <a:rPr lang="ar-DZ" sz="3200" dirty="0" err="1" smtClean="0"/>
              <a:t>الكبائر.</a:t>
            </a:r>
            <a:r>
              <a:rPr lang="ar-DZ" sz="3200" dirty="0" smtClean="0"/>
              <a:t/>
            </a:r>
            <a:br>
              <a:rPr lang="ar-DZ" sz="3200" dirty="0" smtClean="0"/>
            </a:br>
            <a:r>
              <a:rPr lang="ar-DZ" sz="3200" dirty="0" smtClean="0"/>
              <a:t>9- كتاب نصيحة </a:t>
            </a:r>
            <a:r>
              <a:rPr lang="ar-DZ" sz="3200" dirty="0" err="1" smtClean="0"/>
              <a:t>المسلمين.</a:t>
            </a:r>
            <a:r>
              <a:rPr lang="ar-DZ" sz="3200" dirty="0" smtClean="0"/>
              <a:t> </a:t>
            </a:r>
            <a:br>
              <a:rPr lang="ar-DZ" sz="3200" dirty="0" smtClean="0"/>
            </a:br>
            <a:r>
              <a:rPr lang="ar-DZ" sz="3200" dirty="0" smtClean="0"/>
              <a:t>10- كتاب ستة مواضع من السيرة.</a:t>
            </a:r>
            <a:endParaRPr lang="fr-FR" sz="32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llipse 3"/>
          <p:cNvSpPr/>
          <p:nvPr/>
        </p:nvSpPr>
        <p:spPr>
          <a:xfrm>
            <a:off x="3635896" y="0"/>
            <a:ext cx="1800200" cy="692696"/>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fr-FR"/>
          </a:p>
        </p:txBody>
      </p:sp>
      <p:sp>
        <p:nvSpPr>
          <p:cNvPr id="3" name="Espace réservé du contenu 2"/>
          <p:cNvSpPr>
            <a:spLocks noGrp="1"/>
          </p:cNvSpPr>
          <p:nvPr>
            <p:ph idx="1"/>
          </p:nvPr>
        </p:nvSpPr>
        <p:spPr>
          <a:xfrm>
            <a:off x="0" y="0"/>
            <a:ext cx="9144000" cy="6858000"/>
          </a:xfrm>
        </p:spPr>
        <p:txBody>
          <a:bodyPr>
            <a:normAutofit/>
          </a:bodyPr>
          <a:lstStyle/>
          <a:p>
            <a:pPr algn="ctr" rtl="1"/>
            <a:r>
              <a:rPr lang="ar-DZ" sz="4000" dirty="0" smtClean="0">
                <a:solidFill>
                  <a:srgbClr val="FF0000"/>
                </a:solidFill>
              </a:rPr>
              <a:t>وفاته</a:t>
            </a:r>
          </a:p>
          <a:p>
            <a:pPr algn="r" rtl="1">
              <a:buNone/>
            </a:pPr>
            <a:endParaRPr lang="ar-DZ" sz="4000" dirty="0" smtClean="0"/>
          </a:p>
          <a:p>
            <a:pPr algn="r" rtl="1">
              <a:buNone/>
            </a:pPr>
            <a:r>
              <a:rPr lang="ar-DZ" sz="4000" dirty="0" smtClean="0"/>
              <a:t>   في عام </a:t>
            </a:r>
            <a:r>
              <a:rPr lang="ar-DZ" sz="4000" dirty="0" err="1" smtClean="0"/>
              <a:t>1206هـ</a:t>
            </a:r>
            <a:r>
              <a:rPr lang="ar-DZ" sz="4000" dirty="0" smtClean="0"/>
              <a:t> الموافق 1792 توفي محمد بن عبد الوهّاب في العيينة بالقرب من الرياض، قال ابن </a:t>
            </a:r>
            <a:r>
              <a:rPr lang="ar-DZ" sz="4000" dirty="0" err="1" smtClean="0"/>
              <a:t>غنام: </a:t>
            </a:r>
            <a:r>
              <a:rPr lang="ar-DZ" sz="4000" dirty="0" smtClean="0"/>
              <a:t>«كان ابتداء المرض </a:t>
            </a:r>
            <a:r>
              <a:rPr lang="ar-DZ" sz="4000" dirty="0" err="1" smtClean="0"/>
              <a:t>به</a:t>
            </a:r>
            <a:r>
              <a:rPr lang="ar-DZ" sz="4000" dirty="0" smtClean="0"/>
              <a:t> في شوال، ثم كان وفاته في يوم الاثنين من آخر الشهر.» وكان قد بلغ من العمر نحو اثنتين وتسعين سنة.</a:t>
            </a:r>
          </a:p>
          <a:p>
            <a:pPr algn="r" rtl="1">
              <a:buNone/>
            </a:pPr>
            <a:r>
              <a:rPr lang="ar-DZ" sz="4000" smtClean="0"/>
              <a:t>               رحمات الله تعالى عليه</a:t>
            </a:r>
            <a:endParaRPr lang="fr-FR" sz="40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ébit">
  <a:themeElements>
    <a:clrScheme name="Débit">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Débit">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Débit">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1752</TotalTime>
  <Words>412</Words>
  <Application>Microsoft Office PowerPoint</Application>
  <PresentationFormat>Affichage à l'écran (4:3)</PresentationFormat>
  <Paragraphs>55</Paragraphs>
  <Slides>8</Slides>
  <Notes>0</Notes>
  <HiddenSlides>0</HiddenSlides>
  <MMClips>0</MMClips>
  <ScaleCrop>false</ScaleCrop>
  <HeadingPairs>
    <vt:vector size="4" baseType="variant">
      <vt:variant>
        <vt:lpstr>Thème</vt:lpstr>
      </vt:variant>
      <vt:variant>
        <vt:i4>1</vt:i4>
      </vt:variant>
      <vt:variant>
        <vt:lpstr>Titres des diapositives</vt:lpstr>
      </vt:variant>
      <vt:variant>
        <vt:i4>8</vt:i4>
      </vt:variant>
    </vt:vector>
  </HeadingPairs>
  <TitlesOfParts>
    <vt:vector size="9" baseType="lpstr">
      <vt:lpstr>Débit</vt:lpstr>
      <vt:lpstr>          الشيخ محمد بن عبد الوهاب</vt:lpstr>
      <vt:lpstr>Diapositive 2</vt:lpstr>
      <vt:lpstr>دعوته ونشاطه</vt:lpstr>
      <vt:lpstr>Diapositive 4</vt:lpstr>
      <vt:lpstr>Diapositive 5</vt:lpstr>
      <vt:lpstr>Diapositive 6</vt:lpstr>
      <vt:lpstr>Diapositive 7</vt:lpstr>
      <vt:lpstr>Diapositive 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moi</dc:creator>
  <cp:lastModifiedBy>moi</cp:lastModifiedBy>
  <cp:revision>121</cp:revision>
  <dcterms:created xsi:type="dcterms:W3CDTF">2017-02-10T16:30:56Z</dcterms:created>
  <dcterms:modified xsi:type="dcterms:W3CDTF">2018-03-11T11:23:02Z</dcterms:modified>
</cp:coreProperties>
</file>