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26"/>
  </p:notesMasterIdLst>
  <p:sldIdLst>
    <p:sldId id="259" r:id="rId2"/>
    <p:sldId id="256" r:id="rId3"/>
    <p:sldId id="281" r:id="rId4"/>
    <p:sldId id="262" r:id="rId5"/>
    <p:sldId id="282" r:id="rId6"/>
    <p:sldId id="263" r:id="rId7"/>
    <p:sldId id="264" r:id="rId8"/>
    <p:sldId id="265"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3" r:id="rId24"/>
    <p:sldId id="284" r:id="rId2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FF99"/>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C50796-55AA-4D4E-962B-66E181B43590}" type="datetimeFigureOut">
              <a:rPr lang="fr-FR" smtClean="0"/>
              <a:t>25/09/2022</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8AAC26-1F81-4A3B-A2B5-AF93F270E420}" type="slidenum">
              <a:rPr lang="fr-FR" smtClean="0"/>
              <a:t>‹#›</a:t>
            </a:fld>
            <a:endParaRPr lang="fr-FR"/>
          </a:p>
        </p:txBody>
      </p:sp>
    </p:spTree>
    <p:extLst>
      <p:ext uri="{BB962C8B-B14F-4D97-AF65-F5344CB8AC3E}">
        <p14:creationId xmlns:p14="http://schemas.microsoft.com/office/powerpoint/2010/main" val="2134562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6D696DD9-DB10-4C0E-839B-42D5C9B4FB0D}" type="slidenum">
              <a:rPr lang="ar-SA" smtClean="0">
                <a:solidFill>
                  <a:prstClr val="black"/>
                </a:solidFill>
              </a:rPr>
              <a:pPr/>
              <a:t>1</a:t>
            </a:fld>
            <a:endParaRPr lang="ar-SA">
              <a:solidFill>
                <a:prstClr val="black"/>
              </a:solidFill>
            </a:endParaRPr>
          </a:p>
        </p:txBody>
      </p:sp>
    </p:spTree>
    <p:extLst>
      <p:ext uri="{BB962C8B-B14F-4D97-AF65-F5344CB8AC3E}">
        <p14:creationId xmlns:p14="http://schemas.microsoft.com/office/powerpoint/2010/main" val="348180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889" y="2514601"/>
            <a:ext cx="880060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889" y="4777381"/>
            <a:ext cx="880060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69F8334A-94C9-4FBE-B67B-D9B346C06FB6}" type="datetimeFigureOut">
              <a:rPr lang="fr-FR" smtClean="0">
                <a:solidFill>
                  <a:prstClr val="black">
                    <a:tint val="75000"/>
                  </a:prstClr>
                </a:solidFill>
              </a:rPr>
              <a:pPr>
                <a:defRPr/>
              </a:pPr>
              <a:t>25/09/2022</a:t>
            </a:fld>
            <a:endParaRPr lang="fr-CA">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fr-CA">
              <a:solidFill>
                <a:prstClr val="black">
                  <a:tint val="75000"/>
                </a:prstClr>
              </a:solidFill>
            </a:endParaRPr>
          </a:p>
        </p:txBody>
      </p:sp>
      <p:sp>
        <p:nvSpPr>
          <p:cNvPr id="9" name="Freeform 8"/>
          <p:cNvSpPr/>
          <p:nvPr/>
        </p:nvSpPr>
        <p:spPr bwMode="auto">
          <a:xfrm>
            <a:off x="-42292" y="4321159"/>
            <a:ext cx="1860631"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564445" y="4529542"/>
            <a:ext cx="779971" cy="365125"/>
          </a:xfrm>
        </p:spPr>
        <p:txBody>
          <a:bodyPr/>
          <a:lstStyle/>
          <a:p>
            <a:pPr>
              <a:defRPr/>
            </a:pPr>
            <a:fld id="{D2911BAB-F6E2-4EA6-8E7C-70C659DA7C48}" type="slidenum">
              <a:rPr lang="fr-CA" smtClean="0"/>
              <a:pPr>
                <a:defRPr/>
              </a:pPr>
              <a:t>‹#›</a:t>
            </a:fld>
            <a:endParaRPr lang="fr-CA"/>
          </a:p>
        </p:txBody>
      </p:sp>
    </p:spTree>
    <p:extLst>
      <p:ext uri="{BB962C8B-B14F-4D97-AF65-F5344CB8AC3E}">
        <p14:creationId xmlns:p14="http://schemas.microsoft.com/office/powerpoint/2010/main" val="1417728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888" y="609600"/>
            <a:ext cx="8789313"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9F8334A-94C9-4FBE-B67B-D9B346C06FB6}" type="datetimeFigureOut">
              <a:rPr lang="fr-FR" smtClean="0">
                <a:solidFill>
                  <a:prstClr val="black">
                    <a:tint val="75000"/>
                  </a:prstClr>
                </a:solidFill>
              </a:rPr>
              <a:pPr>
                <a:defRPr/>
              </a:pPr>
              <a:t>25/09/2022</a:t>
            </a:fld>
            <a:endParaRPr lang="fr-CA">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fr-CA">
              <a:solidFill>
                <a:prstClr val="black">
                  <a:tint val="75000"/>
                </a:prstClr>
              </a:solidFill>
            </a:endParaRPr>
          </a:p>
        </p:txBody>
      </p:sp>
      <p:sp>
        <p:nvSpPr>
          <p:cNvPr id="10" name="Freeform 11"/>
          <p:cNvSpPr/>
          <p:nvPr/>
        </p:nvSpPr>
        <p:spPr bwMode="auto">
          <a:xfrm flipV="1">
            <a:off x="78" y="3166528"/>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81637" y="3244141"/>
            <a:ext cx="779971" cy="365125"/>
          </a:xfrm>
        </p:spPr>
        <p:txBody>
          <a:bodyPr/>
          <a:lstStyle/>
          <a:p>
            <a:pPr>
              <a:defRPr/>
            </a:pPr>
            <a:fld id="{D2911BAB-F6E2-4EA6-8E7C-70C659DA7C48}" type="slidenum">
              <a:rPr lang="fr-CA" smtClean="0"/>
              <a:pPr>
                <a:defRPr/>
              </a:pPr>
              <a:t>‹#›</a:t>
            </a:fld>
            <a:endParaRPr lang="fr-CA"/>
          </a:p>
        </p:txBody>
      </p:sp>
    </p:spTree>
    <p:extLst>
      <p:ext uri="{BB962C8B-B14F-4D97-AF65-F5344CB8AC3E}">
        <p14:creationId xmlns:p14="http://schemas.microsoft.com/office/powerpoint/2010/main" val="2249608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21296" y="3505200"/>
            <a:ext cx="7538517"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9F8334A-94C9-4FBE-B67B-D9B346C06FB6}" type="datetimeFigureOut">
              <a:rPr lang="fr-FR" smtClean="0">
                <a:solidFill>
                  <a:prstClr val="black">
                    <a:tint val="75000"/>
                  </a:prstClr>
                </a:solidFill>
              </a:rPr>
              <a:pPr>
                <a:defRPr/>
              </a:pPr>
              <a:t>25/09/2022</a:t>
            </a:fld>
            <a:endParaRPr lang="fr-CA">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fr-CA">
              <a:solidFill>
                <a:prstClr val="black">
                  <a:tint val="75000"/>
                </a:prstClr>
              </a:solidFill>
            </a:endParaRPr>
          </a:p>
        </p:txBody>
      </p:sp>
      <p:sp>
        <p:nvSpPr>
          <p:cNvPr id="19" name="Freeform 11"/>
          <p:cNvSpPr/>
          <p:nvPr/>
        </p:nvSpPr>
        <p:spPr bwMode="auto">
          <a:xfrm flipV="1">
            <a:off x="78" y="3166528"/>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81637" y="3244141"/>
            <a:ext cx="779971" cy="365125"/>
          </a:xfrm>
        </p:spPr>
        <p:txBody>
          <a:bodyPr/>
          <a:lstStyle/>
          <a:p>
            <a:pPr>
              <a:defRPr/>
            </a:pPr>
            <a:fld id="{D2911BAB-F6E2-4EA6-8E7C-70C659DA7C48}" type="slidenum">
              <a:rPr lang="fr-CA" smtClean="0"/>
              <a:pPr>
                <a:defRPr/>
              </a:pPr>
              <a:t>‹#›</a:t>
            </a:fld>
            <a:endParaRPr lang="fr-CA"/>
          </a:p>
        </p:txBody>
      </p:sp>
      <p:sp>
        <p:nvSpPr>
          <p:cNvPr id="14" name="TextBox 13"/>
          <p:cNvSpPr txBox="1"/>
          <p:nvPr/>
        </p:nvSpPr>
        <p:spPr>
          <a:xfrm>
            <a:off x="2411089" y="648005"/>
            <a:ext cx="609759" cy="584776"/>
          </a:xfrm>
          <a:prstGeom prst="rect">
            <a:avLst/>
          </a:prstGeom>
        </p:spPr>
        <p:txBody>
          <a:bodyPr vert="horz" lIns="91440" tIns="45720" rIns="91440" bIns="45720" rtlCol="0" anchor="ctr">
            <a:noAutofit/>
          </a:bodyPr>
          <a:lstStyle/>
          <a:p>
            <a:pPr fontAlgn="base">
              <a:spcBef>
                <a:spcPct val="0"/>
              </a:spcBef>
              <a:spcAft>
                <a:spcPct val="0"/>
              </a:spcAft>
            </a:pPr>
            <a:r>
              <a:rPr lang="en-US" sz="8000" dirty="0">
                <a:ln w="3175" cmpd="sng">
                  <a:noFill/>
                </a:ln>
                <a:solidFill>
                  <a:srgbClr val="353535"/>
                </a:solidFill>
                <a:latin typeface="Arial"/>
              </a:rPr>
              <a:t>“</a:t>
            </a:r>
          </a:p>
        </p:txBody>
      </p:sp>
      <p:sp>
        <p:nvSpPr>
          <p:cNvPr id="15" name="TextBox 14"/>
          <p:cNvSpPr txBox="1"/>
          <p:nvPr/>
        </p:nvSpPr>
        <p:spPr>
          <a:xfrm>
            <a:off x="10892711" y="2905306"/>
            <a:ext cx="609759" cy="584776"/>
          </a:xfrm>
          <a:prstGeom prst="rect">
            <a:avLst/>
          </a:prstGeom>
        </p:spPr>
        <p:txBody>
          <a:bodyPr vert="horz" lIns="91440" tIns="45720" rIns="91440" bIns="45720" rtlCol="0" anchor="ctr">
            <a:noAutofit/>
          </a:bodyPr>
          <a:lstStyle/>
          <a:p>
            <a:pPr fontAlgn="base">
              <a:spcBef>
                <a:spcPct val="0"/>
              </a:spcBef>
              <a:spcAft>
                <a:spcPct val="0"/>
              </a:spcAft>
            </a:pPr>
            <a:r>
              <a:rPr lang="en-US" sz="8000" dirty="0">
                <a:ln w="3175" cmpd="sng">
                  <a:noFill/>
                </a:ln>
                <a:solidFill>
                  <a:srgbClr val="353535"/>
                </a:solidFill>
                <a:latin typeface="Arial"/>
              </a:rPr>
              <a:t>”</a:t>
            </a:r>
          </a:p>
        </p:txBody>
      </p:sp>
    </p:spTree>
    <p:extLst>
      <p:ext uri="{BB962C8B-B14F-4D97-AF65-F5344CB8AC3E}">
        <p14:creationId xmlns:p14="http://schemas.microsoft.com/office/powerpoint/2010/main" val="2266762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888" y="2438402"/>
            <a:ext cx="8789313"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888" y="5181600"/>
            <a:ext cx="8789313"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9F8334A-94C9-4FBE-B67B-D9B346C06FB6}" type="datetimeFigureOut">
              <a:rPr lang="fr-FR" smtClean="0">
                <a:solidFill>
                  <a:prstClr val="black">
                    <a:tint val="75000"/>
                  </a:prstClr>
                </a:solidFill>
              </a:rPr>
              <a:pPr>
                <a:defRPr/>
              </a:pPr>
              <a:t>25/09/2022</a:t>
            </a:fld>
            <a:endParaRPr lang="fr-CA">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fr-CA">
              <a:solidFill>
                <a:prstClr val="black">
                  <a:tint val="75000"/>
                </a:prstClr>
              </a:solidFill>
            </a:endParaRPr>
          </a:p>
        </p:txBody>
      </p:sp>
      <p:sp>
        <p:nvSpPr>
          <p:cNvPr id="11"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pPr>
              <a:defRPr/>
            </a:pPr>
            <a:fld id="{D2911BAB-F6E2-4EA6-8E7C-70C659DA7C48}" type="slidenum">
              <a:rPr lang="fr-CA" smtClean="0"/>
              <a:pPr>
                <a:defRPr/>
              </a:pPr>
              <a:t>‹#›</a:t>
            </a:fld>
            <a:endParaRPr lang="fr-CA"/>
          </a:p>
        </p:txBody>
      </p:sp>
    </p:spTree>
    <p:extLst>
      <p:ext uri="{BB962C8B-B14F-4D97-AF65-F5344CB8AC3E}">
        <p14:creationId xmlns:p14="http://schemas.microsoft.com/office/powerpoint/2010/main" val="2500358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887" y="4343400"/>
            <a:ext cx="891772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887" y="5181600"/>
            <a:ext cx="8917723"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9F8334A-94C9-4FBE-B67B-D9B346C06FB6}" type="datetimeFigureOut">
              <a:rPr lang="fr-FR" smtClean="0">
                <a:solidFill>
                  <a:prstClr val="black">
                    <a:tint val="75000"/>
                  </a:prstClr>
                </a:solidFill>
              </a:rPr>
              <a:pPr>
                <a:defRPr/>
              </a:pPr>
              <a:t>25/09/2022</a:t>
            </a:fld>
            <a:endParaRPr lang="fr-CA">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fr-CA">
              <a:solidFill>
                <a:prstClr val="black">
                  <a:tint val="75000"/>
                </a:prstClr>
              </a:solidFill>
            </a:endParaRPr>
          </a:p>
        </p:txBody>
      </p:sp>
      <p:sp>
        <p:nvSpPr>
          <p:cNvPr id="20"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pPr>
              <a:defRPr/>
            </a:pPr>
            <a:fld id="{D2911BAB-F6E2-4EA6-8E7C-70C659DA7C48}" type="slidenum">
              <a:rPr lang="fr-CA" smtClean="0"/>
              <a:pPr>
                <a:defRPr/>
              </a:pPr>
              <a:t>‹#›</a:t>
            </a:fld>
            <a:endParaRPr lang="fr-CA"/>
          </a:p>
        </p:txBody>
      </p:sp>
      <p:sp>
        <p:nvSpPr>
          <p:cNvPr id="11" name="TextBox 10"/>
          <p:cNvSpPr txBox="1"/>
          <p:nvPr/>
        </p:nvSpPr>
        <p:spPr>
          <a:xfrm>
            <a:off x="2411089" y="648005"/>
            <a:ext cx="609759" cy="584776"/>
          </a:xfrm>
          <a:prstGeom prst="rect">
            <a:avLst/>
          </a:prstGeom>
        </p:spPr>
        <p:txBody>
          <a:bodyPr vert="horz" lIns="91440" tIns="45720" rIns="91440" bIns="45720" rtlCol="0" anchor="ctr">
            <a:noAutofit/>
          </a:bodyPr>
          <a:lstStyle/>
          <a:p>
            <a:pPr fontAlgn="base">
              <a:spcBef>
                <a:spcPct val="0"/>
              </a:spcBef>
              <a:spcAft>
                <a:spcPct val="0"/>
              </a:spcAft>
            </a:pPr>
            <a:r>
              <a:rPr lang="en-US" sz="8000" dirty="0">
                <a:ln w="3175" cmpd="sng">
                  <a:noFill/>
                </a:ln>
                <a:solidFill>
                  <a:srgbClr val="353535"/>
                </a:solidFill>
                <a:latin typeface="Arial"/>
              </a:rPr>
              <a:t>“</a:t>
            </a:r>
          </a:p>
        </p:txBody>
      </p:sp>
      <p:sp>
        <p:nvSpPr>
          <p:cNvPr id="12" name="TextBox 11"/>
          <p:cNvSpPr txBox="1"/>
          <p:nvPr/>
        </p:nvSpPr>
        <p:spPr>
          <a:xfrm>
            <a:off x="10892711" y="2905306"/>
            <a:ext cx="609759" cy="584776"/>
          </a:xfrm>
          <a:prstGeom prst="rect">
            <a:avLst/>
          </a:prstGeom>
        </p:spPr>
        <p:txBody>
          <a:bodyPr vert="horz" lIns="91440" tIns="45720" rIns="91440" bIns="45720" rtlCol="0" anchor="ctr">
            <a:noAutofit/>
          </a:bodyPr>
          <a:lstStyle/>
          <a:p>
            <a:pPr fontAlgn="base">
              <a:spcBef>
                <a:spcPct val="0"/>
              </a:spcBef>
              <a:spcAft>
                <a:spcPct val="0"/>
              </a:spcAft>
            </a:pPr>
            <a:r>
              <a:rPr lang="en-US" sz="8000" dirty="0">
                <a:ln w="3175" cmpd="sng">
                  <a:noFill/>
                </a:ln>
                <a:solidFill>
                  <a:srgbClr val="353535"/>
                </a:solidFill>
                <a:latin typeface="Arial"/>
              </a:rPr>
              <a:t>”</a:t>
            </a:r>
          </a:p>
        </p:txBody>
      </p:sp>
    </p:spTree>
    <p:extLst>
      <p:ext uri="{BB962C8B-B14F-4D97-AF65-F5344CB8AC3E}">
        <p14:creationId xmlns:p14="http://schemas.microsoft.com/office/powerpoint/2010/main" val="239488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888" y="627407"/>
            <a:ext cx="8789312"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888" y="4343400"/>
            <a:ext cx="878931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888" y="5181600"/>
            <a:ext cx="8789313"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9F8334A-94C9-4FBE-B67B-D9B346C06FB6}" type="datetimeFigureOut">
              <a:rPr lang="fr-FR" smtClean="0">
                <a:solidFill>
                  <a:prstClr val="black">
                    <a:tint val="75000"/>
                  </a:prstClr>
                </a:solidFill>
              </a:rPr>
              <a:pPr>
                <a:defRPr/>
              </a:pPr>
              <a:t>25/09/2022</a:t>
            </a:fld>
            <a:endParaRPr lang="fr-CA">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fr-CA">
              <a:solidFill>
                <a:prstClr val="black">
                  <a:tint val="75000"/>
                </a:prstClr>
              </a:solidFill>
            </a:endParaRPr>
          </a:p>
        </p:txBody>
      </p:sp>
      <p:sp>
        <p:nvSpPr>
          <p:cNvPr id="10"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pPr>
              <a:defRPr/>
            </a:pPr>
            <a:fld id="{D2911BAB-F6E2-4EA6-8E7C-70C659DA7C48}" type="slidenum">
              <a:rPr lang="fr-CA" smtClean="0"/>
              <a:pPr>
                <a:defRPr/>
              </a:pPr>
              <a:t>‹#›</a:t>
            </a:fld>
            <a:endParaRPr lang="fr-CA"/>
          </a:p>
        </p:txBody>
      </p:sp>
    </p:spTree>
    <p:extLst>
      <p:ext uri="{BB962C8B-B14F-4D97-AF65-F5344CB8AC3E}">
        <p14:creationId xmlns:p14="http://schemas.microsoft.com/office/powerpoint/2010/main" val="2049077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69F8334A-94C9-4FBE-B67B-D9B346C06FB6}" type="datetimeFigureOut">
              <a:rPr lang="fr-FR" smtClean="0">
                <a:solidFill>
                  <a:prstClr val="black">
                    <a:tint val="75000"/>
                  </a:prstClr>
                </a:solidFill>
              </a:rPr>
              <a:pPr>
                <a:defRPr/>
              </a:pPr>
              <a:t>25/09/2022</a:t>
            </a:fld>
            <a:endParaRPr lang="fr-CA">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fr-CA">
              <a:solidFill>
                <a:prstClr val="black">
                  <a:tint val="75000"/>
                </a:prstClr>
              </a:solidFill>
            </a:endParaRPr>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D2911BAB-F6E2-4EA6-8E7C-70C659DA7C48}" type="slidenum">
              <a:rPr lang="fr-CA" smtClean="0"/>
              <a:pPr>
                <a:defRPr/>
              </a:pPr>
              <a:t>‹#›</a:t>
            </a:fld>
            <a:endParaRPr lang="fr-CA"/>
          </a:p>
        </p:txBody>
      </p:sp>
    </p:spTree>
    <p:extLst>
      <p:ext uri="{BB962C8B-B14F-4D97-AF65-F5344CB8AC3E}">
        <p14:creationId xmlns:p14="http://schemas.microsoft.com/office/powerpoint/2010/main" val="3105234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71380" y="627407"/>
            <a:ext cx="2208176"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888" y="627407"/>
            <a:ext cx="6288464"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69F8334A-94C9-4FBE-B67B-D9B346C06FB6}" type="datetimeFigureOut">
              <a:rPr lang="fr-FR" smtClean="0">
                <a:solidFill>
                  <a:prstClr val="black">
                    <a:tint val="75000"/>
                  </a:prstClr>
                </a:solidFill>
              </a:rPr>
              <a:pPr>
                <a:defRPr/>
              </a:pPr>
              <a:t>25/09/2022</a:t>
            </a:fld>
            <a:endParaRPr lang="fr-CA">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fr-CA">
              <a:solidFill>
                <a:prstClr val="black">
                  <a:tint val="75000"/>
                </a:prstClr>
              </a:solidFill>
            </a:endParaRPr>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D2911BAB-F6E2-4EA6-8E7C-70C659DA7C48}" type="slidenum">
              <a:rPr lang="fr-CA" smtClean="0"/>
              <a:pPr>
                <a:defRPr/>
              </a:pPr>
              <a:t>‹#›</a:t>
            </a:fld>
            <a:endParaRPr lang="fr-CA"/>
          </a:p>
        </p:txBody>
      </p:sp>
    </p:spTree>
    <p:extLst>
      <p:ext uri="{BB962C8B-B14F-4D97-AF65-F5344CB8AC3E}">
        <p14:creationId xmlns:p14="http://schemas.microsoft.com/office/powerpoint/2010/main" val="19515536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Espace réservé de la date 3"/>
          <p:cNvSpPr>
            <a:spLocks noGrp="1"/>
          </p:cNvSpPr>
          <p:nvPr>
            <p:ph type="dt" sz="half" idx="10"/>
          </p:nvPr>
        </p:nvSpPr>
        <p:spPr/>
        <p:txBody>
          <a:bodyPr/>
          <a:lstStyle>
            <a:lvl1pPr>
              <a:defRPr/>
            </a:lvl1pPr>
          </a:lstStyle>
          <a:p>
            <a:pPr>
              <a:defRPr/>
            </a:pPr>
            <a:fld id="{2DE9FCAF-8E02-4AC6-8E75-00F41BC8F456}" type="datetimeFigureOut">
              <a:rPr lang="fr-FR">
                <a:solidFill>
                  <a:prstClr val="black">
                    <a:tint val="75000"/>
                  </a:prstClr>
                </a:solidFill>
              </a:rPr>
              <a:pPr>
                <a:defRPr/>
              </a:pPr>
              <a:t>25/09/2022</a:t>
            </a:fld>
            <a:endParaRPr lang="fr-CA">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CA">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C58634E1-A967-45AF-810D-058E0C522ABA}" type="slidenum">
              <a:rPr lang="fr-CA"/>
              <a:pPr>
                <a:defRPr/>
              </a:pPr>
              <a:t>‹#›</a:t>
            </a:fld>
            <a:endParaRPr lang="fr-CA"/>
          </a:p>
        </p:txBody>
      </p:sp>
    </p:spTree>
    <p:extLst>
      <p:ext uri="{BB962C8B-B14F-4D97-AF65-F5344CB8AC3E}">
        <p14:creationId xmlns:p14="http://schemas.microsoft.com/office/powerpoint/2010/main" val="137750136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3602" y="624110"/>
            <a:ext cx="87855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888" y="2133600"/>
            <a:ext cx="8789313"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69F8334A-94C9-4FBE-B67B-D9B346C06FB6}" type="datetimeFigureOut">
              <a:rPr lang="fr-FR" smtClean="0">
                <a:solidFill>
                  <a:prstClr val="black">
                    <a:tint val="75000"/>
                  </a:prstClr>
                </a:solidFill>
              </a:rPr>
              <a:pPr>
                <a:defRPr/>
              </a:pPr>
              <a:t>25/09/2022</a:t>
            </a:fld>
            <a:endParaRPr lang="fr-CA">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fr-CA">
              <a:solidFill>
                <a:prstClr val="black">
                  <a:tint val="75000"/>
                </a:prstClr>
              </a:solidFill>
            </a:endParaRPr>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D2911BAB-F6E2-4EA6-8E7C-70C659DA7C48}" type="slidenum">
              <a:rPr lang="fr-CA" smtClean="0"/>
              <a:pPr>
                <a:defRPr/>
              </a:pPr>
              <a:t>‹#›</a:t>
            </a:fld>
            <a:endParaRPr lang="fr-CA"/>
          </a:p>
        </p:txBody>
      </p:sp>
    </p:spTree>
    <p:extLst>
      <p:ext uri="{BB962C8B-B14F-4D97-AF65-F5344CB8AC3E}">
        <p14:creationId xmlns:p14="http://schemas.microsoft.com/office/powerpoint/2010/main" val="3166309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888" y="2074562"/>
            <a:ext cx="8789313"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888" y="3581400"/>
            <a:ext cx="8789313"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9F8334A-94C9-4FBE-B67B-D9B346C06FB6}" type="datetimeFigureOut">
              <a:rPr lang="fr-FR" smtClean="0">
                <a:solidFill>
                  <a:prstClr val="black">
                    <a:tint val="75000"/>
                  </a:prstClr>
                </a:solidFill>
              </a:rPr>
              <a:pPr>
                <a:defRPr/>
              </a:pPr>
              <a:t>25/09/2022</a:t>
            </a:fld>
            <a:endParaRPr lang="fr-CA">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fr-CA">
              <a:solidFill>
                <a:prstClr val="black">
                  <a:tint val="75000"/>
                </a:prstClr>
              </a:solidFill>
            </a:endParaRPr>
          </a:p>
        </p:txBody>
      </p:sp>
      <p:sp>
        <p:nvSpPr>
          <p:cNvPr id="11" name="Freeform 11"/>
          <p:cNvSpPr/>
          <p:nvPr/>
        </p:nvSpPr>
        <p:spPr bwMode="auto">
          <a:xfrm flipV="1">
            <a:off x="78" y="3166528"/>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81637" y="3244141"/>
            <a:ext cx="779971" cy="365125"/>
          </a:xfrm>
        </p:spPr>
        <p:txBody>
          <a:bodyPr/>
          <a:lstStyle/>
          <a:p>
            <a:pPr>
              <a:defRPr/>
            </a:pPr>
            <a:fld id="{D2911BAB-F6E2-4EA6-8E7C-70C659DA7C48}" type="slidenum">
              <a:rPr lang="fr-CA" smtClean="0"/>
              <a:pPr>
                <a:defRPr/>
              </a:pPr>
              <a:t>‹#›</a:t>
            </a:fld>
            <a:endParaRPr lang="fr-CA"/>
          </a:p>
        </p:txBody>
      </p:sp>
    </p:spTree>
    <p:extLst>
      <p:ext uri="{BB962C8B-B14F-4D97-AF65-F5344CB8AC3E}">
        <p14:creationId xmlns:p14="http://schemas.microsoft.com/office/powerpoint/2010/main" val="3599330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889" y="2136707"/>
            <a:ext cx="4263375"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16410" y="2136707"/>
            <a:ext cx="426279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69F8334A-94C9-4FBE-B67B-D9B346C06FB6}" type="datetimeFigureOut">
              <a:rPr lang="fr-FR" smtClean="0">
                <a:solidFill>
                  <a:prstClr val="black">
                    <a:tint val="75000"/>
                  </a:prstClr>
                </a:solidFill>
              </a:rPr>
              <a:pPr>
                <a:defRPr/>
              </a:pPr>
              <a:t>25/09/2022</a:t>
            </a:fld>
            <a:endParaRPr lang="fr-CA">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fr-CA">
              <a:solidFill>
                <a:prstClr val="black">
                  <a:tint val="75000"/>
                </a:prstClr>
              </a:solidFill>
            </a:endParaRPr>
          </a:p>
        </p:txBody>
      </p:sp>
      <p:sp>
        <p:nvSpPr>
          <p:cNvPr id="9"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681637" y="787784"/>
            <a:ext cx="779971" cy="365125"/>
          </a:xfrm>
        </p:spPr>
        <p:txBody>
          <a:bodyPr/>
          <a:lstStyle/>
          <a:p>
            <a:pPr>
              <a:defRPr/>
            </a:pPr>
            <a:fld id="{D2911BAB-F6E2-4EA6-8E7C-70C659DA7C48}" type="slidenum">
              <a:rPr lang="fr-CA" smtClean="0"/>
              <a:pPr>
                <a:defRPr/>
              </a:pPr>
              <a:t>‹#›</a:t>
            </a:fld>
            <a:endParaRPr lang="fr-CA"/>
          </a:p>
        </p:txBody>
      </p:sp>
    </p:spTree>
    <p:extLst>
      <p:ext uri="{BB962C8B-B14F-4D97-AF65-F5344CB8AC3E}">
        <p14:creationId xmlns:p14="http://schemas.microsoft.com/office/powerpoint/2010/main" val="1984931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020469" y="2226626"/>
            <a:ext cx="38327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887" y="2802889"/>
            <a:ext cx="4263376"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1540" y="2223398"/>
            <a:ext cx="383098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11620" y="2799661"/>
            <a:ext cx="4260907"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69F8334A-94C9-4FBE-B67B-D9B346C06FB6}" type="datetimeFigureOut">
              <a:rPr lang="fr-FR" smtClean="0">
                <a:solidFill>
                  <a:prstClr val="black">
                    <a:tint val="75000"/>
                  </a:prstClr>
                </a:solidFill>
              </a:rPr>
              <a:pPr>
                <a:defRPr/>
              </a:pPr>
              <a:t>25/09/2022</a:t>
            </a:fld>
            <a:endParaRPr lang="fr-CA">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fr-CA">
              <a:solidFill>
                <a:prstClr val="black">
                  <a:tint val="75000"/>
                </a:prstClr>
              </a:solidFill>
            </a:endParaRPr>
          </a:p>
        </p:txBody>
      </p:sp>
      <p:sp>
        <p:nvSpPr>
          <p:cNvPr id="11"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681637" y="787784"/>
            <a:ext cx="779971" cy="365125"/>
          </a:xfrm>
        </p:spPr>
        <p:txBody>
          <a:bodyPr/>
          <a:lstStyle/>
          <a:p>
            <a:pPr>
              <a:defRPr/>
            </a:pPr>
            <a:fld id="{D2911BAB-F6E2-4EA6-8E7C-70C659DA7C48}" type="slidenum">
              <a:rPr lang="fr-CA" smtClean="0"/>
              <a:pPr>
                <a:defRPr/>
              </a:pPr>
              <a:t>‹#›</a:t>
            </a:fld>
            <a:endParaRPr lang="fr-CA"/>
          </a:p>
        </p:txBody>
      </p:sp>
    </p:spTree>
    <p:extLst>
      <p:ext uri="{BB962C8B-B14F-4D97-AF65-F5344CB8AC3E}">
        <p14:creationId xmlns:p14="http://schemas.microsoft.com/office/powerpoint/2010/main" val="39851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93600" y="624110"/>
            <a:ext cx="87856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69F8334A-94C9-4FBE-B67B-D9B346C06FB6}" type="datetimeFigureOut">
              <a:rPr lang="fr-FR" smtClean="0">
                <a:solidFill>
                  <a:prstClr val="black">
                    <a:tint val="75000"/>
                  </a:prstClr>
                </a:solidFill>
              </a:rPr>
              <a:pPr>
                <a:defRPr/>
              </a:pPr>
              <a:t>25/09/2022</a:t>
            </a:fld>
            <a:endParaRPr lang="fr-CA">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fr-CA">
              <a:solidFill>
                <a:prstClr val="black">
                  <a:tint val="75000"/>
                </a:prstClr>
              </a:solidFill>
            </a:endParaRPr>
          </a:p>
        </p:txBody>
      </p:sp>
      <p:sp>
        <p:nvSpPr>
          <p:cNvPr id="8"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D2911BAB-F6E2-4EA6-8E7C-70C659DA7C48}" type="slidenum">
              <a:rPr lang="fr-CA" smtClean="0"/>
              <a:pPr>
                <a:defRPr/>
              </a:pPr>
              <a:t>‹#›</a:t>
            </a:fld>
            <a:endParaRPr lang="fr-CA"/>
          </a:p>
        </p:txBody>
      </p:sp>
    </p:spTree>
    <p:extLst>
      <p:ext uri="{BB962C8B-B14F-4D97-AF65-F5344CB8AC3E}">
        <p14:creationId xmlns:p14="http://schemas.microsoft.com/office/powerpoint/2010/main" val="3740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9F8334A-94C9-4FBE-B67B-D9B346C06FB6}" type="datetimeFigureOut">
              <a:rPr lang="fr-FR" smtClean="0">
                <a:solidFill>
                  <a:prstClr val="black">
                    <a:tint val="75000"/>
                  </a:prstClr>
                </a:solidFill>
              </a:rPr>
              <a:pPr>
                <a:defRPr/>
              </a:pPr>
              <a:t>25/09/2022</a:t>
            </a:fld>
            <a:endParaRPr lang="fr-CA">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fr-CA">
              <a:solidFill>
                <a:prstClr val="black">
                  <a:tint val="75000"/>
                </a:prstClr>
              </a:solidFill>
            </a:endParaRPr>
          </a:p>
        </p:txBody>
      </p:sp>
      <p:sp>
        <p:nvSpPr>
          <p:cNvPr id="6"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D2911BAB-F6E2-4EA6-8E7C-70C659DA7C48}" type="slidenum">
              <a:rPr lang="fr-CA" smtClean="0"/>
              <a:pPr>
                <a:defRPr/>
              </a:pPr>
              <a:t>‹#›</a:t>
            </a:fld>
            <a:endParaRPr lang="fr-CA"/>
          </a:p>
        </p:txBody>
      </p:sp>
    </p:spTree>
    <p:extLst>
      <p:ext uri="{BB962C8B-B14F-4D97-AF65-F5344CB8AC3E}">
        <p14:creationId xmlns:p14="http://schemas.microsoft.com/office/powerpoint/2010/main" val="2060488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887" y="446088"/>
            <a:ext cx="3506112"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4659" y="446090"/>
            <a:ext cx="5054541"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887" y="1598613"/>
            <a:ext cx="3506112"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69F8334A-94C9-4FBE-B67B-D9B346C06FB6}" type="datetimeFigureOut">
              <a:rPr lang="fr-FR" smtClean="0">
                <a:solidFill>
                  <a:prstClr val="black">
                    <a:tint val="75000"/>
                  </a:prstClr>
                </a:solidFill>
              </a:rPr>
              <a:pPr>
                <a:defRPr/>
              </a:pPr>
              <a:t>25/09/2022</a:t>
            </a:fld>
            <a:endParaRPr lang="fr-CA">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fr-CA">
              <a:solidFill>
                <a:prstClr val="black">
                  <a:tint val="75000"/>
                </a:prstClr>
              </a:solidFill>
            </a:endParaRPr>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D2911BAB-F6E2-4EA6-8E7C-70C659DA7C48}" type="slidenum">
              <a:rPr lang="fr-CA" smtClean="0"/>
              <a:pPr>
                <a:defRPr/>
              </a:pPr>
              <a:t>‹#›</a:t>
            </a:fld>
            <a:endParaRPr lang="fr-CA"/>
          </a:p>
        </p:txBody>
      </p:sp>
    </p:spTree>
    <p:extLst>
      <p:ext uri="{BB962C8B-B14F-4D97-AF65-F5344CB8AC3E}">
        <p14:creationId xmlns:p14="http://schemas.microsoft.com/office/powerpoint/2010/main" val="2063441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888" y="4800600"/>
            <a:ext cx="8789313"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888" y="634965"/>
            <a:ext cx="8789313"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888" y="5367338"/>
            <a:ext cx="8789313"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69F8334A-94C9-4FBE-B67B-D9B346C06FB6}" type="datetimeFigureOut">
              <a:rPr lang="fr-FR" smtClean="0">
                <a:solidFill>
                  <a:prstClr val="black">
                    <a:tint val="75000"/>
                  </a:prstClr>
                </a:solidFill>
              </a:rPr>
              <a:pPr>
                <a:defRPr/>
              </a:pPr>
              <a:t>25/09/2022</a:t>
            </a:fld>
            <a:endParaRPr lang="fr-CA">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fr-CA">
              <a:solidFill>
                <a:prstClr val="black">
                  <a:tint val="75000"/>
                </a:prstClr>
              </a:solidFill>
            </a:endParaRPr>
          </a:p>
        </p:txBody>
      </p:sp>
      <p:sp>
        <p:nvSpPr>
          <p:cNvPr id="10"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pPr>
              <a:defRPr/>
            </a:pPr>
            <a:fld id="{D2911BAB-F6E2-4EA6-8E7C-70C659DA7C48}" type="slidenum">
              <a:rPr lang="fr-CA" smtClean="0"/>
              <a:pPr>
                <a:defRPr/>
              </a:pPr>
              <a:t>‹#›</a:t>
            </a:fld>
            <a:endParaRPr lang="fr-CA"/>
          </a:p>
        </p:txBody>
      </p:sp>
    </p:spTree>
    <p:extLst>
      <p:ext uri="{BB962C8B-B14F-4D97-AF65-F5344CB8AC3E}">
        <p14:creationId xmlns:p14="http://schemas.microsoft.com/office/powerpoint/2010/main" val="627823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26416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7228" y="749"/>
            <a:ext cx="2603029"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24384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3600" y="624110"/>
            <a:ext cx="87856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888" y="2133600"/>
            <a:ext cx="8789313"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3200" y="6135090"/>
            <a:ext cx="102184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69F8334A-94C9-4FBE-B67B-D9B346C06FB6}" type="datetimeFigureOut">
              <a:rPr lang="fr-FR" smtClean="0">
                <a:solidFill>
                  <a:prstClr val="black">
                    <a:tint val="75000"/>
                  </a:prstClr>
                </a:solidFill>
                <a:latin typeface="Arial" charset="0"/>
              </a:rPr>
              <a:pPr fontAlgn="base">
                <a:spcBef>
                  <a:spcPct val="0"/>
                </a:spcBef>
                <a:spcAft>
                  <a:spcPct val="0"/>
                </a:spcAft>
                <a:defRPr/>
              </a:pPr>
              <a:t>25/09/2022</a:t>
            </a:fld>
            <a:endParaRPr lang="fr-CA">
              <a:solidFill>
                <a:prstClr val="black">
                  <a:tint val="75000"/>
                </a:prstClr>
              </a:solidFill>
              <a:latin typeface="Arial" charset="0"/>
            </a:endParaRPr>
          </a:p>
        </p:txBody>
      </p:sp>
      <p:sp>
        <p:nvSpPr>
          <p:cNvPr id="5" name="Footer Placeholder 4"/>
          <p:cNvSpPr>
            <a:spLocks noGrp="1"/>
          </p:cNvSpPr>
          <p:nvPr>
            <p:ph type="ftr" sz="quarter" idx="3"/>
          </p:nvPr>
        </p:nvSpPr>
        <p:spPr>
          <a:xfrm>
            <a:off x="2589887" y="6135810"/>
            <a:ext cx="7621984"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fr-CA">
              <a:solidFill>
                <a:prstClr val="black">
                  <a:tint val="75000"/>
                </a:prstClr>
              </a:solidFill>
              <a:latin typeface="Arial" charset="0"/>
            </a:endParaRPr>
          </a:p>
        </p:txBody>
      </p:sp>
      <p:sp>
        <p:nvSpPr>
          <p:cNvPr id="6" name="Slide Number Placeholder 5"/>
          <p:cNvSpPr>
            <a:spLocks noGrp="1"/>
          </p:cNvSpPr>
          <p:nvPr>
            <p:ph type="sldNum" sz="quarter" idx="4"/>
          </p:nvPr>
        </p:nvSpPr>
        <p:spPr bwMode="gray">
          <a:xfrm>
            <a:off x="681637" y="787784"/>
            <a:ext cx="779971" cy="365125"/>
          </a:xfrm>
          <a:prstGeom prst="rect">
            <a:avLst/>
          </a:prstGeom>
        </p:spPr>
        <p:txBody>
          <a:bodyPr vert="horz" lIns="91440" tIns="45720" rIns="91440" bIns="45720" rtlCol="0" anchor="ctr"/>
          <a:lstStyle>
            <a:lvl1pPr algn="r">
              <a:defRPr sz="2000">
                <a:solidFill>
                  <a:srgbClr val="FEFFFF"/>
                </a:solidFill>
              </a:defRPr>
            </a:lvl1pPr>
          </a:lstStyle>
          <a:p>
            <a:pPr fontAlgn="base">
              <a:spcBef>
                <a:spcPct val="0"/>
              </a:spcBef>
              <a:spcAft>
                <a:spcPct val="0"/>
              </a:spcAft>
              <a:defRPr/>
            </a:pPr>
            <a:fld id="{D2911BAB-F6E2-4EA6-8E7C-70C659DA7C48}" type="slidenum">
              <a:rPr lang="fr-CA" smtClean="0">
                <a:latin typeface="Arial" charset="0"/>
              </a:rPr>
              <a:pPr fontAlgn="base">
                <a:spcBef>
                  <a:spcPct val="0"/>
                </a:spcBef>
                <a:spcAft>
                  <a:spcPct val="0"/>
                </a:spcAft>
                <a:defRPr/>
              </a:pPr>
              <a:t>‹#›</a:t>
            </a:fld>
            <a:endParaRPr lang="fr-CA">
              <a:latin typeface="Arial" charset="0"/>
            </a:endParaRPr>
          </a:p>
        </p:txBody>
      </p:sp>
    </p:spTree>
    <p:extLst>
      <p:ext uri="{BB962C8B-B14F-4D97-AF65-F5344CB8AC3E}">
        <p14:creationId xmlns:p14="http://schemas.microsoft.com/office/powerpoint/2010/main" val="3720024611"/>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5837941" y="4488096"/>
            <a:ext cx="4929187" cy="1368151"/>
          </a:xfrm>
        </p:spPr>
        <p:txBody>
          <a:bodyPr>
            <a:normAutofit fontScale="90000"/>
          </a:bodyPr>
          <a:lstStyle/>
          <a:p>
            <a:r>
              <a:rPr lang="ar-SA" sz="5300" b="1" dirty="0">
                <a:solidFill>
                  <a:schemeClr val="bg1"/>
                </a:solidFill>
                <a:latin typeface="Traditional Arabic" panose="02020603050405020304" pitchFamily="18" charset="-78"/>
                <a:ea typeface="+mn-ea"/>
                <a:cs typeface="Traditional Arabic" panose="02020603050405020304" pitchFamily="18" charset="-78"/>
              </a:rPr>
              <a:t>القياس النفسي     </a:t>
            </a:r>
            <a:br>
              <a:rPr lang="ar-SA" b="1" dirty="0">
                <a:solidFill>
                  <a:schemeClr val="bg1"/>
                </a:solidFill>
              </a:rPr>
            </a:br>
            <a:br>
              <a:rPr lang="ar-SA" sz="3400" dirty="0">
                <a:solidFill>
                  <a:schemeClr val="bg1"/>
                </a:solidFill>
              </a:rPr>
            </a:br>
            <a:endParaRPr lang="fr-CA" sz="3400" dirty="0">
              <a:solidFill>
                <a:schemeClr val="bg1"/>
              </a:solidFill>
            </a:endParaRPr>
          </a:p>
        </p:txBody>
      </p:sp>
      <p:sp>
        <p:nvSpPr>
          <p:cNvPr id="2051" name="Sous-titre 2"/>
          <p:cNvSpPr>
            <a:spLocks noGrp="1"/>
          </p:cNvSpPr>
          <p:nvPr>
            <p:ph type="subTitle" idx="1"/>
          </p:nvPr>
        </p:nvSpPr>
        <p:spPr>
          <a:xfrm>
            <a:off x="6942287" y="4886420"/>
            <a:ext cx="3914775" cy="571500"/>
          </a:xfrm>
        </p:spPr>
        <p:txBody>
          <a:bodyPr/>
          <a:lstStyle/>
          <a:p>
            <a:r>
              <a:rPr lang="ar-SA" sz="2800" b="1" dirty="0">
                <a:solidFill>
                  <a:schemeClr val="bg1"/>
                </a:solidFill>
                <a:latin typeface="Traditional Arabic" panose="02020603050405020304" pitchFamily="18" charset="-78"/>
                <a:cs typeface="Traditional Arabic" panose="02020603050405020304" pitchFamily="18" charset="-78"/>
              </a:rPr>
              <a:t>محاضرة رقم 01</a:t>
            </a:r>
            <a:endParaRPr lang="fr-CA" sz="2800" b="1" dirty="0">
              <a:solidFill>
                <a:schemeClr val="bg1"/>
              </a:solidFill>
              <a:latin typeface="Traditional Arabic" panose="02020603050405020304" pitchFamily="18" charset="-78"/>
              <a:cs typeface="Traditional Arabic" panose="02020603050405020304" pitchFamily="18" charset="-78"/>
            </a:endParaRPr>
          </a:p>
        </p:txBody>
      </p:sp>
      <p:pic>
        <p:nvPicPr>
          <p:cNvPr id="2053"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60096" y="2492896"/>
            <a:ext cx="2664296"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ounded Rectangle 2"/>
          <p:cNvSpPr/>
          <p:nvPr/>
        </p:nvSpPr>
        <p:spPr>
          <a:xfrm>
            <a:off x="5663952" y="5877272"/>
            <a:ext cx="4896544" cy="720080"/>
          </a:xfrm>
          <a:prstGeom prst="roundRect">
            <a:avLst/>
          </a:prstGeom>
          <a:ln/>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rtlCol="1" anchor="ctr"/>
          <a:lstStyle/>
          <a:p>
            <a:pPr algn="ctr" fontAlgn="base">
              <a:spcBef>
                <a:spcPct val="0"/>
              </a:spcBef>
              <a:spcAft>
                <a:spcPct val="0"/>
              </a:spcAft>
            </a:pPr>
            <a:r>
              <a:rPr lang="ar-SA" sz="2800" b="1" dirty="0">
                <a:solidFill>
                  <a:srgbClr val="E33771"/>
                </a:solidFill>
                <a:latin typeface="Traditional Arabic" panose="02020603050405020304" pitchFamily="18" charset="-78"/>
                <a:cs typeface="Traditional Arabic" panose="02020603050405020304" pitchFamily="18" charset="-78"/>
              </a:rPr>
              <a:t>إعداد الأستاذ: محمد سبـــــع </a:t>
            </a:r>
          </a:p>
        </p:txBody>
      </p:sp>
      <p:sp>
        <p:nvSpPr>
          <p:cNvPr id="2" name="Rounded Rectangle 1"/>
          <p:cNvSpPr/>
          <p:nvPr/>
        </p:nvSpPr>
        <p:spPr>
          <a:xfrm rot="20454020">
            <a:off x="3548640" y="5063722"/>
            <a:ext cx="2013954" cy="51043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base">
              <a:spcBef>
                <a:spcPct val="0"/>
              </a:spcBef>
              <a:spcAft>
                <a:spcPct val="0"/>
              </a:spcAft>
            </a:pPr>
            <a:r>
              <a:rPr lang="fr-FR" b="1" dirty="0">
                <a:solidFill>
                  <a:schemeClr val="tx1"/>
                </a:solidFill>
              </a:rPr>
              <a:t>psychométrie</a:t>
            </a:r>
            <a:endParaRPr lang="ar-SA" b="1" dirty="0">
              <a:solidFill>
                <a:schemeClr val="tx1"/>
              </a:solidFill>
            </a:endParaRPr>
          </a:p>
        </p:txBody>
      </p:sp>
    </p:spTree>
    <p:extLst>
      <p:ext uri="{BB962C8B-B14F-4D97-AF65-F5344CB8AC3E}">
        <p14:creationId xmlns:p14="http://schemas.microsoft.com/office/powerpoint/2010/main" val="1440936862"/>
      </p:ext>
    </p:extLst>
  </p:cSld>
  <p:clrMapOvr>
    <a:masterClrMapping/>
  </p:clrMapOvr>
  <mc:AlternateContent xmlns:mc="http://schemas.openxmlformats.org/markup-compatibility/2006" xmlns:p14="http://schemas.microsoft.com/office/powerpoint/2010/main">
    <mc:Choice Requires="p14">
      <p:transition spd="slow" p14:dur="2000" advTm="4022"/>
    </mc:Choice>
    <mc:Fallback xmlns="">
      <p:transition spd="slow" advTm="402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529836" y="295423"/>
            <a:ext cx="8468751" cy="2194560"/>
          </a:xfrm>
        </p:spPr>
        <p:txBody>
          <a:bodyPr>
            <a:noAutofit/>
          </a:bodyPr>
          <a:lstStyle/>
          <a:p>
            <a:pPr algn="r" rtl="1"/>
            <a:r>
              <a:rPr lang="ar-SA" sz="2800" b="1" dirty="0">
                <a:solidFill>
                  <a:srgbClr val="FF0000"/>
                </a:solidFill>
                <a:latin typeface="Traditional Arabic" panose="02020603050405020304" pitchFamily="18" charset="-78"/>
                <a:cs typeface="Traditional Arabic" panose="02020603050405020304" pitchFamily="18" charset="-78"/>
              </a:rPr>
              <a:t>الخاصية: </a:t>
            </a:r>
            <a:r>
              <a:rPr lang="ar-SA" sz="2400" b="1" dirty="0">
                <a:solidFill>
                  <a:schemeClr val="tx1"/>
                </a:solidFill>
                <a:latin typeface="Traditional Arabic" panose="02020603050405020304" pitchFamily="18" charset="-78"/>
                <a:cs typeface="Traditional Arabic" panose="02020603050405020304" pitchFamily="18" charset="-78"/>
              </a:rPr>
              <a:t>مفهوم ادراكي وكمي لايتوفر في كل الاوقات ولكل الناس بالرغم من وجودها في حياتنا اليومية (الجاذبية-الاحلام-زلات اللسان-الاستجابات الشرطية المختلفة...الخ)</a:t>
            </a:r>
            <a:br>
              <a:rPr lang="ar-SA" sz="2400" b="1" dirty="0">
                <a:solidFill>
                  <a:schemeClr val="tx1"/>
                </a:solidFill>
                <a:latin typeface="Traditional Arabic" panose="02020603050405020304" pitchFamily="18" charset="-78"/>
                <a:cs typeface="Traditional Arabic" panose="02020603050405020304" pitchFamily="18" charset="-78"/>
              </a:rPr>
            </a:br>
            <a:r>
              <a:rPr lang="ar-SA" sz="2400" b="1" dirty="0">
                <a:solidFill>
                  <a:schemeClr val="tx1"/>
                </a:solidFill>
                <a:latin typeface="Traditional Arabic" panose="02020603050405020304" pitchFamily="18" charset="-78"/>
                <a:cs typeface="Traditional Arabic" panose="02020603050405020304" pitchFamily="18" charset="-78"/>
              </a:rPr>
              <a:t>كما انها تعبر عن صفة او نوعية او ميزة يفترض وجودها عند عامة الناس او فئة الاشياء مع افتراض انها لا توجد بنفس الكمية (الطول- الوزن-الذاكرة-التفكير- الميل) وهي ايضا بسيطة ومركبة ,منفردة ومتدا خلة.</a:t>
            </a:r>
            <a:endParaRPr lang="fr-FR" sz="7200" b="1" dirty="0">
              <a:solidFill>
                <a:schemeClr val="tx1"/>
              </a:solidFill>
              <a:latin typeface="Traditional Arabic" panose="02020603050405020304" pitchFamily="18" charset="-78"/>
              <a:cs typeface="Traditional Arabic" panose="02020603050405020304" pitchFamily="18" charset="-78"/>
            </a:endParaRPr>
          </a:p>
        </p:txBody>
      </p:sp>
      <p:sp>
        <p:nvSpPr>
          <p:cNvPr id="4" name="Title 1"/>
          <p:cNvSpPr txBox="1">
            <a:spLocks/>
          </p:cNvSpPr>
          <p:nvPr/>
        </p:nvSpPr>
        <p:spPr>
          <a:xfrm>
            <a:off x="2529835" y="2283071"/>
            <a:ext cx="8468751" cy="1497038"/>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rtl="1"/>
            <a:r>
              <a:rPr lang="ar-SA" sz="2800" b="1" dirty="0">
                <a:solidFill>
                  <a:srgbClr val="FF0000"/>
                </a:solidFill>
                <a:latin typeface="Traditional Arabic" panose="02020603050405020304" pitchFamily="18" charset="-78"/>
                <a:cs typeface="Traditional Arabic" panose="02020603050405020304" pitchFamily="18" charset="-78"/>
              </a:rPr>
              <a:t>الاستعداد: </a:t>
            </a:r>
            <a:r>
              <a:rPr lang="ar-SA" sz="2400" b="1" dirty="0">
                <a:solidFill>
                  <a:schemeClr val="tx1"/>
                </a:solidFill>
                <a:latin typeface="Traditional Arabic" panose="02020603050405020304" pitchFamily="18" charset="-78"/>
                <a:cs typeface="Traditional Arabic" panose="02020603050405020304" pitchFamily="18" charset="-78"/>
              </a:rPr>
              <a:t>تجميع من الخصائص الموروثة والمكتسبة والتي تشير الى قدرة الفرد او قابليته لاداء عمل معين او تعلم مجال ما في المدى الزمني القادم اذا حصل على التدريب المناسب ونجد من بين الاستعدادات الشائعة :الدراسي ,المكانيكي,الكتابي,الموسيقي والاستعداد لاداء الرياضي. </a:t>
            </a:r>
            <a:endParaRPr lang="fr-FR" sz="7200" b="1" dirty="0">
              <a:solidFill>
                <a:schemeClr val="tx1"/>
              </a:solidFill>
              <a:latin typeface="Traditional Arabic" panose="02020603050405020304" pitchFamily="18" charset="-78"/>
              <a:cs typeface="Traditional Arabic" panose="02020603050405020304" pitchFamily="18" charset="-78"/>
            </a:endParaRPr>
          </a:p>
        </p:txBody>
      </p:sp>
      <p:sp>
        <p:nvSpPr>
          <p:cNvPr id="5" name="Title 1"/>
          <p:cNvSpPr txBox="1">
            <a:spLocks/>
          </p:cNvSpPr>
          <p:nvPr/>
        </p:nvSpPr>
        <p:spPr>
          <a:xfrm>
            <a:off x="2529835" y="3460652"/>
            <a:ext cx="8468751" cy="2546253"/>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rtl="1"/>
            <a:r>
              <a:rPr lang="ar-SA" sz="2800" b="1" dirty="0">
                <a:solidFill>
                  <a:srgbClr val="FF0000"/>
                </a:solidFill>
                <a:latin typeface="Traditional Arabic" panose="02020603050405020304" pitchFamily="18" charset="-78"/>
                <a:cs typeface="Traditional Arabic" panose="02020603050405020304" pitchFamily="18" charset="-78"/>
              </a:rPr>
              <a:t>التعريف الإجرائي:</a:t>
            </a:r>
            <a:r>
              <a:rPr lang="ar-SA" sz="2400" b="1" dirty="0">
                <a:solidFill>
                  <a:srgbClr val="FF0000"/>
                </a:solidFill>
                <a:latin typeface="Traditional Arabic" panose="02020603050405020304" pitchFamily="18" charset="-78"/>
                <a:cs typeface="Traditional Arabic" panose="02020603050405020304" pitchFamily="18" charset="-78"/>
              </a:rPr>
              <a:t> </a:t>
            </a:r>
            <a:r>
              <a:rPr lang="ar-SA" sz="2400" b="1" dirty="0">
                <a:solidFill>
                  <a:schemeClr val="tx1"/>
                </a:solidFill>
                <a:latin typeface="Traditional Arabic" panose="02020603050405020304" pitchFamily="18" charset="-78"/>
                <a:cs typeface="Traditional Arabic" panose="02020603050405020304" pitchFamily="18" charset="-78"/>
              </a:rPr>
              <a:t>هو رسم العلاقات بين المثيرات والاستجابات أو بين الاستجابات والاستجابات الاخرى بشرط ان تكون هذه المثيرات والاستجابات قابلة للملاحظة والقياس.ويحتوي علم النفس بصفة خاصة على الكثير من المفاهيم المجردة غير القابلة للملاحظة المباشرة ,وفي حالة التعامل معها لابد من استخدام المفاهيم الاجرائية الدالة عليه والذي يعني باالضرورة وصف الشيء او الموضوع او الخاصية وصفا اجرائيا من خلال بيان المواقف السلوكية التي يظهر عليها</a:t>
            </a:r>
            <a:endParaRPr lang="fr-FR" sz="7200" b="1" dirty="0">
              <a:solidFill>
                <a:schemeClr val="tx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708977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SA" sz="2800" b="1" dirty="0">
                <a:solidFill>
                  <a:schemeClr val="tx1"/>
                </a:solidFill>
                <a:latin typeface="Traditional Arabic" panose="02020603050405020304" pitchFamily="18" charset="-78"/>
                <a:cs typeface="Traditional Arabic" panose="02020603050405020304" pitchFamily="18" charset="-78"/>
              </a:rPr>
              <a:t>على الرغم من أن الاختبار هو الاداة العملية للقياس السيكولوجي إلا اننا نستطيع أن نتبين اكثر من منحى في التعامل مع الظاهرة السيكولوجية او في التعامل مع الفرد من منظور القياس </a:t>
            </a:r>
            <a:br>
              <a:rPr lang="ar-SA" sz="2800" b="1" dirty="0">
                <a:solidFill>
                  <a:schemeClr val="tx1"/>
                </a:solidFill>
                <a:latin typeface="Traditional Arabic" panose="02020603050405020304" pitchFamily="18" charset="-78"/>
                <a:cs typeface="Traditional Arabic" panose="02020603050405020304" pitchFamily="18" charset="-78"/>
              </a:rPr>
            </a:br>
            <a:endParaRPr lang="fr-FR" sz="2800" b="1" dirty="0">
              <a:solidFill>
                <a:schemeClr val="tx1"/>
              </a:solidFill>
              <a:latin typeface="Traditional Arabic" panose="02020603050405020304" pitchFamily="18" charset="-78"/>
              <a:cs typeface="Traditional Arabic" panose="02020603050405020304" pitchFamily="18" charset="-78"/>
            </a:endParaRPr>
          </a:p>
        </p:txBody>
      </p:sp>
      <p:sp>
        <p:nvSpPr>
          <p:cNvPr id="7" name="Rounded Rectangle 6"/>
          <p:cNvSpPr/>
          <p:nvPr/>
        </p:nvSpPr>
        <p:spPr>
          <a:xfrm>
            <a:off x="1364566" y="1904999"/>
            <a:ext cx="10241279" cy="389088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SA" sz="2800" b="1" dirty="0">
                <a:solidFill>
                  <a:srgbClr val="FF0000"/>
                </a:solidFill>
                <a:latin typeface="Traditional Arabic" panose="02020603050405020304" pitchFamily="18" charset="-78"/>
                <a:cs typeface="Traditional Arabic" panose="02020603050405020304" pitchFamily="18" charset="-78"/>
              </a:rPr>
              <a:t>المنحى السيكومتري: </a:t>
            </a:r>
            <a:r>
              <a:rPr lang="ar-SA" sz="2400" b="1" dirty="0">
                <a:latin typeface="Traditional Arabic" panose="02020603050405020304" pitchFamily="18" charset="-78"/>
                <a:cs typeface="Traditional Arabic" panose="02020603050405020304" pitchFamily="18" charset="-78"/>
              </a:rPr>
              <a:t>يقوم هذا المنحى أساسا على تصميم اختبارات تؤدي إلى تقديرات كمية لجوانب الأداء النفسي في لحظة معينة وهو يعتمد على بديهيتين عامتين من بديهيات العلوم الطبيعية </a:t>
            </a:r>
          </a:p>
          <a:p>
            <a:pPr algn="r" rtl="1"/>
            <a:r>
              <a:rPr lang="ar-SA" sz="2400" b="1" dirty="0">
                <a:latin typeface="Traditional Arabic" panose="02020603050405020304" pitchFamily="18" charset="-78"/>
                <a:cs typeface="Traditional Arabic" panose="02020603050405020304" pitchFamily="18" charset="-78"/>
              </a:rPr>
              <a:t>1- إذا كان لشيء ما وجود فإنه يوجد بمقدار معين ، فإذا كان هناك وجود للذكاء او الاتجاهات او الاستعدادات او سمات الشخصية فإنها توجد جميعا بمقدار على ان نميز طبيعة هذا الوجود بحسب الفروق في الشدة والامتدادأو المقدار,</a:t>
            </a:r>
          </a:p>
          <a:p>
            <a:pPr algn="r" rtl="1"/>
            <a:r>
              <a:rPr lang="ar-SA" sz="2400" b="1" dirty="0">
                <a:latin typeface="Traditional Arabic" panose="02020603050405020304" pitchFamily="18" charset="-78"/>
                <a:cs typeface="Traditional Arabic" panose="02020603050405020304" pitchFamily="18" charset="-78"/>
              </a:rPr>
              <a:t>2- إذا كان لخاصية ما وجود بمقدار معين فإنه يمكن قياس هذا المقدار , وهو ما يتيحه المنحى السيكومتري عبر استخدام المقاييس لقياس الخصائص السيكولوجية المختلفة</a:t>
            </a:r>
            <a:endParaRPr lang="fr-FR" sz="2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706275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053883" y="188742"/>
            <a:ext cx="9861451" cy="232937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SA" sz="2800" b="1" dirty="0">
                <a:solidFill>
                  <a:srgbClr val="FF0000"/>
                </a:solidFill>
                <a:latin typeface="Traditional Arabic" panose="02020603050405020304" pitchFamily="18" charset="-78"/>
                <a:cs typeface="Traditional Arabic" panose="02020603050405020304" pitchFamily="18" charset="-78"/>
              </a:rPr>
              <a:t>المنحى الانطباعي : </a:t>
            </a:r>
            <a:r>
              <a:rPr lang="ar-SA" sz="2800" b="1" dirty="0">
                <a:solidFill>
                  <a:schemeClr val="tx1"/>
                </a:solidFill>
                <a:latin typeface="Traditional Arabic" panose="02020603050405020304" pitchFamily="18" charset="-78"/>
                <a:cs typeface="Traditional Arabic" panose="02020603050405020304" pitchFamily="18" charset="-78"/>
              </a:rPr>
              <a:t>يمكن من وجهة نظر أصحاب هذا المنحى الوصول إلى فهم جيد للسلوك أو الشخصية ككل من خلال مهارة ملاحظ شديد الحساسية يستطيع ان يلاحظ الدلائل الجوهريةباي وسيلة تتاح له سواء كانت اختبارا أو ملاحظة مباشرة وعليه ان يتولى تنظيم وتنسيق</a:t>
            </a:r>
            <a:r>
              <a:rPr lang="ar-DZ" sz="2800" b="1" dirty="0">
                <a:solidFill>
                  <a:schemeClr val="tx1"/>
                </a:solidFill>
                <a:latin typeface="Traditional Arabic" panose="02020603050405020304" pitchFamily="18" charset="-78"/>
                <a:cs typeface="Traditional Arabic" panose="02020603050405020304" pitchFamily="18" charset="-78"/>
              </a:rPr>
              <a:t> </a:t>
            </a:r>
            <a:r>
              <a:rPr lang="ar-SA" sz="2800" b="1" dirty="0">
                <a:solidFill>
                  <a:schemeClr val="tx1"/>
                </a:solidFill>
                <a:latin typeface="Traditional Arabic" panose="02020603050405020304" pitchFamily="18" charset="-78"/>
                <a:cs typeface="Traditional Arabic" panose="02020603050405020304" pitchFamily="18" charset="-78"/>
              </a:rPr>
              <a:t>هذه الملاحظات في صورة متسقة تؤدي إلى انطباع كلي يصف الكائن بصورة كاملة غير مجزأة </a:t>
            </a:r>
            <a:endParaRPr lang="fr-FR" sz="2400" b="1" dirty="0">
              <a:latin typeface="Traditional Arabic" panose="02020603050405020304" pitchFamily="18" charset="-78"/>
              <a:cs typeface="Traditional Arabic" panose="02020603050405020304" pitchFamily="18" charset="-78"/>
            </a:endParaRPr>
          </a:p>
        </p:txBody>
      </p:sp>
      <p:sp>
        <p:nvSpPr>
          <p:cNvPr id="5" name="Rounded Rectangle 4"/>
          <p:cNvSpPr/>
          <p:nvPr/>
        </p:nvSpPr>
        <p:spPr>
          <a:xfrm>
            <a:off x="2053883" y="2692789"/>
            <a:ext cx="9861451" cy="389088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SA" sz="2800" b="1" dirty="0">
                <a:solidFill>
                  <a:srgbClr val="FF0000"/>
                </a:solidFill>
                <a:latin typeface="Traditional Arabic" panose="02020603050405020304" pitchFamily="18" charset="-78"/>
                <a:cs typeface="Traditional Arabic" panose="02020603050405020304" pitchFamily="18" charset="-78"/>
              </a:rPr>
              <a:t>المنحى التحليلي السلوكي: </a:t>
            </a:r>
            <a:r>
              <a:rPr lang="ar-SA" sz="2400" b="1" dirty="0">
                <a:latin typeface="Traditional Arabic" panose="02020603050405020304" pitchFamily="18" charset="-78"/>
                <a:cs typeface="Traditional Arabic" panose="02020603050405020304" pitchFamily="18" charset="-78"/>
              </a:rPr>
              <a:t>يجمع هذا المنحى بين المنحيين السابقين وتنصب اهتمامته على الفرد بوصفه هدف الدراسة ، فهو أقرب إلى ان يكون منحى تشخيصي فهو يهتم أساسا بالتحديد الدقيق للمواقف المختلفة التي تؤدي إلى تعرض المفحوص إلى مواقف تبرز جوانب معينة من السلوك وملاحظتها على النحو المستخدم في المنحى الانطباعي ويضيف إليها امكانية استخدام اختبارات وجداول وقوائم لقياس المظاهر السلوكبة المقننة المختلفة </a:t>
            </a:r>
          </a:p>
          <a:p>
            <a:pPr algn="r" rtl="1"/>
            <a:endParaRPr lang="fr-FR" sz="2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500349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0562" y="77117"/>
            <a:ext cx="8789313" cy="800162"/>
          </a:xfrm>
        </p:spPr>
        <p:txBody>
          <a:bodyPr/>
          <a:lstStyle/>
          <a:p>
            <a:pPr algn="r" rtl="1"/>
            <a:r>
              <a:rPr lang="ar-SA" b="1" dirty="0">
                <a:solidFill>
                  <a:srgbClr val="FF0000"/>
                </a:solidFill>
                <a:latin typeface="Traditional Arabic" panose="02020603050405020304" pitchFamily="18" charset="-78"/>
                <a:cs typeface="Traditional Arabic" panose="02020603050405020304" pitchFamily="18" charset="-78"/>
              </a:rPr>
              <a:t>خطوات تصميم الاختبارات النفسية </a:t>
            </a:r>
            <a:endParaRPr lang="fr-FR" b="1" dirty="0">
              <a:solidFill>
                <a:srgbClr val="FF0000"/>
              </a:solidFill>
              <a:latin typeface="Traditional Arabic" panose="02020603050405020304" pitchFamily="18" charset="-78"/>
              <a:cs typeface="Traditional Arabic" panose="02020603050405020304" pitchFamily="18" charset="-78"/>
            </a:endParaRPr>
          </a:p>
        </p:txBody>
      </p:sp>
      <p:sp>
        <p:nvSpPr>
          <p:cNvPr id="4" name="Text Placeholder 3"/>
          <p:cNvSpPr>
            <a:spLocks noGrp="1"/>
          </p:cNvSpPr>
          <p:nvPr>
            <p:ph type="body" idx="1"/>
          </p:nvPr>
        </p:nvSpPr>
        <p:spPr>
          <a:xfrm>
            <a:off x="7441809" y="964809"/>
            <a:ext cx="4078067" cy="610772"/>
          </a:xfrm>
        </p:spPr>
        <p:txBody>
          <a:bodyPr>
            <a:normAutofit/>
          </a:bodyPr>
          <a:lstStyle/>
          <a:p>
            <a:pPr algn="r" rtl="1"/>
            <a:r>
              <a:rPr lang="ar-SA" sz="2400" b="1" dirty="0">
                <a:latin typeface="Traditional Arabic" panose="02020603050405020304" pitchFamily="18" charset="-78"/>
                <a:cs typeface="Traditional Arabic" panose="02020603050405020304" pitchFamily="18" charset="-78"/>
              </a:rPr>
              <a:t> أولا: تحديد فكرة المقياس ومبررات تصميمه</a:t>
            </a:r>
            <a:endParaRPr lang="fr-FR" sz="2400" b="1" dirty="0">
              <a:latin typeface="Traditional Arabic" panose="02020603050405020304" pitchFamily="18" charset="-78"/>
              <a:cs typeface="Traditional Arabic" panose="02020603050405020304" pitchFamily="18" charset="-78"/>
            </a:endParaRPr>
          </a:p>
        </p:txBody>
      </p:sp>
      <p:sp>
        <p:nvSpPr>
          <p:cNvPr id="5" name="Text Placeholder 3"/>
          <p:cNvSpPr txBox="1">
            <a:spLocks/>
          </p:cNvSpPr>
          <p:nvPr/>
        </p:nvSpPr>
        <p:spPr>
          <a:xfrm>
            <a:off x="2665122" y="964809"/>
            <a:ext cx="2727567" cy="610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20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pPr algn="r" rtl="1"/>
            <a:r>
              <a:rPr lang="ar-SA" sz="2400" b="1" dirty="0">
                <a:latin typeface="Traditional Arabic" panose="02020603050405020304" pitchFamily="18" charset="-78"/>
                <a:cs typeface="Traditional Arabic" panose="02020603050405020304" pitchFamily="18" charset="-78"/>
              </a:rPr>
              <a:t>ثانيا: تحديد هدف المقياس</a:t>
            </a:r>
            <a:endParaRPr lang="fr-FR" sz="2400" b="1" dirty="0">
              <a:latin typeface="Traditional Arabic" panose="02020603050405020304" pitchFamily="18" charset="-78"/>
              <a:cs typeface="Traditional Arabic" panose="02020603050405020304" pitchFamily="18" charset="-78"/>
            </a:endParaRPr>
          </a:p>
        </p:txBody>
      </p:sp>
      <p:sp>
        <p:nvSpPr>
          <p:cNvPr id="6" name="Text Placeholder 3"/>
          <p:cNvSpPr txBox="1">
            <a:spLocks/>
          </p:cNvSpPr>
          <p:nvPr/>
        </p:nvSpPr>
        <p:spPr>
          <a:xfrm>
            <a:off x="2175881" y="1592518"/>
            <a:ext cx="3374681" cy="610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20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pPr algn="r" rtl="1"/>
            <a:r>
              <a:rPr lang="ar-SA" sz="2400" b="1" dirty="0">
                <a:latin typeface="Traditional Arabic" panose="02020603050405020304" pitchFamily="18" charset="-78"/>
                <a:cs typeface="Traditional Arabic" panose="02020603050405020304" pitchFamily="18" charset="-78"/>
              </a:rPr>
              <a:t>رابعا: تحديد طبيعة وخصائص الأفراد :</a:t>
            </a:r>
            <a:endParaRPr lang="fr-FR" sz="2400" b="1" dirty="0">
              <a:latin typeface="Traditional Arabic" panose="02020603050405020304" pitchFamily="18" charset="-78"/>
              <a:cs typeface="Traditional Arabic" panose="02020603050405020304" pitchFamily="18" charset="-78"/>
            </a:endParaRPr>
          </a:p>
        </p:txBody>
      </p:sp>
      <p:sp>
        <p:nvSpPr>
          <p:cNvPr id="7" name="Text Placeholder 3"/>
          <p:cNvSpPr txBox="1">
            <a:spLocks/>
          </p:cNvSpPr>
          <p:nvPr/>
        </p:nvSpPr>
        <p:spPr>
          <a:xfrm>
            <a:off x="7118252" y="1587352"/>
            <a:ext cx="4401617" cy="610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20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pPr algn="r" rtl="1"/>
            <a:r>
              <a:rPr lang="ar-SA" sz="2400" b="1" dirty="0">
                <a:latin typeface="Traditional Arabic" panose="02020603050405020304" pitchFamily="18" charset="-78"/>
                <a:cs typeface="Traditional Arabic" panose="02020603050405020304" pitchFamily="18" charset="-78"/>
              </a:rPr>
              <a:t>ثالثا: تحديد الإطار النظري للمتغيرات المعنية بالقياس</a:t>
            </a:r>
            <a:endParaRPr lang="fr-FR" sz="2400" b="1" dirty="0">
              <a:latin typeface="Traditional Arabic" panose="02020603050405020304" pitchFamily="18" charset="-78"/>
              <a:cs typeface="Traditional Arabic" panose="02020603050405020304" pitchFamily="18" charset="-78"/>
            </a:endParaRPr>
          </a:p>
        </p:txBody>
      </p:sp>
      <p:sp>
        <p:nvSpPr>
          <p:cNvPr id="8" name="Text Placeholder 3"/>
          <p:cNvSpPr txBox="1">
            <a:spLocks/>
          </p:cNvSpPr>
          <p:nvPr/>
        </p:nvSpPr>
        <p:spPr>
          <a:xfrm>
            <a:off x="7230793" y="2293472"/>
            <a:ext cx="4289076" cy="610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20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pPr algn="r" rtl="1"/>
            <a:r>
              <a:rPr lang="ar-SA" sz="2400" b="1" dirty="0">
                <a:latin typeface="Traditional Arabic" panose="02020603050405020304" pitchFamily="18" charset="-78"/>
                <a:cs typeface="Traditional Arabic" panose="02020603050405020304" pitchFamily="18" charset="-78"/>
              </a:rPr>
              <a:t>خامسا: تحديد الأبعاد الفرعية للخاصية المقاسة:</a:t>
            </a:r>
            <a:endParaRPr lang="fr-FR" sz="2400" b="1" dirty="0">
              <a:latin typeface="Traditional Arabic" panose="02020603050405020304" pitchFamily="18" charset="-78"/>
              <a:cs typeface="Traditional Arabic" panose="02020603050405020304" pitchFamily="18" charset="-78"/>
            </a:endParaRPr>
          </a:p>
        </p:txBody>
      </p:sp>
      <p:sp>
        <p:nvSpPr>
          <p:cNvPr id="9" name="Text Placeholder 3"/>
          <p:cNvSpPr txBox="1">
            <a:spLocks/>
          </p:cNvSpPr>
          <p:nvPr/>
        </p:nvSpPr>
        <p:spPr>
          <a:xfrm>
            <a:off x="930892" y="2293472"/>
            <a:ext cx="4612636" cy="610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20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pPr algn="r" rtl="1"/>
            <a:r>
              <a:rPr lang="ar-SA" sz="2400" b="1" dirty="0">
                <a:latin typeface="Traditional Arabic" panose="02020603050405020304" pitchFamily="18" charset="-78"/>
                <a:cs typeface="Traditional Arabic" panose="02020603050405020304" pitchFamily="18" charset="-78"/>
              </a:rPr>
              <a:t>سادسا: تحديد الشكل الأمثل للمقياس وطرق التطبيق:</a:t>
            </a:r>
            <a:endParaRPr lang="fr-FR" sz="2400" b="1" dirty="0">
              <a:latin typeface="Traditional Arabic" panose="02020603050405020304" pitchFamily="18" charset="-78"/>
              <a:cs typeface="Traditional Arabic" panose="02020603050405020304" pitchFamily="18" charset="-78"/>
            </a:endParaRPr>
          </a:p>
        </p:txBody>
      </p:sp>
      <p:sp>
        <p:nvSpPr>
          <p:cNvPr id="11" name="Text Placeholder 3"/>
          <p:cNvSpPr txBox="1">
            <a:spLocks/>
          </p:cNvSpPr>
          <p:nvPr/>
        </p:nvSpPr>
        <p:spPr>
          <a:xfrm>
            <a:off x="5958593" y="2916015"/>
            <a:ext cx="5569239" cy="610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20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pPr algn="r" rtl="1"/>
            <a:r>
              <a:rPr lang="ar-SA" sz="2400" b="1" dirty="0">
                <a:latin typeface="Traditional Arabic" panose="02020603050405020304" pitchFamily="18" charset="-78"/>
                <a:cs typeface="Traditional Arabic" panose="02020603050405020304" pitchFamily="18" charset="-78"/>
              </a:rPr>
              <a:t>سابعا: حصر المقاييس المتاحة التي تستهدف قياس الخاصية نفسها:</a:t>
            </a:r>
            <a:endParaRPr lang="fr-FR" sz="2400" b="1" dirty="0">
              <a:latin typeface="Traditional Arabic" panose="02020603050405020304" pitchFamily="18" charset="-78"/>
              <a:cs typeface="Traditional Arabic" panose="02020603050405020304" pitchFamily="18" charset="-78"/>
            </a:endParaRPr>
          </a:p>
        </p:txBody>
      </p:sp>
      <p:sp>
        <p:nvSpPr>
          <p:cNvPr id="12" name="Text Placeholder 3"/>
          <p:cNvSpPr txBox="1">
            <a:spLocks/>
          </p:cNvSpPr>
          <p:nvPr/>
        </p:nvSpPr>
        <p:spPr>
          <a:xfrm>
            <a:off x="2601820" y="2915676"/>
            <a:ext cx="2854172" cy="610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20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pPr algn="r" rtl="1"/>
            <a:r>
              <a:rPr lang="ar-SA" sz="2400" b="1" dirty="0">
                <a:latin typeface="Traditional Arabic" panose="02020603050405020304" pitchFamily="18" charset="-78"/>
                <a:cs typeface="Traditional Arabic" panose="02020603050405020304" pitchFamily="18" charset="-78"/>
              </a:rPr>
              <a:t>ثامنا: الصياغة الفعلية للوحدات</a:t>
            </a:r>
            <a:endParaRPr lang="fr-FR" sz="2400" b="1" dirty="0">
              <a:latin typeface="Traditional Arabic" panose="02020603050405020304" pitchFamily="18" charset="-78"/>
              <a:cs typeface="Traditional Arabic" panose="02020603050405020304" pitchFamily="18" charset="-78"/>
            </a:endParaRPr>
          </a:p>
        </p:txBody>
      </p:sp>
      <p:sp>
        <p:nvSpPr>
          <p:cNvPr id="13" name="Text Placeholder 3"/>
          <p:cNvSpPr txBox="1">
            <a:spLocks/>
          </p:cNvSpPr>
          <p:nvPr/>
        </p:nvSpPr>
        <p:spPr>
          <a:xfrm>
            <a:off x="7849772" y="3604958"/>
            <a:ext cx="3663136" cy="610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20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pPr algn="r" rtl="1"/>
            <a:r>
              <a:rPr lang="ar-SA" sz="2400" b="1" dirty="0">
                <a:latin typeface="Traditional Arabic" panose="02020603050405020304" pitchFamily="18" charset="-78"/>
                <a:cs typeface="Traditional Arabic" panose="02020603050405020304" pitchFamily="18" charset="-78"/>
              </a:rPr>
              <a:t>تاسعا: تحديد شكل الاستجابة:</a:t>
            </a:r>
            <a:endParaRPr lang="fr-FR" sz="2400" b="1" dirty="0">
              <a:latin typeface="Traditional Arabic" panose="02020603050405020304" pitchFamily="18" charset="-78"/>
              <a:cs typeface="Traditional Arabic" panose="02020603050405020304" pitchFamily="18" charset="-78"/>
            </a:endParaRPr>
          </a:p>
        </p:txBody>
      </p:sp>
      <p:sp>
        <p:nvSpPr>
          <p:cNvPr id="14" name="Text Placeholder 3"/>
          <p:cNvSpPr txBox="1">
            <a:spLocks/>
          </p:cNvSpPr>
          <p:nvPr/>
        </p:nvSpPr>
        <p:spPr>
          <a:xfrm>
            <a:off x="2337664" y="3604958"/>
            <a:ext cx="3205864" cy="610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20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pPr algn="r" rtl="1"/>
            <a:r>
              <a:rPr lang="ar-SA" sz="2400" b="1" dirty="0">
                <a:latin typeface="Traditional Arabic" panose="02020603050405020304" pitchFamily="18" charset="-78"/>
                <a:cs typeface="Traditional Arabic" panose="02020603050405020304" pitchFamily="18" charset="-78"/>
              </a:rPr>
              <a:t>عاشرا: صياغة تعليمات المقياس:</a:t>
            </a:r>
            <a:endParaRPr lang="fr-FR" sz="2400" b="1" dirty="0">
              <a:latin typeface="Traditional Arabic" panose="02020603050405020304" pitchFamily="18" charset="-78"/>
              <a:cs typeface="Traditional Arabic" panose="02020603050405020304" pitchFamily="18" charset="-78"/>
            </a:endParaRPr>
          </a:p>
        </p:txBody>
      </p:sp>
      <p:sp>
        <p:nvSpPr>
          <p:cNvPr id="16" name="Text Placeholder 3"/>
          <p:cNvSpPr txBox="1">
            <a:spLocks/>
          </p:cNvSpPr>
          <p:nvPr/>
        </p:nvSpPr>
        <p:spPr>
          <a:xfrm>
            <a:off x="7441809" y="4283262"/>
            <a:ext cx="4086023" cy="610772"/>
          </a:xfrm>
          <a:prstGeom prst="rect">
            <a:avLst/>
          </a:prstGeom>
        </p:spPr>
        <p:txBody>
          <a:bodyPr vert="horz" lIns="91440" tIns="45720" rIns="91440" bIns="45720" rtlCol="0" anchor="t">
            <a:normAutofit fontScale="92500"/>
          </a:bodyPr>
          <a:lstStyle>
            <a:lvl1pPr marL="0" indent="0" algn="l" defTabSz="457200" rtl="0" eaLnBrk="1" latinLnBrk="0" hangingPunct="1">
              <a:spcBef>
                <a:spcPts val="1000"/>
              </a:spcBef>
              <a:spcAft>
                <a:spcPts val="0"/>
              </a:spcAft>
              <a:buClr>
                <a:schemeClr val="accent1"/>
              </a:buClr>
              <a:buFont typeface="Wingdings 3" charset="2"/>
              <a:buNone/>
              <a:defRPr sz="20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pPr algn="r" rtl="1"/>
            <a:r>
              <a:rPr lang="ar-SA" sz="2400" b="1" dirty="0">
                <a:latin typeface="Traditional Arabic" panose="02020603050405020304" pitchFamily="18" charset="-78"/>
                <a:cs typeface="Traditional Arabic" panose="02020603050405020304" pitchFamily="18" charset="-78"/>
              </a:rPr>
              <a:t>إحدى عشر: التدقيق اللغوي للبنود والتعليمات:</a:t>
            </a:r>
            <a:endParaRPr lang="fr-FR" sz="2400" b="1" dirty="0">
              <a:latin typeface="Traditional Arabic" panose="02020603050405020304" pitchFamily="18" charset="-78"/>
              <a:cs typeface="Traditional Arabic" panose="02020603050405020304" pitchFamily="18" charset="-78"/>
            </a:endParaRPr>
          </a:p>
        </p:txBody>
      </p:sp>
      <p:sp>
        <p:nvSpPr>
          <p:cNvPr id="17" name="Text Placeholder 3"/>
          <p:cNvSpPr txBox="1">
            <a:spLocks/>
          </p:cNvSpPr>
          <p:nvPr/>
        </p:nvSpPr>
        <p:spPr>
          <a:xfrm>
            <a:off x="543105" y="4283262"/>
            <a:ext cx="5000423" cy="610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20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pPr algn="r" rtl="1"/>
            <a:r>
              <a:rPr lang="ar-SA" sz="2400" b="1" dirty="0">
                <a:latin typeface="Traditional Arabic" panose="02020603050405020304" pitchFamily="18" charset="-78"/>
                <a:cs typeface="Traditional Arabic" panose="02020603050405020304" pitchFamily="18" charset="-78"/>
              </a:rPr>
              <a:t>أثنى عشر: عرض المقياس على المتخصصين في المجال:</a:t>
            </a:r>
            <a:endParaRPr lang="fr-FR" sz="2400" b="1" dirty="0">
              <a:latin typeface="Traditional Arabic" panose="02020603050405020304" pitchFamily="18" charset="-78"/>
              <a:cs typeface="Traditional Arabic" panose="02020603050405020304" pitchFamily="18" charset="-78"/>
            </a:endParaRPr>
          </a:p>
        </p:txBody>
      </p:sp>
      <p:sp>
        <p:nvSpPr>
          <p:cNvPr id="19" name="Text Placeholder 3"/>
          <p:cNvSpPr txBox="1">
            <a:spLocks/>
          </p:cNvSpPr>
          <p:nvPr/>
        </p:nvSpPr>
        <p:spPr>
          <a:xfrm>
            <a:off x="7441809" y="5012541"/>
            <a:ext cx="4086023" cy="610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20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pPr algn="r" rtl="1"/>
            <a:r>
              <a:rPr lang="ar-SA" sz="2400" b="1" dirty="0">
                <a:latin typeface="Traditional Arabic" panose="02020603050405020304" pitchFamily="18" charset="-78"/>
                <a:cs typeface="Traditional Arabic" panose="02020603050405020304" pitchFamily="18" charset="-78"/>
              </a:rPr>
              <a:t>ثالث عشر: التجربة الاستطلاعية الأولى:</a:t>
            </a:r>
            <a:endParaRPr lang="fr-FR" sz="2400" b="1" dirty="0">
              <a:latin typeface="Traditional Arabic" panose="02020603050405020304" pitchFamily="18" charset="-78"/>
              <a:cs typeface="Traditional Arabic" panose="02020603050405020304" pitchFamily="18" charset="-78"/>
            </a:endParaRPr>
          </a:p>
        </p:txBody>
      </p:sp>
      <p:sp>
        <p:nvSpPr>
          <p:cNvPr id="20" name="Text Placeholder 3"/>
          <p:cNvSpPr txBox="1">
            <a:spLocks/>
          </p:cNvSpPr>
          <p:nvPr/>
        </p:nvSpPr>
        <p:spPr>
          <a:xfrm>
            <a:off x="829149" y="5012541"/>
            <a:ext cx="4626843" cy="610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20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pPr algn="r" rtl="1"/>
            <a:r>
              <a:rPr lang="ar-SA" sz="2400" b="1" dirty="0">
                <a:latin typeface="Traditional Arabic" panose="02020603050405020304" pitchFamily="18" charset="-78"/>
                <a:cs typeface="Traditional Arabic" panose="02020603050405020304" pitchFamily="18" charset="-78"/>
              </a:rPr>
              <a:t>رابع عشر: التجربة الاستطلاعية الثانية:</a:t>
            </a:r>
            <a:endParaRPr lang="fr-FR" sz="2400" b="1" dirty="0">
              <a:latin typeface="Traditional Arabic" panose="02020603050405020304" pitchFamily="18" charset="-78"/>
              <a:cs typeface="Traditional Arabic" panose="02020603050405020304" pitchFamily="18" charset="-78"/>
            </a:endParaRPr>
          </a:p>
        </p:txBody>
      </p:sp>
      <p:sp>
        <p:nvSpPr>
          <p:cNvPr id="21" name="Text Placeholder 3"/>
          <p:cNvSpPr txBox="1">
            <a:spLocks/>
          </p:cNvSpPr>
          <p:nvPr/>
        </p:nvSpPr>
        <p:spPr>
          <a:xfrm>
            <a:off x="7179921" y="5690845"/>
            <a:ext cx="4390821" cy="610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20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pPr algn="r" rtl="1"/>
            <a:r>
              <a:rPr lang="ar-SA" sz="2400" b="1" dirty="0">
                <a:latin typeface="Traditional Arabic" panose="02020603050405020304" pitchFamily="18" charset="-78"/>
                <a:cs typeface="Traditional Arabic" panose="02020603050405020304" pitchFamily="18" charset="-78"/>
              </a:rPr>
              <a:t>خامس عشر: عينة التقنين الأساسية:</a:t>
            </a:r>
            <a:endParaRPr lang="fr-FR" sz="2400" b="1" dirty="0">
              <a:latin typeface="Traditional Arabic" panose="02020603050405020304" pitchFamily="18" charset="-78"/>
              <a:cs typeface="Traditional Arabic" panose="02020603050405020304" pitchFamily="18" charset="-78"/>
            </a:endParaRPr>
          </a:p>
        </p:txBody>
      </p:sp>
      <p:sp>
        <p:nvSpPr>
          <p:cNvPr id="22" name="Text Placeholder 3"/>
          <p:cNvSpPr txBox="1">
            <a:spLocks/>
          </p:cNvSpPr>
          <p:nvPr/>
        </p:nvSpPr>
        <p:spPr>
          <a:xfrm>
            <a:off x="829149" y="5690845"/>
            <a:ext cx="4714379" cy="610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20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pPr algn="r" rtl="1"/>
            <a:r>
              <a:rPr lang="ar-SA" sz="2400" b="1" dirty="0">
                <a:latin typeface="Traditional Arabic" panose="02020603050405020304" pitchFamily="18" charset="-78"/>
                <a:cs typeface="Traditional Arabic" panose="02020603050405020304" pitchFamily="18" charset="-78"/>
              </a:rPr>
              <a:t>سادس عشر: الصعوبات التي واجهت مصمم المقياس:</a:t>
            </a:r>
            <a:endParaRPr lang="fr-FR" sz="2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149633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ircle(in)">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ircle(in)">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Effect transition="in" filter="circle(in)">
                                      <p:cBhvr>
                                        <p:cTn id="32" dur="2000"/>
                                        <p:tgtEl>
                                          <p:spTgt spid="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circle(in)">
                                      <p:cBhvr>
                                        <p:cTn id="37" dur="20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circle(in)">
                                      <p:cBhvr>
                                        <p:cTn id="42" dur="20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circle(in)">
                                      <p:cBhvr>
                                        <p:cTn id="47" dur="20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circle(in)">
                                      <p:cBhvr>
                                        <p:cTn id="52" dur="20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circle(in)">
                                      <p:cBhvr>
                                        <p:cTn id="57" dur="20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circle(in)">
                                      <p:cBhvr>
                                        <p:cTn id="62" dur="20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circle(in)">
                                      <p:cBhvr>
                                        <p:cTn id="67" dur="2000"/>
                                        <p:tgtEl>
                                          <p:spTgt spid="19"/>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circle(in)">
                                      <p:cBhvr>
                                        <p:cTn id="72" dur="2000"/>
                                        <p:tgtEl>
                                          <p:spTgt spid="20"/>
                                        </p:tgtEl>
                                      </p:cBhvr>
                                    </p:animEffect>
                                  </p:childTnLst>
                                </p:cTn>
                              </p:par>
                            </p:childTnLst>
                          </p:cTn>
                        </p:par>
                      </p:childTnLst>
                    </p:cTn>
                  </p:par>
                  <p:par>
                    <p:cTn id="73" fill="hold">
                      <p:stCondLst>
                        <p:cond delay="indefinite"/>
                      </p:stCondLst>
                      <p:childTnLst>
                        <p:par>
                          <p:cTn id="74" fill="hold">
                            <p:stCondLst>
                              <p:cond delay="0"/>
                            </p:stCondLst>
                            <p:childTnLst>
                              <p:par>
                                <p:cTn id="75" presetID="6" presetClass="entr" presetSubtype="16" fill="hold" grpId="0" nodeType="click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circle(in)">
                                      <p:cBhvr>
                                        <p:cTn id="77" dur="2000"/>
                                        <p:tgtEl>
                                          <p:spTgt spid="21"/>
                                        </p:tgtEl>
                                      </p:cBhvr>
                                    </p:animEffect>
                                  </p:childTnLst>
                                </p:cTn>
                              </p:par>
                            </p:childTnLst>
                          </p:cTn>
                        </p:par>
                      </p:childTnLst>
                    </p:cTn>
                  </p:par>
                  <p:par>
                    <p:cTn id="78" fill="hold">
                      <p:stCondLst>
                        <p:cond delay="indefinite"/>
                      </p:stCondLst>
                      <p:childTnLst>
                        <p:par>
                          <p:cTn id="79" fill="hold">
                            <p:stCondLst>
                              <p:cond delay="0"/>
                            </p:stCondLst>
                            <p:childTnLst>
                              <p:par>
                                <p:cTn id="80" presetID="6" presetClass="entr" presetSubtype="16" fill="hold" grpId="0" nodeType="click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circle(in)">
                                      <p:cBhvr>
                                        <p:cTn id="82"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P spid="6" grpId="0"/>
      <p:bldP spid="7" grpId="0"/>
      <p:bldP spid="8" grpId="0"/>
      <p:bldP spid="11" grpId="0"/>
      <p:bldP spid="12" grpId="0"/>
      <p:bldP spid="13" grpId="0"/>
      <p:bldP spid="14" grpId="0"/>
      <p:bldP spid="16" grpId="0"/>
      <p:bldP spid="17" grpId="0"/>
      <p:bldP spid="19" grpId="0"/>
      <p:bldP spid="20" grpId="0"/>
      <p:bldP spid="21" grpId="0"/>
      <p:bldP spid="2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77772" y="1561514"/>
            <a:ext cx="7512148" cy="450166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gn="just" defTabSz="457200" rtl="1">
              <a:spcBef>
                <a:spcPts val="1000"/>
              </a:spcBef>
              <a:buClr>
                <a:srgbClr val="353535"/>
              </a:buClr>
            </a:pPr>
            <a:r>
              <a:rPr lang="ar-SA" sz="2000" dirty="0">
                <a:solidFill>
                  <a:prstClr val="black">
                    <a:lumMod val="65000"/>
                    <a:lumOff val="35000"/>
                  </a:prstClr>
                </a:solidFill>
              </a:rPr>
              <a:t> </a:t>
            </a:r>
            <a:r>
              <a:rPr lang="ar-SA" sz="2800" b="1" dirty="0">
                <a:solidFill>
                  <a:schemeClr val="tx1"/>
                </a:solidFill>
                <a:latin typeface="Traditional Arabic" panose="02020603050405020304" pitchFamily="18" charset="-78"/>
                <a:cs typeface="Traditional Arabic" panose="02020603050405020304" pitchFamily="18" charset="-78"/>
              </a:rPr>
              <a:t>أولا: تحديد فكرة المقياس ومبررات تصميمه:</a:t>
            </a:r>
          </a:p>
          <a:p>
            <a:pPr lvl="0" algn="just" defTabSz="457200" rtl="1">
              <a:spcBef>
                <a:spcPts val="1000"/>
              </a:spcBef>
              <a:buClr>
                <a:srgbClr val="353535"/>
              </a:buClr>
            </a:pPr>
            <a:r>
              <a:rPr lang="ar-SA" sz="2800" b="1" dirty="0">
                <a:solidFill>
                  <a:srgbClr val="FF0000"/>
                </a:solidFill>
                <a:latin typeface="Traditional Arabic" panose="02020603050405020304" pitchFamily="18" charset="-78"/>
                <a:cs typeface="Traditional Arabic" panose="02020603050405020304" pitchFamily="18" charset="-78"/>
              </a:rPr>
              <a:t> </a:t>
            </a:r>
            <a:r>
              <a:rPr lang="ar-SA" sz="2800" dirty="0">
                <a:solidFill>
                  <a:prstClr val="black"/>
                </a:solidFill>
                <a:latin typeface="Traditional Arabic" panose="02020603050405020304" pitchFamily="18" charset="-78"/>
                <a:cs typeface="Traditional Arabic" panose="02020603050405020304" pitchFamily="18" charset="-78"/>
              </a:rPr>
              <a:t>تعد خطوة تحديد فكرة المقياس ومبررات تصميمه من أهم الخطوات وأولها نظرا لأنها تتيح للقائم بتصميم المقياس الوصول للمداخل والأفكار الرئيسية التي سوف يستند إليها في تصميمه، فعلى سبيل المثال قد تكون الفكرة التي تقف وراء المقياس جمع كافة الأعراض العصابية الموجودة بمراجع الطب النفسي في قائمة تساعد على التشخيص كما في مقياس “وودورث” الذي أطلق عليه اسم “صحيفة البيانات الشخصية” </a:t>
            </a:r>
            <a:r>
              <a:rPr lang="fr-FR" sz="2800" dirty="0" err="1">
                <a:solidFill>
                  <a:prstClr val="black"/>
                </a:solidFill>
                <a:latin typeface="Traditional Arabic" panose="02020603050405020304" pitchFamily="18" charset="-78"/>
                <a:cs typeface="Traditional Arabic" panose="02020603050405020304" pitchFamily="18" charset="-78"/>
              </a:rPr>
              <a:t>Personal</a:t>
            </a:r>
            <a:r>
              <a:rPr lang="fr-FR" sz="2800" dirty="0">
                <a:solidFill>
                  <a:prstClr val="black"/>
                </a:solidFill>
                <a:latin typeface="Traditional Arabic" panose="02020603050405020304" pitchFamily="18" charset="-78"/>
                <a:cs typeface="Traditional Arabic" panose="02020603050405020304" pitchFamily="18" charset="-78"/>
              </a:rPr>
              <a:t> Data </a:t>
            </a:r>
            <a:r>
              <a:rPr lang="fr-FR" sz="2800" dirty="0" err="1">
                <a:solidFill>
                  <a:prstClr val="black"/>
                </a:solidFill>
                <a:latin typeface="Traditional Arabic" panose="02020603050405020304" pitchFamily="18" charset="-78"/>
                <a:cs typeface="Traditional Arabic" panose="02020603050405020304" pitchFamily="18" charset="-78"/>
              </a:rPr>
              <a:t>Sheet</a:t>
            </a:r>
            <a:r>
              <a:rPr lang="fr-FR" sz="2800" dirty="0">
                <a:solidFill>
                  <a:prstClr val="black"/>
                </a:solidFill>
                <a:latin typeface="Traditional Arabic" panose="02020603050405020304" pitchFamily="18" charset="-78"/>
                <a:cs typeface="Traditional Arabic" panose="02020603050405020304" pitchFamily="18" charset="-78"/>
              </a:rPr>
              <a:t> ، </a:t>
            </a:r>
            <a:r>
              <a:rPr lang="ar-SA" sz="2800" dirty="0">
                <a:solidFill>
                  <a:prstClr val="black"/>
                </a:solidFill>
                <a:latin typeface="Traditional Arabic" panose="02020603050405020304" pitchFamily="18" charset="-78"/>
                <a:cs typeface="Traditional Arabic" panose="02020603050405020304" pitchFamily="18" charset="-78"/>
              </a:rPr>
              <a:t>والذي كان من مبررات تصميمه سرعة تحديد الأفراد ذوي الاضطرابات العصابية من المتقدمين للجيش الأمريكي حيث تستغرق المقابلة وقت أطول.</a:t>
            </a:r>
          </a:p>
        </p:txBody>
      </p:sp>
    </p:spTree>
    <p:extLst>
      <p:ext uri="{BB962C8B-B14F-4D97-AF65-F5344CB8AC3E}">
        <p14:creationId xmlns:p14="http://schemas.microsoft.com/office/powerpoint/2010/main" val="375916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768" y="689317"/>
            <a:ext cx="9972433" cy="5458266"/>
          </a:xfrm>
        </p:spPr>
        <p:txBody>
          <a:bodyPr/>
          <a:lstStyle/>
          <a:p>
            <a:endParaRPr lang="fr-FR" dirty="0"/>
          </a:p>
        </p:txBody>
      </p:sp>
      <p:sp>
        <p:nvSpPr>
          <p:cNvPr id="4" name="Rounded Rectangle 3"/>
          <p:cNvSpPr/>
          <p:nvPr/>
        </p:nvSpPr>
        <p:spPr>
          <a:xfrm>
            <a:off x="1638885" y="689317"/>
            <a:ext cx="9508198" cy="57396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dirty="0">
                <a:solidFill>
                  <a:srgbClr val="FF0000"/>
                </a:solidFill>
                <a:latin typeface="Traditional Arabic" panose="02020603050405020304" pitchFamily="18" charset="-78"/>
                <a:cs typeface="Traditional Arabic" panose="02020603050405020304" pitchFamily="18" charset="-78"/>
              </a:rPr>
              <a:t>ثانيا: تحديد هدف المقياس:</a:t>
            </a:r>
          </a:p>
          <a:p>
            <a:pPr algn="ctr"/>
            <a:r>
              <a:rPr lang="ar-SA" sz="2800" dirty="0">
                <a:latin typeface="Traditional Arabic" panose="02020603050405020304" pitchFamily="18" charset="-78"/>
                <a:cs typeface="Traditional Arabic" panose="02020603050405020304" pitchFamily="18" charset="-78"/>
              </a:rPr>
              <a:t>تقوم هذه الخطوة بدور الموجه الذي يعين مصمم المقياس خلال الخطوات التالية على إعداد مقياسا يفي بالغرض المطلوب، ويقصد بتلك الخطوة تحديد الخدمة المطلوب من المقياس أن يقدمها، أو الهدف المراد تحقيقه من وراء المقياس، وتنقسم تلك الأهداف إلى نوعين هما:</a:t>
            </a:r>
          </a:p>
          <a:p>
            <a:pPr algn="ctr"/>
            <a:r>
              <a:rPr lang="ar-SA" sz="2800" b="1" dirty="0">
                <a:solidFill>
                  <a:srgbClr val="FFFF00"/>
                </a:solidFill>
                <a:latin typeface="Traditional Arabic" panose="02020603050405020304" pitchFamily="18" charset="-78"/>
                <a:cs typeface="Traditional Arabic" panose="02020603050405020304" pitchFamily="18" charset="-78"/>
              </a:rPr>
              <a:t>أ- أهداف عامة مثل:</a:t>
            </a:r>
          </a:p>
          <a:p>
            <a:pPr algn="ctr"/>
            <a:r>
              <a:rPr lang="ar-SA" sz="2800" dirty="0">
                <a:latin typeface="Traditional Arabic" panose="02020603050405020304" pitchFamily="18" charset="-78"/>
                <a:cs typeface="Traditional Arabic" panose="02020603050405020304" pitchFamily="18" charset="-78"/>
              </a:rPr>
              <a:t>1)سد عجز في الأدوات التي تتصدى لقياس الخاصية المراد قياسها.</a:t>
            </a:r>
          </a:p>
          <a:p>
            <a:pPr algn="ctr"/>
            <a:r>
              <a:rPr lang="ar-SA" sz="2800" dirty="0">
                <a:latin typeface="Traditional Arabic" panose="02020603050405020304" pitchFamily="18" charset="-78"/>
                <a:cs typeface="Traditional Arabic" panose="02020603050405020304" pitchFamily="18" charset="-78"/>
              </a:rPr>
              <a:t>2)التأكد من مدى فعالية نظرية ما.</a:t>
            </a:r>
          </a:p>
          <a:p>
            <a:pPr algn="ctr"/>
            <a:r>
              <a:rPr lang="ar-SA" sz="2800" dirty="0">
                <a:latin typeface="Traditional Arabic" panose="02020603050405020304" pitchFamily="18" charset="-78"/>
                <a:cs typeface="Traditional Arabic" panose="02020603050405020304" pitchFamily="18" charset="-78"/>
              </a:rPr>
              <a:t>3)التعرف على درجة امتلاك الأفراد لخاصية ما.</a:t>
            </a:r>
          </a:p>
          <a:p>
            <a:pPr algn="ctr"/>
            <a:r>
              <a:rPr lang="ar-SA" sz="2800" b="1" dirty="0">
                <a:solidFill>
                  <a:srgbClr val="FFFF00"/>
                </a:solidFill>
                <a:latin typeface="Traditional Arabic" panose="02020603050405020304" pitchFamily="18" charset="-78"/>
                <a:cs typeface="Traditional Arabic" panose="02020603050405020304" pitchFamily="18" charset="-78"/>
              </a:rPr>
              <a:t>ب- أهداف خاصة مثل:</a:t>
            </a:r>
          </a:p>
          <a:p>
            <a:pPr algn="ctr"/>
            <a:r>
              <a:rPr lang="ar-SA" sz="2800" dirty="0">
                <a:latin typeface="Traditional Arabic" panose="02020603050405020304" pitchFamily="18" charset="-78"/>
                <a:cs typeface="Traditional Arabic" panose="02020603050405020304" pitchFamily="18" charset="-78"/>
              </a:rPr>
              <a:t>1)الاستخدام بغرض الاختيار أو التوجيه المهني أو التعليمي.</a:t>
            </a:r>
          </a:p>
          <a:p>
            <a:pPr algn="ctr"/>
            <a:r>
              <a:rPr lang="ar-SA" sz="2800" dirty="0">
                <a:latin typeface="Traditional Arabic" panose="02020603050405020304" pitchFamily="18" charset="-78"/>
                <a:cs typeface="Traditional Arabic" panose="02020603050405020304" pitchFamily="18" charset="-78"/>
              </a:rPr>
              <a:t>2)الاستخدام بغرض التشخيص.</a:t>
            </a:r>
          </a:p>
          <a:p>
            <a:pPr algn="ctr"/>
            <a:r>
              <a:rPr lang="ar-SA" sz="2800" dirty="0">
                <a:latin typeface="Traditional Arabic" panose="02020603050405020304" pitchFamily="18" charset="-78"/>
                <a:cs typeface="Traditional Arabic" panose="02020603050405020304" pitchFamily="18" charset="-78"/>
              </a:rPr>
              <a:t>3)الاستخدام بغرض التقويم.</a:t>
            </a:r>
          </a:p>
          <a:p>
            <a:pPr algn="ctr"/>
            <a:r>
              <a:rPr lang="ar-SA" sz="2800" dirty="0">
                <a:latin typeface="Traditional Arabic" panose="02020603050405020304" pitchFamily="18" charset="-78"/>
                <a:cs typeface="Traditional Arabic" panose="02020603050405020304" pitchFamily="18" charset="-78"/>
              </a:rPr>
              <a:t>4)الاستخدام بغرض اختبار الفروض العلمية كما يحدث في البحوث</a:t>
            </a:r>
            <a:endParaRPr lang="fr-FR" sz="28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723833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grpId="0" nodeType="clickEffect">
                                  <p:stCondLst>
                                    <p:cond delay="0"/>
                                  </p:stCondLst>
                                  <p:childTnLst>
                                    <p:animEffect transition="out" filter="wheel(1)">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617787" y="675248"/>
            <a:ext cx="9523826" cy="51065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dirty="0">
                <a:solidFill>
                  <a:srgbClr val="FFFF00"/>
                </a:solidFill>
                <a:latin typeface="Traditional Arabic" panose="02020603050405020304" pitchFamily="18" charset="-78"/>
                <a:cs typeface="Traditional Arabic" panose="02020603050405020304" pitchFamily="18" charset="-78"/>
              </a:rPr>
              <a:t>ثالثا:</a:t>
            </a:r>
            <a:r>
              <a:rPr lang="ar-SA" sz="4000" b="1" dirty="0">
                <a:solidFill>
                  <a:srgbClr val="FFFF00"/>
                </a:solidFill>
                <a:latin typeface="Traditional Arabic" panose="02020603050405020304" pitchFamily="18" charset="-78"/>
                <a:cs typeface="Traditional Arabic" panose="02020603050405020304" pitchFamily="18" charset="-78"/>
              </a:rPr>
              <a:t> </a:t>
            </a:r>
            <a:r>
              <a:rPr lang="ar-SA" sz="3200" b="1" dirty="0">
                <a:solidFill>
                  <a:srgbClr val="FFFF00"/>
                </a:solidFill>
                <a:latin typeface="Traditional Arabic" panose="02020603050405020304" pitchFamily="18" charset="-78"/>
                <a:cs typeface="Traditional Arabic" panose="02020603050405020304" pitchFamily="18" charset="-78"/>
              </a:rPr>
              <a:t>تحديد الإطار النظري للمتغيرات المعنية بالقياس:</a:t>
            </a:r>
          </a:p>
          <a:p>
            <a:pPr algn="just" rtl="1"/>
            <a:r>
              <a:rPr lang="ar-SA" sz="2400" dirty="0">
                <a:latin typeface="Traditional Arabic" panose="02020603050405020304" pitchFamily="18" charset="-78"/>
                <a:cs typeface="Traditional Arabic" panose="02020603050405020304" pitchFamily="18" charset="-78"/>
              </a:rPr>
              <a:t>لابد للخاصية المقاسة أن تستند إلى أساس نظري يبرر مشروعية تناولها ويعرفها، وقد يكون المقياس معد في الأصل للتأكد من مدى جدوى النظرية التي تفسر السمة أو الخاصية المقاسة، والنتيجة المستخلصة قد تفيد النظرية أو تعدلها، كما هو الحال بالنسبة لمقاييس القدرات الإبداعية التي صممت من أجل التحقق من نظرية “جيلفورد” </a:t>
            </a:r>
            <a:r>
              <a:rPr lang="fr-FR" sz="2400" dirty="0" err="1">
                <a:latin typeface="Traditional Arabic" panose="02020603050405020304" pitchFamily="18" charset="-78"/>
                <a:cs typeface="Traditional Arabic" panose="02020603050405020304" pitchFamily="18" charset="-78"/>
              </a:rPr>
              <a:t>Guilford</a:t>
            </a:r>
            <a:r>
              <a:rPr lang="fr-FR" sz="2400" dirty="0">
                <a:latin typeface="Traditional Arabic" panose="02020603050405020304" pitchFamily="18" charset="-78"/>
                <a:cs typeface="Traditional Arabic" panose="02020603050405020304" pitchFamily="18" charset="-78"/>
              </a:rPr>
              <a:t> </a:t>
            </a:r>
            <a:r>
              <a:rPr lang="ar-SA" sz="2400" dirty="0">
                <a:latin typeface="Traditional Arabic" panose="02020603050405020304" pitchFamily="18" charset="-78"/>
                <a:cs typeface="Traditional Arabic" panose="02020603050405020304" pitchFamily="18" charset="-78"/>
              </a:rPr>
              <a:t>في الإبـداع (</a:t>
            </a:r>
            <a:r>
              <a:rPr lang="fr-FR" sz="2400" dirty="0" err="1">
                <a:latin typeface="Traditional Arabic" panose="02020603050405020304" pitchFamily="18" charset="-78"/>
                <a:cs typeface="Traditional Arabic" panose="02020603050405020304" pitchFamily="18" charset="-78"/>
              </a:rPr>
              <a:t>Guilford</a:t>
            </a:r>
            <a:r>
              <a:rPr lang="fr-FR" sz="2400" dirty="0">
                <a:latin typeface="Traditional Arabic" panose="02020603050405020304" pitchFamily="18" charset="-78"/>
                <a:cs typeface="Traditional Arabic" panose="02020603050405020304" pitchFamily="18" charset="-78"/>
              </a:rPr>
              <a:t>, 1954: 110 )،</a:t>
            </a:r>
            <a:r>
              <a:rPr lang="ar-SA" sz="2400" dirty="0">
                <a:latin typeface="Traditional Arabic" panose="02020603050405020304" pitchFamily="18" charset="-78"/>
                <a:cs typeface="Traditional Arabic" panose="02020603050405020304" pitchFamily="18" charset="-78"/>
              </a:rPr>
              <a:t> فضلا عن أن الاطلاع على الأطر النظرية للخاصية المستهدفة بالقياس قد يزود الباحث بالأهمية النسبية للعناصر الفرعية المكونة للخاصية، ومن ثم تمثل العناصر في بنود المقياس فيما بعد وفقا لتلك الأهمية.</a:t>
            </a:r>
            <a:endParaRPr lang="fr-FR" sz="24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727965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069145" y="520505"/>
            <a:ext cx="10084973" cy="174439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SA" sz="2800" b="1" dirty="0">
                <a:solidFill>
                  <a:srgbClr val="FF0000"/>
                </a:solidFill>
                <a:latin typeface="Traditional Arabic" panose="02020603050405020304" pitchFamily="18" charset="-78"/>
                <a:cs typeface="Traditional Arabic" panose="02020603050405020304" pitchFamily="18" charset="-78"/>
              </a:rPr>
              <a:t>رابعا: تحديد طبيعة وخصائص الأفراد :</a:t>
            </a:r>
          </a:p>
          <a:p>
            <a:pPr algn="r" rtl="1"/>
            <a:r>
              <a:rPr lang="ar-SA" sz="2800" b="1" dirty="0">
                <a:latin typeface="Traditional Arabic" panose="02020603050405020304" pitchFamily="18" charset="-78"/>
                <a:cs typeface="Traditional Arabic" panose="02020603050405020304" pitchFamily="18" charset="-78"/>
              </a:rPr>
              <a:t>تتعلق هذه الخطوة بضرورة تحديد طبيعة الأفراد الذين سوف يطبق عليهم المقياس، ونعني بطبيعة الأفراد أبرز الخصائص التي تميزهم، كالسن والجنس والتعليم والمستوى الاقتصادي والاجتماعي…الخ، ويستوجب الأمر توضيح مبررات اختيار الأفراد المستهدفين بالقياس</a:t>
            </a:r>
            <a:r>
              <a:rPr lang="ar-SA" sz="2800" dirty="0">
                <a:latin typeface="Traditional Arabic" panose="02020603050405020304" pitchFamily="18" charset="-78"/>
                <a:cs typeface="Traditional Arabic" panose="02020603050405020304" pitchFamily="18" charset="-78"/>
              </a:rPr>
              <a:t>.</a:t>
            </a:r>
            <a:endParaRPr lang="fr-FR" sz="2800" dirty="0">
              <a:latin typeface="Traditional Arabic" panose="02020603050405020304" pitchFamily="18" charset="-78"/>
              <a:cs typeface="Traditional Arabic" panose="02020603050405020304" pitchFamily="18" charset="-78"/>
            </a:endParaRPr>
          </a:p>
        </p:txBody>
      </p:sp>
      <p:sp>
        <p:nvSpPr>
          <p:cNvPr id="5" name="Rounded Rectangle 4"/>
          <p:cNvSpPr/>
          <p:nvPr/>
        </p:nvSpPr>
        <p:spPr>
          <a:xfrm>
            <a:off x="2419643" y="2757267"/>
            <a:ext cx="8734475" cy="339031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SA" sz="2800" b="1" dirty="0">
                <a:solidFill>
                  <a:srgbClr val="FF0000"/>
                </a:solidFill>
                <a:latin typeface="Traditional Arabic" panose="02020603050405020304" pitchFamily="18" charset="-78"/>
                <a:cs typeface="Traditional Arabic" panose="02020603050405020304" pitchFamily="18" charset="-78"/>
              </a:rPr>
              <a:t>خامسا: تحديد الأبعاد الفرعية للخاصية المقاسة:</a:t>
            </a:r>
          </a:p>
          <a:p>
            <a:pPr algn="just" rtl="1"/>
            <a:r>
              <a:rPr lang="ar-SA" sz="2800" b="1" dirty="0">
                <a:solidFill>
                  <a:schemeClr val="tx1"/>
                </a:solidFill>
                <a:latin typeface="Traditional Arabic" panose="02020603050405020304" pitchFamily="18" charset="-78"/>
                <a:cs typeface="Traditional Arabic" panose="02020603050405020304" pitchFamily="18" charset="-78"/>
              </a:rPr>
              <a:t>قد تنقسم الخاصية المراد قياسها إلى مجموعة من الأبعاد الفرعية التي تشكل في مجموعها العام الدرجة الكلية للخاصية المقاسة كما هو الحال بالنسبة لمقاييس الذكاء، وتحديد هذه الأبعاد الفرعية تساعد مصمم المقياس وضع البنود وفقا للأهمية لكل بعد من هذه الأبعاد كما سبق وأسلفنا، ومن ثم يجب على الباحث تحديد تلك الأبعاد بدقة معرفا كل منها تعريفا إجرائيا محددا.</a:t>
            </a:r>
            <a:r>
              <a:rPr lang="ar-SA" sz="2800" dirty="0">
                <a:solidFill>
                  <a:schemeClr val="tx1"/>
                </a:solidFill>
                <a:latin typeface="Traditional Arabic" panose="02020603050405020304" pitchFamily="18" charset="-78"/>
                <a:cs typeface="Traditional Arabic" panose="02020603050405020304" pitchFamily="18" charset="-78"/>
              </a:rPr>
              <a:t>.</a:t>
            </a:r>
            <a:endParaRPr lang="fr-FR" sz="2800" dirty="0">
              <a:solidFill>
                <a:schemeClr val="tx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826875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0" nodeType="clickEffect">
                                  <p:stCondLst>
                                    <p:cond delay="0"/>
                                  </p:stCondLst>
                                  <p:childTnLst>
                                    <p:animEffect transition="out" filter="barn(inVertical)">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491176" y="253219"/>
            <a:ext cx="9888026" cy="35450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dirty="0">
                <a:solidFill>
                  <a:srgbClr val="FFFF00"/>
                </a:solidFill>
                <a:latin typeface="Traditional Arabic" panose="02020603050405020304" pitchFamily="18" charset="-78"/>
                <a:cs typeface="Traditional Arabic" panose="02020603050405020304" pitchFamily="18" charset="-78"/>
              </a:rPr>
              <a:t>سادسا: تحديد الشكل الأمثل للمقياس وطرق التطبيق:</a:t>
            </a:r>
          </a:p>
          <a:p>
            <a:pPr algn="r" rtl="1"/>
            <a:r>
              <a:rPr lang="ar-SA" sz="2800" dirty="0">
                <a:latin typeface="Traditional Arabic" panose="02020603050405020304" pitchFamily="18" charset="-78"/>
                <a:cs typeface="Traditional Arabic" panose="02020603050405020304" pitchFamily="18" charset="-78"/>
              </a:rPr>
              <a:t>بعد أن ينتهي الباحث من كل ما سبق عليه أن يختار الشكل الذي يراه مناسبا لمقياسه، بمعنى أن يحدد ما إذا كان الأنسب لمقياسه أن يكون من مقاييس أو اختبارات الورقة والقلم، أو المقاييس العملية، أو الإسقاطية…الخ، ويؤخذ في الاعتبار أيضا ما إذا كان المقياس سيطبق بصورة فردية أم جماعية.</a:t>
            </a:r>
            <a:endParaRPr lang="fr-FR" sz="2800" dirty="0">
              <a:latin typeface="Traditional Arabic" panose="02020603050405020304" pitchFamily="18" charset="-78"/>
              <a:cs typeface="Traditional Arabic" panose="02020603050405020304" pitchFamily="18" charset="-78"/>
            </a:endParaRPr>
          </a:p>
        </p:txBody>
      </p:sp>
      <p:sp>
        <p:nvSpPr>
          <p:cNvPr id="5" name="Rounded Rectangle 4"/>
          <p:cNvSpPr/>
          <p:nvPr/>
        </p:nvSpPr>
        <p:spPr>
          <a:xfrm>
            <a:off x="948789" y="4135901"/>
            <a:ext cx="10972800" cy="23915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dirty="0">
                <a:solidFill>
                  <a:srgbClr val="FFFF00"/>
                </a:solidFill>
                <a:latin typeface="Traditional Arabic" panose="02020603050405020304" pitchFamily="18" charset="-78"/>
                <a:cs typeface="Traditional Arabic" panose="02020603050405020304" pitchFamily="18" charset="-78"/>
              </a:rPr>
              <a:t>سابعا: حصر المقاييس المتاحة التي تستهدف قياس الخاصية نفسها:</a:t>
            </a:r>
          </a:p>
          <a:p>
            <a:pPr algn="ctr"/>
            <a:r>
              <a:rPr lang="ar-SA" sz="2800" dirty="0">
                <a:latin typeface="Traditional Arabic" panose="02020603050405020304" pitchFamily="18" charset="-78"/>
                <a:cs typeface="Traditional Arabic" panose="02020603050405020304" pitchFamily="18" charset="-78"/>
              </a:rPr>
              <a:t>وهي خطوة هامة من شأنها أن تحقق عديد من الفوائد الإجرائية من قبيل:</a:t>
            </a:r>
          </a:p>
          <a:p>
            <a:pPr algn="ctr"/>
            <a:r>
              <a:rPr lang="ar-SA" sz="2800" dirty="0">
                <a:latin typeface="Traditional Arabic" panose="02020603050405020304" pitchFamily="18" charset="-78"/>
                <a:cs typeface="Traditional Arabic" panose="02020603050405020304" pitchFamily="18" charset="-78"/>
              </a:rPr>
              <a:t>1)توضيح الشكل المعتاد لقياس الخاصية أو السمة، كأسلوب صياغة البنود، وطريقة التطبيق، وأسلوب التقدير…الخ.</a:t>
            </a:r>
          </a:p>
          <a:p>
            <a:pPr algn="ctr"/>
            <a:r>
              <a:rPr lang="ar-SA" sz="2800" dirty="0">
                <a:latin typeface="Traditional Arabic" panose="02020603050405020304" pitchFamily="18" charset="-78"/>
                <a:cs typeface="Traditional Arabic" panose="02020603050405020304" pitchFamily="18" charset="-78"/>
              </a:rPr>
              <a:t>2)توضيح الأبعاد الفرعية للخاصية المقاسة.</a:t>
            </a:r>
          </a:p>
          <a:p>
            <a:pPr algn="ctr"/>
            <a:r>
              <a:rPr lang="ar-SA" sz="2800" dirty="0">
                <a:latin typeface="Traditional Arabic" panose="02020603050405020304" pitchFamily="18" charset="-78"/>
                <a:cs typeface="Traditional Arabic" panose="02020603050405020304" pitchFamily="18" charset="-78"/>
              </a:rPr>
              <a:t>3)إمكانية اقتباس بعض البنود.</a:t>
            </a:r>
            <a:endParaRPr lang="fr-FR" sz="28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157878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7205" y="309489"/>
            <a:ext cx="10919657" cy="6006905"/>
          </a:xfrm>
        </p:spPr>
        <p:txBody>
          <a:bodyPr/>
          <a:lstStyle/>
          <a:p>
            <a:endParaRPr lang="fr-FR" dirty="0"/>
          </a:p>
        </p:txBody>
      </p:sp>
      <p:sp>
        <p:nvSpPr>
          <p:cNvPr id="4" name="Rounded Rectangle 3"/>
          <p:cNvSpPr/>
          <p:nvPr/>
        </p:nvSpPr>
        <p:spPr>
          <a:xfrm>
            <a:off x="2264898" y="506437"/>
            <a:ext cx="9270610" cy="55708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a:solidFill>
                  <a:srgbClr val="FFFF00"/>
                </a:solidFill>
                <a:latin typeface="Traditional Arabic" panose="02020603050405020304" pitchFamily="18" charset="-78"/>
                <a:cs typeface="Traditional Arabic" panose="02020603050405020304" pitchFamily="18" charset="-78"/>
              </a:rPr>
              <a:t>ثامنا: الصياغة الفعلية للوحدات:</a:t>
            </a:r>
          </a:p>
          <a:p>
            <a:pPr algn="ctr"/>
            <a:r>
              <a:rPr lang="ar-SA" sz="2800" dirty="0">
                <a:latin typeface="Traditional Arabic" panose="02020603050405020304" pitchFamily="18" charset="-78"/>
                <a:cs typeface="Traditional Arabic" panose="02020603050405020304" pitchFamily="18" charset="-78"/>
              </a:rPr>
              <a:t>أن أي مقياس يتم تصميمه يتكون في نهاية الأمر من مجموعة من الوحدات أو الفقرات، والواقع أنه ينبغي أن تختار كل وحدة بناء على دراسات نظرية وميدانية وتجريبية وإحصائية تثبت صلاحية الوحدة للقياس المقصود وتسمى هذه الدراسات التي تجرى على الوحدة بتحليل الوحدات </a:t>
            </a:r>
            <a:r>
              <a:rPr lang="fr-FR" sz="2800" dirty="0">
                <a:latin typeface="Traditional Arabic" panose="02020603050405020304" pitchFamily="18" charset="-78"/>
                <a:cs typeface="Traditional Arabic" panose="02020603050405020304" pitchFamily="18" charset="-78"/>
              </a:rPr>
              <a:t>Item </a:t>
            </a:r>
            <a:r>
              <a:rPr lang="fr-FR" sz="2800" dirty="0" err="1">
                <a:latin typeface="Traditional Arabic" panose="02020603050405020304" pitchFamily="18" charset="-78"/>
                <a:cs typeface="Traditional Arabic" panose="02020603050405020304" pitchFamily="18" charset="-78"/>
              </a:rPr>
              <a:t>Analysis</a:t>
            </a:r>
            <a:r>
              <a:rPr lang="fr-FR" sz="2800" dirty="0">
                <a:latin typeface="Traditional Arabic" panose="02020603050405020304" pitchFamily="18" charset="-78"/>
                <a:cs typeface="Traditional Arabic" panose="02020603050405020304" pitchFamily="18" charset="-78"/>
              </a:rPr>
              <a:t> ، </a:t>
            </a:r>
            <a:r>
              <a:rPr lang="ar-SA" sz="2800" dirty="0">
                <a:latin typeface="Traditional Arabic" panose="02020603050405020304" pitchFamily="18" charset="-78"/>
                <a:cs typeface="Traditional Arabic" panose="02020603050405020304" pitchFamily="18" charset="-78"/>
              </a:rPr>
              <a:t>بحيث تصبح من حيث شكلها وتكوينها وصعوبتها وصدقها وترتيبها في المقياس مناسبة وصالحة… فعلى سبيل المثال لو كنا بصدد تصميم مقياسا لذكاء أطفال ما قبل المدرسة فإن وحدة كهذه: (315 + 678 + 32.16 ) لا تصلح لأنها شديدة الصعوبة على هذا المستوى، وبالتالي لن تفرق بين الذكي والغبي، ولو وضعنا في نفس المقياس وحدة كهذه: هل تقلق كثيرا أثناء نومك بالليل؟ فإنها لا تصلح لأنها ليست صادقة في قياس الذكاء وإن كانت صادقة في قياس الشخصية… والدراسات الميدانية والتجريبية هي التي سوف تفصل في كل هذا، وبناء عليها سوف نحذف الوحدة أو نضعها كما هي في المقياس النهائي، بل ويتحدد ترتيبها أيضا في المقياس وفقا لصعوبتها</a:t>
            </a:r>
            <a:r>
              <a:rPr lang="ar-SA" sz="2800" dirty="0"/>
              <a:t>.</a:t>
            </a:r>
            <a:endParaRPr lang="fr-FR" sz="2800" dirty="0"/>
          </a:p>
        </p:txBody>
      </p:sp>
    </p:spTree>
    <p:extLst>
      <p:ext uri="{BB962C8B-B14F-4D97-AF65-F5344CB8AC3E}">
        <p14:creationId xmlns:p14="http://schemas.microsoft.com/office/powerpoint/2010/main" val="1361392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000"/>
                                        <p:tgtEl>
                                          <p:spTgt spid="4"/>
                                        </p:tgtEl>
                                        <p:attrNameLst>
                                          <p:attrName>ppt_w</p:attrName>
                                        </p:attrNameLst>
                                      </p:cBhvr>
                                      <p:tavLst>
                                        <p:tav tm="0">
                                          <p:val>
                                            <p:strVal val="ppt_w"/>
                                          </p:val>
                                        </p:tav>
                                        <p:tav tm="100000">
                                          <p:val>
                                            <p:fltVal val="0"/>
                                          </p:val>
                                        </p:tav>
                                      </p:tavLst>
                                    </p:anim>
                                    <p:anim calcmode="lin" valueType="num">
                                      <p:cBhvr>
                                        <p:cTn id="7" dur="1000"/>
                                        <p:tgtEl>
                                          <p:spTgt spid="4"/>
                                        </p:tgtEl>
                                        <p:attrNameLst>
                                          <p:attrName>ppt_h</p:attrName>
                                        </p:attrNameLst>
                                      </p:cBhvr>
                                      <p:tavLst>
                                        <p:tav tm="0">
                                          <p:val>
                                            <p:strVal val="ppt_h"/>
                                          </p:val>
                                        </p:tav>
                                        <p:tav tm="100000">
                                          <p:val>
                                            <p:fltVal val="0"/>
                                          </p:val>
                                        </p:tav>
                                      </p:tavLst>
                                    </p:anim>
                                    <p:anim calcmode="lin" valueType="num">
                                      <p:cBhvr>
                                        <p:cTn id="8" dur="1000"/>
                                        <p:tgtEl>
                                          <p:spTgt spid="4"/>
                                        </p:tgtEl>
                                        <p:attrNameLst>
                                          <p:attrName>style.rotation</p:attrName>
                                        </p:attrNameLst>
                                      </p:cBhvr>
                                      <p:tavLst>
                                        <p:tav tm="0">
                                          <p:val>
                                            <p:fltVal val="0"/>
                                          </p:val>
                                        </p:tav>
                                        <p:tav tm="100000">
                                          <p:val>
                                            <p:fltVal val="90"/>
                                          </p:val>
                                        </p:tav>
                                      </p:tavLst>
                                    </p:anim>
                                    <p:animEffect transition="out" filter="fade">
                                      <p:cBhvr>
                                        <p:cTn id="9" dur="1000"/>
                                        <p:tgtEl>
                                          <p:spTgt spid="4"/>
                                        </p:tgtEl>
                                      </p:cBhvr>
                                    </p:animEffect>
                                    <p:set>
                                      <p:cBhvr>
                                        <p:cTn id="10"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duotone>
              <a:schemeClr val="bg2">
                <a:shade val="45000"/>
                <a:satMod val="135000"/>
              </a:schemeClr>
              <a:prstClr val="white"/>
            </a:duotone>
            <a:lum/>
          </a:blip>
          <a:srcRect/>
          <a:tile tx="0" ty="0" sx="100000" sy="100000" flip="none" algn="tl"/>
        </a:blipFill>
        <a:effectLst/>
      </p:bgPr>
    </p:bg>
    <p:spTree>
      <p:nvGrpSpPr>
        <p:cNvPr id="1" name=""/>
        <p:cNvGrpSpPr/>
        <p:nvPr/>
      </p:nvGrpSpPr>
      <p:grpSpPr>
        <a:xfrm>
          <a:off x="0" y="0"/>
          <a:ext cx="0" cy="0"/>
          <a:chOff x="0" y="0"/>
          <a:chExt cx="0" cy="0"/>
        </a:xfrm>
      </p:grpSpPr>
      <p:sp>
        <p:nvSpPr>
          <p:cNvPr id="8" name="Rounded Rectangle 7"/>
          <p:cNvSpPr/>
          <p:nvPr/>
        </p:nvSpPr>
        <p:spPr>
          <a:xfrm>
            <a:off x="3002507" y="368489"/>
            <a:ext cx="6578221" cy="65509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b="1" dirty="0">
                <a:solidFill>
                  <a:srgbClr val="FFFF00"/>
                </a:solidFill>
                <a:latin typeface="Traditional Arabic" panose="02020603050405020304" pitchFamily="18" charset="-78"/>
                <a:cs typeface="Traditional Arabic" panose="02020603050405020304" pitchFamily="18" charset="-78"/>
              </a:rPr>
              <a:t>المباحث النظرية والتطبيقية لمجال القياس والتقويم</a:t>
            </a:r>
            <a:r>
              <a:rPr lang="ar-SA" sz="3600" b="1" dirty="0">
                <a:solidFill>
                  <a:srgbClr val="FFFF00"/>
                </a:solidFill>
              </a:rPr>
              <a:t> </a:t>
            </a:r>
            <a:endParaRPr lang="fr-FR" b="1" dirty="0">
              <a:solidFill>
                <a:srgbClr val="FFFF00"/>
              </a:solidFill>
            </a:endParaRPr>
          </a:p>
        </p:txBody>
      </p:sp>
      <p:grpSp>
        <p:nvGrpSpPr>
          <p:cNvPr id="3" name="Group 2"/>
          <p:cNvGrpSpPr/>
          <p:nvPr/>
        </p:nvGrpSpPr>
        <p:grpSpPr>
          <a:xfrm>
            <a:off x="968993" y="1234415"/>
            <a:ext cx="10743379" cy="1042416"/>
            <a:chOff x="968993" y="1234415"/>
            <a:chExt cx="10743379" cy="1042416"/>
          </a:xfrm>
        </p:grpSpPr>
        <p:sp>
          <p:nvSpPr>
            <p:cNvPr id="10" name="Bevel 9"/>
            <p:cNvSpPr/>
            <p:nvPr/>
          </p:nvSpPr>
          <p:spPr>
            <a:xfrm>
              <a:off x="9198593" y="1234415"/>
              <a:ext cx="2513779" cy="1042416"/>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rgbClr val="FFFF00"/>
                  </a:solidFill>
                  <a:latin typeface="Traditional Arabic" panose="02020603050405020304" pitchFamily="18" charset="-78"/>
                  <a:cs typeface="Traditional Arabic" panose="02020603050405020304" pitchFamily="18" charset="-78"/>
                </a:rPr>
                <a:t>أساسيات القياس والتقويم </a:t>
              </a:r>
              <a:endParaRPr lang="fr-FR" sz="2800" b="1" dirty="0">
                <a:solidFill>
                  <a:srgbClr val="FFFF00"/>
                </a:solidFill>
                <a:latin typeface="Traditional Arabic" panose="02020603050405020304" pitchFamily="18" charset="-78"/>
                <a:cs typeface="Traditional Arabic" panose="02020603050405020304" pitchFamily="18" charset="-78"/>
              </a:endParaRPr>
            </a:p>
          </p:txBody>
        </p:sp>
        <p:sp>
          <p:nvSpPr>
            <p:cNvPr id="17" name="Bevel 16"/>
            <p:cNvSpPr/>
            <p:nvPr/>
          </p:nvSpPr>
          <p:spPr>
            <a:xfrm>
              <a:off x="6455393" y="1234415"/>
              <a:ext cx="2513779" cy="1042416"/>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rgbClr val="FFFF00"/>
                  </a:solidFill>
                  <a:latin typeface="Traditional Arabic" panose="02020603050405020304" pitchFamily="18" charset="-78"/>
                  <a:cs typeface="Traditional Arabic" panose="02020603050405020304" pitchFamily="18" charset="-78"/>
                </a:rPr>
                <a:t>قياس وتقويم الجوانب المعرفية </a:t>
              </a:r>
              <a:endParaRPr lang="fr-FR" sz="2800" b="1" dirty="0">
                <a:solidFill>
                  <a:srgbClr val="FFFF00"/>
                </a:solidFill>
                <a:latin typeface="Traditional Arabic" panose="02020603050405020304" pitchFamily="18" charset="-78"/>
                <a:cs typeface="Traditional Arabic" panose="02020603050405020304" pitchFamily="18" charset="-78"/>
              </a:endParaRPr>
            </a:p>
          </p:txBody>
        </p:sp>
        <p:sp>
          <p:nvSpPr>
            <p:cNvPr id="18" name="Bevel 17"/>
            <p:cNvSpPr/>
            <p:nvPr/>
          </p:nvSpPr>
          <p:spPr>
            <a:xfrm>
              <a:off x="3712193" y="1234415"/>
              <a:ext cx="2513779" cy="1042416"/>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rgbClr val="FFFF00"/>
                  </a:solidFill>
                  <a:latin typeface="Traditional Arabic" panose="02020603050405020304" pitchFamily="18" charset="-78"/>
                  <a:cs typeface="Traditional Arabic" panose="02020603050405020304" pitchFamily="18" charset="-78"/>
                </a:rPr>
                <a:t>قياس وتقويم الجوانب الوجدانية والشخصية </a:t>
              </a:r>
              <a:endParaRPr lang="fr-FR" sz="2800" b="1" dirty="0">
                <a:solidFill>
                  <a:srgbClr val="FFFF00"/>
                </a:solidFill>
                <a:latin typeface="Traditional Arabic" panose="02020603050405020304" pitchFamily="18" charset="-78"/>
                <a:cs typeface="Traditional Arabic" panose="02020603050405020304" pitchFamily="18" charset="-78"/>
              </a:endParaRPr>
            </a:p>
          </p:txBody>
        </p:sp>
        <p:sp>
          <p:nvSpPr>
            <p:cNvPr id="19" name="Bevel 18"/>
            <p:cNvSpPr/>
            <p:nvPr/>
          </p:nvSpPr>
          <p:spPr>
            <a:xfrm>
              <a:off x="968993" y="1234415"/>
              <a:ext cx="2513779" cy="1042416"/>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rgbClr val="FFFF00"/>
                  </a:solidFill>
                  <a:latin typeface="Traditional Arabic" panose="02020603050405020304" pitchFamily="18" charset="-78"/>
                  <a:cs typeface="Traditional Arabic" panose="02020603050405020304" pitchFamily="18" charset="-78"/>
                </a:rPr>
                <a:t>التوجهات النظرية</a:t>
              </a:r>
            </a:p>
            <a:p>
              <a:pPr algn="ctr"/>
              <a:r>
                <a:rPr lang="ar-SA" sz="2800" b="1" dirty="0">
                  <a:solidFill>
                    <a:srgbClr val="FFFF00"/>
                  </a:solidFill>
                  <a:latin typeface="Traditional Arabic" panose="02020603050405020304" pitchFamily="18" charset="-78"/>
                  <a:cs typeface="Traditional Arabic" panose="02020603050405020304" pitchFamily="18" charset="-78"/>
                </a:rPr>
                <a:t>التقليدية والمعاصرة </a:t>
              </a:r>
              <a:endParaRPr lang="fr-FR" sz="2800" b="1" dirty="0">
                <a:solidFill>
                  <a:srgbClr val="FFFF00"/>
                </a:solidFill>
                <a:latin typeface="Traditional Arabic" panose="02020603050405020304" pitchFamily="18" charset="-78"/>
                <a:cs typeface="Traditional Arabic" panose="02020603050405020304" pitchFamily="18" charset="-78"/>
              </a:endParaRPr>
            </a:p>
          </p:txBody>
        </p:sp>
      </p:grpSp>
      <p:grpSp>
        <p:nvGrpSpPr>
          <p:cNvPr id="116" name="Group 115"/>
          <p:cNvGrpSpPr/>
          <p:nvPr/>
        </p:nvGrpSpPr>
        <p:grpSpPr>
          <a:xfrm>
            <a:off x="9974461" y="2236464"/>
            <a:ext cx="826251" cy="3579962"/>
            <a:chOff x="9974461" y="2236464"/>
            <a:chExt cx="826251" cy="3579962"/>
          </a:xfrm>
        </p:grpSpPr>
        <p:cxnSp>
          <p:nvCxnSpPr>
            <p:cNvPr id="35" name="Straight Connector 34"/>
            <p:cNvCxnSpPr/>
            <p:nvPr/>
          </p:nvCxnSpPr>
          <p:spPr>
            <a:xfrm>
              <a:off x="10439401" y="2236464"/>
              <a:ext cx="16081" cy="3384382"/>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33" idx="2"/>
            </p:cNvCxnSpPr>
            <p:nvPr/>
          </p:nvCxnSpPr>
          <p:spPr>
            <a:xfrm>
              <a:off x="10455482" y="2946042"/>
              <a:ext cx="329749" cy="199879"/>
            </a:xfrm>
            <a:prstGeom prst="straightConnector1">
              <a:avLst/>
            </a:prstGeom>
            <a:ln w="47625">
              <a:tailEnd type="triangle"/>
            </a:ln>
          </p:spPr>
          <p:style>
            <a:lnRef idx="3">
              <a:schemeClr val="dk1"/>
            </a:lnRef>
            <a:fillRef idx="0">
              <a:schemeClr val="dk1"/>
            </a:fillRef>
            <a:effectRef idx="2">
              <a:schemeClr val="dk1"/>
            </a:effectRef>
            <a:fontRef idx="minor">
              <a:schemeClr val="tx1"/>
            </a:fontRef>
          </p:style>
        </p:cxnSp>
        <p:cxnSp>
          <p:nvCxnSpPr>
            <p:cNvPr id="29" name="Straight Arrow Connector 28"/>
            <p:cNvCxnSpPr/>
            <p:nvPr/>
          </p:nvCxnSpPr>
          <p:spPr>
            <a:xfrm flipH="1">
              <a:off x="9977181" y="2950341"/>
              <a:ext cx="313427" cy="195580"/>
            </a:xfrm>
            <a:prstGeom prst="straightConnector1">
              <a:avLst/>
            </a:prstGeom>
            <a:ln w="47625">
              <a:tailEnd type="triangle"/>
            </a:ln>
          </p:spPr>
          <p:style>
            <a:lnRef idx="3">
              <a:schemeClr val="dk1"/>
            </a:lnRef>
            <a:fillRef idx="0">
              <a:schemeClr val="dk1"/>
            </a:fillRef>
            <a:effectRef idx="2">
              <a:schemeClr val="dk1"/>
            </a:effectRef>
            <a:fontRef idx="minor">
              <a:schemeClr val="tx1"/>
            </a:fontRef>
          </p:style>
        </p:cxnSp>
        <p:cxnSp>
          <p:nvCxnSpPr>
            <p:cNvPr id="36" name="Straight Connector 35"/>
            <p:cNvCxnSpPr/>
            <p:nvPr/>
          </p:nvCxnSpPr>
          <p:spPr>
            <a:xfrm>
              <a:off x="10306930" y="2276831"/>
              <a:ext cx="3938" cy="3344015"/>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10455482" y="4274027"/>
              <a:ext cx="329749" cy="152400"/>
            </a:xfrm>
            <a:prstGeom prst="straightConnector1">
              <a:avLst/>
            </a:prstGeom>
            <a:ln w="47625">
              <a:tailEnd type="triangle"/>
            </a:ln>
          </p:spPr>
          <p:style>
            <a:lnRef idx="3">
              <a:schemeClr val="dk1"/>
            </a:lnRef>
            <a:fillRef idx="0">
              <a:schemeClr val="dk1"/>
            </a:fillRef>
            <a:effectRef idx="2">
              <a:schemeClr val="dk1"/>
            </a:effectRef>
            <a:fontRef idx="minor">
              <a:schemeClr val="tx1"/>
            </a:fontRef>
          </p:style>
        </p:cxnSp>
        <p:cxnSp>
          <p:nvCxnSpPr>
            <p:cNvPr id="43" name="Straight Arrow Connector 42"/>
            <p:cNvCxnSpPr/>
            <p:nvPr/>
          </p:nvCxnSpPr>
          <p:spPr>
            <a:xfrm>
              <a:off x="10475742" y="5620846"/>
              <a:ext cx="324970" cy="153052"/>
            </a:xfrm>
            <a:prstGeom prst="straightConnector1">
              <a:avLst/>
            </a:prstGeom>
            <a:ln w="47625">
              <a:tailEnd type="triangle"/>
            </a:ln>
          </p:spPr>
          <p:style>
            <a:lnRef idx="3">
              <a:schemeClr val="dk1"/>
            </a:lnRef>
            <a:fillRef idx="0">
              <a:schemeClr val="dk1"/>
            </a:fillRef>
            <a:effectRef idx="2">
              <a:schemeClr val="dk1"/>
            </a:effectRef>
            <a:fontRef idx="minor">
              <a:schemeClr val="tx1"/>
            </a:fontRef>
          </p:style>
        </p:cxnSp>
        <p:cxnSp>
          <p:nvCxnSpPr>
            <p:cNvPr id="78" name="Straight Arrow Connector 77"/>
            <p:cNvCxnSpPr/>
            <p:nvPr/>
          </p:nvCxnSpPr>
          <p:spPr>
            <a:xfrm flipH="1">
              <a:off x="9974461" y="3888735"/>
              <a:ext cx="313427" cy="195580"/>
            </a:xfrm>
            <a:prstGeom prst="straightConnector1">
              <a:avLst/>
            </a:prstGeom>
            <a:ln w="47625">
              <a:tailEnd type="triangle"/>
            </a:ln>
          </p:spPr>
          <p:style>
            <a:lnRef idx="3">
              <a:schemeClr val="dk1"/>
            </a:lnRef>
            <a:fillRef idx="0">
              <a:schemeClr val="dk1"/>
            </a:fillRef>
            <a:effectRef idx="2">
              <a:schemeClr val="dk1"/>
            </a:effectRef>
            <a:fontRef idx="minor">
              <a:schemeClr val="tx1"/>
            </a:fontRef>
          </p:style>
        </p:cxnSp>
        <p:cxnSp>
          <p:nvCxnSpPr>
            <p:cNvPr id="79" name="Straight Arrow Connector 78"/>
            <p:cNvCxnSpPr/>
            <p:nvPr/>
          </p:nvCxnSpPr>
          <p:spPr>
            <a:xfrm flipH="1">
              <a:off x="9983982" y="4791282"/>
              <a:ext cx="313427" cy="195580"/>
            </a:xfrm>
            <a:prstGeom prst="straightConnector1">
              <a:avLst/>
            </a:prstGeom>
            <a:ln w="47625">
              <a:tailEnd type="triangle"/>
            </a:ln>
          </p:spPr>
          <p:style>
            <a:lnRef idx="3">
              <a:schemeClr val="dk1"/>
            </a:lnRef>
            <a:fillRef idx="0">
              <a:schemeClr val="dk1"/>
            </a:fillRef>
            <a:effectRef idx="2">
              <a:schemeClr val="dk1"/>
            </a:effectRef>
            <a:fontRef idx="minor">
              <a:schemeClr val="tx1"/>
            </a:fontRef>
          </p:style>
        </p:cxnSp>
        <p:cxnSp>
          <p:nvCxnSpPr>
            <p:cNvPr id="81" name="Straight Arrow Connector 80"/>
            <p:cNvCxnSpPr/>
            <p:nvPr/>
          </p:nvCxnSpPr>
          <p:spPr>
            <a:xfrm flipH="1">
              <a:off x="9991716" y="5620846"/>
              <a:ext cx="313427" cy="195580"/>
            </a:xfrm>
            <a:prstGeom prst="straightConnector1">
              <a:avLst/>
            </a:prstGeom>
            <a:ln w="47625">
              <a:tailEnd type="triangle"/>
            </a:ln>
          </p:spPr>
          <p:style>
            <a:lnRef idx="3">
              <a:schemeClr val="dk1"/>
            </a:lnRef>
            <a:fillRef idx="0">
              <a:schemeClr val="dk1"/>
            </a:fillRef>
            <a:effectRef idx="2">
              <a:schemeClr val="dk1"/>
            </a:effectRef>
            <a:fontRef idx="minor">
              <a:schemeClr val="tx1"/>
            </a:fontRef>
          </p:style>
        </p:cxnSp>
      </p:grpSp>
      <p:grpSp>
        <p:nvGrpSpPr>
          <p:cNvPr id="2" name="Group 1"/>
          <p:cNvGrpSpPr/>
          <p:nvPr/>
        </p:nvGrpSpPr>
        <p:grpSpPr>
          <a:xfrm>
            <a:off x="8770470" y="2487664"/>
            <a:ext cx="3437011" cy="4157028"/>
            <a:chOff x="8770470" y="2487664"/>
            <a:chExt cx="3437011" cy="4157028"/>
          </a:xfrm>
        </p:grpSpPr>
        <p:sp>
          <p:nvSpPr>
            <p:cNvPr id="33" name="Oval 32"/>
            <p:cNvSpPr/>
            <p:nvPr/>
          </p:nvSpPr>
          <p:spPr>
            <a:xfrm>
              <a:off x="10785231" y="2487664"/>
              <a:ext cx="1406769" cy="1316514"/>
            </a:xfrm>
            <a:prstGeom prst="ellipse">
              <a:avLst/>
            </a:prstGeom>
            <a:effectLst>
              <a:outerShdw blurRad="50800" dist="38100" algn="l" rotWithShape="0">
                <a:schemeClr val="accent1">
                  <a:lumMod val="40000"/>
                  <a:lumOff val="60000"/>
                  <a:alpha val="40000"/>
                </a:schemeClr>
              </a:outerShdw>
            </a:effectLst>
            <a:scene3d>
              <a:camera prst="orthographicFront"/>
              <a:lightRig rig="threePt" dir="t"/>
            </a:scene3d>
            <a:sp3d>
              <a:bevelT prst="slope"/>
            </a:sp3d>
          </p:spPr>
          <p:style>
            <a:lnRef idx="1">
              <a:schemeClr val="accent2"/>
            </a:lnRef>
            <a:fillRef idx="3">
              <a:schemeClr val="accent2"/>
            </a:fillRef>
            <a:effectRef idx="2">
              <a:schemeClr val="accent2"/>
            </a:effectRef>
            <a:fontRef idx="minor">
              <a:schemeClr val="lt1"/>
            </a:fontRef>
          </p:style>
          <p:txBody>
            <a:bodyPr rtlCol="0" anchor="ctr"/>
            <a:lstStyle/>
            <a:p>
              <a:pPr algn="ctr"/>
              <a:r>
                <a:rPr lang="ar-SA" sz="1600" b="1" dirty="0">
                  <a:solidFill>
                    <a:schemeClr val="tx1"/>
                  </a:solidFill>
                  <a:latin typeface="Traditional Arabic" panose="02020603050405020304" pitchFamily="18" charset="-78"/>
                  <a:cs typeface="Traditional Arabic" panose="02020603050405020304" pitchFamily="18" charset="-78"/>
                </a:rPr>
                <a:t>المفاهيم والمصطلحات</a:t>
              </a:r>
              <a:r>
                <a:rPr lang="ar-SA" b="1" dirty="0">
                  <a:solidFill>
                    <a:schemeClr val="tx1"/>
                  </a:solidFill>
                </a:rPr>
                <a:t> </a:t>
              </a:r>
              <a:endParaRPr lang="fr-FR" b="1" dirty="0">
                <a:solidFill>
                  <a:schemeClr val="tx1"/>
                </a:solidFill>
              </a:endParaRPr>
            </a:p>
          </p:txBody>
        </p:sp>
        <p:sp>
          <p:nvSpPr>
            <p:cNvPr id="63" name="Oval 62"/>
            <p:cNvSpPr/>
            <p:nvPr/>
          </p:nvSpPr>
          <p:spPr>
            <a:xfrm>
              <a:off x="10800712" y="3907921"/>
              <a:ext cx="1406769" cy="1316514"/>
            </a:xfrm>
            <a:prstGeom prst="ellipse">
              <a:avLst/>
            </a:prstGeom>
            <a:effectLst>
              <a:outerShdw blurRad="50800" dist="38100" algn="l" rotWithShape="0">
                <a:schemeClr val="accent1">
                  <a:lumMod val="40000"/>
                  <a:lumOff val="60000"/>
                  <a:alpha val="40000"/>
                </a:schemeClr>
              </a:outerShdw>
            </a:effectLst>
            <a:scene3d>
              <a:camera prst="orthographicFront"/>
              <a:lightRig rig="threePt" dir="t"/>
            </a:scene3d>
            <a:sp3d>
              <a:bevelT prst="slope"/>
            </a:sp3d>
          </p:spPr>
          <p:style>
            <a:lnRef idx="1">
              <a:schemeClr val="accent2"/>
            </a:lnRef>
            <a:fillRef idx="3">
              <a:schemeClr val="accent2"/>
            </a:fillRef>
            <a:effectRef idx="2">
              <a:schemeClr val="accent2"/>
            </a:effectRef>
            <a:fontRef idx="minor">
              <a:schemeClr val="lt1"/>
            </a:fontRef>
          </p:style>
          <p:txBody>
            <a:bodyPr rtlCol="0" anchor="ctr"/>
            <a:lstStyle/>
            <a:p>
              <a:pPr algn="ctr"/>
              <a:r>
                <a:rPr lang="ar-SA" b="1" dirty="0">
                  <a:solidFill>
                    <a:schemeClr val="tx1"/>
                  </a:solidFill>
                  <a:latin typeface="Traditional Arabic" panose="02020603050405020304" pitchFamily="18" charset="-78"/>
                  <a:cs typeface="Traditional Arabic" panose="02020603050405020304" pitchFamily="18" charset="-78"/>
                </a:rPr>
                <a:t>الشروط العلمية والاخلاقية للقياس</a:t>
              </a:r>
              <a:endParaRPr lang="fr-FR" b="1" dirty="0">
                <a:solidFill>
                  <a:schemeClr val="tx1"/>
                </a:solidFill>
                <a:latin typeface="Traditional Arabic" panose="02020603050405020304" pitchFamily="18" charset="-78"/>
                <a:cs typeface="Traditional Arabic" panose="02020603050405020304" pitchFamily="18" charset="-78"/>
              </a:endParaRPr>
            </a:p>
          </p:txBody>
        </p:sp>
        <p:sp>
          <p:nvSpPr>
            <p:cNvPr id="66" name="Oval 65"/>
            <p:cNvSpPr/>
            <p:nvPr/>
          </p:nvSpPr>
          <p:spPr>
            <a:xfrm>
              <a:off x="10800712" y="5328178"/>
              <a:ext cx="1406769" cy="1316514"/>
            </a:xfrm>
            <a:prstGeom prst="ellipse">
              <a:avLst/>
            </a:prstGeom>
            <a:effectLst>
              <a:outerShdw blurRad="50800" dist="38100" algn="l" rotWithShape="0">
                <a:schemeClr val="accent1">
                  <a:lumMod val="40000"/>
                  <a:lumOff val="60000"/>
                  <a:alpha val="40000"/>
                </a:schemeClr>
              </a:outerShdw>
            </a:effectLst>
            <a:scene3d>
              <a:camera prst="orthographicFront"/>
              <a:lightRig rig="threePt" dir="t"/>
            </a:scene3d>
            <a:sp3d>
              <a:bevelT prst="slope"/>
            </a:sp3d>
          </p:spPr>
          <p:style>
            <a:lnRef idx="1">
              <a:schemeClr val="accent2"/>
            </a:lnRef>
            <a:fillRef idx="3">
              <a:schemeClr val="accent2"/>
            </a:fillRef>
            <a:effectRef idx="2">
              <a:schemeClr val="accent2"/>
            </a:effectRef>
            <a:fontRef idx="minor">
              <a:schemeClr val="lt1"/>
            </a:fontRef>
          </p:style>
          <p:txBody>
            <a:bodyPr rtlCol="0" anchor="ctr"/>
            <a:lstStyle/>
            <a:p>
              <a:pPr algn="ctr"/>
              <a:r>
                <a:rPr lang="ar-SA" sz="1600" b="1" dirty="0">
                  <a:solidFill>
                    <a:schemeClr val="tx1"/>
                  </a:solidFill>
                  <a:latin typeface="Traditional Arabic" panose="02020603050405020304" pitchFamily="18" charset="-78"/>
                  <a:cs typeface="Traditional Arabic" panose="02020603050405020304" pitchFamily="18" charset="-78"/>
                </a:rPr>
                <a:t>أساسيات الاحصاء وتوظيفه في مجال القياس </a:t>
              </a:r>
              <a:endParaRPr lang="fr-FR" b="1" dirty="0">
                <a:solidFill>
                  <a:schemeClr val="tx1"/>
                </a:solidFill>
              </a:endParaRPr>
            </a:p>
          </p:txBody>
        </p:sp>
        <p:sp>
          <p:nvSpPr>
            <p:cNvPr id="83" name="Oval 82"/>
            <p:cNvSpPr/>
            <p:nvPr/>
          </p:nvSpPr>
          <p:spPr>
            <a:xfrm>
              <a:off x="8770470" y="3926995"/>
              <a:ext cx="1288676" cy="734771"/>
            </a:xfrm>
            <a:prstGeom prst="ellipse">
              <a:avLst/>
            </a:prstGeom>
            <a:effectLst>
              <a:outerShdw blurRad="50800" dist="38100" algn="l" rotWithShape="0">
                <a:schemeClr val="accent1">
                  <a:lumMod val="40000"/>
                  <a:lumOff val="60000"/>
                  <a:alpha val="40000"/>
                </a:schemeClr>
              </a:outerShdw>
            </a:effectLst>
            <a:scene3d>
              <a:camera prst="orthographicFront"/>
              <a:lightRig rig="threePt" dir="t"/>
            </a:scene3d>
            <a:sp3d>
              <a:bevelT prst="slope"/>
            </a:sp3d>
          </p:spPr>
          <p:style>
            <a:lnRef idx="1">
              <a:schemeClr val="accent2"/>
            </a:lnRef>
            <a:fillRef idx="3">
              <a:schemeClr val="accent2"/>
            </a:fillRef>
            <a:effectRef idx="2">
              <a:schemeClr val="accent2"/>
            </a:effectRef>
            <a:fontRef idx="minor">
              <a:schemeClr val="lt1"/>
            </a:fontRef>
          </p:style>
          <p:txBody>
            <a:bodyPr rtlCol="0" anchor="ctr"/>
            <a:lstStyle/>
            <a:p>
              <a:pPr algn="ctr"/>
              <a:r>
                <a:rPr lang="ar-SA" sz="1600" b="1" dirty="0">
                  <a:solidFill>
                    <a:schemeClr val="tx1"/>
                  </a:solidFill>
                  <a:latin typeface="Traditional Arabic" panose="02020603050405020304" pitchFamily="18" charset="-78"/>
                  <a:cs typeface="Traditional Arabic" panose="02020603050405020304" pitchFamily="18" charset="-78"/>
                </a:rPr>
                <a:t>الصدق</a:t>
              </a:r>
              <a:r>
                <a:rPr lang="ar-SA" b="1" dirty="0">
                  <a:solidFill>
                    <a:schemeClr val="tx1"/>
                  </a:solidFill>
                </a:rPr>
                <a:t> </a:t>
              </a:r>
              <a:endParaRPr lang="fr-FR" b="1" dirty="0">
                <a:solidFill>
                  <a:schemeClr val="tx1"/>
                </a:solidFill>
              </a:endParaRPr>
            </a:p>
          </p:txBody>
        </p:sp>
        <p:sp>
          <p:nvSpPr>
            <p:cNvPr id="84" name="Oval 83"/>
            <p:cNvSpPr/>
            <p:nvPr/>
          </p:nvSpPr>
          <p:spPr>
            <a:xfrm>
              <a:off x="8770470" y="4827129"/>
              <a:ext cx="1288676" cy="734771"/>
            </a:xfrm>
            <a:prstGeom prst="ellipse">
              <a:avLst/>
            </a:prstGeom>
            <a:effectLst>
              <a:outerShdw blurRad="50800" dist="38100" algn="l" rotWithShape="0">
                <a:schemeClr val="accent1">
                  <a:lumMod val="40000"/>
                  <a:lumOff val="60000"/>
                  <a:alpha val="40000"/>
                </a:schemeClr>
              </a:outerShdw>
            </a:effectLst>
            <a:scene3d>
              <a:camera prst="orthographicFront"/>
              <a:lightRig rig="threePt" dir="t"/>
            </a:scene3d>
            <a:sp3d>
              <a:bevelT prst="slope"/>
            </a:sp3d>
          </p:spPr>
          <p:style>
            <a:lnRef idx="1">
              <a:schemeClr val="accent2"/>
            </a:lnRef>
            <a:fillRef idx="3">
              <a:schemeClr val="accent2"/>
            </a:fillRef>
            <a:effectRef idx="2">
              <a:schemeClr val="accent2"/>
            </a:effectRef>
            <a:fontRef idx="minor">
              <a:schemeClr val="lt1"/>
            </a:fontRef>
          </p:style>
          <p:txBody>
            <a:bodyPr rtlCol="0" anchor="ctr"/>
            <a:lstStyle/>
            <a:p>
              <a:pPr algn="ctr"/>
              <a:r>
                <a:rPr lang="ar-SA" sz="1600" b="1" dirty="0">
                  <a:solidFill>
                    <a:schemeClr val="tx1"/>
                  </a:solidFill>
                  <a:latin typeface="Traditional Arabic" panose="02020603050405020304" pitchFamily="18" charset="-78"/>
                  <a:cs typeface="Traditional Arabic" panose="02020603050405020304" pitchFamily="18" charset="-78"/>
                </a:rPr>
                <a:t>المعايير والمحكات </a:t>
              </a:r>
              <a:endParaRPr lang="fr-FR" b="1" dirty="0">
                <a:solidFill>
                  <a:schemeClr val="tx1"/>
                </a:solidFill>
              </a:endParaRPr>
            </a:p>
          </p:txBody>
        </p:sp>
        <p:sp>
          <p:nvSpPr>
            <p:cNvPr id="85" name="Oval 84"/>
            <p:cNvSpPr/>
            <p:nvPr/>
          </p:nvSpPr>
          <p:spPr>
            <a:xfrm>
              <a:off x="8770470" y="5698704"/>
              <a:ext cx="1288676" cy="734771"/>
            </a:xfrm>
            <a:prstGeom prst="ellipse">
              <a:avLst/>
            </a:prstGeom>
            <a:effectLst>
              <a:outerShdw blurRad="50800" dist="38100" algn="l" rotWithShape="0">
                <a:schemeClr val="accent1">
                  <a:lumMod val="40000"/>
                  <a:lumOff val="60000"/>
                  <a:alpha val="40000"/>
                </a:schemeClr>
              </a:outerShdw>
            </a:effectLst>
            <a:scene3d>
              <a:camera prst="orthographicFront"/>
              <a:lightRig rig="threePt" dir="t"/>
            </a:scene3d>
            <a:sp3d>
              <a:bevelT prst="slope"/>
            </a:sp3d>
          </p:spPr>
          <p:style>
            <a:lnRef idx="1">
              <a:schemeClr val="accent2"/>
            </a:lnRef>
            <a:fillRef idx="3">
              <a:schemeClr val="accent2"/>
            </a:fillRef>
            <a:effectRef idx="2">
              <a:schemeClr val="accent2"/>
            </a:effectRef>
            <a:fontRef idx="minor">
              <a:schemeClr val="lt1"/>
            </a:fontRef>
          </p:style>
          <p:txBody>
            <a:bodyPr rtlCol="0" anchor="ctr"/>
            <a:lstStyle/>
            <a:p>
              <a:pPr algn="ctr"/>
              <a:r>
                <a:rPr lang="ar-SA" sz="1600" b="1" dirty="0">
                  <a:solidFill>
                    <a:schemeClr val="tx1"/>
                  </a:solidFill>
                  <a:latin typeface="Traditional Arabic" panose="02020603050405020304" pitchFamily="18" charset="-78"/>
                  <a:cs typeface="Traditional Arabic" panose="02020603050405020304" pitchFamily="18" charset="-78"/>
                </a:rPr>
                <a:t>تحليل المفردات </a:t>
              </a:r>
              <a:endParaRPr lang="fr-FR" b="1" dirty="0">
                <a:solidFill>
                  <a:schemeClr val="tx1"/>
                </a:solidFill>
              </a:endParaRPr>
            </a:p>
          </p:txBody>
        </p:sp>
        <p:sp>
          <p:nvSpPr>
            <p:cNvPr id="88" name="Oval 87"/>
            <p:cNvSpPr/>
            <p:nvPr/>
          </p:nvSpPr>
          <p:spPr>
            <a:xfrm>
              <a:off x="8770470" y="2942560"/>
              <a:ext cx="1288676" cy="734771"/>
            </a:xfrm>
            <a:prstGeom prst="ellipse">
              <a:avLst/>
            </a:prstGeom>
            <a:effectLst>
              <a:outerShdw blurRad="50800" dist="38100" algn="l" rotWithShape="0">
                <a:schemeClr val="accent1">
                  <a:lumMod val="40000"/>
                  <a:lumOff val="60000"/>
                  <a:alpha val="40000"/>
                </a:schemeClr>
              </a:outerShdw>
            </a:effectLst>
            <a:scene3d>
              <a:camera prst="orthographicFront"/>
              <a:lightRig rig="threePt" dir="t"/>
            </a:scene3d>
            <a:sp3d>
              <a:bevelT prst="slope"/>
            </a:sp3d>
          </p:spPr>
          <p:style>
            <a:lnRef idx="1">
              <a:schemeClr val="accent2"/>
            </a:lnRef>
            <a:fillRef idx="3">
              <a:schemeClr val="accent2"/>
            </a:fillRef>
            <a:effectRef idx="2">
              <a:schemeClr val="accent2"/>
            </a:effectRef>
            <a:fontRef idx="minor">
              <a:schemeClr val="lt1"/>
            </a:fontRef>
          </p:style>
          <p:txBody>
            <a:bodyPr rtlCol="0" anchor="ctr"/>
            <a:lstStyle/>
            <a:p>
              <a:pPr algn="ctr"/>
              <a:r>
                <a:rPr lang="ar-SA" sz="1600" b="1" dirty="0">
                  <a:solidFill>
                    <a:schemeClr val="tx1"/>
                  </a:solidFill>
                  <a:latin typeface="Traditional Arabic" panose="02020603050405020304" pitchFamily="18" charset="-78"/>
                  <a:cs typeface="Traditional Arabic" panose="02020603050405020304" pitchFamily="18" charset="-78"/>
                </a:rPr>
                <a:t>الثبات وطرق تقديره</a:t>
              </a:r>
              <a:endParaRPr lang="fr-FR" b="1" dirty="0">
                <a:solidFill>
                  <a:schemeClr val="tx1"/>
                </a:solidFill>
              </a:endParaRPr>
            </a:p>
          </p:txBody>
        </p:sp>
      </p:grpSp>
      <p:grpSp>
        <p:nvGrpSpPr>
          <p:cNvPr id="4" name="Group 3"/>
          <p:cNvGrpSpPr/>
          <p:nvPr/>
        </p:nvGrpSpPr>
        <p:grpSpPr>
          <a:xfrm>
            <a:off x="6326690" y="2582955"/>
            <a:ext cx="1819246" cy="2704229"/>
            <a:chOff x="6326690" y="2582955"/>
            <a:chExt cx="1819246" cy="2704229"/>
          </a:xfrm>
        </p:grpSpPr>
        <p:sp>
          <p:nvSpPr>
            <p:cNvPr id="82" name="Oval 81"/>
            <p:cNvSpPr/>
            <p:nvPr/>
          </p:nvSpPr>
          <p:spPr>
            <a:xfrm>
              <a:off x="6342062" y="2582955"/>
              <a:ext cx="1791299" cy="734771"/>
            </a:xfrm>
            <a:prstGeom prst="ellipse">
              <a:avLst/>
            </a:prstGeom>
            <a:gradFill>
              <a:gsLst>
                <a:gs pos="100000">
                  <a:schemeClr val="accent6">
                    <a:lumMod val="20000"/>
                    <a:lumOff val="80000"/>
                  </a:schemeClr>
                </a:gs>
                <a:gs pos="100000">
                  <a:schemeClr val="accent2">
                    <a:shade val="98000"/>
                    <a:lumMod val="94000"/>
                  </a:schemeClr>
                </a:gs>
              </a:gsLst>
            </a:gradFill>
            <a:effectLst>
              <a:outerShdw blurRad="50800" dist="38100" algn="l" rotWithShape="0">
                <a:schemeClr val="accent1">
                  <a:lumMod val="40000"/>
                  <a:lumOff val="60000"/>
                  <a:alpha val="40000"/>
                </a:schemeClr>
              </a:outerShdw>
            </a:effectLst>
            <a:scene3d>
              <a:camera prst="orthographicFront"/>
              <a:lightRig rig="threePt" dir="t"/>
            </a:scene3d>
            <a:sp3d>
              <a:bevelT prst="slope"/>
            </a:sp3d>
          </p:spPr>
          <p:style>
            <a:lnRef idx="1">
              <a:schemeClr val="accent2"/>
            </a:lnRef>
            <a:fillRef idx="3">
              <a:schemeClr val="accent2"/>
            </a:fillRef>
            <a:effectRef idx="2">
              <a:schemeClr val="accent2"/>
            </a:effectRef>
            <a:fontRef idx="minor">
              <a:schemeClr val="lt1"/>
            </a:fontRef>
          </p:style>
          <p:txBody>
            <a:bodyPr rtlCol="0" anchor="ctr"/>
            <a:lstStyle/>
            <a:p>
              <a:pPr algn="ctr"/>
              <a:r>
                <a:rPr lang="ar-SA" sz="2000" b="1" dirty="0">
                  <a:solidFill>
                    <a:schemeClr val="tx1"/>
                  </a:solidFill>
                  <a:latin typeface="Traditional Arabic" panose="02020603050405020304" pitchFamily="18" charset="-78"/>
                  <a:cs typeface="Traditional Arabic" panose="02020603050405020304" pitchFamily="18" charset="-78"/>
                </a:rPr>
                <a:t>قياس التحصيل والكفايات</a:t>
              </a:r>
              <a:r>
                <a:rPr lang="ar-SA" sz="1600" b="1" dirty="0">
                  <a:solidFill>
                    <a:schemeClr val="tx1"/>
                  </a:solidFill>
                  <a:latin typeface="Traditional Arabic" panose="02020603050405020304" pitchFamily="18" charset="-78"/>
                  <a:cs typeface="Traditional Arabic" panose="02020603050405020304" pitchFamily="18" charset="-78"/>
                </a:rPr>
                <a:t> </a:t>
              </a:r>
              <a:endParaRPr lang="fr-FR" b="1" dirty="0">
                <a:solidFill>
                  <a:schemeClr val="tx1"/>
                </a:solidFill>
              </a:endParaRPr>
            </a:p>
          </p:txBody>
        </p:sp>
        <p:sp>
          <p:nvSpPr>
            <p:cNvPr id="89" name="Oval 88"/>
            <p:cNvSpPr/>
            <p:nvPr/>
          </p:nvSpPr>
          <p:spPr>
            <a:xfrm>
              <a:off x="6326690" y="3567684"/>
              <a:ext cx="1791299" cy="734771"/>
            </a:xfrm>
            <a:prstGeom prst="ellipse">
              <a:avLst/>
            </a:prstGeom>
            <a:gradFill>
              <a:gsLst>
                <a:gs pos="100000">
                  <a:schemeClr val="accent6">
                    <a:lumMod val="20000"/>
                    <a:lumOff val="80000"/>
                  </a:schemeClr>
                </a:gs>
                <a:gs pos="100000">
                  <a:schemeClr val="accent2">
                    <a:shade val="98000"/>
                    <a:lumMod val="94000"/>
                  </a:schemeClr>
                </a:gs>
              </a:gsLst>
            </a:gradFill>
            <a:effectLst>
              <a:outerShdw blurRad="50800" dist="38100" algn="l" rotWithShape="0">
                <a:schemeClr val="accent1">
                  <a:lumMod val="40000"/>
                  <a:lumOff val="60000"/>
                  <a:alpha val="40000"/>
                </a:schemeClr>
              </a:outerShdw>
            </a:effectLst>
            <a:scene3d>
              <a:camera prst="orthographicFront"/>
              <a:lightRig rig="threePt" dir="t"/>
            </a:scene3d>
            <a:sp3d>
              <a:bevelT prst="slope"/>
            </a:sp3d>
          </p:spPr>
          <p:style>
            <a:lnRef idx="1">
              <a:schemeClr val="accent2"/>
            </a:lnRef>
            <a:fillRef idx="3">
              <a:schemeClr val="accent2"/>
            </a:fillRef>
            <a:effectRef idx="2">
              <a:schemeClr val="accent2"/>
            </a:effectRef>
            <a:fontRef idx="minor">
              <a:schemeClr val="lt1"/>
            </a:fontRef>
          </p:style>
          <p:txBody>
            <a:bodyPr rtlCol="0" anchor="ctr"/>
            <a:lstStyle/>
            <a:p>
              <a:pPr algn="ctr"/>
              <a:r>
                <a:rPr lang="ar-SA" sz="2000" b="1" dirty="0">
                  <a:solidFill>
                    <a:schemeClr val="tx1"/>
                  </a:solidFill>
                  <a:latin typeface="Traditional Arabic" panose="02020603050405020304" pitchFamily="18" charset="-78"/>
                  <a:cs typeface="Traditional Arabic" panose="02020603050405020304" pitchFamily="18" charset="-78"/>
                </a:rPr>
                <a:t>قياس الذكاء</a:t>
              </a:r>
              <a:endParaRPr lang="fr-FR" sz="2000" b="1" dirty="0">
                <a:solidFill>
                  <a:schemeClr val="tx1"/>
                </a:solidFill>
                <a:latin typeface="Traditional Arabic" panose="02020603050405020304" pitchFamily="18" charset="-78"/>
                <a:cs typeface="Traditional Arabic" panose="02020603050405020304" pitchFamily="18" charset="-78"/>
              </a:endParaRPr>
            </a:p>
          </p:txBody>
        </p:sp>
        <p:sp>
          <p:nvSpPr>
            <p:cNvPr id="91" name="Oval 90"/>
            <p:cNvSpPr/>
            <p:nvPr/>
          </p:nvSpPr>
          <p:spPr>
            <a:xfrm>
              <a:off x="6354637" y="4552413"/>
              <a:ext cx="1791299" cy="734771"/>
            </a:xfrm>
            <a:prstGeom prst="ellipse">
              <a:avLst/>
            </a:prstGeom>
            <a:gradFill>
              <a:gsLst>
                <a:gs pos="100000">
                  <a:schemeClr val="accent6">
                    <a:lumMod val="20000"/>
                    <a:lumOff val="80000"/>
                  </a:schemeClr>
                </a:gs>
                <a:gs pos="100000">
                  <a:schemeClr val="accent2">
                    <a:shade val="98000"/>
                    <a:lumMod val="94000"/>
                  </a:schemeClr>
                </a:gs>
              </a:gsLst>
            </a:gradFill>
            <a:effectLst>
              <a:outerShdw blurRad="50800" dist="38100" algn="l" rotWithShape="0">
                <a:schemeClr val="accent1">
                  <a:lumMod val="40000"/>
                  <a:lumOff val="60000"/>
                  <a:alpha val="40000"/>
                </a:schemeClr>
              </a:outerShdw>
            </a:effectLst>
            <a:scene3d>
              <a:camera prst="orthographicFront"/>
              <a:lightRig rig="threePt" dir="t"/>
            </a:scene3d>
            <a:sp3d>
              <a:bevelT prst="slope"/>
            </a:sp3d>
          </p:spPr>
          <p:style>
            <a:lnRef idx="1">
              <a:schemeClr val="accent2"/>
            </a:lnRef>
            <a:fillRef idx="3">
              <a:schemeClr val="accent2"/>
            </a:fillRef>
            <a:effectRef idx="2">
              <a:schemeClr val="accent2"/>
            </a:effectRef>
            <a:fontRef idx="minor">
              <a:schemeClr val="lt1"/>
            </a:fontRef>
          </p:style>
          <p:txBody>
            <a:bodyPr rtlCol="0" anchor="ctr"/>
            <a:lstStyle/>
            <a:p>
              <a:pPr algn="ctr"/>
              <a:r>
                <a:rPr lang="ar-SA" sz="2000" b="1" dirty="0">
                  <a:solidFill>
                    <a:schemeClr val="tx1"/>
                  </a:solidFill>
                  <a:latin typeface="Traditional Arabic" panose="02020603050405020304" pitchFamily="18" charset="-78"/>
                  <a:cs typeface="Traditional Arabic" panose="02020603050405020304" pitchFamily="18" charset="-78"/>
                </a:rPr>
                <a:t>قياس الاستعدادات </a:t>
              </a:r>
              <a:endParaRPr lang="fr-FR" sz="2000" b="1" dirty="0">
                <a:solidFill>
                  <a:schemeClr val="tx1"/>
                </a:solidFill>
                <a:latin typeface="Traditional Arabic" panose="02020603050405020304" pitchFamily="18" charset="-78"/>
                <a:cs typeface="Traditional Arabic" panose="02020603050405020304" pitchFamily="18" charset="-78"/>
              </a:endParaRPr>
            </a:p>
          </p:txBody>
        </p:sp>
      </p:grpSp>
      <p:grpSp>
        <p:nvGrpSpPr>
          <p:cNvPr id="117" name="Group 116"/>
          <p:cNvGrpSpPr/>
          <p:nvPr/>
        </p:nvGrpSpPr>
        <p:grpSpPr>
          <a:xfrm>
            <a:off x="8150687" y="2297849"/>
            <a:ext cx="300803" cy="2626944"/>
            <a:chOff x="8150687" y="2297849"/>
            <a:chExt cx="300803" cy="2626944"/>
          </a:xfrm>
        </p:grpSpPr>
        <p:cxnSp>
          <p:nvCxnSpPr>
            <p:cNvPr id="86" name="Straight Connector 85"/>
            <p:cNvCxnSpPr/>
            <p:nvPr/>
          </p:nvCxnSpPr>
          <p:spPr>
            <a:xfrm>
              <a:off x="8409159" y="2297849"/>
              <a:ext cx="32810" cy="2626248"/>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flipH="1">
              <a:off x="8153621" y="2941047"/>
              <a:ext cx="238213" cy="4995"/>
            </a:xfrm>
            <a:prstGeom prst="straightConnector1">
              <a:avLst/>
            </a:prstGeom>
            <a:ln w="47625">
              <a:tailEnd type="triangle"/>
            </a:ln>
          </p:spPr>
          <p:style>
            <a:lnRef idx="3">
              <a:schemeClr val="dk1"/>
            </a:lnRef>
            <a:fillRef idx="0">
              <a:schemeClr val="dk1"/>
            </a:fillRef>
            <a:effectRef idx="2">
              <a:schemeClr val="dk1"/>
            </a:effectRef>
            <a:fontRef idx="minor">
              <a:schemeClr val="tx1"/>
            </a:fontRef>
          </p:style>
        </p:cxnSp>
        <p:cxnSp>
          <p:nvCxnSpPr>
            <p:cNvPr id="98" name="Straight Arrow Connector 97"/>
            <p:cNvCxnSpPr/>
            <p:nvPr/>
          </p:nvCxnSpPr>
          <p:spPr>
            <a:xfrm flipH="1">
              <a:off x="8150687" y="3986525"/>
              <a:ext cx="293069" cy="0"/>
            </a:xfrm>
            <a:prstGeom prst="straightConnector1">
              <a:avLst/>
            </a:prstGeom>
            <a:ln w="47625">
              <a:tailEnd type="triangle"/>
            </a:ln>
          </p:spPr>
          <p:style>
            <a:lnRef idx="3">
              <a:schemeClr val="dk1"/>
            </a:lnRef>
            <a:fillRef idx="0">
              <a:schemeClr val="dk1"/>
            </a:fillRef>
            <a:effectRef idx="2">
              <a:schemeClr val="dk1"/>
            </a:effectRef>
            <a:fontRef idx="minor">
              <a:schemeClr val="tx1"/>
            </a:fontRef>
          </p:style>
        </p:cxnSp>
        <p:cxnSp>
          <p:nvCxnSpPr>
            <p:cNvPr id="99" name="Straight Arrow Connector 98"/>
            <p:cNvCxnSpPr/>
            <p:nvPr/>
          </p:nvCxnSpPr>
          <p:spPr>
            <a:xfrm flipH="1">
              <a:off x="8162911" y="4919798"/>
              <a:ext cx="288579" cy="4995"/>
            </a:xfrm>
            <a:prstGeom prst="straightConnector1">
              <a:avLst/>
            </a:prstGeom>
            <a:ln w="47625">
              <a:tailEnd type="triangle"/>
            </a:ln>
          </p:spPr>
          <p:style>
            <a:lnRef idx="3">
              <a:schemeClr val="dk1"/>
            </a:lnRef>
            <a:fillRef idx="0">
              <a:schemeClr val="dk1"/>
            </a:fillRef>
            <a:effectRef idx="2">
              <a:schemeClr val="dk1"/>
            </a:effectRef>
            <a:fontRef idx="minor">
              <a:schemeClr val="tx1"/>
            </a:fontRef>
          </p:style>
        </p:cxnSp>
      </p:grpSp>
      <p:grpSp>
        <p:nvGrpSpPr>
          <p:cNvPr id="6" name="Group 5"/>
          <p:cNvGrpSpPr/>
          <p:nvPr/>
        </p:nvGrpSpPr>
        <p:grpSpPr>
          <a:xfrm>
            <a:off x="4203575" y="2582954"/>
            <a:ext cx="1812294" cy="2674959"/>
            <a:chOff x="4203575" y="2582954"/>
            <a:chExt cx="1812294" cy="2674959"/>
          </a:xfrm>
        </p:grpSpPr>
        <p:sp>
          <p:nvSpPr>
            <p:cNvPr id="105" name="Oval 104"/>
            <p:cNvSpPr/>
            <p:nvPr/>
          </p:nvSpPr>
          <p:spPr>
            <a:xfrm>
              <a:off x="4212346" y="2582954"/>
              <a:ext cx="1791299" cy="734771"/>
            </a:xfrm>
            <a:prstGeom prst="ellipse">
              <a:avLst/>
            </a:prstGeom>
            <a:gradFill>
              <a:gsLst>
                <a:gs pos="100000">
                  <a:srgbClr val="92D050"/>
                </a:gs>
                <a:gs pos="100000">
                  <a:schemeClr val="accent2">
                    <a:shade val="98000"/>
                    <a:lumMod val="94000"/>
                  </a:schemeClr>
                </a:gs>
              </a:gsLst>
            </a:gradFill>
            <a:effectLst>
              <a:outerShdw blurRad="50800" dist="38100" algn="l" rotWithShape="0">
                <a:schemeClr val="accent1">
                  <a:lumMod val="40000"/>
                  <a:lumOff val="60000"/>
                  <a:alpha val="40000"/>
                </a:schemeClr>
              </a:outerShdw>
            </a:effectLst>
            <a:scene3d>
              <a:camera prst="orthographicFront"/>
              <a:lightRig rig="threePt" dir="t"/>
            </a:scene3d>
            <a:sp3d>
              <a:bevelT prst="slope"/>
            </a:sp3d>
          </p:spPr>
          <p:style>
            <a:lnRef idx="1">
              <a:schemeClr val="accent2"/>
            </a:lnRef>
            <a:fillRef idx="3">
              <a:schemeClr val="accent2"/>
            </a:fillRef>
            <a:effectRef idx="2">
              <a:schemeClr val="accent2"/>
            </a:effectRef>
            <a:fontRef idx="minor">
              <a:schemeClr val="lt1"/>
            </a:fontRef>
          </p:style>
          <p:txBody>
            <a:bodyPr rtlCol="0" anchor="ctr"/>
            <a:lstStyle/>
            <a:p>
              <a:pPr algn="ctr"/>
              <a:r>
                <a:rPr lang="ar-SA" sz="2000" b="1" dirty="0">
                  <a:solidFill>
                    <a:schemeClr val="tx1"/>
                  </a:solidFill>
                  <a:latin typeface="Traditional Arabic" panose="02020603050405020304" pitchFamily="18" charset="-78"/>
                  <a:cs typeface="Traditional Arabic" panose="02020603050405020304" pitchFamily="18" charset="-78"/>
                </a:rPr>
                <a:t>قياس الميول</a:t>
              </a:r>
              <a:r>
                <a:rPr lang="ar-SA" sz="1600" b="1" dirty="0">
                  <a:solidFill>
                    <a:schemeClr val="tx1"/>
                  </a:solidFill>
                  <a:latin typeface="Traditional Arabic" panose="02020603050405020304" pitchFamily="18" charset="-78"/>
                  <a:cs typeface="Traditional Arabic" panose="02020603050405020304" pitchFamily="18" charset="-78"/>
                </a:rPr>
                <a:t> </a:t>
              </a:r>
              <a:endParaRPr lang="fr-FR" b="1" dirty="0">
                <a:solidFill>
                  <a:schemeClr val="tx1"/>
                </a:solidFill>
              </a:endParaRPr>
            </a:p>
          </p:txBody>
        </p:sp>
        <p:sp>
          <p:nvSpPr>
            <p:cNvPr id="106" name="Oval 105"/>
            <p:cNvSpPr/>
            <p:nvPr/>
          </p:nvSpPr>
          <p:spPr>
            <a:xfrm>
              <a:off x="4203575" y="3539256"/>
              <a:ext cx="1791299" cy="734771"/>
            </a:xfrm>
            <a:prstGeom prst="ellipse">
              <a:avLst/>
            </a:prstGeom>
            <a:gradFill>
              <a:gsLst>
                <a:gs pos="100000">
                  <a:srgbClr val="92D050"/>
                </a:gs>
                <a:gs pos="100000">
                  <a:schemeClr val="accent2">
                    <a:shade val="98000"/>
                    <a:lumMod val="94000"/>
                  </a:schemeClr>
                </a:gs>
              </a:gsLst>
            </a:gradFill>
            <a:effectLst>
              <a:outerShdw blurRad="50800" dist="38100" algn="l" rotWithShape="0">
                <a:schemeClr val="accent1">
                  <a:lumMod val="40000"/>
                  <a:lumOff val="60000"/>
                  <a:alpha val="40000"/>
                </a:schemeClr>
              </a:outerShdw>
            </a:effectLst>
            <a:scene3d>
              <a:camera prst="orthographicFront"/>
              <a:lightRig rig="threePt" dir="t"/>
            </a:scene3d>
            <a:sp3d>
              <a:bevelT prst="slope"/>
            </a:sp3d>
          </p:spPr>
          <p:style>
            <a:lnRef idx="1">
              <a:schemeClr val="accent2"/>
            </a:lnRef>
            <a:fillRef idx="3">
              <a:schemeClr val="accent2"/>
            </a:fillRef>
            <a:effectRef idx="2">
              <a:schemeClr val="accent2"/>
            </a:effectRef>
            <a:fontRef idx="minor">
              <a:schemeClr val="lt1"/>
            </a:fontRef>
          </p:style>
          <p:txBody>
            <a:bodyPr rtlCol="0" anchor="ctr"/>
            <a:lstStyle/>
            <a:p>
              <a:pPr algn="ctr"/>
              <a:r>
                <a:rPr lang="ar-SA" sz="2000" b="1">
                  <a:solidFill>
                    <a:schemeClr val="tx1"/>
                  </a:solidFill>
                  <a:latin typeface="Traditional Arabic" panose="02020603050405020304" pitchFamily="18" charset="-78"/>
                  <a:cs typeface="Traditional Arabic" panose="02020603050405020304" pitchFamily="18" charset="-78"/>
                </a:rPr>
                <a:t>قياس الاتجاهات</a:t>
              </a:r>
              <a:endParaRPr lang="fr-FR" b="1" dirty="0">
                <a:solidFill>
                  <a:schemeClr val="tx1"/>
                </a:solidFill>
              </a:endParaRPr>
            </a:p>
          </p:txBody>
        </p:sp>
        <p:sp>
          <p:nvSpPr>
            <p:cNvPr id="107" name="Oval 106"/>
            <p:cNvSpPr/>
            <p:nvPr/>
          </p:nvSpPr>
          <p:spPr>
            <a:xfrm>
              <a:off x="4224570" y="4523142"/>
              <a:ext cx="1791299" cy="734771"/>
            </a:xfrm>
            <a:prstGeom prst="ellipse">
              <a:avLst/>
            </a:prstGeom>
            <a:gradFill>
              <a:gsLst>
                <a:gs pos="100000">
                  <a:srgbClr val="92D050"/>
                </a:gs>
                <a:gs pos="100000">
                  <a:schemeClr val="accent2">
                    <a:shade val="98000"/>
                    <a:lumMod val="94000"/>
                  </a:schemeClr>
                </a:gs>
              </a:gsLst>
            </a:gradFill>
            <a:effectLst>
              <a:outerShdw blurRad="50800" dist="38100" algn="l" rotWithShape="0">
                <a:schemeClr val="accent1">
                  <a:lumMod val="40000"/>
                  <a:lumOff val="60000"/>
                  <a:alpha val="40000"/>
                </a:schemeClr>
              </a:outerShdw>
            </a:effectLst>
            <a:scene3d>
              <a:camera prst="orthographicFront"/>
              <a:lightRig rig="threePt" dir="t"/>
            </a:scene3d>
            <a:sp3d>
              <a:bevelT prst="slope"/>
            </a:sp3d>
          </p:spPr>
          <p:style>
            <a:lnRef idx="1">
              <a:schemeClr val="accent2"/>
            </a:lnRef>
            <a:fillRef idx="3">
              <a:schemeClr val="accent2"/>
            </a:fillRef>
            <a:effectRef idx="2">
              <a:schemeClr val="accent2"/>
            </a:effectRef>
            <a:fontRef idx="minor">
              <a:schemeClr val="lt1"/>
            </a:fontRef>
          </p:style>
          <p:txBody>
            <a:bodyPr rtlCol="0" anchor="ctr"/>
            <a:lstStyle/>
            <a:p>
              <a:pPr algn="ctr"/>
              <a:r>
                <a:rPr lang="ar-SA" sz="2000" b="1">
                  <a:solidFill>
                    <a:schemeClr val="tx1"/>
                  </a:solidFill>
                  <a:latin typeface="Traditional Arabic" panose="02020603050405020304" pitchFamily="18" charset="-78"/>
                  <a:cs typeface="Traditional Arabic" panose="02020603050405020304" pitchFamily="18" charset="-78"/>
                </a:rPr>
                <a:t>قياس سمات الشخصية</a:t>
              </a:r>
              <a:endParaRPr lang="fr-FR" b="1" dirty="0">
                <a:solidFill>
                  <a:schemeClr val="tx1"/>
                </a:solidFill>
              </a:endParaRPr>
            </a:p>
          </p:txBody>
        </p:sp>
      </p:grpSp>
      <p:grpSp>
        <p:nvGrpSpPr>
          <p:cNvPr id="5" name="Group 4"/>
          <p:cNvGrpSpPr/>
          <p:nvPr/>
        </p:nvGrpSpPr>
        <p:grpSpPr>
          <a:xfrm>
            <a:off x="3933288" y="2310867"/>
            <a:ext cx="309671" cy="2608931"/>
            <a:chOff x="3933288" y="2310867"/>
            <a:chExt cx="309671" cy="2608931"/>
          </a:xfrm>
        </p:grpSpPr>
        <p:cxnSp>
          <p:nvCxnSpPr>
            <p:cNvPr id="103" name="Straight Connector 102"/>
            <p:cNvCxnSpPr/>
            <p:nvPr/>
          </p:nvCxnSpPr>
          <p:spPr>
            <a:xfrm>
              <a:off x="3933288" y="2310867"/>
              <a:ext cx="50316" cy="2608931"/>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a:off x="3966098" y="2950339"/>
              <a:ext cx="276861" cy="0"/>
            </a:xfrm>
            <a:prstGeom prst="straightConnector1">
              <a:avLst/>
            </a:prstGeom>
            <a:ln w="47625">
              <a:tailEnd type="triangle"/>
            </a:ln>
          </p:spPr>
          <p:style>
            <a:lnRef idx="3">
              <a:schemeClr val="dk1"/>
            </a:lnRef>
            <a:fillRef idx="0">
              <a:schemeClr val="dk1"/>
            </a:fillRef>
            <a:effectRef idx="2">
              <a:schemeClr val="dk1"/>
            </a:effectRef>
            <a:fontRef idx="minor">
              <a:schemeClr val="tx1"/>
            </a:fontRef>
          </p:style>
        </p:cxnSp>
        <p:cxnSp>
          <p:nvCxnSpPr>
            <p:cNvPr id="111" name="Straight Arrow Connector 110"/>
            <p:cNvCxnSpPr/>
            <p:nvPr/>
          </p:nvCxnSpPr>
          <p:spPr>
            <a:xfrm>
              <a:off x="3966097" y="3888735"/>
              <a:ext cx="276861" cy="0"/>
            </a:xfrm>
            <a:prstGeom prst="straightConnector1">
              <a:avLst/>
            </a:prstGeom>
            <a:ln w="47625">
              <a:tailEnd type="triangle"/>
            </a:ln>
          </p:spPr>
          <p:style>
            <a:lnRef idx="3">
              <a:schemeClr val="dk1"/>
            </a:lnRef>
            <a:fillRef idx="0">
              <a:schemeClr val="dk1"/>
            </a:fillRef>
            <a:effectRef idx="2">
              <a:schemeClr val="dk1"/>
            </a:effectRef>
            <a:fontRef idx="minor">
              <a:schemeClr val="tx1"/>
            </a:fontRef>
          </p:style>
        </p:cxnSp>
      </p:grpSp>
      <p:cxnSp>
        <p:nvCxnSpPr>
          <p:cNvPr id="112" name="Straight Arrow Connector 111"/>
          <p:cNvCxnSpPr/>
          <p:nvPr/>
        </p:nvCxnSpPr>
        <p:spPr>
          <a:xfrm flipV="1">
            <a:off x="3983604" y="4911232"/>
            <a:ext cx="259353" cy="8566"/>
          </a:xfrm>
          <a:prstGeom prst="straightConnector1">
            <a:avLst/>
          </a:prstGeom>
          <a:ln w="47625">
            <a:tailEnd type="triangle"/>
          </a:ln>
        </p:spPr>
        <p:style>
          <a:lnRef idx="3">
            <a:schemeClr val="dk1"/>
          </a:lnRef>
          <a:fillRef idx="0">
            <a:schemeClr val="dk1"/>
          </a:fillRef>
          <a:effectRef idx="2">
            <a:schemeClr val="dk1"/>
          </a:effectRef>
          <a:fontRef idx="minor">
            <a:schemeClr val="tx1"/>
          </a:fontRef>
        </p:style>
      </p:cxnSp>
      <p:sp>
        <p:nvSpPr>
          <p:cNvPr id="118" name="Cube 117"/>
          <p:cNvSpPr/>
          <p:nvPr/>
        </p:nvSpPr>
        <p:spPr>
          <a:xfrm>
            <a:off x="2496041" y="2582954"/>
            <a:ext cx="1216152" cy="1216152"/>
          </a:xfrm>
          <a:prstGeom prst="cube">
            <a:avLst>
              <a:gd name="adj" fmla="val 14589"/>
            </a:avLst>
          </a:prstGeom>
          <a:effectLst>
            <a:softEdge rad="31750"/>
          </a:effectLst>
        </p:spPr>
        <p:style>
          <a:lnRef idx="3">
            <a:schemeClr val="lt1"/>
          </a:lnRef>
          <a:fillRef idx="1">
            <a:schemeClr val="accent4"/>
          </a:fillRef>
          <a:effectRef idx="1">
            <a:schemeClr val="accent4"/>
          </a:effectRef>
          <a:fontRef idx="minor">
            <a:schemeClr val="lt1"/>
          </a:fontRef>
        </p:style>
        <p:txBody>
          <a:bodyPr rtlCol="0" anchor="ctr"/>
          <a:lstStyle/>
          <a:p>
            <a:pPr algn="ctr"/>
            <a:r>
              <a:rPr lang="ar-SA" sz="2000" b="1" dirty="0">
                <a:solidFill>
                  <a:srgbClr val="00FF99"/>
                </a:solidFill>
                <a:latin typeface="Traditional Arabic" panose="02020603050405020304" pitchFamily="18" charset="-78"/>
                <a:cs typeface="Traditional Arabic" panose="02020603050405020304" pitchFamily="18" charset="-78"/>
              </a:rPr>
              <a:t>النظرية التقليدية </a:t>
            </a:r>
            <a:endParaRPr lang="fr-FR" sz="2000" b="1" dirty="0">
              <a:solidFill>
                <a:srgbClr val="00FF99"/>
              </a:solidFill>
              <a:latin typeface="Traditional Arabic" panose="02020603050405020304" pitchFamily="18" charset="-78"/>
              <a:cs typeface="Traditional Arabic" panose="02020603050405020304" pitchFamily="18" charset="-78"/>
            </a:endParaRPr>
          </a:p>
        </p:txBody>
      </p:sp>
      <p:sp>
        <p:nvSpPr>
          <p:cNvPr id="119" name="Cube 118"/>
          <p:cNvSpPr/>
          <p:nvPr/>
        </p:nvSpPr>
        <p:spPr>
          <a:xfrm>
            <a:off x="1145245" y="2582954"/>
            <a:ext cx="1216152" cy="1216152"/>
          </a:xfrm>
          <a:prstGeom prst="cube">
            <a:avLst>
              <a:gd name="adj" fmla="val 14589"/>
            </a:avLst>
          </a:prstGeom>
          <a:effectLst>
            <a:softEdge rad="31750"/>
          </a:effectLst>
        </p:spPr>
        <p:style>
          <a:lnRef idx="3">
            <a:schemeClr val="lt1"/>
          </a:lnRef>
          <a:fillRef idx="1">
            <a:schemeClr val="accent4"/>
          </a:fillRef>
          <a:effectRef idx="1">
            <a:schemeClr val="accent4"/>
          </a:effectRef>
          <a:fontRef idx="minor">
            <a:schemeClr val="lt1"/>
          </a:fontRef>
        </p:style>
        <p:txBody>
          <a:bodyPr rtlCol="0" anchor="ctr"/>
          <a:lstStyle/>
          <a:p>
            <a:pPr algn="ctr"/>
            <a:r>
              <a:rPr lang="ar-SA" sz="2000" b="1" dirty="0">
                <a:solidFill>
                  <a:srgbClr val="00FF99"/>
                </a:solidFill>
                <a:latin typeface="Traditional Arabic" panose="02020603050405020304" pitchFamily="18" charset="-78"/>
                <a:cs typeface="Traditional Arabic" panose="02020603050405020304" pitchFamily="18" charset="-78"/>
              </a:rPr>
              <a:t>النظرية الحديثة للقياس</a:t>
            </a:r>
            <a:endParaRPr lang="fr-FR" sz="2000" b="1" dirty="0">
              <a:solidFill>
                <a:srgbClr val="00FF99"/>
              </a:solidFill>
              <a:latin typeface="Traditional Arabic" panose="02020603050405020304" pitchFamily="18" charset="-78"/>
              <a:cs typeface="Traditional Arabic" panose="02020603050405020304" pitchFamily="18" charset="-78"/>
            </a:endParaRPr>
          </a:p>
        </p:txBody>
      </p:sp>
      <p:sp>
        <p:nvSpPr>
          <p:cNvPr id="120" name="Cube 119"/>
          <p:cNvSpPr/>
          <p:nvPr/>
        </p:nvSpPr>
        <p:spPr>
          <a:xfrm>
            <a:off x="2493282" y="4035532"/>
            <a:ext cx="1216152" cy="1216152"/>
          </a:xfrm>
          <a:prstGeom prst="cube">
            <a:avLst>
              <a:gd name="adj" fmla="val 14589"/>
            </a:avLst>
          </a:prstGeom>
          <a:effectLst>
            <a:softEdge rad="31750"/>
          </a:effectLst>
        </p:spPr>
        <p:style>
          <a:lnRef idx="3">
            <a:schemeClr val="lt1"/>
          </a:lnRef>
          <a:fillRef idx="1">
            <a:schemeClr val="accent4"/>
          </a:fillRef>
          <a:effectRef idx="1">
            <a:schemeClr val="accent4"/>
          </a:effectRef>
          <a:fontRef idx="minor">
            <a:schemeClr val="lt1"/>
          </a:fontRef>
        </p:style>
        <p:txBody>
          <a:bodyPr rtlCol="0" anchor="ctr"/>
          <a:lstStyle/>
          <a:p>
            <a:pPr algn="ctr"/>
            <a:r>
              <a:rPr lang="ar-SA" sz="2000" b="1" dirty="0">
                <a:solidFill>
                  <a:srgbClr val="00FF99"/>
                </a:solidFill>
                <a:latin typeface="Traditional Arabic" panose="02020603050405020304" pitchFamily="18" charset="-78"/>
                <a:cs typeface="Traditional Arabic" panose="02020603050405020304" pitchFamily="18" charset="-78"/>
              </a:rPr>
              <a:t>نظرية الاستجابة للفقرة  </a:t>
            </a:r>
            <a:endParaRPr lang="fr-FR" sz="2000" b="1" dirty="0">
              <a:solidFill>
                <a:srgbClr val="00FF99"/>
              </a:solidFill>
              <a:latin typeface="Traditional Arabic" panose="02020603050405020304" pitchFamily="18" charset="-78"/>
              <a:cs typeface="Traditional Arabic" panose="02020603050405020304" pitchFamily="18" charset="-78"/>
            </a:endParaRPr>
          </a:p>
        </p:txBody>
      </p:sp>
      <p:sp>
        <p:nvSpPr>
          <p:cNvPr id="121" name="Cube 120"/>
          <p:cNvSpPr/>
          <p:nvPr/>
        </p:nvSpPr>
        <p:spPr>
          <a:xfrm>
            <a:off x="1162751" y="4053690"/>
            <a:ext cx="1216152" cy="1216152"/>
          </a:xfrm>
          <a:prstGeom prst="cube">
            <a:avLst>
              <a:gd name="adj" fmla="val 14589"/>
            </a:avLst>
          </a:prstGeom>
          <a:effectLst>
            <a:softEdge rad="31750"/>
          </a:effectLst>
        </p:spPr>
        <p:style>
          <a:lnRef idx="3">
            <a:schemeClr val="lt1"/>
          </a:lnRef>
          <a:fillRef idx="1">
            <a:schemeClr val="accent4"/>
          </a:fillRef>
          <a:effectRef idx="1">
            <a:schemeClr val="accent4"/>
          </a:effectRef>
          <a:fontRef idx="minor">
            <a:schemeClr val="lt1"/>
          </a:fontRef>
        </p:style>
        <p:txBody>
          <a:bodyPr rtlCol="0" anchor="ctr"/>
          <a:lstStyle/>
          <a:p>
            <a:pPr algn="ctr"/>
            <a:r>
              <a:rPr lang="ar-SA" sz="2000" b="1" dirty="0">
                <a:solidFill>
                  <a:srgbClr val="00FF99"/>
                </a:solidFill>
                <a:latin typeface="Traditional Arabic" panose="02020603050405020304" pitchFamily="18" charset="-78"/>
                <a:cs typeface="Traditional Arabic" panose="02020603050405020304" pitchFamily="18" charset="-78"/>
              </a:rPr>
              <a:t>نظرية امكانية التعميم</a:t>
            </a:r>
            <a:endParaRPr lang="fr-FR" sz="2000" b="1" dirty="0">
              <a:solidFill>
                <a:srgbClr val="00FF99"/>
              </a:solidFill>
              <a:latin typeface="Traditional Arabic" panose="02020603050405020304" pitchFamily="18" charset="-78"/>
              <a:cs typeface="Traditional Arabic" panose="02020603050405020304" pitchFamily="18" charset="-78"/>
            </a:endParaRPr>
          </a:p>
        </p:txBody>
      </p:sp>
      <p:sp>
        <p:nvSpPr>
          <p:cNvPr id="122" name="Cube 121"/>
          <p:cNvSpPr/>
          <p:nvPr/>
        </p:nvSpPr>
        <p:spPr>
          <a:xfrm>
            <a:off x="2493282" y="5488110"/>
            <a:ext cx="1216152" cy="1216152"/>
          </a:xfrm>
          <a:prstGeom prst="cube">
            <a:avLst>
              <a:gd name="adj" fmla="val 14589"/>
            </a:avLst>
          </a:prstGeom>
          <a:effectLst>
            <a:softEdge rad="31750"/>
          </a:effectLst>
        </p:spPr>
        <p:style>
          <a:lnRef idx="3">
            <a:schemeClr val="lt1"/>
          </a:lnRef>
          <a:fillRef idx="1">
            <a:schemeClr val="accent4"/>
          </a:fillRef>
          <a:effectRef idx="1">
            <a:schemeClr val="accent4"/>
          </a:effectRef>
          <a:fontRef idx="minor">
            <a:schemeClr val="lt1"/>
          </a:fontRef>
        </p:style>
        <p:txBody>
          <a:bodyPr rtlCol="0" anchor="ctr"/>
          <a:lstStyle/>
          <a:p>
            <a:pPr algn="ctr"/>
            <a:r>
              <a:rPr lang="ar-SA" sz="2000" b="1" dirty="0">
                <a:solidFill>
                  <a:srgbClr val="00FF99"/>
                </a:solidFill>
                <a:latin typeface="Traditional Arabic" panose="02020603050405020304" pitchFamily="18" charset="-78"/>
                <a:cs typeface="Traditional Arabic" panose="02020603050405020304" pitchFamily="18" charset="-78"/>
              </a:rPr>
              <a:t>نموذج راش </a:t>
            </a:r>
            <a:endParaRPr lang="fr-FR" sz="2000" b="1" dirty="0">
              <a:solidFill>
                <a:srgbClr val="00FF99"/>
              </a:solidFill>
              <a:latin typeface="Traditional Arabic" panose="02020603050405020304" pitchFamily="18" charset="-78"/>
              <a:cs typeface="Traditional Arabic" panose="02020603050405020304" pitchFamily="18" charset="-78"/>
            </a:endParaRPr>
          </a:p>
        </p:txBody>
      </p:sp>
      <p:sp>
        <p:nvSpPr>
          <p:cNvPr id="123" name="Cube 122"/>
          <p:cNvSpPr/>
          <p:nvPr/>
        </p:nvSpPr>
        <p:spPr>
          <a:xfrm>
            <a:off x="1142872" y="5524426"/>
            <a:ext cx="1216152" cy="1216152"/>
          </a:xfrm>
          <a:prstGeom prst="cube">
            <a:avLst>
              <a:gd name="adj" fmla="val 14589"/>
            </a:avLst>
          </a:prstGeom>
          <a:effectLst>
            <a:softEdge rad="31750"/>
          </a:effectLst>
        </p:spPr>
        <p:style>
          <a:lnRef idx="3">
            <a:schemeClr val="lt1"/>
          </a:lnRef>
          <a:fillRef idx="1">
            <a:schemeClr val="accent4"/>
          </a:fillRef>
          <a:effectRef idx="1">
            <a:schemeClr val="accent4"/>
          </a:effectRef>
          <a:fontRef idx="minor">
            <a:schemeClr val="lt1"/>
          </a:fontRef>
        </p:style>
        <p:txBody>
          <a:bodyPr rtlCol="0" anchor="ctr"/>
          <a:lstStyle/>
          <a:p>
            <a:pPr algn="ctr"/>
            <a:r>
              <a:rPr lang="ar-SA" sz="2000" b="1" dirty="0">
                <a:solidFill>
                  <a:srgbClr val="00FF99"/>
                </a:solidFill>
                <a:latin typeface="Traditional Arabic" panose="02020603050405020304" pitchFamily="18" charset="-78"/>
                <a:cs typeface="Traditional Arabic" panose="02020603050405020304" pitchFamily="18" charset="-78"/>
              </a:rPr>
              <a:t>التحليل العاملي والتوكيدي</a:t>
            </a:r>
            <a:endParaRPr lang="fr-FR" sz="2000" b="1" dirty="0">
              <a:solidFill>
                <a:srgbClr val="00FF99"/>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273899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circle(in)">
                                      <p:cBhvr>
                                        <p:cTn id="13" dur="2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116"/>
                                        </p:tgtEl>
                                        <p:attrNameLst>
                                          <p:attrName>style.visibility</p:attrName>
                                        </p:attrNameLst>
                                      </p:cBhvr>
                                      <p:to>
                                        <p:strVal val="visible"/>
                                      </p:to>
                                    </p:set>
                                    <p:animEffect transition="in" filter="fade">
                                      <p:cBhvr>
                                        <p:cTn id="18" dur="1000"/>
                                        <p:tgtEl>
                                          <p:spTgt spid="116"/>
                                        </p:tgtEl>
                                      </p:cBhvr>
                                    </p:animEffect>
                                    <p:anim calcmode="lin" valueType="num">
                                      <p:cBhvr>
                                        <p:cTn id="19" dur="1000" fill="hold"/>
                                        <p:tgtEl>
                                          <p:spTgt spid="116"/>
                                        </p:tgtEl>
                                        <p:attrNameLst>
                                          <p:attrName>ppt_x</p:attrName>
                                        </p:attrNameLst>
                                      </p:cBhvr>
                                      <p:tavLst>
                                        <p:tav tm="0">
                                          <p:val>
                                            <p:strVal val="#ppt_x"/>
                                          </p:val>
                                        </p:tav>
                                        <p:tav tm="100000">
                                          <p:val>
                                            <p:strVal val="#ppt_x"/>
                                          </p:val>
                                        </p:tav>
                                      </p:tavLst>
                                    </p:anim>
                                    <p:anim calcmode="lin" valueType="num">
                                      <p:cBhvr>
                                        <p:cTn id="20" dur="1000" fill="hold"/>
                                        <p:tgtEl>
                                          <p:spTgt spid="116"/>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p:cTn id="25" dur="1000" fill="hold"/>
                                        <p:tgtEl>
                                          <p:spTgt spid="2"/>
                                        </p:tgtEl>
                                        <p:attrNameLst>
                                          <p:attrName>ppt_w</p:attrName>
                                        </p:attrNameLst>
                                      </p:cBhvr>
                                      <p:tavLst>
                                        <p:tav tm="0">
                                          <p:val>
                                            <p:fltVal val="0"/>
                                          </p:val>
                                        </p:tav>
                                        <p:tav tm="100000">
                                          <p:val>
                                            <p:strVal val="#ppt_w"/>
                                          </p:val>
                                        </p:tav>
                                      </p:tavLst>
                                    </p:anim>
                                    <p:anim calcmode="lin" valueType="num">
                                      <p:cBhvr>
                                        <p:cTn id="26" dur="1000" fill="hold"/>
                                        <p:tgtEl>
                                          <p:spTgt spid="2"/>
                                        </p:tgtEl>
                                        <p:attrNameLst>
                                          <p:attrName>ppt_h</p:attrName>
                                        </p:attrNameLst>
                                      </p:cBhvr>
                                      <p:tavLst>
                                        <p:tav tm="0">
                                          <p:val>
                                            <p:fltVal val="0"/>
                                          </p:val>
                                        </p:tav>
                                        <p:tav tm="100000">
                                          <p:val>
                                            <p:strVal val="#ppt_h"/>
                                          </p:val>
                                        </p:tav>
                                      </p:tavLst>
                                    </p:anim>
                                    <p:anim calcmode="lin" valueType="num">
                                      <p:cBhvr>
                                        <p:cTn id="27" dur="1000" fill="hold"/>
                                        <p:tgtEl>
                                          <p:spTgt spid="2"/>
                                        </p:tgtEl>
                                        <p:attrNameLst>
                                          <p:attrName>style.rotation</p:attrName>
                                        </p:attrNameLst>
                                      </p:cBhvr>
                                      <p:tavLst>
                                        <p:tav tm="0">
                                          <p:val>
                                            <p:fltVal val="90"/>
                                          </p:val>
                                        </p:tav>
                                        <p:tav tm="100000">
                                          <p:val>
                                            <p:fltVal val="0"/>
                                          </p:val>
                                        </p:tav>
                                      </p:tavLst>
                                    </p:anim>
                                    <p:animEffect transition="in" filter="fade">
                                      <p:cBhvr>
                                        <p:cTn id="28" dur="1000"/>
                                        <p:tgtEl>
                                          <p:spTgt spid="2"/>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17"/>
                                        </p:tgtEl>
                                        <p:attrNameLst>
                                          <p:attrName>style.visibility</p:attrName>
                                        </p:attrNameLst>
                                      </p:cBhvr>
                                      <p:to>
                                        <p:strVal val="visible"/>
                                      </p:to>
                                    </p:set>
                                    <p:animEffect transition="in" filter="fade">
                                      <p:cBhvr>
                                        <p:cTn id="33" dur="1000"/>
                                        <p:tgtEl>
                                          <p:spTgt spid="117"/>
                                        </p:tgtEl>
                                      </p:cBhvr>
                                    </p:animEffect>
                                    <p:anim calcmode="lin" valueType="num">
                                      <p:cBhvr>
                                        <p:cTn id="34" dur="1000" fill="hold"/>
                                        <p:tgtEl>
                                          <p:spTgt spid="117"/>
                                        </p:tgtEl>
                                        <p:attrNameLst>
                                          <p:attrName>ppt_x</p:attrName>
                                        </p:attrNameLst>
                                      </p:cBhvr>
                                      <p:tavLst>
                                        <p:tav tm="0">
                                          <p:val>
                                            <p:strVal val="#ppt_x"/>
                                          </p:val>
                                        </p:tav>
                                        <p:tav tm="100000">
                                          <p:val>
                                            <p:strVal val="#ppt_x"/>
                                          </p:val>
                                        </p:tav>
                                      </p:tavLst>
                                    </p:anim>
                                    <p:anim calcmode="lin" valueType="num">
                                      <p:cBhvr>
                                        <p:cTn id="35" dur="1000" fill="hold"/>
                                        <p:tgtEl>
                                          <p:spTgt spid="117"/>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31" presetClass="entr" presetSubtype="0" fill="hold" nodeType="clickEffect">
                                  <p:stCondLst>
                                    <p:cond delay="0"/>
                                  </p:stCondLst>
                                  <p:childTnLst>
                                    <p:set>
                                      <p:cBhvr>
                                        <p:cTn id="39" dur="1" fill="hold">
                                          <p:stCondLst>
                                            <p:cond delay="0"/>
                                          </p:stCondLst>
                                        </p:cTn>
                                        <p:tgtEl>
                                          <p:spTgt spid="4"/>
                                        </p:tgtEl>
                                        <p:attrNameLst>
                                          <p:attrName>style.visibility</p:attrName>
                                        </p:attrNameLst>
                                      </p:cBhvr>
                                      <p:to>
                                        <p:strVal val="visible"/>
                                      </p:to>
                                    </p:set>
                                    <p:anim calcmode="lin" valueType="num">
                                      <p:cBhvr>
                                        <p:cTn id="40" dur="1000" fill="hold"/>
                                        <p:tgtEl>
                                          <p:spTgt spid="4"/>
                                        </p:tgtEl>
                                        <p:attrNameLst>
                                          <p:attrName>ppt_w</p:attrName>
                                        </p:attrNameLst>
                                      </p:cBhvr>
                                      <p:tavLst>
                                        <p:tav tm="0">
                                          <p:val>
                                            <p:fltVal val="0"/>
                                          </p:val>
                                        </p:tav>
                                        <p:tav tm="100000">
                                          <p:val>
                                            <p:strVal val="#ppt_w"/>
                                          </p:val>
                                        </p:tav>
                                      </p:tavLst>
                                    </p:anim>
                                    <p:anim calcmode="lin" valueType="num">
                                      <p:cBhvr>
                                        <p:cTn id="41" dur="1000" fill="hold"/>
                                        <p:tgtEl>
                                          <p:spTgt spid="4"/>
                                        </p:tgtEl>
                                        <p:attrNameLst>
                                          <p:attrName>ppt_h</p:attrName>
                                        </p:attrNameLst>
                                      </p:cBhvr>
                                      <p:tavLst>
                                        <p:tav tm="0">
                                          <p:val>
                                            <p:fltVal val="0"/>
                                          </p:val>
                                        </p:tav>
                                        <p:tav tm="100000">
                                          <p:val>
                                            <p:strVal val="#ppt_h"/>
                                          </p:val>
                                        </p:tav>
                                      </p:tavLst>
                                    </p:anim>
                                    <p:anim calcmode="lin" valueType="num">
                                      <p:cBhvr>
                                        <p:cTn id="42" dur="1000" fill="hold"/>
                                        <p:tgtEl>
                                          <p:spTgt spid="4"/>
                                        </p:tgtEl>
                                        <p:attrNameLst>
                                          <p:attrName>style.rotation</p:attrName>
                                        </p:attrNameLst>
                                      </p:cBhvr>
                                      <p:tavLst>
                                        <p:tav tm="0">
                                          <p:val>
                                            <p:fltVal val="90"/>
                                          </p:val>
                                        </p:tav>
                                        <p:tav tm="100000">
                                          <p:val>
                                            <p:fltVal val="0"/>
                                          </p:val>
                                        </p:tav>
                                      </p:tavLst>
                                    </p:anim>
                                    <p:animEffect transition="in" filter="fade">
                                      <p:cBhvr>
                                        <p:cTn id="43" dur="1000"/>
                                        <p:tgtEl>
                                          <p:spTgt spid="4"/>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fade">
                                      <p:cBhvr>
                                        <p:cTn id="48" dur="1000"/>
                                        <p:tgtEl>
                                          <p:spTgt spid="5"/>
                                        </p:tgtEl>
                                      </p:cBhvr>
                                    </p:animEffect>
                                    <p:anim calcmode="lin" valueType="num">
                                      <p:cBhvr>
                                        <p:cTn id="49" dur="1000" fill="hold"/>
                                        <p:tgtEl>
                                          <p:spTgt spid="5"/>
                                        </p:tgtEl>
                                        <p:attrNameLst>
                                          <p:attrName>ppt_x</p:attrName>
                                        </p:attrNameLst>
                                      </p:cBhvr>
                                      <p:tavLst>
                                        <p:tav tm="0">
                                          <p:val>
                                            <p:strVal val="#ppt_x"/>
                                          </p:val>
                                        </p:tav>
                                        <p:tav tm="100000">
                                          <p:val>
                                            <p:strVal val="#ppt_x"/>
                                          </p:val>
                                        </p:tav>
                                      </p:tavLst>
                                    </p:anim>
                                    <p:anim calcmode="lin" valueType="num">
                                      <p:cBhvr>
                                        <p:cTn id="5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p:cTn id="55" dur="1000" fill="hold"/>
                                        <p:tgtEl>
                                          <p:spTgt spid="6"/>
                                        </p:tgtEl>
                                        <p:attrNameLst>
                                          <p:attrName>ppt_w</p:attrName>
                                        </p:attrNameLst>
                                      </p:cBhvr>
                                      <p:tavLst>
                                        <p:tav tm="0">
                                          <p:val>
                                            <p:fltVal val="0"/>
                                          </p:val>
                                        </p:tav>
                                        <p:tav tm="100000">
                                          <p:val>
                                            <p:strVal val="#ppt_w"/>
                                          </p:val>
                                        </p:tav>
                                      </p:tavLst>
                                    </p:anim>
                                    <p:anim calcmode="lin" valueType="num">
                                      <p:cBhvr>
                                        <p:cTn id="56" dur="1000" fill="hold"/>
                                        <p:tgtEl>
                                          <p:spTgt spid="6"/>
                                        </p:tgtEl>
                                        <p:attrNameLst>
                                          <p:attrName>ppt_h</p:attrName>
                                        </p:attrNameLst>
                                      </p:cBhvr>
                                      <p:tavLst>
                                        <p:tav tm="0">
                                          <p:val>
                                            <p:fltVal val="0"/>
                                          </p:val>
                                        </p:tav>
                                        <p:tav tm="100000">
                                          <p:val>
                                            <p:strVal val="#ppt_h"/>
                                          </p:val>
                                        </p:tav>
                                      </p:tavLst>
                                    </p:anim>
                                    <p:anim calcmode="lin" valueType="num">
                                      <p:cBhvr>
                                        <p:cTn id="57" dur="1000" fill="hold"/>
                                        <p:tgtEl>
                                          <p:spTgt spid="6"/>
                                        </p:tgtEl>
                                        <p:attrNameLst>
                                          <p:attrName>style.rotation</p:attrName>
                                        </p:attrNameLst>
                                      </p:cBhvr>
                                      <p:tavLst>
                                        <p:tav tm="0">
                                          <p:val>
                                            <p:fltVal val="90"/>
                                          </p:val>
                                        </p:tav>
                                        <p:tav tm="100000">
                                          <p:val>
                                            <p:fltVal val="0"/>
                                          </p:val>
                                        </p:tav>
                                      </p:tavLst>
                                    </p:anim>
                                    <p:animEffect transition="in" filter="fade">
                                      <p:cBhvr>
                                        <p:cTn id="58" dur="1000"/>
                                        <p:tgtEl>
                                          <p:spTgt spid="6"/>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118"/>
                                        </p:tgtEl>
                                        <p:attrNameLst>
                                          <p:attrName>style.visibility</p:attrName>
                                        </p:attrNameLst>
                                      </p:cBhvr>
                                      <p:to>
                                        <p:strVal val="visible"/>
                                      </p:to>
                                    </p:set>
                                    <p:anim calcmode="lin" valueType="num">
                                      <p:cBhvr>
                                        <p:cTn id="63" dur="1000" fill="hold"/>
                                        <p:tgtEl>
                                          <p:spTgt spid="118"/>
                                        </p:tgtEl>
                                        <p:attrNameLst>
                                          <p:attrName>ppt_w</p:attrName>
                                        </p:attrNameLst>
                                      </p:cBhvr>
                                      <p:tavLst>
                                        <p:tav tm="0">
                                          <p:val>
                                            <p:fltVal val="0"/>
                                          </p:val>
                                        </p:tav>
                                        <p:tav tm="100000">
                                          <p:val>
                                            <p:strVal val="#ppt_w"/>
                                          </p:val>
                                        </p:tav>
                                      </p:tavLst>
                                    </p:anim>
                                    <p:anim calcmode="lin" valueType="num">
                                      <p:cBhvr>
                                        <p:cTn id="64" dur="1000" fill="hold"/>
                                        <p:tgtEl>
                                          <p:spTgt spid="118"/>
                                        </p:tgtEl>
                                        <p:attrNameLst>
                                          <p:attrName>ppt_h</p:attrName>
                                        </p:attrNameLst>
                                      </p:cBhvr>
                                      <p:tavLst>
                                        <p:tav tm="0">
                                          <p:val>
                                            <p:fltVal val="0"/>
                                          </p:val>
                                        </p:tav>
                                        <p:tav tm="100000">
                                          <p:val>
                                            <p:strVal val="#ppt_h"/>
                                          </p:val>
                                        </p:tav>
                                      </p:tavLst>
                                    </p:anim>
                                    <p:anim calcmode="lin" valueType="num">
                                      <p:cBhvr>
                                        <p:cTn id="65" dur="1000" fill="hold"/>
                                        <p:tgtEl>
                                          <p:spTgt spid="118"/>
                                        </p:tgtEl>
                                        <p:attrNameLst>
                                          <p:attrName>style.rotation</p:attrName>
                                        </p:attrNameLst>
                                      </p:cBhvr>
                                      <p:tavLst>
                                        <p:tav tm="0">
                                          <p:val>
                                            <p:fltVal val="90"/>
                                          </p:val>
                                        </p:tav>
                                        <p:tav tm="100000">
                                          <p:val>
                                            <p:fltVal val="0"/>
                                          </p:val>
                                        </p:tav>
                                      </p:tavLst>
                                    </p:anim>
                                    <p:animEffect transition="in" filter="fade">
                                      <p:cBhvr>
                                        <p:cTn id="66" dur="1000"/>
                                        <p:tgtEl>
                                          <p:spTgt spid="118"/>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119"/>
                                        </p:tgtEl>
                                        <p:attrNameLst>
                                          <p:attrName>style.visibility</p:attrName>
                                        </p:attrNameLst>
                                      </p:cBhvr>
                                      <p:to>
                                        <p:strVal val="visible"/>
                                      </p:to>
                                    </p:set>
                                    <p:anim calcmode="lin" valueType="num">
                                      <p:cBhvr>
                                        <p:cTn id="71" dur="1000" fill="hold"/>
                                        <p:tgtEl>
                                          <p:spTgt spid="119"/>
                                        </p:tgtEl>
                                        <p:attrNameLst>
                                          <p:attrName>ppt_w</p:attrName>
                                        </p:attrNameLst>
                                      </p:cBhvr>
                                      <p:tavLst>
                                        <p:tav tm="0">
                                          <p:val>
                                            <p:fltVal val="0"/>
                                          </p:val>
                                        </p:tav>
                                        <p:tav tm="100000">
                                          <p:val>
                                            <p:strVal val="#ppt_w"/>
                                          </p:val>
                                        </p:tav>
                                      </p:tavLst>
                                    </p:anim>
                                    <p:anim calcmode="lin" valueType="num">
                                      <p:cBhvr>
                                        <p:cTn id="72" dur="1000" fill="hold"/>
                                        <p:tgtEl>
                                          <p:spTgt spid="119"/>
                                        </p:tgtEl>
                                        <p:attrNameLst>
                                          <p:attrName>ppt_h</p:attrName>
                                        </p:attrNameLst>
                                      </p:cBhvr>
                                      <p:tavLst>
                                        <p:tav tm="0">
                                          <p:val>
                                            <p:fltVal val="0"/>
                                          </p:val>
                                        </p:tav>
                                        <p:tav tm="100000">
                                          <p:val>
                                            <p:strVal val="#ppt_h"/>
                                          </p:val>
                                        </p:tav>
                                      </p:tavLst>
                                    </p:anim>
                                    <p:anim calcmode="lin" valueType="num">
                                      <p:cBhvr>
                                        <p:cTn id="73" dur="1000" fill="hold"/>
                                        <p:tgtEl>
                                          <p:spTgt spid="119"/>
                                        </p:tgtEl>
                                        <p:attrNameLst>
                                          <p:attrName>style.rotation</p:attrName>
                                        </p:attrNameLst>
                                      </p:cBhvr>
                                      <p:tavLst>
                                        <p:tav tm="0">
                                          <p:val>
                                            <p:fltVal val="90"/>
                                          </p:val>
                                        </p:tav>
                                        <p:tav tm="100000">
                                          <p:val>
                                            <p:fltVal val="0"/>
                                          </p:val>
                                        </p:tav>
                                      </p:tavLst>
                                    </p:anim>
                                    <p:animEffect transition="in" filter="fade">
                                      <p:cBhvr>
                                        <p:cTn id="74" dur="1000"/>
                                        <p:tgtEl>
                                          <p:spTgt spid="119"/>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120"/>
                                        </p:tgtEl>
                                        <p:attrNameLst>
                                          <p:attrName>style.visibility</p:attrName>
                                        </p:attrNameLst>
                                      </p:cBhvr>
                                      <p:to>
                                        <p:strVal val="visible"/>
                                      </p:to>
                                    </p:set>
                                    <p:anim calcmode="lin" valueType="num">
                                      <p:cBhvr>
                                        <p:cTn id="79" dur="1000" fill="hold"/>
                                        <p:tgtEl>
                                          <p:spTgt spid="120"/>
                                        </p:tgtEl>
                                        <p:attrNameLst>
                                          <p:attrName>ppt_w</p:attrName>
                                        </p:attrNameLst>
                                      </p:cBhvr>
                                      <p:tavLst>
                                        <p:tav tm="0">
                                          <p:val>
                                            <p:fltVal val="0"/>
                                          </p:val>
                                        </p:tav>
                                        <p:tav tm="100000">
                                          <p:val>
                                            <p:strVal val="#ppt_w"/>
                                          </p:val>
                                        </p:tav>
                                      </p:tavLst>
                                    </p:anim>
                                    <p:anim calcmode="lin" valueType="num">
                                      <p:cBhvr>
                                        <p:cTn id="80" dur="1000" fill="hold"/>
                                        <p:tgtEl>
                                          <p:spTgt spid="120"/>
                                        </p:tgtEl>
                                        <p:attrNameLst>
                                          <p:attrName>ppt_h</p:attrName>
                                        </p:attrNameLst>
                                      </p:cBhvr>
                                      <p:tavLst>
                                        <p:tav tm="0">
                                          <p:val>
                                            <p:fltVal val="0"/>
                                          </p:val>
                                        </p:tav>
                                        <p:tav tm="100000">
                                          <p:val>
                                            <p:strVal val="#ppt_h"/>
                                          </p:val>
                                        </p:tav>
                                      </p:tavLst>
                                    </p:anim>
                                    <p:anim calcmode="lin" valueType="num">
                                      <p:cBhvr>
                                        <p:cTn id="81" dur="1000" fill="hold"/>
                                        <p:tgtEl>
                                          <p:spTgt spid="120"/>
                                        </p:tgtEl>
                                        <p:attrNameLst>
                                          <p:attrName>style.rotation</p:attrName>
                                        </p:attrNameLst>
                                      </p:cBhvr>
                                      <p:tavLst>
                                        <p:tav tm="0">
                                          <p:val>
                                            <p:fltVal val="90"/>
                                          </p:val>
                                        </p:tav>
                                        <p:tav tm="100000">
                                          <p:val>
                                            <p:fltVal val="0"/>
                                          </p:val>
                                        </p:tav>
                                      </p:tavLst>
                                    </p:anim>
                                    <p:animEffect transition="in" filter="fade">
                                      <p:cBhvr>
                                        <p:cTn id="82" dur="1000"/>
                                        <p:tgtEl>
                                          <p:spTgt spid="120"/>
                                        </p:tgtEl>
                                      </p:cBhvr>
                                    </p:animEffect>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121"/>
                                        </p:tgtEl>
                                        <p:attrNameLst>
                                          <p:attrName>style.visibility</p:attrName>
                                        </p:attrNameLst>
                                      </p:cBhvr>
                                      <p:to>
                                        <p:strVal val="visible"/>
                                      </p:to>
                                    </p:set>
                                    <p:anim calcmode="lin" valueType="num">
                                      <p:cBhvr>
                                        <p:cTn id="87" dur="1000" fill="hold"/>
                                        <p:tgtEl>
                                          <p:spTgt spid="121"/>
                                        </p:tgtEl>
                                        <p:attrNameLst>
                                          <p:attrName>ppt_w</p:attrName>
                                        </p:attrNameLst>
                                      </p:cBhvr>
                                      <p:tavLst>
                                        <p:tav tm="0">
                                          <p:val>
                                            <p:fltVal val="0"/>
                                          </p:val>
                                        </p:tav>
                                        <p:tav tm="100000">
                                          <p:val>
                                            <p:strVal val="#ppt_w"/>
                                          </p:val>
                                        </p:tav>
                                      </p:tavLst>
                                    </p:anim>
                                    <p:anim calcmode="lin" valueType="num">
                                      <p:cBhvr>
                                        <p:cTn id="88" dur="1000" fill="hold"/>
                                        <p:tgtEl>
                                          <p:spTgt spid="121"/>
                                        </p:tgtEl>
                                        <p:attrNameLst>
                                          <p:attrName>ppt_h</p:attrName>
                                        </p:attrNameLst>
                                      </p:cBhvr>
                                      <p:tavLst>
                                        <p:tav tm="0">
                                          <p:val>
                                            <p:fltVal val="0"/>
                                          </p:val>
                                        </p:tav>
                                        <p:tav tm="100000">
                                          <p:val>
                                            <p:strVal val="#ppt_h"/>
                                          </p:val>
                                        </p:tav>
                                      </p:tavLst>
                                    </p:anim>
                                    <p:anim calcmode="lin" valueType="num">
                                      <p:cBhvr>
                                        <p:cTn id="89" dur="1000" fill="hold"/>
                                        <p:tgtEl>
                                          <p:spTgt spid="121"/>
                                        </p:tgtEl>
                                        <p:attrNameLst>
                                          <p:attrName>style.rotation</p:attrName>
                                        </p:attrNameLst>
                                      </p:cBhvr>
                                      <p:tavLst>
                                        <p:tav tm="0">
                                          <p:val>
                                            <p:fltVal val="90"/>
                                          </p:val>
                                        </p:tav>
                                        <p:tav tm="100000">
                                          <p:val>
                                            <p:fltVal val="0"/>
                                          </p:val>
                                        </p:tav>
                                      </p:tavLst>
                                    </p:anim>
                                    <p:animEffect transition="in" filter="fade">
                                      <p:cBhvr>
                                        <p:cTn id="90" dur="1000"/>
                                        <p:tgtEl>
                                          <p:spTgt spid="121"/>
                                        </p:tgtEl>
                                      </p:cBhvr>
                                    </p:animEffect>
                                  </p:childTnLst>
                                </p:cTn>
                              </p:par>
                            </p:childTnLst>
                          </p:cTn>
                        </p:par>
                      </p:childTnLst>
                    </p:cTn>
                  </p:par>
                  <p:par>
                    <p:cTn id="91" fill="hold">
                      <p:stCondLst>
                        <p:cond delay="indefinite"/>
                      </p:stCondLst>
                      <p:childTnLst>
                        <p:par>
                          <p:cTn id="92" fill="hold">
                            <p:stCondLst>
                              <p:cond delay="0"/>
                            </p:stCondLst>
                            <p:childTnLst>
                              <p:par>
                                <p:cTn id="93" presetID="31" presetClass="entr" presetSubtype="0" fill="hold" grpId="0" nodeType="clickEffect">
                                  <p:stCondLst>
                                    <p:cond delay="0"/>
                                  </p:stCondLst>
                                  <p:childTnLst>
                                    <p:set>
                                      <p:cBhvr>
                                        <p:cTn id="94" dur="1" fill="hold">
                                          <p:stCondLst>
                                            <p:cond delay="0"/>
                                          </p:stCondLst>
                                        </p:cTn>
                                        <p:tgtEl>
                                          <p:spTgt spid="122"/>
                                        </p:tgtEl>
                                        <p:attrNameLst>
                                          <p:attrName>style.visibility</p:attrName>
                                        </p:attrNameLst>
                                      </p:cBhvr>
                                      <p:to>
                                        <p:strVal val="visible"/>
                                      </p:to>
                                    </p:set>
                                    <p:anim calcmode="lin" valueType="num">
                                      <p:cBhvr>
                                        <p:cTn id="95" dur="1000" fill="hold"/>
                                        <p:tgtEl>
                                          <p:spTgt spid="122"/>
                                        </p:tgtEl>
                                        <p:attrNameLst>
                                          <p:attrName>ppt_w</p:attrName>
                                        </p:attrNameLst>
                                      </p:cBhvr>
                                      <p:tavLst>
                                        <p:tav tm="0">
                                          <p:val>
                                            <p:fltVal val="0"/>
                                          </p:val>
                                        </p:tav>
                                        <p:tav tm="100000">
                                          <p:val>
                                            <p:strVal val="#ppt_w"/>
                                          </p:val>
                                        </p:tav>
                                      </p:tavLst>
                                    </p:anim>
                                    <p:anim calcmode="lin" valueType="num">
                                      <p:cBhvr>
                                        <p:cTn id="96" dur="1000" fill="hold"/>
                                        <p:tgtEl>
                                          <p:spTgt spid="122"/>
                                        </p:tgtEl>
                                        <p:attrNameLst>
                                          <p:attrName>ppt_h</p:attrName>
                                        </p:attrNameLst>
                                      </p:cBhvr>
                                      <p:tavLst>
                                        <p:tav tm="0">
                                          <p:val>
                                            <p:fltVal val="0"/>
                                          </p:val>
                                        </p:tav>
                                        <p:tav tm="100000">
                                          <p:val>
                                            <p:strVal val="#ppt_h"/>
                                          </p:val>
                                        </p:tav>
                                      </p:tavLst>
                                    </p:anim>
                                    <p:anim calcmode="lin" valueType="num">
                                      <p:cBhvr>
                                        <p:cTn id="97" dur="1000" fill="hold"/>
                                        <p:tgtEl>
                                          <p:spTgt spid="122"/>
                                        </p:tgtEl>
                                        <p:attrNameLst>
                                          <p:attrName>style.rotation</p:attrName>
                                        </p:attrNameLst>
                                      </p:cBhvr>
                                      <p:tavLst>
                                        <p:tav tm="0">
                                          <p:val>
                                            <p:fltVal val="90"/>
                                          </p:val>
                                        </p:tav>
                                        <p:tav tm="100000">
                                          <p:val>
                                            <p:fltVal val="0"/>
                                          </p:val>
                                        </p:tav>
                                      </p:tavLst>
                                    </p:anim>
                                    <p:animEffect transition="in" filter="fade">
                                      <p:cBhvr>
                                        <p:cTn id="98" dur="1000"/>
                                        <p:tgtEl>
                                          <p:spTgt spid="122"/>
                                        </p:tgtEl>
                                      </p:cBhvr>
                                    </p:animEffect>
                                  </p:childTnLst>
                                </p:cTn>
                              </p:par>
                            </p:childTnLst>
                          </p:cTn>
                        </p:par>
                      </p:childTnLst>
                    </p:cTn>
                  </p:par>
                  <p:par>
                    <p:cTn id="99" fill="hold">
                      <p:stCondLst>
                        <p:cond delay="indefinite"/>
                      </p:stCondLst>
                      <p:childTnLst>
                        <p:par>
                          <p:cTn id="100" fill="hold">
                            <p:stCondLst>
                              <p:cond delay="0"/>
                            </p:stCondLst>
                            <p:childTnLst>
                              <p:par>
                                <p:cTn id="101" presetID="31" presetClass="entr" presetSubtype="0" fill="hold" grpId="0" nodeType="clickEffect">
                                  <p:stCondLst>
                                    <p:cond delay="0"/>
                                  </p:stCondLst>
                                  <p:childTnLst>
                                    <p:set>
                                      <p:cBhvr>
                                        <p:cTn id="102" dur="1" fill="hold">
                                          <p:stCondLst>
                                            <p:cond delay="0"/>
                                          </p:stCondLst>
                                        </p:cTn>
                                        <p:tgtEl>
                                          <p:spTgt spid="123"/>
                                        </p:tgtEl>
                                        <p:attrNameLst>
                                          <p:attrName>style.visibility</p:attrName>
                                        </p:attrNameLst>
                                      </p:cBhvr>
                                      <p:to>
                                        <p:strVal val="visible"/>
                                      </p:to>
                                    </p:set>
                                    <p:anim calcmode="lin" valueType="num">
                                      <p:cBhvr>
                                        <p:cTn id="103" dur="1000" fill="hold"/>
                                        <p:tgtEl>
                                          <p:spTgt spid="123"/>
                                        </p:tgtEl>
                                        <p:attrNameLst>
                                          <p:attrName>ppt_w</p:attrName>
                                        </p:attrNameLst>
                                      </p:cBhvr>
                                      <p:tavLst>
                                        <p:tav tm="0">
                                          <p:val>
                                            <p:fltVal val="0"/>
                                          </p:val>
                                        </p:tav>
                                        <p:tav tm="100000">
                                          <p:val>
                                            <p:strVal val="#ppt_w"/>
                                          </p:val>
                                        </p:tav>
                                      </p:tavLst>
                                    </p:anim>
                                    <p:anim calcmode="lin" valueType="num">
                                      <p:cBhvr>
                                        <p:cTn id="104" dur="1000" fill="hold"/>
                                        <p:tgtEl>
                                          <p:spTgt spid="123"/>
                                        </p:tgtEl>
                                        <p:attrNameLst>
                                          <p:attrName>ppt_h</p:attrName>
                                        </p:attrNameLst>
                                      </p:cBhvr>
                                      <p:tavLst>
                                        <p:tav tm="0">
                                          <p:val>
                                            <p:fltVal val="0"/>
                                          </p:val>
                                        </p:tav>
                                        <p:tav tm="100000">
                                          <p:val>
                                            <p:strVal val="#ppt_h"/>
                                          </p:val>
                                        </p:tav>
                                      </p:tavLst>
                                    </p:anim>
                                    <p:anim calcmode="lin" valueType="num">
                                      <p:cBhvr>
                                        <p:cTn id="105" dur="1000" fill="hold"/>
                                        <p:tgtEl>
                                          <p:spTgt spid="123"/>
                                        </p:tgtEl>
                                        <p:attrNameLst>
                                          <p:attrName>style.rotation</p:attrName>
                                        </p:attrNameLst>
                                      </p:cBhvr>
                                      <p:tavLst>
                                        <p:tav tm="0">
                                          <p:val>
                                            <p:fltVal val="90"/>
                                          </p:val>
                                        </p:tav>
                                        <p:tav tm="100000">
                                          <p:val>
                                            <p:fltVal val="0"/>
                                          </p:val>
                                        </p:tav>
                                      </p:tavLst>
                                    </p:anim>
                                    <p:animEffect transition="in" filter="fade">
                                      <p:cBhvr>
                                        <p:cTn id="106" dur="1000"/>
                                        <p:tgtEl>
                                          <p:spTgt spid="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8" grpId="0" animBg="1"/>
      <p:bldP spid="119" grpId="0" animBg="1"/>
      <p:bldP spid="120" grpId="0" animBg="1"/>
      <p:bldP spid="121" grpId="0" animBg="1"/>
      <p:bldP spid="122" grpId="0" animBg="1"/>
      <p:bldP spid="12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4732" y="196949"/>
            <a:ext cx="9564469" cy="6330460"/>
          </a:xfrm>
        </p:spPr>
        <p:txBody>
          <a:bodyPr/>
          <a:lstStyle/>
          <a:p>
            <a:endParaRPr lang="fr-FR" dirty="0"/>
          </a:p>
        </p:txBody>
      </p:sp>
      <p:sp>
        <p:nvSpPr>
          <p:cNvPr id="4" name="Rounded Rectangle 3"/>
          <p:cNvSpPr/>
          <p:nvPr/>
        </p:nvSpPr>
        <p:spPr>
          <a:xfrm>
            <a:off x="6865034" y="196948"/>
            <a:ext cx="4318782" cy="6661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rgbClr val="FFFF00"/>
                </a:solidFill>
                <a:latin typeface="Traditional Arabic" panose="02020603050405020304" pitchFamily="18" charset="-78"/>
                <a:cs typeface="Traditional Arabic" panose="02020603050405020304" pitchFamily="18" charset="-78"/>
              </a:rPr>
              <a:t>تاسعا: تحديد شكل الاستجابة:</a:t>
            </a:r>
          </a:p>
          <a:p>
            <a:pPr algn="ctr"/>
            <a:r>
              <a:rPr lang="ar-SA" sz="2400" dirty="0">
                <a:latin typeface="Traditional Arabic" panose="02020603050405020304" pitchFamily="18" charset="-78"/>
                <a:cs typeface="Traditional Arabic" panose="02020603050405020304" pitchFamily="18" charset="-78"/>
              </a:rPr>
              <a:t>توجد أشكال عدة للاستجابة على الفقرات أو الوحدات التي يتكون منها المقياس ويتوقف اختيار أيا منها على هدف المقياس، ويمكن لمصمم المقياس أن يختار من بين هذه الأشكال كيفما يشاء لتحقيق الغرض من القياس، كما يستطيع أن يستخدم أكثر من شكل في نفس المقياس، ومن بين هذه الأشكال:</a:t>
            </a:r>
          </a:p>
          <a:p>
            <a:pPr algn="ctr"/>
            <a:r>
              <a:rPr lang="ar-SA" sz="2400" dirty="0">
                <a:latin typeface="Traditional Arabic" panose="02020603050405020304" pitchFamily="18" charset="-78"/>
                <a:cs typeface="Traditional Arabic" panose="02020603050405020304" pitchFamily="18" charset="-78"/>
              </a:rPr>
              <a:t>1-اختيار إجابة واحدة من بين إجابتين، مثل: ( نعم ) أو ( لا ).</a:t>
            </a:r>
          </a:p>
          <a:p>
            <a:pPr algn="ctr"/>
            <a:r>
              <a:rPr lang="ar-SA" sz="2400" dirty="0">
                <a:latin typeface="Traditional Arabic" panose="02020603050405020304" pitchFamily="18" charset="-78"/>
                <a:cs typeface="Traditional Arabic" panose="02020603050405020304" pitchFamily="18" charset="-78"/>
              </a:rPr>
              <a:t>2-الاختيار بين بدائل على متصل، مثل: ( موافق بشدة- موافق- محايد- معارض- معارض بشدة ).</a:t>
            </a:r>
          </a:p>
          <a:p>
            <a:pPr algn="ctr"/>
            <a:r>
              <a:rPr lang="ar-SA" sz="2400" dirty="0">
                <a:latin typeface="Traditional Arabic" panose="02020603050405020304" pitchFamily="18" charset="-78"/>
                <a:cs typeface="Traditional Arabic" panose="02020603050405020304" pitchFamily="18" charset="-78"/>
              </a:rPr>
              <a:t>3-المطابقة، مثل: كل أسئلة التوصيل.</a:t>
            </a:r>
          </a:p>
          <a:p>
            <a:pPr algn="ctr"/>
            <a:r>
              <a:rPr lang="ar-SA" sz="2400" dirty="0">
                <a:latin typeface="Traditional Arabic" panose="02020603050405020304" pitchFamily="18" charset="-78"/>
                <a:cs typeface="Traditional Arabic" panose="02020603050405020304" pitchFamily="18" charset="-78"/>
              </a:rPr>
              <a:t>4-التكملة، مثل : كل العبارات الناقصة.</a:t>
            </a:r>
          </a:p>
          <a:p>
            <a:pPr algn="ctr"/>
            <a:r>
              <a:rPr lang="ar-SA" sz="2400" dirty="0">
                <a:latin typeface="Traditional Arabic" panose="02020603050405020304" pitchFamily="18" charset="-78"/>
                <a:cs typeface="Traditional Arabic" panose="02020603050405020304" pitchFamily="18" charset="-78"/>
              </a:rPr>
              <a:t>5-الاستجابة الحرة، مثل: التداعي على الصور، أو الكلمات.</a:t>
            </a:r>
          </a:p>
          <a:p>
            <a:pPr algn="ctr"/>
            <a:r>
              <a:rPr lang="ar-SA" sz="2400" dirty="0">
                <a:latin typeface="Traditional Arabic" panose="02020603050405020304" pitchFamily="18" charset="-78"/>
                <a:cs typeface="Traditional Arabic" panose="02020603050405020304" pitchFamily="18" charset="-78"/>
              </a:rPr>
              <a:t>6-إعادة الترتيب.</a:t>
            </a:r>
            <a:endParaRPr lang="fr-FR" sz="2400" dirty="0">
              <a:latin typeface="Traditional Arabic" panose="02020603050405020304" pitchFamily="18" charset="-78"/>
              <a:cs typeface="Traditional Arabic" panose="02020603050405020304" pitchFamily="18" charset="-78"/>
            </a:endParaRPr>
          </a:p>
        </p:txBody>
      </p:sp>
      <p:sp>
        <p:nvSpPr>
          <p:cNvPr id="5" name="Rounded Rectangle 4"/>
          <p:cNvSpPr/>
          <p:nvPr/>
        </p:nvSpPr>
        <p:spPr>
          <a:xfrm>
            <a:off x="1941342" y="196948"/>
            <a:ext cx="4543864" cy="6661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dirty="0">
                <a:solidFill>
                  <a:srgbClr val="FFFF00"/>
                </a:solidFill>
                <a:latin typeface="Traditional Arabic" panose="02020603050405020304" pitchFamily="18" charset="-78"/>
                <a:cs typeface="Traditional Arabic" panose="02020603050405020304" pitchFamily="18" charset="-78"/>
              </a:rPr>
              <a:t>عاشرا: صياغة تعليمات المقياس:</a:t>
            </a:r>
          </a:p>
          <a:p>
            <a:pPr algn="ctr"/>
            <a:r>
              <a:rPr lang="ar-SA" sz="2400" dirty="0">
                <a:latin typeface="Traditional Arabic" panose="02020603050405020304" pitchFamily="18" charset="-78"/>
                <a:cs typeface="Traditional Arabic" panose="02020603050405020304" pitchFamily="18" charset="-78"/>
              </a:rPr>
              <a:t>تنقسم تعليمات المقياس إلى قسمين رئيسيين هما:</a:t>
            </a:r>
          </a:p>
          <a:p>
            <a:pPr algn="ctr"/>
            <a:r>
              <a:rPr lang="ar-SA" sz="2400" dirty="0">
                <a:latin typeface="Traditional Arabic" panose="02020603050405020304" pitchFamily="18" charset="-78"/>
                <a:cs typeface="Traditional Arabic" panose="02020603050405020304" pitchFamily="18" charset="-78"/>
              </a:rPr>
              <a:t>‌أ-تعليمات المطبقين: وهم الذين يقومون بتطبيق المقياس، وتتضمن شرحا وافيا للمقياس والخاصية التي يتم قياسها، وإجراءات التطبيق بالتفصيل، والزمن، وطريقة تسجيل الاستجابات، والمواقف التي يحتمل مواجهتها أثناء التطبيق، وحدود الشرح والتوضيح المسموح به للمفحوصين.</a:t>
            </a:r>
          </a:p>
          <a:p>
            <a:pPr algn="ctr"/>
            <a:r>
              <a:rPr lang="ar-SA" sz="2400" dirty="0">
                <a:latin typeface="Traditional Arabic" panose="02020603050405020304" pitchFamily="18" charset="-78"/>
                <a:cs typeface="Traditional Arabic" panose="02020603050405020304" pitchFamily="18" charset="-78"/>
              </a:rPr>
              <a:t>‌ب-تعليمات المفحوصين: وتتضمن عدة محاور منها:</a:t>
            </a:r>
          </a:p>
          <a:p>
            <a:pPr algn="ctr"/>
            <a:r>
              <a:rPr lang="ar-SA" sz="2400" dirty="0">
                <a:latin typeface="Traditional Arabic" panose="02020603050405020304" pitchFamily="18" charset="-78"/>
                <a:cs typeface="Traditional Arabic" panose="02020603050405020304" pitchFamily="18" charset="-78"/>
              </a:rPr>
              <a:t>1-فكرة مبسطة عن المقياس والهدف من وراء تطبيقه.</a:t>
            </a:r>
          </a:p>
          <a:p>
            <a:pPr algn="ctr"/>
            <a:r>
              <a:rPr lang="ar-SA" sz="2400" dirty="0">
                <a:latin typeface="Traditional Arabic" panose="02020603050405020304" pitchFamily="18" charset="-78"/>
                <a:cs typeface="Traditional Arabic" panose="02020603050405020304" pitchFamily="18" charset="-78"/>
              </a:rPr>
              <a:t>2-طريقة الاستجابة والزمن المحدد إن وجد.</a:t>
            </a:r>
          </a:p>
          <a:p>
            <a:pPr algn="ctr"/>
            <a:r>
              <a:rPr lang="ar-SA" sz="2400" dirty="0">
                <a:latin typeface="Traditional Arabic" panose="02020603050405020304" pitchFamily="18" charset="-78"/>
                <a:cs typeface="Traditional Arabic" panose="02020603050405020304" pitchFamily="18" charset="-78"/>
              </a:rPr>
              <a:t>3-تقديم بعض النماذج المحلولة إن تتطلب الأمر.</a:t>
            </a:r>
          </a:p>
          <a:p>
            <a:pPr algn="ctr"/>
            <a:r>
              <a:rPr lang="ar-SA" sz="2400" dirty="0">
                <a:latin typeface="Traditional Arabic" panose="02020603050405020304" pitchFamily="18" charset="-78"/>
                <a:cs typeface="Traditional Arabic" panose="02020603050405020304" pitchFamily="18" charset="-78"/>
              </a:rPr>
              <a:t>هذا ويجب على مصمم المقياس أن يراعي خصائص العينة سالفة الذكر أثناء صياغة التعليمات وما إذا كان سيستخدم اللغة الفصحى أم الدارجة.</a:t>
            </a:r>
            <a:endParaRPr lang="fr-FR" sz="24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176409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xit" presetSubtype="0" accel="100000" fill="hold" grpId="0" nodeType="clickEffect">
                                  <p:stCondLst>
                                    <p:cond delay="0"/>
                                  </p:stCondLst>
                                  <p:childTnLst>
                                    <p:anim calcmode="lin" valueType="num">
                                      <p:cBhvr>
                                        <p:cTn id="6" dur="500"/>
                                        <p:tgtEl>
                                          <p:spTgt spid="4"/>
                                        </p:tgtEl>
                                        <p:attrNameLst>
                                          <p:attrName>ppt_w</p:attrName>
                                        </p:attrNameLst>
                                      </p:cBhvr>
                                      <p:tavLst>
                                        <p:tav tm="0">
                                          <p:val>
                                            <p:strVal val="ppt_w"/>
                                          </p:val>
                                        </p:tav>
                                        <p:tav tm="100000">
                                          <p:val>
                                            <p:fltVal val="0"/>
                                          </p:val>
                                        </p:tav>
                                      </p:tavLst>
                                    </p:anim>
                                    <p:anim calcmode="lin" valueType="num">
                                      <p:cBhvr>
                                        <p:cTn id="7" dur="500"/>
                                        <p:tgtEl>
                                          <p:spTgt spid="4"/>
                                        </p:tgtEl>
                                        <p:attrNameLst>
                                          <p:attrName>ppt_h</p:attrName>
                                        </p:attrNameLst>
                                      </p:cBhvr>
                                      <p:tavLst>
                                        <p:tav tm="0">
                                          <p:val>
                                            <p:strVal val="ppt_h"/>
                                          </p:val>
                                        </p:tav>
                                        <p:tav tm="100000">
                                          <p:val>
                                            <p:fltVal val="0"/>
                                          </p:val>
                                        </p:tav>
                                      </p:tavLst>
                                    </p:anim>
                                    <p:anim calcmode="lin" valueType="num">
                                      <p:cBhvr>
                                        <p:cTn id="8" dur="500"/>
                                        <p:tgtEl>
                                          <p:spTgt spid="4"/>
                                        </p:tgtEl>
                                        <p:attrNameLst>
                                          <p:attrName>style.rotation</p:attrName>
                                        </p:attrNameLst>
                                      </p:cBhvr>
                                      <p:tavLst>
                                        <p:tav tm="0">
                                          <p:val>
                                            <p:fltVal val="0"/>
                                          </p:val>
                                        </p:tav>
                                        <p:tav tm="100000">
                                          <p:val>
                                            <p:fltVal val="360"/>
                                          </p:val>
                                        </p:tav>
                                      </p:tavLst>
                                    </p:anim>
                                    <p:animEffect transition="out" filter="fade">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1" presetClass="exit" presetSubtype="1" fill="hold" grpId="0" nodeType="clickEffect">
                                  <p:stCondLst>
                                    <p:cond delay="0"/>
                                  </p:stCondLst>
                                  <p:childTnLst>
                                    <p:animEffect transition="out" filter="wheel(1)">
                                      <p:cBhvr>
                                        <p:cTn id="14" dur="2000"/>
                                        <p:tgtEl>
                                          <p:spTgt spid="5"/>
                                        </p:tgtEl>
                                      </p:cBhvr>
                                    </p:animEffect>
                                    <p:set>
                                      <p:cBhvr>
                                        <p:cTn id="15"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970671" y="492369"/>
            <a:ext cx="10733648" cy="167405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SA" sz="2400" b="1" dirty="0">
                <a:solidFill>
                  <a:srgbClr val="FF0000"/>
                </a:solidFill>
                <a:latin typeface="Traditional Arabic" panose="02020603050405020304" pitchFamily="18" charset="-78"/>
                <a:cs typeface="Traditional Arabic" panose="02020603050405020304" pitchFamily="18" charset="-78"/>
              </a:rPr>
              <a:t>إحدى عشر: التدقيق اللغوي للبنود والتعليمات:</a:t>
            </a:r>
          </a:p>
          <a:p>
            <a:pPr algn="ctr"/>
            <a:r>
              <a:rPr lang="ar-SA" sz="2400" b="1" dirty="0">
                <a:latin typeface="Traditional Arabic" panose="02020603050405020304" pitchFamily="18" charset="-78"/>
                <a:cs typeface="Traditional Arabic" panose="02020603050405020304" pitchFamily="18" charset="-78"/>
              </a:rPr>
              <a:t>قد تؤدي الأخطاء اللغوية إلى فقد بعض العبارات للهدف المراد قياسه، وربما يصل الأمر إلى الفهم العكسي من قبل المفحوص، ومن ثم وجب على مصمم المقياس مراجعة اللغة والتدقيق في ذلك لتجنب مثل هذه المشكلات التي قد لا يستطيع التغلب عليها بعض عملية التطبيق.</a:t>
            </a:r>
            <a:endParaRPr lang="fr-FR" sz="2400" b="1" dirty="0">
              <a:latin typeface="Traditional Arabic" panose="02020603050405020304" pitchFamily="18" charset="-78"/>
              <a:cs typeface="Traditional Arabic" panose="02020603050405020304" pitchFamily="18" charset="-78"/>
            </a:endParaRPr>
          </a:p>
        </p:txBody>
      </p:sp>
      <p:sp>
        <p:nvSpPr>
          <p:cNvPr id="5" name="Title 4"/>
          <p:cNvSpPr>
            <a:spLocks noGrp="1"/>
          </p:cNvSpPr>
          <p:nvPr>
            <p:ph type="title"/>
          </p:nvPr>
        </p:nvSpPr>
        <p:spPr>
          <a:xfrm>
            <a:off x="7934178" y="2405575"/>
            <a:ext cx="3770142" cy="427657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SA" sz="2400" b="1" dirty="0">
                <a:solidFill>
                  <a:srgbClr val="FF0000"/>
                </a:solidFill>
                <a:latin typeface="Traditional Arabic" panose="02020603050405020304" pitchFamily="18" charset="-78"/>
                <a:cs typeface="Traditional Arabic" panose="02020603050405020304" pitchFamily="18" charset="-78"/>
              </a:rPr>
              <a:t>أثنى عشر: عرض المقياس على المتخصصين في المجال:</a:t>
            </a:r>
            <a:br>
              <a:rPr lang="ar-SA" sz="2400" b="1" dirty="0">
                <a:solidFill>
                  <a:srgbClr val="FF0000"/>
                </a:solidFill>
                <a:latin typeface="Traditional Arabic" panose="02020603050405020304" pitchFamily="18" charset="-78"/>
                <a:cs typeface="Traditional Arabic" panose="02020603050405020304" pitchFamily="18" charset="-78"/>
              </a:rPr>
            </a:br>
            <a:r>
              <a:rPr lang="ar-SA" sz="2400" b="1" dirty="0">
                <a:solidFill>
                  <a:schemeClr val="tx1"/>
                </a:solidFill>
                <a:latin typeface="Traditional Arabic" panose="02020603050405020304" pitchFamily="18" charset="-78"/>
                <a:cs typeface="Traditional Arabic" panose="02020603050405020304" pitchFamily="18" charset="-78"/>
              </a:rPr>
              <a:t>يعد عرض المقياس على المتخصصين والخبراء في المجال خطوة هامة تحقق عديد من الفوائد من أهمها مدى مناسبة البنود وقدرتها على قياس الخاصية أو السمة طبقا للتعريف الإجرائي والهدف من المقياس والإطار النظري الخاص بالسمة أو الخاصية موضوع القياس والفئة المستهدفة.</a:t>
            </a:r>
            <a:endParaRPr lang="fr-FR" sz="2400" b="1" dirty="0">
              <a:solidFill>
                <a:schemeClr val="tx1"/>
              </a:solidFill>
              <a:latin typeface="Traditional Arabic" panose="02020603050405020304" pitchFamily="18" charset="-78"/>
              <a:cs typeface="Traditional Arabic" panose="02020603050405020304" pitchFamily="18" charset="-78"/>
            </a:endParaRPr>
          </a:p>
        </p:txBody>
      </p:sp>
      <p:sp>
        <p:nvSpPr>
          <p:cNvPr id="6" name="Title 4"/>
          <p:cNvSpPr txBox="1">
            <a:spLocks/>
          </p:cNvSpPr>
          <p:nvPr/>
        </p:nvSpPr>
        <p:spPr>
          <a:xfrm>
            <a:off x="2039815" y="2405574"/>
            <a:ext cx="5526259" cy="4276579"/>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457200" rtl="0" eaLnBrk="1" latinLnBrk="0" hangingPunct="1">
              <a:spcBef>
                <a:spcPct val="0"/>
              </a:spcBef>
              <a:buNone/>
              <a:defRPr sz="4000" b="0" kern="1200" cap="none">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ctr"/>
            <a:r>
              <a:rPr lang="ar-SA" sz="2400" b="1" dirty="0">
                <a:solidFill>
                  <a:srgbClr val="FF0000"/>
                </a:solidFill>
                <a:latin typeface="Traditional Arabic" panose="02020603050405020304" pitchFamily="18" charset="-78"/>
                <a:cs typeface="Traditional Arabic" panose="02020603050405020304" pitchFamily="18" charset="-78"/>
              </a:rPr>
              <a:t>ثالث عشر: التجربة الاستطلاعية الأولى:</a:t>
            </a:r>
          </a:p>
          <a:p>
            <a:pPr algn="ctr"/>
            <a:r>
              <a:rPr lang="ar-SA" sz="2400" b="1" dirty="0">
                <a:solidFill>
                  <a:schemeClr val="tx1"/>
                </a:solidFill>
                <a:latin typeface="Traditional Arabic" panose="02020603050405020304" pitchFamily="18" charset="-78"/>
                <a:cs typeface="Traditional Arabic" panose="02020603050405020304" pitchFamily="18" charset="-78"/>
              </a:rPr>
              <a:t>يقوم مصمم المقياس في هذه الخطوة بتطبيقه على عينة مبدئية وذلك لعدة أهداف منها:</a:t>
            </a:r>
          </a:p>
          <a:p>
            <a:pPr algn="ctr"/>
            <a:r>
              <a:rPr lang="ar-SA" sz="2400" b="1" dirty="0">
                <a:solidFill>
                  <a:schemeClr val="tx1"/>
                </a:solidFill>
                <a:latin typeface="Traditional Arabic" panose="02020603050405020304" pitchFamily="18" charset="-78"/>
                <a:cs typeface="Traditional Arabic" panose="02020603050405020304" pitchFamily="18" charset="-78"/>
              </a:rPr>
              <a:t>1-التأكد من صلاحية التعليمات للمفحوصين.</a:t>
            </a:r>
          </a:p>
          <a:p>
            <a:pPr algn="ctr"/>
            <a:r>
              <a:rPr lang="ar-SA" sz="2400" b="1" dirty="0">
                <a:solidFill>
                  <a:schemeClr val="tx1"/>
                </a:solidFill>
                <a:latin typeface="Traditional Arabic" panose="02020603050405020304" pitchFamily="18" charset="-78"/>
                <a:cs typeface="Traditional Arabic" panose="02020603050405020304" pitchFamily="18" charset="-78"/>
              </a:rPr>
              <a:t>2-التوصل إلى تقدير للزمن الذي يستغرقه المقياس.</a:t>
            </a:r>
          </a:p>
          <a:p>
            <a:pPr algn="ctr"/>
            <a:r>
              <a:rPr lang="ar-SA" sz="2400" b="1" dirty="0">
                <a:solidFill>
                  <a:schemeClr val="tx1"/>
                </a:solidFill>
                <a:latin typeface="Traditional Arabic" panose="02020603050405020304" pitchFamily="18" charset="-78"/>
                <a:cs typeface="Traditional Arabic" panose="02020603050405020304" pitchFamily="18" charset="-78"/>
              </a:rPr>
              <a:t>3-الاستقرار على الترتيب الأمثل للفقرات.</a:t>
            </a:r>
            <a:endParaRPr lang="fr-FR" sz="2400" b="1" dirty="0">
              <a:solidFill>
                <a:schemeClr val="tx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89826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776" y="379828"/>
            <a:ext cx="11465170" cy="6189784"/>
          </a:xfrm>
        </p:spPr>
        <p:txBody>
          <a:bodyPr/>
          <a:lstStyle/>
          <a:p>
            <a:endParaRPr lang="fr-FR" dirty="0"/>
          </a:p>
        </p:txBody>
      </p:sp>
      <p:sp>
        <p:nvSpPr>
          <p:cNvPr id="4" name="Rounded Rectangle 3"/>
          <p:cNvSpPr/>
          <p:nvPr/>
        </p:nvSpPr>
        <p:spPr>
          <a:xfrm>
            <a:off x="1041009" y="91440"/>
            <a:ext cx="10888394" cy="12942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dirty="0">
                <a:solidFill>
                  <a:srgbClr val="FFFF00"/>
                </a:solidFill>
                <a:latin typeface="Traditional Arabic" panose="02020603050405020304" pitchFamily="18" charset="-78"/>
                <a:cs typeface="Traditional Arabic" panose="02020603050405020304" pitchFamily="18" charset="-78"/>
              </a:rPr>
              <a:t>رابع عشر: التجربة الاستطلاعية الثانية:</a:t>
            </a:r>
          </a:p>
          <a:p>
            <a:pPr algn="ctr"/>
            <a:r>
              <a:rPr lang="ar-SA" sz="2400" dirty="0">
                <a:latin typeface="Traditional Arabic" panose="02020603050405020304" pitchFamily="18" charset="-78"/>
                <a:cs typeface="Traditional Arabic" panose="02020603050405020304" pitchFamily="18" charset="-78"/>
              </a:rPr>
              <a:t>بعد إعادة صياغة المقياس وفقا لنتائج التجربة الاستطلاعية الأولى، يعاد تطبيق المقياس مرة أخرى على عينة استطلاعية أكبر من حيث العدد للتأكد من عدم وجود أخطاء أخرى.</a:t>
            </a:r>
            <a:endParaRPr lang="fr-FR" sz="2400" dirty="0">
              <a:latin typeface="Traditional Arabic" panose="02020603050405020304" pitchFamily="18" charset="-78"/>
              <a:cs typeface="Traditional Arabic" panose="02020603050405020304" pitchFamily="18" charset="-78"/>
            </a:endParaRPr>
          </a:p>
        </p:txBody>
      </p:sp>
      <p:sp>
        <p:nvSpPr>
          <p:cNvPr id="5" name="Rounded Rectangle 4"/>
          <p:cNvSpPr/>
          <p:nvPr/>
        </p:nvSpPr>
        <p:spPr>
          <a:xfrm>
            <a:off x="928468" y="1681089"/>
            <a:ext cx="11113478" cy="48885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rgbClr val="FFFF00"/>
                </a:solidFill>
                <a:latin typeface="Traditional Arabic" panose="02020603050405020304" pitchFamily="18" charset="-78"/>
                <a:cs typeface="Traditional Arabic" panose="02020603050405020304" pitchFamily="18" charset="-78"/>
              </a:rPr>
              <a:t>خامس عشر: عينة التقنين الأساسية:</a:t>
            </a:r>
          </a:p>
          <a:p>
            <a:pPr algn="ctr"/>
            <a:r>
              <a:rPr lang="ar-SA" sz="2200" dirty="0">
                <a:latin typeface="Traditional Arabic" panose="02020603050405020304" pitchFamily="18" charset="-78"/>
                <a:cs typeface="Traditional Arabic" panose="02020603050405020304" pitchFamily="18" charset="-78"/>
              </a:rPr>
              <a:t>يقوم مصمم المقياس في هذه الخطوة بتطبيقه على عينة التقنين الأساسية، وهي عينة ينبغي أن تكون صادقة التمثيل للفئة التي يعد المقياس من أجلها، فهي العينة التي يتم من خلالها الاطمئنان إلى صلاحية المقياس من كافة الوجوه، وهي التي تستخدم في تقنين </a:t>
            </a:r>
            <a:r>
              <a:rPr lang="fr-FR" sz="2200" dirty="0" err="1">
                <a:latin typeface="Traditional Arabic" panose="02020603050405020304" pitchFamily="18" charset="-78"/>
                <a:cs typeface="Traditional Arabic" panose="02020603050405020304" pitchFamily="18" charset="-78"/>
              </a:rPr>
              <a:t>Standardization</a:t>
            </a:r>
            <a:r>
              <a:rPr lang="fr-FR" sz="2200" dirty="0">
                <a:latin typeface="Traditional Arabic" panose="02020603050405020304" pitchFamily="18" charset="-78"/>
                <a:cs typeface="Traditional Arabic" panose="02020603050405020304" pitchFamily="18" charset="-78"/>
              </a:rPr>
              <a:t> </a:t>
            </a:r>
            <a:r>
              <a:rPr lang="ar-SA" sz="2200" dirty="0">
                <a:latin typeface="Traditional Arabic" panose="02020603050405020304" pitchFamily="18" charset="-78"/>
                <a:cs typeface="Traditional Arabic" panose="02020603050405020304" pitchFamily="18" charset="-78"/>
              </a:rPr>
              <a:t>المقياس إذ يستخلص من خلالها الثبات </a:t>
            </a:r>
            <a:r>
              <a:rPr lang="fr-FR" sz="2200" dirty="0" err="1">
                <a:latin typeface="Traditional Arabic" panose="02020603050405020304" pitchFamily="18" charset="-78"/>
                <a:cs typeface="Traditional Arabic" panose="02020603050405020304" pitchFamily="18" charset="-78"/>
              </a:rPr>
              <a:t>Reliability</a:t>
            </a:r>
            <a:r>
              <a:rPr lang="fr-FR" sz="2200" dirty="0">
                <a:latin typeface="Traditional Arabic" panose="02020603050405020304" pitchFamily="18" charset="-78"/>
                <a:cs typeface="Traditional Arabic" panose="02020603050405020304" pitchFamily="18" charset="-78"/>
              </a:rPr>
              <a:t> </a:t>
            </a:r>
            <a:r>
              <a:rPr lang="ar-SA" sz="2200" dirty="0">
                <a:latin typeface="Traditional Arabic" panose="02020603050405020304" pitchFamily="18" charset="-78"/>
                <a:cs typeface="Traditional Arabic" panose="02020603050405020304" pitchFamily="18" charset="-78"/>
              </a:rPr>
              <a:t>والصدق </a:t>
            </a:r>
            <a:r>
              <a:rPr lang="fr-FR" sz="2200" dirty="0" err="1">
                <a:latin typeface="Traditional Arabic" panose="02020603050405020304" pitchFamily="18" charset="-78"/>
                <a:cs typeface="Traditional Arabic" panose="02020603050405020304" pitchFamily="18" charset="-78"/>
              </a:rPr>
              <a:t>Validity</a:t>
            </a:r>
            <a:r>
              <a:rPr lang="fr-FR" sz="2200" dirty="0">
                <a:latin typeface="Traditional Arabic" panose="02020603050405020304" pitchFamily="18" charset="-78"/>
                <a:cs typeface="Traditional Arabic" panose="02020603050405020304" pitchFamily="18" charset="-78"/>
              </a:rPr>
              <a:t> </a:t>
            </a:r>
            <a:r>
              <a:rPr lang="ar-SA" sz="2200" dirty="0">
                <a:latin typeface="Traditional Arabic" panose="02020603050405020304" pitchFamily="18" charset="-78"/>
                <a:cs typeface="Traditional Arabic" panose="02020603050405020304" pitchFamily="18" charset="-78"/>
              </a:rPr>
              <a:t>والمعايير</a:t>
            </a:r>
            <a:r>
              <a:rPr lang="fr-FR" sz="2200" dirty="0" err="1">
                <a:latin typeface="Traditional Arabic" panose="02020603050405020304" pitchFamily="18" charset="-78"/>
                <a:cs typeface="Traditional Arabic" panose="02020603050405020304" pitchFamily="18" charset="-78"/>
              </a:rPr>
              <a:t>Norms</a:t>
            </a:r>
            <a:r>
              <a:rPr lang="fr-FR" sz="2200" dirty="0">
                <a:latin typeface="Traditional Arabic" panose="02020603050405020304" pitchFamily="18" charset="-78"/>
                <a:cs typeface="Traditional Arabic" panose="02020603050405020304" pitchFamily="18" charset="-78"/>
              </a:rPr>
              <a:t> .</a:t>
            </a:r>
          </a:p>
          <a:p>
            <a:pPr algn="ctr"/>
            <a:r>
              <a:rPr lang="ar-SA" sz="2200" dirty="0">
                <a:latin typeface="Traditional Arabic" panose="02020603050405020304" pitchFamily="18" charset="-78"/>
                <a:cs typeface="Traditional Arabic" panose="02020603050405020304" pitchFamily="18" charset="-78"/>
              </a:rPr>
              <a:t>ويقصد بثبات المقياس أو الاختبار مدى إعطاء المقياس نفس الدرجات لنفس الأفراد عند إعادة تطبيقه عليهم، فالمقياس الثابت هو الذي إذا طبقته على فرد ثم أعدت تطبيقه على نفس الفرد بعد فترة مناسبة يعطيك تقريبا الدرجة التي أعطاها في المرة الأولى، وتوجد عدة طرق لحساب ثبات المقياس أو الاختبار من بينها (ثبات إعادة الاختبار) وفيها يتم إعادة تطبيق المقياس أو الاختبار على نفس الأفراد بعد مدة مناسبة، ثم يحسب معامل الارتباط بين التطبيق الأول والتطبيق الثاني، وكلما كان معامل الارتباط موجبا ومرتفعا دل ذلك على ثبات المقياس، كما توجد طرقا أخرى مثل ( ثبات الصور المتكافئة – الثبات النصفي – ثبات معادلة كودر ريتشارد سون </a:t>
            </a:r>
          </a:p>
          <a:p>
            <a:pPr algn="ctr"/>
            <a:r>
              <a:rPr lang="ar-SA" sz="2200" dirty="0">
                <a:latin typeface="Traditional Arabic" panose="02020603050405020304" pitchFamily="18" charset="-78"/>
                <a:cs typeface="Traditional Arabic" panose="02020603050405020304" pitchFamily="18" charset="-78"/>
              </a:rPr>
              <a:t>أما الصدق فيقصد به مدى قدرة المقياس أو الاختبار على قياس السمة التي أعد لقياسها أو بمعنى أخر هل يقيس الاختبار أو المقياس فعلا ما أعد لقياسه؟. ومن الواضح أن المقياس الذي ينقصه الصدق لا يمكن الاعتماد عليه حتى ولو كان مرتفع الثبات، وتتعدد أساليب التأكد من صدق المقياس ومن بينها ( الصدق الظاهري – صدق المحتوى – الصدق التنبؤي – الصدق التلازمي – الصدق العاملي ).</a:t>
            </a:r>
          </a:p>
          <a:p>
            <a:pPr algn="ctr"/>
            <a:r>
              <a:rPr lang="ar-SA" sz="2200" dirty="0">
                <a:latin typeface="Traditional Arabic" panose="02020603050405020304" pitchFamily="18" charset="-78"/>
                <a:cs typeface="Traditional Arabic" panose="02020603050405020304" pitchFamily="18" charset="-78"/>
              </a:rPr>
              <a:t>أما المعايير فيقصد بها الدرجات المحولة كمقابل للدرجات الخام وهي التي تعطي الدرجة معنى ودلالة مثل ( الدرجة المعيارية – الدرجة التائية – المئينات ) .*</a:t>
            </a:r>
          </a:p>
        </p:txBody>
      </p:sp>
    </p:spTree>
    <p:extLst>
      <p:ext uri="{BB962C8B-B14F-4D97-AF65-F5344CB8AC3E}">
        <p14:creationId xmlns:p14="http://schemas.microsoft.com/office/powerpoint/2010/main" val="68390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xit" presetSubtype="32" fill="hold" grpId="0" nodeType="clickEffect">
                                  <p:stCondLst>
                                    <p:cond delay="0"/>
                                  </p:stCondLst>
                                  <p:childTnLst>
                                    <p:animEffect transition="out" filter="plus(out)">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924334" y="559556"/>
            <a:ext cx="9335069" cy="2647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rtl="1">
              <a:lnSpc>
                <a:spcPct val="92000"/>
              </a:lnSpc>
              <a:spcAft>
                <a:spcPts val="600"/>
              </a:spcAft>
            </a:pPr>
            <a:r>
              <a:rPr lang="ar-SA" sz="2400" b="1" dirty="0">
                <a:solidFill>
                  <a:srgbClr val="FFFF00"/>
                </a:solidFill>
                <a:latin typeface="Traditional Arabic" panose="02020603050405020304" pitchFamily="18" charset="-78"/>
                <a:cs typeface="Traditional Arabic" panose="02020603050405020304" pitchFamily="18" charset="-78"/>
              </a:rPr>
              <a:t>المستوى الاسمي (التصنيفي) :</a:t>
            </a:r>
            <a:endParaRPr lang="fr-FR" sz="2400" b="1" dirty="0">
              <a:solidFill>
                <a:srgbClr val="FFFF00"/>
              </a:solidFill>
              <a:latin typeface="Traditional Arabic" panose="02020603050405020304" pitchFamily="18" charset="-78"/>
              <a:cs typeface="Traditional Arabic" panose="02020603050405020304" pitchFamily="18" charset="-78"/>
            </a:endParaRPr>
          </a:p>
          <a:p>
            <a:pPr lvl="0" indent="457200" algn="just" rtl="1">
              <a:lnSpc>
                <a:spcPct val="92000"/>
              </a:lnSpc>
              <a:spcAft>
                <a:spcPts val="600"/>
              </a:spcAft>
            </a:pPr>
            <a:r>
              <a:rPr lang="ar-SA" sz="2400" b="1" dirty="0">
                <a:solidFill>
                  <a:srgbClr val="FFFF00"/>
                </a:solidFill>
                <a:latin typeface="Traditional Arabic" panose="02020603050405020304" pitchFamily="18" charset="-78"/>
                <a:cs typeface="Traditional Arabic" panose="02020603050405020304" pitchFamily="18" charset="-78"/>
              </a:rPr>
              <a:t>يعد هذا المستوى أدنى مستويات القياس وأضعفها بل أن تسميته مقياساً تعد أحياناً تسمية مجازية وهنا تستخدم الأعداد بغرض التصنيف فقط لا غير مثال : تحديد العدد 1 ليدل على أن جنس المفحوص ذكر والعدد 2 ليدل على أن الجنس أنثى فهنا لا يعني ذلك أن 2 أكبر من واحد وإنما الغرض تصنيفي بحت وهكذا تحديد بعض الأعداد لتدل على التخصص ولون العين والجنسية كلها من نوع المقاييس الاسمية أو التصنيفية وبالتالي فالقياس الاسمي أو التصنيفي يعني بتصنيف الأفراد في الظاهرة ولكن لا يوضح ترتيبهم في هذه الظاهرة.</a:t>
            </a:r>
            <a:endParaRPr lang="fr-FR" sz="2400" b="1" dirty="0">
              <a:solidFill>
                <a:srgbClr val="FFFF00"/>
              </a:solidFill>
              <a:latin typeface="Traditional Arabic" panose="02020603050405020304" pitchFamily="18" charset="-78"/>
              <a:cs typeface="Traditional Arabic" panose="02020603050405020304" pitchFamily="18" charset="-78"/>
            </a:endParaRPr>
          </a:p>
        </p:txBody>
      </p:sp>
      <p:sp>
        <p:nvSpPr>
          <p:cNvPr id="6" name="Rounded Rectangle 5"/>
          <p:cNvSpPr/>
          <p:nvPr/>
        </p:nvSpPr>
        <p:spPr>
          <a:xfrm>
            <a:off x="1924333" y="3714463"/>
            <a:ext cx="9335069" cy="2647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lnSpc>
                <a:spcPct val="92000"/>
              </a:lnSpc>
              <a:spcAft>
                <a:spcPts val="600"/>
              </a:spcAft>
            </a:pPr>
            <a:r>
              <a:rPr lang="ar-SA" sz="2400" b="1" dirty="0">
                <a:latin typeface="Traditional Arabic" panose="02020603050405020304" pitchFamily="18" charset="-78"/>
                <a:ea typeface="Times New Roman" panose="02020603050405020304" pitchFamily="18" charset="0"/>
                <a:cs typeface="Traditional Arabic" panose="02020603050405020304" pitchFamily="18" charset="-78"/>
              </a:rPr>
              <a:t>المستوى الترتيبي (الرتبي) : وهنا الهدف من الأعداد هو ترتيب الأفراد في ظاهرة معينة ولكن يجب ملاحظة أن الفروق بين الرتب ليست متساوية أو لا يعني أن المسافات البينية بين الأفراد متساوية فمثلاً : إذا حددنا الأعداد من واحد إلى خمسة لتدل على ترتيب الأفراد في ظاهرة القلق أو النشاط الحركي الزائد فلا يكون الفرق بين التلميذ الأول (الأقل في القلق) والتالي له هو نفس الفرق بين التلميذ الخامس (الأكثر) في القلق والسابق له ويجب ملاحظة أن القياس الترتيبي قد يحمل معنى التساوي أحياناً ، فالقياس الترتيبي يعطي فكرة عن ترتيب الأفراد في ظاهرة معينة ولكن لا يعطى فكرة عن الفروق في الظاهرة بين الأفراد.</a:t>
            </a:r>
            <a:endParaRPr lang="fr-FR" sz="20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4126162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924334" y="559556"/>
            <a:ext cx="9335069" cy="2647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lnSpc>
                <a:spcPct val="92000"/>
              </a:lnSpc>
              <a:spcAft>
                <a:spcPts val="600"/>
              </a:spcAft>
            </a:pPr>
            <a:r>
              <a:rPr lang="ar-SA" sz="2400" b="1" dirty="0">
                <a:solidFill>
                  <a:prstClr val="white"/>
                </a:solidFill>
                <a:latin typeface="Traditional Arabic" panose="02020603050405020304" pitchFamily="18" charset="-78"/>
                <a:ea typeface="Times New Roman" panose="02020603050405020304" pitchFamily="18" charset="0"/>
                <a:cs typeface="Traditional Arabic" panose="02020603050405020304" pitchFamily="18" charset="-78"/>
              </a:rPr>
              <a:t>المستوى الفتري أو الفئوي : وهو هنا تتساوى الفروق أو المسافات بين المستويات المتتالية مثل درجات الأطفال في اختبار الذكاء أو درجاتهم في التحصيل أو درجاتهم في اختبار القلق فهنا يكون هناك وحدة قياس ثابتة  متفق عليها يقاس بها الفرق بين كل درجة والتالية لها بحيث يصبح الفرق مثلاً بين 4 ، 5 مساوي للفرق بين 10 ، 11 أو المسافة بين 10 ، 15 مساوي للفرق بين 20 ، 25 ولا يعنى ذلك وجود صفر مطلق يعنى غياب الصفة وإنما البداية أو الصفر هنا صفر اختياري أو نسبي وليس صفراً مطلقاً ويجوز إجراء العمليات الحسابية لتقليدية كالجمع والطرح.</a:t>
            </a:r>
            <a:endParaRPr lang="fr-FR" sz="2400" b="1" dirty="0">
              <a:solidFill>
                <a:prstClr val="white"/>
              </a:solidFill>
              <a:latin typeface="Traditional Arabic" panose="02020603050405020304" pitchFamily="18" charset="-78"/>
              <a:ea typeface="Times New Roman" panose="02020603050405020304" pitchFamily="18" charset="0"/>
              <a:cs typeface="Traditional Arabic" panose="02020603050405020304" pitchFamily="18" charset="-78"/>
            </a:endParaRPr>
          </a:p>
        </p:txBody>
      </p:sp>
      <p:sp>
        <p:nvSpPr>
          <p:cNvPr id="6" name="Rounded Rectangle 5"/>
          <p:cNvSpPr/>
          <p:nvPr/>
        </p:nvSpPr>
        <p:spPr>
          <a:xfrm>
            <a:off x="1924333" y="3714463"/>
            <a:ext cx="9335069" cy="28091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lnSpc>
                <a:spcPct val="92000"/>
              </a:lnSpc>
              <a:spcAft>
                <a:spcPts val="600"/>
              </a:spcAft>
            </a:pPr>
            <a:r>
              <a:rPr lang="ar-SA" sz="2400" b="1" dirty="0">
                <a:solidFill>
                  <a:srgbClr val="FFFF00"/>
                </a:solidFill>
                <a:latin typeface="Traditional Arabic" panose="02020603050405020304" pitchFamily="18" charset="-78"/>
                <a:ea typeface="Times New Roman" panose="02020603050405020304" pitchFamily="18" charset="0"/>
                <a:cs typeface="Traditional Arabic" panose="02020603050405020304" pitchFamily="18" charset="-78"/>
              </a:rPr>
              <a:t>المستوى النسبي : وهنا للدرجات صفر مطلق يعنى غياب الصفة مثل مقياس الوزن ودرجة الحرارة ويسمى هذا المستوى بالمستوى النسبي لأن النسبة بين أي درجتين لا تتأثر بوحدة القياس فمثلاً النسبة بين واحد كيلو جرام و10 كيلو جرام هي نفسها النسبة بين 1000 جرام و 10.0000جرام وهنا الأعداد المستخدمة أعداد حقيقة لها صفر مطلق.ولا نتطلع في العلوم الإنسانية دائماً أن نصل لأعلى أو أكثر من المستوى الفتري أو الفئوي فلا يمكننا القول بأن الطفل الذي حصل على نسبة ذكاء 140 يساوى في ذكاءه ضعف الطفل الذي حصل على نسبة ذكاء 70 ولك إذا كنا بصدد التعرف على العلاقة بين الوزن أو الطول وأي من المتغيرات النفسية فإن الوزن أو الطول في هذه الحالة يقاس في المستوى النسبي.</a:t>
            </a:r>
            <a:endParaRPr lang="fr-FR" sz="2400" b="1" dirty="0">
              <a:solidFill>
                <a:srgbClr val="FFFF00"/>
              </a:solidFill>
              <a:latin typeface="Traditional Arabic" panose="02020603050405020304" pitchFamily="18" charset="-78"/>
              <a:ea typeface="Times New Roman" panose="02020603050405020304" pitchFamily="18" charset="0"/>
              <a:cs typeface="Traditional Arabic" panose="02020603050405020304" pitchFamily="18" charset="-78"/>
            </a:endParaRPr>
          </a:p>
          <a:p>
            <a:pPr algn="just" rtl="1">
              <a:lnSpc>
                <a:spcPct val="92000"/>
              </a:lnSpc>
              <a:spcAft>
                <a:spcPts val="600"/>
              </a:spcAft>
            </a:pPr>
            <a:endParaRPr lang="fr-FR" sz="2000" b="1" dirty="0">
              <a:solidFill>
                <a:prstClr val="white"/>
              </a:solidFill>
              <a:latin typeface="Traditional Arabic" panose="02020603050405020304" pitchFamily="18" charset="-78"/>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2946064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Title 1"/>
          <p:cNvSpPr txBox="1">
            <a:spLocks/>
          </p:cNvSpPr>
          <p:nvPr/>
        </p:nvSpPr>
        <p:spPr>
          <a:xfrm>
            <a:off x="1475225" y="1364196"/>
            <a:ext cx="10019973" cy="2760759"/>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rtl="1"/>
            <a:r>
              <a:rPr lang="ar-SA" sz="2400" b="1" dirty="0">
                <a:solidFill>
                  <a:srgbClr val="FF0000"/>
                </a:solidFill>
                <a:latin typeface="Traditional Arabic" panose="02020603050405020304" pitchFamily="18" charset="-78"/>
                <a:cs typeface="Traditional Arabic" panose="02020603050405020304" pitchFamily="18" charset="-78"/>
              </a:rPr>
              <a:t>القياس: </a:t>
            </a:r>
            <a:r>
              <a:rPr lang="ar-SA" sz="2400" b="1" dirty="0">
                <a:solidFill>
                  <a:prstClr val="black"/>
                </a:solidFill>
                <a:latin typeface="Traditional Arabic" panose="02020603050405020304" pitchFamily="18" charset="-78"/>
                <a:cs typeface="Traditional Arabic" panose="02020603050405020304" pitchFamily="18" charset="-78"/>
              </a:rPr>
              <a:t>هو التعبير الكمي عن الخصائص أو السمات أو ال</a:t>
            </a:r>
            <a:r>
              <a:rPr lang="ar-DZ" sz="2400" b="1" dirty="0">
                <a:solidFill>
                  <a:prstClr val="black"/>
                </a:solidFill>
                <a:latin typeface="Traditional Arabic" panose="02020603050405020304" pitchFamily="18" charset="-78"/>
                <a:cs typeface="Traditional Arabic" panose="02020603050405020304" pitchFamily="18" charset="-78"/>
              </a:rPr>
              <a:t>أ</a:t>
            </a:r>
            <a:r>
              <a:rPr lang="ar-SA" sz="2400" b="1" dirty="0">
                <a:solidFill>
                  <a:prstClr val="black"/>
                </a:solidFill>
                <a:latin typeface="Traditional Arabic" panose="02020603050405020304" pitchFamily="18" charset="-78"/>
                <a:cs typeface="Traditional Arabic" panose="02020603050405020304" pitchFamily="18" charset="-78"/>
              </a:rPr>
              <a:t>حداث بناء على قوانين أو قواعد محددة</a:t>
            </a:r>
            <a:r>
              <a:rPr lang="ar-DZ" sz="2400" b="1" dirty="0">
                <a:solidFill>
                  <a:prstClr val="black"/>
                </a:solidFill>
                <a:latin typeface="Traditional Arabic" panose="02020603050405020304" pitchFamily="18" charset="-78"/>
                <a:cs typeface="Traditional Arabic" panose="02020603050405020304" pitchFamily="18" charset="-78"/>
              </a:rPr>
              <a:t>,</a:t>
            </a:r>
            <a:r>
              <a:rPr lang="ar-SA" sz="2400" b="1" dirty="0">
                <a:solidFill>
                  <a:prstClr val="black"/>
                </a:solidFill>
                <a:latin typeface="Traditional Arabic" panose="02020603050405020304" pitchFamily="18" charset="-78"/>
                <a:cs typeface="Traditional Arabic" panose="02020603050405020304" pitchFamily="18" charset="-78"/>
              </a:rPr>
              <a:t> والمعروف أن التعبير الكمي عن السمة يفيد في تقدير شدة وجودها من ناحية ويساعد في إجراء المقارانات بشكل أكثر دقة من ناحية </a:t>
            </a:r>
            <a:r>
              <a:rPr lang="ar-DZ" sz="2400" b="1" dirty="0">
                <a:solidFill>
                  <a:prstClr val="black"/>
                </a:solidFill>
                <a:latin typeface="Traditional Arabic" panose="02020603050405020304" pitchFamily="18" charset="-78"/>
                <a:cs typeface="Traditional Arabic" panose="02020603050405020304" pitchFamily="18" charset="-78"/>
              </a:rPr>
              <a:t>أ</a:t>
            </a:r>
            <a:r>
              <a:rPr lang="ar-SA" sz="2400" b="1" dirty="0">
                <a:solidFill>
                  <a:prstClr val="black"/>
                </a:solidFill>
                <a:latin typeface="Traditional Arabic" panose="02020603050405020304" pitchFamily="18" charset="-78"/>
                <a:cs typeface="Traditional Arabic" panose="02020603050405020304" pitchFamily="18" charset="-78"/>
              </a:rPr>
              <a:t>خرى.</a:t>
            </a:r>
          </a:p>
          <a:p>
            <a:pPr marL="342900" indent="-342900" algn="just" rtl="1">
              <a:buFont typeface="Wingdings" panose="05000000000000000000" pitchFamily="2" charset="2"/>
              <a:buChar char="ü"/>
            </a:pPr>
            <a:r>
              <a:rPr lang="ar-SA" sz="2400" b="1" dirty="0">
                <a:solidFill>
                  <a:prstClr val="black"/>
                </a:solidFill>
                <a:latin typeface="Traditional Arabic" panose="02020603050405020304" pitchFamily="18" charset="-78"/>
                <a:cs typeface="Traditional Arabic" panose="02020603050405020304" pitchFamily="18" charset="-78"/>
              </a:rPr>
              <a:t>وهو أيضا قواعد استخدام الأعداد بحيث تدل الاشياء بطريقة تشير إلى كميات من الصفة أو الخاصية</a:t>
            </a:r>
            <a:r>
              <a:rPr lang="ar-DZ" sz="2400" b="1" dirty="0">
                <a:solidFill>
                  <a:prstClr val="black"/>
                </a:solidFill>
                <a:latin typeface="Traditional Arabic" panose="02020603050405020304" pitchFamily="18" charset="-78"/>
                <a:cs typeface="Traditional Arabic" panose="02020603050405020304" pitchFamily="18" charset="-78"/>
              </a:rPr>
              <a:t>.</a:t>
            </a:r>
            <a:endParaRPr lang="ar-SA" sz="2400" b="1" dirty="0">
              <a:solidFill>
                <a:prstClr val="black"/>
              </a:solidFill>
              <a:latin typeface="Traditional Arabic" panose="02020603050405020304" pitchFamily="18" charset="-78"/>
              <a:cs typeface="Traditional Arabic" panose="02020603050405020304" pitchFamily="18" charset="-78"/>
            </a:endParaRPr>
          </a:p>
          <a:p>
            <a:pPr marL="342900" indent="-342900" algn="just" rtl="1">
              <a:buFont typeface="Wingdings" panose="05000000000000000000" pitchFamily="2" charset="2"/>
              <a:buChar char="ü"/>
            </a:pPr>
            <a:r>
              <a:rPr lang="ar-SA" sz="2400" b="1" dirty="0">
                <a:solidFill>
                  <a:prstClr val="black"/>
                </a:solidFill>
                <a:latin typeface="Traditional Arabic" panose="02020603050405020304" pitchFamily="18" charset="-78"/>
                <a:cs typeface="Traditional Arabic" panose="02020603050405020304" pitchFamily="18" charset="-78"/>
              </a:rPr>
              <a:t>عملية تكميم النوع نسبة إلى معايير محددة ونقصد بتكميم النوع، تحويل النوع أو الخاصية أو السمة إلى كم أو رقم ويتحقق القياس بشرطين اثنين هما الوصف الكمي والتنسيب الى معيار </a:t>
            </a:r>
            <a:endParaRPr lang="fr-FR" sz="2400" b="1" dirty="0">
              <a:solidFill>
                <a:prstClr val="black"/>
              </a:solidFill>
              <a:latin typeface="Traditional Arabic" panose="02020603050405020304" pitchFamily="18" charset="-78"/>
              <a:cs typeface="Traditional Arabic" panose="02020603050405020304" pitchFamily="18" charset="-78"/>
            </a:endParaRPr>
          </a:p>
          <a:p>
            <a:pPr algn="r"/>
            <a:endParaRPr lang="fr-FR" sz="2400" b="1" dirty="0">
              <a:solidFill>
                <a:prstClr val="black"/>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53436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23834" y="2243579"/>
            <a:ext cx="10726764" cy="1727495"/>
          </a:xfrm>
        </p:spPr>
        <p:txBody>
          <a:bodyPr>
            <a:noAutofit/>
          </a:bodyPr>
          <a:lstStyle/>
          <a:p>
            <a:pPr algn="just" rtl="1"/>
            <a:r>
              <a:rPr lang="ar-SA" sz="2400" b="1" dirty="0">
                <a:solidFill>
                  <a:schemeClr val="tx1"/>
                </a:solidFill>
                <a:latin typeface="Traditional Arabic" panose="02020603050405020304" pitchFamily="18" charset="-78"/>
                <a:cs typeface="Traditional Arabic" panose="02020603050405020304" pitchFamily="18" charset="-78"/>
              </a:rPr>
              <a:t>والتقييم أكثر شمولا من القياس ويسبق التقويم وهو أقل شمولا منه,ويقترن مفهوم التقييم عادة بالمجالات الاكلينكية ,حيث يميل الاكلينيكيون الى استخدام هذا المفهوم في فحوصهم وتشخيصاتهم لاضطرابات الشخصية التي يعاني منها الفرد </a:t>
            </a:r>
            <a:br>
              <a:rPr lang="ar-SA" sz="2400" b="1" dirty="0">
                <a:solidFill>
                  <a:schemeClr val="tx1"/>
                </a:solidFill>
                <a:latin typeface="Traditional Arabic" panose="02020603050405020304" pitchFamily="18" charset="-78"/>
                <a:cs typeface="Traditional Arabic" panose="02020603050405020304" pitchFamily="18" charset="-78"/>
              </a:rPr>
            </a:br>
            <a:r>
              <a:rPr lang="ar-SA" sz="2400" b="1" dirty="0">
                <a:solidFill>
                  <a:schemeClr val="tx1"/>
                </a:solidFill>
                <a:latin typeface="Traditional Arabic" panose="02020603050405020304" pitchFamily="18" charset="-78"/>
                <a:cs typeface="Traditional Arabic" panose="02020603050405020304" pitchFamily="18" charset="-78"/>
              </a:rPr>
              <a:t>وهناك أيضا التقييم الصفي أو المدرسي أو الدراسي والذي يختلف عن الاختبارات وبعض جوانب تقييم المتعلم الاخرى في انه يهدف الى تحسين عمليتي التعليم والتعلم اكثر من تحديد الدرجات،كما يهدف كذلك الى تحسين طرائق التدريس</a:t>
            </a:r>
            <a:r>
              <a:rPr lang="ar-DZ" sz="2400" b="1" dirty="0">
                <a:solidFill>
                  <a:schemeClr val="tx1"/>
                </a:solidFill>
                <a:latin typeface="Traditional Arabic" panose="02020603050405020304" pitchFamily="18" charset="-78"/>
                <a:cs typeface="Traditional Arabic" panose="02020603050405020304" pitchFamily="18" charset="-78"/>
              </a:rPr>
              <a:t> </a:t>
            </a:r>
            <a:r>
              <a:rPr lang="ar-SA" sz="2400" b="1" dirty="0">
                <a:solidFill>
                  <a:schemeClr val="tx1"/>
                </a:solidFill>
                <a:latin typeface="Traditional Arabic" panose="02020603050405020304" pitchFamily="18" charset="-78"/>
                <a:cs typeface="Traditional Arabic" panose="02020603050405020304" pitchFamily="18" charset="-78"/>
              </a:rPr>
              <a:t>وفلسفتها ايضا</a:t>
            </a:r>
            <a:r>
              <a:rPr lang="ar-DZ" sz="2400" b="1" dirty="0">
                <a:solidFill>
                  <a:schemeClr val="tx1"/>
                </a:solidFill>
                <a:latin typeface="Traditional Arabic" panose="02020603050405020304" pitchFamily="18" charset="-78"/>
                <a:cs typeface="Traditional Arabic" panose="02020603050405020304" pitchFamily="18" charset="-78"/>
              </a:rPr>
              <a:t>.</a:t>
            </a:r>
            <a:endParaRPr lang="fr-FR" sz="2400" b="1" dirty="0">
              <a:solidFill>
                <a:schemeClr val="tx1"/>
              </a:solidFill>
              <a:latin typeface="Traditional Arabic" panose="02020603050405020304" pitchFamily="18" charset="-78"/>
              <a:cs typeface="Traditional Arabic" panose="02020603050405020304" pitchFamily="18" charset="-78"/>
            </a:endParaRPr>
          </a:p>
        </p:txBody>
      </p:sp>
      <p:sp>
        <p:nvSpPr>
          <p:cNvPr id="6" name="Title 1"/>
          <p:cNvSpPr txBox="1">
            <a:spLocks/>
          </p:cNvSpPr>
          <p:nvPr/>
        </p:nvSpPr>
        <p:spPr>
          <a:xfrm>
            <a:off x="1323834" y="0"/>
            <a:ext cx="9935990" cy="2359348"/>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rtl="1"/>
            <a:r>
              <a:rPr lang="ar-SA" sz="2400" b="1" dirty="0">
                <a:solidFill>
                  <a:srgbClr val="FF0000"/>
                </a:solidFill>
                <a:latin typeface="Traditional Arabic" panose="02020603050405020304" pitchFamily="18" charset="-78"/>
                <a:cs typeface="Traditional Arabic" panose="02020603050405020304" pitchFamily="18" charset="-78"/>
              </a:rPr>
              <a:t>التقييم أو التقدير: </a:t>
            </a:r>
            <a:r>
              <a:rPr lang="ar-SA" sz="2400" b="1" dirty="0">
                <a:solidFill>
                  <a:schemeClr val="tx1"/>
                </a:solidFill>
                <a:latin typeface="Traditional Arabic" panose="02020603050405020304" pitchFamily="18" charset="-78"/>
                <a:cs typeface="Traditional Arabic" panose="02020603050405020304" pitchFamily="18" charset="-78"/>
              </a:rPr>
              <a:t>وهي عملية تجميع ووصف وتكميم المعلومات والبيانات المتعلقة بالآداء بغرض المساعدة في اتخاذ قرار ما ,ويعرف التقييم بأنه أسلوب متعدد السمات ومتعدد الطرق وليس قياسا أحادي البعد بمعنى أنه يتم التركيز على اكثر من متغير وباستخدام اكثر من اسلوب ا(الاختبارات,المقابلات,والملاحظات,والاستبيانات,والحقائب التعليمية, وغير ذلك من مقاييس التقدير)</a:t>
            </a:r>
            <a:endParaRPr lang="fr-FR" sz="2400" b="1" dirty="0">
              <a:solidFill>
                <a:schemeClr val="tx1"/>
              </a:solidFill>
              <a:latin typeface="Traditional Arabic" panose="02020603050405020304" pitchFamily="18" charset="-78"/>
              <a:cs typeface="Traditional Arabic" panose="02020603050405020304" pitchFamily="18" charset="-78"/>
            </a:endParaRPr>
          </a:p>
        </p:txBody>
      </p:sp>
      <p:sp>
        <p:nvSpPr>
          <p:cNvPr id="3" name="Title 1">
            <a:extLst>
              <a:ext uri="{FF2B5EF4-FFF2-40B4-BE49-F238E27FC236}">
                <a16:creationId xmlns:a16="http://schemas.microsoft.com/office/drawing/2014/main" id="{BAF3E308-5E9B-FD7B-B043-C645B5CBFA5E}"/>
              </a:ext>
            </a:extLst>
          </p:cNvPr>
          <p:cNvSpPr txBox="1">
            <a:spLocks/>
          </p:cNvSpPr>
          <p:nvPr/>
        </p:nvSpPr>
        <p:spPr>
          <a:xfrm>
            <a:off x="1907795" y="3650601"/>
            <a:ext cx="10142803" cy="2292186"/>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rtl="1"/>
            <a:r>
              <a:rPr lang="ar-SA" sz="2400" b="1" dirty="0">
                <a:solidFill>
                  <a:srgbClr val="FF0000"/>
                </a:solidFill>
                <a:latin typeface="Traditional Arabic" panose="02020603050405020304" pitchFamily="18" charset="-78"/>
                <a:cs typeface="Traditional Arabic" panose="02020603050405020304" pitchFamily="18" charset="-78"/>
              </a:rPr>
              <a:t>التقويم:</a:t>
            </a:r>
            <a:r>
              <a:rPr lang="ar-SA" sz="2400" b="1" dirty="0">
                <a:solidFill>
                  <a:schemeClr val="tx1"/>
                </a:solidFill>
                <a:latin typeface="Traditional Arabic" panose="02020603050405020304" pitchFamily="18" charset="-78"/>
                <a:cs typeface="Traditional Arabic" panose="02020603050405020304" pitchFamily="18" charset="-78"/>
              </a:rPr>
              <a:t>عملية قياس ومقارنة وتقدير وتثمين نوعية أعمال الافراد أو المؤسسات أو البرامح أو المشاريع واتخاذ القرار المناسب بشأن كل منها,ويشمل هذا القرار اقتراح الخطط والاستراتجيات اللازمة للتكفل والتطوير والتحسين</a:t>
            </a:r>
            <a:r>
              <a:rPr lang="fr-FR" sz="2400" b="1" dirty="0">
                <a:solidFill>
                  <a:schemeClr val="tx1"/>
                </a:solidFill>
                <a:latin typeface="Traditional Arabic" panose="02020603050405020304" pitchFamily="18" charset="-78"/>
                <a:cs typeface="Traditional Arabic" panose="02020603050405020304" pitchFamily="18" charset="-78"/>
              </a:rPr>
              <a:t> </a:t>
            </a:r>
            <a:r>
              <a:rPr lang="ar-SA" sz="2400" b="1" dirty="0">
                <a:solidFill>
                  <a:schemeClr val="tx1"/>
                </a:solidFill>
                <a:latin typeface="Traditional Arabic" panose="02020603050405020304" pitchFamily="18" charset="-78"/>
                <a:cs typeface="Traditional Arabic" panose="02020603050405020304" pitchFamily="18" charset="-78"/>
              </a:rPr>
              <a:t>والاصلاح.</a:t>
            </a:r>
            <a:br>
              <a:rPr lang="ar-SA" sz="2400" b="1" dirty="0">
                <a:solidFill>
                  <a:schemeClr val="tx1"/>
                </a:solidFill>
                <a:latin typeface="Traditional Arabic" panose="02020603050405020304" pitchFamily="18" charset="-78"/>
                <a:cs typeface="Traditional Arabic" panose="02020603050405020304" pitchFamily="18" charset="-78"/>
              </a:rPr>
            </a:br>
            <a:r>
              <a:rPr lang="ar-SA" sz="2400" b="1" dirty="0">
                <a:solidFill>
                  <a:schemeClr val="tx1"/>
                </a:solidFill>
                <a:latin typeface="Traditional Arabic" panose="02020603050405020304" pitchFamily="18" charset="-78"/>
                <a:cs typeface="Traditional Arabic" panose="02020603050405020304" pitchFamily="18" charset="-78"/>
              </a:rPr>
              <a:t>وتجدر الاشارة الى اتفاق مجمع اللغة العربية بالقاهرة على اعتماد مصطلح تقييم بمعنى تحديد قيمة الشيئ بدلا من مصطلح تقويم والذي يشير الى التعديل والاصلاح والخطة الشاملة ،وهو عملية اصدار قرار أوحكم في ضوء معطيات البيانات المتوفرة أولا والمعايير المعتمدة ثانيا ، وهو لا يتوقف عند اعطاء قيمة أو مقدار للشيئ وإنما يتعداه لاستخدام المعايير</a:t>
            </a:r>
            <a:endParaRPr lang="fr-FR" sz="7200" b="1" dirty="0">
              <a:solidFill>
                <a:schemeClr val="tx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370059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circle(in)">
                                      <p:cBhvr>
                                        <p:cTn id="19"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Title 1"/>
          <p:cNvSpPr txBox="1">
            <a:spLocks/>
          </p:cNvSpPr>
          <p:nvPr/>
        </p:nvSpPr>
        <p:spPr>
          <a:xfrm>
            <a:off x="1569493" y="129285"/>
            <a:ext cx="10019973" cy="6380697"/>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rtl="1"/>
            <a:endParaRPr lang="fr-FR" sz="2400" b="1" dirty="0">
              <a:solidFill>
                <a:prstClr val="black"/>
              </a:solidFill>
              <a:latin typeface="Traditional Arabic" panose="02020603050405020304" pitchFamily="18" charset="-78"/>
              <a:cs typeface="Traditional Arabic" panose="02020603050405020304" pitchFamily="18" charset="-78"/>
            </a:endParaRPr>
          </a:p>
        </p:txBody>
      </p:sp>
      <p:sp>
        <p:nvSpPr>
          <p:cNvPr id="4" name="Rectangle 3"/>
          <p:cNvSpPr/>
          <p:nvPr/>
        </p:nvSpPr>
        <p:spPr>
          <a:xfrm>
            <a:off x="1569493" y="129285"/>
            <a:ext cx="10276764" cy="5629939"/>
          </a:xfrm>
          <a:prstGeom prst="rect">
            <a:avLst/>
          </a:prstGeom>
        </p:spPr>
        <p:txBody>
          <a:bodyPr wrap="square">
            <a:spAutoFit/>
          </a:bodyPr>
          <a:lstStyle/>
          <a:p>
            <a:pPr algn="just" rtl="1">
              <a:lnSpc>
                <a:spcPct val="87000"/>
              </a:lnSpc>
              <a:spcAft>
                <a:spcPts val="600"/>
              </a:spcAft>
            </a:pPr>
            <a:r>
              <a:rPr lang="ar-SA" sz="2400" b="1" dirty="0">
                <a:solidFill>
                  <a:srgbClr val="FF0000"/>
                </a:solidFill>
                <a:latin typeface="Traditional Arabic" panose="02020603050405020304" pitchFamily="18" charset="-78"/>
                <a:ea typeface="+mj-ea"/>
                <a:cs typeface="Traditional Arabic" panose="02020603050405020304" pitchFamily="18" charset="-78"/>
              </a:rPr>
              <a:t>مفهوم التقييم والتقويم :</a:t>
            </a:r>
            <a:endParaRPr lang="fr-FR" sz="2400" b="1" dirty="0">
              <a:solidFill>
                <a:srgbClr val="FF0000"/>
              </a:solidFill>
              <a:latin typeface="Traditional Arabic" panose="02020603050405020304" pitchFamily="18" charset="-78"/>
              <a:ea typeface="+mj-ea"/>
              <a:cs typeface="Traditional Arabic" panose="02020603050405020304" pitchFamily="18" charset="-78"/>
            </a:endParaRPr>
          </a:p>
          <a:p>
            <a:pPr indent="457200" algn="just" rtl="1">
              <a:lnSpc>
                <a:spcPct val="87000"/>
              </a:lnSpc>
              <a:spcAft>
                <a:spcPts val="600"/>
              </a:spcAft>
            </a:pPr>
            <a:r>
              <a:rPr lang="ar-SA" sz="2400" b="1" dirty="0">
                <a:solidFill>
                  <a:prstClr val="black"/>
                </a:solidFill>
                <a:latin typeface="Traditional Arabic" panose="02020603050405020304" pitchFamily="18" charset="-78"/>
                <a:ea typeface="+mj-ea"/>
                <a:cs typeface="Traditional Arabic" panose="02020603050405020304" pitchFamily="18" charset="-78"/>
              </a:rPr>
              <a:t>يُقال " قيّمت " الشيء تقييماً بمعنى حددت قيمته وقدره، بينما يقال " قوّمت " الشيء تقويماً بمعنى طورته وعدلته وجعلته قويماً أو مستقيماً، وبالتالي يتضح أن معنى التقويم يتضمن التحسين والتقويم والتعديل وهو بذلك يتعدى حدود التقييم والذي يقتصر على إصدار أحكام على شيء معين أو ظاهرة ما إلى اتخاذ قرارات بشأن هذا الشيء بهدف تعديل وعلاج النقص فيه. </a:t>
            </a:r>
            <a:endParaRPr lang="fr-FR" sz="2400" b="1" dirty="0">
              <a:solidFill>
                <a:prstClr val="black"/>
              </a:solidFill>
              <a:latin typeface="Traditional Arabic" panose="02020603050405020304" pitchFamily="18" charset="-78"/>
              <a:ea typeface="+mj-ea"/>
              <a:cs typeface="Traditional Arabic" panose="02020603050405020304" pitchFamily="18" charset="-78"/>
            </a:endParaRPr>
          </a:p>
          <a:p>
            <a:pPr algn="just" rtl="1">
              <a:lnSpc>
                <a:spcPct val="87000"/>
              </a:lnSpc>
              <a:spcAft>
                <a:spcPts val="600"/>
              </a:spcAft>
            </a:pPr>
            <a:r>
              <a:rPr lang="ar-SA" sz="2400" b="1" dirty="0">
                <a:solidFill>
                  <a:prstClr val="black"/>
                </a:solidFill>
                <a:latin typeface="Traditional Arabic" panose="02020603050405020304" pitchFamily="18" charset="-78"/>
                <a:ea typeface="+mj-ea"/>
                <a:cs typeface="Traditional Arabic" panose="02020603050405020304" pitchFamily="18" charset="-78"/>
              </a:rPr>
              <a:t>أي أن التقييم يعني : </a:t>
            </a:r>
            <a:r>
              <a:rPr lang="ar-SA" sz="2400" b="1" u="sng" dirty="0">
                <a:solidFill>
                  <a:prstClr val="black"/>
                </a:solidFill>
                <a:latin typeface="Traditional Arabic" panose="02020603050405020304" pitchFamily="18" charset="-78"/>
                <a:ea typeface="+mj-ea"/>
                <a:cs typeface="Traditional Arabic" panose="02020603050405020304" pitchFamily="18" charset="-78"/>
              </a:rPr>
              <a:t>إصدار أحكام كميه على الظواهر القابلة للقياس </a:t>
            </a:r>
            <a:r>
              <a:rPr lang="ar-SA" sz="2400" b="1" dirty="0">
                <a:solidFill>
                  <a:prstClr val="black"/>
                </a:solidFill>
                <a:latin typeface="Traditional Arabic" panose="02020603050405020304" pitchFamily="18" charset="-78"/>
                <a:ea typeface="+mj-ea"/>
                <a:cs typeface="Traditional Arabic" panose="02020603050405020304" pitchFamily="18" charset="-78"/>
              </a:rPr>
              <a:t>، كأن يحكم على مستوى التلميذ بأنه ضعيف أو مرتفع.</a:t>
            </a:r>
            <a:endParaRPr lang="fr-FR" sz="2400" b="1" dirty="0">
              <a:solidFill>
                <a:prstClr val="black"/>
              </a:solidFill>
              <a:latin typeface="Traditional Arabic" panose="02020603050405020304" pitchFamily="18" charset="-78"/>
              <a:ea typeface="+mj-ea"/>
              <a:cs typeface="Traditional Arabic" panose="02020603050405020304" pitchFamily="18" charset="-78"/>
            </a:endParaRPr>
          </a:p>
          <a:p>
            <a:pPr algn="just" rtl="1">
              <a:lnSpc>
                <a:spcPct val="87000"/>
              </a:lnSpc>
              <a:spcAft>
                <a:spcPts val="600"/>
              </a:spcAft>
            </a:pPr>
            <a:r>
              <a:rPr lang="ar-SA" sz="2400" b="1" dirty="0">
                <a:solidFill>
                  <a:prstClr val="black"/>
                </a:solidFill>
                <a:latin typeface="Traditional Arabic" panose="02020603050405020304" pitchFamily="18" charset="-78"/>
                <a:ea typeface="+mj-ea"/>
                <a:cs typeface="Traditional Arabic" panose="02020603050405020304" pitchFamily="18" charset="-78"/>
              </a:rPr>
              <a:t>بينما التقويم : </a:t>
            </a:r>
            <a:r>
              <a:rPr lang="ar-SA" sz="2400" b="1" u="sng" dirty="0">
                <a:solidFill>
                  <a:prstClr val="black"/>
                </a:solidFill>
                <a:latin typeface="Traditional Arabic" panose="02020603050405020304" pitchFamily="18" charset="-78"/>
                <a:ea typeface="+mj-ea"/>
                <a:cs typeface="Traditional Arabic" panose="02020603050405020304" pitchFamily="18" charset="-78"/>
              </a:rPr>
              <a:t>فهو يتجاوز مرحلة تقييم الشيء بأن يتم اتخاذ إجراءات وقرارات معينة في ضوء التقييم </a:t>
            </a:r>
            <a:r>
              <a:rPr lang="ar-SA" sz="2400" b="1" dirty="0">
                <a:solidFill>
                  <a:prstClr val="black"/>
                </a:solidFill>
                <a:latin typeface="Traditional Arabic" panose="02020603050405020304" pitchFamily="18" charset="-78"/>
                <a:ea typeface="+mj-ea"/>
                <a:cs typeface="Traditional Arabic" panose="02020603050405020304" pitchFamily="18" charset="-78"/>
              </a:rPr>
              <a:t>كأن يحال التلميذ المتخلف عقلياً إلى مدرسة خاصة بذوي التأخر العقلي أو يتم إجراء برامج علاجية للفرد المرتفع مستوى القلق المزمن لديه.  </a:t>
            </a:r>
            <a:endParaRPr lang="fr-FR" sz="2400" b="1" dirty="0">
              <a:solidFill>
                <a:prstClr val="black"/>
              </a:solidFill>
              <a:latin typeface="Traditional Arabic" panose="02020603050405020304" pitchFamily="18" charset="-78"/>
              <a:ea typeface="+mj-ea"/>
              <a:cs typeface="Traditional Arabic" panose="02020603050405020304" pitchFamily="18" charset="-78"/>
            </a:endParaRPr>
          </a:p>
          <a:p>
            <a:pPr indent="457200" algn="just" rtl="1">
              <a:lnSpc>
                <a:spcPct val="87000"/>
              </a:lnSpc>
              <a:spcAft>
                <a:spcPts val="600"/>
              </a:spcAft>
            </a:pPr>
            <a:r>
              <a:rPr lang="ar-SA" sz="2400" b="1" dirty="0">
                <a:solidFill>
                  <a:prstClr val="black"/>
                </a:solidFill>
                <a:latin typeface="Traditional Arabic" panose="02020603050405020304" pitchFamily="18" charset="-78"/>
                <a:ea typeface="+mj-ea"/>
                <a:cs typeface="Traditional Arabic" panose="02020603050405020304" pitchFamily="18" charset="-78"/>
              </a:rPr>
              <a:t>هذا يعني أن القياس يوفر للباحث البيانات والمعلومات الكمية التي يعتمد عليها عند القيام بعمليات التقييم والتقويم، والقياس يعتمد على الوصف الكمي للظواهر بينما التقييم يعتمد على الوصف الكيفي لهذه الظواهر وإذا تعدى الوضع الوصف الكمي أو الكيفي إلى مرحلة العلاج والتعديل أو اتخاذ القرارات بصفة عامة نكون بصدد عملية التقويم ولذلك يقال أن التقويم عملية تشخيصية علاجية وقائية وهى أعم وأشمل من القياس أو التقييم.</a:t>
            </a:r>
            <a:endParaRPr lang="fr-FR" sz="2400" b="1" dirty="0">
              <a:solidFill>
                <a:prstClr val="black"/>
              </a:solidFill>
              <a:latin typeface="Traditional Arabic" panose="02020603050405020304" pitchFamily="18" charset="-78"/>
              <a:ea typeface="+mj-ea"/>
              <a:cs typeface="Traditional Arabic" panose="02020603050405020304" pitchFamily="18" charset="-78"/>
            </a:endParaRPr>
          </a:p>
          <a:p>
            <a:pPr indent="457200" algn="just" rtl="1">
              <a:lnSpc>
                <a:spcPct val="87000"/>
              </a:lnSpc>
              <a:spcAft>
                <a:spcPts val="600"/>
              </a:spcAft>
            </a:pPr>
            <a:r>
              <a:rPr lang="ar-SA" sz="2400" b="1" dirty="0">
                <a:solidFill>
                  <a:prstClr val="black"/>
                </a:solidFill>
                <a:latin typeface="Traditional Arabic" panose="02020603050405020304" pitchFamily="18" charset="-78"/>
                <a:ea typeface="+mj-ea"/>
                <a:cs typeface="Traditional Arabic" panose="02020603050405020304" pitchFamily="18" charset="-78"/>
              </a:rPr>
              <a:t>ففي المجال النفسي يتضمن معنى القياس النفسي تطبيق اختبار للذكاء على طفل ما وتقدير درجته على هذا الاختبار، بينما إصدار حكم على الطفل بأنه متخلف عقلياً مثلاً في ضوء درجته التي حصل عليها في الاختبار يدخل في باب " التقييم النفسي " هذا إن لم يتجاوز إصدار الحكم على المستوى العقلي، وهو أمر نادر في الممارسة السيكولوجية، لأن الشـائع إن يتبـع ذلك أو يليه " إجراءً عملياً " من نوع ما كإلحاق الطفل بمدرسة للتربية الفكرية أو تعليمه بطرق تتناسب مع مستواه العقلي وكل هذا من نوع " التقويم النفسي "، أي أن التقويم النفسي هو القاعدة، والتقييم النفسي هو الاستثناء.</a:t>
            </a:r>
            <a:endParaRPr lang="fr-FR" sz="2400" b="1" dirty="0">
              <a:solidFill>
                <a:prstClr val="black"/>
              </a:solidFill>
              <a:latin typeface="Traditional Arabic" panose="02020603050405020304" pitchFamily="18" charset="-78"/>
              <a:ea typeface="+mj-ea"/>
              <a:cs typeface="Traditional Arabic" panose="02020603050405020304" pitchFamily="18" charset="-78"/>
            </a:endParaRPr>
          </a:p>
        </p:txBody>
      </p:sp>
    </p:spTree>
    <p:extLst>
      <p:ext uri="{BB962C8B-B14F-4D97-AF65-F5344CB8AC3E}">
        <p14:creationId xmlns:p14="http://schemas.microsoft.com/office/powerpoint/2010/main" val="135006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42198" y="281617"/>
            <a:ext cx="10313508" cy="5236698"/>
          </a:xfrm>
        </p:spPr>
        <p:txBody>
          <a:bodyPr>
            <a:noAutofit/>
          </a:bodyPr>
          <a:lstStyle/>
          <a:p>
            <a:pPr algn="r" rtl="1"/>
            <a:r>
              <a:rPr lang="ar-SA" sz="2400" b="1" dirty="0">
                <a:solidFill>
                  <a:srgbClr val="FF0000"/>
                </a:solidFill>
                <a:latin typeface="Traditional Arabic" panose="02020603050405020304" pitchFamily="18" charset="-78"/>
                <a:cs typeface="Traditional Arabic" panose="02020603050405020304" pitchFamily="18" charset="-78"/>
              </a:rPr>
              <a:t>الاختبار:</a:t>
            </a:r>
            <a:br>
              <a:rPr lang="ar-SA" sz="2400" b="1" dirty="0">
                <a:solidFill>
                  <a:srgbClr val="FF0000"/>
                </a:solidFill>
                <a:latin typeface="Traditional Arabic" panose="02020603050405020304" pitchFamily="18" charset="-78"/>
                <a:cs typeface="Traditional Arabic" panose="02020603050405020304" pitchFamily="18" charset="-78"/>
              </a:rPr>
            </a:br>
            <a:r>
              <a:rPr lang="ar-SA" sz="2400" b="1" dirty="0">
                <a:solidFill>
                  <a:schemeClr val="tx1"/>
                </a:solidFill>
                <a:latin typeface="Traditional Arabic" panose="02020603050405020304" pitchFamily="18" charset="-78"/>
                <a:cs typeface="Traditional Arabic" panose="02020603050405020304" pitchFamily="18" charset="-78"/>
              </a:rPr>
              <a:t>هو إجراء منظم لقياس عينة من السلوك / أو إجراء منظم لملاحظة ووصف سمة أو أكثر من سمات الفرد بالاستعانة بمقياس, </a:t>
            </a:r>
            <a:br>
              <a:rPr lang="ar-SA" sz="2400" b="1" dirty="0">
                <a:solidFill>
                  <a:schemeClr val="tx1"/>
                </a:solidFill>
                <a:latin typeface="Traditional Arabic" panose="02020603050405020304" pitchFamily="18" charset="-78"/>
                <a:cs typeface="Traditional Arabic" panose="02020603050405020304" pitchFamily="18" charset="-78"/>
              </a:rPr>
            </a:br>
            <a:r>
              <a:rPr lang="ar-SA" sz="2400" b="1" dirty="0">
                <a:solidFill>
                  <a:schemeClr val="tx1"/>
                </a:solidFill>
                <a:latin typeface="Traditional Arabic" panose="02020603050405020304" pitchFamily="18" charset="-78"/>
                <a:cs typeface="Traditional Arabic" panose="02020603050405020304" pitchFamily="18" charset="-78"/>
              </a:rPr>
              <a:t>وهو ايضا عبارة عن مجموعة من المثيرات وضعت لتقيس بعض المعطيات العقلية والخصائص النفسية بطريقة كمية ,وتؤدي هذه المثيرات الى احداث استجابات يمنح على أساسها الأفراد درجات معينة .</a:t>
            </a:r>
            <a:br>
              <a:rPr lang="ar-SA" sz="2400" b="1" dirty="0">
                <a:solidFill>
                  <a:schemeClr val="tx1"/>
                </a:solidFill>
                <a:latin typeface="Traditional Arabic" panose="02020603050405020304" pitchFamily="18" charset="-78"/>
                <a:cs typeface="Traditional Arabic" panose="02020603050405020304" pitchFamily="18" charset="-78"/>
              </a:rPr>
            </a:br>
            <a:r>
              <a:rPr lang="ar-SA" sz="2400" b="1" dirty="0">
                <a:solidFill>
                  <a:schemeClr val="tx1"/>
                </a:solidFill>
                <a:latin typeface="Traditional Arabic" panose="02020603050405020304" pitchFamily="18" charset="-78"/>
                <a:cs typeface="Traditional Arabic" panose="02020603050405020304" pitchFamily="18" charset="-78"/>
              </a:rPr>
              <a:t>وهو ايضا طريقة منظمة لتحديد وتعيين درجة امتلاك الفرد لسمة معينة من خلال الاستجابة لعينة من المثيرات التي تمثل السمة</a:t>
            </a:r>
            <a:br>
              <a:rPr lang="ar-SA" sz="2400" b="1" dirty="0">
                <a:solidFill>
                  <a:schemeClr val="tx1"/>
                </a:solidFill>
                <a:latin typeface="Traditional Arabic" panose="02020603050405020304" pitchFamily="18" charset="-78"/>
                <a:cs typeface="Traditional Arabic" panose="02020603050405020304" pitchFamily="18" charset="-78"/>
              </a:rPr>
            </a:br>
            <a:r>
              <a:rPr lang="ar-SA" sz="2400" b="1" dirty="0">
                <a:solidFill>
                  <a:schemeClr val="tx1"/>
                </a:solidFill>
                <a:latin typeface="Traditional Arabic" panose="02020603050405020304" pitchFamily="18" charset="-78"/>
                <a:cs typeface="Traditional Arabic" panose="02020603050405020304" pitchFamily="18" charset="-78"/>
              </a:rPr>
              <a:t>ويحدث احبانا الخلط بين مفهومي الاختبار والامتحان اذ ان الاختبار اشمل من الامتحان ويتعلق هذا الاخير(الامتحان) بقياس الاداء في المجالات التحصيلية.</a:t>
            </a:r>
            <a:br>
              <a:rPr lang="ar-SA" sz="2400" b="1" dirty="0">
                <a:solidFill>
                  <a:schemeClr val="tx1"/>
                </a:solidFill>
                <a:latin typeface="Traditional Arabic" panose="02020603050405020304" pitchFamily="18" charset="-78"/>
                <a:cs typeface="Traditional Arabic" panose="02020603050405020304" pitchFamily="18" charset="-78"/>
              </a:rPr>
            </a:br>
            <a:r>
              <a:rPr lang="ar-SA" sz="2400" b="1" dirty="0">
                <a:solidFill>
                  <a:schemeClr val="tx1"/>
                </a:solidFill>
                <a:latin typeface="Traditional Arabic" panose="02020603050405020304" pitchFamily="18" charset="-78"/>
                <a:cs typeface="Traditional Arabic" panose="02020603050405020304" pitchFamily="18" charset="-78"/>
              </a:rPr>
              <a:t>ومن ناحية اخرى يحدث التباين بين مفهومي الاختبار والمقياس.فاذا كان الاختبار مرتبط اكثر بقياس الاداء في المجالات المعرفية (الذكاء والاستعدادات والتحصيل ) فإن المقياس أداة قياس للجوانب ال</a:t>
            </a:r>
            <a:r>
              <a:rPr lang="ar-DZ" sz="2400" b="1" dirty="0">
                <a:solidFill>
                  <a:schemeClr val="tx1"/>
                </a:solidFill>
                <a:latin typeface="Traditional Arabic" panose="02020603050405020304" pitchFamily="18" charset="-78"/>
                <a:cs typeface="Traditional Arabic" panose="02020603050405020304" pitchFamily="18" charset="-78"/>
              </a:rPr>
              <a:t>سلوكية</a:t>
            </a:r>
            <a:r>
              <a:rPr lang="ar-SA" sz="2400" b="1" dirty="0">
                <a:solidFill>
                  <a:schemeClr val="tx1"/>
                </a:solidFill>
                <a:latin typeface="Traditional Arabic" panose="02020603050405020304" pitchFamily="18" charset="-78"/>
                <a:cs typeface="Traditional Arabic" panose="02020603050405020304" pitchFamily="18" charset="-78"/>
              </a:rPr>
              <a:t> وكذلك الوجدانية أو تلك التي يتم قياسها على سلم يتألف من عدد من الدرحات(3) او(5) أو(7) .</a:t>
            </a:r>
            <a:br>
              <a:rPr lang="ar-SA" sz="2400" b="1" dirty="0">
                <a:solidFill>
                  <a:schemeClr val="tx1"/>
                </a:solidFill>
                <a:latin typeface="Traditional Arabic" panose="02020603050405020304" pitchFamily="18" charset="-78"/>
                <a:cs typeface="Traditional Arabic" panose="02020603050405020304" pitchFamily="18" charset="-78"/>
              </a:rPr>
            </a:br>
            <a:r>
              <a:rPr lang="ar-SA" sz="2400" b="1" dirty="0">
                <a:solidFill>
                  <a:schemeClr val="tx1"/>
                </a:solidFill>
                <a:latin typeface="Traditional Arabic" panose="02020603050405020304" pitchFamily="18" charset="-78"/>
                <a:cs typeface="Traditional Arabic" panose="02020603050405020304" pitchFamily="18" charset="-78"/>
              </a:rPr>
              <a:t>وهو ايضا أي طريقة منظمة للمقارنة بين شخصين او اكثر في ناحية او خاصية معينة من السلوك ويصلح هذا التعرف ايضا للمقياس.</a:t>
            </a:r>
            <a:endParaRPr lang="fr-FR" sz="7200" b="1" dirty="0">
              <a:solidFill>
                <a:schemeClr val="tx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578834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363372" y="404447"/>
            <a:ext cx="8468751" cy="1761978"/>
          </a:xfrm>
        </p:spPr>
        <p:txBody>
          <a:bodyPr>
            <a:noAutofit/>
          </a:bodyPr>
          <a:lstStyle/>
          <a:p>
            <a:pPr algn="just" rtl="1"/>
            <a:r>
              <a:rPr lang="ar-SA" sz="2400" b="1" dirty="0">
                <a:solidFill>
                  <a:srgbClr val="FF0000"/>
                </a:solidFill>
                <a:latin typeface="Traditional Arabic" panose="02020603050405020304" pitchFamily="18" charset="-78"/>
                <a:cs typeface="Traditional Arabic" panose="02020603050405020304" pitchFamily="18" charset="-78"/>
              </a:rPr>
              <a:t>القائمة:</a:t>
            </a:r>
            <a:r>
              <a:rPr lang="ar-SA" sz="2400" b="1" dirty="0">
                <a:solidFill>
                  <a:schemeClr val="tx1"/>
                </a:solidFill>
                <a:latin typeface="Traditional Arabic" panose="02020603050405020304" pitchFamily="18" charset="-78"/>
                <a:cs typeface="Traditional Arabic" panose="02020603050405020304" pitchFamily="18" charset="-78"/>
              </a:rPr>
              <a:t> هي دليل أو قائمة من المفردات أو العبارات تهدف إلى تقييم مدى وجود اتجاهات أو اهتمامات أو سلوكات محددة لدى الافراد,وغالبا ما تعرف كأدوات ورقة وقلم تستخدم في تقويم الشخصية أو الاتجاهات أو الميول,وتعرف أحيانا بأدوات التقرير الذاتي ,ونادرا ما تستخدم كمقاييس تحصيل أو مهارات أو تحصيل أو قدرات</a:t>
            </a:r>
            <a:r>
              <a:rPr lang="ar-DZ" sz="2400" b="1" dirty="0">
                <a:solidFill>
                  <a:schemeClr val="tx1"/>
                </a:solidFill>
                <a:latin typeface="Traditional Arabic" panose="02020603050405020304" pitchFamily="18" charset="-78"/>
                <a:cs typeface="Traditional Arabic" panose="02020603050405020304" pitchFamily="18" charset="-78"/>
              </a:rPr>
              <a:t>.</a:t>
            </a:r>
            <a:endParaRPr lang="fr-FR" sz="7200" b="1" dirty="0">
              <a:solidFill>
                <a:schemeClr val="tx1"/>
              </a:solidFill>
              <a:latin typeface="Traditional Arabic" panose="02020603050405020304" pitchFamily="18" charset="-78"/>
              <a:cs typeface="Traditional Arabic" panose="02020603050405020304" pitchFamily="18" charset="-78"/>
            </a:endParaRPr>
          </a:p>
        </p:txBody>
      </p:sp>
      <p:sp>
        <p:nvSpPr>
          <p:cNvPr id="4" name="Title 1"/>
          <p:cNvSpPr txBox="1">
            <a:spLocks/>
          </p:cNvSpPr>
          <p:nvPr/>
        </p:nvSpPr>
        <p:spPr>
          <a:xfrm>
            <a:off x="2363372" y="2025747"/>
            <a:ext cx="8468751" cy="1786596"/>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rtl="1"/>
            <a:r>
              <a:rPr lang="ar-SA" sz="2400" b="1" dirty="0">
                <a:solidFill>
                  <a:srgbClr val="FF0000"/>
                </a:solidFill>
                <a:latin typeface="Traditional Arabic" panose="02020603050405020304" pitchFamily="18" charset="-78"/>
                <a:cs typeface="Traditional Arabic" panose="02020603050405020304" pitchFamily="18" charset="-78"/>
              </a:rPr>
              <a:t>الأدوات الاسقاطية:</a:t>
            </a:r>
            <a:r>
              <a:rPr lang="ar-SA" sz="2400" b="1" dirty="0">
                <a:solidFill>
                  <a:schemeClr val="tx1"/>
                </a:solidFill>
                <a:latin typeface="Traditional Arabic" panose="02020603050405020304" pitchFamily="18" charset="-78"/>
                <a:cs typeface="Traditional Arabic" panose="02020603050405020304" pitchFamily="18" charset="-78"/>
              </a:rPr>
              <a:t> هي مجموعة الادوات التي لا يكون أي من المثير او الاستجابة محددا (غامض) كاختبار البقع الحبرية (الرورشاخ) واختبار تفهم الموضوع(</a:t>
            </a:r>
            <a:r>
              <a:rPr lang="fr-FR" sz="2400" b="1" dirty="0">
                <a:solidFill>
                  <a:schemeClr val="tx1"/>
                </a:solidFill>
                <a:latin typeface="Traditional Arabic" panose="02020603050405020304" pitchFamily="18" charset="-78"/>
                <a:cs typeface="Traditional Arabic" panose="02020603050405020304" pitchFamily="18" charset="-78"/>
              </a:rPr>
              <a:t>TAT ) </a:t>
            </a:r>
            <a:r>
              <a:rPr lang="ar-SA" sz="2400" b="1" dirty="0">
                <a:solidFill>
                  <a:schemeClr val="tx1"/>
                </a:solidFill>
                <a:latin typeface="Traditional Arabic" panose="02020603050405020304" pitchFamily="18" charset="-78"/>
                <a:cs typeface="Traditional Arabic" panose="02020603050405020304" pitchFamily="18" charset="-78"/>
              </a:rPr>
              <a:t>وبعض الاختبارات النفسية الاخرى التي تستخدم في استقصاء نوعية وحجم المشكلات التي يواجهها الافراد في دراستهم او في حياتهم الاسرية وغيرها.</a:t>
            </a:r>
          </a:p>
        </p:txBody>
      </p:sp>
      <p:sp>
        <p:nvSpPr>
          <p:cNvPr id="5" name="Title 1"/>
          <p:cNvSpPr txBox="1">
            <a:spLocks/>
          </p:cNvSpPr>
          <p:nvPr/>
        </p:nvSpPr>
        <p:spPr>
          <a:xfrm>
            <a:off x="2363372" y="3784207"/>
            <a:ext cx="8468751" cy="1786596"/>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rtl="1"/>
            <a:r>
              <a:rPr lang="ar-SA" sz="2400" b="1" dirty="0">
                <a:solidFill>
                  <a:srgbClr val="FF0000"/>
                </a:solidFill>
                <a:latin typeface="Traditional Arabic" panose="02020603050405020304" pitchFamily="18" charset="-78"/>
                <a:cs typeface="Traditional Arabic" panose="02020603050405020304" pitchFamily="18" charset="-78"/>
              </a:rPr>
              <a:t>البطارية:</a:t>
            </a:r>
            <a:r>
              <a:rPr lang="ar-SA" sz="2400" b="1" dirty="0">
                <a:solidFill>
                  <a:schemeClr val="tx1"/>
                </a:solidFill>
                <a:latin typeface="Traditional Arabic" panose="02020603050405020304" pitchFamily="18" charset="-78"/>
                <a:cs typeface="Traditional Arabic" panose="02020603050405020304" pitchFamily="18" charset="-78"/>
              </a:rPr>
              <a:t> هي مجموعة مختارة بعناية من الاختبارات المترابطة التي تقيس سمة أو قدرة واحدة أو أكثر,يتم عرضها على مجتمع معين من الافراد,وعادة ما يتم تقييم مستوى الاداء على أحد اختباراتها أو على عدد منها او جميعها,ومن بطارية الاختبار المشهورة بطارية</a:t>
            </a:r>
            <a:r>
              <a:rPr lang="fr-FR" sz="2400" b="1" dirty="0">
                <a:solidFill>
                  <a:schemeClr val="tx1"/>
                </a:solidFill>
                <a:latin typeface="Traditional Arabic" panose="02020603050405020304" pitchFamily="18" charset="-78"/>
                <a:cs typeface="Traditional Arabic" panose="02020603050405020304" pitchFamily="18" charset="-78"/>
              </a:rPr>
              <a:t>GRE </a:t>
            </a:r>
            <a:r>
              <a:rPr lang="ar-SA" sz="2400" b="1" dirty="0">
                <a:solidFill>
                  <a:schemeClr val="tx1"/>
                </a:solidFill>
                <a:latin typeface="Traditional Arabic" panose="02020603050405020304" pitchFamily="18" charset="-78"/>
                <a:cs typeface="Traditional Arabic" panose="02020603050405020304" pitchFamily="18" charset="-78"/>
              </a:rPr>
              <a:t> وبطارية الاستعدادات الفارقة   </a:t>
            </a:r>
            <a:r>
              <a:rPr lang="fr-FR" sz="2400" b="1" dirty="0">
                <a:solidFill>
                  <a:schemeClr val="tx1"/>
                </a:solidFill>
                <a:latin typeface="Traditional Arabic" panose="02020603050405020304" pitchFamily="18" charset="-78"/>
                <a:cs typeface="Traditional Arabic" panose="02020603050405020304" pitchFamily="18" charset="-78"/>
              </a:rPr>
              <a:t>DAT </a:t>
            </a:r>
            <a:r>
              <a:rPr lang="ar-SA" sz="2400" b="1" dirty="0">
                <a:solidFill>
                  <a:schemeClr val="tx1"/>
                </a:solidFill>
                <a:latin typeface="Traditional Arabic" panose="02020603050405020304" pitchFamily="18" charset="-78"/>
                <a:cs typeface="Traditional Arabic" panose="02020603050405020304" pitchFamily="18" charset="-78"/>
              </a:rPr>
              <a:t> وبطارية التحصيل الدراسي </a:t>
            </a:r>
            <a:r>
              <a:rPr lang="fr-FR" sz="2400" b="1" dirty="0">
                <a:solidFill>
                  <a:schemeClr val="tx1"/>
                </a:solidFill>
                <a:latin typeface="Traditional Arabic" panose="02020603050405020304" pitchFamily="18" charset="-78"/>
                <a:cs typeface="Traditional Arabic" panose="02020603050405020304" pitchFamily="18" charset="-78"/>
              </a:rPr>
              <a:t>SAT</a:t>
            </a:r>
            <a:endParaRPr lang="ar-SA" sz="2400" b="1" dirty="0">
              <a:solidFill>
                <a:schemeClr val="tx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257412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529837" y="464234"/>
            <a:ext cx="8468751" cy="1828800"/>
          </a:xfrm>
        </p:spPr>
        <p:txBody>
          <a:bodyPr>
            <a:noAutofit/>
          </a:bodyPr>
          <a:lstStyle/>
          <a:p>
            <a:pPr algn="r" rtl="1"/>
            <a:r>
              <a:rPr lang="ar-SA" sz="2400" b="1" dirty="0">
                <a:solidFill>
                  <a:srgbClr val="FF0000"/>
                </a:solidFill>
                <a:latin typeface="Traditional Arabic" panose="02020603050405020304" pitchFamily="18" charset="-78"/>
                <a:cs typeface="Traditional Arabic" panose="02020603050405020304" pitchFamily="18" charset="-78"/>
              </a:rPr>
              <a:t>الفقرة: </a:t>
            </a:r>
            <a:r>
              <a:rPr lang="ar-SA" sz="2400" b="1" dirty="0">
                <a:solidFill>
                  <a:schemeClr val="tx1"/>
                </a:solidFill>
                <a:latin typeface="Traditional Arabic" panose="02020603050405020304" pitchFamily="18" charset="-78"/>
                <a:cs typeface="Traditional Arabic" panose="02020603050405020304" pitchFamily="18" charset="-78"/>
              </a:rPr>
              <a:t>هي السؤال أو العبارة أو التمرين أو المهمة أو المسالة التي يتضمنها الاختبار أو المقياس أو أداة التقييم ,وتصاغ الفقرات باكثر من نمط, فمنها الفقرات الانتقائية (ويطلب فيها من المفحوص ان يختار الاجابة الصحيحة من بين عدد من البدائل) والفقرات الصياغية (وبطلب فيه من المفحوص ان يصيغ الاجابة الصحيحة على السؤال)</a:t>
            </a:r>
            <a:endParaRPr lang="fr-FR" sz="7200" b="1" dirty="0">
              <a:solidFill>
                <a:schemeClr val="tx1"/>
              </a:solidFill>
              <a:latin typeface="Traditional Arabic" panose="02020603050405020304" pitchFamily="18" charset="-78"/>
              <a:cs typeface="Traditional Arabic" panose="02020603050405020304" pitchFamily="18" charset="-78"/>
            </a:endParaRPr>
          </a:p>
        </p:txBody>
      </p:sp>
      <p:sp>
        <p:nvSpPr>
          <p:cNvPr id="4" name="Title 1"/>
          <p:cNvSpPr txBox="1">
            <a:spLocks/>
          </p:cNvSpPr>
          <p:nvPr/>
        </p:nvSpPr>
        <p:spPr>
          <a:xfrm>
            <a:off x="2529836" y="2293034"/>
            <a:ext cx="8468751" cy="2290690"/>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rtl="1"/>
            <a:r>
              <a:rPr lang="ar-SA" sz="2400" b="1" dirty="0">
                <a:solidFill>
                  <a:srgbClr val="FF0000"/>
                </a:solidFill>
                <a:latin typeface="Traditional Arabic" panose="02020603050405020304" pitchFamily="18" charset="-78"/>
                <a:cs typeface="Traditional Arabic" panose="02020603050405020304" pitchFamily="18" charset="-78"/>
              </a:rPr>
              <a:t>التقنين: </a:t>
            </a:r>
            <a:r>
              <a:rPr lang="ar-SA" sz="2400" b="1" dirty="0">
                <a:solidFill>
                  <a:schemeClr val="tx1"/>
                </a:solidFill>
                <a:latin typeface="Traditional Arabic" panose="02020603050405020304" pitchFamily="18" charset="-78"/>
                <a:cs typeface="Traditional Arabic" panose="02020603050405020304" pitchFamily="18" charset="-78"/>
              </a:rPr>
              <a:t>هي عملية تطوير مقاييس واختبارات(مقننة أو في طور الاعداد) من أجل تحسين استخدامها لصالح مجتمع طور لخدمته ,أو لصالح مجتمع غير الذي بني من اجله,ويتطلب التقنين تجريب فقرات المقياس وتحليل الاداء عليها,كما يتضمن تقييم درجة صدق المقياس وتحديد مستوى ثباته ويشمل التقنين ايضا اشتقاق او تطوير معايير خاصة لاستخدام المقياس او الاختبار.وهو ايضا الاتساق في الاجراءات المتبعة لتنفيذ الاختبار وتحديد الوقت والتعليمات المقدمة للمفحوص ومعايرتها بدرحات المفحوصين الاخرين </a:t>
            </a:r>
            <a:endParaRPr lang="fr-FR" sz="7200" b="1" dirty="0">
              <a:solidFill>
                <a:schemeClr val="tx1"/>
              </a:solidFill>
              <a:latin typeface="Traditional Arabic" panose="02020603050405020304" pitchFamily="18" charset="-78"/>
              <a:cs typeface="Traditional Arabic" panose="02020603050405020304" pitchFamily="18" charset="-78"/>
            </a:endParaRPr>
          </a:p>
        </p:txBody>
      </p:sp>
      <p:sp>
        <p:nvSpPr>
          <p:cNvPr id="5" name="Title 1"/>
          <p:cNvSpPr txBox="1">
            <a:spLocks/>
          </p:cNvSpPr>
          <p:nvPr/>
        </p:nvSpPr>
        <p:spPr>
          <a:xfrm>
            <a:off x="2529836" y="4583724"/>
            <a:ext cx="8468751" cy="1275472"/>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rtl="1"/>
            <a:r>
              <a:rPr lang="ar-SA" sz="2400" b="1" dirty="0">
                <a:solidFill>
                  <a:srgbClr val="FF0000"/>
                </a:solidFill>
                <a:latin typeface="Traditional Arabic" panose="02020603050405020304" pitchFamily="18" charset="-78"/>
                <a:cs typeface="Traditional Arabic" panose="02020603050405020304" pitchFamily="18" charset="-78"/>
              </a:rPr>
              <a:t>القدرة: </a:t>
            </a:r>
            <a:r>
              <a:rPr lang="ar-SA" sz="2400" b="1" dirty="0">
                <a:solidFill>
                  <a:schemeClr val="tx1"/>
                </a:solidFill>
                <a:latin typeface="Traditional Arabic" panose="02020603050405020304" pitchFamily="18" charset="-78"/>
                <a:cs typeface="Traditional Arabic" panose="02020603050405020304" pitchFamily="18" charset="-78"/>
              </a:rPr>
              <a:t>هي كفاية الفرد في مجال محدد, وهي خاصية من خصائص الفرد.وغالبا ما يختلط الامر بين القدرة والاستعداد,فبينما ترتبط القدرة بالحالة القائمة للشخص يرتبط الاستعداد بالواقع المستقبلي او التنبؤي له.</a:t>
            </a:r>
            <a:endParaRPr lang="fr-FR" sz="7200" b="1" dirty="0">
              <a:solidFill>
                <a:schemeClr val="tx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230793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529836" y="295422"/>
            <a:ext cx="8468751" cy="1055077"/>
          </a:xfrm>
        </p:spPr>
        <p:txBody>
          <a:bodyPr>
            <a:noAutofit/>
          </a:bodyPr>
          <a:lstStyle/>
          <a:p>
            <a:pPr algn="r" rtl="1"/>
            <a:r>
              <a:rPr lang="ar-SA" sz="2800" b="1" dirty="0">
                <a:solidFill>
                  <a:srgbClr val="FF0000"/>
                </a:solidFill>
                <a:latin typeface="Traditional Arabic" panose="02020603050405020304" pitchFamily="18" charset="-78"/>
                <a:cs typeface="Traditional Arabic" panose="02020603050405020304" pitchFamily="18" charset="-78"/>
              </a:rPr>
              <a:t>المهارة: </a:t>
            </a:r>
            <a:r>
              <a:rPr lang="ar-SA" sz="2800" b="1" dirty="0">
                <a:solidFill>
                  <a:schemeClr val="tx1"/>
                </a:solidFill>
                <a:latin typeface="Traditional Arabic" panose="02020603050405020304" pitchFamily="18" charset="-78"/>
                <a:cs typeface="Traditional Arabic" panose="02020603050405020304" pitchFamily="18" charset="-78"/>
              </a:rPr>
              <a:t>هي المستوى الذي يبلغه الفرد في اداء عمليات حركية جس</a:t>
            </a:r>
            <a:r>
              <a:rPr lang="ar-DZ" sz="2800" b="1" dirty="0">
                <a:solidFill>
                  <a:schemeClr val="tx1"/>
                </a:solidFill>
                <a:latin typeface="Traditional Arabic" panose="02020603050405020304" pitchFamily="18" charset="-78"/>
                <a:cs typeface="Traditional Arabic" panose="02020603050405020304" pitchFamily="18" charset="-78"/>
              </a:rPr>
              <a:t>د</a:t>
            </a:r>
            <a:r>
              <a:rPr lang="ar-SA" sz="2800" b="1" dirty="0">
                <a:solidFill>
                  <a:schemeClr val="tx1"/>
                </a:solidFill>
                <a:latin typeface="Traditional Arabic" panose="02020603050405020304" pitchFamily="18" charset="-78"/>
                <a:cs typeface="Traditional Arabic" panose="02020603050405020304" pitchFamily="18" charset="-78"/>
              </a:rPr>
              <a:t>ية معقدة ,يتوافر فيها عناصر السرعة والدقة والتكيف مع الظروف المتغيرة</a:t>
            </a:r>
            <a:endParaRPr lang="fr-FR" sz="8000" b="1" dirty="0">
              <a:solidFill>
                <a:schemeClr val="tx1"/>
              </a:solidFill>
              <a:latin typeface="Traditional Arabic" panose="02020603050405020304" pitchFamily="18" charset="-78"/>
              <a:cs typeface="Traditional Arabic" panose="02020603050405020304" pitchFamily="18" charset="-78"/>
            </a:endParaRPr>
          </a:p>
        </p:txBody>
      </p:sp>
      <p:sp>
        <p:nvSpPr>
          <p:cNvPr id="4" name="Title 1"/>
          <p:cNvSpPr txBox="1">
            <a:spLocks/>
          </p:cNvSpPr>
          <p:nvPr/>
        </p:nvSpPr>
        <p:spPr>
          <a:xfrm>
            <a:off x="2529836" y="1625990"/>
            <a:ext cx="8468751" cy="1497038"/>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rtl="1"/>
            <a:r>
              <a:rPr lang="ar-SA" sz="2800" b="1" dirty="0">
                <a:solidFill>
                  <a:srgbClr val="FF0000"/>
                </a:solidFill>
                <a:latin typeface="Traditional Arabic" panose="02020603050405020304" pitchFamily="18" charset="-78"/>
                <a:cs typeface="Traditional Arabic" panose="02020603050405020304" pitchFamily="18" charset="-78"/>
              </a:rPr>
              <a:t>الكفاية: </a:t>
            </a:r>
            <a:r>
              <a:rPr lang="ar-SA" sz="2800" b="1" dirty="0">
                <a:solidFill>
                  <a:prstClr val="black"/>
                </a:solidFill>
                <a:latin typeface="Traditional Arabic" panose="02020603050405020304" pitchFamily="18" charset="-78"/>
                <a:cs typeface="Traditional Arabic" panose="02020603050405020304" pitchFamily="18" charset="-78"/>
              </a:rPr>
              <a:t>هي قدرات مكتسبة تسمح بالسلوك و العمل في سياق معين ، ويتكون محتواها من معارف و مهارات و قدرات و اتجاهات مندمجة بشكل مركب . كما يقوم الفرد الذي اكتسبها ، بإثارتها و تجنيدها و توظيفها قصد مواجهة مشكلة ما وحلها في وضعية محددة</a:t>
            </a:r>
            <a:endParaRPr lang="fr-FR" sz="8000" b="1" dirty="0">
              <a:solidFill>
                <a:prstClr val="black"/>
              </a:solidFill>
              <a:latin typeface="Traditional Arabic" panose="02020603050405020304" pitchFamily="18" charset="-78"/>
              <a:cs typeface="Traditional Arabic" panose="02020603050405020304" pitchFamily="18" charset="-78"/>
            </a:endParaRPr>
          </a:p>
        </p:txBody>
      </p:sp>
      <p:sp>
        <p:nvSpPr>
          <p:cNvPr id="5" name="Title 1"/>
          <p:cNvSpPr txBox="1">
            <a:spLocks/>
          </p:cNvSpPr>
          <p:nvPr/>
        </p:nvSpPr>
        <p:spPr>
          <a:xfrm>
            <a:off x="2529836" y="3249637"/>
            <a:ext cx="8468751" cy="3284809"/>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rtl="1"/>
            <a:r>
              <a:rPr lang="ar-SA" sz="2800" b="1" dirty="0">
                <a:solidFill>
                  <a:srgbClr val="FF0000"/>
                </a:solidFill>
                <a:latin typeface="Traditional Arabic" panose="02020603050405020304" pitchFamily="18" charset="-78"/>
                <a:cs typeface="Traditional Arabic" panose="02020603050405020304" pitchFamily="18" charset="-78"/>
              </a:rPr>
              <a:t>السمة: </a:t>
            </a:r>
            <a:r>
              <a:rPr lang="ar-SA" sz="2800" b="1" dirty="0">
                <a:solidFill>
                  <a:prstClr val="black"/>
                </a:solidFill>
                <a:latin typeface="Traditional Arabic" panose="02020603050405020304" pitchFamily="18" charset="-78"/>
                <a:cs typeface="Traditional Arabic" panose="02020603050405020304" pitchFamily="18" charset="-78"/>
              </a:rPr>
              <a:t>هي مفهوم يستخدم في وصف سلوك الافراد,وهو عبارة عن سلوك او مجموعة من السلوكات التي يميل الفرد الى إظهارها,فالسمة هي ليست صفة مفردة وليست شيئا ملموسا بل هي مفهوم مجرد.وهناك سمات عقلية وشخصية ووجدانية,كذلك هناك سمات تتعلق بالجانب الجسمي كشكل القفص الصدري والطول والوزن وحجم الكفين والقدمين والخصائص الفسيولوجية المتعلقة بالسلوك الداخلي لاعضاء الحسم الحيوية كضغط الدم ونشاط الغدد,وبشكل عام تتمتع السمات العقلية بثبات اكبر نسبيا من السمات الوجدانية.</a:t>
            </a:r>
            <a:endParaRPr lang="fr-FR" sz="8000" b="1" dirty="0">
              <a:solidFill>
                <a:prstClr val="black"/>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660800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theme/theme1.xml><?xml version="1.0" encoding="utf-8"?>
<a:theme xmlns:a="http://schemas.openxmlformats.org/drawingml/2006/main" name="2_Wisp">
  <a:themeElements>
    <a:clrScheme name="Wisp">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45082</TotalTime>
  <Words>3816</Words>
  <Application>Microsoft Office PowerPoint</Application>
  <PresentationFormat>Widescreen</PresentationFormat>
  <Paragraphs>142</Paragraphs>
  <Slides>24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Century Gothic</vt:lpstr>
      <vt:lpstr>Traditional Arabic</vt:lpstr>
      <vt:lpstr>Wingdings</vt:lpstr>
      <vt:lpstr>Wingdings 3</vt:lpstr>
      <vt:lpstr>2_Wisp</vt:lpstr>
      <vt:lpstr>القياس النفسي       </vt:lpstr>
      <vt:lpstr>PowerPoint Presentation</vt:lpstr>
      <vt:lpstr>PowerPoint Presentation</vt:lpstr>
      <vt:lpstr>والتقييم أكثر شمولا من القياس ويسبق التقويم وهو أقل شمولا منه,ويقترن مفهوم التقييم عادة بالمجالات الاكلينكية ,حيث يميل الاكلينيكيون الى استخدام هذا المفهوم في فحوصهم وتشخيصاتهم لاضطرابات الشخصية التي يعاني منها الفرد  وهناك أيضا التقييم الصفي أو المدرسي أو الدراسي والذي يختلف عن الاختبارات وبعض جوانب تقييم المتعلم الاخرى في انه يهدف الى تحسين عمليتي التعليم والتعلم اكثر من تحديد الدرجات،كما يهدف كذلك الى تحسين طرائق التدريس وفلسفتها ايضا.</vt:lpstr>
      <vt:lpstr>PowerPoint Presentation</vt:lpstr>
      <vt:lpstr>الاختبار: هو إجراء منظم لقياس عينة من السلوك / أو إجراء منظم لملاحظة ووصف سمة أو أكثر من سمات الفرد بالاستعانة بمقياس,  وهو ايضا عبارة عن مجموعة من المثيرات وضعت لتقيس بعض المعطيات العقلية والخصائص النفسية بطريقة كمية ,وتؤدي هذه المثيرات الى احداث استجابات يمنح على أساسها الأفراد درجات معينة . وهو ايضا طريقة منظمة لتحديد وتعيين درجة امتلاك الفرد لسمة معينة من خلال الاستجابة لعينة من المثيرات التي تمثل السمة ويحدث احبانا الخلط بين مفهومي الاختبار والامتحان اذ ان الاختبار اشمل من الامتحان ويتعلق هذا الاخير(الامتحان) بقياس الاداء في المجالات التحصيلية. ومن ناحية اخرى يحدث التباين بين مفهومي الاختبار والمقياس.فاذا كان الاختبار مرتبط اكثر بقياس الاداء في المجالات المعرفية (الذكاء والاستعدادات والتحصيل ) فإن المقياس أداة قياس للجوانب السلوكية وكذلك الوجدانية أو تلك التي يتم قياسها على سلم يتألف من عدد من الدرحات(3) او(5) أو(7) . وهو ايضا أي طريقة منظمة للمقارنة بين شخصين او اكثر في ناحية او خاصية معينة من السلوك ويصلح هذا التعرف ايضا للمقياس.</vt:lpstr>
      <vt:lpstr>القائمة: هي دليل أو قائمة من المفردات أو العبارات تهدف إلى تقييم مدى وجود اتجاهات أو اهتمامات أو سلوكات محددة لدى الافراد,وغالبا ما تعرف كأدوات ورقة وقلم تستخدم في تقويم الشخصية أو الاتجاهات أو الميول,وتعرف أحيانا بأدوات التقرير الذاتي ,ونادرا ما تستخدم كمقاييس تحصيل أو مهارات أو تحصيل أو قدرات.</vt:lpstr>
      <vt:lpstr>الفقرة: هي السؤال أو العبارة أو التمرين أو المهمة أو المسالة التي يتضمنها الاختبار أو المقياس أو أداة التقييم ,وتصاغ الفقرات باكثر من نمط, فمنها الفقرات الانتقائية (ويطلب فيها من المفحوص ان يختار الاجابة الصحيحة من بين عدد من البدائل) والفقرات الصياغية (وبطلب فيه من المفحوص ان يصيغ الاجابة الصحيحة على السؤال)</vt:lpstr>
      <vt:lpstr>المهارة: هي المستوى الذي يبلغه الفرد في اداء عمليات حركية جسدية معقدة ,يتوافر فيها عناصر السرعة والدقة والتكيف مع الظروف المتغيرة</vt:lpstr>
      <vt:lpstr>الخاصية: مفهوم ادراكي وكمي لايتوفر في كل الاوقات ولكل الناس بالرغم من وجودها في حياتنا اليومية (الجاذبية-الاحلام-زلات اللسان-الاستجابات الشرطية المختلفة...الخ) كما انها تعبر عن صفة او نوعية او ميزة يفترض وجودها عند عامة الناس او فئة الاشياء مع افتراض انها لا توجد بنفس الكمية (الطول- الوزن-الذاكرة-التفكير- الميل) وهي ايضا بسيطة ومركبة ,منفردة ومتدا خلة.</vt:lpstr>
      <vt:lpstr>على الرغم من أن الاختبار هو الاداة العملية للقياس السيكولوجي إلا اننا نستطيع أن نتبين اكثر من منحى في التعامل مع الظاهرة السيكولوجية او في التعامل مع الفرد من منظور القياس  </vt:lpstr>
      <vt:lpstr>PowerPoint Presentation</vt:lpstr>
      <vt:lpstr>خطوات تصميم الاختبارات النفسية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أثنى عشر: عرض المقياس على المتخصصين في المجال: يعد عرض المقياس على المتخصصين والخبراء في المجال خطوة هامة تحقق عديد من الفوائد من أهمها مدى مناسبة البنود وقدرتها على قياس الخاصية أو السمة طبقا للتعريف الإجرائي والهدف من المقياس والإطار النظري الخاص بالسمة أو الخاصية موضوع القياس والفئة المستهدفة.</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النفس الاجتماعي</dc:title>
  <dc:creator>GIB</dc:creator>
  <cp:lastModifiedBy>med sbaa</cp:lastModifiedBy>
  <cp:revision>61</cp:revision>
  <dcterms:created xsi:type="dcterms:W3CDTF">2019-11-09T15:31:00Z</dcterms:created>
  <dcterms:modified xsi:type="dcterms:W3CDTF">2022-09-25T20:44:51Z</dcterms:modified>
</cp:coreProperties>
</file>