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7"/>
  </p:notesMasterIdLst>
  <p:sldIdLst>
    <p:sldId id="256" r:id="rId2"/>
    <p:sldId id="353" r:id="rId3"/>
    <p:sldId id="448" r:id="rId4"/>
    <p:sldId id="357" r:id="rId5"/>
    <p:sldId id="444" r:id="rId6"/>
    <p:sldId id="416" r:id="rId7"/>
    <p:sldId id="443" r:id="rId8"/>
    <p:sldId id="449" r:id="rId9"/>
    <p:sldId id="417" r:id="rId10"/>
    <p:sldId id="445" r:id="rId11"/>
    <p:sldId id="447" r:id="rId12"/>
    <p:sldId id="418" r:id="rId13"/>
    <p:sldId id="415" r:id="rId14"/>
    <p:sldId id="419" r:id="rId15"/>
    <p:sldId id="420" r:id="rId16"/>
    <p:sldId id="421" r:id="rId17"/>
    <p:sldId id="422" r:id="rId18"/>
    <p:sldId id="423" r:id="rId19"/>
    <p:sldId id="424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9" r:id="rId33"/>
    <p:sldId id="441" r:id="rId34"/>
    <p:sldId id="442" r:id="rId35"/>
    <p:sldId id="440" r:id="rId36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00CC99"/>
    <a:srgbClr val="800000"/>
    <a:srgbClr val="0066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574" autoAdjust="0"/>
    <p:restoredTop sz="95630" autoAdjust="0"/>
  </p:normalViewPr>
  <p:slideViewPr>
    <p:cSldViewPr>
      <p:cViewPr varScale="1">
        <p:scale>
          <a:sx n="66" d="100"/>
          <a:sy n="66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933580"/>
            <a:ext cx="6400800" cy="2209800"/>
          </a:xfrm>
        </p:spPr>
        <p:txBody>
          <a:bodyPr/>
          <a:lstStyle/>
          <a:p>
            <a:pPr algn="ctr" eaLnBrk="1" hangingPunct="1"/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Applications Mobiles 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Android</a:t>
            </a: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chemeClr val="bg2"/>
                </a:solidFill>
              </a:rPr>
              <a:t>2017-2018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10001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6591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43576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357686" y="928670"/>
            <a:ext cx="4786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Parmi les applications hybrides  les plus connues: </a:t>
            </a:r>
            <a:br>
              <a:rPr lang="fr-FR" sz="2000" dirty="0" smtClean="0"/>
            </a:br>
            <a:r>
              <a:rPr lang="fr-FR" sz="2000" dirty="0" smtClean="0"/>
              <a:t>• </a:t>
            </a:r>
            <a:r>
              <a:rPr lang="fr-FR" sz="2000" dirty="0" err="1" smtClean="0"/>
              <a:t>Facebook</a:t>
            </a:r>
            <a:r>
              <a:rPr lang="fr-FR" sz="2000" dirty="0" smtClean="0"/>
              <a:t>  </a:t>
            </a:r>
            <a:br>
              <a:rPr lang="fr-FR" sz="2000" dirty="0" smtClean="0"/>
            </a:br>
            <a:r>
              <a:rPr lang="fr-FR" sz="2000" dirty="0" smtClean="0"/>
              <a:t>• </a:t>
            </a:r>
            <a:r>
              <a:rPr lang="fr-FR" sz="2000" dirty="0" err="1" smtClean="0"/>
              <a:t>Pagesjaunes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• </a:t>
            </a:r>
            <a:r>
              <a:rPr lang="fr-FR" sz="2000" dirty="0" err="1" smtClean="0"/>
              <a:t>Linkedln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• BBC </a:t>
            </a:r>
            <a:r>
              <a:rPr lang="fr-FR" sz="2000" dirty="0" err="1" smtClean="0"/>
              <a:t>Olympics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86058"/>
            <a:ext cx="3500462" cy="37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10001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Native vs Web Mobile vs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7106" name="Picture 2" descr="Résultat de recherche d'images pour &quot;applications mobile nativ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0001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Native vs Web Mobile vs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mobile: avantages et inconvénients  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92867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•  Les avantages</a:t>
            </a:r>
          </a:p>
          <a:p>
            <a:pPr algn="just"/>
            <a:endParaRPr lang="fr-FR" sz="16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- meilleure qualité  assurant son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Ergonomie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- le format, la navigation et le  contenu  sont  adaptés  au  Smartphone.</a:t>
            </a:r>
          </a:p>
          <a:p>
            <a:pPr algn="just">
              <a:buFontTx/>
              <a:buChar char="-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permet d’utiliser et d’intégrer les fonctionnalités du téléphone ce qui peut rendre l’utilisation très riche.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14338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- plus  appréciée du  grand  public  (facile  de  trouver  une  application  avec  les  « stores »  proposés  par Apple,  Google, 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Blackberry</a:t>
            </a:r>
            <a:r>
              <a:rPr lang="fr-FR" sz="2400" dirty="0" smtClean="0">
                <a:latin typeface="+mj-lt"/>
                <a:cs typeface="Times New Roman" pitchFamily="18" charset="0"/>
              </a:rPr>
              <a:t>…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etc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). 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Permet d’alerter les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mobinautes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sur des évènements via des notifications.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mobile: avantages et inconvénients  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115936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•  Les inconvénients</a:t>
            </a:r>
          </a:p>
          <a:p>
            <a:pPr algn="just"/>
            <a:endParaRPr lang="fr-FR" sz="16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7167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sz="2400" dirty="0" smtClean="0">
                <a:cs typeface="Times New Roman" pitchFamily="18" charset="0"/>
              </a:rPr>
              <a:t>elle  doit  respecter  les  règles définies par les différentes sociétés des plateformes mobiles.</a:t>
            </a:r>
          </a:p>
          <a:p>
            <a:pPr algn="just">
              <a:buFontTx/>
              <a:buChar char="-"/>
            </a:pPr>
            <a:endParaRPr lang="fr-FR" sz="2400" dirty="0" smtClean="0"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cs typeface="Times New Roman" pitchFamily="18" charset="0"/>
              </a:rPr>
              <a:t>il  est  plus  coûteux  de développer  une  application  mobile  destinée  à  être  utilisable  sur  plusieurs  plateformes </a:t>
            </a:r>
          </a:p>
          <a:p>
            <a:pPr algn="just">
              <a:buFontTx/>
              <a:buChar char="-"/>
            </a:pPr>
            <a:endParaRPr lang="fr-FR" sz="2400" dirty="0" smtClean="0">
              <a:cs typeface="Times New Roman" pitchFamily="18" charset="0"/>
            </a:endParaRPr>
          </a:p>
          <a:p>
            <a:pPr algn="just"/>
            <a:r>
              <a:rPr lang="fr-FR" sz="2400" dirty="0" smtClean="0">
                <a:cs typeface="Times New Roman" pitchFamily="18" charset="0"/>
              </a:rPr>
              <a:t>- Pour que l’utilisateur ait accès à la dernière version,  il faut qu’il mette à jour depuis le store contrairement aux sites mobiles et web-</a:t>
            </a:r>
            <a:r>
              <a:rPr lang="fr-FR" sz="2400" dirty="0" err="1" smtClean="0">
                <a:cs typeface="Times New Roman" pitchFamily="18" charset="0"/>
              </a:rPr>
              <a:t>app</a:t>
            </a:r>
            <a:r>
              <a:rPr lang="fr-FR" sz="2400" dirty="0" smtClean="0">
                <a:cs typeface="Times New Roman" pitchFamily="18" charset="0"/>
              </a:rPr>
              <a:t> qui se mettent à jour automatiquement. </a:t>
            </a:r>
            <a:endParaRPr lang="fr-FR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mobile: Monétisation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2248011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 Payante </a:t>
            </a:r>
          </a:p>
          <a:p>
            <a:pPr algn="just"/>
            <a:endParaRPr lang="fr-FR" sz="11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•  Moyen de monétisation classique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•  </a:t>
            </a:r>
            <a:r>
              <a:rPr lang="fr-FR" sz="2400" dirty="0" smtClean="0">
                <a:cs typeface="Times New Roman" pitchFamily="18" charset="0"/>
              </a:rPr>
              <a:t>Le prix varie selon l’OS 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536575" indent="-536575" algn="just"/>
            <a:r>
              <a:rPr lang="fr-FR" sz="2400" dirty="0" smtClean="0">
                <a:latin typeface="+mj-lt"/>
                <a:cs typeface="Times New Roman" pitchFamily="18" charset="0"/>
              </a:rPr>
              <a:t>      •  En général 70% pour le développeur, 30% pour la plateforme </a:t>
            </a:r>
          </a:p>
          <a:p>
            <a:pPr algn="just"/>
            <a:endParaRPr lang="fr-FR" sz="12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•  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Version d’Essai </a:t>
            </a:r>
          </a:p>
          <a:p>
            <a:pPr algn="just"/>
            <a:endParaRPr lang="fr-FR" sz="10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marL="711200" indent="-711200" algn="just"/>
            <a:r>
              <a:rPr lang="fr-FR" sz="2400" dirty="0" smtClean="0">
                <a:latin typeface="+mj-lt"/>
                <a:cs typeface="Times New Roman" pitchFamily="18" charset="0"/>
              </a:rPr>
              <a:t>      •  Fournir une version limitée, qui donne une idée à l’utilisateur de la qualité de l’application ,  </a:t>
            </a:r>
          </a:p>
          <a:p>
            <a:pPr marL="711200" indent="-174625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Bien adapté pour les jeux</a:t>
            </a:r>
          </a:p>
          <a:p>
            <a:pPr marL="711200" indent="-174625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problème de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maintenabilité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pour les développeurs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Plusieurs manières de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monétiser</a:t>
            </a:r>
            <a:r>
              <a:rPr lang="fr-FR" sz="24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une application : publiée </a:t>
            </a:r>
            <a:r>
              <a:rPr lang="fr-FR" sz="2400" dirty="0" smtClean="0">
                <a:cs typeface="Times New Roman" pitchFamily="18" charset="0"/>
              </a:rPr>
              <a:t>via les </a:t>
            </a:r>
            <a:r>
              <a:rPr lang="fr-FR" sz="2400" dirty="0" smtClean="0">
                <a:cs typeface="Times New Roman" pitchFamily="18" charset="0"/>
              </a:rPr>
              <a:t>boutiques en ligne de </a:t>
            </a:r>
            <a:r>
              <a:rPr lang="fr-FR" sz="2400" dirty="0" smtClean="0">
                <a:cs typeface="Times New Roman" pitchFamily="18" charset="0"/>
              </a:rPr>
              <a:t>téléchargement (</a:t>
            </a:r>
            <a:r>
              <a:rPr lang="fr-FR" sz="2400" dirty="0" err="1" smtClean="0">
                <a:cs typeface="Times New Roman" pitchFamily="18" charset="0"/>
              </a:rPr>
              <a:t>App</a:t>
            </a:r>
            <a:r>
              <a:rPr lang="fr-FR" sz="2400" dirty="0" smtClean="0">
                <a:cs typeface="Times New Roman" pitchFamily="18" charset="0"/>
              </a:rPr>
              <a:t> Store, Google Play..)</a:t>
            </a:r>
            <a:r>
              <a:rPr lang="fr-FR" sz="24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6273162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Android: composition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1097805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Une application Android est un </a:t>
            </a:r>
            <a:r>
              <a:rPr lang="fr-FR" sz="2400" b="1" dirty="0" smtClean="0">
                <a:latin typeface="+mj-lt"/>
              </a:rPr>
              <a:t>assemblage de composants </a:t>
            </a:r>
            <a:r>
              <a:rPr lang="fr-FR" sz="2400" dirty="0" smtClean="0">
                <a:latin typeface="+mj-lt"/>
              </a:rPr>
              <a:t>liés grâce à un </a:t>
            </a:r>
            <a:r>
              <a:rPr lang="fr-FR" sz="2400" b="1" dirty="0" smtClean="0">
                <a:latin typeface="+mj-lt"/>
              </a:rPr>
              <a:t>fichier de configuration</a:t>
            </a:r>
            <a:endParaRPr lang="fr-FR" sz="2400" b="1" dirty="0">
              <a:latin typeface="+mj-lt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14282" y="2000240"/>
            <a:ext cx="8643966" cy="4473007"/>
            <a:chOff x="214282" y="2000240"/>
            <a:chExt cx="8643966" cy="44730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000240"/>
              <a:ext cx="8643966" cy="447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14282" y="2071678"/>
              <a:ext cx="1000132" cy="2143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: composition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92867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•  généralement, les composants d’une application Android sont déclarés dans le Manifest.xml</a:t>
            </a:r>
          </a:p>
          <a:p>
            <a:pPr algn="just"/>
            <a:endParaRPr lang="fr-FR" sz="6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•  Un composant peut être: </a:t>
            </a:r>
          </a:p>
          <a:p>
            <a:pPr algn="just"/>
            <a:endParaRPr lang="fr-FR" sz="400" dirty="0" smtClean="0">
              <a:latin typeface="+mj-lt"/>
            </a:endParaRP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err="1" smtClean="0">
                <a:latin typeface="+mj-lt"/>
              </a:rPr>
              <a:t>Activity</a:t>
            </a:r>
            <a:endParaRPr lang="fr-FR" sz="2400" b="1" dirty="0" smtClean="0">
              <a:latin typeface="+mj-lt"/>
            </a:endParaRP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err="1" smtClean="0">
                <a:latin typeface="+mj-lt"/>
              </a:rPr>
              <a:t>Broadcast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Receiver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ou récepteurs d’</a:t>
            </a:r>
            <a:r>
              <a:rPr lang="fr-FR" sz="2400" dirty="0" err="1" smtClean="0">
                <a:latin typeface="+mj-lt"/>
              </a:rPr>
              <a:t>Intents</a:t>
            </a:r>
            <a:r>
              <a:rPr lang="fr-FR" sz="2400" dirty="0" smtClean="0">
                <a:latin typeface="+mj-lt"/>
              </a:rPr>
              <a:t>;</a:t>
            </a: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Content Provider </a:t>
            </a:r>
            <a:r>
              <a:rPr lang="fr-FR" sz="2400" dirty="0" smtClean="0">
                <a:latin typeface="+mj-lt"/>
              </a:rPr>
              <a:t>ou fournisseurs de contenu;</a:t>
            </a: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Service</a:t>
            </a:r>
            <a:r>
              <a:rPr lang="fr-FR" sz="2400" dirty="0" smtClean="0">
                <a:latin typeface="+mj-lt"/>
              </a:rPr>
              <a:t> </a:t>
            </a:r>
          </a:p>
          <a:p>
            <a:pPr algn="just"/>
            <a:endParaRPr lang="fr-FR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86190"/>
            <a:ext cx="9144000" cy="24006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 le fichier de configuration de l’application </a:t>
            </a:r>
            <a:r>
              <a:rPr lang="fr-FR" sz="2400" b="1" dirty="0" smtClean="0"/>
              <a:t>Manifest.xml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+mj-lt"/>
              </a:rPr>
              <a:t>: </a:t>
            </a:r>
          </a:p>
          <a:p>
            <a:pPr algn="just"/>
            <a:r>
              <a:rPr lang="fr-FR" sz="2400" dirty="0" smtClean="0">
                <a:latin typeface="+mj-lt"/>
              </a:rPr>
              <a:t>  </a:t>
            </a:r>
            <a:r>
              <a:rPr lang="fr-FR" sz="2400" dirty="0" smtClean="0">
                <a:latin typeface="+mj-lt"/>
              </a:rPr>
              <a:t>- </a:t>
            </a:r>
            <a:r>
              <a:rPr lang="fr-FR" sz="2300" dirty="0" smtClean="0">
                <a:latin typeface="+mj-lt"/>
              </a:rPr>
              <a:t>C’est un fichier XML indispensable à chaque application qui décrit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+mj-lt"/>
            </a:endParaRPr>
          </a:p>
          <a:p>
            <a:pPr marL="261938" algn="just"/>
            <a:r>
              <a:rPr lang="fr-FR" sz="2400" dirty="0" smtClean="0">
                <a:latin typeface="+mj-lt"/>
              </a:rPr>
              <a:t>   - </a:t>
            </a:r>
            <a:r>
              <a:rPr lang="fr-FR" sz="2200" dirty="0" smtClean="0">
                <a:latin typeface="+mj-lt"/>
              </a:rPr>
              <a:t>le point d’entrée de l’application à </a:t>
            </a:r>
            <a:r>
              <a:rPr lang="fr-FR" sz="2200" dirty="0" smtClean="0">
                <a:latin typeface="+mj-lt"/>
              </a:rPr>
              <a:t>développer </a:t>
            </a:r>
            <a:r>
              <a:rPr lang="fr-FR" sz="2200" dirty="0" smtClean="0">
                <a:latin typeface="+mj-lt"/>
              </a:rPr>
              <a:t>(quel code doit être exécuté au démarrage de l’application) ;</a:t>
            </a:r>
          </a:p>
          <a:p>
            <a:pPr marL="261938" indent="101600" algn="just"/>
            <a:r>
              <a:rPr lang="fr-FR" sz="2200" dirty="0" smtClean="0">
                <a:latin typeface="+mj-lt"/>
              </a:rPr>
              <a:t>  - quels </a:t>
            </a:r>
            <a:r>
              <a:rPr lang="fr-FR" sz="2200" b="1" dirty="0" smtClean="0">
                <a:latin typeface="+mj-lt"/>
              </a:rPr>
              <a:t>composants</a:t>
            </a:r>
            <a:r>
              <a:rPr lang="fr-FR" sz="2200" dirty="0" smtClean="0">
                <a:latin typeface="+mj-lt"/>
              </a:rPr>
              <a:t> constituent ce programme et </a:t>
            </a:r>
            <a:r>
              <a:rPr lang="fr-FR" sz="2200" b="1" dirty="0" smtClean="0">
                <a:latin typeface="+mj-lt"/>
              </a:rPr>
              <a:t>les permissions nécessaires</a:t>
            </a:r>
            <a:r>
              <a:rPr lang="fr-FR" sz="2200" dirty="0" smtClean="0">
                <a:latin typeface="+mj-lt"/>
              </a:rPr>
              <a:t> à l’exécution du programme</a:t>
            </a:r>
            <a:endParaRPr lang="fr-FR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Notion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-64" y="1071546"/>
            <a:ext cx="91440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Une </a:t>
            </a:r>
            <a:r>
              <a:rPr lang="fr-FR" sz="2400" b="1" dirty="0" err="1" smtClean="0">
                <a:latin typeface="+mj-lt"/>
              </a:rPr>
              <a:t>Activity</a:t>
            </a:r>
            <a:r>
              <a:rPr lang="fr-FR" sz="2400" dirty="0" smtClean="0">
                <a:latin typeface="+mj-lt"/>
              </a:rPr>
              <a:t> est un </a:t>
            </a:r>
            <a:r>
              <a:rPr lang="fr-FR" sz="2400" b="1" dirty="0" smtClean="0">
                <a:latin typeface="+mj-lt"/>
              </a:rPr>
              <a:t>composant de base </a:t>
            </a:r>
            <a:r>
              <a:rPr lang="fr-FR" sz="2400" dirty="0" smtClean="0">
                <a:latin typeface="+mj-lt"/>
              </a:rPr>
              <a:t>de l'application 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b="1" dirty="0" smtClean="0">
                <a:cs typeface="Times New Roman" pitchFamily="18" charset="0"/>
              </a:rPr>
              <a:t>Doit être déclarée </a:t>
            </a:r>
            <a:r>
              <a:rPr lang="fr-FR" sz="2400" dirty="0" smtClean="0">
                <a:cs typeface="Times New Roman" pitchFamily="18" charset="0"/>
              </a:rPr>
              <a:t>dans le fichier </a:t>
            </a:r>
            <a:r>
              <a:rPr lang="fr-FR" sz="2400" b="1" dirty="0" smtClean="0">
                <a:cs typeface="Times New Roman" pitchFamily="18" charset="0"/>
              </a:rPr>
              <a:t>manifest.xml</a:t>
            </a:r>
            <a:endParaRPr lang="fr-FR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Qui </a:t>
            </a:r>
            <a:r>
              <a:rPr lang="fr-FR" sz="2400" b="1" dirty="0" smtClean="0">
                <a:latin typeface="+mj-lt"/>
              </a:rPr>
              <a:t>fournit un écran </a:t>
            </a:r>
            <a:r>
              <a:rPr lang="fr-FR" sz="2400" dirty="0" smtClean="0">
                <a:latin typeface="+mj-lt"/>
              </a:rPr>
              <a:t>duquel </a:t>
            </a:r>
            <a:r>
              <a:rPr lang="fr-FR" sz="2400" dirty="0" smtClean="0">
                <a:latin typeface="+mj-lt"/>
              </a:rPr>
              <a:t>les </a:t>
            </a:r>
            <a:r>
              <a:rPr lang="fr-FR" sz="2400" b="1" dirty="0" smtClean="0">
                <a:latin typeface="+mj-lt"/>
              </a:rPr>
              <a:t>utilisateurs</a:t>
            </a:r>
            <a:r>
              <a:rPr lang="fr-FR" sz="2400" dirty="0" smtClean="0">
                <a:latin typeface="+mj-lt"/>
              </a:rPr>
              <a:t> peuvent </a:t>
            </a:r>
            <a:r>
              <a:rPr lang="fr-FR" sz="2400" b="1" dirty="0" smtClean="0">
                <a:latin typeface="+mj-lt"/>
              </a:rPr>
              <a:t>interagir</a:t>
            </a:r>
            <a:r>
              <a:rPr lang="fr-FR" sz="2400" dirty="0" smtClean="0">
                <a:latin typeface="+mj-lt"/>
              </a:rPr>
              <a:t> avec l’application dans le but de faire quelque chose </a:t>
            </a:r>
            <a:r>
              <a:rPr lang="fr-FR" sz="2400" dirty="0" smtClean="0">
                <a:latin typeface="+mj-lt"/>
              </a:rPr>
              <a:t>(</a:t>
            </a:r>
            <a:r>
              <a:rPr lang="fr-FR" sz="2400" dirty="0" smtClean="0">
                <a:latin typeface="+mj-lt"/>
              </a:rPr>
              <a:t>I</a:t>
            </a:r>
            <a:r>
              <a:rPr lang="fr-FR" sz="2400" dirty="0" smtClean="0">
                <a:latin typeface="+mj-lt"/>
              </a:rPr>
              <a:t>HM)</a:t>
            </a:r>
            <a:endParaRPr lang="fr-FR" sz="2400" dirty="0" smtClean="0">
              <a:latin typeface="+mj-lt"/>
            </a:endParaRPr>
          </a:p>
          <a:p>
            <a:pPr marL="449263" indent="-187325" algn="just">
              <a:buFontTx/>
              <a:buChar char="-"/>
            </a:pPr>
            <a:endParaRPr lang="fr-FR" sz="1100" dirty="0" smtClean="0">
              <a:latin typeface="+mj-lt"/>
            </a:endParaRPr>
          </a:p>
          <a:p>
            <a:pPr marL="623888" algn="just"/>
            <a:r>
              <a:rPr lang="fr-FR" sz="2400" dirty="0" smtClean="0">
                <a:latin typeface="+mj-lt"/>
              </a:rPr>
              <a:t>•  </a:t>
            </a:r>
            <a:r>
              <a:rPr lang="fr-FR" sz="2000" dirty="0" smtClean="0">
                <a:latin typeface="+mj-lt"/>
              </a:rPr>
              <a:t>Téléphoner, prendre une photo, envoyez un </a:t>
            </a:r>
            <a:r>
              <a:rPr lang="fr-FR" sz="2000" dirty="0" smtClean="0">
                <a:latin typeface="+mj-lt"/>
              </a:rPr>
              <a:t>e-mail </a:t>
            </a:r>
            <a:r>
              <a:rPr lang="fr-FR" sz="2000" dirty="0" smtClean="0">
                <a:latin typeface="+mj-lt"/>
              </a:rPr>
              <a:t>... </a:t>
            </a:r>
            <a:endParaRPr lang="fr-FR" sz="2400" dirty="0" smtClean="0">
              <a:latin typeface="+mj-lt"/>
            </a:endParaRPr>
          </a:p>
          <a:p>
            <a:pPr marL="623888" algn="just"/>
            <a:endParaRPr lang="fr-FR" sz="24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Chaque fenêtre</a:t>
            </a:r>
            <a:r>
              <a:rPr lang="fr-FR" sz="2400" dirty="0" smtClean="0">
                <a:latin typeface="+mj-lt"/>
              </a:rPr>
              <a:t>, qui représente l’interface utilisateur (écran dans l’application) , </a:t>
            </a:r>
            <a:r>
              <a:rPr lang="fr-FR" sz="2400" b="1" dirty="0" smtClean="0">
                <a:latin typeface="+mj-lt"/>
              </a:rPr>
              <a:t>est associée à une </a:t>
            </a:r>
            <a:r>
              <a:rPr lang="fr-FR" sz="2400" b="1" dirty="0" err="1" smtClean="0">
                <a:latin typeface="+mj-lt"/>
              </a:rPr>
              <a:t>activity</a:t>
            </a:r>
            <a:endParaRPr lang="fr-FR" sz="2400" b="1" dirty="0" smtClean="0">
              <a:latin typeface="+mj-lt"/>
            </a:endParaRPr>
          </a:p>
          <a:p>
            <a:pPr algn="just"/>
            <a:endParaRPr lang="fr-FR" sz="1200" dirty="0" smtClean="0">
              <a:latin typeface="+mj-lt"/>
            </a:endParaRPr>
          </a:p>
          <a:p>
            <a:pPr indent="261938" algn="just"/>
            <a:r>
              <a:rPr lang="fr-FR" sz="2400" dirty="0" smtClean="0">
                <a:latin typeface="+mj-lt"/>
              </a:rPr>
              <a:t>-  </a:t>
            </a:r>
            <a:r>
              <a:rPr lang="fr-FR" sz="2000" dirty="0" smtClean="0">
                <a:latin typeface="+mj-lt"/>
              </a:rPr>
              <a:t>La fenêtre remplit généralement l'écran, </a:t>
            </a:r>
          </a:p>
          <a:p>
            <a:pPr marL="449263" indent="-187325" algn="just"/>
            <a:r>
              <a:rPr lang="fr-FR" sz="2000" dirty="0" smtClean="0">
                <a:latin typeface="+mj-lt"/>
              </a:rPr>
              <a:t>- Peut être plus petite que l'écran et le flouter au-dessus des autres fenêtres. 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•  L’enchaînement des activités (fenêtres)  donne  une  application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14348" y="5500702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+mj-lt"/>
                <a:cs typeface="Times New Roman" pitchFamily="18" charset="0"/>
              </a:rPr>
              <a:t>--  Associée à un ou plusieurs fichiers 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layout</a:t>
            </a:r>
            <a:endParaRPr lang="fr-FR" sz="20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00108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Une activité est composée de deux volets :</a:t>
            </a:r>
          </a:p>
          <a:p>
            <a:pPr algn="just"/>
            <a:endParaRPr lang="fr-FR" sz="14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1) </a:t>
            </a:r>
            <a:r>
              <a:rPr lang="fr-FR" sz="2400" dirty="0" smtClean="0">
                <a:latin typeface="+mj-lt"/>
              </a:rPr>
              <a:t>la </a:t>
            </a:r>
            <a:r>
              <a:rPr lang="fr-FR" sz="2400" b="1" dirty="0" smtClean="0">
                <a:latin typeface="+mj-lt"/>
              </a:rPr>
              <a:t>logique de l’activité </a:t>
            </a:r>
            <a:r>
              <a:rPr lang="fr-FR" sz="2400" dirty="0" smtClean="0">
                <a:latin typeface="+mj-lt"/>
              </a:rPr>
              <a:t>et </a:t>
            </a:r>
            <a:r>
              <a:rPr lang="fr-FR" sz="2400" b="1" dirty="0" smtClean="0">
                <a:latin typeface="+mj-lt"/>
              </a:rPr>
              <a:t>la gestion du cycle de </a:t>
            </a:r>
            <a:r>
              <a:rPr lang="fr-FR" sz="2400" b="1" dirty="0" smtClean="0">
                <a:latin typeface="+mj-lt"/>
              </a:rPr>
              <a:t>vie (life cycle) </a:t>
            </a:r>
            <a:r>
              <a:rPr lang="fr-FR" sz="2400" b="1" dirty="0" smtClean="0">
                <a:latin typeface="+mj-lt"/>
              </a:rPr>
              <a:t>de l’activité </a:t>
            </a:r>
            <a:r>
              <a:rPr lang="fr-FR" sz="2400" dirty="0" smtClean="0">
                <a:latin typeface="+mj-lt"/>
              </a:rPr>
              <a:t>qui sont implémentés en </a:t>
            </a:r>
            <a:r>
              <a:rPr lang="fr-FR" sz="2400" b="1" dirty="0" smtClean="0">
                <a:latin typeface="+mj-lt"/>
              </a:rPr>
              <a:t>Java</a:t>
            </a:r>
            <a:r>
              <a:rPr lang="fr-FR" sz="2400" dirty="0" smtClean="0">
                <a:latin typeface="+mj-lt"/>
              </a:rPr>
              <a:t> </a:t>
            </a:r>
          </a:p>
          <a:p>
            <a:pPr algn="just"/>
            <a:endParaRPr lang="fr-FR" sz="1000" dirty="0" smtClean="0">
              <a:latin typeface="+mj-lt"/>
            </a:endParaRPr>
          </a:p>
          <a:p>
            <a:pPr marL="174625" algn="just"/>
            <a:r>
              <a:rPr lang="fr-FR" sz="2200" dirty="0" smtClean="0">
                <a:latin typeface="+mj-lt"/>
              </a:rPr>
              <a:t>  - classe héritant </a:t>
            </a:r>
            <a:r>
              <a:rPr lang="fr-FR" sz="2200" dirty="0" smtClean="0">
                <a:cs typeface="Times New Roman" pitchFamily="18" charset="0"/>
              </a:rPr>
              <a:t>de la classe « </a:t>
            </a:r>
            <a:r>
              <a:rPr lang="fr-FR" sz="2200" b="1" dirty="0" err="1" smtClean="0">
                <a:cs typeface="Times New Roman" pitchFamily="18" charset="0"/>
              </a:rPr>
              <a:t>Activity</a:t>
            </a:r>
            <a:r>
              <a:rPr lang="fr-FR" sz="2200" dirty="0" smtClean="0">
                <a:cs typeface="Times New Roman" pitchFamily="18" charset="0"/>
              </a:rPr>
              <a:t> »</a:t>
            </a:r>
            <a:r>
              <a:rPr lang="fr-FR" sz="2200" dirty="0" smtClean="0">
                <a:latin typeface="+mj-lt"/>
              </a:rPr>
              <a:t>;</a:t>
            </a:r>
          </a:p>
          <a:p>
            <a:pPr marL="174625" algn="just"/>
            <a:endParaRPr lang="fr-FR" sz="1000" dirty="0" smtClean="0">
              <a:latin typeface="+mj-lt"/>
            </a:endParaRPr>
          </a:p>
          <a:p>
            <a:pPr marL="812800" algn="just"/>
            <a:r>
              <a:rPr lang="fr-FR" sz="2000" dirty="0" smtClean="0">
                <a:cs typeface="Times New Roman" pitchFamily="18" charset="0"/>
              </a:rPr>
              <a:t>-- Implémente </a:t>
            </a:r>
            <a:r>
              <a:rPr lang="fr-FR" sz="2000" b="1" i="1" dirty="0" smtClean="0">
                <a:cs typeface="Times New Roman" pitchFamily="18" charset="0"/>
              </a:rPr>
              <a:t>obligatoirement</a:t>
            </a: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dirty="0" smtClean="0">
                <a:cs typeface="Times New Roman" pitchFamily="18" charset="0"/>
              </a:rPr>
              <a:t> la </a:t>
            </a:r>
            <a:r>
              <a:rPr lang="fr-FR" sz="2000" dirty="0" smtClean="0">
                <a:cs typeface="Times New Roman" pitchFamily="18" charset="0"/>
              </a:rPr>
              <a:t>méthode </a:t>
            </a:r>
            <a:r>
              <a:rPr lang="fr-FR" sz="2000" b="1" dirty="0" err="1" smtClean="0">
                <a:cs typeface="Times New Roman" pitchFamily="18" charset="0"/>
              </a:rPr>
              <a:t>onCreate</a:t>
            </a:r>
            <a:r>
              <a:rPr lang="fr-FR" sz="2000" b="1" dirty="0" smtClean="0">
                <a:cs typeface="Times New Roman" pitchFamily="18" charset="0"/>
              </a:rPr>
              <a:t>()</a:t>
            </a:r>
          </a:p>
          <a:p>
            <a:pPr marL="363538" algn="just"/>
            <a:endParaRPr lang="fr-FR" sz="20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2) </a:t>
            </a:r>
            <a:r>
              <a:rPr lang="fr-FR" sz="2400" b="1" dirty="0" smtClean="0">
                <a:latin typeface="+mj-lt"/>
              </a:rPr>
              <a:t>l’interface utilisateur, </a:t>
            </a:r>
            <a:r>
              <a:rPr lang="fr-FR" sz="2400" dirty="0" smtClean="0">
                <a:latin typeface="+mj-lt"/>
              </a:rPr>
              <a:t>qui pourra être définie: </a:t>
            </a:r>
          </a:p>
          <a:p>
            <a:pPr algn="just"/>
            <a:endParaRPr lang="fr-FR" sz="1200" dirty="0" smtClean="0">
              <a:latin typeface="+mj-lt"/>
            </a:endParaRPr>
          </a:p>
          <a:p>
            <a:pPr marL="449263" indent="-187325" algn="just">
              <a:buFontTx/>
              <a:buChar char="-"/>
            </a:pPr>
            <a:r>
              <a:rPr lang="fr-FR" sz="2200" dirty="0" smtClean="0">
                <a:latin typeface="+mj-lt"/>
              </a:rPr>
              <a:t>soit dans le code de l’activité</a:t>
            </a:r>
          </a:p>
          <a:p>
            <a:pPr indent="261938" algn="just">
              <a:buFontTx/>
              <a:buChar char="-"/>
            </a:pPr>
            <a:endParaRPr lang="fr-FR" sz="1100" dirty="0" smtClean="0">
              <a:latin typeface="+mj-lt"/>
            </a:endParaRPr>
          </a:p>
          <a:p>
            <a:pPr marL="261938" algn="just"/>
            <a:r>
              <a:rPr lang="fr-FR" sz="2400" dirty="0" smtClean="0">
                <a:latin typeface="+mj-lt"/>
              </a:rPr>
              <a:t>- </a:t>
            </a:r>
            <a:r>
              <a:rPr lang="fr-FR" sz="2200" dirty="0" smtClean="0">
                <a:latin typeface="+mj-lt"/>
              </a:rPr>
              <a:t>soit de façon plus générale dans un </a:t>
            </a:r>
            <a:r>
              <a:rPr lang="fr-FR" sz="2200" b="1" dirty="0" smtClean="0">
                <a:latin typeface="+mj-lt"/>
              </a:rPr>
              <a:t>fichier XML </a:t>
            </a:r>
            <a:r>
              <a:rPr lang="fr-FR" sz="2200" dirty="0" smtClean="0">
                <a:latin typeface="+mj-lt"/>
              </a:rPr>
              <a:t>placé dans les </a:t>
            </a:r>
            <a:r>
              <a:rPr lang="fr-FR" sz="2200" b="1" dirty="0" smtClean="0">
                <a:latin typeface="+mj-lt"/>
              </a:rPr>
              <a:t>ressources de l’application</a:t>
            </a:r>
            <a:r>
              <a:rPr lang="fr-FR" sz="2200" dirty="0" smtClean="0">
                <a:latin typeface="+mj-lt"/>
              </a:rPr>
              <a:t>.</a:t>
            </a:r>
            <a:endParaRPr lang="fr-FR" sz="2200" dirty="0">
              <a:latin typeface="+mj-lt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photo clip art ensigna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60" y="3571876"/>
            <a:ext cx="2143140" cy="2143140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4857760"/>
            <a:ext cx="914400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 Les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applications mobiles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sont conçues pour des 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plateformes mobiles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et utilisées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dans des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terminaux mobiles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 pour des services de l’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information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medias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sociaux, jeux 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etc.…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Une application mobile est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logiciel applicatif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- développée  spécifiquement pour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une plateforme mobile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987425" indent="-87313" algn="just"/>
            <a:r>
              <a:rPr lang="fr-FR" sz="2400" dirty="0" smtClean="0">
                <a:latin typeface="+mj-lt"/>
                <a:cs typeface="Times New Roman" pitchFamily="18" charset="0"/>
              </a:rPr>
              <a:t>       exécutable  à  partir  du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système  d’exploitation  d’un appareil mobile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(téléphone  mobile,  un téléphone intelligent, tablette PC)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158" y="3643314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cs typeface="Times New Roman" pitchFamily="18" charset="0"/>
              </a:rPr>
              <a:t>-  téléchargeable de façon </a:t>
            </a:r>
            <a:r>
              <a:rPr lang="fr-FR" sz="2400" b="1" dirty="0" smtClean="0">
                <a:cs typeface="Times New Roman" pitchFamily="18" charset="0"/>
              </a:rPr>
              <a:t>gratuite</a:t>
            </a:r>
            <a:r>
              <a:rPr lang="fr-FR" sz="2400" dirty="0" smtClean="0">
                <a:cs typeface="Times New Roman" pitchFamily="18" charset="0"/>
              </a:rPr>
              <a:t> ou </a:t>
            </a:r>
            <a:r>
              <a:rPr lang="fr-FR" sz="2400" b="1" dirty="0" smtClean="0">
                <a:cs typeface="Times New Roman" pitchFamily="18" charset="0"/>
              </a:rPr>
              <a:t>payante</a:t>
            </a:r>
            <a:r>
              <a:rPr lang="fr-FR" sz="2400" dirty="0" smtClean="0">
                <a:cs typeface="Times New Roman" pitchFamily="18" charset="0"/>
              </a:rPr>
              <a:t> </a:t>
            </a:r>
            <a:endParaRPr lang="fr-FR" sz="2400" dirty="0"/>
          </a:p>
        </p:txBody>
      </p:sp>
      <p:sp>
        <p:nvSpPr>
          <p:cNvPr id="15" name="Flèche droite 14"/>
          <p:cNvSpPr/>
          <p:nvPr/>
        </p:nvSpPr>
        <p:spPr>
          <a:xfrm>
            <a:off x="1071538" y="2256964"/>
            <a:ext cx="357190" cy="3147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987674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(Pile d’Activités)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2" y="1142984"/>
            <a:ext cx="91440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Les activités dans une application sont gérées sous forme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Pile</a:t>
            </a:r>
          </a:p>
          <a:p>
            <a:pPr algn="just"/>
            <a:endParaRPr lang="fr-FR" sz="2400" b="1" dirty="0" smtClean="0">
              <a:solidFill>
                <a:srgbClr val="A80000"/>
              </a:solidFill>
              <a:latin typeface="+mj-lt"/>
              <a:cs typeface="Times New Roman" pitchFamily="18" charset="0"/>
            </a:endParaRPr>
          </a:p>
          <a:p>
            <a:pPr marL="87313" indent="87313" algn="just"/>
            <a:r>
              <a:rPr lang="fr-FR" sz="2400" dirty="0" smtClean="0">
                <a:latin typeface="+mj-lt"/>
                <a:cs typeface="Times New Roman" pitchFamily="18" charset="0"/>
              </a:rPr>
              <a:t>•  Quand une nouvelle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activité démarre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elle est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placée en haut de la pile (empilée)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devient l’activité en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exécution (active)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449263"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L’ activité  précédente 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reste 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en  dessous  dans  la  pile </a:t>
            </a:r>
          </a:p>
          <a:p>
            <a:pPr algn="just"/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711200" indent="-261938" algn="just"/>
            <a:r>
              <a:rPr lang="fr-FR" sz="2200" dirty="0" smtClean="0">
                <a:latin typeface="+mj-lt"/>
                <a:cs typeface="Times New Roman" pitchFamily="18" charset="0"/>
              </a:rPr>
              <a:t>•  Elle ne revient au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premier plan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que si la nouvelle activité est fermée </a:t>
            </a:r>
          </a:p>
          <a:p>
            <a:pPr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174625" algn="just"/>
            <a:r>
              <a:rPr lang="fr-FR" sz="2400" dirty="0" smtClean="0">
                <a:latin typeface="+mj-lt"/>
                <a:cs typeface="Times New Roman" pitchFamily="18" charset="0"/>
              </a:rPr>
              <a:t>•  Si l’utilisateur clique sur le bouton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Retour du téléphone   </a:t>
            </a:r>
          </a:p>
          <a:p>
            <a:pPr marL="87313" algn="just"/>
            <a:r>
              <a:rPr lang="fr-FR" sz="2400" dirty="0" smtClean="0">
                <a:latin typeface="+mj-lt"/>
                <a:cs typeface="Times New Roman" pitchFamily="18" charset="0"/>
              </a:rPr>
              <a:t>l’activité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précédente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dans la pile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devienne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active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4572008"/>
            <a:ext cx="6429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987674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(Pile d’Activités)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06" y="5669837"/>
            <a:ext cx="8929718" cy="830997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La transition entre deux écrans correspond au lancement d’une activité ou au retour sur une activité placée en arrière-plan.</a:t>
            </a:r>
            <a:endParaRPr lang="fr-FR" sz="2400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69" y="1071546"/>
            <a:ext cx="90551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e 18"/>
          <p:cNvGrpSpPr/>
          <p:nvPr/>
        </p:nvGrpSpPr>
        <p:grpSpPr>
          <a:xfrm>
            <a:off x="4929190" y="1142984"/>
            <a:ext cx="3571900" cy="858050"/>
            <a:chOff x="4929190" y="1142984"/>
            <a:chExt cx="3571900" cy="858050"/>
          </a:xfrm>
        </p:grpSpPr>
        <p:sp>
          <p:nvSpPr>
            <p:cNvPr id="14" name="Rectangle 13"/>
            <p:cNvSpPr/>
            <p:nvPr/>
          </p:nvSpPr>
          <p:spPr>
            <a:xfrm>
              <a:off x="4929190" y="1142984"/>
              <a:ext cx="3571900" cy="646331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 smtClean="0"/>
                <a:t>Appui sur le bouton </a:t>
              </a:r>
              <a:r>
                <a:rPr lang="fr-FR" b="1" i="1" dirty="0" smtClean="0"/>
                <a:t>Retour </a:t>
              </a:r>
            </a:p>
            <a:p>
              <a:r>
                <a:rPr lang="fr-FR" dirty="0" smtClean="0"/>
                <a:t>ou activité fermée </a:t>
              </a:r>
              <a:endParaRPr lang="fr-FR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9586" y="1214422"/>
              <a:ext cx="495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avec flèche 17"/>
            <p:cNvCxnSpPr/>
            <p:nvPr/>
          </p:nvCxnSpPr>
          <p:spPr>
            <a:xfrm rot="5400000">
              <a:off x="6465107" y="189308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14282" y="4500570"/>
            <a:ext cx="4714908" cy="707886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Une seule activité est visible à la fois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Une seule activité est active à la fois</a:t>
            </a:r>
            <a:endParaRPr lang="fr-FR" sz="2000" dirty="0">
              <a:latin typeface="+mj-lt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786578" y="4000504"/>
            <a:ext cx="2357422" cy="923330"/>
            <a:chOff x="6786578" y="4000504"/>
            <a:chExt cx="2357422" cy="923330"/>
          </a:xfrm>
        </p:grpSpPr>
        <p:sp>
          <p:nvSpPr>
            <p:cNvPr id="22" name="Rectangle 21"/>
            <p:cNvSpPr/>
            <p:nvPr/>
          </p:nvSpPr>
          <p:spPr>
            <a:xfrm>
              <a:off x="7286612" y="4000504"/>
              <a:ext cx="1857388" cy="923330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 smtClean="0"/>
                <a:t>Supprimer pour libérer des ressources</a:t>
              </a:r>
              <a:endParaRPr lang="fr-FR" dirty="0"/>
            </a:p>
          </p:txBody>
        </p:sp>
        <p:cxnSp>
          <p:nvCxnSpPr>
            <p:cNvPr id="24" name="Connecteur droit avec flèche 23"/>
            <p:cNvCxnSpPr>
              <a:stCxn id="22" idx="1"/>
            </p:cNvCxnSpPr>
            <p:nvPr/>
          </p:nvCxnSpPr>
          <p:spPr>
            <a:xfrm rot="10800000">
              <a:off x="6786578" y="4286257"/>
              <a:ext cx="500034" cy="1759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(États d’une d’activité)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000108"/>
            <a:ext cx="707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Une activité peut être dans des différents états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2214554"/>
            <a:ext cx="88582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latin typeface="+mj-lt"/>
                <a:cs typeface="Times New Roman" pitchFamily="18" charset="0"/>
              </a:rPr>
              <a:t>- active (active) ou en Exécution: </a:t>
            </a:r>
          </a:p>
          <a:p>
            <a:pPr marL="363538" algn="just"/>
            <a:r>
              <a:rPr lang="fr-FR" sz="2200" dirty="0" smtClean="0">
                <a:latin typeface="+mj-lt"/>
                <a:cs typeface="Times New Roman" pitchFamily="18" charset="0"/>
              </a:rPr>
              <a:t>•  Elle est au premier plan de l’écran (donc en haut de la pile) </a:t>
            </a:r>
          </a:p>
          <a:p>
            <a:pPr marL="536575" indent="-173038" algn="just"/>
            <a:r>
              <a:rPr lang="fr-FR" sz="2200" dirty="0" smtClean="0">
                <a:latin typeface="+mj-lt"/>
                <a:cs typeface="Times New Roman" pitchFamily="18" charset="0"/>
              </a:rPr>
              <a:t>•  C’est l’activité visible ciblée par les actions de l’utilisateur </a:t>
            </a:r>
          </a:p>
          <a:p>
            <a:pPr marL="536575" indent="-173038"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200" b="1" dirty="0" smtClean="0">
                <a:latin typeface="+mj-lt"/>
                <a:cs typeface="Times New Roman" pitchFamily="18" charset="0"/>
              </a:rPr>
              <a:t>- suspendue 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paused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 ou en Pause:</a:t>
            </a:r>
          </a:p>
          <a:p>
            <a:pPr marL="536575" algn="just"/>
            <a:r>
              <a:rPr lang="fr-FR" sz="2200" dirty="0" smtClean="0">
                <a:latin typeface="+mj-lt"/>
                <a:cs typeface="Times New Roman" pitchFamily="18" charset="0"/>
              </a:rPr>
              <a:t>•  A perdu le focus, mais est encore partiellement visible à l’écran</a:t>
            </a:r>
          </a:p>
          <a:p>
            <a:pPr marL="536575"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200" b="1" dirty="0" smtClean="0">
                <a:latin typeface="+mj-lt"/>
                <a:cs typeface="Times New Roman" pitchFamily="18" charset="0"/>
              </a:rPr>
              <a:t>- arrêtée 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stopped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): </a:t>
            </a:r>
          </a:p>
          <a:p>
            <a:pPr marL="812800" indent="-276225" algn="just"/>
            <a:r>
              <a:rPr lang="fr-FR" sz="2200" dirty="0" smtClean="0">
                <a:latin typeface="+mj-lt"/>
                <a:cs typeface="Times New Roman" pitchFamily="18" charset="0"/>
              </a:rPr>
              <a:t>•  activité non visible</a:t>
            </a:r>
          </a:p>
          <a:p>
            <a:pPr marL="812800" indent="-276225" algn="just"/>
            <a:r>
              <a:rPr lang="fr-FR" sz="2200" dirty="0" smtClean="0">
                <a:latin typeface="+mj-lt"/>
                <a:cs typeface="Times New Roman" pitchFamily="18" charset="0"/>
              </a:rPr>
              <a:t>•  Ses informations sont encore chargées, mais peut être tuée par le système si besoin de mémoire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714488"/>
            <a:ext cx="757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Les états principaux d’une activité sont les suivants :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9001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Quand une activité passe d’un état à un autre, le framework Android appelle les méthodes de transition correspondantes: 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onCreate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(Bundle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savedInstanceState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obligatoire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onStart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onRestart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onResume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onPause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recommandée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onStop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onDestroy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000108"/>
            <a:ext cx="8929718" cy="47210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00034" y="5854503"/>
            <a:ext cx="8001056" cy="646331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Le cycle de vie d’une activité est parsemé d’appels aux méthodes relatives à chaque étape de sa vie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0006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285984" y="857232"/>
            <a:ext cx="571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(1/6):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onCreate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(2/6):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onStart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()/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onRestart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88" y="1357298"/>
            <a:ext cx="8929718" cy="48577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(3/6):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onResume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8577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(4/6):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onPause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501122" cy="48989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(5/6):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onStop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86874" cy="49541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069" y="0"/>
            <a:ext cx="1625931" cy="1785950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154" name="Picture 2" descr="Résultat de recherche d'images pour &quot;applications mobile native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9018688" cy="51580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799696" y="253311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Catégories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Les ressources sont des fichiers externes – ne contenant pas d’instruction – qui sont utilisés par le code et liés à l’application au moment de sa construction. </a:t>
            </a:r>
          </a:p>
          <a:p>
            <a:pPr algn="just"/>
            <a:endParaRPr lang="fr-FR" dirty="0" smtClean="0">
              <a:latin typeface="+mj-lt"/>
            </a:endParaRPr>
          </a:p>
          <a:p>
            <a:pPr marL="174625" algn="just">
              <a:buFontTx/>
              <a:buChar char="-"/>
            </a:pPr>
            <a:r>
              <a:rPr lang="fr-FR" sz="2200" dirty="0" smtClean="0">
                <a:latin typeface="+mj-lt"/>
              </a:rPr>
              <a:t>L’externalisation des ressources permet une meilleure gestion ainsi qu’une maintenance plus aisée. </a:t>
            </a:r>
          </a:p>
          <a:p>
            <a:pPr marL="174625" algn="just">
              <a:buFontTx/>
              <a:buChar char="-"/>
            </a:pPr>
            <a:endParaRPr lang="fr-FR" sz="1400" dirty="0" smtClean="0">
              <a:latin typeface="+mj-lt"/>
            </a:endParaRPr>
          </a:p>
          <a:p>
            <a:pPr marL="261938" algn="just"/>
            <a:r>
              <a:rPr lang="fr-FR" sz="2000" dirty="0" smtClean="0">
                <a:latin typeface="+mj-lt"/>
              </a:rPr>
              <a:t>      externalisation de la mise en page des interfaces graphiques (</a:t>
            </a:r>
            <a:r>
              <a:rPr lang="fr-FR" sz="2000" dirty="0" err="1" smtClean="0">
                <a:latin typeface="+mj-lt"/>
              </a:rPr>
              <a:t>layouts</a:t>
            </a:r>
            <a:r>
              <a:rPr lang="fr-FR" sz="2000" dirty="0" smtClean="0">
                <a:latin typeface="+mj-lt"/>
              </a:rPr>
              <a:t>)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endParaRPr lang="fr-FR" sz="2400" dirty="0" smtClean="0">
              <a:latin typeface="+mj-lt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28596" y="3357562"/>
            <a:ext cx="285720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418488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Physiquement, les ressources de l’application sont créées ou déposées dans le répertoire </a:t>
            </a:r>
            <a:r>
              <a:rPr lang="fr-FR" sz="2400" b="1" dirty="0" err="1" smtClean="0">
                <a:latin typeface="+mj-lt"/>
              </a:rPr>
              <a:t>res</a:t>
            </a:r>
            <a:r>
              <a:rPr lang="fr-FR" sz="2400" b="1" dirty="0" smtClean="0">
                <a:latin typeface="+mj-lt"/>
              </a:rPr>
              <a:t>/</a:t>
            </a:r>
            <a:r>
              <a:rPr lang="fr-FR" sz="2400" dirty="0" smtClean="0">
                <a:latin typeface="+mj-lt"/>
              </a:rPr>
              <a:t> du projet.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</a:endParaRPr>
          </a:p>
          <a:p>
            <a:pPr marL="261938" indent="274638" algn="just"/>
            <a:r>
              <a:rPr lang="fr-FR" sz="2200" b="1" dirty="0" err="1" smtClean="0">
                <a:latin typeface="+mj-lt"/>
              </a:rPr>
              <a:t>res</a:t>
            </a:r>
            <a:r>
              <a:rPr lang="fr-FR" sz="2200" b="1" dirty="0" smtClean="0">
                <a:latin typeface="+mj-lt"/>
              </a:rPr>
              <a:t>/</a:t>
            </a:r>
            <a:r>
              <a:rPr lang="fr-FR" sz="2200" dirty="0" smtClean="0">
                <a:latin typeface="+mj-lt"/>
              </a:rPr>
              <a:t>: répertoire racine contient lui-même une arborescence de dossiers correspondant à différents types de ressources</a:t>
            </a:r>
            <a:r>
              <a:rPr lang="fr-FR" sz="2400" dirty="0" smtClean="0">
                <a:latin typeface="+mj-lt"/>
              </a:rPr>
              <a:t>. </a:t>
            </a:r>
            <a:endParaRPr lang="fr-FR" sz="2400" dirty="0">
              <a:latin typeface="+mj-lt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214282" y="5143512"/>
            <a:ext cx="285720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286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</a:rPr>
              <a:t> Android offre un support d’un grand nombre de fichiers ressources comme les fichiers images JPEG et PNG, les fichiers XML…</a:t>
            </a:r>
            <a:endParaRPr lang="fr-FR" sz="2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7715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14287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toutes les chaînes de caractères doivent être définies dans le fichier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/values/strings.xml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ressources: Utilisation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52" y="2802435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Android crée une classe statique nommée </a:t>
            </a:r>
            <a:r>
              <a:rPr lang="fr-FR" sz="2200" b="1" dirty="0" smtClean="0"/>
              <a:t>R</a:t>
            </a:r>
            <a:r>
              <a:rPr lang="fr-FR" sz="2200" dirty="0" smtClean="0"/>
              <a:t> qui sera utilisée pour se référer aux ressources dans le code.</a:t>
            </a:r>
            <a:endParaRPr lang="fr-FR" sz="2200" dirty="0"/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Dans Android les ressources peuvent être utilisées directement dans le code d’application ou être référencées dans d’autres ressources.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2285992"/>
            <a:ext cx="4487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appelées dans le code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3678326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Cette classe est automatiquement générée en fonction des ressources présentes au moment de la compilation et de la construction de l’application</a:t>
            </a:r>
            <a:endParaRPr lang="fr-FR" sz="2200" dirty="0"/>
          </a:p>
        </p:txBody>
      </p:sp>
      <p:sp>
        <p:nvSpPr>
          <p:cNvPr id="17" name="Rectangle 16"/>
          <p:cNvSpPr/>
          <p:nvPr/>
        </p:nvSpPr>
        <p:spPr>
          <a:xfrm>
            <a:off x="285720" y="4874137"/>
            <a:ext cx="8786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Pour utiliser une ressource, il suffit donc de connaître </a:t>
            </a:r>
            <a:r>
              <a:rPr lang="fr-FR" sz="2200" b="1" dirty="0" smtClean="0"/>
              <a:t>son type </a:t>
            </a:r>
            <a:r>
              <a:rPr lang="fr-FR" sz="2200" dirty="0" smtClean="0"/>
              <a:t>et </a:t>
            </a:r>
            <a:r>
              <a:rPr lang="fr-FR" sz="2200" b="1" dirty="0" smtClean="0"/>
              <a:t>son identifiant</a:t>
            </a:r>
            <a:r>
              <a:rPr lang="fr-FR" sz="2200" dirty="0" smtClean="0"/>
              <a:t>. La syntaxe est alors la suivante :</a:t>
            </a:r>
            <a:endParaRPr lang="fr-FR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5016"/>
            <a:ext cx="57771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ressources: Utilisation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Dans Android les ressources peuvent être utilisées directement dans le code d’application ou être référencées dans d’autres ressources.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500034" y="3071810"/>
            <a:ext cx="8643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- Les ressources peuvent être utilisées comme </a:t>
            </a:r>
            <a:r>
              <a:rPr lang="fr-FR" sz="2200" b="1" dirty="0" smtClean="0"/>
              <a:t>valeurs d’attributs </a:t>
            </a:r>
            <a:r>
              <a:rPr lang="fr-FR" sz="2200" dirty="0" smtClean="0"/>
              <a:t>dans d’autres ressources sous forme XML.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200" dirty="0" smtClean="0"/>
              <a:t>- La notation pour faire référence à une autre ressource est la suivante :</a:t>
            </a:r>
            <a:endParaRPr lang="fr-FR" sz="2200" dirty="0"/>
          </a:p>
        </p:txBody>
      </p:sp>
      <p:sp>
        <p:nvSpPr>
          <p:cNvPr id="19" name="Rectangle 18"/>
          <p:cNvSpPr/>
          <p:nvPr/>
        </p:nvSpPr>
        <p:spPr>
          <a:xfrm>
            <a:off x="0" y="2357430"/>
            <a:ext cx="650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référencées par d’autres ressources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57760"/>
            <a:ext cx="75928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0"/>
          <p:cNvGrpSpPr/>
          <p:nvPr/>
        </p:nvGrpSpPr>
        <p:grpSpPr>
          <a:xfrm>
            <a:off x="1571604" y="5572140"/>
            <a:ext cx="6715172" cy="428628"/>
            <a:chOff x="1571604" y="5572140"/>
            <a:chExt cx="6715172" cy="42862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5643578"/>
              <a:ext cx="670836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3286116" y="5572140"/>
              <a:ext cx="5000660" cy="428628"/>
            </a:xfrm>
            <a:prstGeom prst="rect">
              <a:avLst/>
            </a:prstGeom>
            <a:solidFill>
              <a:schemeClr val="bg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 : Utilisation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104861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Natives </a:t>
            </a:r>
          </a:p>
          <a:p>
            <a:pPr algn="just"/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Applications écrites dans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langage de programmation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spécifique à une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plateforme particulière 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 →  Exemple: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Objective C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iOS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Java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pour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Android</a:t>
            </a:r>
          </a:p>
          <a:p>
            <a:pPr algn="just"/>
            <a:endParaRPr lang="fr-FR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Performance accrue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haut degré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fiabilité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Ont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accès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aux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fonctionnalités du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l’appareil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« </a:t>
            </a:r>
            <a:r>
              <a:rPr lang="fr-FR" sz="2400" dirty="0" smtClean="0"/>
              <a:t>fonctions natives »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(caméra, liste de contacts, </a:t>
            </a:r>
            <a:r>
              <a:rPr lang="fr-FR" sz="2400" dirty="0" smtClean="0"/>
              <a:t>stockage offline , </a:t>
            </a:r>
            <a:r>
              <a:rPr lang="fr-FR" sz="2400" dirty="0" err="1" smtClean="0"/>
              <a:t>Géolocalisation</a:t>
            </a:r>
            <a:r>
              <a:rPr lang="fr-FR" sz="2400" dirty="0" smtClean="0"/>
              <a:t>, Bluetooth, Accéléromètre, Notifications)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Utilisables sans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connexion Internet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mais, plutôt coûteuses à développer, car associée à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OS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10486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Natives </a:t>
            </a:r>
          </a:p>
          <a:p>
            <a:pPr algn="just"/>
            <a:endParaRPr lang="fr-F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07249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214422"/>
            <a:ext cx="9144000" cy="576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Web mobiles </a:t>
            </a:r>
          </a:p>
          <a:p>
            <a:pPr algn="just"/>
            <a:endParaRPr lang="fr-FR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Web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et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mobile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deux mondes à part</a:t>
            </a:r>
          </a:p>
          <a:p>
            <a:pPr algn="just"/>
            <a:endParaRPr lang="fr-FR" sz="20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Sites web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adapté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pour une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utilisation sur appareil mobile 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Accessibles via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navigateur web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l’appareil mobile 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Fonctionnement en ligne,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sans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/>
              <a:t>besoin d'être téléchargées ou  installées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Modification à un seul endroit, et visible à tous les utilisateurs</a:t>
            </a:r>
          </a:p>
          <a:p>
            <a:pPr algn="just"/>
            <a:endParaRPr lang="fr-FR" sz="105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  <a:cs typeface="Times New Roman" pitchFamily="18" charset="0"/>
              </a:rPr>
              <a:t>•  Utilisation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technologies de développement web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                       HTML, JavaScript, CSS, </a:t>
            </a:r>
            <a:r>
              <a:rPr lang="fr-FR" sz="2400" dirty="0" smtClean="0"/>
              <a:t>IONIC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…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Web mobiles </a:t>
            </a:r>
          </a:p>
          <a:p>
            <a:pPr algn="just"/>
            <a:endParaRPr lang="fr-FR" sz="20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6" name="AutoShape 2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9456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réation d'une application 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714620"/>
            <a:ext cx="592932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Résultat de recherche d'images pour &quot;applications mobiles forums,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214554"/>
            <a:ext cx="1928826" cy="3023323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Web mobiles </a:t>
            </a:r>
          </a:p>
          <a:p>
            <a:pPr algn="just"/>
            <a:endParaRPr lang="fr-FR" sz="20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6" name="AutoShape 2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16430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application dont </a:t>
            </a:r>
            <a:r>
              <a:rPr lang="fr-FR" sz="2000" b="1" dirty="0" smtClean="0"/>
              <a:t>la page d’accueil </a:t>
            </a:r>
            <a:r>
              <a:rPr lang="fr-FR" sz="2000" dirty="0" smtClean="0"/>
              <a:t>permet d’accéder aux différentes </a:t>
            </a:r>
            <a:r>
              <a:rPr lang="fr-FR" sz="2000" b="1" dirty="0" smtClean="0"/>
              <a:t>sections</a:t>
            </a:r>
            <a:r>
              <a:rPr lang="fr-FR" sz="2000" dirty="0" smtClean="0"/>
              <a:t> ou </a:t>
            </a:r>
            <a:r>
              <a:rPr lang="fr-FR" sz="2000" b="1" dirty="0" smtClean="0"/>
              <a:t>catégories</a:t>
            </a:r>
            <a:r>
              <a:rPr lang="fr-FR" sz="2000" dirty="0" smtClean="0"/>
              <a:t>. Son contenu peut être très varié :</a:t>
            </a:r>
            <a:endParaRPr lang="fr-FR" sz="2000" dirty="0"/>
          </a:p>
        </p:txBody>
      </p:sp>
      <p:pic>
        <p:nvPicPr>
          <p:cNvPr id="50178" name="Picture 2" descr="Résultat de recherche d'images pour &quot;applications mobiles forums, chats, email, moteurs de recherche, formulaire d'enregistrem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2"/>
            <a:ext cx="2578062" cy="200026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85720" y="3286124"/>
            <a:ext cx="1214446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forums</a:t>
            </a: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1538" y="3857628"/>
            <a:ext cx="1039067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e-mail</a:t>
            </a: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2428868"/>
            <a:ext cx="3286148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moteurs de recherche</a:t>
            </a: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643446"/>
            <a:ext cx="2500330" cy="646331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fr-F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formulaire d’enregistrement</a:t>
            </a:r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5918" y="3286124"/>
            <a:ext cx="1000132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chats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500702"/>
            <a:ext cx="2143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cteur droit avec flèche 24"/>
          <p:cNvCxnSpPr/>
          <p:nvPr/>
        </p:nvCxnSpPr>
        <p:spPr>
          <a:xfrm flipV="1">
            <a:off x="5429256" y="3214686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715008" y="5357826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>
            <a:off x="2714612" y="4000504"/>
            <a:ext cx="723904" cy="295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Catégories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100010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+mj-lt"/>
              </a:rPr>
              <a:t>• 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Exposer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contenu de sites web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existants sous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forme d’application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         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installée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comme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toute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application native </a:t>
            </a:r>
          </a:p>
          <a:p>
            <a:pPr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Publiables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dans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les magasins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en ligne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d’applications 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plus d’accès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aux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fonctionnalités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 l’appareil que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les  applications  purement web, mais restent un peu limités 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2214546" y="2143116"/>
            <a:ext cx="571472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4357694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Développement en HTML, JavaScript et CSS, puis enveloppées dans une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application native 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2 majeures plateformes: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- 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Phone Gap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sa version open source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Cordova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-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Appcelerator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Titanium</a:t>
            </a:r>
            <a:endParaRPr lang="fr-FR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6257</TotalTime>
  <Words>1302</Words>
  <Application>Microsoft Office PowerPoint</Application>
  <PresentationFormat>Affichage à l'écran (4:3)</PresentationFormat>
  <Paragraphs>332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Pixel</vt:lpstr>
      <vt:lpstr>Applications Mobiles  Android </vt:lpstr>
      <vt:lpstr>Applications mobiles</vt:lpstr>
      <vt:lpstr>Applications mobiles</vt:lpstr>
      <vt:lpstr>Applications Mobiles: Catégories</vt:lpstr>
      <vt:lpstr>Applications Mobiles: Catégories</vt:lpstr>
      <vt:lpstr>Applications Mobiles: Catégories</vt:lpstr>
      <vt:lpstr>Applications Mobiles: Catégories</vt:lpstr>
      <vt:lpstr>Applications Mobiles: Catégories</vt:lpstr>
      <vt:lpstr>Applications Mobiles: Catégories</vt:lpstr>
      <vt:lpstr>Applications Mobiles: Catégories</vt:lpstr>
      <vt:lpstr>Applications Mobiles: Catégories</vt:lpstr>
      <vt:lpstr>Applications Mobiles: Catégories</vt:lpstr>
      <vt:lpstr>Application mobile: avantages et inconvénients  </vt:lpstr>
      <vt:lpstr>Application mobile: avantages et inconvénients  </vt:lpstr>
      <vt:lpstr>Application mobile: Monétisation</vt:lpstr>
      <vt:lpstr>Application Android: composition</vt:lpstr>
      <vt:lpstr>Application Android : composition</vt:lpstr>
      <vt:lpstr>Activity: Notion</vt:lpstr>
      <vt:lpstr>Activity: Notion</vt:lpstr>
      <vt:lpstr>Activity: Cycle de Vie (Pile d’Activités)</vt:lpstr>
      <vt:lpstr>Activity: Cycle de Vie (Pile d’Activités)</vt:lpstr>
      <vt:lpstr>Activity: Cycle de Vie (États d’une d’activité)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Les ressources</vt:lpstr>
      <vt:lpstr>Les ressources</vt:lpstr>
      <vt:lpstr>Les ressources</vt:lpstr>
      <vt:lpstr>Les ressources: Utilisation</vt:lpstr>
      <vt:lpstr>Les ressources: Utilisation</vt:lpstr>
      <vt:lpstr>Les ressources : Utilisation</vt:lpstr>
    </vt:vector>
  </TitlesOfParts>
  <Company>viky 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660</cp:revision>
  <dcterms:created xsi:type="dcterms:W3CDTF">2007-11-14T18:28:34Z</dcterms:created>
  <dcterms:modified xsi:type="dcterms:W3CDTF">2018-02-05T23:35:35Z</dcterms:modified>
</cp:coreProperties>
</file>