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325" r:id="rId2"/>
    <p:sldId id="299" r:id="rId3"/>
    <p:sldId id="315" r:id="rId4"/>
    <p:sldId id="314" r:id="rId5"/>
    <p:sldId id="300" r:id="rId6"/>
    <p:sldId id="303" r:id="rId7"/>
    <p:sldId id="304" r:id="rId8"/>
    <p:sldId id="301" r:id="rId9"/>
    <p:sldId id="305" r:id="rId10"/>
    <p:sldId id="306" r:id="rId11"/>
    <p:sldId id="302" r:id="rId12"/>
    <p:sldId id="310" r:id="rId13"/>
    <p:sldId id="313" r:id="rId14"/>
    <p:sldId id="307" r:id="rId15"/>
    <p:sldId id="308" r:id="rId16"/>
    <p:sldId id="309" r:id="rId1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60" d="100"/>
          <a:sy n="60" d="100"/>
        </p:scale>
        <p:origin x="-1572" y="-1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491CAA0-D9E6-439E-88C2-A68309E300C1}" type="datetimeFigureOut">
              <a:rPr lang="ar-SA" smtClean="0"/>
              <a:t>22/10/1444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B565B23-09C7-4508-B682-778CC743EB04}" type="slidenum">
              <a:rPr lang="ar-SA" smtClean="0"/>
              <a:t>‹#›</a:t>
            </a:fld>
            <a:endParaRPr lang="ar-SA"/>
          </a:p>
        </p:txBody>
      </p:sp>
    </p:spTree>
    <p:extLst>
      <p:ext uri="{BB962C8B-B14F-4D97-AF65-F5344CB8AC3E}">
        <p14:creationId xmlns:p14="http://schemas.microsoft.com/office/powerpoint/2010/main" val="4105417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491CAA0-D9E6-439E-88C2-A68309E300C1}" type="datetimeFigureOut">
              <a:rPr lang="ar-SA" smtClean="0"/>
              <a:t>22/10/1444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B565B23-09C7-4508-B682-778CC743EB04}" type="slidenum">
              <a:rPr lang="ar-SA" smtClean="0"/>
              <a:t>‹#›</a:t>
            </a:fld>
            <a:endParaRPr lang="ar-SA"/>
          </a:p>
        </p:txBody>
      </p:sp>
    </p:spTree>
    <p:extLst>
      <p:ext uri="{BB962C8B-B14F-4D97-AF65-F5344CB8AC3E}">
        <p14:creationId xmlns:p14="http://schemas.microsoft.com/office/powerpoint/2010/main" val="1627500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491CAA0-D9E6-439E-88C2-A68309E300C1}" type="datetimeFigureOut">
              <a:rPr lang="ar-SA" smtClean="0"/>
              <a:t>22/10/1444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B565B23-09C7-4508-B682-778CC743EB04}" type="slidenum">
              <a:rPr lang="ar-SA" smtClean="0"/>
              <a:t>‹#›</a:t>
            </a:fld>
            <a:endParaRPr lang="ar-SA"/>
          </a:p>
        </p:txBody>
      </p:sp>
    </p:spTree>
    <p:extLst>
      <p:ext uri="{BB962C8B-B14F-4D97-AF65-F5344CB8AC3E}">
        <p14:creationId xmlns:p14="http://schemas.microsoft.com/office/powerpoint/2010/main" val="4279716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491CAA0-D9E6-439E-88C2-A68309E300C1}" type="datetimeFigureOut">
              <a:rPr lang="ar-SA" smtClean="0"/>
              <a:t>22/10/1444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B565B23-09C7-4508-B682-778CC743EB04}" type="slidenum">
              <a:rPr lang="ar-SA" smtClean="0"/>
              <a:t>‹#›</a:t>
            </a:fld>
            <a:endParaRPr lang="ar-SA"/>
          </a:p>
        </p:txBody>
      </p:sp>
    </p:spTree>
    <p:extLst>
      <p:ext uri="{BB962C8B-B14F-4D97-AF65-F5344CB8AC3E}">
        <p14:creationId xmlns:p14="http://schemas.microsoft.com/office/powerpoint/2010/main" val="2844642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491CAA0-D9E6-439E-88C2-A68309E300C1}" type="datetimeFigureOut">
              <a:rPr lang="ar-SA" smtClean="0"/>
              <a:t>22/10/1444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B565B23-09C7-4508-B682-778CC743EB04}" type="slidenum">
              <a:rPr lang="ar-SA" smtClean="0"/>
              <a:t>‹#›</a:t>
            </a:fld>
            <a:endParaRPr lang="ar-SA"/>
          </a:p>
        </p:txBody>
      </p:sp>
    </p:spTree>
    <p:extLst>
      <p:ext uri="{BB962C8B-B14F-4D97-AF65-F5344CB8AC3E}">
        <p14:creationId xmlns:p14="http://schemas.microsoft.com/office/powerpoint/2010/main" val="2303931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491CAA0-D9E6-439E-88C2-A68309E300C1}" type="datetimeFigureOut">
              <a:rPr lang="ar-SA" smtClean="0"/>
              <a:t>22/10/1444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B565B23-09C7-4508-B682-778CC743EB04}" type="slidenum">
              <a:rPr lang="ar-SA" smtClean="0"/>
              <a:t>‹#›</a:t>
            </a:fld>
            <a:endParaRPr lang="ar-SA"/>
          </a:p>
        </p:txBody>
      </p:sp>
    </p:spTree>
    <p:extLst>
      <p:ext uri="{BB962C8B-B14F-4D97-AF65-F5344CB8AC3E}">
        <p14:creationId xmlns:p14="http://schemas.microsoft.com/office/powerpoint/2010/main" val="30675626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491CAA0-D9E6-439E-88C2-A68309E300C1}" type="datetimeFigureOut">
              <a:rPr lang="ar-SA" smtClean="0"/>
              <a:t>22/10/1444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7B565B23-09C7-4508-B682-778CC743EB04}" type="slidenum">
              <a:rPr lang="ar-SA" smtClean="0"/>
              <a:t>‹#›</a:t>
            </a:fld>
            <a:endParaRPr lang="ar-SA"/>
          </a:p>
        </p:txBody>
      </p:sp>
    </p:spTree>
    <p:extLst>
      <p:ext uri="{BB962C8B-B14F-4D97-AF65-F5344CB8AC3E}">
        <p14:creationId xmlns:p14="http://schemas.microsoft.com/office/powerpoint/2010/main" val="9107198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491CAA0-D9E6-439E-88C2-A68309E300C1}" type="datetimeFigureOut">
              <a:rPr lang="ar-SA" smtClean="0"/>
              <a:t>22/10/1444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7B565B23-09C7-4508-B682-778CC743EB04}" type="slidenum">
              <a:rPr lang="ar-SA" smtClean="0"/>
              <a:t>‹#›</a:t>
            </a:fld>
            <a:endParaRPr lang="ar-SA"/>
          </a:p>
        </p:txBody>
      </p:sp>
    </p:spTree>
    <p:extLst>
      <p:ext uri="{BB962C8B-B14F-4D97-AF65-F5344CB8AC3E}">
        <p14:creationId xmlns:p14="http://schemas.microsoft.com/office/powerpoint/2010/main" val="1059554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491CAA0-D9E6-439E-88C2-A68309E300C1}" type="datetimeFigureOut">
              <a:rPr lang="ar-SA" smtClean="0"/>
              <a:t>22/10/1444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7B565B23-09C7-4508-B682-778CC743EB04}" type="slidenum">
              <a:rPr lang="ar-SA" smtClean="0"/>
              <a:t>‹#›</a:t>
            </a:fld>
            <a:endParaRPr lang="ar-SA"/>
          </a:p>
        </p:txBody>
      </p:sp>
    </p:spTree>
    <p:extLst>
      <p:ext uri="{BB962C8B-B14F-4D97-AF65-F5344CB8AC3E}">
        <p14:creationId xmlns:p14="http://schemas.microsoft.com/office/powerpoint/2010/main" val="292899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491CAA0-D9E6-439E-88C2-A68309E300C1}" type="datetimeFigureOut">
              <a:rPr lang="ar-SA" smtClean="0"/>
              <a:t>22/10/1444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B565B23-09C7-4508-B682-778CC743EB04}" type="slidenum">
              <a:rPr lang="ar-SA" smtClean="0"/>
              <a:t>‹#›</a:t>
            </a:fld>
            <a:endParaRPr lang="ar-SA"/>
          </a:p>
        </p:txBody>
      </p:sp>
    </p:spTree>
    <p:extLst>
      <p:ext uri="{BB962C8B-B14F-4D97-AF65-F5344CB8AC3E}">
        <p14:creationId xmlns:p14="http://schemas.microsoft.com/office/powerpoint/2010/main" val="3715795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491CAA0-D9E6-439E-88C2-A68309E300C1}" type="datetimeFigureOut">
              <a:rPr lang="ar-SA" smtClean="0"/>
              <a:t>22/10/1444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B565B23-09C7-4508-B682-778CC743EB04}" type="slidenum">
              <a:rPr lang="ar-SA" smtClean="0"/>
              <a:t>‹#›</a:t>
            </a:fld>
            <a:endParaRPr lang="ar-SA"/>
          </a:p>
        </p:txBody>
      </p:sp>
    </p:spTree>
    <p:extLst>
      <p:ext uri="{BB962C8B-B14F-4D97-AF65-F5344CB8AC3E}">
        <p14:creationId xmlns:p14="http://schemas.microsoft.com/office/powerpoint/2010/main" val="1476346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491CAA0-D9E6-439E-88C2-A68309E300C1}" type="datetimeFigureOut">
              <a:rPr lang="ar-SA" smtClean="0"/>
              <a:t>22/10/1444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7B565B23-09C7-4508-B682-778CC743EB04}" type="slidenum">
              <a:rPr lang="ar-SA" smtClean="0"/>
              <a:t>‹#›</a:t>
            </a:fld>
            <a:endParaRPr lang="ar-SA"/>
          </a:p>
        </p:txBody>
      </p:sp>
    </p:spTree>
    <p:extLst>
      <p:ext uri="{BB962C8B-B14F-4D97-AF65-F5344CB8AC3E}">
        <p14:creationId xmlns:p14="http://schemas.microsoft.com/office/powerpoint/2010/main" val="31143511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Electroporation.mp4"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Micro-injection.mp4"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p:cNvPicPr/>
          <p:nvPr/>
        </p:nvPicPr>
        <p:blipFill>
          <a:blip r:embed="rId2" cstate="print">
            <a:extLst>
              <a:ext uri="{28A0092B-C50C-407E-A947-70E740481C1C}">
                <a14:useLocalDpi xmlns:a14="http://schemas.microsoft.com/office/drawing/2010/main" val="0"/>
              </a:ext>
            </a:extLst>
          </a:blip>
          <a:stretch>
            <a:fillRect/>
          </a:stretch>
        </p:blipFill>
        <p:spPr>
          <a:xfrm>
            <a:off x="3294" y="21522"/>
            <a:ext cx="1256337" cy="1247238"/>
          </a:xfrm>
          <a:prstGeom prst="rect">
            <a:avLst/>
          </a:prstGeom>
        </p:spPr>
      </p:pic>
      <p:sp>
        <p:nvSpPr>
          <p:cNvPr id="6" name="مربع نص 5"/>
          <p:cNvSpPr txBox="1"/>
          <p:nvPr/>
        </p:nvSpPr>
        <p:spPr>
          <a:xfrm>
            <a:off x="1542166" y="38073"/>
            <a:ext cx="6336704" cy="1938992"/>
          </a:xfrm>
          <a:prstGeom prst="rect">
            <a:avLst/>
          </a:prstGeom>
          <a:noFill/>
        </p:spPr>
        <p:txBody>
          <a:bodyPr wrap="square" rtlCol="1">
            <a:spAutoFit/>
          </a:bodyPr>
          <a:lstStyle/>
          <a:p>
            <a:pPr algn="ctr"/>
            <a:r>
              <a:rPr lang="ar-SA" sz="2000" b="1" dirty="0"/>
              <a:t>الجمه</a:t>
            </a:r>
            <a:r>
              <a:rPr lang="ar-DZ" sz="2000" b="1" dirty="0"/>
              <a:t>ــــ</a:t>
            </a:r>
            <a:r>
              <a:rPr lang="ar-SA" sz="2000" b="1" dirty="0"/>
              <a:t>وريـــــــــــة الجــزائـــريـــــــــــة الديمقــــراطيــــــة الشعبيـــــــــة</a:t>
            </a:r>
            <a:r>
              <a:rPr lang="ar-DZ" sz="2000" b="1" dirty="0"/>
              <a:t/>
            </a:r>
            <a:br>
              <a:rPr lang="ar-DZ" sz="2000" b="1" dirty="0"/>
            </a:br>
            <a:r>
              <a:rPr lang="ar-SA" sz="2000" b="1" dirty="0"/>
              <a:t>وزارة التعليـــم العــــــالــــــي والبحث العلمـــــي</a:t>
            </a:r>
            <a:endParaRPr lang="en-US" sz="2000" b="1" dirty="0"/>
          </a:p>
          <a:p>
            <a:pPr algn="ctr"/>
            <a:r>
              <a:rPr lang="ar-SA" sz="2000" b="1" dirty="0"/>
              <a:t>جـــــــــــــــــامعــــة الشهيــــــــد حمـــــــة لخضــــــــر الــــــــــــوادي</a:t>
            </a:r>
            <a:endParaRPr lang="en-US" sz="2000" b="1" dirty="0"/>
          </a:p>
          <a:p>
            <a:pPr algn="ctr"/>
            <a:r>
              <a:rPr lang="ar-SA" sz="2000" b="1" dirty="0"/>
              <a:t>كليـــــــــة علــــــــــــوم الطبيعــــــــــــــــة والحيـــــــــــــــــــاة</a:t>
            </a:r>
            <a:endParaRPr lang="en-US" sz="2000" b="1" dirty="0"/>
          </a:p>
          <a:p>
            <a:pPr algn="ctr"/>
            <a:r>
              <a:rPr lang="ar-SA" sz="2000" b="1" dirty="0"/>
              <a:t>قســـــــــــــــــم البيـــــولـــــــــــــــوجيـــــــــــــــــا</a:t>
            </a:r>
            <a:endParaRPr lang="en-US" sz="2000" b="1" dirty="0"/>
          </a:p>
          <a:p>
            <a:pPr algn="ctr"/>
            <a:r>
              <a:rPr lang="ar-SA" sz="2000" b="1" dirty="0"/>
              <a:t>السنة ثالثة بيولوجيا وفيسيولوجيا النبات</a:t>
            </a:r>
            <a:endParaRPr lang="ar-DZ" sz="2000" b="1" dirty="0"/>
          </a:p>
        </p:txBody>
      </p:sp>
      <p:sp>
        <p:nvSpPr>
          <p:cNvPr id="7" name="مستطيل 6"/>
          <p:cNvSpPr/>
          <p:nvPr/>
        </p:nvSpPr>
        <p:spPr>
          <a:xfrm>
            <a:off x="1259632" y="2924944"/>
            <a:ext cx="6768752" cy="2016224"/>
          </a:xfrm>
          <a:prstGeom prst="rect">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ar-SA" sz="3600" b="1" dirty="0">
                <a:latin typeface="Times New Roman" pitchFamily="18" charset="0"/>
                <a:cs typeface="Times New Roman" pitchFamily="18" charset="0"/>
              </a:rPr>
              <a:t>محاضرات مقياس </a:t>
            </a:r>
            <a:endParaRPr lang="en-US" sz="3600" b="1" dirty="0">
              <a:latin typeface="Times New Roman" pitchFamily="18" charset="0"/>
              <a:cs typeface="Times New Roman" pitchFamily="18" charset="0"/>
            </a:endParaRPr>
          </a:p>
          <a:p>
            <a:pPr algn="ctr"/>
            <a:r>
              <a:rPr lang="ar-SA" sz="3600" b="1" dirty="0">
                <a:latin typeface="Times New Roman" pitchFamily="18" charset="0"/>
                <a:cs typeface="Times New Roman" pitchFamily="18" charset="0"/>
              </a:rPr>
              <a:t>التحول الوراثي في النبات</a:t>
            </a:r>
            <a:endParaRPr lang="en-US" sz="3600" b="1" dirty="0">
              <a:latin typeface="Times New Roman" pitchFamily="18" charset="0"/>
              <a:cs typeface="Times New Roman" pitchFamily="18" charset="0"/>
            </a:endParaRPr>
          </a:p>
          <a:p>
            <a:pPr algn="ctr"/>
            <a:r>
              <a:rPr lang="fr-FR" sz="3600" b="1" dirty="0">
                <a:latin typeface="Times New Roman" pitchFamily="18" charset="0"/>
                <a:cs typeface="Times New Roman" pitchFamily="18" charset="0"/>
              </a:rPr>
              <a:t>Transgénèse </a:t>
            </a:r>
            <a:r>
              <a:rPr lang="fr-FR" sz="3600" b="1" dirty="0" smtClean="0">
                <a:latin typeface="Times New Roman" pitchFamily="18" charset="0"/>
                <a:cs typeface="Times New Roman" pitchFamily="18" charset="0"/>
              </a:rPr>
              <a:t>végétale</a:t>
            </a:r>
            <a:endParaRPr lang="en-US" sz="3600" b="1" dirty="0">
              <a:latin typeface="Times New Roman" pitchFamily="18" charset="0"/>
              <a:cs typeface="Times New Roman" pitchFamily="18" charset="0"/>
            </a:endParaRPr>
          </a:p>
        </p:txBody>
      </p:sp>
      <p:sp>
        <p:nvSpPr>
          <p:cNvPr id="8" name="مربع نص 7"/>
          <p:cNvSpPr txBox="1"/>
          <p:nvPr/>
        </p:nvSpPr>
        <p:spPr>
          <a:xfrm>
            <a:off x="107504" y="6257707"/>
            <a:ext cx="3954942" cy="400110"/>
          </a:xfrm>
          <a:prstGeom prst="rect">
            <a:avLst/>
          </a:prstGeom>
          <a:noFill/>
        </p:spPr>
        <p:txBody>
          <a:bodyPr wrap="square" rtlCol="1">
            <a:spAutoFit/>
          </a:bodyPr>
          <a:lstStyle/>
          <a:p>
            <a:pPr algn="ctr"/>
            <a:r>
              <a:rPr lang="ar-SA" sz="2000" b="1" dirty="0"/>
              <a:t>من إعداد: د. شمسه أحمد </a:t>
            </a:r>
            <a:r>
              <a:rPr lang="ar-SA" sz="2000" b="1" dirty="0" smtClean="0"/>
              <a:t>الخليفة</a:t>
            </a:r>
            <a:endParaRPr lang="en-US" sz="2000" b="1" dirty="0"/>
          </a:p>
        </p:txBody>
      </p:sp>
      <p:pic>
        <p:nvPicPr>
          <p:cNvPr id="9" name="صورة 8"/>
          <p:cNvPicPr/>
          <p:nvPr/>
        </p:nvPicPr>
        <p:blipFill>
          <a:blip r:embed="rId2" cstate="print">
            <a:extLst>
              <a:ext uri="{28A0092B-C50C-407E-A947-70E740481C1C}">
                <a14:useLocalDpi xmlns:a14="http://schemas.microsoft.com/office/drawing/2010/main" val="0"/>
              </a:ext>
            </a:extLst>
          </a:blip>
          <a:stretch>
            <a:fillRect/>
          </a:stretch>
        </p:blipFill>
        <p:spPr>
          <a:xfrm>
            <a:off x="7884368" y="54978"/>
            <a:ext cx="1256337" cy="1247238"/>
          </a:xfrm>
          <a:prstGeom prst="rect">
            <a:avLst/>
          </a:prstGeom>
        </p:spPr>
      </p:pic>
    </p:spTree>
    <p:extLst>
      <p:ext uri="{BB962C8B-B14F-4D97-AF65-F5344CB8AC3E}">
        <p14:creationId xmlns:p14="http://schemas.microsoft.com/office/powerpoint/2010/main" val="2416828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a:xfrm>
            <a:off x="457200" y="5373216"/>
            <a:ext cx="8229600" cy="752947"/>
          </a:xfrm>
        </p:spPr>
        <p:txBody>
          <a:bodyPr/>
          <a:lstStyle/>
          <a:p>
            <a:pPr algn="ctr"/>
            <a:r>
              <a:rPr lang="ar-DZ" dirty="0" smtClean="0">
                <a:hlinkClick r:id="rId2" action="ppaction://hlinkfile"/>
              </a:rPr>
              <a:t>الفيديو</a:t>
            </a:r>
            <a:endParaRPr lang="ar-SA" dirty="0"/>
          </a:p>
        </p:txBody>
      </p:sp>
      <p:pic>
        <p:nvPicPr>
          <p:cNvPr id="5" name="Picture 2" descr="http://www.bioelectrochemical-soc.org/img/electroporation-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499" y="404663"/>
            <a:ext cx="9117501" cy="4711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775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DZ" b="1" dirty="0" smtClean="0">
                <a:solidFill>
                  <a:srgbClr val="FF0000"/>
                </a:solidFill>
              </a:rPr>
              <a:t>طريقة القذف المدفعي الدقيق</a:t>
            </a:r>
            <a:br>
              <a:rPr lang="ar-DZ" b="1" dirty="0" smtClean="0">
                <a:solidFill>
                  <a:srgbClr val="FF0000"/>
                </a:solidFill>
              </a:rPr>
            </a:br>
            <a:r>
              <a:rPr lang="en-GB" b="1" dirty="0" err="1" smtClean="0">
                <a:solidFill>
                  <a:srgbClr val="FF0000"/>
                </a:solidFill>
              </a:rPr>
              <a:t>Microprojectile</a:t>
            </a:r>
            <a:r>
              <a:rPr lang="en-GB" b="1" dirty="0" smtClean="0">
                <a:solidFill>
                  <a:srgbClr val="FF0000"/>
                </a:solidFill>
              </a:rPr>
              <a:t> </a:t>
            </a:r>
            <a:r>
              <a:rPr lang="en-GB" b="1" dirty="0">
                <a:solidFill>
                  <a:srgbClr val="FF0000"/>
                </a:solidFill>
              </a:rPr>
              <a:t>Bombardment</a:t>
            </a:r>
            <a:endParaRPr lang="ar-SA" b="1" dirty="0">
              <a:solidFill>
                <a:srgbClr val="FF0000"/>
              </a:solidFill>
            </a:endParaRPr>
          </a:p>
        </p:txBody>
      </p:sp>
      <p:sp>
        <p:nvSpPr>
          <p:cNvPr id="3" name="عنصر نائب للمحتوى 2"/>
          <p:cNvSpPr>
            <a:spLocks noGrp="1"/>
          </p:cNvSpPr>
          <p:nvPr>
            <p:ph idx="1"/>
          </p:nvPr>
        </p:nvSpPr>
        <p:spPr>
          <a:xfrm>
            <a:off x="0" y="1600200"/>
            <a:ext cx="9144000" cy="5257800"/>
          </a:xfrm>
        </p:spPr>
        <p:txBody>
          <a:bodyPr/>
          <a:lstStyle/>
          <a:p>
            <a:pPr algn="just"/>
            <a:r>
              <a:rPr lang="ar-EG" dirty="0"/>
              <a:t>وتعتمد هذه الطريقة </a:t>
            </a:r>
            <a:r>
              <a:rPr lang="ar-DZ" dirty="0" smtClean="0"/>
              <a:t>على</a:t>
            </a:r>
            <a:r>
              <a:rPr lang="ar-EG" dirty="0" smtClean="0"/>
              <a:t> </a:t>
            </a:r>
            <a:r>
              <a:rPr lang="ar-EG" dirty="0"/>
              <a:t>الدفع السريع للجينات المرغوبة الي داخل الخلايا أو الأنسجة باستعمال بندقية العامل الوراثي أو </a:t>
            </a:r>
            <a:r>
              <a:rPr lang="en-US" dirty="0"/>
              <a:t> Genetic particle gun </a:t>
            </a:r>
            <a:r>
              <a:rPr lang="ar-EG" dirty="0"/>
              <a:t> ، وفيها تستخدم جزيئات دقيقة ( 0.3 – 0.5 ميكرون ) من معدن </a:t>
            </a:r>
            <a:r>
              <a:rPr lang="ar-EG" dirty="0" err="1"/>
              <a:t>التنجستين</a:t>
            </a:r>
            <a:r>
              <a:rPr lang="ar-EG" dirty="0"/>
              <a:t> أو الذهب وتكون </a:t>
            </a:r>
            <a:r>
              <a:rPr lang="ar-EG" dirty="0" err="1"/>
              <a:t>مغطأة</a:t>
            </a:r>
            <a:r>
              <a:rPr lang="ar-EG" dirty="0"/>
              <a:t> بالحامض النووي ويتم دفع هذه الجزيئات </a:t>
            </a:r>
            <a:r>
              <a:rPr lang="en-US" dirty="0"/>
              <a:t>micro projectiles </a:t>
            </a:r>
            <a:r>
              <a:rPr lang="ar-EG" dirty="0"/>
              <a:t> الي داخل الخلية حيث تثقب وتخترق الجدار الخلوي حيث تلتصق وتتكامل جزيئات الحامض النووي  </a:t>
            </a:r>
            <a:r>
              <a:rPr lang="en-US" dirty="0"/>
              <a:t>DNA</a:t>
            </a:r>
            <a:r>
              <a:rPr lang="ar-EG" dirty="0"/>
              <a:t> مع الجينوم النووي للنبات </a:t>
            </a:r>
            <a:r>
              <a:rPr lang="ar-EG" dirty="0" smtClean="0"/>
              <a:t>.</a:t>
            </a:r>
            <a:endParaRPr lang="en-US" dirty="0"/>
          </a:p>
        </p:txBody>
      </p:sp>
    </p:spTree>
    <p:extLst>
      <p:ext uri="{BB962C8B-B14F-4D97-AF65-F5344CB8AC3E}">
        <p14:creationId xmlns:p14="http://schemas.microsoft.com/office/powerpoint/2010/main" val="32084781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7175" y="736600"/>
            <a:ext cx="8005763" cy="5846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187109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4788"/>
            <a:ext cx="9144000" cy="6448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213765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116632"/>
            <a:ext cx="7290738" cy="66742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884726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62" name="Picture 6" descr="https://www.intechopen.com/source/html/44174/media/image2_w.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692696"/>
            <a:ext cx="7620000" cy="50768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35780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www.bio-rad.com/webroot/web/images/lsr/products/gene_transfer_rnai/product_detail/global/lsr_gene_gu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5090" y="0"/>
            <a:ext cx="4047828" cy="2600946"/>
          </a:xfrm>
          <a:prstGeom prst="rect">
            <a:avLst/>
          </a:prstGeom>
          <a:noFill/>
          <a:extLst>
            <a:ext uri="{909E8E84-426E-40DD-AFC4-6F175D3DCCD1}">
              <a14:hiddenFill xmlns:a14="http://schemas.microsoft.com/office/drawing/2010/main">
                <a:solidFill>
                  <a:srgbClr val="FFFFFF"/>
                </a:solidFill>
              </a14:hiddenFill>
            </a:ext>
          </a:extLst>
        </p:spPr>
      </p:pic>
      <p:pic>
        <p:nvPicPr>
          <p:cNvPr id="23554" name="Picture 2" descr="http://science.marshall.edu/harrison/images/gene%20gu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29664" y="647945"/>
            <a:ext cx="7114336" cy="62576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87109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1520" y="1556792"/>
            <a:ext cx="8686800" cy="2736304"/>
          </a:xfrm>
        </p:spPr>
        <p:txBody>
          <a:bodyPr>
            <a:normAutofit/>
          </a:bodyPr>
          <a:lstStyle/>
          <a:p>
            <a:r>
              <a:rPr lang="ar-DZ" sz="7200" b="1" dirty="0" smtClean="0">
                <a:solidFill>
                  <a:srgbClr val="FF0000"/>
                </a:solidFill>
              </a:rPr>
              <a:t>الطرق المباشرة لنقل الجينات</a:t>
            </a:r>
            <a:endParaRPr lang="ar-SA" sz="7200" b="1" dirty="0">
              <a:solidFill>
                <a:srgbClr val="FF0000"/>
              </a:solidFill>
            </a:endParaRPr>
          </a:p>
        </p:txBody>
      </p:sp>
    </p:spTree>
    <p:extLst>
      <p:ext uri="{BB962C8B-B14F-4D97-AF65-F5344CB8AC3E}">
        <p14:creationId xmlns:p14="http://schemas.microsoft.com/office/powerpoint/2010/main" val="648808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rmAutofit/>
          </a:bodyPr>
          <a:lstStyle/>
          <a:p>
            <a:pPr algn="just"/>
            <a:r>
              <a:rPr lang="ar-DZ" sz="3600" dirty="0" smtClean="0"/>
              <a:t>نظرا لوجود عدة محاصيل غير قابلة </a:t>
            </a:r>
            <a:r>
              <a:rPr lang="ar-DZ" sz="3600" dirty="0" err="1" smtClean="0"/>
              <a:t>للاصابة</a:t>
            </a:r>
            <a:r>
              <a:rPr lang="ar-DZ" sz="3600" dirty="0" smtClean="0"/>
              <a:t> </a:t>
            </a:r>
            <a:r>
              <a:rPr lang="ar-DZ" sz="3600" dirty="0" err="1" smtClean="0"/>
              <a:t>بالاجرباكتريوم</a:t>
            </a:r>
            <a:r>
              <a:rPr lang="ar-DZ" sz="3600" dirty="0" smtClean="0"/>
              <a:t> مثل النجيليات وأيضا عدم قدرة بعض النباتات على تجدد نموها من </a:t>
            </a:r>
            <a:r>
              <a:rPr lang="ar-DZ" sz="3600" dirty="0" err="1" smtClean="0"/>
              <a:t>الكالس</a:t>
            </a:r>
            <a:r>
              <a:rPr lang="ar-DZ" sz="3600" dirty="0" smtClean="0"/>
              <a:t> </a:t>
            </a:r>
            <a:r>
              <a:rPr lang="fr-FR" sz="3600" dirty="0" err="1" smtClean="0"/>
              <a:t>Callus</a:t>
            </a:r>
            <a:r>
              <a:rPr lang="ar-DZ" sz="3600" dirty="0" smtClean="0"/>
              <a:t> المتحصل عليها من الخلايا المحولة وراثيا. فقد لجأ العلماء إلى توصيل الجينات المعنية بعملية التحول الوراثي إلى الخلايا القادرة على النمو المباشر الطبيعي عن طريق النقل المباشر حيث يتم ادخال الـ </a:t>
            </a:r>
            <a:r>
              <a:rPr lang="fr-FR" sz="3600" dirty="0" smtClean="0"/>
              <a:t>DNA</a:t>
            </a:r>
            <a:r>
              <a:rPr lang="ar-DZ" sz="3600" dirty="0" smtClean="0"/>
              <a:t> في الخلايا المعنية إما بامتصاص الخلايا له مباشرة وإما من خلال طرق فيزيائية وكيميائية معينة.</a:t>
            </a:r>
            <a:endParaRPr lang="ar-SA" sz="3600" dirty="0"/>
          </a:p>
        </p:txBody>
      </p:sp>
    </p:spTree>
    <p:extLst>
      <p:ext uri="{BB962C8B-B14F-4D97-AF65-F5344CB8AC3E}">
        <p14:creationId xmlns:p14="http://schemas.microsoft.com/office/powerpoint/2010/main" val="2172578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62" y="0"/>
            <a:ext cx="9144000" cy="1143000"/>
          </a:xfrm>
        </p:spPr>
        <p:txBody>
          <a:bodyPr>
            <a:noAutofit/>
          </a:bodyPr>
          <a:lstStyle/>
          <a:p>
            <a:r>
              <a:rPr lang="ar-DZ" b="1" dirty="0">
                <a:solidFill>
                  <a:srgbClr val="FF0000"/>
                </a:solidFill>
              </a:rPr>
              <a:t>حصول </a:t>
            </a:r>
            <a:r>
              <a:rPr lang="ar-DZ" b="1" dirty="0" err="1">
                <a:solidFill>
                  <a:srgbClr val="FF0000"/>
                </a:solidFill>
              </a:rPr>
              <a:t>البروتوبلاست</a:t>
            </a:r>
            <a:r>
              <a:rPr lang="ar-DZ" b="1" dirty="0">
                <a:solidFill>
                  <a:srgbClr val="FF0000"/>
                </a:solidFill>
              </a:rPr>
              <a:t> على </a:t>
            </a:r>
            <a:r>
              <a:rPr lang="fr-FR" b="1" dirty="0">
                <a:solidFill>
                  <a:srgbClr val="FF0000"/>
                </a:solidFill>
              </a:rPr>
              <a:t>DNA</a:t>
            </a:r>
            <a:r>
              <a:rPr lang="ar-DZ" b="1" dirty="0">
                <a:solidFill>
                  <a:srgbClr val="FF0000"/>
                </a:solidFill>
              </a:rPr>
              <a:t> بطريقة كيميائية</a:t>
            </a:r>
            <a:endParaRPr lang="ar-SA" b="1" dirty="0">
              <a:solidFill>
                <a:srgbClr val="FF0000"/>
              </a:solidFill>
            </a:endParaRPr>
          </a:p>
        </p:txBody>
      </p:sp>
      <p:sp>
        <p:nvSpPr>
          <p:cNvPr id="3" name="عنصر نائب للمحتوى 2"/>
          <p:cNvSpPr>
            <a:spLocks noGrp="1"/>
          </p:cNvSpPr>
          <p:nvPr>
            <p:ph idx="1"/>
          </p:nvPr>
        </p:nvSpPr>
        <p:spPr>
          <a:xfrm>
            <a:off x="0" y="980728"/>
            <a:ext cx="9144000" cy="5877272"/>
          </a:xfrm>
        </p:spPr>
        <p:txBody>
          <a:bodyPr>
            <a:noAutofit/>
          </a:bodyPr>
          <a:lstStyle/>
          <a:p>
            <a:pPr algn="just"/>
            <a:r>
              <a:rPr lang="ar-DZ" sz="3400" dirty="0" smtClean="0"/>
              <a:t>وفيها يتم خلط </a:t>
            </a:r>
            <a:r>
              <a:rPr lang="fr-FR" sz="3400" dirty="0" err="1" smtClean="0"/>
              <a:t>Plasmid</a:t>
            </a:r>
            <a:r>
              <a:rPr lang="fr-FR" sz="3400" dirty="0" smtClean="0"/>
              <a:t> DNA</a:t>
            </a:r>
            <a:r>
              <a:rPr lang="ar-DZ" sz="3400" dirty="0" smtClean="0"/>
              <a:t> أي الناقل </a:t>
            </a:r>
            <a:r>
              <a:rPr lang="fr-FR" sz="3400" dirty="0" err="1" smtClean="0"/>
              <a:t>Vector</a:t>
            </a:r>
            <a:r>
              <a:rPr lang="ar-DZ" sz="3400" dirty="0"/>
              <a:t> </a:t>
            </a:r>
            <a:r>
              <a:rPr lang="ar-DZ" sz="3400" dirty="0" smtClean="0"/>
              <a:t>مع </a:t>
            </a:r>
            <a:r>
              <a:rPr lang="ar-DZ" sz="3400" dirty="0" err="1" smtClean="0"/>
              <a:t>بروتوبلاستات</a:t>
            </a:r>
            <a:r>
              <a:rPr lang="ar-DZ" sz="3400" dirty="0" smtClean="0"/>
              <a:t> النبات المرغوب في تحويله وراثيا في وجود </a:t>
            </a:r>
            <a:r>
              <a:rPr lang="ar-DZ" sz="3400" dirty="0" err="1" smtClean="0"/>
              <a:t>البوليثيلين</a:t>
            </a:r>
            <a:r>
              <a:rPr lang="ar-DZ" sz="3400" dirty="0" smtClean="0"/>
              <a:t> </a:t>
            </a:r>
            <a:r>
              <a:rPr lang="ar-DZ" sz="3400" dirty="0" err="1" smtClean="0"/>
              <a:t>جليكول</a:t>
            </a:r>
            <a:r>
              <a:rPr lang="ar-DZ" sz="3400" dirty="0" smtClean="0"/>
              <a:t> </a:t>
            </a:r>
            <a:r>
              <a:rPr lang="fr-FR" sz="3400" dirty="0" smtClean="0">
                <a:solidFill>
                  <a:srgbClr val="FF0000"/>
                </a:solidFill>
              </a:rPr>
              <a:t>PEG</a:t>
            </a:r>
            <a:r>
              <a:rPr lang="ar-DZ" sz="3400" dirty="0" smtClean="0">
                <a:solidFill>
                  <a:srgbClr val="FF0000"/>
                </a:solidFill>
              </a:rPr>
              <a:t> </a:t>
            </a:r>
            <a:r>
              <a:rPr lang="ar-DZ" sz="3400" dirty="0" smtClean="0"/>
              <a:t>و كحول البولي فينيل </a:t>
            </a:r>
            <a:r>
              <a:rPr lang="fr-FR" sz="3400" dirty="0" err="1" smtClean="0"/>
              <a:t>Polyvinyl</a:t>
            </a:r>
            <a:r>
              <a:rPr lang="fr-FR" sz="3400" dirty="0" smtClean="0"/>
              <a:t> </a:t>
            </a:r>
            <a:r>
              <a:rPr lang="fr-FR" sz="3400" dirty="0" err="1" smtClean="0"/>
              <a:t>alcohol</a:t>
            </a:r>
            <a:r>
              <a:rPr lang="ar-DZ" sz="3400" dirty="0" smtClean="0"/>
              <a:t>، وفوسفات الكالسيوم التي تحفز التقاط </a:t>
            </a:r>
            <a:r>
              <a:rPr lang="ar-DZ" sz="3400" dirty="0" err="1" smtClean="0"/>
              <a:t>البروتوبلاست</a:t>
            </a:r>
            <a:r>
              <a:rPr lang="ar-DZ" sz="3400" dirty="0" smtClean="0"/>
              <a:t> لـ </a:t>
            </a:r>
            <a:r>
              <a:rPr lang="fr-FR" sz="3400" dirty="0" smtClean="0"/>
              <a:t>DNA</a:t>
            </a:r>
            <a:r>
              <a:rPr lang="ar-DZ" sz="3400" dirty="0" smtClean="0"/>
              <a:t>، وبعد نحو 15-20 دقيقة من </a:t>
            </a:r>
            <a:r>
              <a:rPr lang="ar-DZ" sz="3400" dirty="0" err="1" smtClean="0"/>
              <a:t>التحضين</a:t>
            </a:r>
            <a:r>
              <a:rPr lang="ar-DZ" sz="3400" dirty="0" smtClean="0"/>
              <a:t> يزرع </a:t>
            </a:r>
            <a:r>
              <a:rPr lang="ar-DZ" sz="3400" dirty="0" err="1" smtClean="0"/>
              <a:t>البروتوبلاست</a:t>
            </a:r>
            <a:r>
              <a:rPr lang="ar-DZ" sz="3400" dirty="0" smtClean="0"/>
              <a:t> في وجود عامل انتخابي مناسب حيث تجدد </a:t>
            </a:r>
            <a:r>
              <a:rPr lang="ar-DZ" sz="3400" dirty="0" err="1" smtClean="0"/>
              <a:t>البروتوبلاست</a:t>
            </a:r>
            <a:r>
              <a:rPr lang="ar-DZ" sz="3400" dirty="0" smtClean="0"/>
              <a:t> المحولة وراثيا –فقط- نموها.</a:t>
            </a:r>
          </a:p>
          <a:p>
            <a:pPr algn="just"/>
            <a:r>
              <a:rPr lang="ar-DZ" sz="3400" dirty="0" smtClean="0"/>
              <a:t>يعتمد نجاح هذه الطريقة على قدرة </a:t>
            </a:r>
            <a:r>
              <a:rPr lang="ar-DZ" sz="3400" dirty="0" err="1" smtClean="0"/>
              <a:t>البروتوبلاست</a:t>
            </a:r>
            <a:r>
              <a:rPr lang="ar-DZ" sz="3400" dirty="0" smtClean="0"/>
              <a:t> على تجديد النمو منه، وقد نجحت مع كل من </a:t>
            </a:r>
            <a:r>
              <a:rPr lang="ar-DZ" sz="3400" dirty="0" err="1" smtClean="0"/>
              <a:t>الصيبيات</a:t>
            </a:r>
            <a:r>
              <a:rPr lang="ar-DZ" sz="3400" dirty="0" smtClean="0"/>
              <a:t>، الفراولة، الخس، الأرز، القمح والذرة.</a:t>
            </a:r>
            <a:endParaRPr lang="ar-SA" sz="3400" dirty="0"/>
          </a:p>
        </p:txBody>
      </p:sp>
    </p:spTree>
    <p:extLst>
      <p:ext uri="{BB962C8B-B14F-4D97-AF65-F5344CB8AC3E}">
        <p14:creationId xmlns:p14="http://schemas.microsoft.com/office/powerpoint/2010/main" val="20916966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8400"/>
            <a:ext cx="8229600" cy="900320"/>
          </a:xfrm>
        </p:spPr>
        <p:txBody>
          <a:bodyPr>
            <a:normAutofit/>
          </a:bodyPr>
          <a:lstStyle/>
          <a:p>
            <a:pPr lvl="0"/>
            <a:r>
              <a:rPr lang="ar-EG" b="1" dirty="0">
                <a:solidFill>
                  <a:srgbClr val="FF0000"/>
                </a:solidFill>
              </a:rPr>
              <a:t>طريقة الحقن الدقيق </a:t>
            </a:r>
            <a:r>
              <a:rPr lang="en-US" b="1" dirty="0">
                <a:solidFill>
                  <a:srgbClr val="FF0000"/>
                </a:solidFill>
              </a:rPr>
              <a:t>Microinjection </a:t>
            </a:r>
            <a:endParaRPr lang="ar-SA" dirty="0">
              <a:solidFill>
                <a:srgbClr val="FF0000"/>
              </a:solidFill>
            </a:endParaRPr>
          </a:p>
        </p:txBody>
      </p:sp>
      <p:sp>
        <p:nvSpPr>
          <p:cNvPr id="3" name="عنصر نائب للمحتوى 2"/>
          <p:cNvSpPr>
            <a:spLocks noGrp="1"/>
          </p:cNvSpPr>
          <p:nvPr>
            <p:ph idx="1"/>
          </p:nvPr>
        </p:nvSpPr>
        <p:spPr>
          <a:xfrm>
            <a:off x="0" y="1033311"/>
            <a:ext cx="9144000" cy="5832648"/>
          </a:xfrm>
        </p:spPr>
        <p:txBody>
          <a:bodyPr>
            <a:normAutofit/>
          </a:bodyPr>
          <a:lstStyle/>
          <a:p>
            <a:pPr marL="0" indent="0" algn="just">
              <a:buNone/>
            </a:pPr>
            <a:r>
              <a:rPr lang="ar-EG" dirty="0"/>
              <a:t>وهى طريقه مباشره لحقن </a:t>
            </a:r>
            <a:r>
              <a:rPr lang="ar-EG" dirty="0" smtClean="0"/>
              <a:t>ال</a:t>
            </a:r>
            <a:r>
              <a:rPr lang="ar-DZ" dirty="0" smtClean="0"/>
              <a:t>ـ </a:t>
            </a:r>
            <a:r>
              <a:rPr lang="en-US" dirty="0" smtClean="0"/>
              <a:t> </a:t>
            </a:r>
            <a:r>
              <a:rPr lang="en-US" dirty="0"/>
              <a:t>DNA</a:t>
            </a:r>
            <a:r>
              <a:rPr lang="ar-EG" dirty="0"/>
              <a:t>داخل نواه </a:t>
            </a:r>
            <a:r>
              <a:rPr lang="ar-EG" dirty="0" smtClean="0"/>
              <a:t>الخلية </a:t>
            </a:r>
            <a:r>
              <a:rPr lang="ar-EG" dirty="0"/>
              <a:t>وتستعمل فيها اجهزه خاصه </a:t>
            </a:r>
            <a:r>
              <a:rPr lang="ar-EG" dirty="0" smtClean="0"/>
              <a:t>يطل</a:t>
            </a:r>
            <a:r>
              <a:rPr lang="ar-DZ" dirty="0" smtClean="0"/>
              <a:t>ق</a:t>
            </a:r>
            <a:r>
              <a:rPr lang="ar-EG" dirty="0" smtClean="0"/>
              <a:t> </a:t>
            </a:r>
            <a:r>
              <a:rPr lang="ar-EG" dirty="0"/>
              <a:t>عليها اجهزه التداول </a:t>
            </a:r>
            <a:r>
              <a:rPr lang="ar-EG" dirty="0" smtClean="0"/>
              <a:t>الدقيقة</a:t>
            </a:r>
            <a:r>
              <a:rPr lang="ar-DZ" dirty="0" smtClean="0"/>
              <a:t> </a:t>
            </a:r>
            <a:r>
              <a:rPr lang="ar-EG" dirty="0" smtClean="0"/>
              <a:t>(</a:t>
            </a:r>
            <a:r>
              <a:rPr lang="en-US" dirty="0"/>
              <a:t>Micromanipulators</a:t>
            </a:r>
            <a:r>
              <a:rPr lang="ar-EG" dirty="0"/>
              <a:t>) حيث يتم تثبيت </a:t>
            </a:r>
            <a:r>
              <a:rPr lang="ar-EG" dirty="0" smtClean="0"/>
              <a:t>الخلية </a:t>
            </a:r>
            <a:r>
              <a:rPr lang="ar-EG" dirty="0"/>
              <a:t>المراد حقن </a:t>
            </a:r>
            <a:r>
              <a:rPr lang="ar-EG" dirty="0" smtClean="0"/>
              <a:t>ال</a:t>
            </a:r>
            <a:r>
              <a:rPr lang="ar-DZ" dirty="0" smtClean="0"/>
              <a:t>ـ</a:t>
            </a:r>
            <a:r>
              <a:rPr lang="ar-EG" dirty="0" smtClean="0"/>
              <a:t>  </a:t>
            </a:r>
            <a:r>
              <a:rPr lang="en-US" dirty="0" smtClean="0"/>
              <a:t>DNA</a:t>
            </a:r>
            <a:r>
              <a:rPr lang="ar-DZ" dirty="0" smtClean="0"/>
              <a:t> </a:t>
            </a:r>
            <a:r>
              <a:rPr lang="ar-EG" dirty="0" smtClean="0"/>
              <a:t>داخل </a:t>
            </a:r>
            <a:r>
              <a:rPr lang="ar-EG" dirty="0"/>
              <a:t>نواتها </a:t>
            </a:r>
            <a:r>
              <a:rPr lang="ar-EG" dirty="0" smtClean="0"/>
              <a:t>بالاستعانة بأنبوبه </a:t>
            </a:r>
            <a:r>
              <a:rPr lang="ar-EG" dirty="0"/>
              <a:t>زجاجيه دقيقه يتم الاقتراب </a:t>
            </a:r>
            <a:r>
              <a:rPr lang="ar-DZ" dirty="0" smtClean="0"/>
              <a:t>من </a:t>
            </a:r>
            <a:r>
              <a:rPr lang="ar-EG" dirty="0" smtClean="0"/>
              <a:t>مقدمتها </a:t>
            </a:r>
            <a:r>
              <a:rPr lang="ar-EG" dirty="0"/>
              <a:t>نحو </a:t>
            </a:r>
            <a:r>
              <a:rPr lang="ar-EG" dirty="0" smtClean="0"/>
              <a:t>الخلية </a:t>
            </a:r>
            <a:r>
              <a:rPr lang="ar-EG" dirty="0"/>
              <a:t>مع احداث تفريغ (</a:t>
            </a:r>
            <a:r>
              <a:rPr lang="en-US" dirty="0"/>
              <a:t>Suction</a:t>
            </a:r>
            <a:r>
              <a:rPr lang="ar-EG" dirty="0"/>
              <a:t>) من الجانب الآخر </a:t>
            </a:r>
            <a:r>
              <a:rPr lang="ar-EG" dirty="0" smtClean="0"/>
              <a:t>للأنبوبة </a:t>
            </a:r>
            <a:r>
              <a:rPr lang="ar-EG" dirty="0"/>
              <a:t>فتندفع </a:t>
            </a:r>
            <a:r>
              <a:rPr lang="ar-EG" dirty="0" smtClean="0"/>
              <a:t>الخلية </a:t>
            </a:r>
            <a:r>
              <a:rPr lang="ar-EG" dirty="0"/>
              <a:t>نحو الطرف وتصبح </a:t>
            </a:r>
            <a:r>
              <a:rPr lang="ar-EG" dirty="0" smtClean="0"/>
              <a:t>في </a:t>
            </a:r>
            <a:r>
              <a:rPr lang="ar-EG" dirty="0"/>
              <a:t>وضع مقيد. هنا يتم حقن </a:t>
            </a:r>
            <a:r>
              <a:rPr lang="ar-EG" dirty="0" smtClean="0"/>
              <a:t>ال</a:t>
            </a:r>
            <a:r>
              <a:rPr lang="ar-DZ" dirty="0" smtClean="0"/>
              <a:t>ـ</a:t>
            </a:r>
            <a:r>
              <a:rPr lang="ar-EG" dirty="0" smtClean="0"/>
              <a:t> </a:t>
            </a:r>
            <a:r>
              <a:rPr lang="en-US" dirty="0"/>
              <a:t>DNA</a:t>
            </a:r>
            <a:r>
              <a:rPr lang="ar-EG" dirty="0"/>
              <a:t>بواسطه انبوبه زجاجيه اخرى دقيقه جدا بدفعها عبر الغشاء </a:t>
            </a:r>
            <a:r>
              <a:rPr lang="ar-EG" dirty="0" smtClean="0"/>
              <a:t>البلازمي للخلية </a:t>
            </a:r>
            <a:r>
              <a:rPr lang="ar-EG" dirty="0"/>
              <a:t>فتثقبه دون الاضرار به وتعبر مقدمتها السيتوبلازم لتصل الى النواه حيث يتم </a:t>
            </a:r>
            <a:r>
              <a:rPr lang="ar-EG" dirty="0" smtClean="0"/>
              <a:t>د</a:t>
            </a:r>
            <a:r>
              <a:rPr lang="ar-DZ" dirty="0" smtClean="0"/>
              <a:t>ف</a:t>
            </a:r>
            <a:r>
              <a:rPr lang="ar-EG" dirty="0" smtClean="0"/>
              <a:t>ع </a:t>
            </a:r>
            <a:r>
              <a:rPr lang="ar-EG" dirty="0"/>
              <a:t>ما تحتويه من قطع </a:t>
            </a:r>
            <a:r>
              <a:rPr lang="ar-EG" dirty="0" smtClean="0"/>
              <a:t>ال</a:t>
            </a:r>
            <a:r>
              <a:rPr lang="ar-DZ" dirty="0" smtClean="0"/>
              <a:t>ـ</a:t>
            </a:r>
            <a:r>
              <a:rPr lang="ar-EG" dirty="0" smtClean="0"/>
              <a:t> </a:t>
            </a:r>
            <a:r>
              <a:rPr lang="en-US" dirty="0"/>
              <a:t>DNA</a:t>
            </a:r>
            <a:r>
              <a:rPr lang="ar-EG" dirty="0"/>
              <a:t> </a:t>
            </a:r>
            <a:r>
              <a:rPr lang="ar-SA" dirty="0" smtClean="0"/>
              <a:t>وتعتبر </a:t>
            </a:r>
            <a:r>
              <a:rPr lang="ar-SA" dirty="0"/>
              <a:t>أكثر الطرق دقة في نقل </a:t>
            </a:r>
            <a:r>
              <a:rPr lang="ar-SA" dirty="0" smtClean="0"/>
              <a:t>ال</a:t>
            </a:r>
            <a:r>
              <a:rPr lang="ar-DZ" dirty="0" smtClean="0"/>
              <a:t>ـ </a:t>
            </a:r>
            <a:r>
              <a:rPr lang="en-US" dirty="0"/>
              <a:t>DNA</a:t>
            </a:r>
            <a:r>
              <a:rPr lang="ar-SA" dirty="0" smtClean="0"/>
              <a:t> </a:t>
            </a:r>
            <a:r>
              <a:rPr lang="ar-SA" dirty="0"/>
              <a:t>لخلايا </a:t>
            </a:r>
            <a:r>
              <a:rPr lang="ar-SA" dirty="0" smtClean="0"/>
              <a:t>معينة</a:t>
            </a:r>
            <a:r>
              <a:rPr lang="ar-DZ" dirty="0" smtClean="0"/>
              <a:t>. </a:t>
            </a:r>
            <a:r>
              <a:rPr lang="ar-SA" dirty="0" smtClean="0"/>
              <a:t>واستخدمت </a:t>
            </a:r>
            <a:r>
              <a:rPr lang="ar-SA" dirty="0"/>
              <a:t>طريقة </a:t>
            </a:r>
            <a:r>
              <a:rPr lang="ar-SA" dirty="0" smtClean="0"/>
              <a:t>الحقن </a:t>
            </a:r>
            <a:r>
              <a:rPr lang="ar-SA" dirty="0"/>
              <a:t>الدقيق بنجاح مع الخلايا </a:t>
            </a:r>
            <a:r>
              <a:rPr lang="ar-SA" dirty="0" err="1" smtClean="0"/>
              <a:t>والبروتوبلاست</a:t>
            </a:r>
            <a:r>
              <a:rPr lang="ar-SA" dirty="0" smtClean="0"/>
              <a:t> </a:t>
            </a:r>
            <a:r>
              <a:rPr lang="ar-SA" dirty="0"/>
              <a:t>من الدخان </a:t>
            </a:r>
            <a:r>
              <a:rPr lang="ar-SA" dirty="0" smtClean="0"/>
              <a:t>والبرسيم</a:t>
            </a:r>
            <a:r>
              <a:rPr lang="ar-DZ" dirty="0" smtClean="0"/>
              <a:t>...</a:t>
            </a:r>
            <a:endParaRPr lang="ar-SA" dirty="0"/>
          </a:p>
        </p:txBody>
      </p:sp>
    </p:spTree>
    <p:extLst>
      <p:ext uri="{BB962C8B-B14F-4D97-AF65-F5344CB8AC3E}">
        <p14:creationId xmlns:p14="http://schemas.microsoft.com/office/powerpoint/2010/main" val="205777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endParaRPr lang="ar-SA"/>
          </a:p>
        </p:txBody>
      </p:sp>
      <p:pic>
        <p:nvPicPr>
          <p:cNvPr id="14338" name="Picture 2" descr="https://upload.wikimedia.org/wikipedia/commons/thumb/0/04/Microinjection_of_a_human_egg.svg/220px-Microinjection_of_a_human_egg.sv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15506"/>
            <a:ext cx="7416824" cy="68099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36091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a:xfrm>
            <a:off x="323528" y="6021288"/>
            <a:ext cx="8229600" cy="680939"/>
          </a:xfrm>
        </p:spPr>
        <p:txBody>
          <a:bodyPr/>
          <a:lstStyle/>
          <a:p>
            <a:pPr algn="ctr"/>
            <a:r>
              <a:rPr lang="ar-DZ" dirty="0" smtClean="0">
                <a:hlinkClick r:id="rId2" action="ppaction://hlinkfile"/>
              </a:rPr>
              <a:t>الفيديو</a:t>
            </a:r>
            <a:endParaRPr lang="ar-SA" dirty="0"/>
          </a:p>
        </p:txBody>
      </p:sp>
      <p:pic>
        <p:nvPicPr>
          <p:cNvPr id="15362" name="Picture 2" descr="http://www.clinicamargen.com/wp-content/uploads/2013/10/26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945" y="404664"/>
            <a:ext cx="9022523" cy="53591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12926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0"/>
            <a:ext cx="8208912" cy="1052736"/>
          </a:xfrm>
        </p:spPr>
        <p:txBody>
          <a:bodyPr>
            <a:normAutofit fontScale="90000"/>
          </a:bodyPr>
          <a:lstStyle/>
          <a:p>
            <a:pPr lvl="0"/>
            <a:r>
              <a:rPr lang="ar-EG" b="1" dirty="0">
                <a:solidFill>
                  <a:srgbClr val="FF0000"/>
                </a:solidFill>
              </a:rPr>
              <a:t>طريقه التثقيب </a:t>
            </a:r>
            <a:r>
              <a:rPr lang="ar-DZ" b="1" dirty="0" smtClean="0">
                <a:solidFill>
                  <a:srgbClr val="FF0000"/>
                </a:solidFill>
              </a:rPr>
              <a:t>الكهربائي </a:t>
            </a:r>
            <a:r>
              <a:rPr lang="en-US" b="1" dirty="0" smtClean="0">
                <a:solidFill>
                  <a:srgbClr val="FF0000"/>
                </a:solidFill>
              </a:rPr>
              <a:t>Electroporation</a:t>
            </a:r>
            <a:endParaRPr lang="ar-SA" dirty="0">
              <a:solidFill>
                <a:srgbClr val="FF0000"/>
              </a:solidFill>
            </a:endParaRPr>
          </a:p>
        </p:txBody>
      </p:sp>
      <p:sp>
        <p:nvSpPr>
          <p:cNvPr id="3" name="عنصر نائب للمحتوى 2"/>
          <p:cNvSpPr>
            <a:spLocks noGrp="1"/>
          </p:cNvSpPr>
          <p:nvPr>
            <p:ph idx="1"/>
          </p:nvPr>
        </p:nvSpPr>
        <p:spPr>
          <a:xfrm>
            <a:off x="0" y="836712"/>
            <a:ext cx="9144000" cy="6021288"/>
          </a:xfrm>
        </p:spPr>
        <p:txBody>
          <a:bodyPr>
            <a:noAutofit/>
          </a:bodyPr>
          <a:lstStyle/>
          <a:p>
            <a:pPr marL="0" indent="0" algn="just">
              <a:buNone/>
            </a:pPr>
            <a:r>
              <a:rPr lang="ar-EG" sz="3500" dirty="0" smtClean="0"/>
              <a:t>في </a:t>
            </a:r>
            <a:r>
              <a:rPr lang="ar-EG" sz="3500" dirty="0"/>
              <a:t>هذه </a:t>
            </a:r>
            <a:r>
              <a:rPr lang="ar-EG" sz="3500" dirty="0" smtClean="0"/>
              <a:t>الطريقة </a:t>
            </a:r>
            <a:r>
              <a:rPr lang="ar-EG" sz="3500" dirty="0"/>
              <a:t>يتم خلط قطع </a:t>
            </a:r>
            <a:r>
              <a:rPr lang="ar-EG" sz="3500" dirty="0" smtClean="0"/>
              <a:t>ال</a:t>
            </a:r>
            <a:r>
              <a:rPr lang="ar-DZ" sz="3500" dirty="0" smtClean="0"/>
              <a:t>ـ</a:t>
            </a:r>
            <a:r>
              <a:rPr lang="ar-EG" sz="3500" dirty="0" smtClean="0"/>
              <a:t> </a:t>
            </a:r>
            <a:r>
              <a:rPr lang="en-US" sz="3500" dirty="0"/>
              <a:t>DNA</a:t>
            </a:r>
            <a:r>
              <a:rPr lang="ar-EG" sz="3500" dirty="0"/>
              <a:t> مع الخلايا المراد ادخالها </a:t>
            </a:r>
            <a:r>
              <a:rPr lang="ar-EG" sz="3500" dirty="0" smtClean="0"/>
              <a:t>ال</a:t>
            </a:r>
            <a:r>
              <a:rPr lang="ar-DZ" sz="3500" dirty="0" smtClean="0"/>
              <a:t>ي</a:t>
            </a:r>
            <a:r>
              <a:rPr lang="ar-EG" sz="3500" dirty="0" smtClean="0"/>
              <a:t>ها </a:t>
            </a:r>
            <a:r>
              <a:rPr lang="ar-EG" sz="3500" dirty="0"/>
              <a:t>ثم تعرض الخلايا الى نبضات </a:t>
            </a:r>
            <a:r>
              <a:rPr lang="ar-EG" sz="3500" dirty="0" smtClean="0"/>
              <a:t>كهربائية </a:t>
            </a:r>
            <a:r>
              <a:rPr lang="ar-EG" sz="3500" dirty="0"/>
              <a:t>لفترات </a:t>
            </a:r>
            <a:r>
              <a:rPr lang="ar-EG" sz="3500" dirty="0" smtClean="0"/>
              <a:t>قصيره</a:t>
            </a:r>
            <a:r>
              <a:rPr lang="ar-DZ" sz="3500" dirty="0" smtClean="0"/>
              <a:t>.</a:t>
            </a:r>
            <a:endParaRPr lang="ar-DZ" sz="3500" dirty="0"/>
          </a:p>
          <a:p>
            <a:pPr marL="0" indent="0" algn="just">
              <a:buNone/>
            </a:pPr>
            <a:r>
              <a:rPr lang="ar-SA" sz="3500" dirty="0"/>
              <a:t>وتعتمد </a:t>
            </a:r>
            <a:r>
              <a:rPr lang="ar-DZ" sz="3500" dirty="0" smtClean="0"/>
              <a:t>ه</a:t>
            </a:r>
            <a:r>
              <a:rPr lang="ar-SA" sz="3500" dirty="0" smtClean="0"/>
              <a:t>ذه </a:t>
            </a:r>
            <a:r>
              <a:rPr lang="ar-SA" sz="3500" dirty="0"/>
              <a:t>الطريقة </a:t>
            </a:r>
            <a:r>
              <a:rPr lang="ar-SA" sz="3500" dirty="0" smtClean="0"/>
              <a:t>ع</a:t>
            </a:r>
            <a:r>
              <a:rPr lang="ar-DZ" sz="3500" dirty="0" smtClean="0"/>
              <a:t>ل</a:t>
            </a:r>
            <a:r>
              <a:rPr lang="ar-SA" sz="3500" dirty="0" smtClean="0"/>
              <a:t>ي </a:t>
            </a:r>
            <a:r>
              <a:rPr lang="ar-SA" sz="3500" dirty="0"/>
              <a:t>تحوير </a:t>
            </a:r>
            <a:r>
              <a:rPr lang="en-GB" sz="3500" dirty="0" smtClean="0"/>
              <a:t>Modification</a:t>
            </a:r>
            <a:r>
              <a:rPr lang="ar-DZ" sz="3500" dirty="0" smtClean="0"/>
              <a:t> </a:t>
            </a:r>
            <a:r>
              <a:rPr lang="ar-SA" sz="3500" dirty="0" smtClean="0"/>
              <a:t>تركيب </a:t>
            </a:r>
            <a:r>
              <a:rPr lang="ar-SA" sz="3500" dirty="0"/>
              <a:t>الأغشية </a:t>
            </a:r>
            <a:r>
              <a:rPr lang="ar-DZ" sz="3500" dirty="0" smtClean="0"/>
              <a:t>الخلوية </a:t>
            </a:r>
            <a:r>
              <a:rPr lang="ar-SA" sz="3500" dirty="0" err="1" smtClean="0"/>
              <a:t>ونفاذيت</a:t>
            </a:r>
            <a:r>
              <a:rPr lang="ar-DZ" sz="3500" dirty="0" smtClean="0"/>
              <a:t>ه</a:t>
            </a:r>
            <a:r>
              <a:rPr lang="ar-SA" sz="3500" dirty="0" smtClean="0"/>
              <a:t>ا </a:t>
            </a:r>
            <a:r>
              <a:rPr lang="ar-DZ" sz="3500" dirty="0" smtClean="0"/>
              <a:t>بالمعاملة </a:t>
            </a:r>
            <a:r>
              <a:rPr lang="ar-SA" sz="3500" dirty="0" smtClean="0"/>
              <a:t>بتيار</a:t>
            </a:r>
            <a:r>
              <a:rPr lang="ar-DZ" sz="3500" dirty="0" smtClean="0"/>
              <a:t> كهربائي.</a:t>
            </a:r>
            <a:r>
              <a:rPr lang="ar-SA" sz="3500" dirty="0"/>
              <a:t/>
            </a:r>
            <a:br>
              <a:rPr lang="ar-SA" sz="3500" dirty="0"/>
            </a:br>
            <a:r>
              <a:rPr lang="ar-SA" sz="3500" dirty="0" err="1" smtClean="0"/>
              <a:t>فمعام</a:t>
            </a:r>
            <a:r>
              <a:rPr lang="ar-DZ" sz="3500" dirty="0" smtClean="0"/>
              <a:t>ل</a:t>
            </a:r>
            <a:r>
              <a:rPr lang="ar-SA" sz="3500" dirty="0" smtClean="0"/>
              <a:t>ة </a:t>
            </a:r>
            <a:r>
              <a:rPr lang="ar-SA" sz="3500" dirty="0" err="1" smtClean="0"/>
              <a:t>البروتوبلاست</a:t>
            </a:r>
            <a:r>
              <a:rPr lang="ar-SA" sz="3500" dirty="0" smtClean="0"/>
              <a:t> </a:t>
            </a:r>
            <a:r>
              <a:rPr lang="ar-SA" sz="3500" dirty="0"/>
              <a:t>بنبضات </a:t>
            </a:r>
            <a:r>
              <a:rPr lang="ar-DZ" sz="3500" dirty="0" smtClean="0"/>
              <a:t>كهربائية </a:t>
            </a:r>
            <a:r>
              <a:rPr lang="ar-SA" sz="3500" dirty="0" smtClean="0"/>
              <a:t>تزيد </a:t>
            </a:r>
            <a:r>
              <a:rPr lang="ar-SA" sz="3500" dirty="0"/>
              <a:t>من نفاذية </a:t>
            </a:r>
            <a:r>
              <a:rPr lang="ar-DZ" sz="3500" dirty="0" smtClean="0"/>
              <a:t>الغشاء الخلوي </a:t>
            </a:r>
            <a:r>
              <a:rPr lang="ar-SA" sz="3500" dirty="0" smtClean="0"/>
              <a:t>ل</a:t>
            </a:r>
            <a:r>
              <a:rPr lang="ar-DZ" sz="3500" dirty="0" smtClean="0"/>
              <a:t>ـ </a:t>
            </a:r>
            <a:r>
              <a:rPr lang="fr-FR" sz="3500" dirty="0" smtClean="0"/>
              <a:t>DNA</a:t>
            </a:r>
            <a:r>
              <a:rPr lang="ar-SA" sz="3500" dirty="0" smtClean="0"/>
              <a:t>. </a:t>
            </a:r>
            <a:r>
              <a:rPr lang="ar-SA" sz="3500" dirty="0"/>
              <a:t>وتتكون خلال </a:t>
            </a:r>
            <a:r>
              <a:rPr lang="ar-SA" sz="3500" dirty="0" err="1" smtClean="0"/>
              <a:t>معام</a:t>
            </a:r>
            <a:r>
              <a:rPr lang="ar-DZ" sz="3500" dirty="0" smtClean="0"/>
              <a:t>ل</a:t>
            </a:r>
            <a:r>
              <a:rPr lang="ar-SA" sz="3500" dirty="0" smtClean="0"/>
              <a:t>ة </a:t>
            </a:r>
            <a:r>
              <a:rPr lang="ar-SA" sz="3500" dirty="0" err="1" smtClean="0"/>
              <a:t>البروتوبلاست</a:t>
            </a:r>
            <a:r>
              <a:rPr lang="ar-SA" sz="3500" dirty="0" smtClean="0"/>
              <a:t> </a:t>
            </a:r>
            <a:r>
              <a:rPr lang="ar-SA" sz="3500" dirty="0"/>
              <a:t>بالنبضات </a:t>
            </a:r>
            <a:r>
              <a:rPr lang="ar-SA" sz="3500" dirty="0" smtClean="0"/>
              <a:t>الك</a:t>
            </a:r>
            <a:r>
              <a:rPr lang="ar-DZ" sz="3500" dirty="0" smtClean="0"/>
              <a:t>ه</a:t>
            </a:r>
            <a:r>
              <a:rPr lang="ar-SA" sz="3500" dirty="0" smtClean="0"/>
              <a:t>رب</a:t>
            </a:r>
            <a:r>
              <a:rPr lang="ar-DZ" sz="3500" dirty="0" err="1" smtClean="0"/>
              <a:t>ائ</a:t>
            </a:r>
            <a:r>
              <a:rPr lang="ar-SA" sz="3500" dirty="0" err="1" smtClean="0"/>
              <a:t>ية</a:t>
            </a:r>
            <a:r>
              <a:rPr lang="ar-SA" sz="3500" dirty="0" smtClean="0"/>
              <a:t> المناسبة</a:t>
            </a:r>
            <a:r>
              <a:rPr lang="ar-DZ" sz="3500" dirty="0" smtClean="0"/>
              <a:t> </a:t>
            </a:r>
            <a:r>
              <a:rPr lang="ar-SA" sz="3500" dirty="0" smtClean="0"/>
              <a:t>ثقوب </a:t>
            </a:r>
            <a:r>
              <a:rPr lang="ar-SA" sz="3500" dirty="0"/>
              <a:t>مؤقتة في الأغشية </a:t>
            </a:r>
            <a:r>
              <a:rPr lang="ar-SA" sz="3500" dirty="0" smtClean="0"/>
              <a:t>البلازمية. </a:t>
            </a:r>
            <a:r>
              <a:rPr lang="ar-SA" sz="3500" dirty="0"/>
              <a:t>ويؤدي زيادة شدة التيار </a:t>
            </a:r>
            <a:r>
              <a:rPr lang="ar-DZ" sz="3500" dirty="0" smtClean="0"/>
              <a:t>الكهربائي </a:t>
            </a:r>
            <a:r>
              <a:rPr lang="ar-SA" sz="3500" dirty="0" smtClean="0"/>
              <a:t>عن </a:t>
            </a:r>
            <a:r>
              <a:rPr lang="ar-SA" sz="3500" dirty="0"/>
              <a:t>الحد الحرج </a:t>
            </a:r>
            <a:r>
              <a:rPr lang="ar-DZ" sz="3500" dirty="0" smtClean="0"/>
              <a:t>الى </a:t>
            </a:r>
            <a:r>
              <a:rPr lang="ar-SA" sz="3500" dirty="0" smtClean="0"/>
              <a:t>تحطم </a:t>
            </a:r>
            <a:r>
              <a:rPr lang="ar-SA" sz="3500" dirty="0"/>
              <a:t>الأغشية </a:t>
            </a:r>
            <a:r>
              <a:rPr lang="ar-SA" sz="3500" dirty="0" smtClean="0"/>
              <a:t>وفقد</a:t>
            </a:r>
            <a:r>
              <a:rPr lang="ar-DZ" sz="3500" dirty="0" smtClean="0"/>
              <a:t> </a:t>
            </a:r>
            <a:r>
              <a:rPr lang="ar-SA" sz="3500" dirty="0" err="1" smtClean="0"/>
              <a:t>البروتوبلاست</a:t>
            </a:r>
            <a:r>
              <a:rPr lang="ar-SA" sz="3500" dirty="0" smtClean="0"/>
              <a:t> </a:t>
            </a:r>
            <a:r>
              <a:rPr lang="ar-SA" sz="3500" dirty="0" err="1" smtClean="0"/>
              <a:t>لحيويت</a:t>
            </a:r>
            <a:r>
              <a:rPr lang="ar-DZ" sz="3500" dirty="0" smtClean="0"/>
              <a:t>ه</a:t>
            </a:r>
            <a:r>
              <a:rPr lang="ar-SA" sz="3500" dirty="0" smtClean="0"/>
              <a:t>ا. </a:t>
            </a:r>
            <a:r>
              <a:rPr lang="ar-SA" sz="3500" dirty="0"/>
              <a:t>وبالتالي يجب عند استخدام </a:t>
            </a:r>
            <a:r>
              <a:rPr lang="ar-DZ" sz="3500" dirty="0" smtClean="0"/>
              <a:t>هذه </a:t>
            </a:r>
            <a:r>
              <a:rPr lang="ar-SA" sz="3500" dirty="0" smtClean="0"/>
              <a:t>الطريقة </a:t>
            </a:r>
            <a:r>
              <a:rPr lang="ar-SA" sz="3500" dirty="0"/>
              <a:t>مراعاة التوازن بين الوضع الذي يزيد </a:t>
            </a:r>
            <a:r>
              <a:rPr lang="ar-SA" sz="3500" dirty="0" smtClean="0"/>
              <a:t>من</a:t>
            </a:r>
            <a:r>
              <a:rPr lang="ar-DZ" sz="3500" dirty="0" smtClean="0"/>
              <a:t> </a:t>
            </a:r>
            <a:r>
              <a:rPr lang="ar-SA" sz="3500" dirty="0"/>
              <a:t>نفاذية الأغشية دون الوضع الذي يؤدي إلي </a:t>
            </a:r>
            <a:r>
              <a:rPr lang="ar-SA" sz="3500" dirty="0" err="1" smtClean="0"/>
              <a:t>تحطميا</a:t>
            </a:r>
            <a:r>
              <a:rPr lang="ar-DZ" sz="3500" dirty="0"/>
              <a:t>.</a:t>
            </a:r>
            <a:endParaRPr lang="ar-EG" sz="3500" dirty="0"/>
          </a:p>
        </p:txBody>
      </p:sp>
    </p:spTree>
    <p:extLst>
      <p:ext uri="{BB962C8B-B14F-4D97-AF65-F5344CB8AC3E}">
        <p14:creationId xmlns:p14="http://schemas.microsoft.com/office/powerpoint/2010/main" val="34515154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8" name="Picture 4" descr="http://www.sonidel.com/images/CU902%20Polarity%20Exchanger%20-%20DNA%20Uptake%20in%20Cell%20Illustratio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7704" y="-2386"/>
            <a:ext cx="5530172" cy="68603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7651800"/>
      </p:ext>
    </p:extLst>
  </p:cSld>
  <p:clrMapOvr>
    <a:masterClrMapping/>
  </p:clrMapOvr>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1466</TotalTime>
  <Words>439</Words>
  <Application>Microsoft Office PowerPoint</Application>
  <PresentationFormat>عرض على الشاشة (3:4)‏</PresentationFormat>
  <Paragraphs>23</Paragraphs>
  <Slides>16</Slides>
  <Notes>0</Notes>
  <HiddenSlides>0</HiddenSlides>
  <MMClips>0</MMClips>
  <ScaleCrop>false</ScaleCrop>
  <HeadingPairs>
    <vt:vector size="4" baseType="variant">
      <vt:variant>
        <vt:lpstr>نسق</vt:lpstr>
      </vt:variant>
      <vt:variant>
        <vt:i4>1</vt:i4>
      </vt:variant>
      <vt:variant>
        <vt:lpstr>عناوين الشرائح</vt:lpstr>
      </vt:variant>
      <vt:variant>
        <vt:i4>16</vt:i4>
      </vt:variant>
    </vt:vector>
  </HeadingPairs>
  <TitlesOfParts>
    <vt:vector size="17" baseType="lpstr">
      <vt:lpstr>نسق Office</vt:lpstr>
      <vt:lpstr>عرض تقديمي في PowerPoint</vt:lpstr>
      <vt:lpstr>الطرق المباشرة لنقل الجينات</vt:lpstr>
      <vt:lpstr>عرض تقديمي في PowerPoint</vt:lpstr>
      <vt:lpstr>حصول البروتوبلاست على DNA بطريقة كيميائية</vt:lpstr>
      <vt:lpstr>طريقة الحقن الدقيق Microinjection </vt:lpstr>
      <vt:lpstr>عرض تقديمي في PowerPoint</vt:lpstr>
      <vt:lpstr>عرض تقديمي في PowerPoint</vt:lpstr>
      <vt:lpstr>طريقه التثقيب الكهربائي Electroporation</vt:lpstr>
      <vt:lpstr>عرض تقديمي في PowerPoint</vt:lpstr>
      <vt:lpstr>عرض تقديمي في PowerPoint</vt:lpstr>
      <vt:lpstr>طريقة القذف المدفعي الدقيق Microprojectile Bombardment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ALGERIA</dc:creator>
  <cp:lastModifiedBy>Reviewer</cp:lastModifiedBy>
  <cp:revision>59</cp:revision>
  <dcterms:created xsi:type="dcterms:W3CDTF">2017-03-06T21:33:20Z</dcterms:created>
  <dcterms:modified xsi:type="dcterms:W3CDTF">2023-05-12T22:11:02Z</dcterms:modified>
</cp:coreProperties>
</file>