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0" r:id="rId2"/>
    <p:sldMasterId id="2147483687" r:id="rId3"/>
    <p:sldMasterId id="2147483724" r:id="rId4"/>
    <p:sldMasterId id="2147483742" r:id="rId5"/>
  </p:sldMasterIdLst>
  <p:sldIdLst>
    <p:sldId id="256" r:id="rId6"/>
    <p:sldId id="289" r:id="rId7"/>
    <p:sldId id="259" r:id="rId8"/>
    <p:sldId id="258" r:id="rId9"/>
    <p:sldId id="290" r:id="rId10"/>
    <p:sldId id="261" r:id="rId11"/>
    <p:sldId id="262" r:id="rId12"/>
    <p:sldId id="260" r:id="rId13"/>
    <p:sldId id="263" r:id="rId14"/>
    <p:sldId id="284" r:id="rId15"/>
    <p:sldId id="291" r:id="rId16"/>
    <p:sldId id="265" r:id="rId17"/>
    <p:sldId id="271" r:id="rId18"/>
    <p:sldId id="267" r:id="rId19"/>
    <p:sldId id="286" r:id="rId20"/>
    <p:sldId id="269" r:id="rId21"/>
    <p:sldId id="270" r:id="rId22"/>
    <p:sldId id="287" r:id="rId23"/>
    <p:sldId id="264" r:id="rId24"/>
    <p:sldId id="288" r:id="rId25"/>
    <p:sldId id="272" r:id="rId26"/>
    <p:sldId id="273" r:id="rId27"/>
    <p:sldId id="278" r:id="rId28"/>
    <p:sldId id="282" r:id="rId29"/>
    <p:sldId id="304" r:id="rId30"/>
    <p:sldId id="296" r:id="rId31"/>
    <p:sldId id="389" r:id="rId32"/>
    <p:sldId id="388" r:id="rId33"/>
    <p:sldId id="280" r:id="rId34"/>
    <p:sldId id="390" r:id="rId35"/>
    <p:sldId id="279" r:id="rId36"/>
    <p:sldId id="391" r:id="rId37"/>
    <p:sldId id="294" r:id="rId38"/>
    <p:sldId id="387" r:id="rId39"/>
    <p:sldId id="392" r:id="rId40"/>
    <p:sldId id="393" r:id="rId41"/>
    <p:sldId id="293" r:id="rId42"/>
    <p:sldId id="394" r:id="rId43"/>
    <p:sldId id="292" r:id="rId44"/>
    <p:sldId id="395" r:id="rId45"/>
    <p:sldId id="297" r:id="rId46"/>
    <p:sldId id="301" r:id="rId47"/>
    <p:sldId id="274" r:id="rId48"/>
    <p:sldId id="300" r:id="rId49"/>
    <p:sldId id="298" r:id="rId50"/>
    <p:sldId id="318" r:id="rId51"/>
    <p:sldId id="302" r:id="rId52"/>
    <p:sldId id="303" r:id="rId53"/>
    <p:sldId id="299" r:id="rId54"/>
    <p:sldId id="312" r:id="rId55"/>
    <p:sldId id="275" r:id="rId56"/>
    <p:sldId id="266" r:id="rId57"/>
    <p:sldId id="295" r:id="rId58"/>
    <p:sldId id="281" r:id="rId59"/>
    <p:sldId id="305" r:id="rId60"/>
    <p:sldId id="396" r:id="rId61"/>
    <p:sldId id="326" r:id="rId62"/>
    <p:sldId id="307" r:id="rId63"/>
    <p:sldId id="306" r:id="rId64"/>
    <p:sldId id="308" r:id="rId65"/>
    <p:sldId id="332" r:id="rId66"/>
    <p:sldId id="320" r:id="rId67"/>
    <p:sldId id="321" r:id="rId68"/>
    <p:sldId id="328" r:id="rId69"/>
    <p:sldId id="322" r:id="rId70"/>
    <p:sldId id="323" r:id="rId71"/>
    <p:sldId id="334" r:id="rId72"/>
    <p:sldId id="324" r:id="rId73"/>
    <p:sldId id="315" r:id="rId74"/>
    <p:sldId id="327" r:id="rId75"/>
    <p:sldId id="316" r:id="rId76"/>
    <p:sldId id="325" r:id="rId77"/>
    <p:sldId id="331" r:id="rId78"/>
    <p:sldId id="330" r:id="rId79"/>
    <p:sldId id="329" r:id="rId80"/>
    <p:sldId id="314" r:id="rId81"/>
    <p:sldId id="336" r:id="rId82"/>
    <p:sldId id="333" r:id="rId83"/>
    <p:sldId id="335" r:id="rId84"/>
    <p:sldId id="337" r:id="rId85"/>
    <p:sldId id="317" r:id="rId86"/>
    <p:sldId id="347" r:id="rId87"/>
    <p:sldId id="313" r:id="rId88"/>
    <p:sldId id="338" r:id="rId89"/>
    <p:sldId id="342" r:id="rId90"/>
    <p:sldId id="346" r:id="rId91"/>
    <p:sldId id="344" r:id="rId92"/>
    <p:sldId id="343" r:id="rId93"/>
    <p:sldId id="341" r:id="rId94"/>
    <p:sldId id="340" r:id="rId95"/>
    <p:sldId id="348" r:id="rId96"/>
    <p:sldId id="361" r:id="rId97"/>
    <p:sldId id="345" r:id="rId98"/>
    <p:sldId id="349" r:id="rId99"/>
    <p:sldId id="354" r:id="rId100"/>
    <p:sldId id="353" r:id="rId101"/>
    <p:sldId id="357" r:id="rId102"/>
    <p:sldId id="362" r:id="rId103"/>
    <p:sldId id="370" r:id="rId104"/>
    <p:sldId id="356" r:id="rId105"/>
    <p:sldId id="365" r:id="rId106"/>
    <p:sldId id="366" r:id="rId107"/>
    <p:sldId id="367" r:id="rId108"/>
    <p:sldId id="368" r:id="rId109"/>
    <p:sldId id="369" r:id="rId110"/>
    <p:sldId id="372" r:id="rId111"/>
    <p:sldId id="352" r:id="rId112"/>
    <p:sldId id="371" r:id="rId113"/>
    <p:sldId id="383" r:id="rId114"/>
    <p:sldId id="363" r:id="rId115"/>
    <p:sldId id="350" r:id="rId116"/>
    <p:sldId id="376" r:id="rId117"/>
    <p:sldId id="385" r:id="rId118"/>
    <p:sldId id="377" r:id="rId119"/>
    <p:sldId id="378" r:id="rId120"/>
    <p:sldId id="379" r:id="rId121"/>
    <p:sldId id="386" r:id="rId122"/>
    <p:sldId id="373" r:id="rId123"/>
    <p:sldId id="382" r:id="rId124"/>
    <p:sldId id="319" r:id="rId125"/>
    <p:sldId id="384" r:id="rId126"/>
    <p:sldId id="381" r:id="rId127"/>
    <p:sldId id="360" r:id="rId1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BBA89-B6C2-4CA3-A978-F37FC25F7D7E}"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fr-FR"/>
        </a:p>
      </dgm:t>
    </dgm:pt>
    <dgm:pt modelId="{D24AD708-753D-4A5F-828B-A2C06E31564B}">
      <dgm:prSet phldrT="[نص]"/>
      <dgm:spPr/>
      <dgm:t>
        <a:bodyPr/>
        <a:lstStyle/>
        <a:p>
          <a:r>
            <a:rPr lang="ar-DZ" b="1"/>
            <a:t>كلوروفيل أ </a:t>
          </a:r>
          <a:endParaRPr lang="fr-FR" b="1" dirty="0"/>
        </a:p>
      </dgm:t>
    </dgm:pt>
    <dgm:pt modelId="{EF6E444A-57A5-4797-B8A4-E01BD9C3F889}" type="parTrans" cxnId="{9692772B-7F46-45F4-B47A-07D58B612EE1}">
      <dgm:prSet/>
      <dgm:spPr/>
      <dgm:t>
        <a:bodyPr/>
        <a:lstStyle/>
        <a:p>
          <a:endParaRPr lang="fr-FR" b="1">
            <a:solidFill>
              <a:srgbClr val="000000"/>
            </a:solidFill>
          </a:endParaRPr>
        </a:p>
      </dgm:t>
    </dgm:pt>
    <dgm:pt modelId="{EB66E64C-03D8-4419-A361-F881AE6504A1}" type="sibTrans" cxnId="{9692772B-7F46-45F4-B47A-07D58B612EE1}">
      <dgm:prSet/>
      <dgm:spPr/>
      <dgm:t>
        <a:bodyPr/>
        <a:lstStyle/>
        <a:p>
          <a:endParaRPr lang="fr-FR" b="1">
            <a:solidFill>
              <a:srgbClr val="000000"/>
            </a:solidFill>
          </a:endParaRPr>
        </a:p>
      </dgm:t>
    </dgm:pt>
    <dgm:pt modelId="{D72EE860-DD31-45FE-84EA-CAE689E14ADF}">
      <dgm:prSet phldrT="[نص]"/>
      <dgm:spPr/>
      <dgm:t>
        <a:bodyPr/>
        <a:lstStyle/>
        <a:p>
          <a:r>
            <a:rPr lang="ar-DZ" b="1"/>
            <a:t>أخضر مزرق </a:t>
          </a:r>
          <a:endParaRPr lang="fr-FR" b="1" dirty="0"/>
        </a:p>
      </dgm:t>
    </dgm:pt>
    <dgm:pt modelId="{E6C8D242-BB1E-4E1E-B7EF-AFA9D657B0DF}" type="parTrans" cxnId="{91BF79E3-3EDE-4405-A22A-0DBB9E66251E}">
      <dgm:prSet/>
      <dgm:spPr/>
      <dgm:t>
        <a:bodyPr/>
        <a:lstStyle/>
        <a:p>
          <a:endParaRPr lang="fr-FR" b="1">
            <a:solidFill>
              <a:srgbClr val="000000"/>
            </a:solidFill>
          </a:endParaRPr>
        </a:p>
      </dgm:t>
    </dgm:pt>
    <dgm:pt modelId="{966B666D-0F12-4141-B14A-500121AF7FEA}" type="sibTrans" cxnId="{91BF79E3-3EDE-4405-A22A-0DBB9E66251E}">
      <dgm:prSet/>
      <dgm:spPr/>
      <dgm:t>
        <a:bodyPr/>
        <a:lstStyle/>
        <a:p>
          <a:endParaRPr lang="fr-FR" b="1">
            <a:solidFill>
              <a:srgbClr val="000000"/>
            </a:solidFill>
          </a:endParaRPr>
        </a:p>
      </dgm:t>
    </dgm:pt>
    <dgm:pt modelId="{DC1DFA7B-10A4-4934-A866-D467276F3FDB}">
      <dgm:prSet/>
      <dgm:spPr/>
      <dgm:t>
        <a:bodyPr/>
        <a:lstStyle/>
        <a:p>
          <a:r>
            <a:rPr lang="fr-FR" b="1"/>
            <a:t>C55 H72O5N4Mg</a:t>
          </a:r>
          <a:endParaRPr lang="fr-FR" b="1" dirty="0"/>
        </a:p>
      </dgm:t>
    </dgm:pt>
    <dgm:pt modelId="{E51C070A-DB5F-41A2-A317-CE5E4B421CDF}" type="parTrans" cxnId="{8BA6D548-4A6E-437B-83EC-EA7FA67A45D5}">
      <dgm:prSet/>
      <dgm:spPr/>
      <dgm:t>
        <a:bodyPr/>
        <a:lstStyle/>
        <a:p>
          <a:endParaRPr lang="fr-FR" b="1">
            <a:solidFill>
              <a:srgbClr val="000000"/>
            </a:solidFill>
          </a:endParaRPr>
        </a:p>
      </dgm:t>
    </dgm:pt>
    <dgm:pt modelId="{C0E3AA04-A579-4D86-B803-CECB94DE0051}" type="sibTrans" cxnId="{8BA6D548-4A6E-437B-83EC-EA7FA67A45D5}">
      <dgm:prSet/>
      <dgm:spPr/>
      <dgm:t>
        <a:bodyPr/>
        <a:lstStyle/>
        <a:p>
          <a:endParaRPr lang="fr-FR" b="1">
            <a:solidFill>
              <a:srgbClr val="000000"/>
            </a:solidFill>
          </a:endParaRPr>
        </a:p>
      </dgm:t>
    </dgm:pt>
    <dgm:pt modelId="{C292D827-0B65-438B-A564-6D537961CC41}" type="pres">
      <dgm:prSet presAssocID="{6E0BBA89-B6C2-4CA3-A978-F37FC25F7D7E}" presName="hierChild1" presStyleCnt="0">
        <dgm:presLayoutVars>
          <dgm:orgChart val="1"/>
          <dgm:chPref val="1"/>
          <dgm:dir/>
          <dgm:animOne val="branch"/>
          <dgm:animLvl val="lvl"/>
          <dgm:resizeHandles/>
        </dgm:presLayoutVars>
      </dgm:prSet>
      <dgm:spPr/>
    </dgm:pt>
    <dgm:pt modelId="{C9D5E2F9-A8B1-4A72-B087-6C0A9B2F33F1}" type="pres">
      <dgm:prSet presAssocID="{D24AD708-753D-4A5F-828B-A2C06E31564B}" presName="hierRoot1" presStyleCnt="0">
        <dgm:presLayoutVars>
          <dgm:hierBranch val="init"/>
        </dgm:presLayoutVars>
      </dgm:prSet>
      <dgm:spPr/>
    </dgm:pt>
    <dgm:pt modelId="{AE0BFB48-BE97-4C39-AC89-519E0DC3EC6F}" type="pres">
      <dgm:prSet presAssocID="{D24AD708-753D-4A5F-828B-A2C06E31564B}" presName="rootComposite1" presStyleCnt="0"/>
      <dgm:spPr/>
    </dgm:pt>
    <dgm:pt modelId="{0AF145BD-44E2-4F30-B8A1-F2882929481E}" type="pres">
      <dgm:prSet presAssocID="{D24AD708-753D-4A5F-828B-A2C06E31564B}" presName="rootText1" presStyleLbl="node0" presStyleIdx="0" presStyleCnt="1">
        <dgm:presLayoutVars>
          <dgm:chPref val="3"/>
        </dgm:presLayoutVars>
      </dgm:prSet>
      <dgm:spPr/>
    </dgm:pt>
    <dgm:pt modelId="{718CB20A-D979-4EEA-85C7-378FDB8DD26D}" type="pres">
      <dgm:prSet presAssocID="{D24AD708-753D-4A5F-828B-A2C06E31564B}" presName="rootConnector1" presStyleLbl="node1" presStyleIdx="0" presStyleCnt="0"/>
      <dgm:spPr/>
    </dgm:pt>
    <dgm:pt modelId="{59075D35-ED7A-4236-85EC-7E7FECD0D04F}" type="pres">
      <dgm:prSet presAssocID="{D24AD708-753D-4A5F-828B-A2C06E31564B}" presName="hierChild2" presStyleCnt="0"/>
      <dgm:spPr/>
    </dgm:pt>
    <dgm:pt modelId="{99AE44D8-C14D-47AF-B9D0-A86D115E686D}" type="pres">
      <dgm:prSet presAssocID="{E6C8D242-BB1E-4E1E-B7EF-AFA9D657B0DF}" presName="Name37" presStyleLbl="parChTrans1D2" presStyleIdx="0" presStyleCnt="2"/>
      <dgm:spPr/>
    </dgm:pt>
    <dgm:pt modelId="{E4281709-4BF3-4C21-BA0E-5E9E7CEFA044}" type="pres">
      <dgm:prSet presAssocID="{D72EE860-DD31-45FE-84EA-CAE689E14ADF}" presName="hierRoot2" presStyleCnt="0">
        <dgm:presLayoutVars>
          <dgm:hierBranch val="init"/>
        </dgm:presLayoutVars>
      </dgm:prSet>
      <dgm:spPr/>
    </dgm:pt>
    <dgm:pt modelId="{E1C44150-63E8-494B-855C-A88D374F6854}" type="pres">
      <dgm:prSet presAssocID="{D72EE860-DD31-45FE-84EA-CAE689E14ADF}" presName="rootComposite" presStyleCnt="0"/>
      <dgm:spPr/>
    </dgm:pt>
    <dgm:pt modelId="{131B45E3-CC59-4CE1-9293-6558AFCA948E}" type="pres">
      <dgm:prSet presAssocID="{D72EE860-DD31-45FE-84EA-CAE689E14ADF}" presName="rootText" presStyleLbl="node2" presStyleIdx="0" presStyleCnt="2">
        <dgm:presLayoutVars>
          <dgm:chPref val="3"/>
        </dgm:presLayoutVars>
      </dgm:prSet>
      <dgm:spPr/>
    </dgm:pt>
    <dgm:pt modelId="{C18347A8-19B2-426E-8D1E-893192D6CC12}" type="pres">
      <dgm:prSet presAssocID="{D72EE860-DD31-45FE-84EA-CAE689E14ADF}" presName="rootConnector" presStyleLbl="node2" presStyleIdx="0" presStyleCnt="2"/>
      <dgm:spPr/>
    </dgm:pt>
    <dgm:pt modelId="{C990F44A-475C-4D3C-A69C-D0B5DD7FE9BE}" type="pres">
      <dgm:prSet presAssocID="{D72EE860-DD31-45FE-84EA-CAE689E14ADF}" presName="hierChild4" presStyleCnt="0"/>
      <dgm:spPr/>
    </dgm:pt>
    <dgm:pt modelId="{C1233304-948C-4F29-A2EE-9E6C64ABD232}" type="pres">
      <dgm:prSet presAssocID="{D72EE860-DD31-45FE-84EA-CAE689E14ADF}" presName="hierChild5" presStyleCnt="0"/>
      <dgm:spPr/>
    </dgm:pt>
    <dgm:pt modelId="{47CCF5AE-FF7C-495D-A108-F6A67F966BF3}" type="pres">
      <dgm:prSet presAssocID="{E51C070A-DB5F-41A2-A317-CE5E4B421CDF}" presName="Name37" presStyleLbl="parChTrans1D2" presStyleIdx="1" presStyleCnt="2"/>
      <dgm:spPr/>
    </dgm:pt>
    <dgm:pt modelId="{5F728CB2-0E97-4B6A-BA52-671AAAD0F743}" type="pres">
      <dgm:prSet presAssocID="{DC1DFA7B-10A4-4934-A866-D467276F3FDB}" presName="hierRoot2" presStyleCnt="0">
        <dgm:presLayoutVars>
          <dgm:hierBranch val="init"/>
        </dgm:presLayoutVars>
      </dgm:prSet>
      <dgm:spPr/>
    </dgm:pt>
    <dgm:pt modelId="{B550AA37-46A3-4F01-8434-2D6C4D9B1816}" type="pres">
      <dgm:prSet presAssocID="{DC1DFA7B-10A4-4934-A866-D467276F3FDB}" presName="rootComposite" presStyleCnt="0"/>
      <dgm:spPr/>
    </dgm:pt>
    <dgm:pt modelId="{E0FF69A5-77DD-4904-8D23-6BEAD3F7FF33}" type="pres">
      <dgm:prSet presAssocID="{DC1DFA7B-10A4-4934-A866-D467276F3FDB}" presName="rootText" presStyleLbl="node2" presStyleIdx="1" presStyleCnt="2" custScaleX="228284">
        <dgm:presLayoutVars>
          <dgm:chPref val="3"/>
        </dgm:presLayoutVars>
      </dgm:prSet>
      <dgm:spPr/>
    </dgm:pt>
    <dgm:pt modelId="{756B7B5D-D095-4812-AE8A-F94918E16725}" type="pres">
      <dgm:prSet presAssocID="{DC1DFA7B-10A4-4934-A866-D467276F3FDB}" presName="rootConnector" presStyleLbl="node2" presStyleIdx="1" presStyleCnt="2"/>
      <dgm:spPr/>
    </dgm:pt>
    <dgm:pt modelId="{D297F095-B61B-4526-8EF5-3F5A3488D93E}" type="pres">
      <dgm:prSet presAssocID="{DC1DFA7B-10A4-4934-A866-D467276F3FDB}" presName="hierChild4" presStyleCnt="0"/>
      <dgm:spPr/>
    </dgm:pt>
    <dgm:pt modelId="{2AFAAC5E-D7D7-47B6-B248-0113EA17EA6F}" type="pres">
      <dgm:prSet presAssocID="{DC1DFA7B-10A4-4934-A866-D467276F3FDB}" presName="hierChild5" presStyleCnt="0"/>
      <dgm:spPr/>
    </dgm:pt>
    <dgm:pt modelId="{4DF11983-E131-4A1F-9811-37776498A884}" type="pres">
      <dgm:prSet presAssocID="{D24AD708-753D-4A5F-828B-A2C06E31564B}" presName="hierChild3" presStyleCnt="0"/>
      <dgm:spPr/>
    </dgm:pt>
  </dgm:ptLst>
  <dgm:cxnLst>
    <dgm:cxn modelId="{4389F608-6FE5-4513-BECA-A6BDEFEA763E}" type="presOf" srcId="{D72EE860-DD31-45FE-84EA-CAE689E14ADF}" destId="{131B45E3-CC59-4CE1-9293-6558AFCA948E}" srcOrd="0" destOrd="0" presId="urn:microsoft.com/office/officeart/2005/8/layout/orgChart1"/>
    <dgm:cxn modelId="{9692772B-7F46-45F4-B47A-07D58B612EE1}" srcId="{6E0BBA89-B6C2-4CA3-A978-F37FC25F7D7E}" destId="{D24AD708-753D-4A5F-828B-A2C06E31564B}" srcOrd="0" destOrd="0" parTransId="{EF6E444A-57A5-4797-B8A4-E01BD9C3F889}" sibTransId="{EB66E64C-03D8-4419-A361-F881AE6504A1}"/>
    <dgm:cxn modelId="{8BA6D548-4A6E-437B-83EC-EA7FA67A45D5}" srcId="{D24AD708-753D-4A5F-828B-A2C06E31564B}" destId="{DC1DFA7B-10A4-4934-A866-D467276F3FDB}" srcOrd="1" destOrd="0" parTransId="{E51C070A-DB5F-41A2-A317-CE5E4B421CDF}" sibTransId="{C0E3AA04-A579-4D86-B803-CECB94DE0051}"/>
    <dgm:cxn modelId="{B81D0749-605B-4801-83FF-76E60C40187F}" type="presOf" srcId="{E6C8D242-BB1E-4E1E-B7EF-AFA9D657B0DF}" destId="{99AE44D8-C14D-47AF-B9D0-A86D115E686D}" srcOrd="0" destOrd="0" presId="urn:microsoft.com/office/officeart/2005/8/layout/orgChart1"/>
    <dgm:cxn modelId="{6A7A136D-DA71-45AA-8C59-2C621C485A2A}" type="presOf" srcId="{D72EE860-DD31-45FE-84EA-CAE689E14ADF}" destId="{C18347A8-19B2-426E-8D1E-893192D6CC12}" srcOrd="1" destOrd="0" presId="urn:microsoft.com/office/officeart/2005/8/layout/orgChart1"/>
    <dgm:cxn modelId="{6D837258-49E8-41C9-A0D4-ECB48084E699}" type="presOf" srcId="{E51C070A-DB5F-41A2-A317-CE5E4B421CDF}" destId="{47CCF5AE-FF7C-495D-A108-F6A67F966BF3}" srcOrd="0" destOrd="0" presId="urn:microsoft.com/office/officeart/2005/8/layout/orgChart1"/>
    <dgm:cxn modelId="{17FC1E8D-88B0-4185-BDF2-85F260B3D9BB}" type="presOf" srcId="{D24AD708-753D-4A5F-828B-A2C06E31564B}" destId="{718CB20A-D979-4EEA-85C7-378FDB8DD26D}" srcOrd="1" destOrd="0" presId="urn:microsoft.com/office/officeart/2005/8/layout/orgChart1"/>
    <dgm:cxn modelId="{F1BD2B9C-C325-42EA-B488-FF9BAB998285}" type="presOf" srcId="{D24AD708-753D-4A5F-828B-A2C06E31564B}" destId="{0AF145BD-44E2-4F30-B8A1-F2882929481E}" srcOrd="0" destOrd="0" presId="urn:microsoft.com/office/officeart/2005/8/layout/orgChart1"/>
    <dgm:cxn modelId="{D0A814A6-1096-4D36-A077-5DCB0D3AA34A}" type="presOf" srcId="{DC1DFA7B-10A4-4934-A866-D467276F3FDB}" destId="{756B7B5D-D095-4812-AE8A-F94918E16725}" srcOrd="1" destOrd="0" presId="urn:microsoft.com/office/officeart/2005/8/layout/orgChart1"/>
    <dgm:cxn modelId="{FA9C70B8-BCD0-4975-BB10-4650BAC60ED8}" type="presOf" srcId="{6E0BBA89-B6C2-4CA3-A978-F37FC25F7D7E}" destId="{C292D827-0B65-438B-A564-6D537961CC41}" srcOrd="0" destOrd="0" presId="urn:microsoft.com/office/officeart/2005/8/layout/orgChart1"/>
    <dgm:cxn modelId="{AB3939CC-BED6-4645-A0C7-8A648176EFBE}" type="presOf" srcId="{DC1DFA7B-10A4-4934-A866-D467276F3FDB}" destId="{E0FF69A5-77DD-4904-8D23-6BEAD3F7FF33}" srcOrd="0" destOrd="0" presId="urn:microsoft.com/office/officeart/2005/8/layout/orgChart1"/>
    <dgm:cxn modelId="{91BF79E3-3EDE-4405-A22A-0DBB9E66251E}" srcId="{D24AD708-753D-4A5F-828B-A2C06E31564B}" destId="{D72EE860-DD31-45FE-84EA-CAE689E14ADF}" srcOrd="0" destOrd="0" parTransId="{E6C8D242-BB1E-4E1E-B7EF-AFA9D657B0DF}" sibTransId="{966B666D-0F12-4141-B14A-500121AF7FEA}"/>
    <dgm:cxn modelId="{E7888DFF-A37F-45E1-922D-E5611ACA0974}" type="presParOf" srcId="{C292D827-0B65-438B-A564-6D537961CC41}" destId="{C9D5E2F9-A8B1-4A72-B087-6C0A9B2F33F1}" srcOrd="0" destOrd="0" presId="urn:microsoft.com/office/officeart/2005/8/layout/orgChart1"/>
    <dgm:cxn modelId="{C2DF39A7-EADD-447B-9E9F-78F613CFDAF7}" type="presParOf" srcId="{C9D5E2F9-A8B1-4A72-B087-6C0A9B2F33F1}" destId="{AE0BFB48-BE97-4C39-AC89-519E0DC3EC6F}" srcOrd="0" destOrd="0" presId="urn:microsoft.com/office/officeart/2005/8/layout/orgChart1"/>
    <dgm:cxn modelId="{98C538C1-A9F5-45D4-A0D6-8BDB59F1BEBE}" type="presParOf" srcId="{AE0BFB48-BE97-4C39-AC89-519E0DC3EC6F}" destId="{0AF145BD-44E2-4F30-B8A1-F2882929481E}" srcOrd="0" destOrd="0" presId="urn:microsoft.com/office/officeart/2005/8/layout/orgChart1"/>
    <dgm:cxn modelId="{3A309D2A-8CB6-4998-94BD-471CFC8FB634}" type="presParOf" srcId="{AE0BFB48-BE97-4C39-AC89-519E0DC3EC6F}" destId="{718CB20A-D979-4EEA-85C7-378FDB8DD26D}" srcOrd="1" destOrd="0" presId="urn:microsoft.com/office/officeart/2005/8/layout/orgChart1"/>
    <dgm:cxn modelId="{12DA9DC3-056A-47EA-9DAA-6A4171D90F03}" type="presParOf" srcId="{C9D5E2F9-A8B1-4A72-B087-6C0A9B2F33F1}" destId="{59075D35-ED7A-4236-85EC-7E7FECD0D04F}" srcOrd="1" destOrd="0" presId="urn:microsoft.com/office/officeart/2005/8/layout/orgChart1"/>
    <dgm:cxn modelId="{BD771D2F-1B10-4108-9CCE-F48BCAF67F6C}" type="presParOf" srcId="{59075D35-ED7A-4236-85EC-7E7FECD0D04F}" destId="{99AE44D8-C14D-47AF-B9D0-A86D115E686D}" srcOrd="0" destOrd="0" presId="urn:microsoft.com/office/officeart/2005/8/layout/orgChart1"/>
    <dgm:cxn modelId="{F69CE48C-5D36-4B17-8B22-07926D0D2446}" type="presParOf" srcId="{59075D35-ED7A-4236-85EC-7E7FECD0D04F}" destId="{E4281709-4BF3-4C21-BA0E-5E9E7CEFA044}" srcOrd="1" destOrd="0" presId="urn:microsoft.com/office/officeart/2005/8/layout/orgChart1"/>
    <dgm:cxn modelId="{E8D87D9B-68D2-424B-901D-EDBC79286746}" type="presParOf" srcId="{E4281709-4BF3-4C21-BA0E-5E9E7CEFA044}" destId="{E1C44150-63E8-494B-855C-A88D374F6854}" srcOrd="0" destOrd="0" presId="urn:microsoft.com/office/officeart/2005/8/layout/orgChart1"/>
    <dgm:cxn modelId="{6F9096FD-1468-405D-A4DF-4A7355A25928}" type="presParOf" srcId="{E1C44150-63E8-494B-855C-A88D374F6854}" destId="{131B45E3-CC59-4CE1-9293-6558AFCA948E}" srcOrd="0" destOrd="0" presId="urn:microsoft.com/office/officeart/2005/8/layout/orgChart1"/>
    <dgm:cxn modelId="{0095350A-A034-49F9-A9F0-9D6ED0E3F5F5}" type="presParOf" srcId="{E1C44150-63E8-494B-855C-A88D374F6854}" destId="{C18347A8-19B2-426E-8D1E-893192D6CC12}" srcOrd="1" destOrd="0" presId="urn:microsoft.com/office/officeart/2005/8/layout/orgChart1"/>
    <dgm:cxn modelId="{5AF141E5-C6F1-4B8D-A66E-3C311AB2FA4F}" type="presParOf" srcId="{E4281709-4BF3-4C21-BA0E-5E9E7CEFA044}" destId="{C990F44A-475C-4D3C-A69C-D0B5DD7FE9BE}" srcOrd="1" destOrd="0" presId="urn:microsoft.com/office/officeart/2005/8/layout/orgChart1"/>
    <dgm:cxn modelId="{01430F23-BDBB-47F6-930C-6EC9D7D8A181}" type="presParOf" srcId="{E4281709-4BF3-4C21-BA0E-5E9E7CEFA044}" destId="{C1233304-948C-4F29-A2EE-9E6C64ABD232}" srcOrd="2" destOrd="0" presId="urn:microsoft.com/office/officeart/2005/8/layout/orgChart1"/>
    <dgm:cxn modelId="{4614FA75-306A-4F63-A09E-7E60324789C7}" type="presParOf" srcId="{59075D35-ED7A-4236-85EC-7E7FECD0D04F}" destId="{47CCF5AE-FF7C-495D-A108-F6A67F966BF3}" srcOrd="2" destOrd="0" presId="urn:microsoft.com/office/officeart/2005/8/layout/orgChart1"/>
    <dgm:cxn modelId="{50F97203-AFB9-4D2B-B1AB-F5E91B391B7B}" type="presParOf" srcId="{59075D35-ED7A-4236-85EC-7E7FECD0D04F}" destId="{5F728CB2-0E97-4B6A-BA52-671AAAD0F743}" srcOrd="3" destOrd="0" presId="urn:microsoft.com/office/officeart/2005/8/layout/orgChart1"/>
    <dgm:cxn modelId="{FEFAEC84-E70E-4751-9E43-3AE7D760A2A0}" type="presParOf" srcId="{5F728CB2-0E97-4B6A-BA52-671AAAD0F743}" destId="{B550AA37-46A3-4F01-8434-2D6C4D9B1816}" srcOrd="0" destOrd="0" presId="urn:microsoft.com/office/officeart/2005/8/layout/orgChart1"/>
    <dgm:cxn modelId="{9C124EE8-F50B-4053-B674-EDAA1D68411F}" type="presParOf" srcId="{B550AA37-46A3-4F01-8434-2D6C4D9B1816}" destId="{E0FF69A5-77DD-4904-8D23-6BEAD3F7FF33}" srcOrd="0" destOrd="0" presId="urn:microsoft.com/office/officeart/2005/8/layout/orgChart1"/>
    <dgm:cxn modelId="{FBA36E4A-53F5-4675-AA18-FD68DD446418}" type="presParOf" srcId="{B550AA37-46A3-4F01-8434-2D6C4D9B1816}" destId="{756B7B5D-D095-4812-AE8A-F94918E16725}" srcOrd="1" destOrd="0" presId="urn:microsoft.com/office/officeart/2005/8/layout/orgChart1"/>
    <dgm:cxn modelId="{97B2C375-54F7-4E06-8844-360ACCD76796}" type="presParOf" srcId="{5F728CB2-0E97-4B6A-BA52-671AAAD0F743}" destId="{D297F095-B61B-4526-8EF5-3F5A3488D93E}" srcOrd="1" destOrd="0" presId="urn:microsoft.com/office/officeart/2005/8/layout/orgChart1"/>
    <dgm:cxn modelId="{6F5CB438-5D8F-4F79-9AEE-5EF018DB3C7F}" type="presParOf" srcId="{5F728CB2-0E97-4B6A-BA52-671AAAD0F743}" destId="{2AFAAC5E-D7D7-47B6-B248-0113EA17EA6F}" srcOrd="2" destOrd="0" presId="urn:microsoft.com/office/officeart/2005/8/layout/orgChart1"/>
    <dgm:cxn modelId="{9C2C4999-B909-4332-A805-D5E28508A3D8}" type="presParOf" srcId="{C9D5E2F9-A8B1-4A72-B087-6C0A9B2F33F1}" destId="{4DF11983-E131-4A1F-9811-37776498A88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CF5AE-FF7C-495D-A108-F6A67F966BF3}">
      <dsp:nvSpPr>
        <dsp:cNvPr id="0" name=""/>
        <dsp:cNvSpPr/>
      </dsp:nvSpPr>
      <dsp:spPr>
        <a:xfrm>
          <a:off x="3600400" y="895202"/>
          <a:ext cx="1082207" cy="375642"/>
        </a:xfrm>
        <a:custGeom>
          <a:avLst/>
          <a:gdLst/>
          <a:ahLst/>
          <a:cxnLst/>
          <a:rect l="0" t="0" r="0" b="0"/>
          <a:pathLst>
            <a:path>
              <a:moveTo>
                <a:pt x="0" y="0"/>
              </a:moveTo>
              <a:lnTo>
                <a:pt x="0" y="187821"/>
              </a:lnTo>
              <a:lnTo>
                <a:pt x="1082207" y="187821"/>
              </a:lnTo>
              <a:lnTo>
                <a:pt x="1082207" y="375642"/>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AE44D8-C14D-47AF-B9D0-A86D115E686D}">
      <dsp:nvSpPr>
        <dsp:cNvPr id="0" name=""/>
        <dsp:cNvSpPr/>
      </dsp:nvSpPr>
      <dsp:spPr>
        <a:xfrm>
          <a:off x="1370837" y="895202"/>
          <a:ext cx="2229562" cy="375642"/>
        </a:xfrm>
        <a:custGeom>
          <a:avLst/>
          <a:gdLst/>
          <a:ahLst/>
          <a:cxnLst/>
          <a:rect l="0" t="0" r="0" b="0"/>
          <a:pathLst>
            <a:path>
              <a:moveTo>
                <a:pt x="2229562" y="0"/>
              </a:moveTo>
              <a:lnTo>
                <a:pt x="2229562" y="187821"/>
              </a:lnTo>
              <a:lnTo>
                <a:pt x="0" y="187821"/>
              </a:lnTo>
              <a:lnTo>
                <a:pt x="0" y="375642"/>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145BD-44E2-4F30-B8A1-F2882929481E}">
      <dsp:nvSpPr>
        <dsp:cNvPr id="0" name=""/>
        <dsp:cNvSpPr/>
      </dsp:nvSpPr>
      <dsp:spPr>
        <a:xfrm>
          <a:off x="2706013" y="816"/>
          <a:ext cx="1788772" cy="89438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ar-DZ" sz="3100" b="1" kern="1200"/>
            <a:t>كلوروفيل أ </a:t>
          </a:r>
          <a:endParaRPr lang="fr-FR" sz="3100" b="1" kern="1200" dirty="0"/>
        </a:p>
      </dsp:txBody>
      <dsp:txXfrm>
        <a:off x="2706013" y="816"/>
        <a:ext cx="1788772" cy="894386"/>
      </dsp:txXfrm>
    </dsp:sp>
    <dsp:sp modelId="{131B45E3-CC59-4CE1-9293-6558AFCA948E}">
      <dsp:nvSpPr>
        <dsp:cNvPr id="0" name=""/>
        <dsp:cNvSpPr/>
      </dsp:nvSpPr>
      <dsp:spPr>
        <a:xfrm>
          <a:off x="476451" y="1270845"/>
          <a:ext cx="1788772" cy="89438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ar-DZ" sz="3100" b="1" kern="1200"/>
            <a:t>أخضر مزرق </a:t>
          </a:r>
          <a:endParaRPr lang="fr-FR" sz="3100" b="1" kern="1200" dirty="0"/>
        </a:p>
      </dsp:txBody>
      <dsp:txXfrm>
        <a:off x="476451" y="1270845"/>
        <a:ext cx="1788772" cy="894386"/>
      </dsp:txXfrm>
    </dsp:sp>
    <dsp:sp modelId="{E0FF69A5-77DD-4904-8D23-6BEAD3F7FF33}">
      <dsp:nvSpPr>
        <dsp:cNvPr id="0" name=""/>
        <dsp:cNvSpPr/>
      </dsp:nvSpPr>
      <dsp:spPr>
        <a:xfrm>
          <a:off x="2640866" y="1270845"/>
          <a:ext cx="4083482" cy="89438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fr-FR" sz="3100" b="1" kern="1200"/>
            <a:t>C55 H72O5N4Mg</a:t>
          </a:r>
          <a:endParaRPr lang="fr-FR" sz="3100" b="1" kern="1200" dirty="0"/>
        </a:p>
      </dsp:txBody>
      <dsp:txXfrm>
        <a:off x="2640866" y="1270845"/>
        <a:ext cx="4083482" cy="89438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8102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309743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5923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907607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3497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4333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9634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9307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0203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2522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55638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8137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06949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4791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9967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3243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2014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3150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785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8620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5099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51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7669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1080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1249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35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4248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05229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684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2996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20864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7269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8277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4023759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4316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1461712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36682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0292084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36075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9112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39368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887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9759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5271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2625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895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54495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67085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33303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42023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6386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64DE-493B-40EA-A042-54E60F49D3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DZ"/>
          </a:p>
        </p:txBody>
      </p:sp>
      <p:sp>
        <p:nvSpPr>
          <p:cNvPr id="3" name="Subtitle 2">
            <a:extLst>
              <a:ext uri="{FF2B5EF4-FFF2-40B4-BE49-F238E27FC236}">
                <a16:creationId xmlns:a16="http://schemas.microsoft.com/office/drawing/2014/main" id="{0CEC7EAE-D2D1-4D4D-968E-4DAB1A4B7A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DZ"/>
          </a:p>
        </p:txBody>
      </p:sp>
      <p:sp>
        <p:nvSpPr>
          <p:cNvPr id="4" name="Date Placeholder 3">
            <a:extLst>
              <a:ext uri="{FF2B5EF4-FFF2-40B4-BE49-F238E27FC236}">
                <a16:creationId xmlns:a16="http://schemas.microsoft.com/office/drawing/2014/main" id="{4FACF370-6C3A-437E-9287-FCE1549DADD4}"/>
              </a:ext>
            </a:extLst>
          </p:cNvPr>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a:extLst>
              <a:ext uri="{FF2B5EF4-FFF2-40B4-BE49-F238E27FC236}">
                <a16:creationId xmlns:a16="http://schemas.microsoft.com/office/drawing/2014/main" id="{AEDCEF0E-6599-4956-84ED-2B9122FBA5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19E335-DEBC-461B-9099-1CF6347F7BE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4251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E3F3A-816A-401D-A917-DD5DF550211F}"/>
              </a:ext>
            </a:extLst>
          </p:cNvPr>
          <p:cNvSpPr>
            <a:spLocks noGrp="1"/>
          </p:cNvSpPr>
          <p:nvPr>
            <p:ph type="title"/>
          </p:nvPr>
        </p:nvSpPr>
        <p:spPr/>
        <p:txBody>
          <a:bodyPr/>
          <a:lstStyle/>
          <a:p>
            <a:r>
              <a:rPr lang="en-US"/>
              <a:t>Click to edit Master title style</a:t>
            </a:r>
            <a:endParaRPr lang="ar-DZ"/>
          </a:p>
        </p:txBody>
      </p:sp>
      <p:sp>
        <p:nvSpPr>
          <p:cNvPr id="3" name="Content Placeholder 2">
            <a:extLst>
              <a:ext uri="{FF2B5EF4-FFF2-40B4-BE49-F238E27FC236}">
                <a16:creationId xmlns:a16="http://schemas.microsoft.com/office/drawing/2014/main" id="{F75A0DBB-185F-4691-8EC5-5A724228D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DZ"/>
          </a:p>
        </p:txBody>
      </p:sp>
      <p:sp>
        <p:nvSpPr>
          <p:cNvPr id="4" name="Date Placeholder 3">
            <a:extLst>
              <a:ext uri="{FF2B5EF4-FFF2-40B4-BE49-F238E27FC236}">
                <a16:creationId xmlns:a16="http://schemas.microsoft.com/office/drawing/2014/main" id="{D2618E13-C69F-4118-BDD9-D30987506F93}"/>
              </a:ext>
            </a:extLst>
          </p:cNvPr>
          <p:cNvSpPr>
            <a:spLocks noGrp="1"/>
          </p:cNvSpPr>
          <p:nvPr>
            <p:ph type="dt" sz="half" idx="10"/>
          </p:nvPr>
        </p:nvSpPr>
        <p:spPr/>
        <p:txBody>
          <a:bodyPr/>
          <a:lstStyle/>
          <a:p>
            <a:fld id="{52647F38-B617-4D2F-AE0A-013F0C4D2C57}" type="datetimeFigureOut">
              <a:rPr lang="en-US" smtClean="0"/>
              <a:t>3/3/2022</a:t>
            </a:fld>
            <a:endParaRPr lang="en-US" dirty="0"/>
          </a:p>
        </p:txBody>
      </p:sp>
      <p:sp>
        <p:nvSpPr>
          <p:cNvPr id="5" name="Footer Placeholder 4">
            <a:extLst>
              <a:ext uri="{FF2B5EF4-FFF2-40B4-BE49-F238E27FC236}">
                <a16:creationId xmlns:a16="http://schemas.microsoft.com/office/drawing/2014/main" id="{D6BD2135-71E7-4ABF-82DD-183CB470F9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543F59-165E-4967-AF7D-D49C584EF732}"/>
              </a:ext>
            </a:extLst>
          </p:cNvPr>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41283586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FC783-862F-4ACB-A962-F2F6B84EDC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DZ"/>
          </a:p>
        </p:txBody>
      </p:sp>
      <p:sp>
        <p:nvSpPr>
          <p:cNvPr id="3" name="Text Placeholder 2">
            <a:extLst>
              <a:ext uri="{FF2B5EF4-FFF2-40B4-BE49-F238E27FC236}">
                <a16:creationId xmlns:a16="http://schemas.microsoft.com/office/drawing/2014/main" id="{9F031733-9FBF-4D2C-B92B-3706D6F9FD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4223E9-4665-43B2-A302-B517EC67E951}"/>
              </a:ext>
            </a:extLst>
          </p:cNvPr>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a:extLst>
              <a:ext uri="{FF2B5EF4-FFF2-40B4-BE49-F238E27FC236}">
                <a16:creationId xmlns:a16="http://schemas.microsoft.com/office/drawing/2014/main" id="{AD0E0324-3199-4780-B179-FBB5F06695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4E491B-06F8-471A-9F71-A1A85715EFC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16202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8A2F0-025C-4455-B7B1-3C900E1FD47C}"/>
              </a:ext>
            </a:extLst>
          </p:cNvPr>
          <p:cNvSpPr>
            <a:spLocks noGrp="1"/>
          </p:cNvSpPr>
          <p:nvPr>
            <p:ph type="title"/>
          </p:nvPr>
        </p:nvSpPr>
        <p:spPr/>
        <p:txBody>
          <a:bodyPr/>
          <a:lstStyle/>
          <a:p>
            <a:r>
              <a:rPr lang="en-US"/>
              <a:t>Click to edit Master title style</a:t>
            </a:r>
            <a:endParaRPr lang="ar-DZ"/>
          </a:p>
        </p:txBody>
      </p:sp>
      <p:sp>
        <p:nvSpPr>
          <p:cNvPr id="3" name="Content Placeholder 2">
            <a:extLst>
              <a:ext uri="{FF2B5EF4-FFF2-40B4-BE49-F238E27FC236}">
                <a16:creationId xmlns:a16="http://schemas.microsoft.com/office/drawing/2014/main" id="{4316AFD7-F2E4-4123-9062-455A868EF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DZ"/>
          </a:p>
        </p:txBody>
      </p:sp>
      <p:sp>
        <p:nvSpPr>
          <p:cNvPr id="4" name="Content Placeholder 3">
            <a:extLst>
              <a:ext uri="{FF2B5EF4-FFF2-40B4-BE49-F238E27FC236}">
                <a16:creationId xmlns:a16="http://schemas.microsoft.com/office/drawing/2014/main" id="{088C1C78-B5B2-4B32-8564-DB9FAEF1A0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DZ"/>
          </a:p>
        </p:txBody>
      </p:sp>
      <p:sp>
        <p:nvSpPr>
          <p:cNvPr id="5" name="Date Placeholder 4">
            <a:extLst>
              <a:ext uri="{FF2B5EF4-FFF2-40B4-BE49-F238E27FC236}">
                <a16:creationId xmlns:a16="http://schemas.microsoft.com/office/drawing/2014/main" id="{9711A49E-7D2B-44C9-8598-7D1FA1F05EDA}"/>
              </a:ext>
            </a:extLst>
          </p:cNvPr>
          <p:cNvSpPr>
            <a:spLocks noGrp="1"/>
          </p:cNvSpPr>
          <p:nvPr>
            <p:ph type="dt" sz="half" idx="10"/>
          </p:nvPr>
        </p:nvSpPr>
        <p:spPr/>
        <p:txBody>
          <a:bodyPr/>
          <a:lstStyle/>
          <a:p>
            <a:fld id="{05BFA754-D5C3-4E66-96A6-867B257F58DC}" type="datetimeFigureOut">
              <a:rPr lang="en-US" smtClean="0"/>
              <a:t>3/3/2022</a:t>
            </a:fld>
            <a:endParaRPr lang="en-US" dirty="0"/>
          </a:p>
        </p:txBody>
      </p:sp>
      <p:sp>
        <p:nvSpPr>
          <p:cNvPr id="6" name="Footer Placeholder 5">
            <a:extLst>
              <a:ext uri="{FF2B5EF4-FFF2-40B4-BE49-F238E27FC236}">
                <a16:creationId xmlns:a16="http://schemas.microsoft.com/office/drawing/2014/main" id="{9D484952-479F-48FB-A493-004F3EA1CB2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4DE9EC-3EC5-49D7-BCDD-BCAA4A46943F}"/>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785696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C705-CE40-4E8E-A278-162398AFAF8E}"/>
              </a:ext>
            </a:extLst>
          </p:cNvPr>
          <p:cNvSpPr>
            <a:spLocks noGrp="1"/>
          </p:cNvSpPr>
          <p:nvPr>
            <p:ph type="title"/>
          </p:nvPr>
        </p:nvSpPr>
        <p:spPr>
          <a:xfrm>
            <a:off x="839788" y="365125"/>
            <a:ext cx="10515600" cy="1325563"/>
          </a:xfrm>
        </p:spPr>
        <p:txBody>
          <a:bodyPr/>
          <a:lstStyle/>
          <a:p>
            <a:r>
              <a:rPr lang="en-US"/>
              <a:t>Click to edit Master title style</a:t>
            </a:r>
            <a:endParaRPr lang="ar-DZ"/>
          </a:p>
        </p:txBody>
      </p:sp>
      <p:sp>
        <p:nvSpPr>
          <p:cNvPr id="3" name="Text Placeholder 2">
            <a:extLst>
              <a:ext uri="{FF2B5EF4-FFF2-40B4-BE49-F238E27FC236}">
                <a16:creationId xmlns:a16="http://schemas.microsoft.com/office/drawing/2014/main" id="{ECFD9D55-6226-4FC6-B370-5BE8BA0305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9EFC71-AE74-42BC-AC84-00904C3619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DZ"/>
          </a:p>
        </p:txBody>
      </p:sp>
      <p:sp>
        <p:nvSpPr>
          <p:cNvPr id="5" name="Text Placeholder 4">
            <a:extLst>
              <a:ext uri="{FF2B5EF4-FFF2-40B4-BE49-F238E27FC236}">
                <a16:creationId xmlns:a16="http://schemas.microsoft.com/office/drawing/2014/main" id="{4E35432D-5926-4C12-9E43-7A64AC464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741D94-FFAB-43A6-806B-061FBEBE6F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DZ"/>
          </a:p>
        </p:txBody>
      </p:sp>
      <p:sp>
        <p:nvSpPr>
          <p:cNvPr id="7" name="Date Placeholder 6">
            <a:extLst>
              <a:ext uri="{FF2B5EF4-FFF2-40B4-BE49-F238E27FC236}">
                <a16:creationId xmlns:a16="http://schemas.microsoft.com/office/drawing/2014/main" id="{FAD811A7-AB9E-463B-B0DB-9D048B2C173F}"/>
              </a:ext>
            </a:extLst>
          </p:cNvPr>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8" name="Footer Placeholder 7">
            <a:extLst>
              <a:ext uri="{FF2B5EF4-FFF2-40B4-BE49-F238E27FC236}">
                <a16:creationId xmlns:a16="http://schemas.microsoft.com/office/drawing/2014/main" id="{C9930AB3-FC57-4340-9089-B9BAA8C94E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7707AFD-F9AB-4229-AE62-1F60C1D0701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4160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E601-99E2-4A22-861C-5BD28E151A8B}"/>
              </a:ext>
            </a:extLst>
          </p:cNvPr>
          <p:cNvSpPr>
            <a:spLocks noGrp="1"/>
          </p:cNvSpPr>
          <p:nvPr>
            <p:ph type="title"/>
          </p:nvPr>
        </p:nvSpPr>
        <p:spPr/>
        <p:txBody>
          <a:bodyPr/>
          <a:lstStyle/>
          <a:p>
            <a:r>
              <a:rPr lang="en-US"/>
              <a:t>Click to edit Master title style</a:t>
            </a:r>
            <a:endParaRPr lang="ar-DZ"/>
          </a:p>
        </p:txBody>
      </p:sp>
      <p:sp>
        <p:nvSpPr>
          <p:cNvPr id="3" name="Date Placeholder 2">
            <a:extLst>
              <a:ext uri="{FF2B5EF4-FFF2-40B4-BE49-F238E27FC236}">
                <a16:creationId xmlns:a16="http://schemas.microsoft.com/office/drawing/2014/main" id="{FFF621F1-C7B5-46A9-8BDE-935351A1C526}"/>
              </a:ext>
            </a:extLst>
          </p:cNvPr>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4" name="Footer Placeholder 3">
            <a:extLst>
              <a:ext uri="{FF2B5EF4-FFF2-40B4-BE49-F238E27FC236}">
                <a16:creationId xmlns:a16="http://schemas.microsoft.com/office/drawing/2014/main" id="{D952435A-84E7-4AA3-AAB0-C73DC8CF76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9FECDF-5F86-4768-9CBE-0F9768D935B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7527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21C095-B669-4FB4-8C45-829451E29B08}"/>
              </a:ext>
            </a:extLst>
          </p:cNvPr>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3" name="Footer Placeholder 2">
            <a:extLst>
              <a:ext uri="{FF2B5EF4-FFF2-40B4-BE49-F238E27FC236}">
                <a16:creationId xmlns:a16="http://schemas.microsoft.com/office/drawing/2014/main" id="{1C642542-D7B5-4D7D-BC6F-89818E85E6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04BE4A-48A3-4497-8D85-D30256EBA6B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95287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51E20-154B-4D8A-A10A-239604640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DZ"/>
          </a:p>
        </p:txBody>
      </p:sp>
      <p:sp>
        <p:nvSpPr>
          <p:cNvPr id="3" name="Content Placeholder 2">
            <a:extLst>
              <a:ext uri="{FF2B5EF4-FFF2-40B4-BE49-F238E27FC236}">
                <a16:creationId xmlns:a16="http://schemas.microsoft.com/office/drawing/2014/main" id="{04554ED4-3A10-43D2-A713-F8F7EB21B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DZ"/>
          </a:p>
        </p:txBody>
      </p:sp>
      <p:sp>
        <p:nvSpPr>
          <p:cNvPr id="4" name="Text Placeholder 3">
            <a:extLst>
              <a:ext uri="{FF2B5EF4-FFF2-40B4-BE49-F238E27FC236}">
                <a16:creationId xmlns:a16="http://schemas.microsoft.com/office/drawing/2014/main" id="{377F1C6A-7B58-469C-B0F2-BF46AEAE2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7FFFC-E6C7-45B0-B6B9-836108D37124}"/>
              </a:ext>
            </a:extLst>
          </p:cNvPr>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a:extLst>
              <a:ext uri="{FF2B5EF4-FFF2-40B4-BE49-F238E27FC236}">
                <a16:creationId xmlns:a16="http://schemas.microsoft.com/office/drawing/2014/main" id="{3F28FAD6-522B-43A7-86BC-2EE9D3D1B7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5CE418-46F6-4DA2-8342-E801AC23C7E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92878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E334-2798-4308-B6A8-DAE8D32AEF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DZ"/>
          </a:p>
        </p:txBody>
      </p:sp>
      <p:sp>
        <p:nvSpPr>
          <p:cNvPr id="3" name="Picture Placeholder 2">
            <a:extLst>
              <a:ext uri="{FF2B5EF4-FFF2-40B4-BE49-F238E27FC236}">
                <a16:creationId xmlns:a16="http://schemas.microsoft.com/office/drawing/2014/main" id="{8F9EC693-FE4B-4586-A857-7FC4887364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DZ"/>
          </a:p>
        </p:txBody>
      </p:sp>
      <p:sp>
        <p:nvSpPr>
          <p:cNvPr id="4" name="Text Placeholder 3">
            <a:extLst>
              <a:ext uri="{FF2B5EF4-FFF2-40B4-BE49-F238E27FC236}">
                <a16:creationId xmlns:a16="http://schemas.microsoft.com/office/drawing/2014/main" id="{A83DF91B-8D4E-4B3D-A53D-1E32EE464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5C8EBA-B184-4CE2-AE85-18AB76191713}"/>
              </a:ext>
            </a:extLst>
          </p:cNvPr>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6" name="Footer Placeholder 5">
            <a:extLst>
              <a:ext uri="{FF2B5EF4-FFF2-40B4-BE49-F238E27FC236}">
                <a16:creationId xmlns:a16="http://schemas.microsoft.com/office/drawing/2014/main" id="{A545133B-F60B-4277-A2F1-03645604BE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A38F36-FAF2-426B-96D0-952C8A685B0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811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6A558-E7BE-42CA-8C98-28D101D09955}"/>
              </a:ext>
            </a:extLst>
          </p:cNvPr>
          <p:cNvSpPr>
            <a:spLocks noGrp="1"/>
          </p:cNvSpPr>
          <p:nvPr>
            <p:ph type="title"/>
          </p:nvPr>
        </p:nvSpPr>
        <p:spPr/>
        <p:txBody>
          <a:bodyPr/>
          <a:lstStyle/>
          <a:p>
            <a:r>
              <a:rPr lang="en-US"/>
              <a:t>Click to edit Master title style</a:t>
            </a:r>
            <a:endParaRPr lang="ar-DZ"/>
          </a:p>
        </p:txBody>
      </p:sp>
      <p:sp>
        <p:nvSpPr>
          <p:cNvPr id="3" name="Vertical Text Placeholder 2">
            <a:extLst>
              <a:ext uri="{FF2B5EF4-FFF2-40B4-BE49-F238E27FC236}">
                <a16:creationId xmlns:a16="http://schemas.microsoft.com/office/drawing/2014/main" id="{C6F9E372-F0B3-4481-9A03-063DE269D1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DZ"/>
          </a:p>
        </p:txBody>
      </p:sp>
      <p:sp>
        <p:nvSpPr>
          <p:cNvPr id="4" name="Date Placeholder 3">
            <a:extLst>
              <a:ext uri="{FF2B5EF4-FFF2-40B4-BE49-F238E27FC236}">
                <a16:creationId xmlns:a16="http://schemas.microsoft.com/office/drawing/2014/main" id="{2EF2BF97-D9B7-48FA-9F41-0E432F738E46}"/>
              </a:ext>
            </a:extLst>
          </p:cNvPr>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a:extLst>
              <a:ext uri="{FF2B5EF4-FFF2-40B4-BE49-F238E27FC236}">
                <a16:creationId xmlns:a16="http://schemas.microsoft.com/office/drawing/2014/main" id="{E03489D4-6866-4B92-A53F-2D49C1ED7A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D03284-CF65-47B2-84E8-9CC7C3530D4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5883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506AF5-6CED-4E33-9A43-E572D24CAE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DZ"/>
          </a:p>
        </p:txBody>
      </p:sp>
      <p:sp>
        <p:nvSpPr>
          <p:cNvPr id="3" name="Vertical Text Placeholder 2">
            <a:extLst>
              <a:ext uri="{FF2B5EF4-FFF2-40B4-BE49-F238E27FC236}">
                <a16:creationId xmlns:a16="http://schemas.microsoft.com/office/drawing/2014/main" id="{46904510-DE8D-40EB-BB07-F52B1B8AD3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DZ"/>
          </a:p>
        </p:txBody>
      </p:sp>
      <p:sp>
        <p:nvSpPr>
          <p:cNvPr id="4" name="Date Placeholder 3">
            <a:extLst>
              <a:ext uri="{FF2B5EF4-FFF2-40B4-BE49-F238E27FC236}">
                <a16:creationId xmlns:a16="http://schemas.microsoft.com/office/drawing/2014/main" id="{B88980E3-AFD3-4872-9E2B-62071CCB6897}"/>
              </a:ext>
            </a:extLst>
          </p:cNvPr>
          <p:cNvSpPr>
            <a:spLocks noGrp="1"/>
          </p:cNvSpPr>
          <p:nvPr>
            <p:ph type="dt" sz="half" idx="10"/>
          </p:nvPr>
        </p:nvSpPr>
        <p:spPr/>
        <p:txBody>
          <a:bodyPr/>
          <a:lstStyle/>
          <a:p>
            <a:fld id="{B61BEF0D-F0BB-DE4B-95CE-6DB70DBA9567}" type="datetimeFigureOut">
              <a:rPr lang="en-US" smtClean="0"/>
              <a:pPr/>
              <a:t>3/3/2022</a:t>
            </a:fld>
            <a:endParaRPr lang="en-US" dirty="0"/>
          </a:p>
        </p:txBody>
      </p:sp>
      <p:sp>
        <p:nvSpPr>
          <p:cNvPr id="5" name="Footer Placeholder 4">
            <a:extLst>
              <a:ext uri="{FF2B5EF4-FFF2-40B4-BE49-F238E27FC236}">
                <a16:creationId xmlns:a16="http://schemas.microsoft.com/office/drawing/2014/main" id="{B7306163-EDFE-43D4-94DA-A4FFBD1B86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F34955-901B-4F5E-B7B0-7FF01BCB7F1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9106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3/3/2022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3/3/2022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367638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61BEF0D-F0BB-DE4B-95CE-6DB70DBA9567}" type="datetimeFigureOut">
              <a:rPr lang="en-US" smtClean="0"/>
              <a:pPr/>
              <a:t>3/3/2022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91345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txStyles>
    <p:titleStyle>
      <a:lvl1pPr algn="ctr" defTabSz="914400" rtl="1"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3/3/2022</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383310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txStyles>
    <p:title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CD7439-3B9E-4F43-80AA-DB20361A29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DZ"/>
          </a:p>
        </p:txBody>
      </p:sp>
      <p:sp>
        <p:nvSpPr>
          <p:cNvPr id="3" name="Text Placeholder 2">
            <a:extLst>
              <a:ext uri="{FF2B5EF4-FFF2-40B4-BE49-F238E27FC236}">
                <a16:creationId xmlns:a16="http://schemas.microsoft.com/office/drawing/2014/main" id="{274DA362-46DE-47BD-972C-3A8A8AD60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DZ"/>
          </a:p>
        </p:txBody>
      </p:sp>
      <p:sp>
        <p:nvSpPr>
          <p:cNvPr id="4" name="Date Placeholder 3">
            <a:extLst>
              <a:ext uri="{FF2B5EF4-FFF2-40B4-BE49-F238E27FC236}">
                <a16:creationId xmlns:a16="http://schemas.microsoft.com/office/drawing/2014/main" id="{4059EB67-7B1D-44C0-A192-5C1FEA53B8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BEF0D-F0BB-DE4B-95CE-6DB70DBA9567}" type="datetimeFigureOut">
              <a:rPr lang="en-US" smtClean="0"/>
              <a:pPr/>
              <a:t>3/3/2022</a:t>
            </a:fld>
            <a:endParaRPr lang="en-US" dirty="0"/>
          </a:p>
        </p:txBody>
      </p:sp>
      <p:sp>
        <p:nvSpPr>
          <p:cNvPr id="5" name="Footer Placeholder 4">
            <a:extLst>
              <a:ext uri="{FF2B5EF4-FFF2-40B4-BE49-F238E27FC236}">
                <a16:creationId xmlns:a16="http://schemas.microsoft.com/office/drawing/2014/main" id="{D902F419-69DE-4EBE-8F49-6287631D66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37E01C-2021-4499-9069-5B0071BFE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385706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D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3.xml"/></Relationships>
</file>

<file path=ppt/slides/_rels/slide11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3.xml"/></Relationships>
</file>

<file path=ppt/slides/_rels/slide1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4.png"/><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5.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0636-97D4-4952-84D9-0A35DD4AAB60}"/>
              </a:ext>
            </a:extLst>
          </p:cNvPr>
          <p:cNvSpPr>
            <a:spLocks noGrp="1"/>
          </p:cNvSpPr>
          <p:nvPr>
            <p:ph type="ctrTitle"/>
          </p:nvPr>
        </p:nvSpPr>
        <p:spPr/>
        <p:txBody>
          <a:bodyPr/>
          <a:lstStyle/>
          <a:p>
            <a:r>
              <a:rPr lang="fr-FR" dirty="0"/>
              <a:t>Photosynthesis </a:t>
            </a:r>
            <a:endParaRPr lang="ar-DZ" dirty="0"/>
          </a:p>
        </p:txBody>
      </p:sp>
      <p:sp>
        <p:nvSpPr>
          <p:cNvPr id="3" name="Subtitle 2">
            <a:extLst>
              <a:ext uri="{FF2B5EF4-FFF2-40B4-BE49-F238E27FC236}">
                <a16:creationId xmlns:a16="http://schemas.microsoft.com/office/drawing/2014/main" id="{330FE518-C432-4F58-83B3-BCD714AD9402}"/>
              </a:ext>
            </a:extLst>
          </p:cNvPr>
          <p:cNvSpPr>
            <a:spLocks noGrp="1"/>
          </p:cNvSpPr>
          <p:nvPr>
            <p:ph type="subTitle" idx="1"/>
          </p:nvPr>
        </p:nvSpPr>
        <p:spPr/>
        <p:txBody>
          <a:bodyPr>
            <a:normAutofit/>
          </a:bodyPr>
          <a:lstStyle/>
          <a:p>
            <a:r>
              <a:rPr lang="ar-DZ" sz="4000" b="1" dirty="0"/>
              <a:t>التركيب الضوئي </a:t>
            </a:r>
          </a:p>
        </p:txBody>
      </p:sp>
    </p:spTree>
    <p:extLst>
      <p:ext uri="{BB962C8B-B14F-4D97-AF65-F5344CB8AC3E}">
        <p14:creationId xmlns:p14="http://schemas.microsoft.com/office/powerpoint/2010/main" val="3099359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0B83C8-A302-44C0-9C58-A28EE7D2872B}"/>
              </a:ext>
            </a:extLst>
          </p:cNvPr>
          <p:cNvPicPr>
            <a:picLocks noGrp="1" noChangeAspect="1"/>
          </p:cNvPicPr>
          <p:nvPr>
            <p:ph idx="1"/>
          </p:nvPr>
        </p:nvPicPr>
        <p:blipFill>
          <a:blip r:embed="rId2"/>
          <a:stretch>
            <a:fillRect/>
          </a:stretch>
        </p:blipFill>
        <p:spPr>
          <a:xfrm>
            <a:off x="662608" y="689113"/>
            <a:ext cx="10774017" cy="5512904"/>
          </a:xfrm>
          <a:prstGeom prst="rect">
            <a:avLst/>
          </a:prstGeom>
        </p:spPr>
      </p:pic>
    </p:spTree>
    <p:extLst>
      <p:ext uri="{BB962C8B-B14F-4D97-AF65-F5344CB8AC3E}">
        <p14:creationId xmlns:p14="http://schemas.microsoft.com/office/powerpoint/2010/main" val="1724899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F302E5E-35C2-421E-ADBE-72B5D17A603B}"/>
              </a:ext>
            </a:extLst>
          </p:cNvPr>
          <p:cNvPicPr>
            <a:picLocks noGrp="1" noChangeAspect="1"/>
          </p:cNvPicPr>
          <p:nvPr>
            <p:ph idx="1"/>
          </p:nvPr>
        </p:nvPicPr>
        <p:blipFill>
          <a:blip r:embed="rId2"/>
          <a:stretch>
            <a:fillRect/>
          </a:stretch>
        </p:blipFill>
        <p:spPr>
          <a:xfrm>
            <a:off x="1166191" y="679173"/>
            <a:ext cx="9670774" cy="3467481"/>
          </a:xfrm>
        </p:spPr>
      </p:pic>
      <p:pic>
        <p:nvPicPr>
          <p:cNvPr id="9" name="Picture 8">
            <a:extLst>
              <a:ext uri="{FF2B5EF4-FFF2-40B4-BE49-F238E27FC236}">
                <a16:creationId xmlns:a16="http://schemas.microsoft.com/office/drawing/2014/main" id="{8528E725-A416-44B5-AA4D-1352E8DEE617}"/>
              </a:ext>
            </a:extLst>
          </p:cNvPr>
          <p:cNvPicPr>
            <a:picLocks noChangeAspect="1"/>
          </p:cNvPicPr>
          <p:nvPr/>
        </p:nvPicPr>
        <p:blipFill>
          <a:blip r:embed="rId3"/>
          <a:stretch>
            <a:fillRect/>
          </a:stretch>
        </p:blipFill>
        <p:spPr>
          <a:xfrm>
            <a:off x="755373" y="4327457"/>
            <a:ext cx="10908039" cy="1768544"/>
          </a:xfrm>
          <a:prstGeom prst="rect">
            <a:avLst/>
          </a:prstGeom>
        </p:spPr>
      </p:pic>
    </p:spTree>
    <p:extLst>
      <p:ext uri="{BB962C8B-B14F-4D97-AF65-F5344CB8AC3E}">
        <p14:creationId xmlns:p14="http://schemas.microsoft.com/office/powerpoint/2010/main" val="32998752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8555-F512-4DF9-B08E-A9F2E9C4EB42}"/>
              </a:ext>
            </a:extLst>
          </p:cNvPr>
          <p:cNvSpPr>
            <a:spLocks noGrp="1"/>
          </p:cNvSpPr>
          <p:nvPr>
            <p:ph type="title"/>
          </p:nvPr>
        </p:nvSpPr>
        <p:spPr>
          <a:xfrm>
            <a:off x="1202637" y="569842"/>
            <a:ext cx="9601196" cy="708990"/>
          </a:xfrm>
        </p:spPr>
        <p:txBody>
          <a:bodyPr>
            <a:normAutofit fontScale="90000"/>
          </a:bodyPr>
          <a:lstStyle/>
          <a:p>
            <a:r>
              <a:rPr lang="ar-DZ" b="1" dirty="0">
                <a:solidFill>
                  <a:srgbClr val="C00000"/>
                </a:solidFill>
              </a:rPr>
              <a:t>التنفس الضوئي </a:t>
            </a:r>
            <a:r>
              <a:rPr lang="fr-FR" b="1" dirty="0">
                <a:solidFill>
                  <a:srgbClr val="C00000"/>
                </a:solidFill>
              </a:rPr>
              <a:t>Photorespiration</a:t>
            </a:r>
            <a:endParaRPr lang="ar-DZ" b="1" dirty="0">
              <a:solidFill>
                <a:srgbClr val="C00000"/>
              </a:solidFill>
            </a:endParaRPr>
          </a:p>
        </p:txBody>
      </p:sp>
      <p:pic>
        <p:nvPicPr>
          <p:cNvPr id="4" name="Picture 3">
            <a:extLst>
              <a:ext uri="{FF2B5EF4-FFF2-40B4-BE49-F238E27FC236}">
                <a16:creationId xmlns:a16="http://schemas.microsoft.com/office/drawing/2014/main" id="{B05BC96D-C5FB-4025-A8BF-7E63E8857791}"/>
              </a:ext>
            </a:extLst>
          </p:cNvPr>
          <p:cNvPicPr>
            <a:picLocks noChangeAspect="1"/>
          </p:cNvPicPr>
          <p:nvPr/>
        </p:nvPicPr>
        <p:blipFill>
          <a:blip r:embed="rId2"/>
          <a:stretch>
            <a:fillRect/>
          </a:stretch>
        </p:blipFill>
        <p:spPr>
          <a:xfrm>
            <a:off x="1616369" y="1477616"/>
            <a:ext cx="8296258" cy="4856923"/>
          </a:xfrm>
          <a:prstGeom prst="rect">
            <a:avLst/>
          </a:prstGeom>
        </p:spPr>
      </p:pic>
    </p:spTree>
    <p:extLst>
      <p:ext uri="{BB962C8B-B14F-4D97-AF65-F5344CB8AC3E}">
        <p14:creationId xmlns:p14="http://schemas.microsoft.com/office/powerpoint/2010/main" val="5650133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88C9-F3AB-4FC1-8389-216B147F8520}"/>
              </a:ext>
            </a:extLst>
          </p:cNvPr>
          <p:cNvSpPr>
            <a:spLocks noGrp="1"/>
          </p:cNvSpPr>
          <p:nvPr>
            <p:ph type="title"/>
          </p:nvPr>
        </p:nvSpPr>
        <p:spPr>
          <a:xfrm>
            <a:off x="4527591" y="1069006"/>
            <a:ext cx="6464374" cy="727398"/>
          </a:xfrm>
        </p:spPr>
        <p:txBody>
          <a:bodyPr>
            <a:normAutofit fontScale="90000"/>
          </a:bodyPr>
          <a:lstStyle/>
          <a:p>
            <a:r>
              <a:rPr lang="ar-DZ" dirty="0"/>
              <a:t>التنفس الضوئي </a:t>
            </a:r>
            <a:r>
              <a:rPr lang="fr-FR" dirty="0"/>
              <a:t>Photorespiration</a:t>
            </a:r>
            <a:endParaRPr lang="ar-DZ" dirty="0"/>
          </a:p>
        </p:txBody>
      </p:sp>
      <p:pic>
        <p:nvPicPr>
          <p:cNvPr id="5" name="Picture 4">
            <a:extLst>
              <a:ext uri="{FF2B5EF4-FFF2-40B4-BE49-F238E27FC236}">
                <a16:creationId xmlns:a16="http://schemas.microsoft.com/office/drawing/2014/main" id="{BBFA9067-6724-4A8A-8F11-A125E611A8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3604" y="438652"/>
            <a:ext cx="3828620" cy="5980694"/>
          </a:xfrm>
          <a:prstGeom prst="rect">
            <a:avLst/>
          </a:prstGeom>
        </p:spPr>
      </p:pic>
      <p:pic>
        <p:nvPicPr>
          <p:cNvPr id="6" name="Picture 5">
            <a:extLst>
              <a:ext uri="{FF2B5EF4-FFF2-40B4-BE49-F238E27FC236}">
                <a16:creationId xmlns:a16="http://schemas.microsoft.com/office/drawing/2014/main" id="{CDFC2C46-2AE5-4A1F-9094-80197476579B}"/>
              </a:ext>
            </a:extLst>
          </p:cNvPr>
          <p:cNvPicPr>
            <a:picLocks noChangeAspect="1"/>
          </p:cNvPicPr>
          <p:nvPr/>
        </p:nvPicPr>
        <p:blipFill>
          <a:blip r:embed="rId4"/>
          <a:stretch>
            <a:fillRect/>
          </a:stretch>
        </p:blipFill>
        <p:spPr>
          <a:xfrm>
            <a:off x="4527591" y="2502404"/>
            <a:ext cx="6829522" cy="3552176"/>
          </a:xfrm>
          <a:prstGeom prst="rect">
            <a:avLst/>
          </a:prstGeom>
        </p:spPr>
      </p:pic>
    </p:spTree>
    <p:extLst>
      <p:ext uri="{BB962C8B-B14F-4D97-AF65-F5344CB8AC3E}">
        <p14:creationId xmlns:p14="http://schemas.microsoft.com/office/powerpoint/2010/main" val="25490389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00CBB3A-6B20-452A-B774-7EF5EF471E56}"/>
              </a:ext>
            </a:extLst>
          </p:cNvPr>
          <p:cNvSpPr>
            <a:spLocks noGrp="1"/>
          </p:cNvSpPr>
          <p:nvPr>
            <p:ph idx="1"/>
          </p:nvPr>
        </p:nvSpPr>
        <p:spPr>
          <a:xfrm>
            <a:off x="1295402" y="2649697"/>
            <a:ext cx="9601196" cy="1074164"/>
          </a:xfrm>
        </p:spPr>
        <p:txBody>
          <a:bodyPr>
            <a:normAutofit/>
          </a:bodyPr>
          <a:lstStyle/>
          <a:p>
            <a:r>
              <a:rPr lang="ar-DZ" sz="4800" dirty="0"/>
              <a:t>متى يحدث التنفس الضوئي؟ و لماذا يحدث ؟</a:t>
            </a:r>
          </a:p>
          <a:p>
            <a:endParaRPr lang="ar-DZ" sz="4800" dirty="0"/>
          </a:p>
        </p:txBody>
      </p:sp>
    </p:spTree>
    <p:extLst>
      <p:ext uri="{BB962C8B-B14F-4D97-AF65-F5344CB8AC3E}">
        <p14:creationId xmlns:p14="http://schemas.microsoft.com/office/powerpoint/2010/main" val="9056046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88C9-F3AB-4FC1-8389-216B147F8520}"/>
              </a:ext>
            </a:extLst>
          </p:cNvPr>
          <p:cNvSpPr>
            <a:spLocks noGrp="1"/>
          </p:cNvSpPr>
          <p:nvPr>
            <p:ph type="title"/>
          </p:nvPr>
        </p:nvSpPr>
        <p:spPr>
          <a:xfrm>
            <a:off x="1295402" y="618433"/>
            <a:ext cx="9601196" cy="727398"/>
          </a:xfrm>
        </p:spPr>
        <p:txBody>
          <a:bodyPr>
            <a:normAutofit fontScale="90000"/>
          </a:bodyPr>
          <a:lstStyle/>
          <a:p>
            <a:r>
              <a:rPr lang="ar-DZ" b="1" dirty="0">
                <a:solidFill>
                  <a:srgbClr val="C00000"/>
                </a:solidFill>
              </a:rPr>
              <a:t>التنفس الضوئي </a:t>
            </a:r>
            <a:r>
              <a:rPr lang="fr-FR" b="1" dirty="0">
                <a:solidFill>
                  <a:srgbClr val="C00000"/>
                </a:solidFill>
              </a:rPr>
              <a:t>Photorespiration</a:t>
            </a:r>
            <a:endParaRPr lang="ar-DZ" b="1" dirty="0">
              <a:solidFill>
                <a:srgbClr val="C00000"/>
              </a:solidFill>
            </a:endParaRPr>
          </a:p>
        </p:txBody>
      </p:sp>
      <p:sp>
        <p:nvSpPr>
          <p:cNvPr id="6" name="Content Placeholder 5">
            <a:extLst>
              <a:ext uri="{FF2B5EF4-FFF2-40B4-BE49-F238E27FC236}">
                <a16:creationId xmlns:a16="http://schemas.microsoft.com/office/drawing/2014/main" id="{100CBB3A-6B20-452A-B774-7EF5EF471E56}"/>
              </a:ext>
            </a:extLst>
          </p:cNvPr>
          <p:cNvSpPr>
            <a:spLocks noGrp="1"/>
          </p:cNvSpPr>
          <p:nvPr>
            <p:ph idx="1"/>
          </p:nvPr>
        </p:nvSpPr>
        <p:spPr>
          <a:xfrm>
            <a:off x="808382" y="2556932"/>
            <a:ext cx="10588487" cy="3318936"/>
          </a:xfrm>
        </p:spPr>
        <p:txBody>
          <a:bodyPr>
            <a:noAutofit/>
          </a:bodyPr>
          <a:lstStyle/>
          <a:p>
            <a:pPr algn="just"/>
            <a:r>
              <a:rPr lang="ar-DZ" sz="4000" dirty="0"/>
              <a:t>إن عملية التنفس الضوئى تحدث تحت ظروف الحرارة والإضاءة المعتدلة بمعدل 1/3 أي بمعدل تفاعل واحد من كل أربعة تفاعلات لانزيم الروبيسكو مما يؤدي إلى انخفاض كفاءة عملية البناء الضوئي بنسبة 25 % و تزداد هذه النسبة بتوفر العوامل المشجعة للتنفس الضوئي مثل درجات الحرارة العليا و زيادة شدة الإضاءة ، انخفاض تركيز </a:t>
            </a:r>
            <a:r>
              <a:rPr lang="fr-FR" sz="4000" dirty="0"/>
              <a:t>CO2</a:t>
            </a:r>
            <a:endParaRPr lang="ar-DZ" sz="4000" dirty="0"/>
          </a:p>
        </p:txBody>
      </p:sp>
    </p:spTree>
    <p:extLst>
      <p:ext uri="{BB962C8B-B14F-4D97-AF65-F5344CB8AC3E}">
        <p14:creationId xmlns:p14="http://schemas.microsoft.com/office/powerpoint/2010/main" val="16618028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88C9-F3AB-4FC1-8389-216B147F8520}"/>
              </a:ext>
            </a:extLst>
          </p:cNvPr>
          <p:cNvSpPr>
            <a:spLocks noGrp="1"/>
          </p:cNvSpPr>
          <p:nvPr>
            <p:ph type="title"/>
          </p:nvPr>
        </p:nvSpPr>
        <p:spPr>
          <a:xfrm>
            <a:off x="1295402" y="618433"/>
            <a:ext cx="9601196" cy="727398"/>
          </a:xfrm>
        </p:spPr>
        <p:txBody>
          <a:bodyPr>
            <a:normAutofit fontScale="90000"/>
          </a:bodyPr>
          <a:lstStyle/>
          <a:p>
            <a:r>
              <a:rPr lang="ar-DZ" b="1" dirty="0">
                <a:solidFill>
                  <a:srgbClr val="C00000"/>
                </a:solidFill>
              </a:rPr>
              <a:t>التنفس الضوئي </a:t>
            </a:r>
            <a:r>
              <a:rPr lang="fr-FR" b="1" dirty="0">
                <a:solidFill>
                  <a:srgbClr val="C00000"/>
                </a:solidFill>
              </a:rPr>
              <a:t>Photorespiration</a:t>
            </a:r>
            <a:endParaRPr lang="ar-DZ" b="1" dirty="0">
              <a:solidFill>
                <a:srgbClr val="C00000"/>
              </a:solidFill>
            </a:endParaRPr>
          </a:p>
        </p:txBody>
      </p:sp>
      <p:sp>
        <p:nvSpPr>
          <p:cNvPr id="6" name="Content Placeholder 5">
            <a:extLst>
              <a:ext uri="{FF2B5EF4-FFF2-40B4-BE49-F238E27FC236}">
                <a16:creationId xmlns:a16="http://schemas.microsoft.com/office/drawing/2014/main" id="{100CBB3A-6B20-452A-B774-7EF5EF471E56}"/>
              </a:ext>
            </a:extLst>
          </p:cNvPr>
          <p:cNvSpPr>
            <a:spLocks noGrp="1"/>
          </p:cNvSpPr>
          <p:nvPr>
            <p:ph idx="1"/>
          </p:nvPr>
        </p:nvSpPr>
        <p:spPr>
          <a:xfrm>
            <a:off x="768627" y="2358149"/>
            <a:ext cx="10127971" cy="3318936"/>
          </a:xfrm>
        </p:spPr>
        <p:txBody>
          <a:bodyPr>
            <a:noAutofit/>
          </a:bodyPr>
          <a:lstStyle/>
          <a:p>
            <a:r>
              <a:rPr lang="ar-DZ" sz="4000" dirty="0"/>
              <a:t>حماية الكلوروباست من الأكسجين النشط الضار  </a:t>
            </a:r>
          </a:p>
          <a:p>
            <a:r>
              <a:rPr lang="ar-DZ" sz="4000" dirty="0"/>
              <a:t>تركيب مركبات وسطية مثل السيرين و الغلايسين </a:t>
            </a:r>
          </a:p>
          <a:p>
            <a:r>
              <a:rPr lang="ar-DZ" sz="4000" dirty="0"/>
              <a:t>توفر </a:t>
            </a:r>
            <a:r>
              <a:rPr lang="fr-FR" sz="4000" dirty="0"/>
              <a:t>CO2</a:t>
            </a:r>
            <a:r>
              <a:rPr lang="ar-DZ" sz="4000" dirty="0"/>
              <a:t> للنبات تحت ضروف الاجهاد </a:t>
            </a:r>
          </a:p>
          <a:p>
            <a:r>
              <a:rPr lang="ar-DZ" sz="4000" dirty="0"/>
              <a:t>تقليل خسائر الكربون العضوي (</a:t>
            </a:r>
            <a:r>
              <a:rPr lang="fr-FR" sz="4000" dirty="0"/>
              <a:t>P-</a:t>
            </a:r>
            <a:r>
              <a:rPr lang="fr-FR" sz="4000" dirty="0" err="1"/>
              <a:t>glycolate</a:t>
            </a:r>
            <a:r>
              <a:rPr lang="ar-DZ" sz="4000" dirty="0"/>
              <a:t>)</a:t>
            </a:r>
          </a:p>
        </p:txBody>
      </p:sp>
    </p:spTree>
    <p:extLst>
      <p:ext uri="{BB962C8B-B14F-4D97-AF65-F5344CB8AC3E}">
        <p14:creationId xmlns:p14="http://schemas.microsoft.com/office/powerpoint/2010/main" val="36974643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66AC-D93F-4F47-8ACB-E85F7D8F2FEB}"/>
              </a:ext>
            </a:extLst>
          </p:cNvPr>
          <p:cNvSpPr>
            <a:spLocks noGrp="1"/>
          </p:cNvSpPr>
          <p:nvPr>
            <p:ph type="title"/>
          </p:nvPr>
        </p:nvSpPr>
        <p:spPr>
          <a:xfrm>
            <a:off x="1295402" y="2439871"/>
            <a:ext cx="9601196" cy="1303867"/>
          </a:xfrm>
        </p:spPr>
        <p:txBody>
          <a:bodyPr/>
          <a:lstStyle/>
          <a:p>
            <a:r>
              <a:rPr lang="ar-DZ" dirty="0"/>
              <a:t>عملية التنفس الضوئي لا تحدث عند جميع النباتات </a:t>
            </a:r>
          </a:p>
        </p:txBody>
      </p:sp>
    </p:spTree>
    <p:extLst>
      <p:ext uri="{BB962C8B-B14F-4D97-AF65-F5344CB8AC3E}">
        <p14:creationId xmlns:p14="http://schemas.microsoft.com/office/powerpoint/2010/main" val="11143941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0C74-0F29-465E-84E9-813AB5C15079}"/>
              </a:ext>
            </a:extLst>
          </p:cNvPr>
          <p:cNvSpPr>
            <a:spLocks noGrp="1"/>
          </p:cNvSpPr>
          <p:nvPr>
            <p:ph type="title"/>
          </p:nvPr>
        </p:nvSpPr>
        <p:spPr>
          <a:xfrm>
            <a:off x="1295402" y="638841"/>
            <a:ext cx="9601196" cy="687642"/>
          </a:xfrm>
        </p:spPr>
        <p:txBody>
          <a:bodyPr>
            <a:noAutofit/>
          </a:bodyPr>
          <a:lstStyle/>
          <a:p>
            <a:r>
              <a:rPr lang="fr-FR" sz="5400" b="1" dirty="0">
                <a:solidFill>
                  <a:srgbClr val="C00000"/>
                </a:solidFill>
              </a:rPr>
              <a:t>C3 – C4 - CAM</a:t>
            </a:r>
            <a:endParaRPr lang="ar-DZ" sz="5400" b="1" dirty="0">
              <a:solidFill>
                <a:srgbClr val="C00000"/>
              </a:solidFill>
            </a:endParaRPr>
          </a:p>
        </p:txBody>
      </p:sp>
      <p:pic>
        <p:nvPicPr>
          <p:cNvPr id="5" name="Content Placeholder 4">
            <a:extLst>
              <a:ext uri="{FF2B5EF4-FFF2-40B4-BE49-F238E27FC236}">
                <a16:creationId xmlns:a16="http://schemas.microsoft.com/office/drawing/2014/main" id="{815A1A43-8799-4312-859B-324B02A9A773}"/>
              </a:ext>
            </a:extLst>
          </p:cNvPr>
          <p:cNvPicPr>
            <a:picLocks noGrp="1" noChangeAspect="1"/>
          </p:cNvPicPr>
          <p:nvPr>
            <p:ph idx="1"/>
          </p:nvPr>
        </p:nvPicPr>
        <p:blipFill>
          <a:blip r:embed="rId2"/>
          <a:stretch>
            <a:fillRect/>
          </a:stretch>
        </p:blipFill>
        <p:spPr>
          <a:xfrm>
            <a:off x="879095" y="1354511"/>
            <a:ext cx="10159965" cy="4520828"/>
          </a:xfrm>
        </p:spPr>
      </p:pic>
    </p:spTree>
    <p:extLst>
      <p:ext uri="{BB962C8B-B14F-4D97-AF65-F5344CB8AC3E}">
        <p14:creationId xmlns:p14="http://schemas.microsoft.com/office/powerpoint/2010/main" val="10027866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18A56A-6DAB-43C2-BB13-F17F988067A4}"/>
              </a:ext>
            </a:extLst>
          </p:cNvPr>
          <p:cNvPicPr>
            <a:picLocks noGrp="1" noChangeAspect="1"/>
          </p:cNvPicPr>
          <p:nvPr>
            <p:ph idx="1"/>
          </p:nvPr>
        </p:nvPicPr>
        <p:blipFill>
          <a:blip r:embed="rId2"/>
          <a:stretch>
            <a:fillRect/>
          </a:stretch>
        </p:blipFill>
        <p:spPr>
          <a:xfrm>
            <a:off x="1872975" y="556074"/>
            <a:ext cx="7642085" cy="5745851"/>
          </a:xfrm>
          <a:prstGeom prst="rect">
            <a:avLst/>
          </a:prstGeom>
        </p:spPr>
      </p:pic>
    </p:spTree>
    <p:extLst>
      <p:ext uri="{BB962C8B-B14F-4D97-AF65-F5344CB8AC3E}">
        <p14:creationId xmlns:p14="http://schemas.microsoft.com/office/powerpoint/2010/main" val="8438862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88A5C-8562-4273-A14C-1736BEEF40AE}"/>
              </a:ext>
            </a:extLst>
          </p:cNvPr>
          <p:cNvPicPr>
            <a:picLocks noChangeAspect="1"/>
          </p:cNvPicPr>
          <p:nvPr/>
        </p:nvPicPr>
        <p:blipFill>
          <a:blip r:embed="rId2"/>
          <a:stretch>
            <a:fillRect/>
          </a:stretch>
        </p:blipFill>
        <p:spPr>
          <a:xfrm>
            <a:off x="1732929" y="793018"/>
            <a:ext cx="8726142" cy="5040630"/>
          </a:xfrm>
          <a:prstGeom prst="rect">
            <a:avLst/>
          </a:prstGeom>
        </p:spPr>
      </p:pic>
    </p:spTree>
    <p:extLst>
      <p:ext uri="{BB962C8B-B14F-4D97-AF65-F5344CB8AC3E}">
        <p14:creationId xmlns:p14="http://schemas.microsoft.com/office/powerpoint/2010/main" val="2351665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7C39175-0F78-41A0-9C18-2AB534F00375}"/>
              </a:ext>
            </a:extLst>
          </p:cNvPr>
          <p:cNvPicPr>
            <a:picLocks noGrp="1" noChangeAspect="1"/>
          </p:cNvPicPr>
          <p:nvPr>
            <p:ph idx="1"/>
          </p:nvPr>
        </p:nvPicPr>
        <p:blipFill>
          <a:blip r:embed="rId2"/>
          <a:stretch>
            <a:fillRect/>
          </a:stretch>
        </p:blipFill>
        <p:spPr>
          <a:xfrm>
            <a:off x="1295400" y="2528206"/>
            <a:ext cx="9601200" cy="1176528"/>
          </a:xfrm>
          <a:prstGeom prst="rect">
            <a:avLst/>
          </a:prstGeom>
        </p:spPr>
      </p:pic>
    </p:spTree>
    <p:extLst>
      <p:ext uri="{BB962C8B-B14F-4D97-AF65-F5344CB8AC3E}">
        <p14:creationId xmlns:p14="http://schemas.microsoft.com/office/powerpoint/2010/main" val="2217518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54B198-A474-4A83-80F0-B7902D8936E4}"/>
              </a:ext>
            </a:extLst>
          </p:cNvPr>
          <p:cNvPicPr>
            <a:picLocks noChangeAspect="1"/>
          </p:cNvPicPr>
          <p:nvPr/>
        </p:nvPicPr>
        <p:blipFill>
          <a:blip r:embed="rId2"/>
          <a:stretch>
            <a:fillRect/>
          </a:stretch>
        </p:blipFill>
        <p:spPr>
          <a:xfrm>
            <a:off x="993914" y="715617"/>
            <a:ext cx="9647582" cy="5426765"/>
          </a:xfrm>
          <a:prstGeom prst="rect">
            <a:avLst/>
          </a:prstGeom>
        </p:spPr>
      </p:pic>
    </p:spTree>
    <p:extLst>
      <p:ext uri="{BB962C8B-B14F-4D97-AF65-F5344CB8AC3E}">
        <p14:creationId xmlns:p14="http://schemas.microsoft.com/office/powerpoint/2010/main" val="22334891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A59079-3CEF-4083-BD4D-A15A09C5D49F}"/>
              </a:ext>
            </a:extLst>
          </p:cNvPr>
          <p:cNvPicPr>
            <a:picLocks noChangeAspect="1"/>
          </p:cNvPicPr>
          <p:nvPr/>
        </p:nvPicPr>
        <p:blipFill>
          <a:blip r:embed="rId2"/>
          <a:stretch>
            <a:fillRect/>
          </a:stretch>
        </p:blipFill>
        <p:spPr>
          <a:xfrm>
            <a:off x="1994605" y="495300"/>
            <a:ext cx="7620000" cy="5867400"/>
          </a:xfrm>
          <a:prstGeom prst="rect">
            <a:avLst/>
          </a:prstGeom>
          <a:ln>
            <a:noFill/>
          </a:ln>
          <a:effectLst>
            <a:softEdge rad="112500"/>
          </a:effectLst>
        </p:spPr>
      </p:pic>
    </p:spTree>
    <p:extLst>
      <p:ext uri="{BB962C8B-B14F-4D97-AF65-F5344CB8AC3E}">
        <p14:creationId xmlns:p14="http://schemas.microsoft.com/office/powerpoint/2010/main" val="23644737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B6AE18-B7C3-4885-B6D6-112C5CC88EEC}"/>
              </a:ext>
            </a:extLst>
          </p:cNvPr>
          <p:cNvPicPr/>
          <p:nvPr/>
        </p:nvPicPr>
        <p:blipFill>
          <a:blip r:embed="rId2"/>
          <a:stretch>
            <a:fillRect/>
          </a:stretch>
        </p:blipFill>
        <p:spPr>
          <a:xfrm>
            <a:off x="622852" y="543339"/>
            <a:ext cx="10991604" cy="5632505"/>
          </a:xfrm>
          <a:prstGeom prst="rect">
            <a:avLst/>
          </a:prstGeom>
          <a:effectLst>
            <a:outerShdw blurRad="50800" dist="50800" dir="5400000" sx="7000" sy="7000" algn="ctr" rotWithShape="0">
              <a:srgbClr val="000000">
                <a:alpha val="43137"/>
              </a:srgbClr>
            </a:outerShdw>
          </a:effectLst>
        </p:spPr>
      </p:pic>
    </p:spTree>
    <p:extLst>
      <p:ext uri="{BB962C8B-B14F-4D97-AF65-F5344CB8AC3E}">
        <p14:creationId xmlns:p14="http://schemas.microsoft.com/office/powerpoint/2010/main" val="39161866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9820CC-3E0D-4004-9D53-5DA75AFB98B4}"/>
              </a:ext>
            </a:extLst>
          </p:cNvPr>
          <p:cNvPicPr>
            <a:picLocks noGrp="1" noChangeAspect="1"/>
          </p:cNvPicPr>
          <p:nvPr>
            <p:ph idx="1"/>
          </p:nvPr>
        </p:nvPicPr>
        <p:blipFill>
          <a:blip r:embed="rId2"/>
          <a:stretch>
            <a:fillRect/>
          </a:stretch>
        </p:blipFill>
        <p:spPr>
          <a:xfrm>
            <a:off x="643911" y="602698"/>
            <a:ext cx="10904178" cy="5652604"/>
          </a:xfrm>
          <a:prstGeom prst="rect">
            <a:avLst/>
          </a:prstGeom>
        </p:spPr>
      </p:pic>
    </p:spTree>
    <p:extLst>
      <p:ext uri="{BB962C8B-B14F-4D97-AF65-F5344CB8AC3E}">
        <p14:creationId xmlns:p14="http://schemas.microsoft.com/office/powerpoint/2010/main" val="20815867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FD527C-0153-4C93-860F-3435D328554B}"/>
              </a:ext>
            </a:extLst>
          </p:cNvPr>
          <p:cNvSpPr>
            <a:spLocks noGrp="1"/>
          </p:cNvSpPr>
          <p:nvPr>
            <p:ph idx="1"/>
          </p:nvPr>
        </p:nvSpPr>
        <p:spPr>
          <a:xfrm>
            <a:off x="0" y="1769532"/>
            <a:ext cx="11810996" cy="3318936"/>
          </a:xfrm>
        </p:spPr>
        <p:txBody>
          <a:bodyPr>
            <a:noAutofit/>
          </a:bodyPr>
          <a:lstStyle/>
          <a:p>
            <a:pPr algn="r" rtl="1"/>
            <a:r>
              <a:rPr lang="ar-DZ" sz="4000" b="1" dirty="0"/>
              <a:t>نباتات استوائية و شبه استوائية مثل قصب السكر والذرة</a:t>
            </a:r>
          </a:p>
          <a:p>
            <a:pPr algn="r" rtl="1"/>
            <a:r>
              <a:rPr lang="ar-DZ" sz="4000" b="1" dirty="0"/>
              <a:t> يختلف تركيب الورقة فيها عن نباتات ثلاثية الكربون يحتوي نسيج الورقة على النسيج المتوسط و نسيج خلايا غمد الحزمية </a:t>
            </a:r>
          </a:p>
          <a:p>
            <a:pPr algn="r" rtl="1"/>
            <a:r>
              <a:rPr lang="ar-DZ" sz="4000" b="1" dirty="0"/>
              <a:t>لا يحدث على مستواها التنفس الضوئي </a:t>
            </a:r>
            <a:endParaRPr lang="fr-FR" sz="4000" b="1" dirty="0"/>
          </a:p>
          <a:p>
            <a:pPr marL="0" indent="0" algn="r" rtl="1">
              <a:buNone/>
            </a:pPr>
            <a:endParaRPr lang="ar-DZ" sz="4000" b="1" dirty="0"/>
          </a:p>
        </p:txBody>
      </p:sp>
      <p:sp>
        <p:nvSpPr>
          <p:cNvPr id="4" name="TextBox 3">
            <a:extLst>
              <a:ext uri="{FF2B5EF4-FFF2-40B4-BE49-F238E27FC236}">
                <a16:creationId xmlns:a16="http://schemas.microsoft.com/office/drawing/2014/main" id="{3D183A6E-F88B-4445-89A2-D7E210C5B1E7}"/>
              </a:ext>
            </a:extLst>
          </p:cNvPr>
          <p:cNvSpPr txBox="1"/>
          <p:nvPr/>
        </p:nvSpPr>
        <p:spPr>
          <a:xfrm>
            <a:off x="3147391" y="92765"/>
            <a:ext cx="5897218" cy="584775"/>
          </a:xfrm>
          <a:prstGeom prst="rect">
            <a:avLst/>
          </a:prstGeom>
          <a:noFill/>
        </p:spPr>
        <p:txBody>
          <a:bodyPr wrap="square" rtlCol="1">
            <a:spAutoFit/>
          </a:bodyPr>
          <a:lstStyle/>
          <a:p>
            <a:pPr algn="r" rtl="1"/>
            <a:r>
              <a:rPr lang="ar-DZ" sz="3200" b="1" dirty="0">
                <a:solidFill>
                  <a:srgbClr val="C00000"/>
                </a:solidFill>
              </a:rPr>
              <a:t>النباتات رباعية الكربون </a:t>
            </a:r>
            <a:r>
              <a:rPr lang="fr-FR" sz="3200" b="1" dirty="0">
                <a:solidFill>
                  <a:srgbClr val="C00000"/>
                </a:solidFill>
              </a:rPr>
              <a:t>Plants C4</a:t>
            </a:r>
            <a:endParaRPr lang="ar-DZ" sz="3200" b="1" dirty="0">
              <a:solidFill>
                <a:srgbClr val="C00000"/>
              </a:solidFill>
            </a:endParaRPr>
          </a:p>
        </p:txBody>
      </p:sp>
    </p:spTree>
    <p:extLst>
      <p:ext uri="{BB962C8B-B14F-4D97-AF65-F5344CB8AC3E}">
        <p14:creationId xmlns:p14="http://schemas.microsoft.com/office/powerpoint/2010/main" val="13152298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FD527C-0153-4C93-860F-3435D328554B}"/>
              </a:ext>
            </a:extLst>
          </p:cNvPr>
          <p:cNvSpPr>
            <a:spLocks noGrp="1"/>
          </p:cNvSpPr>
          <p:nvPr>
            <p:ph idx="1"/>
          </p:nvPr>
        </p:nvSpPr>
        <p:spPr>
          <a:xfrm>
            <a:off x="190502" y="677540"/>
            <a:ext cx="11810996" cy="3318936"/>
          </a:xfrm>
        </p:spPr>
        <p:txBody>
          <a:bodyPr>
            <a:noAutofit/>
          </a:bodyPr>
          <a:lstStyle/>
          <a:p>
            <a:pPr algn="r" rtl="1"/>
            <a:r>
              <a:rPr lang="ar-DZ" sz="3600" b="1" dirty="0"/>
              <a:t> يتم تثبيت ثاني أكسيد الكربون في الخلاياالنسيج المتوسط مع مركب فوسفواينول البيروفات </a:t>
            </a:r>
            <a:r>
              <a:rPr lang="fr-FR" sz="3600" b="1" dirty="0"/>
              <a:t>(PEP</a:t>
            </a:r>
            <a:r>
              <a:rPr lang="ar-DZ" sz="3600" b="1" dirty="0"/>
              <a:t> </a:t>
            </a:r>
            <a:r>
              <a:rPr lang="fr-FR" sz="3600" b="1" dirty="0"/>
              <a:t>phosphoénolpyruvate</a:t>
            </a:r>
            <a:r>
              <a:rPr lang="ar-DZ" sz="3600" b="1" dirty="0"/>
              <a:t>.</a:t>
            </a:r>
          </a:p>
          <a:p>
            <a:pPr algn="r" rtl="1"/>
            <a:r>
              <a:rPr lang="ar-DZ" sz="3600" b="1" dirty="0"/>
              <a:t> أول المركبات الناتجة هو حامض الأكسالوخليك (</a:t>
            </a:r>
            <a:r>
              <a:rPr lang="fr-FR" sz="3600" b="1" dirty="0" err="1"/>
              <a:t>Oxaloacetic</a:t>
            </a:r>
            <a:r>
              <a:rPr lang="fr-FR" sz="3600" b="1" dirty="0"/>
              <a:t> </a:t>
            </a:r>
            <a:r>
              <a:rPr lang="fr-FR" sz="3600" b="1" dirty="0" err="1"/>
              <a:t>acid</a:t>
            </a:r>
            <a:r>
              <a:rPr lang="fr-FR" sz="3600" b="1" dirty="0"/>
              <a:t>)  </a:t>
            </a:r>
            <a:r>
              <a:rPr lang="ar-DZ" sz="3600" b="1" dirty="0"/>
              <a:t>وهو مركب يتكون من أربع ذرات كربون ولذلك سميت هذه النباتات برباعية الكربون</a:t>
            </a:r>
            <a:r>
              <a:rPr lang="fr-FR" sz="3600" b="1" dirty="0"/>
              <a:t>C4 plants).</a:t>
            </a:r>
          </a:p>
          <a:p>
            <a:pPr algn="r" rtl="1"/>
            <a:r>
              <a:rPr lang="fr-FR" sz="3600" b="1" dirty="0"/>
              <a:t>	</a:t>
            </a:r>
            <a:r>
              <a:rPr lang="ar-DZ" sz="3600" b="1" dirty="0"/>
              <a:t>يقوم إنزيم كاربوكسيليز فوسفو إنول بيروفيت [ </a:t>
            </a:r>
            <a:r>
              <a:rPr lang="fr-FR" sz="3600" b="1" dirty="0"/>
              <a:t>Phosphoénolpyruvate carboxylase (PEPC] </a:t>
            </a:r>
            <a:r>
              <a:rPr lang="ar-DZ" sz="3600" b="1" dirty="0"/>
              <a:t>بتحفيز هذا التفاعل.</a:t>
            </a:r>
          </a:p>
          <a:p>
            <a:pPr algn="r" rtl="1"/>
            <a:r>
              <a:rPr lang="ar-DZ" sz="3600" b="1" dirty="0"/>
              <a:t>	يتحول حامض الأكسالوخليك إلى حامض الماليك </a:t>
            </a:r>
            <a:r>
              <a:rPr lang="fr-FR" sz="3600" b="1" dirty="0" err="1"/>
              <a:t>Malic</a:t>
            </a:r>
            <a:r>
              <a:rPr lang="fr-FR" sz="3600" b="1" dirty="0"/>
              <a:t> </a:t>
            </a:r>
            <a:r>
              <a:rPr lang="fr-FR" sz="3600" b="1" dirty="0" err="1"/>
              <a:t>acid</a:t>
            </a:r>
            <a:r>
              <a:rPr lang="fr-FR" sz="3600" b="1" dirty="0"/>
              <a:t>)  </a:t>
            </a:r>
            <a:r>
              <a:rPr lang="ar-DZ" sz="3600" b="1" dirty="0"/>
              <a:t>الذي يدخل إلى الخلية الحزمية.</a:t>
            </a:r>
          </a:p>
          <a:p>
            <a:pPr algn="r" rtl="1"/>
            <a:r>
              <a:rPr lang="ar-DZ" sz="3600" b="1" dirty="0"/>
              <a:t>	تتم عملية نزع ثاني أكسيد الكربون (</a:t>
            </a:r>
            <a:r>
              <a:rPr lang="fr-FR" sz="3600" b="1" dirty="0" err="1"/>
              <a:t>Decarboxylated</a:t>
            </a:r>
            <a:r>
              <a:rPr lang="fr-FR" sz="3600" b="1" dirty="0"/>
              <a:t>) </a:t>
            </a:r>
            <a:r>
              <a:rPr lang="ar-DZ" sz="3600" b="1" dirty="0"/>
              <a:t>لتحرير ثاني أكسيد الكربون الذي يدخل في دورة كالفن التي تحدث في الخلايا الحزمية.</a:t>
            </a:r>
          </a:p>
          <a:p>
            <a:pPr marL="0" indent="0" algn="r" rtl="1">
              <a:buNone/>
            </a:pPr>
            <a:endParaRPr lang="ar-DZ" sz="3600" b="1" dirty="0"/>
          </a:p>
        </p:txBody>
      </p:sp>
      <p:sp>
        <p:nvSpPr>
          <p:cNvPr id="4" name="TextBox 3">
            <a:extLst>
              <a:ext uri="{FF2B5EF4-FFF2-40B4-BE49-F238E27FC236}">
                <a16:creationId xmlns:a16="http://schemas.microsoft.com/office/drawing/2014/main" id="{3D183A6E-F88B-4445-89A2-D7E210C5B1E7}"/>
              </a:ext>
            </a:extLst>
          </p:cNvPr>
          <p:cNvSpPr txBox="1"/>
          <p:nvPr/>
        </p:nvSpPr>
        <p:spPr>
          <a:xfrm>
            <a:off x="3147391" y="92765"/>
            <a:ext cx="5897218" cy="584775"/>
          </a:xfrm>
          <a:prstGeom prst="rect">
            <a:avLst/>
          </a:prstGeom>
          <a:noFill/>
        </p:spPr>
        <p:txBody>
          <a:bodyPr wrap="square" rtlCol="1">
            <a:spAutoFit/>
          </a:bodyPr>
          <a:lstStyle/>
          <a:p>
            <a:pPr algn="r" rtl="1"/>
            <a:r>
              <a:rPr lang="ar-DZ" sz="3200" b="1" dirty="0">
                <a:solidFill>
                  <a:srgbClr val="C00000"/>
                </a:solidFill>
              </a:rPr>
              <a:t>النباتات رباعية الكربون </a:t>
            </a:r>
            <a:r>
              <a:rPr lang="fr-FR" sz="3200" b="1" dirty="0">
                <a:solidFill>
                  <a:srgbClr val="C00000"/>
                </a:solidFill>
              </a:rPr>
              <a:t>Plants C4</a:t>
            </a:r>
            <a:endParaRPr lang="ar-DZ" sz="3200" b="1" dirty="0">
              <a:solidFill>
                <a:srgbClr val="C00000"/>
              </a:solidFill>
            </a:endParaRPr>
          </a:p>
        </p:txBody>
      </p:sp>
    </p:spTree>
    <p:extLst>
      <p:ext uri="{BB962C8B-B14F-4D97-AF65-F5344CB8AC3E}">
        <p14:creationId xmlns:p14="http://schemas.microsoft.com/office/powerpoint/2010/main" val="20765490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D880-483D-4BB4-A01B-92F08952B48A}"/>
              </a:ext>
            </a:extLst>
          </p:cNvPr>
          <p:cNvSpPr>
            <a:spLocks noGrp="1"/>
          </p:cNvSpPr>
          <p:nvPr>
            <p:ph type="title"/>
          </p:nvPr>
        </p:nvSpPr>
        <p:spPr>
          <a:xfrm>
            <a:off x="1" y="0"/>
            <a:ext cx="11463268" cy="1752599"/>
          </a:xfrm>
        </p:spPr>
        <p:txBody>
          <a:bodyPr>
            <a:normAutofit fontScale="90000"/>
          </a:bodyPr>
          <a:lstStyle/>
          <a:p>
            <a:r>
              <a:rPr lang="ar-DZ" dirty="0"/>
              <a:t>النباتات الأيض الحمضي التشحمي</a:t>
            </a:r>
            <a:br>
              <a:rPr lang="fr-FR" dirty="0"/>
            </a:br>
            <a:r>
              <a:rPr lang="en-US" dirty="0"/>
              <a:t>Crassulacean Acid Metabolism, or CAM </a:t>
            </a:r>
            <a:br>
              <a:rPr lang="en-US" dirty="0"/>
            </a:br>
            <a:endParaRPr lang="ar-DZ" dirty="0"/>
          </a:p>
        </p:txBody>
      </p:sp>
      <p:pic>
        <p:nvPicPr>
          <p:cNvPr id="4" name="Picture 3">
            <a:extLst>
              <a:ext uri="{FF2B5EF4-FFF2-40B4-BE49-F238E27FC236}">
                <a16:creationId xmlns:a16="http://schemas.microsoft.com/office/drawing/2014/main" id="{EFAD25D5-3E24-4FC7-9809-463B63A9EBD5}"/>
              </a:ext>
            </a:extLst>
          </p:cNvPr>
          <p:cNvPicPr>
            <a:picLocks noChangeAspect="1"/>
          </p:cNvPicPr>
          <p:nvPr/>
        </p:nvPicPr>
        <p:blipFill>
          <a:blip r:embed="rId2"/>
          <a:stretch>
            <a:fillRect/>
          </a:stretch>
        </p:blipFill>
        <p:spPr>
          <a:xfrm>
            <a:off x="0" y="1232452"/>
            <a:ext cx="6227532" cy="5413512"/>
          </a:xfrm>
          <a:prstGeom prst="rect">
            <a:avLst/>
          </a:prstGeom>
        </p:spPr>
      </p:pic>
      <p:sp>
        <p:nvSpPr>
          <p:cNvPr id="6" name="TextBox 5">
            <a:extLst>
              <a:ext uri="{FF2B5EF4-FFF2-40B4-BE49-F238E27FC236}">
                <a16:creationId xmlns:a16="http://schemas.microsoft.com/office/drawing/2014/main" id="{7BA02412-1DB4-4B4D-A3AB-9EBF5645C786}"/>
              </a:ext>
            </a:extLst>
          </p:cNvPr>
          <p:cNvSpPr txBox="1"/>
          <p:nvPr/>
        </p:nvSpPr>
        <p:spPr>
          <a:xfrm>
            <a:off x="6227532" y="1752599"/>
            <a:ext cx="6096000" cy="1569660"/>
          </a:xfrm>
          <a:prstGeom prst="rect">
            <a:avLst/>
          </a:prstGeom>
          <a:noFill/>
        </p:spPr>
        <p:txBody>
          <a:bodyPr wrap="square">
            <a:spAutoFit/>
          </a:bodyPr>
          <a:lstStyle/>
          <a:p>
            <a:pPr algn="just" rtl="1"/>
            <a:r>
              <a:rPr lang="ar-DZ" sz="2400" dirty="0"/>
              <a:t>تحتوي "نباتات </a:t>
            </a:r>
            <a:r>
              <a:rPr lang="fr-FR" sz="2400" dirty="0"/>
              <a:t>CAM" </a:t>
            </a:r>
            <a:r>
              <a:rPr lang="ar-DZ" sz="2400" dirty="0"/>
              <a:t>على نفس المادة الأنزيمية ولكنها تتراكم المالات أثناء الليل لاستقلابها بواسطة </a:t>
            </a:r>
            <a:r>
              <a:rPr lang="fr-FR" sz="2400" dirty="0" err="1"/>
              <a:t>RuBisCO</a:t>
            </a:r>
            <a:r>
              <a:rPr lang="fr-FR" sz="2400" dirty="0"/>
              <a:t> </a:t>
            </a:r>
            <a:r>
              <a:rPr lang="ar-DZ" sz="2400" dirty="0"/>
              <a:t>أثناء النهار ، عندما يتم إغلاق الثغور للحد من فقد الماء من خلال النتح</a:t>
            </a:r>
          </a:p>
        </p:txBody>
      </p:sp>
    </p:spTree>
    <p:extLst>
      <p:ext uri="{BB962C8B-B14F-4D97-AF65-F5344CB8AC3E}">
        <p14:creationId xmlns:p14="http://schemas.microsoft.com/office/powerpoint/2010/main" val="17317121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DE878F-E723-4576-8EAE-4D2050D9DC20}"/>
              </a:ext>
            </a:extLst>
          </p:cNvPr>
          <p:cNvPicPr>
            <a:picLocks noChangeAspect="1"/>
          </p:cNvPicPr>
          <p:nvPr/>
        </p:nvPicPr>
        <p:blipFill>
          <a:blip r:embed="rId2"/>
          <a:stretch>
            <a:fillRect/>
          </a:stretch>
        </p:blipFill>
        <p:spPr>
          <a:xfrm>
            <a:off x="2133600" y="-37810"/>
            <a:ext cx="7765774" cy="6995125"/>
          </a:xfrm>
          <a:prstGeom prst="rect">
            <a:avLst/>
          </a:prstGeom>
        </p:spPr>
      </p:pic>
    </p:spTree>
    <p:extLst>
      <p:ext uri="{BB962C8B-B14F-4D97-AF65-F5344CB8AC3E}">
        <p14:creationId xmlns:p14="http://schemas.microsoft.com/office/powerpoint/2010/main" val="30825922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B81829-D900-4778-973A-A2467A38F4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7058408" cy="7044622"/>
          </a:xfrm>
          <a:prstGeom prst="rect">
            <a:avLst/>
          </a:prstGeom>
        </p:spPr>
      </p:pic>
      <p:sp>
        <p:nvSpPr>
          <p:cNvPr id="8" name="TextBox 7">
            <a:extLst>
              <a:ext uri="{FF2B5EF4-FFF2-40B4-BE49-F238E27FC236}">
                <a16:creationId xmlns:a16="http://schemas.microsoft.com/office/drawing/2014/main" id="{CA507C6C-A482-47F3-A7E0-1182E755C77F}"/>
              </a:ext>
            </a:extLst>
          </p:cNvPr>
          <p:cNvSpPr txBox="1"/>
          <p:nvPr/>
        </p:nvSpPr>
        <p:spPr>
          <a:xfrm>
            <a:off x="7195930" y="2971296"/>
            <a:ext cx="4876800" cy="1477328"/>
          </a:xfrm>
          <a:prstGeom prst="rect">
            <a:avLst/>
          </a:prstGeom>
          <a:noFill/>
        </p:spPr>
        <p:txBody>
          <a:bodyPr wrap="square">
            <a:spAutoFit/>
          </a:bodyPr>
          <a:lstStyle/>
          <a:p>
            <a:pPr algn="just"/>
            <a:r>
              <a:rPr lang="fr-FR" dirty="0"/>
              <a:t>CA : anhydrase carbonique / </a:t>
            </a:r>
            <a:r>
              <a:rPr lang="fr-FR" dirty="0" err="1"/>
              <a:t>RuBP</a:t>
            </a:r>
            <a:r>
              <a:rPr lang="fr-FR" dirty="0"/>
              <a:t> : ribulose-1,5-bisphosphate / PEP : phosphoénolpyruvate / PPDK : pyruvate phosphate </a:t>
            </a:r>
            <a:r>
              <a:rPr lang="fr-FR" dirty="0" err="1"/>
              <a:t>dikinase</a:t>
            </a:r>
            <a:r>
              <a:rPr lang="fr-FR" dirty="0"/>
              <a:t> / NAD(P)-MDH : NAD(P)-malate déshydrogénase</a:t>
            </a:r>
          </a:p>
          <a:p>
            <a:pPr algn="just"/>
            <a:endParaRPr lang="fr-FR" dirty="0"/>
          </a:p>
        </p:txBody>
      </p:sp>
    </p:spTree>
    <p:extLst>
      <p:ext uri="{BB962C8B-B14F-4D97-AF65-F5344CB8AC3E}">
        <p14:creationId xmlns:p14="http://schemas.microsoft.com/office/powerpoint/2010/main" val="555845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7D9A7-12A1-4B5D-8584-C061C071E4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64804" y="100012"/>
            <a:ext cx="10344100" cy="6757988"/>
          </a:xfrm>
          <a:prstGeom prst="rect">
            <a:avLst/>
          </a:prstGeom>
        </p:spPr>
      </p:pic>
    </p:spTree>
    <p:extLst>
      <p:ext uri="{BB962C8B-B14F-4D97-AF65-F5344CB8AC3E}">
        <p14:creationId xmlns:p14="http://schemas.microsoft.com/office/powerpoint/2010/main" val="3656681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F943-00FD-4BA8-9545-BC9CD294C78E}"/>
              </a:ext>
            </a:extLst>
          </p:cNvPr>
          <p:cNvSpPr>
            <a:spLocks noGrp="1"/>
          </p:cNvSpPr>
          <p:nvPr>
            <p:ph type="title"/>
          </p:nvPr>
        </p:nvSpPr>
        <p:spPr>
          <a:xfrm>
            <a:off x="1262271" y="479032"/>
            <a:ext cx="9601196" cy="832933"/>
          </a:xfrm>
        </p:spPr>
        <p:txBody>
          <a:bodyPr/>
          <a:lstStyle/>
          <a:p>
            <a:r>
              <a:rPr lang="ar-DZ" dirty="0"/>
              <a:t>ماهي مراحل التركيب الضوئي؟ </a:t>
            </a:r>
          </a:p>
        </p:txBody>
      </p:sp>
      <p:pic>
        <p:nvPicPr>
          <p:cNvPr id="4" name="Picture 3">
            <a:extLst>
              <a:ext uri="{FF2B5EF4-FFF2-40B4-BE49-F238E27FC236}">
                <a16:creationId xmlns:a16="http://schemas.microsoft.com/office/drawing/2014/main" id="{F536B40B-8083-47CE-901B-E4A3ACD46491}"/>
              </a:ext>
            </a:extLst>
          </p:cNvPr>
          <p:cNvPicPr>
            <a:picLocks noChangeAspect="1"/>
          </p:cNvPicPr>
          <p:nvPr/>
        </p:nvPicPr>
        <p:blipFill>
          <a:blip r:embed="rId2"/>
          <a:stretch>
            <a:fillRect/>
          </a:stretch>
        </p:blipFill>
        <p:spPr>
          <a:xfrm>
            <a:off x="1659836" y="1311965"/>
            <a:ext cx="8014251" cy="5222319"/>
          </a:xfrm>
          <a:prstGeom prst="rect">
            <a:avLst/>
          </a:prstGeom>
        </p:spPr>
      </p:pic>
      <p:pic>
        <p:nvPicPr>
          <p:cNvPr id="6" name="Picture 5">
            <a:extLst>
              <a:ext uri="{FF2B5EF4-FFF2-40B4-BE49-F238E27FC236}">
                <a16:creationId xmlns:a16="http://schemas.microsoft.com/office/drawing/2014/main" id="{AF9DE3B6-2EE7-47A2-B3AD-38A8746D9A81}"/>
              </a:ext>
            </a:extLst>
          </p:cNvPr>
          <p:cNvPicPr>
            <a:picLocks noChangeAspect="1"/>
          </p:cNvPicPr>
          <p:nvPr/>
        </p:nvPicPr>
        <p:blipFill>
          <a:blip r:embed="rId3"/>
          <a:stretch>
            <a:fillRect/>
          </a:stretch>
        </p:blipFill>
        <p:spPr>
          <a:xfrm>
            <a:off x="10588486" y="609600"/>
            <a:ext cx="988529" cy="1017891"/>
          </a:xfrm>
          <a:prstGeom prst="rect">
            <a:avLst/>
          </a:prstGeom>
        </p:spPr>
      </p:pic>
    </p:spTree>
    <p:extLst>
      <p:ext uri="{BB962C8B-B14F-4D97-AF65-F5344CB8AC3E}">
        <p14:creationId xmlns:p14="http://schemas.microsoft.com/office/powerpoint/2010/main" val="33784060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EF3A0-87E3-433C-BAB4-FFFA09FD8B5D}"/>
              </a:ext>
            </a:extLst>
          </p:cNvPr>
          <p:cNvSpPr>
            <a:spLocks noGrp="1"/>
          </p:cNvSpPr>
          <p:nvPr>
            <p:ph type="title"/>
          </p:nvPr>
        </p:nvSpPr>
        <p:spPr>
          <a:xfrm>
            <a:off x="1295402" y="724980"/>
            <a:ext cx="9601196" cy="515364"/>
          </a:xfrm>
        </p:spPr>
        <p:txBody>
          <a:bodyPr>
            <a:normAutofit fontScale="90000"/>
          </a:bodyPr>
          <a:lstStyle/>
          <a:p>
            <a:r>
              <a:rPr lang="ar-DZ" dirty="0"/>
              <a:t>نواقل الالكترونات </a:t>
            </a:r>
            <a:r>
              <a:rPr lang="fr-FR" dirty="0" err="1"/>
              <a:t>particular</a:t>
            </a:r>
            <a:r>
              <a:rPr lang="fr-FR" dirty="0"/>
              <a:t> </a:t>
            </a:r>
            <a:r>
              <a:rPr lang="fr-FR" dirty="0" err="1"/>
              <a:t>electron</a:t>
            </a:r>
            <a:r>
              <a:rPr lang="fr-FR" dirty="0"/>
              <a:t> carriers.</a:t>
            </a:r>
            <a:endParaRPr lang="ar-DZ" dirty="0"/>
          </a:p>
        </p:txBody>
      </p:sp>
      <p:pic>
        <p:nvPicPr>
          <p:cNvPr id="4" name="Content Placeholder 3">
            <a:extLst>
              <a:ext uri="{FF2B5EF4-FFF2-40B4-BE49-F238E27FC236}">
                <a16:creationId xmlns:a16="http://schemas.microsoft.com/office/drawing/2014/main" id="{2A8CCBCE-E90E-42D7-A317-5DC90A975D2D}"/>
              </a:ext>
            </a:extLst>
          </p:cNvPr>
          <p:cNvPicPr>
            <a:picLocks noGrp="1" noChangeAspect="1"/>
          </p:cNvPicPr>
          <p:nvPr>
            <p:ph idx="1"/>
          </p:nvPr>
        </p:nvPicPr>
        <p:blipFill>
          <a:blip r:embed="rId2"/>
          <a:stretch>
            <a:fillRect/>
          </a:stretch>
        </p:blipFill>
        <p:spPr>
          <a:xfrm>
            <a:off x="1721664" y="1398105"/>
            <a:ext cx="8748671" cy="4840932"/>
          </a:xfrm>
          <a:prstGeom prst="rect">
            <a:avLst/>
          </a:prstGeom>
        </p:spPr>
      </p:pic>
    </p:spTree>
    <p:extLst>
      <p:ext uri="{BB962C8B-B14F-4D97-AF65-F5344CB8AC3E}">
        <p14:creationId xmlns:p14="http://schemas.microsoft.com/office/powerpoint/2010/main" val="11459399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D6A4D31-4D58-4323-986C-ABE1ED320E38}"/>
              </a:ext>
            </a:extLst>
          </p:cNvPr>
          <p:cNvPicPr>
            <a:picLocks noGrp="1" noChangeAspect="1"/>
          </p:cNvPicPr>
          <p:nvPr>
            <p:ph idx="1"/>
          </p:nvPr>
        </p:nvPicPr>
        <p:blipFill>
          <a:blip r:embed="rId2"/>
          <a:stretch>
            <a:fillRect/>
          </a:stretch>
        </p:blipFill>
        <p:spPr>
          <a:xfrm>
            <a:off x="1984515" y="620402"/>
            <a:ext cx="7489593" cy="5617195"/>
          </a:xfrm>
          <a:prstGeom prst="rect">
            <a:avLst/>
          </a:prstGeom>
        </p:spPr>
      </p:pic>
    </p:spTree>
    <p:extLst>
      <p:ext uri="{BB962C8B-B14F-4D97-AF65-F5344CB8AC3E}">
        <p14:creationId xmlns:p14="http://schemas.microsoft.com/office/powerpoint/2010/main" val="21067969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F0732-A765-423A-A368-5E8672687CA4}"/>
              </a:ext>
            </a:extLst>
          </p:cNvPr>
          <p:cNvPicPr>
            <a:picLocks noChangeAspect="1"/>
          </p:cNvPicPr>
          <p:nvPr/>
        </p:nvPicPr>
        <p:blipFill>
          <a:blip r:embed="rId2"/>
          <a:stretch>
            <a:fillRect/>
          </a:stretch>
        </p:blipFill>
        <p:spPr>
          <a:xfrm>
            <a:off x="2700133" y="107674"/>
            <a:ext cx="6096000" cy="6286500"/>
          </a:xfrm>
          <a:prstGeom prst="rect">
            <a:avLst/>
          </a:prstGeom>
        </p:spPr>
      </p:pic>
    </p:spTree>
    <p:extLst>
      <p:ext uri="{BB962C8B-B14F-4D97-AF65-F5344CB8AC3E}">
        <p14:creationId xmlns:p14="http://schemas.microsoft.com/office/powerpoint/2010/main" val="5730789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C8278D8-E72B-4F51-A5F7-31108F7CA87A}"/>
              </a:ext>
            </a:extLst>
          </p:cNvPr>
          <p:cNvPicPr>
            <a:picLocks noGrp="1" noChangeAspect="1"/>
          </p:cNvPicPr>
          <p:nvPr>
            <p:ph idx="1"/>
          </p:nvPr>
        </p:nvPicPr>
        <p:blipFill>
          <a:blip r:embed="rId2"/>
          <a:stretch>
            <a:fillRect/>
          </a:stretch>
        </p:blipFill>
        <p:spPr>
          <a:xfrm>
            <a:off x="2385391" y="704551"/>
            <a:ext cx="5599669" cy="5767136"/>
          </a:xfrm>
          <a:prstGeom prst="rect">
            <a:avLst/>
          </a:prstGeom>
        </p:spPr>
      </p:pic>
    </p:spTree>
    <p:extLst>
      <p:ext uri="{BB962C8B-B14F-4D97-AF65-F5344CB8AC3E}">
        <p14:creationId xmlns:p14="http://schemas.microsoft.com/office/powerpoint/2010/main" val="2733117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FA7E-1432-4B37-9E35-28E0FE5C74D8}"/>
              </a:ext>
            </a:extLst>
          </p:cNvPr>
          <p:cNvSpPr>
            <a:spLocks noGrp="1"/>
          </p:cNvSpPr>
          <p:nvPr>
            <p:ph type="title"/>
          </p:nvPr>
        </p:nvSpPr>
        <p:spPr>
          <a:xfrm>
            <a:off x="861391" y="982132"/>
            <a:ext cx="10035207" cy="1303867"/>
          </a:xfrm>
        </p:spPr>
        <p:txBody>
          <a:bodyPr>
            <a:normAutofit fontScale="90000"/>
          </a:bodyPr>
          <a:lstStyle/>
          <a:p>
            <a:r>
              <a:rPr lang="fr-FR" b="1" dirty="0"/>
              <a:t>Photosynthesis Light (</a:t>
            </a:r>
            <a:r>
              <a:rPr lang="fr-FR" b="1" dirty="0" err="1"/>
              <a:t>Thylakoid</a:t>
            </a:r>
            <a:r>
              <a:rPr lang="fr-FR" b="1" dirty="0"/>
              <a:t>) </a:t>
            </a:r>
            <a:r>
              <a:rPr lang="fr-FR" b="1" dirty="0" err="1"/>
              <a:t>Reactions</a:t>
            </a:r>
            <a:endParaRPr lang="ar-DZ" b="1" dirty="0"/>
          </a:p>
        </p:txBody>
      </p:sp>
      <p:sp>
        <p:nvSpPr>
          <p:cNvPr id="3" name="Content Placeholder 2">
            <a:extLst>
              <a:ext uri="{FF2B5EF4-FFF2-40B4-BE49-F238E27FC236}">
                <a16:creationId xmlns:a16="http://schemas.microsoft.com/office/drawing/2014/main" id="{1F3EF8D6-E941-4F9C-AF66-4C96CFA1BB8E}"/>
              </a:ext>
            </a:extLst>
          </p:cNvPr>
          <p:cNvSpPr>
            <a:spLocks noGrp="1"/>
          </p:cNvSpPr>
          <p:nvPr>
            <p:ph idx="1"/>
          </p:nvPr>
        </p:nvSpPr>
        <p:spPr>
          <a:xfrm>
            <a:off x="1295401" y="2556932"/>
            <a:ext cx="9601196" cy="872068"/>
          </a:xfrm>
        </p:spPr>
        <p:txBody>
          <a:bodyPr>
            <a:normAutofit fontScale="92500"/>
          </a:bodyPr>
          <a:lstStyle/>
          <a:p>
            <a:pPr marL="0" indent="0">
              <a:buNone/>
            </a:pPr>
            <a:r>
              <a:rPr lang="ar-DZ" sz="4000" b="1" dirty="0"/>
              <a:t>المرحلة الكيموضوئية  للبناء الضوئي ( تفاعلات التيلاكويد)</a:t>
            </a:r>
          </a:p>
        </p:txBody>
      </p:sp>
    </p:spTree>
    <p:extLst>
      <p:ext uri="{BB962C8B-B14F-4D97-AF65-F5344CB8AC3E}">
        <p14:creationId xmlns:p14="http://schemas.microsoft.com/office/powerpoint/2010/main" val="1646938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5B9D2-E9C2-4840-B919-2C9255A80356}"/>
              </a:ext>
            </a:extLst>
          </p:cNvPr>
          <p:cNvSpPr>
            <a:spLocks noGrp="1"/>
          </p:cNvSpPr>
          <p:nvPr>
            <p:ph type="title"/>
          </p:nvPr>
        </p:nvSpPr>
        <p:spPr>
          <a:xfrm>
            <a:off x="8428383" y="689759"/>
            <a:ext cx="2481467" cy="775877"/>
          </a:xfrm>
        </p:spPr>
        <p:txBody>
          <a:bodyPr/>
          <a:lstStyle/>
          <a:p>
            <a:r>
              <a:rPr lang="ar-DZ"/>
              <a:t>الضوء </a:t>
            </a:r>
            <a:endParaRPr lang="ar-DZ" dirty="0"/>
          </a:p>
        </p:txBody>
      </p:sp>
      <p:pic>
        <p:nvPicPr>
          <p:cNvPr id="4" name="Content Placeholder 3">
            <a:extLst>
              <a:ext uri="{FF2B5EF4-FFF2-40B4-BE49-F238E27FC236}">
                <a16:creationId xmlns:a16="http://schemas.microsoft.com/office/drawing/2014/main" id="{E6676DCB-9C17-471B-8298-BFDE53455365}"/>
              </a:ext>
            </a:extLst>
          </p:cNvPr>
          <p:cNvPicPr>
            <a:picLocks noGrp="1" noChangeAspect="1"/>
          </p:cNvPicPr>
          <p:nvPr>
            <p:ph idx="1"/>
          </p:nvPr>
        </p:nvPicPr>
        <p:blipFill>
          <a:blip r:embed="rId2"/>
          <a:stretch>
            <a:fillRect/>
          </a:stretch>
        </p:blipFill>
        <p:spPr>
          <a:xfrm>
            <a:off x="811695" y="3333473"/>
            <a:ext cx="4419600" cy="2667000"/>
          </a:xfrm>
          <a:prstGeom prst="rect">
            <a:avLst/>
          </a:prstGeom>
        </p:spPr>
      </p:pic>
      <p:pic>
        <p:nvPicPr>
          <p:cNvPr id="5" name="Picture 4">
            <a:extLst>
              <a:ext uri="{FF2B5EF4-FFF2-40B4-BE49-F238E27FC236}">
                <a16:creationId xmlns:a16="http://schemas.microsoft.com/office/drawing/2014/main" id="{C612887F-B89C-4251-B274-743EA654137C}"/>
              </a:ext>
            </a:extLst>
          </p:cNvPr>
          <p:cNvPicPr>
            <a:picLocks noChangeAspect="1"/>
          </p:cNvPicPr>
          <p:nvPr/>
        </p:nvPicPr>
        <p:blipFill>
          <a:blip r:embed="rId3"/>
          <a:stretch>
            <a:fillRect/>
          </a:stretch>
        </p:blipFill>
        <p:spPr>
          <a:xfrm>
            <a:off x="799176" y="653849"/>
            <a:ext cx="4950914" cy="2448104"/>
          </a:xfrm>
          <a:prstGeom prst="rect">
            <a:avLst/>
          </a:prstGeom>
        </p:spPr>
      </p:pic>
      <p:sp>
        <p:nvSpPr>
          <p:cNvPr id="6" name="TextBox 5">
            <a:extLst>
              <a:ext uri="{FF2B5EF4-FFF2-40B4-BE49-F238E27FC236}">
                <a16:creationId xmlns:a16="http://schemas.microsoft.com/office/drawing/2014/main" id="{41888C2F-5113-411A-B950-24250FB785A4}"/>
              </a:ext>
            </a:extLst>
          </p:cNvPr>
          <p:cNvSpPr txBox="1"/>
          <p:nvPr/>
        </p:nvSpPr>
        <p:spPr>
          <a:xfrm>
            <a:off x="6982241" y="1721957"/>
            <a:ext cx="3130824" cy="523220"/>
          </a:xfrm>
          <a:prstGeom prst="rect">
            <a:avLst/>
          </a:prstGeom>
          <a:noFill/>
        </p:spPr>
        <p:txBody>
          <a:bodyPr wrap="square" rtlCol="1">
            <a:spAutoFit/>
          </a:bodyPr>
          <a:lstStyle/>
          <a:p>
            <a:r>
              <a:rPr lang="ar-DZ" sz="2800" b="1" dirty="0"/>
              <a:t>موجات  كهرومغناطيسية </a:t>
            </a:r>
          </a:p>
        </p:txBody>
      </p:sp>
      <p:pic>
        <p:nvPicPr>
          <p:cNvPr id="7" name="Picture 6">
            <a:extLst>
              <a:ext uri="{FF2B5EF4-FFF2-40B4-BE49-F238E27FC236}">
                <a16:creationId xmlns:a16="http://schemas.microsoft.com/office/drawing/2014/main" id="{5B4FF751-3A53-4F10-A382-92F250A136C1}"/>
              </a:ext>
            </a:extLst>
          </p:cNvPr>
          <p:cNvPicPr>
            <a:picLocks noChangeAspect="1"/>
          </p:cNvPicPr>
          <p:nvPr/>
        </p:nvPicPr>
        <p:blipFill>
          <a:blip r:embed="rId4"/>
          <a:stretch>
            <a:fillRect/>
          </a:stretch>
        </p:blipFill>
        <p:spPr>
          <a:xfrm>
            <a:off x="10518738" y="703837"/>
            <a:ext cx="987638" cy="1018120"/>
          </a:xfrm>
          <a:prstGeom prst="rect">
            <a:avLst/>
          </a:prstGeom>
        </p:spPr>
      </p:pic>
      <p:sp>
        <p:nvSpPr>
          <p:cNvPr id="8" name="TextBox 7">
            <a:extLst>
              <a:ext uri="{FF2B5EF4-FFF2-40B4-BE49-F238E27FC236}">
                <a16:creationId xmlns:a16="http://schemas.microsoft.com/office/drawing/2014/main" id="{0A267714-94D9-484E-B6ED-9A80FA74298A}"/>
              </a:ext>
            </a:extLst>
          </p:cNvPr>
          <p:cNvSpPr txBox="1"/>
          <p:nvPr/>
        </p:nvSpPr>
        <p:spPr>
          <a:xfrm>
            <a:off x="5943910" y="2682740"/>
            <a:ext cx="5214420" cy="954107"/>
          </a:xfrm>
          <a:prstGeom prst="rect">
            <a:avLst/>
          </a:prstGeom>
          <a:noFill/>
        </p:spPr>
        <p:txBody>
          <a:bodyPr wrap="square" rtlCol="1">
            <a:spAutoFit/>
          </a:bodyPr>
          <a:lstStyle/>
          <a:p>
            <a:pPr algn="r" rtl="1"/>
            <a:r>
              <a:rPr lang="ar-DZ" sz="2800" b="1" dirty="0"/>
              <a:t>فوتون </a:t>
            </a:r>
            <a:r>
              <a:rPr lang="fr-FR" sz="2800" b="1" dirty="0"/>
              <a:t>photon </a:t>
            </a:r>
            <a:r>
              <a:rPr lang="ar-DZ" sz="2800" b="1" dirty="0"/>
              <a:t> :هو التقدير الكمي للطاقة الضوئية</a:t>
            </a:r>
          </a:p>
        </p:txBody>
      </p:sp>
      <p:sp>
        <p:nvSpPr>
          <p:cNvPr id="9" name="TextBox 8">
            <a:extLst>
              <a:ext uri="{FF2B5EF4-FFF2-40B4-BE49-F238E27FC236}">
                <a16:creationId xmlns:a16="http://schemas.microsoft.com/office/drawing/2014/main" id="{F4637D60-7412-40F9-8135-86F8957FB16C}"/>
              </a:ext>
            </a:extLst>
          </p:cNvPr>
          <p:cNvSpPr txBox="1"/>
          <p:nvPr/>
        </p:nvSpPr>
        <p:spPr>
          <a:xfrm>
            <a:off x="9415901" y="3643523"/>
            <a:ext cx="1681988" cy="523220"/>
          </a:xfrm>
          <a:prstGeom prst="rect">
            <a:avLst/>
          </a:prstGeom>
          <a:noFill/>
        </p:spPr>
        <p:txBody>
          <a:bodyPr wrap="square" rtlCol="1">
            <a:spAutoFit/>
          </a:bodyPr>
          <a:lstStyle/>
          <a:p>
            <a:pPr algn="r" rtl="1"/>
            <a:r>
              <a:rPr lang="ar-DZ" sz="2800" b="1" dirty="0"/>
              <a:t>طاقة </a:t>
            </a:r>
            <a:r>
              <a:rPr lang="fr-FR" sz="2800" b="1" dirty="0"/>
              <a:t>E( J)</a:t>
            </a:r>
            <a:endParaRPr lang="ar-DZ" sz="2800" b="1" dirty="0"/>
          </a:p>
        </p:txBody>
      </p:sp>
      <p:sp>
        <p:nvSpPr>
          <p:cNvPr id="11" name="TextBox 10">
            <a:extLst>
              <a:ext uri="{FF2B5EF4-FFF2-40B4-BE49-F238E27FC236}">
                <a16:creationId xmlns:a16="http://schemas.microsoft.com/office/drawing/2014/main" id="{0A8A3C6B-8DBF-46BA-8739-7650CD9EE5C1}"/>
              </a:ext>
            </a:extLst>
          </p:cNvPr>
          <p:cNvSpPr txBox="1"/>
          <p:nvPr/>
        </p:nvSpPr>
        <p:spPr>
          <a:xfrm>
            <a:off x="8001485" y="3159793"/>
            <a:ext cx="1440999" cy="523220"/>
          </a:xfrm>
          <a:prstGeom prst="rect">
            <a:avLst/>
          </a:prstGeom>
          <a:noFill/>
        </p:spPr>
        <p:txBody>
          <a:bodyPr wrap="square" rtlCol="1">
            <a:spAutoFit/>
          </a:bodyPr>
          <a:lstStyle/>
          <a:p>
            <a:pPr algn="r" rtl="1"/>
            <a:r>
              <a:rPr lang="fr-FR" sz="2800" b="1" dirty="0"/>
              <a:t>E= </a:t>
            </a:r>
            <a:r>
              <a:rPr lang="fr-FR" sz="2800" b="1" dirty="0" err="1"/>
              <a:t>hv</a:t>
            </a:r>
            <a:endParaRPr lang="ar-DZ" sz="2800" b="1" dirty="0"/>
          </a:p>
        </p:txBody>
      </p:sp>
      <p:sp>
        <p:nvSpPr>
          <p:cNvPr id="12" name="TextBox 11">
            <a:extLst>
              <a:ext uri="{FF2B5EF4-FFF2-40B4-BE49-F238E27FC236}">
                <a16:creationId xmlns:a16="http://schemas.microsoft.com/office/drawing/2014/main" id="{483760F6-AE52-48B6-9EA7-ED44D66B19D6}"/>
              </a:ext>
            </a:extLst>
          </p:cNvPr>
          <p:cNvSpPr txBox="1"/>
          <p:nvPr/>
        </p:nvSpPr>
        <p:spPr>
          <a:xfrm>
            <a:off x="7232685" y="4291694"/>
            <a:ext cx="4419599" cy="810478"/>
          </a:xfrm>
          <a:prstGeom prst="rect">
            <a:avLst/>
          </a:prstGeom>
          <a:noFill/>
        </p:spPr>
        <p:txBody>
          <a:bodyPr wrap="square" rtlCol="1">
            <a:spAutoFit/>
          </a:bodyPr>
          <a:lstStyle/>
          <a:p>
            <a:pPr algn="r" rtl="1"/>
            <a:r>
              <a:rPr lang="fr-FR" sz="2800" b="1" dirty="0"/>
              <a:t>h </a:t>
            </a:r>
            <a:r>
              <a:rPr lang="ar-DZ" sz="2800" b="1" dirty="0"/>
              <a:t>= ثابت بلانك =  </a:t>
            </a:r>
            <a:r>
              <a:rPr lang="fr-FR" sz="2800" b="1" dirty="0"/>
              <a:t>j .s 6,626×10</a:t>
            </a:r>
            <a:r>
              <a:rPr lang="fr-FR" sz="2800" b="1" baseline="30000" dirty="0"/>
              <a:t>-34</a:t>
            </a:r>
            <a:endParaRPr lang="ar-DZ" sz="2800" b="1" baseline="30000" dirty="0"/>
          </a:p>
        </p:txBody>
      </p:sp>
      <p:sp>
        <p:nvSpPr>
          <p:cNvPr id="13" name="TextBox 12">
            <a:extLst>
              <a:ext uri="{FF2B5EF4-FFF2-40B4-BE49-F238E27FC236}">
                <a16:creationId xmlns:a16="http://schemas.microsoft.com/office/drawing/2014/main" id="{114B0802-4669-40DA-A783-E0C71264CBEB}"/>
              </a:ext>
            </a:extLst>
          </p:cNvPr>
          <p:cNvSpPr txBox="1"/>
          <p:nvPr/>
        </p:nvSpPr>
        <p:spPr>
          <a:xfrm>
            <a:off x="6291957" y="4939865"/>
            <a:ext cx="5214419" cy="1815882"/>
          </a:xfrm>
          <a:prstGeom prst="rect">
            <a:avLst/>
          </a:prstGeom>
          <a:noFill/>
        </p:spPr>
        <p:txBody>
          <a:bodyPr wrap="square" rtlCol="1">
            <a:spAutoFit/>
          </a:bodyPr>
          <a:lstStyle/>
          <a:p>
            <a:pPr algn="r" rtl="1"/>
            <a:r>
              <a:rPr lang="fr-FR" sz="2800" b="1" dirty="0"/>
              <a:t>V </a:t>
            </a:r>
            <a:r>
              <a:rPr lang="ar-DZ" sz="2800" b="1" dirty="0"/>
              <a:t>= التردد = </a:t>
            </a:r>
            <a:r>
              <a:rPr lang="fr-FR" sz="2800" b="1" dirty="0"/>
              <a:t>C/</a:t>
            </a:r>
            <a:r>
              <a:rPr lang="el-GR" sz="2800" b="1" dirty="0"/>
              <a:t>λ</a:t>
            </a:r>
            <a:r>
              <a:rPr lang="ar-DZ" sz="2800" b="1" dirty="0"/>
              <a:t> (</a:t>
            </a:r>
            <a:r>
              <a:rPr lang="fr-FR" sz="2800" b="1" dirty="0"/>
              <a:t>Hz</a:t>
            </a:r>
            <a:r>
              <a:rPr lang="ar-DZ" sz="2800" b="1" dirty="0"/>
              <a:t>)</a:t>
            </a:r>
          </a:p>
          <a:p>
            <a:pPr algn="r" rtl="1"/>
            <a:r>
              <a:rPr lang="fr-FR" sz="2800" b="1" dirty="0"/>
              <a:t>C</a:t>
            </a:r>
            <a:r>
              <a:rPr lang="ar-DZ" sz="2800" b="1" dirty="0"/>
              <a:t>= سرعة الضوء  = </a:t>
            </a:r>
            <a:r>
              <a:rPr lang="fr-FR" sz="2800" b="1" dirty="0"/>
              <a:t>3×10</a:t>
            </a:r>
            <a:r>
              <a:rPr lang="fr-FR" sz="2800" b="1" baseline="30000" dirty="0"/>
              <a:t>8</a:t>
            </a:r>
            <a:r>
              <a:rPr lang="fr-FR" sz="2800" b="1" dirty="0"/>
              <a:t>m.s</a:t>
            </a:r>
            <a:r>
              <a:rPr lang="fr-FR" sz="2800" b="1" baseline="30000" dirty="0"/>
              <a:t>-1</a:t>
            </a:r>
          </a:p>
          <a:p>
            <a:pPr algn="r" rtl="1"/>
            <a:r>
              <a:rPr lang="fr-FR" sz="2800" b="1" dirty="0"/>
              <a:t>λ</a:t>
            </a:r>
            <a:r>
              <a:rPr lang="ar-DZ" sz="2800" b="1" dirty="0"/>
              <a:t>= طول الموجة (</a:t>
            </a:r>
            <a:r>
              <a:rPr lang="fr-FR" sz="2800" b="1" dirty="0"/>
              <a:t>m</a:t>
            </a:r>
            <a:r>
              <a:rPr lang="ar-DZ" sz="2800" b="1" dirty="0"/>
              <a:t>)</a:t>
            </a:r>
          </a:p>
          <a:p>
            <a:pPr algn="r" rtl="1"/>
            <a:endParaRPr lang="fr-FR" sz="2800" b="1" dirty="0"/>
          </a:p>
        </p:txBody>
      </p:sp>
      <p:sp>
        <p:nvSpPr>
          <p:cNvPr id="17" name="TextBox 16">
            <a:extLst>
              <a:ext uri="{FF2B5EF4-FFF2-40B4-BE49-F238E27FC236}">
                <a16:creationId xmlns:a16="http://schemas.microsoft.com/office/drawing/2014/main" id="{F9758CCA-668D-4F67-9FB7-566D4DAC82A7}"/>
              </a:ext>
            </a:extLst>
          </p:cNvPr>
          <p:cNvSpPr txBox="1"/>
          <p:nvPr/>
        </p:nvSpPr>
        <p:spPr>
          <a:xfrm>
            <a:off x="975778" y="5324586"/>
            <a:ext cx="1754170" cy="523220"/>
          </a:xfrm>
          <a:prstGeom prst="rect">
            <a:avLst/>
          </a:prstGeom>
          <a:noFill/>
        </p:spPr>
        <p:txBody>
          <a:bodyPr wrap="square" rtlCol="1">
            <a:spAutoFit/>
          </a:bodyPr>
          <a:lstStyle/>
          <a:p>
            <a:pPr algn="r" rtl="1"/>
            <a:r>
              <a:rPr lang="fr-FR" sz="2800" b="1" dirty="0"/>
              <a:t>E= </a:t>
            </a:r>
            <a:r>
              <a:rPr lang="fr-FR" sz="2800" b="1" dirty="0" err="1"/>
              <a:t>h.c</a:t>
            </a:r>
            <a:r>
              <a:rPr lang="fr-FR" sz="2800" b="1" dirty="0"/>
              <a:t>/</a:t>
            </a:r>
            <a:r>
              <a:rPr lang="el-GR" sz="2800" b="1" dirty="0"/>
              <a:t>λ</a:t>
            </a:r>
            <a:endParaRPr lang="ar-DZ" sz="2800" b="1" dirty="0"/>
          </a:p>
        </p:txBody>
      </p:sp>
    </p:spTree>
    <p:extLst>
      <p:ext uri="{BB962C8B-B14F-4D97-AF65-F5344CB8AC3E}">
        <p14:creationId xmlns:p14="http://schemas.microsoft.com/office/powerpoint/2010/main" val="2699598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17821FF-4689-4FA4-BB95-12E9986C013B}"/>
              </a:ext>
            </a:extLst>
          </p:cNvPr>
          <p:cNvPicPr>
            <a:picLocks noGrp="1" noChangeAspect="1"/>
          </p:cNvPicPr>
          <p:nvPr>
            <p:ph idx="1"/>
          </p:nvPr>
        </p:nvPicPr>
        <p:blipFill>
          <a:blip r:embed="rId2"/>
          <a:stretch>
            <a:fillRect/>
          </a:stretch>
        </p:blipFill>
        <p:spPr>
          <a:xfrm>
            <a:off x="1643270" y="554931"/>
            <a:ext cx="8004313" cy="5819365"/>
          </a:xfrm>
          <a:prstGeom prst="rect">
            <a:avLst/>
          </a:prstGeom>
        </p:spPr>
      </p:pic>
      <p:sp>
        <p:nvSpPr>
          <p:cNvPr id="5" name="TextBox 4">
            <a:extLst>
              <a:ext uri="{FF2B5EF4-FFF2-40B4-BE49-F238E27FC236}">
                <a16:creationId xmlns:a16="http://schemas.microsoft.com/office/drawing/2014/main" id="{44E5FAE4-8834-4113-B9B3-04A86BA56E75}"/>
              </a:ext>
            </a:extLst>
          </p:cNvPr>
          <p:cNvSpPr txBox="1"/>
          <p:nvPr/>
        </p:nvSpPr>
        <p:spPr>
          <a:xfrm>
            <a:off x="6766978" y="3559753"/>
            <a:ext cx="2880605" cy="769441"/>
          </a:xfrm>
          <a:prstGeom prst="rect">
            <a:avLst/>
          </a:prstGeom>
          <a:noFill/>
        </p:spPr>
        <p:txBody>
          <a:bodyPr wrap="square" rtlCol="1">
            <a:spAutoFit/>
          </a:bodyPr>
          <a:lstStyle/>
          <a:p>
            <a:pPr algn="r" rtl="1"/>
            <a:r>
              <a:rPr lang="fr-FR" sz="4400" b="1" dirty="0"/>
              <a:t>E= </a:t>
            </a:r>
            <a:r>
              <a:rPr lang="fr-FR" sz="4400" b="1" dirty="0" err="1"/>
              <a:t>h.c</a:t>
            </a:r>
            <a:r>
              <a:rPr lang="fr-FR" sz="4400" b="1" dirty="0"/>
              <a:t>/</a:t>
            </a:r>
            <a:r>
              <a:rPr lang="el-GR" sz="4400" b="1" dirty="0"/>
              <a:t>λ</a:t>
            </a:r>
            <a:endParaRPr lang="ar-DZ" sz="4400" b="1" dirty="0"/>
          </a:p>
        </p:txBody>
      </p:sp>
    </p:spTree>
    <p:extLst>
      <p:ext uri="{BB962C8B-B14F-4D97-AF65-F5344CB8AC3E}">
        <p14:creationId xmlns:p14="http://schemas.microsoft.com/office/powerpoint/2010/main" val="3511787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A10CAA-0A0D-405A-8F72-1550B2652CE3}"/>
              </a:ext>
            </a:extLst>
          </p:cNvPr>
          <p:cNvPicPr>
            <a:picLocks noGrp="1" noChangeAspect="1"/>
          </p:cNvPicPr>
          <p:nvPr>
            <p:ph idx="1"/>
          </p:nvPr>
        </p:nvPicPr>
        <p:blipFill>
          <a:blip r:embed="rId2"/>
          <a:stretch>
            <a:fillRect/>
          </a:stretch>
        </p:blipFill>
        <p:spPr>
          <a:xfrm>
            <a:off x="622852" y="599282"/>
            <a:ext cx="8388625" cy="5659436"/>
          </a:xfrm>
          <a:prstGeom prst="rect">
            <a:avLst/>
          </a:prstGeom>
        </p:spPr>
      </p:pic>
      <p:sp>
        <p:nvSpPr>
          <p:cNvPr id="6" name="TextBox 5">
            <a:extLst>
              <a:ext uri="{FF2B5EF4-FFF2-40B4-BE49-F238E27FC236}">
                <a16:creationId xmlns:a16="http://schemas.microsoft.com/office/drawing/2014/main" id="{828EA1BA-1A69-4F6E-A1A7-5A3C08781D0F}"/>
              </a:ext>
            </a:extLst>
          </p:cNvPr>
          <p:cNvSpPr txBox="1"/>
          <p:nvPr/>
        </p:nvSpPr>
        <p:spPr>
          <a:xfrm>
            <a:off x="9011478" y="928516"/>
            <a:ext cx="2796210" cy="769441"/>
          </a:xfrm>
          <a:prstGeom prst="rect">
            <a:avLst/>
          </a:prstGeom>
          <a:noFill/>
        </p:spPr>
        <p:txBody>
          <a:bodyPr wrap="square">
            <a:spAutoFit/>
          </a:bodyPr>
          <a:lstStyle/>
          <a:p>
            <a:r>
              <a:rPr lang="fr-FR" sz="4400" b="1" dirty="0"/>
              <a:t>V = C/</a:t>
            </a:r>
            <a:r>
              <a:rPr lang="el-GR" sz="4400" b="1" dirty="0"/>
              <a:t>λ </a:t>
            </a:r>
            <a:endParaRPr lang="ar-DZ" sz="4400" b="1" dirty="0"/>
          </a:p>
        </p:txBody>
      </p:sp>
      <p:sp>
        <p:nvSpPr>
          <p:cNvPr id="7" name="TextBox 6">
            <a:extLst>
              <a:ext uri="{FF2B5EF4-FFF2-40B4-BE49-F238E27FC236}">
                <a16:creationId xmlns:a16="http://schemas.microsoft.com/office/drawing/2014/main" id="{4046EEF4-96FA-4929-8D1D-6F28F45AF95D}"/>
              </a:ext>
            </a:extLst>
          </p:cNvPr>
          <p:cNvSpPr txBox="1"/>
          <p:nvPr/>
        </p:nvSpPr>
        <p:spPr>
          <a:xfrm>
            <a:off x="8078943" y="1500038"/>
            <a:ext cx="2880605" cy="769441"/>
          </a:xfrm>
          <a:prstGeom prst="rect">
            <a:avLst/>
          </a:prstGeom>
          <a:noFill/>
        </p:spPr>
        <p:txBody>
          <a:bodyPr wrap="square" rtlCol="1">
            <a:spAutoFit/>
          </a:bodyPr>
          <a:lstStyle/>
          <a:p>
            <a:pPr algn="r" rtl="1"/>
            <a:r>
              <a:rPr lang="fr-FR" sz="4400" b="1" dirty="0"/>
              <a:t>E= </a:t>
            </a:r>
            <a:r>
              <a:rPr lang="fr-FR" sz="4400" b="1" dirty="0" err="1"/>
              <a:t>h.V</a:t>
            </a:r>
            <a:endParaRPr lang="ar-DZ" sz="4400" b="1" dirty="0"/>
          </a:p>
        </p:txBody>
      </p:sp>
    </p:spTree>
    <p:extLst>
      <p:ext uri="{BB962C8B-B14F-4D97-AF65-F5344CB8AC3E}">
        <p14:creationId xmlns:p14="http://schemas.microsoft.com/office/powerpoint/2010/main" val="20091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4FA7664-E57B-41F0-B223-FA631E8DB6D7}"/>
              </a:ext>
            </a:extLst>
          </p:cNvPr>
          <p:cNvPicPr>
            <a:picLocks noGrp="1" noChangeAspect="1"/>
          </p:cNvPicPr>
          <p:nvPr>
            <p:ph idx="1"/>
          </p:nvPr>
        </p:nvPicPr>
        <p:blipFill>
          <a:blip r:embed="rId2"/>
          <a:stretch>
            <a:fillRect/>
          </a:stretch>
        </p:blipFill>
        <p:spPr>
          <a:xfrm>
            <a:off x="846218" y="2282687"/>
            <a:ext cx="10499563" cy="2292626"/>
          </a:xfrm>
          <a:prstGeom prst="rect">
            <a:avLst/>
          </a:prstGeom>
        </p:spPr>
      </p:pic>
    </p:spTree>
    <p:extLst>
      <p:ext uri="{BB962C8B-B14F-4D97-AF65-F5344CB8AC3E}">
        <p14:creationId xmlns:p14="http://schemas.microsoft.com/office/powerpoint/2010/main" val="864785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EC55-5831-432B-9D60-140FADC6E329}"/>
              </a:ext>
            </a:extLst>
          </p:cNvPr>
          <p:cNvSpPr>
            <a:spLocks noGrp="1"/>
          </p:cNvSpPr>
          <p:nvPr>
            <p:ph type="title"/>
          </p:nvPr>
        </p:nvSpPr>
        <p:spPr>
          <a:xfrm>
            <a:off x="993914" y="2777066"/>
            <a:ext cx="9929189" cy="1303867"/>
          </a:xfrm>
        </p:spPr>
        <p:txBody>
          <a:bodyPr>
            <a:normAutofit fontScale="90000"/>
          </a:bodyPr>
          <a:lstStyle/>
          <a:p>
            <a:r>
              <a:rPr lang="ar-DZ" dirty="0"/>
              <a:t>المطلوب : احسب مقدار الطاقة للضوء الأحمر و الازرق عند طول موجة 660 نانومتر و 435 نانومتر على الترتيب  </a:t>
            </a:r>
          </a:p>
        </p:txBody>
      </p:sp>
    </p:spTree>
    <p:extLst>
      <p:ext uri="{BB962C8B-B14F-4D97-AF65-F5344CB8AC3E}">
        <p14:creationId xmlns:p14="http://schemas.microsoft.com/office/powerpoint/2010/main" val="3275560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8BDCB-635C-4750-8F24-F0909BB6C12F}"/>
              </a:ext>
            </a:extLst>
          </p:cNvPr>
          <p:cNvPicPr>
            <a:picLocks noChangeAspect="1"/>
          </p:cNvPicPr>
          <p:nvPr/>
        </p:nvPicPr>
        <p:blipFill>
          <a:blip r:embed="rId2"/>
          <a:stretch>
            <a:fillRect/>
          </a:stretch>
        </p:blipFill>
        <p:spPr>
          <a:xfrm>
            <a:off x="0" y="974602"/>
            <a:ext cx="12192000" cy="4908796"/>
          </a:xfrm>
          <a:prstGeom prst="rect">
            <a:avLst/>
          </a:prstGeom>
        </p:spPr>
      </p:pic>
    </p:spTree>
    <p:extLst>
      <p:ext uri="{BB962C8B-B14F-4D97-AF65-F5344CB8AC3E}">
        <p14:creationId xmlns:p14="http://schemas.microsoft.com/office/powerpoint/2010/main" val="2787499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FF8686-105F-47AC-9A85-F21BEEFAD529}"/>
              </a:ext>
            </a:extLst>
          </p:cNvPr>
          <p:cNvSpPr>
            <a:spLocks noGrp="1"/>
          </p:cNvSpPr>
          <p:nvPr>
            <p:ph idx="1"/>
          </p:nvPr>
        </p:nvSpPr>
        <p:spPr>
          <a:xfrm>
            <a:off x="708991" y="1563019"/>
            <a:ext cx="10774018" cy="1180181"/>
          </a:xfrm>
        </p:spPr>
        <p:txBody>
          <a:bodyPr>
            <a:normAutofit/>
          </a:bodyPr>
          <a:lstStyle/>
          <a:p>
            <a:r>
              <a:rPr lang="ar-DZ"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تختلف الخلايا في طريقة حصولها على الطاقة فكيف ذلك ؟</a:t>
            </a:r>
          </a:p>
        </p:txBody>
      </p:sp>
      <p:pic>
        <p:nvPicPr>
          <p:cNvPr id="6" name="Picture 5">
            <a:extLst>
              <a:ext uri="{FF2B5EF4-FFF2-40B4-BE49-F238E27FC236}">
                <a16:creationId xmlns:a16="http://schemas.microsoft.com/office/drawing/2014/main" id="{E307C960-2A55-4217-9E43-8343FEFF0E4D}"/>
              </a:ext>
            </a:extLst>
          </p:cNvPr>
          <p:cNvPicPr>
            <a:picLocks noChangeAspect="1"/>
          </p:cNvPicPr>
          <p:nvPr/>
        </p:nvPicPr>
        <p:blipFill>
          <a:blip r:embed="rId2"/>
          <a:stretch>
            <a:fillRect/>
          </a:stretch>
        </p:blipFill>
        <p:spPr>
          <a:xfrm>
            <a:off x="4293705" y="2743200"/>
            <a:ext cx="4417392" cy="2484783"/>
          </a:xfrm>
          <a:prstGeom prst="rect">
            <a:avLst/>
          </a:prstGeom>
          <a:ln>
            <a:noFill/>
          </a:ln>
          <a:effectLst>
            <a:softEdge rad="112500"/>
          </a:effectLst>
        </p:spPr>
      </p:pic>
    </p:spTree>
    <p:extLst>
      <p:ext uri="{BB962C8B-B14F-4D97-AF65-F5344CB8AC3E}">
        <p14:creationId xmlns:p14="http://schemas.microsoft.com/office/powerpoint/2010/main" val="3518783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77F-8695-4FED-9EE5-6DB264BF3470}"/>
              </a:ext>
            </a:extLst>
          </p:cNvPr>
          <p:cNvSpPr>
            <a:spLocks noGrp="1"/>
          </p:cNvSpPr>
          <p:nvPr>
            <p:ph type="title"/>
          </p:nvPr>
        </p:nvSpPr>
        <p:spPr>
          <a:xfrm>
            <a:off x="609600" y="2862470"/>
            <a:ext cx="9274002" cy="1320800"/>
          </a:xfrm>
        </p:spPr>
        <p:txBody>
          <a:bodyPr/>
          <a:lstStyle/>
          <a:p>
            <a:r>
              <a:rPr lang="ar-DZ" b="1" dirty="0"/>
              <a:t>ماذا يحدث لليخضور بعد امتصاص الضوء؟ </a:t>
            </a:r>
          </a:p>
        </p:txBody>
      </p:sp>
    </p:spTree>
    <p:extLst>
      <p:ext uri="{BB962C8B-B14F-4D97-AF65-F5344CB8AC3E}">
        <p14:creationId xmlns:p14="http://schemas.microsoft.com/office/powerpoint/2010/main" val="426463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88DF482-ABEF-4866-AC5F-997A1F3FD6B2}"/>
              </a:ext>
            </a:extLst>
          </p:cNvPr>
          <p:cNvPicPr>
            <a:picLocks noGrp="1" noChangeAspect="1"/>
          </p:cNvPicPr>
          <p:nvPr>
            <p:ph idx="1"/>
          </p:nvPr>
        </p:nvPicPr>
        <p:blipFill>
          <a:blip r:embed="rId2"/>
          <a:stretch>
            <a:fillRect/>
          </a:stretch>
        </p:blipFill>
        <p:spPr>
          <a:xfrm>
            <a:off x="727985" y="583096"/>
            <a:ext cx="7223319" cy="5795065"/>
          </a:xfrm>
          <a:prstGeom prst="rect">
            <a:avLst/>
          </a:prstGeom>
        </p:spPr>
      </p:pic>
      <p:sp>
        <p:nvSpPr>
          <p:cNvPr id="5" name="TextBox 4">
            <a:extLst>
              <a:ext uri="{FF2B5EF4-FFF2-40B4-BE49-F238E27FC236}">
                <a16:creationId xmlns:a16="http://schemas.microsoft.com/office/drawing/2014/main" id="{5C963625-7F15-49E6-AF26-384E2F85633F}"/>
              </a:ext>
            </a:extLst>
          </p:cNvPr>
          <p:cNvSpPr txBox="1"/>
          <p:nvPr/>
        </p:nvSpPr>
        <p:spPr>
          <a:xfrm>
            <a:off x="8103703" y="4880665"/>
            <a:ext cx="1749287" cy="461665"/>
          </a:xfrm>
          <a:prstGeom prst="rect">
            <a:avLst/>
          </a:prstGeom>
          <a:noFill/>
        </p:spPr>
        <p:txBody>
          <a:bodyPr wrap="square" rtlCol="1">
            <a:spAutoFit/>
          </a:bodyPr>
          <a:lstStyle/>
          <a:p>
            <a:r>
              <a:rPr lang="ar-DZ" sz="2400" b="1" dirty="0"/>
              <a:t>حالة الخمود </a:t>
            </a:r>
          </a:p>
        </p:txBody>
      </p:sp>
      <p:sp>
        <p:nvSpPr>
          <p:cNvPr id="6" name="TextBox 5">
            <a:extLst>
              <a:ext uri="{FF2B5EF4-FFF2-40B4-BE49-F238E27FC236}">
                <a16:creationId xmlns:a16="http://schemas.microsoft.com/office/drawing/2014/main" id="{FCD73496-028F-4ABC-8C16-95D8C5EC773A}"/>
              </a:ext>
            </a:extLst>
          </p:cNvPr>
          <p:cNvSpPr txBox="1"/>
          <p:nvPr/>
        </p:nvSpPr>
        <p:spPr>
          <a:xfrm>
            <a:off x="7987749" y="4237552"/>
            <a:ext cx="2020958" cy="461665"/>
          </a:xfrm>
          <a:prstGeom prst="rect">
            <a:avLst/>
          </a:prstGeom>
          <a:noFill/>
        </p:spPr>
        <p:txBody>
          <a:bodyPr wrap="square" rtlCol="1">
            <a:spAutoFit/>
          </a:bodyPr>
          <a:lstStyle/>
          <a:p>
            <a:r>
              <a:rPr lang="ar-DZ" sz="2400" b="1" dirty="0"/>
              <a:t>حالة إثارة فردية  </a:t>
            </a:r>
          </a:p>
        </p:txBody>
      </p:sp>
      <p:sp>
        <p:nvSpPr>
          <p:cNvPr id="7" name="TextBox 6">
            <a:extLst>
              <a:ext uri="{FF2B5EF4-FFF2-40B4-BE49-F238E27FC236}">
                <a16:creationId xmlns:a16="http://schemas.microsoft.com/office/drawing/2014/main" id="{519D57EB-DA8B-4613-9391-52C9844AF84E}"/>
              </a:ext>
            </a:extLst>
          </p:cNvPr>
          <p:cNvSpPr txBox="1"/>
          <p:nvPr/>
        </p:nvSpPr>
        <p:spPr>
          <a:xfrm>
            <a:off x="9276522" y="3564452"/>
            <a:ext cx="2187493" cy="830997"/>
          </a:xfrm>
          <a:prstGeom prst="rect">
            <a:avLst/>
          </a:prstGeom>
          <a:noFill/>
        </p:spPr>
        <p:txBody>
          <a:bodyPr wrap="square" rtlCol="1">
            <a:spAutoFit/>
          </a:bodyPr>
          <a:lstStyle/>
          <a:p>
            <a:pPr algn="r"/>
            <a:r>
              <a:rPr lang="ar-DZ" sz="2400" b="1" dirty="0"/>
              <a:t>حالة إثارة ثنائية (اللصف)   </a:t>
            </a:r>
          </a:p>
        </p:txBody>
      </p:sp>
      <p:sp>
        <p:nvSpPr>
          <p:cNvPr id="8" name="TextBox 7">
            <a:extLst>
              <a:ext uri="{FF2B5EF4-FFF2-40B4-BE49-F238E27FC236}">
                <a16:creationId xmlns:a16="http://schemas.microsoft.com/office/drawing/2014/main" id="{1B8110A5-D79C-4474-814E-CEB47B7EC952}"/>
              </a:ext>
            </a:extLst>
          </p:cNvPr>
          <p:cNvSpPr txBox="1"/>
          <p:nvPr/>
        </p:nvSpPr>
        <p:spPr>
          <a:xfrm>
            <a:off x="9443058" y="2785717"/>
            <a:ext cx="2020957" cy="707886"/>
          </a:xfrm>
          <a:prstGeom prst="rect">
            <a:avLst/>
          </a:prstGeom>
          <a:noFill/>
        </p:spPr>
        <p:txBody>
          <a:bodyPr wrap="square" rtlCol="1">
            <a:spAutoFit/>
          </a:bodyPr>
          <a:lstStyle/>
          <a:p>
            <a:pPr algn="r"/>
            <a:r>
              <a:rPr lang="ar-DZ" sz="2000" b="1" dirty="0"/>
              <a:t>حالة إثارة ثلاثية</a:t>
            </a:r>
          </a:p>
          <a:p>
            <a:pPr algn="r"/>
            <a:r>
              <a:rPr lang="ar-DZ" sz="2000" b="1" dirty="0"/>
              <a:t> (التفسفر)  </a:t>
            </a:r>
          </a:p>
        </p:txBody>
      </p:sp>
      <p:sp>
        <p:nvSpPr>
          <p:cNvPr id="9" name="TextBox 8">
            <a:extLst>
              <a:ext uri="{FF2B5EF4-FFF2-40B4-BE49-F238E27FC236}">
                <a16:creationId xmlns:a16="http://schemas.microsoft.com/office/drawing/2014/main" id="{EA8097CB-EF41-44C3-993D-37870E148727}"/>
              </a:ext>
            </a:extLst>
          </p:cNvPr>
          <p:cNvSpPr txBox="1"/>
          <p:nvPr/>
        </p:nvSpPr>
        <p:spPr>
          <a:xfrm>
            <a:off x="7701942" y="2785717"/>
            <a:ext cx="2462475" cy="461665"/>
          </a:xfrm>
          <a:prstGeom prst="rect">
            <a:avLst/>
          </a:prstGeom>
          <a:noFill/>
        </p:spPr>
        <p:txBody>
          <a:bodyPr wrap="square" rtlCol="1">
            <a:spAutoFit/>
          </a:bodyPr>
          <a:lstStyle/>
          <a:p>
            <a:r>
              <a:rPr lang="fr-FR" sz="2400" b="1" dirty="0"/>
              <a:t>Phosphorescence </a:t>
            </a:r>
            <a:endParaRPr lang="ar-DZ" sz="2400" b="1" dirty="0"/>
          </a:p>
        </p:txBody>
      </p:sp>
      <p:sp>
        <p:nvSpPr>
          <p:cNvPr id="10" name="TextBox 9">
            <a:extLst>
              <a:ext uri="{FF2B5EF4-FFF2-40B4-BE49-F238E27FC236}">
                <a16:creationId xmlns:a16="http://schemas.microsoft.com/office/drawing/2014/main" id="{A87B7560-E2CF-4796-8998-5818E0C52146}"/>
              </a:ext>
            </a:extLst>
          </p:cNvPr>
          <p:cNvSpPr txBox="1"/>
          <p:nvPr/>
        </p:nvSpPr>
        <p:spPr>
          <a:xfrm>
            <a:off x="7951304" y="3518286"/>
            <a:ext cx="1901686" cy="461665"/>
          </a:xfrm>
          <a:prstGeom prst="rect">
            <a:avLst/>
          </a:prstGeom>
          <a:noFill/>
        </p:spPr>
        <p:txBody>
          <a:bodyPr wrap="square" rtlCol="1">
            <a:spAutoFit/>
          </a:bodyPr>
          <a:lstStyle/>
          <a:p>
            <a:r>
              <a:rPr lang="fr-FR" sz="2400" b="1" dirty="0"/>
              <a:t>Fluorescence</a:t>
            </a:r>
            <a:endParaRPr lang="ar-DZ" sz="2400" b="1" dirty="0"/>
          </a:p>
        </p:txBody>
      </p:sp>
    </p:spTree>
    <p:extLst>
      <p:ext uri="{BB962C8B-B14F-4D97-AF65-F5344CB8AC3E}">
        <p14:creationId xmlns:p14="http://schemas.microsoft.com/office/powerpoint/2010/main" val="26597722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42917D-1263-4858-9B19-8AC4C2E88D44}"/>
              </a:ext>
            </a:extLst>
          </p:cNvPr>
          <p:cNvPicPr>
            <a:picLocks noGrp="1" noChangeAspect="1"/>
          </p:cNvPicPr>
          <p:nvPr>
            <p:ph idx="1"/>
          </p:nvPr>
        </p:nvPicPr>
        <p:blipFill>
          <a:blip r:embed="rId2"/>
          <a:stretch>
            <a:fillRect/>
          </a:stretch>
        </p:blipFill>
        <p:spPr>
          <a:xfrm>
            <a:off x="2007704" y="547783"/>
            <a:ext cx="8176591" cy="5762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324885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3C573F-2947-458D-A4BB-9577EF5DCBEB}"/>
              </a:ext>
            </a:extLst>
          </p:cNvPr>
          <p:cNvPicPr>
            <a:picLocks noGrp="1" noChangeAspect="1"/>
          </p:cNvPicPr>
          <p:nvPr>
            <p:ph idx="1"/>
          </p:nvPr>
        </p:nvPicPr>
        <p:blipFill>
          <a:blip r:embed="rId2"/>
          <a:stretch>
            <a:fillRect/>
          </a:stretch>
        </p:blipFill>
        <p:spPr>
          <a:xfrm>
            <a:off x="596347" y="657563"/>
            <a:ext cx="10946296" cy="4658071"/>
          </a:xfrm>
        </p:spPr>
      </p:pic>
      <p:pic>
        <p:nvPicPr>
          <p:cNvPr id="2" name="Picture 1">
            <a:extLst>
              <a:ext uri="{FF2B5EF4-FFF2-40B4-BE49-F238E27FC236}">
                <a16:creationId xmlns:a16="http://schemas.microsoft.com/office/drawing/2014/main" id="{702F1AA9-F013-40F2-9CFC-24DFABDB7E92}"/>
              </a:ext>
            </a:extLst>
          </p:cNvPr>
          <p:cNvPicPr>
            <a:picLocks noChangeAspect="1"/>
          </p:cNvPicPr>
          <p:nvPr/>
        </p:nvPicPr>
        <p:blipFill>
          <a:blip r:embed="rId3"/>
          <a:stretch>
            <a:fillRect/>
          </a:stretch>
        </p:blipFill>
        <p:spPr>
          <a:xfrm>
            <a:off x="649357" y="5286715"/>
            <a:ext cx="722243" cy="913721"/>
          </a:xfrm>
          <a:prstGeom prst="rect">
            <a:avLst/>
          </a:prstGeom>
        </p:spPr>
      </p:pic>
    </p:spTree>
    <p:extLst>
      <p:ext uri="{BB962C8B-B14F-4D97-AF65-F5344CB8AC3E}">
        <p14:creationId xmlns:p14="http://schemas.microsoft.com/office/powerpoint/2010/main" val="8276300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C9A1349-B9D2-461D-8CE4-F3D080719732}"/>
              </a:ext>
            </a:extLst>
          </p:cNvPr>
          <p:cNvPicPr>
            <a:picLocks noGrp="1" noChangeAspect="1"/>
          </p:cNvPicPr>
          <p:nvPr>
            <p:ph idx="1"/>
          </p:nvPr>
        </p:nvPicPr>
        <p:blipFill>
          <a:blip r:embed="rId2"/>
          <a:stretch>
            <a:fillRect/>
          </a:stretch>
        </p:blipFill>
        <p:spPr>
          <a:xfrm>
            <a:off x="927652" y="551474"/>
            <a:ext cx="10031896" cy="5755052"/>
          </a:xfrm>
          <a:prstGeom prst="rect">
            <a:avLst/>
          </a:prstGeom>
        </p:spPr>
      </p:pic>
    </p:spTree>
    <p:extLst>
      <p:ext uri="{BB962C8B-B14F-4D97-AF65-F5344CB8AC3E}">
        <p14:creationId xmlns:p14="http://schemas.microsoft.com/office/powerpoint/2010/main" val="34097585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DCE0B87-0B2C-4D8C-B88D-593D298D6E52}"/>
              </a:ext>
            </a:extLst>
          </p:cNvPr>
          <p:cNvPicPr>
            <a:picLocks noGrp="1" noChangeAspect="1"/>
          </p:cNvPicPr>
          <p:nvPr>
            <p:ph idx="1"/>
          </p:nvPr>
        </p:nvPicPr>
        <p:blipFill>
          <a:blip r:embed="rId2"/>
          <a:stretch>
            <a:fillRect/>
          </a:stretch>
        </p:blipFill>
        <p:spPr>
          <a:xfrm>
            <a:off x="878234" y="927652"/>
            <a:ext cx="10465627" cy="4941277"/>
          </a:xfrm>
          <a:prstGeom prst="rect">
            <a:avLst/>
          </a:prstGeom>
        </p:spPr>
      </p:pic>
    </p:spTree>
    <p:extLst>
      <p:ext uri="{BB962C8B-B14F-4D97-AF65-F5344CB8AC3E}">
        <p14:creationId xmlns:p14="http://schemas.microsoft.com/office/powerpoint/2010/main" val="20216959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96B753-3321-4BC6-B607-FFDCF9938C95}"/>
              </a:ext>
            </a:extLst>
          </p:cNvPr>
          <p:cNvPicPr>
            <a:picLocks noGrp="1" noChangeAspect="1"/>
          </p:cNvPicPr>
          <p:nvPr>
            <p:ph idx="1"/>
          </p:nvPr>
        </p:nvPicPr>
        <p:blipFill>
          <a:blip r:embed="rId2"/>
          <a:stretch>
            <a:fillRect/>
          </a:stretch>
        </p:blipFill>
        <p:spPr>
          <a:xfrm>
            <a:off x="2888974" y="1431787"/>
            <a:ext cx="5579165" cy="4814613"/>
          </a:xfrm>
          <a:prstGeom prst="rect">
            <a:avLst/>
          </a:prstGeom>
        </p:spPr>
      </p:pic>
      <p:sp>
        <p:nvSpPr>
          <p:cNvPr id="5" name="Title 1">
            <a:extLst>
              <a:ext uri="{FF2B5EF4-FFF2-40B4-BE49-F238E27FC236}">
                <a16:creationId xmlns:a16="http://schemas.microsoft.com/office/drawing/2014/main" id="{816FF7C2-B8A6-477C-A50D-9A04059FDFB2}"/>
              </a:ext>
            </a:extLst>
          </p:cNvPr>
          <p:cNvSpPr txBox="1">
            <a:spLocks/>
          </p:cNvSpPr>
          <p:nvPr/>
        </p:nvSpPr>
        <p:spPr>
          <a:xfrm>
            <a:off x="1070115" y="319523"/>
            <a:ext cx="9601196" cy="1303867"/>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ar-DZ" dirty="0"/>
              <a:t>ماهي صبغات و معقدات البناء الضوئي؟  </a:t>
            </a:r>
          </a:p>
        </p:txBody>
      </p:sp>
    </p:spTree>
    <p:extLst>
      <p:ext uri="{BB962C8B-B14F-4D97-AF65-F5344CB8AC3E}">
        <p14:creationId xmlns:p14="http://schemas.microsoft.com/office/powerpoint/2010/main" val="666156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478A-CE16-4D59-8DCF-936DDE5C0E79}"/>
              </a:ext>
            </a:extLst>
          </p:cNvPr>
          <p:cNvSpPr>
            <a:spLocks noGrp="1"/>
          </p:cNvSpPr>
          <p:nvPr>
            <p:ph type="title"/>
          </p:nvPr>
        </p:nvSpPr>
        <p:spPr>
          <a:xfrm>
            <a:off x="1056863" y="2651906"/>
            <a:ext cx="9601196" cy="1303867"/>
          </a:xfrm>
        </p:spPr>
        <p:txBody>
          <a:bodyPr>
            <a:normAutofit/>
          </a:bodyPr>
          <a:lstStyle/>
          <a:p>
            <a:r>
              <a:rPr lang="ar-DZ" sz="6600" b="1" dirty="0"/>
              <a:t>كلوروفيلات </a:t>
            </a:r>
          </a:p>
        </p:txBody>
      </p:sp>
    </p:spTree>
    <p:extLst>
      <p:ext uri="{BB962C8B-B14F-4D97-AF65-F5344CB8AC3E}">
        <p14:creationId xmlns:p14="http://schemas.microsoft.com/office/powerpoint/2010/main" val="2157220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F504DB-195F-47AB-9049-8E567599B38A}"/>
              </a:ext>
            </a:extLst>
          </p:cNvPr>
          <p:cNvSpPr>
            <a:spLocks noGrp="1"/>
          </p:cNvSpPr>
          <p:nvPr>
            <p:ph idx="1"/>
          </p:nvPr>
        </p:nvSpPr>
        <p:spPr>
          <a:xfrm>
            <a:off x="781878" y="807645"/>
            <a:ext cx="10605049" cy="5248597"/>
          </a:xfrm>
        </p:spPr>
        <p:txBody>
          <a:bodyPr>
            <a:normAutofit fontScale="85000" lnSpcReduction="20000"/>
          </a:bodyPr>
          <a:lstStyle/>
          <a:p>
            <a:pPr>
              <a:lnSpc>
                <a:spcPct val="150000"/>
              </a:lnSpc>
            </a:pPr>
            <a:r>
              <a:rPr lang="ar-DZ" sz="2800" b="1" dirty="0"/>
              <a:t>تعتبر الكلوروفيلات تلك الصبغات الخضراء في النبات ، و من أهم الصبغات النشطة في عملية التركيب الضوئي و يمكننا تمييز13  نوع من الكلوروفيلات و هي كلوروفيل أ، ب،ج،د،ه،  و الكلولورفيلات البكتيرية أ، ب، ج ، د، ه، و كلورفيلات الكلوروبيوم 650 ، 660( و الكلوروبيوم هي احدي أجناس البكتيريا الملونة) </a:t>
            </a:r>
          </a:p>
          <a:p>
            <a:pPr>
              <a:lnSpc>
                <a:spcPct val="150000"/>
              </a:lnSpc>
            </a:pPr>
            <a:r>
              <a:rPr lang="ar-DZ" sz="2800" b="1" dirty="0"/>
              <a:t>يعتبر الكلوروفيل أو ب من أكثرها معرفة و سيادة و يوجدان في جميع الكائنات ذاتية التغذية فيما عدا البكتيريا المحتوية على الصبغات و من الجذير بالذكر أن الكلوروفيل ب لا يوجد في الطحالب الخضراء المزرقة و البنية و الحمراء </a:t>
            </a:r>
          </a:p>
          <a:p>
            <a:pPr>
              <a:lnSpc>
                <a:spcPct val="150000"/>
              </a:lnSpc>
            </a:pPr>
            <a:r>
              <a:rPr lang="ar-DZ" sz="2800" b="1" dirty="0"/>
              <a:t>توجد الكلوروفيلات ج و د و ه فقط في الطحالب و تكون مختلطة مع كلوروفيل أ، أما الكلوروفيلات البكتيرية السبع فتتواجد في بكتيريا الضوء التمثيلية غير أكسيجينة (</a:t>
            </a:r>
            <a:r>
              <a:rPr lang="fr-FR" sz="2800" b="1" dirty="0" err="1"/>
              <a:t>anoxygenic</a:t>
            </a:r>
            <a:r>
              <a:rPr lang="fr-FR" sz="2800" b="1" dirty="0"/>
              <a:t> </a:t>
            </a:r>
            <a:r>
              <a:rPr lang="fr-FR" sz="2800" b="1" dirty="0" err="1"/>
              <a:t>phototrophic</a:t>
            </a:r>
            <a:r>
              <a:rPr lang="fr-FR" sz="2800" b="1" dirty="0"/>
              <a:t> </a:t>
            </a:r>
            <a:r>
              <a:rPr lang="fr-FR" sz="2800" b="1" dirty="0" err="1"/>
              <a:t>bacteria</a:t>
            </a:r>
            <a:r>
              <a:rPr lang="fr-FR" sz="2800" b="1" dirty="0"/>
              <a:t>) </a:t>
            </a:r>
            <a:r>
              <a:rPr lang="ar-DZ" sz="2800" b="1" dirty="0"/>
              <a:t>من بينها البكتيريا الخضراء و الأرجوانية و </a:t>
            </a:r>
            <a:r>
              <a:rPr lang="fr-FR" sz="2800" b="1" dirty="0" err="1"/>
              <a:t>Heliobacteria</a:t>
            </a:r>
            <a:r>
              <a:rPr lang="fr-FR" sz="2800" b="1" dirty="0"/>
              <a:t> </a:t>
            </a:r>
          </a:p>
          <a:p>
            <a:pPr>
              <a:lnSpc>
                <a:spcPct val="150000"/>
              </a:lnSpc>
            </a:pPr>
            <a:endParaRPr lang="ar-DZ" sz="2800" b="1" dirty="0"/>
          </a:p>
        </p:txBody>
      </p:sp>
    </p:spTree>
    <p:extLst>
      <p:ext uri="{BB962C8B-B14F-4D97-AF65-F5344CB8AC3E}">
        <p14:creationId xmlns:p14="http://schemas.microsoft.com/office/powerpoint/2010/main" val="2434587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8B84-0D46-4456-AA59-1C20B4FD1199}"/>
              </a:ext>
            </a:extLst>
          </p:cNvPr>
          <p:cNvSpPr>
            <a:spLocks noGrp="1"/>
          </p:cNvSpPr>
          <p:nvPr>
            <p:ph type="title"/>
          </p:nvPr>
        </p:nvSpPr>
        <p:spPr>
          <a:xfrm>
            <a:off x="1295402" y="796602"/>
            <a:ext cx="9601196" cy="581625"/>
          </a:xfrm>
        </p:spPr>
        <p:txBody>
          <a:bodyPr>
            <a:noAutofit/>
          </a:bodyPr>
          <a:lstStyle/>
          <a:p>
            <a:r>
              <a:rPr lang="ar-DZ" b="1" dirty="0"/>
              <a:t>الكلوروفيلات </a:t>
            </a:r>
          </a:p>
        </p:txBody>
      </p:sp>
      <p:pic>
        <p:nvPicPr>
          <p:cNvPr id="8" name="Content Placeholder 7">
            <a:extLst>
              <a:ext uri="{FF2B5EF4-FFF2-40B4-BE49-F238E27FC236}">
                <a16:creationId xmlns:a16="http://schemas.microsoft.com/office/drawing/2014/main" id="{6D2247F7-A477-4056-9319-8B7EFFF5E1C2}"/>
              </a:ext>
            </a:extLst>
          </p:cNvPr>
          <p:cNvPicPr>
            <a:picLocks noGrp="1" noChangeAspect="1"/>
          </p:cNvPicPr>
          <p:nvPr>
            <p:ph idx="1"/>
          </p:nvPr>
        </p:nvPicPr>
        <p:blipFill>
          <a:blip r:embed="rId2"/>
          <a:stretch>
            <a:fillRect/>
          </a:stretch>
        </p:blipFill>
        <p:spPr>
          <a:xfrm>
            <a:off x="905500" y="1378227"/>
            <a:ext cx="10531125" cy="4717773"/>
          </a:xfrm>
        </p:spPr>
      </p:pic>
    </p:spTree>
    <p:extLst>
      <p:ext uri="{BB962C8B-B14F-4D97-AF65-F5344CB8AC3E}">
        <p14:creationId xmlns:p14="http://schemas.microsoft.com/office/powerpoint/2010/main" val="23727528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DCB8-647C-4CE7-AEF9-65442763CD8C}"/>
              </a:ext>
            </a:extLst>
          </p:cNvPr>
          <p:cNvSpPr>
            <a:spLocks noGrp="1"/>
          </p:cNvSpPr>
          <p:nvPr>
            <p:ph type="title"/>
          </p:nvPr>
        </p:nvSpPr>
        <p:spPr>
          <a:xfrm>
            <a:off x="1176132" y="543339"/>
            <a:ext cx="9601196" cy="760528"/>
          </a:xfrm>
        </p:spPr>
        <p:txBody>
          <a:bodyPr>
            <a:normAutofit fontScale="90000"/>
          </a:bodyPr>
          <a:lstStyle/>
          <a:p>
            <a:r>
              <a:rPr lang="ar-DZ" dirty="0"/>
              <a:t>التغذية </a:t>
            </a:r>
            <a:r>
              <a:rPr lang="fr-FR" dirty="0"/>
              <a:t>Nutrition </a:t>
            </a:r>
            <a:endParaRPr lang="ar-DZ" dirty="0"/>
          </a:p>
        </p:txBody>
      </p:sp>
      <p:pic>
        <p:nvPicPr>
          <p:cNvPr id="4" name="Content Placeholder 3">
            <a:extLst>
              <a:ext uri="{FF2B5EF4-FFF2-40B4-BE49-F238E27FC236}">
                <a16:creationId xmlns:a16="http://schemas.microsoft.com/office/drawing/2014/main" id="{C677F5F9-AD15-455C-A7D2-0DD1E1A56712}"/>
              </a:ext>
            </a:extLst>
          </p:cNvPr>
          <p:cNvPicPr>
            <a:picLocks noGrp="1" noChangeAspect="1"/>
          </p:cNvPicPr>
          <p:nvPr>
            <p:ph idx="1"/>
          </p:nvPr>
        </p:nvPicPr>
        <p:blipFill>
          <a:blip r:embed="rId2"/>
          <a:stretch>
            <a:fillRect/>
          </a:stretch>
        </p:blipFill>
        <p:spPr>
          <a:xfrm>
            <a:off x="646803" y="1404731"/>
            <a:ext cx="6207125" cy="4351338"/>
          </a:xfrm>
          <a:prstGeom prst="rect">
            <a:avLst/>
          </a:prstGeom>
        </p:spPr>
      </p:pic>
      <p:pic>
        <p:nvPicPr>
          <p:cNvPr id="5" name="Picture 4">
            <a:extLst>
              <a:ext uri="{FF2B5EF4-FFF2-40B4-BE49-F238E27FC236}">
                <a16:creationId xmlns:a16="http://schemas.microsoft.com/office/drawing/2014/main" id="{8AB617B2-6BFA-4A93-8D1C-70C9E2801D01}"/>
              </a:ext>
            </a:extLst>
          </p:cNvPr>
          <p:cNvPicPr>
            <a:picLocks noChangeAspect="1"/>
          </p:cNvPicPr>
          <p:nvPr/>
        </p:nvPicPr>
        <p:blipFill>
          <a:blip r:embed="rId3"/>
          <a:stretch>
            <a:fillRect/>
          </a:stretch>
        </p:blipFill>
        <p:spPr>
          <a:xfrm>
            <a:off x="5976730" y="1603169"/>
            <a:ext cx="5738192" cy="4152900"/>
          </a:xfrm>
          <a:prstGeom prst="rect">
            <a:avLst/>
          </a:prstGeom>
        </p:spPr>
      </p:pic>
    </p:spTree>
    <p:extLst>
      <p:ext uri="{BB962C8B-B14F-4D97-AF65-F5344CB8AC3E}">
        <p14:creationId xmlns:p14="http://schemas.microsoft.com/office/powerpoint/2010/main" val="144716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F4D01-9036-439B-A470-5A7AC88D7686}"/>
              </a:ext>
            </a:extLst>
          </p:cNvPr>
          <p:cNvSpPr>
            <a:spLocks noGrp="1"/>
          </p:cNvSpPr>
          <p:nvPr>
            <p:ph type="title"/>
          </p:nvPr>
        </p:nvSpPr>
        <p:spPr>
          <a:xfrm>
            <a:off x="1295401" y="597820"/>
            <a:ext cx="9601196" cy="846668"/>
          </a:xfrm>
        </p:spPr>
        <p:txBody>
          <a:bodyPr/>
          <a:lstStyle/>
          <a:p>
            <a:r>
              <a:rPr lang="ar-DZ" dirty="0">
                <a:solidFill>
                  <a:srgbClr val="FF0000"/>
                </a:solidFill>
              </a:rPr>
              <a:t>التركيب الكيميائي لليخضور </a:t>
            </a:r>
          </a:p>
        </p:txBody>
      </p:sp>
      <p:sp>
        <p:nvSpPr>
          <p:cNvPr id="3" name="Content Placeholder 2">
            <a:extLst>
              <a:ext uri="{FF2B5EF4-FFF2-40B4-BE49-F238E27FC236}">
                <a16:creationId xmlns:a16="http://schemas.microsoft.com/office/drawing/2014/main" id="{2CCF5F25-21C3-441F-A7EA-8FF645031C72}"/>
              </a:ext>
            </a:extLst>
          </p:cNvPr>
          <p:cNvSpPr>
            <a:spLocks noGrp="1"/>
          </p:cNvSpPr>
          <p:nvPr>
            <p:ph idx="1"/>
          </p:nvPr>
        </p:nvSpPr>
        <p:spPr>
          <a:xfrm>
            <a:off x="559076" y="1444488"/>
            <a:ext cx="11073845" cy="3318936"/>
          </a:xfrm>
        </p:spPr>
        <p:txBody>
          <a:bodyPr>
            <a:noAutofit/>
          </a:bodyPr>
          <a:lstStyle/>
          <a:p>
            <a:pPr>
              <a:lnSpc>
                <a:spcPct val="150000"/>
              </a:lnSpc>
            </a:pPr>
            <a:r>
              <a:rPr lang="ar-DZ" sz="3600" dirty="0"/>
              <a:t>مركب الكلوروفيل جزيء يتركب من حلقة بورفين ( حلقة مكونة من رباعي البيرول </a:t>
            </a:r>
            <a:r>
              <a:rPr lang="fr-FR" sz="3600" dirty="0"/>
              <a:t>C4H4) </a:t>
            </a:r>
            <a:r>
              <a:rPr lang="ar-DZ" sz="3600" dirty="0"/>
              <a:t>تحتوي في وسطها على ذرة المغنيسيوم و تمتد من إحدى الحلقات سلسلة من كحول الفيتول و التي ترتبط برابطة استر مع مجموعة الكربوكسيل لذرة الكربون السابعة  في حلقة البرفورين و يتكون كحول الفيتول من سلسلة طويلة كارهة للماء تحتوي على رابطة زوجية واحدة </a:t>
            </a:r>
          </a:p>
        </p:txBody>
      </p:sp>
    </p:spTree>
    <p:extLst>
      <p:ext uri="{BB962C8B-B14F-4D97-AF65-F5344CB8AC3E}">
        <p14:creationId xmlns:p14="http://schemas.microsoft.com/office/powerpoint/2010/main" val="3787961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7">
            <a:extLst>
              <a:ext uri="{FF2B5EF4-FFF2-40B4-BE49-F238E27FC236}">
                <a16:creationId xmlns:a16="http://schemas.microsoft.com/office/drawing/2014/main" id="{A7E3B21D-1EF8-4D16-9CB7-4C7654D932D8}"/>
              </a:ext>
            </a:extLst>
          </p:cNvPr>
          <p:cNvGraphicFramePr/>
          <p:nvPr/>
        </p:nvGraphicFramePr>
        <p:xfrm>
          <a:off x="405746" y="755849"/>
          <a:ext cx="7200800" cy="216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a:extLst>
              <a:ext uri="{FF2B5EF4-FFF2-40B4-BE49-F238E27FC236}">
                <a16:creationId xmlns:a16="http://schemas.microsoft.com/office/drawing/2014/main" id="{A025A17E-7599-4C45-B342-40F2A226BF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596" y="3130421"/>
            <a:ext cx="7346950"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ستطيل 2">
            <a:extLst>
              <a:ext uri="{FF2B5EF4-FFF2-40B4-BE49-F238E27FC236}">
                <a16:creationId xmlns:a16="http://schemas.microsoft.com/office/drawing/2014/main" id="{63DD10B2-3D23-4A48-A4B0-AB763A713E47}"/>
              </a:ext>
            </a:extLst>
          </p:cNvPr>
          <p:cNvSpPr/>
          <p:nvPr/>
        </p:nvSpPr>
        <p:spPr>
          <a:xfrm>
            <a:off x="6851371" y="816891"/>
            <a:ext cx="4705638" cy="1569660"/>
          </a:xfrm>
          <a:prstGeom prst="rect">
            <a:avLst/>
          </a:prstGeom>
        </p:spPr>
        <p:txBody>
          <a:bodyPr wrap="square">
            <a:spAutoFit/>
          </a:bodyPr>
          <a:lstStyle/>
          <a:p>
            <a:pPr algn="r" rtl="1"/>
            <a:r>
              <a:rPr lang="ar-DZ" sz="3200" b="1" dirty="0">
                <a:solidFill>
                  <a:srgbClr val="000000"/>
                </a:solidFill>
              </a:rPr>
              <a:t>- يمتص اليخضور </a:t>
            </a:r>
            <a:r>
              <a:rPr lang="fr-FR" sz="3200" b="1" dirty="0">
                <a:solidFill>
                  <a:srgbClr val="000000"/>
                </a:solidFill>
              </a:rPr>
              <a:t> a </a:t>
            </a:r>
            <a:r>
              <a:rPr lang="ar-DZ" sz="3200" b="1" dirty="0">
                <a:solidFill>
                  <a:srgbClr val="000000"/>
                </a:solidFill>
              </a:rPr>
              <a:t>بشكل قوي الاشعاعات الزرقاء  430</a:t>
            </a:r>
            <a:r>
              <a:rPr lang="fr-FR" sz="3200" b="1" dirty="0">
                <a:solidFill>
                  <a:srgbClr val="000000"/>
                </a:solidFill>
              </a:rPr>
              <a:t>nm </a:t>
            </a:r>
            <a:r>
              <a:rPr lang="ar-DZ" sz="3200" b="1" dirty="0">
                <a:solidFill>
                  <a:srgbClr val="000000"/>
                </a:solidFill>
              </a:rPr>
              <a:t>و الاشعاعات الحمراء 663 .</a:t>
            </a:r>
          </a:p>
        </p:txBody>
      </p:sp>
      <p:sp>
        <p:nvSpPr>
          <p:cNvPr id="9" name="TextBox 8">
            <a:extLst>
              <a:ext uri="{FF2B5EF4-FFF2-40B4-BE49-F238E27FC236}">
                <a16:creationId xmlns:a16="http://schemas.microsoft.com/office/drawing/2014/main" id="{AAC72755-A985-4D90-9B18-12C260F0FE60}"/>
              </a:ext>
            </a:extLst>
          </p:cNvPr>
          <p:cNvSpPr txBox="1"/>
          <p:nvPr/>
        </p:nvSpPr>
        <p:spPr>
          <a:xfrm>
            <a:off x="6911007" y="4171863"/>
            <a:ext cx="4586367" cy="1569660"/>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DZ" sz="3200" b="1" i="0" u="none" strike="noStrike" kern="1200" cap="none" spc="0" normalizeH="0" baseline="0" noProof="0" dirty="0">
                <a:ln>
                  <a:noFill/>
                </a:ln>
                <a:solidFill>
                  <a:srgbClr val="000000"/>
                </a:solidFill>
                <a:effectLst/>
                <a:uLnTx/>
                <a:uFillTx/>
                <a:latin typeface="Garamond" panose="02020404030301010803"/>
                <a:ea typeface="+mn-ea"/>
                <a:cs typeface="Times New Roman" panose="02020603050405020304" pitchFamily="18" charset="0"/>
              </a:rPr>
              <a:t>- يمتص اليخضور </a:t>
            </a:r>
            <a:r>
              <a:rPr kumimoji="0" lang="fr-FR" sz="3200" b="1" i="0" u="none" strike="noStrike" kern="1200" cap="none" spc="0" normalizeH="0" baseline="0" noProof="0" dirty="0">
                <a:ln>
                  <a:noFill/>
                </a:ln>
                <a:solidFill>
                  <a:srgbClr val="000000"/>
                </a:solidFill>
                <a:effectLst/>
                <a:uLnTx/>
                <a:uFillTx/>
                <a:latin typeface="Garamond" panose="02020404030301010803"/>
                <a:ea typeface="+mn-ea"/>
                <a:cs typeface="Times New Roman" panose="02020603050405020304" pitchFamily="18" charset="0"/>
              </a:rPr>
              <a:t> </a:t>
            </a:r>
            <a:r>
              <a:rPr kumimoji="0" lang="fr-FR" sz="3200" b="1" i="0" u="none" strike="noStrike" kern="1200" cap="none" spc="0" normalizeH="0" baseline="0" noProof="0" dirty="0">
                <a:ln>
                  <a:noFill/>
                </a:ln>
                <a:solidFill>
                  <a:srgbClr val="000000"/>
                </a:solidFill>
                <a:effectLst/>
                <a:uLnTx/>
                <a:uFillTx/>
                <a:latin typeface="Garamond" panose="02020404030301010803"/>
                <a:ea typeface="+mn-ea"/>
                <a:cs typeface="+mn-cs"/>
              </a:rPr>
              <a:t>b </a:t>
            </a:r>
            <a:r>
              <a:rPr kumimoji="0" lang="ar-DZ" sz="3200" b="1" i="0" u="none" strike="noStrike" kern="1200" cap="none" spc="0" normalizeH="0" baseline="0" noProof="0" dirty="0">
                <a:ln>
                  <a:noFill/>
                </a:ln>
                <a:solidFill>
                  <a:srgbClr val="000000"/>
                </a:solidFill>
                <a:effectLst/>
                <a:uLnTx/>
                <a:uFillTx/>
                <a:latin typeface="Garamond" panose="02020404030301010803"/>
                <a:ea typeface="+mn-ea"/>
                <a:cs typeface="Times New Roman" panose="02020603050405020304" pitchFamily="18" charset="0"/>
              </a:rPr>
              <a:t>بشكل قوي الاشعاعات الزرقاء  445</a:t>
            </a:r>
            <a:r>
              <a:rPr kumimoji="0" lang="fr-FR" sz="3200" b="1" i="0" u="none" strike="noStrike" kern="1200" cap="none" spc="0" normalizeH="0" baseline="0" noProof="0" dirty="0">
                <a:ln>
                  <a:noFill/>
                </a:ln>
                <a:solidFill>
                  <a:srgbClr val="000000"/>
                </a:solidFill>
                <a:effectLst/>
                <a:uLnTx/>
                <a:uFillTx/>
                <a:latin typeface="Garamond" panose="02020404030301010803"/>
                <a:ea typeface="+mn-ea"/>
                <a:cs typeface="+mn-cs"/>
              </a:rPr>
              <a:t>nm </a:t>
            </a:r>
            <a:r>
              <a:rPr kumimoji="0" lang="ar-DZ" sz="3200" b="1" i="0" u="none" strike="noStrike" kern="1200" cap="none" spc="0" normalizeH="0" baseline="0" noProof="0" dirty="0">
                <a:ln>
                  <a:noFill/>
                </a:ln>
                <a:solidFill>
                  <a:srgbClr val="000000"/>
                </a:solidFill>
                <a:effectLst/>
                <a:uLnTx/>
                <a:uFillTx/>
                <a:latin typeface="Garamond" panose="02020404030301010803"/>
                <a:ea typeface="+mn-ea"/>
                <a:cs typeface="Times New Roman" panose="02020603050405020304" pitchFamily="18" charset="0"/>
              </a:rPr>
              <a:t>و الاشعاعات الحمراء 645</a:t>
            </a:r>
          </a:p>
        </p:txBody>
      </p:sp>
    </p:spTree>
    <p:extLst>
      <p:ext uri="{BB962C8B-B14F-4D97-AF65-F5344CB8AC3E}">
        <p14:creationId xmlns:p14="http://schemas.microsoft.com/office/powerpoint/2010/main" val="33306526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B5BC-35FC-4B4D-92FF-DD4004EAAFBA}"/>
              </a:ext>
            </a:extLst>
          </p:cNvPr>
          <p:cNvSpPr>
            <a:spLocks noGrp="1"/>
          </p:cNvSpPr>
          <p:nvPr>
            <p:ph type="title"/>
          </p:nvPr>
        </p:nvSpPr>
        <p:spPr/>
        <p:txBody>
          <a:bodyPr/>
          <a:lstStyle/>
          <a:p>
            <a:endParaRPr lang="ar-DZ"/>
          </a:p>
        </p:txBody>
      </p:sp>
      <p:pic>
        <p:nvPicPr>
          <p:cNvPr id="4" name="Content Placeholder 3">
            <a:extLst>
              <a:ext uri="{FF2B5EF4-FFF2-40B4-BE49-F238E27FC236}">
                <a16:creationId xmlns:a16="http://schemas.microsoft.com/office/drawing/2014/main" id="{ACF00285-34D3-4A6A-BCCC-C51DC2E74ECE}"/>
              </a:ext>
            </a:extLst>
          </p:cNvPr>
          <p:cNvPicPr>
            <a:picLocks noGrp="1" noChangeAspect="1"/>
          </p:cNvPicPr>
          <p:nvPr>
            <p:ph idx="1"/>
          </p:nvPr>
        </p:nvPicPr>
        <p:blipFill>
          <a:blip r:embed="rId2"/>
          <a:stretch>
            <a:fillRect/>
          </a:stretch>
        </p:blipFill>
        <p:spPr>
          <a:xfrm>
            <a:off x="1974574" y="565793"/>
            <a:ext cx="7765773" cy="5937236"/>
          </a:xfrm>
          <a:prstGeom prst="rect">
            <a:avLst/>
          </a:prstGeom>
        </p:spPr>
      </p:pic>
    </p:spTree>
    <p:extLst>
      <p:ext uri="{BB962C8B-B14F-4D97-AF65-F5344CB8AC3E}">
        <p14:creationId xmlns:p14="http://schemas.microsoft.com/office/powerpoint/2010/main" val="236753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EB55-32D6-4C8B-9BC5-BAA4DA9A0BDD}"/>
              </a:ext>
            </a:extLst>
          </p:cNvPr>
          <p:cNvSpPr>
            <a:spLocks noGrp="1"/>
          </p:cNvSpPr>
          <p:nvPr>
            <p:ph type="title"/>
          </p:nvPr>
        </p:nvSpPr>
        <p:spPr>
          <a:xfrm>
            <a:off x="1295402" y="440731"/>
            <a:ext cx="9601196" cy="674390"/>
          </a:xfrm>
        </p:spPr>
        <p:txBody>
          <a:bodyPr>
            <a:normAutofit fontScale="90000"/>
          </a:bodyPr>
          <a:lstStyle/>
          <a:p>
            <a:r>
              <a:rPr lang="ar-DZ" b="1" dirty="0"/>
              <a:t>اشباه الجزرين </a:t>
            </a:r>
          </a:p>
        </p:txBody>
      </p:sp>
      <p:pic>
        <p:nvPicPr>
          <p:cNvPr id="4" name="Content Placeholder 3">
            <a:extLst>
              <a:ext uri="{FF2B5EF4-FFF2-40B4-BE49-F238E27FC236}">
                <a16:creationId xmlns:a16="http://schemas.microsoft.com/office/drawing/2014/main" id="{CA8022A8-5141-4B1B-9F53-8B233BB4110A}"/>
              </a:ext>
            </a:extLst>
          </p:cNvPr>
          <p:cNvPicPr>
            <a:picLocks noGrp="1" noChangeAspect="1"/>
          </p:cNvPicPr>
          <p:nvPr>
            <p:ph idx="1"/>
          </p:nvPr>
        </p:nvPicPr>
        <p:blipFill>
          <a:blip r:embed="rId2"/>
          <a:stretch>
            <a:fillRect/>
          </a:stretch>
        </p:blipFill>
        <p:spPr>
          <a:xfrm>
            <a:off x="903257" y="1115121"/>
            <a:ext cx="10398587" cy="5171564"/>
          </a:xfrm>
          <a:prstGeom prst="rect">
            <a:avLst/>
          </a:prstGeom>
        </p:spPr>
      </p:pic>
    </p:spTree>
    <p:extLst>
      <p:ext uri="{BB962C8B-B14F-4D97-AF65-F5344CB8AC3E}">
        <p14:creationId xmlns:p14="http://schemas.microsoft.com/office/powerpoint/2010/main" val="35560246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8202E4-CD6E-4206-9F85-1E737E9718C7}"/>
              </a:ext>
            </a:extLst>
          </p:cNvPr>
          <p:cNvPicPr>
            <a:picLocks noGrp="1" noChangeAspect="1"/>
          </p:cNvPicPr>
          <p:nvPr>
            <p:ph idx="1"/>
          </p:nvPr>
        </p:nvPicPr>
        <p:blipFill>
          <a:blip r:embed="rId2"/>
          <a:stretch>
            <a:fillRect/>
          </a:stretch>
        </p:blipFill>
        <p:spPr>
          <a:xfrm>
            <a:off x="728869" y="1510145"/>
            <a:ext cx="10734261" cy="2687782"/>
          </a:xfrm>
        </p:spPr>
      </p:pic>
      <p:sp>
        <p:nvSpPr>
          <p:cNvPr id="7" name="TextBox 6">
            <a:extLst>
              <a:ext uri="{FF2B5EF4-FFF2-40B4-BE49-F238E27FC236}">
                <a16:creationId xmlns:a16="http://schemas.microsoft.com/office/drawing/2014/main" id="{8E47264F-4F93-4160-B52A-29939C98AB9E}"/>
              </a:ext>
            </a:extLst>
          </p:cNvPr>
          <p:cNvSpPr txBox="1"/>
          <p:nvPr/>
        </p:nvSpPr>
        <p:spPr>
          <a:xfrm>
            <a:off x="3408218" y="4306901"/>
            <a:ext cx="6096000" cy="707886"/>
          </a:xfrm>
          <a:prstGeom prst="rect">
            <a:avLst/>
          </a:prstGeom>
          <a:noFill/>
        </p:spPr>
        <p:txBody>
          <a:bodyPr wrap="square">
            <a:spAutoFit/>
          </a:bodyPr>
          <a:lstStyle/>
          <a:p>
            <a:pPr algn="r" rtl="1"/>
            <a:r>
              <a:rPr lang="ar-DZ" sz="4000"/>
              <a:t>التركيب الكيميائي للليكوبين </a:t>
            </a:r>
            <a:endParaRPr lang="ar-DZ" sz="4000" dirty="0"/>
          </a:p>
        </p:txBody>
      </p:sp>
      <p:sp>
        <p:nvSpPr>
          <p:cNvPr id="6" name="TextBox 5">
            <a:extLst>
              <a:ext uri="{FF2B5EF4-FFF2-40B4-BE49-F238E27FC236}">
                <a16:creationId xmlns:a16="http://schemas.microsoft.com/office/drawing/2014/main" id="{9FE790E3-24D3-4643-94AF-4F7730EB327D}"/>
              </a:ext>
            </a:extLst>
          </p:cNvPr>
          <p:cNvSpPr txBox="1"/>
          <p:nvPr/>
        </p:nvSpPr>
        <p:spPr>
          <a:xfrm>
            <a:off x="3216965" y="4376878"/>
            <a:ext cx="6115878" cy="646331"/>
          </a:xfrm>
          <a:prstGeom prst="rect">
            <a:avLst/>
          </a:prstGeom>
          <a:noFill/>
        </p:spPr>
        <p:txBody>
          <a:bodyPr wrap="square">
            <a:spAutoFit/>
          </a:bodyPr>
          <a:lstStyle/>
          <a:p>
            <a:r>
              <a:rPr lang="fr-FR" sz="3600" b="1" dirty="0"/>
              <a:t>C40H56</a:t>
            </a:r>
            <a:endParaRPr lang="ar-DZ" sz="3600" b="1" dirty="0"/>
          </a:p>
        </p:txBody>
      </p:sp>
    </p:spTree>
    <p:extLst>
      <p:ext uri="{BB962C8B-B14F-4D97-AF65-F5344CB8AC3E}">
        <p14:creationId xmlns:p14="http://schemas.microsoft.com/office/powerpoint/2010/main" val="2369177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57917A-8A7E-4D31-AA7B-CB2C40494313}"/>
              </a:ext>
            </a:extLst>
          </p:cNvPr>
          <p:cNvSpPr>
            <a:spLocks noGrp="1"/>
          </p:cNvSpPr>
          <p:nvPr>
            <p:ph idx="1"/>
          </p:nvPr>
        </p:nvSpPr>
        <p:spPr>
          <a:xfrm>
            <a:off x="742122" y="860654"/>
            <a:ext cx="10631553" cy="5222094"/>
          </a:xfrm>
        </p:spPr>
        <p:txBody>
          <a:bodyPr>
            <a:noAutofit/>
          </a:bodyPr>
          <a:lstStyle/>
          <a:p>
            <a:pPr algn="just"/>
            <a:r>
              <a:rPr lang="ar-DZ" sz="2800" b="1" dirty="0"/>
              <a:t>تدخل ضمن التربينات الرباعية (</a:t>
            </a:r>
            <a:r>
              <a:rPr lang="fr-FR" sz="2800" b="1" dirty="0" err="1"/>
              <a:t>Tetratérpéne</a:t>
            </a:r>
            <a:r>
              <a:rPr lang="fr-FR" sz="2800" b="1" dirty="0"/>
              <a:t>)</a:t>
            </a:r>
          </a:p>
          <a:p>
            <a:pPr algn="just"/>
            <a:r>
              <a:rPr lang="ar-DZ" sz="2800" b="1" dirty="0"/>
              <a:t>مركبات كربونية مهدرجة، تحتوي على 40 ذرة كربون، وتكوِّن سلسلة خطية ذات روابط مضاعفة متناوبة مع روابط بسيطة. وتحمل السلسلة في أحد طرفيها أو في كليهما حلقة عضوية مغلقة أو مفتوحة تنقسم إلى : </a:t>
            </a:r>
          </a:p>
          <a:p>
            <a:pPr algn="just"/>
            <a:r>
              <a:rPr lang="ar-DZ" sz="2800" b="1" dirty="0"/>
              <a:t>ـ </a:t>
            </a:r>
            <a:r>
              <a:rPr lang="ar-DZ" sz="2800" b="1" dirty="0">
                <a:solidFill>
                  <a:schemeClr val="accent5">
                    <a:lumMod val="75000"/>
                  </a:schemeClr>
                </a:solidFill>
              </a:rPr>
              <a:t>الجزرينات </a:t>
            </a:r>
            <a:r>
              <a:rPr lang="fr-FR" sz="2800" b="1" dirty="0" err="1">
                <a:solidFill>
                  <a:schemeClr val="accent5">
                    <a:lumMod val="75000"/>
                  </a:schemeClr>
                </a:solidFill>
              </a:rPr>
              <a:t>Caroténes</a:t>
            </a:r>
            <a:r>
              <a:rPr lang="fr-FR" sz="2800" b="1" dirty="0">
                <a:solidFill>
                  <a:schemeClr val="accent5">
                    <a:lumMod val="75000"/>
                  </a:schemeClr>
                </a:solidFill>
              </a:rPr>
              <a:t>: </a:t>
            </a:r>
            <a:r>
              <a:rPr lang="ar-DZ" sz="2800" b="1" dirty="0">
                <a:solidFill>
                  <a:schemeClr val="accent5">
                    <a:lumMod val="75000"/>
                  </a:schemeClr>
                </a:solidFill>
              </a:rPr>
              <a:t> </a:t>
            </a:r>
            <a:r>
              <a:rPr lang="ar-DZ" sz="2800" b="1" dirty="0"/>
              <a:t>وهي أصبغة لا يدخل الأكسجين في تركيبها الكيمياوي، ومثالها الجزرين بيتا </a:t>
            </a:r>
            <a:r>
              <a:rPr lang="fr-FR" sz="2800" b="1" dirty="0"/>
              <a:t>b-</a:t>
            </a:r>
            <a:r>
              <a:rPr lang="fr-FR" sz="2800" b="1" dirty="0" err="1"/>
              <a:t>caroten</a:t>
            </a:r>
            <a:r>
              <a:rPr lang="ar-DZ" sz="2800" b="1" dirty="0"/>
              <a:t>.</a:t>
            </a:r>
          </a:p>
          <a:p>
            <a:pPr algn="just"/>
            <a:r>
              <a:rPr lang="ar-DZ" sz="2800" b="1" dirty="0">
                <a:solidFill>
                  <a:schemeClr val="accent5">
                    <a:lumMod val="75000"/>
                  </a:schemeClr>
                </a:solidFill>
              </a:rPr>
              <a:t>ـ الاكزانتوفيلات </a:t>
            </a:r>
            <a:r>
              <a:rPr lang="fr-FR" sz="2800" b="1" dirty="0">
                <a:solidFill>
                  <a:schemeClr val="accent5">
                    <a:lumMod val="75000"/>
                  </a:schemeClr>
                </a:solidFill>
              </a:rPr>
              <a:t>xanthophylles: </a:t>
            </a:r>
            <a:r>
              <a:rPr lang="ar-DZ" sz="2800" b="1" dirty="0">
                <a:solidFill>
                  <a:schemeClr val="accent5">
                    <a:lumMod val="75000"/>
                  </a:schemeClr>
                </a:solidFill>
              </a:rPr>
              <a:t> :</a:t>
            </a:r>
            <a:r>
              <a:rPr lang="ar-DZ" sz="2800" b="1" dirty="0"/>
              <a:t> يدخل الأكسجين في تركيبها، ومنها صباغ الليوتين </a:t>
            </a:r>
            <a:r>
              <a:rPr lang="fr-FR" sz="2800" b="1" dirty="0" err="1"/>
              <a:t>lutein</a:t>
            </a:r>
            <a:r>
              <a:rPr lang="fr-FR" sz="2800" b="1" dirty="0"/>
              <a:t>  </a:t>
            </a:r>
          </a:p>
          <a:p>
            <a:pPr algn="just"/>
            <a:r>
              <a:rPr lang="ar-DZ" sz="2800" b="1" dirty="0">
                <a:solidFill>
                  <a:schemeClr val="accent5">
                    <a:lumMod val="75000"/>
                  </a:schemeClr>
                </a:solidFill>
              </a:rPr>
              <a:t>الليكوبن </a:t>
            </a:r>
            <a:r>
              <a:rPr lang="fr-FR" sz="2800" b="1" dirty="0" err="1">
                <a:solidFill>
                  <a:schemeClr val="accent5">
                    <a:lumMod val="75000"/>
                  </a:schemeClr>
                </a:solidFill>
              </a:rPr>
              <a:t>Lycopene</a:t>
            </a:r>
            <a:r>
              <a:rPr lang="fr-FR" sz="2800" b="1" dirty="0">
                <a:solidFill>
                  <a:schemeClr val="accent5">
                    <a:lumMod val="75000"/>
                  </a:schemeClr>
                </a:solidFill>
              </a:rPr>
              <a:t> </a:t>
            </a:r>
            <a:r>
              <a:rPr lang="ar-DZ" sz="2800" b="1" dirty="0">
                <a:solidFill>
                  <a:schemeClr val="accent5">
                    <a:lumMod val="75000"/>
                  </a:schemeClr>
                </a:solidFill>
              </a:rPr>
              <a:t> : </a:t>
            </a:r>
            <a:r>
              <a:rPr lang="ar-DZ" sz="2800" b="1" dirty="0"/>
              <a:t>و هي صبغة حمراء</a:t>
            </a:r>
          </a:p>
        </p:txBody>
      </p:sp>
    </p:spTree>
    <p:extLst>
      <p:ext uri="{BB962C8B-B14F-4D97-AF65-F5344CB8AC3E}">
        <p14:creationId xmlns:p14="http://schemas.microsoft.com/office/powerpoint/2010/main" val="1250951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C47E4-20A5-4D0C-8A78-D4D328F3C559}"/>
              </a:ext>
            </a:extLst>
          </p:cNvPr>
          <p:cNvSpPr>
            <a:spLocks noGrp="1"/>
          </p:cNvSpPr>
          <p:nvPr>
            <p:ph type="title"/>
          </p:nvPr>
        </p:nvSpPr>
        <p:spPr>
          <a:xfrm>
            <a:off x="1295402" y="2532636"/>
            <a:ext cx="9601196" cy="1303867"/>
          </a:xfrm>
        </p:spPr>
        <p:txBody>
          <a:bodyPr>
            <a:noAutofit/>
          </a:bodyPr>
          <a:lstStyle/>
          <a:p>
            <a:r>
              <a:rPr lang="ar-DZ" sz="8000" dirty="0"/>
              <a:t>الفيكوبلينات</a:t>
            </a:r>
            <a:r>
              <a:rPr lang="fr-FR" sz="8000" dirty="0" err="1"/>
              <a:t>Pycobilins</a:t>
            </a:r>
            <a:r>
              <a:rPr lang="ar-DZ" sz="8000" dirty="0"/>
              <a:t> </a:t>
            </a:r>
          </a:p>
        </p:txBody>
      </p:sp>
    </p:spTree>
    <p:extLst>
      <p:ext uri="{BB962C8B-B14F-4D97-AF65-F5344CB8AC3E}">
        <p14:creationId xmlns:p14="http://schemas.microsoft.com/office/powerpoint/2010/main" val="1377261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53365-943D-43A3-A97F-A72A8FB0071C}"/>
              </a:ext>
            </a:extLst>
          </p:cNvPr>
          <p:cNvSpPr>
            <a:spLocks noGrp="1"/>
          </p:cNvSpPr>
          <p:nvPr>
            <p:ph type="title"/>
          </p:nvPr>
        </p:nvSpPr>
        <p:spPr>
          <a:xfrm>
            <a:off x="1785732" y="53509"/>
            <a:ext cx="9601196" cy="700894"/>
          </a:xfrm>
        </p:spPr>
        <p:txBody>
          <a:bodyPr>
            <a:normAutofit fontScale="90000"/>
          </a:bodyPr>
          <a:lstStyle/>
          <a:p>
            <a:r>
              <a:rPr lang="ar-DZ" dirty="0"/>
              <a:t>الفيكوبلينات </a:t>
            </a:r>
          </a:p>
        </p:txBody>
      </p:sp>
      <p:pic>
        <p:nvPicPr>
          <p:cNvPr id="4" name="Content Placeholder 3">
            <a:extLst>
              <a:ext uri="{FF2B5EF4-FFF2-40B4-BE49-F238E27FC236}">
                <a16:creationId xmlns:a16="http://schemas.microsoft.com/office/drawing/2014/main" id="{E0BD720C-4B54-4F32-BF3A-6F92499E34A8}"/>
              </a:ext>
            </a:extLst>
          </p:cNvPr>
          <p:cNvPicPr>
            <a:picLocks noGrp="1" noChangeAspect="1"/>
          </p:cNvPicPr>
          <p:nvPr>
            <p:ph idx="1"/>
          </p:nvPr>
        </p:nvPicPr>
        <p:blipFill>
          <a:blip r:embed="rId2"/>
          <a:stretch>
            <a:fillRect/>
          </a:stretch>
        </p:blipFill>
        <p:spPr>
          <a:xfrm>
            <a:off x="2140023" y="754403"/>
            <a:ext cx="9482133" cy="5897886"/>
          </a:xfrm>
          <a:prstGeom prst="rect">
            <a:avLst/>
          </a:prstGeom>
        </p:spPr>
      </p:pic>
    </p:spTree>
    <p:extLst>
      <p:ext uri="{BB962C8B-B14F-4D97-AF65-F5344CB8AC3E}">
        <p14:creationId xmlns:p14="http://schemas.microsoft.com/office/powerpoint/2010/main" val="9394806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415FDE-8ADF-464D-B4F9-40CCC3FE36BD}"/>
              </a:ext>
            </a:extLst>
          </p:cNvPr>
          <p:cNvSpPr>
            <a:spLocks noGrp="1"/>
          </p:cNvSpPr>
          <p:nvPr>
            <p:ph idx="1"/>
          </p:nvPr>
        </p:nvSpPr>
        <p:spPr>
          <a:xfrm>
            <a:off x="755374" y="767889"/>
            <a:ext cx="10591797" cy="3318936"/>
          </a:xfrm>
        </p:spPr>
        <p:txBody>
          <a:bodyPr>
            <a:noAutofit/>
          </a:bodyPr>
          <a:lstStyle/>
          <a:p>
            <a:pPr algn="just"/>
            <a:r>
              <a:rPr lang="ar-DZ" sz="3200" dirty="0"/>
              <a:t>تتألف هذه الأصبغة من أربع حلقات بيرول </a:t>
            </a:r>
            <a:r>
              <a:rPr lang="fr-FR" sz="3200" dirty="0" err="1"/>
              <a:t>tétrapyrol</a:t>
            </a:r>
            <a:r>
              <a:rPr lang="fr-FR" sz="3200" dirty="0"/>
              <a:t> </a:t>
            </a:r>
            <a:r>
              <a:rPr lang="ar-DZ" sz="3200" dirty="0"/>
              <a:t> مرتبطة بعضها ببعض، وترتبط بسلسلة بروتينية.</a:t>
            </a:r>
          </a:p>
          <a:p>
            <a:pPr algn="just"/>
            <a:r>
              <a:rPr lang="ar-DZ" sz="3200" dirty="0"/>
              <a:t>تقسم الفيكوبيلينات إلى ثلاث مجموعات صباغية هي: </a:t>
            </a:r>
          </a:p>
          <a:p>
            <a:pPr algn="just"/>
            <a:r>
              <a:rPr lang="ar-DZ" sz="3200" dirty="0"/>
              <a:t>أصبغة الفيكوارترين </a:t>
            </a:r>
            <a:r>
              <a:rPr lang="fr-FR" sz="3200" dirty="0" err="1"/>
              <a:t>phycoerytherin</a:t>
            </a:r>
            <a:r>
              <a:rPr lang="fr-FR" sz="3200" dirty="0"/>
              <a:t> </a:t>
            </a:r>
            <a:r>
              <a:rPr lang="ar-DZ" sz="3200" dirty="0"/>
              <a:t>الحمراء والتي تتواجد في الطحالب الحمراء(</a:t>
            </a:r>
            <a:r>
              <a:rPr lang="fr-FR" sz="3200" dirty="0"/>
              <a:t>Rhodophycées) </a:t>
            </a:r>
          </a:p>
          <a:p>
            <a:pPr algn="just"/>
            <a:r>
              <a:rPr lang="ar-DZ" sz="3200" dirty="0"/>
              <a:t>أصبغة الفيكوسيانين </a:t>
            </a:r>
            <a:r>
              <a:rPr lang="fr-FR" sz="3200" dirty="0" err="1"/>
              <a:t>phycocyanin</a:t>
            </a:r>
            <a:r>
              <a:rPr lang="fr-FR" sz="3200" dirty="0"/>
              <a:t> </a:t>
            </a:r>
            <a:r>
              <a:rPr lang="ar-DZ" sz="3200" dirty="0"/>
              <a:t> ذات اللون الأزرق والتي تتواجد في الطحالب الخضراء المزرقة ( (</a:t>
            </a:r>
            <a:r>
              <a:rPr lang="fr-FR" sz="3200" dirty="0"/>
              <a:t>Cyanophycées </a:t>
            </a:r>
            <a:endParaRPr lang="ar-DZ" sz="3200" dirty="0"/>
          </a:p>
          <a:p>
            <a:pPr algn="just"/>
            <a:r>
              <a:rPr lang="ar-DZ" sz="3200" dirty="0"/>
              <a:t>والألوفيكوسيانين </a:t>
            </a:r>
            <a:r>
              <a:rPr lang="fr-FR" sz="3200" dirty="0" err="1"/>
              <a:t>allophycocyanin</a:t>
            </a:r>
            <a:r>
              <a:rPr lang="fr-FR" sz="3200" dirty="0"/>
              <a:t> </a:t>
            </a:r>
            <a:r>
              <a:rPr lang="ar-DZ" sz="3200" dirty="0"/>
              <a:t> ذات اللون الأزرق </a:t>
            </a:r>
          </a:p>
          <a:p>
            <a:pPr algn="just"/>
            <a:endParaRPr lang="ar-DZ" sz="3200" dirty="0"/>
          </a:p>
        </p:txBody>
      </p:sp>
    </p:spTree>
    <p:extLst>
      <p:ext uri="{BB962C8B-B14F-4D97-AF65-F5344CB8AC3E}">
        <p14:creationId xmlns:p14="http://schemas.microsoft.com/office/powerpoint/2010/main" val="1562332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3B0DF-DE6E-41CD-935D-ADAC96EB52C5}"/>
              </a:ext>
            </a:extLst>
          </p:cNvPr>
          <p:cNvPicPr>
            <a:picLocks noChangeAspect="1"/>
          </p:cNvPicPr>
          <p:nvPr/>
        </p:nvPicPr>
        <p:blipFill>
          <a:blip r:embed="rId2"/>
          <a:stretch>
            <a:fillRect/>
          </a:stretch>
        </p:blipFill>
        <p:spPr>
          <a:xfrm>
            <a:off x="2034208" y="1200457"/>
            <a:ext cx="8123583" cy="4817219"/>
          </a:xfrm>
          <a:prstGeom prst="rect">
            <a:avLst/>
          </a:prstGeom>
        </p:spPr>
      </p:pic>
      <p:sp>
        <p:nvSpPr>
          <p:cNvPr id="8" name="TextBox 7">
            <a:extLst>
              <a:ext uri="{FF2B5EF4-FFF2-40B4-BE49-F238E27FC236}">
                <a16:creationId xmlns:a16="http://schemas.microsoft.com/office/drawing/2014/main" id="{E4A8C2A2-24A8-4FA5-832C-711EF1667A77}"/>
              </a:ext>
            </a:extLst>
          </p:cNvPr>
          <p:cNvSpPr txBox="1"/>
          <p:nvPr/>
        </p:nvSpPr>
        <p:spPr>
          <a:xfrm>
            <a:off x="1563757" y="615682"/>
            <a:ext cx="9634331" cy="584775"/>
          </a:xfrm>
          <a:prstGeom prst="rect">
            <a:avLst/>
          </a:prstGeom>
          <a:noFill/>
        </p:spPr>
        <p:txBody>
          <a:bodyPr wrap="square" rtlCol="1">
            <a:spAutoFit/>
          </a:bodyPr>
          <a:lstStyle/>
          <a:p>
            <a:pPr algn="ctr" rtl="1"/>
            <a:r>
              <a:rPr lang="ar-DZ" sz="3200" b="1" dirty="0">
                <a:latin typeface="Garamond" panose="02020404030301010803" pitchFamily="18" charset="0"/>
              </a:rPr>
              <a:t>معقدات البناء الضوئي:  </a:t>
            </a:r>
            <a:r>
              <a:rPr lang="fr-FR" sz="3200" b="1" dirty="0" err="1">
                <a:latin typeface="Garamond" panose="02020404030301010803" pitchFamily="18" charset="0"/>
              </a:rPr>
              <a:t>Photosynthetic</a:t>
            </a:r>
            <a:r>
              <a:rPr lang="fr-FR" sz="3200" b="1" dirty="0">
                <a:latin typeface="Garamond" panose="02020404030301010803" pitchFamily="18" charset="0"/>
              </a:rPr>
              <a:t> complexes</a:t>
            </a:r>
          </a:p>
        </p:txBody>
      </p:sp>
    </p:spTree>
    <p:extLst>
      <p:ext uri="{BB962C8B-B14F-4D97-AF65-F5344CB8AC3E}">
        <p14:creationId xmlns:p14="http://schemas.microsoft.com/office/powerpoint/2010/main" val="28759030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C0243E5-7E39-4C0B-B3C2-1EB73DFFF261}"/>
              </a:ext>
            </a:extLst>
          </p:cNvPr>
          <p:cNvPicPr>
            <a:picLocks noGrp="1" noChangeAspect="1"/>
          </p:cNvPicPr>
          <p:nvPr>
            <p:ph idx="1"/>
          </p:nvPr>
        </p:nvPicPr>
        <p:blipFill>
          <a:blip r:embed="rId2"/>
          <a:stretch>
            <a:fillRect/>
          </a:stretch>
        </p:blipFill>
        <p:spPr>
          <a:xfrm>
            <a:off x="1046922" y="469265"/>
            <a:ext cx="10098156" cy="6114311"/>
          </a:xfrm>
          <a:prstGeom prst="rect">
            <a:avLst/>
          </a:prstGeom>
        </p:spPr>
      </p:pic>
    </p:spTree>
    <p:extLst>
      <p:ext uri="{BB962C8B-B14F-4D97-AF65-F5344CB8AC3E}">
        <p14:creationId xmlns:p14="http://schemas.microsoft.com/office/powerpoint/2010/main" val="408772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CA3900D-C6EB-4BAE-AB97-74BDD3522CDF}"/>
              </a:ext>
            </a:extLst>
          </p:cNvPr>
          <p:cNvPicPr>
            <a:picLocks noGrp="1" noChangeAspect="1"/>
          </p:cNvPicPr>
          <p:nvPr>
            <p:ph idx="1"/>
          </p:nvPr>
        </p:nvPicPr>
        <p:blipFill>
          <a:blip r:embed="rId2"/>
          <a:stretch>
            <a:fillRect/>
          </a:stretch>
        </p:blipFill>
        <p:spPr>
          <a:xfrm>
            <a:off x="1934817" y="623685"/>
            <a:ext cx="6679095" cy="5766651"/>
          </a:xfrm>
          <a:prstGeom prst="rect">
            <a:avLst/>
          </a:prstGeom>
        </p:spPr>
      </p:pic>
    </p:spTree>
    <p:extLst>
      <p:ext uri="{BB962C8B-B14F-4D97-AF65-F5344CB8AC3E}">
        <p14:creationId xmlns:p14="http://schemas.microsoft.com/office/powerpoint/2010/main" val="3269167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CB7F-3CF4-4E03-A1C5-7F065A9803AF}"/>
              </a:ext>
            </a:extLst>
          </p:cNvPr>
          <p:cNvSpPr>
            <a:spLocks noGrp="1"/>
          </p:cNvSpPr>
          <p:nvPr>
            <p:ph type="title"/>
          </p:nvPr>
        </p:nvSpPr>
        <p:spPr>
          <a:xfrm>
            <a:off x="1295401" y="711198"/>
            <a:ext cx="9601196" cy="541868"/>
          </a:xfrm>
        </p:spPr>
        <p:txBody>
          <a:bodyPr>
            <a:normAutofit fontScale="90000"/>
          </a:bodyPr>
          <a:lstStyle/>
          <a:p>
            <a:pPr rtl="0"/>
            <a:r>
              <a:rPr lang="fr-FR" b="1" dirty="0">
                <a:ln w="22225">
                  <a:solidFill>
                    <a:schemeClr val="accent2"/>
                  </a:solidFill>
                  <a:prstDash val="solid"/>
                </a:ln>
                <a:solidFill>
                  <a:schemeClr val="accent2">
                    <a:lumMod val="40000"/>
                    <a:lumOff val="60000"/>
                  </a:schemeClr>
                </a:solidFill>
              </a:rPr>
              <a:t>Photosystems II</a:t>
            </a:r>
            <a:r>
              <a:rPr lang="ar-DZ" b="1" dirty="0">
                <a:ln w="22225">
                  <a:solidFill>
                    <a:schemeClr val="accent2"/>
                  </a:solidFill>
                  <a:prstDash val="solid"/>
                </a:ln>
                <a:solidFill>
                  <a:schemeClr val="accent2">
                    <a:lumMod val="40000"/>
                    <a:lumOff val="60000"/>
                  </a:schemeClr>
                </a:solidFill>
              </a:rPr>
              <a:t>النظام الضوئي الثاني </a:t>
            </a:r>
          </a:p>
        </p:txBody>
      </p:sp>
      <p:sp>
        <p:nvSpPr>
          <p:cNvPr id="3" name="Content Placeholder 2">
            <a:extLst>
              <a:ext uri="{FF2B5EF4-FFF2-40B4-BE49-F238E27FC236}">
                <a16:creationId xmlns:a16="http://schemas.microsoft.com/office/drawing/2014/main" id="{6FAB89CD-465D-4ED6-B68C-509CC2E7491D}"/>
              </a:ext>
            </a:extLst>
          </p:cNvPr>
          <p:cNvSpPr>
            <a:spLocks noGrp="1"/>
          </p:cNvSpPr>
          <p:nvPr>
            <p:ph idx="1"/>
          </p:nvPr>
        </p:nvSpPr>
        <p:spPr>
          <a:xfrm>
            <a:off x="964096" y="1430497"/>
            <a:ext cx="9601196" cy="3318936"/>
          </a:xfrm>
        </p:spPr>
        <p:txBody>
          <a:bodyPr/>
          <a:lstStyle/>
          <a:p>
            <a:r>
              <a:rPr lang="ar-DZ" dirty="0"/>
              <a:t>يرمز له بـ </a:t>
            </a:r>
            <a:r>
              <a:rPr lang="fr-FR" dirty="0"/>
              <a:t>P680</a:t>
            </a:r>
            <a:r>
              <a:rPr lang="ar-DZ" dirty="0"/>
              <a:t> : اقصىى امتصاص له عند طول موجة 680 نانومتر </a:t>
            </a:r>
          </a:p>
          <a:p>
            <a:r>
              <a:rPr lang="ar-DZ" dirty="0"/>
              <a:t>يوجد مقابل لصفيحة الغرانا </a:t>
            </a:r>
          </a:p>
        </p:txBody>
      </p:sp>
      <p:pic>
        <p:nvPicPr>
          <p:cNvPr id="4" name="Picture 3">
            <a:extLst>
              <a:ext uri="{FF2B5EF4-FFF2-40B4-BE49-F238E27FC236}">
                <a16:creationId xmlns:a16="http://schemas.microsoft.com/office/drawing/2014/main" id="{8DAEEC94-9BFF-4CA3-9A4E-7D0904295CB4}"/>
              </a:ext>
            </a:extLst>
          </p:cNvPr>
          <p:cNvPicPr>
            <a:picLocks noChangeAspect="1"/>
          </p:cNvPicPr>
          <p:nvPr/>
        </p:nvPicPr>
        <p:blipFill>
          <a:blip r:embed="rId2"/>
          <a:stretch>
            <a:fillRect/>
          </a:stretch>
        </p:blipFill>
        <p:spPr>
          <a:xfrm>
            <a:off x="1391134" y="2426855"/>
            <a:ext cx="9174158" cy="3719947"/>
          </a:xfrm>
          <a:prstGeom prst="rect">
            <a:avLst/>
          </a:prstGeom>
        </p:spPr>
      </p:pic>
    </p:spTree>
    <p:extLst>
      <p:ext uri="{BB962C8B-B14F-4D97-AF65-F5344CB8AC3E}">
        <p14:creationId xmlns:p14="http://schemas.microsoft.com/office/powerpoint/2010/main" val="21811905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984162-42EA-4828-A9B4-E9FEB426830B}"/>
              </a:ext>
            </a:extLst>
          </p:cNvPr>
          <p:cNvPicPr>
            <a:picLocks noGrp="1" noChangeAspect="1"/>
          </p:cNvPicPr>
          <p:nvPr>
            <p:ph idx="1"/>
          </p:nvPr>
        </p:nvPicPr>
        <p:blipFill>
          <a:blip r:embed="rId2"/>
          <a:stretch>
            <a:fillRect/>
          </a:stretch>
        </p:blipFill>
        <p:spPr>
          <a:xfrm>
            <a:off x="1227486" y="880495"/>
            <a:ext cx="9737027" cy="5441565"/>
          </a:xfrm>
          <a:prstGeom prst="rect">
            <a:avLst/>
          </a:prstGeom>
        </p:spPr>
      </p:pic>
      <p:sp>
        <p:nvSpPr>
          <p:cNvPr id="3" name="Title 1">
            <a:extLst>
              <a:ext uri="{FF2B5EF4-FFF2-40B4-BE49-F238E27FC236}">
                <a16:creationId xmlns:a16="http://schemas.microsoft.com/office/drawing/2014/main" id="{53533F33-C077-4F96-B383-A81939F3BDE5}"/>
              </a:ext>
            </a:extLst>
          </p:cNvPr>
          <p:cNvSpPr>
            <a:spLocks noGrp="1"/>
          </p:cNvSpPr>
          <p:nvPr>
            <p:ph type="title"/>
          </p:nvPr>
        </p:nvSpPr>
        <p:spPr>
          <a:xfrm>
            <a:off x="1520688" y="535940"/>
            <a:ext cx="9601196" cy="541868"/>
          </a:xfrm>
        </p:spPr>
        <p:txBody>
          <a:bodyPr>
            <a:normAutofit fontScale="90000"/>
          </a:bodyPr>
          <a:lstStyle/>
          <a:p>
            <a:pPr rtl="0"/>
            <a:r>
              <a:rPr lang="fr-FR" b="1" dirty="0">
                <a:ln w="22225">
                  <a:solidFill>
                    <a:schemeClr val="accent2"/>
                  </a:solidFill>
                  <a:prstDash val="solid"/>
                </a:ln>
                <a:solidFill>
                  <a:schemeClr val="accent2">
                    <a:lumMod val="40000"/>
                    <a:lumOff val="60000"/>
                  </a:schemeClr>
                </a:solidFill>
              </a:rPr>
              <a:t>Photosystems II</a:t>
            </a:r>
            <a:r>
              <a:rPr lang="ar-DZ" b="1" dirty="0">
                <a:ln w="22225">
                  <a:solidFill>
                    <a:schemeClr val="accent2"/>
                  </a:solidFill>
                  <a:prstDash val="solid"/>
                </a:ln>
                <a:solidFill>
                  <a:schemeClr val="accent2">
                    <a:lumMod val="40000"/>
                    <a:lumOff val="60000"/>
                  </a:schemeClr>
                </a:solidFill>
              </a:rPr>
              <a:t>النظام الضوئي الثاني </a:t>
            </a:r>
          </a:p>
        </p:txBody>
      </p:sp>
    </p:spTree>
    <p:extLst>
      <p:ext uri="{BB962C8B-B14F-4D97-AF65-F5344CB8AC3E}">
        <p14:creationId xmlns:p14="http://schemas.microsoft.com/office/powerpoint/2010/main" val="31866086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81D931-F486-48CE-AFE3-A56C27255626}"/>
              </a:ext>
            </a:extLst>
          </p:cNvPr>
          <p:cNvSpPr>
            <a:spLocks noGrp="1"/>
          </p:cNvSpPr>
          <p:nvPr>
            <p:ph idx="1"/>
          </p:nvPr>
        </p:nvSpPr>
        <p:spPr>
          <a:xfrm>
            <a:off x="381003" y="4009149"/>
            <a:ext cx="11810997" cy="1079685"/>
          </a:xfrm>
        </p:spPr>
        <p:txBody>
          <a:bodyPr>
            <a:noAutofit/>
          </a:bodyPr>
          <a:lstStyle/>
          <a:p>
            <a:pPr>
              <a:lnSpc>
                <a:spcPct val="150000"/>
              </a:lnSpc>
            </a:pPr>
            <a:r>
              <a:rPr lang="ar-DZ" sz="3600" b="1" dirty="0">
                <a:solidFill>
                  <a:srgbClr val="FF0000"/>
                </a:solidFill>
                <a:latin typeface="Times New Roman" panose="02020603050405020304" pitchFamily="18" charset="0"/>
                <a:cs typeface="Times New Roman" panose="02020603050405020304" pitchFamily="18" charset="0"/>
              </a:rPr>
              <a:t>الاصبغة الهوائية </a:t>
            </a:r>
            <a:r>
              <a:rPr lang="fr-FR" sz="3600" b="1" dirty="0">
                <a:solidFill>
                  <a:srgbClr val="FF0000"/>
                </a:solidFill>
                <a:latin typeface="Times New Roman" panose="02020603050405020304" pitchFamily="18" charset="0"/>
                <a:cs typeface="Times New Roman" panose="02020603050405020304" pitchFamily="18" charset="0"/>
              </a:rPr>
              <a:t>Light-</a:t>
            </a:r>
            <a:r>
              <a:rPr lang="fr-FR" sz="3600" b="1" dirty="0" err="1">
                <a:solidFill>
                  <a:srgbClr val="FF0000"/>
                </a:solidFill>
                <a:latin typeface="Times New Roman" panose="02020603050405020304" pitchFamily="18" charset="0"/>
                <a:cs typeface="Times New Roman" panose="02020603050405020304" pitchFamily="18" charset="0"/>
              </a:rPr>
              <a:t>harvesting</a:t>
            </a:r>
            <a:r>
              <a:rPr lang="fr-FR" sz="3600" b="1" dirty="0">
                <a:solidFill>
                  <a:srgbClr val="FF0000"/>
                </a:solidFill>
                <a:latin typeface="Times New Roman" panose="02020603050405020304" pitchFamily="18" charset="0"/>
                <a:cs typeface="Times New Roman" panose="02020603050405020304" pitchFamily="18" charset="0"/>
              </a:rPr>
              <a:t> </a:t>
            </a:r>
            <a:r>
              <a:rPr lang="fr-FR" sz="3600" b="1" dirty="0" err="1">
                <a:solidFill>
                  <a:srgbClr val="FF0000"/>
                </a:solidFill>
                <a:latin typeface="Times New Roman" panose="02020603050405020304" pitchFamily="18" charset="0"/>
                <a:cs typeface="Times New Roman" panose="02020603050405020304" pitchFamily="18" charset="0"/>
              </a:rPr>
              <a:t>antennas</a:t>
            </a:r>
            <a:r>
              <a:rPr lang="ar-DZ" sz="3600" b="1" dirty="0">
                <a:solidFill>
                  <a:srgbClr val="FF0000"/>
                </a:solidFill>
                <a:latin typeface="Times New Roman" panose="02020603050405020304" pitchFamily="18" charset="0"/>
                <a:cs typeface="Times New Roman" panose="02020603050405020304" pitchFamily="18" charset="0"/>
              </a:rPr>
              <a:t>:  </a:t>
            </a:r>
            <a:r>
              <a:rPr lang="ar-DZ" sz="3600" dirty="0">
                <a:latin typeface="Times New Roman" panose="02020603050405020304" pitchFamily="18" charset="0"/>
                <a:cs typeface="Times New Roman" panose="02020603050405020304" pitchFamily="18" charset="0"/>
              </a:rPr>
              <a:t>و هي المسؤولة عن امتصاص الضوء و تشتمل على الكلوروفيلات و الكاروتونويدات مثل بيتا كاروتين ، الأنثوسيانين والاكزانثوفيل بالإضافة إلى ذلك الفيكوبيلينات </a:t>
            </a:r>
            <a:r>
              <a:rPr lang="fr-FR" sz="3600" dirty="0" err="1">
                <a:latin typeface="Times New Roman" panose="02020603050405020304" pitchFamily="18" charset="0"/>
                <a:cs typeface="Times New Roman" panose="02020603050405020304" pitchFamily="18" charset="0"/>
              </a:rPr>
              <a:t>phycobiliproteins</a:t>
            </a:r>
            <a:r>
              <a:rPr lang="ar-DZ" sz="3600" dirty="0">
                <a:latin typeface="Times New Roman" panose="02020603050405020304" pitchFamily="18" charset="0"/>
                <a:cs typeface="Times New Roman" panose="02020603050405020304" pitchFamily="18" charset="0"/>
              </a:rPr>
              <a:t> و تتواجد هذه الاصبغة محمولة ضمن معقدات بروتينية </a:t>
            </a:r>
          </a:p>
          <a:p>
            <a:pPr marL="0" indent="0">
              <a:lnSpc>
                <a:spcPct val="150000"/>
              </a:lnSpc>
              <a:buNone/>
            </a:pPr>
            <a:r>
              <a:rPr lang="fr-FR" sz="3600" dirty="0">
                <a:latin typeface="Times New Roman" panose="02020603050405020304" pitchFamily="18" charset="0"/>
                <a:cs typeface="Times New Roman" panose="02020603050405020304" pitchFamily="18" charset="0"/>
              </a:rPr>
              <a:t>LHCII</a:t>
            </a:r>
            <a:endParaRPr lang="ar-DZ" sz="3600" dirty="0">
              <a:latin typeface="Times New Roman" panose="02020603050405020304" pitchFamily="18" charset="0"/>
              <a:cs typeface="Times New Roman" panose="02020603050405020304" pitchFamily="18" charset="0"/>
            </a:endParaRPr>
          </a:p>
          <a:p>
            <a:pPr>
              <a:lnSpc>
                <a:spcPct val="150000"/>
              </a:lnSpc>
            </a:pPr>
            <a:r>
              <a:rPr lang="fr-FR" sz="3600" dirty="0">
                <a:latin typeface="Times New Roman" panose="02020603050405020304" pitchFamily="18" charset="0"/>
                <a:cs typeface="Times New Roman" panose="02020603050405020304" pitchFamily="18" charset="0"/>
              </a:rPr>
              <a:t>: </a:t>
            </a:r>
            <a:r>
              <a:rPr lang="fr-FR" sz="3600" dirty="0">
                <a:solidFill>
                  <a:schemeClr val="accent5">
                    <a:lumMod val="75000"/>
                  </a:schemeClr>
                </a:solidFill>
                <a:latin typeface="Times New Roman" panose="02020603050405020304" pitchFamily="18" charset="0"/>
                <a:cs typeface="Times New Roman" panose="02020603050405020304" pitchFamily="18" charset="0"/>
              </a:rPr>
              <a:t>Light-</a:t>
            </a:r>
            <a:r>
              <a:rPr lang="fr-FR" sz="3600" dirty="0" err="1">
                <a:solidFill>
                  <a:schemeClr val="accent5">
                    <a:lumMod val="75000"/>
                  </a:schemeClr>
                </a:solidFill>
                <a:latin typeface="Times New Roman" panose="02020603050405020304" pitchFamily="18" charset="0"/>
                <a:cs typeface="Times New Roman" panose="02020603050405020304" pitchFamily="18" charset="0"/>
              </a:rPr>
              <a:t>harvesting</a:t>
            </a:r>
            <a:r>
              <a:rPr lang="fr-FR" sz="3600" dirty="0">
                <a:solidFill>
                  <a:schemeClr val="accent5">
                    <a:lumMod val="75000"/>
                  </a:schemeClr>
                </a:solidFill>
                <a:latin typeface="Times New Roman" panose="02020603050405020304" pitchFamily="18" charset="0"/>
                <a:cs typeface="Times New Roman" panose="02020603050405020304" pitchFamily="18" charset="0"/>
              </a:rPr>
              <a:t> Collector </a:t>
            </a:r>
            <a:r>
              <a:rPr lang="ar-DZ" sz="3600" dirty="0">
                <a:latin typeface="Times New Roman" panose="02020603050405020304" pitchFamily="18" charset="0"/>
                <a:cs typeface="Times New Roman" panose="02020603050405020304" pitchFamily="18" charset="0"/>
              </a:rPr>
              <a:t>معقدات بروتينية تشمل الاصبغة الهوائية</a:t>
            </a:r>
          </a:p>
          <a:p>
            <a:pPr>
              <a:lnSpc>
                <a:spcPct val="150000"/>
              </a:lnSpc>
            </a:pPr>
            <a:endParaRPr lang="ar-DZ" sz="36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255CEE1A-0EE0-4DFF-AA27-EC23DF7B90E9}"/>
              </a:ext>
            </a:extLst>
          </p:cNvPr>
          <p:cNvSpPr>
            <a:spLocks noGrp="1"/>
          </p:cNvSpPr>
          <p:nvPr>
            <p:ph type="title"/>
          </p:nvPr>
        </p:nvSpPr>
        <p:spPr>
          <a:xfrm>
            <a:off x="1745975" y="167859"/>
            <a:ext cx="9601196" cy="541868"/>
          </a:xfrm>
        </p:spPr>
        <p:txBody>
          <a:bodyPr>
            <a:normAutofit fontScale="90000"/>
          </a:bodyPr>
          <a:lstStyle/>
          <a:p>
            <a:pPr rtl="0"/>
            <a:r>
              <a:rPr lang="fr-FR" b="1" dirty="0">
                <a:ln w="22225">
                  <a:solidFill>
                    <a:schemeClr val="accent2"/>
                  </a:solidFill>
                  <a:prstDash val="solid"/>
                </a:ln>
                <a:solidFill>
                  <a:schemeClr val="accent2">
                    <a:lumMod val="40000"/>
                    <a:lumOff val="60000"/>
                  </a:schemeClr>
                </a:solidFill>
              </a:rPr>
              <a:t>Photosystems II</a:t>
            </a:r>
            <a:r>
              <a:rPr lang="ar-DZ" b="1" dirty="0">
                <a:ln w="22225">
                  <a:solidFill>
                    <a:schemeClr val="accent2"/>
                  </a:solidFill>
                  <a:prstDash val="solid"/>
                </a:ln>
                <a:solidFill>
                  <a:schemeClr val="accent2">
                    <a:lumMod val="40000"/>
                    <a:lumOff val="60000"/>
                  </a:schemeClr>
                </a:solidFill>
              </a:rPr>
              <a:t>النظام الضوئي الثاني </a:t>
            </a:r>
          </a:p>
        </p:txBody>
      </p:sp>
    </p:spTree>
    <p:extLst>
      <p:ext uri="{BB962C8B-B14F-4D97-AF65-F5344CB8AC3E}">
        <p14:creationId xmlns:p14="http://schemas.microsoft.com/office/powerpoint/2010/main" val="19606577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9E547E-7A23-420A-8DF0-F58B25D0B416}"/>
              </a:ext>
            </a:extLst>
          </p:cNvPr>
          <p:cNvPicPr>
            <a:picLocks noGrp="1" noChangeAspect="1"/>
          </p:cNvPicPr>
          <p:nvPr>
            <p:ph idx="1"/>
          </p:nvPr>
        </p:nvPicPr>
        <p:blipFill>
          <a:blip r:embed="rId2"/>
          <a:stretch>
            <a:fillRect/>
          </a:stretch>
        </p:blipFill>
        <p:spPr>
          <a:xfrm>
            <a:off x="2199860" y="711351"/>
            <a:ext cx="8693426" cy="5978790"/>
          </a:xfrm>
          <a:prstGeom prst="rect">
            <a:avLst/>
          </a:prstGeom>
        </p:spPr>
      </p:pic>
      <p:sp>
        <p:nvSpPr>
          <p:cNvPr id="3" name="Title 1">
            <a:extLst>
              <a:ext uri="{FF2B5EF4-FFF2-40B4-BE49-F238E27FC236}">
                <a16:creationId xmlns:a16="http://schemas.microsoft.com/office/drawing/2014/main" id="{2F195B57-BB8A-444B-B01B-CD3EBFD37623}"/>
              </a:ext>
            </a:extLst>
          </p:cNvPr>
          <p:cNvSpPr>
            <a:spLocks noGrp="1"/>
          </p:cNvSpPr>
          <p:nvPr>
            <p:ph type="title"/>
          </p:nvPr>
        </p:nvSpPr>
        <p:spPr>
          <a:xfrm>
            <a:off x="1745975" y="167859"/>
            <a:ext cx="9601196" cy="541868"/>
          </a:xfrm>
        </p:spPr>
        <p:txBody>
          <a:bodyPr>
            <a:normAutofit fontScale="90000"/>
          </a:bodyPr>
          <a:lstStyle/>
          <a:p>
            <a:pPr rtl="0"/>
            <a:r>
              <a:rPr lang="fr-FR" b="1" dirty="0">
                <a:ln w="22225">
                  <a:solidFill>
                    <a:schemeClr val="accent2"/>
                  </a:solidFill>
                  <a:prstDash val="solid"/>
                </a:ln>
                <a:solidFill>
                  <a:schemeClr val="accent2">
                    <a:lumMod val="40000"/>
                    <a:lumOff val="60000"/>
                  </a:schemeClr>
                </a:solidFill>
              </a:rPr>
              <a:t>Photosystems II</a:t>
            </a:r>
            <a:r>
              <a:rPr lang="ar-DZ" b="1" dirty="0">
                <a:ln w="22225">
                  <a:solidFill>
                    <a:schemeClr val="accent2"/>
                  </a:solidFill>
                  <a:prstDash val="solid"/>
                </a:ln>
                <a:solidFill>
                  <a:schemeClr val="accent2">
                    <a:lumMod val="40000"/>
                    <a:lumOff val="60000"/>
                  </a:schemeClr>
                </a:solidFill>
              </a:rPr>
              <a:t>النظام الضوئي الثاني </a:t>
            </a:r>
          </a:p>
        </p:txBody>
      </p:sp>
    </p:spTree>
    <p:extLst>
      <p:ext uri="{BB962C8B-B14F-4D97-AF65-F5344CB8AC3E}">
        <p14:creationId xmlns:p14="http://schemas.microsoft.com/office/powerpoint/2010/main" val="3965077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81D931-F486-48CE-AFE3-A56C27255626}"/>
              </a:ext>
            </a:extLst>
          </p:cNvPr>
          <p:cNvSpPr>
            <a:spLocks noGrp="1"/>
          </p:cNvSpPr>
          <p:nvPr>
            <p:ph idx="1"/>
          </p:nvPr>
        </p:nvSpPr>
        <p:spPr>
          <a:xfrm>
            <a:off x="291547" y="913663"/>
            <a:ext cx="11900453" cy="3318936"/>
          </a:xfrm>
        </p:spPr>
        <p:txBody>
          <a:bodyPr>
            <a:noAutofit/>
          </a:bodyPr>
          <a:lstStyle/>
          <a:p>
            <a:r>
              <a:rPr lang="ar-DZ" sz="3600" b="1" dirty="0">
                <a:solidFill>
                  <a:srgbClr val="FF0000"/>
                </a:solidFill>
                <a:latin typeface="Times New Roman" panose="02020603050405020304" pitchFamily="18" charset="0"/>
                <a:cs typeface="Times New Roman" panose="02020603050405020304" pitchFamily="18" charset="0"/>
              </a:rPr>
              <a:t>مراكز التفاعل الكيميائي الضوئي </a:t>
            </a:r>
            <a:r>
              <a:rPr lang="fr-FR" sz="3600" b="1" dirty="0" err="1">
                <a:solidFill>
                  <a:srgbClr val="FF0000"/>
                </a:solidFill>
                <a:latin typeface="Times New Roman" panose="02020603050405020304" pitchFamily="18" charset="0"/>
                <a:cs typeface="Times New Roman" panose="02020603050405020304" pitchFamily="18" charset="0"/>
              </a:rPr>
              <a:t>Photochemical</a:t>
            </a:r>
            <a:r>
              <a:rPr lang="fr-FR" sz="3600" b="1" dirty="0">
                <a:solidFill>
                  <a:srgbClr val="FF0000"/>
                </a:solidFill>
                <a:latin typeface="Times New Roman" panose="02020603050405020304" pitchFamily="18" charset="0"/>
                <a:cs typeface="Times New Roman" panose="02020603050405020304" pitchFamily="18" charset="0"/>
              </a:rPr>
              <a:t> </a:t>
            </a:r>
            <a:r>
              <a:rPr lang="fr-FR" sz="3600" b="1" dirty="0" err="1">
                <a:solidFill>
                  <a:srgbClr val="FF0000"/>
                </a:solidFill>
                <a:latin typeface="Times New Roman" panose="02020603050405020304" pitchFamily="18" charset="0"/>
                <a:cs typeface="Times New Roman" panose="02020603050405020304" pitchFamily="18" charset="0"/>
              </a:rPr>
              <a:t>reaction</a:t>
            </a:r>
            <a:r>
              <a:rPr lang="fr-FR" sz="3600" b="1" dirty="0">
                <a:solidFill>
                  <a:srgbClr val="FF0000"/>
                </a:solidFill>
                <a:latin typeface="Times New Roman" panose="02020603050405020304" pitchFamily="18" charset="0"/>
                <a:cs typeface="Times New Roman" panose="02020603050405020304" pitchFamily="18" charset="0"/>
              </a:rPr>
              <a:t> centers</a:t>
            </a:r>
            <a:r>
              <a:rPr lang="fr-FR" sz="3600" dirty="0">
                <a:latin typeface="Times New Roman" panose="02020603050405020304" pitchFamily="18" charset="0"/>
                <a:cs typeface="Times New Roman" panose="02020603050405020304" pitchFamily="18" charset="0"/>
              </a:rPr>
              <a:t>  </a:t>
            </a:r>
            <a:r>
              <a:rPr lang="ar-DZ" sz="3600" dirty="0">
                <a:latin typeface="Times New Roman" panose="02020603050405020304" pitchFamily="18" charset="0"/>
                <a:cs typeface="Times New Roman" panose="02020603050405020304" pitchFamily="18" charset="0"/>
              </a:rPr>
              <a:t> و تتكون من معقد بروتيني </a:t>
            </a:r>
            <a:r>
              <a:rPr lang="fr-FR" sz="3600" b="1" dirty="0">
                <a:latin typeface="Times New Roman" panose="02020603050405020304" pitchFamily="18" charset="0"/>
                <a:cs typeface="Times New Roman" panose="02020603050405020304" pitchFamily="18" charset="0"/>
              </a:rPr>
              <a:t>D1</a:t>
            </a:r>
            <a:r>
              <a:rPr lang="ar-DZ" sz="3600" b="1" dirty="0">
                <a:latin typeface="Times New Roman" panose="02020603050405020304" pitchFamily="18" charset="0"/>
                <a:cs typeface="Times New Roman" panose="02020603050405020304" pitchFamily="18" charset="0"/>
              </a:rPr>
              <a:t>، </a:t>
            </a:r>
            <a:r>
              <a:rPr lang="fr-FR" sz="3600" b="1" dirty="0">
                <a:latin typeface="Times New Roman" panose="02020603050405020304" pitchFamily="18" charset="0"/>
                <a:cs typeface="Times New Roman" panose="02020603050405020304" pitchFamily="18" charset="0"/>
              </a:rPr>
              <a:t>D2</a:t>
            </a:r>
            <a:r>
              <a:rPr lang="ar-DZ" sz="3600" dirty="0">
                <a:latin typeface="Times New Roman" panose="02020603050405020304" pitchFamily="18" charset="0"/>
                <a:cs typeface="Times New Roman" panose="02020603050405020304" pitchFamily="18" charset="0"/>
              </a:rPr>
              <a:t> و يحتوي على من جزيئتين من اليخضور أ و</a:t>
            </a:r>
            <a:r>
              <a:rPr lang="ar-DZ" sz="3600" b="1" dirty="0">
                <a:latin typeface="Times New Roman" panose="02020603050405020304" pitchFamily="18" charset="0"/>
                <a:cs typeface="Times New Roman" panose="02020603050405020304" pitchFamily="18" charset="0"/>
              </a:rPr>
              <a:t> الفيوفيتين </a:t>
            </a:r>
            <a:r>
              <a:rPr lang="fr-FR" sz="3600" b="1" dirty="0" err="1">
                <a:latin typeface="Times New Roman" panose="02020603050405020304" pitchFamily="18" charset="0"/>
                <a:cs typeface="Times New Roman" panose="02020603050405020304" pitchFamily="18" charset="0"/>
              </a:rPr>
              <a:t>phéophytine</a:t>
            </a:r>
            <a:r>
              <a:rPr lang="ar-DZ" sz="3600" b="1" dirty="0">
                <a:solidFill>
                  <a:srgbClr val="FF0000"/>
                </a:solidFill>
                <a:latin typeface="Times New Roman" panose="02020603050405020304" pitchFamily="18" charset="0"/>
                <a:cs typeface="Times New Roman" panose="02020603050405020304" pitchFamily="18" charset="0"/>
              </a:rPr>
              <a:t> </a:t>
            </a:r>
            <a:r>
              <a:rPr lang="ar-DZ" sz="3600" b="1" dirty="0">
                <a:latin typeface="Times New Roman" panose="02020603050405020304" pitchFamily="18" charset="0"/>
                <a:cs typeface="Times New Roman" panose="02020603050405020304" pitchFamily="18" charset="0"/>
              </a:rPr>
              <a:t>، الكينون </a:t>
            </a:r>
          </a:p>
          <a:p>
            <a:endParaRPr lang="ar-DZ" sz="3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24A901A-F5AA-4554-BB0C-5EE02973F7CF}"/>
              </a:ext>
            </a:extLst>
          </p:cNvPr>
          <p:cNvPicPr>
            <a:picLocks noChangeAspect="1"/>
          </p:cNvPicPr>
          <p:nvPr/>
        </p:nvPicPr>
        <p:blipFill>
          <a:blip r:embed="rId2"/>
          <a:stretch>
            <a:fillRect/>
          </a:stretch>
        </p:blipFill>
        <p:spPr>
          <a:xfrm>
            <a:off x="3385266" y="3111461"/>
            <a:ext cx="6163590" cy="3444539"/>
          </a:xfrm>
          <a:prstGeom prst="rect">
            <a:avLst/>
          </a:prstGeom>
        </p:spPr>
      </p:pic>
      <p:sp>
        <p:nvSpPr>
          <p:cNvPr id="5" name="Title 1">
            <a:extLst>
              <a:ext uri="{FF2B5EF4-FFF2-40B4-BE49-F238E27FC236}">
                <a16:creationId xmlns:a16="http://schemas.microsoft.com/office/drawing/2014/main" id="{6812D5E5-D318-4F05-A490-7EA19D9FA1D9}"/>
              </a:ext>
            </a:extLst>
          </p:cNvPr>
          <p:cNvSpPr>
            <a:spLocks noGrp="1"/>
          </p:cNvSpPr>
          <p:nvPr>
            <p:ph type="title"/>
          </p:nvPr>
        </p:nvSpPr>
        <p:spPr>
          <a:xfrm>
            <a:off x="1745975" y="167859"/>
            <a:ext cx="9601196" cy="541868"/>
          </a:xfrm>
        </p:spPr>
        <p:txBody>
          <a:bodyPr>
            <a:normAutofit fontScale="90000"/>
          </a:bodyPr>
          <a:lstStyle/>
          <a:p>
            <a:pPr rtl="0"/>
            <a:r>
              <a:rPr lang="fr-FR" b="1" dirty="0">
                <a:ln w="22225">
                  <a:solidFill>
                    <a:schemeClr val="accent2"/>
                  </a:solidFill>
                  <a:prstDash val="solid"/>
                </a:ln>
                <a:solidFill>
                  <a:schemeClr val="accent2">
                    <a:lumMod val="40000"/>
                    <a:lumOff val="60000"/>
                  </a:schemeClr>
                </a:solidFill>
              </a:rPr>
              <a:t>Photosystems II</a:t>
            </a:r>
            <a:r>
              <a:rPr lang="ar-DZ" b="1" dirty="0">
                <a:ln w="22225">
                  <a:solidFill>
                    <a:schemeClr val="accent2"/>
                  </a:solidFill>
                  <a:prstDash val="solid"/>
                </a:ln>
                <a:solidFill>
                  <a:schemeClr val="accent2">
                    <a:lumMod val="40000"/>
                    <a:lumOff val="60000"/>
                  </a:schemeClr>
                </a:solidFill>
              </a:rPr>
              <a:t>النظام الضوئي الثاني </a:t>
            </a:r>
          </a:p>
        </p:txBody>
      </p:sp>
    </p:spTree>
    <p:extLst>
      <p:ext uri="{BB962C8B-B14F-4D97-AF65-F5344CB8AC3E}">
        <p14:creationId xmlns:p14="http://schemas.microsoft.com/office/powerpoint/2010/main" val="16981453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984162-42EA-4828-A9B4-E9FEB426830B}"/>
              </a:ext>
            </a:extLst>
          </p:cNvPr>
          <p:cNvPicPr>
            <a:picLocks noGrp="1" noChangeAspect="1"/>
          </p:cNvPicPr>
          <p:nvPr>
            <p:ph idx="1"/>
          </p:nvPr>
        </p:nvPicPr>
        <p:blipFill>
          <a:blip r:embed="rId2"/>
          <a:stretch>
            <a:fillRect/>
          </a:stretch>
        </p:blipFill>
        <p:spPr>
          <a:xfrm>
            <a:off x="1227486" y="708217"/>
            <a:ext cx="9737027" cy="5441565"/>
          </a:xfrm>
          <a:prstGeom prst="rect">
            <a:avLst/>
          </a:prstGeom>
        </p:spPr>
      </p:pic>
    </p:spTree>
    <p:extLst>
      <p:ext uri="{BB962C8B-B14F-4D97-AF65-F5344CB8AC3E}">
        <p14:creationId xmlns:p14="http://schemas.microsoft.com/office/powerpoint/2010/main" val="40237759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81D931-F486-48CE-AFE3-A56C27255626}"/>
              </a:ext>
            </a:extLst>
          </p:cNvPr>
          <p:cNvSpPr>
            <a:spLocks noGrp="1"/>
          </p:cNvSpPr>
          <p:nvPr>
            <p:ph idx="1"/>
          </p:nvPr>
        </p:nvSpPr>
        <p:spPr>
          <a:xfrm>
            <a:off x="381003" y="953419"/>
            <a:ext cx="11810997" cy="3318936"/>
          </a:xfrm>
        </p:spPr>
        <p:txBody>
          <a:bodyPr>
            <a:noAutofit/>
          </a:bodyPr>
          <a:lstStyle/>
          <a:p>
            <a:r>
              <a:rPr lang="fr-FR" sz="3600" b="1" dirty="0">
                <a:solidFill>
                  <a:srgbClr val="FF0000"/>
                </a:solidFill>
                <a:latin typeface="Times New Roman" panose="02020603050405020304" pitchFamily="18" charset="0"/>
                <a:cs typeface="Times New Roman" panose="02020603050405020304" pitchFamily="18" charset="0"/>
              </a:rPr>
              <a:t>Complexphotocollector</a:t>
            </a:r>
            <a:r>
              <a:rPr lang="fr-FR" sz="3600" dirty="0">
                <a:latin typeface="Times New Roman" panose="02020603050405020304" pitchFamily="18" charset="0"/>
                <a:cs typeface="Times New Roman" panose="02020603050405020304" pitchFamily="18" charset="0"/>
              </a:rPr>
              <a:t> </a:t>
            </a:r>
            <a:r>
              <a:rPr lang="fr-FR" sz="3600" b="1" dirty="0">
                <a:solidFill>
                  <a:srgbClr val="FF0000"/>
                </a:solidFill>
                <a:latin typeface="Times New Roman" panose="02020603050405020304" pitchFamily="18" charset="0"/>
                <a:cs typeface="Times New Roman" panose="02020603050405020304" pitchFamily="18" charset="0"/>
              </a:rPr>
              <a:t>CPC</a:t>
            </a:r>
            <a:r>
              <a:rPr lang="ar-DZ" sz="3600" b="1" dirty="0">
                <a:solidFill>
                  <a:srgbClr val="FF0000"/>
                </a:solidFill>
                <a:latin typeface="Times New Roman" panose="02020603050405020304" pitchFamily="18" charset="0"/>
                <a:cs typeface="Times New Roman" panose="02020603050405020304" pitchFamily="18" charset="0"/>
              </a:rPr>
              <a:t>: </a:t>
            </a:r>
            <a:r>
              <a:rPr lang="ar-DZ" sz="3600" dirty="0">
                <a:latin typeface="Times New Roman" panose="02020603050405020304" pitchFamily="18" charset="0"/>
                <a:cs typeface="Times New Roman" panose="02020603050405020304" pitchFamily="18" charset="0"/>
              </a:rPr>
              <a:t>تساهم في نقل الطاقة إلى جزيئات مركز التفاعل </a:t>
            </a:r>
          </a:p>
        </p:txBody>
      </p:sp>
      <p:sp>
        <p:nvSpPr>
          <p:cNvPr id="5" name="Title 1">
            <a:extLst>
              <a:ext uri="{FF2B5EF4-FFF2-40B4-BE49-F238E27FC236}">
                <a16:creationId xmlns:a16="http://schemas.microsoft.com/office/drawing/2014/main" id="{3623ACF3-8B96-4878-A5EE-65FE058DD7A6}"/>
              </a:ext>
            </a:extLst>
          </p:cNvPr>
          <p:cNvSpPr>
            <a:spLocks noGrp="1"/>
          </p:cNvSpPr>
          <p:nvPr>
            <p:ph type="title"/>
          </p:nvPr>
        </p:nvSpPr>
        <p:spPr>
          <a:xfrm>
            <a:off x="1745975" y="167859"/>
            <a:ext cx="9601196" cy="541868"/>
          </a:xfrm>
        </p:spPr>
        <p:txBody>
          <a:bodyPr>
            <a:normAutofit fontScale="90000"/>
          </a:bodyPr>
          <a:lstStyle/>
          <a:p>
            <a:pPr rtl="0"/>
            <a:r>
              <a:rPr lang="fr-FR" b="1" dirty="0">
                <a:ln w="22225">
                  <a:solidFill>
                    <a:schemeClr val="accent2"/>
                  </a:solidFill>
                  <a:prstDash val="solid"/>
                </a:ln>
                <a:solidFill>
                  <a:schemeClr val="accent2">
                    <a:lumMod val="40000"/>
                    <a:lumOff val="60000"/>
                  </a:schemeClr>
                </a:solidFill>
              </a:rPr>
              <a:t>Photosystems II</a:t>
            </a:r>
            <a:r>
              <a:rPr lang="ar-DZ" b="1" dirty="0">
                <a:ln w="22225">
                  <a:solidFill>
                    <a:schemeClr val="accent2"/>
                  </a:solidFill>
                  <a:prstDash val="solid"/>
                </a:ln>
                <a:solidFill>
                  <a:schemeClr val="accent2">
                    <a:lumMod val="40000"/>
                    <a:lumOff val="60000"/>
                  </a:schemeClr>
                </a:solidFill>
              </a:rPr>
              <a:t>النظام الضوئي الثاني </a:t>
            </a:r>
          </a:p>
        </p:txBody>
      </p:sp>
    </p:spTree>
    <p:extLst>
      <p:ext uri="{BB962C8B-B14F-4D97-AF65-F5344CB8AC3E}">
        <p14:creationId xmlns:p14="http://schemas.microsoft.com/office/powerpoint/2010/main" val="18568205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984162-42EA-4828-A9B4-E9FEB426830B}"/>
              </a:ext>
            </a:extLst>
          </p:cNvPr>
          <p:cNvPicPr>
            <a:picLocks noGrp="1" noChangeAspect="1"/>
          </p:cNvPicPr>
          <p:nvPr>
            <p:ph idx="1"/>
          </p:nvPr>
        </p:nvPicPr>
        <p:blipFill>
          <a:blip r:embed="rId2"/>
          <a:stretch>
            <a:fillRect/>
          </a:stretch>
        </p:blipFill>
        <p:spPr>
          <a:xfrm>
            <a:off x="1227486" y="708217"/>
            <a:ext cx="9737027" cy="5441565"/>
          </a:xfrm>
          <a:prstGeom prst="rect">
            <a:avLst/>
          </a:prstGeom>
        </p:spPr>
      </p:pic>
    </p:spTree>
    <p:extLst>
      <p:ext uri="{BB962C8B-B14F-4D97-AF65-F5344CB8AC3E}">
        <p14:creationId xmlns:p14="http://schemas.microsoft.com/office/powerpoint/2010/main" val="7110987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81D931-F486-48CE-AFE3-A56C27255626}"/>
              </a:ext>
            </a:extLst>
          </p:cNvPr>
          <p:cNvSpPr>
            <a:spLocks noGrp="1"/>
          </p:cNvSpPr>
          <p:nvPr>
            <p:ph idx="1"/>
          </p:nvPr>
        </p:nvSpPr>
        <p:spPr>
          <a:xfrm>
            <a:off x="381003" y="873906"/>
            <a:ext cx="11810997" cy="3318936"/>
          </a:xfrm>
        </p:spPr>
        <p:txBody>
          <a:bodyPr>
            <a:noAutofit/>
          </a:bodyPr>
          <a:lstStyle/>
          <a:p>
            <a:r>
              <a:rPr lang="ar-DZ" sz="3600" b="1" dirty="0">
                <a:solidFill>
                  <a:srgbClr val="FF0000"/>
                </a:solidFill>
                <a:latin typeface="Times New Roman" panose="02020603050405020304" pitchFamily="18" charset="0"/>
                <a:cs typeface="Times New Roman" panose="02020603050405020304" pitchFamily="18" charset="0"/>
              </a:rPr>
              <a:t>معقد انتاج الاكسجين </a:t>
            </a:r>
            <a:r>
              <a:rPr lang="fr-FR" sz="3600" b="1" dirty="0">
                <a:solidFill>
                  <a:srgbClr val="FF0000"/>
                </a:solidFill>
                <a:latin typeface="Times New Roman" panose="02020603050405020304" pitchFamily="18" charset="0"/>
                <a:cs typeface="Times New Roman" panose="02020603050405020304" pitchFamily="18" charset="0"/>
              </a:rPr>
              <a:t>OEC</a:t>
            </a:r>
            <a:r>
              <a:rPr lang="ar-DZ" sz="3600" b="1" dirty="0">
                <a:solidFill>
                  <a:srgbClr val="FF0000"/>
                </a:solidFill>
                <a:latin typeface="Times New Roman" panose="02020603050405020304" pitchFamily="18" charset="0"/>
                <a:cs typeface="Times New Roman" panose="02020603050405020304" pitchFamily="18" charset="0"/>
              </a:rPr>
              <a:t>(</a:t>
            </a:r>
            <a:r>
              <a:rPr lang="fr-FR" sz="3600" b="1" dirty="0" err="1">
                <a:solidFill>
                  <a:srgbClr val="FF0000"/>
                </a:solidFill>
                <a:latin typeface="Times New Roman" panose="02020603050405020304" pitchFamily="18" charset="0"/>
                <a:cs typeface="Times New Roman" panose="02020603050405020304" pitchFamily="18" charset="0"/>
              </a:rPr>
              <a:t>Oxygen</a:t>
            </a:r>
            <a:r>
              <a:rPr lang="fr-FR" sz="3600" b="1" dirty="0">
                <a:solidFill>
                  <a:srgbClr val="FF0000"/>
                </a:solidFill>
                <a:latin typeface="Times New Roman" panose="02020603050405020304" pitchFamily="18" charset="0"/>
                <a:cs typeface="Times New Roman" panose="02020603050405020304" pitchFamily="18" charset="0"/>
              </a:rPr>
              <a:t> </a:t>
            </a:r>
            <a:r>
              <a:rPr lang="fr-FR" sz="3600" b="1" dirty="0" err="1">
                <a:solidFill>
                  <a:srgbClr val="FF0000"/>
                </a:solidFill>
                <a:latin typeface="Times New Roman" panose="02020603050405020304" pitchFamily="18" charset="0"/>
                <a:cs typeface="Times New Roman" panose="02020603050405020304" pitchFamily="18" charset="0"/>
              </a:rPr>
              <a:t>evolving</a:t>
            </a:r>
            <a:r>
              <a:rPr lang="fr-FR" sz="3600" b="1" dirty="0">
                <a:solidFill>
                  <a:srgbClr val="FF0000"/>
                </a:solidFill>
                <a:latin typeface="Times New Roman" panose="02020603050405020304" pitchFamily="18" charset="0"/>
                <a:cs typeface="Times New Roman" panose="02020603050405020304" pitchFamily="18" charset="0"/>
              </a:rPr>
              <a:t> </a:t>
            </a:r>
            <a:r>
              <a:rPr lang="fr-FR" sz="3600" b="1" dirty="0" err="1">
                <a:solidFill>
                  <a:srgbClr val="FF0000"/>
                </a:solidFill>
                <a:latin typeface="Times New Roman" panose="02020603050405020304" pitchFamily="18" charset="0"/>
                <a:cs typeface="Times New Roman" panose="02020603050405020304" pitchFamily="18" charset="0"/>
              </a:rPr>
              <a:t>complex</a:t>
            </a:r>
            <a:r>
              <a:rPr lang="ar-DZ" sz="3600" b="1" dirty="0">
                <a:solidFill>
                  <a:srgbClr val="FF0000"/>
                </a:solidFill>
                <a:latin typeface="Times New Roman" panose="02020603050405020304" pitchFamily="18" charset="0"/>
                <a:cs typeface="Times New Roman" panose="02020603050405020304" pitchFamily="18" charset="0"/>
              </a:rPr>
              <a:t>) : </a:t>
            </a:r>
          </a:p>
          <a:p>
            <a:r>
              <a:rPr lang="ar-DZ" sz="3600" dirty="0">
                <a:latin typeface="Times New Roman" panose="02020603050405020304" pitchFamily="18" charset="0"/>
                <a:cs typeface="Times New Roman" panose="02020603050405020304" pitchFamily="18" charset="0"/>
              </a:rPr>
              <a:t>يتواجد في جهة تجويف التلاكويد و هو معقد بروتيني المسؤول عن أكسدة الماء و يحتوي على مركب </a:t>
            </a:r>
            <a:r>
              <a:rPr lang="fr-FR" sz="3600" dirty="0">
                <a:latin typeface="Times New Roman" panose="02020603050405020304" pitchFamily="18" charset="0"/>
                <a:cs typeface="Times New Roman" panose="02020603050405020304" pitchFamily="18" charset="0"/>
              </a:rPr>
              <a:t>Mn4CaO5 cluster</a:t>
            </a:r>
            <a:r>
              <a:rPr lang="ar-DZ" sz="3600" dirty="0">
                <a:latin typeface="Times New Roman" panose="02020603050405020304" pitchFamily="18" charset="0"/>
                <a:cs typeface="Times New Roman" panose="02020603050405020304" pitchFamily="18" charset="0"/>
              </a:rPr>
              <a:t> و انزيم أكسدة الماء </a:t>
            </a:r>
          </a:p>
          <a:p>
            <a:endParaRPr lang="ar-DZ" sz="3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57D6114-F66F-4395-A68A-71201C363924}"/>
              </a:ext>
            </a:extLst>
          </p:cNvPr>
          <p:cNvPicPr>
            <a:picLocks noChangeAspect="1"/>
          </p:cNvPicPr>
          <p:nvPr/>
        </p:nvPicPr>
        <p:blipFill>
          <a:blip r:embed="rId2"/>
          <a:stretch>
            <a:fillRect/>
          </a:stretch>
        </p:blipFill>
        <p:spPr>
          <a:xfrm>
            <a:off x="3796550" y="3144993"/>
            <a:ext cx="5201676" cy="3842305"/>
          </a:xfrm>
          <a:prstGeom prst="rect">
            <a:avLst/>
          </a:prstGeom>
        </p:spPr>
      </p:pic>
      <p:sp>
        <p:nvSpPr>
          <p:cNvPr id="5" name="Title 1">
            <a:extLst>
              <a:ext uri="{FF2B5EF4-FFF2-40B4-BE49-F238E27FC236}">
                <a16:creationId xmlns:a16="http://schemas.microsoft.com/office/drawing/2014/main" id="{B6FBB6BF-7BE6-4C37-A763-B171A9B99FD4}"/>
              </a:ext>
            </a:extLst>
          </p:cNvPr>
          <p:cNvSpPr>
            <a:spLocks noGrp="1"/>
          </p:cNvSpPr>
          <p:nvPr>
            <p:ph type="title"/>
          </p:nvPr>
        </p:nvSpPr>
        <p:spPr>
          <a:xfrm>
            <a:off x="1745975" y="167859"/>
            <a:ext cx="9601196" cy="541868"/>
          </a:xfrm>
        </p:spPr>
        <p:txBody>
          <a:bodyPr>
            <a:normAutofit fontScale="90000"/>
          </a:bodyPr>
          <a:lstStyle/>
          <a:p>
            <a:pPr rtl="0"/>
            <a:r>
              <a:rPr lang="fr-FR" b="1" dirty="0">
                <a:ln w="22225">
                  <a:solidFill>
                    <a:schemeClr val="accent2"/>
                  </a:solidFill>
                  <a:prstDash val="solid"/>
                </a:ln>
                <a:solidFill>
                  <a:schemeClr val="accent2">
                    <a:lumMod val="40000"/>
                    <a:lumOff val="60000"/>
                  </a:schemeClr>
                </a:solidFill>
              </a:rPr>
              <a:t>Photosystems II</a:t>
            </a:r>
            <a:r>
              <a:rPr lang="ar-DZ" b="1" dirty="0">
                <a:ln w="22225">
                  <a:solidFill>
                    <a:schemeClr val="accent2"/>
                  </a:solidFill>
                  <a:prstDash val="solid"/>
                </a:ln>
                <a:solidFill>
                  <a:schemeClr val="accent2">
                    <a:lumMod val="40000"/>
                    <a:lumOff val="60000"/>
                  </a:schemeClr>
                </a:solidFill>
              </a:rPr>
              <a:t>النظام الضوئي الثاني </a:t>
            </a:r>
          </a:p>
        </p:txBody>
      </p:sp>
    </p:spTree>
    <p:extLst>
      <p:ext uri="{BB962C8B-B14F-4D97-AF65-F5344CB8AC3E}">
        <p14:creationId xmlns:p14="http://schemas.microsoft.com/office/powerpoint/2010/main" val="21165578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A316-3DEB-413A-8D0E-573DE21FFBB7}"/>
              </a:ext>
            </a:extLst>
          </p:cNvPr>
          <p:cNvSpPr>
            <a:spLocks noGrp="1"/>
          </p:cNvSpPr>
          <p:nvPr>
            <p:ph type="title"/>
          </p:nvPr>
        </p:nvSpPr>
        <p:spPr>
          <a:xfrm>
            <a:off x="1295402" y="864085"/>
            <a:ext cx="9601196" cy="1303867"/>
          </a:xfrm>
        </p:spPr>
        <p:txBody>
          <a:bodyPr/>
          <a:lstStyle/>
          <a:p>
            <a:r>
              <a:rPr lang="ar-DZ" dirty="0"/>
              <a:t>ما هو التركيب الضوئي و كيف يتم ؟</a:t>
            </a:r>
          </a:p>
        </p:txBody>
      </p:sp>
      <p:pic>
        <p:nvPicPr>
          <p:cNvPr id="5" name="Picture 4">
            <a:extLst>
              <a:ext uri="{FF2B5EF4-FFF2-40B4-BE49-F238E27FC236}">
                <a16:creationId xmlns:a16="http://schemas.microsoft.com/office/drawing/2014/main" id="{99C2DB4E-8FBB-4FC1-BE97-A4675211A106}"/>
              </a:ext>
            </a:extLst>
          </p:cNvPr>
          <p:cNvPicPr>
            <a:picLocks noChangeAspect="1"/>
          </p:cNvPicPr>
          <p:nvPr/>
        </p:nvPicPr>
        <p:blipFill>
          <a:blip r:embed="rId2"/>
          <a:stretch>
            <a:fillRect/>
          </a:stretch>
        </p:blipFill>
        <p:spPr>
          <a:xfrm>
            <a:off x="3604591" y="2430793"/>
            <a:ext cx="4863547" cy="3772580"/>
          </a:xfrm>
          <a:prstGeom prst="rect">
            <a:avLst/>
          </a:prstGeom>
        </p:spPr>
      </p:pic>
    </p:spTree>
    <p:extLst>
      <p:ext uri="{BB962C8B-B14F-4D97-AF65-F5344CB8AC3E}">
        <p14:creationId xmlns:p14="http://schemas.microsoft.com/office/powerpoint/2010/main" val="2113745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66BC1DA-00E0-4B1F-8AC6-2A0E4D5BCD74}"/>
              </a:ext>
            </a:extLst>
          </p:cNvPr>
          <p:cNvPicPr>
            <a:picLocks noGrp="1" noChangeAspect="1"/>
          </p:cNvPicPr>
          <p:nvPr>
            <p:ph idx="1"/>
          </p:nvPr>
        </p:nvPicPr>
        <p:blipFill>
          <a:blip r:embed="rId2"/>
          <a:stretch>
            <a:fillRect/>
          </a:stretch>
        </p:blipFill>
        <p:spPr>
          <a:xfrm>
            <a:off x="2504535" y="210378"/>
            <a:ext cx="8715823" cy="6437244"/>
          </a:xfrm>
          <a:prstGeom prst="rect">
            <a:avLst/>
          </a:prstGeom>
        </p:spPr>
      </p:pic>
    </p:spTree>
    <p:extLst>
      <p:ext uri="{BB962C8B-B14F-4D97-AF65-F5344CB8AC3E}">
        <p14:creationId xmlns:p14="http://schemas.microsoft.com/office/powerpoint/2010/main" val="1283875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BB92-5B2A-469D-8590-438B515D26B8}"/>
              </a:ext>
            </a:extLst>
          </p:cNvPr>
          <p:cNvSpPr>
            <a:spLocks noGrp="1"/>
          </p:cNvSpPr>
          <p:nvPr>
            <p:ph type="title"/>
          </p:nvPr>
        </p:nvSpPr>
        <p:spPr/>
        <p:txBody>
          <a:bodyPr/>
          <a:lstStyle/>
          <a:p>
            <a:endParaRPr lang="ar-DZ"/>
          </a:p>
        </p:txBody>
      </p:sp>
      <p:sp>
        <p:nvSpPr>
          <p:cNvPr id="3" name="Content Placeholder 2">
            <a:extLst>
              <a:ext uri="{FF2B5EF4-FFF2-40B4-BE49-F238E27FC236}">
                <a16:creationId xmlns:a16="http://schemas.microsoft.com/office/drawing/2014/main" id="{29367673-D49D-43F9-8CFC-9ACD6516A6FB}"/>
              </a:ext>
            </a:extLst>
          </p:cNvPr>
          <p:cNvSpPr>
            <a:spLocks noGrp="1"/>
          </p:cNvSpPr>
          <p:nvPr>
            <p:ph idx="1"/>
          </p:nvPr>
        </p:nvSpPr>
        <p:spPr/>
        <p:txBody>
          <a:bodyPr>
            <a:normAutofit fontScale="25000" lnSpcReduction="20000"/>
          </a:bodyPr>
          <a:lstStyle/>
          <a:p>
            <a:r>
              <a:rPr lang="ar-DZ" dirty="0"/>
              <a:t>وتعني أن أزواج االلكترونات تدور في اتجاهين متعاكسين و بالتالي ستكون محصلة طاقة </a:t>
            </a:r>
          </a:p>
          <a:p>
            <a:r>
              <a:rPr lang="ar-DZ" dirty="0"/>
              <a:t>هذه</a:t>
            </a:r>
          </a:p>
          <a:p>
            <a:r>
              <a:rPr lang="ar-DZ" dirty="0"/>
              <a:t>الدورة تساوي ) صفر ( أي بمعنى إنها حالة في الركود أو الخمود .</a:t>
            </a:r>
          </a:p>
          <a:p>
            <a:r>
              <a:rPr lang="fr-FR" dirty="0"/>
              <a:t>Single excitation state </a:t>
            </a:r>
            <a:r>
              <a:rPr lang="ar-DZ" dirty="0"/>
              <a:t>الفردية اإلثارة حالة. 2</a:t>
            </a:r>
          </a:p>
          <a:p>
            <a:r>
              <a:rPr lang="ar-DZ" dirty="0"/>
              <a:t> وهي الحالة التي تمتص فيها جزيئات اليخضور فوتونات الضوء األزرق و األحمر فيثار</a:t>
            </a:r>
          </a:p>
          <a:p>
            <a:r>
              <a:rPr lang="ar-DZ" dirty="0"/>
              <a:t>اإللكترون حيث ترتفع مستوى طاقتة ، وما يلبث أن يعود إلى حالة الخمود .</a:t>
            </a:r>
          </a:p>
          <a:p>
            <a:r>
              <a:rPr lang="fr-FR" dirty="0"/>
              <a:t>Second excitation state </a:t>
            </a:r>
            <a:r>
              <a:rPr lang="ar-DZ" dirty="0"/>
              <a:t>الثانية اإلثارة حالة. 3</a:t>
            </a:r>
          </a:p>
          <a:p>
            <a:r>
              <a:rPr lang="ar-DZ" dirty="0"/>
              <a:t> يحدث أن تمتص جزيئات اليخضور فوتون ضوئيا آخر بعد األول فترتفع طاقته إلى مستو ى</a:t>
            </a:r>
          </a:p>
          <a:p>
            <a:r>
              <a:rPr lang="ar-DZ" dirty="0"/>
              <a:t>ثان</a:t>
            </a:r>
          </a:p>
          <a:p>
            <a:r>
              <a:rPr lang="ar-DZ" dirty="0"/>
              <a:t>أعلى من األول . بعد إثارة جزيء اليخضور ورفع مستوى طاقة الكتروناته باإلثارة الفردية و</a:t>
            </a:r>
          </a:p>
          <a:p>
            <a:r>
              <a:rPr lang="ar-DZ" dirty="0"/>
              <a:t>اإلثارة الثانية سوف يعود اإللكترون إلى حالة اإلثارة الفردية أو إلى حالة الخمود و بعودته هذه</a:t>
            </a:r>
          </a:p>
          <a:p>
            <a:r>
              <a:rPr lang="ar-DZ" dirty="0"/>
              <a:t>تظهر الطاقة بشكل إشعاع أو وميض وتسمى عودة الطاقة بتلك الطريقة باسم اللصق</a:t>
            </a:r>
          </a:p>
          <a:p>
            <a:r>
              <a:rPr lang="ar-DZ" dirty="0"/>
              <a:t>الضوئي</a:t>
            </a:r>
          </a:p>
          <a:p>
            <a:r>
              <a:rPr lang="ar-DZ" dirty="0"/>
              <a:t>. </a:t>
            </a:r>
            <a:r>
              <a:rPr lang="fr-FR" dirty="0"/>
              <a:t>Fluorescence</a:t>
            </a:r>
          </a:p>
          <a:p>
            <a:r>
              <a:rPr lang="fr-FR" dirty="0"/>
              <a:t>Triplet excitation state </a:t>
            </a:r>
            <a:r>
              <a:rPr lang="ar-DZ" dirty="0"/>
              <a:t>الثالثة اإلثارة حالة. 4</a:t>
            </a:r>
          </a:p>
          <a:p>
            <a:r>
              <a:rPr lang="ar-DZ" dirty="0"/>
              <a:t>مداره وعندئذ إلى ٍ يحدث في بعض األحيان أن يعكس اإللكترون ال يستطيع العودة</a:t>
            </a:r>
          </a:p>
          <a:p>
            <a:r>
              <a:rPr lang="ar-DZ" dirty="0"/>
              <a:t>اإللكترون األخر فيقال عنه انه قد اسر </a:t>
            </a:r>
            <a:r>
              <a:rPr lang="fr-FR" dirty="0" err="1"/>
              <a:t>Trapped</a:t>
            </a:r>
            <a:r>
              <a:rPr lang="fr-FR" dirty="0"/>
              <a:t> </a:t>
            </a:r>
            <a:r>
              <a:rPr lang="ar-DZ" dirty="0"/>
              <a:t>رفيقه فتسمى هذه الحالة ) حالة</a:t>
            </a:r>
          </a:p>
        </p:txBody>
      </p:sp>
      <p:pic>
        <p:nvPicPr>
          <p:cNvPr id="5" name="Picture 4">
            <a:extLst>
              <a:ext uri="{FF2B5EF4-FFF2-40B4-BE49-F238E27FC236}">
                <a16:creationId xmlns:a16="http://schemas.microsoft.com/office/drawing/2014/main" id="{8F208E3C-C2D9-48CB-97C6-378E1B8E3C04}"/>
              </a:ext>
            </a:extLst>
          </p:cNvPr>
          <p:cNvPicPr>
            <a:picLocks noChangeAspect="1"/>
          </p:cNvPicPr>
          <p:nvPr/>
        </p:nvPicPr>
        <p:blipFill>
          <a:blip r:embed="rId2"/>
          <a:stretch>
            <a:fillRect/>
          </a:stretch>
        </p:blipFill>
        <p:spPr>
          <a:xfrm>
            <a:off x="844827" y="2712328"/>
            <a:ext cx="4893364" cy="3434473"/>
          </a:xfrm>
          <a:prstGeom prst="rect">
            <a:avLst/>
          </a:prstGeom>
        </p:spPr>
      </p:pic>
      <p:pic>
        <p:nvPicPr>
          <p:cNvPr id="7" name="Picture 6">
            <a:extLst>
              <a:ext uri="{FF2B5EF4-FFF2-40B4-BE49-F238E27FC236}">
                <a16:creationId xmlns:a16="http://schemas.microsoft.com/office/drawing/2014/main" id="{0ED39731-0F55-4946-9B7B-0D6CFA2756B7}"/>
              </a:ext>
            </a:extLst>
          </p:cNvPr>
          <p:cNvPicPr>
            <a:picLocks noChangeAspect="1"/>
          </p:cNvPicPr>
          <p:nvPr/>
        </p:nvPicPr>
        <p:blipFill>
          <a:blip r:embed="rId3"/>
          <a:stretch>
            <a:fillRect/>
          </a:stretch>
        </p:blipFill>
        <p:spPr>
          <a:xfrm>
            <a:off x="1419225" y="781050"/>
            <a:ext cx="9353550" cy="5295900"/>
          </a:xfrm>
          <a:prstGeom prst="rect">
            <a:avLst/>
          </a:prstGeom>
        </p:spPr>
      </p:pic>
    </p:spTree>
    <p:extLst>
      <p:ext uri="{BB962C8B-B14F-4D97-AF65-F5344CB8AC3E}">
        <p14:creationId xmlns:p14="http://schemas.microsoft.com/office/powerpoint/2010/main" val="350021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D01F8A-3D91-4327-800C-877118D156A4}"/>
              </a:ext>
            </a:extLst>
          </p:cNvPr>
          <p:cNvPicPr>
            <a:picLocks noChangeAspect="1"/>
          </p:cNvPicPr>
          <p:nvPr/>
        </p:nvPicPr>
        <p:blipFill>
          <a:blip r:embed="rId2"/>
          <a:stretch>
            <a:fillRect/>
          </a:stretch>
        </p:blipFill>
        <p:spPr>
          <a:xfrm>
            <a:off x="6506817" y="593138"/>
            <a:ext cx="6158948" cy="3441079"/>
          </a:xfrm>
          <a:prstGeom prst="rect">
            <a:avLst/>
          </a:prstGeom>
        </p:spPr>
      </p:pic>
      <p:pic>
        <p:nvPicPr>
          <p:cNvPr id="9" name="Picture 8">
            <a:extLst>
              <a:ext uri="{FF2B5EF4-FFF2-40B4-BE49-F238E27FC236}">
                <a16:creationId xmlns:a16="http://schemas.microsoft.com/office/drawing/2014/main" id="{DBC30626-38E5-4FE3-96E8-3C36011B14B6}"/>
              </a:ext>
            </a:extLst>
          </p:cNvPr>
          <p:cNvPicPr>
            <a:picLocks noChangeAspect="1"/>
          </p:cNvPicPr>
          <p:nvPr/>
        </p:nvPicPr>
        <p:blipFill>
          <a:blip r:embed="rId3"/>
          <a:stretch>
            <a:fillRect/>
          </a:stretch>
        </p:blipFill>
        <p:spPr>
          <a:xfrm>
            <a:off x="516834" y="2358990"/>
            <a:ext cx="6096000" cy="3381375"/>
          </a:xfrm>
          <a:prstGeom prst="rect">
            <a:avLst/>
          </a:prstGeom>
        </p:spPr>
      </p:pic>
    </p:spTree>
    <p:extLst>
      <p:ext uri="{BB962C8B-B14F-4D97-AF65-F5344CB8AC3E}">
        <p14:creationId xmlns:p14="http://schemas.microsoft.com/office/powerpoint/2010/main" val="10411101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FD2FB8D-B4CC-406B-B14C-3609EE39AA82}"/>
              </a:ext>
            </a:extLst>
          </p:cNvPr>
          <p:cNvPicPr>
            <a:picLocks noGrp="1" noChangeAspect="1"/>
          </p:cNvPicPr>
          <p:nvPr>
            <p:ph idx="1"/>
          </p:nvPr>
        </p:nvPicPr>
        <p:blipFill>
          <a:blip r:embed="rId2"/>
          <a:stretch>
            <a:fillRect/>
          </a:stretch>
        </p:blipFill>
        <p:spPr>
          <a:xfrm>
            <a:off x="978272" y="636104"/>
            <a:ext cx="10431850" cy="5697717"/>
          </a:xfrm>
          <a:prstGeom prst="rect">
            <a:avLst/>
          </a:prstGeom>
        </p:spPr>
      </p:pic>
    </p:spTree>
    <p:extLst>
      <p:ext uri="{BB962C8B-B14F-4D97-AF65-F5344CB8AC3E}">
        <p14:creationId xmlns:p14="http://schemas.microsoft.com/office/powerpoint/2010/main" val="2152938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C9BB2EA-5E6E-4155-A8B3-815315A62269}"/>
              </a:ext>
            </a:extLst>
          </p:cNvPr>
          <p:cNvPicPr>
            <a:picLocks noGrp="1" noChangeAspect="1"/>
          </p:cNvPicPr>
          <p:nvPr>
            <p:ph idx="1"/>
          </p:nvPr>
        </p:nvPicPr>
        <p:blipFill>
          <a:blip r:embed="rId2"/>
          <a:stretch>
            <a:fillRect/>
          </a:stretch>
        </p:blipFill>
        <p:spPr>
          <a:xfrm>
            <a:off x="841986" y="397565"/>
            <a:ext cx="10846431" cy="5867900"/>
          </a:xfrm>
          <a:prstGeom prst="rect">
            <a:avLst/>
          </a:prstGeom>
        </p:spPr>
      </p:pic>
    </p:spTree>
    <p:extLst>
      <p:ext uri="{BB962C8B-B14F-4D97-AF65-F5344CB8AC3E}">
        <p14:creationId xmlns:p14="http://schemas.microsoft.com/office/powerpoint/2010/main" val="33544270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9F39AB-1764-430F-860F-81E14E4A9897}"/>
              </a:ext>
            </a:extLst>
          </p:cNvPr>
          <p:cNvSpPr>
            <a:spLocks noGrp="1"/>
          </p:cNvSpPr>
          <p:nvPr>
            <p:ph idx="1"/>
          </p:nvPr>
        </p:nvSpPr>
        <p:spPr>
          <a:xfrm>
            <a:off x="993912" y="1637011"/>
            <a:ext cx="9902688" cy="3318936"/>
          </a:xfrm>
        </p:spPr>
        <p:txBody>
          <a:bodyPr>
            <a:noAutofit/>
          </a:bodyPr>
          <a:lstStyle/>
          <a:p>
            <a:r>
              <a:rPr lang="ar-DZ" sz="4000" b="1" dirty="0"/>
              <a:t>يرمز له بـ </a:t>
            </a:r>
            <a:r>
              <a:rPr lang="fr-FR" sz="4000" b="1" dirty="0"/>
              <a:t>P700</a:t>
            </a:r>
            <a:r>
              <a:rPr lang="ar-DZ" sz="4000" b="1" dirty="0"/>
              <a:t> اقصى امتصاص له عند 700 نانومتر </a:t>
            </a:r>
          </a:p>
          <a:p>
            <a:r>
              <a:rPr lang="ar-DZ" sz="4000" b="1" dirty="0"/>
              <a:t>يتواجد مواجها للستروما </a:t>
            </a:r>
          </a:p>
          <a:p>
            <a:r>
              <a:rPr lang="ar-DZ" sz="4000" b="1" dirty="0"/>
              <a:t>يتكون من 110 من عوامل مساعدة اكثر من </a:t>
            </a:r>
            <a:r>
              <a:rPr lang="fr-FR" sz="4000" b="1" dirty="0"/>
              <a:t>PSII</a:t>
            </a:r>
            <a:r>
              <a:rPr lang="ar-DZ" sz="4000" b="1" dirty="0"/>
              <a:t> فالاضافة إلى </a:t>
            </a:r>
            <a:r>
              <a:rPr lang="fr-FR" sz="4000" b="1" dirty="0"/>
              <a:t>LHC</a:t>
            </a:r>
            <a:r>
              <a:rPr lang="ar-DZ" sz="4000" b="1" dirty="0"/>
              <a:t> يوجد بروتينات </a:t>
            </a:r>
            <a:r>
              <a:rPr lang="fr-FR" sz="4000" b="1" dirty="0" err="1"/>
              <a:t>Psa</a:t>
            </a:r>
            <a:r>
              <a:rPr lang="ar-DZ" sz="4000" b="1" dirty="0"/>
              <a:t> و معقدات أخرى تحتوي على الحديد و الكبريت </a:t>
            </a:r>
            <a:r>
              <a:rPr lang="fr-FR" sz="4000" b="1" dirty="0"/>
              <a:t>Fe4S4</a:t>
            </a:r>
            <a:r>
              <a:rPr lang="ar-DZ" sz="4000" b="1" dirty="0"/>
              <a:t> ، انواع من الكلوروفيل </a:t>
            </a:r>
            <a:r>
              <a:rPr lang="fr-FR" sz="4000" b="1" dirty="0"/>
              <a:t>A0</a:t>
            </a:r>
            <a:r>
              <a:rPr lang="ar-DZ" sz="4000" b="1" dirty="0"/>
              <a:t>...... بالاضافة إلى جزئتي مركز التفاعل و هما </a:t>
            </a:r>
            <a:r>
              <a:rPr lang="fr-FR" sz="4000" b="1" dirty="0"/>
              <a:t>Chl700</a:t>
            </a:r>
            <a:r>
              <a:rPr lang="ar-DZ" sz="4000" b="1" dirty="0"/>
              <a:t> </a:t>
            </a:r>
          </a:p>
        </p:txBody>
      </p:sp>
      <p:sp>
        <p:nvSpPr>
          <p:cNvPr id="4" name="Title 1">
            <a:extLst>
              <a:ext uri="{FF2B5EF4-FFF2-40B4-BE49-F238E27FC236}">
                <a16:creationId xmlns:a16="http://schemas.microsoft.com/office/drawing/2014/main" id="{4509AFFE-1268-42CB-BDF5-48A80D55DE3E}"/>
              </a:ext>
            </a:extLst>
          </p:cNvPr>
          <p:cNvSpPr>
            <a:spLocks noGrp="1"/>
          </p:cNvSpPr>
          <p:nvPr>
            <p:ph type="title"/>
          </p:nvPr>
        </p:nvSpPr>
        <p:spPr>
          <a:xfrm>
            <a:off x="1295400" y="823638"/>
            <a:ext cx="9601200" cy="581094"/>
          </a:xfrm>
        </p:spPr>
        <p:txBody>
          <a:bodyPr>
            <a:normAutofit fontScale="90000"/>
          </a:bodyPr>
          <a:lstStyle/>
          <a:p>
            <a:pPr rtl="0"/>
            <a:r>
              <a:rPr lang="fr-FR" b="1" dirty="0">
                <a:ln w="22225">
                  <a:solidFill>
                    <a:schemeClr val="accent2"/>
                  </a:solidFill>
                  <a:prstDash val="solid"/>
                </a:ln>
                <a:solidFill>
                  <a:schemeClr val="accent2">
                    <a:lumMod val="40000"/>
                    <a:lumOff val="60000"/>
                  </a:schemeClr>
                </a:solidFill>
              </a:rPr>
              <a:t>Photosystems I</a:t>
            </a:r>
            <a:r>
              <a:rPr lang="ar-DZ" b="1" dirty="0">
                <a:ln w="22225">
                  <a:solidFill>
                    <a:schemeClr val="accent2"/>
                  </a:solidFill>
                  <a:prstDash val="solid"/>
                </a:ln>
                <a:solidFill>
                  <a:schemeClr val="accent2">
                    <a:lumMod val="40000"/>
                    <a:lumOff val="60000"/>
                  </a:schemeClr>
                </a:solidFill>
              </a:rPr>
              <a:t>النظام الضوئي الأول </a:t>
            </a:r>
          </a:p>
        </p:txBody>
      </p:sp>
    </p:spTree>
    <p:extLst>
      <p:ext uri="{BB962C8B-B14F-4D97-AF65-F5344CB8AC3E}">
        <p14:creationId xmlns:p14="http://schemas.microsoft.com/office/powerpoint/2010/main" val="2061378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1D8E7D-7E54-44EB-A8B7-8345B84BC8AD}"/>
              </a:ext>
            </a:extLst>
          </p:cNvPr>
          <p:cNvPicPr>
            <a:picLocks noGrp="1" noChangeAspect="1"/>
          </p:cNvPicPr>
          <p:nvPr>
            <p:ph idx="1"/>
          </p:nvPr>
        </p:nvPicPr>
        <p:blipFill>
          <a:blip r:embed="rId2"/>
          <a:stretch>
            <a:fillRect/>
          </a:stretch>
        </p:blipFill>
        <p:spPr>
          <a:xfrm>
            <a:off x="717521" y="1351724"/>
            <a:ext cx="10756958" cy="4359963"/>
          </a:xfrm>
          <a:prstGeom prst="rect">
            <a:avLst/>
          </a:prstGeom>
        </p:spPr>
      </p:pic>
    </p:spTree>
    <p:extLst>
      <p:ext uri="{BB962C8B-B14F-4D97-AF65-F5344CB8AC3E}">
        <p14:creationId xmlns:p14="http://schemas.microsoft.com/office/powerpoint/2010/main" val="2808605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0619A78-3073-4C8B-9A46-AC8975173104}"/>
              </a:ext>
            </a:extLst>
          </p:cNvPr>
          <p:cNvPicPr>
            <a:picLocks noGrp="1" noChangeAspect="1"/>
          </p:cNvPicPr>
          <p:nvPr>
            <p:ph idx="1"/>
          </p:nvPr>
        </p:nvPicPr>
        <p:blipFill>
          <a:blip r:embed="rId2"/>
          <a:stretch>
            <a:fillRect/>
          </a:stretch>
        </p:blipFill>
        <p:spPr>
          <a:xfrm>
            <a:off x="1775791" y="577353"/>
            <a:ext cx="8044070" cy="5731401"/>
          </a:xfrm>
          <a:prstGeom prst="rect">
            <a:avLst/>
          </a:prstGeom>
        </p:spPr>
      </p:pic>
    </p:spTree>
    <p:extLst>
      <p:ext uri="{BB962C8B-B14F-4D97-AF65-F5344CB8AC3E}">
        <p14:creationId xmlns:p14="http://schemas.microsoft.com/office/powerpoint/2010/main" val="861213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EF3A0-87E3-433C-BAB4-FFFA09FD8B5D}"/>
              </a:ext>
            </a:extLst>
          </p:cNvPr>
          <p:cNvSpPr>
            <a:spLocks noGrp="1"/>
          </p:cNvSpPr>
          <p:nvPr>
            <p:ph type="title"/>
          </p:nvPr>
        </p:nvSpPr>
        <p:spPr>
          <a:xfrm>
            <a:off x="1295402" y="724980"/>
            <a:ext cx="9601196" cy="515364"/>
          </a:xfrm>
        </p:spPr>
        <p:txBody>
          <a:bodyPr>
            <a:normAutofit fontScale="90000"/>
          </a:bodyPr>
          <a:lstStyle/>
          <a:p>
            <a:r>
              <a:rPr lang="ar-DZ" dirty="0"/>
              <a:t>نواقل الالكترونات </a:t>
            </a:r>
            <a:r>
              <a:rPr lang="fr-FR" dirty="0" err="1"/>
              <a:t>particular</a:t>
            </a:r>
            <a:r>
              <a:rPr lang="fr-FR" dirty="0"/>
              <a:t> </a:t>
            </a:r>
            <a:r>
              <a:rPr lang="fr-FR" dirty="0" err="1"/>
              <a:t>electron</a:t>
            </a:r>
            <a:r>
              <a:rPr lang="fr-FR" dirty="0"/>
              <a:t> carriers.</a:t>
            </a:r>
            <a:endParaRPr lang="ar-DZ" dirty="0"/>
          </a:p>
        </p:txBody>
      </p:sp>
      <p:pic>
        <p:nvPicPr>
          <p:cNvPr id="8" name="Picture 7">
            <a:extLst>
              <a:ext uri="{FF2B5EF4-FFF2-40B4-BE49-F238E27FC236}">
                <a16:creationId xmlns:a16="http://schemas.microsoft.com/office/drawing/2014/main" id="{F47C9141-E11C-4010-BBF2-25D8414D825E}"/>
              </a:ext>
            </a:extLst>
          </p:cNvPr>
          <p:cNvPicPr>
            <a:picLocks noChangeAspect="1"/>
          </p:cNvPicPr>
          <p:nvPr/>
        </p:nvPicPr>
        <p:blipFill>
          <a:blip r:embed="rId2"/>
          <a:stretch>
            <a:fillRect/>
          </a:stretch>
        </p:blipFill>
        <p:spPr>
          <a:xfrm>
            <a:off x="1789043" y="1427930"/>
            <a:ext cx="8902769" cy="4705090"/>
          </a:xfrm>
          <a:prstGeom prst="rect">
            <a:avLst/>
          </a:prstGeom>
        </p:spPr>
      </p:pic>
    </p:spTree>
    <p:extLst>
      <p:ext uri="{BB962C8B-B14F-4D97-AF65-F5344CB8AC3E}">
        <p14:creationId xmlns:p14="http://schemas.microsoft.com/office/powerpoint/2010/main" val="3505625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6536-06CA-4DF7-8BA9-BA69E6C11762}"/>
              </a:ext>
            </a:extLst>
          </p:cNvPr>
          <p:cNvSpPr>
            <a:spLocks noGrp="1"/>
          </p:cNvSpPr>
          <p:nvPr>
            <p:ph type="title"/>
          </p:nvPr>
        </p:nvSpPr>
        <p:spPr>
          <a:xfrm>
            <a:off x="1295402" y="584567"/>
            <a:ext cx="9601196" cy="462355"/>
          </a:xfrm>
        </p:spPr>
        <p:txBody>
          <a:bodyPr>
            <a:normAutofit fontScale="90000"/>
          </a:bodyPr>
          <a:lstStyle/>
          <a:p>
            <a:r>
              <a:rPr lang="ar-DZ" dirty="0">
                <a:solidFill>
                  <a:srgbClr val="FF0000"/>
                </a:solidFill>
              </a:rPr>
              <a:t>نواقل الالكترونات </a:t>
            </a:r>
          </a:p>
        </p:txBody>
      </p:sp>
      <p:sp>
        <p:nvSpPr>
          <p:cNvPr id="3" name="Content Placeholder 2">
            <a:extLst>
              <a:ext uri="{FF2B5EF4-FFF2-40B4-BE49-F238E27FC236}">
                <a16:creationId xmlns:a16="http://schemas.microsoft.com/office/drawing/2014/main" id="{4008EEC8-C4ED-42ED-B9A1-95D222DCF0D5}"/>
              </a:ext>
            </a:extLst>
          </p:cNvPr>
          <p:cNvSpPr>
            <a:spLocks noGrp="1"/>
          </p:cNvSpPr>
          <p:nvPr>
            <p:ph idx="1"/>
          </p:nvPr>
        </p:nvSpPr>
        <p:spPr>
          <a:xfrm>
            <a:off x="755375" y="1173553"/>
            <a:ext cx="10300250" cy="4510894"/>
          </a:xfrm>
        </p:spPr>
        <p:txBody>
          <a:bodyPr>
            <a:noAutofit/>
          </a:bodyPr>
          <a:lstStyle/>
          <a:p>
            <a:pPr>
              <a:lnSpc>
                <a:spcPct val="120000"/>
              </a:lnSpc>
            </a:pPr>
            <a:r>
              <a:rPr lang="fr-FR" sz="2200" b="1" dirty="0" err="1">
                <a:solidFill>
                  <a:srgbClr val="FF0000"/>
                </a:solidFill>
              </a:rPr>
              <a:t>Plastoquinon</a:t>
            </a:r>
            <a:r>
              <a:rPr lang="ar-DZ" sz="2200" b="1" dirty="0">
                <a:solidFill>
                  <a:srgbClr val="FF0000"/>
                </a:solidFill>
              </a:rPr>
              <a:t> (</a:t>
            </a:r>
            <a:r>
              <a:rPr lang="fr-FR" sz="2200" b="1" dirty="0">
                <a:solidFill>
                  <a:srgbClr val="FF0000"/>
                </a:solidFill>
              </a:rPr>
              <a:t>PQ</a:t>
            </a:r>
            <a:r>
              <a:rPr lang="ar-DZ" sz="2200" b="1" dirty="0">
                <a:solidFill>
                  <a:srgbClr val="FF0000"/>
                </a:solidFill>
              </a:rPr>
              <a:t>) : </a:t>
            </a:r>
            <a:r>
              <a:rPr lang="ar-DZ" sz="2200" b="1" dirty="0">
                <a:solidFill>
                  <a:schemeClr val="tx1"/>
                </a:solidFill>
              </a:rPr>
              <a:t>مركب كيميائي من التربينات هو مركب غير قطبي و لهذا يتواجد بين الذيول الطبقة الدهنية ، هو أول مستقبل للاكترونات من قبل </a:t>
            </a:r>
            <a:r>
              <a:rPr lang="fr-FR" sz="2200" b="1" dirty="0">
                <a:solidFill>
                  <a:schemeClr val="tx1"/>
                </a:solidFill>
              </a:rPr>
              <a:t>PSII</a:t>
            </a:r>
            <a:r>
              <a:rPr lang="ar-DZ" sz="2200" b="1" dirty="0">
                <a:solidFill>
                  <a:schemeClr val="tx1"/>
                </a:solidFill>
              </a:rPr>
              <a:t> حيث يتم ارجاعه إلى </a:t>
            </a:r>
            <a:r>
              <a:rPr lang="fr-FR" sz="2200" b="1" dirty="0" err="1">
                <a:solidFill>
                  <a:schemeClr val="tx1"/>
                </a:solidFill>
              </a:rPr>
              <a:t>plastoquinol</a:t>
            </a:r>
            <a:endParaRPr lang="ar-DZ" sz="2200" b="1" dirty="0">
              <a:solidFill>
                <a:schemeClr val="tx1"/>
              </a:solidFill>
            </a:endParaRPr>
          </a:p>
          <a:p>
            <a:pPr>
              <a:lnSpc>
                <a:spcPct val="120000"/>
              </a:lnSpc>
            </a:pPr>
            <a:r>
              <a:rPr lang="fr-FR" sz="2200" b="1" dirty="0">
                <a:solidFill>
                  <a:srgbClr val="FF0000"/>
                </a:solidFill>
              </a:rPr>
              <a:t>Cytochrome (b6/f)</a:t>
            </a:r>
            <a:r>
              <a:rPr lang="ar-DZ" sz="2200" b="1" dirty="0">
                <a:solidFill>
                  <a:srgbClr val="FF0000"/>
                </a:solidFill>
              </a:rPr>
              <a:t> (</a:t>
            </a:r>
            <a:r>
              <a:rPr lang="fr-FR" sz="2200" b="1" dirty="0" err="1">
                <a:solidFill>
                  <a:srgbClr val="FF0000"/>
                </a:solidFill>
              </a:rPr>
              <a:t>Cyt</a:t>
            </a:r>
            <a:r>
              <a:rPr lang="fr-FR" sz="2200" b="1" dirty="0">
                <a:solidFill>
                  <a:srgbClr val="FF0000"/>
                </a:solidFill>
              </a:rPr>
              <a:t> b6/f</a:t>
            </a:r>
            <a:r>
              <a:rPr lang="ar-DZ" sz="2200" b="1" dirty="0">
                <a:solidFill>
                  <a:srgbClr val="FF0000"/>
                </a:solidFill>
              </a:rPr>
              <a:t>): </a:t>
            </a:r>
            <a:r>
              <a:rPr lang="ar-DZ" sz="2200" b="1" dirty="0"/>
              <a:t>معقد بروتيني ( بروتين أكسدة و ارجاع) يتكون من 4 تحت وحدات يتكون اساسا من</a:t>
            </a:r>
          </a:p>
          <a:p>
            <a:pPr>
              <a:lnSpc>
                <a:spcPct val="120000"/>
              </a:lnSpc>
            </a:pPr>
            <a:r>
              <a:rPr lang="ar-DZ" sz="2200" b="1" dirty="0"/>
              <a:t>- </a:t>
            </a:r>
            <a:r>
              <a:rPr lang="fr-FR" sz="2200" b="1" dirty="0" err="1"/>
              <a:t>Cyt</a:t>
            </a:r>
            <a:r>
              <a:rPr lang="fr-FR" sz="2200" b="1" dirty="0"/>
              <a:t> f</a:t>
            </a:r>
            <a:r>
              <a:rPr lang="ar-DZ" sz="2200" b="1" dirty="0"/>
              <a:t> – </a:t>
            </a:r>
            <a:r>
              <a:rPr lang="fr-FR" sz="2200" b="1" dirty="0" err="1"/>
              <a:t>Cyt</a:t>
            </a:r>
            <a:r>
              <a:rPr lang="fr-FR" sz="2200" b="1" dirty="0"/>
              <a:t> b6</a:t>
            </a:r>
            <a:r>
              <a:rPr lang="ar-DZ" sz="2200" b="1" dirty="0"/>
              <a:t> – بروتين رايسك</a:t>
            </a:r>
            <a:r>
              <a:rPr lang="fr-FR" sz="2200" b="1" dirty="0"/>
              <a:t> </a:t>
            </a:r>
            <a:r>
              <a:rPr lang="fr-FR" sz="2200" b="1" dirty="0" err="1"/>
              <a:t>Rieske</a:t>
            </a:r>
            <a:r>
              <a:rPr lang="ar-DZ" sz="2200" b="1" dirty="0"/>
              <a:t> (بروتين يتكون من </a:t>
            </a:r>
            <a:r>
              <a:rPr lang="fr-FR" sz="2200" b="1" dirty="0"/>
              <a:t>2Fe-2S</a:t>
            </a:r>
            <a:r>
              <a:rPr lang="ar-DZ" sz="2200" b="1" dirty="0"/>
              <a:t>)- مركبات غير بروتينية مثل جزيئ الهيم (</a:t>
            </a:r>
            <a:r>
              <a:rPr lang="fr-FR" sz="2200" b="1" dirty="0" err="1"/>
              <a:t>him</a:t>
            </a:r>
            <a:r>
              <a:rPr lang="ar-DZ" sz="2200" b="1" dirty="0"/>
              <a:t>)</a:t>
            </a:r>
            <a:endParaRPr lang="fr-FR" sz="2200" b="1" dirty="0"/>
          </a:p>
          <a:p>
            <a:pPr algn="r">
              <a:lnSpc>
                <a:spcPct val="120000"/>
              </a:lnSpc>
            </a:pPr>
            <a:r>
              <a:rPr lang="fr-FR" sz="2200" b="1" dirty="0">
                <a:solidFill>
                  <a:srgbClr val="FF0000"/>
                </a:solidFill>
              </a:rPr>
              <a:t>Plastocyanin</a:t>
            </a:r>
            <a:r>
              <a:rPr lang="ar-DZ" sz="2200" b="1" dirty="0">
                <a:solidFill>
                  <a:srgbClr val="FF0000"/>
                </a:solidFill>
              </a:rPr>
              <a:t>(</a:t>
            </a:r>
            <a:r>
              <a:rPr lang="fr-FR" sz="2200" b="1" dirty="0">
                <a:solidFill>
                  <a:srgbClr val="FF0000"/>
                </a:solidFill>
              </a:rPr>
              <a:t>PC</a:t>
            </a:r>
            <a:r>
              <a:rPr lang="ar-DZ" sz="2200" b="1" dirty="0">
                <a:solidFill>
                  <a:srgbClr val="FF0000"/>
                </a:solidFill>
              </a:rPr>
              <a:t>) : </a:t>
            </a:r>
            <a:r>
              <a:rPr lang="ar-DZ" sz="2200" b="1" dirty="0"/>
              <a:t>البلاستوسيانين عبارة عن بروتين مرتبط بالنحاس و هو مركب قطبي و لهذا بتواجد في جهة تجويف التيلاكويد </a:t>
            </a:r>
          </a:p>
          <a:p>
            <a:pPr>
              <a:lnSpc>
                <a:spcPct val="120000"/>
              </a:lnSpc>
            </a:pPr>
            <a:r>
              <a:rPr lang="fr-FR" sz="2200" b="1" dirty="0">
                <a:solidFill>
                  <a:srgbClr val="FF0000"/>
                </a:solidFill>
              </a:rPr>
              <a:t>Ferredoxin</a:t>
            </a:r>
            <a:r>
              <a:rPr lang="ar-DZ" sz="2200" b="1" dirty="0">
                <a:solidFill>
                  <a:srgbClr val="FF0000"/>
                </a:solidFill>
              </a:rPr>
              <a:t> (</a:t>
            </a:r>
            <a:r>
              <a:rPr lang="fr-FR" sz="2200" b="1" dirty="0">
                <a:solidFill>
                  <a:srgbClr val="FF0000"/>
                </a:solidFill>
              </a:rPr>
              <a:t>Fd</a:t>
            </a:r>
            <a:r>
              <a:rPr lang="ar-DZ" sz="2200" b="1" dirty="0">
                <a:solidFill>
                  <a:srgbClr val="FF0000"/>
                </a:solidFill>
              </a:rPr>
              <a:t>) : </a:t>
            </a:r>
            <a:r>
              <a:rPr lang="ar-DZ" sz="2200" b="1" dirty="0"/>
              <a:t>عبارة عن بروتين يحتوى على الحديد والكبريت </a:t>
            </a:r>
          </a:p>
          <a:p>
            <a:pPr algn="r">
              <a:lnSpc>
                <a:spcPct val="120000"/>
              </a:lnSpc>
            </a:pPr>
            <a:r>
              <a:rPr lang="fr-FR" sz="2200" b="1" dirty="0">
                <a:solidFill>
                  <a:srgbClr val="FF0000"/>
                </a:solidFill>
              </a:rPr>
              <a:t>Fd-NADP - reductase </a:t>
            </a:r>
            <a:r>
              <a:rPr lang="ar-DZ" sz="2200" b="1" dirty="0">
                <a:solidFill>
                  <a:srgbClr val="FF0000"/>
                </a:solidFill>
              </a:rPr>
              <a:t> (</a:t>
            </a:r>
            <a:r>
              <a:rPr lang="fr-FR" sz="2200" b="1" dirty="0">
                <a:solidFill>
                  <a:srgbClr val="FF0000"/>
                </a:solidFill>
              </a:rPr>
              <a:t>FNR</a:t>
            </a:r>
            <a:r>
              <a:rPr lang="ar-DZ" sz="2200" b="1" dirty="0">
                <a:solidFill>
                  <a:srgbClr val="FF0000"/>
                </a:solidFill>
              </a:rPr>
              <a:t>): </a:t>
            </a:r>
            <a:r>
              <a:rPr lang="ar-DZ" sz="2200" b="1" dirty="0"/>
              <a:t>و هو معقد انزيمي  يحتوي على مرافق الانزيمي</a:t>
            </a:r>
            <a:r>
              <a:rPr lang="fr-FR" sz="2200" b="1" dirty="0"/>
              <a:t>FAD. </a:t>
            </a:r>
            <a:r>
              <a:rPr lang="ar-DZ" sz="2200" b="1" dirty="0"/>
              <a:t> (</a:t>
            </a:r>
            <a:r>
              <a:rPr lang="fr-FR" sz="2200" b="1" dirty="0" err="1"/>
              <a:t>flavin</a:t>
            </a:r>
            <a:r>
              <a:rPr lang="fr-FR" sz="2200" b="1" dirty="0"/>
              <a:t> </a:t>
            </a:r>
            <a:r>
              <a:rPr lang="fr-FR" sz="2200" b="1" dirty="0" err="1"/>
              <a:t>adenine</a:t>
            </a:r>
            <a:r>
              <a:rPr lang="fr-FR" sz="2200" b="1" dirty="0"/>
              <a:t> </a:t>
            </a:r>
            <a:r>
              <a:rPr lang="fr-FR" sz="2200" b="1" dirty="0" err="1"/>
              <a:t>dinucleotide</a:t>
            </a:r>
            <a:r>
              <a:rPr lang="fr-FR" sz="2200" b="1" dirty="0"/>
              <a:t> </a:t>
            </a:r>
            <a:r>
              <a:rPr lang="ar-DZ" sz="2200" b="1" dirty="0"/>
              <a:t> </a:t>
            </a:r>
          </a:p>
        </p:txBody>
      </p:sp>
    </p:spTree>
    <p:extLst>
      <p:ext uri="{BB962C8B-B14F-4D97-AF65-F5344CB8AC3E}">
        <p14:creationId xmlns:p14="http://schemas.microsoft.com/office/powerpoint/2010/main" val="306330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a:extLst>
              <a:ext uri="{FF2B5EF4-FFF2-40B4-BE49-F238E27FC236}">
                <a16:creationId xmlns:a16="http://schemas.microsoft.com/office/drawing/2014/main" id="{53E299C6-C3BA-4ECA-80D0-DED13EE34E90}"/>
              </a:ext>
            </a:extLst>
          </p:cNvPr>
          <p:cNvSpPr>
            <a:spLocks noGrp="1"/>
          </p:cNvSpPr>
          <p:nvPr>
            <p:ph idx="1"/>
          </p:nvPr>
        </p:nvSpPr>
        <p:spPr>
          <a:xfrm>
            <a:off x="1162879" y="715411"/>
            <a:ext cx="9601200" cy="1577216"/>
          </a:xfrm>
        </p:spPr>
        <p:txBody>
          <a:bodyPr/>
          <a:lstStyle/>
          <a:p>
            <a:pPr algn="just">
              <a:lnSpc>
                <a:spcPct val="150000"/>
              </a:lnSpc>
              <a:tabLst>
                <a:tab pos="885825" algn="l"/>
              </a:tabLst>
            </a:pPr>
            <a:r>
              <a:rPr lang="ar-DZ" b="1" dirty="0">
                <a:solidFill>
                  <a:srgbClr val="000000"/>
                </a:solidFill>
                <a:latin typeface="DroidArabicKufi-Regular"/>
              </a:rPr>
              <a:t>التركيب الضوئي أو البناء الضوئي هي عبارة عن عمليةٍ كيميائيّة معقدة يتمّ فيها تحويل الطاقة الضوئيّة ومصدرها الشمس إلى طاقةٍ كيميائيّة كامنة ضمن المادة العضوية حيث يتم خلالها </a:t>
            </a:r>
          </a:p>
        </p:txBody>
      </p:sp>
      <p:pic>
        <p:nvPicPr>
          <p:cNvPr id="5" name="Picture 4">
            <a:extLst>
              <a:ext uri="{FF2B5EF4-FFF2-40B4-BE49-F238E27FC236}">
                <a16:creationId xmlns:a16="http://schemas.microsoft.com/office/drawing/2014/main" id="{492D506A-2A9E-4A5F-89C9-EF7662DB46A6}"/>
              </a:ext>
            </a:extLst>
          </p:cNvPr>
          <p:cNvPicPr>
            <a:picLocks noChangeAspect="1"/>
          </p:cNvPicPr>
          <p:nvPr/>
        </p:nvPicPr>
        <p:blipFill>
          <a:blip r:embed="rId2"/>
          <a:stretch>
            <a:fillRect/>
          </a:stretch>
        </p:blipFill>
        <p:spPr>
          <a:xfrm>
            <a:off x="3095625" y="1974574"/>
            <a:ext cx="6000750" cy="34795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0473C166-6C58-4225-ADDF-7461EBDDBCDF}"/>
              </a:ext>
            </a:extLst>
          </p:cNvPr>
          <p:cNvPicPr>
            <a:picLocks noChangeAspect="1"/>
          </p:cNvPicPr>
          <p:nvPr/>
        </p:nvPicPr>
        <p:blipFill>
          <a:blip r:embed="rId3"/>
          <a:stretch>
            <a:fillRect/>
          </a:stretch>
        </p:blipFill>
        <p:spPr>
          <a:xfrm>
            <a:off x="700968" y="5289075"/>
            <a:ext cx="1646063" cy="853514"/>
          </a:xfrm>
          <a:prstGeom prst="rect">
            <a:avLst/>
          </a:prstGeom>
          <a:ln>
            <a:noFill/>
          </a:ln>
          <a:effectLst>
            <a:softEdge rad="112500"/>
          </a:effectLst>
        </p:spPr>
      </p:pic>
    </p:spTree>
    <p:extLst>
      <p:ext uri="{BB962C8B-B14F-4D97-AF65-F5344CB8AC3E}">
        <p14:creationId xmlns:p14="http://schemas.microsoft.com/office/powerpoint/2010/main" val="36752276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CE8D1B-EE92-46F2-ACA1-3FA7581DEDEA}"/>
              </a:ext>
            </a:extLst>
          </p:cNvPr>
          <p:cNvPicPr>
            <a:picLocks noGrp="1" noChangeAspect="1"/>
          </p:cNvPicPr>
          <p:nvPr>
            <p:ph idx="1"/>
          </p:nvPr>
        </p:nvPicPr>
        <p:blipFill>
          <a:blip r:embed="rId2"/>
          <a:stretch>
            <a:fillRect/>
          </a:stretch>
        </p:blipFill>
        <p:spPr>
          <a:xfrm>
            <a:off x="808309" y="702158"/>
            <a:ext cx="4055239" cy="2544547"/>
          </a:xfrm>
        </p:spPr>
      </p:pic>
      <p:sp>
        <p:nvSpPr>
          <p:cNvPr id="6" name="TextBox 5">
            <a:extLst>
              <a:ext uri="{FF2B5EF4-FFF2-40B4-BE49-F238E27FC236}">
                <a16:creationId xmlns:a16="http://schemas.microsoft.com/office/drawing/2014/main" id="{7E827D7A-C785-42C7-AFCD-7E74922AC1C4}"/>
              </a:ext>
            </a:extLst>
          </p:cNvPr>
          <p:cNvSpPr txBox="1"/>
          <p:nvPr/>
        </p:nvSpPr>
        <p:spPr>
          <a:xfrm>
            <a:off x="1842053" y="3288130"/>
            <a:ext cx="1232451" cy="646331"/>
          </a:xfrm>
          <a:prstGeom prst="rect">
            <a:avLst/>
          </a:prstGeom>
          <a:noFill/>
        </p:spPr>
        <p:txBody>
          <a:bodyPr wrap="square" rtlCol="1">
            <a:spAutoFit/>
          </a:bodyPr>
          <a:lstStyle/>
          <a:p>
            <a:r>
              <a:rPr lang="fr-FR" sz="3600" b="1" dirty="0"/>
              <a:t>PQ</a:t>
            </a:r>
            <a:endParaRPr lang="ar-DZ" sz="3600" b="1" dirty="0"/>
          </a:p>
        </p:txBody>
      </p:sp>
      <p:pic>
        <p:nvPicPr>
          <p:cNvPr id="8" name="Picture 7">
            <a:extLst>
              <a:ext uri="{FF2B5EF4-FFF2-40B4-BE49-F238E27FC236}">
                <a16:creationId xmlns:a16="http://schemas.microsoft.com/office/drawing/2014/main" id="{BB1F79A6-B27D-4F78-879B-4F5DBBCCC8E6}"/>
              </a:ext>
            </a:extLst>
          </p:cNvPr>
          <p:cNvPicPr>
            <a:picLocks noChangeAspect="1"/>
          </p:cNvPicPr>
          <p:nvPr/>
        </p:nvPicPr>
        <p:blipFill>
          <a:blip r:embed="rId3"/>
          <a:stretch>
            <a:fillRect/>
          </a:stretch>
        </p:blipFill>
        <p:spPr>
          <a:xfrm>
            <a:off x="5189055" y="702158"/>
            <a:ext cx="2762249" cy="2659308"/>
          </a:xfrm>
          <a:prstGeom prst="rect">
            <a:avLst/>
          </a:prstGeom>
        </p:spPr>
      </p:pic>
      <p:sp>
        <p:nvSpPr>
          <p:cNvPr id="9" name="TextBox 8">
            <a:extLst>
              <a:ext uri="{FF2B5EF4-FFF2-40B4-BE49-F238E27FC236}">
                <a16:creationId xmlns:a16="http://schemas.microsoft.com/office/drawing/2014/main" id="{52CEAE7B-4B4C-49FA-A4DF-2D159E9EBD7A}"/>
              </a:ext>
            </a:extLst>
          </p:cNvPr>
          <p:cNvSpPr txBox="1"/>
          <p:nvPr/>
        </p:nvSpPr>
        <p:spPr>
          <a:xfrm>
            <a:off x="6221896" y="3234137"/>
            <a:ext cx="1232451" cy="646331"/>
          </a:xfrm>
          <a:prstGeom prst="rect">
            <a:avLst/>
          </a:prstGeom>
          <a:noFill/>
        </p:spPr>
        <p:txBody>
          <a:bodyPr wrap="square" rtlCol="1">
            <a:spAutoFit/>
          </a:bodyPr>
          <a:lstStyle/>
          <a:p>
            <a:r>
              <a:rPr lang="fr-FR" sz="3600" b="1" dirty="0"/>
              <a:t>PC</a:t>
            </a:r>
            <a:endParaRPr lang="ar-DZ" sz="3600" b="1" dirty="0"/>
          </a:p>
        </p:txBody>
      </p:sp>
      <p:pic>
        <p:nvPicPr>
          <p:cNvPr id="11" name="Picture 10">
            <a:extLst>
              <a:ext uri="{FF2B5EF4-FFF2-40B4-BE49-F238E27FC236}">
                <a16:creationId xmlns:a16="http://schemas.microsoft.com/office/drawing/2014/main" id="{FF94628F-351F-4058-A426-7C282B3AA1F7}"/>
              </a:ext>
            </a:extLst>
          </p:cNvPr>
          <p:cNvPicPr>
            <a:picLocks noChangeAspect="1"/>
          </p:cNvPicPr>
          <p:nvPr/>
        </p:nvPicPr>
        <p:blipFill>
          <a:blip r:embed="rId4"/>
          <a:stretch>
            <a:fillRect/>
          </a:stretch>
        </p:blipFill>
        <p:spPr>
          <a:xfrm>
            <a:off x="8058357" y="823873"/>
            <a:ext cx="3041335" cy="2529532"/>
          </a:xfrm>
          <a:prstGeom prst="rect">
            <a:avLst/>
          </a:prstGeom>
        </p:spPr>
      </p:pic>
      <p:sp>
        <p:nvSpPr>
          <p:cNvPr id="12" name="TextBox 11">
            <a:extLst>
              <a:ext uri="{FF2B5EF4-FFF2-40B4-BE49-F238E27FC236}">
                <a16:creationId xmlns:a16="http://schemas.microsoft.com/office/drawing/2014/main" id="{1D6D8F17-62C5-4774-BE34-CE43E41B8C83}"/>
              </a:ext>
            </a:extLst>
          </p:cNvPr>
          <p:cNvSpPr txBox="1"/>
          <p:nvPr/>
        </p:nvSpPr>
        <p:spPr>
          <a:xfrm>
            <a:off x="9448800" y="3213052"/>
            <a:ext cx="1232451" cy="646331"/>
          </a:xfrm>
          <a:prstGeom prst="rect">
            <a:avLst/>
          </a:prstGeom>
          <a:noFill/>
        </p:spPr>
        <p:txBody>
          <a:bodyPr wrap="square" rtlCol="1">
            <a:spAutoFit/>
          </a:bodyPr>
          <a:lstStyle/>
          <a:p>
            <a:r>
              <a:rPr lang="fr-FR" sz="3600" b="1" dirty="0"/>
              <a:t>Fd</a:t>
            </a:r>
            <a:endParaRPr lang="ar-DZ" sz="3600" b="1" dirty="0"/>
          </a:p>
        </p:txBody>
      </p:sp>
      <p:pic>
        <p:nvPicPr>
          <p:cNvPr id="13" name="Picture 12">
            <a:extLst>
              <a:ext uri="{FF2B5EF4-FFF2-40B4-BE49-F238E27FC236}">
                <a16:creationId xmlns:a16="http://schemas.microsoft.com/office/drawing/2014/main" id="{5FB17A8B-0AAF-4E00-B936-8E3A227EFCE4}"/>
              </a:ext>
            </a:extLst>
          </p:cNvPr>
          <p:cNvPicPr>
            <a:picLocks noChangeAspect="1"/>
          </p:cNvPicPr>
          <p:nvPr/>
        </p:nvPicPr>
        <p:blipFill>
          <a:blip r:embed="rId5"/>
          <a:stretch>
            <a:fillRect/>
          </a:stretch>
        </p:blipFill>
        <p:spPr>
          <a:xfrm>
            <a:off x="3184907" y="3568803"/>
            <a:ext cx="2762249" cy="2594490"/>
          </a:xfrm>
          <a:prstGeom prst="rect">
            <a:avLst/>
          </a:prstGeom>
        </p:spPr>
      </p:pic>
      <p:sp>
        <p:nvSpPr>
          <p:cNvPr id="14" name="TextBox 13">
            <a:extLst>
              <a:ext uri="{FF2B5EF4-FFF2-40B4-BE49-F238E27FC236}">
                <a16:creationId xmlns:a16="http://schemas.microsoft.com/office/drawing/2014/main" id="{8A9BD063-BBA9-4510-A04F-A8577F991924}"/>
              </a:ext>
            </a:extLst>
          </p:cNvPr>
          <p:cNvSpPr txBox="1"/>
          <p:nvPr/>
        </p:nvSpPr>
        <p:spPr>
          <a:xfrm>
            <a:off x="1537253" y="4542882"/>
            <a:ext cx="1989140" cy="646331"/>
          </a:xfrm>
          <a:prstGeom prst="rect">
            <a:avLst/>
          </a:prstGeom>
          <a:noFill/>
        </p:spPr>
        <p:txBody>
          <a:bodyPr wrap="square" rtlCol="1">
            <a:spAutoFit/>
          </a:bodyPr>
          <a:lstStyle/>
          <a:p>
            <a:r>
              <a:rPr lang="fr-FR" sz="3600" b="1" dirty="0" err="1"/>
              <a:t>Cyt</a:t>
            </a:r>
            <a:r>
              <a:rPr lang="fr-FR" sz="3600" b="1" dirty="0"/>
              <a:t> b6/f</a:t>
            </a:r>
            <a:endParaRPr lang="ar-DZ" sz="3600" b="1" dirty="0"/>
          </a:p>
        </p:txBody>
      </p:sp>
      <p:pic>
        <p:nvPicPr>
          <p:cNvPr id="16" name="Picture 15">
            <a:extLst>
              <a:ext uri="{FF2B5EF4-FFF2-40B4-BE49-F238E27FC236}">
                <a16:creationId xmlns:a16="http://schemas.microsoft.com/office/drawing/2014/main" id="{28735314-AA02-4BC9-8ADF-6CF74AEF2845}"/>
              </a:ext>
            </a:extLst>
          </p:cNvPr>
          <p:cNvPicPr>
            <a:picLocks noChangeAspect="1"/>
          </p:cNvPicPr>
          <p:nvPr/>
        </p:nvPicPr>
        <p:blipFill>
          <a:blip r:embed="rId6"/>
          <a:stretch>
            <a:fillRect/>
          </a:stretch>
        </p:blipFill>
        <p:spPr>
          <a:xfrm>
            <a:off x="6600901" y="3997316"/>
            <a:ext cx="2762249" cy="2144510"/>
          </a:xfrm>
          <a:prstGeom prst="rect">
            <a:avLst/>
          </a:prstGeom>
        </p:spPr>
      </p:pic>
      <p:sp>
        <p:nvSpPr>
          <p:cNvPr id="17" name="TextBox 16">
            <a:extLst>
              <a:ext uri="{FF2B5EF4-FFF2-40B4-BE49-F238E27FC236}">
                <a16:creationId xmlns:a16="http://schemas.microsoft.com/office/drawing/2014/main" id="{87CAB36B-7A79-4CCC-A1E7-24631605BFD1}"/>
              </a:ext>
            </a:extLst>
          </p:cNvPr>
          <p:cNvSpPr txBox="1"/>
          <p:nvPr/>
        </p:nvSpPr>
        <p:spPr>
          <a:xfrm>
            <a:off x="9389654" y="4867034"/>
            <a:ext cx="1989140" cy="646331"/>
          </a:xfrm>
          <a:prstGeom prst="rect">
            <a:avLst/>
          </a:prstGeom>
          <a:noFill/>
        </p:spPr>
        <p:txBody>
          <a:bodyPr wrap="square" rtlCol="1">
            <a:spAutoFit/>
          </a:bodyPr>
          <a:lstStyle/>
          <a:p>
            <a:r>
              <a:rPr lang="fr-FR" sz="3600" b="1" dirty="0"/>
              <a:t>FNR</a:t>
            </a:r>
            <a:endParaRPr lang="ar-DZ" sz="3600" b="1" dirty="0"/>
          </a:p>
        </p:txBody>
      </p:sp>
    </p:spTree>
    <p:extLst>
      <p:ext uri="{BB962C8B-B14F-4D97-AF65-F5344CB8AC3E}">
        <p14:creationId xmlns:p14="http://schemas.microsoft.com/office/powerpoint/2010/main" val="1246348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D14B3-E1BE-4B26-9884-46FB66D2A531}"/>
              </a:ext>
            </a:extLst>
          </p:cNvPr>
          <p:cNvPicPr>
            <a:picLocks noChangeAspect="1"/>
          </p:cNvPicPr>
          <p:nvPr/>
        </p:nvPicPr>
        <p:blipFill>
          <a:blip r:embed="rId2"/>
          <a:stretch>
            <a:fillRect/>
          </a:stretch>
        </p:blipFill>
        <p:spPr>
          <a:xfrm>
            <a:off x="3260035" y="593035"/>
            <a:ext cx="5031477" cy="5031477"/>
          </a:xfrm>
          <a:prstGeom prst="rect">
            <a:avLst/>
          </a:prstGeom>
        </p:spPr>
      </p:pic>
    </p:spTree>
    <p:extLst>
      <p:ext uri="{BB962C8B-B14F-4D97-AF65-F5344CB8AC3E}">
        <p14:creationId xmlns:p14="http://schemas.microsoft.com/office/powerpoint/2010/main" val="2660626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5478-9F5B-4445-8928-D5AEBE2E5184}"/>
              </a:ext>
            </a:extLst>
          </p:cNvPr>
          <p:cNvSpPr>
            <a:spLocks noGrp="1"/>
          </p:cNvSpPr>
          <p:nvPr>
            <p:ph type="title"/>
          </p:nvPr>
        </p:nvSpPr>
        <p:spPr>
          <a:xfrm>
            <a:off x="1295402" y="705101"/>
            <a:ext cx="9601196" cy="555120"/>
          </a:xfrm>
        </p:spPr>
        <p:txBody>
          <a:bodyPr>
            <a:normAutofit fontScale="90000"/>
          </a:bodyPr>
          <a:lstStyle/>
          <a:p>
            <a:r>
              <a:rPr lang="fr-FR" dirty="0"/>
              <a:t>ATP Synthase</a:t>
            </a:r>
            <a:endParaRPr lang="ar-DZ" dirty="0"/>
          </a:p>
        </p:txBody>
      </p:sp>
      <p:pic>
        <p:nvPicPr>
          <p:cNvPr id="4" name="Content Placeholder 3">
            <a:extLst>
              <a:ext uri="{FF2B5EF4-FFF2-40B4-BE49-F238E27FC236}">
                <a16:creationId xmlns:a16="http://schemas.microsoft.com/office/drawing/2014/main" id="{27925162-751A-404F-9A05-1783E0F7FF12}"/>
              </a:ext>
            </a:extLst>
          </p:cNvPr>
          <p:cNvPicPr>
            <a:picLocks noGrp="1" noChangeAspect="1"/>
          </p:cNvPicPr>
          <p:nvPr>
            <p:ph idx="1"/>
          </p:nvPr>
        </p:nvPicPr>
        <p:blipFill>
          <a:blip r:embed="rId2"/>
          <a:stretch>
            <a:fillRect/>
          </a:stretch>
        </p:blipFill>
        <p:spPr>
          <a:xfrm>
            <a:off x="3511827" y="1171207"/>
            <a:ext cx="4936434" cy="5122713"/>
          </a:xfrm>
          <a:prstGeom prst="rect">
            <a:avLst/>
          </a:prstGeom>
        </p:spPr>
      </p:pic>
    </p:spTree>
    <p:extLst>
      <p:ext uri="{BB962C8B-B14F-4D97-AF65-F5344CB8AC3E}">
        <p14:creationId xmlns:p14="http://schemas.microsoft.com/office/powerpoint/2010/main" val="38839358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1C082-069B-46DB-BB7B-B9FD5E33D80C}"/>
              </a:ext>
            </a:extLst>
          </p:cNvPr>
          <p:cNvSpPr>
            <a:spLocks noGrp="1"/>
          </p:cNvSpPr>
          <p:nvPr>
            <p:ph type="title"/>
          </p:nvPr>
        </p:nvSpPr>
        <p:spPr>
          <a:xfrm>
            <a:off x="2146012" y="552497"/>
            <a:ext cx="9601196" cy="651934"/>
          </a:xfrm>
        </p:spPr>
        <p:txBody>
          <a:bodyPr>
            <a:normAutofit fontScale="90000"/>
          </a:bodyPr>
          <a:lstStyle/>
          <a:p>
            <a:r>
              <a:rPr lang="fr-FR" dirty="0"/>
              <a:t>ATP Synthase</a:t>
            </a:r>
            <a:endParaRPr lang="ar-DZ" dirty="0"/>
          </a:p>
        </p:txBody>
      </p:sp>
      <p:pic>
        <p:nvPicPr>
          <p:cNvPr id="6" name="Picture 5">
            <a:extLst>
              <a:ext uri="{FF2B5EF4-FFF2-40B4-BE49-F238E27FC236}">
                <a16:creationId xmlns:a16="http://schemas.microsoft.com/office/drawing/2014/main" id="{EBE06A70-FD9F-4E73-B4F5-8C978FC8A50E}"/>
              </a:ext>
            </a:extLst>
          </p:cNvPr>
          <p:cNvPicPr>
            <a:picLocks noChangeAspect="1"/>
          </p:cNvPicPr>
          <p:nvPr/>
        </p:nvPicPr>
        <p:blipFill>
          <a:blip r:embed="rId2"/>
          <a:stretch>
            <a:fillRect/>
          </a:stretch>
        </p:blipFill>
        <p:spPr>
          <a:xfrm>
            <a:off x="5844208" y="1202142"/>
            <a:ext cx="3306417" cy="4925184"/>
          </a:xfrm>
          <a:prstGeom prst="rect">
            <a:avLst/>
          </a:prstGeom>
        </p:spPr>
      </p:pic>
      <p:pic>
        <p:nvPicPr>
          <p:cNvPr id="9" name="Picture 8">
            <a:extLst>
              <a:ext uri="{FF2B5EF4-FFF2-40B4-BE49-F238E27FC236}">
                <a16:creationId xmlns:a16="http://schemas.microsoft.com/office/drawing/2014/main" id="{8CCF2244-9A62-471A-B2B3-45B4925D293A}"/>
              </a:ext>
            </a:extLst>
          </p:cNvPr>
          <p:cNvPicPr>
            <a:picLocks noChangeAspect="1"/>
          </p:cNvPicPr>
          <p:nvPr/>
        </p:nvPicPr>
        <p:blipFill>
          <a:blip r:embed="rId3"/>
          <a:stretch>
            <a:fillRect/>
          </a:stretch>
        </p:blipFill>
        <p:spPr>
          <a:xfrm>
            <a:off x="568575" y="552497"/>
            <a:ext cx="4460091" cy="5572539"/>
          </a:xfrm>
          <a:prstGeom prst="rect">
            <a:avLst/>
          </a:prstGeom>
        </p:spPr>
      </p:pic>
    </p:spTree>
    <p:extLst>
      <p:ext uri="{BB962C8B-B14F-4D97-AF65-F5344CB8AC3E}">
        <p14:creationId xmlns:p14="http://schemas.microsoft.com/office/powerpoint/2010/main" val="2640479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719B-0FFC-4053-BD4E-6479FAD0D54B}"/>
              </a:ext>
            </a:extLst>
          </p:cNvPr>
          <p:cNvSpPr>
            <a:spLocks noGrp="1"/>
          </p:cNvSpPr>
          <p:nvPr>
            <p:ph type="title"/>
          </p:nvPr>
        </p:nvSpPr>
        <p:spPr>
          <a:xfrm>
            <a:off x="1176132" y="611071"/>
            <a:ext cx="9601196" cy="502111"/>
          </a:xfrm>
        </p:spPr>
        <p:txBody>
          <a:bodyPr>
            <a:normAutofit fontScale="90000"/>
          </a:bodyPr>
          <a:lstStyle/>
          <a:p>
            <a:r>
              <a:rPr lang="ar-DZ" dirty="0"/>
              <a:t>تفاعلات المرحلة الكيموضوئية </a:t>
            </a:r>
          </a:p>
        </p:txBody>
      </p:sp>
      <p:pic>
        <p:nvPicPr>
          <p:cNvPr id="7" name="Content Placeholder 6">
            <a:extLst>
              <a:ext uri="{FF2B5EF4-FFF2-40B4-BE49-F238E27FC236}">
                <a16:creationId xmlns:a16="http://schemas.microsoft.com/office/drawing/2014/main" id="{50D3553B-C751-4BA7-B189-E3F6B5ABD786}"/>
              </a:ext>
            </a:extLst>
          </p:cNvPr>
          <p:cNvPicPr>
            <a:picLocks noGrp="1" noChangeAspect="1"/>
          </p:cNvPicPr>
          <p:nvPr>
            <p:ph idx="1"/>
          </p:nvPr>
        </p:nvPicPr>
        <p:blipFill>
          <a:blip r:embed="rId2"/>
          <a:stretch>
            <a:fillRect/>
          </a:stretch>
        </p:blipFill>
        <p:spPr>
          <a:xfrm>
            <a:off x="1498582" y="1113182"/>
            <a:ext cx="9278746" cy="4902938"/>
          </a:xfrm>
          <a:prstGeom prst="rect">
            <a:avLst/>
          </a:prstGeom>
        </p:spPr>
      </p:pic>
    </p:spTree>
    <p:extLst>
      <p:ext uri="{BB962C8B-B14F-4D97-AF65-F5344CB8AC3E}">
        <p14:creationId xmlns:p14="http://schemas.microsoft.com/office/powerpoint/2010/main" val="2586706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D1EEE-8929-42B6-80EC-292292F94953}"/>
              </a:ext>
            </a:extLst>
          </p:cNvPr>
          <p:cNvSpPr>
            <a:spLocks noGrp="1"/>
          </p:cNvSpPr>
          <p:nvPr>
            <p:ph type="title"/>
          </p:nvPr>
        </p:nvSpPr>
        <p:spPr>
          <a:xfrm>
            <a:off x="1162880" y="611806"/>
            <a:ext cx="9601196" cy="740651"/>
          </a:xfrm>
        </p:spPr>
        <p:txBody>
          <a:bodyPr>
            <a:normAutofit fontScale="90000"/>
          </a:bodyPr>
          <a:lstStyle/>
          <a:p>
            <a:r>
              <a:rPr lang="ar-DZ" dirty="0"/>
              <a:t>تفاعلات المرحلة الكيموضوئية </a:t>
            </a:r>
          </a:p>
        </p:txBody>
      </p:sp>
      <p:pic>
        <p:nvPicPr>
          <p:cNvPr id="6" name="Picture 5">
            <a:extLst>
              <a:ext uri="{FF2B5EF4-FFF2-40B4-BE49-F238E27FC236}">
                <a16:creationId xmlns:a16="http://schemas.microsoft.com/office/drawing/2014/main" id="{EBF8A34E-475F-4BDB-BD23-411AE93BD290}"/>
              </a:ext>
            </a:extLst>
          </p:cNvPr>
          <p:cNvPicPr>
            <a:picLocks noChangeAspect="1"/>
          </p:cNvPicPr>
          <p:nvPr/>
        </p:nvPicPr>
        <p:blipFill>
          <a:blip r:embed="rId2"/>
          <a:stretch>
            <a:fillRect/>
          </a:stretch>
        </p:blipFill>
        <p:spPr>
          <a:xfrm>
            <a:off x="1268377" y="1800552"/>
            <a:ext cx="9867279" cy="2303154"/>
          </a:xfrm>
          <a:prstGeom prst="rect">
            <a:avLst/>
          </a:prstGeom>
        </p:spPr>
      </p:pic>
      <p:sp>
        <p:nvSpPr>
          <p:cNvPr id="7" name="TextBox 6">
            <a:extLst>
              <a:ext uri="{FF2B5EF4-FFF2-40B4-BE49-F238E27FC236}">
                <a16:creationId xmlns:a16="http://schemas.microsoft.com/office/drawing/2014/main" id="{20BA26D0-DDCE-4AAA-B602-DE6C99DC8E90}"/>
              </a:ext>
            </a:extLst>
          </p:cNvPr>
          <p:cNvSpPr txBox="1"/>
          <p:nvPr/>
        </p:nvSpPr>
        <p:spPr>
          <a:xfrm>
            <a:off x="8693426" y="4492487"/>
            <a:ext cx="2266123" cy="523220"/>
          </a:xfrm>
          <a:prstGeom prst="rect">
            <a:avLst/>
          </a:prstGeom>
          <a:noFill/>
        </p:spPr>
        <p:txBody>
          <a:bodyPr wrap="square" rtlCol="1">
            <a:spAutoFit/>
          </a:bodyPr>
          <a:lstStyle/>
          <a:p>
            <a:r>
              <a:rPr lang="ar-DZ" sz="2800" b="1" dirty="0"/>
              <a:t>1. تفاعل أكسدة </a:t>
            </a:r>
          </a:p>
        </p:txBody>
      </p:sp>
      <p:sp>
        <p:nvSpPr>
          <p:cNvPr id="9" name="TextBox 8">
            <a:extLst>
              <a:ext uri="{FF2B5EF4-FFF2-40B4-BE49-F238E27FC236}">
                <a16:creationId xmlns:a16="http://schemas.microsoft.com/office/drawing/2014/main" id="{31E1D5E4-02A1-4705-92A8-E64E6A09887D}"/>
              </a:ext>
            </a:extLst>
          </p:cNvPr>
          <p:cNvSpPr txBox="1"/>
          <p:nvPr/>
        </p:nvSpPr>
        <p:spPr>
          <a:xfrm>
            <a:off x="8693425" y="5002214"/>
            <a:ext cx="2266123" cy="523220"/>
          </a:xfrm>
          <a:prstGeom prst="rect">
            <a:avLst/>
          </a:prstGeom>
          <a:noFill/>
        </p:spPr>
        <p:txBody>
          <a:bodyPr wrap="square" rtlCol="1">
            <a:spAutoFit/>
          </a:bodyPr>
          <a:lstStyle/>
          <a:p>
            <a:r>
              <a:rPr lang="ar-DZ" sz="2800" b="1" dirty="0"/>
              <a:t>1. تفاعل ارجاع</a:t>
            </a:r>
          </a:p>
        </p:txBody>
      </p:sp>
    </p:spTree>
    <p:extLst>
      <p:ext uri="{BB962C8B-B14F-4D97-AF65-F5344CB8AC3E}">
        <p14:creationId xmlns:p14="http://schemas.microsoft.com/office/powerpoint/2010/main" val="183222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2C784B-757E-4C6E-802B-46CF772AE881}"/>
              </a:ext>
            </a:extLst>
          </p:cNvPr>
          <p:cNvSpPr>
            <a:spLocks noGrp="1"/>
          </p:cNvSpPr>
          <p:nvPr>
            <p:ph idx="1"/>
          </p:nvPr>
        </p:nvSpPr>
        <p:spPr>
          <a:xfrm>
            <a:off x="800101" y="825646"/>
            <a:ext cx="10591797" cy="1246442"/>
          </a:xfrm>
        </p:spPr>
        <p:txBody>
          <a:bodyPr>
            <a:noAutofit/>
          </a:bodyPr>
          <a:lstStyle/>
          <a:p>
            <a:r>
              <a:rPr lang="ar-DZ" sz="3200" b="1" dirty="0"/>
              <a:t>امتصاص النظام الضوئي الثاني  للفوتونات الضوئية      تهيج الأصبغة الهوائية    انتقال الطاقة وفقا لظاهرة الرنين إلى الاصبغة المجاورة وصولا إلى  أصبغة مركز التفاعل أين تفقد جزئتين اليخضور أ الكتروناتها </a:t>
            </a:r>
          </a:p>
        </p:txBody>
      </p:sp>
      <p:pic>
        <p:nvPicPr>
          <p:cNvPr id="4" name="Picture 3">
            <a:extLst>
              <a:ext uri="{FF2B5EF4-FFF2-40B4-BE49-F238E27FC236}">
                <a16:creationId xmlns:a16="http://schemas.microsoft.com/office/drawing/2014/main" id="{0553DAD2-C608-40B5-88DE-78A59547E154}"/>
              </a:ext>
            </a:extLst>
          </p:cNvPr>
          <p:cNvPicPr>
            <a:picLocks noChangeAspect="1"/>
          </p:cNvPicPr>
          <p:nvPr/>
        </p:nvPicPr>
        <p:blipFill>
          <a:blip r:embed="rId2"/>
          <a:stretch>
            <a:fillRect/>
          </a:stretch>
        </p:blipFill>
        <p:spPr>
          <a:xfrm>
            <a:off x="937593" y="2700512"/>
            <a:ext cx="4081670" cy="2805075"/>
          </a:xfrm>
          <a:prstGeom prst="rect">
            <a:avLst/>
          </a:prstGeom>
        </p:spPr>
      </p:pic>
      <p:sp>
        <p:nvSpPr>
          <p:cNvPr id="5" name="TextBox 4">
            <a:extLst>
              <a:ext uri="{FF2B5EF4-FFF2-40B4-BE49-F238E27FC236}">
                <a16:creationId xmlns:a16="http://schemas.microsoft.com/office/drawing/2014/main" id="{4BB0C1A3-6559-4211-8754-DEFE33B132D1}"/>
              </a:ext>
            </a:extLst>
          </p:cNvPr>
          <p:cNvSpPr txBox="1"/>
          <p:nvPr/>
        </p:nvSpPr>
        <p:spPr>
          <a:xfrm>
            <a:off x="4465983" y="2577238"/>
            <a:ext cx="6788424" cy="1077218"/>
          </a:xfrm>
          <a:prstGeom prst="rect">
            <a:avLst/>
          </a:prstGeom>
          <a:noFill/>
        </p:spPr>
        <p:txBody>
          <a:bodyPr wrap="square" rtlCol="1">
            <a:spAutoFit/>
          </a:bodyPr>
          <a:lstStyle/>
          <a:p>
            <a:r>
              <a:rPr lang="fr-FR" sz="3200" b="1" dirty="0"/>
              <a:t>2P680          2P680*          2P680</a:t>
            </a:r>
            <a:r>
              <a:rPr lang="fr-FR" sz="3200" b="1" baseline="30000" dirty="0"/>
              <a:t>+</a:t>
            </a:r>
            <a:r>
              <a:rPr lang="fr-FR" sz="3200" b="1" dirty="0"/>
              <a:t>+ 2 ℮−</a:t>
            </a:r>
            <a:endParaRPr lang="ar-DZ" sz="3200" b="1" dirty="0"/>
          </a:p>
        </p:txBody>
      </p:sp>
      <p:cxnSp>
        <p:nvCxnSpPr>
          <p:cNvPr id="8" name="Straight Arrow Connector 7">
            <a:extLst>
              <a:ext uri="{FF2B5EF4-FFF2-40B4-BE49-F238E27FC236}">
                <a16:creationId xmlns:a16="http://schemas.microsoft.com/office/drawing/2014/main" id="{9C5D9E3B-BE5B-4303-8E8E-6CFC29CD5F15}"/>
              </a:ext>
            </a:extLst>
          </p:cNvPr>
          <p:cNvCxnSpPr/>
          <p:nvPr/>
        </p:nvCxnSpPr>
        <p:spPr>
          <a:xfrm>
            <a:off x="5632172" y="2856374"/>
            <a:ext cx="927653"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cxnSp>
        <p:nvCxnSpPr>
          <p:cNvPr id="9" name="Straight Arrow Connector 8">
            <a:extLst>
              <a:ext uri="{FF2B5EF4-FFF2-40B4-BE49-F238E27FC236}">
                <a16:creationId xmlns:a16="http://schemas.microsoft.com/office/drawing/2014/main" id="{AA63965A-CC1C-4D9C-B56F-5C4215A21146}"/>
              </a:ext>
            </a:extLst>
          </p:cNvPr>
          <p:cNvCxnSpPr/>
          <p:nvPr/>
        </p:nvCxnSpPr>
        <p:spPr>
          <a:xfrm>
            <a:off x="7860195" y="2869625"/>
            <a:ext cx="927653"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
        <p:nvSpPr>
          <p:cNvPr id="10" name="TextBox 9">
            <a:extLst>
              <a:ext uri="{FF2B5EF4-FFF2-40B4-BE49-F238E27FC236}">
                <a16:creationId xmlns:a16="http://schemas.microsoft.com/office/drawing/2014/main" id="{1402C04D-67A3-439A-B9CF-46450C6200F4}"/>
              </a:ext>
            </a:extLst>
          </p:cNvPr>
          <p:cNvSpPr txBox="1"/>
          <p:nvPr/>
        </p:nvSpPr>
        <p:spPr>
          <a:xfrm>
            <a:off x="4929809" y="4041412"/>
            <a:ext cx="6904382" cy="584775"/>
          </a:xfrm>
          <a:prstGeom prst="rect">
            <a:avLst/>
          </a:prstGeom>
          <a:noFill/>
        </p:spPr>
        <p:txBody>
          <a:bodyPr wrap="square" rtlCol="1">
            <a:spAutoFit/>
          </a:bodyPr>
          <a:lstStyle/>
          <a:p>
            <a:r>
              <a:rPr lang="fr-FR" sz="3200" b="1" dirty="0"/>
              <a:t>4P680          4P680*          4P680</a:t>
            </a:r>
            <a:r>
              <a:rPr lang="fr-FR" sz="3200" b="1" baseline="30000" dirty="0"/>
              <a:t>+</a:t>
            </a:r>
            <a:r>
              <a:rPr lang="fr-FR" sz="3200" b="1" dirty="0"/>
              <a:t>+ 4 ℮−</a:t>
            </a:r>
            <a:endParaRPr lang="ar-DZ" sz="3200" b="1" dirty="0"/>
          </a:p>
        </p:txBody>
      </p:sp>
      <p:cxnSp>
        <p:nvCxnSpPr>
          <p:cNvPr id="11" name="Straight Arrow Connector 10">
            <a:extLst>
              <a:ext uri="{FF2B5EF4-FFF2-40B4-BE49-F238E27FC236}">
                <a16:creationId xmlns:a16="http://schemas.microsoft.com/office/drawing/2014/main" id="{501C0F86-33A7-4ADD-A2CA-6A41B6441802}"/>
              </a:ext>
            </a:extLst>
          </p:cNvPr>
          <p:cNvCxnSpPr/>
          <p:nvPr/>
        </p:nvCxnSpPr>
        <p:spPr>
          <a:xfrm>
            <a:off x="8305800" y="4354207"/>
            <a:ext cx="927653"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cxnSp>
        <p:nvCxnSpPr>
          <p:cNvPr id="12" name="Straight Arrow Connector 11">
            <a:extLst>
              <a:ext uri="{FF2B5EF4-FFF2-40B4-BE49-F238E27FC236}">
                <a16:creationId xmlns:a16="http://schemas.microsoft.com/office/drawing/2014/main" id="{7453B93A-4CE1-474F-8BEF-2431F2902A9A}"/>
              </a:ext>
            </a:extLst>
          </p:cNvPr>
          <p:cNvCxnSpPr/>
          <p:nvPr/>
        </p:nvCxnSpPr>
        <p:spPr>
          <a:xfrm>
            <a:off x="6095998" y="4354207"/>
            <a:ext cx="927653"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46705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07980C4-5B7D-4599-A2A0-C9FA9DF707A9}"/>
              </a:ext>
            </a:extLst>
          </p:cNvPr>
          <p:cNvPicPr>
            <a:picLocks noGrp="1" noChangeAspect="1"/>
          </p:cNvPicPr>
          <p:nvPr>
            <p:ph idx="1"/>
          </p:nvPr>
        </p:nvPicPr>
        <p:blipFill>
          <a:blip r:embed="rId2"/>
          <a:stretch>
            <a:fillRect/>
          </a:stretch>
        </p:blipFill>
        <p:spPr>
          <a:xfrm>
            <a:off x="2504662" y="741861"/>
            <a:ext cx="5040242" cy="5584051"/>
          </a:xfrm>
          <a:prstGeom prst="rect">
            <a:avLst/>
          </a:prstGeom>
        </p:spPr>
      </p:pic>
    </p:spTree>
    <p:extLst>
      <p:ext uri="{BB962C8B-B14F-4D97-AF65-F5344CB8AC3E}">
        <p14:creationId xmlns:p14="http://schemas.microsoft.com/office/powerpoint/2010/main" val="3169120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9371CC-351D-40A0-A0AD-04E3A3F8057D}"/>
              </a:ext>
            </a:extLst>
          </p:cNvPr>
          <p:cNvPicPr>
            <a:picLocks noChangeAspect="1"/>
          </p:cNvPicPr>
          <p:nvPr/>
        </p:nvPicPr>
        <p:blipFill rotWithShape="1">
          <a:blip r:embed="rId2"/>
          <a:srcRect b="12352"/>
          <a:stretch/>
        </p:blipFill>
        <p:spPr>
          <a:xfrm>
            <a:off x="1851586" y="553540"/>
            <a:ext cx="8834507" cy="5714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62731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009F-4172-4D01-86F9-B99646A1BA1E}"/>
              </a:ext>
            </a:extLst>
          </p:cNvPr>
          <p:cNvSpPr>
            <a:spLocks noGrp="1"/>
          </p:cNvSpPr>
          <p:nvPr>
            <p:ph type="title"/>
          </p:nvPr>
        </p:nvSpPr>
        <p:spPr>
          <a:xfrm>
            <a:off x="795130" y="679909"/>
            <a:ext cx="10601739" cy="1303867"/>
          </a:xfrm>
        </p:spPr>
        <p:txBody>
          <a:bodyPr>
            <a:normAutofit/>
          </a:bodyPr>
          <a:lstStyle/>
          <a:p>
            <a:r>
              <a:rPr lang="ar-DZ" sz="3600" b="1" dirty="0"/>
              <a:t>يسترجع </a:t>
            </a:r>
            <a:r>
              <a:rPr lang="fr-FR" sz="3600" b="1" dirty="0"/>
              <a:t>P680 </a:t>
            </a:r>
            <a:r>
              <a:rPr lang="ar-DZ" sz="3600" b="1" dirty="0"/>
              <a:t>الكتروناته من الماء بتدخل معقد انتاج الاكسجين </a:t>
            </a:r>
            <a:r>
              <a:rPr lang="fr-FR" sz="3600" b="1" dirty="0"/>
              <a:t>OEC</a:t>
            </a:r>
            <a:endParaRPr lang="ar-DZ" sz="3600" b="1" dirty="0"/>
          </a:p>
        </p:txBody>
      </p:sp>
      <p:pic>
        <p:nvPicPr>
          <p:cNvPr id="6" name="Picture 5">
            <a:extLst>
              <a:ext uri="{FF2B5EF4-FFF2-40B4-BE49-F238E27FC236}">
                <a16:creationId xmlns:a16="http://schemas.microsoft.com/office/drawing/2014/main" id="{ABAA18C6-11AF-4612-8C72-007E9627175E}"/>
              </a:ext>
            </a:extLst>
          </p:cNvPr>
          <p:cNvPicPr>
            <a:picLocks noChangeAspect="1"/>
          </p:cNvPicPr>
          <p:nvPr/>
        </p:nvPicPr>
        <p:blipFill>
          <a:blip r:embed="rId2"/>
          <a:stretch>
            <a:fillRect/>
          </a:stretch>
        </p:blipFill>
        <p:spPr>
          <a:xfrm>
            <a:off x="674413" y="2239617"/>
            <a:ext cx="5551298" cy="3667733"/>
          </a:xfrm>
          <a:prstGeom prst="rect">
            <a:avLst/>
          </a:prstGeom>
        </p:spPr>
      </p:pic>
      <p:pic>
        <p:nvPicPr>
          <p:cNvPr id="7" name="Picture 6">
            <a:extLst>
              <a:ext uri="{FF2B5EF4-FFF2-40B4-BE49-F238E27FC236}">
                <a16:creationId xmlns:a16="http://schemas.microsoft.com/office/drawing/2014/main" id="{4BE02FB3-B89A-47B8-86FD-1E8D7D244538}"/>
              </a:ext>
            </a:extLst>
          </p:cNvPr>
          <p:cNvPicPr>
            <a:picLocks noChangeAspect="1"/>
          </p:cNvPicPr>
          <p:nvPr/>
        </p:nvPicPr>
        <p:blipFill>
          <a:blip r:embed="rId3"/>
          <a:stretch>
            <a:fillRect/>
          </a:stretch>
        </p:blipFill>
        <p:spPr>
          <a:xfrm>
            <a:off x="6225711" y="2239617"/>
            <a:ext cx="4971430" cy="3667733"/>
          </a:xfrm>
          <a:prstGeom prst="rect">
            <a:avLst/>
          </a:prstGeom>
        </p:spPr>
      </p:pic>
    </p:spTree>
    <p:extLst>
      <p:ext uri="{BB962C8B-B14F-4D97-AF65-F5344CB8AC3E}">
        <p14:creationId xmlns:p14="http://schemas.microsoft.com/office/powerpoint/2010/main" val="1800975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6FE89D-781A-4E00-B29A-F232E67B9347}"/>
              </a:ext>
            </a:extLst>
          </p:cNvPr>
          <p:cNvSpPr>
            <a:spLocks noGrp="1"/>
          </p:cNvSpPr>
          <p:nvPr>
            <p:ph idx="1"/>
          </p:nvPr>
        </p:nvSpPr>
        <p:spPr>
          <a:xfrm>
            <a:off x="185530" y="337928"/>
            <a:ext cx="11519450" cy="3318936"/>
          </a:xfrm>
        </p:spPr>
        <p:txBody>
          <a:bodyPr>
            <a:noAutofit/>
          </a:bodyPr>
          <a:lstStyle/>
          <a:p>
            <a:r>
              <a:rPr lang="ar-DZ" sz="2800" dirty="0"/>
              <a:t> امتصاص  الطاقة الضوئية من قبل الصبغات اليخضورية </a:t>
            </a:r>
          </a:p>
          <a:p>
            <a:r>
              <a:rPr lang="ar-DZ" sz="2800" dirty="0"/>
              <a:t>تحويل الطاقة الضوئية إلى طاقة كيميائية (في الروابط الكيميائية) في المركب الكيميائي الغني بالطاقة و هو أدينوزين ثلاثي الفوسفات </a:t>
            </a:r>
            <a:r>
              <a:rPr lang="fr-FR" sz="2800" dirty="0" err="1"/>
              <a:t>Adenosine</a:t>
            </a:r>
            <a:r>
              <a:rPr lang="fr-FR" sz="2800" dirty="0"/>
              <a:t> triphosphate  </a:t>
            </a:r>
            <a:r>
              <a:rPr lang="fr-FR" sz="2800" b="1" dirty="0">
                <a:solidFill>
                  <a:srgbClr val="FF0000"/>
                </a:solidFill>
              </a:rPr>
              <a:t>(ATP) </a:t>
            </a:r>
            <a:r>
              <a:rPr lang="ar-DZ" sz="2800" dirty="0"/>
              <a:t>، </a:t>
            </a:r>
            <a:r>
              <a:rPr lang="fr-FR" sz="2800" dirty="0"/>
              <a:t>	</a:t>
            </a:r>
            <a:r>
              <a:rPr lang="ar-DZ" sz="2800" dirty="0"/>
              <a:t>قوة اختزالية في صورة المرافق الانزيمي المختزل نيكوتين أميد ادنين داي نيكليوتيد فوسفات </a:t>
            </a:r>
            <a:r>
              <a:rPr lang="fr-FR" sz="2800" dirty="0"/>
              <a:t>Nicotinamide </a:t>
            </a:r>
            <a:r>
              <a:rPr lang="fr-FR" sz="2800" dirty="0" err="1"/>
              <a:t>adenine</a:t>
            </a:r>
            <a:r>
              <a:rPr lang="fr-FR" sz="2800" dirty="0"/>
              <a:t> </a:t>
            </a:r>
            <a:r>
              <a:rPr lang="fr-FR" sz="2800" dirty="0" err="1"/>
              <a:t>dinucleotide</a:t>
            </a:r>
            <a:r>
              <a:rPr lang="fr-FR" sz="2800" dirty="0"/>
              <a:t> phosphate </a:t>
            </a:r>
            <a:r>
              <a:rPr lang="fr-FR" sz="2800" b="1" dirty="0">
                <a:solidFill>
                  <a:srgbClr val="FF0000"/>
                </a:solidFill>
              </a:rPr>
              <a:t>NADPH</a:t>
            </a:r>
            <a:r>
              <a:rPr lang="fr-FR" sz="2800" b="1" baseline="30000" dirty="0">
                <a:solidFill>
                  <a:srgbClr val="FF0000"/>
                </a:solidFill>
              </a:rPr>
              <a:t>+</a:t>
            </a:r>
            <a:r>
              <a:rPr lang="fr-FR" sz="2800" b="1" dirty="0">
                <a:solidFill>
                  <a:srgbClr val="FF0000"/>
                </a:solidFill>
              </a:rPr>
              <a:t>+H</a:t>
            </a:r>
            <a:r>
              <a:rPr lang="fr-FR" sz="2800" b="1" baseline="30000" dirty="0">
                <a:solidFill>
                  <a:srgbClr val="FF0000"/>
                </a:solidFill>
              </a:rPr>
              <a:t>+</a:t>
            </a:r>
            <a:endParaRPr lang="ar-DZ" sz="2800" b="1" baseline="30000" dirty="0">
              <a:solidFill>
                <a:srgbClr val="FF0000"/>
              </a:solidFill>
            </a:endParaRPr>
          </a:p>
          <a:p>
            <a:r>
              <a:rPr lang="ar-DZ" sz="2800" dirty="0"/>
              <a:t>و هذان المركبان يقودان التفاعلات  المؤدية إلى تحويل ثاني أكسيد الكربون إلى المواد الكربوهيدراتية و التي تمثل مصدرا للطاقة في الخلية و تشكل المواد الخام لتخليق البروتين و الدهون و المركبات النباتية الأخرى </a:t>
            </a:r>
            <a:endParaRPr lang="fr-FR" sz="2800" dirty="0"/>
          </a:p>
          <a:p>
            <a:endParaRPr lang="ar-DZ" sz="2800" dirty="0"/>
          </a:p>
        </p:txBody>
      </p:sp>
      <p:sp>
        <p:nvSpPr>
          <p:cNvPr id="4" name="عنصر نائب للمحتوى 2">
            <a:extLst>
              <a:ext uri="{FF2B5EF4-FFF2-40B4-BE49-F238E27FC236}">
                <a16:creationId xmlns:a16="http://schemas.microsoft.com/office/drawing/2014/main" id="{7AA88AE3-060B-4EC3-80BF-08597106F3F2}"/>
              </a:ext>
            </a:extLst>
          </p:cNvPr>
          <p:cNvSpPr txBox="1">
            <a:spLocks/>
          </p:cNvSpPr>
          <p:nvPr/>
        </p:nvSpPr>
        <p:spPr>
          <a:xfrm>
            <a:off x="808383" y="4611551"/>
            <a:ext cx="10681251" cy="1563964"/>
          </a:xfrm>
          <a:prstGeom prst="rect">
            <a:avLst/>
          </a:prstGeom>
        </p:spPr>
        <p:txBody>
          <a:bodyPr vert="horz" lIns="91440" tIns="45720" rIns="91440" bIns="45720" rtlCol="0" anchor="t">
            <a:normAutofit fontScale="92500"/>
          </a:bodyPr>
          <a:lst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just">
              <a:lnSpc>
                <a:spcPct val="150000"/>
              </a:lnSpc>
              <a:tabLst>
                <a:tab pos="885825" algn="l"/>
              </a:tabLst>
            </a:pPr>
            <a:r>
              <a:rPr lang="ar-DZ" b="1" dirty="0">
                <a:solidFill>
                  <a:srgbClr val="000000"/>
                </a:solidFill>
                <a:latin typeface="DroidArabicKufi-Regular"/>
              </a:rPr>
              <a:t>وفق المعادلة الآتية: </a:t>
            </a:r>
            <a:r>
              <a:rPr lang="fr-FR" b="1" dirty="0">
                <a:solidFill>
                  <a:srgbClr val="000000"/>
                </a:solidFill>
                <a:latin typeface="DroidArabicKufi-Regular"/>
              </a:rPr>
              <a:t>6CO2+12H2O + E     C6H12O6 + 6O2+6H20</a:t>
            </a:r>
            <a:br>
              <a:rPr lang="ar-DZ" b="1" dirty="0">
                <a:solidFill>
                  <a:srgbClr val="000000"/>
                </a:solidFill>
              </a:rPr>
            </a:br>
            <a:r>
              <a:rPr lang="en-AU" b="1" dirty="0">
                <a:solidFill>
                  <a:srgbClr val="000000"/>
                </a:solidFill>
                <a:latin typeface="Simplified Arabic"/>
              </a:rPr>
              <a:t>nCO</a:t>
            </a:r>
            <a:r>
              <a:rPr lang="en-AU" b="1" baseline="-25000" dirty="0">
                <a:solidFill>
                  <a:srgbClr val="000000"/>
                </a:solidFill>
                <a:latin typeface="Simplified Arabic"/>
              </a:rPr>
              <a:t>2</a:t>
            </a:r>
            <a:r>
              <a:rPr lang="en-AU" b="1" dirty="0">
                <a:solidFill>
                  <a:srgbClr val="000000"/>
                </a:solidFill>
                <a:latin typeface="Simplified Arabic"/>
              </a:rPr>
              <a:t>+2nH</a:t>
            </a:r>
            <a:r>
              <a:rPr lang="en-AU" b="1" baseline="-25000" dirty="0">
                <a:solidFill>
                  <a:srgbClr val="000000"/>
                </a:solidFill>
                <a:latin typeface="Simplified Arabic"/>
              </a:rPr>
              <a:t>2</a:t>
            </a:r>
            <a:r>
              <a:rPr lang="en-AU" b="1" dirty="0">
                <a:solidFill>
                  <a:srgbClr val="000000"/>
                </a:solidFill>
                <a:latin typeface="Simplified Arabic"/>
              </a:rPr>
              <a:t>O+E                      n(CH</a:t>
            </a:r>
            <a:r>
              <a:rPr lang="en-AU" b="1" baseline="-25000" dirty="0">
                <a:solidFill>
                  <a:srgbClr val="000000"/>
                </a:solidFill>
                <a:latin typeface="Simplified Arabic"/>
              </a:rPr>
              <a:t>2</a:t>
            </a:r>
            <a:r>
              <a:rPr lang="en-AU" b="1" dirty="0">
                <a:solidFill>
                  <a:srgbClr val="000000"/>
                </a:solidFill>
                <a:latin typeface="Simplified Arabic"/>
              </a:rPr>
              <a:t>O)+nO</a:t>
            </a:r>
            <a:r>
              <a:rPr lang="en-AU" b="1" baseline="-25000" dirty="0">
                <a:solidFill>
                  <a:srgbClr val="000000"/>
                </a:solidFill>
                <a:latin typeface="Simplified Arabic"/>
              </a:rPr>
              <a:t>2</a:t>
            </a:r>
            <a:r>
              <a:rPr lang="en-AU" b="1" dirty="0">
                <a:solidFill>
                  <a:srgbClr val="000000"/>
                </a:solidFill>
                <a:latin typeface="Simplified Arabic"/>
              </a:rPr>
              <a:t>+nH</a:t>
            </a:r>
            <a:r>
              <a:rPr lang="en-AU" b="1" baseline="-25000" dirty="0">
                <a:solidFill>
                  <a:srgbClr val="000000"/>
                </a:solidFill>
                <a:latin typeface="Simplified Arabic"/>
              </a:rPr>
              <a:t>2</a:t>
            </a:r>
            <a:r>
              <a:rPr lang="en-AU" b="1" dirty="0">
                <a:solidFill>
                  <a:srgbClr val="000000"/>
                </a:solidFill>
                <a:latin typeface="Simplified Arabic"/>
              </a:rPr>
              <a:t>0</a:t>
            </a:r>
            <a:br>
              <a:rPr lang="ar-DZ" b="1" dirty="0">
                <a:solidFill>
                  <a:srgbClr val="000000"/>
                </a:solidFill>
              </a:rPr>
            </a:br>
            <a:endParaRPr lang="fr-FR" b="1" dirty="0">
              <a:solidFill>
                <a:srgbClr val="000000"/>
              </a:solidFill>
            </a:endParaRPr>
          </a:p>
        </p:txBody>
      </p:sp>
      <p:cxnSp>
        <p:nvCxnSpPr>
          <p:cNvPr id="6" name="Straight Arrow Connector 5">
            <a:extLst>
              <a:ext uri="{FF2B5EF4-FFF2-40B4-BE49-F238E27FC236}">
                <a16:creationId xmlns:a16="http://schemas.microsoft.com/office/drawing/2014/main" id="{ABEE1A7F-786B-4D7C-93BD-F6867879939B}"/>
              </a:ext>
            </a:extLst>
          </p:cNvPr>
          <p:cNvCxnSpPr/>
          <p:nvPr/>
        </p:nvCxnSpPr>
        <p:spPr>
          <a:xfrm>
            <a:off x="3160643" y="5459895"/>
            <a:ext cx="54864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4411FC53-D5D4-476C-A121-EAB4DCF622B0}"/>
              </a:ext>
            </a:extLst>
          </p:cNvPr>
          <p:cNvCxnSpPr>
            <a:cxnSpLocks/>
          </p:cNvCxnSpPr>
          <p:nvPr/>
        </p:nvCxnSpPr>
        <p:spPr>
          <a:xfrm>
            <a:off x="3511826" y="4949688"/>
            <a:ext cx="153725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58117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2A1809-7001-4CB9-91E7-0063B9237969}"/>
              </a:ext>
            </a:extLst>
          </p:cNvPr>
          <p:cNvPicPr>
            <a:picLocks noChangeAspect="1"/>
          </p:cNvPicPr>
          <p:nvPr/>
        </p:nvPicPr>
        <p:blipFill>
          <a:blip r:embed="rId2"/>
          <a:stretch>
            <a:fillRect/>
          </a:stretch>
        </p:blipFill>
        <p:spPr>
          <a:xfrm>
            <a:off x="2488099" y="1769193"/>
            <a:ext cx="6586536" cy="3319614"/>
          </a:xfrm>
          <a:prstGeom prst="rect">
            <a:avLst/>
          </a:prstGeom>
        </p:spPr>
      </p:pic>
    </p:spTree>
    <p:extLst>
      <p:ext uri="{BB962C8B-B14F-4D97-AF65-F5344CB8AC3E}">
        <p14:creationId xmlns:p14="http://schemas.microsoft.com/office/powerpoint/2010/main" val="2994393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7B1F4A-5567-455B-96FD-6435C91C533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8673" y="930965"/>
            <a:ext cx="10892053" cy="4996070"/>
          </a:xfrm>
        </p:spPr>
      </p:pic>
    </p:spTree>
    <p:extLst>
      <p:ext uri="{BB962C8B-B14F-4D97-AF65-F5344CB8AC3E}">
        <p14:creationId xmlns:p14="http://schemas.microsoft.com/office/powerpoint/2010/main" val="29464821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009F-4172-4D01-86F9-B99646A1BA1E}"/>
              </a:ext>
            </a:extLst>
          </p:cNvPr>
          <p:cNvSpPr>
            <a:spLocks noGrp="1"/>
          </p:cNvSpPr>
          <p:nvPr>
            <p:ph type="title"/>
          </p:nvPr>
        </p:nvSpPr>
        <p:spPr>
          <a:xfrm>
            <a:off x="795130" y="697946"/>
            <a:ext cx="10601739" cy="568372"/>
          </a:xfrm>
        </p:spPr>
        <p:txBody>
          <a:bodyPr>
            <a:normAutofit fontScale="90000"/>
          </a:bodyPr>
          <a:lstStyle/>
          <a:p>
            <a:r>
              <a:rPr lang="ar-DZ" dirty="0"/>
              <a:t>ماهو مصير الكترونات </a:t>
            </a:r>
            <a:r>
              <a:rPr lang="fr-FR" dirty="0"/>
              <a:t>P680 </a:t>
            </a:r>
            <a:r>
              <a:rPr lang="ar-DZ" dirty="0"/>
              <a:t>؟ </a:t>
            </a:r>
          </a:p>
        </p:txBody>
      </p:sp>
      <p:pic>
        <p:nvPicPr>
          <p:cNvPr id="6" name="Picture 5">
            <a:extLst>
              <a:ext uri="{FF2B5EF4-FFF2-40B4-BE49-F238E27FC236}">
                <a16:creationId xmlns:a16="http://schemas.microsoft.com/office/drawing/2014/main" id="{1E1FA1F3-6D8D-4C1E-A338-EFFD6DED49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1051" y="2426620"/>
            <a:ext cx="10865818" cy="1708059"/>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4049AEA7-0553-4A1D-973C-AD63292EE29F}"/>
              </a:ext>
            </a:extLst>
          </p:cNvPr>
          <p:cNvSpPr txBox="1">
            <a:spLocks/>
          </p:cNvSpPr>
          <p:nvPr/>
        </p:nvSpPr>
        <p:spPr>
          <a:xfrm>
            <a:off x="907773" y="4574207"/>
            <a:ext cx="10601739" cy="568372"/>
          </a:xfrm>
          <a:prstGeom prst="rect">
            <a:avLst/>
          </a:prstGeom>
          <a:effectLst/>
        </p:spPr>
        <p:txBody>
          <a:bodyPr vert="horz" lIns="91440" tIns="45720" rIns="91440" bIns="45720" rtlCol="0" anchor="ctr">
            <a:noAutofit/>
          </a:bodyPr>
          <a:lst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ar-DZ" sz="3200" b="1" dirty="0"/>
              <a:t>أول مستقبل للالكترونات المفقودة من قبل جزيئتي اليخضور للـ</a:t>
            </a:r>
            <a:r>
              <a:rPr lang="fr-FR" sz="3200" b="1" dirty="0"/>
              <a:t>P680</a:t>
            </a:r>
            <a:r>
              <a:rPr lang="ar-DZ" sz="3200" b="1" dirty="0"/>
              <a:t> هو مركب الفيوفيتين يليه الكينون </a:t>
            </a:r>
          </a:p>
        </p:txBody>
      </p:sp>
      <p:cxnSp>
        <p:nvCxnSpPr>
          <p:cNvPr id="3" name="Straight Connector 2">
            <a:extLst>
              <a:ext uri="{FF2B5EF4-FFF2-40B4-BE49-F238E27FC236}">
                <a16:creationId xmlns:a16="http://schemas.microsoft.com/office/drawing/2014/main" id="{E198A6B1-E88E-488C-8C38-47084FA978C6}"/>
              </a:ext>
            </a:extLst>
          </p:cNvPr>
          <p:cNvCxnSpPr/>
          <p:nvPr/>
        </p:nvCxnSpPr>
        <p:spPr>
          <a:xfrm>
            <a:off x="5188226" y="2517913"/>
            <a:ext cx="1828800" cy="1828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539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1F446C-1B08-4428-A33E-FBDAAB803BF1}"/>
              </a:ext>
            </a:extLst>
          </p:cNvPr>
          <p:cNvPicPr>
            <a:picLocks noChangeAspect="1"/>
          </p:cNvPicPr>
          <p:nvPr/>
        </p:nvPicPr>
        <p:blipFill>
          <a:blip r:embed="rId2"/>
          <a:stretch>
            <a:fillRect/>
          </a:stretch>
        </p:blipFill>
        <p:spPr>
          <a:xfrm>
            <a:off x="2319130" y="115441"/>
            <a:ext cx="7685324" cy="6742559"/>
          </a:xfrm>
          <a:prstGeom prst="rect">
            <a:avLst/>
          </a:prstGeom>
        </p:spPr>
      </p:pic>
    </p:spTree>
    <p:extLst>
      <p:ext uri="{BB962C8B-B14F-4D97-AF65-F5344CB8AC3E}">
        <p14:creationId xmlns:p14="http://schemas.microsoft.com/office/powerpoint/2010/main" val="20761053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DBB12E-C485-4E02-9A9E-97987CD3FCB1}"/>
              </a:ext>
            </a:extLst>
          </p:cNvPr>
          <p:cNvSpPr>
            <a:spLocks noGrp="1"/>
          </p:cNvSpPr>
          <p:nvPr>
            <p:ph idx="1"/>
          </p:nvPr>
        </p:nvSpPr>
        <p:spPr>
          <a:xfrm>
            <a:off x="742122" y="767888"/>
            <a:ext cx="10363200" cy="597086"/>
          </a:xfrm>
        </p:spPr>
        <p:txBody>
          <a:bodyPr/>
          <a:lstStyle/>
          <a:p>
            <a:pPr algn="l" rtl="0"/>
            <a:r>
              <a:rPr lang="pt-BR" b="1" i="0" dirty="0">
                <a:solidFill>
                  <a:srgbClr val="202122"/>
                </a:solidFill>
                <a:effectLst/>
                <a:latin typeface="Arial" panose="020B0604020202020204" pitchFamily="34" charset="0"/>
              </a:rPr>
              <a:t>H</a:t>
            </a:r>
            <a:r>
              <a:rPr lang="pt-BR" b="1" i="0" baseline="-25000" dirty="0">
                <a:solidFill>
                  <a:srgbClr val="202122"/>
                </a:solidFill>
                <a:effectLst/>
                <a:latin typeface="Arial" panose="020B0604020202020204" pitchFamily="34" charset="0"/>
              </a:rPr>
              <a:t>2</a:t>
            </a:r>
            <a:r>
              <a:rPr lang="pt-BR" b="1" i="0" dirty="0">
                <a:solidFill>
                  <a:srgbClr val="202122"/>
                </a:solidFill>
                <a:effectLst/>
                <a:latin typeface="Arial" panose="020B0604020202020204" pitchFamily="34" charset="0"/>
              </a:rPr>
              <a:t>O</a:t>
            </a:r>
            <a:r>
              <a:rPr lang="pt-BR" b="0" i="0" dirty="0">
                <a:solidFill>
                  <a:srgbClr val="202122"/>
                </a:solidFill>
                <a:effectLst/>
                <a:latin typeface="Arial" panose="020B0604020202020204" pitchFamily="34" charset="0"/>
              </a:rPr>
              <a:t> → </a:t>
            </a:r>
            <a:r>
              <a:rPr lang="pt-BR" b="1" i="0" dirty="0">
                <a:solidFill>
                  <a:srgbClr val="202122"/>
                </a:solidFill>
                <a:effectLst/>
                <a:latin typeface="Arial" panose="020B0604020202020204" pitchFamily="34" charset="0"/>
              </a:rPr>
              <a:t>P680</a:t>
            </a:r>
            <a:r>
              <a:rPr lang="pt-BR" b="0" i="0" dirty="0">
                <a:solidFill>
                  <a:srgbClr val="202122"/>
                </a:solidFill>
                <a:effectLst/>
                <a:latin typeface="Arial" panose="020B0604020202020204" pitchFamily="34" charset="0"/>
              </a:rPr>
              <a:t> → </a:t>
            </a:r>
            <a:r>
              <a:rPr lang="pt-BR" b="1" i="0" dirty="0">
                <a:solidFill>
                  <a:srgbClr val="202122"/>
                </a:solidFill>
                <a:effectLst/>
                <a:latin typeface="Arial" panose="020B0604020202020204" pitchFamily="34" charset="0"/>
              </a:rPr>
              <a:t>P680</a:t>
            </a:r>
            <a:r>
              <a:rPr lang="pt-BR" b="1" i="0" baseline="30000" dirty="0">
                <a:solidFill>
                  <a:srgbClr val="202122"/>
                </a:solidFill>
                <a:effectLst/>
                <a:latin typeface="Arial" panose="020B0604020202020204" pitchFamily="34" charset="0"/>
              </a:rPr>
              <a:t>*</a:t>
            </a:r>
            <a:r>
              <a:rPr lang="pt-BR" b="0" i="0" dirty="0">
                <a:solidFill>
                  <a:srgbClr val="202122"/>
                </a:solidFill>
                <a:effectLst/>
                <a:latin typeface="Arial" panose="020B0604020202020204" pitchFamily="34" charset="0"/>
              </a:rPr>
              <a:t> → </a:t>
            </a:r>
            <a:r>
              <a:rPr lang="pt-BR" b="1" i="0" dirty="0">
                <a:solidFill>
                  <a:srgbClr val="202122"/>
                </a:solidFill>
                <a:effectLst/>
                <a:latin typeface="Arial" panose="020B0604020202020204" pitchFamily="34" charset="0"/>
              </a:rPr>
              <a:t>plastoquinone</a:t>
            </a:r>
            <a:endParaRPr lang="ar-DZ" dirty="0"/>
          </a:p>
        </p:txBody>
      </p:sp>
      <p:pic>
        <p:nvPicPr>
          <p:cNvPr id="5" name="Picture 4">
            <a:extLst>
              <a:ext uri="{FF2B5EF4-FFF2-40B4-BE49-F238E27FC236}">
                <a16:creationId xmlns:a16="http://schemas.microsoft.com/office/drawing/2014/main" id="{0ED0A9B9-0C63-4F41-A4D7-9BD65D6F83AC}"/>
              </a:ext>
            </a:extLst>
          </p:cNvPr>
          <p:cNvPicPr>
            <a:picLocks noChangeAspect="1"/>
          </p:cNvPicPr>
          <p:nvPr/>
        </p:nvPicPr>
        <p:blipFill>
          <a:blip r:embed="rId2"/>
          <a:stretch>
            <a:fillRect/>
          </a:stretch>
        </p:blipFill>
        <p:spPr>
          <a:xfrm>
            <a:off x="742122" y="1465331"/>
            <a:ext cx="6600825" cy="1924050"/>
          </a:xfrm>
          <a:prstGeom prst="rect">
            <a:avLst/>
          </a:prstGeom>
        </p:spPr>
      </p:pic>
      <p:sp>
        <p:nvSpPr>
          <p:cNvPr id="6" name="TextBox 5">
            <a:extLst>
              <a:ext uri="{FF2B5EF4-FFF2-40B4-BE49-F238E27FC236}">
                <a16:creationId xmlns:a16="http://schemas.microsoft.com/office/drawing/2014/main" id="{23B930A4-40AB-41F4-9E9F-960E545F6B10}"/>
              </a:ext>
            </a:extLst>
          </p:cNvPr>
          <p:cNvSpPr txBox="1"/>
          <p:nvPr/>
        </p:nvSpPr>
        <p:spPr>
          <a:xfrm>
            <a:off x="1179443" y="3429000"/>
            <a:ext cx="4744279" cy="584775"/>
          </a:xfrm>
          <a:prstGeom prst="rect">
            <a:avLst/>
          </a:prstGeom>
          <a:noFill/>
        </p:spPr>
        <p:txBody>
          <a:bodyPr wrap="square" rtlCol="1">
            <a:spAutoFit/>
          </a:bodyPr>
          <a:lstStyle/>
          <a:p>
            <a:r>
              <a:rPr lang="fr-FR" sz="3200" b="1" dirty="0"/>
              <a:t>PQ+ 2 ℮−+2H+ = PQH2</a:t>
            </a:r>
            <a:endParaRPr lang="ar-DZ" sz="3200" b="1" dirty="0"/>
          </a:p>
        </p:txBody>
      </p:sp>
      <p:pic>
        <p:nvPicPr>
          <p:cNvPr id="7" name="Picture 6">
            <a:extLst>
              <a:ext uri="{FF2B5EF4-FFF2-40B4-BE49-F238E27FC236}">
                <a16:creationId xmlns:a16="http://schemas.microsoft.com/office/drawing/2014/main" id="{F0DCC10D-E003-4A87-A8E5-343BFEEF514C}"/>
              </a:ext>
            </a:extLst>
          </p:cNvPr>
          <p:cNvPicPr>
            <a:picLocks noChangeAspect="1"/>
          </p:cNvPicPr>
          <p:nvPr/>
        </p:nvPicPr>
        <p:blipFill>
          <a:blip r:embed="rId3"/>
          <a:stretch>
            <a:fillRect/>
          </a:stretch>
        </p:blipFill>
        <p:spPr>
          <a:xfrm>
            <a:off x="6452612" y="3468620"/>
            <a:ext cx="4811738" cy="2541812"/>
          </a:xfrm>
          <a:prstGeom prst="rect">
            <a:avLst/>
          </a:prstGeom>
        </p:spPr>
      </p:pic>
    </p:spTree>
    <p:extLst>
      <p:ext uri="{BB962C8B-B14F-4D97-AF65-F5344CB8AC3E}">
        <p14:creationId xmlns:p14="http://schemas.microsoft.com/office/powerpoint/2010/main" val="2394535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009F-4172-4D01-86F9-B99646A1BA1E}"/>
              </a:ext>
            </a:extLst>
          </p:cNvPr>
          <p:cNvSpPr>
            <a:spLocks noGrp="1"/>
          </p:cNvSpPr>
          <p:nvPr>
            <p:ph type="title"/>
          </p:nvPr>
        </p:nvSpPr>
        <p:spPr>
          <a:xfrm>
            <a:off x="795130" y="697946"/>
            <a:ext cx="10601739" cy="568372"/>
          </a:xfrm>
        </p:spPr>
        <p:txBody>
          <a:bodyPr>
            <a:normAutofit fontScale="90000"/>
          </a:bodyPr>
          <a:lstStyle/>
          <a:p>
            <a:r>
              <a:rPr lang="ar-DZ" dirty="0"/>
              <a:t>المعقد الانزيمي السيتوكروم </a:t>
            </a:r>
            <a:r>
              <a:rPr lang="fr-FR" dirty="0" err="1"/>
              <a:t>Cyt</a:t>
            </a:r>
            <a:r>
              <a:rPr lang="fr-FR" dirty="0"/>
              <a:t> b6/f</a:t>
            </a:r>
            <a:endParaRPr lang="ar-DZ" dirty="0"/>
          </a:p>
        </p:txBody>
      </p:sp>
      <p:pic>
        <p:nvPicPr>
          <p:cNvPr id="6" name="Picture 5">
            <a:extLst>
              <a:ext uri="{FF2B5EF4-FFF2-40B4-BE49-F238E27FC236}">
                <a16:creationId xmlns:a16="http://schemas.microsoft.com/office/drawing/2014/main" id="{F9EFE351-BF85-47DC-819C-478BB98CC940}"/>
              </a:ext>
            </a:extLst>
          </p:cNvPr>
          <p:cNvPicPr>
            <a:picLocks noChangeAspect="1"/>
          </p:cNvPicPr>
          <p:nvPr/>
        </p:nvPicPr>
        <p:blipFill>
          <a:blip r:embed="rId2"/>
          <a:stretch>
            <a:fillRect/>
          </a:stretch>
        </p:blipFill>
        <p:spPr>
          <a:xfrm>
            <a:off x="1941354" y="386203"/>
            <a:ext cx="8083997" cy="5334462"/>
          </a:xfrm>
          <a:prstGeom prst="rect">
            <a:avLst/>
          </a:prstGeom>
        </p:spPr>
      </p:pic>
      <p:sp>
        <p:nvSpPr>
          <p:cNvPr id="8" name="TextBox 7">
            <a:extLst>
              <a:ext uri="{FF2B5EF4-FFF2-40B4-BE49-F238E27FC236}">
                <a16:creationId xmlns:a16="http://schemas.microsoft.com/office/drawing/2014/main" id="{6CEC0BD7-7DB7-4A25-85A4-4B99D5F1F974}"/>
              </a:ext>
            </a:extLst>
          </p:cNvPr>
          <p:cNvSpPr txBox="1"/>
          <p:nvPr/>
        </p:nvSpPr>
        <p:spPr>
          <a:xfrm>
            <a:off x="1431232" y="5575279"/>
            <a:ext cx="9104243" cy="584775"/>
          </a:xfrm>
          <a:prstGeom prst="rect">
            <a:avLst/>
          </a:prstGeom>
          <a:noFill/>
        </p:spPr>
        <p:txBody>
          <a:bodyPr wrap="square">
            <a:spAutoFit/>
          </a:bodyPr>
          <a:lstStyle/>
          <a:p>
            <a:r>
              <a:rPr lang="fr-FR" sz="3200" b="1" dirty="0"/>
              <a:t>H2O	→	</a:t>
            </a:r>
            <a:r>
              <a:rPr lang="fr-FR" sz="3200" b="1" dirty="0" err="1"/>
              <a:t>photosystem</a:t>
            </a:r>
            <a:r>
              <a:rPr lang="fr-FR" sz="3200" b="1" dirty="0"/>
              <a:t> II	→	PQ	→	</a:t>
            </a:r>
            <a:r>
              <a:rPr lang="fr-FR" sz="3200" b="1" dirty="0" err="1"/>
              <a:t>Cyt</a:t>
            </a:r>
            <a:r>
              <a:rPr lang="fr-FR" sz="3200" b="1" dirty="0"/>
              <a:t> b6f	→	Pc</a:t>
            </a:r>
            <a:endParaRPr lang="ar-DZ" sz="3200" b="1" dirty="0"/>
          </a:p>
        </p:txBody>
      </p:sp>
      <p:sp>
        <p:nvSpPr>
          <p:cNvPr id="9" name="Title 1">
            <a:extLst>
              <a:ext uri="{FF2B5EF4-FFF2-40B4-BE49-F238E27FC236}">
                <a16:creationId xmlns:a16="http://schemas.microsoft.com/office/drawing/2014/main" id="{C601CD62-0551-4E82-A8A4-667F6A95D40C}"/>
              </a:ext>
            </a:extLst>
          </p:cNvPr>
          <p:cNvSpPr txBox="1">
            <a:spLocks/>
          </p:cNvSpPr>
          <p:nvPr/>
        </p:nvSpPr>
        <p:spPr>
          <a:xfrm>
            <a:off x="258417" y="-36395"/>
            <a:ext cx="10601739" cy="568372"/>
          </a:xfrm>
          <a:prstGeom prst="rect">
            <a:avLst/>
          </a:prstGeom>
          <a:effectLst/>
        </p:spPr>
        <p:txBody>
          <a:bodyPr vert="horz" lIns="91440" tIns="45720" rIns="91440" bIns="45720" rtlCol="0" anchor="ctr">
            <a:normAutofit fontScale="82500" lnSpcReduction="20000"/>
          </a:bodyPr>
          <a:lst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ar-DZ" b="1">
                <a:solidFill>
                  <a:srgbClr val="FF0000"/>
                </a:solidFill>
              </a:rPr>
              <a:t>المعقد الانزيمي السيتوكروم </a:t>
            </a:r>
            <a:r>
              <a:rPr lang="fr-FR" b="1">
                <a:solidFill>
                  <a:srgbClr val="FF0000"/>
                </a:solidFill>
              </a:rPr>
              <a:t>Cyt b6/f</a:t>
            </a:r>
            <a:endParaRPr lang="ar-DZ" b="1" dirty="0">
              <a:solidFill>
                <a:srgbClr val="FF0000"/>
              </a:solidFill>
            </a:endParaRPr>
          </a:p>
        </p:txBody>
      </p:sp>
    </p:spTree>
    <p:extLst>
      <p:ext uri="{BB962C8B-B14F-4D97-AF65-F5344CB8AC3E}">
        <p14:creationId xmlns:p14="http://schemas.microsoft.com/office/powerpoint/2010/main" val="1118932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28641B-BF05-4C81-AF19-42DDB4D2B799}"/>
              </a:ext>
            </a:extLst>
          </p:cNvPr>
          <p:cNvPicPr>
            <a:picLocks noGrp="1" noChangeAspect="1"/>
          </p:cNvPicPr>
          <p:nvPr>
            <p:ph idx="1"/>
          </p:nvPr>
        </p:nvPicPr>
        <p:blipFill>
          <a:blip r:embed="rId2"/>
          <a:stretch>
            <a:fillRect/>
          </a:stretch>
        </p:blipFill>
        <p:spPr>
          <a:xfrm>
            <a:off x="2000263" y="1266318"/>
            <a:ext cx="7766588" cy="5267943"/>
          </a:xfrm>
          <a:prstGeom prst="rect">
            <a:avLst/>
          </a:prstGeom>
        </p:spPr>
      </p:pic>
      <p:sp>
        <p:nvSpPr>
          <p:cNvPr id="3" name="Title 1">
            <a:extLst>
              <a:ext uri="{FF2B5EF4-FFF2-40B4-BE49-F238E27FC236}">
                <a16:creationId xmlns:a16="http://schemas.microsoft.com/office/drawing/2014/main" id="{2BA94E09-9BB2-4C38-AE70-B4C51DC9C68A}"/>
              </a:ext>
            </a:extLst>
          </p:cNvPr>
          <p:cNvSpPr>
            <a:spLocks noGrp="1"/>
          </p:cNvSpPr>
          <p:nvPr>
            <p:ph type="title"/>
          </p:nvPr>
        </p:nvSpPr>
        <p:spPr>
          <a:xfrm>
            <a:off x="795130" y="697946"/>
            <a:ext cx="10601739" cy="568372"/>
          </a:xfrm>
        </p:spPr>
        <p:txBody>
          <a:bodyPr>
            <a:normAutofit fontScale="90000"/>
          </a:bodyPr>
          <a:lstStyle/>
          <a:p>
            <a:r>
              <a:rPr lang="ar-DZ" dirty="0">
                <a:solidFill>
                  <a:srgbClr val="FF0000"/>
                </a:solidFill>
              </a:rPr>
              <a:t>المعقد الانزيمي السيتوكروم </a:t>
            </a:r>
            <a:r>
              <a:rPr lang="fr-FR" dirty="0" err="1">
                <a:solidFill>
                  <a:srgbClr val="FF0000"/>
                </a:solidFill>
              </a:rPr>
              <a:t>Cyt</a:t>
            </a:r>
            <a:r>
              <a:rPr lang="fr-FR" dirty="0">
                <a:solidFill>
                  <a:srgbClr val="FF0000"/>
                </a:solidFill>
              </a:rPr>
              <a:t> b6/f</a:t>
            </a:r>
            <a:endParaRPr lang="ar-DZ" dirty="0">
              <a:solidFill>
                <a:srgbClr val="FF0000"/>
              </a:solidFill>
            </a:endParaRPr>
          </a:p>
        </p:txBody>
      </p:sp>
    </p:spTree>
    <p:extLst>
      <p:ext uri="{BB962C8B-B14F-4D97-AF65-F5344CB8AC3E}">
        <p14:creationId xmlns:p14="http://schemas.microsoft.com/office/powerpoint/2010/main" val="38530305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10239-3665-4737-9B43-AA8AA26FD9E3}"/>
              </a:ext>
            </a:extLst>
          </p:cNvPr>
          <p:cNvSpPr>
            <a:spLocks noGrp="1"/>
          </p:cNvSpPr>
          <p:nvPr>
            <p:ph idx="1"/>
          </p:nvPr>
        </p:nvSpPr>
        <p:spPr>
          <a:xfrm>
            <a:off x="1162879" y="2503924"/>
            <a:ext cx="9601196" cy="3318936"/>
          </a:xfrm>
        </p:spPr>
        <p:txBody>
          <a:bodyPr>
            <a:normAutofit/>
          </a:bodyPr>
          <a:lstStyle/>
          <a:p>
            <a:r>
              <a:rPr lang="ar-DZ" sz="4000" b="1" dirty="0"/>
              <a:t>يعمل السيتوكروم على اكسدة البلاستوكينول و ارجاع البلاستوسيانين و آناء ذلك يتم ضح  البروتونات من الحشوة إلى تجويف التيلاكويد مما يسبب في خلق فرق في التركيز </a:t>
            </a:r>
          </a:p>
        </p:txBody>
      </p:sp>
      <p:sp>
        <p:nvSpPr>
          <p:cNvPr id="4" name="Title 1">
            <a:extLst>
              <a:ext uri="{FF2B5EF4-FFF2-40B4-BE49-F238E27FC236}">
                <a16:creationId xmlns:a16="http://schemas.microsoft.com/office/drawing/2014/main" id="{C4F2EE50-BE45-4D30-A2AD-BADBFC590E01}"/>
              </a:ext>
            </a:extLst>
          </p:cNvPr>
          <p:cNvSpPr>
            <a:spLocks noGrp="1"/>
          </p:cNvSpPr>
          <p:nvPr>
            <p:ph type="title"/>
          </p:nvPr>
        </p:nvSpPr>
        <p:spPr>
          <a:xfrm>
            <a:off x="662607" y="1035140"/>
            <a:ext cx="10601739" cy="568372"/>
          </a:xfrm>
        </p:spPr>
        <p:txBody>
          <a:bodyPr>
            <a:normAutofit fontScale="90000"/>
          </a:bodyPr>
          <a:lstStyle/>
          <a:p>
            <a:r>
              <a:rPr lang="ar-DZ" b="1" dirty="0">
                <a:solidFill>
                  <a:srgbClr val="FF0000"/>
                </a:solidFill>
              </a:rPr>
              <a:t>المعقد الانزيمي السيتوكروم </a:t>
            </a:r>
            <a:r>
              <a:rPr lang="fr-FR" b="1" dirty="0" err="1">
                <a:solidFill>
                  <a:srgbClr val="FF0000"/>
                </a:solidFill>
              </a:rPr>
              <a:t>Cyt</a:t>
            </a:r>
            <a:r>
              <a:rPr lang="fr-FR" b="1" dirty="0">
                <a:solidFill>
                  <a:srgbClr val="FF0000"/>
                </a:solidFill>
              </a:rPr>
              <a:t> b6/f</a:t>
            </a:r>
            <a:endParaRPr lang="ar-DZ" b="1" dirty="0">
              <a:solidFill>
                <a:srgbClr val="FF0000"/>
              </a:solidFill>
            </a:endParaRPr>
          </a:p>
        </p:txBody>
      </p:sp>
    </p:spTree>
    <p:extLst>
      <p:ext uri="{BB962C8B-B14F-4D97-AF65-F5344CB8AC3E}">
        <p14:creationId xmlns:p14="http://schemas.microsoft.com/office/powerpoint/2010/main" val="3607661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009F-4172-4D01-86F9-B99646A1BA1E}"/>
              </a:ext>
            </a:extLst>
          </p:cNvPr>
          <p:cNvSpPr>
            <a:spLocks noGrp="1"/>
          </p:cNvSpPr>
          <p:nvPr>
            <p:ph type="title"/>
          </p:nvPr>
        </p:nvSpPr>
        <p:spPr>
          <a:xfrm>
            <a:off x="795130" y="697946"/>
            <a:ext cx="10601739" cy="568372"/>
          </a:xfrm>
        </p:spPr>
        <p:txBody>
          <a:bodyPr>
            <a:normAutofit fontScale="90000"/>
          </a:bodyPr>
          <a:lstStyle/>
          <a:p>
            <a:r>
              <a:rPr lang="ar-DZ" b="1" dirty="0">
                <a:solidFill>
                  <a:srgbClr val="FF0000"/>
                </a:solidFill>
              </a:rPr>
              <a:t>استرجاع </a:t>
            </a:r>
            <a:r>
              <a:rPr lang="fr-FR" b="1" dirty="0">
                <a:solidFill>
                  <a:srgbClr val="FF0000"/>
                </a:solidFill>
              </a:rPr>
              <a:t>p700 </a:t>
            </a:r>
            <a:r>
              <a:rPr lang="ar-DZ" b="1" dirty="0">
                <a:solidFill>
                  <a:srgbClr val="FF0000"/>
                </a:solidFill>
              </a:rPr>
              <a:t> لالكتروناته </a:t>
            </a:r>
          </a:p>
        </p:txBody>
      </p:sp>
      <p:sp>
        <p:nvSpPr>
          <p:cNvPr id="5" name="Content Placeholder 4">
            <a:extLst>
              <a:ext uri="{FF2B5EF4-FFF2-40B4-BE49-F238E27FC236}">
                <a16:creationId xmlns:a16="http://schemas.microsoft.com/office/drawing/2014/main" id="{E9DC6C96-B1FE-46DE-9BFB-BE1DE3BDA28C}"/>
              </a:ext>
            </a:extLst>
          </p:cNvPr>
          <p:cNvSpPr>
            <a:spLocks noGrp="1"/>
          </p:cNvSpPr>
          <p:nvPr>
            <p:ph idx="1"/>
          </p:nvPr>
        </p:nvSpPr>
        <p:spPr>
          <a:xfrm>
            <a:off x="667580" y="2440087"/>
            <a:ext cx="5170002" cy="746719"/>
          </a:xfrm>
        </p:spPr>
        <p:txBody>
          <a:bodyPr>
            <a:noAutofit/>
          </a:bodyPr>
          <a:lstStyle/>
          <a:p>
            <a:r>
              <a:rPr lang="fr-FR" sz="2800" b="1" dirty="0"/>
              <a:t>Cu</a:t>
            </a:r>
            <a:r>
              <a:rPr lang="fr-FR" sz="2800" b="1" baseline="30000" dirty="0"/>
              <a:t>2+</a:t>
            </a:r>
            <a:r>
              <a:rPr lang="fr-FR" sz="2800" b="1" dirty="0"/>
              <a:t>Pc + e</a:t>
            </a:r>
            <a:r>
              <a:rPr lang="fr-FR" sz="2800" b="1" baseline="30000" dirty="0"/>
              <a:t>−</a:t>
            </a:r>
            <a:r>
              <a:rPr lang="fr-FR" sz="2800" b="1" dirty="0"/>
              <a:t> → </a:t>
            </a:r>
            <a:r>
              <a:rPr lang="fr-FR" sz="2800" b="1" dirty="0" err="1"/>
              <a:t>Cu</a:t>
            </a:r>
            <a:r>
              <a:rPr lang="fr-FR" sz="2800" b="1" baseline="30000" dirty="0" err="1"/>
              <a:t>+</a:t>
            </a:r>
            <a:r>
              <a:rPr lang="fr-FR" sz="2800" b="1" dirty="0" err="1"/>
              <a:t>Pc</a:t>
            </a:r>
            <a:endParaRPr lang="fr-FR" sz="2800" b="1" dirty="0"/>
          </a:p>
        </p:txBody>
      </p:sp>
      <p:sp>
        <p:nvSpPr>
          <p:cNvPr id="8" name="TextBox 7">
            <a:extLst>
              <a:ext uri="{FF2B5EF4-FFF2-40B4-BE49-F238E27FC236}">
                <a16:creationId xmlns:a16="http://schemas.microsoft.com/office/drawing/2014/main" id="{177184B6-A93C-4F58-AF00-22EFA70E3BD5}"/>
              </a:ext>
            </a:extLst>
          </p:cNvPr>
          <p:cNvSpPr txBox="1"/>
          <p:nvPr/>
        </p:nvSpPr>
        <p:spPr>
          <a:xfrm>
            <a:off x="795131" y="1588459"/>
            <a:ext cx="10412898" cy="646331"/>
          </a:xfrm>
          <a:prstGeom prst="rect">
            <a:avLst/>
          </a:prstGeom>
          <a:noFill/>
        </p:spPr>
        <p:txBody>
          <a:bodyPr wrap="square">
            <a:spAutoFit/>
          </a:bodyPr>
          <a:lstStyle/>
          <a:p>
            <a:r>
              <a:rPr lang="fr-FR" sz="3600" b="1" dirty="0"/>
              <a:t>PQH2	 →	</a:t>
            </a:r>
            <a:r>
              <a:rPr lang="fr-FR" sz="3600" b="1" dirty="0" err="1"/>
              <a:t>Cyt</a:t>
            </a:r>
            <a:r>
              <a:rPr lang="fr-FR" sz="3600" b="1" dirty="0"/>
              <a:t> b6f	→	Pc	→	</a:t>
            </a:r>
            <a:r>
              <a:rPr lang="fr-FR" sz="3600" b="1" dirty="0" err="1"/>
              <a:t>photosystem</a:t>
            </a:r>
            <a:r>
              <a:rPr lang="fr-FR" sz="3600" b="1" dirty="0"/>
              <a:t> I</a:t>
            </a:r>
            <a:endParaRPr lang="ar-DZ" sz="3600" b="1" dirty="0"/>
          </a:p>
        </p:txBody>
      </p:sp>
      <p:sp>
        <p:nvSpPr>
          <p:cNvPr id="9" name="TextBox 8">
            <a:extLst>
              <a:ext uri="{FF2B5EF4-FFF2-40B4-BE49-F238E27FC236}">
                <a16:creationId xmlns:a16="http://schemas.microsoft.com/office/drawing/2014/main" id="{2339BB47-C9AE-474C-8BFE-8EA4088D4896}"/>
              </a:ext>
            </a:extLst>
          </p:cNvPr>
          <p:cNvSpPr txBox="1"/>
          <p:nvPr/>
        </p:nvSpPr>
        <p:spPr>
          <a:xfrm>
            <a:off x="3019838" y="3250719"/>
            <a:ext cx="7224091" cy="584775"/>
          </a:xfrm>
          <a:prstGeom prst="rect">
            <a:avLst/>
          </a:prstGeom>
          <a:noFill/>
        </p:spPr>
        <p:txBody>
          <a:bodyPr wrap="square" rtlCol="1">
            <a:spAutoFit/>
          </a:bodyPr>
          <a:lstStyle/>
          <a:p>
            <a:r>
              <a:rPr lang="fr-FR" sz="3200" b="1" dirty="0"/>
              <a:t>2P700          2P700*          2P700</a:t>
            </a:r>
            <a:r>
              <a:rPr lang="fr-FR" sz="3200" b="1" baseline="30000" dirty="0"/>
              <a:t>+</a:t>
            </a:r>
            <a:r>
              <a:rPr lang="fr-FR" sz="3200" b="1" dirty="0"/>
              <a:t>+ 2 ℮−</a:t>
            </a:r>
            <a:endParaRPr lang="ar-DZ" sz="3200" b="1" dirty="0"/>
          </a:p>
        </p:txBody>
      </p:sp>
      <p:sp>
        <p:nvSpPr>
          <p:cNvPr id="10" name="Content Placeholder 4">
            <a:extLst>
              <a:ext uri="{FF2B5EF4-FFF2-40B4-BE49-F238E27FC236}">
                <a16:creationId xmlns:a16="http://schemas.microsoft.com/office/drawing/2014/main" id="{B80EFB2F-1773-43CA-BBD6-15405C8FF6C8}"/>
              </a:ext>
            </a:extLst>
          </p:cNvPr>
          <p:cNvSpPr txBox="1">
            <a:spLocks/>
          </p:cNvSpPr>
          <p:nvPr/>
        </p:nvSpPr>
        <p:spPr>
          <a:xfrm>
            <a:off x="6001580" y="2376176"/>
            <a:ext cx="4999381" cy="646331"/>
          </a:xfrm>
          <a:prstGeom prst="rect">
            <a:avLst/>
          </a:prstGeom>
        </p:spPr>
        <p:txBody>
          <a:bodyPr vert="horz" lIns="91440" tIns="45720" rIns="91440" bIns="45720" rtlCol="0" anchor="t">
            <a:noAutofit/>
          </a:bodyPr>
          <a:lst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fr-FR" sz="2800" b="1" dirty="0" err="1"/>
              <a:t>Cu</a:t>
            </a:r>
            <a:r>
              <a:rPr lang="fr-FR" sz="2800" b="1" baseline="30000" dirty="0" err="1"/>
              <a:t>+</a:t>
            </a:r>
            <a:r>
              <a:rPr lang="fr-FR" sz="2800" b="1" dirty="0" err="1"/>
              <a:t>Pc</a:t>
            </a:r>
            <a:r>
              <a:rPr lang="fr-FR" sz="2800" b="1" dirty="0"/>
              <a:t> → Cu</a:t>
            </a:r>
            <a:r>
              <a:rPr lang="fr-FR" sz="2800" b="1" baseline="30000" dirty="0"/>
              <a:t>2+</a:t>
            </a:r>
            <a:r>
              <a:rPr lang="fr-FR" sz="2800" b="1" dirty="0"/>
              <a:t>Pc + e</a:t>
            </a:r>
            <a:r>
              <a:rPr lang="fr-FR" sz="2800" b="1" baseline="30000" dirty="0"/>
              <a:t>−</a:t>
            </a:r>
            <a:endParaRPr lang="ar-DZ" sz="2800" b="1" baseline="30000" dirty="0"/>
          </a:p>
          <a:p>
            <a:endParaRPr lang="ar-DZ" sz="2800" b="1" dirty="0"/>
          </a:p>
        </p:txBody>
      </p:sp>
      <p:sp>
        <p:nvSpPr>
          <p:cNvPr id="11" name="TextBox 10">
            <a:extLst>
              <a:ext uri="{FF2B5EF4-FFF2-40B4-BE49-F238E27FC236}">
                <a16:creationId xmlns:a16="http://schemas.microsoft.com/office/drawing/2014/main" id="{98E80F5F-3F7A-405C-83EE-DE8C4BB4A000}"/>
              </a:ext>
            </a:extLst>
          </p:cNvPr>
          <p:cNvSpPr txBox="1"/>
          <p:nvPr/>
        </p:nvSpPr>
        <p:spPr>
          <a:xfrm>
            <a:off x="4240696" y="3127607"/>
            <a:ext cx="1630016" cy="830997"/>
          </a:xfrm>
          <a:prstGeom prst="rect">
            <a:avLst/>
          </a:prstGeom>
          <a:noFill/>
        </p:spPr>
        <p:txBody>
          <a:bodyPr wrap="square" rtlCol="1">
            <a:spAutoFit/>
          </a:bodyPr>
          <a:lstStyle/>
          <a:p>
            <a:r>
              <a:rPr lang="ar-DZ" sz="4800" dirty="0"/>
              <a:t>↔</a:t>
            </a:r>
          </a:p>
        </p:txBody>
      </p:sp>
      <p:sp>
        <p:nvSpPr>
          <p:cNvPr id="12" name="TextBox 11">
            <a:extLst>
              <a:ext uri="{FF2B5EF4-FFF2-40B4-BE49-F238E27FC236}">
                <a16:creationId xmlns:a16="http://schemas.microsoft.com/office/drawing/2014/main" id="{1E8B4D96-2C1C-4819-B759-01E706BCBDB8}"/>
              </a:ext>
            </a:extLst>
          </p:cNvPr>
          <p:cNvSpPr txBox="1"/>
          <p:nvPr/>
        </p:nvSpPr>
        <p:spPr>
          <a:xfrm>
            <a:off x="6513444" y="3122894"/>
            <a:ext cx="1630016" cy="830997"/>
          </a:xfrm>
          <a:prstGeom prst="rect">
            <a:avLst/>
          </a:prstGeom>
          <a:noFill/>
        </p:spPr>
        <p:txBody>
          <a:bodyPr wrap="square" rtlCol="1">
            <a:spAutoFit/>
          </a:bodyPr>
          <a:lstStyle/>
          <a:p>
            <a:r>
              <a:rPr lang="ar-DZ" sz="4800" dirty="0"/>
              <a:t>↔</a:t>
            </a:r>
          </a:p>
        </p:txBody>
      </p:sp>
    </p:spTree>
    <p:extLst>
      <p:ext uri="{BB962C8B-B14F-4D97-AF65-F5344CB8AC3E}">
        <p14:creationId xmlns:p14="http://schemas.microsoft.com/office/powerpoint/2010/main" val="30460524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009F-4172-4D01-86F9-B99646A1BA1E}"/>
              </a:ext>
            </a:extLst>
          </p:cNvPr>
          <p:cNvSpPr>
            <a:spLocks noGrp="1"/>
          </p:cNvSpPr>
          <p:nvPr>
            <p:ph type="title"/>
          </p:nvPr>
        </p:nvSpPr>
        <p:spPr>
          <a:xfrm>
            <a:off x="1166191" y="0"/>
            <a:ext cx="10601739" cy="568372"/>
          </a:xfrm>
        </p:spPr>
        <p:txBody>
          <a:bodyPr>
            <a:normAutofit fontScale="90000"/>
          </a:bodyPr>
          <a:lstStyle/>
          <a:p>
            <a:r>
              <a:rPr lang="ar-DZ" dirty="0">
                <a:solidFill>
                  <a:srgbClr val="FF0000"/>
                </a:solidFill>
              </a:rPr>
              <a:t>ماهو مصير الالكترونات المفقودة من </a:t>
            </a:r>
            <a:r>
              <a:rPr lang="fr-FR" dirty="0">
                <a:solidFill>
                  <a:srgbClr val="FF0000"/>
                </a:solidFill>
              </a:rPr>
              <a:t>PS700</a:t>
            </a:r>
            <a:endParaRPr lang="ar-DZ" dirty="0">
              <a:solidFill>
                <a:srgbClr val="FF0000"/>
              </a:solidFill>
            </a:endParaRPr>
          </a:p>
        </p:txBody>
      </p:sp>
      <p:sp>
        <p:nvSpPr>
          <p:cNvPr id="3" name="Content Placeholder 2">
            <a:extLst>
              <a:ext uri="{FF2B5EF4-FFF2-40B4-BE49-F238E27FC236}">
                <a16:creationId xmlns:a16="http://schemas.microsoft.com/office/drawing/2014/main" id="{E6098C61-DEFF-4854-B2EA-E104BD40B998}"/>
              </a:ext>
            </a:extLst>
          </p:cNvPr>
          <p:cNvSpPr>
            <a:spLocks noGrp="1"/>
          </p:cNvSpPr>
          <p:nvPr>
            <p:ph idx="1"/>
          </p:nvPr>
        </p:nvSpPr>
        <p:spPr>
          <a:xfrm>
            <a:off x="954157" y="1027410"/>
            <a:ext cx="10813773" cy="3318936"/>
          </a:xfrm>
        </p:spPr>
        <p:txBody>
          <a:bodyPr>
            <a:normAutofit/>
          </a:bodyPr>
          <a:lstStyle/>
          <a:p>
            <a:pPr marL="0" indent="0" algn="r">
              <a:buNone/>
            </a:pPr>
            <a:r>
              <a:rPr lang="ar-DZ" sz="3600" dirty="0">
                <a:latin typeface="Arial" panose="020B0604020202020204" pitchFamily="34" charset="0"/>
                <a:cs typeface="Arial" panose="020B0604020202020204" pitchFamily="34" charset="0"/>
              </a:rPr>
              <a:t>- أول مستقبل لالكترونات التي يفقدها </a:t>
            </a:r>
            <a:r>
              <a:rPr lang="fr-FR" sz="3600" dirty="0">
                <a:latin typeface="Arial" panose="020B0604020202020204" pitchFamily="34" charset="0"/>
                <a:cs typeface="Arial" panose="020B0604020202020204" pitchFamily="34" charset="0"/>
              </a:rPr>
              <a:t>P700</a:t>
            </a:r>
            <a:r>
              <a:rPr lang="ar-DZ" sz="3600" dirty="0">
                <a:latin typeface="Arial" panose="020B0604020202020204" pitchFamily="34" charset="0"/>
                <a:cs typeface="Arial" panose="020B0604020202020204" pitchFamily="34" charset="0"/>
              </a:rPr>
              <a:t> ، هو نوع خاص من اليخضور أ يرمز له ب</a:t>
            </a:r>
            <a:r>
              <a:rPr lang="fr-FR" sz="3600" dirty="0">
                <a:latin typeface="Arial" panose="020B0604020202020204" pitchFamily="34" charset="0"/>
                <a:cs typeface="Arial" panose="020B0604020202020204" pitchFamily="34" charset="0"/>
              </a:rPr>
              <a:t>A0</a:t>
            </a:r>
            <a:r>
              <a:rPr lang="ar-DZ" sz="3600" dirty="0">
                <a:latin typeface="Arial" panose="020B0604020202020204" pitchFamily="34" charset="0"/>
                <a:cs typeface="Arial" panose="020B0604020202020204" pitchFamily="34" charset="0"/>
              </a:rPr>
              <a:t> ، ثم تنتقل هذه الالكترونات عبر عدة نواقل داخل النظام الضوئي وصولا إلى ناقل الالكترونات الفيرودوكسين </a:t>
            </a:r>
            <a:r>
              <a:rPr lang="fr-FR" sz="3600" dirty="0">
                <a:latin typeface="Arial" panose="020B0604020202020204" pitchFamily="34" charset="0"/>
                <a:cs typeface="Arial" panose="020B0604020202020204" pitchFamily="34" charset="0"/>
              </a:rPr>
              <a:t>Fd</a:t>
            </a:r>
            <a:r>
              <a:rPr lang="ar-DZ" sz="3600" dirty="0">
                <a:latin typeface="Arial" panose="020B0604020202020204" pitchFamily="34" charset="0"/>
                <a:cs typeface="Arial" panose="020B0604020202020204" pitchFamily="34" charset="0"/>
              </a:rPr>
              <a:t> و الذي يتأكسد بدوره بتدخل </a:t>
            </a:r>
            <a:r>
              <a:rPr lang="fr-FR" sz="3600" dirty="0" err="1">
                <a:latin typeface="Arial" panose="020B0604020202020204" pitchFamily="34" charset="0"/>
                <a:cs typeface="Arial" panose="020B0604020202020204" pitchFamily="34" charset="0"/>
              </a:rPr>
              <a:t>Ferredoxin</a:t>
            </a:r>
            <a:r>
              <a:rPr lang="fr-FR" sz="3600" dirty="0">
                <a:latin typeface="Arial" panose="020B0604020202020204" pitchFamily="34" charset="0"/>
                <a:cs typeface="Arial" panose="020B0604020202020204" pitchFamily="34" charset="0"/>
              </a:rPr>
              <a:t>—NADP(+) reductase</a:t>
            </a:r>
            <a:r>
              <a:rPr lang="ar-DZ" sz="3600" dirty="0">
                <a:latin typeface="Arial" panose="020B0604020202020204" pitchFamily="34" charset="0"/>
                <a:cs typeface="Arial" panose="020B0604020202020204" pitchFamily="34" charset="0"/>
              </a:rPr>
              <a:t> هذا الأخير المسؤول عن ارجاع </a:t>
            </a:r>
            <a:r>
              <a:rPr lang="fr-FR" sz="3600" dirty="0">
                <a:latin typeface="Arial" panose="020B0604020202020204" pitchFamily="34" charset="0"/>
                <a:cs typeface="Arial" panose="020B0604020202020204" pitchFamily="34" charset="0"/>
              </a:rPr>
              <a:t>NADP+</a:t>
            </a:r>
            <a:endParaRPr lang="ar-DZ" sz="36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6DC7BB37-6427-4919-95B5-FBC1FC9D4CB8}"/>
              </a:ext>
            </a:extLst>
          </p:cNvPr>
          <p:cNvSpPr txBox="1">
            <a:spLocks/>
          </p:cNvSpPr>
          <p:nvPr/>
        </p:nvSpPr>
        <p:spPr>
          <a:xfrm>
            <a:off x="1679716" y="5210682"/>
            <a:ext cx="10088214" cy="1239816"/>
          </a:xfrm>
          <a:prstGeom prst="rect">
            <a:avLst/>
          </a:prstGeom>
        </p:spPr>
        <p:txBody>
          <a:bodyPr vert="horz" lIns="91440" tIns="45720" rIns="91440" bIns="45720" rtlCol="0" anchor="t">
            <a:normAutofit/>
          </a:bodyPr>
          <a:lst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l" rtl="0"/>
            <a:r>
              <a:rPr lang="fr-FR" sz="3600" b="1" dirty="0" err="1">
                <a:latin typeface="Arial" panose="020B0604020202020204" pitchFamily="34" charset="0"/>
                <a:cs typeface="Arial" panose="020B0604020202020204" pitchFamily="34" charset="0"/>
              </a:rPr>
              <a:t>Fd</a:t>
            </a:r>
            <a:r>
              <a:rPr lang="fr-FR" sz="3600" b="1" baseline="-25000" dirty="0" err="1">
                <a:latin typeface="Arial" panose="020B0604020202020204" pitchFamily="34" charset="0"/>
                <a:cs typeface="Arial" panose="020B0604020202020204" pitchFamily="34" charset="0"/>
              </a:rPr>
              <a:t>r</a:t>
            </a:r>
            <a:r>
              <a:rPr lang="fr-FR" sz="3600" b="1" dirty="0">
                <a:latin typeface="Arial" panose="020B0604020202020204" pitchFamily="34" charset="0"/>
                <a:cs typeface="Arial" panose="020B0604020202020204" pitchFamily="34" charset="0"/>
              </a:rPr>
              <a:t>+ NADP</a:t>
            </a:r>
            <a:r>
              <a:rPr lang="fr-FR" sz="3600" b="1" baseline="30000" dirty="0">
                <a:latin typeface="Arial" panose="020B0604020202020204" pitchFamily="34" charset="0"/>
                <a:cs typeface="Arial" panose="020B0604020202020204" pitchFamily="34" charset="0"/>
              </a:rPr>
              <a:t>+</a:t>
            </a:r>
            <a:r>
              <a:rPr lang="fr-FR" sz="3600" b="1" dirty="0">
                <a:latin typeface="Arial" panose="020B0604020202020204" pitchFamily="34" charset="0"/>
                <a:cs typeface="Arial" panose="020B0604020202020204" pitchFamily="34" charset="0"/>
              </a:rPr>
              <a:t> + H+       </a:t>
            </a:r>
            <a:r>
              <a:rPr lang="fr-FR" sz="3600" b="1" dirty="0" err="1">
                <a:latin typeface="Arial" panose="020B0604020202020204" pitchFamily="34" charset="0"/>
                <a:cs typeface="Arial" panose="020B0604020202020204" pitchFamily="34" charset="0"/>
              </a:rPr>
              <a:t>Fd</a:t>
            </a:r>
            <a:r>
              <a:rPr lang="fr-FR" sz="3600" b="1" baseline="-25000" dirty="0" err="1">
                <a:latin typeface="Arial" panose="020B0604020202020204" pitchFamily="34" charset="0"/>
                <a:cs typeface="Arial" panose="020B0604020202020204" pitchFamily="34" charset="0"/>
              </a:rPr>
              <a:t>o</a:t>
            </a:r>
            <a:r>
              <a:rPr lang="fr-FR" sz="3600" b="1" dirty="0">
                <a:latin typeface="Arial" panose="020B0604020202020204" pitchFamily="34" charset="0"/>
                <a:cs typeface="Arial" panose="020B0604020202020204" pitchFamily="34" charset="0"/>
              </a:rPr>
              <a:t> + NADPH.</a:t>
            </a:r>
            <a:endParaRPr lang="ar-DZ" sz="3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FA105EF-DEBF-45C5-AC08-8DF900A9068D}"/>
              </a:ext>
            </a:extLst>
          </p:cNvPr>
          <p:cNvSpPr txBox="1"/>
          <p:nvPr/>
        </p:nvSpPr>
        <p:spPr>
          <a:xfrm>
            <a:off x="954157" y="4346346"/>
            <a:ext cx="10813773" cy="646331"/>
          </a:xfrm>
          <a:prstGeom prst="rect">
            <a:avLst/>
          </a:prstGeom>
          <a:noFill/>
        </p:spPr>
        <p:txBody>
          <a:bodyPr wrap="square">
            <a:spAutoFit/>
          </a:bodyPr>
          <a:lstStyle/>
          <a:p>
            <a:r>
              <a:rPr lang="fr-FR" sz="3600" b="1" dirty="0"/>
              <a:t>plastocyanin → P700 → P700* → Fd    FNR → NADP+</a:t>
            </a:r>
            <a:endParaRPr lang="ar-DZ" sz="3600" b="1" dirty="0"/>
          </a:p>
        </p:txBody>
      </p:sp>
      <p:cxnSp>
        <p:nvCxnSpPr>
          <p:cNvPr id="8" name="Straight Arrow Connector 7">
            <a:extLst>
              <a:ext uri="{FF2B5EF4-FFF2-40B4-BE49-F238E27FC236}">
                <a16:creationId xmlns:a16="http://schemas.microsoft.com/office/drawing/2014/main" id="{41F697E1-C3C7-488F-9FB5-B079B0DA82C7}"/>
              </a:ext>
            </a:extLst>
          </p:cNvPr>
          <p:cNvCxnSpPr/>
          <p:nvPr/>
        </p:nvCxnSpPr>
        <p:spPr>
          <a:xfrm>
            <a:off x="5936974" y="5579165"/>
            <a:ext cx="636104"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0D118678-96DF-4E17-86C4-C3A5B839D8BF}"/>
              </a:ext>
            </a:extLst>
          </p:cNvPr>
          <p:cNvCxnSpPr>
            <a:cxnSpLocks/>
          </p:cNvCxnSpPr>
          <p:nvPr/>
        </p:nvCxnSpPr>
        <p:spPr>
          <a:xfrm>
            <a:off x="8242852" y="4704522"/>
            <a:ext cx="331305"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77959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72F6-0211-4024-9275-C489B74E366E}"/>
              </a:ext>
            </a:extLst>
          </p:cNvPr>
          <p:cNvSpPr>
            <a:spLocks noGrp="1"/>
          </p:cNvSpPr>
          <p:nvPr>
            <p:ph type="title"/>
          </p:nvPr>
        </p:nvSpPr>
        <p:spPr>
          <a:xfrm>
            <a:off x="1030358" y="546630"/>
            <a:ext cx="9601196" cy="674571"/>
          </a:xfrm>
        </p:spPr>
        <p:txBody>
          <a:bodyPr>
            <a:normAutofit fontScale="90000"/>
          </a:bodyPr>
          <a:lstStyle/>
          <a:p>
            <a:r>
              <a:rPr lang="ar-DZ" dirty="0"/>
              <a:t>المقر </a:t>
            </a:r>
            <a:r>
              <a:rPr lang="fr-FR" dirty="0"/>
              <a:t>LOCATION </a:t>
            </a:r>
            <a:endParaRPr lang="ar-DZ" dirty="0"/>
          </a:p>
        </p:txBody>
      </p:sp>
      <p:pic>
        <p:nvPicPr>
          <p:cNvPr id="4" name="Content Placeholder 3">
            <a:extLst>
              <a:ext uri="{FF2B5EF4-FFF2-40B4-BE49-F238E27FC236}">
                <a16:creationId xmlns:a16="http://schemas.microsoft.com/office/drawing/2014/main" id="{E400D57D-D621-4BBB-91C5-BB3F868AA5F2}"/>
              </a:ext>
            </a:extLst>
          </p:cNvPr>
          <p:cNvPicPr>
            <a:picLocks noGrp="1" noChangeAspect="1"/>
          </p:cNvPicPr>
          <p:nvPr>
            <p:ph idx="1"/>
          </p:nvPr>
        </p:nvPicPr>
        <p:blipFill>
          <a:blip r:embed="rId2"/>
          <a:stretch>
            <a:fillRect/>
          </a:stretch>
        </p:blipFill>
        <p:spPr>
          <a:xfrm>
            <a:off x="6561818" y="1700326"/>
            <a:ext cx="4554765" cy="3317875"/>
          </a:xfrm>
          <a:prstGeom prst="rect">
            <a:avLst/>
          </a:prstGeom>
        </p:spPr>
      </p:pic>
      <p:pic>
        <p:nvPicPr>
          <p:cNvPr id="10" name="Picture 9">
            <a:extLst>
              <a:ext uri="{FF2B5EF4-FFF2-40B4-BE49-F238E27FC236}">
                <a16:creationId xmlns:a16="http://schemas.microsoft.com/office/drawing/2014/main" id="{7A6E48C9-722C-477B-9DE2-25AA9BC2DCC3}"/>
              </a:ext>
            </a:extLst>
          </p:cNvPr>
          <p:cNvPicPr>
            <a:picLocks noChangeAspect="1"/>
          </p:cNvPicPr>
          <p:nvPr/>
        </p:nvPicPr>
        <p:blipFill>
          <a:blip r:embed="rId3"/>
          <a:stretch>
            <a:fillRect/>
          </a:stretch>
        </p:blipFill>
        <p:spPr>
          <a:xfrm>
            <a:off x="780428" y="1700326"/>
            <a:ext cx="5648325" cy="4133850"/>
          </a:xfrm>
          <a:prstGeom prst="rect">
            <a:avLst/>
          </a:prstGeom>
        </p:spPr>
      </p:pic>
    </p:spTree>
    <p:extLst>
      <p:ext uri="{BB962C8B-B14F-4D97-AF65-F5344CB8AC3E}">
        <p14:creationId xmlns:p14="http://schemas.microsoft.com/office/powerpoint/2010/main" val="17235679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009F-4172-4D01-86F9-B99646A1BA1E}"/>
              </a:ext>
            </a:extLst>
          </p:cNvPr>
          <p:cNvSpPr>
            <a:spLocks noGrp="1"/>
          </p:cNvSpPr>
          <p:nvPr>
            <p:ph type="title"/>
          </p:nvPr>
        </p:nvSpPr>
        <p:spPr>
          <a:xfrm>
            <a:off x="795130" y="697946"/>
            <a:ext cx="10601739" cy="568372"/>
          </a:xfrm>
        </p:spPr>
        <p:txBody>
          <a:bodyPr>
            <a:normAutofit fontScale="90000"/>
          </a:bodyPr>
          <a:lstStyle/>
          <a:p>
            <a:r>
              <a:rPr lang="ar-DZ" dirty="0"/>
              <a:t>ماهو مصير الالكترونات المفقودة من </a:t>
            </a:r>
            <a:r>
              <a:rPr lang="fr-FR" dirty="0"/>
              <a:t>PS700</a:t>
            </a:r>
            <a:endParaRPr lang="ar-DZ" dirty="0"/>
          </a:p>
        </p:txBody>
      </p:sp>
      <p:sp>
        <p:nvSpPr>
          <p:cNvPr id="7" name="TextBox 6">
            <a:extLst>
              <a:ext uri="{FF2B5EF4-FFF2-40B4-BE49-F238E27FC236}">
                <a16:creationId xmlns:a16="http://schemas.microsoft.com/office/drawing/2014/main" id="{0A1981B8-37B7-4741-81FE-C64522649D4A}"/>
              </a:ext>
            </a:extLst>
          </p:cNvPr>
          <p:cNvSpPr txBox="1"/>
          <p:nvPr/>
        </p:nvSpPr>
        <p:spPr>
          <a:xfrm>
            <a:off x="901147" y="2614491"/>
            <a:ext cx="10681251" cy="1754326"/>
          </a:xfrm>
          <a:prstGeom prst="rect">
            <a:avLst/>
          </a:prstGeom>
          <a:noFill/>
        </p:spPr>
        <p:txBody>
          <a:bodyPr wrap="square">
            <a:spAutoFit/>
          </a:bodyPr>
          <a:lstStyle/>
          <a:p>
            <a:pPr algn="l" rtl="0"/>
            <a:r>
              <a:rPr lang="fr-FR" sz="3600" b="1" dirty="0"/>
              <a:t>H2O	→	</a:t>
            </a:r>
            <a:r>
              <a:rPr lang="fr-FR" sz="3600" b="1" dirty="0" err="1"/>
              <a:t>photosystem</a:t>
            </a:r>
            <a:r>
              <a:rPr lang="fr-FR" sz="3600" b="1" dirty="0"/>
              <a:t> II	→	PQ	→	</a:t>
            </a:r>
            <a:r>
              <a:rPr lang="fr-FR" sz="3600" b="1" dirty="0" err="1"/>
              <a:t>Cyt</a:t>
            </a:r>
            <a:r>
              <a:rPr lang="fr-FR" sz="3600" b="1" dirty="0"/>
              <a:t> b6f	→	Pc	→	</a:t>
            </a:r>
            <a:r>
              <a:rPr lang="fr-FR" sz="3600" b="1" dirty="0" err="1"/>
              <a:t>photosystem</a:t>
            </a:r>
            <a:r>
              <a:rPr lang="fr-FR" sz="3600" b="1" dirty="0"/>
              <a:t> I	→Fd    FNR → NADP+		</a:t>
            </a:r>
          </a:p>
        </p:txBody>
      </p:sp>
      <p:sp>
        <p:nvSpPr>
          <p:cNvPr id="10" name="TextBox 9">
            <a:extLst>
              <a:ext uri="{FF2B5EF4-FFF2-40B4-BE49-F238E27FC236}">
                <a16:creationId xmlns:a16="http://schemas.microsoft.com/office/drawing/2014/main" id="{C32406DF-79B7-45C9-A60E-D6AC1FC7EFCD}"/>
              </a:ext>
            </a:extLst>
          </p:cNvPr>
          <p:cNvSpPr txBox="1"/>
          <p:nvPr/>
        </p:nvSpPr>
        <p:spPr>
          <a:xfrm>
            <a:off x="2875722" y="4818437"/>
            <a:ext cx="10180980" cy="584775"/>
          </a:xfrm>
          <a:prstGeom prst="rect">
            <a:avLst/>
          </a:prstGeom>
          <a:noFill/>
        </p:spPr>
        <p:txBody>
          <a:bodyPr wrap="square">
            <a:spAutoFit/>
          </a:bodyPr>
          <a:lstStyle/>
          <a:p>
            <a:pPr algn="l"/>
            <a:r>
              <a:rPr lang="pt-BR" sz="3200" b="1" i="0" dirty="0">
                <a:solidFill>
                  <a:srgbClr val="202122"/>
                </a:solidFill>
                <a:effectLst/>
                <a:latin typeface="Arial" panose="020B0604020202020204" pitchFamily="34" charset="0"/>
              </a:rPr>
              <a:t>2H</a:t>
            </a:r>
            <a:r>
              <a:rPr lang="pt-BR" sz="3200" b="1" i="0" baseline="-25000" dirty="0">
                <a:solidFill>
                  <a:srgbClr val="202122"/>
                </a:solidFill>
                <a:effectLst/>
                <a:latin typeface="Arial" panose="020B0604020202020204" pitchFamily="34" charset="0"/>
              </a:rPr>
              <a:t>2</a:t>
            </a:r>
            <a:r>
              <a:rPr lang="pt-BR" sz="3200" b="1" i="0" dirty="0">
                <a:solidFill>
                  <a:srgbClr val="202122"/>
                </a:solidFill>
                <a:effectLst/>
                <a:latin typeface="Arial" panose="020B0604020202020204" pitchFamily="34" charset="0"/>
              </a:rPr>
              <a:t>O + 2NADP</a:t>
            </a:r>
            <a:r>
              <a:rPr lang="pt-BR" sz="3200" b="1" i="0" baseline="30000" dirty="0">
                <a:solidFill>
                  <a:srgbClr val="202122"/>
                </a:solidFill>
                <a:effectLst/>
                <a:latin typeface="Arial" panose="020B0604020202020204" pitchFamily="34" charset="0"/>
              </a:rPr>
              <a:t>+</a:t>
            </a:r>
            <a:r>
              <a:rPr lang="pt-BR" sz="3200" b="1" baseline="30000" dirty="0">
                <a:solidFill>
                  <a:srgbClr val="202122"/>
                </a:solidFill>
                <a:latin typeface="Arial" panose="020B0604020202020204" pitchFamily="34" charset="0"/>
              </a:rPr>
              <a:t> </a:t>
            </a:r>
            <a:r>
              <a:rPr lang="pt-BR" sz="3200" b="1" i="0" dirty="0">
                <a:solidFill>
                  <a:srgbClr val="202122"/>
                </a:solidFill>
                <a:effectLst/>
                <a:latin typeface="Arial" panose="020B0604020202020204" pitchFamily="34" charset="0"/>
              </a:rPr>
              <a:t>→ O</a:t>
            </a:r>
            <a:r>
              <a:rPr lang="pt-BR" sz="3200" b="1" i="0" baseline="-25000" dirty="0">
                <a:solidFill>
                  <a:srgbClr val="202122"/>
                </a:solidFill>
                <a:effectLst/>
                <a:latin typeface="Arial" panose="020B0604020202020204" pitchFamily="34" charset="0"/>
              </a:rPr>
              <a:t>2</a:t>
            </a:r>
            <a:r>
              <a:rPr lang="pt-BR" sz="3200" b="1" i="0" dirty="0">
                <a:solidFill>
                  <a:srgbClr val="202122"/>
                </a:solidFill>
                <a:effectLst/>
                <a:latin typeface="Arial" panose="020B0604020202020204" pitchFamily="34" charset="0"/>
              </a:rPr>
              <a:t> + 2NADPH,H+</a:t>
            </a:r>
            <a:endParaRPr lang="ar-DZ" sz="3200" b="1" dirty="0"/>
          </a:p>
        </p:txBody>
      </p:sp>
    </p:spTree>
    <p:extLst>
      <p:ext uri="{BB962C8B-B14F-4D97-AF65-F5344CB8AC3E}">
        <p14:creationId xmlns:p14="http://schemas.microsoft.com/office/powerpoint/2010/main" val="4920661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66FB36-F905-4617-8B64-355F89A8F6D3}"/>
              </a:ext>
            </a:extLst>
          </p:cNvPr>
          <p:cNvSpPr txBox="1"/>
          <p:nvPr/>
        </p:nvSpPr>
        <p:spPr>
          <a:xfrm>
            <a:off x="2411896" y="636105"/>
            <a:ext cx="7156174" cy="769441"/>
          </a:xfrm>
          <a:prstGeom prst="rect">
            <a:avLst/>
          </a:prstGeom>
          <a:noFill/>
        </p:spPr>
        <p:txBody>
          <a:bodyPr wrap="square" rtlCol="1">
            <a:spAutoFit/>
          </a:bodyPr>
          <a:lstStyle/>
          <a:p>
            <a:pPr algn="ctr" rtl="1"/>
            <a:r>
              <a:rPr lang="ar-DZ" sz="4400" b="1" dirty="0">
                <a:solidFill>
                  <a:srgbClr val="FF0000"/>
                </a:solidFill>
              </a:rPr>
              <a:t>تركيب </a:t>
            </a:r>
            <a:r>
              <a:rPr lang="fr-FR" sz="4400" b="1" dirty="0">
                <a:solidFill>
                  <a:srgbClr val="FF0000"/>
                </a:solidFill>
              </a:rPr>
              <a:t>ATP</a:t>
            </a:r>
            <a:endParaRPr lang="ar-DZ" sz="4400" b="1" dirty="0">
              <a:solidFill>
                <a:srgbClr val="FF0000"/>
              </a:solidFill>
            </a:endParaRPr>
          </a:p>
        </p:txBody>
      </p:sp>
      <p:pic>
        <p:nvPicPr>
          <p:cNvPr id="8" name="Picture 7">
            <a:extLst>
              <a:ext uri="{FF2B5EF4-FFF2-40B4-BE49-F238E27FC236}">
                <a16:creationId xmlns:a16="http://schemas.microsoft.com/office/drawing/2014/main" id="{A7406B47-59D3-4531-87DF-03B37F810BCA}"/>
              </a:ext>
            </a:extLst>
          </p:cNvPr>
          <p:cNvPicPr>
            <a:picLocks noChangeAspect="1"/>
          </p:cNvPicPr>
          <p:nvPr/>
        </p:nvPicPr>
        <p:blipFill>
          <a:blip r:embed="rId2"/>
          <a:stretch>
            <a:fillRect/>
          </a:stretch>
        </p:blipFill>
        <p:spPr>
          <a:xfrm>
            <a:off x="1211909" y="1405546"/>
            <a:ext cx="9324411" cy="4921873"/>
          </a:xfrm>
          <a:prstGeom prst="rect">
            <a:avLst/>
          </a:prstGeom>
        </p:spPr>
      </p:pic>
    </p:spTree>
    <p:extLst>
      <p:ext uri="{BB962C8B-B14F-4D97-AF65-F5344CB8AC3E}">
        <p14:creationId xmlns:p14="http://schemas.microsoft.com/office/powerpoint/2010/main" val="41284654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65603-0F41-481F-8D3B-61C3510F07E2}"/>
              </a:ext>
            </a:extLst>
          </p:cNvPr>
          <p:cNvPicPr>
            <a:picLocks noChangeAspect="1"/>
          </p:cNvPicPr>
          <p:nvPr/>
        </p:nvPicPr>
        <p:blipFill>
          <a:blip r:embed="rId2"/>
          <a:stretch>
            <a:fillRect/>
          </a:stretch>
        </p:blipFill>
        <p:spPr>
          <a:xfrm>
            <a:off x="1673620" y="387486"/>
            <a:ext cx="8844760" cy="6083028"/>
          </a:xfrm>
          <a:prstGeom prst="rect">
            <a:avLst/>
          </a:prstGeom>
        </p:spPr>
      </p:pic>
    </p:spTree>
    <p:extLst>
      <p:ext uri="{BB962C8B-B14F-4D97-AF65-F5344CB8AC3E}">
        <p14:creationId xmlns:p14="http://schemas.microsoft.com/office/powerpoint/2010/main" val="1439676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E7D2A-7D79-4287-9B48-68174AA22393}"/>
              </a:ext>
            </a:extLst>
          </p:cNvPr>
          <p:cNvSpPr txBox="1"/>
          <p:nvPr/>
        </p:nvSpPr>
        <p:spPr>
          <a:xfrm>
            <a:off x="3033091" y="4780434"/>
            <a:ext cx="5567570" cy="646331"/>
          </a:xfrm>
          <a:prstGeom prst="rect">
            <a:avLst/>
          </a:prstGeom>
          <a:noFill/>
        </p:spPr>
        <p:txBody>
          <a:bodyPr wrap="square">
            <a:spAutoFit/>
          </a:bodyPr>
          <a:lstStyle/>
          <a:p>
            <a:pPr algn="l"/>
            <a:r>
              <a:rPr lang="pt-BR" sz="3600" b="0" i="0" dirty="0">
                <a:solidFill>
                  <a:srgbClr val="202122"/>
                </a:solidFill>
                <a:effectLst/>
                <a:latin typeface="Arial" panose="020B0604020202020204" pitchFamily="34" charset="0"/>
              </a:rPr>
              <a:t>3ADP + 3P</a:t>
            </a:r>
            <a:r>
              <a:rPr lang="pt-BR" sz="3600" b="0" i="0" baseline="-25000" dirty="0">
                <a:solidFill>
                  <a:srgbClr val="202122"/>
                </a:solidFill>
                <a:effectLst/>
                <a:latin typeface="Arial" panose="020B0604020202020204" pitchFamily="34" charset="0"/>
              </a:rPr>
              <a:t>i</a:t>
            </a:r>
            <a:r>
              <a:rPr lang="pt-BR" sz="3600" b="0" i="0" dirty="0">
                <a:solidFill>
                  <a:srgbClr val="202122"/>
                </a:solidFill>
                <a:effectLst/>
                <a:latin typeface="Arial" panose="020B0604020202020204" pitchFamily="34" charset="0"/>
              </a:rPr>
              <a:t> → 3ATP</a:t>
            </a:r>
            <a:endParaRPr lang="ar-DZ" sz="3600" dirty="0"/>
          </a:p>
        </p:txBody>
      </p:sp>
      <p:sp>
        <p:nvSpPr>
          <p:cNvPr id="7" name="Content Placeholder 6">
            <a:extLst>
              <a:ext uri="{FF2B5EF4-FFF2-40B4-BE49-F238E27FC236}">
                <a16:creationId xmlns:a16="http://schemas.microsoft.com/office/drawing/2014/main" id="{471DCE1B-E775-4379-87F9-1714B83F9777}"/>
              </a:ext>
            </a:extLst>
          </p:cNvPr>
          <p:cNvSpPr>
            <a:spLocks noGrp="1"/>
          </p:cNvSpPr>
          <p:nvPr>
            <p:ph idx="1"/>
          </p:nvPr>
        </p:nvSpPr>
        <p:spPr>
          <a:xfrm>
            <a:off x="119270" y="1642532"/>
            <a:ext cx="11953460" cy="2333120"/>
          </a:xfrm>
        </p:spPr>
        <p:txBody>
          <a:bodyPr>
            <a:noAutofit/>
          </a:bodyPr>
          <a:lstStyle/>
          <a:p>
            <a:r>
              <a:rPr lang="ar-DZ" sz="3200" b="1" dirty="0"/>
              <a:t>تجمع البروتونات الناتجة من أكسدة الماء و كذا البروتونات التي قام بضخها السيتوكروم يخلق فرقا في التركيز بين تجويف التيلاكويد و الحشوة </a:t>
            </a:r>
          </a:p>
          <a:p>
            <a:r>
              <a:rPr lang="ar-DZ" sz="3200" b="1" dirty="0"/>
              <a:t>تنتقل البروتونات من الوسط الاعلى تركيز إلى الوسط الأقل تركيز وفقا لظاهرة الميز و هذا عبر الكرية المذنبة </a:t>
            </a:r>
          </a:p>
          <a:p>
            <a:r>
              <a:rPr lang="ar-DZ" sz="3200" b="1" dirty="0"/>
              <a:t>تسبب حركة البرتونات نشاط </a:t>
            </a:r>
            <a:r>
              <a:rPr lang="fr-FR" sz="3200" b="1" dirty="0"/>
              <a:t>ATP synthase</a:t>
            </a:r>
            <a:r>
              <a:rPr lang="ar-DZ" sz="3200" b="1" dirty="0"/>
              <a:t> فيتم تركيب طاقة </a:t>
            </a:r>
          </a:p>
        </p:txBody>
      </p:sp>
      <p:sp>
        <p:nvSpPr>
          <p:cNvPr id="8" name="TextBox 7">
            <a:extLst>
              <a:ext uri="{FF2B5EF4-FFF2-40B4-BE49-F238E27FC236}">
                <a16:creationId xmlns:a16="http://schemas.microsoft.com/office/drawing/2014/main" id="{8A49DE94-1D09-4619-8A23-06D8F699D29B}"/>
              </a:ext>
            </a:extLst>
          </p:cNvPr>
          <p:cNvSpPr txBox="1"/>
          <p:nvPr/>
        </p:nvSpPr>
        <p:spPr>
          <a:xfrm>
            <a:off x="2411896" y="636105"/>
            <a:ext cx="7156174" cy="769441"/>
          </a:xfrm>
          <a:prstGeom prst="rect">
            <a:avLst/>
          </a:prstGeom>
          <a:noFill/>
        </p:spPr>
        <p:txBody>
          <a:bodyPr wrap="square" rtlCol="1">
            <a:spAutoFit/>
          </a:bodyPr>
          <a:lstStyle/>
          <a:p>
            <a:pPr algn="ctr" rtl="1"/>
            <a:r>
              <a:rPr lang="ar-DZ" sz="4400" b="1" dirty="0">
                <a:solidFill>
                  <a:srgbClr val="FF0000"/>
                </a:solidFill>
              </a:rPr>
              <a:t>تركيب </a:t>
            </a:r>
            <a:r>
              <a:rPr lang="fr-FR" sz="4400" b="1" dirty="0">
                <a:solidFill>
                  <a:srgbClr val="FF0000"/>
                </a:solidFill>
              </a:rPr>
              <a:t>ATP</a:t>
            </a:r>
            <a:endParaRPr lang="ar-DZ" sz="4400" b="1" dirty="0">
              <a:solidFill>
                <a:srgbClr val="FF0000"/>
              </a:solidFill>
            </a:endParaRPr>
          </a:p>
        </p:txBody>
      </p:sp>
      <p:sp>
        <p:nvSpPr>
          <p:cNvPr id="9" name="TextBox 8">
            <a:extLst>
              <a:ext uri="{FF2B5EF4-FFF2-40B4-BE49-F238E27FC236}">
                <a16:creationId xmlns:a16="http://schemas.microsoft.com/office/drawing/2014/main" id="{7F1AF927-0C42-4CEA-A161-C48802425695}"/>
              </a:ext>
            </a:extLst>
          </p:cNvPr>
          <p:cNvSpPr txBox="1"/>
          <p:nvPr/>
        </p:nvSpPr>
        <p:spPr>
          <a:xfrm>
            <a:off x="119270" y="5727147"/>
            <a:ext cx="12432193" cy="646331"/>
          </a:xfrm>
          <a:prstGeom prst="rect">
            <a:avLst/>
          </a:prstGeom>
          <a:noFill/>
        </p:spPr>
        <p:txBody>
          <a:bodyPr wrap="square">
            <a:spAutoFit/>
          </a:bodyPr>
          <a:lstStyle/>
          <a:p>
            <a:pPr algn="l"/>
            <a:r>
              <a:rPr lang="pt-BR" sz="3600" b="0" i="0" dirty="0">
                <a:solidFill>
                  <a:srgbClr val="202122"/>
                </a:solidFill>
                <a:effectLst/>
                <a:latin typeface="Arial" panose="020B0604020202020204" pitchFamily="34" charset="0"/>
              </a:rPr>
              <a:t>2H</a:t>
            </a:r>
            <a:r>
              <a:rPr lang="pt-BR" sz="3600" b="0" i="0" baseline="-25000" dirty="0">
                <a:solidFill>
                  <a:srgbClr val="202122"/>
                </a:solidFill>
                <a:effectLst/>
                <a:latin typeface="Arial" panose="020B0604020202020204" pitchFamily="34" charset="0"/>
              </a:rPr>
              <a:t>2</a:t>
            </a:r>
            <a:r>
              <a:rPr lang="pt-BR" sz="3600" b="0" i="0" dirty="0">
                <a:solidFill>
                  <a:srgbClr val="202122"/>
                </a:solidFill>
                <a:effectLst/>
                <a:latin typeface="Arial" panose="020B0604020202020204" pitchFamily="34" charset="0"/>
              </a:rPr>
              <a:t>O + 2NADP</a:t>
            </a:r>
            <a:r>
              <a:rPr lang="pt-BR" sz="3600" b="0" i="0" baseline="30000" dirty="0">
                <a:solidFill>
                  <a:srgbClr val="202122"/>
                </a:solidFill>
                <a:effectLst/>
                <a:latin typeface="Arial" panose="020B0604020202020204" pitchFamily="34" charset="0"/>
              </a:rPr>
              <a:t>+</a:t>
            </a:r>
            <a:r>
              <a:rPr lang="pt-BR" sz="3600" baseline="30000" dirty="0">
                <a:solidFill>
                  <a:srgbClr val="202122"/>
                </a:solidFill>
                <a:latin typeface="Arial" panose="020B0604020202020204" pitchFamily="34" charset="0"/>
              </a:rPr>
              <a:t> </a:t>
            </a:r>
            <a:r>
              <a:rPr lang="pt-BR" sz="3600" b="0" i="0" dirty="0">
                <a:solidFill>
                  <a:srgbClr val="202122"/>
                </a:solidFill>
                <a:effectLst/>
                <a:latin typeface="Arial" panose="020B0604020202020204" pitchFamily="34" charset="0"/>
              </a:rPr>
              <a:t>+ 3ADP + 3P</a:t>
            </a:r>
            <a:r>
              <a:rPr lang="pt-BR" sz="3600" b="0" i="0" baseline="-25000" dirty="0">
                <a:solidFill>
                  <a:srgbClr val="202122"/>
                </a:solidFill>
                <a:effectLst/>
                <a:latin typeface="Arial" panose="020B0604020202020204" pitchFamily="34" charset="0"/>
              </a:rPr>
              <a:t>i</a:t>
            </a:r>
            <a:r>
              <a:rPr lang="pt-BR" sz="3600" b="0" i="0" dirty="0">
                <a:solidFill>
                  <a:srgbClr val="202122"/>
                </a:solidFill>
                <a:effectLst/>
                <a:latin typeface="Arial" panose="020B0604020202020204" pitchFamily="34" charset="0"/>
              </a:rPr>
              <a:t> → O</a:t>
            </a:r>
            <a:r>
              <a:rPr lang="pt-BR" sz="3600" b="0" i="0" baseline="-25000" dirty="0">
                <a:solidFill>
                  <a:srgbClr val="202122"/>
                </a:solidFill>
                <a:effectLst/>
                <a:latin typeface="Arial" panose="020B0604020202020204" pitchFamily="34" charset="0"/>
              </a:rPr>
              <a:t>2</a:t>
            </a:r>
            <a:r>
              <a:rPr lang="pt-BR" sz="3600" b="0" i="0" dirty="0">
                <a:solidFill>
                  <a:srgbClr val="202122"/>
                </a:solidFill>
                <a:effectLst/>
                <a:latin typeface="Arial" panose="020B0604020202020204" pitchFamily="34" charset="0"/>
              </a:rPr>
              <a:t> + 2NADPH.H</a:t>
            </a:r>
            <a:r>
              <a:rPr lang="pt-BR" sz="3600" b="0" i="0" baseline="30000" dirty="0">
                <a:solidFill>
                  <a:srgbClr val="202122"/>
                </a:solidFill>
                <a:effectLst/>
                <a:latin typeface="Arial" panose="020B0604020202020204" pitchFamily="34" charset="0"/>
              </a:rPr>
              <a:t>+</a:t>
            </a:r>
            <a:r>
              <a:rPr lang="pt-BR" sz="3600" b="0" i="0" dirty="0">
                <a:solidFill>
                  <a:srgbClr val="202122"/>
                </a:solidFill>
                <a:effectLst/>
                <a:latin typeface="Arial" panose="020B0604020202020204" pitchFamily="34" charset="0"/>
              </a:rPr>
              <a:t> + 3ATP</a:t>
            </a:r>
            <a:endParaRPr lang="ar-DZ" sz="3600" dirty="0"/>
          </a:p>
        </p:txBody>
      </p:sp>
    </p:spTree>
    <p:extLst>
      <p:ext uri="{BB962C8B-B14F-4D97-AF65-F5344CB8AC3E}">
        <p14:creationId xmlns:p14="http://schemas.microsoft.com/office/powerpoint/2010/main" val="20323545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87A350-7E7D-4F33-8947-EAE711AF6155}"/>
              </a:ext>
            </a:extLst>
          </p:cNvPr>
          <p:cNvPicPr>
            <a:picLocks noGrp="1" noChangeAspect="1"/>
          </p:cNvPicPr>
          <p:nvPr>
            <p:ph idx="1"/>
          </p:nvPr>
        </p:nvPicPr>
        <p:blipFill>
          <a:blip r:embed="rId2"/>
          <a:stretch>
            <a:fillRect/>
          </a:stretch>
        </p:blipFill>
        <p:spPr>
          <a:xfrm>
            <a:off x="1828800" y="821635"/>
            <a:ext cx="7432415" cy="5291064"/>
          </a:xfrm>
        </p:spPr>
      </p:pic>
    </p:spTree>
    <p:extLst>
      <p:ext uri="{BB962C8B-B14F-4D97-AF65-F5344CB8AC3E}">
        <p14:creationId xmlns:p14="http://schemas.microsoft.com/office/powerpoint/2010/main" val="41089306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F1CA6-652D-41DC-95EF-1839223599DD}"/>
              </a:ext>
            </a:extLst>
          </p:cNvPr>
          <p:cNvSpPr>
            <a:spLocks noGrp="1"/>
          </p:cNvSpPr>
          <p:nvPr>
            <p:ph type="title"/>
          </p:nvPr>
        </p:nvSpPr>
        <p:spPr>
          <a:xfrm>
            <a:off x="1295401" y="611806"/>
            <a:ext cx="9601196" cy="740651"/>
          </a:xfrm>
        </p:spPr>
        <p:txBody>
          <a:bodyPr>
            <a:normAutofit fontScale="90000"/>
          </a:bodyPr>
          <a:lstStyle/>
          <a:p>
            <a:r>
              <a:rPr lang="ar-DZ" dirty="0"/>
              <a:t>انتقال الالكترونات وفقا لكمون الاكسدة و الارجاع </a:t>
            </a:r>
          </a:p>
        </p:txBody>
      </p:sp>
      <p:pic>
        <p:nvPicPr>
          <p:cNvPr id="4" name="Picture 3">
            <a:extLst>
              <a:ext uri="{FF2B5EF4-FFF2-40B4-BE49-F238E27FC236}">
                <a16:creationId xmlns:a16="http://schemas.microsoft.com/office/drawing/2014/main" id="{22915658-52C7-4E3F-BBB6-3282E2B4B801}"/>
              </a:ext>
            </a:extLst>
          </p:cNvPr>
          <p:cNvPicPr>
            <a:picLocks noChangeAspect="1"/>
          </p:cNvPicPr>
          <p:nvPr/>
        </p:nvPicPr>
        <p:blipFill>
          <a:blip r:embed="rId2"/>
          <a:stretch>
            <a:fillRect/>
          </a:stretch>
        </p:blipFill>
        <p:spPr>
          <a:xfrm>
            <a:off x="1785731" y="1352457"/>
            <a:ext cx="8299173" cy="4668284"/>
          </a:xfrm>
          <a:prstGeom prst="rect">
            <a:avLst/>
          </a:prstGeom>
        </p:spPr>
      </p:pic>
    </p:spTree>
    <p:extLst>
      <p:ext uri="{BB962C8B-B14F-4D97-AF65-F5344CB8AC3E}">
        <p14:creationId xmlns:p14="http://schemas.microsoft.com/office/powerpoint/2010/main" val="25392589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E370-B5EE-48F8-A250-5E8A9530507E}"/>
              </a:ext>
            </a:extLst>
          </p:cNvPr>
          <p:cNvSpPr>
            <a:spLocks noGrp="1"/>
          </p:cNvSpPr>
          <p:nvPr>
            <p:ph type="title"/>
          </p:nvPr>
        </p:nvSpPr>
        <p:spPr/>
        <p:txBody>
          <a:bodyPr/>
          <a:lstStyle/>
          <a:p>
            <a:endParaRPr lang="ar-DZ"/>
          </a:p>
        </p:txBody>
      </p:sp>
      <p:pic>
        <p:nvPicPr>
          <p:cNvPr id="4" name="Picture 3">
            <a:extLst>
              <a:ext uri="{FF2B5EF4-FFF2-40B4-BE49-F238E27FC236}">
                <a16:creationId xmlns:a16="http://schemas.microsoft.com/office/drawing/2014/main" id="{31AB94FC-2A97-4159-A64A-6B867A4F9DAB}"/>
              </a:ext>
            </a:extLst>
          </p:cNvPr>
          <p:cNvPicPr>
            <a:picLocks noChangeAspect="1"/>
          </p:cNvPicPr>
          <p:nvPr/>
        </p:nvPicPr>
        <p:blipFill>
          <a:blip r:embed="rId2"/>
          <a:stretch>
            <a:fillRect/>
          </a:stretch>
        </p:blipFill>
        <p:spPr>
          <a:xfrm>
            <a:off x="1971675" y="385762"/>
            <a:ext cx="8248650" cy="6086475"/>
          </a:xfrm>
          <a:prstGeom prst="rect">
            <a:avLst/>
          </a:prstGeom>
        </p:spPr>
      </p:pic>
    </p:spTree>
    <p:extLst>
      <p:ext uri="{BB962C8B-B14F-4D97-AF65-F5344CB8AC3E}">
        <p14:creationId xmlns:p14="http://schemas.microsoft.com/office/powerpoint/2010/main" val="2834399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F25F7A-6410-41F5-B86A-F45B0ACD59F8}"/>
              </a:ext>
            </a:extLst>
          </p:cNvPr>
          <p:cNvPicPr>
            <a:picLocks noChangeAspect="1"/>
          </p:cNvPicPr>
          <p:nvPr/>
        </p:nvPicPr>
        <p:blipFill>
          <a:blip r:embed="rId2"/>
          <a:stretch>
            <a:fillRect/>
          </a:stretch>
        </p:blipFill>
        <p:spPr>
          <a:xfrm>
            <a:off x="344557" y="0"/>
            <a:ext cx="11423373" cy="6857999"/>
          </a:xfrm>
          <a:prstGeom prst="rect">
            <a:avLst/>
          </a:prstGeom>
        </p:spPr>
      </p:pic>
    </p:spTree>
    <p:extLst>
      <p:ext uri="{BB962C8B-B14F-4D97-AF65-F5344CB8AC3E}">
        <p14:creationId xmlns:p14="http://schemas.microsoft.com/office/powerpoint/2010/main" val="33387315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A53C64-8DD0-4578-97BF-7CC0AD658BEA}"/>
              </a:ext>
            </a:extLst>
          </p:cNvPr>
          <p:cNvSpPr>
            <a:spLocks noGrp="1"/>
          </p:cNvSpPr>
          <p:nvPr>
            <p:ph type="title"/>
          </p:nvPr>
        </p:nvSpPr>
        <p:spPr>
          <a:xfrm>
            <a:off x="1401418" y="2665689"/>
            <a:ext cx="9601200" cy="1303337"/>
          </a:xfrm>
        </p:spPr>
        <p:txBody>
          <a:bodyPr>
            <a:normAutofit/>
          </a:bodyPr>
          <a:lstStyle/>
          <a:p>
            <a:r>
              <a:rPr lang="ar-DZ" dirty="0"/>
              <a:t>الفسفرة الضوئية الدائرية و غير دائرية </a:t>
            </a:r>
          </a:p>
        </p:txBody>
      </p:sp>
    </p:spTree>
    <p:extLst>
      <p:ext uri="{BB962C8B-B14F-4D97-AF65-F5344CB8AC3E}">
        <p14:creationId xmlns:p14="http://schemas.microsoft.com/office/powerpoint/2010/main" val="25461593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A703A-9F98-4AC5-BDF5-6755E6778F87}"/>
              </a:ext>
            </a:extLst>
          </p:cNvPr>
          <p:cNvSpPr>
            <a:spLocks noGrp="1"/>
          </p:cNvSpPr>
          <p:nvPr>
            <p:ph type="title"/>
          </p:nvPr>
        </p:nvSpPr>
        <p:spPr/>
        <p:txBody>
          <a:bodyPr/>
          <a:lstStyle/>
          <a:p>
            <a:endParaRPr lang="ar-DZ"/>
          </a:p>
        </p:txBody>
      </p:sp>
      <p:sp>
        <p:nvSpPr>
          <p:cNvPr id="3" name="Content Placeholder 2">
            <a:extLst>
              <a:ext uri="{FF2B5EF4-FFF2-40B4-BE49-F238E27FC236}">
                <a16:creationId xmlns:a16="http://schemas.microsoft.com/office/drawing/2014/main" id="{487A0E7A-36C3-404A-8F08-84891DD7AEF0}"/>
              </a:ext>
            </a:extLst>
          </p:cNvPr>
          <p:cNvSpPr>
            <a:spLocks noGrp="1"/>
          </p:cNvSpPr>
          <p:nvPr>
            <p:ph idx="1"/>
          </p:nvPr>
        </p:nvSpPr>
        <p:spPr/>
        <p:txBody>
          <a:bodyPr/>
          <a:lstStyle/>
          <a:p>
            <a:endParaRPr lang="ar-DZ" dirty="0"/>
          </a:p>
        </p:txBody>
      </p:sp>
      <p:pic>
        <p:nvPicPr>
          <p:cNvPr id="4" name="صورة 3">
            <a:extLst>
              <a:ext uri="{FF2B5EF4-FFF2-40B4-BE49-F238E27FC236}">
                <a16:creationId xmlns:a16="http://schemas.microsoft.com/office/drawing/2014/main" id="{116BA2FD-F932-4537-BB54-969EC35FE774}"/>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56523" y="543337"/>
            <a:ext cx="8362120" cy="5698437"/>
          </a:xfrm>
          <a:prstGeom prst="rect">
            <a:avLst/>
          </a:prstGeom>
        </p:spPr>
      </p:pic>
    </p:spTree>
    <p:extLst>
      <p:ext uri="{BB962C8B-B14F-4D97-AF65-F5344CB8AC3E}">
        <p14:creationId xmlns:p14="http://schemas.microsoft.com/office/powerpoint/2010/main" val="1104386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51F50B-EBBE-4924-9E05-CDAEC4D1C577}"/>
              </a:ext>
            </a:extLst>
          </p:cNvPr>
          <p:cNvPicPr>
            <a:picLocks noGrp="1" noChangeAspect="1"/>
          </p:cNvPicPr>
          <p:nvPr>
            <p:ph idx="1"/>
          </p:nvPr>
        </p:nvPicPr>
        <p:blipFill>
          <a:blip r:embed="rId2"/>
          <a:stretch>
            <a:fillRect/>
          </a:stretch>
        </p:blipFill>
        <p:spPr>
          <a:xfrm>
            <a:off x="1378225" y="461064"/>
            <a:ext cx="9674087" cy="5935871"/>
          </a:xfrm>
          <a:prstGeom prst="rect">
            <a:avLst/>
          </a:prstGeom>
        </p:spPr>
      </p:pic>
    </p:spTree>
    <p:extLst>
      <p:ext uri="{BB962C8B-B14F-4D97-AF65-F5344CB8AC3E}">
        <p14:creationId xmlns:p14="http://schemas.microsoft.com/office/powerpoint/2010/main" val="14725631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2FB52A6-3DA0-401D-9652-439BC247BB8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50955" y="702365"/>
            <a:ext cx="9612245" cy="5406887"/>
          </a:xfrm>
          <a:prstGeom prst="rect">
            <a:avLst/>
          </a:prstGeom>
        </p:spPr>
      </p:pic>
    </p:spTree>
    <p:extLst>
      <p:ext uri="{BB962C8B-B14F-4D97-AF65-F5344CB8AC3E}">
        <p14:creationId xmlns:p14="http://schemas.microsoft.com/office/powerpoint/2010/main" val="38629966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5A382F-6575-4DDE-BF82-007381A25821}"/>
              </a:ext>
            </a:extLst>
          </p:cNvPr>
          <p:cNvSpPr txBox="1"/>
          <p:nvPr/>
        </p:nvSpPr>
        <p:spPr>
          <a:xfrm>
            <a:off x="1219200" y="1432099"/>
            <a:ext cx="10137913" cy="707886"/>
          </a:xfrm>
          <a:prstGeom prst="rect">
            <a:avLst/>
          </a:prstGeom>
          <a:noFill/>
        </p:spPr>
        <p:txBody>
          <a:bodyPr wrap="square">
            <a:spAutoFit/>
          </a:bodyPr>
          <a:lstStyle/>
          <a:p>
            <a:r>
              <a:rPr lang="fr-FR" sz="4000" b="1" dirty="0">
                <a:solidFill>
                  <a:srgbClr val="FF0000"/>
                </a:solidFill>
              </a:rPr>
              <a:t>Photosynthesis Carbon (Stromal) </a:t>
            </a:r>
            <a:r>
              <a:rPr lang="fr-FR" sz="4000" b="1" dirty="0" err="1">
                <a:solidFill>
                  <a:srgbClr val="FF0000"/>
                </a:solidFill>
              </a:rPr>
              <a:t>Reactions</a:t>
            </a:r>
            <a:endParaRPr lang="ar-DZ" sz="4000" b="1" dirty="0">
              <a:solidFill>
                <a:srgbClr val="FF0000"/>
              </a:solidFill>
            </a:endParaRPr>
          </a:p>
        </p:txBody>
      </p:sp>
      <p:sp>
        <p:nvSpPr>
          <p:cNvPr id="6" name="TextBox 5">
            <a:extLst>
              <a:ext uri="{FF2B5EF4-FFF2-40B4-BE49-F238E27FC236}">
                <a16:creationId xmlns:a16="http://schemas.microsoft.com/office/drawing/2014/main" id="{C6DF0B79-50FC-4B8B-9143-0D8D3D6D912F}"/>
              </a:ext>
            </a:extLst>
          </p:cNvPr>
          <p:cNvSpPr txBox="1"/>
          <p:nvPr/>
        </p:nvSpPr>
        <p:spPr>
          <a:xfrm>
            <a:off x="2676940" y="2530757"/>
            <a:ext cx="8322365" cy="769441"/>
          </a:xfrm>
          <a:prstGeom prst="rect">
            <a:avLst/>
          </a:prstGeom>
          <a:noFill/>
        </p:spPr>
        <p:txBody>
          <a:bodyPr wrap="square" rtlCol="1">
            <a:spAutoFit/>
          </a:bodyPr>
          <a:lstStyle/>
          <a:p>
            <a:r>
              <a:rPr lang="ar-DZ" sz="4400" b="1" dirty="0">
                <a:solidFill>
                  <a:srgbClr val="FFC000"/>
                </a:solidFill>
              </a:rPr>
              <a:t>تفاعلات الحشوة أو تفاعلات الظلام </a:t>
            </a:r>
          </a:p>
        </p:txBody>
      </p:sp>
    </p:spTree>
    <p:extLst>
      <p:ext uri="{BB962C8B-B14F-4D97-AF65-F5344CB8AC3E}">
        <p14:creationId xmlns:p14="http://schemas.microsoft.com/office/powerpoint/2010/main" val="13276650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CB24-3B17-462E-990F-DF4EF173F926}"/>
              </a:ext>
            </a:extLst>
          </p:cNvPr>
          <p:cNvSpPr>
            <a:spLocks noGrp="1"/>
          </p:cNvSpPr>
          <p:nvPr>
            <p:ph type="title"/>
          </p:nvPr>
        </p:nvSpPr>
        <p:spPr>
          <a:xfrm>
            <a:off x="1202636" y="638311"/>
            <a:ext cx="9601196" cy="687642"/>
          </a:xfrm>
        </p:spPr>
        <p:txBody>
          <a:bodyPr>
            <a:normAutofit fontScale="90000"/>
          </a:bodyPr>
          <a:lstStyle/>
          <a:p>
            <a:r>
              <a:rPr lang="ar-DZ" dirty="0"/>
              <a:t>المرحلة الكيموحيوية </a:t>
            </a:r>
          </a:p>
        </p:txBody>
      </p:sp>
      <p:sp>
        <p:nvSpPr>
          <p:cNvPr id="3" name="Content Placeholder 2">
            <a:extLst>
              <a:ext uri="{FF2B5EF4-FFF2-40B4-BE49-F238E27FC236}">
                <a16:creationId xmlns:a16="http://schemas.microsoft.com/office/drawing/2014/main" id="{989C1C98-7321-46B3-AB17-0FE1A3D6705F}"/>
              </a:ext>
            </a:extLst>
          </p:cNvPr>
          <p:cNvSpPr>
            <a:spLocks noGrp="1"/>
          </p:cNvSpPr>
          <p:nvPr>
            <p:ph idx="1"/>
          </p:nvPr>
        </p:nvSpPr>
        <p:spPr>
          <a:xfrm>
            <a:off x="965753" y="1325953"/>
            <a:ext cx="10074962" cy="3318936"/>
          </a:xfrm>
        </p:spPr>
        <p:txBody>
          <a:bodyPr>
            <a:noAutofit/>
          </a:bodyPr>
          <a:lstStyle/>
          <a:p>
            <a:r>
              <a:rPr lang="ar-DZ" sz="3600" dirty="0"/>
              <a:t>تحدث هذه التفاعلات في حشوة البلاستيدة الخضراء دون الحاجة إلي الضوء لكنها تتم متزامنة مع انتهاء التفاعلات الضوئية.</a:t>
            </a:r>
          </a:p>
          <a:p>
            <a:r>
              <a:rPr lang="ar-DZ" sz="3600" dirty="0"/>
              <a:t>- يتم خلالها تثبيت ثاني أكسيد الكربون واختزاله لتشكيل سكريات بسيطة وذلك عبر حلقة كيميائية تتضمن 13 تفاعلاً إنزيمياً، ويشترك فيها عدد كبير من السكريات الثلاثية والرباعية والخماسية والسداسية الكربون ،تدعى هذه الحلقة بحلقة كالفن نسبة إلى مكتشفها.</a:t>
            </a:r>
          </a:p>
          <a:p>
            <a:endParaRPr lang="ar-DZ" sz="3600" dirty="0"/>
          </a:p>
        </p:txBody>
      </p:sp>
    </p:spTree>
    <p:extLst>
      <p:ext uri="{BB962C8B-B14F-4D97-AF65-F5344CB8AC3E}">
        <p14:creationId xmlns:p14="http://schemas.microsoft.com/office/powerpoint/2010/main" val="26719451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CF272A-AD5F-42D1-A156-1419F66AD738}"/>
              </a:ext>
            </a:extLst>
          </p:cNvPr>
          <p:cNvPicPr>
            <a:picLocks noGrp="1" noChangeAspect="1"/>
          </p:cNvPicPr>
          <p:nvPr>
            <p:ph idx="1"/>
          </p:nvPr>
        </p:nvPicPr>
        <p:blipFill>
          <a:blip r:embed="rId2"/>
          <a:stretch>
            <a:fillRect/>
          </a:stretch>
        </p:blipFill>
        <p:spPr>
          <a:xfrm>
            <a:off x="2059772" y="528519"/>
            <a:ext cx="7799846" cy="5800962"/>
          </a:xfrm>
          <a:prstGeom prst="rect">
            <a:avLst/>
          </a:prstGeom>
        </p:spPr>
      </p:pic>
    </p:spTree>
    <p:extLst>
      <p:ext uri="{BB962C8B-B14F-4D97-AF65-F5344CB8AC3E}">
        <p14:creationId xmlns:p14="http://schemas.microsoft.com/office/powerpoint/2010/main" val="12990238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073FE-D7ED-42FE-B929-62A74AF6201A}"/>
              </a:ext>
            </a:extLst>
          </p:cNvPr>
          <p:cNvPicPr>
            <a:picLocks noChangeAspect="1"/>
          </p:cNvPicPr>
          <p:nvPr/>
        </p:nvPicPr>
        <p:blipFill>
          <a:blip r:embed="rId2"/>
          <a:stretch>
            <a:fillRect/>
          </a:stretch>
        </p:blipFill>
        <p:spPr>
          <a:xfrm>
            <a:off x="2266121" y="519190"/>
            <a:ext cx="7699513" cy="5849825"/>
          </a:xfrm>
          <a:prstGeom prst="rect">
            <a:avLst/>
          </a:prstGeom>
        </p:spPr>
      </p:pic>
      <p:pic>
        <p:nvPicPr>
          <p:cNvPr id="5" name="Picture 4">
            <a:extLst>
              <a:ext uri="{FF2B5EF4-FFF2-40B4-BE49-F238E27FC236}">
                <a16:creationId xmlns:a16="http://schemas.microsoft.com/office/drawing/2014/main" id="{6F594952-03B4-4835-A345-75256A311F8A}"/>
              </a:ext>
            </a:extLst>
          </p:cNvPr>
          <p:cNvPicPr>
            <a:picLocks noChangeAspect="1"/>
          </p:cNvPicPr>
          <p:nvPr/>
        </p:nvPicPr>
        <p:blipFill>
          <a:blip r:embed="rId3"/>
          <a:stretch>
            <a:fillRect/>
          </a:stretch>
        </p:blipFill>
        <p:spPr>
          <a:xfrm>
            <a:off x="1603513" y="519190"/>
            <a:ext cx="9238008" cy="5849825"/>
          </a:xfrm>
          <a:prstGeom prst="rect">
            <a:avLst/>
          </a:prstGeom>
        </p:spPr>
      </p:pic>
    </p:spTree>
    <p:extLst>
      <p:ext uri="{BB962C8B-B14F-4D97-AF65-F5344CB8AC3E}">
        <p14:creationId xmlns:p14="http://schemas.microsoft.com/office/powerpoint/2010/main" val="34247379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562F0BA-6E04-4E7D-860C-63BD72B548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0343" y="795130"/>
            <a:ext cx="7155669" cy="498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0085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8102-5599-4194-853B-565B2E406947}"/>
              </a:ext>
            </a:extLst>
          </p:cNvPr>
          <p:cNvSpPr>
            <a:spLocks noGrp="1"/>
          </p:cNvSpPr>
          <p:nvPr>
            <p:ph type="title"/>
          </p:nvPr>
        </p:nvSpPr>
        <p:spPr>
          <a:xfrm>
            <a:off x="1295402" y="638311"/>
            <a:ext cx="9601196" cy="687642"/>
          </a:xfrm>
        </p:spPr>
        <p:txBody>
          <a:bodyPr>
            <a:noAutofit/>
          </a:bodyPr>
          <a:lstStyle/>
          <a:p>
            <a:r>
              <a:rPr lang="ar-DZ" b="1" dirty="0">
                <a:solidFill>
                  <a:schemeClr val="accent1">
                    <a:lumMod val="75000"/>
                  </a:schemeClr>
                </a:solidFill>
              </a:rPr>
              <a:t>مراحل حلقة كالفن </a:t>
            </a:r>
          </a:p>
        </p:txBody>
      </p:sp>
      <p:sp>
        <p:nvSpPr>
          <p:cNvPr id="3" name="Content Placeholder 2">
            <a:extLst>
              <a:ext uri="{FF2B5EF4-FFF2-40B4-BE49-F238E27FC236}">
                <a16:creationId xmlns:a16="http://schemas.microsoft.com/office/drawing/2014/main" id="{2903E09B-5EF8-4377-9430-89CEAF037BB8}"/>
              </a:ext>
            </a:extLst>
          </p:cNvPr>
          <p:cNvSpPr>
            <a:spLocks noGrp="1"/>
          </p:cNvSpPr>
          <p:nvPr>
            <p:ph idx="1"/>
          </p:nvPr>
        </p:nvSpPr>
        <p:spPr/>
        <p:txBody>
          <a:bodyPr>
            <a:normAutofit/>
          </a:bodyPr>
          <a:lstStyle/>
          <a:p>
            <a:r>
              <a:rPr lang="ar-DZ" sz="4400" b="1" dirty="0">
                <a:solidFill>
                  <a:srgbClr val="C00000"/>
                </a:solidFill>
              </a:rPr>
              <a:t> مرحلة تثبيت </a:t>
            </a:r>
            <a:r>
              <a:rPr lang="fr-FR" sz="4400" b="1" dirty="0">
                <a:solidFill>
                  <a:srgbClr val="C00000"/>
                </a:solidFill>
              </a:rPr>
              <a:t>CO2</a:t>
            </a:r>
            <a:r>
              <a:rPr lang="ar-DZ" sz="4400" b="1" dirty="0">
                <a:solidFill>
                  <a:srgbClr val="C00000"/>
                </a:solidFill>
              </a:rPr>
              <a:t> </a:t>
            </a:r>
            <a:r>
              <a:rPr lang="fr-FR" sz="4400" b="1" dirty="0">
                <a:solidFill>
                  <a:srgbClr val="C00000"/>
                </a:solidFill>
              </a:rPr>
              <a:t>Carbon fixation</a:t>
            </a:r>
            <a:endParaRPr lang="ar-DZ" sz="4400" b="1" dirty="0">
              <a:solidFill>
                <a:srgbClr val="C00000"/>
              </a:solidFill>
            </a:endParaRPr>
          </a:p>
          <a:p>
            <a:r>
              <a:rPr lang="ar-DZ" sz="4400" b="1" dirty="0">
                <a:solidFill>
                  <a:srgbClr val="C00000"/>
                </a:solidFill>
              </a:rPr>
              <a:t>مرحلة الاختزال </a:t>
            </a:r>
            <a:r>
              <a:rPr lang="fr-FR" sz="4400" b="1" dirty="0">
                <a:solidFill>
                  <a:srgbClr val="C00000"/>
                </a:solidFill>
              </a:rPr>
              <a:t>Reduction</a:t>
            </a:r>
            <a:endParaRPr lang="ar-DZ" sz="4400" b="1" dirty="0">
              <a:solidFill>
                <a:srgbClr val="C00000"/>
              </a:solidFill>
            </a:endParaRPr>
          </a:p>
          <a:p>
            <a:r>
              <a:rPr lang="ar-DZ" sz="4400" b="1" dirty="0">
                <a:solidFill>
                  <a:srgbClr val="C00000"/>
                </a:solidFill>
              </a:rPr>
              <a:t>مرحلة التجديد </a:t>
            </a:r>
            <a:r>
              <a:rPr lang="fr-FR" sz="4400" b="1" dirty="0" err="1">
                <a:solidFill>
                  <a:srgbClr val="C00000"/>
                </a:solidFill>
              </a:rPr>
              <a:t>Regeneration</a:t>
            </a:r>
            <a:endParaRPr lang="ar-DZ" sz="4400" b="1" dirty="0">
              <a:solidFill>
                <a:srgbClr val="C00000"/>
              </a:solidFill>
            </a:endParaRPr>
          </a:p>
        </p:txBody>
      </p:sp>
      <p:sp>
        <p:nvSpPr>
          <p:cNvPr id="4" name="TextBox 3">
            <a:extLst>
              <a:ext uri="{FF2B5EF4-FFF2-40B4-BE49-F238E27FC236}">
                <a16:creationId xmlns:a16="http://schemas.microsoft.com/office/drawing/2014/main" id="{737D60DB-001B-4DA2-B650-AC9D01D68496}"/>
              </a:ext>
            </a:extLst>
          </p:cNvPr>
          <p:cNvSpPr txBox="1"/>
          <p:nvPr/>
        </p:nvSpPr>
        <p:spPr>
          <a:xfrm>
            <a:off x="699056" y="5119662"/>
            <a:ext cx="10793886" cy="523220"/>
          </a:xfrm>
          <a:prstGeom prst="rect">
            <a:avLst/>
          </a:prstGeom>
          <a:noFill/>
        </p:spPr>
        <p:txBody>
          <a:bodyPr wrap="square">
            <a:spAutoFit/>
          </a:bodyPr>
          <a:lstStyle/>
          <a:p>
            <a:r>
              <a:rPr lang="fr-FR" sz="2800" b="1" dirty="0"/>
              <a:t>3 CO2 + 6 NADPH,H</a:t>
            </a:r>
            <a:r>
              <a:rPr lang="fr-FR" sz="2800" b="1" baseline="30000" dirty="0"/>
              <a:t>+</a:t>
            </a:r>
            <a:r>
              <a:rPr lang="fr-FR" sz="2800" b="1" dirty="0"/>
              <a:t> + 9 ATP → G3 + 6 NADP+ + 9 ADP + 9 Pi</a:t>
            </a:r>
            <a:endParaRPr lang="ar-DZ" sz="2800" b="1" dirty="0"/>
          </a:p>
        </p:txBody>
      </p:sp>
      <p:sp>
        <p:nvSpPr>
          <p:cNvPr id="5" name="TextBox 4">
            <a:extLst>
              <a:ext uri="{FF2B5EF4-FFF2-40B4-BE49-F238E27FC236}">
                <a16:creationId xmlns:a16="http://schemas.microsoft.com/office/drawing/2014/main" id="{1434F561-5681-48D5-8F10-F62419A28959}"/>
              </a:ext>
            </a:extLst>
          </p:cNvPr>
          <p:cNvSpPr txBox="1"/>
          <p:nvPr/>
        </p:nvSpPr>
        <p:spPr>
          <a:xfrm>
            <a:off x="265043" y="5737327"/>
            <a:ext cx="11608905" cy="461665"/>
          </a:xfrm>
          <a:prstGeom prst="rect">
            <a:avLst/>
          </a:prstGeom>
          <a:noFill/>
        </p:spPr>
        <p:txBody>
          <a:bodyPr wrap="square">
            <a:spAutoFit/>
          </a:bodyPr>
          <a:lstStyle/>
          <a:p>
            <a:r>
              <a:rPr lang="fr-FR" sz="2400" b="1" dirty="0"/>
              <a:t>6 CO2 + 12 NADPH,H</a:t>
            </a:r>
            <a:r>
              <a:rPr lang="fr-FR" sz="2400" b="1" baseline="30000" dirty="0"/>
              <a:t>+</a:t>
            </a:r>
            <a:r>
              <a:rPr lang="fr-FR" sz="2400" b="1" dirty="0"/>
              <a:t> + 18 ATP → C6H12O6 + 12 NADP</a:t>
            </a:r>
            <a:r>
              <a:rPr lang="fr-FR" sz="2400" b="1" baseline="30000" dirty="0"/>
              <a:t>+</a:t>
            </a:r>
            <a:r>
              <a:rPr lang="fr-FR" sz="2400" b="1" dirty="0"/>
              <a:t> + 18 ADP + 18 Pi+6H2O</a:t>
            </a:r>
            <a:endParaRPr lang="ar-DZ" sz="2400" b="1" dirty="0"/>
          </a:p>
        </p:txBody>
      </p:sp>
    </p:spTree>
    <p:extLst>
      <p:ext uri="{BB962C8B-B14F-4D97-AF65-F5344CB8AC3E}">
        <p14:creationId xmlns:p14="http://schemas.microsoft.com/office/powerpoint/2010/main" val="7055328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B4122-2FED-44A6-835A-97476FC45ED8}"/>
              </a:ext>
            </a:extLst>
          </p:cNvPr>
          <p:cNvSpPr>
            <a:spLocks noGrp="1"/>
          </p:cNvSpPr>
          <p:nvPr>
            <p:ph type="title"/>
          </p:nvPr>
        </p:nvSpPr>
        <p:spPr>
          <a:xfrm>
            <a:off x="1295401" y="717824"/>
            <a:ext cx="9601196" cy="528616"/>
          </a:xfrm>
        </p:spPr>
        <p:txBody>
          <a:bodyPr>
            <a:normAutofit fontScale="90000"/>
          </a:bodyPr>
          <a:lstStyle/>
          <a:p>
            <a:r>
              <a:rPr lang="ar-DZ" b="1" dirty="0">
                <a:solidFill>
                  <a:srgbClr val="C00000"/>
                </a:solidFill>
              </a:rPr>
              <a:t>انزيم روبيسكو </a:t>
            </a:r>
            <a:r>
              <a:rPr lang="fr-FR" b="1" dirty="0">
                <a:solidFill>
                  <a:srgbClr val="C00000"/>
                </a:solidFill>
              </a:rPr>
              <a:t>Rubisco</a:t>
            </a:r>
            <a:endParaRPr lang="ar-DZ" b="1" dirty="0">
              <a:solidFill>
                <a:srgbClr val="C00000"/>
              </a:solidFill>
            </a:endParaRPr>
          </a:p>
        </p:txBody>
      </p:sp>
      <p:sp>
        <p:nvSpPr>
          <p:cNvPr id="3" name="Content Placeholder 2">
            <a:extLst>
              <a:ext uri="{FF2B5EF4-FFF2-40B4-BE49-F238E27FC236}">
                <a16:creationId xmlns:a16="http://schemas.microsoft.com/office/drawing/2014/main" id="{406A92E5-7479-4286-978F-0544BAED61D8}"/>
              </a:ext>
            </a:extLst>
          </p:cNvPr>
          <p:cNvSpPr>
            <a:spLocks noGrp="1"/>
          </p:cNvSpPr>
          <p:nvPr>
            <p:ph idx="1"/>
          </p:nvPr>
        </p:nvSpPr>
        <p:spPr>
          <a:xfrm>
            <a:off x="808383" y="1424607"/>
            <a:ext cx="10654747" cy="1704379"/>
          </a:xfrm>
        </p:spPr>
        <p:txBody>
          <a:bodyPr>
            <a:normAutofit/>
          </a:bodyPr>
          <a:lstStyle/>
          <a:p>
            <a:r>
              <a:rPr lang="ar-DZ" sz="3200" b="1" dirty="0"/>
              <a:t>اسمه الكامل</a:t>
            </a:r>
            <a:r>
              <a:rPr lang="fr-FR" sz="3200" b="1" dirty="0"/>
              <a:t>، Ribulose bisphosphate carboxylase-</a:t>
            </a:r>
            <a:r>
              <a:rPr lang="fr-FR" sz="3200" b="1" dirty="0" err="1"/>
              <a:t>oxygenase</a:t>
            </a:r>
            <a:r>
              <a:rPr lang="fr-FR" sz="3200" b="1" dirty="0"/>
              <a:t>  </a:t>
            </a:r>
            <a:r>
              <a:rPr lang="ar-DZ" sz="3200" b="1" dirty="0"/>
              <a:t>هو الإنزيم الرئيسي الذي يسمح بتثبيت ثاني أكسيد الكربون </a:t>
            </a:r>
            <a:r>
              <a:rPr lang="fr-FR" sz="3200" b="1" dirty="0"/>
              <a:t> CO2 </a:t>
            </a:r>
            <a:r>
              <a:rPr lang="ar-DZ" sz="3200" b="1" dirty="0"/>
              <a:t>في الكتلة الحيوية النباتية</a:t>
            </a:r>
          </a:p>
        </p:txBody>
      </p:sp>
      <p:sp>
        <p:nvSpPr>
          <p:cNvPr id="4" name="Content Placeholder 2">
            <a:extLst>
              <a:ext uri="{FF2B5EF4-FFF2-40B4-BE49-F238E27FC236}">
                <a16:creationId xmlns:a16="http://schemas.microsoft.com/office/drawing/2014/main" id="{FE37EFBD-7F2C-4728-9877-A308231AF964}"/>
              </a:ext>
            </a:extLst>
          </p:cNvPr>
          <p:cNvSpPr txBox="1">
            <a:spLocks/>
          </p:cNvSpPr>
          <p:nvPr/>
        </p:nvSpPr>
        <p:spPr>
          <a:xfrm>
            <a:off x="1861934" y="3148128"/>
            <a:ext cx="9601196" cy="3318936"/>
          </a:xfrm>
          <a:prstGeom prst="rect">
            <a:avLst/>
          </a:prstGeom>
        </p:spPr>
        <p:txBody>
          <a:bodyPr vert="horz" lIns="91440" tIns="45720" rIns="91440" bIns="45720" rtlCol="0" anchor="t">
            <a:normAutofit/>
          </a:bodyPr>
          <a:lst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ar-DZ" sz="3200" b="1" dirty="0"/>
              <a:t>يتكون </a:t>
            </a:r>
            <a:r>
              <a:rPr lang="fr-FR" sz="3200" b="1" dirty="0"/>
              <a:t> </a:t>
            </a:r>
            <a:r>
              <a:rPr lang="fr-FR" sz="3200" b="1" dirty="0" err="1"/>
              <a:t>RuBisCO</a:t>
            </a:r>
            <a:r>
              <a:rPr lang="fr-FR" sz="3200" b="1" dirty="0"/>
              <a:t> </a:t>
            </a:r>
            <a:r>
              <a:rPr lang="ar-DZ" sz="3200" b="1" dirty="0"/>
              <a:t>بشكل عام من نوعين من الوحدات الفرعية: الوحدات الفرعية الكبيرة تسمى </a:t>
            </a:r>
            <a:r>
              <a:rPr lang="fr-FR" sz="3200" b="1" dirty="0"/>
              <a:t>L) </a:t>
            </a:r>
            <a:r>
              <a:rPr lang="ar-DZ" sz="3200" b="1" dirty="0"/>
              <a:t>) عددها ثمانية (55 كيلو دالتون ) والوحدات الفرعية الصغيرة تسمى </a:t>
            </a:r>
            <a:r>
              <a:rPr lang="fr-FR" sz="3200" b="1" dirty="0"/>
              <a:t>S </a:t>
            </a:r>
            <a:r>
              <a:rPr lang="ar-DZ" sz="3200" b="1" dirty="0"/>
              <a:t> عددها ثمانية (</a:t>
            </a:r>
            <a:r>
              <a:rPr lang="fr-FR" sz="3200" b="1" dirty="0"/>
              <a:t>13</a:t>
            </a:r>
            <a:r>
              <a:rPr lang="ar-DZ" sz="3200" b="1" dirty="0"/>
              <a:t> دالتون )</a:t>
            </a:r>
          </a:p>
          <a:p>
            <a:r>
              <a:rPr lang="ar-DZ" sz="3200" b="1" dirty="0"/>
              <a:t>تم العثور على المواقع النشطة للإنزيم في ثنائيات الوحدات الفرعية </a:t>
            </a:r>
            <a:r>
              <a:rPr lang="fr-FR" sz="3200" b="1" dirty="0"/>
              <a:t>L</a:t>
            </a:r>
          </a:p>
          <a:p>
            <a:r>
              <a:rPr lang="ar-DZ" sz="3200" b="1" dirty="0"/>
              <a:t>الكاتيونات </a:t>
            </a:r>
            <a:r>
              <a:rPr lang="fr-FR" sz="3200" b="1" dirty="0"/>
              <a:t>Mg</a:t>
            </a:r>
            <a:r>
              <a:rPr lang="fr-FR" sz="3200" b="1" baseline="30000" dirty="0"/>
              <a:t>2 + </a:t>
            </a:r>
            <a:r>
              <a:rPr lang="ar-DZ" sz="3200" b="1" dirty="0"/>
              <a:t>ضرورية لضمان النشاط الأنزيمي للبروتين. </a:t>
            </a:r>
          </a:p>
        </p:txBody>
      </p:sp>
    </p:spTree>
    <p:extLst>
      <p:ext uri="{BB962C8B-B14F-4D97-AF65-F5344CB8AC3E}">
        <p14:creationId xmlns:p14="http://schemas.microsoft.com/office/powerpoint/2010/main" val="35917922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2157E-88EB-43A2-BB78-4E4988DBAF91}"/>
              </a:ext>
            </a:extLst>
          </p:cNvPr>
          <p:cNvSpPr>
            <a:spLocks noGrp="1"/>
          </p:cNvSpPr>
          <p:nvPr>
            <p:ph type="title"/>
          </p:nvPr>
        </p:nvSpPr>
        <p:spPr/>
        <p:txBody>
          <a:bodyPr/>
          <a:lstStyle/>
          <a:p>
            <a:endParaRPr lang="ar-DZ"/>
          </a:p>
        </p:txBody>
      </p:sp>
      <p:pic>
        <p:nvPicPr>
          <p:cNvPr id="4" name="Picture 3">
            <a:extLst>
              <a:ext uri="{FF2B5EF4-FFF2-40B4-BE49-F238E27FC236}">
                <a16:creationId xmlns:a16="http://schemas.microsoft.com/office/drawing/2014/main" id="{4579B0F2-6F30-4A5F-B7FD-84F7F5238223}"/>
              </a:ext>
            </a:extLst>
          </p:cNvPr>
          <p:cNvPicPr>
            <a:picLocks noChangeAspect="1"/>
          </p:cNvPicPr>
          <p:nvPr/>
        </p:nvPicPr>
        <p:blipFill>
          <a:blip r:embed="rId2"/>
          <a:stretch>
            <a:fillRect/>
          </a:stretch>
        </p:blipFill>
        <p:spPr>
          <a:xfrm>
            <a:off x="8544600" y="487504"/>
            <a:ext cx="3133616" cy="4054191"/>
          </a:xfrm>
          <a:prstGeom prst="rect">
            <a:avLst/>
          </a:prstGeom>
        </p:spPr>
      </p:pic>
      <p:pic>
        <p:nvPicPr>
          <p:cNvPr id="6" name="Picture 5">
            <a:extLst>
              <a:ext uri="{FF2B5EF4-FFF2-40B4-BE49-F238E27FC236}">
                <a16:creationId xmlns:a16="http://schemas.microsoft.com/office/drawing/2014/main" id="{E724C919-3F06-4F9C-B2A8-83358E09C4A3}"/>
              </a:ext>
            </a:extLst>
          </p:cNvPr>
          <p:cNvPicPr>
            <a:picLocks noChangeAspect="1"/>
          </p:cNvPicPr>
          <p:nvPr/>
        </p:nvPicPr>
        <p:blipFill>
          <a:blip r:embed="rId3"/>
          <a:stretch>
            <a:fillRect/>
          </a:stretch>
        </p:blipFill>
        <p:spPr>
          <a:xfrm>
            <a:off x="593758" y="487504"/>
            <a:ext cx="7950842" cy="5882992"/>
          </a:xfrm>
          <a:prstGeom prst="rect">
            <a:avLst/>
          </a:prstGeom>
        </p:spPr>
      </p:pic>
    </p:spTree>
    <p:extLst>
      <p:ext uri="{BB962C8B-B14F-4D97-AF65-F5344CB8AC3E}">
        <p14:creationId xmlns:p14="http://schemas.microsoft.com/office/powerpoint/2010/main" val="13663383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D214B1-157B-46FD-9ADB-6BBC635243B5}"/>
              </a:ext>
            </a:extLst>
          </p:cNvPr>
          <p:cNvPicPr>
            <a:picLocks noGrp="1" noChangeAspect="1"/>
          </p:cNvPicPr>
          <p:nvPr>
            <p:ph idx="1"/>
          </p:nvPr>
        </p:nvPicPr>
        <p:blipFill>
          <a:blip r:embed="rId2"/>
          <a:stretch>
            <a:fillRect/>
          </a:stretch>
        </p:blipFill>
        <p:spPr>
          <a:xfrm>
            <a:off x="2358887" y="548266"/>
            <a:ext cx="6239164" cy="9209960"/>
          </a:xfrm>
          <a:prstGeom prst="rect">
            <a:avLst/>
          </a:prstGeom>
          <a:ln>
            <a:noFill/>
          </a:ln>
          <a:effectLst>
            <a:softEdge rad="112500"/>
          </a:effectLst>
        </p:spPr>
      </p:pic>
    </p:spTree>
    <p:extLst>
      <p:ext uri="{BB962C8B-B14F-4D97-AF65-F5344CB8AC3E}">
        <p14:creationId xmlns:p14="http://schemas.microsoft.com/office/powerpoint/2010/main" val="117179927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4.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43097</TotalTime>
  <Words>2265</Words>
  <Application>Microsoft Office PowerPoint</Application>
  <PresentationFormat>Widescreen</PresentationFormat>
  <Paragraphs>200</Paragraphs>
  <Slides>123</Slides>
  <Notes>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123</vt:i4>
      </vt:variant>
    </vt:vector>
  </HeadingPairs>
  <TitlesOfParts>
    <vt:vector size="139" baseType="lpstr">
      <vt:lpstr>Arial</vt:lpstr>
      <vt:lpstr>Calibri</vt:lpstr>
      <vt:lpstr>Calibri Light</vt:lpstr>
      <vt:lpstr>Corbel</vt:lpstr>
      <vt:lpstr>DroidArabicKufi-Regular</vt:lpstr>
      <vt:lpstr>Garamond</vt:lpstr>
      <vt:lpstr>Simplified Arabic</vt:lpstr>
      <vt:lpstr>Times New Roman</vt:lpstr>
      <vt:lpstr>Trebuchet MS</vt:lpstr>
      <vt:lpstr>Tw Cen MT</vt:lpstr>
      <vt:lpstr>Wingdings 3</vt:lpstr>
      <vt:lpstr>Organic</vt:lpstr>
      <vt:lpstr>Facet</vt:lpstr>
      <vt:lpstr>Droplet</vt:lpstr>
      <vt:lpstr>Parallax</vt:lpstr>
      <vt:lpstr>Office Theme</vt:lpstr>
      <vt:lpstr>Photosynthesis </vt:lpstr>
      <vt:lpstr>PowerPoint Presentation</vt:lpstr>
      <vt:lpstr>التغذية Nutrition </vt:lpstr>
      <vt:lpstr>PowerPoint Presentation</vt:lpstr>
      <vt:lpstr>ما هو التركيب الضوئي و كيف يتم ؟</vt:lpstr>
      <vt:lpstr>PowerPoint Presentation</vt:lpstr>
      <vt:lpstr>PowerPoint Presentation</vt:lpstr>
      <vt:lpstr>المقر LOCATION </vt:lpstr>
      <vt:lpstr>PowerPoint Presentation</vt:lpstr>
      <vt:lpstr>PowerPoint Presentation</vt:lpstr>
      <vt:lpstr>PowerPoint Presentation</vt:lpstr>
      <vt:lpstr>ماهي مراحل التركيب الضوئي؟ </vt:lpstr>
      <vt:lpstr>Photosynthesis Light (Thylakoid) Reactions</vt:lpstr>
      <vt:lpstr>الضوء </vt:lpstr>
      <vt:lpstr>PowerPoint Presentation</vt:lpstr>
      <vt:lpstr>PowerPoint Presentation</vt:lpstr>
      <vt:lpstr>PowerPoint Presentation</vt:lpstr>
      <vt:lpstr>المطلوب : احسب مقدار الطاقة للضوء الأحمر و الازرق عند طول موجة 660 نانومتر و 435 نانومتر على الترتيب  </vt:lpstr>
      <vt:lpstr>PowerPoint Presentation</vt:lpstr>
      <vt:lpstr>ماذا يحدث لليخضور بعد امتصاص الضوء؟ </vt:lpstr>
      <vt:lpstr>PowerPoint Presentation</vt:lpstr>
      <vt:lpstr>PowerPoint Presentation</vt:lpstr>
      <vt:lpstr>PowerPoint Presentation</vt:lpstr>
      <vt:lpstr>PowerPoint Presentation</vt:lpstr>
      <vt:lpstr>PowerPoint Presentation</vt:lpstr>
      <vt:lpstr>PowerPoint Presentation</vt:lpstr>
      <vt:lpstr>كلوروفيلات </vt:lpstr>
      <vt:lpstr>PowerPoint Presentation</vt:lpstr>
      <vt:lpstr>الكلوروفيلات </vt:lpstr>
      <vt:lpstr>التركيب الكيميائي لليخضور </vt:lpstr>
      <vt:lpstr>PowerPoint Presentation</vt:lpstr>
      <vt:lpstr>PowerPoint Presentation</vt:lpstr>
      <vt:lpstr>اشباه الجزرين </vt:lpstr>
      <vt:lpstr>PowerPoint Presentation</vt:lpstr>
      <vt:lpstr>PowerPoint Presentation</vt:lpstr>
      <vt:lpstr>الفيكوبليناتPycobilins </vt:lpstr>
      <vt:lpstr>الفيكوبلينات </vt:lpstr>
      <vt:lpstr>PowerPoint Presentation</vt:lpstr>
      <vt:lpstr>PowerPoint Presentation</vt:lpstr>
      <vt:lpstr>PowerPoint Presentation</vt:lpstr>
      <vt:lpstr>Photosystems IIالنظام الضوئي الثاني </vt:lpstr>
      <vt:lpstr>Photosystems IIالنظام الضوئي الثاني </vt:lpstr>
      <vt:lpstr>Photosystems IIالنظام الضوئي الثاني </vt:lpstr>
      <vt:lpstr>Photosystems IIالنظام الضوئي الثاني </vt:lpstr>
      <vt:lpstr>Photosystems IIالنظام الضوئي الثاني </vt:lpstr>
      <vt:lpstr>PowerPoint Presentation</vt:lpstr>
      <vt:lpstr>Photosystems IIالنظام الضوئي الثاني </vt:lpstr>
      <vt:lpstr>PowerPoint Presentation</vt:lpstr>
      <vt:lpstr>Photosystems IIالنظام الضوئي الثاني </vt:lpstr>
      <vt:lpstr>PowerPoint Presentation</vt:lpstr>
      <vt:lpstr>PowerPoint Presentation</vt:lpstr>
      <vt:lpstr>PowerPoint Presentation</vt:lpstr>
      <vt:lpstr>PowerPoint Presentation</vt:lpstr>
      <vt:lpstr>PowerPoint Presentation</vt:lpstr>
      <vt:lpstr>Photosystems Iالنظام الضوئي الأول </vt:lpstr>
      <vt:lpstr>PowerPoint Presentation</vt:lpstr>
      <vt:lpstr>PowerPoint Presentation</vt:lpstr>
      <vt:lpstr>نواقل الالكترونات particular electron carriers.</vt:lpstr>
      <vt:lpstr>نواقل الالكترونات </vt:lpstr>
      <vt:lpstr>PowerPoint Presentation</vt:lpstr>
      <vt:lpstr>PowerPoint Presentation</vt:lpstr>
      <vt:lpstr>ATP Synthase</vt:lpstr>
      <vt:lpstr>ATP Synthase</vt:lpstr>
      <vt:lpstr>تفاعلات المرحلة الكيموضوئية </vt:lpstr>
      <vt:lpstr>تفاعلات المرحلة الكيموضوئية </vt:lpstr>
      <vt:lpstr>PowerPoint Presentation</vt:lpstr>
      <vt:lpstr>PowerPoint Presentation</vt:lpstr>
      <vt:lpstr>PowerPoint Presentation</vt:lpstr>
      <vt:lpstr>يسترجع P680 الكتروناته من الماء بتدخل معقد انتاج الاكسجين OEC</vt:lpstr>
      <vt:lpstr>PowerPoint Presentation</vt:lpstr>
      <vt:lpstr>PowerPoint Presentation</vt:lpstr>
      <vt:lpstr>ماهو مصير الكترونات P680 ؟ </vt:lpstr>
      <vt:lpstr>PowerPoint Presentation</vt:lpstr>
      <vt:lpstr>PowerPoint Presentation</vt:lpstr>
      <vt:lpstr>المعقد الانزيمي السيتوكروم Cyt b6/f</vt:lpstr>
      <vt:lpstr>المعقد الانزيمي السيتوكروم Cyt b6/f</vt:lpstr>
      <vt:lpstr>المعقد الانزيمي السيتوكروم Cyt b6/f</vt:lpstr>
      <vt:lpstr>استرجاع p700  لالكتروناته </vt:lpstr>
      <vt:lpstr>ماهو مصير الالكترونات المفقودة من PS700</vt:lpstr>
      <vt:lpstr>ماهو مصير الالكترونات المفقودة من PS700</vt:lpstr>
      <vt:lpstr>PowerPoint Presentation</vt:lpstr>
      <vt:lpstr>PowerPoint Presentation</vt:lpstr>
      <vt:lpstr>PowerPoint Presentation</vt:lpstr>
      <vt:lpstr>PowerPoint Presentation</vt:lpstr>
      <vt:lpstr>انتقال الالكترونات وفقا لكمون الاكسدة و الارجاع </vt:lpstr>
      <vt:lpstr>PowerPoint Presentation</vt:lpstr>
      <vt:lpstr>PowerPoint Presentation</vt:lpstr>
      <vt:lpstr>الفسفرة الضوئية الدائرية و غير دائرية </vt:lpstr>
      <vt:lpstr>PowerPoint Presentation</vt:lpstr>
      <vt:lpstr>PowerPoint Presentation</vt:lpstr>
      <vt:lpstr>PowerPoint Presentation</vt:lpstr>
      <vt:lpstr>المرحلة الكيموحيوية </vt:lpstr>
      <vt:lpstr>PowerPoint Presentation</vt:lpstr>
      <vt:lpstr>PowerPoint Presentation</vt:lpstr>
      <vt:lpstr>PowerPoint Presentation</vt:lpstr>
      <vt:lpstr>مراحل حلقة كالفن </vt:lpstr>
      <vt:lpstr>انزيم روبيسكو Rubisco</vt:lpstr>
      <vt:lpstr>PowerPoint Presentation</vt:lpstr>
      <vt:lpstr>PowerPoint Presentation</vt:lpstr>
      <vt:lpstr>PowerPoint Presentation</vt:lpstr>
      <vt:lpstr>التنفس الضوئي Photorespiration</vt:lpstr>
      <vt:lpstr>التنفس الضوئي Photorespiration</vt:lpstr>
      <vt:lpstr>PowerPoint Presentation</vt:lpstr>
      <vt:lpstr>التنفس الضوئي Photorespiration</vt:lpstr>
      <vt:lpstr>التنفس الضوئي Photorespiration</vt:lpstr>
      <vt:lpstr>عملية التنفس الضوئي لا تحدث عند جميع النباتات </vt:lpstr>
      <vt:lpstr>C3 – C4 - CAM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النباتات الأيض الحمضي التشحمي Crassulacean Acid Metabolism, or CAM  </vt:lpstr>
      <vt:lpstr>PowerPoint Presentation</vt:lpstr>
      <vt:lpstr>PowerPoint Presentation</vt:lpstr>
      <vt:lpstr>PowerPoint Presentation</vt:lpstr>
      <vt:lpstr>نواقل الالكترونات particular electron carriers.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Photosynthèse</dc:title>
  <dc:creator>mounira</dc:creator>
  <cp:lastModifiedBy>mounira</cp:lastModifiedBy>
  <cp:revision>240</cp:revision>
  <dcterms:created xsi:type="dcterms:W3CDTF">2021-01-28T11:01:12Z</dcterms:created>
  <dcterms:modified xsi:type="dcterms:W3CDTF">2022-03-07T18:00:46Z</dcterms:modified>
</cp:coreProperties>
</file>