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28"/>
  </p:notesMasterIdLst>
  <p:sldIdLst>
    <p:sldId id="256" r:id="rId2"/>
    <p:sldId id="353" r:id="rId3"/>
    <p:sldId id="354" r:id="rId4"/>
    <p:sldId id="356" r:id="rId5"/>
    <p:sldId id="355" r:id="rId6"/>
    <p:sldId id="357" r:id="rId7"/>
    <p:sldId id="358" r:id="rId8"/>
    <p:sldId id="359" r:id="rId9"/>
    <p:sldId id="360" r:id="rId10"/>
    <p:sldId id="361" r:id="rId11"/>
    <p:sldId id="410" r:id="rId12"/>
    <p:sldId id="411" r:id="rId13"/>
    <p:sldId id="366" r:id="rId14"/>
    <p:sldId id="367" r:id="rId15"/>
    <p:sldId id="370" r:id="rId16"/>
    <p:sldId id="375" r:id="rId17"/>
    <p:sldId id="376" r:id="rId18"/>
    <p:sldId id="379" r:id="rId19"/>
    <p:sldId id="412" r:id="rId20"/>
    <p:sldId id="384" r:id="rId21"/>
    <p:sldId id="413" r:id="rId22"/>
    <p:sldId id="388" r:id="rId23"/>
    <p:sldId id="397" r:id="rId24"/>
    <p:sldId id="398" r:id="rId25"/>
    <p:sldId id="402" r:id="rId26"/>
    <p:sldId id="403" r:id="rId27"/>
  </p:sldIdLst>
  <p:sldSz cx="9144000" cy="6858000" type="screen4x3"/>
  <p:notesSz cx="7102475" cy="102330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99"/>
    <a:srgbClr val="00CC99"/>
    <a:srgbClr val="EAEAEA"/>
    <a:srgbClr val="800000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68" autoAdjust="0"/>
    <p:restoredTop sz="95630" autoAdjust="0"/>
  </p:normalViewPr>
  <p:slideViewPr>
    <p:cSldViewPr>
      <p:cViewPr varScale="1">
        <p:scale>
          <a:sx n="67" d="100"/>
          <a:sy n="67" d="100"/>
        </p:scale>
        <p:origin x="103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51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7" tIns="49528" rIns="99057" bIns="4952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736" y="0"/>
            <a:ext cx="3077739" cy="51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7" tIns="49528" rIns="99057" bIns="4952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997" y="4860687"/>
            <a:ext cx="5208482" cy="4604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7" tIns="49528" rIns="99057" bIns="495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374"/>
            <a:ext cx="3077739" cy="51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7" tIns="49528" rIns="99057" bIns="4952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1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736" y="9721374"/>
            <a:ext cx="3077739" cy="51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7" tIns="49528" rIns="99057" bIns="4952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A9A8152A-ACB0-4315-9445-3C39EAEBA81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8936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A8152A-ACB0-4315-9445-3C39EAEBA818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634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727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727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899DF-C389-4CB3-A2C8-A0F8B5108C4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94BC1-D759-4520-8CCE-9AA5C27E1A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B4B67-40B6-4573-833C-B17F5F592DB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AA059-4D72-4047-8946-1BCF87FA5A9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8DCD1-6E20-4F7F-B190-EE3DFBA2A2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81A1D-10E4-48E7-8413-2E9D5AE3A74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5E071-C6DE-4078-8BF1-9EEFD5AA3F5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ABB7A-41DD-4690-AFF5-DCDCD5BDAC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2A254-CF0F-493E-9E47-07A9BC618B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C6DE6-AA88-4BCC-AE54-A156AC1FF6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F1E0C-9B2D-448D-8771-2AD6D1A1364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EF80000A-5C76-4FB2-8FAF-C8FB386F04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7168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7168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7168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7168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7168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7169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7169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7169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7169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7169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90800" y="1828800"/>
            <a:ext cx="6400800" cy="2209800"/>
          </a:xfrm>
        </p:spPr>
        <p:txBody>
          <a:bodyPr/>
          <a:lstStyle/>
          <a:p>
            <a:pPr algn="ctr" eaLnBrk="1" hangingPunct="1"/>
            <a:r>
              <a:rPr lang="fr-FR" sz="6000" b="1" dirty="0" smtClean="0">
                <a:solidFill>
                  <a:schemeClr val="bg1"/>
                </a:solidFill>
                <a:effectLst>
                  <a:outerShdw blurRad="50800" dist="38100" dir="8100000" algn="tr" rotWithShape="0">
                    <a:srgbClr val="00B050">
                      <a:alpha val="83000"/>
                    </a:srgbClr>
                  </a:outerShdw>
                  <a:reflection blurRad="6350" stA="55000" endA="300" endPos="45500" dir="5400000" sy="-100000" algn="bl" rotWithShape="0"/>
                </a:effectLst>
                <a:cs typeface="Times New Roman" pitchFamily="18" charset="0"/>
              </a:rPr>
              <a:t>Introduction</a:t>
            </a:r>
            <a:endParaRPr lang="fr-FR" sz="6600" dirty="0" smtClean="0">
              <a:effectLst>
                <a:outerShdw blurRad="50800" dist="38100" dir="8100000" algn="tr" rotWithShape="0">
                  <a:srgbClr val="00B050">
                    <a:alpha val="83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6588946" y="4214818"/>
            <a:ext cx="25004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Segoe UI" pitchFamily="34" charset="0"/>
                <a:cs typeface="Segoe UI" pitchFamily="34" charset="0"/>
              </a:rPr>
              <a:t>3L Informatique </a:t>
            </a:r>
            <a:endParaRPr lang="fr-FR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2124075" y="0"/>
            <a:ext cx="7019925" cy="8302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>
                <a:solidFill>
                  <a:schemeClr val="bg2"/>
                </a:solidFill>
              </a:rPr>
              <a:t>Université, chahid Hamma Lakhdar d’El Oued</a:t>
            </a:r>
            <a:br>
              <a:rPr lang="fr-FR" sz="2400" b="1">
                <a:solidFill>
                  <a:schemeClr val="bg2"/>
                </a:solidFill>
              </a:rPr>
            </a:br>
            <a:r>
              <a:rPr lang="fr-FR" sz="2400" b="1">
                <a:solidFill>
                  <a:schemeClr val="bg2"/>
                </a:solidFill>
              </a:rPr>
              <a:t> Département d'Informatique</a:t>
            </a: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2736609" y="6474154"/>
            <a:ext cx="63928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fr-FR" b="1" dirty="0" smtClean="0">
                <a:solidFill>
                  <a:schemeClr val="bg2"/>
                </a:solidFill>
              </a:rPr>
              <a:t>2018-2019                           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.  K. </a:t>
            </a: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Mohib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eddine</a:t>
            </a:r>
            <a:endParaRPr lang="es-E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Image 6" descr="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9" y="214313"/>
            <a:ext cx="1425751" cy="13572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3388846" y="942052"/>
            <a:ext cx="52149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4000" b="1" dirty="0">
                <a:ln w="900" cmpd="sng">
                  <a:solidFill>
                    <a:srgbClr val="FFFF99">
                      <a:alpha val="55000"/>
                    </a:srgb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egoe UI" pitchFamily="34" charset="0"/>
                <a:cs typeface="Segoe UI" pitchFamily="34" charset="0"/>
              </a:rPr>
              <a:t>A</a:t>
            </a:r>
            <a:r>
              <a:rPr lang="fr-FR" sz="4000" b="1" dirty="0">
                <a:ln w="900" cmpd="sng">
                  <a:solidFill>
                    <a:srgbClr val="FFFF99">
                      <a:alpha val="55000"/>
                    </a:srgbClr>
                  </a:solidFill>
                  <a:prstDash val="solid"/>
                </a:ln>
                <a:solidFill>
                  <a:srgbClr val="00CC99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egoe UI" pitchFamily="34" charset="0"/>
                <a:cs typeface="Segoe UI" pitchFamily="34" charset="0"/>
              </a:rPr>
              <a:t>pplications</a:t>
            </a:r>
            <a:r>
              <a:rPr lang="fr-FR" sz="4000" b="1" dirty="0">
                <a:ln w="900" cmpd="sng">
                  <a:solidFill>
                    <a:srgbClr val="FFFF99">
                      <a:alpha val="55000"/>
                    </a:srgb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egoe UI" pitchFamily="34" charset="0"/>
                <a:cs typeface="Segoe UI" pitchFamily="34" charset="0"/>
              </a:rPr>
              <a:t> </a:t>
            </a:r>
            <a:r>
              <a:rPr lang="fr-FR" sz="4000" b="1" dirty="0">
                <a:ln w="900" cmpd="sng">
                  <a:solidFill>
                    <a:srgbClr val="FFFF99">
                      <a:alpha val="55000"/>
                    </a:srgb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egoe UI" pitchFamily="34" charset="0"/>
                <a:cs typeface="Segoe UI" pitchFamily="34" charset="0"/>
              </a:rPr>
              <a:t>M</a:t>
            </a:r>
            <a:r>
              <a:rPr lang="fr-FR" sz="4000" b="1" dirty="0">
                <a:ln w="900" cmpd="sng">
                  <a:solidFill>
                    <a:srgbClr val="FFFF99">
                      <a:alpha val="55000"/>
                    </a:srgbClr>
                  </a:solidFill>
                  <a:prstDash val="solid"/>
                </a:ln>
                <a:solidFill>
                  <a:srgbClr val="00CC99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egoe UI" pitchFamily="34" charset="0"/>
                <a:cs typeface="Segoe UI" pitchFamily="34" charset="0"/>
              </a:rPr>
              <a:t>obiles</a:t>
            </a:r>
            <a:endParaRPr lang="fr-FR" sz="4000" b="1" u="sng" dirty="0">
              <a:ln w="900" cmpd="sng">
                <a:solidFill>
                  <a:srgbClr val="FFFF99">
                    <a:alpha val="55000"/>
                  </a:srgbClr>
                </a:solidFill>
                <a:prstDash val="solid"/>
              </a:ln>
              <a:solidFill>
                <a:srgbClr val="00CC99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63837"/>
            <a:ext cx="2133600" cy="476250"/>
          </a:xfrm>
          <a:noFill/>
        </p:spPr>
        <p:txBody>
          <a:bodyPr/>
          <a:lstStyle/>
          <a:p>
            <a:pPr algn="ctr"/>
            <a:fld id="{F75C54E2-D861-4ED1-92CB-369BACE00D95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63837"/>
            <a:ext cx="2133600" cy="476250"/>
          </a:xfrm>
          <a:noFill/>
        </p:spPr>
        <p:txBody>
          <a:bodyPr/>
          <a:lstStyle/>
          <a:p>
            <a:pPr algn="l"/>
            <a:fld id="{E9E0090F-F5D6-4715-8263-4344E611F789}" type="slidenum">
              <a:rPr lang="es-ES" b="1" smtClean="0">
                <a:latin typeface="Arial" charset="0"/>
              </a:rPr>
              <a:pPr algn="l"/>
              <a:t>10</a:t>
            </a:fld>
            <a:endParaRPr lang="es-ES" b="1" smtClean="0">
              <a:latin typeface="Arial" charset="0"/>
            </a:endParaRPr>
          </a:p>
        </p:txBody>
      </p:sp>
      <p:sp>
        <p:nvSpPr>
          <p:cNvPr id="14340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63837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-71470" y="1371415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Portabilité (</a:t>
            </a:r>
            <a:r>
              <a:rPr lang="fr-FR" sz="2400" dirty="0" err="1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Portability</a:t>
            </a: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) </a:t>
            </a:r>
            <a:r>
              <a:rPr lang="fr-FR" sz="2400" dirty="0" smtClean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</a:t>
            </a:r>
            <a:r>
              <a:rPr lang="fr-FR" sz="2400" dirty="0" smtClean="0"/>
              <a:t> signifie qu’un utilisateur doit être en mesure de le </a:t>
            </a:r>
            <a:r>
              <a:rPr lang="fr-FR" sz="2400" b="1" dirty="0" smtClean="0">
                <a:solidFill>
                  <a:srgbClr val="A80000"/>
                </a:solidFill>
              </a:rPr>
              <a:t>porter</a:t>
            </a:r>
            <a:r>
              <a:rPr lang="fr-FR" sz="2400" dirty="0" smtClean="0"/>
              <a:t> autour facilement (voir à main)</a:t>
            </a:r>
            <a:endParaRPr lang="fr-FR" sz="2400" dirty="0">
              <a:ln w="18415" cmpd="sng">
                <a:solidFill>
                  <a:srgbClr val="A80000"/>
                </a:solidFill>
                <a:prstDash val="solid"/>
              </a:ln>
              <a:solidFill>
                <a:srgbClr val="A8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344" name="Rectangle 15"/>
          <p:cNvSpPr>
            <a:spLocks noChangeArrowheads="1"/>
          </p:cNvSpPr>
          <p:nvPr/>
        </p:nvSpPr>
        <p:spPr bwMode="auto">
          <a:xfrm>
            <a:off x="214250" y="2300109"/>
            <a:ext cx="88582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dirty="0"/>
              <a:t> Deux facteurs importants peuvent affecter la portabilité des terminaux mobiles</a:t>
            </a:r>
            <a:r>
              <a:rPr lang="fr-FR" sz="2400" dirty="0" smtClean="0"/>
              <a:t>: </a:t>
            </a:r>
            <a:r>
              <a:rPr lang="fr-FR" sz="2400" b="1" dirty="0" smtClean="0"/>
              <a:t>Le poids </a:t>
            </a:r>
            <a:r>
              <a:rPr lang="fr-FR" sz="2400" dirty="0" smtClean="0"/>
              <a:t>(</a:t>
            </a:r>
            <a:r>
              <a:rPr lang="fr-FR" sz="2400" b="1" dirty="0" err="1" smtClean="0">
                <a:solidFill>
                  <a:srgbClr val="A80000"/>
                </a:solidFill>
              </a:rPr>
              <a:t>weight</a:t>
            </a:r>
            <a:r>
              <a:rPr lang="fr-FR" sz="2400" dirty="0" smtClean="0"/>
              <a:t>) et la </a:t>
            </a:r>
            <a:r>
              <a:rPr lang="fr-FR" sz="2400" b="1" dirty="0" smtClean="0"/>
              <a:t>taille</a:t>
            </a:r>
            <a:r>
              <a:rPr lang="fr-FR" sz="2400" dirty="0" smtClean="0"/>
              <a:t> (</a:t>
            </a:r>
            <a:r>
              <a:rPr lang="fr-FR" sz="2400" b="1" dirty="0" smtClean="0">
                <a:solidFill>
                  <a:srgbClr val="A80000"/>
                </a:solidFill>
              </a:rPr>
              <a:t>size</a:t>
            </a:r>
            <a:r>
              <a:rPr lang="fr-FR" sz="2400" dirty="0" smtClean="0"/>
              <a:t>) de terminal (dispositif) et de  ses accessoires associées </a:t>
            </a:r>
            <a:endParaRPr lang="fr-FR" sz="2400" dirty="0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7" y="214290"/>
            <a:ext cx="5961075" cy="811195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Caractéristiques de mobilité </a:t>
            </a:r>
            <a:endParaRPr lang="fr-FR" dirty="0"/>
          </a:p>
        </p:txBody>
      </p:sp>
      <p:cxnSp>
        <p:nvCxnSpPr>
          <p:cNvPr id="16" name="Connecteur droit 15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7" name="Image 16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8" name="Rectangle 17"/>
          <p:cNvSpPr/>
          <p:nvPr/>
        </p:nvSpPr>
        <p:spPr>
          <a:xfrm>
            <a:off x="32" y="4014795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Utilisabilité (</a:t>
            </a:r>
            <a:r>
              <a:rPr lang="fr-FR" sz="2400" dirty="0" err="1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Usability</a:t>
            </a:r>
            <a:r>
              <a:rPr lang="fr-FR" sz="2400" dirty="0" smtClean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): </a:t>
            </a:r>
            <a:r>
              <a:rPr lang="fr-FR" sz="2400" dirty="0" smtClean="0"/>
              <a:t>utilisable par différents types d’utilisateurs dans certains conditions.</a:t>
            </a:r>
            <a:endParaRPr lang="fr-FR" sz="2400" dirty="0">
              <a:ln w="18415" cmpd="sng">
                <a:solidFill>
                  <a:srgbClr val="A80000"/>
                </a:solidFill>
                <a:prstDash val="solid"/>
              </a:ln>
              <a:solidFill>
                <a:srgbClr val="A8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214314" y="4943494"/>
            <a:ext cx="892971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dirty="0"/>
              <a:t> l’</a:t>
            </a:r>
            <a:r>
              <a:rPr lang="fr-FR" sz="2400" dirty="0" err="1"/>
              <a:t>utilisabilité</a:t>
            </a:r>
            <a:r>
              <a:rPr lang="fr-FR" sz="2400" dirty="0"/>
              <a:t> est dépendante aux </a:t>
            </a:r>
            <a:r>
              <a:rPr lang="fr-FR" sz="2400" b="1" dirty="0"/>
              <a:t>facteurs</a:t>
            </a:r>
            <a:r>
              <a:rPr lang="fr-FR" sz="2400" dirty="0"/>
              <a:t> relatives aux: utilisateurs (</a:t>
            </a:r>
            <a:r>
              <a:rPr lang="fr-FR" sz="2400" dirty="0" err="1"/>
              <a:t>users</a:t>
            </a:r>
            <a:r>
              <a:rPr lang="fr-FR" sz="2400" dirty="0"/>
              <a:t>), environnement et caractéristiques des dispositifs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63837"/>
            <a:ext cx="2133600" cy="476250"/>
          </a:xfrm>
          <a:noFill/>
        </p:spPr>
        <p:txBody>
          <a:bodyPr/>
          <a:lstStyle/>
          <a:p>
            <a:pPr algn="ctr"/>
            <a:fld id="{F75C54E2-D861-4ED1-92CB-369BACE00D95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63837"/>
            <a:ext cx="2133600" cy="476250"/>
          </a:xfrm>
          <a:noFill/>
        </p:spPr>
        <p:txBody>
          <a:bodyPr/>
          <a:lstStyle/>
          <a:p>
            <a:pPr algn="l"/>
            <a:fld id="{E9E0090F-F5D6-4715-8263-4344E611F789}" type="slidenum">
              <a:rPr lang="es-ES" b="1" smtClean="0">
                <a:latin typeface="Arial" charset="0"/>
              </a:rPr>
              <a:pPr algn="l"/>
              <a:t>11</a:t>
            </a:fld>
            <a:endParaRPr lang="es-ES" b="1" smtClean="0">
              <a:latin typeface="Arial" charset="0"/>
            </a:endParaRPr>
          </a:p>
        </p:txBody>
      </p:sp>
      <p:sp>
        <p:nvSpPr>
          <p:cNvPr id="14340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63837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7" y="214290"/>
            <a:ext cx="5961075" cy="811195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Caractéristiques de mobilité </a:t>
            </a:r>
            <a:endParaRPr lang="fr-FR" dirty="0"/>
          </a:p>
        </p:txBody>
      </p:sp>
      <p:cxnSp>
        <p:nvCxnSpPr>
          <p:cNvPr id="16" name="Connecteur droit 15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7" name="Image 16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2" name="Rectangle 11"/>
          <p:cNvSpPr/>
          <p:nvPr/>
        </p:nvSpPr>
        <p:spPr>
          <a:xfrm>
            <a:off x="4294" y="1278346"/>
            <a:ext cx="91397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fonctionnalité (</a:t>
            </a:r>
            <a:r>
              <a:rPr lang="fr-FR" sz="2400" dirty="0" err="1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Functionality</a:t>
            </a: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) </a:t>
            </a:r>
            <a:r>
              <a:rPr lang="fr-FR" sz="2400" dirty="0" smtClean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</a:t>
            </a:r>
            <a:r>
              <a:rPr lang="fr-FR" sz="2400" dirty="0" smtClean="0"/>
              <a:t>appareils mobiles servent à des </a:t>
            </a:r>
            <a:r>
              <a:rPr lang="fr-FR" sz="2400" b="1" dirty="0" smtClean="0"/>
              <a:t>larges et variétés types de fonctionnalités</a:t>
            </a:r>
            <a:r>
              <a:rPr lang="fr-FR" sz="2400" dirty="0" smtClean="0"/>
              <a:t>, sous la forme de multiples applications mobiles</a:t>
            </a:r>
            <a:endParaRPr lang="fr-FR" sz="2400" dirty="0">
              <a:ln w="18415" cmpd="sng">
                <a:solidFill>
                  <a:srgbClr val="A80000"/>
                </a:solidFill>
                <a:prstDash val="solid"/>
              </a:ln>
              <a:solidFill>
                <a:srgbClr val="A8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285750" y="2603036"/>
            <a:ext cx="8858250" cy="28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fr-FR" sz="2300" dirty="0" smtClean="0"/>
              <a:t> en </a:t>
            </a:r>
            <a:r>
              <a:rPr lang="fr-FR" sz="2300" dirty="0"/>
              <a:t>général, </a:t>
            </a:r>
            <a:r>
              <a:rPr lang="fr-FR" sz="2300" b="1" dirty="0" smtClean="0"/>
              <a:t>deux catégories </a:t>
            </a:r>
            <a:r>
              <a:rPr lang="fr-FR" sz="2300" dirty="0" smtClean="0"/>
              <a:t>des </a:t>
            </a:r>
            <a:r>
              <a:rPr lang="fr-FR" sz="2300" dirty="0"/>
              <a:t>applications </a:t>
            </a:r>
            <a:r>
              <a:rPr lang="fr-FR" sz="2300" dirty="0" smtClean="0"/>
              <a:t>mobiles: </a:t>
            </a:r>
          </a:p>
          <a:p>
            <a:pPr algn="just">
              <a:lnSpc>
                <a:spcPct val="150000"/>
              </a:lnSpc>
            </a:pPr>
            <a:r>
              <a:rPr lang="fr-FR" sz="2300" b="1" dirty="0" smtClean="0"/>
              <a:t>      - </a:t>
            </a:r>
            <a:r>
              <a:rPr lang="fr-FR" sz="2300" b="1" dirty="0" err="1" smtClean="0"/>
              <a:t>Standalone</a:t>
            </a:r>
            <a:r>
              <a:rPr lang="fr-FR" sz="2300" b="1" dirty="0" smtClean="0"/>
              <a:t> </a:t>
            </a:r>
            <a:r>
              <a:rPr lang="fr-FR" sz="2300" dirty="0" smtClean="0"/>
              <a:t>qui</a:t>
            </a:r>
            <a:r>
              <a:rPr lang="fr-FR" sz="2300" b="1" dirty="0" smtClean="0"/>
              <a:t> </a:t>
            </a:r>
            <a:r>
              <a:rPr lang="fr-FR" sz="2300" dirty="0" smtClean="0"/>
              <a:t>fonctionnent de </a:t>
            </a:r>
            <a:r>
              <a:rPr lang="fr-FR" sz="2300" b="1" dirty="0" smtClean="0"/>
              <a:t>façon autonome </a:t>
            </a:r>
            <a:r>
              <a:rPr lang="fr-FR" sz="2300" dirty="0" smtClean="0"/>
              <a:t>(</a:t>
            </a:r>
            <a:r>
              <a:rPr lang="fr-FR" sz="2400" dirty="0" smtClean="0"/>
              <a:t>horloge, jeux, calculatrice) </a:t>
            </a:r>
          </a:p>
          <a:p>
            <a:pPr algn="just">
              <a:lnSpc>
                <a:spcPct val="150000"/>
              </a:lnSpc>
            </a:pPr>
            <a:r>
              <a:rPr lang="fr-FR" sz="2400" dirty="0"/>
              <a:t> </a:t>
            </a:r>
            <a:r>
              <a:rPr lang="fr-FR" sz="2400" dirty="0" smtClean="0"/>
              <a:t>     - </a:t>
            </a:r>
            <a:r>
              <a:rPr lang="fr-FR" sz="2300" dirty="0" smtClean="0"/>
              <a:t>et </a:t>
            </a:r>
            <a:r>
              <a:rPr lang="fr-FR" sz="2300" b="1" dirty="0" smtClean="0"/>
              <a:t>dépendantes: </a:t>
            </a:r>
            <a:r>
              <a:rPr lang="fr-FR" sz="2300" dirty="0" smtClean="0"/>
              <a:t>leur</a:t>
            </a:r>
            <a:r>
              <a:rPr lang="fr-FR" sz="2300" b="1" dirty="0" smtClean="0"/>
              <a:t> </a:t>
            </a:r>
            <a:r>
              <a:rPr lang="fr-FR" sz="2300" dirty="0" smtClean="0"/>
              <a:t>fonctionnement besoin de se connecter à un autre utilisateur ou système (</a:t>
            </a:r>
            <a:r>
              <a:rPr lang="fr-FR" sz="2400" dirty="0" smtClean="0"/>
              <a:t>Email)</a:t>
            </a:r>
            <a:endParaRPr lang="fr-FR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63837"/>
            <a:ext cx="2133600" cy="476250"/>
          </a:xfrm>
          <a:noFill/>
        </p:spPr>
        <p:txBody>
          <a:bodyPr/>
          <a:lstStyle/>
          <a:p>
            <a:pPr algn="ctr"/>
            <a:fld id="{F75C54E2-D861-4ED1-92CB-369BACE00D95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63837"/>
            <a:ext cx="2133600" cy="476250"/>
          </a:xfrm>
          <a:noFill/>
        </p:spPr>
        <p:txBody>
          <a:bodyPr/>
          <a:lstStyle/>
          <a:p>
            <a:pPr algn="l"/>
            <a:fld id="{E9E0090F-F5D6-4715-8263-4344E611F789}" type="slidenum">
              <a:rPr lang="es-ES" b="1" smtClean="0">
                <a:latin typeface="Arial" charset="0"/>
              </a:rPr>
              <a:pPr algn="l"/>
              <a:t>12</a:t>
            </a:fld>
            <a:endParaRPr lang="es-ES" b="1" smtClean="0">
              <a:latin typeface="Arial" charset="0"/>
            </a:endParaRPr>
          </a:p>
        </p:txBody>
      </p:sp>
      <p:sp>
        <p:nvSpPr>
          <p:cNvPr id="14340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63837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7" y="214290"/>
            <a:ext cx="5961075" cy="811195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Caractéristiques de mobilité </a:t>
            </a:r>
            <a:endParaRPr lang="fr-FR" dirty="0"/>
          </a:p>
        </p:txBody>
      </p:sp>
      <p:cxnSp>
        <p:nvCxnSpPr>
          <p:cNvPr id="16" name="Connecteur droit 15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7" name="Image 16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Rectangle 9"/>
          <p:cNvSpPr/>
          <p:nvPr/>
        </p:nvSpPr>
        <p:spPr>
          <a:xfrm>
            <a:off x="4294" y="1395699"/>
            <a:ext cx="4357718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connectivité (</a:t>
            </a:r>
            <a:r>
              <a:rPr lang="fr-FR" sz="2400" dirty="0" err="1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connectivity</a:t>
            </a: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) </a:t>
            </a: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2012950"/>
            <a:ext cx="892968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dirty="0" smtClean="0"/>
              <a:t> La  fonction majeur des appareils </a:t>
            </a:r>
            <a:r>
              <a:rPr lang="fr-FR" sz="2400" dirty="0"/>
              <a:t>mobiles </a:t>
            </a:r>
            <a:r>
              <a:rPr lang="fr-FR" sz="2400" dirty="0" smtClean="0"/>
              <a:t>est:</a:t>
            </a:r>
          </a:p>
          <a:p>
            <a:pPr algn="just"/>
            <a:r>
              <a:rPr lang="fr-FR" sz="2400" dirty="0"/>
              <a:t> </a:t>
            </a:r>
            <a:r>
              <a:rPr lang="fr-FR" sz="2400" dirty="0" smtClean="0"/>
              <a:t>   - </a:t>
            </a:r>
            <a:r>
              <a:rPr lang="fr-FR" sz="2400" dirty="0"/>
              <a:t>de connecter les individus et / ou les systèmes </a:t>
            </a:r>
            <a:endParaRPr lang="fr-FR" sz="2400" dirty="0" smtClean="0"/>
          </a:p>
          <a:p>
            <a:pPr algn="just"/>
            <a:r>
              <a:rPr lang="fr-FR" sz="2400" dirty="0"/>
              <a:t> </a:t>
            </a:r>
            <a:r>
              <a:rPr lang="fr-FR" sz="2400" dirty="0" smtClean="0"/>
              <a:t>   - et </a:t>
            </a:r>
            <a:r>
              <a:rPr lang="fr-FR" sz="2400" dirty="0"/>
              <a:t>de transmettre </a:t>
            </a:r>
            <a:r>
              <a:rPr lang="fr-FR" sz="2400" dirty="0" smtClean="0"/>
              <a:t>/ recevoir </a:t>
            </a:r>
            <a:r>
              <a:rPr lang="fr-FR" sz="2400" dirty="0"/>
              <a:t>des informations </a:t>
            </a:r>
            <a:r>
              <a:rPr lang="fr-FR" sz="2400" dirty="0" smtClean="0"/>
              <a:t>      (</a:t>
            </a:r>
            <a:r>
              <a:rPr lang="fr-FR" sz="2400" dirty="0"/>
              <a:t>communication)</a:t>
            </a:r>
          </a:p>
          <a:p>
            <a:pPr algn="just">
              <a:buFont typeface="Arial" charset="0"/>
              <a:buChar char="•"/>
            </a:pPr>
            <a:endParaRPr lang="fr-FR" sz="1600" dirty="0"/>
          </a:p>
          <a:p>
            <a:pPr algn="just">
              <a:buFont typeface="Arial" charset="0"/>
              <a:buChar char="•"/>
            </a:pPr>
            <a:r>
              <a:rPr lang="fr-FR" sz="2400" dirty="0"/>
              <a:t> les appareils mobiles peuvent fonctionner dans l'un des trois modes: toujours connectés, partielle et ne </a:t>
            </a:r>
            <a:r>
              <a:rPr lang="fr-FR" sz="2400" dirty="0" smtClean="0"/>
              <a:t>jamais connectés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177221"/>
            <a:ext cx="5606048" cy="894325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Problématique de mobilité</a:t>
            </a: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96493"/>
            <a:ext cx="2133600" cy="476250"/>
          </a:xfrm>
          <a:noFill/>
        </p:spPr>
        <p:txBody>
          <a:bodyPr/>
          <a:lstStyle/>
          <a:p>
            <a:pPr algn="ctr"/>
            <a:fld id="{198964C5-ACF7-4A23-8FB1-3BF8A613E5E2}" type="datetime1">
              <a:rPr lang="fr-FR" b="1" smtClean="0"/>
              <a:pPr algn="ctr"/>
              <a:t>26/01/2019</a:t>
            </a:fld>
            <a:endParaRPr lang="es-ES" b="1" dirty="0" smtClean="0"/>
          </a:p>
        </p:txBody>
      </p:sp>
      <p:sp>
        <p:nvSpPr>
          <p:cNvPr id="19460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96493"/>
            <a:ext cx="2133600" cy="476250"/>
          </a:xfrm>
          <a:noFill/>
        </p:spPr>
        <p:txBody>
          <a:bodyPr/>
          <a:lstStyle/>
          <a:p>
            <a:pPr algn="l"/>
            <a:fld id="{EE2C97E1-6A75-4229-B0F0-BF5B6EF6C645}" type="slidenum">
              <a:rPr lang="es-ES" b="1" smtClean="0">
                <a:latin typeface="Arial" charset="0"/>
              </a:rPr>
              <a:pPr algn="l"/>
              <a:t>13</a:t>
            </a:fld>
            <a:endParaRPr lang="es-ES" b="1" smtClean="0">
              <a:latin typeface="Arial" charset="0"/>
            </a:endParaRPr>
          </a:p>
        </p:txBody>
      </p:sp>
      <p:sp>
        <p:nvSpPr>
          <p:cNvPr id="19461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96493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19462" name="Rectangle 12"/>
          <p:cNvSpPr>
            <a:spLocks noChangeArrowheads="1"/>
          </p:cNvSpPr>
          <p:nvPr/>
        </p:nvSpPr>
        <p:spPr bwMode="auto">
          <a:xfrm>
            <a:off x="0" y="1071546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2400" dirty="0"/>
              <a:t>La problématique de </a:t>
            </a:r>
            <a:r>
              <a:rPr lang="fr-FR" sz="2400" b="1" dirty="0"/>
              <a:t>mobilité</a:t>
            </a:r>
            <a:r>
              <a:rPr lang="fr-FR" sz="2400" dirty="0"/>
              <a:t> implique quatre éléments: </a:t>
            </a:r>
            <a:r>
              <a:rPr lang="fr-FR" sz="2400" b="1" dirty="0"/>
              <a:t>utilisateur mobile</a:t>
            </a:r>
            <a:r>
              <a:rPr lang="fr-FR" sz="2400" dirty="0"/>
              <a:t>, </a:t>
            </a:r>
            <a:r>
              <a:rPr lang="fr-FR" sz="2400" b="1" dirty="0"/>
              <a:t>appareil mobile</a:t>
            </a:r>
            <a:r>
              <a:rPr lang="fr-FR" sz="2400" dirty="0"/>
              <a:t>, </a:t>
            </a:r>
            <a:r>
              <a:rPr lang="fr-FR" sz="2400" b="1" dirty="0"/>
              <a:t>application mobile</a:t>
            </a:r>
            <a:r>
              <a:rPr lang="fr-FR" sz="2400" dirty="0"/>
              <a:t>,                          et </a:t>
            </a:r>
            <a:r>
              <a:rPr lang="fr-FR" sz="2400" b="1" dirty="0"/>
              <a:t>réseau mobile</a:t>
            </a:r>
            <a:r>
              <a:rPr lang="fr-FR" sz="2400" dirty="0"/>
              <a:t>.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2357430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2400" b="1" dirty="0">
                <a:solidFill>
                  <a:srgbClr val="A80000"/>
                </a:solidFill>
              </a:rPr>
              <a:t>Les utilisateurs mobiles (</a:t>
            </a:r>
            <a:r>
              <a:rPr lang="en-US" sz="2400" b="1" dirty="0">
                <a:solidFill>
                  <a:srgbClr val="A80000"/>
                </a:solidFill>
              </a:rPr>
              <a:t>user mobility) : </a:t>
            </a:r>
          </a:p>
          <a:p>
            <a:pPr algn="just"/>
            <a:endParaRPr lang="en-US" sz="1400" b="1" dirty="0">
              <a:solidFill>
                <a:srgbClr val="A80000"/>
              </a:solidFill>
            </a:endParaRPr>
          </a:p>
          <a:p>
            <a:pPr algn="just">
              <a:buFont typeface="Arial" charset="0"/>
              <a:buChar char="•"/>
            </a:pPr>
            <a:r>
              <a:rPr lang="en-US" sz="2400" dirty="0"/>
              <a:t> un </a:t>
            </a:r>
            <a:r>
              <a:rPr lang="fr-FR" sz="2400" dirty="0"/>
              <a:t>utilisateur</a:t>
            </a:r>
            <a:r>
              <a:rPr lang="en-US" sz="2400" dirty="0"/>
              <a:t> </a:t>
            </a:r>
            <a:r>
              <a:rPr lang="fr-FR" sz="2400" dirty="0"/>
              <a:t>est</a:t>
            </a:r>
            <a:r>
              <a:rPr lang="en-US" sz="2400" dirty="0"/>
              <a:t> devein mobile </a:t>
            </a:r>
            <a:r>
              <a:rPr lang="fr-FR" sz="2400" dirty="0"/>
              <a:t>lorsqu’il</a:t>
            </a:r>
            <a:r>
              <a:rPr lang="en-US" sz="2400" dirty="0"/>
              <a:t> se </a:t>
            </a:r>
            <a:r>
              <a:rPr lang="fr-FR" sz="2400" dirty="0"/>
              <a:t>déplace</a:t>
            </a:r>
            <a:r>
              <a:rPr lang="en-US" sz="2400" dirty="0"/>
              <a:t> </a:t>
            </a:r>
            <a:r>
              <a:rPr lang="fr-FR" sz="2400" dirty="0"/>
              <a:t>ou</a:t>
            </a:r>
            <a:r>
              <a:rPr lang="en-US" sz="2400" dirty="0"/>
              <a:t> commute des </a:t>
            </a:r>
            <a:r>
              <a:rPr lang="fr-FR" sz="2400" dirty="0"/>
              <a:t>appareils</a:t>
            </a:r>
          </a:p>
          <a:p>
            <a:pPr algn="just">
              <a:buFont typeface="Arial" charset="0"/>
              <a:buChar char="•"/>
            </a:pPr>
            <a:endParaRPr lang="fr-FR" sz="1600" dirty="0"/>
          </a:p>
          <a:p>
            <a:pPr algn="just">
              <a:buFont typeface="Arial" charset="0"/>
              <a:buChar char="•"/>
            </a:pPr>
            <a:r>
              <a:rPr lang="en-US" sz="2400" dirty="0"/>
              <a:t> </a:t>
            </a:r>
            <a:r>
              <a:rPr lang="fr-FR" sz="2400" dirty="0"/>
              <a:t>Cependant, il est en mesure </a:t>
            </a:r>
            <a:r>
              <a:rPr lang="fr-FR" sz="2400" b="1" dirty="0"/>
              <a:t>d'utiliser les mêmes services </a:t>
            </a:r>
            <a:r>
              <a:rPr lang="fr-FR" sz="2400" dirty="0"/>
              <a:t>quel que soit </a:t>
            </a:r>
            <a:r>
              <a:rPr lang="fr-FR" sz="2400" b="1" dirty="0"/>
              <a:t>le temps</a:t>
            </a:r>
            <a:r>
              <a:rPr lang="fr-FR" sz="2400" dirty="0"/>
              <a:t>, </a:t>
            </a:r>
            <a:r>
              <a:rPr lang="fr-FR" sz="2400" b="1" dirty="0"/>
              <a:t>le lieu</a:t>
            </a:r>
            <a:r>
              <a:rPr lang="fr-FR" sz="2400" dirty="0"/>
              <a:t>, et </a:t>
            </a:r>
            <a:r>
              <a:rPr lang="fr-FR" sz="2400" b="1" dirty="0" smtClean="0"/>
              <a:t>l’appareil </a:t>
            </a:r>
            <a:r>
              <a:rPr lang="fr-FR" sz="2400" b="1" dirty="0"/>
              <a:t>utilisé</a:t>
            </a:r>
            <a:r>
              <a:rPr lang="fr-FR" sz="2400" dirty="0"/>
              <a:t>.</a:t>
            </a:r>
          </a:p>
          <a:p>
            <a:pPr algn="just">
              <a:buFont typeface="Arial" charset="0"/>
              <a:buChar char="•"/>
            </a:pPr>
            <a:endParaRPr lang="en-US" dirty="0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0" name="Image 9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92865"/>
            <a:ext cx="2133600" cy="476250"/>
          </a:xfrm>
          <a:noFill/>
        </p:spPr>
        <p:txBody>
          <a:bodyPr/>
          <a:lstStyle/>
          <a:p>
            <a:pPr algn="ctr"/>
            <a:fld id="{6DBF8E78-DC33-4A09-9074-B3E78E6FB09D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20484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92865"/>
            <a:ext cx="2133600" cy="476250"/>
          </a:xfrm>
          <a:noFill/>
        </p:spPr>
        <p:txBody>
          <a:bodyPr/>
          <a:lstStyle/>
          <a:p>
            <a:pPr algn="l"/>
            <a:fld id="{3C6CFB80-537A-4115-B052-86E05F64C636}" type="slidenum">
              <a:rPr lang="es-ES" b="1" smtClean="0">
                <a:latin typeface="Arial" charset="0"/>
              </a:rPr>
              <a:pPr algn="l"/>
              <a:t>14</a:t>
            </a:fld>
            <a:endParaRPr lang="es-ES" b="1" smtClean="0">
              <a:latin typeface="Arial" charset="0"/>
            </a:endParaRPr>
          </a:p>
        </p:txBody>
      </p:sp>
      <p:sp>
        <p:nvSpPr>
          <p:cNvPr id="20485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92865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pic>
        <p:nvPicPr>
          <p:cNvPr id="204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214554"/>
            <a:ext cx="728667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177221"/>
            <a:ext cx="5606048" cy="894325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Problématique de mobilité</a:t>
            </a: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1" name="Image 10" descr="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3" name="Rectangle 12"/>
          <p:cNvSpPr/>
          <p:nvPr/>
        </p:nvSpPr>
        <p:spPr>
          <a:xfrm>
            <a:off x="3929058" y="928670"/>
            <a:ext cx="31582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A80000"/>
                </a:solidFill>
              </a:rPr>
              <a:t>utilisateurs mobiles </a:t>
            </a:r>
            <a:endParaRPr lang="fr-FR" sz="2400" dirty="0"/>
          </a:p>
        </p:txBody>
      </p:sp>
      <p:sp>
        <p:nvSpPr>
          <p:cNvPr id="14" name="Rectangle 13"/>
          <p:cNvSpPr/>
          <p:nvPr/>
        </p:nvSpPr>
        <p:spPr>
          <a:xfrm>
            <a:off x="1142976" y="1571612"/>
            <a:ext cx="7072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/>
              <a:t>déplacement</a:t>
            </a:r>
            <a:r>
              <a:rPr lang="en-US" sz="2400" b="1" dirty="0" smtClean="0"/>
              <a:t> </a:t>
            </a:r>
            <a:r>
              <a:rPr lang="fr-FR" sz="2400" b="1" dirty="0" smtClean="0"/>
              <a:t>ou</a:t>
            </a:r>
            <a:r>
              <a:rPr lang="en-US" sz="2400" b="1" dirty="0" smtClean="0"/>
              <a:t> commutation des </a:t>
            </a:r>
            <a:r>
              <a:rPr lang="fr-FR" sz="2400" b="1" dirty="0" smtClean="0"/>
              <a:t>appareils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57958"/>
            <a:ext cx="2133600" cy="476250"/>
          </a:xfrm>
          <a:noFill/>
        </p:spPr>
        <p:txBody>
          <a:bodyPr/>
          <a:lstStyle/>
          <a:p>
            <a:pPr algn="ctr"/>
            <a:fld id="{4D1222CC-A3BA-4F7B-9804-80A88F2F8D71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23556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57958"/>
            <a:ext cx="2133600" cy="476250"/>
          </a:xfrm>
          <a:noFill/>
        </p:spPr>
        <p:txBody>
          <a:bodyPr/>
          <a:lstStyle/>
          <a:p>
            <a:pPr algn="l"/>
            <a:fld id="{22E94408-4CE0-41BC-A725-FFE05741A34A}" type="slidenum">
              <a:rPr lang="es-ES" b="1" smtClean="0">
                <a:latin typeface="Arial" charset="0"/>
              </a:rPr>
              <a:pPr algn="l"/>
              <a:t>15</a:t>
            </a:fld>
            <a:endParaRPr lang="es-ES" b="1" smtClean="0">
              <a:latin typeface="Arial" charset="0"/>
            </a:endParaRPr>
          </a:p>
        </p:txBody>
      </p:sp>
      <p:sp>
        <p:nvSpPr>
          <p:cNvPr id="23557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57958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0" y="1000108"/>
            <a:ext cx="9144000" cy="2716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2400" b="1" dirty="0">
                <a:solidFill>
                  <a:srgbClr val="A80000"/>
                </a:solidFill>
              </a:rPr>
              <a:t>Réseau mobile (</a:t>
            </a:r>
            <a:r>
              <a:rPr lang="en-US" sz="2400" b="1" dirty="0">
                <a:solidFill>
                  <a:srgbClr val="A80000"/>
                </a:solidFill>
              </a:rPr>
              <a:t>mobile network) : </a:t>
            </a:r>
            <a:endParaRPr lang="en-US" sz="2400" b="1" dirty="0" smtClean="0">
              <a:solidFill>
                <a:srgbClr val="A80000"/>
              </a:solidFill>
            </a:endParaRPr>
          </a:p>
          <a:p>
            <a:pPr algn="just"/>
            <a:endParaRPr lang="en-US" sz="1100" b="1" dirty="0">
              <a:solidFill>
                <a:srgbClr val="A80000"/>
              </a:solidFill>
            </a:endParaRPr>
          </a:p>
          <a:p>
            <a:pPr algn="just"/>
            <a:endParaRPr lang="en-US" sz="200" b="1" dirty="0">
              <a:solidFill>
                <a:srgbClr val="A80000"/>
              </a:solidFill>
            </a:endParaRPr>
          </a:p>
          <a:p>
            <a:pPr algn="just">
              <a:buFont typeface="Arial" charset="0"/>
              <a:buChar char="•"/>
            </a:pPr>
            <a:r>
              <a:rPr lang="en-US" sz="2400" dirty="0"/>
              <a:t> un </a:t>
            </a:r>
            <a:r>
              <a:rPr lang="fr-FR" sz="2400" b="1" dirty="0"/>
              <a:t>réseau mobile</a:t>
            </a:r>
            <a:r>
              <a:rPr lang="fr-FR" sz="2400" dirty="0"/>
              <a:t> c’est un réseau dont les équipements terminaux ou/ et les équipements réseaux sont mobiles.</a:t>
            </a:r>
          </a:p>
          <a:p>
            <a:pPr algn="just">
              <a:buFont typeface="Arial" charset="0"/>
              <a:buChar char="•"/>
            </a:pPr>
            <a:endParaRPr lang="fr-FR" sz="1050" dirty="0"/>
          </a:p>
          <a:p>
            <a:pPr algn="just">
              <a:buFont typeface="Arial" charset="0"/>
              <a:buChar char="•"/>
            </a:pPr>
            <a:r>
              <a:rPr lang="fr-FR" sz="2400" dirty="0" smtClean="0"/>
              <a:t> essentiellement, il se base </a:t>
            </a:r>
            <a:r>
              <a:rPr lang="fr-FR" sz="2400" dirty="0"/>
              <a:t>sur un réseau d’</a:t>
            </a:r>
            <a:r>
              <a:rPr lang="fr-FR" sz="2400" dirty="0" err="1"/>
              <a:t>accés</a:t>
            </a:r>
            <a:r>
              <a:rPr lang="fr-FR" sz="2400" dirty="0"/>
              <a:t> sans-fil:</a:t>
            </a:r>
          </a:p>
          <a:p>
            <a:r>
              <a:rPr lang="fr-FR" sz="2400" dirty="0"/>
              <a:t>      - </a:t>
            </a:r>
            <a:r>
              <a:rPr lang="fr-FR" sz="2200" dirty="0"/>
              <a:t>les communications avec un point d'accès sans </a:t>
            </a:r>
            <a:r>
              <a:rPr lang="fr-FR" sz="2200" dirty="0" smtClean="0"/>
              <a:t>fil (</a:t>
            </a:r>
            <a:r>
              <a:rPr lang="fr-FR" sz="2200" dirty="0"/>
              <a:t>infrastructure)</a:t>
            </a:r>
          </a:p>
          <a:p>
            <a:r>
              <a:rPr lang="fr-FR" sz="2200" dirty="0"/>
              <a:t>      - communications sans fil ad hoc.</a:t>
            </a:r>
            <a:endParaRPr lang="fr-FR" sz="2400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177221"/>
            <a:ext cx="5606048" cy="894325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Problématique de mobilité</a:t>
            </a: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Connecteur droit 12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4" name="Image 13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0" y="3857628"/>
            <a:ext cx="914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2400" b="1" dirty="0">
                <a:solidFill>
                  <a:srgbClr val="A80000"/>
                </a:solidFill>
              </a:rPr>
              <a:t>Appareil (terminal) mobile (</a:t>
            </a:r>
            <a:r>
              <a:rPr lang="en-US" sz="2400" b="1" dirty="0">
                <a:solidFill>
                  <a:srgbClr val="A80000"/>
                </a:solidFill>
              </a:rPr>
              <a:t>mobile terminal) : 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0" y="4429132"/>
            <a:ext cx="9144000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dirty="0"/>
              <a:t> Les </a:t>
            </a:r>
            <a:r>
              <a:rPr lang="fr-FR" sz="2400" b="1" dirty="0"/>
              <a:t>appareils sans fil </a:t>
            </a:r>
            <a:r>
              <a:rPr lang="fr-FR" sz="2400" dirty="0"/>
              <a:t>ne sont </a:t>
            </a:r>
            <a:r>
              <a:rPr lang="fr-FR" sz="2400" b="1" dirty="0"/>
              <a:t>pas fixes </a:t>
            </a:r>
            <a:r>
              <a:rPr lang="fr-FR" sz="2400" dirty="0"/>
              <a:t>et peuvent </a:t>
            </a:r>
            <a:r>
              <a:rPr lang="fr-FR" sz="2400" b="1" dirty="0"/>
              <a:t>déplacer  d'un réseau à un autre </a:t>
            </a:r>
            <a:r>
              <a:rPr lang="fr-FR" sz="2400" dirty="0"/>
              <a:t>(des appareil mobiles non stationnaires) .</a:t>
            </a:r>
          </a:p>
          <a:p>
            <a:pPr algn="just"/>
            <a:endParaRPr lang="fr-FR" sz="1100" dirty="0"/>
          </a:p>
        </p:txBody>
      </p:sp>
      <p:sp>
        <p:nvSpPr>
          <p:cNvPr id="18" name="Rectangle 17"/>
          <p:cNvSpPr/>
          <p:nvPr/>
        </p:nvSpPr>
        <p:spPr>
          <a:xfrm>
            <a:off x="285720" y="5429264"/>
            <a:ext cx="8858280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sz="2000" dirty="0" smtClean="0"/>
              <a:t> mobilité des appareils nécessite </a:t>
            </a:r>
            <a:r>
              <a:rPr lang="fr-FR" sz="2000" b="1" dirty="0" smtClean="0"/>
              <a:t>des infrastructures</a:t>
            </a:r>
            <a:r>
              <a:rPr lang="fr-FR" sz="2000" dirty="0" smtClean="0"/>
              <a:t> </a:t>
            </a:r>
            <a:r>
              <a:rPr lang="fr-FR" sz="2000" b="1" dirty="0" smtClean="0"/>
              <a:t>de réseaux sans fil </a:t>
            </a:r>
            <a:r>
              <a:rPr lang="fr-FR" sz="2000" dirty="0" smtClean="0"/>
              <a:t>couvrant </a:t>
            </a:r>
            <a:r>
              <a:rPr lang="fr-FR" sz="2000" b="1" dirty="0" smtClean="0"/>
              <a:t>des zones plus ou moins étendues (réseaux mobiles, </a:t>
            </a:r>
            <a:r>
              <a:rPr lang="fr-FR" sz="2000" b="1" dirty="0" err="1" smtClean="0"/>
              <a:t>Wi-fi</a:t>
            </a:r>
            <a:r>
              <a:rPr lang="fr-FR" sz="2000" b="1" dirty="0" smtClean="0"/>
              <a:t>)    </a:t>
            </a:r>
            <a:r>
              <a:rPr lang="fr-FR" sz="2000" b="1" dirty="0" smtClean="0">
                <a:solidFill>
                  <a:srgbClr val="FF0000"/>
                </a:solidFill>
              </a:rPr>
              <a:t>pour le localiser (connaitre l’endroit) durant le déplacement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2" name="Flèche droite 1"/>
          <p:cNvSpPr/>
          <p:nvPr/>
        </p:nvSpPr>
        <p:spPr>
          <a:xfrm>
            <a:off x="-11120" y="6128256"/>
            <a:ext cx="307960" cy="301282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81774"/>
            <a:ext cx="2133600" cy="476250"/>
          </a:xfrm>
          <a:noFill/>
        </p:spPr>
        <p:txBody>
          <a:bodyPr/>
          <a:lstStyle/>
          <a:p>
            <a:pPr algn="ctr"/>
            <a:fld id="{AE5899EE-19F4-41E9-B8AE-D1B4AD0AA89F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28676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81774"/>
            <a:ext cx="2133600" cy="476250"/>
          </a:xfrm>
          <a:noFill/>
        </p:spPr>
        <p:txBody>
          <a:bodyPr/>
          <a:lstStyle/>
          <a:p>
            <a:pPr algn="l"/>
            <a:fld id="{4E1FD8A3-0DE6-4396-BFB4-0A8B54C0C56E}" type="slidenum">
              <a:rPr lang="es-ES" b="1" smtClean="0">
                <a:latin typeface="Arial" charset="0"/>
              </a:rPr>
              <a:pPr algn="l"/>
              <a:t>16</a:t>
            </a:fld>
            <a:endParaRPr lang="es-ES" b="1" smtClean="0">
              <a:latin typeface="Arial" charset="0"/>
            </a:endParaRPr>
          </a:p>
        </p:txBody>
      </p:sp>
      <p:sp>
        <p:nvSpPr>
          <p:cNvPr id="28677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81774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0" y="1071546"/>
            <a:ext cx="914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2400" b="1" dirty="0">
                <a:solidFill>
                  <a:srgbClr val="A80000"/>
                </a:solidFill>
              </a:rPr>
              <a:t>Application mobile (</a:t>
            </a:r>
            <a:r>
              <a:rPr lang="en-US" sz="2400" b="1" dirty="0">
                <a:solidFill>
                  <a:srgbClr val="A80000"/>
                </a:solidFill>
              </a:rPr>
              <a:t>mobile application) : </a:t>
            </a:r>
          </a:p>
        </p:txBody>
      </p:sp>
      <p:sp>
        <p:nvSpPr>
          <p:cNvPr id="28680" name="Rectangle 10"/>
          <p:cNvSpPr>
            <a:spLocks noChangeArrowheads="1"/>
          </p:cNvSpPr>
          <p:nvPr/>
        </p:nvSpPr>
        <p:spPr bwMode="auto">
          <a:xfrm>
            <a:off x="0" y="1643050"/>
            <a:ext cx="8929688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dirty="0" smtClean="0"/>
              <a:t> Une </a:t>
            </a:r>
            <a:r>
              <a:rPr lang="fr-FR" sz="2400" b="1" dirty="0"/>
              <a:t>application mobile </a:t>
            </a:r>
            <a:r>
              <a:rPr lang="fr-FR" sz="2400" dirty="0"/>
              <a:t>est un </a:t>
            </a:r>
            <a:r>
              <a:rPr lang="fr-FR" sz="2400" b="1" dirty="0"/>
              <a:t>logiciel applicatif </a:t>
            </a:r>
            <a:r>
              <a:rPr lang="fr-FR" sz="2400" dirty="0"/>
              <a:t>développé pour </a:t>
            </a:r>
            <a:r>
              <a:rPr lang="fr-FR" sz="2400" b="1" dirty="0">
                <a:solidFill>
                  <a:srgbClr val="A80000"/>
                </a:solidFill>
              </a:rPr>
              <a:t>être installé sur un appareil électronique mobile</a:t>
            </a:r>
            <a:r>
              <a:rPr lang="fr-FR" sz="2400" dirty="0"/>
              <a:t>, tel qu'un </a:t>
            </a:r>
            <a:r>
              <a:rPr lang="fr-FR" sz="2400" b="1" dirty="0"/>
              <a:t>assistant personnel</a:t>
            </a:r>
            <a:r>
              <a:rPr lang="fr-FR" sz="2400" dirty="0"/>
              <a:t>, un </a:t>
            </a:r>
            <a:r>
              <a:rPr lang="fr-FR" sz="2400" b="1" dirty="0"/>
              <a:t>téléphone portable</a:t>
            </a:r>
            <a:r>
              <a:rPr lang="fr-FR" sz="2400" dirty="0"/>
              <a:t>, un </a:t>
            </a:r>
            <a:r>
              <a:rPr lang="fr-FR" sz="2400" b="1" dirty="0" smtClean="0"/>
              <a:t>Smartphone</a:t>
            </a:r>
            <a:r>
              <a:rPr lang="fr-FR" sz="2400" dirty="0" smtClean="0"/>
              <a:t>, un </a:t>
            </a:r>
            <a:r>
              <a:rPr lang="fr-FR" sz="2400" b="1" dirty="0" smtClean="0"/>
              <a:t>smart tv</a:t>
            </a:r>
            <a:r>
              <a:rPr lang="fr-FR" sz="2400" dirty="0" smtClean="0"/>
              <a:t>, un </a:t>
            </a:r>
            <a:r>
              <a:rPr lang="fr-FR" sz="2400" b="1" dirty="0"/>
              <a:t>baladeur </a:t>
            </a:r>
            <a:r>
              <a:rPr lang="fr-FR" sz="2400" b="1" dirty="0" smtClean="0"/>
              <a:t>numérique…</a:t>
            </a:r>
            <a:endParaRPr lang="fr-FR" sz="2400" dirty="0"/>
          </a:p>
          <a:p>
            <a:pPr algn="just">
              <a:buFont typeface="Arial" charset="0"/>
              <a:buChar char="•"/>
            </a:pPr>
            <a:endParaRPr lang="fr-FR" sz="2400" dirty="0"/>
          </a:p>
          <a:p>
            <a:pPr algn="just">
              <a:buFont typeface="Arial" charset="0"/>
              <a:buChar char="•"/>
            </a:pPr>
            <a:r>
              <a:rPr lang="fr-FR" sz="2400" dirty="0"/>
              <a:t> Une telle application peut être </a:t>
            </a:r>
            <a:r>
              <a:rPr lang="fr-FR" sz="2400" b="1" dirty="0">
                <a:solidFill>
                  <a:srgbClr val="A80000"/>
                </a:solidFill>
              </a:rPr>
              <a:t>installée sur l'appareil dès la conception</a:t>
            </a:r>
            <a:r>
              <a:rPr lang="fr-FR" sz="2400" dirty="0"/>
              <a:t> de </a:t>
            </a:r>
            <a:r>
              <a:rPr lang="fr-FR" sz="2400" dirty="0" smtClean="0"/>
              <a:t>celui-ci, </a:t>
            </a:r>
            <a:r>
              <a:rPr lang="fr-FR" sz="2400" dirty="0"/>
              <a:t>ou </a:t>
            </a:r>
            <a:r>
              <a:rPr lang="fr-FR" sz="2400" b="1" dirty="0" smtClean="0">
                <a:solidFill>
                  <a:srgbClr val="A80000"/>
                </a:solidFill>
              </a:rPr>
              <a:t>téléchargée </a:t>
            </a:r>
            <a:r>
              <a:rPr lang="fr-FR" sz="2400" b="1" dirty="0">
                <a:solidFill>
                  <a:srgbClr val="A80000"/>
                </a:solidFill>
              </a:rPr>
              <a:t>par l'utilisateur</a:t>
            </a:r>
            <a:r>
              <a:rPr lang="fr-FR" sz="2400" dirty="0"/>
              <a:t> par le biais </a:t>
            </a:r>
            <a:r>
              <a:rPr lang="fr-FR" sz="2200" b="1" dirty="0">
                <a:solidFill>
                  <a:srgbClr val="0070C0"/>
                </a:solidFill>
              </a:rPr>
              <a:t>d'une boutique en </a:t>
            </a:r>
            <a:r>
              <a:rPr lang="fr-FR" sz="2200" b="1" dirty="0" smtClean="0">
                <a:solidFill>
                  <a:srgbClr val="0070C0"/>
                </a:solidFill>
              </a:rPr>
              <a:t>ligne (App store, Play store, </a:t>
            </a:r>
            <a:r>
              <a:rPr lang="fr-FR" sz="2200" b="1" dirty="0" err="1" smtClean="0">
                <a:solidFill>
                  <a:srgbClr val="0070C0"/>
                </a:solidFill>
              </a:rPr>
              <a:t>windows</a:t>
            </a:r>
            <a:r>
              <a:rPr lang="fr-FR" sz="2200" b="1" dirty="0" smtClean="0">
                <a:solidFill>
                  <a:srgbClr val="0070C0"/>
                </a:solidFill>
              </a:rPr>
              <a:t> store…)</a:t>
            </a:r>
            <a:endParaRPr lang="fr-FR" sz="2200" b="1" dirty="0">
              <a:solidFill>
                <a:srgbClr val="0070C0"/>
              </a:solidFill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177221"/>
            <a:ext cx="5606048" cy="894325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Problématique de mobilité</a:t>
            </a: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Connecteur droit 12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4" name="Image 13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contraintes</a:t>
            </a:r>
            <a:r>
              <a:rPr lang="fr-F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 l’environnement Mobile</a:t>
            </a: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9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436407"/>
            <a:ext cx="2133600" cy="476250"/>
          </a:xfrm>
          <a:noFill/>
        </p:spPr>
        <p:txBody>
          <a:bodyPr/>
          <a:lstStyle/>
          <a:p>
            <a:pPr algn="ctr"/>
            <a:fld id="{5DC19CBE-8F24-4C44-9BB8-9EC31B83E843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29700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436407"/>
            <a:ext cx="2133600" cy="476250"/>
          </a:xfrm>
          <a:noFill/>
        </p:spPr>
        <p:txBody>
          <a:bodyPr/>
          <a:lstStyle/>
          <a:p>
            <a:pPr algn="l"/>
            <a:fld id="{0D97434D-AECC-450C-8D5D-EF861D3D415D}" type="slidenum">
              <a:rPr lang="es-ES" b="1" smtClean="0">
                <a:latin typeface="Arial" charset="0"/>
              </a:rPr>
              <a:pPr algn="l"/>
              <a:t>17</a:t>
            </a:fld>
            <a:endParaRPr lang="es-ES" b="1" smtClean="0">
              <a:latin typeface="Arial" charset="0"/>
            </a:endParaRPr>
          </a:p>
        </p:txBody>
      </p:sp>
      <p:sp>
        <p:nvSpPr>
          <p:cNvPr id="29701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436407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29703" name="Rectangle 10"/>
          <p:cNvSpPr>
            <a:spLocks noChangeArrowheads="1"/>
          </p:cNvSpPr>
          <p:nvPr/>
        </p:nvSpPr>
        <p:spPr bwMode="auto">
          <a:xfrm>
            <a:off x="0" y="1045760"/>
            <a:ext cx="91440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2400" dirty="0" smtClean="0"/>
              <a:t>L’</a:t>
            </a:r>
            <a:r>
              <a:rPr lang="fr-FR" sz="2400" b="1" dirty="0" smtClean="0"/>
              <a:t>environnement mobile </a:t>
            </a:r>
            <a:r>
              <a:rPr lang="fr-FR" sz="2400" dirty="0" smtClean="0"/>
              <a:t>pose </a:t>
            </a:r>
            <a:r>
              <a:rPr lang="fr-FR" sz="2400" b="1" dirty="0" smtClean="0"/>
              <a:t>certaines contraintes </a:t>
            </a:r>
            <a:r>
              <a:rPr lang="fr-FR" sz="2400" dirty="0" smtClean="0"/>
              <a:t>telles que:</a:t>
            </a:r>
          </a:p>
          <a:p>
            <a:pPr algn="just"/>
            <a:endParaRPr lang="fr-FR" dirty="0"/>
          </a:p>
          <a:p>
            <a:pPr>
              <a:buFont typeface="Arial" charset="0"/>
              <a:buChar char="•"/>
            </a:pPr>
            <a:r>
              <a:rPr lang="fr-FR" sz="2400" b="1" dirty="0" smtClean="0"/>
              <a:t> Limitations du réseau sans fil</a:t>
            </a:r>
          </a:p>
          <a:p>
            <a:r>
              <a:rPr lang="fr-FR" sz="2400" dirty="0" smtClean="0"/>
              <a:t>       - hétérogénéité ,  déconnexions fréquentes ,  bande passante de communication limitée</a:t>
            </a:r>
          </a:p>
          <a:p>
            <a:endParaRPr lang="fr-FR" sz="2000" dirty="0" smtClean="0"/>
          </a:p>
          <a:p>
            <a:pPr>
              <a:buFont typeface="Arial" charset="0"/>
              <a:buChar char="•"/>
            </a:pPr>
            <a:r>
              <a:rPr lang="fr-FR" sz="2400" b="1" dirty="0" smtClean="0"/>
              <a:t> Limitations imposées par les applications mobiles</a:t>
            </a:r>
          </a:p>
          <a:p>
            <a:r>
              <a:rPr lang="fr-FR" sz="2400" dirty="0" smtClean="0"/>
              <a:t>       - une grande variété d'interfaces utilisateur (ergonomie)</a:t>
            </a:r>
          </a:p>
          <a:p>
            <a:endParaRPr lang="fr-FR" sz="1600" dirty="0" smtClean="0"/>
          </a:p>
          <a:p>
            <a:pPr>
              <a:buFont typeface="Arial" charset="0"/>
              <a:buChar char="•"/>
            </a:pPr>
            <a:r>
              <a:rPr lang="fr-FR" sz="2400" b="1" dirty="0" smtClean="0"/>
              <a:t> Limites des appareils mobiles </a:t>
            </a:r>
          </a:p>
          <a:p>
            <a:r>
              <a:rPr lang="fr-FR" sz="2400" dirty="0" smtClean="0"/>
              <a:t>       - courte durée de vie de la batterie (autonomie limitée)</a:t>
            </a:r>
          </a:p>
          <a:p>
            <a:r>
              <a:rPr lang="fr-FR" sz="2400" dirty="0" smtClean="0"/>
              <a:t>       - capacités limitées (capacité de traitement ’</a:t>
            </a:r>
            <a:r>
              <a:rPr lang="fr-FR" sz="2400" b="1" dirty="0" err="1" smtClean="0"/>
              <a:t>cpu</a:t>
            </a:r>
            <a:r>
              <a:rPr lang="fr-FR" sz="2400" dirty="0" smtClean="0"/>
              <a:t>’, de stockage)</a:t>
            </a:r>
          </a:p>
          <a:p>
            <a:r>
              <a:rPr lang="fr-FR" sz="2400" dirty="0" smtClean="0"/>
              <a:t>       - multiples </a:t>
            </a:r>
            <a:r>
              <a:rPr lang="fr-FR" sz="2400" b="1" dirty="0" smtClean="0"/>
              <a:t>interfaces de communication </a:t>
            </a:r>
          </a:p>
          <a:p>
            <a:pPr algn="just"/>
            <a:r>
              <a:rPr lang="fr-FR" sz="2400" dirty="0" smtClean="0"/>
              <a:t>       -Prolifération </a:t>
            </a:r>
            <a:r>
              <a:rPr lang="fr-FR" sz="2400" b="1" dirty="0" smtClean="0"/>
              <a:t>des plateformes mobiles </a:t>
            </a:r>
            <a:r>
              <a:rPr lang="fr-FR" sz="2400" dirty="0" smtClean="0"/>
              <a:t>(Android, IOS…)  </a:t>
            </a:r>
            <a:endParaRPr lang="fr-FR" sz="2400" dirty="0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Image 8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71414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Petite historique de l’application mobile</a:t>
            </a: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450921"/>
            <a:ext cx="2133600" cy="476250"/>
          </a:xfrm>
          <a:noFill/>
        </p:spPr>
        <p:txBody>
          <a:bodyPr/>
          <a:lstStyle/>
          <a:p>
            <a:pPr algn="ctr"/>
            <a:fld id="{30339278-FCDE-4DEA-A96A-11A6FC3585E7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32772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450921"/>
            <a:ext cx="2133600" cy="476250"/>
          </a:xfrm>
          <a:noFill/>
        </p:spPr>
        <p:txBody>
          <a:bodyPr/>
          <a:lstStyle/>
          <a:p>
            <a:pPr algn="l"/>
            <a:fld id="{5BB18E4A-87A2-4997-8D5C-1BAC84C79B39}" type="slidenum">
              <a:rPr lang="es-ES" b="1" smtClean="0">
                <a:latin typeface="Arial" charset="0"/>
              </a:rPr>
              <a:pPr algn="l"/>
              <a:t>18</a:t>
            </a:fld>
            <a:endParaRPr lang="es-ES" b="1" smtClean="0">
              <a:latin typeface="Arial" charset="0"/>
            </a:endParaRPr>
          </a:p>
        </p:txBody>
      </p:sp>
      <p:sp>
        <p:nvSpPr>
          <p:cNvPr id="32773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450921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32776" name="Rectangle 7"/>
          <p:cNvSpPr>
            <a:spLocks noChangeArrowheads="1"/>
          </p:cNvSpPr>
          <p:nvPr/>
        </p:nvSpPr>
        <p:spPr bwMode="auto">
          <a:xfrm>
            <a:off x="0" y="1214422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dirty="0"/>
              <a:t> Les applications mobiles et les plateformes de distribution existent depuis la fin des années 90.  </a:t>
            </a: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0" name="Image 9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Rectangle 10"/>
          <p:cNvSpPr/>
          <p:nvPr/>
        </p:nvSpPr>
        <p:spPr>
          <a:xfrm>
            <a:off x="0" y="221455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400" dirty="0" smtClean="0"/>
              <a:t> Les applications et services mobiles ont été évolués dés leur apparition </a:t>
            </a:r>
            <a:endParaRPr lang="fr-FR" sz="2400" dirty="0"/>
          </a:p>
        </p:txBody>
      </p:sp>
      <p:sp>
        <p:nvSpPr>
          <p:cNvPr id="13" name="Rectangle 12"/>
          <p:cNvSpPr/>
          <p:nvPr/>
        </p:nvSpPr>
        <p:spPr>
          <a:xfrm>
            <a:off x="285720" y="3286124"/>
            <a:ext cx="850112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n-US" sz="2400" dirty="0" smtClean="0"/>
              <a:t>1st (1990–1999).</a:t>
            </a:r>
            <a:r>
              <a:rPr lang="fr-FR" sz="2400" dirty="0" smtClean="0"/>
              <a:t> les applications de la première génération étaient les </a:t>
            </a:r>
            <a:r>
              <a:rPr lang="fr-FR" sz="2400" b="1" dirty="0" smtClean="0"/>
              <a:t>données mobiles </a:t>
            </a:r>
            <a:r>
              <a:rPr lang="fr-FR" sz="2400" dirty="0" smtClean="0"/>
              <a:t>et </a:t>
            </a:r>
            <a:r>
              <a:rPr lang="fr-FR" sz="2400" b="1" dirty="0" smtClean="0"/>
              <a:t>Short Message Service </a:t>
            </a:r>
            <a:r>
              <a:rPr lang="fr-FR" sz="2400" dirty="0" smtClean="0"/>
              <a:t>(</a:t>
            </a:r>
            <a:r>
              <a:rPr lang="fr-FR" sz="2400" b="1" dirty="0" smtClean="0"/>
              <a:t>SMS</a:t>
            </a:r>
            <a:r>
              <a:rPr lang="fr-FR" sz="2400" dirty="0" smtClean="0"/>
              <a:t>) avec débit </a:t>
            </a:r>
            <a:r>
              <a:rPr lang="en-US" sz="2400" dirty="0" smtClean="0"/>
              <a:t>up to tens of Kbps.</a:t>
            </a:r>
          </a:p>
          <a:p>
            <a:pPr algn="just">
              <a:buFont typeface="Arial" charset="0"/>
              <a:buChar char="•"/>
            </a:pPr>
            <a:endParaRPr lang="en-US" sz="2400" dirty="0" smtClean="0"/>
          </a:p>
          <a:p>
            <a:pPr algn="just"/>
            <a:r>
              <a:rPr lang="en-US" sz="2400" dirty="0" smtClean="0"/>
              <a:t>•2nd (1999–2003). </a:t>
            </a:r>
            <a:r>
              <a:rPr lang="fr-FR" sz="2400" dirty="0" smtClean="0"/>
              <a:t>La deuxième génération d'applications mobiles a été supporté par les navigateurs intégrés, n</a:t>
            </a:r>
            <a:r>
              <a:rPr lang="fr-FR" sz="2400" b="1" dirty="0" smtClean="0"/>
              <a:t>avigateurs WAP </a:t>
            </a:r>
            <a:r>
              <a:rPr lang="fr-FR" sz="2400" dirty="0" smtClean="0"/>
              <a:t>(</a:t>
            </a:r>
            <a:r>
              <a:rPr lang="fr-FR" sz="2400" b="1" dirty="0" smtClean="0"/>
              <a:t>Wireless Application Protocol</a:t>
            </a:r>
            <a:r>
              <a:rPr lang="fr-FR" sz="2400" dirty="0" smtClean="0"/>
              <a:t>) ainsi des messages à contenu multimédia</a:t>
            </a:r>
            <a:r>
              <a:rPr lang="en-US" sz="2400" dirty="0" smtClean="0"/>
              <a:t> MMS. Speeds up to 144 Kbps.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71414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Petite historique de l’application mobile</a:t>
            </a: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450921"/>
            <a:ext cx="2133600" cy="476250"/>
          </a:xfrm>
          <a:noFill/>
        </p:spPr>
        <p:txBody>
          <a:bodyPr/>
          <a:lstStyle/>
          <a:p>
            <a:pPr algn="ctr"/>
            <a:fld id="{30339278-FCDE-4DEA-A96A-11A6FC3585E7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32772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450921"/>
            <a:ext cx="2133600" cy="476250"/>
          </a:xfrm>
          <a:noFill/>
        </p:spPr>
        <p:txBody>
          <a:bodyPr/>
          <a:lstStyle/>
          <a:p>
            <a:pPr algn="l"/>
            <a:fld id="{5BB18E4A-87A2-4997-8D5C-1BAC84C79B39}" type="slidenum">
              <a:rPr lang="es-ES" b="1" smtClean="0">
                <a:latin typeface="Arial" charset="0"/>
              </a:rPr>
              <a:pPr algn="l"/>
              <a:t>19</a:t>
            </a:fld>
            <a:endParaRPr lang="es-ES" b="1" smtClean="0">
              <a:latin typeface="Arial" charset="0"/>
            </a:endParaRPr>
          </a:p>
        </p:txBody>
      </p:sp>
      <p:sp>
        <p:nvSpPr>
          <p:cNvPr id="32773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450921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32776" name="Rectangle 7"/>
          <p:cNvSpPr>
            <a:spLocks noChangeArrowheads="1"/>
          </p:cNvSpPr>
          <p:nvPr/>
        </p:nvSpPr>
        <p:spPr bwMode="auto">
          <a:xfrm>
            <a:off x="0" y="1214422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dirty="0"/>
              <a:t> Les applications mobiles et les plateformes de distribution existent depuis la fin des années 90.  </a:t>
            </a: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0" name="Image 9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Rectangle 10"/>
          <p:cNvSpPr/>
          <p:nvPr/>
        </p:nvSpPr>
        <p:spPr>
          <a:xfrm>
            <a:off x="0" y="221455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400" dirty="0" smtClean="0"/>
              <a:t> Les applications et services mobiles ont été évolués dés leur apparition </a:t>
            </a:r>
            <a:endParaRPr lang="fr-FR" sz="2400" dirty="0"/>
          </a:p>
        </p:txBody>
      </p:sp>
      <p:sp>
        <p:nvSpPr>
          <p:cNvPr id="13" name="Rectangle 12"/>
          <p:cNvSpPr/>
          <p:nvPr/>
        </p:nvSpPr>
        <p:spPr>
          <a:xfrm>
            <a:off x="285720" y="3286124"/>
            <a:ext cx="87154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n-US" sz="2400" dirty="0" smtClean="0"/>
              <a:t> 3rd (2003–2008): </a:t>
            </a:r>
            <a:r>
              <a:rPr lang="fr-FR" sz="2400" b="1" dirty="0" smtClean="0"/>
              <a:t>plate-forme </a:t>
            </a:r>
            <a:r>
              <a:rPr lang="en-US" sz="2400" dirty="0" smtClean="0"/>
              <a:t>Mobile(Android), middleware services(J2ME). Speeds up to several Mbps.</a:t>
            </a:r>
          </a:p>
          <a:p>
            <a:pPr algn="just">
              <a:buFont typeface="Arial" charset="0"/>
              <a:buChar char="•"/>
            </a:pPr>
            <a:endParaRPr lang="fr-FR" sz="2400" dirty="0" smtClean="0"/>
          </a:p>
          <a:p>
            <a:pPr algn="just">
              <a:tabLst>
                <a:tab pos="174625" algn="l"/>
              </a:tabLst>
            </a:pPr>
            <a:r>
              <a:rPr lang="en-US" sz="2400" dirty="0" smtClean="0"/>
              <a:t>• 4th (2008–): Adaptive services, user interfaces, and protocols. Context-awareness, always-on connectivity. Speeds up to hundreds of Mbps.</a:t>
            </a:r>
            <a:endParaRPr lang="fr-FR" sz="2400" dirty="0" smtClean="0"/>
          </a:p>
          <a:p>
            <a:pPr algn="just"/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 descr="Image associé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5286388"/>
            <a:ext cx="1235707" cy="1357322"/>
          </a:xfrm>
          <a:prstGeom prst="rect">
            <a:avLst/>
          </a:prstGeom>
          <a:noFill/>
        </p:spPr>
      </p:pic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27730" y="116112"/>
            <a:ext cx="3429024" cy="928670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63837"/>
            <a:ext cx="2133600" cy="476250"/>
          </a:xfrm>
          <a:noFill/>
        </p:spPr>
        <p:txBody>
          <a:bodyPr/>
          <a:lstStyle/>
          <a:p>
            <a:pPr algn="ctr"/>
            <a:fld id="{D3802215-22F2-4812-AD51-A5F3C1A53C6F}" type="datetime1">
              <a:rPr lang="fr-FR" b="1" smtClean="0">
                <a:solidFill>
                  <a:sysClr val="windowText" lastClr="000000"/>
                </a:solidFill>
              </a:rPr>
              <a:pPr algn="ctr"/>
              <a:t>26/01/2019</a:t>
            </a:fld>
            <a:endParaRPr lang="es-ES" b="1" dirty="0" smtClean="0">
              <a:solidFill>
                <a:sysClr val="windowText" lastClr="000000"/>
              </a:solidFill>
            </a:endParaRPr>
          </a:p>
        </p:txBody>
      </p:sp>
      <p:sp>
        <p:nvSpPr>
          <p:cNvPr id="6148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63837"/>
            <a:ext cx="2133600" cy="476250"/>
          </a:xfrm>
          <a:noFill/>
        </p:spPr>
        <p:txBody>
          <a:bodyPr/>
          <a:lstStyle/>
          <a:p>
            <a:pPr algn="l"/>
            <a:fld id="{7A785DC7-3FBB-4234-87B7-C1F2C5DDD19F}" type="slidenum">
              <a:rPr lang="es-ES" b="1" smtClean="0">
                <a:solidFill>
                  <a:sysClr val="windowText" lastClr="000000"/>
                </a:solidFill>
                <a:latin typeface="Arial" charset="0"/>
              </a:rPr>
              <a:pPr algn="l"/>
              <a:t>2</a:t>
            </a:fld>
            <a:endParaRPr lang="es-ES" b="1" dirty="0" smtClea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6149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63837"/>
            <a:ext cx="2895600" cy="476250"/>
          </a:xfrm>
          <a:noFill/>
        </p:spPr>
        <p:txBody>
          <a:bodyPr/>
          <a:lstStyle/>
          <a:p>
            <a:pPr algn="r"/>
            <a:r>
              <a:rPr lang="fr-FR" b="1" dirty="0" smtClean="0">
                <a:solidFill>
                  <a:sysClr val="windowText" lastClr="000000"/>
                </a:solidFill>
                <a:latin typeface="Arial Black" pitchFamily="34" charset="0"/>
              </a:rPr>
              <a:t>Applications</a:t>
            </a:r>
            <a:r>
              <a:rPr lang="es-ES" b="1" dirty="0" smtClean="0">
                <a:solidFill>
                  <a:sysClr val="windowText" lastClr="000000"/>
                </a:solidFill>
                <a:latin typeface="Arial Black" pitchFamily="34" charset="0"/>
              </a:rPr>
              <a:t> </a:t>
            </a:r>
            <a:r>
              <a:rPr lang="fr-FR" b="1" dirty="0" smtClean="0">
                <a:solidFill>
                  <a:sysClr val="windowText" lastClr="000000"/>
                </a:solidFill>
                <a:latin typeface="Arial Black" pitchFamily="34" charset="0"/>
              </a:rPr>
              <a:t>Mobiles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1214422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dirty="0"/>
              <a:t> </a:t>
            </a:r>
            <a:r>
              <a:rPr lang="fr-FR" sz="2400" dirty="0" smtClean="0">
                <a:latin typeface="+mn-lt"/>
                <a:cs typeface="Times New Roman" pitchFamily="18" charset="0"/>
              </a:rPr>
              <a:t>Les </a:t>
            </a:r>
            <a:r>
              <a:rPr lang="fr-FR" sz="2400" b="1" dirty="0">
                <a:solidFill>
                  <a:srgbClr val="A80000"/>
                </a:solidFill>
                <a:latin typeface="+mn-lt"/>
                <a:cs typeface="Times New Roman" pitchFamily="18" charset="0"/>
              </a:rPr>
              <a:t>technologies de l’information et de la communication (TIC) </a:t>
            </a:r>
            <a:r>
              <a:rPr lang="fr-FR" sz="2400" dirty="0">
                <a:latin typeface="+mn-lt"/>
                <a:cs typeface="Times New Roman" pitchFamily="18" charset="0"/>
              </a:rPr>
              <a:t>sont en plein essor et stimulées par une forte demande des </a:t>
            </a:r>
            <a:r>
              <a:rPr lang="fr-FR" sz="2400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entreprises</a:t>
            </a:r>
            <a:r>
              <a:rPr lang="fr-FR" sz="2400" dirty="0">
                <a:latin typeface="+mn-lt"/>
                <a:cs typeface="Times New Roman" pitchFamily="18" charset="0"/>
              </a:rPr>
              <a:t>, et de la </a:t>
            </a:r>
            <a:r>
              <a:rPr lang="fr-FR" sz="2400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vie quotidienne des individus</a:t>
            </a:r>
            <a:r>
              <a:rPr lang="fr-FR" sz="2400" dirty="0">
                <a:latin typeface="+mn-lt"/>
                <a:cs typeface="Times New Roman" pitchFamily="18" charset="0"/>
              </a:rPr>
              <a:t>.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271462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300" dirty="0"/>
              <a:t> </a:t>
            </a:r>
            <a:r>
              <a:rPr lang="fr-FR" sz="2400" dirty="0">
                <a:latin typeface="+mn-lt"/>
                <a:cs typeface="Times New Roman" pitchFamily="18" charset="0"/>
              </a:rPr>
              <a:t>La généralisation des </a:t>
            </a:r>
            <a:r>
              <a:rPr lang="fr-FR" sz="24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réseaux sans fil</a:t>
            </a:r>
            <a:r>
              <a:rPr lang="fr-FR" sz="2400" b="1" dirty="0">
                <a:latin typeface="+mn-lt"/>
                <a:cs typeface="Times New Roman" pitchFamily="18" charset="0"/>
              </a:rPr>
              <a:t> </a:t>
            </a:r>
            <a:r>
              <a:rPr lang="fr-FR" sz="2400" dirty="0">
                <a:latin typeface="+mn-lt"/>
                <a:cs typeface="Times New Roman" pitchFamily="18" charset="0"/>
              </a:rPr>
              <a:t>combinée à la </a:t>
            </a:r>
            <a:r>
              <a:rPr lang="fr-FR" sz="24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multiplication des terminaux </a:t>
            </a:r>
            <a:r>
              <a:rPr lang="fr-FR" sz="2400" b="1" dirty="0" err="1">
                <a:solidFill>
                  <a:srgbClr val="C00000"/>
                </a:solidFill>
                <a:latin typeface="+mn-lt"/>
                <a:cs typeface="Times New Roman" pitchFamily="18" charset="0"/>
              </a:rPr>
              <a:t>ultra-légers</a:t>
            </a:r>
            <a:r>
              <a:rPr lang="fr-FR" sz="24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 </a:t>
            </a:r>
            <a:r>
              <a:rPr lang="fr-FR" sz="2400" dirty="0" smtClean="0">
                <a:latin typeface="+mn-lt"/>
                <a:cs typeface="Times New Roman" pitchFamily="18" charset="0"/>
              </a:rPr>
              <a:t>transforme les  applications informatiques en point de vue: </a:t>
            </a:r>
            <a:r>
              <a:rPr lang="fr-FR" sz="2400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conception et usage.</a:t>
            </a:r>
            <a:endParaRPr lang="fr-FR" sz="2400" dirty="0">
              <a:latin typeface="+mn-lt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14282" y="4071942"/>
            <a:ext cx="8715436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sz="2400" dirty="0"/>
              <a:t> </a:t>
            </a:r>
            <a:r>
              <a:rPr lang="fr-FR" sz="2400" dirty="0">
                <a:latin typeface="+mj-lt"/>
                <a:cs typeface="Times New Roman" pitchFamily="18" charset="0"/>
              </a:rPr>
              <a:t>donc, de </a:t>
            </a:r>
            <a:r>
              <a:rPr lang="fr-FR" sz="2400" dirty="0">
                <a:solidFill>
                  <a:srgbClr val="0070C0"/>
                </a:solidFill>
                <a:latin typeface="+mj-lt"/>
                <a:cs typeface="Times New Roman" pitchFamily="18" charset="0"/>
              </a:rPr>
              <a:t>nombreuses applications </a:t>
            </a:r>
            <a:r>
              <a:rPr lang="fr-FR" sz="2400" dirty="0">
                <a:latin typeface="+mj-lt"/>
                <a:cs typeface="Times New Roman" pitchFamily="18" charset="0"/>
              </a:rPr>
              <a:t>et </a:t>
            </a:r>
            <a:r>
              <a:rPr lang="fr-FR" sz="2400" dirty="0" smtClean="0">
                <a:latin typeface="+mj-lt"/>
                <a:cs typeface="Times New Roman" pitchFamily="18" charset="0"/>
              </a:rPr>
              <a:t>des </a:t>
            </a:r>
            <a:r>
              <a:rPr lang="fr-FR" sz="2400" dirty="0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nouveaux </a:t>
            </a:r>
            <a:r>
              <a:rPr lang="fr-FR" sz="2400" dirty="0">
                <a:solidFill>
                  <a:srgbClr val="0070C0"/>
                </a:solidFill>
                <a:latin typeface="+mj-lt"/>
                <a:cs typeface="Times New Roman" pitchFamily="18" charset="0"/>
              </a:rPr>
              <a:t>usages </a:t>
            </a:r>
            <a:r>
              <a:rPr lang="fr-FR" sz="2400" dirty="0" smtClean="0">
                <a:latin typeface="+mj-lt"/>
                <a:cs typeface="Times New Roman" pitchFamily="18" charset="0"/>
              </a:rPr>
              <a:t>en utilisant des </a:t>
            </a:r>
            <a:r>
              <a:rPr lang="fr-FR" sz="24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terminaux</a:t>
            </a:r>
            <a:r>
              <a:rPr lang="fr-FR" sz="2400" dirty="0" smtClean="0">
                <a:latin typeface="+mj-lt"/>
                <a:cs typeface="Times New Roman" pitchFamily="18" charset="0"/>
              </a:rPr>
              <a:t> </a:t>
            </a:r>
            <a:r>
              <a:rPr lang="fr-FR" sz="24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mobiles</a:t>
            </a:r>
            <a:r>
              <a:rPr lang="fr-FR" sz="2400" b="1" dirty="0">
                <a:latin typeface="+mj-lt"/>
                <a:cs typeface="Times New Roman" pitchFamily="18" charset="0"/>
              </a:rPr>
              <a:t>, </a:t>
            </a:r>
            <a:r>
              <a:rPr lang="fr-FR" sz="24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autonomes</a:t>
            </a:r>
            <a:r>
              <a:rPr lang="fr-FR" sz="2400" b="1" dirty="0">
                <a:latin typeface="+mj-lt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+mj-lt"/>
                <a:cs typeface="Times New Roman" pitchFamily="18" charset="0"/>
              </a:rPr>
              <a:t>                              </a:t>
            </a:r>
            <a:r>
              <a:rPr lang="fr-FR" sz="2400" dirty="0" smtClean="0">
                <a:latin typeface="+mj-lt"/>
                <a:cs typeface="Times New Roman" pitchFamily="18" charset="0"/>
              </a:rPr>
              <a:t>et </a:t>
            </a:r>
            <a:r>
              <a:rPr lang="fr-FR" sz="24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communicants</a:t>
            </a:r>
            <a:r>
              <a:rPr lang="fr-FR" sz="2400" dirty="0">
                <a:latin typeface="+mj-lt"/>
                <a:cs typeface="Times New Roman" pitchFamily="18" charset="0"/>
              </a:rPr>
              <a:t> </a:t>
            </a:r>
            <a:r>
              <a:rPr lang="fr-FR" sz="2400" dirty="0" smtClean="0">
                <a:latin typeface="+mj-lt"/>
                <a:cs typeface="Times New Roman" pitchFamily="18" charset="0"/>
              </a:rPr>
              <a:t>peuvent être imaginés, déployés </a:t>
            </a:r>
            <a:r>
              <a:rPr lang="fr-FR" sz="2400" dirty="0">
                <a:latin typeface="+mj-lt"/>
                <a:cs typeface="Times New Roman" pitchFamily="18" charset="0"/>
              </a:rPr>
              <a:t>et </a:t>
            </a:r>
            <a:r>
              <a:rPr lang="fr-FR" sz="2400" dirty="0" smtClean="0">
                <a:latin typeface="+mj-lt"/>
                <a:cs typeface="Times New Roman" pitchFamily="18" charset="0"/>
              </a:rPr>
              <a:t>validés </a:t>
            </a:r>
            <a:endParaRPr lang="fr-FR" sz="2400" dirty="0">
              <a:latin typeface="+mj-lt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643042" y="5929330"/>
            <a:ext cx="607223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généralisation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des technologies mobiles</a:t>
            </a:r>
          </a:p>
        </p:txBody>
      </p:sp>
      <p:cxnSp>
        <p:nvCxnSpPr>
          <p:cNvPr id="13" name="Connecteur droit 12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Image 8" descr="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407379"/>
            <a:ext cx="2133600" cy="476250"/>
          </a:xfrm>
          <a:noFill/>
        </p:spPr>
        <p:txBody>
          <a:bodyPr/>
          <a:lstStyle/>
          <a:p>
            <a:pPr algn="ctr"/>
            <a:fld id="{96200BA6-57BA-4A2C-95C4-B50E3BD2D9C2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37891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407379"/>
            <a:ext cx="2133600" cy="476250"/>
          </a:xfrm>
          <a:noFill/>
        </p:spPr>
        <p:txBody>
          <a:bodyPr/>
          <a:lstStyle/>
          <a:p>
            <a:pPr algn="l"/>
            <a:fld id="{945B1A44-6257-4B34-95E4-10B69DFBE9D3}" type="slidenum">
              <a:rPr lang="es-ES" b="1" smtClean="0">
                <a:latin typeface="Arial" charset="0"/>
              </a:rPr>
              <a:pPr algn="l"/>
              <a:t>20</a:t>
            </a:fld>
            <a:endParaRPr lang="es-ES" b="1" smtClean="0">
              <a:latin typeface="Arial" charset="0"/>
            </a:endParaRPr>
          </a:p>
        </p:txBody>
      </p:sp>
      <p:sp>
        <p:nvSpPr>
          <p:cNvPr id="37892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407379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37893" name="Rectangle 10"/>
          <p:cNvSpPr>
            <a:spLocks noChangeArrowheads="1"/>
          </p:cNvSpPr>
          <p:nvPr/>
        </p:nvSpPr>
        <p:spPr bwMode="auto">
          <a:xfrm>
            <a:off x="0" y="4786322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dirty="0"/>
              <a:t> </a:t>
            </a:r>
            <a:r>
              <a:rPr lang="fr-FR" sz="2400" dirty="0" smtClean="0"/>
              <a:t>une classification selon </a:t>
            </a:r>
            <a:r>
              <a:rPr lang="fr-FR" sz="2400" dirty="0"/>
              <a:t>l’ âge (enfants, adultes … ) de l’utilisateur, les appareils mobiles </a:t>
            </a:r>
            <a:r>
              <a:rPr lang="fr-FR" sz="2400" dirty="0" smtClean="0"/>
              <a:t>utilisés et domaines d’utilisation a été étudiée</a:t>
            </a:r>
            <a:endParaRPr lang="fr-FR" sz="2400" dirty="0"/>
          </a:p>
        </p:txBody>
      </p:sp>
      <p:sp>
        <p:nvSpPr>
          <p:cNvPr id="37894" name="Rectangle 12"/>
          <p:cNvSpPr>
            <a:spLocks noChangeArrowheads="1"/>
          </p:cNvSpPr>
          <p:nvPr/>
        </p:nvSpPr>
        <p:spPr bwMode="auto">
          <a:xfrm>
            <a:off x="0" y="1357298"/>
            <a:ext cx="9144000" cy="3216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sz="2300" dirty="0" smtClean="0"/>
              <a:t> En vue de la </a:t>
            </a:r>
            <a:r>
              <a:rPr lang="fr-FR" sz="2300" dirty="0"/>
              <a:t>commodité et la fonctionnalité puissante offerte par les appareils mobiles </a:t>
            </a:r>
            <a:endParaRPr lang="fr-FR" sz="2300" dirty="0" smtClean="0"/>
          </a:p>
          <a:p>
            <a:pPr algn="just"/>
            <a:endParaRPr lang="fr-FR" sz="1600" dirty="0" smtClean="0"/>
          </a:p>
          <a:p>
            <a:pPr marL="174625" indent="87313" algn="just">
              <a:buFontTx/>
              <a:buChar char="-"/>
            </a:pPr>
            <a:r>
              <a:rPr lang="fr-FR" sz="2300" dirty="0" smtClean="0"/>
              <a:t> les nombres d’utilisateurs des appareils mobiles sont agrandis par rapport aux utilisateurs des </a:t>
            </a:r>
            <a:r>
              <a:rPr lang="fr-FR" sz="2300" b="1" dirty="0" smtClean="0"/>
              <a:t>ordinateurs de bureau.</a:t>
            </a:r>
          </a:p>
          <a:p>
            <a:pPr algn="just">
              <a:buFontTx/>
              <a:buChar char="-"/>
            </a:pPr>
            <a:endParaRPr lang="fr-FR" sz="1100" dirty="0" smtClean="0"/>
          </a:p>
          <a:p>
            <a:pPr algn="just"/>
            <a:endParaRPr lang="fr-FR" sz="1400" dirty="0"/>
          </a:p>
          <a:p>
            <a:pPr algn="just">
              <a:buFont typeface="Arial" charset="0"/>
              <a:buChar char="•"/>
            </a:pPr>
            <a:r>
              <a:rPr lang="fr-FR" sz="2300" dirty="0"/>
              <a:t> deux des plus grands groupes de personnes qui utilisent des périphériques mobiles sont des</a:t>
            </a:r>
            <a:r>
              <a:rPr lang="fr-FR" sz="2400" dirty="0"/>
              <a:t> </a:t>
            </a:r>
            <a:r>
              <a:rPr lang="fr-FR" sz="2400" b="1" dirty="0"/>
              <a:t>employeurs</a:t>
            </a:r>
            <a:r>
              <a:rPr lang="fr-FR" sz="2400" dirty="0"/>
              <a:t> </a:t>
            </a:r>
            <a:r>
              <a:rPr lang="fr-FR" sz="2300" dirty="0"/>
              <a:t>et des </a:t>
            </a:r>
            <a:r>
              <a:rPr lang="fr-FR" sz="2300" b="1" dirty="0"/>
              <a:t>consommateurs.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71414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Petite historique de l’application mobile</a:t>
            </a: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2" name="Image 11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Image associé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00108"/>
            <a:ext cx="8501122" cy="5572164"/>
          </a:xfrm>
          <a:prstGeom prst="rect">
            <a:avLst/>
          </a:prstGeom>
          <a:solidFill>
            <a:schemeClr val="accent1">
              <a:alpha val="35000"/>
            </a:schemeClr>
          </a:solidFill>
        </p:spPr>
      </p:pic>
      <p:sp>
        <p:nvSpPr>
          <p:cNvPr id="41986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412575"/>
            <a:ext cx="2133600" cy="476250"/>
          </a:xfrm>
          <a:noFill/>
        </p:spPr>
        <p:txBody>
          <a:bodyPr/>
          <a:lstStyle/>
          <a:p>
            <a:pPr algn="ctr"/>
            <a:fld id="{74702E29-F4B3-4496-B94A-7822E0F4B890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41987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412575"/>
            <a:ext cx="2133600" cy="476250"/>
          </a:xfrm>
          <a:noFill/>
        </p:spPr>
        <p:txBody>
          <a:bodyPr/>
          <a:lstStyle/>
          <a:p>
            <a:pPr algn="l"/>
            <a:fld id="{658E063C-2F5D-4973-B64E-C31CD4C8FC1D}" type="slidenum">
              <a:rPr lang="es-ES" b="1" smtClean="0">
                <a:latin typeface="Arial" charset="0"/>
              </a:rPr>
              <a:pPr algn="l"/>
              <a:t>21</a:t>
            </a:fld>
            <a:endParaRPr lang="es-ES" b="1" smtClean="0">
              <a:latin typeface="Arial" charset="0"/>
            </a:endParaRPr>
          </a:p>
        </p:txBody>
      </p:sp>
      <p:sp>
        <p:nvSpPr>
          <p:cNvPr id="41988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412575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-205597" y="13648"/>
            <a:ext cx="600079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fr-F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applications Mobiles</a:t>
            </a:r>
          </a:p>
        </p:txBody>
      </p:sp>
      <p:cxnSp>
        <p:nvCxnSpPr>
          <p:cNvPr id="11" name="Connecteur droit 10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6" name="Image 15" descr="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2" name="Rectangle 11"/>
          <p:cNvSpPr/>
          <p:nvPr/>
        </p:nvSpPr>
        <p:spPr>
          <a:xfrm>
            <a:off x="428596" y="1124744"/>
            <a:ext cx="8258204" cy="5262979"/>
          </a:xfrm>
          <a:prstGeom prst="rect">
            <a:avLst/>
          </a:prstGeom>
          <a:solidFill>
            <a:schemeClr val="accent3">
              <a:alpha val="90000"/>
            </a:schemeClr>
          </a:solidFill>
        </p:spPr>
        <p:txBody>
          <a:bodyPr wrap="square">
            <a:spAutoFit/>
          </a:bodyPr>
          <a:lstStyle/>
          <a:p>
            <a:r>
              <a:rPr lang="fr-FR" sz="2400" b="1" dirty="0" smtClean="0"/>
              <a:t>Une application Mobile, oui mais</a:t>
            </a:r>
          </a:p>
          <a:p>
            <a:r>
              <a:rPr lang="fr-FR" sz="2400" dirty="0" smtClean="0"/>
              <a:t> </a:t>
            </a:r>
            <a:r>
              <a:rPr lang="fr-FR" sz="1100" dirty="0" smtClean="0"/>
              <a:t/>
            </a:r>
            <a:br>
              <a:rPr lang="fr-FR" sz="1100" dirty="0" smtClean="0"/>
            </a:br>
            <a:r>
              <a:rPr lang="fr-FR" sz="2400" dirty="0" smtClean="0"/>
              <a:t>• Pour quel public?</a:t>
            </a:r>
          </a:p>
          <a:p>
            <a:r>
              <a:rPr lang="fr-FR" sz="2400" dirty="0" smtClean="0"/>
              <a:t>   • </a:t>
            </a:r>
            <a:r>
              <a:rPr lang="fr-FR" sz="2400" b="1" dirty="0" smtClean="0"/>
              <a:t>B2C</a:t>
            </a:r>
            <a:r>
              <a:rPr lang="fr-FR" sz="2400" dirty="0" smtClean="0"/>
              <a:t>  Grand public... </a:t>
            </a:r>
            <a:br>
              <a:rPr lang="fr-FR" sz="2400" dirty="0" smtClean="0"/>
            </a:br>
            <a:r>
              <a:rPr lang="fr-FR" sz="2400" dirty="0" smtClean="0"/>
              <a:t>   • </a:t>
            </a:r>
            <a:r>
              <a:rPr lang="fr-FR" sz="2400" b="1" dirty="0" smtClean="0"/>
              <a:t>B2B </a:t>
            </a:r>
            <a:r>
              <a:rPr lang="fr-FR" sz="2400" dirty="0" smtClean="0"/>
              <a:t> Pour les entreprises... </a:t>
            </a:r>
            <a:br>
              <a:rPr lang="fr-FR" sz="2400" dirty="0" smtClean="0"/>
            </a:br>
            <a:r>
              <a:rPr lang="fr-FR" sz="2400" dirty="0" smtClean="0"/>
              <a:t>   • </a:t>
            </a:r>
            <a:r>
              <a:rPr lang="fr-FR" sz="2400" b="1" dirty="0" smtClean="0"/>
              <a:t>B2E</a:t>
            </a:r>
            <a:r>
              <a:rPr lang="fr-FR" sz="2400" dirty="0" smtClean="0"/>
              <a:t>  Pour les employés...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/>
              <a:t>connectée </a:t>
            </a:r>
            <a:r>
              <a:rPr lang="fr-FR" sz="2400" dirty="0"/>
              <a:t>à quoi? </a:t>
            </a:r>
            <a:br>
              <a:rPr lang="fr-FR" sz="2400" dirty="0"/>
            </a:br>
            <a:r>
              <a:rPr lang="fr-FR" sz="2400" dirty="0" smtClean="0"/>
              <a:t>   • A rien</a:t>
            </a:r>
            <a:r>
              <a:rPr lang="fr-FR" sz="2400" dirty="0"/>
              <a:t>, </a:t>
            </a:r>
            <a:r>
              <a:rPr lang="fr-FR" sz="2400" dirty="0" smtClean="0"/>
              <a:t>très </a:t>
            </a:r>
            <a:r>
              <a:rPr lang="fr-FR" sz="2400" dirty="0"/>
              <a:t>peu utilisé.. </a:t>
            </a:r>
            <a:br>
              <a:rPr lang="fr-FR" sz="2400" dirty="0"/>
            </a:br>
            <a:r>
              <a:rPr lang="fr-FR" sz="2400" dirty="0" smtClean="0"/>
              <a:t>   • </a:t>
            </a:r>
            <a:r>
              <a:rPr lang="fr-FR" sz="2400" b="1" dirty="0"/>
              <a:t>Au système d’information de l’entreprise 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 smtClean="0"/>
              <a:t>       • </a:t>
            </a:r>
            <a:r>
              <a:rPr lang="fr-FR" sz="2400" dirty="0"/>
              <a:t>Indispensable pour les application B2E et B2B </a:t>
            </a:r>
            <a:br>
              <a:rPr lang="fr-FR" sz="2400" dirty="0"/>
            </a:br>
            <a:r>
              <a:rPr lang="fr-FR" sz="2400" dirty="0" smtClean="0"/>
              <a:t>   • </a:t>
            </a:r>
            <a:r>
              <a:rPr lang="fr-FR" sz="2400" b="1" dirty="0" smtClean="0"/>
              <a:t>Au WEB 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 smtClean="0"/>
              <a:t>       • </a:t>
            </a:r>
            <a:r>
              <a:rPr lang="fr-FR" sz="2400" dirty="0"/>
              <a:t>Pour Mobiliser les applications WEB existantes </a:t>
            </a:r>
            <a:br>
              <a:rPr lang="fr-FR" sz="2400" dirty="0"/>
            </a:br>
            <a:r>
              <a:rPr lang="fr-FR" sz="2400" dirty="0" smtClean="0"/>
              <a:t>       • </a:t>
            </a:r>
            <a:r>
              <a:rPr lang="fr-FR" sz="2400" dirty="0"/>
              <a:t>Pour Consommer des informations non disponibles autrement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Image associé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00108"/>
            <a:ext cx="8501122" cy="5572164"/>
          </a:xfrm>
          <a:prstGeom prst="rect">
            <a:avLst/>
          </a:prstGeom>
          <a:solidFill>
            <a:schemeClr val="accent1">
              <a:alpha val="35000"/>
            </a:schemeClr>
          </a:solidFill>
        </p:spPr>
      </p:pic>
      <p:sp>
        <p:nvSpPr>
          <p:cNvPr id="41986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412575"/>
            <a:ext cx="2133600" cy="476250"/>
          </a:xfrm>
          <a:noFill/>
        </p:spPr>
        <p:txBody>
          <a:bodyPr/>
          <a:lstStyle/>
          <a:p>
            <a:pPr algn="ctr"/>
            <a:fld id="{74702E29-F4B3-4496-B94A-7822E0F4B890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41987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412575"/>
            <a:ext cx="2133600" cy="476250"/>
          </a:xfrm>
          <a:noFill/>
        </p:spPr>
        <p:txBody>
          <a:bodyPr/>
          <a:lstStyle/>
          <a:p>
            <a:pPr algn="l"/>
            <a:fld id="{658E063C-2F5D-4973-B64E-C31CD4C8FC1D}" type="slidenum">
              <a:rPr lang="es-ES" b="1" smtClean="0">
                <a:latin typeface="Arial" charset="0"/>
              </a:rPr>
              <a:pPr algn="l"/>
              <a:t>22</a:t>
            </a:fld>
            <a:endParaRPr lang="es-ES" b="1" smtClean="0">
              <a:latin typeface="Arial" charset="0"/>
            </a:endParaRPr>
          </a:p>
        </p:txBody>
      </p:sp>
      <p:sp>
        <p:nvSpPr>
          <p:cNvPr id="41988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412575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-205597" y="13648"/>
            <a:ext cx="600079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fr-F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applications Mobiles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00063" y="1357298"/>
            <a:ext cx="7786713" cy="4857784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fr-FR" sz="2400" kern="0" dirty="0">
                <a:latin typeface="+mn-lt"/>
              </a:rPr>
              <a:t>M-</a:t>
            </a:r>
            <a:r>
              <a:rPr lang="fr-FR" sz="2400" kern="0" dirty="0" err="1">
                <a:latin typeface="+mn-lt"/>
              </a:rPr>
              <a:t>Banking</a:t>
            </a:r>
            <a:r>
              <a:rPr lang="fr-FR" sz="2400" kern="0" dirty="0">
                <a:latin typeface="+mn-lt"/>
              </a:rPr>
              <a:t> (check balance, </a:t>
            </a:r>
            <a:r>
              <a:rPr lang="fr-FR" sz="2400" kern="0" dirty="0" err="1">
                <a:latin typeface="+mn-lt"/>
              </a:rPr>
              <a:t>make</a:t>
            </a:r>
            <a:r>
              <a:rPr lang="fr-FR" sz="2400" kern="0" dirty="0">
                <a:latin typeface="+mn-lt"/>
              </a:rPr>
              <a:t> transaction)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fr-FR" sz="2400" kern="0" dirty="0">
                <a:latin typeface="+mn-lt"/>
              </a:rPr>
              <a:t>Restaurant (ordre et  paiement)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fr-FR" sz="2400" kern="0" dirty="0">
                <a:latin typeface="+mn-lt"/>
              </a:rPr>
              <a:t>Mobile </a:t>
            </a:r>
            <a:r>
              <a:rPr lang="fr-FR" sz="2400" kern="0" dirty="0" err="1">
                <a:latin typeface="+mn-lt"/>
              </a:rPr>
              <a:t>Payment</a:t>
            </a:r>
            <a:r>
              <a:rPr lang="fr-FR" sz="2400" kern="0" dirty="0">
                <a:latin typeface="+mn-lt"/>
              </a:rPr>
              <a:t> (ticket, </a:t>
            </a:r>
            <a:r>
              <a:rPr lang="fr-FR" sz="2400" kern="0" dirty="0" err="1">
                <a:latin typeface="+mn-lt"/>
              </a:rPr>
              <a:t>vending</a:t>
            </a:r>
            <a:r>
              <a:rPr lang="fr-FR" sz="2400" kern="0" dirty="0">
                <a:latin typeface="+mn-lt"/>
              </a:rPr>
              <a:t> machine)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fr-FR" sz="2400" kern="0" dirty="0">
                <a:latin typeface="+mn-lt"/>
              </a:rPr>
              <a:t>M-</a:t>
            </a:r>
            <a:r>
              <a:rPr lang="fr-FR" sz="2400" kern="0" dirty="0" err="1">
                <a:latin typeface="+mn-lt"/>
              </a:rPr>
              <a:t>Tourism</a:t>
            </a:r>
            <a:r>
              <a:rPr lang="fr-FR" sz="2400" kern="0" dirty="0">
                <a:latin typeface="+mn-lt"/>
              </a:rPr>
              <a:t>: guide de touriste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fr-FR" sz="2400" kern="0" dirty="0">
                <a:latin typeface="+mn-lt"/>
              </a:rPr>
              <a:t>Education: mobile </a:t>
            </a:r>
            <a:r>
              <a:rPr lang="fr-FR" sz="2400" kern="0" dirty="0" err="1" smtClean="0">
                <a:latin typeface="+mn-lt"/>
              </a:rPr>
              <a:t>learning</a:t>
            </a:r>
            <a:r>
              <a:rPr lang="fr-FR" sz="2400" kern="0" dirty="0" smtClean="0">
                <a:latin typeface="+mn-lt"/>
              </a:rPr>
              <a:t> (m-</a:t>
            </a:r>
            <a:r>
              <a:rPr lang="fr-FR" sz="2400" kern="0" dirty="0" err="1" smtClean="0">
                <a:latin typeface="+mn-lt"/>
              </a:rPr>
              <a:t>learning</a:t>
            </a:r>
            <a:r>
              <a:rPr lang="fr-FR" sz="2400" kern="0" dirty="0">
                <a:latin typeface="+mn-lt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fr-FR" sz="2400" kern="0" dirty="0">
                <a:latin typeface="+mn-lt"/>
              </a:rPr>
              <a:t>Entertainment (Divertissement): interactive digital art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fr-FR" sz="2400" kern="0" dirty="0" err="1">
                <a:latin typeface="+mn-lt"/>
              </a:rPr>
              <a:t>Scientific</a:t>
            </a:r>
            <a:r>
              <a:rPr lang="fr-FR" sz="2400" kern="0" dirty="0">
                <a:latin typeface="+mn-lt"/>
              </a:rPr>
              <a:t>: </a:t>
            </a:r>
            <a:r>
              <a:rPr lang="fr-FR" sz="2400" kern="0" dirty="0" err="1">
                <a:latin typeface="+mn-lt"/>
              </a:rPr>
              <a:t>controlling</a:t>
            </a:r>
            <a:r>
              <a:rPr lang="fr-FR" sz="2400" kern="0" dirty="0">
                <a:latin typeface="+mn-lt"/>
              </a:rPr>
              <a:t> and </a:t>
            </a:r>
            <a:r>
              <a:rPr lang="fr-FR" sz="2400" kern="0" dirty="0" smtClean="0">
                <a:latin typeface="+mn-lt"/>
              </a:rPr>
              <a:t>monitoring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fr-FR" kern="0" dirty="0" smtClean="0"/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fr-FR" sz="24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fr-FR" sz="1600" kern="0" dirty="0" smtClean="0"/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fr-FR" sz="2400" kern="0" dirty="0" smtClean="0"/>
              <a:t>Actualités et magazines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fr-FR" sz="2400" kern="0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0034" y="4500570"/>
            <a:ext cx="203200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fr-FR" sz="2400" kern="0" dirty="0">
                <a:latin typeface="+mn-lt"/>
              </a:rPr>
              <a:t>   Jeux	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00063" y="5000636"/>
            <a:ext cx="80010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fr-FR" sz="2400" kern="0" dirty="0">
                <a:latin typeface="+mn-lt"/>
              </a:rPr>
              <a:t>  Communication, Multimédia et vidéo, Musique et audio </a:t>
            </a:r>
          </a:p>
        </p:txBody>
      </p:sp>
      <p:cxnSp>
        <p:nvCxnSpPr>
          <p:cNvPr id="11" name="Connecteur droit 10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6" name="Image 15" descr="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34888" y="44624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fr-FR" sz="36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 nouvelles opportunités</a:t>
            </a:r>
          </a:p>
        </p:txBody>
      </p:sp>
      <p:sp>
        <p:nvSpPr>
          <p:cNvPr id="51203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81328"/>
            <a:ext cx="2133600" cy="476250"/>
          </a:xfrm>
          <a:noFill/>
        </p:spPr>
        <p:txBody>
          <a:bodyPr/>
          <a:lstStyle/>
          <a:p>
            <a:pPr algn="ctr"/>
            <a:fld id="{ACE2534B-EB33-470F-8FCD-776C58326C1E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51204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81328"/>
            <a:ext cx="2133600" cy="476250"/>
          </a:xfrm>
          <a:noFill/>
        </p:spPr>
        <p:txBody>
          <a:bodyPr/>
          <a:lstStyle/>
          <a:p>
            <a:pPr algn="l"/>
            <a:fld id="{F236D849-B4ED-40A1-B91C-2A5A1EA63706}" type="slidenum">
              <a:rPr lang="es-ES" b="1" smtClean="0">
                <a:latin typeface="Arial" charset="0"/>
              </a:rPr>
              <a:pPr algn="l"/>
              <a:t>23</a:t>
            </a:fld>
            <a:endParaRPr lang="es-ES" b="1" smtClean="0">
              <a:latin typeface="Arial" charset="0"/>
            </a:endParaRPr>
          </a:p>
        </p:txBody>
      </p:sp>
      <p:sp>
        <p:nvSpPr>
          <p:cNvPr id="51205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81328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51206" name="Rectangle 9"/>
          <p:cNvSpPr>
            <a:spLocks noChangeArrowheads="1"/>
          </p:cNvSpPr>
          <p:nvPr/>
        </p:nvSpPr>
        <p:spPr bwMode="auto">
          <a:xfrm>
            <a:off x="0" y="2888357"/>
            <a:ext cx="91440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dirty="0"/>
              <a:t> Les technologies mobiles dotent les individus de </a:t>
            </a:r>
            <a:r>
              <a:rPr lang="fr-FR" sz="2400" b="1" dirty="0">
                <a:solidFill>
                  <a:srgbClr val="C00000"/>
                </a:solidFill>
              </a:rPr>
              <a:t>capacités </a:t>
            </a:r>
            <a:r>
              <a:rPr lang="fr-FR" sz="2400" b="1" dirty="0" smtClean="0">
                <a:solidFill>
                  <a:srgbClr val="C00000"/>
                </a:solidFill>
              </a:rPr>
              <a:t>d'ubiquité:</a:t>
            </a:r>
            <a:r>
              <a:rPr lang="fr-FR" sz="2400" dirty="0"/>
              <a:t> ils </a:t>
            </a:r>
            <a:r>
              <a:rPr lang="fr-FR" sz="2400" dirty="0" smtClean="0"/>
              <a:t>peuvent </a:t>
            </a:r>
            <a:r>
              <a:rPr lang="fr-FR" sz="2400" dirty="0"/>
              <a:t>exercer leurs activités </a:t>
            </a:r>
            <a:r>
              <a:rPr lang="fr-FR" sz="2400" b="1" dirty="0" smtClean="0">
                <a:solidFill>
                  <a:srgbClr val="C00000"/>
                </a:solidFill>
              </a:rPr>
              <a:t>n'importe </a:t>
            </a:r>
            <a:r>
              <a:rPr lang="fr-FR" sz="2400" b="1" dirty="0">
                <a:solidFill>
                  <a:srgbClr val="C00000"/>
                </a:solidFill>
              </a:rPr>
              <a:t>quand, n'importe où, </a:t>
            </a:r>
          </a:p>
          <a:p>
            <a:pPr algn="just"/>
            <a:endParaRPr lang="fr-FR" sz="800" dirty="0"/>
          </a:p>
          <a:p>
            <a:pPr algn="just"/>
            <a:endParaRPr lang="fr-FR" sz="2400" dirty="0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0" y="14287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/>
              <a:t> Pour l’entreprise, le support de la mobilité est le moyen d’augmenter l’efficacité des collaborateurs et la satisfaction des clients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51520" y="4329013"/>
            <a:ext cx="8697913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300" dirty="0"/>
              <a:t> Possibilité de </a:t>
            </a:r>
            <a:r>
              <a:rPr lang="fr-FR" sz="2300" b="1" dirty="0"/>
              <a:t>travailler à l’extérieur </a:t>
            </a:r>
            <a:r>
              <a:rPr lang="fr-FR" sz="2300" dirty="0"/>
              <a:t>comme </a:t>
            </a:r>
            <a:r>
              <a:rPr lang="fr-FR" sz="2300" b="1" dirty="0"/>
              <a:t>au bureau</a:t>
            </a:r>
            <a:r>
              <a:rPr lang="fr-FR" sz="2300" dirty="0"/>
              <a:t>, en </a:t>
            </a:r>
            <a:r>
              <a:rPr lang="fr-FR" sz="2300" b="1" dirty="0"/>
              <a:t>disposant des mêmes informations</a:t>
            </a:r>
            <a:r>
              <a:rPr lang="fr-FR" sz="2300" dirty="0"/>
              <a:t>, </a:t>
            </a:r>
          </a:p>
          <a:p>
            <a:pPr algn="just">
              <a:buFont typeface="Arial" charset="0"/>
              <a:buChar char="•"/>
            </a:pPr>
            <a:endParaRPr lang="fr-FR" sz="900" dirty="0"/>
          </a:p>
          <a:p>
            <a:pPr algn="just">
              <a:buFont typeface="Arial" charset="0"/>
              <a:buChar char="•"/>
            </a:pPr>
            <a:r>
              <a:rPr lang="fr-FR" sz="2300" dirty="0"/>
              <a:t>tout en pouvant se </a:t>
            </a:r>
            <a:r>
              <a:rPr lang="fr-FR" sz="2300" b="1" dirty="0"/>
              <a:t>connecter au réseau de l’entreprise </a:t>
            </a:r>
            <a:r>
              <a:rPr lang="fr-FR" sz="2300" dirty="0"/>
              <a:t>lorsqu’on est </a:t>
            </a:r>
            <a:r>
              <a:rPr lang="fr-FR" sz="2300" b="1" dirty="0"/>
              <a:t>en déplacement</a:t>
            </a:r>
            <a:r>
              <a:rPr lang="fr-FR" sz="2300" dirty="0"/>
              <a:t>.</a:t>
            </a:r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1" name="Image 10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81328"/>
            <a:ext cx="2133600" cy="476250"/>
          </a:xfrm>
          <a:noFill/>
        </p:spPr>
        <p:txBody>
          <a:bodyPr/>
          <a:lstStyle/>
          <a:p>
            <a:pPr algn="ctr"/>
            <a:fld id="{DDDD29C1-EB38-420A-B5E0-26821C7A310C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52228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81328"/>
            <a:ext cx="2133600" cy="476250"/>
          </a:xfrm>
          <a:noFill/>
        </p:spPr>
        <p:txBody>
          <a:bodyPr/>
          <a:lstStyle/>
          <a:p>
            <a:pPr algn="l"/>
            <a:fld id="{FF4AEC7C-2704-4AA6-8AFF-DE0492FA241E}" type="slidenum">
              <a:rPr lang="es-ES" b="1" smtClean="0">
                <a:latin typeface="Arial" charset="0"/>
              </a:rPr>
              <a:pPr algn="l"/>
              <a:t>24</a:t>
            </a:fld>
            <a:endParaRPr lang="es-ES" b="1" smtClean="0">
              <a:latin typeface="Arial" charset="0"/>
            </a:endParaRPr>
          </a:p>
        </p:txBody>
      </p:sp>
      <p:sp>
        <p:nvSpPr>
          <p:cNvPr id="52229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81328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52231" name="Rectangle 8"/>
          <p:cNvSpPr>
            <a:spLocks noChangeArrowheads="1"/>
          </p:cNvSpPr>
          <p:nvPr/>
        </p:nvSpPr>
        <p:spPr bwMode="auto">
          <a:xfrm>
            <a:off x="-32618" y="1218877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dirty="0"/>
              <a:t> Dans ce contexte, l’utilité des </a:t>
            </a:r>
            <a:r>
              <a:rPr lang="fr-FR" sz="2400" b="1" dirty="0"/>
              <a:t>systèmes sans fil </a:t>
            </a:r>
            <a:r>
              <a:rPr lang="fr-FR" sz="2400" b="1" dirty="0" smtClean="0"/>
              <a:t>ou réseaux</a:t>
            </a:r>
            <a:r>
              <a:rPr lang="fr-FR" sz="2400" dirty="0" smtClean="0"/>
              <a:t> </a:t>
            </a:r>
            <a:r>
              <a:rPr lang="fr-FR" sz="2400" b="1" dirty="0" smtClean="0"/>
              <a:t>mobiles</a:t>
            </a:r>
            <a:r>
              <a:rPr lang="fr-FR" sz="2400" dirty="0" smtClean="0"/>
              <a:t> </a:t>
            </a:r>
            <a:r>
              <a:rPr lang="fr-FR" sz="2400" dirty="0"/>
              <a:t>est évidente pour le </a:t>
            </a:r>
            <a:r>
              <a:rPr lang="fr-FR" sz="2400" b="1" dirty="0">
                <a:solidFill>
                  <a:srgbClr val="C00000"/>
                </a:solidFill>
              </a:rPr>
              <a:t>réseau interne et externe de l’entreprise</a:t>
            </a:r>
            <a:r>
              <a:rPr lang="fr-FR" sz="2400" dirty="0" smtClean="0"/>
              <a:t>.</a:t>
            </a:r>
            <a:endParaRPr lang="fr-FR" sz="24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8902" y="2451342"/>
            <a:ext cx="8640960" cy="4019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734888" y="44624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fr-FR" sz="36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 nouvelles opportunités</a:t>
            </a:r>
          </a:p>
        </p:txBody>
      </p:sp>
      <p:cxnSp>
        <p:nvCxnSpPr>
          <p:cNvPr id="13" name="Connecteur droit 12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4" name="Image 13" descr="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142852"/>
            <a:ext cx="7000924" cy="928694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Pourquoi mobiliser une entreprise</a:t>
            </a: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3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57958"/>
            <a:ext cx="2133600" cy="476250"/>
          </a:xfrm>
          <a:noFill/>
        </p:spPr>
        <p:txBody>
          <a:bodyPr/>
          <a:lstStyle/>
          <a:p>
            <a:pPr algn="ctr"/>
            <a:fld id="{823BFC4C-F701-4F76-942C-0FBBC36DED82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56324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57958"/>
            <a:ext cx="2133600" cy="476250"/>
          </a:xfrm>
          <a:noFill/>
        </p:spPr>
        <p:txBody>
          <a:bodyPr/>
          <a:lstStyle/>
          <a:p>
            <a:pPr algn="l"/>
            <a:fld id="{17EC7AA4-FFA9-4FB2-B51A-59E91FD879FA}" type="slidenum">
              <a:rPr lang="es-ES" b="1" smtClean="0">
                <a:latin typeface="Arial" charset="0"/>
              </a:rPr>
              <a:pPr algn="l"/>
              <a:t>25</a:t>
            </a:fld>
            <a:endParaRPr lang="es-ES" b="1" smtClean="0">
              <a:latin typeface="Arial" charset="0"/>
            </a:endParaRPr>
          </a:p>
        </p:txBody>
      </p:sp>
      <p:sp>
        <p:nvSpPr>
          <p:cNvPr id="56325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57958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2500306"/>
            <a:ext cx="16346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Avantages</a:t>
            </a:r>
          </a:p>
        </p:txBody>
      </p:sp>
      <p:sp>
        <p:nvSpPr>
          <p:cNvPr id="56331" name="Rectangle 17"/>
          <p:cNvSpPr>
            <a:spLocks noChangeArrowheads="1"/>
          </p:cNvSpPr>
          <p:nvPr/>
        </p:nvSpPr>
        <p:spPr bwMode="auto">
          <a:xfrm>
            <a:off x="214282" y="3000372"/>
            <a:ext cx="8643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dirty="0"/>
              <a:t> Augmenter la flexibilité et l'accessibilité des employeurs. </a:t>
            </a:r>
          </a:p>
        </p:txBody>
      </p:sp>
      <p:sp>
        <p:nvSpPr>
          <p:cNvPr id="56332" name="Rectangle 18"/>
          <p:cNvSpPr>
            <a:spLocks noChangeArrowheads="1"/>
          </p:cNvSpPr>
          <p:nvPr/>
        </p:nvSpPr>
        <p:spPr bwMode="auto">
          <a:xfrm>
            <a:off x="214312" y="3571876"/>
            <a:ext cx="89296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dirty="0"/>
              <a:t> Améliorer l'efficacité du flux de travail et de productivité (éliminer les activités redondantes )</a:t>
            </a:r>
          </a:p>
        </p:txBody>
      </p:sp>
      <p:cxnSp>
        <p:nvCxnSpPr>
          <p:cNvPr id="13" name="Connecteur droit 12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6" name="Image 15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7" name="Rectangle 16"/>
          <p:cNvSpPr/>
          <p:nvPr/>
        </p:nvSpPr>
        <p:spPr>
          <a:xfrm>
            <a:off x="0" y="107154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sz="2400" dirty="0" smtClean="0"/>
              <a:t> Les utilisateurs vont mobile pour la communication, le travail, les loisirs, éducation, et d'autres raisons.</a:t>
            </a:r>
            <a:endParaRPr lang="fr-FR" sz="2400" dirty="0"/>
          </a:p>
        </p:txBody>
      </p:sp>
      <p:sp>
        <p:nvSpPr>
          <p:cNvPr id="18" name="Rectangle 17"/>
          <p:cNvSpPr/>
          <p:nvPr/>
        </p:nvSpPr>
        <p:spPr>
          <a:xfrm>
            <a:off x="0" y="2026499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sz="2400" dirty="0" smtClean="0"/>
              <a:t> Pour une entreprise, la mobilité peut:</a:t>
            </a:r>
            <a:endParaRPr lang="fr-FR" sz="2400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85720" y="4500570"/>
            <a:ext cx="88582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dirty="0"/>
              <a:t> Améliorer l’</a:t>
            </a:r>
            <a:r>
              <a:rPr lang="fr-FR" sz="2400" dirty="0" err="1"/>
              <a:t>integrité</a:t>
            </a:r>
            <a:r>
              <a:rPr lang="fr-FR" sz="2400" dirty="0"/>
              <a:t> et la précision de </a:t>
            </a:r>
            <a:r>
              <a:rPr lang="fr-FR" sz="2400" dirty="0" smtClean="0"/>
              <a:t>données, la sécurité des employés , les processus métier existants et le contrôle des stocks</a:t>
            </a:r>
            <a:endParaRPr lang="fr-FR" sz="2400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85720" y="5715016"/>
            <a:ext cx="5805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fr-FR" sz="2400" dirty="0"/>
              <a:t>Augmentation de la satisfaction du client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429396"/>
            <a:ext cx="2133600" cy="476250"/>
          </a:xfrm>
          <a:noFill/>
        </p:spPr>
        <p:txBody>
          <a:bodyPr/>
          <a:lstStyle/>
          <a:p>
            <a:pPr algn="ctr"/>
            <a:fld id="{848B6BC4-C484-441F-9BB3-6EC44598F64C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57348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429396"/>
            <a:ext cx="2133600" cy="476250"/>
          </a:xfrm>
          <a:noFill/>
        </p:spPr>
        <p:txBody>
          <a:bodyPr/>
          <a:lstStyle/>
          <a:p>
            <a:pPr algn="l"/>
            <a:fld id="{112DA474-8292-4843-989D-2DBF13194B6A}" type="slidenum">
              <a:rPr lang="es-ES" b="1" smtClean="0">
                <a:latin typeface="Arial" charset="0"/>
              </a:rPr>
              <a:pPr algn="l"/>
              <a:t>26</a:t>
            </a:fld>
            <a:endParaRPr lang="es-ES" b="1" smtClean="0">
              <a:latin typeface="Arial" charset="0"/>
            </a:endParaRPr>
          </a:p>
        </p:txBody>
      </p:sp>
      <p:sp>
        <p:nvSpPr>
          <p:cNvPr id="57349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429396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57357" name="Rectangle 23"/>
          <p:cNvSpPr>
            <a:spLocks noChangeArrowheads="1"/>
          </p:cNvSpPr>
          <p:nvPr/>
        </p:nvSpPr>
        <p:spPr bwMode="auto">
          <a:xfrm>
            <a:off x="214338" y="2500306"/>
            <a:ext cx="37179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fr-FR" sz="2400" dirty="0"/>
              <a:t>Considérations de métier</a:t>
            </a:r>
          </a:p>
        </p:txBody>
      </p:sp>
      <p:sp>
        <p:nvSpPr>
          <p:cNvPr id="25" name="Rectangle 24"/>
          <p:cNvSpPr/>
          <p:nvPr/>
        </p:nvSpPr>
        <p:spPr>
          <a:xfrm>
            <a:off x="0" y="1071546"/>
            <a:ext cx="2069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inconvenants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14338" y="3143248"/>
            <a:ext cx="8072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fr-FR" sz="2400" dirty="0"/>
              <a:t>Considérations de Confidentialité et sécurité (vie privée)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14338" y="3786190"/>
            <a:ext cx="4968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fr-FR" sz="2400"/>
              <a:t>considérations environnementales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142852"/>
            <a:ext cx="7000924" cy="928694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Pourquoi mobiliser une entreprise</a:t>
            </a: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21" name="Image 20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0" y="1643050"/>
            <a:ext cx="47916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dirty="0" smtClean="0"/>
              <a:t>Néanmoins, elle doit prendre des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785794"/>
            <a:ext cx="5715040" cy="357190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Ubiquiste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7171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78351"/>
            <a:ext cx="2133600" cy="476250"/>
          </a:xfrm>
          <a:noFill/>
        </p:spPr>
        <p:txBody>
          <a:bodyPr/>
          <a:lstStyle/>
          <a:p>
            <a:pPr algn="ctr"/>
            <a:fld id="{A9DAABAA-CF20-43DA-9263-3FF1EE11AF12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7172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78351"/>
            <a:ext cx="2133600" cy="476250"/>
          </a:xfrm>
          <a:noFill/>
        </p:spPr>
        <p:txBody>
          <a:bodyPr/>
          <a:lstStyle/>
          <a:p>
            <a:pPr algn="l"/>
            <a:fld id="{940CC1D4-41BB-4710-B2D6-514857F5D110}" type="slidenum">
              <a:rPr lang="es-ES" b="1" smtClean="0">
                <a:latin typeface="Arial" charset="0"/>
              </a:rPr>
              <a:pPr algn="l"/>
              <a:t>3</a:t>
            </a:fld>
            <a:endParaRPr lang="es-ES" b="1" smtClean="0">
              <a:latin typeface="Arial" charset="0"/>
            </a:endParaRPr>
          </a:p>
        </p:txBody>
      </p:sp>
      <p:sp>
        <p:nvSpPr>
          <p:cNvPr id="7173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78351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135781"/>
            <a:ext cx="91440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300" dirty="0"/>
              <a:t> L’informatique </a:t>
            </a:r>
            <a:r>
              <a:rPr lang="fr-FR" sz="2300" b="1" dirty="0">
                <a:solidFill>
                  <a:srgbClr val="002060"/>
                </a:solidFill>
              </a:rPr>
              <a:t>ubiquiste</a:t>
            </a:r>
            <a:r>
              <a:rPr lang="fr-FR" sz="2300" dirty="0"/>
              <a:t> (</a:t>
            </a:r>
            <a:r>
              <a:rPr lang="fr-FR" sz="2300" b="1" dirty="0">
                <a:solidFill>
                  <a:srgbClr val="002060"/>
                </a:solidFill>
              </a:rPr>
              <a:t>omniprésente</a:t>
            </a:r>
            <a:r>
              <a:rPr lang="fr-FR" sz="2300" dirty="0"/>
              <a:t>) ou </a:t>
            </a:r>
            <a:r>
              <a:rPr lang="fr-FR" sz="2300" b="1" dirty="0" err="1">
                <a:solidFill>
                  <a:srgbClr val="002060"/>
                </a:solidFill>
              </a:rPr>
              <a:t>pervasive</a:t>
            </a:r>
            <a:r>
              <a:rPr lang="fr-FR" sz="2300" dirty="0"/>
              <a:t> (</a:t>
            </a:r>
            <a:r>
              <a:rPr lang="fr-FR" sz="2300" b="1" dirty="0" err="1">
                <a:solidFill>
                  <a:srgbClr val="C00000"/>
                </a:solidFill>
              </a:rPr>
              <a:t>Pervasive</a:t>
            </a:r>
            <a:r>
              <a:rPr lang="fr-FR" sz="2300" b="1" dirty="0">
                <a:solidFill>
                  <a:srgbClr val="C00000"/>
                </a:solidFill>
              </a:rPr>
              <a:t> </a:t>
            </a:r>
            <a:r>
              <a:rPr lang="fr-FR" sz="2300" b="1" dirty="0" err="1">
                <a:solidFill>
                  <a:srgbClr val="C00000"/>
                </a:solidFill>
              </a:rPr>
              <a:t>Computing</a:t>
            </a:r>
            <a:r>
              <a:rPr lang="fr-FR" sz="2300" dirty="0"/>
              <a:t>) : </a:t>
            </a:r>
            <a:endParaRPr lang="fr-FR" sz="2300" dirty="0" smtClean="0"/>
          </a:p>
          <a:p>
            <a:pPr marL="261938" algn="just">
              <a:buFont typeface="Arial" charset="0"/>
              <a:buChar char="•"/>
            </a:pPr>
            <a:r>
              <a:rPr lang="fr-FR" sz="2300" dirty="0" smtClean="0"/>
              <a:t> est la </a:t>
            </a:r>
            <a:r>
              <a:rPr lang="fr-FR" sz="2300" dirty="0"/>
              <a:t>tendance </a:t>
            </a:r>
            <a:r>
              <a:rPr lang="fr-FR" sz="2300" dirty="0" smtClean="0"/>
              <a:t>de </a:t>
            </a:r>
            <a:r>
              <a:rPr lang="fr-FR" sz="2300" b="1" dirty="0">
                <a:solidFill>
                  <a:schemeClr val="bg2"/>
                </a:solidFill>
              </a:rPr>
              <a:t>l'informatisation</a:t>
            </a:r>
            <a:r>
              <a:rPr lang="fr-FR" sz="2300" dirty="0"/>
              <a:t> et </a:t>
            </a:r>
            <a:r>
              <a:rPr lang="fr-FR" sz="2300" b="1" dirty="0">
                <a:solidFill>
                  <a:schemeClr val="bg2"/>
                </a:solidFill>
              </a:rPr>
              <a:t>la miniaturisation </a:t>
            </a:r>
            <a:r>
              <a:rPr lang="fr-FR" sz="2300" dirty="0"/>
              <a:t>des </a:t>
            </a:r>
            <a:r>
              <a:rPr lang="fr-FR" sz="2300" b="1" dirty="0">
                <a:solidFill>
                  <a:schemeClr val="bg2"/>
                </a:solidFill>
              </a:rPr>
              <a:t>dispositifs électroniques </a:t>
            </a:r>
            <a:endParaRPr lang="fr-FR" sz="2300" b="1" dirty="0" smtClean="0">
              <a:solidFill>
                <a:schemeClr val="bg2"/>
              </a:solidFill>
            </a:endParaRPr>
          </a:p>
          <a:p>
            <a:pPr marL="261938" indent="-261938" algn="just">
              <a:buFont typeface="Arial" charset="0"/>
              <a:buChar char="•"/>
            </a:pPr>
            <a:r>
              <a:rPr lang="fr-FR" sz="2300" dirty="0" smtClean="0"/>
              <a:t>qui sont </a:t>
            </a:r>
            <a:r>
              <a:rPr lang="fr-FR" sz="2300" b="1" dirty="0" smtClean="0">
                <a:solidFill>
                  <a:schemeClr val="bg2"/>
                </a:solidFill>
              </a:rPr>
              <a:t>intégrés</a:t>
            </a:r>
            <a:r>
              <a:rPr lang="fr-FR" sz="2300" dirty="0" smtClean="0">
                <a:solidFill>
                  <a:srgbClr val="0070C0"/>
                </a:solidFill>
              </a:rPr>
              <a:t> </a:t>
            </a:r>
            <a:r>
              <a:rPr lang="fr-FR" sz="2300" dirty="0"/>
              <a:t>dans </a:t>
            </a:r>
            <a:r>
              <a:rPr lang="fr-FR" sz="2300" b="1" dirty="0">
                <a:solidFill>
                  <a:schemeClr val="bg2"/>
                </a:solidFill>
              </a:rPr>
              <a:t>tout objet du quotidien</a:t>
            </a:r>
            <a:r>
              <a:rPr lang="fr-FR" sz="2300" dirty="0"/>
              <a:t>.</a:t>
            </a:r>
          </a:p>
          <a:p>
            <a:pPr algn="just"/>
            <a:endParaRPr lang="fr-FR" sz="2300" dirty="0" smtClean="0"/>
          </a:p>
        </p:txBody>
      </p:sp>
      <p:cxnSp>
        <p:nvCxnSpPr>
          <p:cNvPr id="11" name="Connecteur droit 10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2" name="Image 11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Rectangle 1"/>
          <p:cNvSpPr/>
          <p:nvPr/>
        </p:nvSpPr>
        <p:spPr>
          <a:xfrm>
            <a:off x="285720" y="3357562"/>
            <a:ext cx="8507288" cy="1200329"/>
          </a:xfrm>
          <a:prstGeom prst="rect">
            <a:avLst/>
          </a:prstGeom>
          <a:solidFill>
            <a:schemeClr val="accent5">
              <a:lumMod val="2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dont l’objectif de permettre à l'utilisateur </a:t>
            </a:r>
            <a:r>
              <a:rPr lang="fr-FR" sz="2400" dirty="0">
                <a:solidFill>
                  <a:srgbClr val="FFFF00"/>
                </a:solidFill>
              </a:rPr>
              <a:t>d'affranchir les contraintes actuelles d'utilisation d'un ordinateur de bureau </a:t>
            </a:r>
            <a:r>
              <a:rPr lang="fr-FR" sz="2400" dirty="0">
                <a:solidFill>
                  <a:schemeClr val="bg1"/>
                </a:solidFill>
              </a:rPr>
              <a:t>et satisfaire les besoins utilisateurs.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4960395"/>
            <a:ext cx="871296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300" dirty="0" smtClean="0"/>
              <a:t> Cette </a:t>
            </a:r>
            <a:r>
              <a:rPr lang="fr-FR" sz="2300" dirty="0"/>
              <a:t>informatique </a:t>
            </a:r>
            <a:r>
              <a:rPr lang="fr-FR" sz="2300" dirty="0" smtClean="0"/>
              <a:t>est </a:t>
            </a:r>
            <a:r>
              <a:rPr lang="fr-FR" sz="2300" dirty="0"/>
              <a:t>rapidement développée grâce au progrès technique des </a:t>
            </a:r>
            <a:r>
              <a:rPr lang="fr-FR" sz="2300" b="1" dirty="0"/>
              <a:t>systèmes de communication </a:t>
            </a:r>
            <a:r>
              <a:rPr lang="fr-FR" sz="2300" dirty="0"/>
              <a:t>(</a:t>
            </a:r>
            <a:r>
              <a:rPr lang="fr-FR" sz="2300" b="1" dirty="0">
                <a:solidFill>
                  <a:srgbClr val="002060"/>
                </a:solidFill>
              </a:rPr>
              <a:t>réseaux sans fil</a:t>
            </a:r>
            <a:r>
              <a:rPr lang="fr-FR" sz="23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92865"/>
            <a:ext cx="2133600" cy="476250"/>
          </a:xfrm>
          <a:noFill/>
        </p:spPr>
        <p:txBody>
          <a:bodyPr/>
          <a:lstStyle/>
          <a:p>
            <a:pPr algn="ctr"/>
            <a:fld id="{02D932FA-43AA-45AD-84E9-92D09422C43D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9219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92865"/>
            <a:ext cx="2133600" cy="476250"/>
          </a:xfrm>
          <a:noFill/>
        </p:spPr>
        <p:txBody>
          <a:bodyPr/>
          <a:lstStyle/>
          <a:p>
            <a:pPr algn="l"/>
            <a:fld id="{9133E92B-A1A2-4188-9A6B-3644DDEC9FB7}" type="slidenum">
              <a:rPr lang="es-ES" b="1" smtClean="0">
                <a:latin typeface="Arial" charset="0"/>
              </a:rPr>
              <a:pPr algn="l"/>
              <a:t>4</a:t>
            </a:fld>
            <a:endParaRPr lang="es-ES" b="1" smtClean="0">
              <a:latin typeface="Arial" charset="0"/>
            </a:endParaRPr>
          </a:p>
        </p:txBody>
      </p:sp>
      <p:sp>
        <p:nvSpPr>
          <p:cNvPr id="9220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92865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2000232" y="824195"/>
            <a:ext cx="50006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BESOINS DES UTILISATEURS 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785794"/>
            <a:ext cx="5715040" cy="357190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Ubiquiste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dirty="0"/>
          </a:p>
        </p:txBody>
      </p:sp>
      <p:cxnSp>
        <p:nvCxnSpPr>
          <p:cNvPr id="12" name="Connecteur droit 11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3" name="Image 12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4" name="Rectangle 13"/>
          <p:cNvSpPr/>
          <p:nvPr/>
        </p:nvSpPr>
        <p:spPr>
          <a:xfrm>
            <a:off x="0" y="1185394"/>
            <a:ext cx="28472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Mobile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= tout en un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3643314"/>
            <a:ext cx="30508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Mobile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= accès à tout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4015018"/>
            <a:ext cx="6643734" cy="254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1542584"/>
            <a:ext cx="6858048" cy="2181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92865"/>
            <a:ext cx="2133600" cy="476250"/>
          </a:xfrm>
          <a:noFill/>
        </p:spPr>
        <p:txBody>
          <a:bodyPr/>
          <a:lstStyle/>
          <a:p>
            <a:pPr algn="ctr"/>
            <a:fld id="{EE4F1658-E3E8-4D9C-B09B-6168B24B1B49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8196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92865"/>
            <a:ext cx="2133600" cy="476250"/>
          </a:xfrm>
          <a:noFill/>
        </p:spPr>
        <p:txBody>
          <a:bodyPr/>
          <a:lstStyle/>
          <a:p>
            <a:pPr algn="l"/>
            <a:fld id="{B99021D1-9412-4098-A7F7-776E51E734E4}" type="slidenum">
              <a:rPr lang="es-ES" b="1" smtClean="0">
                <a:latin typeface="Arial" charset="0"/>
              </a:rPr>
              <a:pPr algn="l"/>
              <a:t>5</a:t>
            </a:fld>
            <a:endParaRPr lang="es-ES" b="1" dirty="0" smtClean="0">
              <a:latin typeface="Arial" charset="0"/>
            </a:endParaRPr>
          </a:p>
        </p:txBody>
      </p:sp>
      <p:sp>
        <p:nvSpPr>
          <p:cNvPr id="8197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92865"/>
            <a:ext cx="2895600" cy="476250"/>
          </a:xfrm>
          <a:noFill/>
        </p:spPr>
        <p:txBody>
          <a:bodyPr/>
          <a:lstStyle/>
          <a:p>
            <a:pPr algn="r"/>
            <a:r>
              <a:rPr lang="es-ES" b="1" dirty="0" err="1" smtClean="0">
                <a:latin typeface="Arial Black" pitchFamily="34" charset="0"/>
              </a:rPr>
              <a:t>Applications</a:t>
            </a:r>
            <a:r>
              <a:rPr lang="es-ES" b="1" dirty="0" smtClean="0">
                <a:latin typeface="Arial Black" pitchFamily="34" charset="0"/>
              </a:rPr>
              <a:t> </a:t>
            </a:r>
            <a:r>
              <a:rPr lang="es-ES" b="1" dirty="0" err="1" smtClean="0">
                <a:latin typeface="Arial Black" pitchFamily="34" charset="0"/>
              </a:rPr>
              <a:t>Mobiles</a:t>
            </a:r>
            <a:endParaRPr lang="es-ES" b="1" dirty="0" smtClean="0">
              <a:latin typeface="Arial Black" pitchFamily="34" charset="0"/>
            </a:endParaRPr>
          </a:p>
        </p:txBody>
      </p:sp>
      <p:sp>
        <p:nvSpPr>
          <p:cNvPr id="8200" name="Rectangle 10"/>
          <p:cNvSpPr>
            <a:spLocks noChangeArrowheads="1"/>
          </p:cNvSpPr>
          <p:nvPr/>
        </p:nvSpPr>
        <p:spPr bwMode="auto">
          <a:xfrm>
            <a:off x="0" y="982460"/>
            <a:ext cx="6643702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300" dirty="0"/>
              <a:t> l'objectif de l'informatique </a:t>
            </a:r>
            <a:r>
              <a:rPr lang="fr-FR" sz="2300" dirty="0" smtClean="0"/>
              <a:t>omniprésente </a:t>
            </a:r>
            <a:r>
              <a:rPr lang="fr-FR" sz="2300" dirty="0"/>
              <a:t>est de :</a:t>
            </a:r>
          </a:p>
        </p:txBody>
      </p:sp>
      <p:sp>
        <p:nvSpPr>
          <p:cNvPr id="8201" name="Rectangle 11"/>
          <p:cNvSpPr>
            <a:spLocks noChangeArrowheads="1"/>
          </p:cNvSpPr>
          <p:nvPr/>
        </p:nvSpPr>
        <p:spPr bwMode="auto">
          <a:xfrm>
            <a:off x="500034" y="2428868"/>
            <a:ext cx="650085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sz="2400" dirty="0"/>
              <a:t> offrir la mobilité et la liberté du déplacement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140" y="3013754"/>
            <a:ext cx="89988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sz="2400" dirty="0"/>
              <a:t> Assister de </a:t>
            </a:r>
            <a:r>
              <a:rPr lang="fr-FR" sz="2400" b="1" dirty="0"/>
              <a:t>tout le temps </a:t>
            </a:r>
            <a:r>
              <a:rPr lang="fr-FR" sz="2400" dirty="0"/>
              <a:t>et  </a:t>
            </a:r>
            <a:r>
              <a:rPr lang="fr-FR" sz="2400" b="1" dirty="0"/>
              <a:t>partout</a:t>
            </a:r>
            <a:r>
              <a:rPr lang="fr-FR" sz="2400" dirty="0"/>
              <a:t>  les </a:t>
            </a:r>
            <a:r>
              <a:rPr lang="fr-FR" sz="2400" b="1" dirty="0"/>
              <a:t>utilisateurs</a:t>
            </a:r>
            <a:r>
              <a:rPr lang="fr-FR" sz="2400" dirty="0"/>
              <a:t> (</a:t>
            </a:r>
            <a:r>
              <a:rPr lang="fr-FR" sz="2400" dirty="0">
                <a:solidFill>
                  <a:srgbClr val="0070C0"/>
                </a:solidFill>
              </a:rPr>
              <a:t>utilisateurs nomades</a:t>
            </a:r>
            <a:r>
              <a:rPr lang="fr-FR" sz="2400" dirty="0"/>
              <a:t>), et ainsi </a:t>
            </a:r>
            <a:r>
              <a:rPr lang="fr-FR" sz="2400" b="1" dirty="0"/>
              <a:t>les </a:t>
            </a:r>
            <a:r>
              <a:rPr lang="fr-FR" sz="2400" b="1" dirty="0" smtClean="0"/>
              <a:t>travailleurs (employeur)</a:t>
            </a:r>
            <a:r>
              <a:rPr lang="fr-FR" sz="2400" dirty="0" smtClean="0"/>
              <a:t>.</a:t>
            </a:r>
            <a:endParaRPr lang="fr-FR" sz="24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786190"/>
            <a:ext cx="3357586" cy="2730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142844" y="1526433"/>
            <a:ext cx="90011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400" dirty="0" smtClean="0"/>
              <a:t> Rendre accessible toutes sortes de services </a:t>
            </a:r>
            <a:r>
              <a:rPr lang="fr-FR" sz="2400" b="1" dirty="0" smtClean="0">
                <a:solidFill>
                  <a:srgbClr val="002060"/>
                </a:solidFill>
              </a:rPr>
              <a:t>indépendamment de la localisation.</a:t>
            </a:r>
            <a:endParaRPr lang="fr-FR" sz="2400" dirty="0"/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785794"/>
            <a:ext cx="5715040" cy="357190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Ubiquiste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dirty="0"/>
          </a:p>
        </p:txBody>
      </p:sp>
      <p:cxnSp>
        <p:nvCxnSpPr>
          <p:cNvPr id="16" name="Connecteur droit 15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7" name="Image 16" descr="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78351"/>
            <a:ext cx="2133600" cy="476250"/>
          </a:xfrm>
          <a:noFill/>
        </p:spPr>
        <p:txBody>
          <a:bodyPr/>
          <a:lstStyle/>
          <a:p>
            <a:pPr algn="ctr"/>
            <a:fld id="{41C872CE-3C86-469A-8449-2A6DDF303171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10243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78351"/>
            <a:ext cx="2133600" cy="476250"/>
          </a:xfrm>
          <a:noFill/>
        </p:spPr>
        <p:txBody>
          <a:bodyPr/>
          <a:lstStyle/>
          <a:p>
            <a:pPr algn="l"/>
            <a:fld id="{C022F81B-D059-4423-BFEA-47BD2887A612}" type="slidenum">
              <a:rPr lang="es-ES" b="1" smtClean="0">
                <a:latin typeface="Arial" charset="0"/>
              </a:rPr>
              <a:pPr algn="l"/>
              <a:t>6</a:t>
            </a:fld>
            <a:endParaRPr lang="es-ES" b="1" smtClean="0">
              <a:latin typeface="Arial" charset="0"/>
            </a:endParaRPr>
          </a:p>
        </p:txBody>
      </p:sp>
      <p:sp>
        <p:nvSpPr>
          <p:cNvPr id="10244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78351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7" y="214290"/>
            <a:ext cx="4818067" cy="811195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mobile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0" y="1252823"/>
            <a:ext cx="50720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2800" u="sng" dirty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</a:rPr>
              <a:t>Qu'est-ce est  « mobilité »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2214554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dirty="0">
                <a:latin typeface="+mj-lt"/>
                <a:cs typeface="Times New Roman" pitchFamily="18" charset="0"/>
              </a:rPr>
              <a:t> la mobilité peut être définie comme </a:t>
            </a:r>
            <a:r>
              <a:rPr lang="fr-FR" sz="2400" dirty="0" smtClean="0">
                <a:latin typeface="+mj-lt"/>
                <a:cs typeface="Times New Roman" pitchFamily="18" charset="0"/>
              </a:rPr>
              <a:t>« la </a:t>
            </a:r>
            <a:r>
              <a:rPr lang="fr-FR" sz="2400" dirty="0">
                <a:latin typeface="+mj-lt"/>
                <a:cs typeface="Times New Roman" pitchFamily="18" charset="0"/>
              </a:rPr>
              <a:t>capacité </a:t>
            </a:r>
            <a:r>
              <a:rPr lang="fr-FR" sz="2400" b="1" dirty="0">
                <a:latin typeface="+mj-lt"/>
                <a:cs typeface="Times New Roman" pitchFamily="18" charset="0"/>
              </a:rPr>
              <a:t>de pouvoir se déplacer</a:t>
            </a:r>
            <a:r>
              <a:rPr lang="fr-FR" sz="2400" dirty="0">
                <a:latin typeface="+mj-lt"/>
                <a:cs typeface="Times New Roman" pitchFamily="18" charset="0"/>
              </a:rPr>
              <a:t> ou </a:t>
            </a:r>
            <a:r>
              <a:rPr lang="fr-FR" sz="2400" b="1" dirty="0">
                <a:latin typeface="+mj-lt"/>
                <a:cs typeface="Times New Roman" pitchFamily="18" charset="0"/>
              </a:rPr>
              <a:t>être déplacé </a:t>
            </a:r>
            <a:r>
              <a:rPr lang="fr-FR" sz="2400" b="1" dirty="0" smtClean="0">
                <a:latin typeface="+mj-lt"/>
                <a:cs typeface="Times New Roman" pitchFamily="18" charset="0"/>
              </a:rPr>
              <a:t>facilement »</a:t>
            </a:r>
            <a:endParaRPr lang="fr-FR" sz="2400" b="1" dirty="0">
              <a:latin typeface="+mj-lt"/>
              <a:cs typeface="Times New Roman" pitchFamily="18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342900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dirty="0"/>
              <a:t> dans le contexte de l’informatique, on parle de </a:t>
            </a:r>
            <a:r>
              <a:rPr lang="fr-FR" sz="2400" b="1" dirty="0">
                <a:solidFill>
                  <a:srgbClr val="C00000"/>
                </a:solidFill>
              </a:rPr>
              <a:t>l’informatique mobile </a:t>
            </a:r>
          </a:p>
        </p:txBody>
      </p:sp>
      <p:cxnSp>
        <p:nvCxnSpPr>
          <p:cNvPr id="16" name="Connecteur droit 15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8" name="Image 17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63837"/>
            <a:ext cx="2133600" cy="476250"/>
          </a:xfrm>
          <a:noFill/>
        </p:spPr>
        <p:txBody>
          <a:bodyPr/>
          <a:lstStyle/>
          <a:p>
            <a:pPr algn="ctr"/>
            <a:fld id="{0A454E90-6AF3-4D17-876F-DF0812AC4558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11267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63837"/>
            <a:ext cx="2133600" cy="476250"/>
          </a:xfrm>
          <a:noFill/>
        </p:spPr>
        <p:txBody>
          <a:bodyPr/>
          <a:lstStyle/>
          <a:p>
            <a:pPr algn="l"/>
            <a:fld id="{2E7F94CD-5920-4BFA-9218-2BFD09E70EC6}" type="slidenum">
              <a:rPr lang="es-ES" b="1" smtClean="0">
                <a:latin typeface="Arial" charset="0"/>
              </a:rPr>
              <a:pPr algn="l"/>
              <a:t>7</a:t>
            </a:fld>
            <a:endParaRPr lang="es-ES" b="1" smtClean="0">
              <a:latin typeface="Arial" charset="0"/>
            </a:endParaRPr>
          </a:p>
        </p:txBody>
      </p:sp>
      <p:sp>
        <p:nvSpPr>
          <p:cNvPr id="11268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63837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2786058"/>
            <a:ext cx="9144000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dirty="0"/>
              <a:t> </a:t>
            </a:r>
            <a:r>
              <a:rPr lang="fr-FR" sz="2400" b="1" dirty="0" smtClean="0"/>
              <a:t>où la </a:t>
            </a:r>
            <a:r>
              <a:rPr lang="fr-FR" sz="2400" b="1" dirty="0"/>
              <a:t>mobilité se rapporter </a:t>
            </a:r>
            <a:r>
              <a:rPr lang="fr-FR" sz="2400" b="1" dirty="0" smtClean="0"/>
              <a:t>à </a:t>
            </a:r>
            <a:r>
              <a:rPr lang="fr-FR" sz="2400" dirty="0" smtClean="0"/>
              <a:t>l'utilisation </a:t>
            </a:r>
            <a:r>
              <a:rPr lang="fr-FR" sz="2400" dirty="0"/>
              <a:t>de </a:t>
            </a:r>
            <a:r>
              <a:rPr lang="fr-FR" sz="2400" b="1" dirty="0">
                <a:solidFill>
                  <a:srgbClr val="C00000"/>
                </a:solidFill>
              </a:rPr>
              <a:t>terminaux mobiles portables </a:t>
            </a:r>
            <a:endParaRPr lang="fr-FR" sz="2400" b="1" dirty="0" smtClean="0">
              <a:solidFill>
                <a:srgbClr val="C00000"/>
              </a:solidFill>
            </a:endParaRPr>
          </a:p>
          <a:p>
            <a:pPr algn="just">
              <a:buFont typeface="Arial" charset="0"/>
              <a:buChar char="•"/>
            </a:pPr>
            <a:endParaRPr lang="fr-FR" sz="2400" b="1" dirty="0" smtClean="0">
              <a:solidFill>
                <a:srgbClr val="C00000"/>
              </a:solidFill>
            </a:endParaRPr>
          </a:p>
          <a:p>
            <a:pPr marL="536575" indent="-87313" algn="just"/>
            <a:r>
              <a:rPr lang="fr-FR" sz="2400" dirty="0" smtClean="0"/>
              <a:t> - qui possèdent à la fois </a:t>
            </a:r>
            <a:r>
              <a:rPr lang="fr-FR" sz="2400" b="1" dirty="0" smtClean="0">
                <a:solidFill>
                  <a:srgbClr val="C00000"/>
                </a:solidFill>
              </a:rPr>
              <a:t>des capacités </a:t>
            </a:r>
            <a:r>
              <a:rPr lang="fr-FR" sz="2400" dirty="0" smtClean="0"/>
              <a:t>de </a:t>
            </a:r>
            <a:r>
              <a:rPr lang="fr-FR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communication et de traitement</a:t>
            </a:r>
            <a:r>
              <a:rPr lang="fr-FR" sz="2400" dirty="0" smtClean="0"/>
              <a:t> </a:t>
            </a:r>
            <a:r>
              <a:rPr lang="fr-FR" sz="2400" b="1" dirty="0" smtClean="0">
                <a:solidFill>
                  <a:srgbClr val="C00000"/>
                </a:solidFill>
              </a:rPr>
              <a:t>puissantes </a:t>
            </a:r>
            <a:endParaRPr lang="fr-FR" sz="2400" b="1" dirty="0">
              <a:solidFill>
                <a:srgbClr val="C00000"/>
              </a:solidFill>
            </a:endParaRPr>
          </a:p>
          <a:p>
            <a:pPr algn="just"/>
            <a:endParaRPr lang="fr-FR" sz="1400" b="1" dirty="0">
              <a:solidFill>
                <a:srgbClr val="C00000"/>
              </a:solidFill>
            </a:endParaRPr>
          </a:p>
          <a:p>
            <a:pPr algn="just"/>
            <a:r>
              <a:rPr lang="fr-FR" sz="2400" dirty="0"/>
              <a:t>      - </a:t>
            </a:r>
            <a:r>
              <a:rPr lang="fr-FR" sz="2400" dirty="0" smtClean="0"/>
              <a:t>et offrent </a:t>
            </a:r>
            <a:r>
              <a:rPr lang="fr-FR" sz="2400" dirty="0"/>
              <a:t>la possibilité d'effectuer un ensemble de </a:t>
            </a:r>
            <a:r>
              <a:rPr lang="fr-FR" sz="2400" b="1" dirty="0">
                <a:solidFill>
                  <a:srgbClr val="C00000"/>
                </a:solidFill>
              </a:rPr>
              <a:t>fonctions</a:t>
            </a:r>
            <a:r>
              <a:rPr lang="fr-FR" sz="2400" dirty="0"/>
              <a:t> et d’</a:t>
            </a:r>
            <a:r>
              <a:rPr lang="fr-FR" sz="2400" b="1" dirty="0">
                <a:solidFill>
                  <a:srgbClr val="C00000"/>
                </a:solidFill>
              </a:rPr>
              <a:t>activités</a:t>
            </a:r>
            <a:r>
              <a:rPr lang="fr-FR" sz="2400" dirty="0"/>
              <a:t>, </a:t>
            </a:r>
          </a:p>
          <a:p>
            <a:pPr algn="just"/>
            <a:endParaRPr lang="fr-FR" sz="1600" dirty="0"/>
          </a:p>
          <a:p>
            <a:pPr algn="just"/>
            <a:r>
              <a:rPr lang="fr-FR" sz="2400" dirty="0"/>
              <a:t>    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7" y="214290"/>
            <a:ext cx="4818067" cy="811195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mobile</a:t>
            </a:r>
            <a:endParaRPr lang="fr-FR" dirty="0"/>
          </a:p>
        </p:txBody>
      </p:sp>
      <p:cxnSp>
        <p:nvCxnSpPr>
          <p:cNvPr id="13" name="Connecteur droit 12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4" name="Image 13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1135057"/>
            <a:ext cx="9144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dirty="0"/>
              <a:t> </a:t>
            </a:r>
            <a:r>
              <a:rPr lang="fr-FR" sz="2400" b="1" dirty="0"/>
              <a:t>L'informatique mobile </a:t>
            </a:r>
            <a:r>
              <a:rPr lang="fr-FR" sz="2400" dirty="0"/>
              <a:t>s'inscrit sous l'approche globale de </a:t>
            </a:r>
            <a:r>
              <a:rPr lang="fr-FR" sz="2400" b="1" dirty="0"/>
              <a:t>l'informatique ubiquitaire</a:t>
            </a:r>
            <a:r>
              <a:rPr lang="fr-FR" sz="2400" dirty="0"/>
              <a:t>.</a:t>
            </a:r>
          </a:p>
          <a:p>
            <a:pPr algn="just">
              <a:buFont typeface="Arial" charset="0"/>
              <a:buChar char="•"/>
            </a:pPr>
            <a:endParaRPr lang="fr-FR" dirty="0"/>
          </a:p>
          <a:p>
            <a:pPr algn="just">
              <a:buFont typeface="Arial" charset="0"/>
              <a:buChar char="•"/>
            </a:pPr>
            <a:r>
              <a:rPr lang="fr-FR" sz="2400" dirty="0"/>
              <a:t> Historiquement, elle a été autour depuis </a:t>
            </a:r>
            <a:r>
              <a:rPr lang="fr-FR" sz="2400" b="1" dirty="0">
                <a:solidFill>
                  <a:srgbClr val="C00000"/>
                </a:solidFill>
              </a:rPr>
              <a:t>1992</a:t>
            </a:r>
            <a:r>
              <a:rPr lang="fr-FR" sz="24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49323"/>
            <a:ext cx="2133600" cy="476250"/>
          </a:xfrm>
          <a:noFill/>
        </p:spPr>
        <p:txBody>
          <a:bodyPr/>
          <a:lstStyle/>
          <a:p>
            <a:pPr algn="ctr"/>
            <a:fld id="{97C39170-B5C7-4C11-9F31-5ED077D9C131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12291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49323"/>
            <a:ext cx="2133600" cy="476250"/>
          </a:xfrm>
          <a:noFill/>
        </p:spPr>
        <p:txBody>
          <a:bodyPr/>
          <a:lstStyle/>
          <a:p>
            <a:pPr algn="l"/>
            <a:fld id="{0C56D8E1-2532-4F67-98E5-99E63A570525}" type="slidenum">
              <a:rPr lang="es-ES" b="1" smtClean="0">
                <a:latin typeface="Arial" charset="0"/>
              </a:rPr>
              <a:pPr algn="l"/>
              <a:t>8</a:t>
            </a:fld>
            <a:endParaRPr lang="es-ES" b="1" smtClean="0">
              <a:latin typeface="Arial" charset="0"/>
            </a:endParaRPr>
          </a:p>
        </p:txBody>
      </p:sp>
      <p:sp>
        <p:nvSpPr>
          <p:cNvPr id="12292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49323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32" y="1310422"/>
            <a:ext cx="914400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300" dirty="0" smtClean="0"/>
              <a:t> </a:t>
            </a:r>
            <a:r>
              <a:rPr lang="fr-FR" sz="2300" dirty="0"/>
              <a:t>Au contraire des </a:t>
            </a:r>
            <a:r>
              <a:rPr lang="fr-FR" sz="2300" b="1" dirty="0" smtClean="0">
                <a:solidFill>
                  <a:srgbClr val="0070C0"/>
                </a:solidFill>
              </a:rPr>
              <a:t>systèmes informatiques stationnaires              </a:t>
            </a:r>
            <a:r>
              <a:rPr lang="fr-FR" sz="2300" dirty="0"/>
              <a:t>et c</a:t>
            </a:r>
            <a:r>
              <a:rPr lang="fr-FR" sz="2300" dirty="0" smtClean="0"/>
              <a:t>omme </a:t>
            </a:r>
            <a:r>
              <a:rPr lang="fr-FR" sz="2300" dirty="0"/>
              <a:t>le souligne </a:t>
            </a:r>
            <a:r>
              <a:rPr lang="fr-FR" sz="2300" b="1" dirty="0" err="1">
                <a:solidFill>
                  <a:srgbClr val="A80000"/>
                </a:solidFill>
              </a:rPr>
              <a:t>Varshney</a:t>
            </a:r>
            <a:r>
              <a:rPr lang="fr-FR" sz="2300" dirty="0"/>
              <a:t> (2003),</a:t>
            </a:r>
          </a:p>
          <a:p>
            <a:pPr algn="just"/>
            <a:endParaRPr lang="fr-FR" sz="2300" dirty="0"/>
          </a:p>
          <a:p>
            <a:pPr algn="just">
              <a:buFont typeface="Arial" charset="0"/>
              <a:buChar char="•"/>
            </a:pPr>
            <a:r>
              <a:rPr lang="fr-FR" sz="2300" dirty="0"/>
              <a:t> les </a:t>
            </a:r>
            <a:r>
              <a:rPr lang="fr-FR" sz="23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technologies mobiles </a:t>
            </a:r>
            <a:r>
              <a:rPr lang="fr-FR" sz="2300" dirty="0" smtClean="0"/>
              <a:t>introduisent  une « </a:t>
            </a:r>
            <a:r>
              <a:rPr lang="fr-FR" sz="2300" b="1" dirty="0">
                <a:solidFill>
                  <a:srgbClr val="A80000"/>
                </a:solidFill>
              </a:rPr>
              <a:t>flexibilité</a:t>
            </a:r>
            <a:r>
              <a:rPr lang="fr-FR" sz="2300" dirty="0"/>
              <a:t> », en termes de </a:t>
            </a:r>
            <a:r>
              <a:rPr lang="fr-FR" sz="2300" b="1" dirty="0"/>
              <a:t>lieux et de temps </a:t>
            </a:r>
            <a:r>
              <a:rPr lang="fr-FR" sz="2300" dirty="0" smtClean="0"/>
              <a:t>, c-à-dire</a:t>
            </a:r>
          </a:p>
          <a:p>
            <a:pPr algn="just">
              <a:buFont typeface="Arial" charset="0"/>
              <a:buChar char="•"/>
            </a:pPr>
            <a:endParaRPr lang="fr-FR" sz="2300" dirty="0"/>
          </a:p>
          <a:p>
            <a:pPr marL="261938" indent="274638" algn="just"/>
            <a:r>
              <a:rPr lang="fr-FR" sz="2300" dirty="0" smtClean="0"/>
              <a:t>- Offre des services </a:t>
            </a:r>
            <a:r>
              <a:rPr lang="fr-FR" sz="2300" b="1" dirty="0" smtClean="0"/>
              <a:t>n’importe quand</a:t>
            </a:r>
            <a:r>
              <a:rPr lang="fr-FR" sz="2300" dirty="0" smtClean="0"/>
              <a:t>, </a:t>
            </a:r>
            <a:r>
              <a:rPr lang="fr-FR" sz="2300" b="1" dirty="0" smtClean="0"/>
              <a:t>n'importe où </a:t>
            </a:r>
            <a:r>
              <a:rPr lang="fr-FR" sz="2300" dirty="0" smtClean="0"/>
              <a:t>«</a:t>
            </a:r>
            <a:r>
              <a:rPr lang="en-US" sz="2300" dirty="0" smtClean="0"/>
              <a:t>‘</a:t>
            </a:r>
            <a:r>
              <a:rPr lang="en-US" sz="2300" b="1" dirty="0" smtClean="0">
                <a:solidFill>
                  <a:srgbClr val="A80000"/>
                </a:solidFill>
              </a:rPr>
              <a:t>anytime, anywhere</a:t>
            </a:r>
            <a:r>
              <a:rPr lang="en-US" sz="2300" dirty="0" smtClean="0"/>
              <a:t>’”</a:t>
            </a:r>
            <a:endParaRPr lang="fr-FR" sz="2300" dirty="0"/>
          </a:p>
          <a:p>
            <a:pPr marL="711200" indent="-261938" algn="just"/>
            <a:r>
              <a:rPr lang="fr-FR" sz="2300" dirty="0" smtClean="0"/>
              <a:t> - pour </a:t>
            </a:r>
            <a:r>
              <a:rPr lang="fr-FR" sz="2300" dirty="0"/>
              <a:t>les </a:t>
            </a:r>
            <a:r>
              <a:rPr lang="fr-FR" sz="2300" b="1" dirty="0">
                <a:solidFill>
                  <a:srgbClr val="0070C0"/>
                </a:solidFill>
              </a:rPr>
              <a:t>entreprises</a:t>
            </a:r>
            <a:r>
              <a:rPr lang="fr-FR" sz="2300" dirty="0"/>
              <a:t> et les </a:t>
            </a:r>
            <a:r>
              <a:rPr lang="fr-FR" sz="2300" b="1" dirty="0">
                <a:solidFill>
                  <a:srgbClr val="0070C0"/>
                </a:solidFill>
              </a:rPr>
              <a:t>utilisations </a:t>
            </a:r>
            <a:r>
              <a:rPr lang="fr-FR" sz="2300" b="1" dirty="0" smtClean="0">
                <a:solidFill>
                  <a:srgbClr val="0070C0"/>
                </a:solidFill>
              </a:rPr>
              <a:t>personnelles (</a:t>
            </a:r>
            <a:r>
              <a:rPr lang="fr-FR" sz="2300" b="1" dirty="0">
                <a:solidFill>
                  <a:srgbClr val="0070C0"/>
                </a:solidFill>
              </a:rPr>
              <a:t>particuliers</a:t>
            </a:r>
            <a:r>
              <a:rPr lang="fr-FR" sz="2300" b="1" dirty="0" smtClean="0">
                <a:solidFill>
                  <a:srgbClr val="0070C0"/>
                </a:solidFill>
              </a:rPr>
              <a:t>)</a:t>
            </a:r>
            <a:endParaRPr lang="fr-FR" sz="2300" b="1" dirty="0">
              <a:solidFill>
                <a:srgbClr val="0070C0"/>
              </a:solidFill>
            </a:endParaRPr>
          </a:p>
          <a:p>
            <a:pPr algn="just"/>
            <a:endParaRPr lang="fr-FR" sz="2300" dirty="0"/>
          </a:p>
          <a:p>
            <a:pPr algn="just"/>
            <a:endParaRPr lang="fr-FR" sz="2300" b="1" dirty="0"/>
          </a:p>
          <a:p>
            <a:pPr algn="just"/>
            <a:r>
              <a:rPr lang="fr-FR" sz="2300" b="1" dirty="0"/>
              <a:t> </a:t>
            </a:r>
          </a:p>
          <a:p>
            <a:pPr algn="just"/>
            <a:endParaRPr lang="fr-FR" sz="23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7" y="214290"/>
            <a:ext cx="4818067" cy="811195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mobile</a:t>
            </a:r>
            <a:endParaRPr lang="fr-FR" dirty="0"/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3" name="Image 12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57958"/>
            <a:ext cx="2133600" cy="476250"/>
          </a:xfrm>
          <a:noFill/>
        </p:spPr>
        <p:txBody>
          <a:bodyPr/>
          <a:lstStyle/>
          <a:p>
            <a:pPr algn="ctr"/>
            <a:fld id="{0C3224BC-E5DA-4CB4-A8E2-209083BD5460}" type="datetime1">
              <a:rPr lang="fr-FR" b="1" smtClean="0"/>
              <a:pPr algn="ctr"/>
              <a:t>26/01/2019</a:t>
            </a:fld>
            <a:endParaRPr lang="es-ES" b="1" smtClean="0"/>
          </a:p>
        </p:txBody>
      </p:sp>
      <p:sp>
        <p:nvSpPr>
          <p:cNvPr id="1331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57958"/>
            <a:ext cx="2133600" cy="476250"/>
          </a:xfrm>
          <a:noFill/>
        </p:spPr>
        <p:txBody>
          <a:bodyPr/>
          <a:lstStyle/>
          <a:p>
            <a:pPr algn="l"/>
            <a:fld id="{8A36AE8B-9D07-461C-BDF3-D56F6440FF0F}" type="slidenum">
              <a:rPr lang="es-ES" b="1" smtClean="0">
                <a:latin typeface="Arial" charset="0"/>
              </a:rPr>
              <a:pPr algn="l"/>
              <a:t>9</a:t>
            </a:fld>
            <a:endParaRPr lang="es-ES" b="1" smtClean="0">
              <a:latin typeface="Arial" charset="0"/>
            </a:endParaRPr>
          </a:p>
        </p:txBody>
      </p:sp>
      <p:sp>
        <p:nvSpPr>
          <p:cNvPr id="13316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57958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13320" name="Rectangle 9"/>
          <p:cNvSpPr>
            <a:spLocks noChangeArrowheads="1"/>
          </p:cNvSpPr>
          <p:nvPr/>
        </p:nvSpPr>
        <p:spPr bwMode="auto">
          <a:xfrm>
            <a:off x="0" y="1214422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dirty="0"/>
              <a:t> Pour assurer ces </a:t>
            </a:r>
            <a:r>
              <a:rPr lang="fr-FR" sz="2400" dirty="0" smtClean="0"/>
              <a:t>avantages, </a:t>
            </a:r>
            <a:r>
              <a:rPr lang="fr-FR" sz="2400" dirty="0"/>
              <a:t>un </a:t>
            </a:r>
            <a:r>
              <a:rPr lang="fr-FR" sz="2400" b="1" dirty="0"/>
              <a:t>terminal mobile </a:t>
            </a:r>
            <a:r>
              <a:rPr lang="fr-FR" sz="2400" dirty="0"/>
              <a:t>doit avoir </a:t>
            </a:r>
            <a:r>
              <a:rPr lang="fr-FR" sz="2400" dirty="0" smtClean="0"/>
              <a:t>certaines </a:t>
            </a:r>
            <a:r>
              <a:rPr lang="fr-FR" sz="2400" b="1" dirty="0"/>
              <a:t>caractéristiques</a:t>
            </a:r>
            <a:r>
              <a:rPr lang="fr-FR" sz="2400" dirty="0"/>
              <a:t>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71472" y="2500306"/>
            <a:ext cx="350046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 Portabilité (</a:t>
            </a:r>
            <a:r>
              <a:rPr lang="fr-FR" sz="2400" dirty="0" err="1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Portability</a:t>
            </a: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)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71472" y="3286124"/>
            <a:ext cx="350046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 Utilisabilité (</a:t>
            </a:r>
            <a:r>
              <a:rPr lang="fr-FR" sz="2400" dirty="0" err="1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Usability</a:t>
            </a: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)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71472" y="4857760"/>
            <a:ext cx="4357718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 connectivité (</a:t>
            </a:r>
            <a:r>
              <a:rPr lang="fr-FR" sz="2400" dirty="0" err="1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connectivity</a:t>
            </a: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)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71472" y="4071942"/>
            <a:ext cx="4357718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 fonctionnalité (</a:t>
            </a:r>
            <a:r>
              <a:rPr lang="fr-FR" sz="2400" dirty="0" err="1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Functionality</a:t>
            </a: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</a:rPr>
              <a:t>) 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7" y="214290"/>
            <a:ext cx="5961075" cy="811195"/>
          </a:xfrm>
        </p:spPr>
        <p:txBody>
          <a:bodyPr/>
          <a:lstStyle/>
          <a:p>
            <a:pPr>
              <a:defRPr/>
            </a:pP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Caractéristiques de mobilité </a:t>
            </a:r>
            <a:endParaRPr lang="fr-FR" dirty="0"/>
          </a:p>
        </p:txBody>
      </p:sp>
      <p:cxnSp>
        <p:nvCxnSpPr>
          <p:cNvPr id="16" name="Connecteur droit 15"/>
          <p:cNvCxnSpPr/>
          <p:nvPr/>
        </p:nvCxnSpPr>
        <p:spPr>
          <a:xfrm flipV="1">
            <a:off x="500034" y="857232"/>
            <a:ext cx="6357950" cy="1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20" name="Image 19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14348" cy="679586"/>
          </a:xfrm>
          <a:prstGeom prst="ellipse">
            <a:avLst/>
          </a:prstGeom>
          <a:ln w="3175" cap="rnd">
            <a:solidFill>
              <a:srgbClr val="00206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5605</TotalTime>
  <Words>1693</Words>
  <Application>Microsoft Office PowerPoint</Application>
  <PresentationFormat>Affichage à l'écran (4:3)</PresentationFormat>
  <Paragraphs>251</Paragraphs>
  <Slides>26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2" baseType="lpstr">
      <vt:lpstr>Arial</vt:lpstr>
      <vt:lpstr>Arial Black</vt:lpstr>
      <vt:lpstr>Segoe UI</vt:lpstr>
      <vt:lpstr>Times New Roman</vt:lpstr>
      <vt:lpstr>Wingdings</vt:lpstr>
      <vt:lpstr>Pixel</vt:lpstr>
      <vt:lpstr>Introduction</vt:lpstr>
      <vt:lpstr>Introduction</vt:lpstr>
      <vt:lpstr>L'informatique Ubiquiste </vt:lpstr>
      <vt:lpstr>L'informatique Ubiquiste </vt:lpstr>
      <vt:lpstr>L'informatique Ubiquiste </vt:lpstr>
      <vt:lpstr>L'informatique mobile</vt:lpstr>
      <vt:lpstr>L'informatique mobile</vt:lpstr>
      <vt:lpstr>L'informatique mobile</vt:lpstr>
      <vt:lpstr>Caractéristiques de mobilité </vt:lpstr>
      <vt:lpstr>Caractéristiques de mobilité </vt:lpstr>
      <vt:lpstr>Caractéristiques de mobilité </vt:lpstr>
      <vt:lpstr>Caractéristiques de mobilité </vt:lpstr>
      <vt:lpstr>Problématique de mobilité</vt:lpstr>
      <vt:lpstr>Problématique de mobilité</vt:lpstr>
      <vt:lpstr>Problématique de mobilité</vt:lpstr>
      <vt:lpstr>Problématique de mobilité</vt:lpstr>
      <vt:lpstr>contraintes de l’environnement Mobile</vt:lpstr>
      <vt:lpstr>Petite historique de l’application mobile</vt:lpstr>
      <vt:lpstr>Petite historique de l’application mobile</vt:lpstr>
      <vt:lpstr>Petite historique de l’application mobile</vt:lpstr>
      <vt:lpstr>Présentation PowerPoint</vt:lpstr>
      <vt:lpstr>Présentation PowerPoint</vt:lpstr>
      <vt:lpstr>De nouvelles opportunités</vt:lpstr>
      <vt:lpstr>De nouvelles opportunités</vt:lpstr>
      <vt:lpstr>Pourquoi mobiliser une entreprise</vt:lpstr>
      <vt:lpstr>Pourquoi mobiliser une entreprise</vt:lpstr>
    </vt:vector>
  </TitlesOfParts>
  <Company>viky 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SPANNING-TREE</dc:title>
  <dc:creator>viky</dc:creator>
  <cp:lastModifiedBy>sam</cp:lastModifiedBy>
  <cp:revision>367</cp:revision>
  <dcterms:created xsi:type="dcterms:W3CDTF">2007-11-14T18:28:34Z</dcterms:created>
  <dcterms:modified xsi:type="dcterms:W3CDTF">2019-01-26T21:04:12Z</dcterms:modified>
</cp:coreProperties>
</file>