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5" r:id="rId2"/>
    <p:sldId id="256" r:id="rId3"/>
    <p:sldId id="257" r:id="rId4"/>
    <p:sldId id="258" r:id="rId5"/>
    <p:sldId id="259" r:id="rId6"/>
    <p:sldId id="260" r:id="rId7"/>
    <p:sldId id="261" r:id="rId8"/>
    <p:sldId id="263" r:id="rId9"/>
    <p:sldId id="262" r:id="rId10"/>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DZ"/>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DZ"/>
          </a:p>
        </p:txBody>
      </p:sp>
      <p:sp>
        <p:nvSpPr>
          <p:cNvPr id="4" name="عنصر نائب للتاريخ 3"/>
          <p:cNvSpPr>
            <a:spLocks noGrp="1"/>
          </p:cNvSpPr>
          <p:nvPr>
            <p:ph type="dt" sz="half" idx="10"/>
          </p:nvPr>
        </p:nvSpPr>
        <p:spPr/>
        <p:txBody>
          <a:bodyPr/>
          <a:lstStyle/>
          <a:p>
            <a:fld id="{B4FEA211-6B7E-4F9E-925A-4DCEAD020050}"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133029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B4FEA211-6B7E-4F9E-925A-4DCEAD020050}"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251834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B4FEA211-6B7E-4F9E-925A-4DCEAD020050}"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192100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B4FEA211-6B7E-4F9E-925A-4DCEAD020050}"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223534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4FEA211-6B7E-4F9E-925A-4DCEAD020050}"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369953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تاريخ 4"/>
          <p:cNvSpPr>
            <a:spLocks noGrp="1"/>
          </p:cNvSpPr>
          <p:nvPr>
            <p:ph type="dt" sz="half" idx="10"/>
          </p:nvPr>
        </p:nvSpPr>
        <p:spPr/>
        <p:txBody>
          <a:bodyPr/>
          <a:lstStyle/>
          <a:p>
            <a:fld id="{B4FEA211-6B7E-4F9E-925A-4DCEAD020050}" type="datetimeFigureOut">
              <a:rPr lang="ar-DZ" smtClean="0"/>
              <a:t>22-10-1444</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276818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7" name="عنصر نائب للتاريخ 6"/>
          <p:cNvSpPr>
            <a:spLocks noGrp="1"/>
          </p:cNvSpPr>
          <p:nvPr>
            <p:ph type="dt" sz="half" idx="10"/>
          </p:nvPr>
        </p:nvSpPr>
        <p:spPr/>
        <p:txBody>
          <a:bodyPr/>
          <a:lstStyle/>
          <a:p>
            <a:fld id="{B4FEA211-6B7E-4F9E-925A-4DCEAD020050}" type="datetimeFigureOut">
              <a:rPr lang="ar-DZ" smtClean="0"/>
              <a:t>22-10-1444</a:t>
            </a:fld>
            <a:endParaRPr lang="ar-DZ"/>
          </a:p>
        </p:txBody>
      </p:sp>
      <p:sp>
        <p:nvSpPr>
          <p:cNvPr id="8" name="عنصر نائب للتذييل 7"/>
          <p:cNvSpPr>
            <a:spLocks noGrp="1"/>
          </p:cNvSpPr>
          <p:nvPr>
            <p:ph type="ftr" sz="quarter" idx="11"/>
          </p:nvPr>
        </p:nvSpPr>
        <p:spPr/>
        <p:txBody>
          <a:bodyPr/>
          <a:lstStyle/>
          <a:p>
            <a:endParaRPr lang="ar-DZ"/>
          </a:p>
        </p:txBody>
      </p:sp>
      <p:sp>
        <p:nvSpPr>
          <p:cNvPr id="9" name="عنصر نائب لرقم الشريحة 8"/>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164769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تاريخ 2"/>
          <p:cNvSpPr>
            <a:spLocks noGrp="1"/>
          </p:cNvSpPr>
          <p:nvPr>
            <p:ph type="dt" sz="half" idx="10"/>
          </p:nvPr>
        </p:nvSpPr>
        <p:spPr/>
        <p:txBody>
          <a:bodyPr/>
          <a:lstStyle/>
          <a:p>
            <a:fld id="{B4FEA211-6B7E-4F9E-925A-4DCEAD020050}" type="datetimeFigureOut">
              <a:rPr lang="ar-DZ" smtClean="0"/>
              <a:t>22-10-1444</a:t>
            </a:fld>
            <a:endParaRPr lang="ar-DZ"/>
          </a:p>
        </p:txBody>
      </p:sp>
      <p:sp>
        <p:nvSpPr>
          <p:cNvPr id="4" name="عنصر نائب للتذييل 3"/>
          <p:cNvSpPr>
            <a:spLocks noGrp="1"/>
          </p:cNvSpPr>
          <p:nvPr>
            <p:ph type="ftr" sz="quarter" idx="11"/>
          </p:nvPr>
        </p:nvSpPr>
        <p:spPr/>
        <p:txBody>
          <a:bodyPr/>
          <a:lstStyle/>
          <a:p>
            <a:endParaRPr lang="ar-DZ"/>
          </a:p>
        </p:txBody>
      </p:sp>
      <p:sp>
        <p:nvSpPr>
          <p:cNvPr id="5" name="عنصر نائب لرقم الشريحة 4"/>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132893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4FEA211-6B7E-4F9E-925A-4DCEAD020050}" type="datetimeFigureOut">
              <a:rPr lang="ar-DZ" smtClean="0"/>
              <a:t>22-10-1444</a:t>
            </a:fld>
            <a:endParaRPr lang="ar-DZ"/>
          </a:p>
        </p:txBody>
      </p:sp>
      <p:sp>
        <p:nvSpPr>
          <p:cNvPr id="3" name="عنصر نائب للتذييل 2"/>
          <p:cNvSpPr>
            <a:spLocks noGrp="1"/>
          </p:cNvSpPr>
          <p:nvPr>
            <p:ph type="ftr" sz="quarter" idx="11"/>
          </p:nvPr>
        </p:nvSpPr>
        <p:spPr/>
        <p:txBody>
          <a:bodyPr/>
          <a:lstStyle/>
          <a:p>
            <a:endParaRPr lang="ar-DZ"/>
          </a:p>
        </p:txBody>
      </p:sp>
      <p:sp>
        <p:nvSpPr>
          <p:cNvPr id="4" name="عنصر نائب لرقم الشريحة 3"/>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7927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4FEA211-6B7E-4F9E-925A-4DCEAD020050}" type="datetimeFigureOut">
              <a:rPr lang="ar-DZ" smtClean="0"/>
              <a:t>22-10-1444</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428111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4FEA211-6B7E-4F9E-925A-4DCEAD020050}" type="datetimeFigureOut">
              <a:rPr lang="ar-DZ" smtClean="0"/>
              <a:t>22-10-1444</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F0411EE5-7A4B-4B02-9E77-26CB3DCFD673}" type="slidenum">
              <a:rPr lang="ar-DZ" smtClean="0"/>
              <a:t>‹#›</a:t>
            </a:fld>
            <a:endParaRPr lang="ar-DZ"/>
          </a:p>
        </p:txBody>
      </p:sp>
    </p:spTree>
    <p:extLst>
      <p:ext uri="{BB962C8B-B14F-4D97-AF65-F5344CB8AC3E}">
        <p14:creationId xmlns:p14="http://schemas.microsoft.com/office/powerpoint/2010/main" val="26330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4FEA211-6B7E-4F9E-925A-4DCEAD020050}" type="datetimeFigureOut">
              <a:rPr lang="ar-DZ" smtClean="0"/>
              <a:t>22-10-1444</a:t>
            </a:fld>
            <a:endParaRPr lang="ar-DZ"/>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0411EE5-7A4B-4B02-9E77-26CB3DCFD673}" type="slidenum">
              <a:rPr lang="ar-DZ" smtClean="0"/>
              <a:t>‹#›</a:t>
            </a:fld>
            <a:endParaRPr lang="ar-DZ"/>
          </a:p>
        </p:txBody>
      </p:sp>
    </p:spTree>
    <p:extLst>
      <p:ext uri="{BB962C8B-B14F-4D97-AF65-F5344CB8AC3E}">
        <p14:creationId xmlns:p14="http://schemas.microsoft.com/office/powerpoint/2010/main" val="174674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videoplayback.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2" cstate="print">
            <a:extLst>
              <a:ext uri="{28A0092B-C50C-407E-A947-70E740481C1C}">
                <a14:useLocalDpi xmlns:a14="http://schemas.microsoft.com/office/drawing/2010/main" val="0"/>
              </a:ext>
            </a:extLst>
          </a:blip>
          <a:stretch>
            <a:fillRect/>
          </a:stretch>
        </p:blipFill>
        <p:spPr>
          <a:xfrm>
            <a:off x="3294" y="21522"/>
            <a:ext cx="1256337" cy="1247238"/>
          </a:xfrm>
          <a:prstGeom prst="rect">
            <a:avLst/>
          </a:prstGeom>
        </p:spPr>
      </p:pic>
      <p:sp>
        <p:nvSpPr>
          <p:cNvPr id="6" name="مربع نص 5"/>
          <p:cNvSpPr txBox="1"/>
          <p:nvPr/>
        </p:nvSpPr>
        <p:spPr>
          <a:xfrm>
            <a:off x="1542166" y="38073"/>
            <a:ext cx="6336704" cy="1938992"/>
          </a:xfrm>
          <a:prstGeom prst="rect">
            <a:avLst/>
          </a:prstGeom>
          <a:noFill/>
        </p:spPr>
        <p:txBody>
          <a:bodyPr wrap="square" rtlCol="1">
            <a:spAutoFit/>
          </a:bodyPr>
          <a:lstStyle/>
          <a:p>
            <a:pPr algn="ctr"/>
            <a:r>
              <a:rPr lang="ar-SA" sz="2000" b="1" dirty="0"/>
              <a:t>الجمه</a:t>
            </a:r>
            <a:r>
              <a:rPr lang="ar-DZ" sz="2000" b="1" dirty="0"/>
              <a:t>ــــ</a:t>
            </a:r>
            <a:r>
              <a:rPr lang="ar-SA" sz="2000" b="1" dirty="0"/>
              <a:t>وريـــــــــــة الجــزائـــريـــــــــــة الديمقــــراطيــــــة </a:t>
            </a:r>
            <a:r>
              <a:rPr lang="ar-SA" sz="2000" b="1" dirty="0"/>
              <a:t>الشعبيـــــــــة</a:t>
            </a:r>
            <a:r>
              <a:rPr lang="ar-DZ" sz="2000" b="1" dirty="0"/>
              <a:t/>
            </a:r>
            <a:br>
              <a:rPr lang="ar-DZ" sz="2000" b="1" dirty="0"/>
            </a:br>
            <a:r>
              <a:rPr lang="ar-SA" sz="2000" b="1" dirty="0"/>
              <a:t>وزارة التعليـــم العــــــالــــــي والبحث العلمـــــي</a:t>
            </a:r>
            <a:endParaRPr lang="en-US" sz="2000" b="1" dirty="0"/>
          </a:p>
          <a:p>
            <a:pPr algn="ctr"/>
            <a:r>
              <a:rPr lang="ar-SA" sz="2000" b="1" dirty="0"/>
              <a:t>جـــــــــــــــــامعــــة الشهيــــــــد حمـــــــة لخضــــــــر الــــــــــــوادي</a:t>
            </a:r>
            <a:endParaRPr lang="en-US" sz="2000" b="1" dirty="0"/>
          </a:p>
          <a:p>
            <a:pPr algn="ctr"/>
            <a:r>
              <a:rPr lang="ar-SA" sz="2000" b="1" dirty="0"/>
              <a:t>كليـــــــــة </a:t>
            </a:r>
            <a:r>
              <a:rPr lang="ar-SA" sz="2000" b="1" dirty="0"/>
              <a:t>علــــــــــــوم الطبيعــــــــــــــــة والحيـــــــــــــــــــاة</a:t>
            </a:r>
            <a:endParaRPr lang="en-US" sz="2000" b="1" dirty="0"/>
          </a:p>
          <a:p>
            <a:pPr algn="ctr"/>
            <a:r>
              <a:rPr lang="ar-SA" sz="2000" b="1" dirty="0"/>
              <a:t>قســـــــــــــــــم البيـــــولـــــــــــــــوجيـــــــــــــــــا</a:t>
            </a:r>
            <a:endParaRPr lang="en-US" sz="2000" b="1" dirty="0"/>
          </a:p>
          <a:p>
            <a:pPr algn="ctr"/>
            <a:r>
              <a:rPr lang="ar-SA" sz="2000" b="1" dirty="0"/>
              <a:t>السنة ثالثة بيولوجيا وفيسيولوجيا النبات</a:t>
            </a:r>
            <a:endParaRPr lang="ar-DZ" sz="2000" b="1" dirty="0"/>
          </a:p>
        </p:txBody>
      </p:sp>
      <p:sp>
        <p:nvSpPr>
          <p:cNvPr id="7" name="مستطيل 6"/>
          <p:cNvSpPr/>
          <p:nvPr/>
        </p:nvSpPr>
        <p:spPr>
          <a:xfrm>
            <a:off x="1259632" y="2924944"/>
            <a:ext cx="6768752" cy="201622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a:latin typeface="Times New Roman" pitchFamily="18" charset="0"/>
                <a:cs typeface="Times New Roman" pitchFamily="18" charset="0"/>
              </a:rPr>
              <a:t>محاضرات مقياس </a:t>
            </a:r>
            <a:endParaRPr lang="en-US" sz="3600" b="1" dirty="0">
              <a:latin typeface="Times New Roman" pitchFamily="18" charset="0"/>
              <a:cs typeface="Times New Roman" pitchFamily="18" charset="0"/>
            </a:endParaRPr>
          </a:p>
          <a:p>
            <a:pPr algn="ctr"/>
            <a:r>
              <a:rPr lang="ar-SA" sz="3600" b="1" dirty="0">
                <a:latin typeface="Times New Roman" pitchFamily="18" charset="0"/>
                <a:cs typeface="Times New Roman" pitchFamily="18" charset="0"/>
              </a:rPr>
              <a:t>التحول الوراثي في النبات</a:t>
            </a:r>
            <a:endParaRPr lang="en-US" sz="3600" b="1" dirty="0">
              <a:latin typeface="Times New Roman" pitchFamily="18" charset="0"/>
              <a:cs typeface="Times New Roman" pitchFamily="18" charset="0"/>
            </a:endParaRPr>
          </a:p>
          <a:p>
            <a:pPr algn="ctr"/>
            <a:r>
              <a:rPr lang="fr-FR" sz="3600" b="1" dirty="0">
                <a:latin typeface="Times New Roman" pitchFamily="18" charset="0"/>
                <a:cs typeface="Times New Roman" pitchFamily="18" charset="0"/>
              </a:rPr>
              <a:t>Transgénèse </a:t>
            </a:r>
            <a:r>
              <a:rPr lang="fr-FR" sz="3600" b="1" dirty="0" smtClean="0">
                <a:latin typeface="Times New Roman" pitchFamily="18" charset="0"/>
                <a:cs typeface="Times New Roman" pitchFamily="18" charset="0"/>
              </a:rPr>
              <a:t>végétale</a:t>
            </a:r>
            <a:endParaRPr lang="en-US" sz="3600" b="1" dirty="0">
              <a:latin typeface="Times New Roman" pitchFamily="18" charset="0"/>
              <a:cs typeface="Times New Roman" pitchFamily="18" charset="0"/>
            </a:endParaRPr>
          </a:p>
        </p:txBody>
      </p:sp>
      <p:sp>
        <p:nvSpPr>
          <p:cNvPr id="8" name="مربع نص 7"/>
          <p:cNvSpPr txBox="1"/>
          <p:nvPr/>
        </p:nvSpPr>
        <p:spPr>
          <a:xfrm>
            <a:off x="107504" y="6257707"/>
            <a:ext cx="3954942" cy="400110"/>
          </a:xfrm>
          <a:prstGeom prst="rect">
            <a:avLst/>
          </a:prstGeom>
          <a:noFill/>
        </p:spPr>
        <p:txBody>
          <a:bodyPr wrap="square" rtlCol="1">
            <a:spAutoFit/>
          </a:bodyPr>
          <a:lstStyle/>
          <a:p>
            <a:pPr algn="ctr"/>
            <a:r>
              <a:rPr lang="ar-SA" sz="2000" b="1" dirty="0"/>
              <a:t>من إعداد: د. شمسه أحمد </a:t>
            </a:r>
            <a:r>
              <a:rPr lang="ar-SA" sz="2000" b="1" dirty="0" smtClean="0"/>
              <a:t>الخليفة</a:t>
            </a:r>
            <a:endParaRPr lang="en-US" sz="2000" b="1" dirty="0"/>
          </a:p>
        </p:txBody>
      </p:sp>
      <p:pic>
        <p:nvPicPr>
          <p:cNvPr id="9" name="صورة 8"/>
          <p:cNvPicPr/>
          <p:nvPr/>
        </p:nvPicPr>
        <p:blipFill>
          <a:blip r:embed="rId2" cstate="print">
            <a:extLst>
              <a:ext uri="{28A0092B-C50C-407E-A947-70E740481C1C}">
                <a14:useLocalDpi xmlns:a14="http://schemas.microsoft.com/office/drawing/2010/main" val="0"/>
              </a:ext>
            </a:extLst>
          </a:blip>
          <a:stretch>
            <a:fillRect/>
          </a:stretch>
        </p:blipFill>
        <p:spPr>
          <a:xfrm>
            <a:off x="7884368" y="54978"/>
            <a:ext cx="1256337" cy="1247238"/>
          </a:xfrm>
          <a:prstGeom prst="rect">
            <a:avLst/>
          </a:prstGeom>
        </p:spPr>
      </p:pic>
    </p:spTree>
    <p:extLst>
      <p:ext uri="{BB962C8B-B14F-4D97-AF65-F5344CB8AC3E}">
        <p14:creationId xmlns:p14="http://schemas.microsoft.com/office/powerpoint/2010/main" val="285757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DZ" b="1" dirty="0"/>
              <a:t>مراحل الحصول على نبات معدل وراثيا </a:t>
            </a:r>
            <a:endParaRPr lang="ar-DZ" dirty="0"/>
          </a:p>
        </p:txBody>
      </p:sp>
    </p:spTree>
    <p:extLst>
      <p:ext uri="{BB962C8B-B14F-4D97-AF65-F5344CB8AC3E}">
        <p14:creationId xmlns:p14="http://schemas.microsoft.com/office/powerpoint/2010/main" val="4077253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4" name="صورة 3" descr="http://www.gnis-pedagogie.org/photos/biotech-27---etapes-transgenese.jpg"/>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p:spPr>
      </p:pic>
    </p:spTree>
    <p:extLst>
      <p:ext uri="{BB962C8B-B14F-4D97-AF65-F5344CB8AC3E}">
        <p14:creationId xmlns:p14="http://schemas.microsoft.com/office/powerpoint/2010/main" val="3632383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0872" y="13905"/>
            <a:ext cx="8013576" cy="894815"/>
          </a:xfrm>
        </p:spPr>
        <p:style>
          <a:lnRef idx="1">
            <a:schemeClr val="dk1"/>
          </a:lnRef>
          <a:fillRef idx="2">
            <a:schemeClr val="dk1"/>
          </a:fillRef>
          <a:effectRef idx="1">
            <a:schemeClr val="dk1"/>
          </a:effectRef>
          <a:fontRef idx="minor">
            <a:schemeClr val="dk1"/>
          </a:fontRef>
        </p:style>
        <p:txBody>
          <a:bodyPr>
            <a:normAutofit fontScale="90000"/>
          </a:bodyPr>
          <a:lstStyle/>
          <a:p>
            <a:r>
              <a:rPr lang="ar-DZ" b="1" dirty="0" smtClean="0">
                <a:solidFill>
                  <a:srgbClr val="FF0000"/>
                </a:solidFill>
              </a:rPr>
              <a:t>1- تحديد</a:t>
            </a:r>
            <a:r>
              <a:rPr lang="ar-DZ" b="1" dirty="0">
                <a:solidFill>
                  <a:srgbClr val="FF0000"/>
                </a:solidFill>
              </a:rPr>
              <a:t>، عزل، دمج واكثار الجين المستهدف</a:t>
            </a:r>
            <a:endParaRPr lang="ar-DZ" dirty="0">
              <a:solidFill>
                <a:srgbClr val="FF0000"/>
              </a:solidFill>
            </a:endParaRPr>
          </a:p>
        </p:txBody>
      </p:sp>
      <p:sp>
        <p:nvSpPr>
          <p:cNvPr id="3" name="عنصر نائب للمحتوى 2"/>
          <p:cNvSpPr>
            <a:spLocks noGrp="1"/>
          </p:cNvSpPr>
          <p:nvPr>
            <p:ph idx="1"/>
          </p:nvPr>
        </p:nvSpPr>
        <p:spPr>
          <a:xfrm>
            <a:off x="0" y="908720"/>
            <a:ext cx="9144000" cy="5949280"/>
          </a:xfrm>
        </p:spPr>
        <p:txBody>
          <a:bodyPr>
            <a:normAutofit lnSpcReduction="10000"/>
          </a:bodyPr>
          <a:lstStyle/>
          <a:p>
            <a:pPr algn="just"/>
            <a:r>
              <a:rPr lang="ar-DZ" dirty="0"/>
              <a:t>المرحلة الأولى من التحول الوراثي تتمثل في تحديد الخصائص المرغوب فيها والمراد ادخالها واضافتها في النبات مثل صفات الجودة الغذائية، مقاومة بعض الحشرات، مقاومة بعض الأمراض أو مقاومة المبيدات الحشرية ...</a:t>
            </a:r>
            <a:endParaRPr lang="en-US" dirty="0"/>
          </a:p>
          <a:p>
            <a:pPr algn="just"/>
            <a:r>
              <a:rPr lang="ar-DZ" dirty="0"/>
              <a:t>الجين المستهدف يمكن الحصول عليه من أي كائن سواء كان نبات أو حيوان أو بكتيريا. لأن الشفرة الوراثية متماثلة عند كل الكائنات الحية كما يجب أن تحتوي هذه الجينات على صفات انتقائية مميزة حتى يسهل تحديد الخلايا المتحولة (التي اكتسبت الجين المستهدف ) فيما بعد.</a:t>
            </a:r>
            <a:endParaRPr lang="en-US" dirty="0"/>
          </a:p>
          <a:p>
            <a:pPr algn="just"/>
            <a:r>
              <a:rPr lang="ar-DZ" dirty="0"/>
              <a:t>ومن ثما يتم اكثار (استنساخ) الجين </a:t>
            </a:r>
            <a:r>
              <a:rPr lang="ar-DZ" dirty="0" smtClean="0"/>
              <a:t>المرغوب </a:t>
            </a:r>
            <a:r>
              <a:rPr lang="ar-DZ" dirty="0"/>
              <a:t>فيه قصد الحصول على كمية كافية من الحمض النووي لإدخالها في الخلايا النباتية التي نريد اجراء التحول الوراثي لها</a:t>
            </a:r>
            <a:r>
              <a:rPr lang="ar-DZ"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9081"/>
            <a:ext cx="9036496" cy="292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9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1.90751E-6 L -0.00191 -0.61387 " pathEditMode="relative" rAng="0" ptsTypes="AA">
                                      <p:cBhvr>
                                        <p:cTn id="6" dur="2000" fill="hold"/>
                                        <p:tgtEl>
                                          <p:spTgt spid="1026"/>
                                        </p:tgtEl>
                                        <p:attrNameLst>
                                          <p:attrName>ppt_x</p:attrName>
                                          <p:attrName>ppt_y</p:attrName>
                                        </p:attrNameLst>
                                      </p:cBhvr>
                                      <p:rCtr x="-104" y="-307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908720"/>
          </a:xfrm>
        </p:spPr>
        <p:style>
          <a:lnRef idx="1">
            <a:schemeClr val="dk1"/>
          </a:lnRef>
          <a:fillRef idx="2">
            <a:schemeClr val="dk1"/>
          </a:fillRef>
          <a:effectRef idx="1">
            <a:schemeClr val="dk1"/>
          </a:effectRef>
          <a:fontRef idx="minor">
            <a:schemeClr val="dk1"/>
          </a:fontRef>
        </p:style>
        <p:txBody>
          <a:bodyPr vert="horz" lIns="91440" tIns="45720" rIns="91440" bIns="45720" rtlCol="1" anchor="ctr">
            <a:normAutofit/>
          </a:bodyPr>
          <a:lstStyle/>
          <a:p>
            <a:r>
              <a:rPr lang="ar-DZ" b="1" dirty="0">
                <a:solidFill>
                  <a:srgbClr val="FF0000"/>
                </a:solidFill>
                <a:latin typeface="+mn-lt"/>
                <a:ea typeface="+mn-ea"/>
                <a:cs typeface="+mn-cs"/>
              </a:rPr>
              <a:t>2- نقل الجين المستهدف:</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7233543" cy="328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107504" y="942284"/>
            <a:ext cx="9144000" cy="4565104"/>
          </a:xfrm>
        </p:spPr>
        <p:txBody>
          <a:bodyPr/>
          <a:lstStyle/>
          <a:p>
            <a:r>
              <a:rPr lang="ar-DZ" b="1" dirty="0"/>
              <a:t>2-1- التحول البيولوجي</a:t>
            </a:r>
            <a:r>
              <a:rPr lang="ar-DZ" dirty="0"/>
              <a:t>: </a:t>
            </a:r>
            <a:endParaRPr lang="en-US" dirty="0"/>
          </a:p>
          <a:p>
            <a:pPr algn="just"/>
            <a:r>
              <a:rPr lang="ar-DZ" dirty="0"/>
              <a:t>تتم هذه الطريقة باستعمال بكتيريا تعيش في التربة تسمى </a:t>
            </a:r>
            <a:r>
              <a:rPr lang="fr-FR" i="1" dirty="0" err="1"/>
              <a:t>Agrobacterium</a:t>
            </a:r>
            <a:r>
              <a:rPr lang="ar-DZ" dirty="0"/>
              <a:t> والتي لها قدرة طبيعية على إجراء التحول الجيني للنبات من خلال تطفلها على بعض النباتات وبالتالي نقل الجين الذي تم إدخاله في البكتيريا إلى النبات ودمجه مع جينوم النبات (المجموع الوراثي للنبات). </a:t>
            </a:r>
            <a:endParaRPr lang="en-US" dirty="0"/>
          </a:p>
        </p:txBody>
      </p:sp>
    </p:spTree>
    <p:extLst>
      <p:ext uri="{BB962C8B-B14F-4D97-AF65-F5344CB8AC3E}">
        <p14:creationId xmlns:p14="http://schemas.microsoft.com/office/powerpoint/2010/main" val="3820980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11038"/>
            <a:ext cx="8025885" cy="364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محتوى 2"/>
          <p:cNvSpPr>
            <a:spLocks noGrp="1"/>
          </p:cNvSpPr>
          <p:nvPr>
            <p:ph idx="1"/>
          </p:nvPr>
        </p:nvSpPr>
        <p:spPr>
          <a:xfrm>
            <a:off x="32139" y="4327"/>
            <a:ext cx="9144000" cy="4641379"/>
          </a:xfrm>
        </p:spPr>
        <p:txBody>
          <a:bodyPr/>
          <a:lstStyle/>
          <a:p>
            <a:r>
              <a:rPr lang="ar-DZ" b="1" dirty="0"/>
              <a:t>2-2- النقل المباشر </a:t>
            </a:r>
            <a:endParaRPr lang="ar-DZ" b="1" dirty="0" smtClean="0"/>
          </a:p>
          <a:p>
            <a:pPr marL="0" indent="0">
              <a:buNone/>
            </a:pPr>
            <a:r>
              <a:rPr lang="ar-DZ" dirty="0"/>
              <a:t>وتعتمد هذه التقنية على استعمال الطرق الفيزيائية والكيميائية لنقل الجين إلى الخلايا ومن بين هذه الطرق فنجد : </a:t>
            </a:r>
            <a:endParaRPr lang="en-US" dirty="0"/>
          </a:p>
          <a:p>
            <a:r>
              <a:rPr lang="ar-DZ" dirty="0"/>
              <a:t>التثقيب الكهربائي للأنسجة بما يسمح بدخول الـ </a:t>
            </a:r>
            <a:r>
              <a:rPr lang="fr-FR" dirty="0"/>
              <a:t>DNA</a:t>
            </a:r>
            <a:r>
              <a:rPr lang="ar-DZ" dirty="0"/>
              <a:t>.</a:t>
            </a:r>
            <a:endParaRPr lang="en-US" dirty="0"/>
          </a:p>
          <a:p>
            <a:r>
              <a:rPr lang="ar-DZ" dirty="0"/>
              <a:t>الحقن الدقيق لـ </a:t>
            </a:r>
            <a:r>
              <a:rPr lang="fr-FR" dirty="0"/>
              <a:t>DNA</a:t>
            </a:r>
            <a:r>
              <a:rPr lang="ar-DZ" dirty="0"/>
              <a:t> في الأجزاء الزهرية.</a:t>
            </a:r>
            <a:endParaRPr lang="en-US" dirty="0"/>
          </a:p>
          <a:p>
            <a:r>
              <a:rPr lang="ar-DZ" dirty="0"/>
              <a:t>قذف الخلايا والأنسجة بأجسام صغيرة مغلفة من الـ </a:t>
            </a:r>
            <a:r>
              <a:rPr lang="fr-FR" dirty="0"/>
              <a:t>DNA</a:t>
            </a:r>
            <a:r>
              <a:rPr lang="ar-DZ" dirty="0" smtClean="0"/>
              <a:t>.</a:t>
            </a:r>
            <a:endParaRPr lang="en-US" dirty="0"/>
          </a:p>
        </p:txBody>
      </p:sp>
    </p:spTree>
    <p:extLst>
      <p:ext uri="{BB962C8B-B14F-4D97-AF65-F5344CB8AC3E}">
        <p14:creationId xmlns:p14="http://schemas.microsoft.com/office/powerpoint/2010/main" val="3451226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style>
          <a:lnRef idx="1">
            <a:schemeClr val="dk1"/>
          </a:lnRef>
          <a:fillRef idx="2">
            <a:schemeClr val="dk1"/>
          </a:fillRef>
          <a:effectRef idx="1">
            <a:schemeClr val="dk1"/>
          </a:effectRef>
          <a:fontRef idx="minor">
            <a:schemeClr val="dk1"/>
          </a:fontRef>
        </p:style>
        <p:txBody>
          <a:bodyPr vert="horz" lIns="91440" tIns="45720" rIns="91440" bIns="45720" rtlCol="1" anchor="ctr">
            <a:normAutofit fontScale="90000"/>
          </a:bodyPr>
          <a:lstStyle/>
          <a:p>
            <a:r>
              <a:rPr lang="ar-DZ" b="1" dirty="0">
                <a:solidFill>
                  <a:srgbClr val="FF0000"/>
                </a:solidFill>
                <a:latin typeface="+mn-lt"/>
                <a:ea typeface="+mn-ea"/>
                <a:cs typeface="+mn-cs"/>
              </a:rPr>
              <a:t>3- توليد وتقييم النباتات المحولة </a:t>
            </a:r>
            <a:r>
              <a:rPr lang="ar-DZ" b="1" dirty="0" smtClean="0">
                <a:solidFill>
                  <a:srgbClr val="FF0000"/>
                </a:solidFill>
                <a:latin typeface="+mn-lt"/>
                <a:ea typeface="+mn-ea"/>
                <a:cs typeface="+mn-cs"/>
              </a:rPr>
              <a:t>وراثيا</a:t>
            </a:r>
            <a:endParaRPr lang="ar-DZ" b="1" dirty="0">
              <a:solidFill>
                <a:srgbClr val="FF0000"/>
              </a:solidFill>
              <a:latin typeface="+mn-lt"/>
              <a:ea typeface="+mn-ea"/>
              <a:cs typeface="+mn-cs"/>
            </a:endParaRPr>
          </a:p>
        </p:txBody>
      </p:sp>
      <p:sp>
        <p:nvSpPr>
          <p:cNvPr id="3" name="عنصر نائب للمحتوى 2"/>
          <p:cNvSpPr>
            <a:spLocks noGrp="1"/>
          </p:cNvSpPr>
          <p:nvPr>
            <p:ph idx="1"/>
          </p:nvPr>
        </p:nvSpPr>
        <p:spPr>
          <a:xfrm>
            <a:off x="0" y="1052736"/>
            <a:ext cx="9144000" cy="5805264"/>
          </a:xfrm>
        </p:spPr>
        <p:txBody>
          <a:bodyPr>
            <a:normAutofit lnSpcReduction="10000"/>
          </a:bodyPr>
          <a:lstStyle/>
          <a:p>
            <a:pPr algn="just"/>
            <a:r>
              <a:rPr lang="ar-DZ" dirty="0"/>
              <a:t>بعد اختيار الخلايا المعدلة يجب توليد نباتات معدلة وراثيا حيث أن الخلايا المحورة تتطور في البداية إلى </a:t>
            </a:r>
            <a:r>
              <a:rPr lang="fr-FR" dirty="0" err="1">
                <a:hlinkClick r:id="rId2" action="ppaction://hlinkfile"/>
              </a:rPr>
              <a:t>Callus</a:t>
            </a:r>
            <a:r>
              <a:rPr lang="ar-DZ" dirty="0"/>
              <a:t> وهو مجموعة أو كتلة من الخلايا المتمايزة تتكون عندما يتم زراعة خلايا نباتية منفردة حيث يُعاد توليد الجدار ويتبع ذلك الانقسام الخلوي لتكوين </a:t>
            </a:r>
            <a:r>
              <a:rPr lang="ar-DZ" dirty="0" err="1"/>
              <a:t>الكالس</a:t>
            </a:r>
            <a:r>
              <a:rPr lang="ar-DZ" dirty="0"/>
              <a:t> </a:t>
            </a:r>
            <a:r>
              <a:rPr lang="fr-FR" dirty="0" err="1"/>
              <a:t>Callus</a:t>
            </a:r>
            <a:r>
              <a:rPr lang="ar-DZ" dirty="0"/>
              <a:t>.</a:t>
            </a:r>
            <a:endParaRPr lang="en-US" dirty="0"/>
          </a:p>
          <a:p>
            <a:pPr algn="just"/>
            <a:r>
              <a:rPr lang="ar-DZ" dirty="0"/>
              <a:t>عند تكون </a:t>
            </a:r>
            <a:r>
              <a:rPr lang="ar-DZ" dirty="0" err="1"/>
              <a:t>الكالس</a:t>
            </a:r>
            <a:r>
              <a:rPr lang="ar-DZ" dirty="0"/>
              <a:t> </a:t>
            </a:r>
            <a:r>
              <a:rPr lang="fr-FR" dirty="0" err="1"/>
              <a:t>Callus</a:t>
            </a:r>
            <a:r>
              <a:rPr lang="ar-DZ" dirty="0"/>
              <a:t> يمكن انتاج نبات كامل في الوسط الغذائي، حيث يمكن ان يمر تطور النبات الكامل بالمراحل الجنينية أو يمكن أن يبدأ بتكوين الجدار أو المجموع الخضري</a:t>
            </a:r>
            <a:r>
              <a:rPr lang="ar-DZ" dirty="0" smtClean="0"/>
              <a:t>.</a:t>
            </a:r>
          </a:p>
          <a:p>
            <a:pPr algn="just"/>
            <a:r>
              <a:rPr lang="ar-DZ" dirty="0"/>
              <a:t>بعد عدة أسابيع نلاحظ تطور البراعم ثم يتم وضعها في مستنبت (وسط غذائي) جديد يسمح بتطور الجذر. عندما يتطور الجذر بما فيه الكفاية تزرع الشتلات في أواني وتنقل إلى بيوت زجاجية لتوفير الشروط المناسبة للنمو</a:t>
            </a:r>
            <a:r>
              <a:rPr lang="ar-DZ"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6969"/>
            <a:ext cx="6429325" cy="392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87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2.77457E-6 L 0.32952 -0.52902 " pathEditMode="relative" rAng="0" ptsTypes="AA">
                                      <p:cBhvr>
                                        <p:cTn id="6" dur="2000" fill="hold"/>
                                        <p:tgtEl>
                                          <p:spTgt spid="3074"/>
                                        </p:tgtEl>
                                        <p:attrNameLst>
                                          <p:attrName>ppt_x</p:attrName>
                                          <p:attrName>ppt_y</p:attrName>
                                        </p:attrNameLst>
                                      </p:cBhvr>
                                      <p:rCtr x="16476" y="-26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7384"/>
            <a:ext cx="8643468" cy="6943347"/>
          </a:xfrm>
        </p:spPr>
      </p:pic>
    </p:spTree>
    <p:extLst>
      <p:ext uri="{BB962C8B-B14F-4D97-AF65-F5344CB8AC3E}">
        <p14:creationId xmlns:p14="http://schemas.microsoft.com/office/powerpoint/2010/main" val="3653586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1143000"/>
          </a:xfrm>
        </p:spPr>
        <p:style>
          <a:lnRef idx="1">
            <a:schemeClr val="dk1"/>
          </a:lnRef>
          <a:fillRef idx="2">
            <a:schemeClr val="dk1"/>
          </a:fillRef>
          <a:effectRef idx="1">
            <a:schemeClr val="dk1"/>
          </a:effectRef>
          <a:fontRef idx="minor">
            <a:schemeClr val="dk1"/>
          </a:fontRef>
        </p:style>
        <p:txBody>
          <a:bodyPr vert="horz" lIns="91440" tIns="45720" rIns="91440" bIns="45720" rtlCol="1" anchor="ctr">
            <a:normAutofit fontScale="90000"/>
          </a:bodyPr>
          <a:lstStyle/>
          <a:p>
            <a:r>
              <a:rPr lang="ar-DZ" b="1" dirty="0">
                <a:solidFill>
                  <a:srgbClr val="FF0000"/>
                </a:solidFill>
                <a:latin typeface="+mn-lt"/>
                <a:ea typeface="+mn-ea"/>
                <a:cs typeface="+mn-cs"/>
              </a:rPr>
              <a:t>4- تصالب النبات المحول وراثيا من أصناف اخرى </a:t>
            </a:r>
          </a:p>
        </p:txBody>
      </p:sp>
      <p:sp>
        <p:nvSpPr>
          <p:cNvPr id="3" name="عنصر نائب للمحتوى 2"/>
          <p:cNvSpPr>
            <a:spLocks noGrp="1"/>
          </p:cNvSpPr>
          <p:nvPr>
            <p:ph idx="1"/>
          </p:nvPr>
        </p:nvSpPr>
        <p:spPr>
          <a:xfrm>
            <a:off x="0" y="1556792"/>
            <a:ext cx="9144000" cy="5400600"/>
          </a:xfrm>
        </p:spPr>
        <p:txBody>
          <a:bodyPr>
            <a:normAutofit/>
          </a:bodyPr>
          <a:lstStyle/>
          <a:p>
            <a:pPr algn="just"/>
            <a:r>
              <a:rPr lang="ar-DZ" dirty="0"/>
              <a:t>النباتات المحولة وراثيا والمتحصل عليها في المرحلة السابقة، تخضع للتهجين مع المراقبة وذلك لدراسة انتقال الصفة الجديدة عبر الأجيال.</a:t>
            </a:r>
            <a:endParaRPr lang="en-US" dirty="0"/>
          </a:p>
          <a:p>
            <a:pPr algn="just"/>
            <a:r>
              <a:rPr lang="ar-DZ" dirty="0"/>
              <a:t>على الرغم من أن عمليات التحول الوراثي وأيضا اعادة توليد النباتات صعبة جدا إلا أن النمط الوراثي للنبات المحول وراثيا يسهل هذه المراحل. ولهذا يتم ادخال النباتات الجديدة في سلسلة من </a:t>
            </a:r>
            <a:r>
              <a:rPr lang="ar-DZ" dirty="0" err="1"/>
              <a:t>التصالبات</a:t>
            </a:r>
            <a:r>
              <a:rPr lang="ar-DZ" dirty="0"/>
              <a:t> بعد إدخال الجين المستهدف إلى المادة الوراثية للنبات الاصلي إلى غاية الحصول على أصناف جديدة تحمل الصفات المستهدفة ومن ثما تسويق النبات واستعماله</a:t>
            </a:r>
            <a:r>
              <a:rPr lang="ar-DZ" dirty="0" smtClean="0"/>
              <a: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3219"/>
            <a:ext cx="27813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66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04624E-6 L -0.00642 -0.53872 " pathEditMode="relative" rAng="0" ptsTypes="AA">
                                      <p:cBhvr>
                                        <p:cTn id="6" dur="2000" fill="hold"/>
                                        <p:tgtEl>
                                          <p:spTgt spid="4098"/>
                                        </p:tgtEl>
                                        <p:attrNameLst>
                                          <p:attrName>ppt_x</p:attrName>
                                          <p:attrName>ppt_y</p:attrName>
                                        </p:attrNameLst>
                                      </p:cBhvr>
                                      <p:rCtr x="-330" y="-269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454</Words>
  <Application>Microsoft Office PowerPoint</Application>
  <PresentationFormat>عرض على الشاشة (3:4)‏</PresentationFormat>
  <Paragraphs>29</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نسق Office</vt:lpstr>
      <vt:lpstr>عرض تقديمي في PowerPoint</vt:lpstr>
      <vt:lpstr>مراحل الحصول على نبات معدل وراثيا </vt:lpstr>
      <vt:lpstr>عرض تقديمي في PowerPoint</vt:lpstr>
      <vt:lpstr>1- تحديد، عزل، دمج واكثار الجين المستهدف</vt:lpstr>
      <vt:lpstr>2- نقل الجين المستهدف:</vt:lpstr>
      <vt:lpstr>عرض تقديمي في PowerPoint</vt:lpstr>
      <vt:lpstr>3- توليد وتقييم النباتات المحولة وراثيا</vt:lpstr>
      <vt:lpstr>عرض تقديمي في PowerPoint</vt:lpstr>
      <vt:lpstr>4- تصالب النبات المحول وراثيا من أصناف اخرى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مراحل الحصول على نبات معدل وراثيا </dc:title>
  <dc:creator>AISSAOUI.NET</dc:creator>
  <cp:lastModifiedBy>Reviewer</cp:lastModifiedBy>
  <cp:revision>11</cp:revision>
  <dcterms:created xsi:type="dcterms:W3CDTF">2020-09-21T13:14:48Z</dcterms:created>
  <dcterms:modified xsi:type="dcterms:W3CDTF">2023-05-12T22:08:50Z</dcterms:modified>
</cp:coreProperties>
</file>