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7883-2196-4184-95F4-0334B6511D2B}" type="datetimeFigureOut">
              <a:rPr lang="ar-SA" smtClean="0"/>
              <a:t>06/10/1444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719B-7B31-4B22-B7EE-9EDCC3CE0FD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4248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7883-2196-4184-95F4-0334B6511D2B}" type="datetimeFigureOut">
              <a:rPr lang="ar-SA" smtClean="0"/>
              <a:t>06/10/1444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719B-7B31-4B22-B7EE-9EDCC3CE0FD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130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7883-2196-4184-95F4-0334B6511D2B}" type="datetimeFigureOut">
              <a:rPr lang="ar-SA" smtClean="0"/>
              <a:t>06/10/1444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719B-7B31-4B22-B7EE-9EDCC3CE0FD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844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7883-2196-4184-95F4-0334B6511D2B}" type="datetimeFigureOut">
              <a:rPr lang="ar-SA" smtClean="0"/>
              <a:t>06/10/1444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719B-7B31-4B22-B7EE-9EDCC3CE0FD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408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7883-2196-4184-95F4-0334B6511D2B}" type="datetimeFigureOut">
              <a:rPr lang="ar-SA" smtClean="0"/>
              <a:t>06/10/1444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719B-7B31-4B22-B7EE-9EDCC3CE0FD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75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7883-2196-4184-95F4-0334B6511D2B}" type="datetimeFigureOut">
              <a:rPr lang="ar-SA" smtClean="0"/>
              <a:t>06/10/1444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719B-7B31-4B22-B7EE-9EDCC3CE0FD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8980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7883-2196-4184-95F4-0334B6511D2B}" type="datetimeFigureOut">
              <a:rPr lang="ar-SA" smtClean="0"/>
              <a:t>06/10/1444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719B-7B31-4B22-B7EE-9EDCC3CE0FD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5852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7883-2196-4184-95F4-0334B6511D2B}" type="datetimeFigureOut">
              <a:rPr lang="ar-SA" smtClean="0"/>
              <a:t>06/10/1444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719B-7B31-4B22-B7EE-9EDCC3CE0FD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4813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7883-2196-4184-95F4-0334B6511D2B}" type="datetimeFigureOut">
              <a:rPr lang="ar-SA" smtClean="0"/>
              <a:t>06/10/1444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719B-7B31-4B22-B7EE-9EDCC3CE0FD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339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7883-2196-4184-95F4-0334B6511D2B}" type="datetimeFigureOut">
              <a:rPr lang="ar-SA" smtClean="0"/>
              <a:t>06/10/1444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719B-7B31-4B22-B7EE-9EDCC3CE0FD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295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7883-2196-4184-95F4-0334B6511D2B}" type="datetimeFigureOut">
              <a:rPr lang="ar-SA" smtClean="0"/>
              <a:t>06/10/1444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719B-7B31-4B22-B7EE-9EDCC3CE0FD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26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97883-2196-4184-95F4-0334B6511D2B}" type="datetimeFigureOut">
              <a:rPr lang="ar-SA" smtClean="0"/>
              <a:t>06/10/1444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E719B-7B31-4B22-B7EE-9EDCC3CE0FD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4128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7504" y="980728"/>
            <a:ext cx="8928992" cy="4032447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ar-DZ" b="1" dirty="0" smtClean="0">
                <a:solidFill>
                  <a:srgbClr val="FF0000"/>
                </a:solidFill>
              </a:rPr>
              <a:t>الهجرة الكهربائية على الهلام</a:t>
            </a:r>
            <a:br>
              <a:rPr lang="ar-DZ" b="1" dirty="0" smtClean="0">
                <a:solidFill>
                  <a:srgbClr val="FF0000"/>
                </a:solidFill>
              </a:rPr>
            </a:br>
            <a:r>
              <a:rPr lang="en-GB" b="1" dirty="0" err="1" smtClean="0">
                <a:solidFill>
                  <a:srgbClr val="FF0000"/>
                </a:solidFill>
              </a:rPr>
              <a:t>Électrophorèse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sur</a:t>
            </a:r>
            <a:r>
              <a:rPr lang="en-GB" b="1" dirty="0" smtClean="0">
                <a:solidFill>
                  <a:srgbClr val="FF0000"/>
                </a:solidFill>
              </a:rPr>
              <a:t> gel</a:t>
            </a:r>
            <a:r>
              <a:rPr lang="ar-DZ" b="1" dirty="0" smtClean="0">
                <a:solidFill>
                  <a:srgbClr val="FF0000"/>
                </a:solidFill>
              </a:rPr>
              <a:t/>
            </a:r>
            <a:br>
              <a:rPr lang="ar-DZ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Gel electrophoresis</a:t>
            </a:r>
            <a:endParaRPr lang="ar-S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60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-171400"/>
            <a:ext cx="8229600" cy="778098"/>
          </a:xfrm>
        </p:spPr>
        <p:txBody>
          <a:bodyPr>
            <a:normAutofit/>
          </a:bodyPr>
          <a:lstStyle/>
          <a:p>
            <a:r>
              <a:rPr lang="ar-SA" b="1" baseline="-25000" dirty="0">
                <a:solidFill>
                  <a:srgbClr val="FF0000"/>
                </a:solidFill>
              </a:rPr>
              <a:t>خطوات الترحيل الكهربائي في هلام </a:t>
            </a:r>
            <a:r>
              <a:rPr lang="ar-SA" b="1" baseline="-25000" dirty="0" err="1" smtClean="0">
                <a:solidFill>
                  <a:srgbClr val="FF0000"/>
                </a:solidFill>
              </a:rPr>
              <a:t>الأكاروز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ar-DZ" sz="4400" b="1" baseline="-25000" dirty="0" smtClean="0"/>
              <a:t>- </a:t>
            </a:r>
            <a:r>
              <a:rPr lang="ar-IQ" sz="4400" b="1" baseline="-25000" dirty="0" smtClean="0"/>
              <a:t>تلحم </a:t>
            </a:r>
            <a:r>
              <a:rPr lang="ar-IQ" sz="4400" b="1" baseline="-25000" dirty="0"/>
              <a:t>حافات وعاء صب الهلام بشريط شفاف، أو بالماسكات الموفرة مع الوعاء من قبل الشركة المجهزة. وتجري عملية اللحم عادة لمنع تسرب الهلام خلال عملية التصلب. </a:t>
            </a:r>
            <a:endParaRPr lang="ar-DZ" sz="4400" b="1" baseline="-25000" dirty="0" smtClean="0"/>
          </a:p>
          <a:p>
            <a:pPr marL="0" lvl="0" indent="0" algn="just">
              <a:buNone/>
            </a:pPr>
            <a:r>
              <a:rPr lang="ar-DZ" sz="4400" b="1" baseline="-25000" dirty="0" smtClean="0"/>
              <a:t>- </a:t>
            </a:r>
            <a:r>
              <a:rPr lang="ar-IQ" sz="4400" b="1" baseline="-25000" dirty="0"/>
              <a:t>تحضـّر كميات كافية من </a:t>
            </a:r>
            <a:r>
              <a:rPr lang="ar-IQ" sz="4400" b="1" baseline="-25000" dirty="0" err="1"/>
              <a:t>داريء</a:t>
            </a:r>
            <a:r>
              <a:rPr lang="ar-IQ" sz="4400" b="1" baseline="-25000" dirty="0"/>
              <a:t> الترحيل </a:t>
            </a:r>
            <a:r>
              <a:rPr lang="ar-IQ" sz="4400" b="1" baseline="-25000" dirty="0" smtClean="0"/>
              <a:t>الكهربائي، </a:t>
            </a:r>
            <a:r>
              <a:rPr lang="ar-IQ" sz="4400" b="1" baseline="-25000" dirty="0"/>
              <a:t>لمليء غرفة الترحيل الكهربائي ولتحضير الهلام. أضف كمية مناسبة من مسحوق </a:t>
            </a:r>
            <a:r>
              <a:rPr lang="ar-IQ" sz="4400" b="1" baseline="-25000" dirty="0" err="1"/>
              <a:t>الأكاروز</a:t>
            </a:r>
            <a:r>
              <a:rPr lang="ar-IQ" sz="4400" b="1" baseline="-25000" dirty="0"/>
              <a:t> إلى كمية محسوبة من </a:t>
            </a:r>
            <a:r>
              <a:rPr lang="ar-IQ" sz="4400" b="1" baseline="-25000" dirty="0" err="1"/>
              <a:t>داريء</a:t>
            </a:r>
            <a:r>
              <a:rPr lang="ar-IQ" sz="4400" b="1" baseline="-25000" dirty="0"/>
              <a:t> الترحيل الكهربائي في قارورة </a:t>
            </a:r>
            <a:r>
              <a:rPr lang="en-US" sz="4400" b="1" baseline="-25000" dirty="0"/>
              <a:t>flask</a:t>
            </a:r>
            <a:r>
              <a:rPr lang="ar-IQ" sz="4400" b="1" baseline="-25000" dirty="0"/>
              <a:t> ذات سدادة رخوة. يجب أن لا يحتل </a:t>
            </a:r>
            <a:r>
              <a:rPr lang="ar-IQ" sz="4400" b="1" baseline="-25000" dirty="0" err="1"/>
              <a:t>الداريء</a:t>
            </a:r>
            <a:r>
              <a:rPr lang="ar-IQ" sz="4400" b="1" baseline="-25000" dirty="0"/>
              <a:t> أكثر من </a:t>
            </a:r>
            <a:r>
              <a:rPr lang="en-US" sz="4400" b="1" baseline="-25000" dirty="0"/>
              <a:t>50%</a:t>
            </a:r>
            <a:r>
              <a:rPr lang="ar-IQ" sz="4400" b="1" baseline="-25000" dirty="0"/>
              <a:t> من حجم القارورة.</a:t>
            </a:r>
            <a:endParaRPr lang="en-US" sz="4400" b="1" baseline="-25000" dirty="0"/>
          </a:p>
          <a:p>
            <a:pPr marL="0" indent="0" algn="just">
              <a:buNone/>
            </a:pPr>
            <a:r>
              <a:rPr lang="ar-SA" sz="4400" b="1" baseline="-25000" dirty="0">
                <a:solidFill>
                  <a:srgbClr val="FF0000"/>
                </a:solidFill>
              </a:rPr>
              <a:t>ملاحظة:</a:t>
            </a:r>
            <a:r>
              <a:rPr lang="ar-IQ" sz="4400" b="1" baseline="-25000" dirty="0">
                <a:solidFill>
                  <a:srgbClr val="FF0000"/>
                </a:solidFill>
              </a:rPr>
              <a:t> </a:t>
            </a:r>
            <a:r>
              <a:rPr lang="ar-IQ" sz="4400" b="1" baseline="-25000" dirty="0"/>
              <a:t>من المهم استخدام نفس </a:t>
            </a:r>
            <a:r>
              <a:rPr lang="ar-IQ" sz="4400" b="1" baseline="-25000" dirty="0" err="1"/>
              <a:t>الداريء</a:t>
            </a:r>
            <a:r>
              <a:rPr lang="ar-IQ" sz="4400" b="1" baseline="-25000" dirty="0"/>
              <a:t> في غرفة الترحيل الكهربائي وفي الهلام، حيث إن اختلافات بسيطة سواء ً في القوة الأيونية </a:t>
            </a:r>
            <a:r>
              <a:rPr lang="en-US" sz="4400" b="1" baseline="-25000" dirty="0"/>
              <a:t>ionic strength</a:t>
            </a:r>
            <a:r>
              <a:rPr lang="ar-IQ" sz="4400" b="1" baseline="-25000" dirty="0"/>
              <a:t> أو في الأس الهيدروجيني </a:t>
            </a:r>
            <a:r>
              <a:rPr lang="en-US" sz="4400" b="1" baseline="-25000" dirty="0" smtClean="0"/>
              <a:t>pH</a:t>
            </a:r>
            <a:r>
              <a:rPr lang="ar-IQ" sz="4400" b="1" baseline="-25000" dirty="0" smtClean="0"/>
              <a:t>تؤثر </a:t>
            </a:r>
            <a:r>
              <a:rPr lang="ar-IQ" sz="4400" b="1" baseline="-25000" dirty="0"/>
              <a:t>تأثيرا ً كبيرا ً على حركة جزيئات الـ </a:t>
            </a:r>
            <a:r>
              <a:rPr lang="en-US" sz="4400" b="1" baseline="-25000" dirty="0"/>
              <a:t>DNA</a:t>
            </a:r>
            <a:r>
              <a:rPr lang="ar-IQ" sz="4400" b="1" baseline="-25000" dirty="0"/>
              <a:t>. </a:t>
            </a:r>
            <a:endParaRPr lang="ar-SA" sz="4400" b="1" baseline="-25000" dirty="0"/>
          </a:p>
        </p:txBody>
      </p:sp>
    </p:spTree>
    <p:extLst>
      <p:ext uri="{BB962C8B-B14F-4D97-AF65-F5344CB8AC3E}">
        <p14:creationId xmlns:p14="http://schemas.microsoft.com/office/powerpoint/2010/main" val="215837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9411"/>
            <a:ext cx="9144000" cy="6828589"/>
          </a:xfrm>
        </p:spPr>
        <p:txBody>
          <a:bodyPr>
            <a:normAutofit/>
          </a:bodyPr>
          <a:lstStyle/>
          <a:p>
            <a:pPr lvl="0" algn="just"/>
            <a:r>
              <a:rPr lang="ar-IQ" sz="5400" b="1" baseline="-25000" dirty="0" smtClean="0"/>
              <a:t>سخـّن </a:t>
            </a:r>
            <a:r>
              <a:rPr lang="ar-IQ" sz="5400" b="1" baseline="-25000" dirty="0"/>
              <a:t>القارورة بحمام مائي بدرجة حرارة </a:t>
            </a:r>
            <a:r>
              <a:rPr lang="en-US" sz="5400" b="1" baseline="-25000" dirty="0"/>
              <a:t>100˚C</a:t>
            </a:r>
            <a:r>
              <a:rPr lang="ar-IQ" sz="5400" b="1" baseline="-25000" dirty="0"/>
              <a:t> (درجة حرارة الغليان) إلى أن يذوب </a:t>
            </a:r>
            <a:r>
              <a:rPr lang="ar-IQ" sz="5400" b="1" baseline="-25000" dirty="0" err="1"/>
              <a:t>الأكاروز</a:t>
            </a:r>
            <a:r>
              <a:rPr lang="ar-IQ" sz="5400" b="1" baseline="-25000" dirty="0"/>
              <a:t>. </a:t>
            </a:r>
            <a:r>
              <a:rPr lang="en-US" sz="5400" b="1" baseline="-25000" dirty="0"/>
              <a:t> </a:t>
            </a:r>
          </a:p>
          <a:p>
            <a:pPr lvl="0" algn="just"/>
            <a:r>
              <a:rPr lang="ar-IQ" sz="5400" b="1" baseline="-25000" dirty="0"/>
              <a:t>برّد المحلول إلى درجة حرارة </a:t>
            </a:r>
            <a:r>
              <a:rPr lang="en-US" sz="5400" b="1" baseline="-25000" dirty="0"/>
              <a:t>60˚C</a:t>
            </a:r>
            <a:r>
              <a:rPr lang="ar-IQ" sz="5400" b="1" baseline="-25000" dirty="0"/>
              <a:t>، وإذا كان ذلك مرغوبا ً، تضاف صبغة بروميد </a:t>
            </a:r>
            <a:r>
              <a:rPr lang="ar-IQ" sz="5400" b="1" baseline="-25000" dirty="0" err="1"/>
              <a:t>الاثيديوم</a:t>
            </a:r>
            <a:r>
              <a:rPr lang="ar-IQ" sz="5400" b="1" baseline="-25000" dirty="0"/>
              <a:t>، وتمزج بشمولية.  </a:t>
            </a:r>
            <a:endParaRPr lang="en-US" sz="5400" b="1" baseline="-25000" dirty="0"/>
          </a:p>
          <a:p>
            <a:pPr algn="just"/>
            <a:r>
              <a:rPr lang="ar-SA" sz="5400" b="1" baseline="-25000" dirty="0">
                <a:solidFill>
                  <a:srgbClr val="FF0000"/>
                </a:solidFill>
              </a:rPr>
              <a:t>ملاحظة:</a:t>
            </a:r>
            <a:r>
              <a:rPr lang="ar-IQ" sz="5400" b="1" baseline="-25000" dirty="0">
                <a:solidFill>
                  <a:srgbClr val="FF0000"/>
                </a:solidFill>
              </a:rPr>
              <a:t> </a:t>
            </a:r>
            <a:r>
              <a:rPr lang="ar-IQ" sz="5400" b="1" baseline="-25000" dirty="0"/>
              <a:t>عند إضافة صبغة بروميد </a:t>
            </a:r>
            <a:r>
              <a:rPr lang="ar-IQ" sz="5400" b="1" baseline="-25000" dirty="0" err="1"/>
              <a:t>الاثيديوم</a:t>
            </a:r>
            <a:r>
              <a:rPr lang="ar-IQ" sz="5400" b="1" baseline="-25000" dirty="0"/>
              <a:t> إلى هلام </a:t>
            </a:r>
            <a:r>
              <a:rPr lang="ar-IQ" sz="5400" b="1" baseline="-25000" dirty="0" err="1"/>
              <a:t>الأكاروز</a:t>
            </a:r>
            <a:r>
              <a:rPr lang="ar-IQ" sz="5400" b="1" baseline="-25000" dirty="0"/>
              <a:t> قبل تصلبه، فان هذا له فائدة ومضرة، أما الفائدة هي قدرة الباحث في تعقب عينة الـ </a:t>
            </a:r>
            <a:r>
              <a:rPr lang="en-US" sz="5400" b="1" baseline="-25000" dirty="0"/>
              <a:t>DNA</a:t>
            </a:r>
            <a:r>
              <a:rPr lang="ar-IQ" sz="5400" b="1" baseline="-25000" dirty="0"/>
              <a:t> نفسها في أي وقت من أوقات الترحيل الكهربائي، أما المضرّة، فتتمثل من احتمال تشوه عينات الـ </a:t>
            </a:r>
            <a:r>
              <a:rPr lang="en-US" sz="5400" b="1" baseline="-25000" dirty="0"/>
              <a:t>DNA</a:t>
            </a:r>
            <a:r>
              <a:rPr lang="ar-IQ" sz="5400" b="1" baseline="-25000" dirty="0"/>
              <a:t> بسبب تداخل هذه الصبغة في جزيئات الـ </a:t>
            </a:r>
            <a:r>
              <a:rPr lang="en-US" sz="5400" b="1" baseline="-25000" dirty="0"/>
              <a:t>DNA</a:t>
            </a:r>
            <a:r>
              <a:rPr lang="ar-IQ" sz="5400" b="1" baseline="-25000" dirty="0"/>
              <a:t>، وهذا يفقد جزيئات الـ </a:t>
            </a:r>
            <a:r>
              <a:rPr lang="en-US" sz="5400" b="1" baseline="-25000" dirty="0"/>
              <a:t>DNA</a:t>
            </a:r>
            <a:r>
              <a:rPr lang="ar-IQ" sz="5400" b="1" baseline="-25000" dirty="0"/>
              <a:t> فعاليتها </a:t>
            </a:r>
            <a:r>
              <a:rPr lang="ar-IQ" sz="5400" b="1" baseline="-25000" dirty="0" smtClean="0"/>
              <a:t>البيولوجية</a:t>
            </a:r>
            <a:r>
              <a:rPr lang="ar-IQ" sz="5400" b="1" baseline="-25000" dirty="0"/>
              <a:t>.  </a:t>
            </a:r>
            <a:endParaRPr lang="en-US" sz="5400" b="1" baseline="-25000" dirty="0"/>
          </a:p>
          <a:p>
            <a:pPr algn="just"/>
            <a:endParaRPr lang="ar-SA" sz="4800" dirty="0"/>
          </a:p>
        </p:txBody>
      </p:sp>
    </p:spTree>
    <p:extLst>
      <p:ext uri="{BB962C8B-B14F-4D97-AF65-F5344CB8AC3E}">
        <p14:creationId xmlns:p14="http://schemas.microsoft.com/office/powerpoint/2010/main" val="139494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 algn="just"/>
            <a:r>
              <a:rPr lang="ar-IQ" sz="5400" b="1" baseline="-25000" dirty="0"/>
              <a:t>يوضع المشط بارتفاع </a:t>
            </a:r>
            <a:r>
              <a:rPr lang="en-US" sz="5400" b="1" baseline="-25000" dirty="0"/>
              <a:t>0.5 – 1.0 mm</a:t>
            </a:r>
            <a:r>
              <a:rPr lang="ar-IQ" sz="5400" b="1" baseline="-25000" dirty="0"/>
              <a:t> فوق وعاء صب الهلام لكي تتكون حفرة كاملة عند إضافة </a:t>
            </a:r>
            <a:r>
              <a:rPr lang="ar-IQ" sz="5400" b="1" baseline="-25000" dirty="0" err="1"/>
              <a:t>الأكاروز</a:t>
            </a:r>
            <a:r>
              <a:rPr lang="ar-IQ" sz="5400" b="1" baseline="-25000" dirty="0"/>
              <a:t>. </a:t>
            </a:r>
            <a:endParaRPr lang="ar-DZ" sz="5400" b="1" baseline="-25000" dirty="0" smtClean="0"/>
          </a:p>
          <a:p>
            <a:pPr lvl="0" algn="just"/>
            <a:r>
              <a:rPr lang="ar-IQ" sz="5400" b="1" baseline="-25000" dirty="0" smtClean="0"/>
              <a:t>اسكب محلول الهلام الساخن على وعاء صب الهلام. يجب أن يكون سمك الهلام ما بين </a:t>
            </a:r>
            <a:r>
              <a:rPr lang="en-US" sz="5400" b="1" baseline="-25000" dirty="0" smtClean="0"/>
              <a:t>3 mm</a:t>
            </a:r>
            <a:r>
              <a:rPr lang="ar-IQ" sz="5400" b="1" baseline="-25000" dirty="0" smtClean="0"/>
              <a:t> إلى </a:t>
            </a:r>
            <a:r>
              <a:rPr lang="en-US" sz="5400" b="1" baseline="-25000" dirty="0" smtClean="0"/>
              <a:t>5 mm</a:t>
            </a:r>
            <a:r>
              <a:rPr lang="ar-IQ" sz="5400" b="1" baseline="-25000" dirty="0" smtClean="0"/>
              <a:t>. افحص لتطمئن عدم وجود فقاعات هوائية </a:t>
            </a:r>
            <a:r>
              <a:rPr lang="en-US" sz="5400" b="1" baseline="-25000" dirty="0" smtClean="0"/>
              <a:t>air bubbles</a:t>
            </a:r>
            <a:r>
              <a:rPr lang="ar-IQ" sz="5400" b="1" baseline="-25000" dirty="0" smtClean="0"/>
              <a:t>، لأن وجود الفقاعات يعمل على تحطيم الـ </a:t>
            </a:r>
            <a:r>
              <a:rPr lang="en-US" sz="5400" b="1" baseline="-25000" dirty="0" smtClean="0"/>
              <a:t>DNA</a:t>
            </a:r>
            <a:r>
              <a:rPr lang="ar-IQ" sz="5400" b="1" baseline="-25000" dirty="0" smtClean="0"/>
              <a:t> عند مروره بها.</a:t>
            </a:r>
            <a:endParaRPr lang="en-US" sz="5400" b="1" baseline="-25000" dirty="0" smtClean="0"/>
          </a:p>
          <a:p>
            <a:pPr lvl="0" algn="just"/>
            <a:r>
              <a:rPr lang="ar-IQ" sz="5400" b="1" baseline="-25000" dirty="0" smtClean="0"/>
              <a:t>بعد أن يتصلب الهلام بشكل كامل، (</a:t>
            </a:r>
            <a:r>
              <a:rPr lang="en-US" sz="5400" b="1" baseline="-25000" dirty="0" smtClean="0"/>
              <a:t>30 </a:t>
            </a:r>
            <a:r>
              <a:rPr lang="ar-IQ" sz="5400" b="1" baseline="-25000" dirty="0" smtClean="0"/>
              <a:t>إلى 45 دقيقة بدرجة حرارة الغرفة)، يزال المشط بحذر وتبعد الماسكات (أو الشريط الشفاف) عن وعاء صب الهلام</a:t>
            </a:r>
            <a:endParaRPr lang="en-US" sz="5400" b="1" baseline="-25000" dirty="0"/>
          </a:p>
        </p:txBody>
      </p:sp>
    </p:spTree>
    <p:extLst>
      <p:ext uri="{BB962C8B-B14F-4D97-AF65-F5344CB8AC3E}">
        <p14:creationId xmlns:p14="http://schemas.microsoft.com/office/powerpoint/2010/main" val="282824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lvl="0" algn="just"/>
            <a:r>
              <a:rPr lang="ar-IQ" sz="5200" b="1" baseline="-25000" dirty="0"/>
              <a:t>تخلط العينات (عينات الـ </a:t>
            </a:r>
            <a:r>
              <a:rPr lang="en-US" sz="5200" b="1" baseline="-25000" dirty="0"/>
              <a:t>DNA</a:t>
            </a:r>
            <a:r>
              <a:rPr lang="ar-IQ" sz="5200" b="1" baseline="-25000" dirty="0"/>
              <a:t>) مع </a:t>
            </a:r>
            <a:r>
              <a:rPr lang="ar-IQ" sz="5200" b="1" baseline="-25000" dirty="0" err="1"/>
              <a:t>داريء</a:t>
            </a:r>
            <a:r>
              <a:rPr lang="ar-IQ" sz="5200" b="1" baseline="-25000" dirty="0"/>
              <a:t> التحميل </a:t>
            </a:r>
            <a:r>
              <a:rPr lang="en-US" sz="5200" b="1" baseline="-25000" dirty="0"/>
              <a:t>loading buffer</a:t>
            </a:r>
            <a:r>
              <a:rPr lang="ar-IQ" sz="5200" b="1" baseline="-25000" dirty="0"/>
              <a:t>.</a:t>
            </a:r>
            <a:endParaRPr lang="en-US" sz="5200" b="1" baseline="-25000" dirty="0"/>
          </a:p>
          <a:p>
            <a:pPr lvl="0" algn="just"/>
            <a:r>
              <a:rPr lang="ar-IQ" sz="5200" b="1" baseline="-25000" dirty="0"/>
              <a:t>وباستخدام </a:t>
            </a:r>
            <a:r>
              <a:rPr lang="en-US" sz="5200" b="1" baseline="-25000" dirty="0"/>
              <a:t>micropipette</a:t>
            </a:r>
            <a:r>
              <a:rPr lang="ar-IQ" sz="5200" b="1" baseline="-25000" dirty="0"/>
              <a:t> مناسب</a:t>
            </a:r>
            <a:r>
              <a:rPr lang="ar-IQ" sz="5200" b="1" baseline="-25000" dirty="0" smtClean="0"/>
              <a:t>،</a:t>
            </a:r>
            <a:r>
              <a:rPr lang="fr-FR" sz="5200" b="1" baseline="-25000" smtClean="0"/>
              <a:t> </a:t>
            </a:r>
            <a:r>
              <a:rPr lang="ar-IQ" sz="5200" b="1" baseline="-25000" smtClean="0"/>
              <a:t>توضع </a:t>
            </a:r>
            <a:r>
              <a:rPr lang="ar-IQ" sz="5200" b="1" baseline="-25000" dirty="0"/>
              <a:t>العينات الممزوجة مع </a:t>
            </a:r>
            <a:r>
              <a:rPr lang="ar-IQ" sz="5200" b="1" baseline="-25000" dirty="0" err="1"/>
              <a:t>داريء</a:t>
            </a:r>
            <a:r>
              <a:rPr lang="ar-IQ" sz="5200" b="1" baseline="-25000" dirty="0"/>
              <a:t> التحميل في حفر العينات، ويوضع الوعاء في غرفة الترحيل الكهربائي. </a:t>
            </a:r>
            <a:endParaRPr lang="en-US" sz="5200" b="1" baseline="-25000" dirty="0"/>
          </a:p>
          <a:p>
            <a:pPr lvl="0" algn="just"/>
            <a:r>
              <a:rPr lang="ar-IQ" sz="5200" b="1" baseline="-25000" dirty="0"/>
              <a:t>أضف كمية كافية من </a:t>
            </a:r>
            <a:r>
              <a:rPr lang="ar-IQ" sz="5200" b="1" baseline="-25000" dirty="0" err="1"/>
              <a:t>داريء</a:t>
            </a:r>
            <a:r>
              <a:rPr lang="ar-IQ" sz="5200" b="1" baseline="-25000" dirty="0"/>
              <a:t> الترحيل الكهربائي إلى أن يرتفع </a:t>
            </a:r>
            <a:r>
              <a:rPr lang="ar-IQ" sz="5200" b="1" baseline="-25000" dirty="0" err="1"/>
              <a:t>الداريء</a:t>
            </a:r>
            <a:r>
              <a:rPr lang="ar-IQ" sz="5200" b="1" baseline="-25000" dirty="0"/>
              <a:t> بمقدار </a:t>
            </a:r>
            <a:r>
              <a:rPr lang="en-US" sz="5200" b="1" baseline="-25000" dirty="0"/>
              <a:t>1 mm</a:t>
            </a:r>
            <a:r>
              <a:rPr lang="ar-IQ" sz="5200" b="1" baseline="-25000" dirty="0"/>
              <a:t> فقط عن الهلام. </a:t>
            </a:r>
          </a:p>
        </p:txBody>
      </p:sp>
    </p:spTree>
    <p:extLst>
      <p:ext uri="{BB962C8B-B14F-4D97-AF65-F5344CB8AC3E}">
        <p14:creationId xmlns:p14="http://schemas.microsoft.com/office/powerpoint/2010/main" val="333522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 algn="just"/>
            <a:r>
              <a:rPr lang="ar-IQ" sz="5200" b="1" baseline="-25000" dirty="0"/>
              <a:t>يوضع الغطاء </a:t>
            </a:r>
            <a:r>
              <a:rPr lang="en-US" sz="5200" b="1" baseline="-25000" dirty="0"/>
              <a:t>lid</a:t>
            </a:r>
            <a:r>
              <a:rPr lang="ar-IQ" sz="5200" b="1" baseline="-25000" dirty="0"/>
              <a:t> على غرفة الترحيل الكهربائي، ثم يوضع القطبين الكهربائيين بحيث يهاجر الـ </a:t>
            </a:r>
            <a:r>
              <a:rPr lang="en-US" sz="5200" b="1" baseline="-25000" dirty="0"/>
              <a:t>DNA</a:t>
            </a:r>
            <a:r>
              <a:rPr lang="ar-IQ" sz="5200" b="1" baseline="-25000" dirty="0"/>
              <a:t> نحو </a:t>
            </a:r>
            <a:r>
              <a:rPr lang="ar-IQ" sz="5200" b="1" baseline="-25000" dirty="0" err="1"/>
              <a:t>الأنود</a:t>
            </a:r>
            <a:r>
              <a:rPr lang="ar-IQ" sz="5200" b="1" baseline="-25000" dirty="0"/>
              <a:t> (القطب الأحمر). وإذا وصلت الأقطاب بشكل صحيح، فلابد من تولـّد الفقاعات عند قطبي </a:t>
            </a:r>
            <a:r>
              <a:rPr lang="ar-IQ" sz="5200" b="1" baseline="-25000" dirty="0" err="1"/>
              <a:t>الأنود</a:t>
            </a:r>
            <a:r>
              <a:rPr lang="ar-IQ" sz="5200" b="1" baseline="-25000" dirty="0"/>
              <a:t> والكاثود. وفي دقائق معدودة، يجب أن تهاجر صبغة الـ </a:t>
            </a:r>
            <a:r>
              <a:rPr lang="en-US" sz="5200" b="1" baseline="-25000" dirty="0" err="1"/>
              <a:t>bromophenol</a:t>
            </a:r>
            <a:r>
              <a:rPr lang="en-US" sz="5200" b="1" baseline="-25000" dirty="0"/>
              <a:t> blue</a:t>
            </a:r>
            <a:r>
              <a:rPr lang="ar-IQ" sz="5200" b="1" baseline="-25000" dirty="0"/>
              <a:t> والـ </a:t>
            </a:r>
            <a:r>
              <a:rPr lang="en-US" sz="5200" b="1" baseline="-25000" dirty="0"/>
              <a:t>xylene </a:t>
            </a:r>
            <a:r>
              <a:rPr lang="en-US" sz="5200" b="1" baseline="-25000" dirty="0" err="1"/>
              <a:t>cyanol</a:t>
            </a:r>
            <a:r>
              <a:rPr lang="ar-IQ" sz="5200" b="1" baseline="-25000" dirty="0"/>
              <a:t> إن وجدت إلى مسافة مناسبة في الهلام. </a:t>
            </a:r>
            <a:endParaRPr lang="en-US" sz="5200" b="1" baseline="-25000" dirty="0"/>
          </a:p>
          <a:p>
            <a:pPr lvl="0" algn="just"/>
            <a:r>
              <a:rPr lang="ar-IQ" sz="5200" b="1" baseline="-25000" dirty="0"/>
              <a:t>بعد انتهاء الترحيل الكهربائي، </a:t>
            </a:r>
            <a:r>
              <a:rPr lang="ar-IQ" sz="5200" b="1" baseline="-25000" dirty="0" err="1"/>
              <a:t>يطفيء</a:t>
            </a:r>
            <a:r>
              <a:rPr lang="ar-IQ" sz="5200" b="1" baseline="-25000" dirty="0"/>
              <a:t> التيار الكهربائي، وتزال الأقطاب الكهربائية والغطاء من غرفة الترحيل الكهربائي. يرفع وعاء صب الهلام ويوضع في وعاء </a:t>
            </a:r>
            <a:r>
              <a:rPr lang="ar-IQ" sz="5200" b="1" baseline="-25000" dirty="0" err="1"/>
              <a:t>التصبيغ</a:t>
            </a:r>
            <a:r>
              <a:rPr lang="ar-IQ" sz="5200" b="1" baseline="-25000" dirty="0"/>
              <a:t> ببروميد </a:t>
            </a:r>
            <a:r>
              <a:rPr lang="ar-IQ" sz="5200" b="1" baseline="-25000" dirty="0" err="1"/>
              <a:t>الاثيديوم</a:t>
            </a:r>
            <a:r>
              <a:rPr lang="ar-IQ" sz="5200" b="1" baseline="-25000" dirty="0" smtClean="0"/>
              <a:t>.</a:t>
            </a:r>
            <a:r>
              <a:rPr lang="ar-DZ" sz="5200" b="1" baseline="-25000" dirty="0" smtClean="0"/>
              <a:t> </a:t>
            </a:r>
            <a:r>
              <a:rPr lang="ar-IQ" sz="5200" b="1" baseline="-25000" dirty="0" smtClean="0"/>
              <a:t>باستخدام </a:t>
            </a:r>
            <a:r>
              <a:rPr lang="ar-IQ" sz="5200" b="1" baseline="-25000" dirty="0"/>
              <a:t>جهاز </a:t>
            </a:r>
            <a:r>
              <a:rPr lang="en-US" sz="5200" b="1" baseline="-25000" dirty="0"/>
              <a:t>UV </a:t>
            </a:r>
            <a:r>
              <a:rPr lang="en-US" sz="5200" b="1" baseline="-25000" dirty="0" err="1"/>
              <a:t>transluminator</a:t>
            </a:r>
            <a:r>
              <a:rPr lang="en-US" sz="5200" b="1" baseline="-25000" dirty="0"/>
              <a:t> </a:t>
            </a:r>
            <a:r>
              <a:rPr lang="ar-IQ" sz="5200" b="1" baseline="-25000" dirty="0"/>
              <a:t>، يتم مشاهدة عينات الـ </a:t>
            </a:r>
            <a:r>
              <a:rPr lang="en-US" sz="5200" b="1" baseline="-25000" dirty="0"/>
              <a:t>DNA</a:t>
            </a:r>
            <a:r>
              <a:rPr lang="ar-IQ" sz="5200" b="1" baseline="-25000" dirty="0"/>
              <a:t> وهي مصبوغة بصبغة بروميد </a:t>
            </a:r>
            <a:r>
              <a:rPr lang="ar-IQ" sz="5200" b="1" baseline="-25000" dirty="0" err="1"/>
              <a:t>الاثيديوم</a:t>
            </a:r>
            <a:r>
              <a:rPr lang="ar-IQ" sz="5200" b="1" baseline="-25000" dirty="0"/>
              <a:t>، باستخدام طول موجي </a:t>
            </a:r>
            <a:r>
              <a:rPr lang="en-US" sz="5200" b="1" baseline="-25000" dirty="0"/>
              <a:t>300-360 nm</a:t>
            </a:r>
            <a:r>
              <a:rPr lang="ar-IQ" sz="5200" b="1" baseline="-25000" dirty="0"/>
              <a:t>.</a:t>
            </a:r>
            <a:endParaRPr lang="en-US" sz="5200" b="1" baseline="-25000" dirty="0"/>
          </a:p>
        </p:txBody>
      </p:sp>
    </p:spTree>
    <p:extLst>
      <p:ext uri="{BB962C8B-B14F-4D97-AF65-F5344CB8AC3E}">
        <p14:creationId xmlns:p14="http://schemas.microsoft.com/office/powerpoint/2010/main" val="169251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6000" dirty="0" smtClean="0">
                <a:solidFill>
                  <a:srgbClr val="FF0000"/>
                </a:solidFill>
              </a:rPr>
              <a:t>الأسئلة</a:t>
            </a:r>
            <a:endParaRPr lang="ar-SA" sz="6000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ar-DZ" sz="4000" dirty="0" smtClean="0"/>
              <a:t>1- ما هي العوامل المؤثرة على حركة جزيئات </a:t>
            </a:r>
            <a:r>
              <a:rPr lang="fr-FR" sz="4000" dirty="0" smtClean="0"/>
              <a:t>DNA</a:t>
            </a:r>
            <a:r>
              <a:rPr lang="ar-DZ" sz="4000" dirty="0" smtClean="0"/>
              <a:t> في الهلام</a:t>
            </a:r>
          </a:p>
          <a:p>
            <a:pPr algn="just">
              <a:lnSpc>
                <a:spcPct val="150000"/>
              </a:lnSpc>
            </a:pPr>
            <a:r>
              <a:rPr lang="ar-DZ" sz="4000" dirty="0" smtClean="0"/>
              <a:t>2- لخص مراحل الهجرة الكهربائية على </a:t>
            </a:r>
            <a:r>
              <a:rPr lang="ar-DZ" sz="4000" smtClean="0"/>
              <a:t>الهلام بأسلوبك الخاص</a:t>
            </a:r>
            <a:endParaRPr lang="ar-DZ" sz="4000" dirty="0" smtClean="0"/>
          </a:p>
        </p:txBody>
      </p:sp>
    </p:spTree>
    <p:extLst>
      <p:ext uri="{BB962C8B-B14F-4D97-AF65-F5344CB8AC3E}">
        <p14:creationId xmlns:p14="http://schemas.microsoft.com/office/powerpoint/2010/main" val="91686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الهدف من العمل التطبيقي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1704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55576" y="27856"/>
            <a:ext cx="7931224" cy="706090"/>
          </a:xfrm>
        </p:spPr>
        <p:txBody>
          <a:bodyPr>
            <a:noAutofit/>
          </a:bodyPr>
          <a:lstStyle/>
          <a:p>
            <a:r>
              <a:rPr lang="ar-DZ" b="1" dirty="0" smtClean="0">
                <a:solidFill>
                  <a:srgbClr val="FF0000"/>
                </a:solidFill>
              </a:rPr>
              <a:t>تعريف الهجرة الكهربائية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ar-DZ" sz="3800" b="1" baseline="-25000" dirty="0"/>
              <a:t>الهجرة </a:t>
            </a:r>
            <a:r>
              <a:rPr lang="ar-DZ" sz="3800" b="1" baseline="-25000" dirty="0" smtClean="0"/>
              <a:t>الكهربائية </a:t>
            </a:r>
            <a:r>
              <a:rPr lang="ar-DZ" sz="3800" b="1" baseline="-25000" dirty="0"/>
              <a:t>أو </a:t>
            </a:r>
            <a:r>
              <a:rPr lang="ar-DZ" sz="3800" b="1" baseline="-25000" dirty="0" smtClean="0"/>
              <a:t>الاستشراد </a:t>
            </a:r>
            <a:r>
              <a:rPr lang="ar-DZ" sz="3800" b="1" baseline="-25000" dirty="0"/>
              <a:t>الكهربائي أو </a:t>
            </a:r>
            <a:r>
              <a:rPr lang="ar-DZ" sz="3800" b="1" baseline="-25000" dirty="0" smtClean="0"/>
              <a:t>الرحلان الكهربائي </a:t>
            </a:r>
            <a:r>
              <a:rPr lang="en-GB" sz="3800" b="1" baseline="-25000" dirty="0" smtClean="0"/>
              <a:t>Electrophoresis</a:t>
            </a:r>
            <a:r>
              <a:rPr lang="ar-DZ" sz="3800" b="1" baseline="-25000" dirty="0" smtClean="0"/>
              <a:t> تعرف</a:t>
            </a:r>
            <a:r>
              <a:rPr lang="ar-DZ" sz="3800" b="1" dirty="0" smtClean="0"/>
              <a:t> </a:t>
            </a:r>
            <a:r>
              <a:rPr lang="ar-IQ" sz="3800" b="1" baseline="-25000" dirty="0" smtClean="0"/>
              <a:t>بأنه</a:t>
            </a:r>
            <a:r>
              <a:rPr lang="ar-DZ" sz="3800" b="1" baseline="-25000" dirty="0" smtClean="0"/>
              <a:t>ا</a:t>
            </a:r>
            <a:r>
              <a:rPr lang="ar-IQ" sz="3800" b="1" baseline="-25000" dirty="0" smtClean="0"/>
              <a:t> </a:t>
            </a:r>
            <a:r>
              <a:rPr lang="ar-IQ" sz="3800" b="1" baseline="-25000" dirty="0"/>
              <a:t>حركة الأيونات والجزيئات العملاقة المشحونة </a:t>
            </a:r>
            <a:r>
              <a:rPr lang="en-US" sz="3800" baseline="-25000" dirty="0"/>
              <a:t>charged </a:t>
            </a:r>
            <a:r>
              <a:rPr lang="ar-DZ" sz="3800" baseline="-25000" dirty="0"/>
              <a:t> </a:t>
            </a:r>
            <a:r>
              <a:rPr lang="ar-DZ" sz="3800" dirty="0" smtClean="0"/>
              <a:t>    </a:t>
            </a:r>
            <a:r>
              <a:rPr lang="en-US" sz="3800" baseline="-25000" dirty="0" smtClean="0"/>
              <a:t>macromolecules</a:t>
            </a:r>
            <a:r>
              <a:rPr lang="en-US" sz="3800" b="1" baseline="-25000" dirty="0" smtClean="0"/>
              <a:t> </a:t>
            </a:r>
            <a:r>
              <a:rPr lang="ar-DZ" sz="3800" b="1" baseline="-25000" dirty="0" smtClean="0"/>
              <a:t> </a:t>
            </a:r>
            <a:r>
              <a:rPr lang="ar-SA" sz="3800" b="1" baseline="-25000" dirty="0" smtClean="0"/>
              <a:t>كالـ </a:t>
            </a:r>
            <a:r>
              <a:rPr lang="en-US" sz="3800" baseline="-25000" dirty="0"/>
              <a:t>DNA, RNA, </a:t>
            </a:r>
            <a:r>
              <a:rPr lang="en-US" sz="3800" baseline="-25000" dirty="0" smtClean="0"/>
              <a:t>proteins</a:t>
            </a:r>
            <a:r>
              <a:rPr lang="ar-SA" sz="3800" b="1" baseline="-25000" dirty="0" smtClean="0"/>
              <a:t> </a:t>
            </a:r>
            <a:r>
              <a:rPr lang="ar-IQ" sz="3800" b="1" baseline="-25000" dirty="0"/>
              <a:t>خلال وسط معين (هلام </a:t>
            </a:r>
            <a:r>
              <a:rPr lang="ar-IQ" sz="3800" b="1" baseline="-25000" dirty="0" err="1"/>
              <a:t>الأكاروز</a:t>
            </a:r>
            <a:r>
              <a:rPr lang="ar-IQ" sz="3800" b="1" baseline="-25000" dirty="0"/>
              <a:t> </a:t>
            </a:r>
            <a:r>
              <a:rPr lang="fr-FR" sz="3800" b="1" baseline="-25000" dirty="0" smtClean="0"/>
              <a:t>Agarose</a:t>
            </a:r>
            <a:r>
              <a:rPr lang="ar-DZ" sz="3800" b="1" baseline="-25000" dirty="0" smtClean="0"/>
              <a:t> </a:t>
            </a:r>
            <a:r>
              <a:rPr lang="ar-IQ" sz="3800" b="1" baseline="-25000" dirty="0" smtClean="0"/>
              <a:t>أو </a:t>
            </a:r>
            <a:r>
              <a:rPr lang="ar-IQ" sz="3800" b="1" baseline="-25000" dirty="0"/>
              <a:t>هلام متعدد </a:t>
            </a:r>
            <a:r>
              <a:rPr lang="ar-IQ" sz="3800" b="1" baseline="-25000" dirty="0" err="1" smtClean="0"/>
              <a:t>الأكريلامايد</a:t>
            </a:r>
            <a:r>
              <a:rPr lang="ar-DZ" sz="3800" b="1" baseline="-25000" dirty="0"/>
              <a:t> </a:t>
            </a:r>
            <a:r>
              <a:rPr lang="fr-FR" sz="3800" b="1" baseline="-25000" dirty="0" smtClean="0"/>
              <a:t>Polyacrylamide</a:t>
            </a:r>
            <a:r>
              <a:rPr lang="ar-IQ" sz="3800" b="1" baseline="-25000" dirty="0" smtClean="0"/>
              <a:t>) عند </a:t>
            </a:r>
            <a:r>
              <a:rPr lang="ar-IQ" sz="3800" b="1" baseline="-25000" dirty="0"/>
              <a:t>تسليط تيار </a:t>
            </a:r>
            <a:r>
              <a:rPr lang="ar-IQ" sz="3800" b="1" baseline="-25000" dirty="0" smtClean="0"/>
              <a:t>كهربائي</a:t>
            </a:r>
            <a:r>
              <a:rPr lang="ar-DZ" sz="3800" b="1" baseline="-25000" dirty="0" smtClean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ar-SA" sz="3800" b="1" baseline="-25000" dirty="0" smtClean="0"/>
              <a:t>إذا </a:t>
            </a:r>
            <a:r>
              <a:rPr lang="ar-SA" sz="3800" b="1" baseline="-25000" dirty="0"/>
              <a:t>كان للجزيئة محصلة شحنة سالبة أو </a:t>
            </a:r>
            <a:r>
              <a:rPr lang="ar-SA" sz="3800" b="1" baseline="-25000" dirty="0" smtClean="0"/>
              <a:t>موجبة</a:t>
            </a:r>
            <a:r>
              <a:rPr lang="ar-DZ" sz="3800" b="1" baseline="-25000" dirty="0" smtClean="0"/>
              <a:t>،</a:t>
            </a:r>
            <a:r>
              <a:rPr lang="ar-SA" sz="3800" b="1" baseline="-25000" dirty="0" smtClean="0"/>
              <a:t> </a:t>
            </a:r>
            <a:r>
              <a:rPr lang="ar-SA" sz="3800" b="1" baseline="-25000" dirty="0"/>
              <a:t>فإنها سوف تهاجر في المجال الكهربائي </a:t>
            </a:r>
            <a:endParaRPr lang="ar-DZ" sz="3800" b="1" baseline="-250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ar-SA" sz="3800" b="1" baseline="-25000" dirty="0" smtClean="0"/>
              <a:t>–إن </a:t>
            </a:r>
            <a:r>
              <a:rPr lang="ar-SA" sz="3800" b="1" baseline="-25000" dirty="0"/>
              <a:t>الجزيئة ذات الشحنة السالبة </a:t>
            </a:r>
            <a:r>
              <a:rPr lang="en-US" sz="3800" baseline="-25000" dirty="0" smtClean="0"/>
              <a:t>anion</a:t>
            </a:r>
            <a:r>
              <a:rPr lang="ar-SA" sz="3800" b="1" baseline="-25000" dirty="0" smtClean="0"/>
              <a:t> </a:t>
            </a:r>
            <a:r>
              <a:rPr lang="ar-SA" sz="3800" b="1" baseline="-25000" dirty="0"/>
              <a:t>تهاجر وتنجذب إلى القطب الموجب </a:t>
            </a:r>
            <a:r>
              <a:rPr lang="ar-SA" sz="3800" b="1" baseline="-25000" dirty="0" smtClean="0"/>
              <a:t>(</a:t>
            </a:r>
            <a:r>
              <a:rPr lang="en-US" sz="3800" baseline="-25000" dirty="0" smtClean="0"/>
              <a:t>anode</a:t>
            </a:r>
            <a:r>
              <a:rPr lang="ar-SA" sz="3800" b="1" baseline="-25000" dirty="0" smtClean="0"/>
              <a:t>) </a:t>
            </a:r>
            <a:endParaRPr lang="ar-DZ" sz="3800" b="1" baseline="-250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ar-SA" sz="3800" b="1" baseline="-25000" dirty="0" err="1" smtClean="0"/>
              <a:t>الجزيئ</a:t>
            </a:r>
            <a:r>
              <a:rPr lang="ar-DZ" sz="3800" b="1" baseline="-25000" dirty="0" smtClean="0"/>
              <a:t>ة</a:t>
            </a:r>
            <a:r>
              <a:rPr lang="ar-SA" sz="3800" b="1" baseline="-25000" dirty="0" smtClean="0"/>
              <a:t> </a:t>
            </a:r>
            <a:r>
              <a:rPr lang="ar-SA" sz="3800" b="1" baseline="-25000" dirty="0"/>
              <a:t>ذات الشحنة ال</a:t>
            </a:r>
            <a:r>
              <a:rPr lang="ar-IQ" sz="3800" b="1" baseline="-25000" dirty="0"/>
              <a:t>موجبة </a:t>
            </a:r>
            <a:r>
              <a:rPr lang="en-US" sz="3800" baseline="-25000" dirty="0" err="1" smtClean="0"/>
              <a:t>cation</a:t>
            </a:r>
            <a:r>
              <a:rPr lang="ar-DZ" sz="3800" b="1" dirty="0" smtClean="0"/>
              <a:t> </a:t>
            </a:r>
            <a:r>
              <a:rPr lang="ar-SA" sz="3800" b="1" baseline="-25000" dirty="0" smtClean="0"/>
              <a:t>تهاجر </a:t>
            </a:r>
            <a:r>
              <a:rPr lang="ar-SA" sz="3800" b="1" baseline="-25000" dirty="0"/>
              <a:t>وتنجذب نحو القطب السالب </a:t>
            </a:r>
            <a:r>
              <a:rPr lang="ar-SA" sz="3800" b="1" baseline="-25000" dirty="0" smtClean="0"/>
              <a:t>(</a:t>
            </a:r>
            <a:r>
              <a:rPr lang="en-US" sz="3800" baseline="-25000" dirty="0" smtClean="0"/>
              <a:t>cathode</a:t>
            </a:r>
            <a:r>
              <a:rPr lang="ar-SA" sz="3800" b="1" baseline="-25000" dirty="0" smtClean="0"/>
              <a:t>)</a:t>
            </a:r>
            <a:endParaRPr lang="ar-SA" sz="3800" dirty="0"/>
          </a:p>
        </p:txBody>
      </p:sp>
    </p:spTree>
    <p:extLst>
      <p:ext uri="{BB962C8B-B14F-4D97-AF65-F5344CB8AC3E}">
        <p14:creationId xmlns:p14="http://schemas.microsoft.com/office/powerpoint/2010/main" val="293148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-18504"/>
            <a:ext cx="8136904" cy="908720"/>
          </a:xfrm>
        </p:spPr>
        <p:txBody>
          <a:bodyPr>
            <a:normAutofit/>
          </a:bodyPr>
          <a:lstStyle/>
          <a:p>
            <a:r>
              <a:rPr lang="ar-DZ" b="1" dirty="0">
                <a:solidFill>
                  <a:srgbClr val="FF0000"/>
                </a:solidFill>
              </a:rPr>
              <a:t>مبدأ الهجرة الكهربائية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ar-SA" sz="3800" b="1" baseline="-25000" dirty="0"/>
              <a:t>يتم </a:t>
            </a:r>
            <a:r>
              <a:rPr lang="ar-SA" sz="3800" b="1" baseline="-25000" dirty="0" smtClean="0"/>
              <a:t>الترحيل</a:t>
            </a:r>
            <a:r>
              <a:rPr lang="ar-DZ" sz="3800" b="1" baseline="-25000" dirty="0" smtClean="0"/>
              <a:t> الكهربائي للجزيئات المشحونة خلال تطبيق تيار كهربائي</a:t>
            </a:r>
            <a:r>
              <a:rPr lang="ar-SA" sz="3800" b="1" baseline="-25000" dirty="0" smtClean="0"/>
              <a:t> </a:t>
            </a:r>
            <a:r>
              <a:rPr lang="ar-SA" sz="3800" b="1" baseline="-25000" dirty="0"/>
              <a:t>في هلام يتكون من ثقوب مجهرية دقيقة </a:t>
            </a:r>
            <a:r>
              <a:rPr lang="en-US" sz="3800" b="1" baseline="-25000" dirty="0"/>
              <a:t>microscopic pores</a:t>
            </a:r>
            <a:r>
              <a:rPr lang="ar-SA" sz="3800" b="1" baseline="-25000" dirty="0"/>
              <a:t> </a:t>
            </a:r>
            <a:r>
              <a:rPr lang="ar-SA" sz="3800" b="1" baseline="-25000" dirty="0" smtClean="0"/>
              <a:t>ويقوم </a:t>
            </a:r>
            <a:r>
              <a:rPr lang="ar-SA" sz="3800" b="1" baseline="-25000" dirty="0"/>
              <a:t>هذا الهلام بإعاقة حركة الجزيئات المختلفة من خلال التأثير </a:t>
            </a:r>
            <a:r>
              <a:rPr lang="ar-SA" sz="3800" b="1" baseline="-25000" dirty="0" err="1" smtClean="0"/>
              <a:t>المنخلي</a:t>
            </a:r>
            <a:r>
              <a:rPr lang="ar-DZ" sz="3800" b="1" baseline="-25000" dirty="0" smtClean="0"/>
              <a:t> (</a:t>
            </a:r>
            <a:r>
              <a:rPr lang="ar-DZ" sz="3800" b="1" baseline="-25000" dirty="0" err="1" smtClean="0"/>
              <a:t>الغربالي</a:t>
            </a:r>
            <a:r>
              <a:rPr lang="ar-DZ" sz="3800" b="1" baseline="-25000" dirty="0" smtClean="0"/>
              <a:t>)</a:t>
            </a:r>
            <a:r>
              <a:rPr lang="ar-SA" sz="3800" b="1" baseline="-25000" dirty="0" smtClean="0"/>
              <a:t> </a:t>
            </a:r>
            <a:r>
              <a:rPr lang="en-US" sz="3800" b="1" baseline="-25000" dirty="0"/>
              <a:t>sieving effect</a:t>
            </a:r>
            <a:r>
              <a:rPr lang="ar-SA" sz="3800" b="1" baseline="-25000" dirty="0"/>
              <a:t> لثقوبه </a:t>
            </a:r>
            <a:r>
              <a:rPr lang="ar-SA" sz="3800" b="1" baseline="-25000" dirty="0" smtClean="0"/>
              <a:t>الدقيقة</a:t>
            </a:r>
            <a:r>
              <a:rPr lang="ar-DZ" sz="3800" b="1" baseline="-25000" dirty="0" smtClean="0"/>
              <a:t>،</a:t>
            </a:r>
            <a:r>
              <a:rPr lang="ar-SA" sz="3800" b="1" baseline="-25000" dirty="0" smtClean="0"/>
              <a:t> </a:t>
            </a:r>
            <a:r>
              <a:rPr lang="ar-SA" sz="3800" b="1" baseline="-25000" dirty="0"/>
              <a:t>حيث إن الجزيئات الصغيرة أو المدمجة تهاجر بشكل أسرع خلال الهلام من الجزيئات الأكبر أو غير </a:t>
            </a:r>
            <a:r>
              <a:rPr lang="ar-SA" sz="3800" b="1" baseline="-25000" dirty="0" smtClean="0"/>
              <a:t>المتناظرة</a:t>
            </a:r>
            <a:r>
              <a:rPr lang="ar-DZ" sz="3800" b="1" baseline="-25000" dirty="0" smtClean="0"/>
              <a:t>،</a:t>
            </a:r>
            <a:r>
              <a:rPr lang="ar-SA" sz="3800" b="1" baseline="-25000" dirty="0" smtClean="0"/>
              <a:t> </a:t>
            </a:r>
            <a:r>
              <a:rPr lang="ar-SA" sz="3800" b="1" baseline="-25000" dirty="0"/>
              <a:t>والتي تواجه مقاومة احتكاكية </a:t>
            </a:r>
            <a:r>
              <a:rPr lang="en-US" sz="3800" b="1" baseline="-25000" dirty="0"/>
              <a:t>frictional resistance</a:t>
            </a:r>
            <a:r>
              <a:rPr lang="ar-SA" sz="3800" b="1" baseline="-25000" dirty="0"/>
              <a:t> أثناء حركتها في شبكة الهلام الدقيقة </a:t>
            </a:r>
            <a:r>
              <a:rPr lang="en-US" sz="3800" b="1" baseline="-25000" dirty="0"/>
              <a:t>gel </a:t>
            </a:r>
            <a:r>
              <a:rPr lang="en-US" sz="3800" b="1" baseline="-25000" dirty="0" smtClean="0"/>
              <a:t>meshwork</a:t>
            </a:r>
            <a:r>
              <a:rPr lang="ar-SA" sz="3800" b="1" baseline="-25000" dirty="0" smtClean="0"/>
              <a:t>.</a:t>
            </a:r>
            <a:endParaRPr lang="ar-DZ" sz="3800" b="1" baseline="-250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ar-SA" sz="3800" b="1" baseline="-25000" dirty="0" smtClean="0"/>
              <a:t>يمكن </a:t>
            </a:r>
            <a:r>
              <a:rPr lang="ar-SA" sz="3800" b="1" baseline="-25000" dirty="0"/>
              <a:t>معرفة حجم هذه الجزيئات المفصولة على الهلام من خلال مقارنته</a:t>
            </a:r>
            <a:r>
              <a:rPr lang="ar-IQ" sz="3800" b="1" baseline="-25000" dirty="0"/>
              <a:t>ا</a:t>
            </a:r>
            <a:r>
              <a:rPr lang="ar-SA" sz="3800" b="1" baseline="-25000" dirty="0"/>
              <a:t> </a:t>
            </a:r>
            <a:r>
              <a:rPr lang="ar-SA" sz="3800" b="1" baseline="-25000" dirty="0" err="1"/>
              <a:t>بواسمات</a:t>
            </a:r>
            <a:r>
              <a:rPr lang="ar-SA" sz="3800" b="1" baseline="-25000" dirty="0"/>
              <a:t> جزيئية قياسية </a:t>
            </a:r>
            <a:r>
              <a:rPr lang="en-US" sz="3800" b="1" baseline="-25000" dirty="0"/>
              <a:t>standard molecular markers</a:t>
            </a:r>
            <a:r>
              <a:rPr lang="ar-SA" sz="3800" b="1" baseline="-25000" dirty="0"/>
              <a:t> والتي ترحل بموازاة العينة الغير معروفة خلال الترحيل الكهربائي في الهلام.</a:t>
            </a:r>
            <a:endParaRPr lang="en-US" sz="3800" b="1" baseline="-25000" dirty="0"/>
          </a:p>
        </p:txBody>
      </p:sp>
    </p:spTree>
    <p:extLst>
      <p:ext uri="{BB962C8B-B14F-4D97-AF65-F5344CB8AC3E}">
        <p14:creationId xmlns:p14="http://schemas.microsoft.com/office/powerpoint/2010/main" val="150271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Autofit/>
          </a:bodyPr>
          <a:lstStyle/>
          <a:p>
            <a:r>
              <a:rPr lang="ar-IQ" sz="3600" b="1" dirty="0">
                <a:solidFill>
                  <a:srgbClr val="FF0000"/>
                </a:solidFill>
              </a:rPr>
              <a:t>العوامل التي تتحكم بحركة جزيئات الـ </a:t>
            </a:r>
            <a:r>
              <a:rPr lang="en-US" sz="3600" b="1" dirty="0">
                <a:solidFill>
                  <a:srgbClr val="FF0000"/>
                </a:solidFill>
              </a:rPr>
              <a:t>DNA</a:t>
            </a:r>
            <a:r>
              <a:rPr lang="ar-IQ" sz="3600" b="1" dirty="0">
                <a:solidFill>
                  <a:srgbClr val="FF0000"/>
                </a:solidFill>
              </a:rPr>
              <a:t> في الهلام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722286"/>
            <a:ext cx="9144000" cy="6048672"/>
          </a:xfrm>
        </p:spPr>
        <p:txBody>
          <a:bodyPr>
            <a:normAutofit/>
          </a:bodyPr>
          <a:lstStyle/>
          <a:p>
            <a:pPr lvl="0" algn="just">
              <a:lnSpc>
                <a:spcPct val="120000"/>
              </a:lnSpc>
            </a:pPr>
            <a:r>
              <a:rPr lang="ar-IQ" sz="3800" b="1" baseline="-25000" dirty="0"/>
              <a:t>الشحنة </a:t>
            </a:r>
            <a:r>
              <a:rPr lang="en-US" sz="3800" b="1" baseline="-25000" dirty="0"/>
              <a:t>charge</a:t>
            </a:r>
            <a:r>
              <a:rPr lang="ar-IQ" sz="3800" b="1" baseline="-25000" dirty="0"/>
              <a:t> (فيما إذا لو كانت سالبة أو موجبة)</a:t>
            </a:r>
            <a:endParaRPr lang="en-US" sz="3800" b="1" baseline="-25000" dirty="0"/>
          </a:p>
          <a:p>
            <a:pPr lvl="0" algn="just">
              <a:lnSpc>
                <a:spcPct val="120000"/>
              </a:lnSpc>
            </a:pPr>
            <a:r>
              <a:rPr lang="ar-IQ" sz="3800" b="1" baseline="-25000" dirty="0"/>
              <a:t>حجمها أو وزنها الجزيئي </a:t>
            </a:r>
            <a:r>
              <a:rPr lang="en-US" sz="3800" b="1" baseline="-25000" dirty="0"/>
              <a:t>formula weight</a:t>
            </a:r>
            <a:r>
              <a:rPr lang="ar-IQ" sz="3800" b="1" baseline="-25000" dirty="0"/>
              <a:t> (فالجزيئات الصغيرة تتحرك خلال الهلام بصورة أسرع من الجزيئات الكبيرة)</a:t>
            </a:r>
            <a:endParaRPr lang="en-US" sz="3800" b="1" baseline="-25000" dirty="0"/>
          </a:p>
          <a:p>
            <a:pPr lvl="0" algn="just">
              <a:lnSpc>
                <a:spcPct val="120000"/>
              </a:lnSpc>
            </a:pPr>
            <a:r>
              <a:rPr lang="ar-SA" sz="3800" b="1" baseline="-25000" dirty="0"/>
              <a:t>حجم الثقوب </a:t>
            </a:r>
            <a:r>
              <a:rPr lang="en-US" sz="3800" b="1" baseline="-25000" dirty="0"/>
              <a:t>pore size</a:t>
            </a:r>
            <a:r>
              <a:rPr lang="ar-IQ" sz="3800" b="1" baseline="-25000" dirty="0"/>
              <a:t> (كلما كان حجم الثقوب صغيرا كلما كان ذلك ملائما لفصل الجزيئات الصغيرة والعكس بالعكس)</a:t>
            </a:r>
            <a:endParaRPr lang="en-US" sz="3800" b="1" baseline="-25000" dirty="0"/>
          </a:p>
          <a:p>
            <a:pPr lvl="0" algn="just">
              <a:lnSpc>
                <a:spcPct val="120000"/>
              </a:lnSpc>
            </a:pPr>
            <a:r>
              <a:rPr lang="ar-IQ" sz="3800" b="1" baseline="-25000" dirty="0"/>
              <a:t>قوة التيار الكهربائي </a:t>
            </a:r>
            <a:r>
              <a:rPr lang="en-US" sz="3800" b="1" baseline="-25000" dirty="0"/>
              <a:t>the strength of the electrical field</a:t>
            </a:r>
            <a:r>
              <a:rPr lang="ar-IQ" sz="3800" b="1" baseline="-25000" dirty="0"/>
              <a:t> </a:t>
            </a:r>
            <a:endParaRPr lang="ar-DZ" sz="3800" b="1" baseline="-25000" dirty="0" smtClean="0"/>
          </a:p>
          <a:p>
            <a:pPr marL="0" lvl="0" indent="0" algn="just">
              <a:lnSpc>
                <a:spcPct val="120000"/>
              </a:lnSpc>
              <a:buNone/>
            </a:pPr>
            <a:r>
              <a:rPr lang="ar-IQ" sz="3800" b="1" baseline="-25000" dirty="0" smtClean="0"/>
              <a:t>يستخدم </a:t>
            </a:r>
            <a:r>
              <a:rPr lang="ar-IQ" sz="3800" b="1" baseline="-25000" dirty="0"/>
              <a:t>التيار الكهربائي العالي للفصل السريع للجزيئات الصغيرة بشكل عام ولكن على أن لا يكون عالي جدا لأن هذا يؤدي إلى تحطم الجزيئات عند تعرضها إليه. أما التيار </a:t>
            </a:r>
            <a:r>
              <a:rPr lang="ar-DZ" sz="3800" b="1" baseline="-25000" dirty="0"/>
              <a:t>الضعيف </a:t>
            </a:r>
            <a:r>
              <a:rPr lang="ar-IQ" sz="3800" b="1" baseline="-25000" dirty="0"/>
              <a:t>فيستخدم عادة لفصل الجزيئات الكبيرة التي تتشوه عند الارتفاع البسيط لقوة التيار</a:t>
            </a:r>
            <a:r>
              <a:rPr lang="ar-DZ" sz="3800" b="1" baseline="-25000" dirty="0"/>
              <a:t>،</a:t>
            </a:r>
            <a:r>
              <a:rPr lang="ar-IQ" sz="3800" b="1" baseline="-25000" dirty="0"/>
              <a:t> ولكن على أن لا يكون التيار </a:t>
            </a:r>
            <a:r>
              <a:rPr lang="ar-DZ" sz="3800" b="1" baseline="-25000" dirty="0"/>
              <a:t>ضعيفا </a:t>
            </a:r>
            <a:r>
              <a:rPr lang="ar-IQ" sz="3800" b="1" baseline="-25000" dirty="0"/>
              <a:t>جدا لأنه كلما كان التيار </a:t>
            </a:r>
            <a:r>
              <a:rPr lang="ar-DZ" sz="3800" b="1" baseline="-25000" dirty="0"/>
              <a:t>ضعيف </a:t>
            </a:r>
            <a:r>
              <a:rPr lang="ar-IQ" sz="3800" b="1" baseline="-25000" dirty="0"/>
              <a:t>كان وقت الترحيل كبيرا</a:t>
            </a:r>
            <a:r>
              <a:rPr lang="ar-DZ" sz="3800" b="1" baseline="-25000" dirty="0"/>
              <a:t>،</a:t>
            </a:r>
            <a:r>
              <a:rPr lang="ar-IQ" sz="3800" b="1" baseline="-25000" dirty="0"/>
              <a:t> وكلما ازداد وقت الترحيل ازدادت نسبة تعرض حزم الجزيئات المرحلة إلى حالة الانتشار </a:t>
            </a:r>
            <a:r>
              <a:rPr lang="ar-IQ" sz="3800" b="1" baseline="-25000" dirty="0" smtClean="0"/>
              <a:t>والذي </a:t>
            </a:r>
            <a:r>
              <a:rPr lang="ar-IQ" sz="3800" b="1" baseline="-25000" dirty="0"/>
              <a:t>هو غير مرغوب أثناء عملية الترحيل في </a:t>
            </a:r>
            <a:r>
              <a:rPr lang="ar-IQ" sz="3800" b="1" baseline="-25000" dirty="0" smtClean="0"/>
              <a:t>الهلام</a:t>
            </a:r>
            <a:endParaRPr lang="en-US" sz="3800" b="1" baseline="-25000" dirty="0"/>
          </a:p>
        </p:txBody>
      </p:sp>
    </p:spTree>
    <p:extLst>
      <p:ext uri="{BB962C8B-B14F-4D97-AF65-F5344CB8AC3E}">
        <p14:creationId xmlns:p14="http://schemas.microsoft.com/office/powerpoint/2010/main" val="393242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ar-DZ" sz="3600" b="1" dirty="0" smtClean="0">
                <a:solidFill>
                  <a:srgbClr val="FF0000"/>
                </a:solidFill>
              </a:rPr>
              <a:t>الهجرة </a:t>
            </a:r>
            <a:r>
              <a:rPr lang="ar-SA" sz="3600" b="1" dirty="0" smtClean="0">
                <a:solidFill>
                  <a:srgbClr val="FF0000"/>
                </a:solidFill>
              </a:rPr>
              <a:t>الكهربائي</a:t>
            </a:r>
            <a:r>
              <a:rPr lang="ar-DZ" sz="3600" b="1" dirty="0" smtClean="0">
                <a:solidFill>
                  <a:srgbClr val="FF0000"/>
                </a:solidFill>
              </a:rPr>
              <a:t>ة</a:t>
            </a: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r>
              <a:rPr lang="ar-IQ" sz="3600" b="1" dirty="0">
                <a:solidFill>
                  <a:srgbClr val="FF0000"/>
                </a:solidFill>
              </a:rPr>
              <a:t>في </a:t>
            </a:r>
            <a:r>
              <a:rPr lang="ar-SA" sz="3600" b="1" dirty="0">
                <a:solidFill>
                  <a:srgbClr val="FF0000"/>
                </a:solidFill>
              </a:rPr>
              <a:t>هلام</a:t>
            </a:r>
            <a:r>
              <a:rPr lang="ar-IQ" sz="3600" b="1" dirty="0">
                <a:solidFill>
                  <a:srgbClr val="FF0000"/>
                </a:solidFill>
              </a:rPr>
              <a:t> </a:t>
            </a:r>
            <a:r>
              <a:rPr lang="ar-IQ" sz="3600" b="1" dirty="0" err="1">
                <a:solidFill>
                  <a:srgbClr val="FF0000"/>
                </a:solidFill>
              </a:rPr>
              <a:t>الأكاروز</a:t>
            </a:r>
            <a:r>
              <a:rPr lang="ar-DZ" sz="3600" b="1" dirty="0">
                <a:solidFill>
                  <a:srgbClr val="FF0000"/>
                </a:solidFill>
              </a:rPr>
              <a:t/>
            </a:r>
            <a:br>
              <a:rPr lang="ar-DZ" sz="3600" b="1" dirty="0">
                <a:solidFill>
                  <a:srgbClr val="FF0000"/>
                </a:solidFill>
              </a:rPr>
            </a:br>
            <a:r>
              <a:rPr lang="ar-IQ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Agarose</a:t>
            </a:r>
            <a:r>
              <a:rPr lang="en-US" sz="3600" b="1" dirty="0">
                <a:solidFill>
                  <a:srgbClr val="FF0000"/>
                </a:solidFill>
              </a:rPr>
              <a:t> gel electrophoresis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lnSpcReduction="10000"/>
          </a:bodyPr>
          <a:lstStyle/>
          <a:p>
            <a:r>
              <a:rPr lang="ar-IQ" b="1" dirty="0">
                <a:solidFill>
                  <a:srgbClr val="FF0000"/>
                </a:solidFill>
              </a:rPr>
              <a:t>تحضير وترحيل هلام </a:t>
            </a:r>
            <a:r>
              <a:rPr lang="ar-IQ" b="1" dirty="0" err="1">
                <a:solidFill>
                  <a:srgbClr val="FF0000"/>
                </a:solidFill>
              </a:rPr>
              <a:t>الأكاروز</a:t>
            </a:r>
            <a:r>
              <a:rPr lang="ar-IQ" b="1" dirty="0">
                <a:solidFill>
                  <a:srgbClr val="FF0000"/>
                </a:solidFill>
              </a:rPr>
              <a:t> المثالي</a:t>
            </a:r>
            <a:endParaRPr lang="en-US" dirty="0">
              <a:solidFill>
                <a:srgbClr val="FF0000"/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ar-IQ" sz="3800" b="1" baseline="-25000" dirty="0"/>
              <a:t>غرفة ترحيل كهربائي </a:t>
            </a:r>
            <a:r>
              <a:rPr lang="en-US" sz="3800" b="1" baseline="-25000" dirty="0"/>
              <a:t>electrophoresis chamber</a:t>
            </a:r>
          </a:p>
          <a:p>
            <a:pPr algn="just">
              <a:lnSpc>
                <a:spcPct val="150000"/>
              </a:lnSpc>
            </a:pPr>
            <a:r>
              <a:rPr lang="ar-IQ" sz="3800" b="1" baseline="-25000" dirty="0"/>
              <a:t>وعاء صب الهلام </a:t>
            </a:r>
            <a:r>
              <a:rPr lang="en-US" sz="3800" b="1" baseline="-25000" dirty="0"/>
              <a:t>gel casting </a:t>
            </a:r>
            <a:r>
              <a:rPr lang="en-US" sz="3800" b="1" baseline="-25000" dirty="0" smtClean="0"/>
              <a:t>tray</a:t>
            </a:r>
            <a:r>
              <a:rPr lang="ar-DZ" sz="3800" b="1" baseline="-25000" dirty="0" smtClean="0"/>
              <a:t>،</a:t>
            </a:r>
            <a:r>
              <a:rPr lang="ar-IQ" sz="3800" b="1" baseline="-25000" dirty="0" smtClean="0"/>
              <a:t> </a:t>
            </a:r>
            <a:r>
              <a:rPr lang="ar-IQ" sz="3800" b="1" baseline="-25000" dirty="0"/>
              <a:t>والذي يتوفر بحجوم </a:t>
            </a:r>
            <a:r>
              <a:rPr lang="ar-IQ" sz="3800" b="1" baseline="-25000" dirty="0" smtClean="0"/>
              <a:t>متعددة</a:t>
            </a:r>
            <a:r>
              <a:rPr lang="ar-DZ" sz="3800" b="1" baseline="-25000" dirty="0" smtClean="0"/>
              <a:t>،</a:t>
            </a:r>
            <a:r>
              <a:rPr lang="ar-IQ" sz="3800" b="1" baseline="-25000" dirty="0" smtClean="0"/>
              <a:t> </a:t>
            </a:r>
            <a:r>
              <a:rPr lang="ar-IQ" sz="3800" b="1" baseline="-25000" dirty="0"/>
              <a:t>ويتألف من بلاستك نفاذ للأشعة فوق البنفسجية </a:t>
            </a:r>
            <a:r>
              <a:rPr lang="en-US" sz="3800" b="1" baseline="-25000" dirty="0"/>
              <a:t>UV</a:t>
            </a:r>
            <a:r>
              <a:rPr lang="ar-IQ" sz="3800" b="1" baseline="-25000" dirty="0"/>
              <a:t>.</a:t>
            </a:r>
            <a:endParaRPr lang="ar-DZ" sz="3800" b="1" baseline="-25000" dirty="0"/>
          </a:p>
          <a:p>
            <a:pPr lvl="0" algn="just">
              <a:lnSpc>
                <a:spcPct val="150000"/>
              </a:lnSpc>
            </a:pPr>
            <a:r>
              <a:rPr lang="ar-IQ" sz="3800" b="1" baseline="-25000" dirty="0"/>
              <a:t>المشط </a:t>
            </a:r>
            <a:r>
              <a:rPr lang="en-US" sz="3800" b="1" baseline="-25000" dirty="0" smtClean="0"/>
              <a:t>comb</a:t>
            </a:r>
            <a:r>
              <a:rPr lang="ar-DZ" sz="3800" b="1" baseline="-25000" dirty="0" smtClean="0"/>
              <a:t>،</a:t>
            </a:r>
            <a:r>
              <a:rPr lang="ar-IQ" sz="3800" b="1" baseline="-25000" dirty="0" smtClean="0"/>
              <a:t> </a:t>
            </a:r>
            <a:r>
              <a:rPr lang="ar-IQ" sz="3800" b="1" baseline="-25000" dirty="0"/>
              <a:t>والتي يتصلب هلام </a:t>
            </a:r>
            <a:r>
              <a:rPr lang="ar-IQ" sz="3800" b="1" baseline="-25000" dirty="0" err="1"/>
              <a:t>الأكاروز</a:t>
            </a:r>
            <a:r>
              <a:rPr lang="ar-IQ" sz="3800" b="1" baseline="-25000" dirty="0"/>
              <a:t> </a:t>
            </a:r>
            <a:r>
              <a:rPr lang="ar-IQ" sz="3800" b="1" baseline="-25000" dirty="0" smtClean="0"/>
              <a:t>حوله</a:t>
            </a:r>
            <a:r>
              <a:rPr lang="ar-DZ" sz="3800" b="1" baseline="-25000" dirty="0" smtClean="0"/>
              <a:t>،</a:t>
            </a:r>
            <a:r>
              <a:rPr lang="ar-IQ" sz="3800" b="1" baseline="-25000" dirty="0" smtClean="0"/>
              <a:t> </a:t>
            </a:r>
            <a:r>
              <a:rPr lang="ar-IQ" sz="3800" b="1" baseline="-25000" dirty="0"/>
              <a:t>والذي عند رفعه يتكون ما يعرف بالحفر </a:t>
            </a:r>
            <a:r>
              <a:rPr lang="en-US" sz="3800" b="1" baseline="-25000" dirty="0" smtClean="0"/>
              <a:t>wells</a:t>
            </a:r>
            <a:r>
              <a:rPr lang="ar-DZ" sz="3800" b="1" baseline="-25000" dirty="0" smtClean="0"/>
              <a:t>،</a:t>
            </a:r>
            <a:r>
              <a:rPr lang="ar-IQ" sz="3800" b="1" baseline="-25000" dirty="0" smtClean="0"/>
              <a:t> </a:t>
            </a:r>
            <a:r>
              <a:rPr lang="ar-IQ" sz="3800" b="1" baseline="-25000" dirty="0"/>
              <a:t>والتي تمثل - أي الحفر- الأماكن التي توضع بها عينات الـ </a:t>
            </a:r>
            <a:r>
              <a:rPr lang="en-US" sz="3800" b="1" baseline="-25000" dirty="0"/>
              <a:t>DNA</a:t>
            </a:r>
            <a:r>
              <a:rPr lang="ar-IQ" sz="3800" b="1" baseline="-25000" dirty="0"/>
              <a:t> المراد ترحيلها كهربائيا ً</a:t>
            </a:r>
            <a:r>
              <a:rPr lang="ar-IQ" sz="3800" b="1" baseline="-25000" dirty="0" smtClean="0"/>
              <a:t>.</a:t>
            </a:r>
            <a:endParaRPr lang="ar-DZ" sz="3800" b="1" baseline="-25000" dirty="0" smtClean="0"/>
          </a:p>
          <a:p>
            <a:pPr lvl="0" algn="just">
              <a:lnSpc>
                <a:spcPct val="150000"/>
              </a:lnSpc>
            </a:pPr>
            <a:r>
              <a:rPr lang="ar-IQ" sz="3600" b="1" baseline="-25000" dirty="0" err="1"/>
              <a:t>داريء</a:t>
            </a:r>
            <a:r>
              <a:rPr lang="ar-DZ" sz="3600" b="1" baseline="-25000" dirty="0"/>
              <a:t> (منظم </a:t>
            </a:r>
            <a:r>
              <a:rPr lang="en-GB" sz="3600" b="1" baseline="-25000" dirty="0"/>
              <a:t>tampon</a:t>
            </a:r>
            <a:r>
              <a:rPr lang="ar-DZ" sz="3600" b="1" baseline="-25000" dirty="0"/>
              <a:t>)</a:t>
            </a:r>
            <a:r>
              <a:rPr lang="ar-IQ" sz="3600" b="1" baseline="-25000" dirty="0"/>
              <a:t> الترحيل الكهربائي </a:t>
            </a:r>
            <a:r>
              <a:rPr lang="en-US" sz="3600" b="1" baseline="-25000" dirty="0"/>
              <a:t>electrophoresis buffer</a:t>
            </a:r>
            <a:endParaRPr lang="ar-DZ" sz="3600" b="1" baseline="-250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ar-IQ" sz="3600" b="1" baseline="-25000" dirty="0"/>
              <a:t>وهو الذي يضطلع بنقل التيار الكهربائي بين لقطب الموجب والقطب السالب لوحدة الترحيل الكهربائي</a:t>
            </a:r>
            <a:r>
              <a:rPr lang="ar-DZ" sz="3600" b="1" baseline="-25000" dirty="0"/>
              <a:t>،</a:t>
            </a:r>
            <a:r>
              <a:rPr lang="ar-IQ" sz="3600" b="1" baseline="-25000" dirty="0"/>
              <a:t> ولولا وجود </a:t>
            </a:r>
            <a:r>
              <a:rPr lang="ar-IQ" sz="3600" b="1" baseline="-25000" dirty="0" err="1"/>
              <a:t>الداريء</a:t>
            </a:r>
            <a:r>
              <a:rPr lang="ar-IQ" sz="3600" b="1" baseline="-25000" dirty="0"/>
              <a:t> لما انتقل التيار ولما اكتملت الدائر الكهربائية. </a:t>
            </a:r>
            <a:endParaRPr lang="fr-FR" sz="3600" b="1" baseline="-25000" dirty="0"/>
          </a:p>
          <a:p>
            <a:pPr lvl="0" algn="just">
              <a:lnSpc>
                <a:spcPct val="150000"/>
              </a:lnSpc>
            </a:pPr>
            <a:endParaRPr lang="en-US" sz="3800" b="1" baseline="-25000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5096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ar-IQ" sz="3700" b="1" baseline="-25000" dirty="0" err="1"/>
              <a:t>داريء</a:t>
            </a:r>
            <a:r>
              <a:rPr lang="ar-IQ" sz="3700" b="1" baseline="-25000" dirty="0"/>
              <a:t> التحميل </a:t>
            </a:r>
            <a:r>
              <a:rPr lang="en-US" sz="3700" b="1" baseline="-25000" dirty="0"/>
              <a:t>loading </a:t>
            </a:r>
            <a:r>
              <a:rPr lang="en-US" sz="3700" b="1" baseline="-25000" dirty="0" smtClean="0"/>
              <a:t>buffer</a:t>
            </a:r>
            <a:r>
              <a:rPr lang="ar-DZ" sz="3700" b="1" baseline="-25000" dirty="0" smtClean="0"/>
              <a:t> </a:t>
            </a:r>
            <a:r>
              <a:rPr lang="ar-IQ" sz="3700" b="1" baseline="-25000" dirty="0" smtClean="0"/>
              <a:t>والذي </a:t>
            </a:r>
            <a:r>
              <a:rPr lang="ar-IQ" sz="3700" b="1" baseline="-25000" dirty="0"/>
              <a:t>يتألف من مكون أساسي كثيف (كال</a:t>
            </a:r>
            <a:r>
              <a:rPr lang="ar-DZ" sz="3700" b="1" baseline="-25000" dirty="0"/>
              <a:t>ج</a:t>
            </a:r>
            <a:r>
              <a:rPr lang="ar-IQ" sz="3700" b="1" baseline="-25000" dirty="0" err="1"/>
              <a:t>ليسرول</a:t>
            </a:r>
            <a:r>
              <a:rPr lang="ar-IQ" sz="3700" b="1" baseline="-25000" dirty="0"/>
              <a:t> </a:t>
            </a:r>
            <a:r>
              <a:rPr lang="en-US" sz="3700" b="1" baseline="-25000" dirty="0"/>
              <a:t>glycerol</a:t>
            </a:r>
            <a:r>
              <a:rPr lang="ar-IQ" sz="3700" b="1" baseline="-25000" dirty="0"/>
              <a:t>) لكي يسمح للعينة بأن "تسقط" بالحفرة المراد ترحيلها منها</a:t>
            </a:r>
            <a:r>
              <a:rPr lang="ar-IQ" sz="3700" b="1" baseline="-25000" dirty="0" smtClean="0"/>
              <a:t>.</a:t>
            </a:r>
            <a:r>
              <a:rPr lang="ar-DZ" sz="3700" b="1" baseline="-25000" dirty="0" smtClean="0"/>
              <a:t> </a:t>
            </a:r>
            <a:r>
              <a:rPr lang="ar-IQ" sz="3700" b="1" baseline="-25000" dirty="0"/>
              <a:t>(ففي حالة ترحيل الـ </a:t>
            </a:r>
            <a:r>
              <a:rPr lang="en-US" sz="3700" baseline="-25000" dirty="0"/>
              <a:t>DNA</a:t>
            </a:r>
            <a:r>
              <a:rPr lang="ar-IQ" sz="3700" b="1" baseline="-25000" dirty="0"/>
              <a:t>) وبسبب الكثافة النوعية العالية </a:t>
            </a:r>
            <a:r>
              <a:rPr lang="ar-IQ" sz="3700" b="1" baseline="-25000" dirty="0" err="1" smtClean="0"/>
              <a:t>للكليسرول</a:t>
            </a:r>
            <a:r>
              <a:rPr lang="ar-DZ" sz="3700" b="1" baseline="-25000" dirty="0" smtClean="0"/>
              <a:t>،</a:t>
            </a:r>
            <a:r>
              <a:rPr lang="ar-IQ" sz="3700" b="1" baseline="-25000" dirty="0" smtClean="0"/>
              <a:t> </a:t>
            </a:r>
            <a:r>
              <a:rPr lang="ar-IQ" sz="3700" b="1" baseline="-25000" dirty="0"/>
              <a:t>فانه يحتل الموقع العلوي, أما محلول الـ </a:t>
            </a:r>
            <a:r>
              <a:rPr lang="en-US" sz="3700" baseline="-25000" dirty="0" smtClean="0"/>
              <a:t>DNA</a:t>
            </a:r>
            <a:r>
              <a:rPr lang="ar-DZ" sz="3700" b="1" baseline="-25000" dirty="0" smtClean="0"/>
              <a:t>،</a:t>
            </a:r>
            <a:r>
              <a:rPr lang="ar-IQ" sz="3700" b="1" baseline="-25000" dirty="0" smtClean="0"/>
              <a:t> </a:t>
            </a:r>
            <a:r>
              <a:rPr lang="ar-IQ" sz="3700" b="1" baseline="-25000" dirty="0"/>
              <a:t>فانه يحتل الموقع السفلي, وهذا يعمل بدوره على تثبيت جزيئات الـ </a:t>
            </a:r>
            <a:r>
              <a:rPr lang="en-US" sz="3700" baseline="-25000" dirty="0"/>
              <a:t>DNA</a:t>
            </a:r>
            <a:r>
              <a:rPr lang="ar-IQ" sz="3700" b="1" baseline="-25000" dirty="0"/>
              <a:t> في </a:t>
            </a:r>
            <a:r>
              <a:rPr lang="ar-IQ" sz="3700" b="1" baseline="-25000" dirty="0" smtClean="0"/>
              <a:t>الهلام</a:t>
            </a:r>
            <a:r>
              <a:rPr lang="ar-DZ" sz="3700" b="1" baseline="-25000" dirty="0" smtClean="0"/>
              <a:t>،</a:t>
            </a:r>
            <a:r>
              <a:rPr lang="ar-IQ" sz="3700" b="1" baseline="-25000" dirty="0" smtClean="0"/>
              <a:t> </a:t>
            </a:r>
            <a:r>
              <a:rPr lang="ar-IQ" sz="3700" b="1" baseline="-25000" dirty="0"/>
              <a:t>وفي حالة عدم وجود </a:t>
            </a:r>
            <a:r>
              <a:rPr lang="ar-IQ" sz="3700" b="1" baseline="-25000" dirty="0" err="1"/>
              <a:t>الكليسرول</a:t>
            </a:r>
            <a:r>
              <a:rPr lang="ar-IQ" sz="3700" b="1" baseline="-25000" dirty="0"/>
              <a:t>  </a:t>
            </a:r>
            <a:r>
              <a:rPr lang="ar-IQ" sz="3700" b="1" baseline="-25000" dirty="0" smtClean="0"/>
              <a:t>أو </a:t>
            </a:r>
            <a:r>
              <a:rPr lang="ar-IQ" sz="3700" b="1" baseline="-25000" dirty="0"/>
              <a:t>أية مادة كثيفة أخرى, فان هذا قد يؤدي بدوره إلى عدم تثبيت الـ </a:t>
            </a:r>
            <a:r>
              <a:rPr lang="en-US" sz="3700" baseline="-25000" dirty="0"/>
              <a:t>DNA </a:t>
            </a:r>
            <a:r>
              <a:rPr lang="ar-IQ" sz="3700" b="1" baseline="-25000" dirty="0"/>
              <a:t> في </a:t>
            </a:r>
            <a:r>
              <a:rPr lang="ar-IQ" sz="3700" b="1" baseline="-25000" dirty="0" smtClean="0"/>
              <a:t> </a:t>
            </a:r>
            <a:r>
              <a:rPr lang="ar-IQ" sz="3700" b="1" baseline="-25000" dirty="0"/>
              <a:t>الهلام وبالتالي تحدث فيه حالة الانتشار </a:t>
            </a:r>
            <a:r>
              <a:rPr lang="en-US" sz="3700" baseline="-25000" dirty="0"/>
              <a:t>diffusion</a:t>
            </a:r>
            <a:r>
              <a:rPr lang="ar-IQ" sz="3700" b="1" baseline="-25000" dirty="0"/>
              <a:t> الغير مرغوبة. </a:t>
            </a:r>
            <a:r>
              <a:rPr lang="ar-IQ" sz="3700" b="1" baseline="-25000" dirty="0" smtClean="0"/>
              <a:t>ويتألف </a:t>
            </a:r>
            <a:r>
              <a:rPr lang="ar-IQ" sz="3700" b="1" baseline="-25000" dirty="0" err="1"/>
              <a:t>داريء</a:t>
            </a:r>
            <a:r>
              <a:rPr lang="ar-IQ" sz="3700" b="1" baseline="-25000" dirty="0"/>
              <a:t> </a:t>
            </a:r>
            <a:r>
              <a:rPr lang="ar-DZ" sz="3700" b="1" baseline="-25000" smtClean="0"/>
              <a:t>التحميل </a:t>
            </a:r>
            <a:r>
              <a:rPr lang="ar-IQ" sz="3700" b="1" baseline="-25000" dirty="0" smtClean="0"/>
              <a:t>كذلك </a:t>
            </a:r>
            <a:r>
              <a:rPr lang="ar-IQ" sz="3700" b="1" baseline="-25000" dirty="0"/>
              <a:t>من صبغة أو صبغتين للتعقب </a:t>
            </a:r>
            <a:r>
              <a:rPr lang="en-US" sz="3700" baseline="-25000" dirty="0"/>
              <a:t>tracking dyes</a:t>
            </a:r>
            <a:r>
              <a:rPr lang="ar-IQ" sz="3700" b="1" baseline="-25000" dirty="0"/>
              <a:t> </a:t>
            </a:r>
            <a:r>
              <a:rPr lang="ar-IQ" sz="3700" b="1" baseline="-25000" dirty="0" smtClean="0"/>
              <a:t>( </a:t>
            </a:r>
            <a:r>
              <a:rPr lang="en-US" sz="3700" baseline="-25000" dirty="0" err="1"/>
              <a:t>bromophenol</a:t>
            </a:r>
            <a:r>
              <a:rPr lang="en-US" sz="3700" baseline="-25000" dirty="0"/>
              <a:t> blue</a:t>
            </a:r>
            <a:r>
              <a:rPr lang="ar-IQ" sz="3700" b="1" baseline="-25000" dirty="0"/>
              <a:t> أو </a:t>
            </a:r>
            <a:r>
              <a:rPr lang="en-US" sz="3700" baseline="-25000" dirty="0"/>
              <a:t>xylene </a:t>
            </a:r>
            <a:r>
              <a:rPr lang="en-US" sz="3700" baseline="-25000" dirty="0" err="1"/>
              <a:t>cyanol</a:t>
            </a:r>
            <a:r>
              <a:rPr lang="ar-IQ" sz="3700" b="1" baseline="-25000" dirty="0" smtClean="0"/>
              <a:t>)</a:t>
            </a:r>
            <a:r>
              <a:rPr lang="ar-DZ" sz="3700" b="1" baseline="-25000" dirty="0" smtClean="0"/>
              <a:t>،</a:t>
            </a:r>
            <a:r>
              <a:rPr lang="ar-IQ" sz="3700" b="1" baseline="-25000" dirty="0" smtClean="0"/>
              <a:t> </a:t>
            </a:r>
            <a:r>
              <a:rPr lang="ar-IQ" sz="3700" b="1" baseline="-25000" dirty="0"/>
              <a:t>والتي تهاجر في الهلام مع العينة وتسمح بالمراقبة العينية لمسافة التي قطعتها العينات أثناء ترحيلها كهربائيا ً في الهلام. كما انها تعرف مقدار المسافة المقطوعة من قبل الجزيئات </a:t>
            </a:r>
            <a:r>
              <a:rPr lang="ar-IQ" sz="3700" b="1" baseline="-25000" dirty="0" smtClean="0"/>
              <a:t>المرحّلة</a:t>
            </a:r>
            <a:r>
              <a:rPr lang="ar-DZ" sz="3700" b="1" baseline="-25000" dirty="0" smtClean="0"/>
              <a:t>،</a:t>
            </a:r>
            <a:r>
              <a:rPr lang="ar-IQ" sz="3700" b="1" baseline="-25000" dirty="0" smtClean="0"/>
              <a:t> </a:t>
            </a:r>
            <a:r>
              <a:rPr lang="ar-IQ" sz="3700" b="1" baseline="-25000" dirty="0"/>
              <a:t>وهذا بدوره يسهل لنا معرفة توقيت الانتهاء من الترحيل.</a:t>
            </a:r>
            <a:endParaRPr lang="en-US" sz="3700" b="1" baseline="-25000" dirty="0"/>
          </a:p>
        </p:txBody>
      </p:sp>
    </p:spTree>
    <p:extLst>
      <p:ext uri="{BB962C8B-B14F-4D97-AF65-F5344CB8AC3E}">
        <p14:creationId xmlns:p14="http://schemas.microsoft.com/office/powerpoint/2010/main" val="63466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ar-IQ" sz="3700" b="1" baseline="-25000" dirty="0"/>
              <a:t>صبغة بروميد </a:t>
            </a:r>
            <a:r>
              <a:rPr lang="ar-IQ" sz="3700" b="1" baseline="-25000" dirty="0" err="1"/>
              <a:t>الاثيديوم</a:t>
            </a:r>
            <a:r>
              <a:rPr lang="ar-IQ" sz="3700" b="1" baseline="-25000" dirty="0"/>
              <a:t> </a:t>
            </a:r>
            <a:r>
              <a:rPr lang="en-US" sz="3700" b="1" baseline="-25000" dirty="0" err="1"/>
              <a:t>ethidium</a:t>
            </a:r>
            <a:r>
              <a:rPr lang="en-US" sz="3700" b="1" baseline="-25000" dirty="0"/>
              <a:t> bromide</a:t>
            </a:r>
            <a:r>
              <a:rPr lang="ar-IQ" sz="3700" b="1" baseline="-25000" dirty="0"/>
              <a:t>: يتم معرفة مواقع جزيئات الـ </a:t>
            </a:r>
            <a:r>
              <a:rPr lang="en-US" sz="3700" b="1" baseline="-25000" dirty="0"/>
              <a:t>DNA </a:t>
            </a:r>
            <a:r>
              <a:rPr lang="ar-IQ" sz="3700" b="1" baseline="-25000" dirty="0"/>
              <a:t>من خلال </a:t>
            </a:r>
            <a:r>
              <a:rPr lang="ar-IQ" sz="3700" b="1" baseline="-25000" dirty="0" err="1"/>
              <a:t>التصبيغ</a:t>
            </a:r>
            <a:r>
              <a:rPr lang="ar-IQ" sz="3700" b="1" baseline="-25000" dirty="0"/>
              <a:t>، وهو عادة ما يحصل باستخدام صبغة بروميد </a:t>
            </a:r>
            <a:r>
              <a:rPr lang="ar-IQ" sz="3700" b="1" baseline="-25000" dirty="0" err="1"/>
              <a:t>الاثيديوم</a:t>
            </a:r>
            <a:r>
              <a:rPr lang="ar-IQ" sz="3700" b="1" baseline="-25000" dirty="0"/>
              <a:t>  </a:t>
            </a:r>
            <a:r>
              <a:rPr lang="en-US" sz="3700" b="1" baseline="-25000" dirty="0" err="1"/>
              <a:t>ethidium</a:t>
            </a:r>
            <a:r>
              <a:rPr lang="en-US" sz="3700" b="1" baseline="-25000" dirty="0"/>
              <a:t> bromide</a:t>
            </a:r>
            <a:r>
              <a:rPr lang="ar-IQ" sz="3700" b="1" baseline="-25000" dirty="0"/>
              <a:t> والتي هي عبارة عن جزيئة مسطحة </a:t>
            </a:r>
            <a:r>
              <a:rPr lang="en-US" sz="3700" b="1" baseline="-25000" dirty="0"/>
              <a:t>planar molecule</a:t>
            </a:r>
            <a:r>
              <a:rPr lang="ar-IQ" sz="3700" b="1" baseline="-25000" dirty="0"/>
              <a:t> ترتبط بالـ </a:t>
            </a:r>
            <a:r>
              <a:rPr lang="en-US" sz="3700" b="1" baseline="-25000" dirty="0"/>
              <a:t>DNA</a:t>
            </a:r>
            <a:r>
              <a:rPr lang="ar-IQ" sz="3700" b="1" baseline="-25000" dirty="0"/>
              <a:t> ثنائي الشريط بواسطة التداخل </a:t>
            </a:r>
            <a:r>
              <a:rPr lang="en-US" sz="3700" b="1" baseline="-25000" dirty="0"/>
              <a:t>intercalation</a:t>
            </a:r>
            <a:r>
              <a:rPr lang="ar-SA" sz="3700" b="1" baseline="-25000" dirty="0"/>
              <a:t> بين أزواجه القاعدية. عندما تدخل الصبغة إلى منطقة </a:t>
            </a:r>
            <a:r>
              <a:rPr lang="ar-IQ" sz="3700" b="1" baseline="-25000" dirty="0"/>
              <a:t>الـ </a:t>
            </a:r>
            <a:r>
              <a:rPr lang="en-US" sz="3700" b="1" baseline="-25000" dirty="0"/>
              <a:t>DNA </a:t>
            </a:r>
            <a:r>
              <a:rPr lang="ar-SA" sz="3700" b="1" baseline="-25000" dirty="0"/>
              <a:t>الداخلية الكارهة للماء  </a:t>
            </a:r>
            <a:r>
              <a:rPr lang="en-US" sz="3700" b="1" baseline="-25000" dirty="0"/>
              <a:t>hydrophobic interior</a:t>
            </a:r>
            <a:r>
              <a:rPr lang="ar-IQ" sz="3700" b="1" baseline="-25000" dirty="0"/>
              <a:t>، والتي تتمثل </a:t>
            </a:r>
            <a:r>
              <a:rPr lang="ar-IQ" sz="3700" b="1" baseline="-25000" dirty="0" err="1"/>
              <a:t>بالازواج</a:t>
            </a:r>
            <a:r>
              <a:rPr lang="ar-IQ" sz="3700" b="1" baseline="-25000" dirty="0"/>
              <a:t> القاعدية، فإنها تصبح أكثر </a:t>
            </a:r>
            <a:r>
              <a:rPr lang="ar-IQ" sz="3700" b="1" baseline="-25000" dirty="0" smtClean="0"/>
              <a:t>تف</a:t>
            </a:r>
            <a:r>
              <a:rPr lang="ar-DZ" sz="3700" b="1" baseline="-25000" dirty="0" smtClean="0"/>
              <a:t>ل</a:t>
            </a:r>
            <a:r>
              <a:rPr lang="ar-IQ" sz="3700" b="1" baseline="-25000" dirty="0" smtClean="0"/>
              <a:t>ورا </a:t>
            </a:r>
            <a:r>
              <a:rPr lang="en-US" sz="3700" b="1" baseline="-25000" dirty="0"/>
              <a:t>more fluorescent</a:t>
            </a:r>
            <a:r>
              <a:rPr lang="ar-IQ" sz="3700" b="1" baseline="-25000" dirty="0"/>
              <a:t> من الصبغة الحرة في المحلول. هذا ولا يمكن رؤية الصبغة بالعين المجردة ولكن، بدلا من ذلك، يستخدم جهاز الـ </a:t>
            </a:r>
            <a:r>
              <a:rPr lang="en-US" sz="3700" b="1" baseline="-25000" dirty="0"/>
              <a:t>UV </a:t>
            </a:r>
            <a:r>
              <a:rPr lang="en-US" sz="3700" b="1" baseline="-25000" dirty="0" err="1"/>
              <a:t>transluminator</a:t>
            </a:r>
            <a:r>
              <a:rPr lang="ar-IQ" sz="3700" b="1" baseline="-25000" dirty="0"/>
              <a:t> والذي يستعمل فيه الطول الموجي </a:t>
            </a:r>
            <a:r>
              <a:rPr lang="en-US" sz="3700" b="1" baseline="-25000" dirty="0"/>
              <a:t>300 – 360 nm</a:t>
            </a:r>
            <a:r>
              <a:rPr lang="ar-IQ" sz="3700" b="1" baseline="-25000" dirty="0"/>
              <a:t> والذي يبعث أو يشع الضوء في المنطقة الحمراء – البرتقالية للطيف الضوئي.</a:t>
            </a:r>
            <a:endParaRPr lang="en-US" sz="3700" b="1" baseline="-25000" dirty="0"/>
          </a:p>
          <a:p>
            <a:pPr marL="0" indent="0" algn="just">
              <a:buNone/>
            </a:pPr>
            <a:r>
              <a:rPr lang="ar-IQ" sz="3700" b="1" baseline="-25000" dirty="0">
                <a:solidFill>
                  <a:srgbClr val="FF0000"/>
                </a:solidFill>
              </a:rPr>
              <a:t>ملاحظة: </a:t>
            </a:r>
            <a:r>
              <a:rPr lang="ar-IQ" sz="3700" b="1" baseline="-25000" dirty="0"/>
              <a:t>إن صبغة بروميد </a:t>
            </a:r>
            <a:r>
              <a:rPr lang="ar-IQ" sz="3700" b="1" baseline="-25000" dirty="0" err="1"/>
              <a:t>الاثيديوم</a:t>
            </a:r>
            <a:r>
              <a:rPr lang="ar-IQ" sz="3700" b="1" baseline="-25000" dirty="0"/>
              <a:t> هي مادة </a:t>
            </a:r>
            <a:r>
              <a:rPr lang="ar-IQ" sz="3700" b="1" baseline="-25000" dirty="0" err="1"/>
              <a:t>مطفرة</a:t>
            </a:r>
            <a:r>
              <a:rPr lang="ar-IQ" sz="3700" b="1" baseline="-25000" dirty="0"/>
              <a:t> معروفة، ويجب أن تعامل كمادة كيمياوية خطرة – لذا يجب لبس القفازات عند التعامل مع هذه المادة.</a:t>
            </a:r>
            <a:endParaRPr lang="en-US" sz="3700" b="1" baseline="-25000" dirty="0"/>
          </a:p>
        </p:txBody>
      </p:sp>
    </p:spTree>
    <p:extLst>
      <p:ext uri="{BB962C8B-B14F-4D97-AF65-F5344CB8AC3E}">
        <p14:creationId xmlns:p14="http://schemas.microsoft.com/office/powerpoint/2010/main" val="29784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"/>
            <a:ext cx="9144000" cy="3501008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ar-IQ" sz="4000" b="1" baseline="-25000" dirty="0"/>
              <a:t>جهاز الـ </a:t>
            </a:r>
            <a:r>
              <a:rPr lang="en-US" sz="4000" b="1" baseline="-25000" dirty="0" err="1"/>
              <a:t>transluminator</a:t>
            </a:r>
            <a:r>
              <a:rPr lang="ar-IQ" sz="4000" b="1" baseline="-25000" dirty="0"/>
              <a:t>، والذي يعرف أيضا ً بصندوق ضوء الأشعة فوق البنفسجية </a:t>
            </a:r>
            <a:r>
              <a:rPr lang="en-US" sz="4000" b="1" baseline="-25000" dirty="0"/>
              <a:t>UV </a:t>
            </a:r>
            <a:r>
              <a:rPr lang="en-US" sz="4000" b="1" baseline="-25000" dirty="0" err="1"/>
              <a:t>lightbox</a:t>
            </a:r>
            <a:r>
              <a:rPr lang="ar-IQ" sz="4000" b="1" baseline="-25000" dirty="0"/>
              <a:t>، يستخدم هذا الجهاز لرؤية جزيئات الـ </a:t>
            </a:r>
            <a:r>
              <a:rPr lang="en-US" sz="4000" b="1" baseline="-25000" dirty="0"/>
              <a:t>DNA</a:t>
            </a:r>
            <a:r>
              <a:rPr lang="ar-IQ" sz="4000" b="1" baseline="-25000" dirty="0"/>
              <a:t> المصبوغة بصبغة بروميد </a:t>
            </a:r>
            <a:r>
              <a:rPr lang="ar-IQ" sz="4000" b="1" baseline="-25000" dirty="0" err="1"/>
              <a:t>الاثيديوم</a:t>
            </a:r>
            <a:r>
              <a:rPr lang="ar-IQ" sz="4000" b="1" baseline="-25000" dirty="0"/>
              <a:t> في الهلام.</a:t>
            </a:r>
            <a:endParaRPr lang="en-US" sz="4000" b="1" baseline="-25000" dirty="0"/>
          </a:p>
          <a:p>
            <a:pPr algn="just">
              <a:lnSpc>
                <a:spcPct val="150000"/>
              </a:lnSpc>
            </a:pPr>
            <a:r>
              <a:rPr lang="ar-IQ" sz="4000" b="1" baseline="-25000" dirty="0"/>
              <a:t>ملاحظة: يجب استعمال واقيات للعين عند مشاهدة جزيئات الـ </a:t>
            </a:r>
            <a:r>
              <a:rPr lang="en-US" sz="4000" b="1" baseline="-25000" dirty="0"/>
              <a:t>DNA</a:t>
            </a:r>
            <a:r>
              <a:rPr lang="ar-IQ" sz="4000" b="1" baseline="-25000" dirty="0"/>
              <a:t> بهذا الجهاز، وذلك لحماية العينين من الأشعة فوق البنفسجية.</a:t>
            </a:r>
            <a:endParaRPr lang="en-US" sz="4000" b="1" baseline="-25000" dirty="0"/>
          </a:p>
        </p:txBody>
      </p:sp>
    </p:spTree>
    <p:extLst>
      <p:ext uri="{BB962C8B-B14F-4D97-AF65-F5344CB8AC3E}">
        <p14:creationId xmlns:p14="http://schemas.microsoft.com/office/powerpoint/2010/main" val="171830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1236</Words>
  <Application>Microsoft Office PowerPoint</Application>
  <PresentationFormat>عرض على الشاشة (3:4)‏</PresentationFormat>
  <Paragraphs>46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نسق Office</vt:lpstr>
      <vt:lpstr>الهجرة الكهربائية على الهلام Électrophorèse sur gel Gel electrophoresis</vt:lpstr>
      <vt:lpstr>الهدف من العمل التطبيقي</vt:lpstr>
      <vt:lpstr>تعريف الهجرة الكهربائية</vt:lpstr>
      <vt:lpstr>مبدأ الهجرة الكهربائية</vt:lpstr>
      <vt:lpstr>العوامل التي تتحكم بحركة جزيئات الـ DNA في الهلام</vt:lpstr>
      <vt:lpstr>الهجرة الكهربائية في هلام الأكاروز  Agarose gel electrophoresis</vt:lpstr>
      <vt:lpstr>عرض تقديمي في PowerPoint</vt:lpstr>
      <vt:lpstr>عرض تقديمي في PowerPoint</vt:lpstr>
      <vt:lpstr>عرض تقديمي في PowerPoint</vt:lpstr>
      <vt:lpstr>خطوات الترحيل الكهربائي في هلام الأكاروز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الأسئلة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ALGERIA</dc:creator>
  <cp:lastModifiedBy>Reviewer</cp:lastModifiedBy>
  <cp:revision>34</cp:revision>
  <dcterms:created xsi:type="dcterms:W3CDTF">2017-04-03T10:05:46Z</dcterms:created>
  <dcterms:modified xsi:type="dcterms:W3CDTF">2023-04-26T09:14:32Z</dcterms:modified>
</cp:coreProperties>
</file>