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40"/>
  </p:notesMasterIdLst>
  <p:sldIdLst>
    <p:sldId id="256" r:id="rId2"/>
    <p:sldId id="259" r:id="rId3"/>
    <p:sldId id="257" r:id="rId4"/>
    <p:sldId id="258" r:id="rId5"/>
    <p:sldId id="260" r:id="rId6"/>
    <p:sldId id="261" r:id="rId7"/>
    <p:sldId id="262" r:id="rId8"/>
    <p:sldId id="263" r:id="rId9"/>
    <p:sldId id="264" r:id="rId10"/>
    <p:sldId id="265" r:id="rId11"/>
    <p:sldId id="266" r:id="rId12"/>
    <p:sldId id="267" r:id="rId13"/>
    <p:sldId id="269" r:id="rId14"/>
    <p:sldId id="268" r:id="rId15"/>
    <p:sldId id="273" r:id="rId16"/>
    <p:sldId id="274" r:id="rId17"/>
    <p:sldId id="275" r:id="rId18"/>
    <p:sldId id="276" r:id="rId19"/>
    <p:sldId id="277" r:id="rId20"/>
    <p:sldId id="278" r:id="rId21"/>
    <p:sldId id="279" r:id="rId22"/>
    <p:sldId id="280" r:id="rId23"/>
    <p:sldId id="281" r:id="rId24"/>
    <p:sldId id="282" r:id="rId25"/>
    <p:sldId id="294" r:id="rId26"/>
    <p:sldId id="284" r:id="rId27"/>
    <p:sldId id="286" r:id="rId28"/>
    <p:sldId id="289" r:id="rId29"/>
    <p:sldId id="288" r:id="rId30"/>
    <p:sldId id="291" r:id="rId31"/>
    <p:sldId id="296" r:id="rId32"/>
    <p:sldId id="292" r:id="rId33"/>
    <p:sldId id="290" r:id="rId34"/>
    <p:sldId id="295" r:id="rId35"/>
    <p:sldId id="283" r:id="rId36"/>
    <p:sldId id="287" r:id="rId37"/>
    <p:sldId id="285" r:id="rId38"/>
    <p:sldId id="293" r:id="rId39"/>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p:scale>
          <a:sx n="33" d="100"/>
          <a:sy n="33" d="100"/>
        </p:scale>
        <p:origin x="-2436" y="-81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C498E92F-8DC8-45C6-BCC3-D0CB6B57B0F2}" type="datetimeFigureOut">
              <a:rPr lang="ar-SA" smtClean="0"/>
              <a:t>11/02/1442</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09B59FC5-0CF8-47CA-800A-BF3EFE76A8A0}" type="slidenum">
              <a:rPr lang="ar-SA" smtClean="0"/>
              <a:t>‹#›</a:t>
            </a:fld>
            <a:endParaRPr lang="ar-SA"/>
          </a:p>
        </p:txBody>
      </p:sp>
    </p:spTree>
    <p:extLst>
      <p:ext uri="{BB962C8B-B14F-4D97-AF65-F5344CB8AC3E}">
        <p14:creationId xmlns:p14="http://schemas.microsoft.com/office/powerpoint/2010/main" val="2831900318"/>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SA" sz="1200" kern="1200" dirty="0" smtClean="0">
                <a:solidFill>
                  <a:schemeClr val="tx1"/>
                </a:solidFill>
                <a:effectLst/>
                <a:latin typeface="+mn-lt"/>
                <a:ea typeface="+mn-ea"/>
                <a:cs typeface="+mn-cs"/>
              </a:rPr>
              <a:t>البادئات</a:t>
            </a:r>
            <a:r>
              <a:rPr lang="en-US" sz="1200" kern="1200" dirty="0" smtClean="0">
                <a:solidFill>
                  <a:schemeClr val="tx1"/>
                </a:solidFill>
                <a:effectLst/>
                <a:latin typeface="+mn-lt"/>
                <a:ea typeface="+mn-ea"/>
                <a:cs typeface="+mn-cs"/>
              </a:rPr>
              <a:t> Primers </a:t>
            </a:r>
            <a:r>
              <a:rPr lang="ar-SA" sz="1200" kern="1200" dirty="0" smtClean="0">
                <a:solidFill>
                  <a:schemeClr val="tx1"/>
                </a:solidFill>
                <a:effectLst/>
                <a:latin typeface="+mn-lt"/>
                <a:ea typeface="+mn-ea"/>
                <a:cs typeface="+mn-cs"/>
              </a:rPr>
              <a:t>وهي عبارة عن نيوكلوتيدات قليلة</a:t>
            </a:r>
            <a:r>
              <a:rPr lang="en-US" sz="1200" kern="1200" dirty="0" smtClean="0">
                <a:solidFill>
                  <a:schemeClr val="tx1"/>
                </a:solidFill>
                <a:effectLst/>
                <a:latin typeface="+mn-lt"/>
                <a:ea typeface="+mn-ea"/>
                <a:cs typeface="+mn-cs"/>
              </a:rPr>
              <a:t>( Oligonucleotides (18 – 20 </a:t>
            </a:r>
            <a:r>
              <a:rPr lang="ar-SA" sz="1200" kern="1200" dirty="0" smtClean="0">
                <a:solidFill>
                  <a:schemeClr val="tx1"/>
                </a:solidFill>
                <a:effectLst/>
                <a:latin typeface="+mn-lt"/>
                <a:ea typeface="+mn-ea"/>
                <a:cs typeface="+mn-cs"/>
              </a:rPr>
              <a:t>أساس آزوتي قادرة على الارتباط مع الأسس الآزوتية للحمض النووي المراد تضخيمه، وذلك في منطقة ذات ترتيب مميز ونوعي غير متبدل للأسس الازوتية في الحمض النووي أو ما يعرف بمنطقة عالية الحفظ</a:t>
            </a:r>
            <a:r>
              <a:rPr lang="en-US" sz="1200" kern="1200" dirty="0" smtClean="0">
                <a:solidFill>
                  <a:schemeClr val="tx1"/>
                </a:solidFill>
                <a:effectLst/>
                <a:latin typeface="+mn-lt"/>
                <a:ea typeface="+mn-ea"/>
                <a:cs typeface="+mn-cs"/>
              </a:rPr>
              <a:t> Highly Conserved Region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ar-SA" sz="1200" kern="1200" dirty="0" smtClean="0">
                <a:solidFill>
                  <a:schemeClr val="tx1"/>
                </a:solidFill>
                <a:effectLst/>
                <a:latin typeface="+mn-lt"/>
                <a:ea typeface="+mn-ea"/>
                <a:cs typeface="+mn-cs"/>
              </a:rPr>
              <a:t>كميات وافرة من النيوكليوزيدات ثلاثية الفوسفات منقوصة الأوكسجين</a:t>
            </a: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dATP,dCTP,dGTP,dTTP</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Deoxynuleoside</a:t>
            </a:r>
            <a:r>
              <a:rPr lang="en-US" sz="1200" kern="1200" dirty="0" smtClean="0">
                <a:solidFill>
                  <a:schemeClr val="tx1"/>
                </a:solidFill>
                <a:effectLst/>
                <a:latin typeface="+mn-lt"/>
                <a:ea typeface="+mn-ea"/>
                <a:cs typeface="+mn-cs"/>
              </a:rPr>
              <a:t> triphosphates(</a:t>
            </a:r>
            <a:r>
              <a:rPr lang="en-US" sz="1200" kern="1200" dirty="0" err="1" smtClean="0">
                <a:solidFill>
                  <a:schemeClr val="tx1"/>
                </a:solidFill>
                <a:effectLst/>
                <a:latin typeface="+mn-lt"/>
                <a:ea typeface="+mn-ea"/>
                <a:cs typeface="+mn-cs"/>
              </a:rPr>
              <a:t>dNTPs</a:t>
            </a:r>
            <a:r>
              <a:rPr lang="en-US" sz="1200" kern="1200" dirty="0" smtClean="0">
                <a:solidFill>
                  <a:schemeClr val="tx1"/>
                </a:solidFill>
                <a:effectLst/>
                <a:latin typeface="+mn-lt"/>
                <a:ea typeface="+mn-ea"/>
                <a:cs typeface="+mn-cs"/>
              </a:rPr>
              <a:t>)</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ar-SA" sz="1200" kern="1200" dirty="0" smtClean="0">
                <a:solidFill>
                  <a:schemeClr val="tx1"/>
                </a:solidFill>
                <a:effectLst/>
                <a:latin typeface="+mn-lt"/>
                <a:ea typeface="+mn-ea"/>
                <a:cs typeface="+mn-cs"/>
              </a:rPr>
              <a:t>أنظيم البوليميراز</a:t>
            </a:r>
            <a:r>
              <a:rPr lang="en-US" sz="1200" kern="1200" dirty="0" smtClean="0">
                <a:solidFill>
                  <a:schemeClr val="tx1"/>
                </a:solidFill>
                <a:effectLst/>
                <a:latin typeface="+mn-lt"/>
                <a:ea typeface="+mn-ea"/>
                <a:cs typeface="+mn-cs"/>
              </a:rPr>
              <a:t> Polymerase </a:t>
            </a:r>
            <a:r>
              <a:rPr lang="ar-SA" sz="1200" kern="1200" dirty="0" smtClean="0">
                <a:solidFill>
                  <a:schemeClr val="tx1"/>
                </a:solidFill>
                <a:effectLst/>
                <a:latin typeface="+mn-lt"/>
                <a:ea typeface="+mn-ea"/>
                <a:cs typeface="+mn-cs"/>
              </a:rPr>
              <a:t>مقاوم للحرارة المرتفعة، وأهمها</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Taq</a:t>
            </a:r>
            <a:r>
              <a:rPr lang="en-US" sz="1200" kern="1200" dirty="0" smtClean="0">
                <a:solidFill>
                  <a:schemeClr val="tx1"/>
                </a:solidFill>
                <a:effectLst/>
                <a:latin typeface="+mn-lt"/>
                <a:ea typeface="+mn-ea"/>
                <a:cs typeface="+mn-cs"/>
              </a:rPr>
              <a:t> Polymerase </a:t>
            </a:r>
            <a:r>
              <a:rPr lang="ar-SA" sz="1200" kern="1200" dirty="0" smtClean="0">
                <a:solidFill>
                  <a:schemeClr val="tx1"/>
                </a:solidFill>
                <a:effectLst/>
                <a:latin typeface="+mn-lt"/>
                <a:ea typeface="+mn-ea"/>
                <a:cs typeface="+mn-cs"/>
              </a:rPr>
              <a:t>المستخلص من بكتيريا تعيش في الينابيع الحارة</a:t>
            </a:r>
            <a:r>
              <a:rPr lang="en-US" sz="1200" kern="1200" dirty="0" err="1" smtClean="0">
                <a:solidFill>
                  <a:schemeClr val="tx1"/>
                </a:solidFill>
                <a:effectLst/>
                <a:latin typeface="+mn-lt"/>
                <a:ea typeface="+mn-ea"/>
                <a:cs typeface="+mn-cs"/>
              </a:rPr>
              <a:t>Thermus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aquaticus</a:t>
            </a:r>
            <a:r>
              <a:rPr lang="en-US" sz="1200" kern="1200" dirty="0" smtClean="0">
                <a:solidFill>
                  <a:schemeClr val="tx1"/>
                </a:solidFill>
                <a:effectLst/>
                <a:latin typeface="+mn-lt"/>
                <a:ea typeface="+mn-ea"/>
                <a:cs typeface="+mn-cs"/>
              </a:rPr>
              <a:t>.</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ar-SA" sz="1200" kern="1200" dirty="0" smtClean="0">
                <a:solidFill>
                  <a:schemeClr val="tx1"/>
                </a:solidFill>
                <a:effectLst/>
                <a:latin typeface="+mn-lt"/>
                <a:ea typeface="+mn-ea"/>
                <a:cs typeface="+mn-cs"/>
              </a:rPr>
              <a:t>محاليل واقيه</a:t>
            </a:r>
            <a:r>
              <a:rPr lang="en-US" sz="1200" kern="1200" dirty="0" smtClean="0">
                <a:solidFill>
                  <a:schemeClr val="tx1"/>
                </a:solidFill>
                <a:effectLst/>
                <a:latin typeface="+mn-lt"/>
                <a:ea typeface="+mn-ea"/>
                <a:cs typeface="+mn-cs"/>
              </a:rPr>
              <a:t> Buffers</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ar-SA" sz="1200" kern="1200" dirty="0" smtClean="0">
                <a:solidFill>
                  <a:schemeClr val="tx1"/>
                </a:solidFill>
                <a:effectLst/>
                <a:latin typeface="+mn-lt"/>
                <a:ea typeface="+mn-ea"/>
                <a:cs typeface="+mn-cs"/>
              </a:rPr>
              <a:t>شوا رد مناسبة، أهمها شاردة المغنيزيوم</a:t>
            </a:r>
            <a:r>
              <a:rPr lang="en-US" sz="1200" kern="1200" dirty="0" smtClean="0">
                <a:solidFill>
                  <a:schemeClr val="tx1"/>
                </a:solidFill>
                <a:effectLst/>
                <a:latin typeface="+mn-lt"/>
                <a:ea typeface="+mn-ea"/>
                <a:cs typeface="+mn-cs"/>
              </a:rPr>
              <a:t> Mg+2 </a:t>
            </a:r>
            <a:r>
              <a:rPr lang="ar-SA" sz="1200" kern="1200" dirty="0" smtClean="0">
                <a:solidFill>
                  <a:schemeClr val="tx1"/>
                </a:solidFill>
                <a:effectLst/>
                <a:latin typeface="+mn-lt"/>
                <a:ea typeface="+mn-ea"/>
                <a:cs typeface="+mn-cs"/>
              </a:rPr>
              <a:t>التي تعتبر عامل متمم</a:t>
            </a:r>
            <a:r>
              <a:rPr lang="en-US" sz="1200" kern="1200" dirty="0" smtClean="0">
                <a:solidFill>
                  <a:schemeClr val="tx1"/>
                </a:solidFill>
                <a:effectLst/>
                <a:latin typeface="+mn-lt"/>
                <a:ea typeface="+mn-ea"/>
                <a:cs typeface="+mn-cs"/>
              </a:rPr>
              <a:t> Cofactor </a:t>
            </a:r>
            <a:r>
              <a:rPr lang="ar-SA" sz="1200" kern="1200" dirty="0" smtClean="0">
                <a:solidFill>
                  <a:schemeClr val="tx1"/>
                </a:solidFill>
                <a:effectLst/>
                <a:latin typeface="+mn-lt"/>
                <a:ea typeface="+mn-ea"/>
                <a:cs typeface="+mn-cs"/>
              </a:rPr>
              <a:t>لأنظيم البوليمراز</a:t>
            </a:r>
            <a:r>
              <a:rPr lang="en-US" sz="1200" kern="1200" dirty="0" smtClean="0">
                <a:solidFill>
                  <a:schemeClr val="tx1"/>
                </a:solidFill>
                <a:effectLst/>
                <a:latin typeface="+mn-lt"/>
                <a:ea typeface="+mn-ea"/>
                <a:cs typeface="+mn-cs"/>
              </a:rPr>
              <a:t>.</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endParaRPr lang="ar-SA" dirty="0"/>
          </a:p>
        </p:txBody>
      </p:sp>
      <p:sp>
        <p:nvSpPr>
          <p:cNvPr id="4" name="Slide Number Placeholder 3"/>
          <p:cNvSpPr>
            <a:spLocks noGrp="1"/>
          </p:cNvSpPr>
          <p:nvPr>
            <p:ph type="sldNum" sz="quarter" idx="10"/>
          </p:nvPr>
        </p:nvSpPr>
        <p:spPr/>
        <p:txBody>
          <a:bodyPr/>
          <a:lstStyle/>
          <a:p>
            <a:fld id="{D7C70D0A-0F6C-4D92-BF3B-A50B53B1CE2C}" type="slidenum">
              <a:rPr lang="ar-SA" smtClean="0"/>
              <a:t>16</a:t>
            </a:fld>
            <a:endParaRPr lang="ar-SA"/>
          </a:p>
        </p:txBody>
      </p:sp>
    </p:spTree>
    <p:extLst>
      <p:ext uri="{BB962C8B-B14F-4D97-AF65-F5344CB8AC3E}">
        <p14:creationId xmlns:p14="http://schemas.microsoft.com/office/powerpoint/2010/main" val="1679203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GB" dirty="0"/>
          </a:p>
        </p:txBody>
      </p:sp>
      <p:sp>
        <p:nvSpPr>
          <p:cNvPr id="4" name="عنصر نائب لرقم الشريحة 3"/>
          <p:cNvSpPr>
            <a:spLocks noGrp="1"/>
          </p:cNvSpPr>
          <p:nvPr>
            <p:ph type="sldNum" sz="quarter" idx="10"/>
          </p:nvPr>
        </p:nvSpPr>
        <p:spPr/>
        <p:txBody>
          <a:bodyPr/>
          <a:lstStyle/>
          <a:p>
            <a:fld id="{09B59FC5-0CF8-47CA-800A-BF3EFE76A8A0}" type="slidenum">
              <a:rPr lang="ar-SA" smtClean="0"/>
              <a:t>18</a:t>
            </a:fld>
            <a:endParaRPr lang="ar-SA"/>
          </a:p>
        </p:txBody>
      </p:sp>
    </p:spTree>
    <p:extLst>
      <p:ext uri="{BB962C8B-B14F-4D97-AF65-F5344CB8AC3E}">
        <p14:creationId xmlns:p14="http://schemas.microsoft.com/office/powerpoint/2010/main" val="16570742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1. </a:t>
            </a:r>
            <a:r>
              <a:rPr lang="ar-SA" sz="1200" kern="1200" dirty="0" smtClean="0">
                <a:solidFill>
                  <a:schemeClr val="tx1"/>
                </a:solidFill>
                <a:effectLst/>
                <a:latin typeface="+mn-lt"/>
                <a:ea typeface="+mn-ea"/>
                <a:cs typeface="+mn-cs"/>
              </a:rPr>
              <a:t>جهاز للتحكم بدرجات حرارة التفاعل بشمل دقيق و متتالي ( الدورة الحرارية</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Thermocycle</a:t>
            </a:r>
            <a:r>
              <a:rPr lang="en-GB" sz="1200" kern="1200" dirty="0" smtClean="0">
                <a:solidFill>
                  <a:schemeClr val="tx1"/>
                </a:solidFill>
                <a:effectLst/>
                <a:latin typeface="+mn-lt"/>
                <a:ea typeface="+mn-ea"/>
                <a:cs typeface="+mn-cs"/>
              </a:rPr>
              <a:t> ) : </a:t>
            </a:r>
            <a:r>
              <a:rPr lang="ar-SA" sz="1200" kern="1200" dirty="0" smtClean="0">
                <a:solidFill>
                  <a:schemeClr val="tx1"/>
                </a:solidFill>
                <a:effectLst/>
                <a:latin typeface="+mn-lt"/>
                <a:ea typeface="+mn-ea"/>
                <a:cs typeface="+mn-cs"/>
              </a:rPr>
              <a:t>ويقوم هذا الجهاز بتغير درجة الحرارة بشكل سريع ، لآن تغير درجة الحرارة هو الأساس الذي تقوم عليه فكرة هذه التقنية</a:t>
            </a:r>
            <a:r>
              <a:rPr lang="en-GB" sz="1200" kern="1200" dirty="0" smtClean="0">
                <a:solidFill>
                  <a:schemeClr val="tx1"/>
                </a:solidFill>
                <a:effectLst/>
                <a:latin typeface="+mn-lt"/>
                <a:ea typeface="+mn-ea"/>
                <a:cs typeface="+mn-cs"/>
              </a:rPr>
              <a:t> .</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2. </a:t>
            </a:r>
            <a:r>
              <a:rPr lang="ar-SA" sz="1200" kern="1200" dirty="0" smtClean="0">
                <a:solidFill>
                  <a:schemeClr val="tx1"/>
                </a:solidFill>
                <a:effectLst/>
                <a:latin typeface="+mn-lt"/>
                <a:ea typeface="+mn-ea"/>
                <a:cs typeface="+mn-cs"/>
              </a:rPr>
              <a:t>البليمريز : وهو الإنزيم الذي يقوم ببناء وترتيب القواعد النيتروجينية ( حدات الحمض النووي</a:t>
            </a:r>
            <a:r>
              <a:rPr lang="en-GB" sz="1200" kern="1200" dirty="0" smtClean="0">
                <a:solidFill>
                  <a:schemeClr val="tx1"/>
                </a:solidFill>
                <a:effectLst/>
                <a:latin typeface="+mn-lt"/>
                <a:ea typeface="+mn-ea"/>
                <a:cs typeface="+mn-cs"/>
              </a:rPr>
              <a:t> (DNA ) ) </a:t>
            </a:r>
            <a:r>
              <a:rPr lang="ar-SA" sz="1200" kern="1200" dirty="0" smtClean="0">
                <a:solidFill>
                  <a:schemeClr val="tx1"/>
                </a:solidFill>
                <a:effectLst/>
                <a:latin typeface="+mn-lt"/>
                <a:ea typeface="+mn-ea"/>
                <a:cs typeface="+mn-cs"/>
              </a:rPr>
              <a:t>، ويجب أن يكون هذا الإنزيم مقاوم للحرارة العالية ليتمكن من العمل . و قد اكتشف انزيم مقاوم للحرارة و اسم تاج</a:t>
            </a:r>
            <a:r>
              <a:rPr lang="en-GB" sz="1200" kern="1200" dirty="0" smtClean="0">
                <a:solidFill>
                  <a:schemeClr val="tx1"/>
                </a:solidFill>
                <a:effectLst/>
                <a:latin typeface="+mn-lt"/>
                <a:ea typeface="+mn-ea"/>
                <a:cs typeface="+mn-cs"/>
              </a:rPr>
              <a:t> Tag</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3. </a:t>
            </a:r>
            <a:r>
              <a:rPr lang="ar-SA" sz="1200" kern="1200" dirty="0" smtClean="0">
                <a:solidFill>
                  <a:schemeClr val="tx1"/>
                </a:solidFill>
                <a:effectLst/>
                <a:latin typeface="+mn-lt"/>
                <a:ea typeface="+mn-ea"/>
                <a:cs typeface="+mn-cs"/>
              </a:rPr>
              <a:t>مجموعة متفرقة من القواعد النيتروجينية</a:t>
            </a:r>
            <a:r>
              <a:rPr lang="en-GB" sz="1200" kern="1200" dirty="0" smtClean="0">
                <a:solidFill>
                  <a:schemeClr val="tx1"/>
                </a:solidFill>
                <a:effectLst/>
                <a:latin typeface="+mn-lt"/>
                <a:ea typeface="+mn-ea"/>
                <a:cs typeface="+mn-cs"/>
              </a:rPr>
              <a:t>: ( A T C G ) </a:t>
            </a:r>
            <a:r>
              <a:rPr lang="ar-SA" sz="1200" kern="1200" dirty="0" smtClean="0">
                <a:solidFill>
                  <a:schemeClr val="tx1"/>
                </a:solidFill>
                <a:effectLst/>
                <a:latin typeface="+mn-lt"/>
                <a:ea typeface="+mn-ea"/>
                <a:cs typeface="+mn-cs"/>
              </a:rPr>
              <a:t>ليتمكن الإنزيم من ترتيبها في مواقعها أثناء عملية نسخ الحمض النووي</a:t>
            </a:r>
            <a:r>
              <a:rPr lang="en-GB" sz="1200" kern="1200" dirty="0" smtClean="0">
                <a:solidFill>
                  <a:schemeClr val="tx1"/>
                </a:solidFill>
                <a:effectLst/>
                <a:latin typeface="+mn-lt"/>
                <a:ea typeface="+mn-ea"/>
                <a:cs typeface="+mn-cs"/>
              </a:rPr>
              <a:t> (DNA ) .</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4. </a:t>
            </a:r>
            <a:r>
              <a:rPr lang="ar-SA" sz="1200" kern="1200" dirty="0" smtClean="0">
                <a:solidFill>
                  <a:schemeClr val="tx1"/>
                </a:solidFill>
                <a:effectLst/>
                <a:latin typeface="+mn-lt"/>
                <a:ea typeface="+mn-ea"/>
                <a:cs typeface="+mn-cs"/>
              </a:rPr>
              <a:t>بريمر</a:t>
            </a:r>
            <a:r>
              <a:rPr lang="en-GB" sz="1200" kern="1200" dirty="0" smtClean="0">
                <a:solidFill>
                  <a:schemeClr val="tx1"/>
                </a:solidFill>
                <a:effectLst/>
                <a:latin typeface="+mn-lt"/>
                <a:ea typeface="+mn-ea"/>
                <a:cs typeface="+mn-cs"/>
              </a:rPr>
              <a:t> Primer : </a:t>
            </a:r>
            <a:r>
              <a:rPr lang="ar-SA" sz="1200" kern="1200" dirty="0" smtClean="0">
                <a:solidFill>
                  <a:schemeClr val="tx1"/>
                </a:solidFill>
                <a:effectLst/>
                <a:latin typeface="+mn-lt"/>
                <a:ea typeface="+mn-ea"/>
                <a:cs typeface="+mn-cs"/>
              </a:rPr>
              <a:t>وهو قطعة صغيرة من الحمض النووي</a:t>
            </a:r>
            <a:r>
              <a:rPr lang="en-GB" sz="1200" kern="1200" dirty="0" smtClean="0">
                <a:solidFill>
                  <a:schemeClr val="tx1"/>
                </a:solidFill>
                <a:effectLst/>
                <a:latin typeface="+mn-lt"/>
                <a:ea typeface="+mn-ea"/>
                <a:cs typeface="+mn-cs"/>
              </a:rPr>
              <a:t> (DNA ) </a:t>
            </a:r>
            <a:r>
              <a:rPr lang="ar-SA" sz="1200" kern="1200" dirty="0" smtClean="0">
                <a:solidFill>
                  <a:schemeClr val="tx1"/>
                </a:solidFill>
                <a:effectLst/>
                <a:latin typeface="+mn-lt"/>
                <a:ea typeface="+mn-ea"/>
                <a:cs typeface="+mn-cs"/>
              </a:rPr>
              <a:t>ليتمكن الإنزيم من بداء البناء و النسخ عليها</a:t>
            </a:r>
            <a:r>
              <a:rPr lang="en-GB" sz="1200" kern="1200" dirty="0" smtClean="0">
                <a:solidFill>
                  <a:schemeClr val="tx1"/>
                </a:solidFill>
                <a:effectLst/>
                <a:latin typeface="+mn-lt"/>
                <a:ea typeface="+mn-ea"/>
                <a:cs typeface="+mn-cs"/>
              </a:rPr>
              <a:t> .</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5. </a:t>
            </a:r>
            <a:r>
              <a:rPr lang="ar-SA" sz="1200" kern="1200" dirty="0" smtClean="0">
                <a:solidFill>
                  <a:schemeClr val="tx1"/>
                </a:solidFill>
                <a:effectLst/>
                <a:latin typeface="+mn-lt"/>
                <a:ea typeface="+mn-ea"/>
                <a:cs typeface="+mn-cs"/>
              </a:rPr>
              <a:t>والشيء الأهم هو وجود نسخة من الحمض النووي</a:t>
            </a:r>
            <a:r>
              <a:rPr lang="en-GB" sz="1200" kern="1200" dirty="0" smtClean="0">
                <a:solidFill>
                  <a:schemeClr val="tx1"/>
                </a:solidFill>
                <a:effectLst/>
                <a:latin typeface="+mn-lt"/>
                <a:ea typeface="+mn-ea"/>
                <a:cs typeface="+mn-cs"/>
              </a:rPr>
              <a:t> (DNA ) </a:t>
            </a:r>
            <a:r>
              <a:rPr lang="ar-SA" sz="1200" kern="1200" dirty="0" smtClean="0">
                <a:solidFill>
                  <a:schemeClr val="tx1"/>
                </a:solidFill>
                <a:effectLst/>
                <a:latin typeface="+mn-lt"/>
                <a:ea typeface="+mn-ea"/>
                <a:cs typeface="+mn-cs"/>
              </a:rPr>
              <a:t>المراد نسخه</a:t>
            </a:r>
            <a:r>
              <a:rPr lang="en-GB" sz="1200" kern="1200" dirty="0" smtClean="0">
                <a:solidFill>
                  <a:schemeClr val="tx1"/>
                </a:solidFill>
                <a:effectLst/>
                <a:latin typeface="+mn-lt"/>
                <a:ea typeface="+mn-ea"/>
                <a:cs typeface="+mn-cs"/>
              </a:rPr>
              <a:t> .</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6. </a:t>
            </a:r>
            <a:r>
              <a:rPr lang="ar-SA" sz="1200" kern="1200" dirty="0" smtClean="0">
                <a:solidFill>
                  <a:schemeClr val="tx1"/>
                </a:solidFill>
                <a:effectLst/>
                <a:latin typeface="+mn-lt"/>
                <a:ea typeface="+mn-ea"/>
                <a:cs typeface="+mn-cs"/>
              </a:rPr>
              <a:t>بالإضافة إلى محلول أو وسط ليتم به التفاعل : وهذا المحلول يختلف بين تفاعل و أخر</a:t>
            </a:r>
            <a:r>
              <a:rPr lang="en-GB" sz="1200" kern="1200" dirty="0" smtClean="0">
                <a:solidFill>
                  <a:schemeClr val="tx1"/>
                </a:solidFill>
                <a:effectLst/>
                <a:latin typeface="+mn-lt"/>
                <a:ea typeface="+mn-ea"/>
                <a:cs typeface="+mn-cs"/>
              </a:rPr>
              <a:t> .</a:t>
            </a:r>
            <a:endParaRPr lang="ar-SA" dirty="0"/>
          </a:p>
        </p:txBody>
      </p:sp>
      <p:sp>
        <p:nvSpPr>
          <p:cNvPr id="4" name="Slide Number Placeholder 3"/>
          <p:cNvSpPr>
            <a:spLocks noGrp="1"/>
          </p:cNvSpPr>
          <p:nvPr>
            <p:ph type="sldNum" sz="quarter" idx="10"/>
          </p:nvPr>
        </p:nvSpPr>
        <p:spPr/>
        <p:txBody>
          <a:bodyPr/>
          <a:lstStyle/>
          <a:p>
            <a:fld id="{D7C70D0A-0F6C-4D92-BF3B-A50B53B1CE2C}" type="slidenum">
              <a:rPr lang="ar-SA" smtClean="0"/>
              <a:t>20</a:t>
            </a:fld>
            <a:endParaRPr lang="ar-SA"/>
          </a:p>
        </p:txBody>
      </p:sp>
    </p:spTree>
    <p:extLst>
      <p:ext uri="{BB962C8B-B14F-4D97-AF65-F5344CB8AC3E}">
        <p14:creationId xmlns:p14="http://schemas.microsoft.com/office/powerpoint/2010/main" val="13212845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AEC51DCB-6DFB-4F4F-9E19-2CB9974629C0}" type="datetimeFigureOut">
              <a:rPr lang="ar-SA" smtClean="0"/>
              <a:t>11/02/1442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8791AB27-AF04-4111-B270-035B113FE471}" type="slidenum">
              <a:rPr lang="ar-SA" smtClean="0"/>
              <a:t>‹#›</a:t>
            </a:fld>
            <a:endParaRPr lang="ar-SA"/>
          </a:p>
        </p:txBody>
      </p:sp>
    </p:spTree>
    <p:extLst>
      <p:ext uri="{BB962C8B-B14F-4D97-AF65-F5344CB8AC3E}">
        <p14:creationId xmlns:p14="http://schemas.microsoft.com/office/powerpoint/2010/main" val="19259709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AEC51DCB-6DFB-4F4F-9E19-2CB9974629C0}" type="datetimeFigureOut">
              <a:rPr lang="ar-SA" smtClean="0"/>
              <a:t>11/02/1442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8791AB27-AF04-4111-B270-035B113FE471}" type="slidenum">
              <a:rPr lang="ar-SA" smtClean="0"/>
              <a:t>‹#›</a:t>
            </a:fld>
            <a:endParaRPr lang="ar-SA"/>
          </a:p>
        </p:txBody>
      </p:sp>
    </p:spTree>
    <p:extLst>
      <p:ext uri="{BB962C8B-B14F-4D97-AF65-F5344CB8AC3E}">
        <p14:creationId xmlns:p14="http://schemas.microsoft.com/office/powerpoint/2010/main" val="27725017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AEC51DCB-6DFB-4F4F-9E19-2CB9974629C0}" type="datetimeFigureOut">
              <a:rPr lang="ar-SA" smtClean="0"/>
              <a:t>11/02/1442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8791AB27-AF04-4111-B270-035B113FE471}" type="slidenum">
              <a:rPr lang="ar-SA" smtClean="0"/>
              <a:t>‹#›</a:t>
            </a:fld>
            <a:endParaRPr lang="ar-SA"/>
          </a:p>
        </p:txBody>
      </p:sp>
    </p:spTree>
    <p:extLst>
      <p:ext uri="{BB962C8B-B14F-4D97-AF65-F5344CB8AC3E}">
        <p14:creationId xmlns:p14="http://schemas.microsoft.com/office/powerpoint/2010/main" val="363608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AEC51DCB-6DFB-4F4F-9E19-2CB9974629C0}" type="datetimeFigureOut">
              <a:rPr lang="ar-SA" smtClean="0"/>
              <a:t>11/02/1442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8791AB27-AF04-4111-B270-035B113FE471}" type="slidenum">
              <a:rPr lang="ar-SA" smtClean="0"/>
              <a:t>‹#›</a:t>
            </a:fld>
            <a:endParaRPr lang="ar-SA"/>
          </a:p>
        </p:txBody>
      </p:sp>
    </p:spTree>
    <p:extLst>
      <p:ext uri="{BB962C8B-B14F-4D97-AF65-F5344CB8AC3E}">
        <p14:creationId xmlns:p14="http://schemas.microsoft.com/office/powerpoint/2010/main" val="38472663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AEC51DCB-6DFB-4F4F-9E19-2CB9974629C0}" type="datetimeFigureOut">
              <a:rPr lang="ar-SA" smtClean="0"/>
              <a:t>11/02/1442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8791AB27-AF04-4111-B270-035B113FE471}" type="slidenum">
              <a:rPr lang="ar-SA" smtClean="0"/>
              <a:t>‹#›</a:t>
            </a:fld>
            <a:endParaRPr lang="ar-SA"/>
          </a:p>
        </p:txBody>
      </p:sp>
    </p:spTree>
    <p:extLst>
      <p:ext uri="{BB962C8B-B14F-4D97-AF65-F5344CB8AC3E}">
        <p14:creationId xmlns:p14="http://schemas.microsoft.com/office/powerpoint/2010/main" val="1788315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AEC51DCB-6DFB-4F4F-9E19-2CB9974629C0}" type="datetimeFigureOut">
              <a:rPr lang="ar-SA" smtClean="0"/>
              <a:t>11/02/1442</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8791AB27-AF04-4111-B270-035B113FE471}" type="slidenum">
              <a:rPr lang="ar-SA" smtClean="0"/>
              <a:t>‹#›</a:t>
            </a:fld>
            <a:endParaRPr lang="ar-SA"/>
          </a:p>
        </p:txBody>
      </p:sp>
    </p:spTree>
    <p:extLst>
      <p:ext uri="{BB962C8B-B14F-4D97-AF65-F5344CB8AC3E}">
        <p14:creationId xmlns:p14="http://schemas.microsoft.com/office/powerpoint/2010/main" val="3206732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AEC51DCB-6DFB-4F4F-9E19-2CB9974629C0}" type="datetimeFigureOut">
              <a:rPr lang="ar-SA" smtClean="0"/>
              <a:t>11/02/1442</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8791AB27-AF04-4111-B270-035B113FE471}" type="slidenum">
              <a:rPr lang="ar-SA" smtClean="0"/>
              <a:t>‹#›</a:t>
            </a:fld>
            <a:endParaRPr lang="ar-SA"/>
          </a:p>
        </p:txBody>
      </p:sp>
    </p:spTree>
    <p:extLst>
      <p:ext uri="{BB962C8B-B14F-4D97-AF65-F5344CB8AC3E}">
        <p14:creationId xmlns:p14="http://schemas.microsoft.com/office/powerpoint/2010/main" val="1682066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AEC51DCB-6DFB-4F4F-9E19-2CB9974629C0}" type="datetimeFigureOut">
              <a:rPr lang="ar-SA" smtClean="0"/>
              <a:t>11/02/1442</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8791AB27-AF04-4111-B270-035B113FE471}" type="slidenum">
              <a:rPr lang="ar-SA" smtClean="0"/>
              <a:t>‹#›</a:t>
            </a:fld>
            <a:endParaRPr lang="ar-SA"/>
          </a:p>
        </p:txBody>
      </p:sp>
    </p:spTree>
    <p:extLst>
      <p:ext uri="{BB962C8B-B14F-4D97-AF65-F5344CB8AC3E}">
        <p14:creationId xmlns:p14="http://schemas.microsoft.com/office/powerpoint/2010/main" val="22640512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AEC51DCB-6DFB-4F4F-9E19-2CB9974629C0}" type="datetimeFigureOut">
              <a:rPr lang="ar-SA" smtClean="0"/>
              <a:t>11/02/1442</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8791AB27-AF04-4111-B270-035B113FE471}" type="slidenum">
              <a:rPr lang="ar-SA" smtClean="0"/>
              <a:t>‹#›</a:t>
            </a:fld>
            <a:endParaRPr lang="ar-SA"/>
          </a:p>
        </p:txBody>
      </p:sp>
    </p:spTree>
    <p:extLst>
      <p:ext uri="{BB962C8B-B14F-4D97-AF65-F5344CB8AC3E}">
        <p14:creationId xmlns:p14="http://schemas.microsoft.com/office/powerpoint/2010/main" val="25261405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AEC51DCB-6DFB-4F4F-9E19-2CB9974629C0}" type="datetimeFigureOut">
              <a:rPr lang="ar-SA" smtClean="0"/>
              <a:t>11/02/1442</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8791AB27-AF04-4111-B270-035B113FE471}" type="slidenum">
              <a:rPr lang="ar-SA" smtClean="0"/>
              <a:t>‹#›</a:t>
            </a:fld>
            <a:endParaRPr lang="ar-SA"/>
          </a:p>
        </p:txBody>
      </p:sp>
    </p:spTree>
    <p:extLst>
      <p:ext uri="{BB962C8B-B14F-4D97-AF65-F5344CB8AC3E}">
        <p14:creationId xmlns:p14="http://schemas.microsoft.com/office/powerpoint/2010/main" val="1910548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AEC51DCB-6DFB-4F4F-9E19-2CB9974629C0}" type="datetimeFigureOut">
              <a:rPr lang="ar-SA" smtClean="0"/>
              <a:t>11/02/1442</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8791AB27-AF04-4111-B270-035B113FE471}" type="slidenum">
              <a:rPr lang="ar-SA" smtClean="0"/>
              <a:t>‹#›</a:t>
            </a:fld>
            <a:endParaRPr lang="ar-SA"/>
          </a:p>
        </p:txBody>
      </p:sp>
    </p:spTree>
    <p:extLst>
      <p:ext uri="{BB962C8B-B14F-4D97-AF65-F5344CB8AC3E}">
        <p14:creationId xmlns:p14="http://schemas.microsoft.com/office/powerpoint/2010/main" val="3049573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AEC51DCB-6DFB-4F4F-9E19-2CB9974629C0}" type="datetimeFigureOut">
              <a:rPr lang="ar-SA" smtClean="0"/>
              <a:t>11/02/1442</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8791AB27-AF04-4111-B270-035B113FE471}" type="slidenum">
              <a:rPr lang="ar-SA" smtClean="0"/>
              <a:t>‹#›</a:t>
            </a:fld>
            <a:endParaRPr lang="ar-SA"/>
          </a:p>
        </p:txBody>
      </p:sp>
    </p:spTree>
    <p:extLst>
      <p:ext uri="{BB962C8B-B14F-4D97-AF65-F5344CB8AC3E}">
        <p14:creationId xmlns:p14="http://schemas.microsoft.com/office/powerpoint/2010/main" val="10954908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hgate.net/home/wp-content/uploads/2010/09/PCR2-.jpg"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hgate.net/home/wp-content/uploads/2010/09/pcr3-.jpg"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Coronavirus%20Test-%20Real%20time%20RT-PCR%20-%20Animation%20video.mp4"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servimg.com/image_preview.php"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normAutofit fontScale="90000"/>
          </a:bodyPr>
          <a:lstStyle/>
          <a:p>
            <a:r>
              <a:rPr lang="ar-SA" b="1" dirty="0"/>
              <a:t>تفاعل البلمرة المتسلسل</a:t>
            </a:r>
            <a:r>
              <a:rPr lang="en-US" dirty="0"/>
              <a:t/>
            </a:r>
            <a:br>
              <a:rPr lang="en-US" dirty="0"/>
            </a:br>
            <a:r>
              <a:rPr lang="en-US" b="1" dirty="0"/>
              <a:t>Polymerase Chain Reaction (PCR</a:t>
            </a:r>
            <a:r>
              <a:rPr lang="en-US" b="1" dirty="0" smtClean="0"/>
              <a:t>)</a:t>
            </a:r>
            <a:endParaRPr lang="ar-SA" dirty="0"/>
          </a:p>
        </p:txBody>
      </p:sp>
    </p:spTree>
    <p:extLst>
      <p:ext uri="{BB962C8B-B14F-4D97-AF65-F5344CB8AC3E}">
        <p14:creationId xmlns:p14="http://schemas.microsoft.com/office/powerpoint/2010/main" val="10565620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0"/>
            <a:ext cx="8229600" cy="1143000"/>
          </a:xfrm>
        </p:spPr>
        <p:txBody>
          <a:bodyPr>
            <a:normAutofit/>
          </a:bodyPr>
          <a:lstStyle/>
          <a:p>
            <a:r>
              <a:rPr lang="en-US" b="1" u="sng" dirty="0"/>
              <a:t>PCR</a:t>
            </a:r>
            <a:r>
              <a:rPr lang="ar-SA" b="1" u="sng" dirty="0"/>
              <a:t> - الفكرة العامة</a:t>
            </a:r>
            <a:r>
              <a:rPr lang="ar-SA" b="1" u="sng" dirty="0" smtClean="0"/>
              <a:t>:</a:t>
            </a:r>
            <a:endParaRPr lang="ar-SA" dirty="0"/>
          </a:p>
        </p:txBody>
      </p:sp>
      <p:sp>
        <p:nvSpPr>
          <p:cNvPr id="3" name="عنصر نائب للمحتوى 2"/>
          <p:cNvSpPr>
            <a:spLocks noGrp="1"/>
          </p:cNvSpPr>
          <p:nvPr>
            <p:ph idx="1"/>
          </p:nvPr>
        </p:nvSpPr>
        <p:spPr>
          <a:xfrm>
            <a:off x="0" y="1196752"/>
            <a:ext cx="9144000" cy="5661248"/>
          </a:xfrm>
        </p:spPr>
        <p:txBody>
          <a:bodyPr>
            <a:normAutofit lnSpcReduction="10000"/>
          </a:bodyPr>
          <a:lstStyle/>
          <a:p>
            <a:pPr algn="just"/>
            <a:r>
              <a:rPr lang="ar-SA" dirty="0"/>
              <a:t>تستخدم الحرارة لفصل شريطي الـ </a:t>
            </a:r>
            <a:r>
              <a:rPr lang="en-US" dirty="0"/>
              <a:t>DNA</a:t>
            </a:r>
            <a:r>
              <a:rPr lang="ar-SA" dirty="0"/>
              <a:t> (القالبين) واتحاد القالب مع البادئ </a:t>
            </a:r>
            <a:r>
              <a:rPr lang="ar-SA" dirty="0" smtClean="0"/>
              <a:t>اعتمادا </a:t>
            </a:r>
            <a:r>
              <a:rPr lang="ar-SA" dirty="0"/>
              <a:t>على أن الروابط الهيدروجينية </a:t>
            </a:r>
            <a:r>
              <a:rPr lang="ar-SA" dirty="0" smtClean="0"/>
              <a:t>هي </a:t>
            </a:r>
            <a:r>
              <a:rPr lang="ar-SA" dirty="0"/>
              <a:t>التي تربط شريطي </a:t>
            </a:r>
            <a:r>
              <a:rPr lang="en-US" dirty="0"/>
              <a:t>DNA</a:t>
            </a:r>
            <a:r>
              <a:rPr lang="ar-SA" dirty="0"/>
              <a:t> معا وهي روابط ضعيفة يسهل كسرها برفع درجة الحرارة ويعاد تكوينها من جديد بخفض الحرارة ويتم ذلك على النحو التالي:</a:t>
            </a:r>
            <a:endParaRPr lang="en-US" dirty="0"/>
          </a:p>
          <a:p>
            <a:pPr lvl="0" algn="just"/>
            <a:r>
              <a:rPr lang="ar-SA" dirty="0"/>
              <a:t>يتم فصل الشريطين برفع الحرارة إلى 94</a:t>
            </a:r>
            <a:r>
              <a:rPr lang="en-US" baseline="30000" dirty="0"/>
              <a:t>◦</a:t>
            </a:r>
            <a:r>
              <a:rPr lang="ar-SA" dirty="0"/>
              <a:t>م.</a:t>
            </a:r>
            <a:endParaRPr lang="en-US" dirty="0"/>
          </a:p>
          <a:p>
            <a:pPr lvl="0" algn="just"/>
            <a:r>
              <a:rPr lang="ar-SA" dirty="0"/>
              <a:t>يرتبط القالب مع البادئ على درجة حرارة تتوقف على نوع البادئ المستخدم وتتراوح من 37 إلى 65</a:t>
            </a:r>
            <a:r>
              <a:rPr lang="en-US" baseline="30000" dirty="0"/>
              <a:t>◦</a:t>
            </a:r>
            <a:r>
              <a:rPr lang="ar-SA" dirty="0"/>
              <a:t>م.</a:t>
            </a:r>
            <a:endParaRPr lang="en-US" dirty="0"/>
          </a:p>
          <a:p>
            <a:pPr lvl="0" algn="just"/>
            <a:r>
              <a:rPr lang="ar-SA" dirty="0"/>
              <a:t>يبدأ الإنزيم في بناء </a:t>
            </a:r>
            <a:r>
              <a:rPr lang="en-US" dirty="0"/>
              <a:t>DNA</a:t>
            </a:r>
            <a:r>
              <a:rPr lang="ar-SA" dirty="0"/>
              <a:t> ويصل لأقصى نشاط له عند 72</a:t>
            </a:r>
            <a:r>
              <a:rPr lang="en-US" baseline="30000" dirty="0"/>
              <a:t>◦</a:t>
            </a:r>
            <a:r>
              <a:rPr lang="ar-SA" dirty="0"/>
              <a:t>م.</a:t>
            </a:r>
            <a:endParaRPr lang="en-US" dirty="0"/>
          </a:p>
          <a:p>
            <a:pPr lvl="0" algn="just"/>
            <a:r>
              <a:rPr lang="ar-SA" dirty="0"/>
              <a:t>ويتم تكرار هذه الخطوات الثلاث أكثر من مرة تسمى كل منها دورة</a:t>
            </a:r>
            <a:r>
              <a:rPr lang="ar-SA" dirty="0" smtClean="0"/>
              <a:t>.</a:t>
            </a:r>
            <a:endParaRPr lang="en-US" dirty="0"/>
          </a:p>
        </p:txBody>
      </p:sp>
    </p:spTree>
    <p:extLst>
      <p:ext uri="{BB962C8B-B14F-4D97-AF65-F5344CB8AC3E}">
        <p14:creationId xmlns:p14="http://schemas.microsoft.com/office/powerpoint/2010/main" val="39434825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692696"/>
            <a:ext cx="9144000" cy="5832648"/>
          </a:xfrm>
        </p:spPr>
        <p:txBody>
          <a:bodyPr/>
          <a:lstStyle/>
          <a:p>
            <a:r>
              <a:rPr lang="ar-SA" dirty="0"/>
              <a:t>ويتوقف عدد جزيئات </a:t>
            </a:r>
            <a:r>
              <a:rPr lang="en-US" dirty="0"/>
              <a:t>DNA</a:t>
            </a:r>
            <a:r>
              <a:rPr lang="ar-SA" dirty="0"/>
              <a:t> الناتجة على عدد الدورات المستخدمة ويتم حسابها طبقا للمعادلة التالية: عدد جزيئات </a:t>
            </a:r>
            <a:r>
              <a:rPr lang="en-US" dirty="0"/>
              <a:t>DNA</a:t>
            </a:r>
            <a:r>
              <a:rPr lang="ar-SA" dirty="0"/>
              <a:t> الناتجة = عدد قوالب </a:t>
            </a:r>
            <a:r>
              <a:rPr lang="en-US" dirty="0"/>
              <a:t>DNA</a:t>
            </a:r>
            <a:r>
              <a:rPr lang="ar-SA" dirty="0"/>
              <a:t> المستخدمة × 2 </a:t>
            </a:r>
            <a:r>
              <a:rPr lang="ar-SA" baseline="30000" dirty="0"/>
              <a:t>عدد الدورات المستخدمة</a:t>
            </a:r>
            <a:r>
              <a:rPr lang="ar-SA" dirty="0"/>
              <a:t>  . وعلى هذا بفرض أننا بدأنا التفاعل باستخدام 5 قوالب من </a:t>
            </a:r>
            <a:r>
              <a:rPr lang="en-US" dirty="0"/>
              <a:t>DNA</a:t>
            </a:r>
            <a:r>
              <a:rPr lang="ar-SA" dirty="0"/>
              <a:t> (5 جزيئات مزدوجة الخيوط من 5 خلايا مثلا) وكررنا التفاعل 30 دورة فإننا نحصل على عدد من جزيئات </a:t>
            </a:r>
            <a:r>
              <a:rPr lang="en-US" dirty="0"/>
              <a:t>DNA</a:t>
            </a:r>
            <a:r>
              <a:rPr lang="ar-SA" dirty="0"/>
              <a:t> الناتجة يساوي 5 × 2 </a:t>
            </a:r>
            <a:r>
              <a:rPr lang="ar-SA" baseline="30000" dirty="0"/>
              <a:t>30</a:t>
            </a:r>
            <a:r>
              <a:rPr lang="ar-SA" dirty="0"/>
              <a:t>   أي أكثر من خمسة مليارات نسخة.</a:t>
            </a:r>
          </a:p>
        </p:txBody>
      </p:sp>
    </p:spTree>
    <p:extLst>
      <p:ext uri="{BB962C8B-B14F-4D97-AF65-F5344CB8AC3E}">
        <p14:creationId xmlns:p14="http://schemas.microsoft.com/office/powerpoint/2010/main" val="13749162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endParaRPr lang="ar-SA"/>
          </a:p>
        </p:txBody>
      </p:sp>
      <p:pic>
        <p:nvPicPr>
          <p:cNvPr id="5" name="Content Placeholder 3" descr="http://www.hgate.net/home/wp-content/uploads/2010/09/PCR2-.jpg">
            <a:hlinkClick r:id="rId2"/>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251520" y="0"/>
            <a:ext cx="8640960" cy="6858000"/>
          </a:xfrm>
          <a:prstGeom prst="rect">
            <a:avLst/>
          </a:prstGeom>
          <a:noFill/>
          <a:ln>
            <a:noFill/>
          </a:ln>
        </p:spPr>
      </p:pic>
    </p:spTree>
    <p:extLst>
      <p:ext uri="{BB962C8B-B14F-4D97-AF65-F5344CB8AC3E}">
        <p14:creationId xmlns:p14="http://schemas.microsoft.com/office/powerpoint/2010/main" val="40129138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endParaRPr lang="ar-SA"/>
          </a:p>
        </p:txBody>
      </p:sp>
      <p:pic>
        <p:nvPicPr>
          <p:cNvPr id="4" name="Content Placeholder 3" descr="http://www.hgate.net/home/wp-content/uploads/2010/09/pcr3-.jpg">
            <a:hlinkClick r:id="rId2"/>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p:spPr>
      </p:pic>
    </p:spTree>
    <p:extLst>
      <p:ext uri="{BB962C8B-B14F-4D97-AF65-F5344CB8AC3E}">
        <p14:creationId xmlns:p14="http://schemas.microsoft.com/office/powerpoint/2010/main" val="6284696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116632"/>
            <a:ext cx="8229600" cy="1143000"/>
          </a:xfrm>
        </p:spPr>
        <p:txBody>
          <a:bodyPr>
            <a:normAutofit/>
          </a:bodyPr>
          <a:lstStyle/>
          <a:p>
            <a:r>
              <a:rPr lang="ar-SA" b="1" u="sng" dirty="0"/>
              <a:t>بعض استخدامات </a:t>
            </a:r>
            <a:r>
              <a:rPr lang="en-US" b="1" u="sng" dirty="0"/>
              <a:t>PCR</a:t>
            </a:r>
            <a:r>
              <a:rPr lang="ar-SA" b="1" u="sng" dirty="0"/>
              <a:t>: </a:t>
            </a:r>
            <a:endParaRPr lang="ar-SA" dirty="0"/>
          </a:p>
        </p:txBody>
      </p:sp>
      <p:sp>
        <p:nvSpPr>
          <p:cNvPr id="3" name="عنصر نائب للمحتوى 2"/>
          <p:cNvSpPr>
            <a:spLocks noGrp="1"/>
          </p:cNvSpPr>
          <p:nvPr>
            <p:ph idx="1"/>
          </p:nvPr>
        </p:nvSpPr>
        <p:spPr>
          <a:xfrm>
            <a:off x="0" y="1196752"/>
            <a:ext cx="9144000" cy="5661248"/>
          </a:xfrm>
        </p:spPr>
        <p:txBody>
          <a:bodyPr>
            <a:normAutofit fontScale="92500" lnSpcReduction="20000"/>
          </a:bodyPr>
          <a:lstStyle/>
          <a:p>
            <a:pPr algn="just"/>
            <a:r>
              <a:rPr lang="ar-SA" dirty="0"/>
              <a:t>هناك استخدامات كثيرة لفكرة تفاعل البلمرة المتسلسل </a:t>
            </a:r>
            <a:r>
              <a:rPr lang="en-US" dirty="0"/>
              <a:t>PCR</a:t>
            </a:r>
            <a:r>
              <a:rPr lang="ar-SA" dirty="0"/>
              <a:t> منها:</a:t>
            </a:r>
            <a:endParaRPr lang="en-US" dirty="0"/>
          </a:p>
          <a:p>
            <a:pPr lvl="0" algn="just"/>
            <a:r>
              <a:rPr lang="ar-DZ" dirty="0"/>
              <a:t>عزل جين محدد واكثاره حيث </a:t>
            </a:r>
            <a:r>
              <a:rPr lang="ar-DZ" dirty="0" smtClean="0"/>
              <a:t>يتم تكثير </a:t>
            </a:r>
            <a:r>
              <a:rPr lang="ar-DZ" dirty="0"/>
              <a:t>الجين المراد إدخاله على </a:t>
            </a:r>
            <a:r>
              <a:rPr lang="ar-DZ" dirty="0" err="1" smtClean="0"/>
              <a:t>البلازميد</a:t>
            </a:r>
            <a:r>
              <a:rPr lang="ar-DZ" dirty="0" smtClean="0"/>
              <a:t> </a:t>
            </a:r>
            <a:r>
              <a:rPr lang="ar-DZ" dirty="0"/>
              <a:t>أو الحمض النووي </a:t>
            </a:r>
            <a:r>
              <a:rPr lang="ar-DZ" dirty="0" smtClean="0"/>
              <a:t>المضيف .</a:t>
            </a:r>
          </a:p>
          <a:p>
            <a:pPr lvl="0" algn="just"/>
            <a:r>
              <a:rPr lang="ar-SA" dirty="0"/>
              <a:t>استخدامه في تغير نهايات الجين لتصبح متوافقة مع إنزيمات </a:t>
            </a:r>
            <a:r>
              <a:rPr lang="ar-SA" dirty="0" smtClean="0"/>
              <a:t>القطع</a:t>
            </a:r>
            <a:endParaRPr lang="ar-DZ" dirty="0" smtClean="0"/>
          </a:p>
          <a:p>
            <a:pPr algn="just"/>
            <a:r>
              <a:rPr lang="ar-SA" dirty="0"/>
              <a:t>هو العملية الأساس في تحديد تتابع القواعد النيتروجينية في الحمض النووي</a:t>
            </a:r>
            <a:r>
              <a:rPr lang="en-GB" dirty="0"/>
              <a:t> (DNA ) </a:t>
            </a:r>
            <a:r>
              <a:rPr lang="ar-SA" dirty="0"/>
              <a:t>الحمض النووي</a:t>
            </a:r>
            <a:r>
              <a:rPr lang="en-GB" dirty="0"/>
              <a:t> (DNA) Sequencer </a:t>
            </a:r>
            <a:r>
              <a:rPr lang="ar-SA" dirty="0" smtClean="0"/>
              <a:t>.</a:t>
            </a:r>
            <a:endParaRPr lang="en-US" dirty="0" smtClean="0"/>
          </a:p>
          <a:p>
            <a:pPr lvl="0" algn="just"/>
            <a:r>
              <a:rPr lang="ar-SA" dirty="0" smtClean="0"/>
              <a:t>تشخيص </a:t>
            </a:r>
            <a:r>
              <a:rPr lang="ar-SA" dirty="0"/>
              <a:t>الأمراض الوراثية (تنتج عن وراثة الفرد لجين ممرض من أحد أو كلا الوالدين) حتى إن كان الفرد لا يظهر عليه المرض (يحمل الجين الممرض بحالة خليطة) مثل أنيميا الخلايا المنجلية</a:t>
            </a:r>
            <a:r>
              <a:rPr lang="ar-SA" dirty="0" smtClean="0"/>
              <a:t>.</a:t>
            </a:r>
            <a:r>
              <a:rPr lang="ar-DZ" dirty="0" smtClean="0"/>
              <a:t> أو الطفرات.</a:t>
            </a:r>
            <a:endParaRPr lang="en-US" dirty="0"/>
          </a:p>
          <a:p>
            <a:pPr lvl="0" algn="just"/>
            <a:r>
              <a:rPr lang="ar-SA" dirty="0"/>
              <a:t>تطبيقات الطب الشرعي المختلفة مثل تحديد الجناة في الجرائم وإثبات الأبوة.</a:t>
            </a:r>
            <a:endParaRPr lang="en-US" dirty="0"/>
          </a:p>
          <a:p>
            <a:pPr lvl="0" algn="just"/>
            <a:r>
              <a:rPr lang="ar-SA" dirty="0"/>
              <a:t>عمل البصمة الوراثية للأصناف النباتية والعشائر الحيوانية </a:t>
            </a:r>
            <a:r>
              <a:rPr lang="ar-SA" dirty="0" smtClean="0"/>
              <a:t>المختلفة.</a:t>
            </a:r>
            <a:endParaRPr lang="ar-DZ" dirty="0"/>
          </a:p>
          <a:p>
            <a:pPr lvl="0" algn="just"/>
            <a:r>
              <a:rPr lang="ar-SA" dirty="0" smtClean="0"/>
              <a:t>تحديد </a:t>
            </a:r>
            <a:r>
              <a:rPr lang="ar-SA" dirty="0"/>
              <a:t>الجين المطلوب من خليط من الجينات</a:t>
            </a:r>
            <a:r>
              <a:rPr lang="en-GB" dirty="0"/>
              <a:t> .</a:t>
            </a:r>
          </a:p>
        </p:txBody>
      </p:sp>
    </p:spTree>
    <p:extLst>
      <p:ext uri="{BB962C8B-B14F-4D97-AF65-F5344CB8AC3E}">
        <p14:creationId xmlns:p14="http://schemas.microsoft.com/office/powerpoint/2010/main" val="30177818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ar-SA" dirty="0" smtClean="0"/>
              <a:t>متطلبات تقنية </a:t>
            </a:r>
            <a:r>
              <a:rPr lang="en-GB" dirty="0" smtClean="0"/>
              <a:t>PCR</a:t>
            </a:r>
            <a:endParaRPr lang="ar-SA" dirty="0"/>
          </a:p>
        </p:txBody>
      </p:sp>
      <p:sp>
        <p:nvSpPr>
          <p:cNvPr id="3" name="Content Placeholder 2"/>
          <p:cNvSpPr>
            <a:spLocks noGrp="1"/>
          </p:cNvSpPr>
          <p:nvPr>
            <p:ph idx="1"/>
          </p:nvPr>
        </p:nvSpPr>
        <p:spPr>
          <a:xfrm>
            <a:off x="0" y="908720"/>
            <a:ext cx="8913168" cy="4525963"/>
          </a:xfrm>
        </p:spPr>
        <p:txBody>
          <a:bodyPr/>
          <a:lstStyle/>
          <a:p>
            <a:r>
              <a:rPr lang="ar-SA" b="1" dirty="0">
                <a:solidFill>
                  <a:srgbClr val="00B050"/>
                </a:solidFill>
              </a:rPr>
              <a:t>1- عينة </a:t>
            </a:r>
            <a:r>
              <a:rPr lang="ar-SA" b="1" dirty="0" smtClean="0">
                <a:solidFill>
                  <a:srgbClr val="00B050"/>
                </a:solidFill>
              </a:rPr>
              <a:t>التفاعل او يسمى قالب الحمض النووي(</a:t>
            </a:r>
            <a:r>
              <a:rPr lang="en-US" b="1" dirty="0">
                <a:solidFill>
                  <a:srgbClr val="00B050"/>
                </a:solidFill>
              </a:rPr>
              <a:t>DNA Sample </a:t>
            </a:r>
            <a:r>
              <a:rPr lang="ar-SA" b="1" dirty="0" smtClean="0">
                <a:solidFill>
                  <a:srgbClr val="00B050"/>
                </a:solidFill>
              </a:rPr>
              <a:t>).</a:t>
            </a:r>
          </a:p>
          <a:p>
            <a:pPr marL="0" indent="0">
              <a:buNone/>
            </a:pPr>
            <a:r>
              <a:rPr lang="ar-SA" dirty="0"/>
              <a:t>والذي يستخدم كقالب </a:t>
            </a:r>
            <a:r>
              <a:rPr lang="en-GB" dirty="0"/>
              <a:t>Template</a:t>
            </a:r>
            <a:r>
              <a:rPr lang="ar-SA" dirty="0"/>
              <a:t> لبناء خيوط من </a:t>
            </a:r>
            <a:r>
              <a:rPr lang="en-US" dirty="0"/>
              <a:t>DNA</a:t>
            </a:r>
            <a:r>
              <a:rPr lang="ar-SA" dirty="0"/>
              <a:t> باستخدام تفاعل </a:t>
            </a:r>
            <a:r>
              <a:rPr lang="en-US" dirty="0"/>
              <a:t>.PCR</a:t>
            </a:r>
            <a:endParaRPr lang="ar-SA" dirty="0">
              <a:solidFill>
                <a:srgbClr val="00B050"/>
              </a:solidFill>
            </a:endParaRPr>
          </a:p>
          <a:p>
            <a:endParaRPr lang="ar-SA" dirty="0"/>
          </a:p>
        </p:txBody>
      </p:sp>
      <p:pic>
        <p:nvPicPr>
          <p:cNvPr id="4" name="Picture 5" descr="132-23120%20to%2023125%20-%20Color%20-%20X"/>
          <p:cNvPicPr>
            <a:picLocks noChangeAspect="1" noChangeArrowheads="1"/>
          </p:cNvPicPr>
          <p:nvPr/>
        </p:nvPicPr>
        <p:blipFill>
          <a:blip r:embed="rId2"/>
          <a:srcRect/>
          <a:stretch>
            <a:fillRect/>
          </a:stretch>
        </p:blipFill>
        <p:spPr bwMode="auto">
          <a:xfrm>
            <a:off x="1" y="2870716"/>
            <a:ext cx="5004048" cy="3987284"/>
          </a:xfrm>
          <a:prstGeom prst="rect">
            <a:avLst/>
          </a:prstGeom>
          <a:noFill/>
          <a:ln w="9525">
            <a:noFill/>
            <a:miter lim="800000"/>
            <a:headEnd/>
            <a:tailEnd/>
          </a:ln>
          <a:effectLst>
            <a:outerShdw dist="35921" dir="2700000" algn="ctr" rotWithShape="0">
              <a:srgbClr val="000000"/>
            </a:outerShdw>
          </a:effectLst>
        </p:spPr>
      </p:pic>
    </p:spTree>
    <p:extLst>
      <p:ext uri="{BB962C8B-B14F-4D97-AF65-F5344CB8AC3E}">
        <p14:creationId xmlns:p14="http://schemas.microsoft.com/office/powerpoint/2010/main" val="972411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from="(-#ppt_w/2)" to="(#ppt_x)" calcmode="lin" valueType="num">
                                      <p:cBhvr>
                                        <p:cTn id="7" dur="600" fill="hold">
                                          <p:stCondLst>
                                            <p:cond delay="0"/>
                                          </p:stCondLst>
                                        </p:cTn>
                                        <p:tgtEl>
                                          <p:spTgt spid="4"/>
                                        </p:tgtEl>
                                        <p:attrNameLst>
                                          <p:attrName>ppt_x</p:attrName>
                                        </p:attrNameLst>
                                      </p:cBhvr>
                                    </p:anim>
                                    <p:anim from="0" to="-1.0" calcmode="lin" valueType="num">
                                      <p:cBhvr>
                                        <p:cTn id="8" dur="200" decel="50000" autoRev="1" fill="hold">
                                          <p:stCondLst>
                                            <p:cond delay="600"/>
                                          </p:stCondLst>
                                        </p:cTn>
                                        <p:tgtEl>
                                          <p:spTgt spid="4"/>
                                        </p:tgtEl>
                                        <p:attrNameLst>
                                          <p:attrName>xshear</p:attrName>
                                        </p:attrNameLst>
                                      </p:cBhvr>
                                    </p:anim>
                                    <p:animScale>
                                      <p:cBhvr>
                                        <p:cTn id="9" dur="200" decel="100000" autoRev="1" fill="hold">
                                          <p:stCondLst>
                                            <p:cond delay="600"/>
                                          </p:stCondLst>
                                        </p:cTn>
                                        <p:tgtEl>
                                          <p:spTgt spid="4"/>
                                        </p:tgtEl>
                                      </p:cBhvr>
                                      <p:from x="100000" y="100000"/>
                                      <p:to x="80000" y="100000"/>
                                    </p:animScale>
                                    <p:anim by="(#ppt_h/3+#ppt_w*0.1)" calcmode="lin" valueType="num">
                                      <p:cBhvr additive="sum">
                                        <p:cTn id="10" dur="200" decel="100000" autoRev="1" fill="hold">
                                          <p:stCondLst>
                                            <p:cond delay="600"/>
                                          </p:stCondLst>
                                        </p:cTn>
                                        <p:tgtEl>
                                          <p:spTgt spid="4"/>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lnSpcReduction="10000"/>
          </a:bodyPr>
          <a:lstStyle/>
          <a:p>
            <a:r>
              <a:rPr lang="ar-SA" b="1" dirty="0">
                <a:solidFill>
                  <a:srgbClr val="00B050"/>
                </a:solidFill>
              </a:rPr>
              <a:t>2- البادئات (</a:t>
            </a:r>
            <a:r>
              <a:rPr lang="en-US" b="1" dirty="0">
                <a:solidFill>
                  <a:srgbClr val="00B050"/>
                </a:solidFill>
              </a:rPr>
              <a:t>Primers</a:t>
            </a:r>
            <a:r>
              <a:rPr lang="ar-SA" b="1" dirty="0">
                <a:solidFill>
                  <a:srgbClr val="00B050"/>
                </a:solidFill>
              </a:rPr>
              <a:t>):-</a:t>
            </a:r>
            <a:endParaRPr lang="ar-SA" dirty="0">
              <a:solidFill>
                <a:srgbClr val="00B050"/>
              </a:solidFill>
            </a:endParaRPr>
          </a:p>
          <a:p>
            <a:pPr marL="0" indent="0">
              <a:buNone/>
            </a:pPr>
            <a:r>
              <a:rPr lang="ar-DZ" dirty="0" smtClean="0"/>
              <a:t>وهي تسلسل من القواعد </a:t>
            </a:r>
            <a:r>
              <a:rPr lang="ar-DZ" dirty="0" err="1" smtClean="0"/>
              <a:t>النيتروجينيه</a:t>
            </a:r>
            <a:r>
              <a:rPr lang="ar-DZ" dirty="0" smtClean="0"/>
              <a:t> في شريط واحد قصير(حوالي 20 </a:t>
            </a:r>
            <a:r>
              <a:rPr lang="fr-FR" dirty="0" err="1" smtClean="0"/>
              <a:t>bp</a:t>
            </a:r>
            <a:r>
              <a:rPr lang="fr-FR" dirty="0" smtClean="0"/>
              <a:t> </a:t>
            </a:r>
            <a:r>
              <a:rPr lang="ar-DZ" dirty="0" smtClean="0"/>
              <a:t>) مكمل لبداية الجزء المراد تضخيمه في الحمض النووي.</a:t>
            </a:r>
          </a:p>
          <a:p>
            <a:pPr marL="0" indent="0">
              <a:buNone/>
            </a:pPr>
            <a:r>
              <a:rPr lang="ar-SA" dirty="0" smtClean="0"/>
              <a:t>يحدد المنطقة (الجين) التي سيتم بناءها باستخدام </a:t>
            </a:r>
            <a:r>
              <a:rPr lang="en-US" dirty="0" smtClean="0"/>
              <a:t>PCR </a:t>
            </a:r>
            <a:r>
              <a:rPr lang="ar-SA" dirty="0" smtClean="0"/>
              <a:t>*وتتطلب التجربة الواحدة وجود بادئين أحدهما أمامي </a:t>
            </a:r>
            <a:r>
              <a:rPr lang="en-US" dirty="0" smtClean="0"/>
              <a:t>Forward</a:t>
            </a:r>
            <a:r>
              <a:rPr lang="ar-SA" dirty="0" smtClean="0"/>
              <a:t> يحدد بداية المنطقة (الجين) وآخر خلفي </a:t>
            </a:r>
            <a:r>
              <a:rPr lang="en-US" dirty="0" smtClean="0"/>
              <a:t>Reverse</a:t>
            </a:r>
            <a:r>
              <a:rPr lang="ar-SA" dirty="0" smtClean="0"/>
              <a:t> يحدد نهاية المنطقة* وجدير بالذكر أن قطعة </a:t>
            </a:r>
            <a:r>
              <a:rPr lang="en-US" dirty="0" smtClean="0"/>
              <a:t>DNA</a:t>
            </a:r>
            <a:r>
              <a:rPr lang="ar-SA" dirty="0" smtClean="0"/>
              <a:t> الناتجة في تجربة </a:t>
            </a:r>
            <a:r>
              <a:rPr lang="en-US" dirty="0" smtClean="0"/>
              <a:t>PCR</a:t>
            </a:r>
            <a:endParaRPr lang="ar-DZ" dirty="0" smtClean="0"/>
          </a:p>
          <a:p>
            <a:pPr marL="0" indent="0">
              <a:buNone/>
            </a:pPr>
            <a:r>
              <a:rPr lang="ar-SA" dirty="0" smtClean="0"/>
              <a:t> تبدأ بأول </a:t>
            </a:r>
            <a:r>
              <a:rPr lang="ar-SA" dirty="0" err="1" smtClean="0"/>
              <a:t>نيوكليوتيدة</a:t>
            </a:r>
            <a:r>
              <a:rPr lang="ar-SA" dirty="0" smtClean="0"/>
              <a:t> في البادئ الأمامي </a:t>
            </a:r>
            <a:endParaRPr lang="ar-DZ" dirty="0" smtClean="0"/>
          </a:p>
          <a:p>
            <a:pPr marL="0" indent="0">
              <a:buNone/>
            </a:pPr>
            <a:r>
              <a:rPr lang="ar-SA" dirty="0" smtClean="0"/>
              <a:t>وتنتهي بآخر </a:t>
            </a:r>
            <a:r>
              <a:rPr lang="ar-SA" dirty="0" err="1" smtClean="0"/>
              <a:t>نيوكليوتيدة</a:t>
            </a:r>
            <a:r>
              <a:rPr lang="ar-SA" dirty="0" smtClean="0"/>
              <a:t> في البادئ الخلفي.</a:t>
            </a:r>
            <a:endParaRPr lang="ar-DZ" dirty="0" smtClean="0"/>
          </a:p>
          <a:p>
            <a:pPr marL="0" indent="0">
              <a:buNone/>
            </a:pPr>
            <a:r>
              <a:rPr lang="ar-SA" dirty="0" smtClean="0"/>
              <a:t>أيضا فإن القالب الواحد من </a:t>
            </a:r>
            <a:r>
              <a:rPr lang="en-US" dirty="0" smtClean="0"/>
              <a:t>DNA</a:t>
            </a:r>
            <a:r>
              <a:rPr lang="ar-SA" dirty="0" smtClean="0"/>
              <a:t> يمكن أن </a:t>
            </a:r>
            <a:endParaRPr lang="ar-DZ" dirty="0" smtClean="0"/>
          </a:p>
          <a:p>
            <a:pPr marL="0" indent="0">
              <a:buNone/>
            </a:pPr>
            <a:r>
              <a:rPr lang="ar-SA" dirty="0" smtClean="0"/>
              <a:t>يستخدم في أكثر من تجربة </a:t>
            </a:r>
            <a:r>
              <a:rPr lang="en-US" dirty="0" smtClean="0"/>
              <a:t>PCR</a:t>
            </a:r>
            <a:r>
              <a:rPr lang="ar-SA" dirty="0" smtClean="0"/>
              <a:t> وتختلف </a:t>
            </a:r>
            <a:endParaRPr lang="ar-DZ" dirty="0" smtClean="0"/>
          </a:p>
          <a:p>
            <a:pPr marL="0" indent="0">
              <a:buNone/>
            </a:pPr>
            <a:r>
              <a:rPr lang="ar-SA" dirty="0" smtClean="0"/>
              <a:t>النتائج في كل تجربة منها تبعا للبادئ </a:t>
            </a:r>
            <a:endParaRPr lang="ar-DZ" dirty="0" smtClean="0"/>
          </a:p>
          <a:p>
            <a:pPr marL="0" indent="0">
              <a:buNone/>
            </a:pPr>
            <a:r>
              <a:rPr lang="ar-SA" dirty="0" smtClean="0"/>
              <a:t>المستخدم في كل مرة</a:t>
            </a:r>
            <a:r>
              <a:rPr lang="ar-EG" dirty="0" smtClean="0"/>
              <a:t>.</a:t>
            </a:r>
            <a:endParaRPr lang="ar-SA" dirty="0" smtClean="0"/>
          </a:p>
        </p:txBody>
      </p:sp>
      <p:pic>
        <p:nvPicPr>
          <p:cNvPr id="4" name="Picture 10" descr="H:\صور خاصة للوراثة\o_P28695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 y="3571874"/>
            <a:ext cx="3571875" cy="328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28469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6632"/>
            <a:ext cx="9144000" cy="6009531"/>
          </a:xfrm>
        </p:spPr>
        <p:txBody>
          <a:bodyPr>
            <a:normAutofit/>
          </a:bodyPr>
          <a:lstStyle/>
          <a:p>
            <a:r>
              <a:rPr lang="ar-SA" sz="3600" b="1" dirty="0" smtClean="0">
                <a:solidFill>
                  <a:srgbClr val="00B050"/>
                </a:solidFill>
              </a:rPr>
              <a:t>3-انزيم التفاعل</a:t>
            </a:r>
            <a:r>
              <a:rPr lang="ar-SA" b="1" dirty="0" smtClean="0">
                <a:solidFill>
                  <a:srgbClr val="00B050"/>
                </a:solidFill>
              </a:rPr>
              <a:t> (</a:t>
            </a:r>
            <a:r>
              <a:rPr lang="en-US" b="1" dirty="0" smtClean="0">
                <a:solidFill>
                  <a:srgbClr val="00B050"/>
                </a:solidFill>
              </a:rPr>
              <a:t> ( Hot Star </a:t>
            </a:r>
            <a:r>
              <a:rPr lang="en-US" b="1" dirty="0" err="1" smtClean="0">
                <a:solidFill>
                  <a:srgbClr val="00B050"/>
                </a:solidFill>
              </a:rPr>
              <a:t>Taq</a:t>
            </a:r>
            <a:r>
              <a:rPr lang="en-GB" b="1" dirty="0" smtClean="0">
                <a:solidFill>
                  <a:srgbClr val="00B050"/>
                </a:solidFill>
              </a:rPr>
              <a:t> </a:t>
            </a:r>
            <a:r>
              <a:rPr lang="en-US" b="1" dirty="0" smtClean="0">
                <a:solidFill>
                  <a:srgbClr val="00B050"/>
                </a:solidFill>
              </a:rPr>
              <a:t>polymerase </a:t>
            </a:r>
            <a:r>
              <a:rPr lang="ar-SA" b="1" dirty="0" smtClean="0">
                <a:solidFill>
                  <a:srgbClr val="00B050"/>
                </a:solidFill>
              </a:rPr>
              <a:t>أو(</a:t>
            </a:r>
            <a:r>
              <a:rPr lang="en-US" b="1" dirty="0" smtClean="0">
                <a:solidFill>
                  <a:srgbClr val="00B050"/>
                </a:solidFill>
              </a:rPr>
              <a:t>:(</a:t>
            </a:r>
            <a:r>
              <a:rPr lang="en-US" b="1" dirty="0" err="1" smtClean="0">
                <a:solidFill>
                  <a:srgbClr val="FF0000"/>
                </a:solidFill>
              </a:rPr>
              <a:t>T</a:t>
            </a:r>
            <a:r>
              <a:rPr lang="en-US" b="1" dirty="0" err="1" smtClean="0">
                <a:solidFill>
                  <a:schemeClr val="tx2">
                    <a:lumMod val="40000"/>
                    <a:lumOff val="60000"/>
                  </a:schemeClr>
                </a:solidFill>
              </a:rPr>
              <a:t>aq</a:t>
            </a:r>
            <a:r>
              <a:rPr lang="en-US" b="1" dirty="0" smtClean="0">
                <a:solidFill>
                  <a:srgbClr val="00B050"/>
                </a:solidFill>
              </a:rPr>
              <a:t> polymerase  </a:t>
            </a:r>
            <a:endParaRPr lang="ar-SA" b="1" dirty="0" smtClean="0">
              <a:solidFill>
                <a:srgbClr val="00B050"/>
              </a:solidFill>
            </a:endParaRPr>
          </a:p>
          <a:p>
            <a:r>
              <a:rPr lang="ar-SA" sz="2800" dirty="0"/>
              <a:t>ويستخدم في تفاعل </a:t>
            </a:r>
            <a:r>
              <a:rPr lang="en-US" sz="2800" dirty="0"/>
              <a:t>PCR</a:t>
            </a:r>
            <a:r>
              <a:rPr lang="ar-SA" sz="2800" dirty="0"/>
              <a:t> أنواع معينة من إنزيمات بناء </a:t>
            </a:r>
            <a:r>
              <a:rPr lang="en-US" sz="2800" dirty="0"/>
              <a:t>DNA</a:t>
            </a:r>
            <a:r>
              <a:rPr lang="ar-SA" sz="2800" dirty="0"/>
              <a:t> تتميز بثباتها الحراري </a:t>
            </a:r>
            <a:r>
              <a:rPr lang="en-US" sz="2800" dirty="0"/>
              <a:t>Thermo-stable enzymes</a:t>
            </a:r>
            <a:r>
              <a:rPr lang="ar-SA" sz="2800" dirty="0"/>
              <a:t> حيث يمكنها احتمال الحرارة العالية (94</a:t>
            </a:r>
            <a:r>
              <a:rPr lang="en-US" sz="2800" baseline="30000" dirty="0"/>
              <a:t>◦</a:t>
            </a:r>
            <a:r>
              <a:rPr lang="ar-SA" sz="2800" dirty="0"/>
              <a:t>م) وأداء الدور المطلوب منها ومن أكثر هذه الأنواع استخداما إنزيم </a:t>
            </a:r>
            <a:r>
              <a:rPr lang="en-US" sz="2800" dirty="0" err="1"/>
              <a:t>Taq</a:t>
            </a:r>
            <a:r>
              <a:rPr lang="en-US" sz="2800" dirty="0"/>
              <a:t> polymerase</a:t>
            </a:r>
            <a:r>
              <a:rPr lang="ar-SA" sz="2800" dirty="0"/>
              <a:t> والمعزول من بكتريا </a:t>
            </a:r>
            <a:r>
              <a:rPr lang="en-US" sz="2800" i="1" dirty="0" err="1"/>
              <a:t>Thermus</a:t>
            </a:r>
            <a:r>
              <a:rPr lang="en-US" sz="2800" i="1" dirty="0"/>
              <a:t> </a:t>
            </a:r>
            <a:r>
              <a:rPr lang="en-US" sz="2800" i="1" dirty="0" err="1"/>
              <a:t>aquaticus</a:t>
            </a:r>
            <a:r>
              <a:rPr lang="ar-SA" sz="2800" dirty="0"/>
              <a:t> </a:t>
            </a:r>
            <a:endParaRPr lang="ar-DZ" sz="2800" dirty="0" smtClean="0"/>
          </a:p>
          <a:p>
            <a:r>
              <a:rPr lang="ar-SA" sz="2800" dirty="0" smtClean="0"/>
              <a:t>(</a:t>
            </a:r>
            <a:r>
              <a:rPr lang="ar-SA" sz="2800" dirty="0"/>
              <a:t>كلمة </a:t>
            </a:r>
            <a:r>
              <a:rPr lang="en-US" sz="2800" dirty="0" err="1"/>
              <a:t>Taq</a:t>
            </a:r>
            <a:r>
              <a:rPr lang="ar-SA" sz="2800" dirty="0"/>
              <a:t> جاءت من حرف </a:t>
            </a:r>
            <a:r>
              <a:rPr lang="en-US" sz="2800" dirty="0"/>
              <a:t>T</a:t>
            </a:r>
            <a:r>
              <a:rPr lang="ar-SA" sz="2800" dirty="0"/>
              <a:t> من اسم الجنس وحرفي </a:t>
            </a:r>
            <a:r>
              <a:rPr lang="en-US" sz="2800" dirty="0" err="1"/>
              <a:t>aq</a:t>
            </a:r>
            <a:r>
              <a:rPr lang="ar-SA" sz="2800" dirty="0"/>
              <a:t> من اسم النوع) وتعيش هذه البكتريا في الينابيع الحارة </a:t>
            </a:r>
            <a:endParaRPr lang="ar-DZ" sz="2800" dirty="0" smtClean="0"/>
          </a:p>
          <a:p>
            <a:r>
              <a:rPr lang="ar-SA" sz="2800" dirty="0" smtClean="0"/>
              <a:t>ولذلك </a:t>
            </a:r>
            <a:r>
              <a:rPr lang="ar-SA" sz="2800" dirty="0"/>
              <a:t>تمتلك الإنزيمات المعزولة منها </a:t>
            </a:r>
            <a:r>
              <a:rPr lang="ar-SA" sz="2800" dirty="0" smtClean="0"/>
              <a:t>قدرة</a:t>
            </a:r>
            <a:endParaRPr lang="ar-DZ" sz="2800" dirty="0" smtClean="0"/>
          </a:p>
          <a:p>
            <a:pPr marL="0" indent="0">
              <a:buNone/>
            </a:pPr>
            <a:r>
              <a:rPr lang="ar-SA" sz="2800" dirty="0" smtClean="0"/>
              <a:t>عالية </a:t>
            </a:r>
            <a:r>
              <a:rPr lang="ar-SA" sz="2800" dirty="0"/>
              <a:t>نسبيا على العمل في ظروف الحرارة </a:t>
            </a:r>
            <a:endParaRPr lang="ar-DZ" sz="2800" dirty="0" smtClean="0"/>
          </a:p>
          <a:p>
            <a:pPr marL="0" indent="0">
              <a:buNone/>
            </a:pPr>
            <a:r>
              <a:rPr lang="ar-SA" sz="2800" dirty="0" smtClean="0"/>
              <a:t>العالية</a:t>
            </a:r>
            <a:r>
              <a:rPr lang="ar-EG" sz="2800" dirty="0"/>
              <a:t>.</a:t>
            </a:r>
            <a:endParaRPr lang="en-US" sz="2800" dirty="0"/>
          </a:p>
          <a:p>
            <a:pPr marL="0" indent="0">
              <a:buNone/>
            </a:pPr>
            <a:endParaRPr lang="ar-SA" sz="2800" b="1" dirty="0" smtClean="0">
              <a:solidFill>
                <a:srgbClr val="00B050"/>
              </a:solidFill>
            </a:endParaRPr>
          </a:p>
          <a:p>
            <a:pPr marL="0" indent="0">
              <a:buNone/>
            </a:pPr>
            <a:endParaRPr lang="ar-SA" dirty="0"/>
          </a:p>
        </p:txBody>
      </p:sp>
      <p:pic>
        <p:nvPicPr>
          <p:cNvPr id="4" name="Picture 9" descr="H:\صور خاصة للوراثة\ba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 y="3576637"/>
            <a:ext cx="4000500" cy="328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62025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6581"/>
            <a:ext cx="9036496" cy="6744079"/>
          </a:xfrm>
        </p:spPr>
        <p:txBody>
          <a:bodyPr>
            <a:normAutofit fontScale="92500" lnSpcReduction="10000"/>
          </a:bodyPr>
          <a:lstStyle/>
          <a:p>
            <a:r>
              <a:rPr lang="ar-SA" b="1" dirty="0" smtClean="0">
                <a:solidFill>
                  <a:srgbClr val="00B050"/>
                </a:solidFill>
              </a:rPr>
              <a:t>4- القواعد النيتروجينية ( </a:t>
            </a:r>
            <a:r>
              <a:rPr lang="en-US" b="1" dirty="0" smtClean="0">
                <a:solidFill>
                  <a:srgbClr val="00B050"/>
                </a:solidFill>
              </a:rPr>
              <a:t>Nitrogen Base </a:t>
            </a:r>
            <a:r>
              <a:rPr lang="en-US" b="1" dirty="0" err="1" smtClean="0">
                <a:solidFill>
                  <a:srgbClr val="00B050"/>
                </a:solidFill>
              </a:rPr>
              <a:t>dNTPs</a:t>
            </a:r>
            <a:r>
              <a:rPr lang="ar-SA" b="1" dirty="0" smtClean="0">
                <a:solidFill>
                  <a:srgbClr val="00B050"/>
                </a:solidFill>
              </a:rPr>
              <a:t>):-</a:t>
            </a:r>
            <a:endParaRPr lang="ar-SA" dirty="0" smtClean="0">
              <a:solidFill>
                <a:srgbClr val="00B050"/>
              </a:solidFill>
            </a:endParaRPr>
          </a:p>
          <a:p>
            <a:pPr>
              <a:buFont typeface="Wingdings" pitchFamily="2" charset="2"/>
              <a:buChar char="§"/>
              <a:defRPr/>
            </a:pPr>
            <a:r>
              <a:rPr kumimoji="1" lang="ar-SA" dirty="0">
                <a:solidFill>
                  <a:srgbClr val="C00000"/>
                </a:solidFill>
                <a:latin typeface="Impact" pitchFamily="34" charset="0"/>
              </a:rPr>
              <a:t>أدنين              </a:t>
            </a:r>
            <a:r>
              <a:rPr kumimoji="1" lang="en-US" dirty="0" smtClean="0">
                <a:solidFill>
                  <a:srgbClr val="C00000"/>
                </a:solidFill>
                <a:latin typeface="Impact" pitchFamily="34" charset="0"/>
              </a:rPr>
              <a:t>Adenine</a:t>
            </a:r>
            <a:r>
              <a:rPr kumimoji="1" lang="ar-DZ" dirty="0">
                <a:solidFill>
                  <a:srgbClr val="FFFF00"/>
                </a:solidFill>
                <a:latin typeface="Impact" pitchFamily="34" charset="0"/>
              </a:rPr>
              <a:t> </a:t>
            </a:r>
            <a:r>
              <a:rPr kumimoji="1" lang="ar-DZ" dirty="0" smtClean="0">
                <a:solidFill>
                  <a:srgbClr val="FFFF00"/>
                </a:solidFill>
                <a:latin typeface="Impact" pitchFamily="34" charset="0"/>
              </a:rPr>
              <a:t> </a:t>
            </a:r>
            <a:r>
              <a:rPr kumimoji="1" lang="ar-SA" dirty="0" smtClean="0">
                <a:solidFill>
                  <a:schemeClr val="accent6">
                    <a:lumMod val="50000"/>
                  </a:schemeClr>
                </a:solidFill>
                <a:latin typeface="Impact" pitchFamily="34" charset="0"/>
              </a:rPr>
              <a:t> </a:t>
            </a:r>
            <a:r>
              <a:rPr kumimoji="1" lang="ar-SA" dirty="0">
                <a:solidFill>
                  <a:schemeClr val="accent6">
                    <a:lumMod val="50000"/>
                  </a:schemeClr>
                </a:solidFill>
                <a:latin typeface="Impact" pitchFamily="34" charset="0"/>
              </a:rPr>
              <a:t>ثايمين            </a:t>
            </a:r>
            <a:r>
              <a:rPr kumimoji="1" lang="en-US" dirty="0" smtClean="0">
                <a:solidFill>
                  <a:schemeClr val="accent6">
                    <a:lumMod val="50000"/>
                  </a:schemeClr>
                </a:solidFill>
                <a:latin typeface="Impact" pitchFamily="34" charset="0"/>
              </a:rPr>
              <a:t>Thymine</a:t>
            </a:r>
            <a:endParaRPr kumimoji="1" lang="en-US" dirty="0">
              <a:solidFill>
                <a:schemeClr val="accent2"/>
              </a:solidFill>
              <a:latin typeface="Impact" pitchFamily="34" charset="0"/>
            </a:endParaRPr>
          </a:p>
          <a:p>
            <a:pPr>
              <a:buFont typeface="Wingdings" pitchFamily="2" charset="2"/>
              <a:buChar char="§"/>
              <a:defRPr/>
            </a:pPr>
            <a:r>
              <a:rPr kumimoji="1" lang="ar-SA" dirty="0">
                <a:solidFill>
                  <a:srgbClr val="FF33CC"/>
                </a:solidFill>
                <a:latin typeface="Impact" pitchFamily="34" charset="0"/>
              </a:rPr>
              <a:t> </a:t>
            </a:r>
            <a:r>
              <a:rPr kumimoji="1" lang="ar-SA" dirty="0" err="1">
                <a:solidFill>
                  <a:srgbClr val="FF33CC"/>
                </a:solidFill>
                <a:latin typeface="Impact" pitchFamily="34" charset="0"/>
              </a:rPr>
              <a:t>جوانين</a:t>
            </a:r>
            <a:r>
              <a:rPr kumimoji="1" lang="ar-SA" dirty="0">
                <a:solidFill>
                  <a:srgbClr val="FF33CC"/>
                </a:solidFill>
                <a:latin typeface="Impact" pitchFamily="34" charset="0"/>
              </a:rPr>
              <a:t>            </a:t>
            </a:r>
            <a:r>
              <a:rPr kumimoji="1" lang="en-US" dirty="0" smtClean="0">
                <a:solidFill>
                  <a:srgbClr val="FF33CC"/>
                </a:solidFill>
                <a:latin typeface="Impact" pitchFamily="34" charset="0"/>
              </a:rPr>
              <a:t>Guanine</a:t>
            </a:r>
            <a:r>
              <a:rPr kumimoji="1" lang="ar-DZ" dirty="0">
                <a:solidFill>
                  <a:srgbClr val="009900"/>
                </a:solidFill>
                <a:latin typeface="Impact" pitchFamily="34" charset="0"/>
              </a:rPr>
              <a:t> </a:t>
            </a:r>
            <a:r>
              <a:rPr kumimoji="1" lang="ar-DZ" dirty="0" smtClean="0">
                <a:solidFill>
                  <a:srgbClr val="009900"/>
                </a:solidFill>
                <a:latin typeface="Impact" pitchFamily="34" charset="0"/>
              </a:rPr>
              <a:t> </a:t>
            </a:r>
            <a:r>
              <a:rPr kumimoji="1" lang="ar-SA" dirty="0" smtClean="0">
                <a:solidFill>
                  <a:srgbClr val="00B0F0"/>
                </a:solidFill>
                <a:latin typeface="Impact" pitchFamily="34" charset="0"/>
              </a:rPr>
              <a:t> </a:t>
            </a:r>
            <a:r>
              <a:rPr kumimoji="1" lang="ar-SA" dirty="0" err="1">
                <a:solidFill>
                  <a:srgbClr val="00B0F0"/>
                </a:solidFill>
                <a:latin typeface="Impact" pitchFamily="34" charset="0"/>
              </a:rPr>
              <a:t>سايتوسين</a:t>
            </a:r>
            <a:r>
              <a:rPr kumimoji="1" lang="ar-SA" dirty="0">
                <a:solidFill>
                  <a:srgbClr val="00B0F0"/>
                </a:solidFill>
                <a:latin typeface="Impact" pitchFamily="34" charset="0"/>
              </a:rPr>
              <a:t>        </a:t>
            </a:r>
            <a:r>
              <a:rPr kumimoji="1" lang="en-US" dirty="0" smtClean="0">
                <a:solidFill>
                  <a:srgbClr val="00B0F0"/>
                </a:solidFill>
                <a:latin typeface="Impact" pitchFamily="34" charset="0"/>
              </a:rPr>
              <a:t>Cytosine</a:t>
            </a:r>
            <a:endParaRPr kumimoji="1" lang="en-US" sz="2000" dirty="0" smtClean="0">
              <a:solidFill>
                <a:srgbClr val="00B0F0"/>
              </a:solidFill>
              <a:latin typeface="Impact" pitchFamily="34" charset="0"/>
            </a:endParaRPr>
          </a:p>
          <a:p>
            <a:pPr marL="0" indent="0">
              <a:buNone/>
            </a:pPr>
            <a:r>
              <a:rPr lang="ar-SA" dirty="0" smtClean="0"/>
              <a:t>التي تعتبر بمثابة أحجار البناء عند بناء </a:t>
            </a:r>
            <a:r>
              <a:rPr lang="en-US" dirty="0" smtClean="0"/>
              <a:t>DNA</a:t>
            </a:r>
            <a:r>
              <a:rPr lang="ar-SA" dirty="0" smtClean="0"/>
              <a:t> حيث بارتباطها بالنهاية </a:t>
            </a:r>
            <a:r>
              <a:rPr lang="en-US" dirty="0" smtClean="0"/>
              <a:t>3´</a:t>
            </a:r>
            <a:r>
              <a:rPr lang="ar-SA" dirty="0" smtClean="0"/>
              <a:t> للبادئ تكوِن شريط </a:t>
            </a:r>
            <a:r>
              <a:rPr lang="en-US" dirty="0" smtClean="0"/>
              <a:t>DNA</a:t>
            </a:r>
            <a:r>
              <a:rPr lang="ar-SA" dirty="0" smtClean="0"/>
              <a:t> </a:t>
            </a:r>
            <a:endParaRPr lang="ar-DZ" dirty="0" smtClean="0"/>
          </a:p>
          <a:p>
            <a:pPr marL="0" indent="0">
              <a:buNone/>
            </a:pPr>
            <a:r>
              <a:rPr lang="ar-SA" dirty="0" smtClean="0"/>
              <a:t>الجديد، وتضاف </a:t>
            </a:r>
            <a:r>
              <a:rPr lang="ar-SA" dirty="0" err="1" smtClean="0"/>
              <a:t>النيوكليوتيدات</a:t>
            </a:r>
            <a:r>
              <a:rPr lang="ar-SA" dirty="0" smtClean="0"/>
              <a:t> في </a:t>
            </a:r>
            <a:endParaRPr lang="ar-DZ" dirty="0" smtClean="0"/>
          </a:p>
          <a:p>
            <a:pPr marL="0" indent="0">
              <a:buNone/>
            </a:pPr>
            <a:r>
              <a:rPr lang="ar-SA" dirty="0" smtClean="0"/>
              <a:t>تفاعل </a:t>
            </a:r>
            <a:r>
              <a:rPr lang="en-US" dirty="0" smtClean="0"/>
              <a:t>PCR</a:t>
            </a:r>
            <a:r>
              <a:rPr lang="ar-SA" dirty="0" smtClean="0"/>
              <a:t> على هيئة </a:t>
            </a:r>
            <a:r>
              <a:rPr lang="ar-SA" dirty="0" err="1" smtClean="0"/>
              <a:t>نيوكليوتيدات</a:t>
            </a:r>
            <a:r>
              <a:rPr lang="ar-SA" dirty="0" smtClean="0"/>
              <a:t> </a:t>
            </a:r>
            <a:endParaRPr lang="ar-DZ" dirty="0" smtClean="0"/>
          </a:p>
          <a:p>
            <a:pPr marL="0" indent="0">
              <a:buNone/>
            </a:pPr>
            <a:r>
              <a:rPr lang="ar-SA" dirty="0" smtClean="0"/>
              <a:t>ثلاثية الفوسفات (</a:t>
            </a:r>
            <a:r>
              <a:rPr lang="en-US" dirty="0" err="1" smtClean="0"/>
              <a:t>dATP</a:t>
            </a:r>
            <a:r>
              <a:rPr lang="en-US" dirty="0" smtClean="0"/>
              <a:t>, </a:t>
            </a:r>
            <a:r>
              <a:rPr lang="en-US" dirty="0" err="1" smtClean="0"/>
              <a:t>dGTP</a:t>
            </a:r>
            <a:endParaRPr lang="ar-DZ" dirty="0" smtClean="0"/>
          </a:p>
          <a:p>
            <a:pPr marL="0" indent="0">
              <a:buNone/>
            </a:pPr>
            <a:r>
              <a:rPr lang="en-US" dirty="0" smtClean="0"/>
              <a:t>, </a:t>
            </a:r>
            <a:r>
              <a:rPr lang="en-US" dirty="0" err="1" smtClean="0"/>
              <a:t>dTTP</a:t>
            </a:r>
            <a:r>
              <a:rPr lang="en-US" dirty="0" smtClean="0"/>
              <a:t>, </a:t>
            </a:r>
            <a:r>
              <a:rPr lang="en-US" dirty="0" err="1" smtClean="0"/>
              <a:t>dCTP</a:t>
            </a:r>
            <a:r>
              <a:rPr lang="ar-SA" dirty="0" smtClean="0"/>
              <a:t>) تحتوي على سكر </a:t>
            </a:r>
            <a:endParaRPr lang="ar-DZ" dirty="0" smtClean="0"/>
          </a:p>
          <a:p>
            <a:pPr marL="0" indent="0">
              <a:buNone/>
            </a:pPr>
            <a:r>
              <a:rPr lang="ar-SA" dirty="0" smtClean="0"/>
              <a:t>دي أوكسي ريبوز</a:t>
            </a:r>
            <a:r>
              <a:rPr lang="en-US" dirty="0" smtClean="0"/>
              <a:t> </a:t>
            </a:r>
            <a:r>
              <a:rPr lang="en-US" dirty="0" err="1" smtClean="0"/>
              <a:t>deoxyribose</a:t>
            </a:r>
            <a:r>
              <a:rPr lang="ar-SA" dirty="0" smtClean="0"/>
              <a:t> </a:t>
            </a:r>
            <a:endParaRPr lang="ar-DZ" dirty="0" smtClean="0"/>
          </a:p>
          <a:p>
            <a:pPr marL="0" indent="0">
              <a:buNone/>
            </a:pPr>
            <a:r>
              <a:rPr lang="ar-SA" dirty="0" smtClean="0"/>
              <a:t>(من هنا جاء حرف </a:t>
            </a:r>
            <a:r>
              <a:rPr lang="en-US" dirty="0" smtClean="0"/>
              <a:t>d</a:t>
            </a:r>
            <a:r>
              <a:rPr lang="ar-SA" dirty="0" smtClean="0"/>
              <a:t> الصغير قبل اسم </a:t>
            </a:r>
            <a:endParaRPr lang="ar-DZ" dirty="0" smtClean="0"/>
          </a:p>
          <a:p>
            <a:pPr marL="0" indent="0">
              <a:buNone/>
            </a:pPr>
            <a:r>
              <a:rPr lang="ar-SA" dirty="0" err="1" smtClean="0"/>
              <a:t>النيوكليوتيدة</a:t>
            </a:r>
            <a:r>
              <a:rPr lang="ar-SA" dirty="0" smtClean="0"/>
              <a:t> بينما ترمز </a:t>
            </a:r>
            <a:r>
              <a:rPr lang="en-US" dirty="0" smtClean="0"/>
              <a:t>TP</a:t>
            </a:r>
            <a:r>
              <a:rPr lang="ar-SA" dirty="0" smtClean="0"/>
              <a:t> إلى كونها </a:t>
            </a:r>
            <a:endParaRPr lang="ar-DZ" dirty="0" smtClean="0"/>
          </a:p>
          <a:p>
            <a:pPr marL="0" indent="0">
              <a:buNone/>
            </a:pPr>
            <a:r>
              <a:rPr lang="ar-SA" dirty="0" smtClean="0"/>
              <a:t>ثلاثية الفوسفات </a:t>
            </a:r>
            <a:r>
              <a:rPr lang="en-US" dirty="0" smtClean="0"/>
              <a:t>Tri-phosphate</a:t>
            </a:r>
            <a:r>
              <a:rPr lang="ar-SA" dirty="0" smtClean="0"/>
              <a:t>).</a:t>
            </a:r>
            <a:endParaRPr lang="en-US" dirty="0" smtClean="0"/>
          </a:p>
          <a:p>
            <a:pPr marL="0" indent="0">
              <a:buNone/>
            </a:pPr>
            <a:endParaRPr lang="ar-SA" dirty="0"/>
          </a:p>
        </p:txBody>
      </p:sp>
      <p:pic>
        <p:nvPicPr>
          <p:cNvPr id="4" name="Picture 11" descr="H:\صور خاصة للوراثة\dnt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19" y="2060848"/>
            <a:ext cx="4286250" cy="414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611560" y="6178342"/>
            <a:ext cx="3828420" cy="646331"/>
          </a:xfrm>
          <a:prstGeom prst="rect">
            <a:avLst/>
          </a:prstGeom>
        </p:spPr>
        <p:txBody>
          <a:bodyPr wrap="none">
            <a:spAutoFit/>
          </a:bodyPr>
          <a:lstStyle/>
          <a:p>
            <a:pPr algn="l" rtl="0"/>
            <a:r>
              <a:rPr lang="en-US" dirty="0" err="1" smtClean="0"/>
              <a:t>dNTPs</a:t>
            </a:r>
            <a:r>
              <a:rPr lang="en-US" dirty="0" smtClean="0"/>
              <a:t> :</a:t>
            </a:r>
            <a:r>
              <a:rPr lang="en-US" dirty="0" err="1" smtClean="0"/>
              <a:t>Deoxynucleoside</a:t>
            </a:r>
            <a:r>
              <a:rPr lang="en-US" dirty="0" smtClean="0"/>
              <a:t> triphosphates</a:t>
            </a:r>
            <a:r>
              <a:rPr lang="en-US" dirty="0"/>
              <a:t/>
            </a:r>
            <a:br>
              <a:rPr lang="en-US" dirty="0"/>
            </a:br>
            <a:r>
              <a:rPr lang="en-US" dirty="0" err="1"/>
              <a:t>Deoxyguanosine</a:t>
            </a:r>
            <a:r>
              <a:rPr lang="en-US" dirty="0"/>
              <a:t> triphosphate</a:t>
            </a:r>
            <a:endParaRPr lang="ar-SA" dirty="0"/>
          </a:p>
        </p:txBody>
      </p:sp>
    </p:spTree>
    <p:extLst>
      <p:ext uri="{BB962C8B-B14F-4D97-AF65-F5344CB8AC3E}">
        <p14:creationId xmlns:p14="http://schemas.microsoft.com/office/powerpoint/2010/main" val="945800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5" presetClass="exit" presetSubtype="0" fill="hold" nodeType="clickEffect">
                                  <p:stCondLst>
                                    <p:cond delay="0"/>
                                  </p:stCondLst>
                                  <p:childTnLst>
                                    <p:anim calcmode="lin" valueType="num">
                                      <p:cBhvr>
                                        <p:cTn id="12" dur="1000"/>
                                        <p:tgtEl>
                                          <p:spTgt spid="4"/>
                                        </p:tgtEl>
                                        <p:attrNameLst>
                                          <p:attrName>ppt_w</p:attrName>
                                        </p:attrNameLst>
                                      </p:cBhvr>
                                      <p:tavLst>
                                        <p:tav tm="0">
                                          <p:val>
                                            <p:strVal val="ppt_w"/>
                                          </p:val>
                                        </p:tav>
                                        <p:tav tm="100000">
                                          <p:val>
                                            <p:strVal val="ppt_w*0.70"/>
                                          </p:val>
                                        </p:tav>
                                      </p:tavLst>
                                    </p:anim>
                                    <p:anim calcmode="lin" valueType="num">
                                      <p:cBhvr>
                                        <p:cTn id="13" dur="1000"/>
                                        <p:tgtEl>
                                          <p:spTgt spid="4"/>
                                        </p:tgtEl>
                                        <p:attrNameLst>
                                          <p:attrName>ppt_h</p:attrName>
                                        </p:attrNameLst>
                                      </p:cBhvr>
                                      <p:tavLst>
                                        <p:tav tm="0">
                                          <p:val>
                                            <p:strVal val="ppt_h"/>
                                          </p:val>
                                        </p:tav>
                                        <p:tav tm="100000">
                                          <p:val>
                                            <p:strVal val="ppt_h"/>
                                          </p:val>
                                        </p:tav>
                                      </p:tavLst>
                                    </p:anim>
                                    <p:animEffect transition="out" filter="fade">
                                      <p:cBhvr>
                                        <p:cTn id="14" dur="1000"/>
                                        <p:tgtEl>
                                          <p:spTgt spid="4"/>
                                        </p:tgtEl>
                                      </p:cBhvr>
                                    </p:animEffect>
                                    <p:set>
                                      <p:cBhvr>
                                        <p:cTn id="15" dur="1" fill="hold">
                                          <p:stCondLst>
                                            <p:cond delay="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521" y="0"/>
            <a:ext cx="9144000" cy="6858000"/>
          </a:xfrm>
        </p:spPr>
        <p:txBody>
          <a:bodyPr>
            <a:noAutofit/>
          </a:bodyPr>
          <a:lstStyle/>
          <a:p>
            <a:pPr algn="just"/>
            <a:r>
              <a:rPr lang="ar-SA" sz="2800" b="1" dirty="0" smtClean="0">
                <a:solidFill>
                  <a:srgbClr val="00B050"/>
                </a:solidFill>
              </a:rPr>
              <a:t>5- محلول منظم ( </a:t>
            </a:r>
            <a:r>
              <a:rPr lang="en-US" sz="2800" b="1" dirty="0" smtClean="0">
                <a:solidFill>
                  <a:srgbClr val="00B050"/>
                </a:solidFill>
              </a:rPr>
              <a:t>PCR Buffer10x</a:t>
            </a:r>
            <a:r>
              <a:rPr lang="ar-SA" sz="2800" b="1" dirty="0" smtClean="0">
                <a:solidFill>
                  <a:srgbClr val="00B050"/>
                </a:solidFill>
              </a:rPr>
              <a:t>).</a:t>
            </a:r>
            <a:endParaRPr lang="ar-DZ" sz="2800" b="1" dirty="0" smtClean="0">
              <a:solidFill>
                <a:srgbClr val="00B050"/>
              </a:solidFill>
            </a:endParaRPr>
          </a:p>
          <a:p>
            <a:pPr algn="just"/>
            <a:r>
              <a:rPr lang="ar-SA" sz="2800" dirty="0"/>
              <a:t>يضبط درجة الحموضة </a:t>
            </a:r>
            <a:r>
              <a:rPr lang="en-US" sz="2800" dirty="0"/>
              <a:t>pH</a:t>
            </a:r>
            <a:r>
              <a:rPr lang="ar-SA" sz="2800" dirty="0"/>
              <a:t> عند المستوى المناسب لتفاعل بناء </a:t>
            </a:r>
            <a:r>
              <a:rPr lang="en-US" sz="2800" dirty="0"/>
              <a:t>DNA</a:t>
            </a:r>
            <a:r>
              <a:rPr lang="ar-SA" sz="2800" dirty="0"/>
              <a:t> ويحتوي على بعض المواد التي تحسن من أداء إنزيم البناء</a:t>
            </a:r>
            <a:r>
              <a:rPr lang="ar-SA" sz="2800" dirty="0" smtClean="0"/>
              <a:t>.</a:t>
            </a:r>
            <a:endParaRPr lang="ar-DZ" sz="2800" dirty="0" smtClean="0"/>
          </a:p>
          <a:p>
            <a:pPr algn="just"/>
            <a:endParaRPr lang="ar-SA" sz="2800" b="1" dirty="0" smtClean="0">
              <a:solidFill>
                <a:srgbClr val="00B050"/>
              </a:solidFill>
            </a:endParaRPr>
          </a:p>
          <a:p>
            <a:pPr algn="just"/>
            <a:r>
              <a:rPr lang="ar-SA" sz="2800" b="1" dirty="0" smtClean="0">
                <a:solidFill>
                  <a:srgbClr val="00B050"/>
                </a:solidFill>
              </a:rPr>
              <a:t>6- </a:t>
            </a:r>
            <a:r>
              <a:rPr lang="ar-SA" sz="2800" dirty="0"/>
              <a:t>شوا رد مناسبة، أهمها شاردة المغنيزيوم</a:t>
            </a:r>
            <a:r>
              <a:rPr lang="en-US" sz="2800" dirty="0"/>
              <a:t> Mg+2 </a:t>
            </a:r>
            <a:endParaRPr lang="ar-DZ" sz="2800" dirty="0" smtClean="0"/>
          </a:p>
          <a:p>
            <a:pPr algn="just"/>
            <a:r>
              <a:rPr lang="ar-SA" sz="2800" dirty="0" smtClean="0"/>
              <a:t>والتي </a:t>
            </a:r>
            <a:r>
              <a:rPr lang="ar-SA" sz="2800" dirty="0"/>
              <a:t>تعمل كمرافق إنزيمي لإنزيم البناء وتضاف على هيئة كلوريد مغنسيوم </a:t>
            </a:r>
            <a:r>
              <a:rPr lang="en-US" sz="2800" dirty="0"/>
              <a:t>MgCl</a:t>
            </a:r>
            <a:r>
              <a:rPr lang="en-US" sz="2800" baseline="-25000" dirty="0"/>
              <a:t>2</a:t>
            </a:r>
            <a:r>
              <a:rPr lang="ar-SA" sz="2800" dirty="0" smtClean="0"/>
              <a:t>.</a:t>
            </a:r>
            <a:endParaRPr lang="ar-DZ" sz="2800" dirty="0" smtClean="0"/>
          </a:p>
          <a:p>
            <a:pPr algn="just"/>
            <a:endParaRPr lang="ar-SA" sz="2800" b="1" dirty="0" smtClean="0">
              <a:solidFill>
                <a:srgbClr val="00B050"/>
              </a:solidFill>
            </a:endParaRPr>
          </a:p>
          <a:p>
            <a:pPr algn="just"/>
            <a:r>
              <a:rPr lang="ar-DZ" sz="2800" b="1" dirty="0" smtClean="0">
                <a:solidFill>
                  <a:srgbClr val="00B050"/>
                </a:solidFill>
              </a:rPr>
              <a:t>7</a:t>
            </a:r>
            <a:r>
              <a:rPr lang="ar-SA" sz="2800" b="1" dirty="0" smtClean="0">
                <a:solidFill>
                  <a:srgbClr val="00B050"/>
                </a:solidFill>
              </a:rPr>
              <a:t>- ماء مقطر</a:t>
            </a:r>
            <a:r>
              <a:rPr lang="ar-DZ" sz="2800" b="1" smtClean="0">
                <a:solidFill>
                  <a:srgbClr val="00B050"/>
                </a:solidFill>
              </a:rPr>
              <a:t> معقم</a:t>
            </a:r>
            <a:r>
              <a:rPr lang="ar-SA" sz="2800" b="1" smtClean="0">
                <a:solidFill>
                  <a:srgbClr val="00B050"/>
                </a:solidFill>
              </a:rPr>
              <a:t>.</a:t>
            </a:r>
            <a:endParaRPr lang="ar-DZ" sz="2800" b="1" dirty="0" smtClean="0">
              <a:solidFill>
                <a:srgbClr val="00B050"/>
              </a:solidFill>
            </a:endParaRPr>
          </a:p>
          <a:p>
            <a:pPr algn="just"/>
            <a:r>
              <a:rPr lang="ar-SA" sz="2800" dirty="0"/>
              <a:t>وهو الوسط المناسب لحدوث التفاعلات الحيوية ويضاف في تجربة </a:t>
            </a:r>
            <a:r>
              <a:rPr lang="en-US" sz="2800" dirty="0"/>
              <a:t>PCR</a:t>
            </a:r>
            <a:r>
              <a:rPr lang="ar-SA" sz="2800" dirty="0"/>
              <a:t> لضبط الحجم النهائي لمخلوط التفاعل تبعا للكميات المستخدمة من كل مكون من المكونات الستة السابقة والتي قد تختلف من تجربة لأخرى تبعا لاستخدام مصادر مختلفة للكيماويات قد تختلف في تركيزاتها من شركة لأخرى</a:t>
            </a:r>
            <a:r>
              <a:rPr lang="ar-SA" sz="2800" dirty="0" smtClean="0"/>
              <a:t>.</a:t>
            </a:r>
            <a:endParaRPr lang="en-US" sz="2800" dirty="0"/>
          </a:p>
        </p:txBody>
      </p:sp>
    </p:spTree>
    <p:extLst>
      <p:ext uri="{BB962C8B-B14F-4D97-AF65-F5344CB8AC3E}">
        <p14:creationId xmlns:p14="http://schemas.microsoft.com/office/powerpoint/2010/main" val="23385817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EG" b="1" dirty="0"/>
              <a:t>اهداف </a:t>
            </a:r>
            <a:r>
              <a:rPr lang="ar-DZ" b="1" dirty="0" smtClean="0"/>
              <a:t>العمل التطبيقي</a:t>
            </a:r>
            <a:endParaRPr lang="ar-SA" b="1" dirty="0"/>
          </a:p>
        </p:txBody>
      </p:sp>
      <p:sp>
        <p:nvSpPr>
          <p:cNvPr id="3" name="عنصر نائب للمحتوى 2"/>
          <p:cNvSpPr>
            <a:spLocks noGrp="1"/>
          </p:cNvSpPr>
          <p:nvPr>
            <p:ph idx="1"/>
          </p:nvPr>
        </p:nvSpPr>
        <p:spPr>
          <a:xfrm>
            <a:off x="0" y="1600200"/>
            <a:ext cx="9144000" cy="4525963"/>
          </a:xfrm>
        </p:spPr>
        <p:txBody>
          <a:bodyPr>
            <a:normAutofit/>
          </a:bodyPr>
          <a:lstStyle/>
          <a:p>
            <a:pPr lvl="0"/>
            <a:r>
              <a:rPr lang="ar-EG" dirty="0"/>
              <a:t>يجب أن يكون كل طالب قد عرف </a:t>
            </a:r>
            <a:r>
              <a:rPr lang="ar-SA" dirty="0"/>
              <a:t>ما هو تفاعل البلمرة المتسلسل </a:t>
            </a:r>
            <a:r>
              <a:rPr lang="en-US" dirty="0" smtClean="0"/>
              <a:t>PCR</a:t>
            </a:r>
            <a:endParaRPr lang="en-US" dirty="0"/>
          </a:p>
          <a:p>
            <a:pPr lvl="0"/>
            <a:r>
              <a:rPr lang="ar-SA" dirty="0"/>
              <a:t> الفرق بين تكرار </a:t>
            </a:r>
            <a:r>
              <a:rPr lang="en-US" dirty="0"/>
              <a:t>DNA</a:t>
            </a:r>
            <a:r>
              <a:rPr lang="ar-SA" dirty="0"/>
              <a:t> داخل الخلايا الحية وتكراره معمليا باستخدام </a:t>
            </a:r>
            <a:r>
              <a:rPr lang="en-US" dirty="0"/>
              <a:t>PCR </a:t>
            </a:r>
          </a:p>
          <a:p>
            <a:pPr lvl="0"/>
            <a:r>
              <a:rPr lang="en-US" dirty="0"/>
              <a:t> </a:t>
            </a:r>
            <a:r>
              <a:rPr lang="ar-SA" dirty="0"/>
              <a:t>أهمية البادئ </a:t>
            </a:r>
            <a:r>
              <a:rPr lang="en-GB" dirty="0"/>
              <a:t>Primer</a:t>
            </a:r>
            <a:r>
              <a:rPr lang="ar-EG" dirty="0"/>
              <a:t> وكيفية </a:t>
            </a:r>
            <a:r>
              <a:rPr lang="ar-SA" dirty="0"/>
              <a:t>حساب عدد الجزيئات الناتجة </a:t>
            </a:r>
            <a:r>
              <a:rPr lang="ar-SA" dirty="0" err="1"/>
              <a:t>بناءاً</a:t>
            </a:r>
            <a:r>
              <a:rPr lang="ar-SA" dirty="0"/>
              <a:t> على عدد الدورات المستخدمة </a:t>
            </a:r>
            <a:r>
              <a:rPr lang="ar-EG" dirty="0"/>
              <a:t>.</a:t>
            </a:r>
            <a:endParaRPr lang="en-US" dirty="0"/>
          </a:p>
          <a:p>
            <a:pPr lvl="0"/>
            <a:r>
              <a:rPr lang="ar-EG" dirty="0" smtClean="0"/>
              <a:t>ما </a:t>
            </a:r>
            <a:r>
              <a:rPr lang="ar-EG" dirty="0" err="1"/>
              <a:t>هى</a:t>
            </a:r>
            <a:r>
              <a:rPr lang="ar-SA" dirty="0"/>
              <a:t> استخدامات </a:t>
            </a:r>
            <a:r>
              <a:rPr lang="en-US" dirty="0"/>
              <a:t>PCR</a:t>
            </a:r>
            <a:r>
              <a:rPr lang="en-US" b="1" dirty="0"/>
              <a:t> </a:t>
            </a:r>
            <a:r>
              <a:rPr lang="ar-EG" dirty="0"/>
              <a:t>وكيفية </a:t>
            </a:r>
            <a:r>
              <a:rPr lang="ar-SA" dirty="0"/>
              <a:t>التطبيق العملي </a:t>
            </a:r>
            <a:r>
              <a:rPr lang="ar-EG" dirty="0"/>
              <a:t>.</a:t>
            </a:r>
            <a:endParaRPr lang="en-US" dirty="0"/>
          </a:p>
          <a:p>
            <a:pPr lvl="0"/>
            <a:r>
              <a:rPr lang="ar-EG" dirty="0"/>
              <a:t> معرفة </a:t>
            </a:r>
            <a:r>
              <a:rPr lang="ar-SA" dirty="0"/>
              <a:t>مكونات تفاعل </a:t>
            </a:r>
            <a:r>
              <a:rPr lang="en-US" dirty="0"/>
              <a:t>PCR</a:t>
            </a:r>
            <a:r>
              <a:rPr lang="ar-SA" dirty="0"/>
              <a:t> وتحضير مخلوط التفاعل</a:t>
            </a:r>
            <a:r>
              <a:rPr lang="ar-SA" dirty="0" smtClean="0"/>
              <a:t>.</a:t>
            </a:r>
            <a:endParaRPr lang="en-US" dirty="0"/>
          </a:p>
        </p:txBody>
      </p:sp>
    </p:spTree>
    <p:extLst>
      <p:ext uri="{BB962C8B-B14F-4D97-AF65-F5344CB8AC3E}">
        <p14:creationId xmlns:p14="http://schemas.microsoft.com/office/powerpoint/2010/main" val="8865001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5775" y="451643"/>
            <a:ext cx="8229600" cy="4525963"/>
          </a:xfrm>
        </p:spPr>
        <p:txBody>
          <a:bodyPr/>
          <a:lstStyle/>
          <a:p>
            <a:r>
              <a:rPr lang="ar-DZ" b="1" dirty="0" smtClean="0">
                <a:solidFill>
                  <a:srgbClr val="00CC00"/>
                </a:solidFill>
              </a:rPr>
              <a:t>8</a:t>
            </a:r>
            <a:r>
              <a:rPr lang="ar-SA" b="1" dirty="0" smtClean="0">
                <a:solidFill>
                  <a:srgbClr val="00CC00"/>
                </a:solidFill>
              </a:rPr>
              <a:t>-جهاز تفاعل البلمرة التسلسلي(</a:t>
            </a:r>
            <a:r>
              <a:rPr lang="en-US" b="1" dirty="0" smtClean="0">
                <a:solidFill>
                  <a:srgbClr val="00CC00"/>
                </a:solidFill>
              </a:rPr>
              <a:t>-:(</a:t>
            </a:r>
            <a:r>
              <a:rPr lang="en-US" b="1" dirty="0" err="1" smtClean="0">
                <a:solidFill>
                  <a:srgbClr val="00CC00"/>
                </a:solidFill>
              </a:rPr>
              <a:t>Thermocycler</a:t>
            </a:r>
            <a:endParaRPr lang="ar-SA" b="1" dirty="0" smtClean="0">
              <a:solidFill>
                <a:srgbClr val="00CC00"/>
              </a:solidFill>
            </a:endParaRPr>
          </a:p>
          <a:p>
            <a:pPr marL="0" indent="0">
              <a:buNone/>
            </a:pPr>
            <a:r>
              <a:rPr lang="ar-SA" dirty="0" smtClean="0">
                <a:latin typeface="Arial" pitchFamily="34" charset="0"/>
                <a:cs typeface="+mn-cs"/>
              </a:rPr>
              <a:t>يقوم هذا الجهاز بتغير درجة الحرارة بشكل سريع و دقيق و متتالي  لأن تغير درجة الحرارة مهم في عمليه التضاعف.</a:t>
            </a:r>
            <a:endParaRPr lang="ar-SA" sz="4000" dirty="0" smtClean="0">
              <a:latin typeface="Arial" pitchFamily="34" charset="0"/>
              <a:cs typeface="+mn-cs"/>
            </a:endParaRPr>
          </a:p>
          <a:p>
            <a:pPr marL="0" indent="0">
              <a:buNone/>
            </a:pPr>
            <a:endParaRPr lang="ar-SA" dirty="0"/>
          </a:p>
        </p:txBody>
      </p:sp>
      <p:pic>
        <p:nvPicPr>
          <p:cNvPr id="4" name="Picture 12" descr="H:\صور خاصة للوراثة\veritis_2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714625"/>
            <a:ext cx="4071938" cy="364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313" y="2714625"/>
            <a:ext cx="3929062" cy="364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3" descr="H:\صور خاصة للوراثة\showcase_Par_51803_Image_0_0_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4875" y="2500313"/>
            <a:ext cx="4000500" cy="192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4" descr="H:\صور خاصة للوراثة\veriti96closeup.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86313" y="4500563"/>
            <a:ext cx="385762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5" descr="H:\صور خاصة للوراثة\Biorad_MJResearch_DNA_Engine_PTC200_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7188" y="2643188"/>
            <a:ext cx="3929062" cy="390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5782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xit" presetSubtype="16" fill="hold" nodeType="clickEffect">
                                  <p:stCondLst>
                                    <p:cond delay="0"/>
                                  </p:stCondLst>
                                  <p:childTnLst>
                                    <p:animEffect transition="out" filter="diamond(in)">
                                      <p:cBhvr>
                                        <p:cTn id="16" dur="500"/>
                                        <p:tgtEl>
                                          <p:spTgt spid="4"/>
                                        </p:tgtEl>
                                      </p:cBhvr>
                                    </p:animEffect>
                                    <p:set>
                                      <p:cBhvr>
                                        <p:cTn id="17" dur="1" fill="hold">
                                          <p:stCondLst>
                                            <p:cond delay="499"/>
                                          </p:stCondLst>
                                        </p:cTn>
                                        <p:tgtEl>
                                          <p:spTgt spid="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8" presetClass="exit" presetSubtype="16" fill="hold" nodeType="clickEffect">
                                  <p:stCondLst>
                                    <p:cond delay="0"/>
                                  </p:stCondLst>
                                  <p:childTnLst>
                                    <p:animEffect transition="out" filter="diamond(in)">
                                      <p:cBhvr>
                                        <p:cTn id="21" dur="500"/>
                                        <p:tgtEl>
                                          <p:spTgt spid="5"/>
                                        </p:tgtEl>
                                      </p:cBhvr>
                                    </p:animEffect>
                                    <p:set>
                                      <p:cBhvr>
                                        <p:cTn id="22" dur="1" fill="hold">
                                          <p:stCondLst>
                                            <p:cond delay="499"/>
                                          </p:stCondLst>
                                        </p:cTn>
                                        <p:tgtEl>
                                          <p:spTgt spid="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normAutofit fontScale="90000"/>
          </a:bodyPr>
          <a:lstStyle/>
          <a:p>
            <a:r>
              <a:rPr lang="ar-SA" dirty="0" smtClean="0"/>
              <a:t>خطوات تقنية </a:t>
            </a:r>
            <a:r>
              <a:rPr lang="en-GB" dirty="0" smtClean="0"/>
              <a:t>PCR</a:t>
            </a:r>
            <a:r>
              <a:rPr lang="ar-SA" dirty="0" smtClean="0"/>
              <a:t/>
            </a:r>
            <a:br>
              <a:rPr lang="ar-SA" dirty="0" smtClean="0"/>
            </a:br>
            <a:r>
              <a:rPr lang="ar-SA" dirty="0"/>
              <a:t>ثلاث مراحل في الدورة الواحدة</a:t>
            </a:r>
          </a:p>
        </p:txBody>
      </p:sp>
      <p:sp>
        <p:nvSpPr>
          <p:cNvPr id="3" name="Content Placeholder 2"/>
          <p:cNvSpPr>
            <a:spLocks noGrp="1"/>
          </p:cNvSpPr>
          <p:nvPr>
            <p:ph idx="1"/>
          </p:nvPr>
        </p:nvSpPr>
        <p:spPr>
          <a:xfrm>
            <a:off x="0" y="1124744"/>
            <a:ext cx="9144000" cy="5616624"/>
          </a:xfrm>
        </p:spPr>
        <p:txBody>
          <a:bodyPr>
            <a:normAutofit fontScale="92500" lnSpcReduction="20000"/>
          </a:bodyPr>
          <a:lstStyle/>
          <a:p>
            <a:pPr marL="0" indent="0" algn="just">
              <a:buNone/>
            </a:pPr>
            <a:r>
              <a:rPr lang="ar-SA" dirty="0" smtClean="0">
                <a:solidFill>
                  <a:srgbClr val="FF0000"/>
                </a:solidFill>
              </a:rPr>
              <a:t>1- مرحلة </a:t>
            </a:r>
            <a:r>
              <a:rPr lang="ar-SA" dirty="0">
                <a:solidFill>
                  <a:srgbClr val="FF0000"/>
                </a:solidFill>
              </a:rPr>
              <a:t>التفكيك</a:t>
            </a:r>
            <a:r>
              <a:rPr lang="en-GB" dirty="0">
                <a:solidFill>
                  <a:srgbClr val="FF0000"/>
                </a:solidFill>
              </a:rPr>
              <a:t> </a:t>
            </a:r>
            <a:r>
              <a:rPr lang="en-GB" dirty="0" smtClean="0">
                <a:solidFill>
                  <a:srgbClr val="FF0000"/>
                </a:solidFill>
              </a:rPr>
              <a:t>Denaturation </a:t>
            </a:r>
            <a:r>
              <a:rPr lang="ar-SA" dirty="0" smtClean="0">
                <a:solidFill>
                  <a:srgbClr val="FF0000"/>
                </a:solidFill>
              </a:rPr>
              <a:t> الحراري:</a:t>
            </a:r>
          </a:p>
          <a:p>
            <a:pPr marL="0" indent="0" algn="just">
              <a:buNone/>
            </a:pPr>
            <a:r>
              <a:rPr lang="ar-SA" dirty="0" smtClean="0"/>
              <a:t>يتم رفع درجة الحرارة إلى 94 ْم وذلك لفك الشكل المزدوج للحمض النووي</a:t>
            </a:r>
            <a:r>
              <a:rPr lang="en-GB" dirty="0" smtClean="0"/>
              <a:t> (DNA ) </a:t>
            </a:r>
            <a:r>
              <a:rPr lang="ar-SA" dirty="0" smtClean="0"/>
              <a:t>الأصل</a:t>
            </a:r>
            <a:r>
              <a:rPr lang="ar-DZ" dirty="0" smtClean="0"/>
              <a:t>.</a:t>
            </a:r>
            <a:r>
              <a:rPr lang="en-GB" dirty="0" smtClean="0"/>
              <a:t> </a:t>
            </a:r>
            <a:r>
              <a:rPr lang="en-GB" dirty="0" err="1" smtClean="0"/>
              <a:t>d.s</a:t>
            </a:r>
            <a:r>
              <a:rPr lang="en-GB" dirty="0" err="1"/>
              <a:t>.</a:t>
            </a:r>
            <a:r>
              <a:rPr lang="en-GB" dirty="0"/>
              <a:t> DNA </a:t>
            </a:r>
            <a:r>
              <a:rPr lang="ar-SA" dirty="0"/>
              <a:t> الى </a:t>
            </a:r>
            <a:r>
              <a:rPr lang="en-GB" dirty="0" err="1" smtClean="0"/>
              <a:t>s.s.DNA</a:t>
            </a:r>
            <a:endParaRPr lang="ar-SA" dirty="0" smtClean="0"/>
          </a:p>
          <a:p>
            <a:pPr marL="0" indent="0" algn="just">
              <a:buNone/>
            </a:pPr>
            <a:r>
              <a:rPr lang="ar-SA" dirty="0" smtClean="0">
                <a:solidFill>
                  <a:srgbClr val="FF0000"/>
                </a:solidFill>
              </a:rPr>
              <a:t>2- مرحلة التصاق البادئات </a:t>
            </a:r>
            <a:r>
              <a:rPr lang="en-GB" dirty="0" smtClean="0">
                <a:solidFill>
                  <a:srgbClr val="FF0000"/>
                </a:solidFill>
              </a:rPr>
              <a:t> :Primers annealing</a:t>
            </a:r>
            <a:endParaRPr lang="ar-SA" dirty="0" smtClean="0">
              <a:solidFill>
                <a:srgbClr val="FF0000"/>
              </a:solidFill>
            </a:endParaRPr>
          </a:p>
          <a:p>
            <a:pPr marL="0" indent="0" algn="just">
              <a:buNone/>
            </a:pPr>
            <a:r>
              <a:rPr lang="ar-SA" dirty="0" smtClean="0"/>
              <a:t>يجب خفض درجة </a:t>
            </a:r>
            <a:r>
              <a:rPr lang="ar-SA" dirty="0"/>
              <a:t>الحرارة إلى ما بين 55-60 ْم ليقوم </a:t>
            </a:r>
            <a:r>
              <a:rPr lang="ar-SA" dirty="0" smtClean="0"/>
              <a:t>البادئات بالألتصاق </a:t>
            </a:r>
            <a:r>
              <a:rPr lang="ar-SA" dirty="0"/>
              <a:t>فيزيائياً بواسطة الروابط الهيدروجينية مع الحمض النووي</a:t>
            </a:r>
            <a:r>
              <a:rPr lang="en-GB" dirty="0"/>
              <a:t> (DNA ) </a:t>
            </a:r>
            <a:r>
              <a:rPr lang="ar-SA" dirty="0" smtClean="0"/>
              <a:t>الأصل</a:t>
            </a:r>
            <a:r>
              <a:rPr lang="en-GB" dirty="0" smtClean="0"/>
              <a:t>.</a:t>
            </a:r>
            <a:endParaRPr lang="ar-SA" dirty="0" smtClean="0"/>
          </a:p>
          <a:p>
            <a:pPr marL="0" indent="0" algn="just">
              <a:buNone/>
            </a:pPr>
            <a:r>
              <a:rPr lang="ar-SA" dirty="0" smtClean="0">
                <a:solidFill>
                  <a:srgbClr val="FF0000"/>
                </a:solidFill>
              </a:rPr>
              <a:t>3- مرحلة </a:t>
            </a:r>
            <a:r>
              <a:rPr lang="ar-SA" dirty="0">
                <a:solidFill>
                  <a:srgbClr val="FF0000"/>
                </a:solidFill>
              </a:rPr>
              <a:t>الامتداد</a:t>
            </a:r>
            <a:r>
              <a:rPr lang="en-GB" dirty="0">
                <a:solidFill>
                  <a:srgbClr val="FF0000"/>
                </a:solidFill>
              </a:rPr>
              <a:t> </a:t>
            </a:r>
            <a:r>
              <a:rPr lang="en-GB" dirty="0" smtClean="0">
                <a:solidFill>
                  <a:srgbClr val="FF0000"/>
                </a:solidFill>
              </a:rPr>
              <a:t>:Extension</a:t>
            </a:r>
            <a:endParaRPr lang="ar-SA" dirty="0" smtClean="0">
              <a:solidFill>
                <a:srgbClr val="FF0000"/>
              </a:solidFill>
            </a:endParaRPr>
          </a:p>
          <a:p>
            <a:pPr marL="0" indent="0" algn="just">
              <a:buNone/>
            </a:pPr>
            <a:r>
              <a:rPr lang="ar-SA" dirty="0" smtClean="0"/>
              <a:t>يقوم </a:t>
            </a:r>
            <a:r>
              <a:rPr lang="ar-SA" dirty="0"/>
              <a:t>برفع درجة الحرارة </a:t>
            </a:r>
            <a:r>
              <a:rPr lang="ar-SA" dirty="0" smtClean="0"/>
              <a:t>إلى 72 - 75 °م </a:t>
            </a:r>
            <a:r>
              <a:rPr lang="ar-SA" dirty="0"/>
              <a:t>ليقوم </a:t>
            </a:r>
            <a:r>
              <a:rPr lang="ar-SA" dirty="0" smtClean="0"/>
              <a:t>انزيم البلمرة </a:t>
            </a:r>
            <a:r>
              <a:rPr lang="ar-SA" dirty="0"/>
              <a:t>بعمله في بناء الحمض النووي</a:t>
            </a:r>
            <a:r>
              <a:rPr lang="en-GB" dirty="0"/>
              <a:t> (DNA ) </a:t>
            </a:r>
            <a:r>
              <a:rPr lang="ar-SA" dirty="0"/>
              <a:t>الجديد</a:t>
            </a:r>
            <a:r>
              <a:rPr lang="en-GB" dirty="0"/>
              <a:t> </a:t>
            </a:r>
            <a:r>
              <a:rPr lang="en-GB" dirty="0" smtClean="0"/>
              <a:t>.</a:t>
            </a:r>
            <a:r>
              <a:rPr lang="ar-SA" dirty="0" smtClean="0"/>
              <a:t> في وجود </a:t>
            </a:r>
            <a:r>
              <a:rPr lang="en-GB" dirty="0" err="1" smtClean="0"/>
              <a:t>dNTPs</a:t>
            </a:r>
            <a:r>
              <a:rPr lang="ar-SA" dirty="0" smtClean="0"/>
              <a:t> </a:t>
            </a:r>
            <a:endParaRPr lang="en-GB" dirty="0" smtClean="0"/>
          </a:p>
          <a:p>
            <a:pPr marL="0" indent="0" algn="just">
              <a:buNone/>
            </a:pPr>
            <a:r>
              <a:rPr lang="ar-SA" dirty="0" smtClean="0"/>
              <a:t>وهذه </a:t>
            </a:r>
            <a:r>
              <a:rPr lang="ar-SA" dirty="0"/>
              <a:t>المراحل الثلاث </a:t>
            </a:r>
            <a:r>
              <a:rPr lang="ar-SA" dirty="0" smtClean="0"/>
              <a:t>تمثل </a:t>
            </a:r>
            <a:r>
              <a:rPr lang="ar-SA" dirty="0"/>
              <a:t>دورة كاملة وفيها يصبح الحمض النووي</a:t>
            </a:r>
            <a:r>
              <a:rPr lang="en-GB" dirty="0"/>
              <a:t> (DNA ) </a:t>
            </a:r>
            <a:r>
              <a:rPr lang="ar-SA" dirty="0"/>
              <a:t>الأصل قد تضاعف ، وتعتمد كمية ناتج الحمض النووي</a:t>
            </a:r>
            <a:r>
              <a:rPr lang="en-GB" dirty="0"/>
              <a:t> (DNA ) </a:t>
            </a:r>
            <a:r>
              <a:rPr lang="ar-SA" dirty="0"/>
              <a:t>على عدد </a:t>
            </a:r>
            <a:r>
              <a:rPr lang="ar-SA" dirty="0" smtClean="0"/>
              <a:t>الدورات بشكل أسي .</a:t>
            </a:r>
          </a:p>
        </p:txBody>
      </p:sp>
    </p:spTree>
    <p:extLst>
      <p:ext uri="{BB962C8B-B14F-4D97-AF65-F5344CB8AC3E}">
        <p14:creationId xmlns:p14="http://schemas.microsoft.com/office/powerpoint/2010/main" val="30619291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SA"/>
          </a:p>
        </p:txBody>
      </p:sp>
      <p:pic>
        <p:nvPicPr>
          <p:cNvPr id="1025" name="Picture 1"/>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7085" y="889248"/>
            <a:ext cx="9553119" cy="4267944"/>
          </a:xfrm>
          <a:prstGeom prst="rect">
            <a:avLst/>
          </a:prstGeom>
          <a:noFill/>
          <a:ln>
            <a:noFill/>
          </a:ln>
          <a:effectLst/>
          <a:extLst>
            <a:ext uri="{909E8E84-426E-40DD-AFC4-6F175D3DCCD1}">
              <a14:hiddenFill xmlns:a14="http://schemas.microsoft.com/office/drawing/2010/main">
                <a:solidFill>
                  <a:srgbClr val="909082"/>
                </a:solidFill>
              </a14:hiddenFill>
            </a:ext>
            <a:ext uri="{91240B29-F687-4F45-9708-019B960494DF}">
              <a14:hiddenLine xmlns:a14="http://schemas.microsoft.com/office/drawing/2010/main" w="9525">
                <a:solidFill>
                  <a:srgbClr val="969696"/>
                </a:solidFill>
                <a:miter lim="800000"/>
                <a:headEnd/>
                <a:tailEnd/>
              </a14:hiddenLine>
            </a:ext>
            <a:ext uri="{AF507438-7753-43E0-B8FC-AC1667EBCBE1}">
              <a14:hiddenEffects xmlns:a14="http://schemas.microsoft.com/office/drawing/2010/main">
                <a:effectLst>
                  <a:outerShdw dist="35921" dir="2700000" algn="ctr" rotWithShape="0">
                    <a:srgbClr val="777777"/>
                  </a:outerShdw>
                </a:effectLst>
              </a14:hiddenEffects>
            </a:ext>
          </a:extLst>
        </p:spPr>
      </p:pic>
    </p:spTree>
    <p:extLst>
      <p:ext uri="{BB962C8B-B14F-4D97-AF65-F5344CB8AC3E}">
        <p14:creationId xmlns:p14="http://schemas.microsoft.com/office/powerpoint/2010/main" val="31545612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EG" b="1" u="sng" dirty="0"/>
              <a:t>الأسئلة</a:t>
            </a:r>
            <a:endParaRPr lang="ar-SA" dirty="0"/>
          </a:p>
        </p:txBody>
      </p:sp>
      <p:sp>
        <p:nvSpPr>
          <p:cNvPr id="3" name="عنصر نائب للمحتوى 2"/>
          <p:cNvSpPr>
            <a:spLocks noGrp="1"/>
          </p:cNvSpPr>
          <p:nvPr>
            <p:ph idx="1"/>
          </p:nvPr>
        </p:nvSpPr>
        <p:spPr/>
        <p:txBody>
          <a:bodyPr/>
          <a:lstStyle/>
          <a:p>
            <a:pPr lvl="0"/>
            <a:r>
              <a:rPr lang="ar-EG" dirty="0"/>
              <a:t>ما </a:t>
            </a:r>
            <a:r>
              <a:rPr lang="ar-EG" dirty="0" err="1"/>
              <a:t>هى</a:t>
            </a:r>
            <a:r>
              <a:rPr lang="ar-EG" dirty="0"/>
              <a:t> درجات الحرارة المستخدمة في </a:t>
            </a:r>
            <a:r>
              <a:rPr lang="en-GB" dirty="0"/>
              <a:t>PCR</a:t>
            </a:r>
            <a:r>
              <a:rPr lang="ar-EG" dirty="0"/>
              <a:t> ودور كل منها؟</a:t>
            </a:r>
            <a:endParaRPr lang="en-US" dirty="0"/>
          </a:p>
          <a:p>
            <a:pPr lvl="0"/>
            <a:r>
              <a:rPr lang="ar-EG" dirty="0"/>
              <a:t>ما الفرق بين تكرار </a:t>
            </a:r>
            <a:r>
              <a:rPr lang="en-GB" dirty="0"/>
              <a:t>DNA</a:t>
            </a:r>
            <a:r>
              <a:rPr lang="ar-EG" dirty="0"/>
              <a:t> حيويا ومعمليا باستخدام </a:t>
            </a:r>
            <a:r>
              <a:rPr lang="en-US" dirty="0"/>
              <a:t>PCR</a:t>
            </a:r>
            <a:r>
              <a:rPr lang="ar-EG" dirty="0"/>
              <a:t>؟ </a:t>
            </a:r>
            <a:endParaRPr lang="en-US" dirty="0"/>
          </a:p>
          <a:p>
            <a:pPr lvl="0"/>
            <a:r>
              <a:rPr lang="ar-EG" dirty="0"/>
              <a:t>وضح أهمية البادئ في </a:t>
            </a:r>
            <a:r>
              <a:rPr lang="en-GB" dirty="0"/>
              <a:t>PCR</a:t>
            </a:r>
            <a:r>
              <a:rPr lang="ar-EG" dirty="0"/>
              <a:t>؟ </a:t>
            </a:r>
            <a:endParaRPr lang="en-US" dirty="0"/>
          </a:p>
          <a:p>
            <a:pPr lvl="0"/>
            <a:r>
              <a:rPr lang="ar-EG" dirty="0"/>
              <a:t>ما دور كل من المكونات التالية في تجارب </a:t>
            </a:r>
            <a:r>
              <a:rPr lang="en-US" dirty="0"/>
              <a:t>PCR</a:t>
            </a:r>
            <a:r>
              <a:rPr lang="ar-EG" dirty="0"/>
              <a:t>؟</a:t>
            </a:r>
            <a:endParaRPr lang="en-US" dirty="0"/>
          </a:p>
          <a:p>
            <a:r>
              <a:rPr lang="ar-EG" dirty="0"/>
              <a:t>  القالب – البادئ – إنزيم </a:t>
            </a:r>
            <a:r>
              <a:rPr lang="en-GB" dirty="0" err="1"/>
              <a:t>Taq</a:t>
            </a:r>
            <a:r>
              <a:rPr lang="en-GB" dirty="0"/>
              <a:t> polymerase </a:t>
            </a:r>
            <a:r>
              <a:rPr lang="ar-EG" dirty="0"/>
              <a:t>– </a:t>
            </a:r>
            <a:r>
              <a:rPr lang="en-US" dirty="0"/>
              <a:t>Mg</a:t>
            </a:r>
            <a:r>
              <a:rPr lang="en-US" baseline="30000" dirty="0"/>
              <a:t>+2</a:t>
            </a:r>
            <a:r>
              <a:rPr lang="en-US" dirty="0"/>
              <a:t> </a:t>
            </a:r>
            <a:r>
              <a:rPr lang="ar-EG" dirty="0"/>
              <a:t>– المحلول المنظم – </a:t>
            </a:r>
            <a:r>
              <a:rPr lang="en-GB" dirty="0" err="1"/>
              <a:t>dNTPs</a:t>
            </a:r>
            <a:r>
              <a:rPr lang="ar-EG" dirty="0"/>
              <a:t>. </a:t>
            </a:r>
            <a:endParaRPr lang="en-US" dirty="0"/>
          </a:p>
          <a:p>
            <a:pPr lvl="0"/>
            <a:r>
              <a:rPr lang="ar-EG" dirty="0"/>
              <a:t>أذكر بعض تطبيقات </a:t>
            </a:r>
            <a:r>
              <a:rPr lang="en-GB" dirty="0"/>
              <a:t>PCR</a:t>
            </a:r>
            <a:r>
              <a:rPr lang="ar-EG" dirty="0" smtClean="0"/>
              <a:t>؟</a:t>
            </a:r>
            <a:endParaRPr lang="en-US" dirty="0"/>
          </a:p>
        </p:txBody>
      </p:sp>
    </p:spTree>
    <p:extLst>
      <p:ext uri="{BB962C8B-B14F-4D97-AF65-F5344CB8AC3E}">
        <p14:creationId xmlns:p14="http://schemas.microsoft.com/office/powerpoint/2010/main" val="25481725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2924944"/>
            <a:ext cx="8229600" cy="1143000"/>
          </a:xfrm>
        </p:spPr>
        <p:txBody>
          <a:bodyPr/>
          <a:lstStyle/>
          <a:p>
            <a:r>
              <a:rPr lang="fr-FR" b="1" dirty="0" smtClean="0">
                <a:solidFill>
                  <a:srgbClr val="FF0000"/>
                </a:solidFill>
              </a:rPr>
              <a:t>SARS-CoV-2 RT-PCR </a:t>
            </a:r>
            <a:r>
              <a:rPr lang="fr-FR" b="1" dirty="0" smtClean="0">
                <a:solidFill>
                  <a:srgbClr val="FF0000"/>
                </a:solidFill>
              </a:rPr>
              <a:t>Test</a:t>
            </a:r>
            <a:endParaRPr lang="ar-DZ" b="1" dirty="0">
              <a:solidFill>
                <a:srgbClr val="FF0000"/>
              </a:solidFill>
            </a:endParaRPr>
          </a:p>
        </p:txBody>
      </p:sp>
    </p:spTree>
    <p:extLst>
      <p:ext uri="{BB962C8B-B14F-4D97-AF65-F5344CB8AC3E}">
        <p14:creationId xmlns:p14="http://schemas.microsoft.com/office/powerpoint/2010/main" val="31084797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DZ"/>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75455" y="0"/>
            <a:ext cx="4572000" cy="6858000"/>
          </a:xfrm>
        </p:spPr>
      </p:pic>
    </p:spTree>
    <p:extLst>
      <p:ext uri="{BB962C8B-B14F-4D97-AF65-F5344CB8AC3E}">
        <p14:creationId xmlns:p14="http://schemas.microsoft.com/office/powerpoint/2010/main" val="40274157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DZ"/>
          </a:p>
        </p:txBody>
      </p:sp>
      <p:sp>
        <p:nvSpPr>
          <p:cNvPr id="3" name="عنصر نائب للمحتوى 2"/>
          <p:cNvSpPr>
            <a:spLocks noGrp="1"/>
          </p:cNvSpPr>
          <p:nvPr>
            <p:ph idx="1"/>
          </p:nvPr>
        </p:nvSpPr>
        <p:spPr/>
        <p:txBody>
          <a:bodyPr/>
          <a:lstStyle/>
          <a:p>
            <a:endParaRPr lang="ar-DZ"/>
          </a:p>
        </p:txBody>
      </p:sp>
      <p:sp>
        <p:nvSpPr>
          <p:cNvPr id="4" name="AutoShape 2" descr="Genomics - Real-Time PCR - Sunnybrook Research Institute"/>
          <p:cNvSpPr>
            <a:spLocks noChangeAspect="1" noChangeArrowheads="1"/>
          </p:cNvSpPr>
          <p:nvPr/>
        </p:nvSpPr>
        <p:spPr bwMode="auto">
          <a:xfrm>
            <a:off x="8923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DZ"/>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1400"/>
            <a:ext cx="9180512" cy="7305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39855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DZ"/>
          </a:p>
        </p:txBody>
      </p:sp>
      <p:sp>
        <p:nvSpPr>
          <p:cNvPr id="3" name="عنصر نائب للمحتوى 2"/>
          <p:cNvSpPr>
            <a:spLocks noGrp="1"/>
          </p:cNvSpPr>
          <p:nvPr>
            <p:ph idx="1"/>
          </p:nvPr>
        </p:nvSpPr>
        <p:spPr/>
        <p:txBody>
          <a:bodyPr/>
          <a:lstStyle/>
          <a:p>
            <a:endParaRPr lang="ar-DZ"/>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9992" y="2916256"/>
            <a:ext cx="4646290" cy="3923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14" y="0"/>
            <a:ext cx="57150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06975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DZ"/>
          </a:p>
        </p:txBody>
      </p:sp>
      <p:sp>
        <p:nvSpPr>
          <p:cNvPr id="3" name="عنصر نائب للمحتوى 2"/>
          <p:cNvSpPr>
            <a:spLocks noGrp="1"/>
          </p:cNvSpPr>
          <p:nvPr>
            <p:ph idx="1"/>
          </p:nvPr>
        </p:nvSpPr>
        <p:spPr/>
        <p:txBody>
          <a:bodyPr/>
          <a:lstStyle/>
          <a:p>
            <a:endParaRPr lang="ar-DZ"/>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28613"/>
            <a:ext cx="9458325" cy="6200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37451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DZ"/>
          </a:p>
        </p:txBody>
      </p:sp>
      <p:sp>
        <p:nvSpPr>
          <p:cNvPr id="3" name="عنصر نائب للمحتوى 2"/>
          <p:cNvSpPr>
            <a:spLocks noGrp="1"/>
          </p:cNvSpPr>
          <p:nvPr>
            <p:ph idx="1"/>
          </p:nvPr>
        </p:nvSpPr>
        <p:spPr/>
        <p:txBody>
          <a:bodyPr/>
          <a:lstStyle/>
          <a:p>
            <a:endParaRPr lang="ar-DZ"/>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1575" y="33338"/>
            <a:ext cx="6800850" cy="679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18654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116632"/>
            <a:ext cx="8229600" cy="1143000"/>
          </a:xfrm>
        </p:spPr>
        <p:txBody>
          <a:bodyPr/>
          <a:lstStyle/>
          <a:p>
            <a:r>
              <a:rPr lang="ar-DZ" b="1" dirty="0" smtClean="0"/>
              <a:t>مقدمة</a:t>
            </a:r>
            <a:endParaRPr lang="ar-SA" b="1" dirty="0"/>
          </a:p>
        </p:txBody>
      </p:sp>
      <p:sp>
        <p:nvSpPr>
          <p:cNvPr id="3" name="عنصر نائب للمحتوى 2"/>
          <p:cNvSpPr>
            <a:spLocks noGrp="1"/>
          </p:cNvSpPr>
          <p:nvPr>
            <p:ph idx="1"/>
          </p:nvPr>
        </p:nvSpPr>
        <p:spPr>
          <a:xfrm>
            <a:off x="0" y="1196752"/>
            <a:ext cx="8892480" cy="5184576"/>
          </a:xfrm>
        </p:spPr>
        <p:txBody>
          <a:bodyPr>
            <a:normAutofit/>
          </a:bodyPr>
          <a:lstStyle/>
          <a:p>
            <a:pPr algn="just"/>
            <a:r>
              <a:rPr lang="ar-SA" dirty="0" smtClean="0"/>
              <a:t>تقوم الخلية بمضاعفة كمية الحمض النووي وقت انقسام الخلية بشكل تلقائي و بشكل سريع مع وجود نظام تصحيح للأخطاء خلال النسخ. و تبلغ سرعة النسخ والمضاعفة إلى 1000 قاعدة نيتروجينية بالثانية ( داخل النظام الحيوي ) و هي كما ذكرنا تحدث في الخلية في وقت التكاثر والانقسام فقط</a:t>
            </a:r>
            <a:r>
              <a:rPr lang="en-GB" dirty="0" smtClean="0"/>
              <a:t> .</a:t>
            </a:r>
            <a:endParaRPr lang="ar-SA" dirty="0" smtClean="0"/>
          </a:p>
          <a:p>
            <a:pPr algn="just"/>
            <a:r>
              <a:rPr lang="ar-SA" dirty="0" smtClean="0"/>
              <a:t>ومع التطور في مجال التكنولوجيا الحيوية والذي يقوم على التعامل مع الحمض النووي</a:t>
            </a:r>
            <a:r>
              <a:rPr lang="en-GB" dirty="0" smtClean="0"/>
              <a:t> (DNA ) </a:t>
            </a:r>
            <a:r>
              <a:rPr lang="ar-SA" dirty="0" smtClean="0"/>
              <a:t>بشكل أساسي ، استدعى ذلك العلماء على أن يبحثوا عن طريقة أو تقنية تقوم على مضاعفة كمية الحمض النووي</a:t>
            </a:r>
            <a:r>
              <a:rPr lang="en-GB" dirty="0" smtClean="0"/>
              <a:t> (DNA ) </a:t>
            </a:r>
            <a:r>
              <a:rPr lang="ar-SA" dirty="0" smtClean="0"/>
              <a:t>بشكل كبير، خارج النظام الحيوي (الخلية).</a:t>
            </a:r>
          </a:p>
        </p:txBody>
      </p:sp>
    </p:spTree>
    <p:extLst>
      <p:ext uri="{BB962C8B-B14F-4D97-AF65-F5344CB8AC3E}">
        <p14:creationId xmlns:p14="http://schemas.microsoft.com/office/powerpoint/2010/main" val="24878947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83568" y="5445224"/>
            <a:ext cx="8229600" cy="1143000"/>
          </a:xfrm>
        </p:spPr>
        <p:txBody>
          <a:bodyPr>
            <a:normAutofit/>
          </a:bodyPr>
          <a:lstStyle/>
          <a:p>
            <a:r>
              <a:rPr lang="en-US" dirty="0"/>
              <a:t>SYBR Green </a:t>
            </a:r>
            <a:r>
              <a:rPr lang="en-US" dirty="0" smtClean="0"/>
              <a:t>I</a:t>
            </a:r>
            <a:endParaRPr lang="ar-DZ" dirty="0"/>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7584" y="1466402"/>
            <a:ext cx="3779465" cy="3472383"/>
          </a:xfrm>
        </p:spPr>
      </p:pic>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112" y="198933"/>
            <a:ext cx="3401516" cy="510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272658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DZ"/>
          </a:p>
        </p:txBody>
      </p:sp>
      <p:sp>
        <p:nvSpPr>
          <p:cNvPr id="3" name="عنصر نائب للمحتوى 2"/>
          <p:cNvSpPr>
            <a:spLocks noGrp="1"/>
          </p:cNvSpPr>
          <p:nvPr>
            <p:ph idx="1"/>
          </p:nvPr>
        </p:nvSpPr>
        <p:spPr/>
        <p:txBody>
          <a:bodyPr/>
          <a:lstStyle/>
          <a:p>
            <a:endParaRPr lang="ar-DZ"/>
          </a:p>
        </p:txBody>
      </p:sp>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38175"/>
            <a:ext cx="9073267" cy="5167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43790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DZ"/>
          </a:p>
        </p:txBody>
      </p:sp>
      <p:sp>
        <p:nvSpPr>
          <p:cNvPr id="3" name="عنصر نائب للمحتوى 2"/>
          <p:cNvSpPr>
            <a:spLocks noGrp="1"/>
          </p:cNvSpPr>
          <p:nvPr>
            <p:ph idx="1"/>
          </p:nvPr>
        </p:nvSpPr>
        <p:spPr/>
        <p:txBody>
          <a:bodyPr/>
          <a:lstStyle/>
          <a:p>
            <a:endParaRPr lang="ar-DZ"/>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0"/>
            <a:ext cx="5281165" cy="6920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196712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DZ"/>
          </a:p>
        </p:txBody>
      </p:sp>
      <p:sp>
        <p:nvSpPr>
          <p:cNvPr id="3" name="عنصر نائب للمحتوى 2"/>
          <p:cNvSpPr>
            <a:spLocks noGrp="1"/>
          </p:cNvSpPr>
          <p:nvPr>
            <p:ph idx="1"/>
          </p:nvPr>
        </p:nvSpPr>
        <p:spPr/>
        <p:txBody>
          <a:bodyPr/>
          <a:lstStyle/>
          <a:p>
            <a:endParaRPr lang="ar-DZ"/>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0"/>
            <a:ext cx="915414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766892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DZ"/>
          </a:p>
        </p:txBody>
      </p:sp>
      <p:sp>
        <p:nvSpPr>
          <p:cNvPr id="3" name="عنصر نائب للمحتوى 2"/>
          <p:cNvSpPr>
            <a:spLocks noGrp="1"/>
          </p:cNvSpPr>
          <p:nvPr>
            <p:ph idx="1"/>
          </p:nvPr>
        </p:nvSpPr>
        <p:spPr/>
        <p:txBody>
          <a:bodyPr/>
          <a:lstStyle/>
          <a:p>
            <a:endParaRPr lang="ar-DZ"/>
          </a:p>
        </p:txBody>
      </p:sp>
      <p:pic>
        <p:nvPicPr>
          <p:cNvPr id="1024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536" y="1175852"/>
            <a:ext cx="9396536" cy="4269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076009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DZ"/>
          </a:p>
        </p:txBody>
      </p:sp>
      <p:sp>
        <p:nvSpPr>
          <p:cNvPr id="3" name="عنصر نائب للمحتوى 2"/>
          <p:cNvSpPr>
            <a:spLocks noGrp="1"/>
          </p:cNvSpPr>
          <p:nvPr>
            <p:ph idx="1"/>
          </p:nvPr>
        </p:nvSpPr>
        <p:spPr/>
        <p:txBody>
          <a:bodyPr/>
          <a:lstStyle/>
          <a:p>
            <a:endParaRPr lang="ar-DZ"/>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538414"/>
            <a:ext cx="9144000" cy="1708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317447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DZ"/>
          </a:p>
        </p:txBody>
      </p:sp>
      <p:sp>
        <p:nvSpPr>
          <p:cNvPr id="3" name="عنصر نائب للمحتوى 2"/>
          <p:cNvSpPr>
            <a:spLocks noGrp="1"/>
          </p:cNvSpPr>
          <p:nvPr>
            <p:ph idx="1"/>
          </p:nvPr>
        </p:nvSpPr>
        <p:spPr/>
        <p:txBody>
          <a:bodyPr/>
          <a:lstStyle/>
          <a:p>
            <a:endParaRPr lang="ar-DZ"/>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188640"/>
            <a:ext cx="9253666" cy="6525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097824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DZ"/>
          </a:p>
        </p:txBody>
      </p:sp>
      <p:sp>
        <p:nvSpPr>
          <p:cNvPr id="3" name="عنصر نائب للمحتوى 2"/>
          <p:cNvSpPr>
            <a:spLocks noGrp="1"/>
          </p:cNvSpPr>
          <p:nvPr>
            <p:ph idx="1"/>
          </p:nvPr>
        </p:nvSpPr>
        <p:spPr/>
        <p:txBody>
          <a:bodyPr/>
          <a:lstStyle/>
          <a:p>
            <a:endParaRPr lang="ar-DZ"/>
          </a:p>
        </p:txBody>
      </p:sp>
      <p:pic>
        <p:nvPicPr>
          <p:cNvPr id="2050" name="Picture 2" descr="Covid-19 : on vous dit tout sur les nouveaux tests antigéniques pour  détecter le virus - ladepeche.f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049603"/>
            <a:ext cx="8429625"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965790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95536" y="2924944"/>
            <a:ext cx="8229600" cy="1143000"/>
          </a:xfrm>
        </p:spPr>
        <p:txBody>
          <a:bodyPr>
            <a:normAutofit fontScale="90000"/>
          </a:bodyPr>
          <a:lstStyle/>
          <a:p>
            <a:r>
              <a:rPr lang="ar-DZ" dirty="0" smtClean="0">
                <a:hlinkClick r:id="rId2" action="ppaction://hlinkfile"/>
              </a:rPr>
              <a:t>فيديو يوضح مراحل الكشف عن </a:t>
            </a:r>
            <a:r>
              <a:rPr lang="fr-FR" dirty="0" smtClean="0">
                <a:hlinkClick r:id="rId2" action="ppaction://hlinkfile"/>
              </a:rPr>
              <a:t>SARS-CoV-2</a:t>
            </a:r>
            <a:endParaRPr lang="ar-DZ" dirty="0">
              <a:hlinkClick r:id="rId2" action="ppaction://hlinkfile"/>
            </a:endParaRPr>
          </a:p>
        </p:txBody>
      </p:sp>
    </p:spTree>
    <p:extLst>
      <p:ext uri="{BB962C8B-B14F-4D97-AF65-F5344CB8AC3E}">
        <p14:creationId xmlns:p14="http://schemas.microsoft.com/office/powerpoint/2010/main" val="8027867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http://www.hgate.net/home/wp-content/uploads/2010/09/kary-mullis-203x300.jp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179512" y="260648"/>
            <a:ext cx="2376264" cy="3456384"/>
          </a:xfrm>
          <a:prstGeom prst="rect">
            <a:avLst/>
          </a:prstGeom>
          <a:noFill/>
          <a:ln>
            <a:noFill/>
          </a:ln>
        </p:spPr>
      </p:pic>
      <p:sp>
        <p:nvSpPr>
          <p:cNvPr id="6" name="TextBox 6"/>
          <p:cNvSpPr txBox="1"/>
          <p:nvPr/>
        </p:nvSpPr>
        <p:spPr>
          <a:xfrm>
            <a:off x="2555776" y="261594"/>
            <a:ext cx="6588224" cy="6063198"/>
          </a:xfrm>
          <a:prstGeom prst="rect">
            <a:avLst/>
          </a:prstGeom>
          <a:noFill/>
        </p:spPr>
        <p:txBody>
          <a:bodyPr wrap="square" rtlCol="1">
            <a:spAutoFit/>
          </a:bodyPr>
          <a:lstStyle/>
          <a:p>
            <a:pPr algn="just"/>
            <a:r>
              <a:rPr lang="ar-SA" sz="3600" b="1" dirty="0">
                <a:effectLst>
                  <a:outerShdw blurRad="38100" dist="38100" dir="2700000" algn="tl">
                    <a:srgbClr val="000000">
                      <a:alpha val="43137"/>
                    </a:srgbClr>
                  </a:outerShdw>
                </a:effectLst>
              </a:rPr>
              <a:t>كانت فكرة بواسطة عالم كيميائي </a:t>
            </a:r>
          </a:p>
          <a:p>
            <a:pPr algn="just"/>
            <a:r>
              <a:rPr lang="ar-SA" sz="3600" b="1" dirty="0">
                <a:effectLst>
                  <a:outerShdw blurRad="38100" dist="38100" dir="2700000" algn="tl">
                    <a:srgbClr val="000000">
                      <a:alpha val="43137"/>
                    </a:srgbClr>
                  </a:outerShdw>
                </a:effectLst>
              </a:rPr>
              <a:t>تتضمن فصل الحمض النووي</a:t>
            </a:r>
            <a:r>
              <a:rPr lang="en-US" sz="3600" b="1" dirty="0">
                <a:effectLst>
                  <a:outerShdw blurRad="38100" dist="38100" dir="2700000" algn="tl">
                    <a:srgbClr val="000000">
                      <a:alpha val="43137"/>
                    </a:srgbClr>
                  </a:outerShdw>
                </a:effectLst>
              </a:rPr>
              <a:t>DNA</a:t>
            </a:r>
            <a:r>
              <a:rPr lang="ar-SA" sz="3600" b="1" dirty="0">
                <a:effectLst>
                  <a:outerShdw blurRad="38100" dist="38100" dir="2700000" algn="tl">
                    <a:srgbClr val="000000">
                      <a:alpha val="43137"/>
                    </a:srgbClr>
                  </a:outerShdw>
                </a:effectLst>
              </a:rPr>
              <a:t> وصنع نسخ كثيره منه ..</a:t>
            </a:r>
            <a:endParaRPr lang="en-US" sz="3600" b="1" dirty="0">
              <a:effectLst>
                <a:outerShdw blurRad="38100" dist="38100" dir="2700000" algn="tl">
                  <a:srgbClr val="000000">
                    <a:alpha val="43137"/>
                  </a:srgbClr>
                </a:outerShdw>
              </a:effectLst>
            </a:endParaRPr>
          </a:p>
          <a:p>
            <a:pPr algn="just"/>
            <a:r>
              <a:rPr lang="ar-SA" sz="3600" b="1" dirty="0">
                <a:effectLst>
                  <a:outerShdw blurRad="38100" dist="38100" dir="2700000" algn="tl">
                    <a:srgbClr val="000000">
                      <a:alpha val="43137"/>
                    </a:srgbClr>
                  </a:outerShdw>
                </a:effectLst>
              </a:rPr>
              <a:t>وفعلاً تحققت هذه الفكرة المبدعة ..</a:t>
            </a:r>
            <a:endParaRPr lang="en-US" sz="3600" b="1" dirty="0">
              <a:effectLst>
                <a:outerShdw blurRad="38100" dist="38100" dir="2700000" algn="tl">
                  <a:srgbClr val="000000">
                    <a:alpha val="43137"/>
                  </a:srgbClr>
                </a:outerShdw>
              </a:effectLst>
            </a:endParaRPr>
          </a:p>
          <a:p>
            <a:pPr algn="just"/>
            <a:r>
              <a:rPr lang="ar-SA" sz="3600" b="1" dirty="0">
                <a:effectLst>
                  <a:outerShdw blurRad="38100" dist="38100" dir="2700000" algn="tl">
                    <a:srgbClr val="000000">
                      <a:alpha val="43137"/>
                    </a:srgbClr>
                  </a:outerShdw>
                </a:effectLst>
              </a:rPr>
              <a:t>بواسطة د.كاري مولس </a:t>
            </a:r>
            <a:r>
              <a:rPr lang="en-US" sz="3600" b="1" dirty="0" err="1">
                <a:effectLst>
                  <a:outerShdw blurRad="38100" dist="38100" dir="2700000" algn="tl">
                    <a:srgbClr val="000000">
                      <a:alpha val="43137"/>
                    </a:srgbClr>
                  </a:outerShdw>
                </a:effectLst>
              </a:rPr>
              <a:t>Kary</a:t>
            </a:r>
            <a:r>
              <a:rPr lang="en-US" sz="3600" b="1" dirty="0">
                <a:effectLst>
                  <a:outerShdw blurRad="38100" dist="38100" dir="2700000" algn="tl">
                    <a:srgbClr val="000000">
                      <a:alpha val="43137"/>
                    </a:srgbClr>
                  </a:outerShdw>
                </a:effectLst>
              </a:rPr>
              <a:t> Mullis</a:t>
            </a:r>
          </a:p>
          <a:p>
            <a:pPr algn="just"/>
            <a:r>
              <a:rPr lang="ar-SA" sz="3600" b="1" dirty="0">
                <a:effectLst>
                  <a:outerShdw blurRad="38100" dist="38100" dir="2700000" algn="tl">
                    <a:srgbClr val="000000">
                      <a:alpha val="43137"/>
                    </a:srgbClr>
                  </a:outerShdw>
                </a:effectLst>
              </a:rPr>
              <a:t>خطرت بباله فكرة أن يفصل الحمض النووي </a:t>
            </a:r>
            <a:r>
              <a:rPr lang="en-US" sz="3600" b="1" dirty="0">
                <a:effectLst>
                  <a:outerShdw blurRad="38100" dist="38100" dir="2700000" algn="tl">
                    <a:srgbClr val="000000">
                      <a:alpha val="43137"/>
                    </a:srgbClr>
                  </a:outerShdw>
                </a:effectLst>
              </a:rPr>
              <a:t>DNA</a:t>
            </a:r>
          </a:p>
          <a:p>
            <a:pPr algn="just"/>
            <a:r>
              <a:rPr lang="ar-SA" sz="3600" b="1" dirty="0">
                <a:effectLst>
                  <a:outerShdw blurRad="38100" dist="38100" dir="2700000" algn="tl">
                    <a:srgbClr val="000000">
                      <a:alpha val="43137"/>
                    </a:srgbClr>
                  </a:outerShdw>
                </a:effectLst>
              </a:rPr>
              <a:t>ويصنع منه نسخ كثيرة ..</a:t>
            </a:r>
            <a:endParaRPr lang="en-US" sz="3600" b="1" dirty="0">
              <a:effectLst>
                <a:outerShdw blurRad="38100" dist="38100" dir="2700000" algn="tl">
                  <a:srgbClr val="000000">
                    <a:alpha val="43137"/>
                  </a:srgbClr>
                </a:outerShdw>
              </a:effectLst>
            </a:endParaRPr>
          </a:p>
          <a:p>
            <a:pPr algn="just"/>
            <a:r>
              <a:rPr lang="ar-SA" sz="3600" b="1" dirty="0">
                <a:effectLst>
                  <a:outerShdw blurRad="38100" dist="38100" dir="2700000" algn="tl">
                    <a:srgbClr val="000000">
                      <a:alpha val="43137"/>
                    </a:srgbClr>
                  </a:outerShdw>
                </a:effectLst>
              </a:rPr>
              <a:t>ليقلد في عام 1993 م جائزة نوبل في الكيمياء.</a:t>
            </a:r>
            <a:endParaRPr lang="en-US" sz="3600" b="1" dirty="0">
              <a:effectLst>
                <a:outerShdw blurRad="38100" dist="38100" dir="2700000" algn="tl">
                  <a:srgbClr val="000000">
                    <a:alpha val="43137"/>
                  </a:srgbClr>
                </a:outerShdw>
              </a:effectLst>
            </a:endParaRPr>
          </a:p>
          <a:p>
            <a:endParaRPr lang="ar-SA" sz="2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318173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EG" dirty="0"/>
              <a:t>عناصر الدرس</a:t>
            </a:r>
            <a:r>
              <a:rPr lang="ar-EG" dirty="0" smtClean="0"/>
              <a:t>:</a:t>
            </a:r>
            <a:endParaRPr lang="ar-SA" dirty="0"/>
          </a:p>
        </p:txBody>
      </p:sp>
      <p:sp>
        <p:nvSpPr>
          <p:cNvPr id="3" name="عنصر نائب للمحتوى 2"/>
          <p:cNvSpPr>
            <a:spLocks noGrp="1"/>
          </p:cNvSpPr>
          <p:nvPr>
            <p:ph idx="1"/>
          </p:nvPr>
        </p:nvSpPr>
        <p:spPr>
          <a:xfrm>
            <a:off x="323528" y="1600201"/>
            <a:ext cx="8640960" cy="2548880"/>
          </a:xfrm>
        </p:spPr>
        <p:txBody>
          <a:bodyPr/>
          <a:lstStyle/>
          <a:p>
            <a:pPr lvl="1"/>
            <a:r>
              <a:rPr lang="ar-EG" dirty="0"/>
              <a:t>معنى تفاعل البلمرة المتسلسل .</a:t>
            </a:r>
            <a:endParaRPr lang="en-US" sz="2400" dirty="0"/>
          </a:p>
          <a:p>
            <a:pPr lvl="1"/>
            <a:r>
              <a:rPr lang="ar-EG" dirty="0"/>
              <a:t>الفرق بين تكرار الـ </a:t>
            </a:r>
            <a:r>
              <a:rPr lang="en-US" dirty="0"/>
              <a:t>DNA</a:t>
            </a:r>
            <a:r>
              <a:rPr lang="ar-SA" dirty="0"/>
              <a:t> </a:t>
            </a:r>
            <a:r>
              <a:rPr lang="ar-SA" dirty="0" err="1"/>
              <a:t>فى</a:t>
            </a:r>
            <a:r>
              <a:rPr lang="ar-SA" dirty="0"/>
              <a:t> الخلية وفى هذا الجهاز</a:t>
            </a:r>
            <a:r>
              <a:rPr lang="ar-EG" dirty="0"/>
              <a:t>.</a:t>
            </a:r>
            <a:endParaRPr lang="en-US" sz="2400" dirty="0"/>
          </a:p>
          <a:p>
            <a:pPr lvl="1"/>
            <a:r>
              <a:rPr lang="ar-SA" dirty="0"/>
              <a:t>تعريف كل مكون من مكونات الـ </a:t>
            </a:r>
            <a:r>
              <a:rPr lang="en-US" dirty="0"/>
              <a:t>PCR </a:t>
            </a:r>
            <a:r>
              <a:rPr lang="ar-EG" dirty="0"/>
              <a:t>.</a:t>
            </a:r>
            <a:endParaRPr lang="en-US" sz="2400" dirty="0"/>
          </a:p>
          <a:p>
            <a:pPr lvl="1"/>
            <a:r>
              <a:rPr lang="ar-EG" dirty="0"/>
              <a:t>بعض </a:t>
            </a:r>
            <a:r>
              <a:rPr lang="ar-EG" dirty="0" smtClean="0"/>
              <a:t>استخداماته</a:t>
            </a:r>
            <a:endParaRPr lang="en-US" sz="2400" dirty="0"/>
          </a:p>
        </p:txBody>
      </p:sp>
    </p:spTree>
    <p:extLst>
      <p:ext uri="{BB962C8B-B14F-4D97-AF65-F5344CB8AC3E}">
        <p14:creationId xmlns:p14="http://schemas.microsoft.com/office/powerpoint/2010/main" val="34208880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A" b="1" u="sng" dirty="0"/>
              <a:t>تفاعل البلمرة المتسلسل </a:t>
            </a:r>
            <a:r>
              <a:rPr lang="en-US" b="1" u="sng" dirty="0" smtClean="0"/>
              <a:t>PCR</a:t>
            </a:r>
            <a:endParaRPr lang="ar-SA" dirty="0"/>
          </a:p>
        </p:txBody>
      </p:sp>
      <p:sp>
        <p:nvSpPr>
          <p:cNvPr id="3" name="عنصر نائب للمحتوى 2"/>
          <p:cNvSpPr>
            <a:spLocks noGrp="1"/>
          </p:cNvSpPr>
          <p:nvPr>
            <p:ph idx="1"/>
          </p:nvPr>
        </p:nvSpPr>
        <p:spPr>
          <a:xfrm>
            <a:off x="0" y="1600200"/>
            <a:ext cx="9036496" cy="5141168"/>
          </a:xfrm>
        </p:spPr>
        <p:txBody>
          <a:bodyPr/>
          <a:lstStyle/>
          <a:p>
            <a:pPr algn="just"/>
            <a:r>
              <a:rPr lang="ar-SA" dirty="0"/>
              <a:t>يعتبر تفاعل البلمرة المتسلسل </a:t>
            </a:r>
            <a:r>
              <a:rPr lang="en-US" dirty="0"/>
              <a:t>PCR</a:t>
            </a:r>
            <a:r>
              <a:rPr lang="ar-SA" dirty="0"/>
              <a:t> إحدى تقنيات علم الأحياء الجزيئي </a:t>
            </a:r>
            <a:r>
              <a:rPr lang="en-US" dirty="0"/>
              <a:t>Molecular Biology</a:t>
            </a:r>
            <a:r>
              <a:rPr lang="ar-SA" dirty="0"/>
              <a:t> والتي تستخدم في إكثار قطعة محددة من </a:t>
            </a:r>
            <a:r>
              <a:rPr lang="en-US" dirty="0"/>
              <a:t>DNA</a:t>
            </a:r>
            <a:r>
              <a:rPr lang="ar-SA" dirty="0"/>
              <a:t> (جين أو جزء من جين أو تتابع معين من </a:t>
            </a:r>
            <a:r>
              <a:rPr lang="en-US" dirty="0"/>
              <a:t>DNA</a:t>
            </a:r>
            <a:r>
              <a:rPr lang="ar-SA" dirty="0"/>
              <a:t>) لملايين ومليارات المرات في ساعات محدودة (2- 4 ساعات) داخل المعمل  </a:t>
            </a:r>
            <a:r>
              <a:rPr lang="en-US" i="1" dirty="0"/>
              <a:t> in vitro</a:t>
            </a:r>
            <a:r>
              <a:rPr lang="ar-SA" dirty="0"/>
              <a:t>محاكيا في ذلك التكرار الطبيعي </a:t>
            </a:r>
            <a:r>
              <a:rPr lang="ar-SA" dirty="0" err="1"/>
              <a:t>لجزئ</a:t>
            </a:r>
            <a:r>
              <a:rPr lang="ar-SA" dirty="0"/>
              <a:t> </a:t>
            </a:r>
            <a:r>
              <a:rPr lang="en-US" dirty="0"/>
              <a:t>DNA</a:t>
            </a:r>
            <a:r>
              <a:rPr lang="ar-SA" dirty="0"/>
              <a:t> داخل الخلية الحية </a:t>
            </a:r>
            <a:r>
              <a:rPr lang="en-US" i="1" dirty="0"/>
              <a:t>in  vivo</a:t>
            </a:r>
            <a:r>
              <a:rPr lang="ar-SA" dirty="0"/>
              <a:t> مع بعض الاختلافات</a:t>
            </a:r>
            <a:r>
              <a:rPr lang="ar-SA" dirty="0" smtClean="0"/>
              <a:t>.</a:t>
            </a:r>
            <a:endParaRPr lang="en-US" dirty="0"/>
          </a:p>
        </p:txBody>
      </p:sp>
    </p:spTree>
    <p:extLst>
      <p:ext uri="{BB962C8B-B14F-4D97-AF65-F5344CB8AC3E}">
        <p14:creationId xmlns:p14="http://schemas.microsoft.com/office/powerpoint/2010/main" val="25752244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95536" y="4890"/>
            <a:ext cx="8229600" cy="1143000"/>
          </a:xfrm>
        </p:spPr>
        <p:txBody>
          <a:bodyPr>
            <a:normAutofit/>
          </a:bodyPr>
          <a:lstStyle/>
          <a:p>
            <a:r>
              <a:rPr lang="ar-SA" b="1" u="sng" dirty="0"/>
              <a:t>تكرار </a:t>
            </a:r>
            <a:r>
              <a:rPr lang="en-US" b="1" u="sng" dirty="0"/>
              <a:t>DNA</a:t>
            </a:r>
            <a:r>
              <a:rPr lang="ar-SA" b="1" u="sng" dirty="0"/>
              <a:t> </a:t>
            </a:r>
            <a:r>
              <a:rPr lang="ar-SA" b="1" u="sng" dirty="0" smtClean="0"/>
              <a:t>:</a:t>
            </a:r>
            <a:endParaRPr lang="ar-SA" dirty="0"/>
          </a:p>
        </p:txBody>
      </p:sp>
      <p:sp>
        <p:nvSpPr>
          <p:cNvPr id="3" name="عنصر نائب للمحتوى 2"/>
          <p:cNvSpPr>
            <a:spLocks noGrp="1"/>
          </p:cNvSpPr>
          <p:nvPr>
            <p:ph idx="1"/>
          </p:nvPr>
        </p:nvSpPr>
        <p:spPr>
          <a:xfrm>
            <a:off x="0" y="1268760"/>
            <a:ext cx="9144000" cy="5589240"/>
          </a:xfrm>
        </p:spPr>
        <p:txBody>
          <a:bodyPr>
            <a:normAutofit/>
          </a:bodyPr>
          <a:lstStyle/>
          <a:p>
            <a:pPr algn="just"/>
            <a:r>
              <a:rPr lang="ar-SA" dirty="0"/>
              <a:t>تقوم الخلية الحية بتكرار محتواها من المادة الوراثية </a:t>
            </a:r>
            <a:r>
              <a:rPr lang="en-US" dirty="0"/>
              <a:t>DNA</a:t>
            </a:r>
            <a:r>
              <a:rPr lang="ar-SA" dirty="0"/>
              <a:t> من أجل التمهيد </a:t>
            </a:r>
            <a:r>
              <a:rPr lang="ar-SA" dirty="0" err="1"/>
              <a:t>للإنقسام</a:t>
            </a:r>
            <a:r>
              <a:rPr lang="ar-SA" dirty="0"/>
              <a:t> الخلوي إلى خليتين (كما في </a:t>
            </a:r>
            <a:r>
              <a:rPr lang="ar-SA" dirty="0" err="1"/>
              <a:t>الإنقسام</a:t>
            </a:r>
            <a:r>
              <a:rPr lang="ar-SA" dirty="0"/>
              <a:t> </a:t>
            </a:r>
            <a:r>
              <a:rPr lang="ar-SA" dirty="0" err="1"/>
              <a:t>الميتوزي</a:t>
            </a:r>
            <a:r>
              <a:rPr lang="ar-SA" dirty="0"/>
              <a:t> </a:t>
            </a:r>
            <a:r>
              <a:rPr lang="en-US" dirty="0"/>
              <a:t>Mitosis</a:t>
            </a:r>
            <a:r>
              <a:rPr lang="ar-SA" dirty="0"/>
              <a:t> والانقسام المباشر </a:t>
            </a:r>
            <a:r>
              <a:rPr lang="en-US" dirty="0"/>
              <a:t>Amitosis</a:t>
            </a:r>
            <a:r>
              <a:rPr lang="ar-SA" dirty="0"/>
              <a:t> في الخلايا مميزة النواة والانشطار الثنائي </a:t>
            </a:r>
            <a:r>
              <a:rPr lang="en-US" dirty="0"/>
              <a:t>Binary fission</a:t>
            </a:r>
            <a:r>
              <a:rPr lang="ar-SA" dirty="0"/>
              <a:t> في الخلايا الغير مميزة النواة) ويتم ذلك باستخدام الإنزيمات ومجموعة من البروتينات حيث يتم فصل شريطي </a:t>
            </a:r>
            <a:r>
              <a:rPr lang="en-US" dirty="0"/>
              <a:t>DNA</a:t>
            </a:r>
            <a:r>
              <a:rPr lang="ar-SA" dirty="0"/>
              <a:t> عن بعضهما لتكوين ما يعرف بالقالب </a:t>
            </a:r>
            <a:r>
              <a:rPr lang="en-GB" dirty="0"/>
              <a:t>Template </a:t>
            </a:r>
            <a:r>
              <a:rPr lang="ar-SA" dirty="0"/>
              <a:t>ثم تتحد قطعة صغيرة من </a:t>
            </a:r>
            <a:r>
              <a:rPr lang="en-US" dirty="0"/>
              <a:t>RNA</a:t>
            </a:r>
            <a:r>
              <a:rPr lang="ar-SA" dirty="0"/>
              <a:t> (البادئ </a:t>
            </a:r>
            <a:r>
              <a:rPr lang="en-GB" dirty="0"/>
              <a:t>Primer</a:t>
            </a:r>
            <a:r>
              <a:rPr lang="ar-SA" dirty="0"/>
              <a:t>) مع أحد الخيطين المفردين من </a:t>
            </a:r>
            <a:r>
              <a:rPr lang="en-US" dirty="0"/>
              <a:t>DNA</a:t>
            </a:r>
            <a:r>
              <a:rPr lang="ar-SA" dirty="0"/>
              <a:t>، يلي ذلك بناء جزء مكمل للخيط المفرد (القالب) </a:t>
            </a:r>
            <a:r>
              <a:rPr lang="ar-SA" dirty="0" err="1"/>
              <a:t>إعتمادا</a:t>
            </a:r>
            <a:r>
              <a:rPr lang="ar-SA" dirty="0"/>
              <a:t> على البادئ (قطعة </a:t>
            </a:r>
            <a:r>
              <a:rPr lang="en-US" dirty="0"/>
              <a:t>(RNA </a:t>
            </a:r>
            <a:r>
              <a:rPr lang="ar-SA" dirty="0"/>
              <a:t> باستخدام إنزيم بناء </a:t>
            </a:r>
            <a:r>
              <a:rPr lang="en-US" dirty="0"/>
              <a:t>.</a:t>
            </a:r>
            <a:r>
              <a:rPr lang="en-US" dirty="0" smtClean="0"/>
              <a:t>DNA</a:t>
            </a:r>
            <a:endParaRPr lang="en-US" dirty="0"/>
          </a:p>
        </p:txBody>
      </p:sp>
    </p:spTree>
    <p:extLst>
      <p:ext uri="{BB962C8B-B14F-4D97-AF65-F5344CB8AC3E}">
        <p14:creationId xmlns:p14="http://schemas.microsoft.com/office/powerpoint/2010/main" val="19986127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A" b="1" u="sng" dirty="0"/>
              <a:t>أهمية البادئ </a:t>
            </a:r>
            <a:r>
              <a:rPr lang="en-GB" b="1" u="sng" dirty="0"/>
              <a:t>Primer</a:t>
            </a:r>
            <a:r>
              <a:rPr lang="ar-SA" b="1" u="sng" dirty="0" smtClean="0"/>
              <a:t>:</a:t>
            </a:r>
            <a:endParaRPr lang="ar-SA" dirty="0"/>
          </a:p>
        </p:txBody>
      </p:sp>
      <p:sp>
        <p:nvSpPr>
          <p:cNvPr id="3" name="عنصر نائب للمحتوى 2"/>
          <p:cNvSpPr>
            <a:spLocks noGrp="1"/>
          </p:cNvSpPr>
          <p:nvPr>
            <p:ph idx="1"/>
          </p:nvPr>
        </p:nvSpPr>
        <p:spPr>
          <a:xfrm>
            <a:off x="0" y="1196752"/>
            <a:ext cx="9144000" cy="5544616"/>
          </a:xfrm>
        </p:spPr>
        <p:txBody>
          <a:bodyPr>
            <a:normAutofit/>
          </a:bodyPr>
          <a:lstStyle/>
          <a:p>
            <a:pPr algn="just"/>
            <a:r>
              <a:rPr lang="ar-SA" dirty="0"/>
              <a:t>تحتاج إنزيمات بناء </a:t>
            </a:r>
            <a:r>
              <a:rPr lang="en-US" dirty="0"/>
              <a:t>DNA </a:t>
            </a:r>
            <a:r>
              <a:rPr lang="ar-SA" dirty="0"/>
              <a:t>(</a:t>
            </a:r>
            <a:r>
              <a:rPr lang="en-GB" dirty="0"/>
              <a:t>DNA polymerase</a:t>
            </a:r>
            <a:r>
              <a:rPr lang="ar-EG" dirty="0"/>
              <a:t>) </a:t>
            </a:r>
            <a:r>
              <a:rPr lang="ar-SA" dirty="0"/>
              <a:t>إلى قطعة صغيرة من </a:t>
            </a:r>
            <a:r>
              <a:rPr lang="en-US" dirty="0"/>
              <a:t>RNA</a:t>
            </a:r>
            <a:r>
              <a:rPr lang="ar-SA" dirty="0"/>
              <a:t> أو </a:t>
            </a:r>
            <a:r>
              <a:rPr lang="en-US" dirty="0"/>
              <a:t>DNA</a:t>
            </a:r>
            <a:r>
              <a:rPr lang="ar-SA" dirty="0"/>
              <a:t> تعمل كبادئ من أجل بناء </a:t>
            </a:r>
            <a:r>
              <a:rPr lang="en-US" dirty="0"/>
              <a:t>DNA</a:t>
            </a:r>
            <a:r>
              <a:rPr lang="ar-SA" dirty="0"/>
              <a:t> حيث لابد من توافر مجموعة </a:t>
            </a:r>
            <a:r>
              <a:rPr lang="ar-SA" dirty="0" err="1"/>
              <a:t>هيدروكسيل</a:t>
            </a:r>
            <a:r>
              <a:rPr lang="ar-SA" dirty="0"/>
              <a:t> (</a:t>
            </a:r>
            <a:r>
              <a:rPr lang="en-US" dirty="0"/>
              <a:t>OH</a:t>
            </a:r>
            <a:r>
              <a:rPr lang="ar-SA" dirty="0"/>
              <a:t>) حرة على الطرف </a:t>
            </a:r>
            <a:r>
              <a:rPr lang="en-US" dirty="0"/>
              <a:t>3´</a:t>
            </a:r>
            <a:r>
              <a:rPr lang="ar-SA" dirty="0"/>
              <a:t> لسكر دي أوكسي ريبوز ليقوم إنزيم بناء </a:t>
            </a:r>
            <a:r>
              <a:rPr lang="en-US" dirty="0"/>
              <a:t>DNA</a:t>
            </a:r>
            <a:r>
              <a:rPr lang="ar-SA" dirty="0"/>
              <a:t> بإضافة القواعد </a:t>
            </a:r>
            <a:r>
              <a:rPr lang="ar-DZ" dirty="0" err="1" smtClean="0"/>
              <a:t>الآزوتية</a:t>
            </a:r>
            <a:r>
              <a:rPr lang="ar-DZ" dirty="0" smtClean="0"/>
              <a:t> </a:t>
            </a:r>
            <a:r>
              <a:rPr lang="ar-SA" dirty="0" smtClean="0"/>
              <a:t>إليها </a:t>
            </a:r>
            <a:r>
              <a:rPr lang="ar-SA" dirty="0"/>
              <a:t>من أجل بناء </a:t>
            </a:r>
            <a:r>
              <a:rPr lang="en-US" dirty="0"/>
              <a:t>DNA</a:t>
            </a:r>
            <a:r>
              <a:rPr lang="ar-SA" dirty="0"/>
              <a:t> بينما لا تحتاج إنزيمات بناء </a:t>
            </a:r>
            <a:r>
              <a:rPr lang="en-US" dirty="0"/>
              <a:t>RNA</a:t>
            </a:r>
            <a:r>
              <a:rPr lang="ar-SA" dirty="0"/>
              <a:t> إلى وجود البادئ حيث يمكنها بناء </a:t>
            </a:r>
            <a:r>
              <a:rPr lang="en-US" dirty="0"/>
              <a:t>RNA</a:t>
            </a:r>
            <a:r>
              <a:rPr lang="ar-SA" dirty="0"/>
              <a:t> مباشرة على قالب من </a:t>
            </a:r>
            <a:r>
              <a:rPr lang="en-US" dirty="0"/>
              <a:t>DNA</a:t>
            </a:r>
            <a:r>
              <a:rPr lang="ar-SA" dirty="0"/>
              <a:t> بدون الحاجة إلى وجود مجموعة </a:t>
            </a:r>
            <a:r>
              <a:rPr lang="ar-SA" dirty="0" err="1"/>
              <a:t>الهيدروكسيل</a:t>
            </a:r>
            <a:r>
              <a:rPr lang="ar-SA" dirty="0"/>
              <a:t> (</a:t>
            </a:r>
            <a:r>
              <a:rPr lang="en-US" dirty="0"/>
              <a:t>OH</a:t>
            </a:r>
            <a:r>
              <a:rPr lang="ar-SA" dirty="0"/>
              <a:t>) الحرة ولهذا السبب يتم بناء </a:t>
            </a:r>
            <a:r>
              <a:rPr lang="en-US" dirty="0"/>
              <a:t>DNA</a:t>
            </a:r>
            <a:r>
              <a:rPr lang="ar-SA" dirty="0"/>
              <a:t> داخل الخلية الحية باستخدام بادئات من </a:t>
            </a:r>
            <a:r>
              <a:rPr lang="en-US" dirty="0"/>
              <a:t>RNA</a:t>
            </a:r>
            <a:r>
              <a:rPr lang="ar-SA" dirty="0"/>
              <a:t> -  بينما يستخدم بادئ من </a:t>
            </a:r>
            <a:r>
              <a:rPr lang="en-US" dirty="0"/>
              <a:t>DNA</a:t>
            </a:r>
            <a:r>
              <a:rPr lang="ar-SA" dirty="0"/>
              <a:t> (يتم تخليقه صناعيا بجهاز </a:t>
            </a:r>
            <a:r>
              <a:rPr lang="en-US" dirty="0"/>
              <a:t>DNA Synthesizer</a:t>
            </a:r>
            <a:r>
              <a:rPr lang="ar-SA" dirty="0"/>
              <a:t>) في تفاعل </a:t>
            </a:r>
            <a:r>
              <a:rPr lang="en-US" dirty="0"/>
              <a:t>.</a:t>
            </a:r>
            <a:r>
              <a:rPr lang="en-US" dirty="0" smtClean="0"/>
              <a:t>PCR</a:t>
            </a:r>
            <a:endParaRPr lang="en-US" dirty="0"/>
          </a:p>
        </p:txBody>
      </p:sp>
    </p:spTree>
    <p:extLst>
      <p:ext uri="{BB962C8B-B14F-4D97-AF65-F5344CB8AC3E}">
        <p14:creationId xmlns:p14="http://schemas.microsoft.com/office/powerpoint/2010/main" val="39523523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0420" y="0"/>
            <a:ext cx="9144000" cy="1143000"/>
          </a:xfrm>
        </p:spPr>
        <p:txBody>
          <a:bodyPr>
            <a:normAutofit fontScale="90000"/>
          </a:bodyPr>
          <a:lstStyle/>
          <a:p>
            <a:r>
              <a:rPr lang="ar-SA" b="1" u="sng" dirty="0"/>
              <a:t>الفرق بين تكرار </a:t>
            </a:r>
            <a:r>
              <a:rPr lang="en-US" b="1" u="sng" dirty="0"/>
              <a:t>DNA</a:t>
            </a:r>
            <a:r>
              <a:rPr lang="ar-SA" b="1" u="sng" dirty="0"/>
              <a:t> داخل الخلية وتخليقه داخل </a:t>
            </a:r>
            <a:r>
              <a:rPr lang="en-US" b="1" u="sng" dirty="0" smtClean="0"/>
              <a:t>PCR</a:t>
            </a:r>
            <a:endParaRPr lang="ar-SA" dirty="0"/>
          </a:p>
        </p:txBody>
      </p:sp>
      <p:sp>
        <p:nvSpPr>
          <p:cNvPr id="3" name="عنصر نائب للمحتوى 2"/>
          <p:cNvSpPr>
            <a:spLocks noGrp="1"/>
          </p:cNvSpPr>
          <p:nvPr>
            <p:ph idx="1"/>
          </p:nvPr>
        </p:nvSpPr>
        <p:spPr>
          <a:xfrm>
            <a:off x="0" y="1484784"/>
            <a:ext cx="9144000" cy="5373216"/>
          </a:xfrm>
        </p:spPr>
        <p:txBody>
          <a:bodyPr>
            <a:normAutofit fontScale="92500" lnSpcReduction="10000"/>
          </a:bodyPr>
          <a:lstStyle/>
          <a:p>
            <a:pPr algn="just"/>
            <a:r>
              <a:rPr lang="ar-SA" dirty="0"/>
              <a:t>يتم تخليق نسخة واحدة داخل الخلية بينما يتم تخليق ملايين ومليارات النسخ باستخدام </a:t>
            </a:r>
            <a:r>
              <a:rPr lang="en-US" dirty="0"/>
              <a:t>PCR</a:t>
            </a:r>
            <a:r>
              <a:rPr lang="ar-SA" dirty="0"/>
              <a:t> ولهذا يطلق مصطلح التضخيم</a:t>
            </a:r>
            <a:r>
              <a:rPr lang="ar-EG" dirty="0"/>
              <a:t> (التكبير) </a:t>
            </a:r>
            <a:r>
              <a:rPr lang="en-US" dirty="0"/>
              <a:t>Amplification</a:t>
            </a:r>
            <a:r>
              <a:rPr lang="ar-SA" dirty="0"/>
              <a:t> على ناتج </a:t>
            </a:r>
            <a:r>
              <a:rPr lang="en-US" dirty="0"/>
              <a:t>PCR</a:t>
            </a:r>
            <a:r>
              <a:rPr lang="ar-SA" dirty="0"/>
              <a:t> بدلا من التكرار </a:t>
            </a:r>
            <a:r>
              <a:rPr lang="en-US" dirty="0"/>
              <a:t>Replication</a:t>
            </a:r>
            <a:r>
              <a:rPr lang="ar-SA" dirty="0"/>
              <a:t> الذي تقوم به الخلية الحية طبيعياً.</a:t>
            </a:r>
            <a:endParaRPr lang="en-US" dirty="0"/>
          </a:p>
          <a:p>
            <a:pPr algn="just"/>
            <a:r>
              <a:rPr lang="ar-SA" dirty="0"/>
              <a:t>تقوم الخلية بتخليق نسخة كاملة من </a:t>
            </a:r>
            <a:r>
              <a:rPr lang="en-US" dirty="0"/>
              <a:t>DNA</a:t>
            </a:r>
            <a:r>
              <a:rPr lang="ar-SA" dirty="0"/>
              <a:t> لكامل الجينوم بينما يعمل </a:t>
            </a:r>
            <a:r>
              <a:rPr lang="en-US" dirty="0"/>
              <a:t>PCR</a:t>
            </a:r>
            <a:r>
              <a:rPr lang="ar-SA" dirty="0"/>
              <a:t> على جزء محدود فقط من الجينوم قد يكون جينا أو جزءً من جين.</a:t>
            </a:r>
            <a:endParaRPr lang="en-US" dirty="0"/>
          </a:p>
          <a:p>
            <a:pPr algn="just"/>
            <a:r>
              <a:rPr lang="ar-SA" dirty="0"/>
              <a:t>تَستخدم الخلية بادئا من </a:t>
            </a:r>
            <a:r>
              <a:rPr lang="en-US" dirty="0"/>
              <a:t>RNA</a:t>
            </a:r>
            <a:r>
              <a:rPr lang="ar-SA" dirty="0"/>
              <a:t> يتم إزالته فيما بعد بينما يستخدم </a:t>
            </a:r>
            <a:r>
              <a:rPr lang="en-US" dirty="0"/>
              <a:t>PCR</a:t>
            </a:r>
            <a:r>
              <a:rPr lang="ar-SA" dirty="0"/>
              <a:t> بادئا من </a:t>
            </a:r>
            <a:r>
              <a:rPr lang="en-US" dirty="0"/>
              <a:t>DNA</a:t>
            </a:r>
            <a:r>
              <a:rPr lang="ar-SA" dirty="0"/>
              <a:t> المخلق صناعيا.</a:t>
            </a:r>
            <a:endParaRPr lang="en-US" dirty="0"/>
          </a:p>
          <a:p>
            <a:pPr algn="just"/>
            <a:r>
              <a:rPr lang="ar-SA" dirty="0"/>
              <a:t>تستخدم الخلية مجموعة من البروتينات والإنزيمات لبناء </a:t>
            </a:r>
            <a:r>
              <a:rPr lang="en-US" dirty="0"/>
              <a:t>DNA</a:t>
            </a:r>
            <a:r>
              <a:rPr lang="ar-SA" dirty="0"/>
              <a:t> حيويا بينما يستخدم إنزيم واحد فقط (إنزيم بناء </a:t>
            </a:r>
            <a:r>
              <a:rPr lang="en-US" dirty="0"/>
              <a:t>DNA</a:t>
            </a:r>
            <a:r>
              <a:rPr lang="ar-SA" dirty="0"/>
              <a:t>) في </a:t>
            </a:r>
            <a:r>
              <a:rPr lang="en-US" dirty="0"/>
              <a:t>PCR</a:t>
            </a:r>
            <a:r>
              <a:rPr lang="ar-SA" dirty="0"/>
              <a:t> ويستعاض عن باقي الإنزيمات والبروتينات باستخدام الحرارة بدلا من ذلك</a:t>
            </a:r>
            <a:r>
              <a:rPr lang="ar-SA" dirty="0" smtClean="0"/>
              <a:t>.</a:t>
            </a:r>
            <a:endParaRPr lang="en-US" dirty="0"/>
          </a:p>
        </p:txBody>
      </p:sp>
    </p:spTree>
    <p:extLst>
      <p:ext uri="{BB962C8B-B14F-4D97-AF65-F5344CB8AC3E}">
        <p14:creationId xmlns:p14="http://schemas.microsoft.com/office/powerpoint/2010/main" val="1906963684"/>
      </p:ext>
    </p:extLst>
  </p:cSld>
  <p:clrMapOvr>
    <a:masterClrMapping/>
  </p:clrMapOvr>
  <p:timing>
    <p:tnLst>
      <p:par>
        <p:cTn id="1" dur="indefinite" restart="never" nodeType="tmRoot"/>
      </p:par>
    </p:tn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1805</TotalTime>
  <Words>1670</Words>
  <Application>Microsoft Office PowerPoint</Application>
  <PresentationFormat>عرض على الشاشة (3:4)‏</PresentationFormat>
  <Paragraphs>113</Paragraphs>
  <Slides>38</Slides>
  <Notes>3</Notes>
  <HiddenSlides>0</HiddenSlides>
  <MMClips>0</MMClips>
  <ScaleCrop>false</ScaleCrop>
  <HeadingPairs>
    <vt:vector size="4" baseType="variant">
      <vt:variant>
        <vt:lpstr>نسق</vt:lpstr>
      </vt:variant>
      <vt:variant>
        <vt:i4>1</vt:i4>
      </vt:variant>
      <vt:variant>
        <vt:lpstr>عناوين الشرائح</vt:lpstr>
      </vt:variant>
      <vt:variant>
        <vt:i4>38</vt:i4>
      </vt:variant>
    </vt:vector>
  </HeadingPairs>
  <TitlesOfParts>
    <vt:vector size="39" baseType="lpstr">
      <vt:lpstr>نسق Office</vt:lpstr>
      <vt:lpstr>تفاعل البلمرة المتسلسل Polymerase Chain Reaction (PCR)</vt:lpstr>
      <vt:lpstr>اهداف العمل التطبيقي</vt:lpstr>
      <vt:lpstr>مقدمة</vt:lpstr>
      <vt:lpstr>عرض تقديمي في PowerPoint</vt:lpstr>
      <vt:lpstr>عناصر الدرس:</vt:lpstr>
      <vt:lpstr>تفاعل البلمرة المتسلسل PCR</vt:lpstr>
      <vt:lpstr>تكرار DNA :</vt:lpstr>
      <vt:lpstr>أهمية البادئ Primer:</vt:lpstr>
      <vt:lpstr>الفرق بين تكرار DNA داخل الخلية وتخليقه داخل PCR</vt:lpstr>
      <vt:lpstr>PCR - الفكرة العامة:</vt:lpstr>
      <vt:lpstr>عرض تقديمي في PowerPoint</vt:lpstr>
      <vt:lpstr>عرض تقديمي في PowerPoint</vt:lpstr>
      <vt:lpstr>عرض تقديمي في PowerPoint</vt:lpstr>
      <vt:lpstr>بعض استخدامات PCR: </vt:lpstr>
      <vt:lpstr>متطلبات تقنية PCR</vt:lpstr>
      <vt:lpstr>عرض تقديمي في PowerPoint</vt:lpstr>
      <vt:lpstr>عرض تقديمي في PowerPoint</vt:lpstr>
      <vt:lpstr>عرض تقديمي في PowerPoint</vt:lpstr>
      <vt:lpstr>عرض تقديمي في PowerPoint</vt:lpstr>
      <vt:lpstr>عرض تقديمي في PowerPoint</vt:lpstr>
      <vt:lpstr>خطوات تقنية PCR ثلاث مراحل في الدورة الواحدة</vt:lpstr>
      <vt:lpstr>عرض تقديمي في PowerPoint</vt:lpstr>
      <vt:lpstr>الأسئلة</vt:lpstr>
      <vt:lpstr>SARS-CoV-2 RT-PCR Test</vt:lpstr>
      <vt:lpstr>عرض تقديمي في PowerPoint</vt:lpstr>
      <vt:lpstr>عرض تقديمي في PowerPoint</vt:lpstr>
      <vt:lpstr>عرض تقديمي في PowerPoint</vt:lpstr>
      <vt:lpstr>عرض تقديمي في PowerPoint</vt:lpstr>
      <vt:lpstr>عرض تقديمي في PowerPoint</vt:lpstr>
      <vt:lpstr>SYBR Green I</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فيديو يوضح مراحل الكشف عن SARS-CoV-2</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تفاعل البلمرة المتسلسل Polymerase Chain Reaction (PCR)</dc:title>
  <dc:creator>ALGERIA</dc:creator>
  <cp:lastModifiedBy>AISSAOUI.NET</cp:lastModifiedBy>
  <cp:revision>35</cp:revision>
  <dcterms:created xsi:type="dcterms:W3CDTF">2017-02-26T10:41:33Z</dcterms:created>
  <dcterms:modified xsi:type="dcterms:W3CDTF">2020-09-29T14:04:34Z</dcterms:modified>
</cp:coreProperties>
</file>