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70" r:id="rId7"/>
    <p:sldId id="258" r:id="rId8"/>
    <p:sldId id="259" r:id="rId9"/>
    <p:sldId id="268" r:id="rId10"/>
    <p:sldId id="269" r:id="rId11"/>
    <p:sldId id="263" r:id="rId12"/>
    <p:sldId id="264" r:id="rId13"/>
    <p:sldId id="265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022586A-2635-4EBF-9DEC-56B3126C477E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793F6F-21FE-492D-A60A-B47AB1A411E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93F6F-21FE-492D-A60A-B47AB1A411EE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61D1-AAA9-417A-86B3-2556EA224943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86FE-5E01-4D39-99A4-1E89051779B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fr-FR" sz="6000" b="1" dirty="0" smtClean="0">
                <a:solidFill>
                  <a:srgbClr val="C00000"/>
                </a:solidFill>
              </a:rPr>
              <a:t>Data Collection Tools</a:t>
            </a:r>
            <a:endParaRPr lang="ar-SA" sz="6000" b="1" dirty="0">
              <a:solidFill>
                <a:srgbClr val="C0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fr-FR" sz="5400" b="1" dirty="0" smtClean="0">
                <a:solidFill>
                  <a:srgbClr val="002060"/>
                </a:solidFill>
              </a:rPr>
              <a:t>Observation </a:t>
            </a:r>
            <a:r>
              <a:rPr lang="fr-FR" sz="5400" b="1" dirty="0" err="1" smtClean="0">
                <a:solidFill>
                  <a:srgbClr val="002060"/>
                </a:solidFill>
              </a:rPr>
              <a:t>Method</a:t>
            </a:r>
            <a:endParaRPr lang="ar-SA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/>
          </a:bodyPr>
          <a:lstStyle/>
          <a:p>
            <a:pPr algn="just" rtl="0">
              <a:buNone/>
            </a:pPr>
            <a:r>
              <a:rPr lang="fr-FR" b="1" dirty="0" smtClean="0"/>
              <a:t>   6- </a:t>
            </a:r>
            <a:r>
              <a:rPr lang="en-US" b="1" i="1" dirty="0" smtClean="0">
                <a:solidFill>
                  <a:srgbClr val="C00000"/>
                </a:solidFill>
              </a:rPr>
              <a:t>Subtle factors: </a:t>
            </a:r>
            <a:r>
              <a:rPr lang="en-US" b="1" i="1" dirty="0" smtClean="0"/>
              <a:t>Less obvious but perhaps as important to the </a:t>
            </a:r>
            <a:r>
              <a:rPr lang="fr-FR" b="1" dirty="0" smtClean="0"/>
              <a:t>observation are:</a:t>
            </a:r>
          </a:p>
          <a:p>
            <a:pPr algn="just" rtl="0"/>
            <a:r>
              <a:rPr lang="fr-FR" b="1" dirty="0" err="1" smtClean="0"/>
              <a:t>Informal</a:t>
            </a:r>
            <a:r>
              <a:rPr lang="fr-FR" b="1" dirty="0" smtClean="0"/>
              <a:t> and </a:t>
            </a:r>
            <a:r>
              <a:rPr lang="fr-FR" b="1" dirty="0" err="1" smtClean="0"/>
              <a:t>unplanned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endParaRPr lang="fr-FR" b="1" dirty="0" smtClean="0"/>
          </a:p>
          <a:p>
            <a:pPr algn="just" rtl="0"/>
            <a:r>
              <a:rPr lang="en-US" b="1" dirty="0" smtClean="0"/>
              <a:t>Symbolic and connotative meanings of words</a:t>
            </a:r>
          </a:p>
          <a:p>
            <a:pPr algn="just" rtl="0"/>
            <a:r>
              <a:rPr lang="en-US" b="1" dirty="0" smtClean="0"/>
              <a:t>Nonverbal communication such as dress and physical space</a:t>
            </a:r>
          </a:p>
          <a:p>
            <a:pPr algn="just" rtl="0"/>
            <a:r>
              <a:rPr lang="en-US" b="1" dirty="0" smtClean="0"/>
              <a:t>Unobtrusive measures such as physical clues</a:t>
            </a:r>
          </a:p>
          <a:p>
            <a:pPr algn="just" rtl="0"/>
            <a:r>
              <a:rPr lang="en-US" b="1" dirty="0" smtClean="0"/>
              <a:t>“What does </a:t>
            </a:r>
            <a:r>
              <a:rPr lang="en-US" b="1" i="1" dirty="0" smtClean="0"/>
              <a:t>not happen” . . . especially if “certain things</a:t>
            </a:r>
          </a:p>
          <a:p>
            <a:pPr algn="just" rtl="0"/>
            <a:r>
              <a:rPr lang="en-US" b="1" dirty="0" smtClean="0"/>
              <a:t>ought to happen or are expected to happen”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0"/>
            <a:r>
              <a:rPr lang="fr-FR" b="1" dirty="0" err="1" smtClean="0">
                <a:solidFill>
                  <a:srgbClr val="C00000"/>
                </a:solidFill>
              </a:rPr>
              <a:t>Characteristics</a:t>
            </a:r>
            <a:r>
              <a:rPr lang="fr-FR" b="1" dirty="0" smtClean="0">
                <a:solidFill>
                  <a:srgbClr val="C00000"/>
                </a:solidFill>
              </a:rPr>
              <a:t> of the Observation Schedule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endParaRPr lang="ar-SA" dirty="0" smtClean="0"/>
          </a:p>
          <a:p>
            <a:pPr algn="just" rtl="0">
              <a:lnSpc>
                <a:spcPct val="160000"/>
              </a:lnSpc>
              <a:buNone/>
            </a:pPr>
            <a:r>
              <a:rPr lang="en-US" b="1" dirty="0" smtClean="0"/>
              <a:t>1. It serves a formulated research purpose. </a:t>
            </a:r>
          </a:p>
          <a:p>
            <a:pPr algn="just" rtl="0">
              <a:lnSpc>
                <a:spcPct val="160000"/>
              </a:lnSpc>
              <a:buNone/>
            </a:pPr>
            <a:r>
              <a:rPr lang="en-US" b="1" dirty="0" smtClean="0"/>
              <a:t>2. It is planned systematically rather than occurring haphazardly. </a:t>
            </a:r>
          </a:p>
          <a:p>
            <a:pPr algn="just" rtl="0">
              <a:lnSpc>
                <a:spcPct val="160000"/>
              </a:lnSpc>
              <a:buNone/>
            </a:pPr>
            <a:r>
              <a:rPr lang="en-US" b="1" dirty="0" smtClean="0"/>
              <a:t>3. It is systematically recorded and related to more general propositions </a:t>
            </a:r>
          </a:p>
          <a:p>
            <a:pPr algn="l" rtl="0">
              <a:lnSpc>
                <a:spcPct val="150000"/>
              </a:lnSpc>
            </a:pPr>
            <a:endParaRPr lang="en-US" b="1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  <a:buNone/>
            </a:pPr>
            <a:r>
              <a:rPr lang="en-US" dirty="0" smtClean="0"/>
              <a:t>4</a:t>
            </a:r>
            <a:r>
              <a:rPr lang="en-US" b="1" dirty="0" smtClean="0"/>
              <a:t>. It is subjected to checks and controls with respect to validity , reliability and precision.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5. It is a direct technique to study an object, an event or a problem.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6. It is based mainly on visual –audio scene.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7. It employs own experiences.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8. It </a:t>
            </a:r>
            <a:r>
              <a:rPr lang="fr-FR" b="1" dirty="0" err="1" smtClean="0"/>
              <a:t>establishes</a:t>
            </a:r>
            <a:r>
              <a:rPr lang="fr-FR" b="1" dirty="0" smtClean="0"/>
              <a:t> cause-</a:t>
            </a:r>
            <a:r>
              <a:rPr lang="fr-FR" b="1" dirty="0" err="1" smtClean="0"/>
              <a:t>effect</a:t>
            </a:r>
            <a:r>
              <a:rPr lang="fr-FR" b="1" dirty="0" smtClean="0"/>
              <a:t> </a:t>
            </a:r>
            <a:r>
              <a:rPr lang="fr-FR" b="1" dirty="0" err="1" smtClean="0"/>
              <a:t>relationship</a:t>
            </a:r>
            <a:r>
              <a:rPr lang="fr-FR" b="1" dirty="0" smtClean="0"/>
              <a:t>.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endParaRPr lang="ar-SA" dirty="0" smtClean="0"/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9. It is an objective technique of data collection.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10. It is both objective and subjective evaluation technique.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11. It is formal as well as informal technique.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12. It is quantitative as well as qualitative technique for data collection.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 rtl="0"/>
            <a:r>
              <a:rPr lang="fr-FR" b="1" dirty="0" err="1" smtClean="0">
                <a:solidFill>
                  <a:srgbClr val="C00000"/>
                </a:solidFill>
              </a:rPr>
              <a:t>Advantages</a:t>
            </a:r>
            <a:r>
              <a:rPr lang="fr-FR" b="1" dirty="0" smtClean="0">
                <a:solidFill>
                  <a:srgbClr val="C00000"/>
                </a:solidFill>
              </a:rPr>
              <a:t> of Observation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357850"/>
          </a:xfrm>
        </p:spPr>
        <p:txBody>
          <a:bodyPr>
            <a:normAutofit fontScale="85000" lnSpcReduction="10000"/>
          </a:bodyPr>
          <a:lstStyle/>
          <a:p>
            <a:endParaRPr lang="ar-SA" dirty="0" smtClean="0"/>
          </a:p>
          <a:p>
            <a:pPr algn="l" rtl="0">
              <a:lnSpc>
                <a:spcPct val="150000"/>
              </a:lnSpc>
            </a:pPr>
            <a:r>
              <a:rPr lang="en-US" dirty="0" smtClean="0"/>
              <a:t>1</a:t>
            </a:r>
            <a:r>
              <a:rPr lang="en-US" b="1" dirty="0" smtClean="0"/>
              <a:t>. It is reliable and valid technique of collecting data and information.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2. We get first hand data through this method.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3. Record of observation is also available immediately.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4. It is simple, broad and comprehensive method. 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/>
              <a:t>5. It is an oldest technique of data collection and getting direct information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Disadvantages</a:t>
            </a:r>
            <a:r>
              <a:rPr lang="fr-FR" b="1" dirty="0" smtClean="0">
                <a:solidFill>
                  <a:srgbClr val="C00000"/>
                </a:solidFill>
              </a:rPr>
              <a:t> of Observation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fr-FR" b="1" dirty="0" smtClean="0"/>
              <a:t>Limitations: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1. It has a limited scope for its use because not all the events can be observed directly.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2. It is subjective method.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3. It is a very time consuming process. 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4. Costly and so energy consuming also.</a:t>
            </a:r>
            <a:r>
              <a:rPr lang="en-US" dirty="0" smtClean="0"/>
              <a:t>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b="1" dirty="0" smtClean="0"/>
              <a:t>References:</a:t>
            </a:r>
            <a:endParaRPr lang="en-US" dirty="0" smtClean="0"/>
          </a:p>
          <a:p>
            <a:pPr algn="just" rtl="0">
              <a:lnSpc>
                <a:spcPct val="150000"/>
              </a:lnSpc>
            </a:pPr>
            <a:r>
              <a:rPr lang="en-US" dirty="0" smtClean="0"/>
              <a:t>Dawson, C. (2009) </a:t>
            </a:r>
            <a:r>
              <a:rPr lang="en-US" i="1" dirty="0" smtClean="0"/>
              <a:t>Introduction to Research Methods</a:t>
            </a:r>
            <a:r>
              <a:rPr lang="en-US" dirty="0" smtClean="0"/>
              <a:t> – A practical guide to anyone undertaking a research   project. How to Books</a:t>
            </a:r>
          </a:p>
          <a:p>
            <a:pPr algn="just" rtl="0">
              <a:lnSpc>
                <a:spcPct val="150000"/>
              </a:lnSpc>
            </a:pPr>
            <a:r>
              <a:rPr lang="en-US" dirty="0" err="1" smtClean="0"/>
              <a:t>Nunan</a:t>
            </a:r>
            <a:r>
              <a:rPr lang="en-US" dirty="0" smtClean="0"/>
              <a:t>, D. (1992) </a:t>
            </a:r>
            <a:r>
              <a:rPr lang="en-US" i="1" dirty="0" smtClean="0"/>
              <a:t>Research Methods in Language Teaching</a:t>
            </a:r>
            <a:r>
              <a:rPr lang="en-US" dirty="0" smtClean="0"/>
              <a:t>. Cambridge University Press</a:t>
            </a:r>
          </a:p>
          <a:p>
            <a:pPr algn="just" rtl="0">
              <a:lnSpc>
                <a:spcPct val="150000"/>
              </a:lnSpc>
            </a:pPr>
            <a:r>
              <a:rPr lang="fr-FR" dirty="0" err="1" smtClean="0"/>
              <a:t>Parley</a:t>
            </a:r>
            <a:r>
              <a:rPr lang="fr-FR" dirty="0" smtClean="0"/>
              <a:t>, P.&amp; M. M. </a:t>
            </a:r>
            <a:r>
              <a:rPr lang="fr-FR" dirty="0" err="1" smtClean="0"/>
              <a:t>Parley</a:t>
            </a:r>
            <a:r>
              <a:rPr lang="fr-FR" dirty="0" smtClean="0"/>
              <a:t>. </a:t>
            </a:r>
            <a:r>
              <a:rPr lang="en-US" dirty="0" smtClean="0"/>
              <a:t>(2015) </a:t>
            </a:r>
            <a:r>
              <a:rPr lang="en-US" dirty="0" err="1" smtClean="0"/>
              <a:t>Reseach</a:t>
            </a:r>
            <a:r>
              <a:rPr lang="en-US" dirty="0" smtClean="0"/>
              <a:t> Methodology: Tools and Techniques. Bridge Center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Definition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dirty="0" smtClean="0"/>
              <a:t>  </a:t>
            </a:r>
            <a:r>
              <a:rPr lang="en-US" b="1" dirty="0" smtClean="0"/>
              <a:t>The </a:t>
            </a:r>
            <a:r>
              <a:rPr lang="en-US" b="1" dirty="0"/>
              <a:t>observation method is the most commonly used method specially in studies relating to </a:t>
            </a:r>
            <a:r>
              <a:rPr lang="en-US" b="1" dirty="0" err="1" smtClean="0"/>
              <a:t>behavioural</a:t>
            </a:r>
            <a:r>
              <a:rPr lang="en-US" b="1" dirty="0" smtClean="0"/>
              <a:t> </a:t>
            </a:r>
            <a:r>
              <a:rPr lang="fr-FR" b="1" dirty="0" smtClean="0"/>
              <a:t>sciences.</a:t>
            </a:r>
          </a:p>
          <a:p>
            <a:pPr algn="just" rtl="0">
              <a:lnSpc>
                <a:spcPct val="150000"/>
              </a:lnSpc>
            </a:pPr>
            <a:r>
              <a:rPr lang="en-US" b="1" dirty="0"/>
              <a:t>Under the observation method, the information </a:t>
            </a:r>
            <a:r>
              <a:rPr lang="en-US" b="1" dirty="0" smtClean="0"/>
              <a:t>is sought </a:t>
            </a:r>
            <a:r>
              <a:rPr lang="en-US" b="1" dirty="0"/>
              <a:t>by way of investigator’s own direct observation without asking from the respondent</a:t>
            </a:r>
            <a:r>
              <a:rPr lang="en-US" b="1" dirty="0" smtClean="0"/>
              <a:t>. </a:t>
            </a:r>
            <a:r>
              <a:rPr lang="en-US" b="1" dirty="0" smtClean="0">
                <a:solidFill>
                  <a:srgbClr val="00B050"/>
                </a:solidFill>
              </a:rPr>
              <a:t>(The most direct method)</a:t>
            </a:r>
            <a:endParaRPr lang="ar-SA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Definition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en-US" dirty="0" smtClean="0"/>
              <a:t>    </a:t>
            </a:r>
            <a:r>
              <a:rPr lang="en-US" b="1" dirty="0" smtClean="0"/>
              <a:t>It is used for evaluating cognitive and non-cognitive aspects of a person and in the evaluation of people’s performance, interests, attitudes, values towards their life problems and situations. It is most useful technique for evaluating the behaviors of children. 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Definition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92500"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en-US" dirty="0" smtClean="0"/>
              <a:t>    </a:t>
            </a:r>
            <a:r>
              <a:rPr lang="en-US" b="1" dirty="0" smtClean="0"/>
              <a:t>It is technique of evaluation in which behaviors are observed in a natural situations. 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en-US" b="1" dirty="0" smtClean="0"/>
              <a:t>    “</a:t>
            </a:r>
            <a:r>
              <a:rPr lang="en-US" b="1" i="1" dirty="0" smtClean="0">
                <a:latin typeface="Bookman Old Style" pitchFamily="18" charset="0"/>
              </a:rPr>
              <a:t>It is thorough study based on visual observation. Under this technique group behaviours and social institutions problems are evaluated</a:t>
            </a:r>
            <a:r>
              <a:rPr lang="en-US" i="1" dirty="0" smtClean="0">
                <a:latin typeface="Bookman Old Style" pitchFamily="18" charset="0"/>
              </a:rPr>
              <a:t>.” </a:t>
            </a:r>
          </a:p>
          <a:p>
            <a:pPr algn="l" rtl="0">
              <a:buNone/>
            </a:pPr>
            <a:r>
              <a:rPr lang="fr-FR" b="1" i="1" dirty="0" smtClean="0"/>
              <a:t>                                                   C. Y. </a:t>
            </a:r>
            <a:r>
              <a:rPr lang="fr-FR" b="1" i="1" dirty="0" err="1" smtClean="0"/>
              <a:t>Younge</a:t>
            </a:r>
            <a:r>
              <a:rPr lang="fr-FR" b="1" i="1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en-US" i="1" dirty="0" smtClean="0">
                <a:latin typeface="Bookman Old Style" pitchFamily="18" charset="0"/>
              </a:rPr>
              <a:t>   </a:t>
            </a:r>
            <a:r>
              <a:rPr lang="en-US" b="1" i="1" dirty="0" smtClean="0">
                <a:latin typeface="Bookman Old Style" pitchFamily="18" charset="0"/>
              </a:rPr>
              <a:t>“Observation employs relatively more visual senses than audio and vocal organs.”</a:t>
            </a:r>
            <a:r>
              <a:rPr lang="en-US" b="1" dirty="0" smtClean="0"/>
              <a:t> </a:t>
            </a:r>
          </a:p>
          <a:p>
            <a:pPr rtl="0">
              <a:lnSpc>
                <a:spcPct val="200000"/>
              </a:lnSpc>
              <a:buNone/>
            </a:pPr>
            <a:r>
              <a:rPr lang="fr-FR" sz="2000" b="1" i="1" dirty="0" smtClean="0"/>
              <a:t>C.A. </a:t>
            </a:r>
            <a:r>
              <a:rPr lang="fr-FR" sz="2000" b="1" i="1" dirty="0" err="1" smtClean="0"/>
              <a:t>Mourse</a:t>
            </a:r>
            <a:r>
              <a:rPr lang="fr-FR" sz="2000" b="1" i="1" dirty="0" smtClean="0"/>
              <a:t> </a:t>
            </a:r>
            <a:endParaRPr lang="ar-S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b="1" dirty="0" smtClean="0">
                <a:solidFill>
                  <a:srgbClr val="C00000"/>
                </a:solidFill>
              </a:rPr>
              <a:t>Types of observation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200000"/>
              </a:lnSpc>
            </a:pPr>
            <a:r>
              <a:rPr lang="fr-FR" sz="3600" b="1" i="1" dirty="0" smtClean="0"/>
              <a:t>Participant observation</a:t>
            </a:r>
          </a:p>
          <a:p>
            <a:pPr algn="l" rtl="0">
              <a:lnSpc>
                <a:spcPct val="200000"/>
              </a:lnSpc>
            </a:pPr>
            <a:r>
              <a:rPr lang="fr-FR" sz="3600" b="1" i="1" dirty="0" smtClean="0"/>
              <a:t>Non-participant observation</a:t>
            </a:r>
            <a:endParaRPr lang="ar-S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rtl="0"/>
            <a:r>
              <a:rPr lang="fr-FR" b="1" dirty="0" err="1" smtClean="0">
                <a:solidFill>
                  <a:srgbClr val="C00000"/>
                </a:solidFill>
              </a:rPr>
              <a:t>Advantages</a:t>
            </a:r>
            <a:r>
              <a:rPr lang="fr-FR" b="1" dirty="0" smtClean="0">
                <a:solidFill>
                  <a:srgbClr val="C00000"/>
                </a:solidFill>
              </a:rPr>
              <a:t> of Observation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/>
          </a:bodyPr>
          <a:lstStyle/>
          <a:p>
            <a:pPr algn="just" rtl="0">
              <a:lnSpc>
                <a:spcPct val="150000"/>
              </a:lnSpc>
            </a:pPr>
            <a:r>
              <a:rPr lang="fr-FR" b="1" dirty="0" smtClean="0"/>
              <a:t>Subjective </a:t>
            </a:r>
            <a:r>
              <a:rPr lang="fr-FR" b="1" dirty="0" err="1" smtClean="0"/>
              <a:t>bias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eliminated</a:t>
            </a:r>
            <a:r>
              <a:rPr lang="fr-FR" b="1" dirty="0" smtClean="0"/>
              <a:t> if observation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accurately</a:t>
            </a:r>
            <a:r>
              <a:rPr lang="fr-FR" b="1" dirty="0" smtClean="0"/>
              <a:t> </a:t>
            </a:r>
            <a:r>
              <a:rPr lang="fr-FR" b="1" dirty="0" err="1" smtClean="0"/>
              <a:t>done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</a:pPr>
            <a:r>
              <a:rPr lang="fr-FR" b="1" dirty="0" smtClean="0"/>
              <a:t>The information </a:t>
            </a:r>
            <a:r>
              <a:rPr lang="en-US" b="1" dirty="0" smtClean="0"/>
              <a:t>obtained </a:t>
            </a:r>
            <a:r>
              <a:rPr lang="en-US" b="1" dirty="0"/>
              <a:t>under this method relates to what is currently </a:t>
            </a:r>
            <a:r>
              <a:rPr lang="en-US" b="1" dirty="0" smtClean="0"/>
              <a:t>happening;</a:t>
            </a:r>
          </a:p>
          <a:p>
            <a:pPr algn="just" rtl="0">
              <a:lnSpc>
                <a:spcPct val="150000"/>
              </a:lnSpc>
            </a:pPr>
            <a:r>
              <a:rPr lang="en-US" b="1" dirty="0" smtClean="0"/>
              <a:t>This </a:t>
            </a:r>
            <a:r>
              <a:rPr lang="en-US" b="1" dirty="0"/>
              <a:t>method is independent of respondents’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   </a:t>
            </a:r>
            <a:r>
              <a:rPr lang="fr-FR" b="1" dirty="0" err="1" smtClean="0"/>
              <a:t>willingness</a:t>
            </a:r>
            <a:r>
              <a:rPr lang="fr-FR" b="1" dirty="0" smtClean="0"/>
              <a:t> to </a:t>
            </a:r>
            <a:r>
              <a:rPr lang="fr-FR" b="1" dirty="0" err="1" smtClean="0"/>
              <a:t>respond</a:t>
            </a:r>
            <a:r>
              <a:rPr lang="fr-FR" b="1" dirty="0" smtClean="0"/>
              <a:t>, </a:t>
            </a:r>
            <a:r>
              <a:rPr lang="fr-FR" b="1" dirty="0" err="1" smtClean="0"/>
              <a:t>thus</a:t>
            </a:r>
            <a:r>
              <a:rPr lang="fr-FR" b="1" dirty="0" smtClean="0"/>
              <a:t>; </a:t>
            </a:r>
            <a:r>
              <a:rPr lang="en-US" b="1" dirty="0"/>
              <a:t>less demanding of active cooperation on the part </a:t>
            </a:r>
            <a:r>
              <a:rPr lang="en-US" b="1" dirty="0" smtClean="0"/>
              <a:t>of </a:t>
            </a:r>
            <a:r>
              <a:rPr lang="fr-FR" b="1" dirty="0" err="1" smtClean="0"/>
              <a:t>respondents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lnSpc>
                <a:spcPct val="150000"/>
              </a:lnSpc>
            </a:pPr>
            <a:r>
              <a:rPr lang="en-US" b="1" dirty="0" smtClean="0"/>
              <a:t>Suitable </a:t>
            </a:r>
            <a:r>
              <a:rPr lang="en-US" b="1" dirty="0"/>
              <a:t>in studies which deal with subjects (i.e., respondents) who are not capable </a:t>
            </a:r>
            <a:r>
              <a:rPr lang="en-US" b="1" dirty="0" smtClean="0"/>
              <a:t>of giving </a:t>
            </a:r>
            <a:r>
              <a:rPr lang="en-US" b="1" dirty="0"/>
              <a:t>verbal reports of their feelings for one reason or </a:t>
            </a:r>
            <a:r>
              <a:rPr lang="en-US" b="1"/>
              <a:t>the </a:t>
            </a:r>
            <a:r>
              <a:rPr lang="en-US" b="1" smtClean="0"/>
              <a:t>other.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 rtl="0"/>
            <a:r>
              <a:rPr lang="fr-FR" b="1" dirty="0" err="1" smtClean="0">
                <a:solidFill>
                  <a:srgbClr val="C00000"/>
                </a:solidFill>
              </a:rPr>
              <a:t>What</a:t>
            </a:r>
            <a:r>
              <a:rPr lang="fr-FR" b="1" dirty="0" smtClean="0">
                <a:solidFill>
                  <a:srgbClr val="C00000"/>
                </a:solidFill>
              </a:rPr>
              <a:t> to Observe?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fr-FR" i="1" dirty="0" smtClean="0"/>
              <a:t>1- </a:t>
            </a:r>
            <a:r>
              <a:rPr lang="fr-FR" b="1" i="1" dirty="0" smtClean="0"/>
              <a:t>The </a:t>
            </a:r>
            <a:r>
              <a:rPr lang="fr-FR" b="1" i="1" dirty="0" err="1" smtClean="0"/>
              <a:t>physical</a:t>
            </a:r>
            <a:r>
              <a:rPr lang="fr-FR" b="1" i="1" dirty="0" smtClean="0"/>
              <a:t> setting;</a:t>
            </a:r>
          </a:p>
          <a:p>
            <a:pPr algn="l" rtl="0">
              <a:lnSpc>
                <a:spcPct val="150000"/>
              </a:lnSpc>
              <a:buNone/>
            </a:pPr>
            <a:r>
              <a:rPr lang="fr-FR" b="1" i="1" dirty="0" smtClean="0"/>
              <a:t>2- The participants;</a:t>
            </a:r>
          </a:p>
          <a:p>
            <a:pPr algn="l" rtl="0">
              <a:lnSpc>
                <a:spcPct val="150000"/>
              </a:lnSpc>
              <a:buNone/>
            </a:pPr>
            <a:r>
              <a:rPr lang="fr-FR" b="1" i="1" dirty="0" smtClean="0"/>
              <a:t>3- </a:t>
            </a:r>
            <a:r>
              <a:rPr lang="fr-FR" b="1" i="1" dirty="0" err="1" smtClean="0"/>
              <a:t>Activities</a:t>
            </a:r>
            <a:r>
              <a:rPr lang="fr-FR" b="1" i="1" dirty="0" smtClean="0"/>
              <a:t> and interactions;</a:t>
            </a:r>
          </a:p>
          <a:p>
            <a:pPr algn="l" rtl="0">
              <a:lnSpc>
                <a:spcPct val="150000"/>
              </a:lnSpc>
              <a:buNone/>
            </a:pPr>
            <a:r>
              <a:rPr lang="fr-FR" b="1" i="1" dirty="0" smtClean="0"/>
              <a:t>4- Conversation;</a:t>
            </a:r>
          </a:p>
          <a:p>
            <a:pPr algn="l" rtl="0">
              <a:lnSpc>
                <a:spcPct val="150000"/>
              </a:lnSpc>
              <a:buNone/>
            </a:pPr>
            <a:r>
              <a:rPr lang="fr-FR" b="1" i="1" dirty="0" smtClean="0"/>
              <a:t>5- </a:t>
            </a:r>
            <a:r>
              <a:rPr lang="fr-FR" b="1" i="1" dirty="0" err="1" smtClean="0"/>
              <a:t>Your</a:t>
            </a:r>
            <a:r>
              <a:rPr lang="fr-FR" b="1" i="1" dirty="0" smtClean="0"/>
              <a:t> </a:t>
            </a:r>
            <a:r>
              <a:rPr lang="fr-FR" b="1" i="1" dirty="0" err="1" smtClean="0"/>
              <a:t>own</a:t>
            </a:r>
            <a:r>
              <a:rPr lang="fr-FR" b="1" i="1" dirty="0" smtClean="0"/>
              <a:t> </a:t>
            </a:r>
            <a:r>
              <a:rPr lang="fr-FR" b="1" i="1" dirty="0" err="1" smtClean="0"/>
              <a:t>behavior</a:t>
            </a:r>
            <a:endParaRPr lang="fr-FR" b="1" i="1" dirty="0" smtClean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662</Words>
  <Application>Microsoft Office PowerPoint</Application>
  <PresentationFormat>عرض على الشاشة (3:4)‏</PresentationFormat>
  <Paragraphs>69</Paragraphs>
  <Slides>16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Data Collection Tools</vt:lpstr>
      <vt:lpstr>Definition</vt:lpstr>
      <vt:lpstr>Definition</vt:lpstr>
      <vt:lpstr>Definition</vt:lpstr>
      <vt:lpstr>الشريحة 5</vt:lpstr>
      <vt:lpstr>Types of observation</vt:lpstr>
      <vt:lpstr>Advantages of Observation</vt:lpstr>
      <vt:lpstr>الشريحة 8</vt:lpstr>
      <vt:lpstr>What to Observe?</vt:lpstr>
      <vt:lpstr>الشريحة 10</vt:lpstr>
      <vt:lpstr>Characteristics of the Observation Schedule</vt:lpstr>
      <vt:lpstr>الشريحة 12</vt:lpstr>
      <vt:lpstr>الشريحة 13</vt:lpstr>
      <vt:lpstr>Advantages of Observation</vt:lpstr>
      <vt:lpstr>Disadvantages of Observation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 Tools</dc:title>
  <dc:creator>usert</dc:creator>
  <cp:lastModifiedBy>usert</cp:lastModifiedBy>
  <cp:revision>47</cp:revision>
  <dcterms:created xsi:type="dcterms:W3CDTF">2023-03-05T18:39:48Z</dcterms:created>
  <dcterms:modified xsi:type="dcterms:W3CDTF">2023-03-13T05:18:10Z</dcterms:modified>
</cp:coreProperties>
</file>