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9" r:id="rId7"/>
    <p:sldId id="268" r:id="rId8"/>
    <p:sldId id="261" r:id="rId9"/>
    <p:sldId id="270" r:id="rId10"/>
    <p:sldId id="262" r:id="rId11"/>
    <p:sldId id="272" r:id="rId12"/>
    <p:sldId id="271" r:id="rId13"/>
    <p:sldId id="273" r:id="rId14"/>
    <p:sldId id="263" r:id="rId15"/>
    <p:sldId id="274" r:id="rId16"/>
    <p:sldId id="275" r:id="rId17"/>
    <p:sldId id="264" r:id="rId18"/>
    <p:sldId id="265" r:id="rId19"/>
    <p:sldId id="26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CCCC00"/>
    <a:srgbClr val="FF0000"/>
    <a:srgbClr val="FF9933"/>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95.27508" units="1/cm"/>
          <inkml:channelProperty channel="Y" name="resolution" value="62.42775" units="1/cm"/>
          <inkml:channelProperty channel="T" name="resolution" value="1" units="1/dev"/>
        </inkml:channelProperties>
      </inkml:inkSource>
      <inkml:timestamp xml:id="ts0" timeString="2023-12-04T12:22:38.206"/>
    </inkml:context>
    <inkml:brush xml:id="br0">
      <inkml:brushProperty name="width" value="0.05292" units="cm"/>
      <inkml:brushProperty name="height" value="0.05292" units="cm"/>
      <inkml:brushProperty name="color" value="#FF0000"/>
    </inkml:brush>
  </inkml:definitions>
  <inkml:trace contextRef="#ctx0" brushRef="#br0">13142 14017 0,'381'0'203,"87"0"-203,30 0 15,-89 0-15,1 0 16,-59 0-16,-29 0 16,-87 0-16,57 0 15,-57 0-15,-1-58 16,29 28-16,-29 30 0,0-58 16,-29 29-16,30 29 15,-60-30-15,-28 1 16,-1 29-16,29 0 15,-57 0-15,-31 0 16,1 0-16,29 0 16,0 0-16,-29 0 15,29 0-15,-29 0 16,0 29-16,0-29 16,29 0-16,-29 0 15,-1 0-15,1 0 0,0 30 16,-29-1-16,58-29 15,-30 0-15,-28 29 16,29 0-16,0-29 16,29 0-16,-29 0 15,29 0-15,29 0 16,-29 0-16,29 30 16,-28-30-16,28 29 15,-29-29-15,29 59 0,59-30 16,-29-29-16,-59 29 15,88 0-15,-30-29 16,1 0-16,0 0 16,29 0-16,-88 0 15,29 0-15,-58 0 16,29 0-16,0 0 16,-29 0-16,-30 0 15,30 0-15,0 0 16,58 0-16,-58 0 0,0 0 15,58 0-15,-29-29 16,30 29-16,-30 0 16,29 0-16,-58 0 15,0 0-15,0 0 16,-1 0-16,-28 0 16,0 0-16,-1 0 15,30 0-15,-30 0 16,1 0-16,0 0 0,-1 0 15,1 0-15,28 0 16,-28 0-16,29 0 16,29 0-16,0 0 15,0 0-15,117 0 16,-58 0-16,29-29 16,-88 29-16,29 0 15,-58 0-15,0-29 16,-30 29-16,1 0 15,-1 0-15,1 0 0,-30 0 16,1 0-16,-1 0 31,0 0-15,0 0-16,1 0 47,-1 0-47,0 0 15,30 0 1,-30 0-16,30 0 0,-30 0 16,29 0-16,1 0 15,-30 0-15,30 0 16,-30 0-16,0 0 16,30 0-16,-30 0 15,0 0-15,1 0 16,28 0-1,1-30-15,-1 1 16,1 29-16,58 0 16,-29-29-16,-1-30 0,-28 59 15,0 0-15,-30 0 16,29 0-16,-28 0 16,28-29-1,-29 29-15,1 0 16,28 0-16,1-29 15,-30 29 1,0 0-16,1 0 16,-1 0-1,0 0-15,0 0 16,1 0-16,-1 0 16,0 0 15,0 0-31,1 0 15,-1 0 1,30 0 31,-30 0-47,0 0 16,0 0-1,1 0-15,-1 0 16,59 0-16,0 0 15,-59 0-15,0 0 16,0 0-16,1 0 16,-1 0-16,0 0 15,0 0 1,1 0-16</inkml:trace>
  <inkml:trace contextRef="#ctx0" brushRef="#br0" timeOffset="3478.66">2224 15071 0,'322'0'203,"88"0"-203,-59-30 16,0 30-16,1 0 15,-89 0-15,-29 0 16,0 0-16,-87 0 16,28 0-16,1 0 0,-59 30 15,29-1-15,30-29 16,-30 0-16,-29 29 16,30-29-16,28 59 15,-87-59-15,0 0 16,58 0-16,-87 0 15,29 0-15,0 0 16,-30 0-16,1 0 16,-1 0-16,-28 0 0,28 0 15,1 0-15,-1 0 16,-29 0-16,30 0 16,-1 0-16,1 0 15,29 0-15,29 0 16,-29 0-16,29 0 15,29 0-15,1-59 16,-30 59-16,0 0 16,0-29-16,-29 29 0,-1 0 15,1 0-15,-29 0 16,-1 0-16,30 0 16,-29 0-16,58 0 15,-29 0-15,-1 0 16,30 0-16,-58 0 15,87 0-15,-87 0 16,58-29-16,-58 29 16,87 0-16,-58 0 15,0 0-15,-30 0 16,88-30-16,-87 1 0,29 29 16,0 0-16,-1-29 15,30 0-15,-29 29 16,0-30-16,29 1 15,0 29-15,-29 0 16,0 0-16,-30 0 16,1 0-16,0 0 15,-1 0-15,1 0 16,-1 0-16,1 0 0,-1 0 16,1 0-16,-1 0 15,1 0-15,-1 0 16,-28 0-1,28 0-15,1 0 16,-30 0-16,0 0 16,1 0-16,28 0 15,1 0-15,-1 0 16,1 0-16,-1 0 16,30 0-16,-29 0 0,-1 0 15,1 0-15,29 0 16,-30 0-16,30 0 15,0 0-15,-30 0 16,59 0-16,-29 0 16,-29 0-16,29 0 15,-1 0-15,1 0 16,29-58-16,0 28 16,-29 30-16,58-29 15,-28 29-15,28 0 16,-58 0-16,58-29 0,-29 29 15,30 0-15,-30 0 16,-30 0-16,31 0 16,-31 0-16,1 0 15,-29-29-15,-1 29 16,30 0-16,-29 0 16,-1 0-16,1 0 15,-1 0-15,1 0 0,-1 0 16,1 0-16,29 0 15,-30 0-15,30 0 16,-29-30-16,28 30 16,-28 0-16,29 0 15,29 0-15,-88 0 16,117 0-16,-87 0 16,58 0-16,-58 0 15,28 0-15,30 0 16,-58 0-16,0-29 0,-1 29 15,-29 0-15,30 0 16,-1 0-16,1 0 16,0 0-16,-30 0 15,0 0-15,30 0 16,-1-29-16,1 29 16,-1 0-16,1 0 15,-30 0-15,30 0 16,58 0-16,-88 0 15,88-29-15,-58 29 0,-1 0 16,1 0-16,-30 0 16,0 0-1,0 0 1,1 0 0,-1 0-16,0 0 31,1 0-16,-1 0-15,0 0 16,0 0-16,1 0 0,-1 0 16,0 0-16,30 0 15,-30 0-15,0 0 16,30 0-16,-30 0 31</inkml:trace>
  <inkml:trace contextRef="#ctx0" brushRef="#br0" timeOffset="5511.4">19231 15012 0,'263'0'219,"88"88"-203,-58-88-16,29 29 0,-29 30 15,-59-59-15,59 29 16,-30 30-16,30-59 16,-59 0-16,59 0 15,-59 0-15,0 0 16,29 0-16,30 0 15,0 0-15,-1-30 16,-57 30-16,-1 0 0,29 0 16,-29-29-16,-116 29 15,28 0-15,-29 0 16,29 0-16,-29-29 16,30 29-16,-59 0 15,58-59-15,-29 59 16,29-29-16,-29 29 15,30 0-15,-30 0 16,29 0-16,-29 0 16,-29 0-16,58 0 0,-28 0 15,-31-29-15,1 29 16,0 0-16,0 0 16,0 0-16,29 0 15,-29 0-15,29-30 16,29 1-16,-58 29 15,0 0-15,29-29 16,-29 0-16,-1 29 16,1-30-16,29-28 0,-29 58 15,0-29-15,29-1 16,-88 30-16,30 0 16,-1 0-16,1 0 15,-1-29-15,1 29 16,-1 0-16,1 0 15,0 0-15,-30 0 16,0 0-16,0 0 16,1 0-16,28 0 15,-29 0-15,30 0 16,-30 0-16,1 0 0,-1 0 16,29 0-16,1 0 15,-30 0-15,0 0 16,30 0-16,-30 0 15,0 0 1,1 0-16,-1 0 16,0 0-16,30 0 15,-30 0 1,30 0-16,-30 0 0,0 0 16,0 0-1,1 0 1,-1 0-16,30-29 15,-1 29 1,-29 0 0,1 0-16,-1 0 15,0 0 17,0 0-32,1 0 15,-1 0-15</inkml:trace>
  <inkml:trace contextRef="#ctx0" brushRef="#br0" timeOffset="8501.61">1785 16036 0,'439'0'188,"146"0"-172,1 0-16,-176 0 15,-1 0-15,-145 0 16,-88 0-16,-59 0 15,-30 0-15,31 0 0,-31 0 16,1 0-16,0 0 16,58 0-16,30 0 15,-59 0-15,29 30 16,-58-30-16,0 29 16,-29-29-16,28 0 15,-28 0-15,-1 0 16,1 0-16,0 0 15,-1 0-15,1 29 16,-1-29-16,1 0 0,-1 0 16,1 0-16,-1 0 15,-28 0-15,-1 0 16,0 0-16,0 0 16,30 0-16,-30 0 15,1 0-15,-1 0 16,0 0-16,0 0 15,30 0-15,-1 0 16,1 0 0,-30 0-16,0 0 15,1 0-15,28 0 16,1 0-16,-1 0 16,1 0-16,29 0 15,-30 0-15,1 0 16,-1 0-16,1 0 15,-30 0-15,30 0 16,-1 0-16,-28 0 16,28 0-16,1 0 15,-1 0-15,1 0 16,-1 0-16,-28 0 16,-1 0-16,0 0 15,30 0-15,-30 0 16,0 0-16,0 0 15,1 0 1,-1 0 0,0 0-1,1 0-15,28 0 16,-29 0 0,1 0 15,-1 0-31,0 0 15,0 0 1,1 0 0,-1 0-1,0 0 17,0 0-17,1 0 1,-1 0-16,0 0 15,1 0-15,-1 0 32,0 0-32,0 0 15,1 0 1,-1 0-16,0 0 31,0 0 16,1 0-31,-30-29-16,29 29 15,0-29-15,30 29 16,-30 0 0,30 0-16,-30 0 0,0 0 15,0 0-15,1 0 16,-1 0-1,0 0 17,1 0 46,-1 0-63,0 0 1,0 0 0</inkml:trace>
</inkml:ink>
</file>

<file path=ppt/ink/ink2.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95.27508" units="1/cm"/>
          <inkml:channelProperty channel="Y" name="resolution" value="62.42775" units="1/cm"/>
          <inkml:channelProperty channel="T" name="resolution" value="1" units="1/dev"/>
        </inkml:channelProperties>
      </inkml:inkSource>
      <inkml:timestamp xml:id="ts0" timeString="2023-12-04T12:31:13.547"/>
    </inkml:context>
    <inkml:brush xml:id="br0">
      <inkml:brushProperty name="width" value="0.05292" units="cm"/>
      <inkml:brushProperty name="height" value="0.05292" units="cm"/>
      <inkml:brushProperty name="color" value="#FF0000"/>
    </inkml:brush>
  </inkml:definitions>
  <inkml:trace contextRef="#ctx0" brushRef="#br0">3600 2429 0,'351'30'188,"234"28"-188,-116-29 15,58 30-15,-176-59 16,-29 58-16,-88-28 16,-58-30-16,-30 0 15,-58 29-15,58-29 16,-58 29-16,0-29 15,-30 0-15,30 0 16,-29 0-16,-30 0 0,30 0 16,-30 0-16,0 0 15,0 0 1,1 0 0,-1 0-16,0 0 15,0 0 1</inkml:trace>
  <inkml:trace contextRef="#ctx0" brushRef="#br0" timeOffset="1835.49">8839 3775 0,'264'0'187,"87"0"-171,0 0-16,1 0 16,-60 0-16,1 0 15,-88 0-15,-30 59 0,-28-59 16,-59 0-16,29 0 16,0 0-16,-29 0 15,-30 29-15,30-29 16,0 0-16,-30 0 15,30 0-15,29 0 16,-58 0-16,29 0 16,-1 0-16,-28 0 15,29 0-15,-30 0 16,30 0-16,-29 0 0,28 0 16,31-29-16,-60 0 15,1 29-15,-1 0 16,-29 0-16,30 0 15,-30 0-15,1 0 16,28 0-16,-29 0 16,1 0-16,-1 0 31,0 0-31,0 0 16,30 0-16,-30 0 15,1 0-15,-1 0 16,0 0-1,0 0-15,1 0 16,-1 0 0,0 0-1,0 0 1,1 0 0,-1 0-1,0 0-15,0 0 16,1 0 15,-1 0 16</inkml:trace>
  <inkml:trace contextRef="#ctx0" brushRef="#br0" timeOffset="32982.6">13230 10096 0,'176'0'203,"175"-88"-187,0 88-16,88-117 15,-88 117-15,-58 0 16,-117 0-16,-1 0 16,-58 0-16,30 0 0,-30 0 15,29 0-15,-29 0 16,30 0-16,-30 0 16,29 0-16,30 30 15,-30-30-15,-29 0 16,59 0-16,-30 0 15,-29 0-15,-29 0 16,0 0-16,58 0 16,-87 0-16,29 0 15,-1 0-15,-28 0 0,0 0 16,-1 0-16,1 0 16,-1 0-16,1 0 15,-30 0-15,0 0 16,1 0-16,-1 0 15,0 0-15,30 0 16,-1 0-16,1-30 16,-1 30-16,1-58 15,-1 58-15,1 0 0,-1 0 16,1 0-16,-30 0 16,0 0-16,30 0 15,-30 0 1,1 0-16,-1 0 15,0 0 1,0 0 0,1 0-1,-1 0 1,0 0-16,0 0 16,1 0-1</inkml:trace>
  <inkml:trace contextRef="#ctx0" brushRef="#br0" timeOffset="89324.06">23738 11706 0,'205'0'187,"205"0"-187,-59 0 16,-29 0-16,-29 0 16,-59 0-16,-58 0 0,-1 0 15,1 0-15,29 0 16,-88-30-16,29 30 15,-29-58-15,30 58 16,-30-30-16,29 1 16,-29 29-16,0 0 15,-29 0-15,0 0 16,0 0-16,-30 0 16,1 0-16,-1 0 0,1 0 15,0 0-15,-30 0 16,0 0-16,0 0 15,1 0-15,-1 0 16,29 0-16,1 0 16,29 0-16,0 0 15,-30-29-15,30 29 16,29 0-16,-58 0 16,-1 0-16,1-29 15,-30 29-15,0 0 16,0 0-16,1 0 15,-1 0-15,0 0 16,1 0 15,-1 0-31</inkml:trace>
  <inkml:trace contextRef="#ctx0" brushRef="#br0" timeOffset="91953.06">2634 12993 0,'351'0'172,"117"0"-157,30-58-15,-147 58 0,1 0 16,-60 0-16,1 29 16,-59-29-16,0 0 15,30 88-15,-147-88 16,117 29-16,-88 0 15,30-29-15,-30 29 16,-58 1-16,0-30 16,0 29-16,29-29 0,-59 0 15,-28 0-15,28 0 16,1 0-16,-1 0 16,1 0-16,-1 0 15,1 0-15,29 0 16,-30 0-16,59-29 15,-87 29-15,28-30 16,1 30-16,-1-29 16,30 0-16,-59 29 15,1 0-15,-1 0 16,29 0-16,-28 0 0,-1 0 16,0 0-16,1 0 15,-1 0-15,29 0 16,1 0-1,-30 0-15,0 0 16,1 0-16,28-29 16,30-1-16,-59 30 15,30 0-15,-1 0 16,1 0-16,29 0 0,29-29 16,-59 0-1,1 29-15,-1 0 0,1 0 16,-30 0-16,30-29 15,-1 29-15,-28 0 16,-1 0-16,29 0 16,-28-30-16,-1 30 15,0 0 1,1 0-16,-1 0 16,0 0-16,0 0 15,1 0 1</inkml:trace>
  <inkml:trace contextRef="#ctx0" brushRef="#br0" timeOffset="165272.17">19553 14690 0,'351'0'188,"234"0"-173,59 0-15,-58-58 0,-177 58 16,-116 0-16,0 0 16,0 0-16,-118 0 15,30 0-15,-88-29 16,59 29-16,-30 0 16,-29 0-16,30-30 15,-30 30-15,29 0 16,-58-29-16,0 29 15,29 0-15,-29 0 0,-30 0 16,1 0-16,-1 0 16,-29 0-1,30 0-15,-30 0 16,30 0-16,-30 0 16,0 0-16,30 0 15,-1 0-15,1 0 16,-1 0-16,1 0 15,0 0-15,-1 0 16,30 0-16,0 0 16,0 0-16,58 0 0,-29 0 15,29 0-15,-29 0 16,30 0-16,-30 0 16,0 0-16,0 0 15,-58 0-15,28 0 16,30 0-16,-87 0 15,28 0-15,1 0 16,-1 0-16,1 0 16,-30 0-16,0 0 0,30 0 15,-30 0 1,30 0-16,-30 0 16,0 0-16,1 0 15,-1 0-15,0 0 16,0 0-1,1 0 1,-1 0 0,0 0 62</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12/10/2023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studysmarter.co.uk/explanations/psychology/cognitive-psychology/thinking/" TargetMode="External"/><Relationship Id="rId2" Type="http://schemas.openxmlformats.org/officeDocument/2006/relationships/hyperlink" Target="https://www.psychologydiscussion.net/thinking/thinking-types-development-and-tools-psychology/205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7655C-6A45-D849-4B14-93A941DBC329}"/>
              </a:ext>
            </a:extLst>
          </p:cNvPr>
          <p:cNvSpPr>
            <a:spLocks noGrp="1"/>
          </p:cNvSpPr>
          <p:nvPr>
            <p:ph type="ctrTitle"/>
          </p:nvPr>
        </p:nvSpPr>
        <p:spPr>
          <a:xfrm>
            <a:off x="1751012" y="1300786"/>
            <a:ext cx="8689976" cy="1502050"/>
          </a:xfrm>
        </p:spPr>
        <p:txBody>
          <a:bodyPr>
            <a:normAutofit/>
          </a:bodyPr>
          <a:lstStyle/>
          <a:p>
            <a:r>
              <a:rPr lang="en-GB" sz="6600" b="1" dirty="0"/>
              <a:t>Thinking </a:t>
            </a:r>
          </a:p>
        </p:txBody>
      </p:sp>
      <p:sp>
        <p:nvSpPr>
          <p:cNvPr id="3" name="Subtitle 2">
            <a:extLst>
              <a:ext uri="{FF2B5EF4-FFF2-40B4-BE49-F238E27FC236}">
                <a16:creationId xmlns:a16="http://schemas.microsoft.com/office/drawing/2014/main" id="{E5746A00-319F-DA88-1A50-F975B522970B}"/>
              </a:ext>
            </a:extLst>
          </p:cNvPr>
          <p:cNvSpPr>
            <a:spLocks noGrp="1"/>
          </p:cNvSpPr>
          <p:nvPr>
            <p:ph type="subTitle" idx="1"/>
          </p:nvPr>
        </p:nvSpPr>
        <p:spPr/>
        <p:txBody>
          <a:bodyPr>
            <a:normAutofit/>
          </a:bodyPr>
          <a:lstStyle/>
          <a:p>
            <a:pPr algn="r"/>
            <a:r>
              <a:rPr lang="en-GB" sz="3200" dirty="0" err="1">
                <a:solidFill>
                  <a:schemeClr val="tx1"/>
                </a:solidFill>
              </a:rPr>
              <a:t>Dr.</a:t>
            </a:r>
            <a:r>
              <a:rPr lang="en-GB" sz="3200" dirty="0">
                <a:solidFill>
                  <a:schemeClr val="tx1"/>
                </a:solidFill>
              </a:rPr>
              <a:t> TOUMI</a:t>
            </a:r>
          </a:p>
        </p:txBody>
      </p:sp>
    </p:spTree>
    <p:extLst>
      <p:ext uri="{BB962C8B-B14F-4D97-AF65-F5344CB8AC3E}">
        <p14:creationId xmlns:p14="http://schemas.microsoft.com/office/powerpoint/2010/main" val="2464765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516835" y="516835"/>
            <a:ext cx="11449878" cy="6023113"/>
          </a:xfrm>
        </p:spPr>
        <p:txBody>
          <a:bodyPr>
            <a:noAutofit/>
          </a:bodyPr>
          <a:lstStyle/>
          <a:p>
            <a:pPr marL="0" indent="0" algn="ctr">
              <a:buNone/>
            </a:pPr>
            <a:r>
              <a:rPr lang="en-US" sz="3200" b="1" cap="none" dirty="0">
                <a:latin typeface="Arial" panose="020B0604020202020204" pitchFamily="34" charset="0"/>
                <a:cs typeface="Arial" panose="020B0604020202020204" pitchFamily="34" charset="0"/>
              </a:rPr>
              <a:t>Types of thinking</a:t>
            </a:r>
          </a:p>
          <a:p>
            <a:pPr marL="0" indent="0">
              <a:buNone/>
            </a:pPr>
            <a:r>
              <a:rPr lang="en-US" sz="2800" b="1" u="sng" cap="none" dirty="0">
                <a:latin typeface="Arial" panose="020B0604020202020204" pitchFamily="34" charset="0"/>
                <a:cs typeface="Arial" panose="020B0604020202020204" pitchFamily="34" charset="0"/>
              </a:rPr>
              <a:t>Perceptual (concrete) thinking</a:t>
            </a:r>
            <a:r>
              <a:rPr lang="en-US" sz="2800" cap="none" dirty="0">
                <a:latin typeface="Arial" panose="020B0604020202020204" pitchFamily="34" charset="0"/>
                <a:cs typeface="Arial" panose="020B0604020202020204" pitchFamily="34" charset="0"/>
              </a:rPr>
              <a:t>: is the simplest form of thinking; its basis is perception, i.e., Interpretation of sensation according to one’s experience. It is also called concrete thinking as it is carried out on the </a:t>
            </a:r>
            <a:r>
              <a:rPr lang="en-US" sz="2800" cap="none" dirty="0">
                <a:highlight>
                  <a:srgbClr val="FFFF00"/>
                </a:highlight>
                <a:latin typeface="Arial" panose="020B0604020202020204" pitchFamily="34" charset="0"/>
                <a:cs typeface="Arial" panose="020B0604020202020204" pitchFamily="34" charset="0"/>
              </a:rPr>
              <a:t>perception of actual or concrete objects and events</a:t>
            </a:r>
            <a:r>
              <a:rPr lang="en-US" sz="2800" cap="none" dirty="0">
                <a:latin typeface="Arial" panose="020B0604020202020204" pitchFamily="34" charset="0"/>
                <a:cs typeface="Arial" panose="020B0604020202020204" pitchFamily="34" charset="0"/>
              </a:rPr>
              <a:t>. </a:t>
            </a:r>
          </a:p>
          <a:p>
            <a:pPr marL="0" indent="0">
              <a:buNone/>
            </a:pPr>
            <a:r>
              <a:rPr lang="en-US" sz="2800" b="1" u="sng" cap="none" dirty="0">
                <a:latin typeface="Arial" panose="020B0604020202020204" pitchFamily="34" charset="0"/>
                <a:cs typeface="Arial" panose="020B0604020202020204" pitchFamily="34" charset="0"/>
              </a:rPr>
              <a:t>Conceptual (abstract) thinking</a:t>
            </a:r>
            <a:r>
              <a:rPr lang="en-US" sz="2800" cap="none" dirty="0">
                <a:latin typeface="Arial" panose="020B0604020202020204" pitchFamily="34" charset="0"/>
                <a:cs typeface="Arial" panose="020B0604020202020204" pitchFamily="34" charset="0"/>
              </a:rPr>
              <a:t>: is the ability to consider concepts </a:t>
            </a:r>
            <a:r>
              <a:rPr lang="en-US" sz="2800" cap="none" dirty="0">
                <a:highlight>
                  <a:srgbClr val="FFFF00"/>
                </a:highlight>
                <a:latin typeface="Arial" panose="020B0604020202020204" pitchFamily="34" charset="0"/>
                <a:cs typeface="Arial" panose="020B0604020202020204" pitchFamily="34" charset="0"/>
              </a:rPr>
              <a:t>beyond what we observe physically</a:t>
            </a:r>
            <a:r>
              <a:rPr lang="en-US" sz="2800" cap="none" dirty="0">
                <a:latin typeface="Arial" panose="020B0604020202020204" pitchFamily="34" charset="0"/>
                <a:cs typeface="Arial" panose="020B0604020202020204" pitchFamily="34" charset="0"/>
              </a:rPr>
              <a:t>. Here one makes use of concepts, </a:t>
            </a:r>
            <a:r>
              <a:rPr lang="en-US" sz="2800" cap="none" dirty="0" err="1">
                <a:latin typeface="Arial" panose="020B0604020202020204" pitchFamily="34" charset="0"/>
                <a:cs typeface="Arial" panose="020B0604020202020204" pitchFamily="34" charset="0"/>
              </a:rPr>
              <a:t>generalised</a:t>
            </a:r>
            <a:r>
              <a:rPr lang="en-US" sz="2800" cap="none" dirty="0">
                <a:latin typeface="Arial" panose="020B0604020202020204" pitchFamily="34" charset="0"/>
                <a:cs typeface="Arial" panose="020B0604020202020204" pitchFamily="34" charset="0"/>
              </a:rPr>
              <a:t> objects and languages. </a:t>
            </a:r>
          </a:p>
        </p:txBody>
      </p:sp>
    </p:spTree>
    <p:extLst>
      <p:ext uri="{BB962C8B-B14F-4D97-AF65-F5344CB8AC3E}">
        <p14:creationId xmlns:p14="http://schemas.microsoft.com/office/powerpoint/2010/main" val="516648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417443" y="655983"/>
            <a:ext cx="11549270" cy="5883965"/>
          </a:xfrm>
        </p:spPr>
        <p:txBody>
          <a:bodyPr>
            <a:noAutofit/>
          </a:bodyPr>
          <a:lstStyle/>
          <a:p>
            <a:pPr marL="0" indent="0">
              <a:buNone/>
            </a:pPr>
            <a:r>
              <a:rPr lang="en-US" sz="2800" b="1" u="sng" cap="none" dirty="0">
                <a:latin typeface="Arial" panose="020B0604020202020204" pitchFamily="34" charset="0"/>
                <a:cs typeface="Arial" panose="020B0604020202020204" pitchFamily="34" charset="0"/>
              </a:rPr>
              <a:t>Reflective thinking</a:t>
            </a:r>
            <a:r>
              <a:rPr lang="en-US" sz="2800" cap="none" dirty="0">
                <a:latin typeface="Arial" panose="020B0604020202020204" pitchFamily="34" charset="0"/>
                <a:cs typeface="Arial" panose="020B0604020202020204" pitchFamily="34" charset="0"/>
              </a:rPr>
              <a:t>: is used for solving complex problems; thus, it requires </a:t>
            </a:r>
            <a:r>
              <a:rPr lang="en-US" sz="2800" cap="none" dirty="0" err="1">
                <a:highlight>
                  <a:srgbClr val="FFFF00"/>
                </a:highlight>
                <a:latin typeface="Arial" panose="020B0604020202020204" pitchFamily="34" charset="0"/>
                <a:cs typeface="Arial" panose="020B0604020202020204" pitchFamily="34" charset="0"/>
              </a:rPr>
              <a:t>reorganisation</a:t>
            </a:r>
            <a:r>
              <a:rPr lang="en-US" sz="2800" cap="none" dirty="0">
                <a:latin typeface="Arial" panose="020B0604020202020204" pitchFamily="34" charset="0"/>
                <a:cs typeface="Arial" panose="020B0604020202020204" pitchFamily="34" charset="0"/>
              </a:rPr>
              <a:t> of all the relevant experiences to a situation or </a:t>
            </a:r>
            <a:r>
              <a:rPr lang="en-US" sz="2800" cap="none" dirty="0">
                <a:highlight>
                  <a:srgbClr val="FFFF00"/>
                </a:highlight>
                <a:latin typeface="Arial" panose="020B0604020202020204" pitchFamily="34" charset="0"/>
                <a:cs typeface="Arial" panose="020B0604020202020204" pitchFamily="34" charset="0"/>
              </a:rPr>
              <a:t>removing obstacles (logical order) </a:t>
            </a:r>
            <a:r>
              <a:rPr lang="en-US" sz="2800" cap="none" dirty="0">
                <a:latin typeface="Arial" panose="020B0604020202020204" pitchFamily="34" charset="0"/>
                <a:cs typeface="Arial" panose="020B0604020202020204" pitchFamily="34" charset="0"/>
              </a:rPr>
              <a:t>instead of relating with those experiences or ideas to arrive at a solution to the problem.</a:t>
            </a:r>
          </a:p>
          <a:p>
            <a:pPr marL="0" indent="0">
              <a:buNone/>
            </a:pPr>
            <a:r>
              <a:rPr lang="en-US" sz="2800" b="1" u="sng" cap="none" dirty="0">
                <a:latin typeface="Arial" panose="020B0604020202020204" pitchFamily="34" charset="0"/>
                <a:cs typeface="Arial" panose="020B0604020202020204" pitchFamily="34" charset="0"/>
              </a:rPr>
              <a:t>Creative thinking</a:t>
            </a:r>
            <a:r>
              <a:rPr lang="en-US" sz="2800" cap="none" dirty="0">
                <a:latin typeface="Arial" panose="020B0604020202020204" pitchFamily="34" charset="0"/>
                <a:cs typeface="Arial" panose="020B0604020202020204" pitchFamily="34" charset="0"/>
              </a:rPr>
              <a:t>: is associated with one’s ability </a:t>
            </a:r>
            <a:r>
              <a:rPr lang="en-US" sz="2800" cap="none" dirty="0">
                <a:highlight>
                  <a:srgbClr val="FFFF00"/>
                </a:highlight>
                <a:latin typeface="Arial" panose="020B0604020202020204" pitchFamily="34" charset="0"/>
                <a:cs typeface="Arial" panose="020B0604020202020204" pitchFamily="34" charset="0"/>
              </a:rPr>
              <a:t>to create or construct something new or unusual</a:t>
            </a:r>
            <a:r>
              <a:rPr lang="en-US" sz="2800" cap="none" dirty="0">
                <a:latin typeface="Arial" panose="020B0604020202020204" pitchFamily="34" charset="0"/>
                <a:cs typeface="Arial" panose="020B0604020202020204" pitchFamily="34" charset="0"/>
              </a:rPr>
              <a:t>. It looks for new relationships and associations to describe and interpret the nature of things, events and situations. Here the individual himself usually formulates the evidence and tools for its solution. </a:t>
            </a:r>
          </a:p>
          <a:p>
            <a:pPr marL="0" indent="0">
              <a:buNone/>
            </a:pPr>
            <a:r>
              <a:rPr lang="en-US" sz="2800" dirty="0"/>
              <a:t> </a:t>
            </a:r>
          </a:p>
        </p:txBody>
      </p:sp>
    </p:spTree>
    <p:extLst>
      <p:ext uri="{BB962C8B-B14F-4D97-AF65-F5344CB8AC3E}">
        <p14:creationId xmlns:p14="http://schemas.microsoft.com/office/powerpoint/2010/main" val="729873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586408" y="467139"/>
            <a:ext cx="11320669" cy="6042991"/>
          </a:xfrm>
        </p:spPr>
        <p:txBody>
          <a:bodyPr>
            <a:normAutofit fontScale="92500" lnSpcReduction="20000"/>
          </a:bodyPr>
          <a:lstStyle/>
          <a:p>
            <a:pPr marL="0" indent="0">
              <a:buNone/>
            </a:pPr>
            <a:r>
              <a:rPr lang="en-US" sz="2800" b="1" u="sng" cap="none" dirty="0">
                <a:latin typeface="Arial" panose="020B0604020202020204" pitchFamily="34" charset="0"/>
                <a:cs typeface="Arial" panose="020B0604020202020204" pitchFamily="34" charset="0"/>
              </a:rPr>
              <a:t>Non-directed (associative) thinking: </a:t>
            </a:r>
            <a:r>
              <a:rPr lang="en-US" sz="2800" cap="none" dirty="0">
                <a:latin typeface="Arial" panose="020B0604020202020204" pitchFamily="34" charset="0"/>
                <a:cs typeface="Arial" panose="020B0604020202020204" pitchFamily="34" charset="0"/>
              </a:rPr>
              <a:t>refers to engagement in a unique type of thinking which is non-directed and </a:t>
            </a:r>
            <a:r>
              <a:rPr lang="en-US" sz="2800" cap="none" dirty="0">
                <a:highlight>
                  <a:srgbClr val="FFFF00"/>
                </a:highlight>
                <a:latin typeface="Arial" panose="020B0604020202020204" pitchFamily="34" charset="0"/>
                <a:cs typeface="Arial" panose="020B0604020202020204" pitchFamily="34" charset="0"/>
              </a:rPr>
              <a:t>without a goal</a:t>
            </a:r>
            <a:r>
              <a:rPr lang="en-US" sz="2800" cap="none" dirty="0">
                <a:latin typeface="Arial" panose="020B0604020202020204" pitchFamily="34" charset="0"/>
                <a:cs typeface="Arial" panose="020B0604020202020204" pitchFamily="34" charset="0"/>
              </a:rPr>
              <a:t>. It is reflected through dreaming and other </a:t>
            </a:r>
            <a:r>
              <a:rPr lang="en-US" sz="2800" cap="none" dirty="0">
                <a:highlight>
                  <a:srgbClr val="FFFF00"/>
                </a:highlight>
                <a:latin typeface="Arial" panose="020B0604020202020204" pitchFamily="34" charset="0"/>
                <a:cs typeface="Arial" panose="020B0604020202020204" pitchFamily="34" charset="0"/>
              </a:rPr>
              <a:t>free-flowing uncontrolled activities</a:t>
            </a:r>
            <a:r>
              <a:rPr lang="en-US" sz="2800" cap="none" dirty="0">
                <a:latin typeface="Arial" panose="020B0604020202020204" pitchFamily="34" charset="0"/>
                <a:cs typeface="Arial" panose="020B0604020202020204" pitchFamily="34" charset="0"/>
              </a:rPr>
              <a:t>. Daydreaming, fantasy and delusions are all kinds of associative thinking which help us escape from the demands of the real world. A person under the influence of such delusions may think or believe that he is a millionaire, the ruler of the universe, a great inventor, or a noted historian. </a:t>
            </a:r>
          </a:p>
          <a:p>
            <a:pPr marL="0" indent="0">
              <a:buNone/>
            </a:pPr>
            <a:r>
              <a:rPr lang="en-US" sz="2800" b="1" u="sng" cap="none" dirty="0">
                <a:latin typeface="Arial" panose="020B0604020202020204" pitchFamily="34" charset="0"/>
                <a:cs typeface="Arial" panose="020B0604020202020204" pitchFamily="34" charset="0"/>
              </a:rPr>
              <a:t>Critical thinking: </a:t>
            </a:r>
            <a:r>
              <a:rPr lang="en-US" sz="2800" cap="none" dirty="0">
                <a:latin typeface="Arial" panose="020B0604020202020204" pitchFamily="34" charset="0"/>
                <a:cs typeface="Arial" panose="020B0604020202020204" pitchFamily="34" charset="0"/>
              </a:rPr>
              <a:t>involves the use of a set of </a:t>
            </a:r>
            <a:r>
              <a:rPr lang="en-US" sz="2800" cap="none" dirty="0">
                <a:highlight>
                  <a:srgbClr val="FFFF00"/>
                </a:highlight>
                <a:latin typeface="Arial" panose="020B0604020202020204" pitchFamily="34" charset="0"/>
                <a:cs typeface="Arial" panose="020B0604020202020204" pitchFamily="34" charset="0"/>
              </a:rPr>
              <a:t>higher cognitive abilities and skills </a:t>
            </a:r>
            <a:r>
              <a:rPr lang="en-US" sz="2800" cap="none" dirty="0">
                <a:latin typeface="Arial" panose="020B0604020202020204" pitchFamily="34" charset="0"/>
                <a:cs typeface="Arial" panose="020B0604020202020204" pitchFamily="34" charset="0"/>
              </a:rPr>
              <a:t>for the proper conceptualization, interpretation, analysis, synthesis, evaluation and inference, as well as an explanation of the gathered or communicated information. A critical thinker is habitually well-informed, open-minded, flexible, fair-minded in evaluation, and free from personal bias and prejudices. Critical thinking includes two other types of thinking: convergent and divergent thinking.</a:t>
            </a:r>
          </a:p>
          <a:p>
            <a:pPr marL="0" indent="0">
              <a:buNone/>
            </a:pPr>
            <a:endParaRPr lang="en-US" dirty="0"/>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BCE8FCA9-A24A-2919-10AF-058914A1410C}"/>
                  </a:ext>
                </a:extLst>
              </p14:cNvPr>
              <p14:cNvContentPartPr/>
              <p14:nvPr/>
            </p14:nvContentPartPr>
            <p14:xfrm>
              <a:off x="642600" y="4961880"/>
              <a:ext cx="10495800" cy="843120"/>
            </p14:xfrm>
          </p:contentPart>
        </mc:Choice>
        <mc:Fallback xmlns="">
          <p:pic>
            <p:nvPicPr>
              <p:cNvPr id="2" name="Ink 1">
                <a:extLst>
                  <a:ext uri="{FF2B5EF4-FFF2-40B4-BE49-F238E27FC236}">
                    <a16:creationId xmlns:a16="http://schemas.microsoft.com/office/drawing/2014/main" id="{BCE8FCA9-A24A-2919-10AF-058914A1410C}"/>
                  </a:ext>
                </a:extLst>
              </p:cNvPr>
              <p:cNvPicPr/>
              <p:nvPr/>
            </p:nvPicPr>
            <p:blipFill>
              <a:blip r:embed="rId3"/>
              <a:stretch>
                <a:fillRect/>
              </a:stretch>
            </p:blipFill>
            <p:spPr>
              <a:xfrm>
                <a:off x="633240" y="4952520"/>
                <a:ext cx="10514520" cy="861840"/>
              </a:xfrm>
              <a:prstGeom prst="rect">
                <a:avLst/>
              </a:prstGeom>
            </p:spPr>
          </p:pic>
        </mc:Fallback>
      </mc:AlternateContent>
    </p:spTree>
    <p:extLst>
      <p:ext uri="{BB962C8B-B14F-4D97-AF65-F5344CB8AC3E}">
        <p14:creationId xmlns:p14="http://schemas.microsoft.com/office/powerpoint/2010/main" val="1482743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586409" y="655983"/>
            <a:ext cx="11042374" cy="5685181"/>
          </a:xfrm>
        </p:spPr>
        <p:txBody>
          <a:bodyPr>
            <a:normAutofit/>
          </a:bodyPr>
          <a:lstStyle/>
          <a:p>
            <a:pPr marL="0" indent="0">
              <a:buNone/>
            </a:pPr>
            <a:r>
              <a:rPr lang="en-US" sz="2800" b="1" u="sng" cap="none" dirty="0">
                <a:latin typeface="Arial" panose="020B0604020202020204" pitchFamily="34" charset="0"/>
                <a:cs typeface="Arial" panose="020B0604020202020204" pitchFamily="34" charset="0"/>
              </a:rPr>
              <a:t>Convergent (analytical) thinking</a:t>
            </a:r>
            <a:r>
              <a:rPr lang="en-US" sz="2800" cap="none" dirty="0">
                <a:latin typeface="Arial" panose="020B0604020202020204" pitchFamily="34" charset="0"/>
                <a:cs typeface="Arial" panose="020B0604020202020204" pitchFamily="34" charset="0"/>
              </a:rPr>
              <a:t>: is about </a:t>
            </a:r>
            <a:r>
              <a:rPr lang="en-US" sz="2800" cap="none" dirty="0">
                <a:highlight>
                  <a:srgbClr val="FFFF00"/>
                </a:highlight>
                <a:latin typeface="Arial" panose="020B0604020202020204" pitchFamily="34" charset="0"/>
                <a:cs typeface="Arial" panose="020B0604020202020204" pitchFamily="34" charset="0"/>
              </a:rPr>
              <a:t>bringing facts and data together </a:t>
            </a:r>
            <a:r>
              <a:rPr lang="en-US" sz="2800" cap="none" dirty="0">
                <a:latin typeface="Arial" panose="020B0604020202020204" pitchFamily="34" charset="0"/>
                <a:cs typeface="Arial" panose="020B0604020202020204" pitchFamily="34" charset="0"/>
              </a:rPr>
              <a:t>from various sources and then applying logic and knowledge to solve problems or to make informed decisions.</a:t>
            </a:r>
          </a:p>
          <a:p>
            <a:pPr marL="0" indent="0">
              <a:buNone/>
            </a:pPr>
            <a:r>
              <a:rPr lang="en-US" sz="2800" b="1" u="sng" cap="none" dirty="0">
                <a:latin typeface="Arial" panose="020B0604020202020204" pitchFamily="34" charset="0"/>
                <a:cs typeface="Arial" panose="020B0604020202020204" pitchFamily="34" charset="0"/>
              </a:rPr>
              <a:t>Divergent thinking</a:t>
            </a:r>
            <a:r>
              <a:rPr lang="en-US" sz="2800" cap="none" dirty="0">
                <a:latin typeface="Arial" panose="020B0604020202020204" pitchFamily="34" charset="0"/>
                <a:cs typeface="Arial" panose="020B0604020202020204" pitchFamily="34" charset="0"/>
              </a:rPr>
              <a:t>: refers to the process of </a:t>
            </a:r>
            <a:r>
              <a:rPr lang="en-US" sz="2800" cap="none" dirty="0">
                <a:highlight>
                  <a:srgbClr val="FFFF00"/>
                </a:highlight>
                <a:latin typeface="Arial" panose="020B0604020202020204" pitchFamily="34" charset="0"/>
                <a:cs typeface="Arial" panose="020B0604020202020204" pitchFamily="34" charset="0"/>
              </a:rPr>
              <a:t>breaking a topic apart </a:t>
            </a:r>
            <a:r>
              <a:rPr lang="en-US" sz="2800" cap="none" dirty="0">
                <a:latin typeface="Arial" panose="020B0604020202020204" pitchFamily="34" charset="0"/>
                <a:cs typeface="Arial" panose="020B0604020202020204" pitchFamily="34" charset="0"/>
              </a:rPr>
              <a:t>to explore its various components and then generating new ideas and solutions.</a:t>
            </a:r>
          </a:p>
          <a:p>
            <a:pPr marL="0" indent="0">
              <a:buNone/>
            </a:pPr>
            <a:endParaRPr lang="en-US" dirty="0"/>
          </a:p>
        </p:txBody>
      </p:sp>
    </p:spTree>
    <p:extLst>
      <p:ext uri="{BB962C8B-B14F-4D97-AF65-F5344CB8AC3E}">
        <p14:creationId xmlns:p14="http://schemas.microsoft.com/office/powerpoint/2010/main" val="3975784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218662" y="258417"/>
            <a:ext cx="11549268" cy="6301410"/>
          </a:xfrm>
        </p:spPr>
        <p:txBody>
          <a:bodyPr>
            <a:noAutofit/>
          </a:bodyPr>
          <a:lstStyle/>
          <a:p>
            <a:pPr marL="0" indent="0" algn="ctr">
              <a:buNone/>
            </a:pPr>
            <a:r>
              <a:rPr lang="en-US" sz="2800" b="1" cap="none" dirty="0">
                <a:latin typeface="Arial" panose="020B0604020202020204" pitchFamily="34" charset="0"/>
                <a:cs typeface="Arial" panose="020B0604020202020204" pitchFamily="34" charset="0"/>
              </a:rPr>
              <a:t>Tools of thinking</a:t>
            </a:r>
          </a:p>
          <a:p>
            <a:pPr marL="0" indent="0">
              <a:buNone/>
            </a:pPr>
            <a:r>
              <a:rPr lang="en-US" sz="2600" b="1" u="sng" cap="none" dirty="0">
                <a:latin typeface="Arial" panose="020B0604020202020204" pitchFamily="34" charset="0"/>
                <a:cs typeface="Arial" panose="020B0604020202020204" pitchFamily="34" charset="0"/>
              </a:rPr>
              <a:t>Images:</a:t>
            </a:r>
            <a:r>
              <a:rPr lang="en-US" sz="2600" cap="none" dirty="0">
                <a:latin typeface="Arial" panose="020B0604020202020204" pitchFamily="34" charset="0"/>
                <a:cs typeface="Arial" panose="020B0604020202020204" pitchFamily="34" charset="0"/>
              </a:rPr>
              <a:t> </a:t>
            </a:r>
            <a:r>
              <a:rPr lang="en-US" sz="2600" cap="none" dirty="0">
                <a:highlight>
                  <a:srgbClr val="FFFF00"/>
                </a:highlight>
                <a:latin typeface="Arial" panose="020B0604020202020204" pitchFamily="34" charset="0"/>
                <a:cs typeface="Arial" panose="020B0604020202020204" pitchFamily="34" charset="0"/>
              </a:rPr>
              <a:t>mental pictures </a:t>
            </a:r>
            <a:r>
              <a:rPr lang="en-US" sz="2600" cap="none" dirty="0">
                <a:latin typeface="Arial" panose="020B0604020202020204" pitchFamily="34" charset="0"/>
                <a:cs typeface="Arial" panose="020B0604020202020204" pitchFamily="34" charset="0"/>
              </a:rPr>
              <a:t>consist of personal experiences of objects, persons or situations, heard and felt. These mental pictures </a:t>
            </a:r>
            <a:r>
              <a:rPr lang="en-US" sz="2600" cap="none" dirty="0" err="1">
                <a:latin typeface="Arial" panose="020B0604020202020204" pitchFamily="34" charset="0"/>
                <a:cs typeface="Arial" panose="020B0604020202020204" pitchFamily="34" charset="0"/>
              </a:rPr>
              <a:t>symbolise</a:t>
            </a:r>
            <a:r>
              <a:rPr lang="en-US" sz="2600" cap="none" dirty="0">
                <a:latin typeface="Arial" panose="020B0604020202020204" pitchFamily="34" charset="0"/>
                <a:cs typeface="Arial" panose="020B0604020202020204" pitchFamily="34" charset="0"/>
              </a:rPr>
              <a:t> actual objects, experiences and activities. In thinking, we usually manipulate the images rather than the actual objects, experiences or activities.</a:t>
            </a:r>
          </a:p>
          <a:p>
            <a:pPr marL="0" indent="0">
              <a:buNone/>
            </a:pPr>
            <a:r>
              <a:rPr lang="en-US" sz="2600" b="1" u="sng" cap="none" dirty="0">
                <a:latin typeface="Arial" panose="020B0604020202020204" pitchFamily="34" charset="0"/>
                <a:cs typeface="Arial" panose="020B0604020202020204" pitchFamily="34" charset="0"/>
              </a:rPr>
              <a:t>Concepts:</a:t>
            </a:r>
            <a:r>
              <a:rPr lang="en-US" sz="2600" cap="none" dirty="0">
                <a:latin typeface="Arial" panose="020B0604020202020204" pitchFamily="34" charset="0"/>
                <a:cs typeface="Arial" panose="020B0604020202020204" pitchFamily="34" charset="0"/>
              </a:rPr>
              <a:t> a concept is a </a:t>
            </a:r>
            <a:r>
              <a:rPr lang="en-US" sz="2600" cap="none" dirty="0">
                <a:highlight>
                  <a:srgbClr val="FFFF00"/>
                </a:highlight>
                <a:latin typeface="Arial" panose="020B0604020202020204" pitchFamily="34" charset="0"/>
                <a:cs typeface="Arial" panose="020B0604020202020204" pitchFamily="34" charset="0"/>
              </a:rPr>
              <a:t>general idea </a:t>
            </a:r>
            <a:r>
              <a:rPr lang="en-US" sz="2600" cap="none" dirty="0">
                <a:latin typeface="Arial" panose="020B0604020202020204" pitchFamily="34" charset="0"/>
                <a:cs typeface="Arial" panose="020B0604020202020204" pitchFamily="34" charset="0"/>
              </a:rPr>
              <a:t>that stands for a general class and represents the common characteristics of all objects or events of this general class. For example, when we hear the word ‘elephant’ we are at once reminded not only about the nature and qualities of elephants as a class but also our own experiences and understanding of them come to the surface in our consciousness to stimulate our thinking at that time.</a:t>
            </a:r>
          </a:p>
          <a:p>
            <a:pPr marL="0" indent="0">
              <a:buNone/>
            </a:pPr>
            <a:r>
              <a:rPr lang="en-US" sz="2600" cap="none" dirty="0">
                <a:latin typeface="Arial" panose="020B0604020202020204" pitchFamily="34" charset="0"/>
                <a:cs typeface="Arial" panose="020B0604020202020204" pitchFamily="34" charset="0"/>
              </a:rPr>
              <a:t>	</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5935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586408" y="387627"/>
            <a:ext cx="11251095" cy="6162260"/>
          </a:xfrm>
        </p:spPr>
        <p:txBody>
          <a:bodyPr>
            <a:normAutofit fontScale="92500"/>
          </a:bodyPr>
          <a:lstStyle/>
          <a:p>
            <a:pPr marL="0" indent="0">
              <a:buNone/>
            </a:pPr>
            <a:r>
              <a:rPr lang="en-US" sz="2800" b="1" u="sng" cap="none" dirty="0">
                <a:latin typeface="Arial" panose="020B0604020202020204" pitchFamily="34" charset="0"/>
                <a:cs typeface="Arial" panose="020B0604020202020204" pitchFamily="34" charset="0"/>
              </a:rPr>
              <a:t>Symbols and signs: </a:t>
            </a:r>
            <a:r>
              <a:rPr lang="en-US" sz="2800" cap="none" dirty="0">
                <a:highlight>
                  <a:srgbClr val="FFFF00"/>
                </a:highlight>
                <a:latin typeface="Arial" panose="020B0604020202020204" pitchFamily="34" charset="0"/>
                <a:cs typeface="Arial" panose="020B0604020202020204" pitchFamily="34" charset="0"/>
              </a:rPr>
              <a:t>symbols and signs represent and stand for the actual objects</a:t>
            </a:r>
            <a:r>
              <a:rPr lang="en-US" sz="2800" cap="none" dirty="0">
                <a:latin typeface="Arial" panose="020B0604020202020204" pitchFamily="34" charset="0"/>
                <a:cs typeface="Arial" panose="020B0604020202020204" pitchFamily="34" charset="0"/>
              </a:rPr>
              <a:t>, </a:t>
            </a:r>
            <a:r>
              <a:rPr lang="en-US" sz="2800" cap="none" dirty="0">
                <a:highlight>
                  <a:srgbClr val="FFFF00"/>
                </a:highlight>
                <a:latin typeface="Arial" panose="020B0604020202020204" pitchFamily="34" charset="0"/>
                <a:cs typeface="Arial" panose="020B0604020202020204" pitchFamily="34" charset="0"/>
              </a:rPr>
              <a:t>experiences and activities</a:t>
            </a:r>
            <a:r>
              <a:rPr lang="en-US" sz="2800" cap="none" dirty="0">
                <a:latin typeface="Arial" panose="020B0604020202020204" pitchFamily="34" charset="0"/>
                <a:cs typeface="Arial" panose="020B0604020202020204" pitchFamily="34" charset="0"/>
              </a:rPr>
              <a:t>. For example, traffic lights, railway signals, school bells, badges, songs, flags and slogans all are symbolic expressions, they stimulate and motivate resultant thinking because they tell us what to do or how to act.</a:t>
            </a:r>
          </a:p>
          <a:p>
            <a:pPr marL="0" indent="0">
              <a:buNone/>
            </a:pPr>
            <a:r>
              <a:rPr lang="en-US" sz="2800" b="1" u="sng" cap="none" dirty="0">
                <a:latin typeface="Arial" panose="020B0604020202020204" pitchFamily="34" charset="0"/>
                <a:cs typeface="Arial" panose="020B0604020202020204" pitchFamily="34" charset="0"/>
              </a:rPr>
              <a:t>Brain: </a:t>
            </a:r>
            <a:r>
              <a:rPr lang="en-US" sz="2800" cap="none" dirty="0">
                <a:latin typeface="Arial" panose="020B0604020202020204" pitchFamily="34" charset="0"/>
                <a:cs typeface="Arial" panose="020B0604020202020204" pitchFamily="34" charset="0"/>
              </a:rPr>
              <a:t>whatever may be the role of the muscles, thinking is primarily a function of the brain. Our mind is said to be the </a:t>
            </a:r>
            <a:r>
              <a:rPr lang="en-US" sz="2800" cap="none" dirty="0">
                <a:highlight>
                  <a:srgbClr val="FFFF00"/>
                </a:highlight>
                <a:latin typeface="Arial" panose="020B0604020202020204" pitchFamily="34" charset="0"/>
                <a:cs typeface="Arial" panose="020B0604020202020204" pitchFamily="34" charset="0"/>
              </a:rPr>
              <a:t>chief instrument of the thinking process</a:t>
            </a:r>
            <a:r>
              <a:rPr lang="en-US" sz="2800" cap="none" dirty="0">
                <a:latin typeface="Arial" panose="020B0604020202020204" pitchFamily="34" charset="0"/>
                <a:cs typeface="Arial" panose="020B0604020202020204" pitchFamily="34" charset="0"/>
              </a:rPr>
              <a:t>. The experiences registered by our sense organs have no meaning and thus cannot serve as stimulating agents, or instruments for thinking unless these impressions </a:t>
            </a:r>
            <a:r>
              <a:rPr lang="en-US" sz="2800" cap="none" dirty="0">
                <a:highlight>
                  <a:srgbClr val="FFFF00"/>
                </a:highlight>
                <a:latin typeface="Arial" panose="020B0604020202020204" pitchFamily="34" charset="0"/>
                <a:cs typeface="Arial" panose="020B0604020202020204" pitchFamily="34" charset="0"/>
              </a:rPr>
              <a:t>are received by our brain cells and properly interpreted to derive some meaning</a:t>
            </a:r>
            <a:r>
              <a:rPr lang="en-US" sz="2800" cap="none" dirty="0">
                <a:latin typeface="Arial" panose="020B0604020202020204" pitchFamily="34" charset="0"/>
                <a:cs typeface="Arial" panose="020B0604020202020204" pitchFamily="34" charset="0"/>
              </a:rPr>
              <a:t>. What happens in our thought process is simply the function or product of the activities of our brain.</a:t>
            </a:r>
          </a:p>
          <a:p>
            <a:pPr marL="0" indent="0">
              <a:buNone/>
            </a:pPr>
            <a:endParaRPr lang="en-US" dirty="0"/>
          </a:p>
        </p:txBody>
      </p:sp>
    </p:spTree>
    <p:extLst>
      <p:ext uri="{BB962C8B-B14F-4D97-AF65-F5344CB8AC3E}">
        <p14:creationId xmlns:p14="http://schemas.microsoft.com/office/powerpoint/2010/main" val="1934413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586409" y="655983"/>
            <a:ext cx="11042374" cy="5685181"/>
          </a:xfrm>
        </p:spPr>
        <p:txBody>
          <a:bodyPr>
            <a:normAutofit/>
          </a:bodyPr>
          <a:lstStyle/>
          <a:p>
            <a:pPr marL="0" indent="0">
              <a:buNone/>
            </a:pPr>
            <a:r>
              <a:rPr lang="en-US" sz="2800" b="1" u="sng" cap="none" dirty="0">
                <a:latin typeface="Arial" panose="020B0604020202020204" pitchFamily="34" charset="0"/>
                <a:cs typeface="Arial" panose="020B0604020202020204" pitchFamily="34" charset="0"/>
              </a:rPr>
              <a:t>Language: </a:t>
            </a:r>
            <a:r>
              <a:rPr lang="en-US" sz="2800" cap="none" dirty="0">
                <a:latin typeface="Arial" panose="020B0604020202020204" pitchFamily="34" charset="0"/>
                <a:cs typeface="Arial" panose="020B0604020202020204" pitchFamily="34" charset="0"/>
              </a:rPr>
              <a:t>is the most efficient and developed vehicle used for carrying out the process of thinking. When a person reads, writes or hears words or sentences or observes gestures in any language, he is stimulated to think. Thus, reading and writing documents and literature also helps in stimulating and promoting the thinking process.</a:t>
            </a:r>
          </a:p>
          <a:p>
            <a:pPr marL="0" indent="0">
              <a:buNone/>
            </a:pPr>
            <a:endParaRPr lang="en-US" dirty="0"/>
          </a:p>
        </p:txBody>
      </p:sp>
    </p:spTree>
    <p:extLst>
      <p:ext uri="{BB962C8B-B14F-4D97-AF65-F5344CB8AC3E}">
        <p14:creationId xmlns:p14="http://schemas.microsoft.com/office/powerpoint/2010/main" val="160043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351183" y="193813"/>
            <a:ext cx="11489634" cy="6470373"/>
          </a:xfrm>
        </p:spPr>
        <p:txBody>
          <a:bodyPr>
            <a:noAutofit/>
          </a:bodyPr>
          <a:lstStyle/>
          <a:p>
            <a:pPr marL="0" indent="0" algn="ctr">
              <a:buNone/>
            </a:pPr>
            <a:r>
              <a:rPr lang="en-US" sz="3200" b="1" cap="none" dirty="0">
                <a:latin typeface="Arial" panose="020B0604020202020204" pitchFamily="34" charset="0"/>
                <a:cs typeface="Arial" panose="020B0604020202020204" pitchFamily="34" charset="0"/>
              </a:rPr>
              <a:t>Errors in thinking</a:t>
            </a:r>
          </a:p>
          <a:p>
            <a:pPr marL="0" indent="0">
              <a:buNone/>
            </a:pPr>
            <a:r>
              <a:rPr lang="en-US" sz="2800" cap="none" dirty="0">
                <a:latin typeface="Arial" panose="020B0604020202020204" pitchFamily="34" charset="0"/>
                <a:cs typeface="Arial" panose="020B0604020202020204" pitchFamily="34" charset="0"/>
              </a:rPr>
              <a:t>Our thinking, reasoning and problem-solving </a:t>
            </a:r>
            <a:r>
              <a:rPr lang="en-US" sz="2800" cap="none" dirty="0" err="1">
                <a:latin typeface="Arial" panose="020B0604020202020204" pitchFamily="34" charset="0"/>
                <a:cs typeface="Arial" panose="020B0604020202020204" pitchFamily="34" charset="0"/>
              </a:rPr>
              <a:t>behaviour</a:t>
            </a:r>
            <a:r>
              <a:rPr lang="en-US" sz="2800" cap="none" dirty="0">
                <a:latin typeface="Arial" panose="020B0604020202020204" pitchFamily="34" charset="0"/>
                <a:cs typeface="Arial" panose="020B0604020202020204" pitchFamily="34" charset="0"/>
              </a:rPr>
              <a:t> all are largely influenced by our “sets”, which is a kind of habit or a way in which we have accustomed ourselves in perceiving certain situations.</a:t>
            </a:r>
          </a:p>
          <a:p>
            <a:pPr marL="0" indent="0">
              <a:buNone/>
            </a:pPr>
            <a:r>
              <a:rPr lang="en-US" sz="2800" cap="none" dirty="0">
                <a:latin typeface="Arial" panose="020B0604020202020204" pitchFamily="34" charset="0"/>
                <a:cs typeface="Arial" panose="020B0604020202020204" pitchFamily="34" charset="0"/>
              </a:rPr>
              <a:t>We happen to make mistakes because of our attitude, likes and dislikes, bias or oversimplified thinking, reasoning and problem-solving, etc. These mental sets have been gained from previous experiences surely interfere with our subsequent thinking resulting in ineffective </a:t>
            </a:r>
            <a:r>
              <a:rPr lang="en-US" sz="2800" cap="none" dirty="0" err="1">
                <a:latin typeface="Arial" panose="020B0604020202020204" pitchFamily="34" charset="0"/>
                <a:cs typeface="Arial" panose="020B0604020202020204" pitchFamily="34" charset="0"/>
              </a:rPr>
              <a:t>behaviour</a:t>
            </a:r>
            <a:r>
              <a:rPr lang="en-US" sz="2800" cap="none"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64323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427384" y="318052"/>
            <a:ext cx="11410120" cy="6291469"/>
          </a:xfrm>
        </p:spPr>
        <p:txBody>
          <a:bodyPr>
            <a:noAutofit/>
          </a:bodyPr>
          <a:lstStyle/>
          <a:p>
            <a:pPr marL="514350" indent="-514350">
              <a:buFont typeface="+mj-lt"/>
              <a:buAutoNum type="arabicPeriod"/>
            </a:pPr>
            <a:r>
              <a:rPr lang="en-US" sz="2800" cap="none" dirty="0">
                <a:latin typeface="Arial" panose="020B0604020202020204" pitchFamily="34" charset="0"/>
                <a:cs typeface="Arial" panose="020B0604020202020204" pitchFamily="34" charset="0"/>
              </a:rPr>
              <a:t>Our thinking is defective because we have allowed ourselves to be swayed by our emotions. Many people do not think clearly and accurately during an examination because they have been disturbed by fear and failure.</a:t>
            </a:r>
          </a:p>
          <a:p>
            <a:pPr marL="514350" indent="-514350">
              <a:buFont typeface="+mj-lt"/>
              <a:buAutoNum type="arabicPeriod"/>
            </a:pPr>
            <a:r>
              <a:rPr lang="en-US" sz="2800" cap="none" dirty="0">
                <a:latin typeface="Arial" panose="020B0604020202020204" pitchFamily="34" charset="0"/>
                <a:cs typeface="Arial" panose="020B0604020202020204" pitchFamily="34" charset="0"/>
              </a:rPr>
              <a:t>Many times our thinking become fallacious, and cannot view the problem from different angles broadly.</a:t>
            </a:r>
          </a:p>
          <a:p>
            <a:pPr marL="514350" indent="-514350">
              <a:buFont typeface="+mj-lt"/>
              <a:buAutoNum type="arabicPeriod"/>
            </a:pPr>
            <a:r>
              <a:rPr lang="en-US" sz="2800" cap="none" dirty="0">
                <a:latin typeface="Arial" panose="020B0604020202020204" pitchFamily="34" charset="0"/>
                <a:cs typeface="Arial" panose="020B0604020202020204" pitchFamily="34" charset="0"/>
              </a:rPr>
              <a:t>Many of our thinking may also be distorted by superstitions or by lack of information that is relevant to the subject.</a:t>
            </a:r>
          </a:p>
          <a:p>
            <a:pPr marL="514350" indent="-514350">
              <a:buFont typeface="+mj-lt"/>
              <a:buAutoNum type="arabicPeriod"/>
            </a:pPr>
            <a:r>
              <a:rPr lang="en-US" sz="2800" cap="none" dirty="0">
                <a:latin typeface="Arial" panose="020B0604020202020204" pitchFamily="34" charset="0"/>
                <a:cs typeface="Arial" panose="020B0604020202020204" pitchFamily="34" charset="0"/>
              </a:rPr>
              <a:t>Many of our wishful thinking are also unscientific thinking. Our prejudices and biases cause conflicts, rationalizations and delusions which are defective thinking as well.</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651604E0-B44B-8F71-C3D1-D8FE326E7F89}"/>
                  </a:ext>
                </a:extLst>
              </p14:cNvPr>
              <p14:cNvContentPartPr/>
              <p14:nvPr/>
            </p14:nvContentPartPr>
            <p14:xfrm>
              <a:off x="948240" y="874440"/>
              <a:ext cx="9484200" cy="4414320"/>
            </p14:xfrm>
          </p:contentPart>
        </mc:Choice>
        <mc:Fallback xmlns="">
          <p:pic>
            <p:nvPicPr>
              <p:cNvPr id="2" name="Ink 1">
                <a:extLst>
                  <a:ext uri="{FF2B5EF4-FFF2-40B4-BE49-F238E27FC236}">
                    <a16:creationId xmlns:a16="http://schemas.microsoft.com/office/drawing/2014/main" id="{651604E0-B44B-8F71-C3D1-D8FE326E7F89}"/>
                  </a:ext>
                </a:extLst>
              </p:cNvPr>
              <p:cNvPicPr/>
              <p:nvPr/>
            </p:nvPicPr>
            <p:blipFill>
              <a:blip r:embed="rId3"/>
              <a:stretch>
                <a:fillRect/>
              </a:stretch>
            </p:blipFill>
            <p:spPr>
              <a:xfrm>
                <a:off x="938880" y="865080"/>
                <a:ext cx="9502920" cy="4433040"/>
              </a:xfrm>
              <a:prstGeom prst="rect">
                <a:avLst/>
              </a:prstGeom>
            </p:spPr>
          </p:pic>
        </mc:Fallback>
      </mc:AlternateContent>
    </p:spTree>
    <p:extLst>
      <p:ext uri="{BB962C8B-B14F-4D97-AF65-F5344CB8AC3E}">
        <p14:creationId xmlns:p14="http://schemas.microsoft.com/office/powerpoint/2010/main" val="1261608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FBB466-9FD3-4052-8EF0-FFDFA83FE3AA}"/>
              </a:ext>
            </a:extLst>
          </p:cNvPr>
          <p:cNvSpPr>
            <a:spLocks noGrp="1"/>
          </p:cNvSpPr>
          <p:nvPr>
            <p:ph sz="quarter" idx="13"/>
          </p:nvPr>
        </p:nvSpPr>
        <p:spPr>
          <a:xfrm>
            <a:off x="913774" y="1570384"/>
            <a:ext cx="10363826" cy="4220816"/>
          </a:xfrm>
        </p:spPr>
        <p:txBody>
          <a:bodyPr/>
          <a:lstStyle/>
          <a:p>
            <a:pPr marL="0" indent="0">
              <a:buNone/>
            </a:pPr>
            <a:r>
              <a:rPr lang="en-GB" sz="2800" cap="none" dirty="0">
                <a:solidFill>
                  <a:srgbClr val="0066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https://www.psychologydiscussion.net/thinking/thinking-types-development-and-tools-psychology/2058</a:t>
            </a:r>
            <a:r>
              <a:rPr lang="en-GB" sz="2800" cap="none" dirty="0">
                <a:solidFill>
                  <a:srgbClr val="0066FF"/>
                </a:solidFill>
                <a:latin typeface="Arial" panose="020B0604020202020204" pitchFamily="34" charset="0"/>
                <a:cs typeface="Arial" panose="020B0604020202020204" pitchFamily="34" charset="0"/>
              </a:rPr>
              <a:t> </a:t>
            </a:r>
          </a:p>
          <a:p>
            <a:pPr marL="0" indent="0">
              <a:buNone/>
            </a:pPr>
            <a:r>
              <a:rPr lang="en-GB" sz="2800" cap="none" dirty="0">
                <a:solidFill>
                  <a:srgbClr val="0066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https://www.studysmarter.co.uk/explanations/psychology/cognitive-psychology/thinking/</a:t>
            </a:r>
            <a:r>
              <a:rPr lang="en-GB" sz="2800" cap="none" dirty="0">
                <a:solidFill>
                  <a:srgbClr val="0066FF"/>
                </a:solidFill>
                <a:latin typeface="Arial" panose="020B0604020202020204" pitchFamily="34" charset="0"/>
                <a:cs typeface="Arial" panose="020B0604020202020204" pitchFamily="34" charset="0"/>
              </a:rPr>
              <a:t> </a:t>
            </a:r>
          </a:p>
          <a:p>
            <a:pPr marL="0" indent="0">
              <a:buNone/>
            </a:pPr>
            <a:endParaRPr lang="en-GB" dirty="0"/>
          </a:p>
        </p:txBody>
      </p:sp>
    </p:spTree>
    <p:extLst>
      <p:ext uri="{BB962C8B-B14F-4D97-AF65-F5344CB8AC3E}">
        <p14:creationId xmlns:p14="http://schemas.microsoft.com/office/powerpoint/2010/main" val="406066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C1316-76E0-B5AE-668D-3F08BAFAC4EE}"/>
              </a:ext>
            </a:extLst>
          </p:cNvPr>
          <p:cNvSpPr>
            <a:spLocks noGrp="1"/>
          </p:cNvSpPr>
          <p:nvPr>
            <p:ph type="title"/>
          </p:nvPr>
        </p:nvSpPr>
        <p:spPr>
          <a:xfrm>
            <a:off x="913774" y="290526"/>
            <a:ext cx="10364451" cy="1160587"/>
          </a:xfrm>
        </p:spPr>
        <p:txBody>
          <a:bodyPr/>
          <a:lstStyle/>
          <a:p>
            <a:r>
              <a:rPr lang="en-GB" b="1" dirty="0">
                <a:latin typeface="Arial" panose="020B0604020202020204" pitchFamily="34" charset="0"/>
                <a:cs typeface="Arial" panose="020B0604020202020204" pitchFamily="34" charset="0"/>
              </a:rPr>
              <a:t>OUTLINE</a:t>
            </a:r>
          </a:p>
        </p:txBody>
      </p:sp>
      <p:sp>
        <p:nvSpPr>
          <p:cNvPr id="3" name="Content Placeholder 2">
            <a:extLst>
              <a:ext uri="{FF2B5EF4-FFF2-40B4-BE49-F238E27FC236}">
                <a16:creationId xmlns:a16="http://schemas.microsoft.com/office/drawing/2014/main" id="{8A9E5300-EBA2-33E1-AA44-250C5B2203E2}"/>
              </a:ext>
            </a:extLst>
          </p:cNvPr>
          <p:cNvSpPr>
            <a:spLocks noGrp="1"/>
          </p:cNvSpPr>
          <p:nvPr>
            <p:ph sz="quarter" idx="13"/>
          </p:nvPr>
        </p:nvSpPr>
        <p:spPr>
          <a:xfrm>
            <a:off x="913774" y="1779104"/>
            <a:ext cx="10363826" cy="4012095"/>
          </a:xfrm>
        </p:spPr>
        <p:txBody>
          <a:bodyPr/>
          <a:lstStyle/>
          <a:p>
            <a:r>
              <a:rPr lang="en-GB" sz="3200" cap="none" dirty="0">
                <a:latin typeface="Arial" panose="020B0604020202020204" pitchFamily="34" charset="0"/>
                <a:cs typeface="Arial" panose="020B0604020202020204" pitchFamily="34" charset="0"/>
              </a:rPr>
              <a:t>Definition of thinking </a:t>
            </a:r>
          </a:p>
          <a:p>
            <a:r>
              <a:rPr lang="en-GB" sz="3200" cap="none" dirty="0">
                <a:latin typeface="Arial" panose="020B0604020202020204" pitchFamily="34" charset="0"/>
                <a:cs typeface="Arial" panose="020B0604020202020204" pitchFamily="34" charset="0"/>
              </a:rPr>
              <a:t>Thinking skills</a:t>
            </a:r>
          </a:p>
          <a:p>
            <a:r>
              <a:rPr lang="en-GB" sz="3200" cap="none" dirty="0">
                <a:latin typeface="Arial" panose="020B0604020202020204" pitchFamily="34" charset="0"/>
                <a:cs typeface="Arial" panose="020B0604020202020204" pitchFamily="34" charset="0"/>
              </a:rPr>
              <a:t>Types of thinking</a:t>
            </a:r>
          </a:p>
          <a:p>
            <a:r>
              <a:rPr lang="en-GB" sz="3200" cap="none" dirty="0">
                <a:latin typeface="Arial" panose="020B0604020202020204" pitchFamily="34" charset="0"/>
                <a:cs typeface="Arial" panose="020B0604020202020204" pitchFamily="34" charset="0"/>
              </a:rPr>
              <a:t>Tools of thinking</a:t>
            </a:r>
          </a:p>
          <a:p>
            <a:r>
              <a:rPr lang="en-GB" sz="3200" cap="none" dirty="0">
                <a:latin typeface="Arial" panose="020B0604020202020204" pitchFamily="34" charset="0"/>
                <a:cs typeface="Arial" panose="020B0604020202020204" pitchFamily="34" charset="0"/>
              </a:rPr>
              <a:t>Errors in thinking </a:t>
            </a:r>
          </a:p>
          <a:p>
            <a:endParaRPr lang="en-GB" sz="3200" cap="none"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57721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7D7F6-8D25-D930-423C-955F9FF61E26}"/>
              </a:ext>
            </a:extLst>
          </p:cNvPr>
          <p:cNvSpPr>
            <a:spLocks noGrp="1"/>
          </p:cNvSpPr>
          <p:nvPr>
            <p:ph type="title"/>
          </p:nvPr>
        </p:nvSpPr>
        <p:spPr>
          <a:xfrm>
            <a:off x="913775" y="327992"/>
            <a:ext cx="10364451" cy="944218"/>
          </a:xfrm>
        </p:spPr>
        <p:txBody>
          <a:bodyPr/>
          <a:lstStyle/>
          <a:p>
            <a:r>
              <a:rPr lang="en-GB" b="1" dirty="0"/>
              <a:t>INTRODUCTION </a:t>
            </a:r>
          </a:p>
        </p:txBody>
      </p:sp>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596348" y="1510747"/>
            <a:ext cx="10952922" cy="4850296"/>
          </a:xfrm>
        </p:spPr>
        <p:txBody>
          <a:bodyPr>
            <a:noAutofit/>
          </a:bodyPr>
          <a:lstStyle/>
          <a:p>
            <a:pPr marL="0" indent="0">
              <a:buNone/>
            </a:pPr>
            <a:r>
              <a:rPr lang="en-US" sz="2800" cap="none" dirty="0">
                <a:latin typeface="Arial" panose="020B0604020202020204" pitchFamily="34" charset="0"/>
                <a:cs typeface="Arial" panose="020B0604020202020204" pitchFamily="34" charset="0"/>
              </a:rPr>
              <a:t>Cognitive abilities like thinking, reasoning and problem-solving may be considered to be some of the chief characteristics which distinguish human beings from other species including the higher animals.</a:t>
            </a:r>
          </a:p>
          <a:p>
            <a:pPr marL="0" indent="0">
              <a:buNone/>
            </a:pPr>
            <a:r>
              <a:rPr lang="en-US" sz="2800" cap="none" dirty="0">
                <a:latin typeface="Arial" panose="020B0604020202020204" pitchFamily="34" charset="0"/>
                <a:cs typeface="Arial" panose="020B0604020202020204" pitchFamily="34" charset="0"/>
              </a:rPr>
              <a:t>The challenges and problems faced by the individual or by society, in general are solved through series of efforts involving thinking and reasoning. The powers of thinking and reasoning may, thus, be considered to be the essential tools for the welfare and meaningful existence of individuals as well as society.</a:t>
            </a:r>
            <a:endParaRPr lang="en-GB" sz="2800" u="sng"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619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7D7F6-8D25-D930-423C-955F9FF61E26}"/>
              </a:ext>
            </a:extLst>
          </p:cNvPr>
          <p:cNvSpPr>
            <a:spLocks noGrp="1"/>
          </p:cNvSpPr>
          <p:nvPr>
            <p:ph type="title"/>
          </p:nvPr>
        </p:nvSpPr>
        <p:spPr>
          <a:xfrm>
            <a:off x="913775" y="417444"/>
            <a:ext cx="10364451" cy="914400"/>
          </a:xfrm>
        </p:spPr>
        <p:txBody>
          <a:bodyPr>
            <a:normAutofit/>
          </a:bodyPr>
          <a:lstStyle/>
          <a:p>
            <a:r>
              <a:rPr lang="en-GB" sz="4400" b="1" cap="none" dirty="0">
                <a:latin typeface="Arial" panose="020B0604020202020204" pitchFamily="34" charset="0"/>
                <a:cs typeface="Arial" panose="020B0604020202020204" pitchFamily="34" charset="0"/>
              </a:rPr>
              <a:t>Thinking Defined</a:t>
            </a:r>
          </a:p>
        </p:txBody>
      </p:sp>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735496" y="1580322"/>
            <a:ext cx="11082130" cy="4939748"/>
          </a:xfrm>
        </p:spPr>
        <p:txBody>
          <a:bodyPr>
            <a:normAutofit/>
          </a:bodyPr>
          <a:lstStyle/>
          <a:p>
            <a:pPr>
              <a:buFont typeface="Wingdings" panose="05000000000000000000" pitchFamily="2" charset="2"/>
              <a:buChar char="§"/>
            </a:pPr>
            <a:r>
              <a:rPr lang="en-US" sz="2800" cap="none" dirty="0">
                <a:latin typeface="Arial" panose="020B0604020202020204" pitchFamily="34" charset="0"/>
                <a:cs typeface="Arial" panose="020B0604020202020204" pitchFamily="34" charset="0"/>
              </a:rPr>
              <a:t>Thinking in psychology is the process of consciously (it can be unconscious) generating and manipulating thoughts and ideas in the mind.</a:t>
            </a:r>
          </a:p>
          <a:p>
            <a:pPr>
              <a:buFont typeface="Wingdings" panose="05000000000000000000" pitchFamily="2" charset="2"/>
              <a:buChar char="§"/>
            </a:pPr>
            <a:r>
              <a:rPr lang="en-US" sz="2800" cap="none" dirty="0">
                <a:latin typeface="Arial" panose="020B0604020202020204" pitchFamily="34" charset="0"/>
                <a:cs typeface="Arial" panose="020B0604020202020204" pitchFamily="34" charset="0"/>
              </a:rPr>
              <a:t>Thinking is an essential process for humans. It allows us to solve problems, learn new information, understand concepts, and process our experiences. </a:t>
            </a:r>
          </a:p>
          <a:p>
            <a:pPr>
              <a:buFont typeface="Wingdings" panose="05000000000000000000" pitchFamily="2" charset="2"/>
              <a:buChar char="§"/>
            </a:pPr>
            <a:r>
              <a:rPr lang="en-US" sz="2800" cap="none" dirty="0">
                <a:latin typeface="Arial" panose="020B0604020202020204" pitchFamily="34" charset="0"/>
                <a:cs typeface="Arial" panose="020B0604020202020204" pitchFamily="34" charset="0"/>
              </a:rPr>
              <a:t>Thinking involves the entire process of learning, remembering, and organizing to understand the information better and recall it later. </a:t>
            </a:r>
            <a:endParaRPr lang="en-GB" sz="2800" u="sng"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2751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646043" y="805070"/>
            <a:ext cx="10952922" cy="5555973"/>
          </a:xfrm>
        </p:spPr>
        <p:txBody>
          <a:bodyPr>
            <a:noAutofit/>
          </a:bodyPr>
          <a:lstStyle/>
          <a:p>
            <a:pPr marL="0" indent="0">
              <a:buNone/>
            </a:pPr>
            <a:r>
              <a:rPr lang="en-US" sz="2800" b="1" cap="none" dirty="0">
                <a:latin typeface="Arial" panose="020B0604020202020204" pitchFamily="34" charset="0"/>
                <a:cs typeface="Arial" panose="020B0604020202020204" pitchFamily="34" charset="0"/>
              </a:rPr>
              <a:t>Scholars gave many definitions to the concept of thinking: </a:t>
            </a:r>
          </a:p>
          <a:p>
            <a:pPr marL="0" indent="0">
              <a:lnSpc>
                <a:spcPct val="150000"/>
              </a:lnSpc>
              <a:buNone/>
            </a:pPr>
            <a:r>
              <a:rPr lang="en-US" sz="2800" b="1" cap="none" dirty="0">
                <a:latin typeface="Arial" panose="020B0604020202020204" pitchFamily="34" charset="0"/>
                <a:cs typeface="Arial" panose="020B0604020202020204" pitchFamily="34" charset="0"/>
              </a:rPr>
              <a:t>Garrett: </a:t>
            </a:r>
            <a:r>
              <a:rPr lang="en-US" sz="2800" cap="none" dirty="0">
                <a:latin typeface="Arial" panose="020B0604020202020204" pitchFamily="34" charset="0"/>
                <a:cs typeface="Arial" panose="020B0604020202020204" pitchFamily="34" charset="0"/>
              </a:rPr>
              <a:t>“thinking is a </a:t>
            </a:r>
            <a:r>
              <a:rPr lang="en-US" sz="2800" cap="none" dirty="0" err="1">
                <a:latin typeface="Arial" panose="020B0604020202020204" pitchFamily="34" charset="0"/>
                <a:cs typeface="Arial" panose="020B0604020202020204" pitchFamily="34" charset="0"/>
              </a:rPr>
              <a:t>behaviour</a:t>
            </a:r>
            <a:r>
              <a:rPr lang="en-US" sz="2800" cap="none" dirty="0">
                <a:latin typeface="Arial" panose="020B0604020202020204" pitchFamily="34" charset="0"/>
                <a:cs typeface="Arial" panose="020B0604020202020204" pitchFamily="34" charset="0"/>
              </a:rPr>
              <a:t> which is often implicit and hidden and in which symbols are ordinarily employed”.</a:t>
            </a:r>
          </a:p>
          <a:p>
            <a:pPr marL="0" indent="0">
              <a:lnSpc>
                <a:spcPct val="150000"/>
              </a:lnSpc>
              <a:buNone/>
            </a:pPr>
            <a:r>
              <a:rPr lang="en-US" sz="2800" b="1" cap="none" dirty="0">
                <a:latin typeface="Arial" panose="020B0604020202020204" pitchFamily="34" charset="0"/>
                <a:cs typeface="Arial" panose="020B0604020202020204" pitchFamily="34" charset="0"/>
              </a:rPr>
              <a:t>Gilmer: </a:t>
            </a:r>
            <a:r>
              <a:rPr lang="en-US" sz="2800" cap="none" dirty="0">
                <a:latin typeface="Arial" panose="020B0604020202020204" pitchFamily="34" charset="0"/>
                <a:cs typeface="Arial" panose="020B0604020202020204" pitchFamily="34" charset="0"/>
              </a:rPr>
              <a:t>“thinking is a problem-solving process in which we use ideas or symbols in place of overt activity”.</a:t>
            </a:r>
          </a:p>
          <a:p>
            <a:pPr marL="0" indent="0">
              <a:lnSpc>
                <a:spcPct val="150000"/>
              </a:lnSpc>
              <a:buNone/>
            </a:pPr>
            <a:r>
              <a:rPr lang="en-US" sz="2800" b="1" cap="none" dirty="0">
                <a:latin typeface="Arial" panose="020B0604020202020204" pitchFamily="34" charset="0"/>
                <a:cs typeface="Arial" panose="020B0604020202020204" pitchFamily="34" charset="0"/>
              </a:rPr>
              <a:t>Mohsin: </a:t>
            </a:r>
            <a:r>
              <a:rPr lang="en-US" sz="2800" cap="none" dirty="0">
                <a:latin typeface="Arial" panose="020B0604020202020204" pitchFamily="34" charset="0"/>
                <a:cs typeface="Arial" panose="020B0604020202020204" pitchFamily="34" charset="0"/>
              </a:rPr>
              <a:t>“thinking is an implicit problem-solving </a:t>
            </a:r>
            <a:r>
              <a:rPr lang="en-US" sz="2800" cap="none" dirty="0" err="1">
                <a:latin typeface="Arial" panose="020B0604020202020204" pitchFamily="34" charset="0"/>
                <a:cs typeface="Arial" panose="020B0604020202020204" pitchFamily="34" charset="0"/>
              </a:rPr>
              <a:t>behaviour</a:t>
            </a:r>
            <a:r>
              <a:rPr lang="en-US" sz="2800" cap="none"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2783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646043" y="805070"/>
            <a:ext cx="10952922" cy="5555973"/>
          </a:xfrm>
        </p:spPr>
        <p:txBody>
          <a:bodyPr>
            <a:noAutofit/>
          </a:bodyPr>
          <a:lstStyle/>
          <a:p>
            <a:pPr marL="0" indent="0">
              <a:lnSpc>
                <a:spcPct val="150000"/>
              </a:lnSpc>
              <a:buNone/>
            </a:pPr>
            <a:r>
              <a:rPr lang="en-US" sz="2800" cap="none" dirty="0">
                <a:latin typeface="Arial" panose="020B0604020202020204" pitchFamily="34" charset="0"/>
                <a:cs typeface="Arial" panose="020B0604020202020204" pitchFamily="34" charset="0"/>
              </a:rPr>
              <a:t>Thinking skills are cognitive operations or processes that are considered the building blocks of thinking. Our thinking skills, which are developed over a period of time, are used when we try to make sense of experiences, solve problems, make decisions, ask questions, make plans, or </a:t>
            </a:r>
            <a:r>
              <a:rPr lang="en-US" sz="2800" cap="none" dirty="0" err="1">
                <a:latin typeface="Arial" panose="020B0604020202020204" pitchFamily="34" charset="0"/>
                <a:cs typeface="Arial" panose="020B0604020202020204" pitchFamily="34" charset="0"/>
              </a:rPr>
              <a:t>organise</a:t>
            </a:r>
            <a:r>
              <a:rPr lang="en-US" sz="2800" cap="none" dirty="0">
                <a:latin typeface="Arial" panose="020B0604020202020204" pitchFamily="34" charset="0"/>
                <a:cs typeface="Arial" panose="020B0604020202020204" pitchFamily="34" charset="0"/>
              </a:rPr>
              <a:t> information. Everybody has thinking skills, but not everyone uses them effectively.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1375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25EEA19-8679-E96D-3BC1-0777BA22E8E9}"/>
              </a:ext>
            </a:extLst>
          </p:cNvPr>
          <p:cNvSpPr/>
          <p:nvPr/>
        </p:nvSpPr>
        <p:spPr>
          <a:xfrm>
            <a:off x="3797991" y="2757277"/>
            <a:ext cx="4542182" cy="1152939"/>
          </a:xfrm>
          <a:prstGeom prst="rect">
            <a:avLst/>
          </a:prstGeom>
          <a:solidFill>
            <a:srgbClr val="FFFF00"/>
          </a:solidFill>
        </p:spPr>
        <p:style>
          <a:lnRef idx="1">
            <a:schemeClr val="dk1"/>
          </a:lnRef>
          <a:fillRef idx="2">
            <a:schemeClr val="dk1"/>
          </a:fillRef>
          <a:effectRef idx="1">
            <a:schemeClr val="dk1"/>
          </a:effectRef>
          <a:fontRef idx="minor">
            <a:schemeClr val="dk1"/>
          </a:fontRef>
        </p:style>
        <p:txBody>
          <a:bodyPr rtlCol="0" anchor="ctr"/>
          <a:lstStyle/>
          <a:p>
            <a:pPr algn="ctr"/>
            <a:r>
              <a:rPr lang="en-GB" sz="4000" b="1" dirty="0">
                <a:solidFill>
                  <a:schemeClr val="tx1"/>
                </a:solidFill>
                <a:latin typeface="Arial" panose="020B0604020202020204" pitchFamily="34" charset="0"/>
                <a:cs typeface="Arial" panose="020B0604020202020204" pitchFamily="34" charset="0"/>
              </a:rPr>
              <a:t>Thinking skills</a:t>
            </a:r>
          </a:p>
        </p:txBody>
      </p:sp>
      <p:sp>
        <p:nvSpPr>
          <p:cNvPr id="5" name="Oval 4">
            <a:extLst>
              <a:ext uri="{FF2B5EF4-FFF2-40B4-BE49-F238E27FC236}">
                <a16:creationId xmlns:a16="http://schemas.microsoft.com/office/drawing/2014/main" id="{D12CD0A0-F2C4-D812-CDB5-9C9E43A9673E}"/>
              </a:ext>
            </a:extLst>
          </p:cNvPr>
          <p:cNvSpPr/>
          <p:nvPr/>
        </p:nvSpPr>
        <p:spPr>
          <a:xfrm>
            <a:off x="2106687" y="4904965"/>
            <a:ext cx="2075203" cy="1620079"/>
          </a:xfrm>
          <a:prstGeom prst="ellipse">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Integrating </a:t>
            </a:r>
          </a:p>
        </p:txBody>
      </p:sp>
      <p:sp>
        <p:nvSpPr>
          <p:cNvPr id="6" name="Oval 5">
            <a:extLst>
              <a:ext uri="{FF2B5EF4-FFF2-40B4-BE49-F238E27FC236}">
                <a16:creationId xmlns:a16="http://schemas.microsoft.com/office/drawing/2014/main" id="{08CC1778-C782-0D57-0336-0B2FD8C3C1C5}"/>
              </a:ext>
            </a:extLst>
          </p:cNvPr>
          <p:cNvSpPr/>
          <p:nvPr/>
        </p:nvSpPr>
        <p:spPr>
          <a:xfrm>
            <a:off x="4966246" y="157364"/>
            <a:ext cx="1732728" cy="162007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Focusing </a:t>
            </a:r>
          </a:p>
        </p:txBody>
      </p:sp>
      <p:sp>
        <p:nvSpPr>
          <p:cNvPr id="7" name="Oval 6">
            <a:extLst>
              <a:ext uri="{FF2B5EF4-FFF2-40B4-BE49-F238E27FC236}">
                <a16:creationId xmlns:a16="http://schemas.microsoft.com/office/drawing/2014/main" id="{81D30DD1-5417-CB37-936A-3E952649A3B3}"/>
              </a:ext>
            </a:extLst>
          </p:cNvPr>
          <p:cNvSpPr/>
          <p:nvPr/>
        </p:nvSpPr>
        <p:spPr>
          <a:xfrm>
            <a:off x="7027374" y="305628"/>
            <a:ext cx="2452069" cy="162007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Remembering </a:t>
            </a:r>
          </a:p>
        </p:txBody>
      </p:sp>
      <p:sp>
        <p:nvSpPr>
          <p:cNvPr id="8" name="Oval 7">
            <a:extLst>
              <a:ext uri="{FF2B5EF4-FFF2-40B4-BE49-F238E27FC236}">
                <a16:creationId xmlns:a16="http://schemas.microsoft.com/office/drawing/2014/main" id="{3AC489D6-A2C5-7232-729F-ACD540F5E356}"/>
              </a:ext>
            </a:extLst>
          </p:cNvPr>
          <p:cNvSpPr/>
          <p:nvPr/>
        </p:nvSpPr>
        <p:spPr>
          <a:xfrm>
            <a:off x="7392227" y="4890050"/>
            <a:ext cx="1895893" cy="1620079"/>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Analysing </a:t>
            </a:r>
          </a:p>
        </p:txBody>
      </p:sp>
      <p:sp>
        <p:nvSpPr>
          <p:cNvPr id="9" name="Oval 8">
            <a:extLst>
              <a:ext uri="{FF2B5EF4-FFF2-40B4-BE49-F238E27FC236}">
                <a16:creationId xmlns:a16="http://schemas.microsoft.com/office/drawing/2014/main" id="{CB72B011-4BF6-280E-CF1E-AF3F8950AF1D}"/>
              </a:ext>
            </a:extLst>
          </p:cNvPr>
          <p:cNvSpPr/>
          <p:nvPr/>
        </p:nvSpPr>
        <p:spPr>
          <a:xfrm>
            <a:off x="4795638" y="4904960"/>
            <a:ext cx="2075203" cy="1620079"/>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Connecting </a:t>
            </a:r>
          </a:p>
        </p:txBody>
      </p:sp>
      <p:sp>
        <p:nvSpPr>
          <p:cNvPr id="10" name="Oval 9">
            <a:extLst>
              <a:ext uri="{FF2B5EF4-FFF2-40B4-BE49-F238E27FC236}">
                <a16:creationId xmlns:a16="http://schemas.microsoft.com/office/drawing/2014/main" id="{B48F86DF-16F5-6702-4550-976AEFDD99B1}"/>
              </a:ext>
            </a:extLst>
          </p:cNvPr>
          <p:cNvSpPr/>
          <p:nvPr/>
        </p:nvSpPr>
        <p:spPr>
          <a:xfrm>
            <a:off x="801966" y="3454264"/>
            <a:ext cx="1925287" cy="1620079"/>
          </a:xfrm>
          <a:prstGeom prst="ellipse">
            <a:avLst/>
          </a:prstGeom>
          <a:solidFill>
            <a:srgbClr val="CCCC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Compiling </a:t>
            </a:r>
          </a:p>
        </p:txBody>
      </p:sp>
      <p:sp>
        <p:nvSpPr>
          <p:cNvPr id="11" name="Oval 10">
            <a:extLst>
              <a:ext uri="{FF2B5EF4-FFF2-40B4-BE49-F238E27FC236}">
                <a16:creationId xmlns:a16="http://schemas.microsoft.com/office/drawing/2014/main" id="{48AD40B5-89A5-34E2-4A05-A91F084A4378}"/>
              </a:ext>
            </a:extLst>
          </p:cNvPr>
          <p:cNvSpPr/>
          <p:nvPr/>
        </p:nvSpPr>
        <p:spPr>
          <a:xfrm>
            <a:off x="816664" y="1439725"/>
            <a:ext cx="1895893" cy="1620079"/>
          </a:xfrm>
          <a:prstGeom prst="ellipse">
            <a:avLst/>
          </a:prstGeom>
          <a:solidFill>
            <a:srgbClr val="00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Evaluating </a:t>
            </a:r>
          </a:p>
        </p:txBody>
      </p:sp>
      <p:sp>
        <p:nvSpPr>
          <p:cNvPr id="12" name="Oval 11">
            <a:extLst>
              <a:ext uri="{FF2B5EF4-FFF2-40B4-BE49-F238E27FC236}">
                <a16:creationId xmlns:a16="http://schemas.microsoft.com/office/drawing/2014/main" id="{26791970-DD08-CE06-6EB0-24D8CE816858}"/>
              </a:ext>
            </a:extLst>
          </p:cNvPr>
          <p:cNvSpPr/>
          <p:nvPr/>
        </p:nvSpPr>
        <p:spPr>
          <a:xfrm>
            <a:off x="2569683" y="370640"/>
            <a:ext cx="2075204" cy="1620079"/>
          </a:xfrm>
          <a:prstGeom prst="ellipse">
            <a:avLst/>
          </a:prstGeom>
          <a:solidFill>
            <a:srgbClr val="FF993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Generating </a:t>
            </a:r>
          </a:p>
        </p:txBody>
      </p:sp>
      <p:sp>
        <p:nvSpPr>
          <p:cNvPr id="13" name="Oval 12">
            <a:extLst>
              <a:ext uri="{FF2B5EF4-FFF2-40B4-BE49-F238E27FC236}">
                <a16:creationId xmlns:a16="http://schemas.microsoft.com/office/drawing/2014/main" id="{9753046B-9E6C-D973-D64A-D6D998CCBC36}"/>
              </a:ext>
            </a:extLst>
          </p:cNvPr>
          <p:cNvSpPr/>
          <p:nvPr/>
        </p:nvSpPr>
        <p:spPr>
          <a:xfrm>
            <a:off x="9425607" y="3540811"/>
            <a:ext cx="1968778" cy="1620079"/>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organising</a:t>
            </a:r>
          </a:p>
        </p:txBody>
      </p:sp>
      <p:sp>
        <p:nvSpPr>
          <p:cNvPr id="14" name="Oval 13">
            <a:extLst>
              <a:ext uri="{FF2B5EF4-FFF2-40B4-BE49-F238E27FC236}">
                <a16:creationId xmlns:a16="http://schemas.microsoft.com/office/drawing/2014/main" id="{64C7346D-B5E6-E98B-C1CE-CA24F94359A9}"/>
              </a:ext>
            </a:extLst>
          </p:cNvPr>
          <p:cNvSpPr/>
          <p:nvPr/>
        </p:nvSpPr>
        <p:spPr>
          <a:xfrm>
            <a:off x="9479443" y="1518200"/>
            <a:ext cx="1903755" cy="162007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Gathering </a:t>
            </a:r>
          </a:p>
        </p:txBody>
      </p:sp>
      <p:sp>
        <p:nvSpPr>
          <p:cNvPr id="15" name="Arrow: Right 14">
            <a:extLst>
              <a:ext uri="{FF2B5EF4-FFF2-40B4-BE49-F238E27FC236}">
                <a16:creationId xmlns:a16="http://schemas.microsoft.com/office/drawing/2014/main" id="{669B112B-C813-DD6A-6A98-9BBCD2C3C32C}"/>
              </a:ext>
            </a:extLst>
          </p:cNvPr>
          <p:cNvSpPr/>
          <p:nvPr/>
        </p:nvSpPr>
        <p:spPr>
          <a:xfrm>
            <a:off x="2712557" y="2922107"/>
            <a:ext cx="734666" cy="50689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Left 15">
            <a:extLst>
              <a:ext uri="{FF2B5EF4-FFF2-40B4-BE49-F238E27FC236}">
                <a16:creationId xmlns:a16="http://schemas.microsoft.com/office/drawing/2014/main" id="{33AD9B3B-2F51-1FA6-15A7-D5199DDBF628}"/>
              </a:ext>
            </a:extLst>
          </p:cNvPr>
          <p:cNvSpPr/>
          <p:nvPr/>
        </p:nvSpPr>
        <p:spPr>
          <a:xfrm>
            <a:off x="8632137" y="2944053"/>
            <a:ext cx="655983" cy="48494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Down 16">
            <a:extLst>
              <a:ext uri="{FF2B5EF4-FFF2-40B4-BE49-F238E27FC236}">
                <a16:creationId xmlns:a16="http://schemas.microsoft.com/office/drawing/2014/main" id="{29A9D59B-2B3A-C4FC-59BB-C8CEAFD6C865}"/>
              </a:ext>
            </a:extLst>
          </p:cNvPr>
          <p:cNvSpPr/>
          <p:nvPr/>
        </p:nvSpPr>
        <p:spPr>
          <a:xfrm>
            <a:off x="5778150" y="1984930"/>
            <a:ext cx="407505" cy="52967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Up 17">
            <a:extLst>
              <a:ext uri="{FF2B5EF4-FFF2-40B4-BE49-F238E27FC236}">
                <a16:creationId xmlns:a16="http://schemas.microsoft.com/office/drawing/2014/main" id="{BA7283F4-0589-F161-5402-282DB7CC53BF}"/>
              </a:ext>
            </a:extLst>
          </p:cNvPr>
          <p:cNvSpPr/>
          <p:nvPr/>
        </p:nvSpPr>
        <p:spPr>
          <a:xfrm>
            <a:off x="5981902" y="4181888"/>
            <a:ext cx="359469" cy="488681"/>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5402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496957" y="864704"/>
            <a:ext cx="11430000" cy="5645426"/>
          </a:xfrm>
        </p:spPr>
        <p:txBody>
          <a:bodyPr>
            <a:normAutofit/>
          </a:bodyPr>
          <a:lstStyle/>
          <a:p>
            <a:pPr marL="0" indent="0">
              <a:buNone/>
            </a:pPr>
            <a:r>
              <a:rPr lang="en-US" sz="2800" b="1" cap="none" dirty="0">
                <a:latin typeface="Arial" panose="020B0604020202020204" pitchFamily="34" charset="0"/>
                <a:cs typeface="Arial" panose="020B0604020202020204" pitchFamily="34" charset="0"/>
              </a:rPr>
              <a:t>Focusing</a:t>
            </a:r>
            <a:r>
              <a:rPr lang="en-US" sz="2800" cap="none" dirty="0">
                <a:latin typeface="Arial" panose="020B0604020202020204" pitchFamily="34" charset="0"/>
                <a:cs typeface="Arial" panose="020B0604020202020204" pitchFamily="34" charset="0"/>
              </a:rPr>
              <a:t>: attending to selected pieces of information while ignoring other stimuli.</a:t>
            </a:r>
          </a:p>
          <a:p>
            <a:pPr marL="0" indent="0">
              <a:buNone/>
            </a:pPr>
            <a:r>
              <a:rPr lang="en-US" sz="2800" b="1" cap="none" dirty="0">
                <a:latin typeface="Arial" panose="020B0604020202020204" pitchFamily="34" charset="0"/>
                <a:cs typeface="Arial" panose="020B0604020202020204" pitchFamily="34" charset="0"/>
              </a:rPr>
              <a:t>Remembering: </a:t>
            </a:r>
            <a:r>
              <a:rPr lang="en-US" sz="2800" cap="none" dirty="0">
                <a:latin typeface="Arial" panose="020B0604020202020204" pitchFamily="34" charset="0"/>
                <a:cs typeface="Arial" panose="020B0604020202020204" pitchFamily="34" charset="0"/>
              </a:rPr>
              <a:t>storing and then retrieving information from </a:t>
            </a:r>
            <a:r>
              <a:rPr lang="en-US" sz="2800" cap="none" dirty="0" err="1">
                <a:latin typeface="Arial" panose="020B0604020202020204" pitchFamily="34" charset="0"/>
                <a:cs typeface="Arial" panose="020B0604020202020204" pitchFamily="34" charset="0"/>
              </a:rPr>
              <a:t>ltm</a:t>
            </a:r>
            <a:r>
              <a:rPr lang="en-US" sz="2800" cap="none" dirty="0">
                <a:latin typeface="Arial" panose="020B0604020202020204" pitchFamily="34" charset="0"/>
                <a:cs typeface="Arial" panose="020B0604020202020204" pitchFamily="34" charset="0"/>
              </a:rPr>
              <a:t>. </a:t>
            </a:r>
          </a:p>
          <a:p>
            <a:pPr marL="0" indent="0">
              <a:buNone/>
            </a:pPr>
            <a:r>
              <a:rPr lang="en-US" sz="2800" b="1" cap="none" dirty="0">
                <a:latin typeface="Arial" panose="020B0604020202020204" pitchFamily="34" charset="0"/>
                <a:cs typeface="Arial" panose="020B0604020202020204" pitchFamily="34" charset="0"/>
              </a:rPr>
              <a:t>Gathering: </a:t>
            </a:r>
            <a:r>
              <a:rPr lang="en-US" sz="2800" cap="none" dirty="0">
                <a:latin typeface="Arial" panose="020B0604020202020204" pitchFamily="34" charset="0"/>
                <a:cs typeface="Arial" panose="020B0604020202020204" pitchFamily="34" charset="0"/>
              </a:rPr>
              <a:t>bringing information needed for cognitive processing to the conscious mind. </a:t>
            </a:r>
          </a:p>
          <a:p>
            <a:pPr marL="0" indent="0">
              <a:buNone/>
            </a:pPr>
            <a:r>
              <a:rPr lang="en-US" sz="2800" b="1" cap="none" dirty="0" err="1">
                <a:latin typeface="Arial" panose="020B0604020202020204" pitchFamily="34" charset="0"/>
                <a:cs typeface="Arial" panose="020B0604020202020204" pitchFamily="34" charset="0"/>
              </a:rPr>
              <a:t>Organising</a:t>
            </a:r>
            <a:r>
              <a:rPr lang="en-US" sz="2800" b="1" cap="none" dirty="0">
                <a:latin typeface="Arial" panose="020B0604020202020204" pitchFamily="34" charset="0"/>
                <a:cs typeface="Arial" panose="020B0604020202020204" pitchFamily="34" charset="0"/>
              </a:rPr>
              <a:t>: </a:t>
            </a:r>
            <a:r>
              <a:rPr lang="en-US" sz="2800" cap="none" dirty="0">
                <a:latin typeface="Arial" panose="020B0604020202020204" pitchFamily="34" charset="0"/>
                <a:cs typeface="Arial" panose="020B0604020202020204" pitchFamily="34" charset="0"/>
              </a:rPr>
              <a:t>arranging information so it can be used more effectively. </a:t>
            </a:r>
          </a:p>
          <a:p>
            <a:pPr marL="0" indent="0">
              <a:buNone/>
            </a:pPr>
            <a:r>
              <a:rPr lang="en-US" sz="2800" b="1" cap="none" dirty="0" err="1">
                <a:latin typeface="Arial" panose="020B0604020202020204" pitchFamily="34" charset="0"/>
                <a:cs typeface="Arial" panose="020B0604020202020204" pitchFamily="34" charset="0"/>
              </a:rPr>
              <a:t>Analysing</a:t>
            </a:r>
            <a:r>
              <a:rPr lang="en-US" sz="2800" b="1" cap="none" dirty="0">
                <a:latin typeface="Arial" panose="020B0604020202020204" pitchFamily="34" charset="0"/>
                <a:cs typeface="Arial" panose="020B0604020202020204" pitchFamily="34" charset="0"/>
              </a:rPr>
              <a:t>: </a:t>
            </a:r>
            <a:r>
              <a:rPr lang="en-US" sz="2800" cap="none" dirty="0">
                <a:latin typeface="Arial" panose="020B0604020202020204" pitchFamily="34" charset="0"/>
                <a:cs typeface="Arial" panose="020B0604020202020204" pitchFamily="34" charset="0"/>
              </a:rPr>
              <a:t>breaking down information by examining parts and relationships so that its </a:t>
            </a:r>
            <a:r>
              <a:rPr lang="en-US" sz="2800" cap="none" dirty="0" err="1">
                <a:latin typeface="Arial" panose="020B0604020202020204" pitchFamily="34" charset="0"/>
                <a:cs typeface="Arial" panose="020B0604020202020204" pitchFamily="34" charset="0"/>
              </a:rPr>
              <a:t>organisational</a:t>
            </a:r>
            <a:r>
              <a:rPr lang="en-US" sz="2800" cap="none" dirty="0">
                <a:latin typeface="Arial" panose="020B0604020202020204" pitchFamily="34" charset="0"/>
                <a:cs typeface="Arial" panose="020B0604020202020204" pitchFamily="34" charset="0"/>
              </a:rPr>
              <a:t> structure may be understood. </a:t>
            </a:r>
          </a:p>
          <a:p>
            <a:pPr marL="0" indent="0">
              <a:buNone/>
            </a:pPr>
            <a:endParaRPr lang="en-US" dirty="0"/>
          </a:p>
        </p:txBody>
      </p:sp>
    </p:spTree>
    <p:extLst>
      <p:ext uri="{BB962C8B-B14F-4D97-AF65-F5344CB8AC3E}">
        <p14:creationId xmlns:p14="http://schemas.microsoft.com/office/powerpoint/2010/main" val="4082497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04DA-D8DF-7CDF-7089-E07EF927BE73}"/>
              </a:ext>
            </a:extLst>
          </p:cNvPr>
          <p:cNvSpPr>
            <a:spLocks noGrp="1"/>
          </p:cNvSpPr>
          <p:nvPr>
            <p:ph sz="quarter" idx="13"/>
          </p:nvPr>
        </p:nvSpPr>
        <p:spPr>
          <a:xfrm>
            <a:off x="496957" y="785191"/>
            <a:ext cx="11430000" cy="5615609"/>
          </a:xfrm>
        </p:spPr>
        <p:txBody>
          <a:bodyPr>
            <a:normAutofit lnSpcReduction="10000"/>
          </a:bodyPr>
          <a:lstStyle/>
          <a:p>
            <a:pPr marL="0" indent="0">
              <a:buNone/>
            </a:pPr>
            <a:r>
              <a:rPr lang="en-US" sz="2800" b="1" cap="none" dirty="0">
                <a:latin typeface="Arial" panose="020B0604020202020204" pitchFamily="34" charset="0"/>
                <a:cs typeface="Arial" panose="020B0604020202020204" pitchFamily="34" charset="0"/>
              </a:rPr>
              <a:t>Connecting: </a:t>
            </a:r>
            <a:r>
              <a:rPr lang="en-US" sz="2800" cap="none" dirty="0">
                <a:latin typeface="Arial" panose="020B0604020202020204" pitchFamily="34" charset="0"/>
                <a:cs typeface="Arial" panose="020B0604020202020204" pitchFamily="34" charset="0"/>
              </a:rPr>
              <a:t>making connections between related items or pieces of information.</a:t>
            </a:r>
          </a:p>
          <a:p>
            <a:pPr marL="0" indent="0">
              <a:buNone/>
            </a:pPr>
            <a:r>
              <a:rPr lang="en-US" sz="2800" b="1" cap="none" dirty="0">
                <a:latin typeface="Arial" panose="020B0604020202020204" pitchFamily="34" charset="0"/>
                <a:cs typeface="Arial" panose="020B0604020202020204" pitchFamily="34" charset="0"/>
              </a:rPr>
              <a:t>Integrating: </a:t>
            </a:r>
            <a:r>
              <a:rPr lang="en-US" sz="2800" cap="none" dirty="0">
                <a:latin typeface="Arial" panose="020B0604020202020204" pitchFamily="34" charset="0"/>
                <a:cs typeface="Arial" panose="020B0604020202020204" pitchFamily="34" charset="0"/>
              </a:rPr>
              <a:t>connecting and combining information to better understand the relationship between them. </a:t>
            </a:r>
          </a:p>
          <a:p>
            <a:pPr marL="0" indent="0">
              <a:buNone/>
            </a:pPr>
            <a:r>
              <a:rPr lang="en-US" sz="2800" b="1" cap="none" dirty="0">
                <a:latin typeface="Arial" panose="020B0604020202020204" pitchFamily="34" charset="0"/>
                <a:cs typeface="Arial" panose="020B0604020202020204" pitchFamily="34" charset="0"/>
              </a:rPr>
              <a:t>Compiling: </a:t>
            </a:r>
            <a:r>
              <a:rPr lang="en-US" sz="2800" cap="none" dirty="0">
                <a:latin typeface="Arial" panose="020B0604020202020204" pitchFamily="34" charset="0"/>
                <a:cs typeface="Arial" panose="020B0604020202020204" pitchFamily="34" charset="0"/>
              </a:rPr>
              <a:t>putting parts together to form a whole or building a structure or pattern from diverse elements.</a:t>
            </a:r>
          </a:p>
          <a:p>
            <a:pPr marL="0" indent="0">
              <a:buNone/>
            </a:pPr>
            <a:r>
              <a:rPr lang="en-US" sz="2800" b="1" cap="none" dirty="0">
                <a:latin typeface="Arial" panose="020B0604020202020204" pitchFamily="34" charset="0"/>
                <a:cs typeface="Arial" panose="020B0604020202020204" pitchFamily="34" charset="0"/>
              </a:rPr>
              <a:t>Evaluating: </a:t>
            </a:r>
            <a:r>
              <a:rPr lang="en-US" sz="2800" cap="none" dirty="0">
                <a:latin typeface="Arial" panose="020B0604020202020204" pitchFamily="34" charset="0"/>
                <a:cs typeface="Arial" panose="020B0604020202020204" pitchFamily="34" charset="0"/>
              </a:rPr>
              <a:t>assessing the rationality and quality of ideas or materials in order to present and defend opinions.</a:t>
            </a:r>
          </a:p>
          <a:p>
            <a:pPr marL="0" indent="0">
              <a:buNone/>
            </a:pPr>
            <a:r>
              <a:rPr lang="en-US" sz="2800" b="1" cap="none" dirty="0">
                <a:latin typeface="Arial" panose="020B0604020202020204" pitchFamily="34" charset="0"/>
                <a:cs typeface="Arial" panose="020B0604020202020204" pitchFamily="34" charset="0"/>
              </a:rPr>
              <a:t>Generating: </a:t>
            </a:r>
            <a:r>
              <a:rPr lang="en-US" sz="2800" cap="none" dirty="0">
                <a:latin typeface="Arial" panose="020B0604020202020204" pitchFamily="34" charset="0"/>
                <a:cs typeface="Arial" panose="020B0604020202020204" pitchFamily="34" charset="0"/>
              </a:rPr>
              <a:t>producing new information, ideas, products, or ways of viewing things.</a:t>
            </a:r>
          </a:p>
          <a:p>
            <a:pPr marL="0" indent="0">
              <a:buNone/>
            </a:pPr>
            <a:endParaRPr lang="en-US" dirty="0"/>
          </a:p>
        </p:txBody>
      </p:sp>
    </p:spTree>
    <p:extLst>
      <p:ext uri="{BB962C8B-B14F-4D97-AF65-F5344CB8AC3E}">
        <p14:creationId xmlns:p14="http://schemas.microsoft.com/office/powerpoint/2010/main" val="352088969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205</TotalTime>
  <Words>1442</Words>
  <Application>Microsoft Office PowerPoint</Application>
  <PresentationFormat>Widescreen</PresentationFormat>
  <Paragraphs>67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Tw Cen MT</vt:lpstr>
      <vt:lpstr>Wingdings</vt:lpstr>
      <vt:lpstr>Droplet</vt:lpstr>
      <vt:lpstr>Thinking </vt:lpstr>
      <vt:lpstr>OUTLINE</vt:lpstr>
      <vt:lpstr>INTRODUCTION </vt:lpstr>
      <vt:lpstr>Thinking Defined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10</cp:revision>
  <dcterms:created xsi:type="dcterms:W3CDTF">2023-12-03T21:04:29Z</dcterms:created>
  <dcterms:modified xsi:type="dcterms:W3CDTF">2023-12-10T20:53:32Z</dcterms:modified>
</cp:coreProperties>
</file>