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44E76-52AD-3469-D641-3C94F464A41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3AB811A-6DF8-1F1E-1C7A-D4E7E9FECC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252CD2A-0316-722D-BE89-4AEC5A3766F8}"/>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5" name="Footer Placeholder 4">
            <a:extLst>
              <a:ext uri="{FF2B5EF4-FFF2-40B4-BE49-F238E27FC236}">
                <a16:creationId xmlns:a16="http://schemas.microsoft.com/office/drawing/2014/main" id="{5A3CC2E4-410A-4410-AE44-6D80F95B40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EB8287-D568-DB7D-4D61-A8F9E7AC5078}"/>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237361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1B178-96C2-5EA8-BAE7-9B6D3C97EF1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4CC21CD3-0C85-B739-7D2B-A2BC487FF64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8AF2071-8C7D-D7AA-C695-6EA9918E88A9}"/>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5" name="Footer Placeholder 4">
            <a:extLst>
              <a:ext uri="{FF2B5EF4-FFF2-40B4-BE49-F238E27FC236}">
                <a16:creationId xmlns:a16="http://schemas.microsoft.com/office/drawing/2014/main" id="{D87FE0B1-2375-4BB7-E1B1-8C49CDB2EF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D375DA-E4C7-02F7-8C56-EE0225CE241D}"/>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248725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91B3D9-0A47-AC1C-9742-5FD2A8F327CD}"/>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AAC567D-292E-9899-1E35-819C12D70F1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3D30356-2A8D-6585-1E96-717C9CF3A9FB}"/>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5" name="Footer Placeholder 4">
            <a:extLst>
              <a:ext uri="{FF2B5EF4-FFF2-40B4-BE49-F238E27FC236}">
                <a16:creationId xmlns:a16="http://schemas.microsoft.com/office/drawing/2014/main" id="{858C508A-701D-1011-5252-88D91AB054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F7A198-4752-08BF-C254-3B1E13BF486E}"/>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2474632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EBE1D-76B8-0B8E-056C-88A379E9F68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2E3802B-C4CF-8D76-667C-134A8662760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791A440-0515-8644-BF0E-8A756DA80EE2}"/>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5" name="Footer Placeholder 4">
            <a:extLst>
              <a:ext uri="{FF2B5EF4-FFF2-40B4-BE49-F238E27FC236}">
                <a16:creationId xmlns:a16="http://schemas.microsoft.com/office/drawing/2014/main" id="{306B3AFE-22CD-43D2-B7FB-1653DA30F8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2BAD60-B53E-CBFC-B154-3408437FA939}"/>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78372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8EF3E-C7D2-0B09-1EC4-90877CDECB4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7A493E7-C866-8DF8-EDE3-7E7A21F516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29B9B92-08C1-B39B-A55A-B1F4A919AAD0}"/>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5" name="Footer Placeholder 4">
            <a:extLst>
              <a:ext uri="{FF2B5EF4-FFF2-40B4-BE49-F238E27FC236}">
                <a16:creationId xmlns:a16="http://schemas.microsoft.com/office/drawing/2014/main" id="{9971F1B9-9A86-B84A-E14F-4AE478F473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E002F7-9713-43EA-B72E-342682E03DE0}"/>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1768440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833D3-30D2-5B2B-AC8E-01EFFEBE4DE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D2C03A9-38F0-8451-FEC5-89DA9205897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37D81F0-BC4E-DA91-0276-2255E191685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ED5E77D-F82F-1B48-CED8-A0ED62DD85BC}"/>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6" name="Footer Placeholder 5">
            <a:extLst>
              <a:ext uri="{FF2B5EF4-FFF2-40B4-BE49-F238E27FC236}">
                <a16:creationId xmlns:a16="http://schemas.microsoft.com/office/drawing/2014/main" id="{BBDE898A-547B-BC72-7F91-F0FFF44C00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922127-05AB-13AA-48B5-2B720BCD6D8F}"/>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2346036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5D0E4-8714-1010-6392-960465D8DAE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C961474-9BB0-12C5-698C-3DE52F29AD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432CB55-F399-8CA0-3FA7-DFD6EE3AB1A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4AAF0CF-26D7-AFDB-3BE5-601327115A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13673CF-5D3E-E9F4-4356-B4522E0F92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652F63B-E941-9287-28EB-81C1DC0BC3FA}"/>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8" name="Footer Placeholder 7">
            <a:extLst>
              <a:ext uri="{FF2B5EF4-FFF2-40B4-BE49-F238E27FC236}">
                <a16:creationId xmlns:a16="http://schemas.microsoft.com/office/drawing/2014/main" id="{2147EE74-98F2-AAE4-51A6-8BA828EFF40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5F7E77B-0973-55B2-25FE-C5A606287647}"/>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198250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4ADC-426A-7A3A-83E4-1FE79ABBAA6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D7EF144-DA7E-F330-385B-45869357DE95}"/>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4" name="Footer Placeholder 3">
            <a:extLst>
              <a:ext uri="{FF2B5EF4-FFF2-40B4-BE49-F238E27FC236}">
                <a16:creationId xmlns:a16="http://schemas.microsoft.com/office/drawing/2014/main" id="{1E9E104C-856F-C9B3-5A5B-518C7C60AC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45D2D1-7E8E-7B1E-F570-49D09BD71A83}"/>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3598205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2787D9-C901-EACD-E1D7-25848050D3F9}"/>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3" name="Footer Placeholder 2">
            <a:extLst>
              <a:ext uri="{FF2B5EF4-FFF2-40B4-BE49-F238E27FC236}">
                <a16:creationId xmlns:a16="http://schemas.microsoft.com/office/drawing/2014/main" id="{CFF62835-5C54-6ACB-4BCD-A2B7F3D16E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F421207-1725-F2B4-45FC-F062FAD6DC81}"/>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4172877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7DE32-881A-ADB4-8D70-3A43ADF2FD9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ADF7CAB-ACFE-6E7B-E73A-0528BFE6FE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C01FDA1-2B0F-73D8-35E8-80BD2B7DD3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C76D4A1-B8A4-9FF5-9E9C-5480B6EB69B7}"/>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6" name="Footer Placeholder 5">
            <a:extLst>
              <a:ext uri="{FF2B5EF4-FFF2-40B4-BE49-F238E27FC236}">
                <a16:creationId xmlns:a16="http://schemas.microsoft.com/office/drawing/2014/main" id="{2C21543B-7FCE-C4BD-1B60-E727E3E9E6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CD3C91-3216-45A6-CC51-AD693B55A32A}"/>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84062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5507F-CE77-8BD3-9347-89CA185ED34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3D4D975-D54F-7012-E13A-3D5855E08E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DADFD07-8D9B-E214-708D-D7B810716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896289B-D5B1-E0D3-D306-315C5E48BAB2}"/>
              </a:ext>
            </a:extLst>
          </p:cNvPr>
          <p:cNvSpPr>
            <a:spLocks noGrp="1"/>
          </p:cNvSpPr>
          <p:nvPr>
            <p:ph type="dt" sz="half" idx="10"/>
          </p:nvPr>
        </p:nvSpPr>
        <p:spPr/>
        <p:txBody>
          <a:bodyPr/>
          <a:lstStyle/>
          <a:p>
            <a:fld id="{2C5F7E7A-61D6-4340-97FC-C23F95D5F8C7}" type="datetimeFigureOut">
              <a:rPr lang="en-GB" smtClean="0"/>
              <a:t>12/11/2023</a:t>
            </a:fld>
            <a:endParaRPr lang="en-GB"/>
          </a:p>
        </p:txBody>
      </p:sp>
      <p:sp>
        <p:nvSpPr>
          <p:cNvPr id="6" name="Footer Placeholder 5">
            <a:extLst>
              <a:ext uri="{FF2B5EF4-FFF2-40B4-BE49-F238E27FC236}">
                <a16:creationId xmlns:a16="http://schemas.microsoft.com/office/drawing/2014/main" id="{A5F7B4E3-9658-6FC9-AB1F-8F0FF1EBA7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9798AF-516D-3E66-9156-EA5C49EE42E6}"/>
              </a:ext>
            </a:extLst>
          </p:cNvPr>
          <p:cNvSpPr>
            <a:spLocks noGrp="1"/>
          </p:cNvSpPr>
          <p:nvPr>
            <p:ph type="sldNum" sz="quarter" idx="12"/>
          </p:nvPr>
        </p:nvSpPr>
        <p:spPr/>
        <p:txBody>
          <a:bodyPr/>
          <a:lstStyle/>
          <a:p>
            <a:fld id="{5FEC1249-2771-40FD-88DD-C83367FA85CB}" type="slidenum">
              <a:rPr lang="en-GB" smtClean="0"/>
              <a:t>‹#›</a:t>
            </a:fld>
            <a:endParaRPr lang="en-GB"/>
          </a:p>
        </p:txBody>
      </p:sp>
    </p:spTree>
    <p:extLst>
      <p:ext uri="{BB962C8B-B14F-4D97-AF65-F5344CB8AC3E}">
        <p14:creationId xmlns:p14="http://schemas.microsoft.com/office/powerpoint/2010/main" val="78790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287DF7-7E22-DDB7-30C7-F7B79FAF9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C9843D4-0F44-3B55-0BAD-FD84F923A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215C758-3B85-F43F-AFB8-73E0EF83E3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F7E7A-61D6-4340-97FC-C23F95D5F8C7}" type="datetimeFigureOut">
              <a:rPr lang="en-GB" smtClean="0"/>
              <a:t>12/11/2023</a:t>
            </a:fld>
            <a:endParaRPr lang="en-GB"/>
          </a:p>
        </p:txBody>
      </p:sp>
      <p:sp>
        <p:nvSpPr>
          <p:cNvPr id="5" name="Footer Placeholder 4">
            <a:extLst>
              <a:ext uri="{FF2B5EF4-FFF2-40B4-BE49-F238E27FC236}">
                <a16:creationId xmlns:a16="http://schemas.microsoft.com/office/drawing/2014/main" id="{76DF79B1-93FC-1844-D669-BA663FA708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9BC9C3-493D-2537-1D5A-B144A8E65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C1249-2771-40FD-88DD-C83367FA85CB}" type="slidenum">
              <a:rPr lang="en-GB" smtClean="0"/>
              <a:t>‹#›</a:t>
            </a:fld>
            <a:endParaRPr lang="en-GB"/>
          </a:p>
        </p:txBody>
      </p:sp>
    </p:spTree>
    <p:extLst>
      <p:ext uri="{BB962C8B-B14F-4D97-AF65-F5344CB8AC3E}">
        <p14:creationId xmlns:p14="http://schemas.microsoft.com/office/powerpoint/2010/main" val="561632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92D1D-8C19-6A66-F764-827BD821FE29}"/>
              </a:ext>
            </a:extLst>
          </p:cNvPr>
          <p:cNvSpPr>
            <a:spLocks noGrp="1"/>
          </p:cNvSpPr>
          <p:nvPr>
            <p:ph type="ctrTitle"/>
          </p:nvPr>
        </p:nvSpPr>
        <p:spPr>
          <a:xfrm>
            <a:off x="1524000" y="1122363"/>
            <a:ext cx="9144000" cy="1193454"/>
          </a:xfrm>
        </p:spPr>
        <p:txBody>
          <a:bodyPr/>
          <a:lstStyle/>
          <a:p>
            <a:r>
              <a:rPr lang="en-GB" b="1" dirty="0">
                <a:latin typeface="Arial" panose="020B0604020202020204" pitchFamily="34" charset="0"/>
                <a:cs typeface="Arial" panose="020B0604020202020204" pitchFamily="34" charset="0"/>
              </a:rPr>
              <a:t>Cause and Effect </a:t>
            </a:r>
          </a:p>
        </p:txBody>
      </p:sp>
      <p:sp>
        <p:nvSpPr>
          <p:cNvPr id="3" name="Subtitle 2">
            <a:extLst>
              <a:ext uri="{FF2B5EF4-FFF2-40B4-BE49-F238E27FC236}">
                <a16:creationId xmlns:a16="http://schemas.microsoft.com/office/drawing/2014/main" id="{E6B9AA37-1845-55B0-56E6-FB8162AF713A}"/>
              </a:ext>
            </a:extLst>
          </p:cNvPr>
          <p:cNvSpPr>
            <a:spLocks noGrp="1"/>
          </p:cNvSpPr>
          <p:nvPr>
            <p:ph type="subTitle" idx="1"/>
          </p:nvPr>
        </p:nvSpPr>
        <p:spPr/>
        <p:txBody>
          <a:bodyPr>
            <a:normAutofit/>
          </a:bodyPr>
          <a:lstStyle/>
          <a:p>
            <a:pPr algn="r"/>
            <a:r>
              <a:rPr lang="en-GB" sz="2800" dirty="0" err="1">
                <a:latin typeface="Arial" panose="020B0604020202020204" pitchFamily="34" charset="0"/>
                <a:cs typeface="Arial" panose="020B0604020202020204" pitchFamily="34" charset="0"/>
              </a:rPr>
              <a:t>Dr.</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Toumi</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3388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61121" y="347870"/>
            <a:ext cx="11469757" cy="6708913"/>
          </a:xfrm>
        </p:spPr>
        <p:txBody>
          <a:bodyPr>
            <a:noAutofit/>
          </a:bodyPr>
          <a:lstStyle/>
          <a:p>
            <a:pPr marL="0" indent="0">
              <a:buNone/>
            </a:pPr>
            <a:r>
              <a:rPr lang="en-US" sz="3200" dirty="0"/>
              <a:t>With classmates, list causes or effects for each of the following events or occurrences. Then, working individually, select one of the topics and brainstorm for ten minutes, getting down all the details you can.</a:t>
            </a:r>
          </a:p>
          <a:p>
            <a:pPr marL="514350" indent="-514350">
              <a:buFont typeface="+mj-lt"/>
              <a:buAutoNum type="arabicPeriod"/>
            </a:pPr>
            <a:r>
              <a:rPr lang="en-US" sz="3200" dirty="0"/>
              <a:t>Causes of getting a bad grade or failing a college class.</a:t>
            </a:r>
          </a:p>
          <a:p>
            <a:pPr marL="514350" indent="-514350">
              <a:buFont typeface="+mj-lt"/>
              <a:buAutoNum type="arabicPeriod"/>
            </a:pPr>
            <a:r>
              <a:rPr lang="en-US" sz="3200" dirty="0"/>
              <a:t>Causes of stress in your life.</a:t>
            </a:r>
          </a:p>
          <a:p>
            <a:pPr marL="514350" indent="-514350">
              <a:buFont typeface="+mj-lt"/>
              <a:buAutoNum type="arabicPeriod"/>
            </a:pPr>
            <a:r>
              <a:rPr lang="en-US" sz="3200" dirty="0"/>
              <a:t>Causes of a relationship breakup.</a:t>
            </a:r>
          </a:p>
          <a:p>
            <a:pPr marL="514350" indent="-514350">
              <a:buFont typeface="+mj-lt"/>
              <a:buAutoNum type="arabicPeriod"/>
            </a:pPr>
            <a:r>
              <a:rPr lang="en-US" sz="3200" dirty="0"/>
              <a:t>Causes of procrastination (putting things off).</a:t>
            </a:r>
          </a:p>
          <a:p>
            <a:pPr marL="514350" indent="-514350">
              <a:buFont typeface="+mj-lt"/>
              <a:buAutoNum type="arabicPeriod"/>
            </a:pPr>
            <a:r>
              <a:rPr lang="en-US" sz="3200" dirty="0"/>
              <a:t>Effects (outcomes) of frequent absences in your college classes.</a:t>
            </a:r>
          </a:p>
          <a:p>
            <a:pPr marL="514350" indent="-514350">
              <a:buFont typeface="+mj-lt"/>
              <a:buAutoNum type="arabicPeriod"/>
            </a:pPr>
            <a:r>
              <a:rPr lang="en-US" sz="3200" dirty="0"/>
              <a:t>Effects (outcomes) of being a young parent or a single parent.</a:t>
            </a:r>
          </a:p>
          <a:p>
            <a:pPr marL="514350" indent="-514350">
              <a:buFont typeface="+mj-lt"/>
              <a:buAutoNum type="arabicPeriod"/>
            </a:pPr>
            <a:r>
              <a:rPr lang="en-US" sz="3200" dirty="0"/>
              <a:t>Effects (outcomes) of cheating in school.</a:t>
            </a:r>
            <a:endParaRPr lang="en-GB" sz="3200" dirty="0"/>
          </a:p>
        </p:txBody>
      </p:sp>
    </p:spTree>
    <p:extLst>
      <p:ext uri="{BB962C8B-B14F-4D97-AF65-F5344CB8AC3E}">
        <p14:creationId xmlns:p14="http://schemas.microsoft.com/office/powerpoint/2010/main" val="116831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B187F7-43D0-80AB-6189-AE6C4EB6E636}"/>
              </a:ext>
            </a:extLst>
          </p:cNvPr>
          <p:cNvSpPr>
            <a:spLocks noGrp="1"/>
          </p:cNvSpPr>
          <p:nvPr>
            <p:ph idx="1"/>
          </p:nvPr>
        </p:nvSpPr>
        <p:spPr>
          <a:xfrm>
            <a:off x="327991" y="248478"/>
            <a:ext cx="11549270" cy="6341165"/>
          </a:xfrm>
        </p:spPr>
        <p:txBody>
          <a:bodyPr>
            <a:normAutofit/>
          </a:bodyPr>
          <a:lstStyle/>
          <a:p>
            <a:pPr marL="0" indent="0" algn="ctr">
              <a:buNone/>
            </a:pPr>
            <a:r>
              <a:rPr lang="en-US" sz="4800" b="1" dirty="0"/>
              <a:t>Cause and Effect</a:t>
            </a:r>
          </a:p>
          <a:p>
            <a:pPr marL="0" indent="0">
              <a:buNone/>
            </a:pPr>
            <a:r>
              <a:rPr lang="en-US" sz="4000" dirty="0"/>
              <a:t>In cause-and-effect writing, you explain the </a:t>
            </a:r>
            <a:r>
              <a:rPr lang="en-US" sz="4000" u="sng" dirty="0"/>
              <a:t>origin</a:t>
            </a:r>
            <a:r>
              <a:rPr lang="en-US" sz="4000" dirty="0"/>
              <a:t> and the </a:t>
            </a:r>
            <a:r>
              <a:rPr lang="en-US" sz="4000" u="sng" dirty="0"/>
              <a:t>outcome</a:t>
            </a:r>
            <a:r>
              <a:rPr lang="en-US" sz="4000" dirty="0"/>
              <a:t> of a particular event or occurrence. There are three approaches to this writing pattern: pure cause, pure effect, or combined cause and effect. </a:t>
            </a:r>
          </a:p>
          <a:p>
            <a:pPr marL="0" indent="0">
              <a:buNone/>
            </a:pPr>
            <a:r>
              <a:rPr lang="en-US" sz="4000" u="sng" dirty="0"/>
              <a:t>In pure cause, you show only the causes or origins of something</a:t>
            </a:r>
            <a:r>
              <a:rPr lang="en-US" sz="4000" dirty="0"/>
              <a:t>. Look at these examples: </a:t>
            </a:r>
          </a:p>
          <a:p>
            <a:pPr marL="742950" indent="-742950">
              <a:buFont typeface="+mj-lt"/>
              <a:buAutoNum type="arabicPeriod"/>
            </a:pPr>
            <a:r>
              <a:rPr lang="en-US" sz="4000" dirty="0"/>
              <a:t>There are </a:t>
            </a:r>
            <a:r>
              <a:rPr lang="en-US" sz="4000" u="sng" dirty="0"/>
              <a:t>several causes </a:t>
            </a:r>
            <a:r>
              <a:rPr lang="en-US" sz="4000" dirty="0"/>
              <a:t>of lung cancer. </a:t>
            </a:r>
          </a:p>
          <a:p>
            <a:pPr marL="742950" indent="-742950">
              <a:buFont typeface="+mj-lt"/>
              <a:buAutoNum type="arabicPeriod"/>
            </a:pPr>
            <a:r>
              <a:rPr lang="en-US" sz="4000" dirty="0"/>
              <a:t>Three </a:t>
            </a:r>
            <a:r>
              <a:rPr lang="en-US" sz="4000" u="sng" dirty="0"/>
              <a:t>factors prompted </a:t>
            </a:r>
            <a:r>
              <a:rPr lang="en-US" sz="4000" dirty="0"/>
              <a:t>the rapid development of the Internet.</a:t>
            </a:r>
          </a:p>
          <a:p>
            <a:pPr marL="0" indent="0">
              <a:buNone/>
            </a:pPr>
            <a:endParaRPr lang="en-GB" dirty="0"/>
          </a:p>
        </p:txBody>
      </p:sp>
    </p:spTree>
    <p:extLst>
      <p:ext uri="{BB962C8B-B14F-4D97-AF65-F5344CB8AC3E}">
        <p14:creationId xmlns:p14="http://schemas.microsoft.com/office/powerpoint/2010/main" val="651920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B187F7-43D0-80AB-6189-AE6C4EB6E636}"/>
              </a:ext>
            </a:extLst>
          </p:cNvPr>
          <p:cNvSpPr>
            <a:spLocks noGrp="1"/>
          </p:cNvSpPr>
          <p:nvPr>
            <p:ph idx="1"/>
          </p:nvPr>
        </p:nvSpPr>
        <p:spPr>
          <a:xfrm>
            <a:off x="327991" y="397564"/>
            <a:ext cx="11549270" cy="6122505"/>
          </a:xfrm>
        </p:spPr>
        <p:txBody>
          <a:bodyPr>
            <a:normAutofit/>
          </a:bodyPr>
          <a:lstStyle/>
          <a:p>
            <a:pPr marL="0" indent="0">
              <a:buNone/>
            </a:pPr>
            <a:r>
              <a:rPr lang="en-US" sz="3200" u="sng" dirty="0"/>
              <a:t>In pure effect, you show only the results or outcomes of something</a:t>
            </a:r>
            <a:r>
              <a:rPr lang="en-US" sz="3200" dirty="0"/>
              <a:t>. Look at these examples:</a:t>
            </a:r>
          </a:p>
          <a:p>
            <a:pPr marL="514350" indent="-514350">
              <a:buFont typeface="+mj-lt"/>
              <a:buAutoNum type="arabicPeriod"/>
            </a:pPr>
            <a:r>
              <a:rPr lang="en-US" sz="3200" dirty="0"/>
              <a:t>Global warming has many </a:t>
            </a:r>
            <a:r>
              <a:rPr lang="en-US" sz="3200" u="sng" dirty="0"/>
              <a:t>harmful effects </a:t>
            </a:r>
            <a:r>
              <a:rPr lang="en-US" sz="3200" dirty="0"/>
              <a:t>on the planet.</a:t>
            </a:r>
          </a:p>
          <a:p>
            <a:pPr marL="514350" indent="-514350">
              <a:buFont typeface="+mj-lt"/>
              <a:buAutoNum type="arabicPeriod"/>
            </a:pPr>
            <a:r>
              <a:rPr lang="en-US" sz="3200" dirty="0"/>
              <a:t>I have noticed </a:t>
            </a:r>
            <a:r>
              <a:rPr lang="en-US" sz="3200" u="sng" dirty="0"/>
              <a:t>several benefits </a:t>
            </a:r>
            <a:r>
              <a:rPr lang="en-US" sz="3200" dirty="0"/>
              <a:t>from my new workout routine.</a:t>
            </a:r>
          </a:p>
          <a:p>
            <a:pPr marL="0" indent="0">
              <a:buNone/>
            </a:pPr>
            <a:r>
              <a:rPr lang="en-US" sz="3200" u="sng" dirty="0"/>
              <a:t>In combined cause and effect, you show both the origin and the outcome of something</a:t>
            </a:r>
            <a:r>
              <a:rPr lang="en-US" sz="3200" dirty="0"/>
              <a:t>. Consider these examples:</a:t>
            </a:r>
          </a:p>
          <a:p>
            <a:pPr marL="514350" indent="-514350">
              <a:buFont typeface="+mj-lt"/>
              <a:buAutoNum type="arabicPeriod"/>
            </a:pPr>
            <a:r>
              <a:rPr lang="en-US" sz="3200" u="sng" dirty="0"/>
              <a:t>Several factors </a:t>
            </a:r>
            <a:r>
              <a:rPr lang="en-US" sz="3200" dirty="0"/>
              <a:t>are responsible for the AIDS pandemic in Africa; furthermore, </a:t>
            </a:r>
            <a:r>
              <a:rPr lang="en-US" sz="3200" u="sng" dirty="0"/>
              <a:t>the effects of the disease are threatening</a:t>
            </a:r>
            <a:r>
              <a:rPr lang="en-US" sz="3200" dirty="0"/>
              <a:t> the survival of the continent and its inhabitants. </a:t>
            </a:r>
          </a:p>
          <a:p>
            <a:pPr marL="514350" indent="-514350">
              <a:buFont typeface="+mj-lt"/>
              <a:buAutoNum type="arabicPeriod"/>
            </a:pPr>
            <a:r>
              <a:rPr lang="en-US" sz="3200" u="sng" dirty="0"/>
              <a:t>The causes of </a:t>
            </a:r>
            <a:r>
              <a:rPr lang="en-US" sz="3200" dirty="0"/>
              <a:t>illiteracy are both political and economic, and </a:t>
            </a:r>
            <a:r>
              <a:rPr lang="en-US" sz="3200" u="sng" dirty="0"/>
              <a:t>the effects of</a:t>
            </a:r>
            <a:r>
              <a:rPr lang="en-US" sz="3200" dirty="0"/>
              <a:t> illiteracy on the illiterate can be devastating.</a:t>
            </a:r>
            <a:endParaRPr lang="en-GB" sz="3200" dirty="0"/>
          </a:p>
        </p:txBody>
      </p:sp>
    </p:spTree>
    <p:extLst>
      <p:ext uri="{BB962C8B-B14F-4D97-AF65-F5344CB8AC3E}">
        <p14:creationId xmlns:p14="http://schemas.microsoft.com/office/powerpoint/2010/main" val="69152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37929" y="387626"/>
            <a:ext cx="11469757" cy="6152322"/>
          </a:xfrm>
        </p:spPr>
        <p:txBody>
          <a:bodyPr>
            <a:normAutofit lnSpcReduction="10000"/>
          </a:bodyPr>
          <a:lstStyle/>
          <a:p>
            <a:pPr marL="0" indent="0">
              <a:buNone/>
            </a:pPr>
            <a:r>
              <a:rPr lang="en-US" b="1" u="sng" dirty="0"/>
              <a:t>A Student Writer Uses Pure Cause: </a:t>
            </a:r>
            <a:r>
              <a:rPr lang="en-US" u="sng" dirty="0"/>
              <a:t>In the following paragraph, a student writer explains what caused him to be a poor student during his freshman year of college</a:t>
            </a:r>
            <a:r>
              <a:rPr lang="en-US" dirty="0"/>
              <a:t>.</a:t>
            </a:r>
          </a:p>
          <a:p>
            <a:pPr marL="0" indent="0">
              <a:buNone/>
            </a:pPr>
            <a:r>
              <a:rPr lang="en-US" sz="3000" dirty="0"/>
              <a:t>As I look back on my freshman year of college, I now see clearly the causes for my lack of success. For one thing, I didn’t pay attention to my physical health. For the first time in my life, I had total control over my eating habits, and I chose to eat only what I wanted to. I lived on Domino’s pizza, Oreos, and Fritos. For months, nothing green could be found on my plate. I also stayed up late watching movies and soon became sleep-deprived, which also meant that I slept during class. My poor health affected my class attendance and my concentration. Furthermore, I ignored my instructors’ studying advice. I never read assignments before class, so often I couldn’t follow the lecture and didn’t have questions about the reading that I didn’t do. Because I was ill-prepared for class, I would sit in the very back of the room, away from the blackboard. Therefore, the few notes I would take</a:t>
            </a:r>
            <a:endParaRPr lang="en-GB" sz="3000" dirty="0"/>
          </a:p>
        </p:txBody>
      </p:sp>
    </p:spTree>
    <p:extLst>
      <p:ext uri="{BB962C8B-B14F-4D97-AF65-F5344CB8AC3E}">
        <p14:creationId xmlns:p14="http://schemas.microsoft.com/office/powerpoint/2010/main" val="252619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37929" y="387626"/>
            <a:ext cx="11469757" cy="6152322"/>
          </a:xfrm>
        </p:spPr>
        <p:txBody>
          <a:bodyPr>
            <a:noAutofit/>
          </a:bodyPr>
          <a:lstStyle/>
          <a:p>
            <a:pPr marL="0" indent="0">
              <a:buNone/>
            </a:pPr>
            <a:r>
              <a:rPr lang="en-US" sz="3400" dirty="0"/>
              <a:t>were always incomplete. I would cram the night before exams and become overwhelmed by so much material that was new to me (but shouldn’t have been). Even if I managed to pick up some information, I would feel panicked or tired during the exam and forget what little I did learn. Finally, I lacked discipline in the new social environment of college. Meeting new people or bonding with new friends always seemed more important than studying for an exam. I found a club I liked and went there almost every night. Also, I went to a lot of parties. As a result of my active social life, my grades plummeted. Poor decisions about my health, lousy study habits, and always choosing socializing over school led to a freshman-year GPA that I’m still Working to make up for.</a:t>
            </a:r>
            <a:endParaRPr lang="en-GB" sz="3400" dirty="0"/>
          </a:p>
        </p:txBody>
      </p:sp>
    </p:spTree>
    <p:extLst>
      <p:ext uri="{BB962C8B-B14F-4D97-AF65-F5344CB8AC3E}">
        <p14:creationId xmlns:p14="http://schemas.microsoft.com/office/powerpoint/2010/main" val="384330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61121" y="347870"/>
            <a:ext cx="11469757" cy="6708913"/>
          </a:xfrm>
        </p:spPr>
        <p:txBody>
          <a:bodyPr>
            <a:noAutofit/>
          </a:bodyPr>
          <a:lstStyle/>
          <a:p>
            <a:pPr marL="0" indent="0">
              <a:buNone/>
            </a:pPr>
            <a:r>
              <a:rPr lang="en-US" b="1" dirty="0"/>
              <a:t>A Student Writer Uses Pure Effect</a:t>
            </a:r>
          </a:p>
          <a:p>
            <a:pPr marL="0" indent="0">
              <a:buNone/>
            </a:pPr>
            <a:r>
              <a:rPr lang="en-US" dirty="0"/>
              <a:t>In the following paragraph, </a:t>
            </a:r>
            <a:r>
              <a:rPr lang="en-US" u="sng" dirty="0"/>
              <a:t>a student writer explains the effects (results or outcomes) </a:t>
            </a:r>
            <a:r>
              <a:rPr lang="en-US" dirty="0"/>
              <a:t>of the AIDS pandemic in the region of Africa south of the Sahara.</a:t>
            </a:r>
          </a:p>
          <a:p>
            <a:pPr marL="0" indent="0">
              <a:buNone/>
            </a:pPr>
            <a:r>
              <a:rPr lang="en-US" sz="3200" dirty="0"/>
              <a:t>AIDS continues to have a devastating effect on sub-Saharan Africa. To begin with, AIDS is the most common cause of death there. In 2007, nearly 23 million people in the region were living with HIV, and 1.6 million of them died. Furthermore, AIDS has orphaned 11.4 million children in sub-Saharan Africa, and this number is expected to grow. Many orphaned children are forced to seek help in the streets, begging for money and food</a:t>
            </a:r>
            <a:r>
              <a:rPr lang="en-US" dirty="0"/>
              <a:t>. </a:t>
            </a:r>
            <a:endParaRPr lang="en-GB" dirty="0"/>
          </a:p>
        </p:txBody>
      </p:sp>
    </p:spTree>
    <p:extLst>
      <p:ext uri="{BB962C8B-B14F-4D97-AF65-F5344CB8AC3E}">
        <p14:creationId xmlns:p14="http://schemas.microsoft.com/office/powerpoint/2010/main" val="3565182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61121" y="347870"/>
            <a:ext cx="11469757" cy="6708913"/>
          </a:xfrm>
        </p:spPr>
        <p:txBody>
          <a:bodyPr>
            <a:noAutofit/>
          </a:bodyPr>
          <a:lstStyle/>
          <a:p>
            <a:pPr marL="0" indent="0">
              <a:buNone/>
            </a:pPr>
            <a:r>
              <a:rPr lang="en-US" sz="3200" dirty="0"/>
              <a:t>Finally, AIDS causes hunger. In Malawi, Zambia, and Zimbabwe, grandparents can end up caring for ten or more children because the children’s parents have died of AIDS-related illness. These grandparents often can’t provide enough food for everyone. Another reason that AIDS affects food availability is that it takes the greatest toll on the most productive members of the community, those who work to provide food or earn money. “AIDS kills those on whom society relies to grow the crops, work in the mines and factories, run the schools and hospitals and govern countries,” said former South African president Nelson Mandela. Even when AIDS does not kill, it weakens providers in families, with serious consequences. Years after AIDS started making national headlines in the U.S., it remains a powerfully destructive force in sub-Saharan Africa.</a:t>
            </a:r>
            <a:endParaRPr lang="en-GB" sz="3200" dirty="0"/>
          </a:p>
        </p:txBody>
      </p:sp>
    </p:spTree>
    <p:extLst>
      <p:ext uri="{BB962C8B-B14F-4D97-AF65-F5344CB8AC3E}">
        <p14:creationId xmlns:p14="http://schemas.microsoft.com/office/powerpoint/2010/main" val="1343637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61121" y="347870"/>
            <a:ext cx="11469757" cy="6708913"/>
          </a:xfrm>
        </p:spPr>
        <p:txBody>
          <a:bodyPr>
            <a:noAutofit/>
          </a:bodyPr>
          <a:lstStyle/>
          <a:p>
            <a:pPr marL="0" indent="0">
              <a:buNone/>
            </a:pPr>
            <a:r>
              <a:rPr lang="en-US" sz="3200" b="1" dirty="0"/>
              <a:t>ASSIGNMENT</a:t>
            </a:r>
          </a:p>
          <a:p>
            <a:pPr marL="0" indent="0">
              <a:buNone/>
            </a:pPr>
            <a:r>
              <a:rPr lang="en-US" sz="3200" dirty="0"/>
              <a:t>Choose one of the following two topic sentences and brief outlines. Each is made up of three supporting points (causes or effects). Your task is to turn the topic sentence and outline into a cause-and-effect paragraph.</a:t>
            </a:r>
          </a:p>
          <a:p>
            <a:pPr marL="0" indent="0">
              <a:buNone/>
            </a:pPr>
            <a:r>
              <a:rPr lang="en-US" sz="3200" dirty="0"/>
              <a:t>Option 1</a:t>
            </a:r>
          </a:p>
          <a:p>
            <a:pPr marL="0" indent="0">
              <a:buNone/>
            </a:pPr>
            <a:r>
              <a:rPr lang="en-US" sz="3200" b="1" u="sng" dirty="0"/>
              <a:t>Topic sentence </a:t>
            </a:r>
            <a:r>
              <a:rPr lang="en-US" sz="3200" u="sng" dirty="0"/>
              <a:t>: There are several reasons why parenthood makes people more responsible.</a:t>
            </a:r>
          </a:p>
          <a:p>
            <a:pPr marL="0" indent="0">
              <a:buNone/>
            </a:pPr>
            <a:r>
              <a:rPr lang="en-US" sz="3200" dirty="0"/>
              <a:t>(1) Ensure that children’s needs are met ( cause )</a:t>
            </a:r>
          </a:p>
          <a:p>
            <a:pPr marL="0" indent="0">
              <a:buNone/>
            </a:pPr>
            <a:r>
              <a:rPr lang="en-US" sz="3200" dirty="0"/>
              <a:t>(2) Cannot think only of themselves ( cause )</a:t>
            </a:r>
          </a:p>
          <a:p>
            <a:pPr marL="0" indent="0">
              <a:buNone/>
            </a:pPr>
            <a:r>
              <a:rPr lang="en-US" sz="3200" dirty="0"/>
              <a:t>(3) Provide children with a better life ( cause )</a:t>
            </a:r>
          </a:p>
        </p:txBody>
      </p:sp>
    </p:spTree>
    <p:extLst>
      <p:ext uri="{BB962C8B-B14F-4D97-AF65-F5344CB8AC3E}">
        <p14:creationId xmlns:p14="http://schemas.microsoft.com/office/powerpoint/2010/main" val="345738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FB77-37D8-529B-670F-3725CA44C50E}"/>
              </a:ext>
            </a:extLst>
          </p:cNvPr>
          <p:cNvSpPr>
            <a:spLocks noGrp="1"/>
          </p:cNvSpPr>
          <p:nvPr>
            <p:ph idx="1"/>
          </p:nvPr>
        </p:nvSpPr>
        <p:spPr>
          <a:xfrm>
            <a:off x="361121" y="347870"/>
            <a:ext cx="11469757" cy="6708913"/>
          </a:xfrm>
        </p:spPr>
        <p:txBody>
          <a:bodyPr>
            <a:noAutofit/>
          </a:bodyPr>
          <a:lstStyle/>
          <a:p>
            <a:pPr marL="0" indent="0">
              <a:buNone/>
            </a:pPr>
            <a:r>
              <a:rPr lang="en-US" sz="3200" dirty="0"/>
              <a:t>Option 2</a:t>
            </a:r>
          </a:p>
          <a:p>
            <a:pPr marL="0" indent="0">
              <a:buNone/>
            </a:pPr>
            <a:r>
              <a:rPr lang="en-US" sz="3200" b="1" u="sng" dirty="0"/>
              <a:t>Topic sentence </a:t>
            </a:r>
            <a:r>
              <a:rPr lang="en-US" sz="3200" u="sng" dirty="0"/>
              <a:t>: Lack of sleep makes daily life more difficult.</a:t>
            </a:r>
          </a:p>
          <a:p>
            <a:pPr marL="0" indent="0">
              <a:buNone/>
            </a:pPr>
            <a:r>
              <a:rPr lang="en-US" sz="3200" dirty="0"/>
              <a:t>(1) Difficulty focusing on homework ( effect )</a:t>
            </a:r>
          </a:p>
          <a:p>
            <a:pPr marL="0" indent="0">
              <a:buNone/>
            </a:pPr>
            <a:r>
              <a:rPr lang="en-US" sz="3200" dirty="0"/>
              <a:t>(2) Irritable all the time ( effect )</a:t>
            </a:r>
          </a:p>
          <a:p>
            <a:pPr marL="0" indent="0">
              <a:buNone/>
            </a:pPr>
            <a:r>
              <a:rPr lang="en-US" sz="3200" dirty="0"/>
              <a:t>(3) More prone to colds and the flu ( effect )</a:t>
            </a:r>
            <a:endParaRPr lang="en-GB" sz="3200" dirty="0"/>
          </a:p>
        </p:txBody>
      </p:sp>
    </p:spTree>
    <p:extLst>
      <p:ext uri="{BB962C8B-B14F-4D97-AF65-F5344CB8AC3E}">
        <p14:creationId xmlns:p14="http://schemas.microsoft.com/office/powerpoint/2010/main" val="350151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1089</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Cause and Effect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4</cp:revision>
  <dcterms:created xsi:type="dcterms:W3CDTF">2023-11-11T13:03:41Z</dcterms:created>
  <dcterms:modified xsi:type="dcterms:W3CDTF">2023-11-12T09:20:35Z</dcterms:modified>
</cp:coreProperties>
</file>