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78"/>
  </p:notesMasterIdLst>
  <p:sldIdLst>
    <p:sldId id="256" r:id="rId2"/>
    <p:sldId id="353" r:id="rId3"/>
    <p:sldId id="491" r:id="rId4"/>
    <p:sldId id="421" r:id="rId5"/>
    <p:sldId id="485" r:id="rId6"/>
    <p:sldId id="422" r:id="rId7"/>
    <p:sldId id="423" r:id="rId8"/>
    <p:sldId id="424" r:id="rId9"/>
    <p:sldId id="425" r:id="rId10"/>
    <p:sldId id="426" r:id="rId11"/>
    <p:sldId id="427" r:id="rId12"/>
    <p:sldId id="486" r:id="rId13"/>
    <p:sldId id="489" r:id="rId14"/>
    <p:sldId id="487" r:id="rId15"/>
    <p:sldId id="428" r:id="rId16"/>
    <p:sldId id="429" r:id="rId17"/>
    <p:sldId id="430" r:id="rId18"/>
    <p:sldId id="431" r:id="rId19"/>
    <p:sldId id="432" r:id="rId20"/>
    <p:sldId id="433" r:id="rId21"/>
    <p:sldId id="434" r:id="rId22"/>
    <p:sldId id="417" r:id="rId23"/>
    <p:sldId id="488" r:id="rId24"/>
    <p:sldId id="490" r:id="rId25"/>
    <p:sldId id="494" r:id="rId26"/>
    <p:sldId id="496" r:id="rId27"/>
    <p:sldId id="495" r:id="rId28"/>
    <p:sldId id="497" r:id="rId29"/>
    <p:sldId id="481" r:id="rId30"/>
    <p:sldId id="482" r:id="rId31"/>
    <p:sldId id="483" r:id="rId32"/>
    <p:sldId id="492" r:id="rId33"/>
    <p:sldId id="493" r:id="rId34"/>
    <p:sldId id="437" r:id="rId35"/>
    <p:sldId id="438" r:id="rId36"/>
    <p:sldId id="435" r:id="rId37"/>
    <p:sldId id="436" r:id="rId38"/>
    <p:sldId id="439" r:id="rId39"/>
    <p:sldId id="440" r:id="rId40"/>
    <p:sldId id="441" r:id="rId41"/>
    <p:sldId id="442" r:id="rId42"/>
    <p:sldId id="443" r:id="rId43"/>
    <p:sldId id="444" r:id="rId44"/>
    <p:sldId id="445" r:id="rId45"/>
    <p:sldId id="446" r:id="rId46"/>
    <p:sldId id="447" r:id="rId47"/>
    <p:sldId id="448" r:id="rId48"/>
    <p:sldId id="449" r:id="rId49"/>
    <p:sldId id="450" r:id="rId50"/>
    <p:sldId id="451" r:id="rId51"/>
    <p:sldId id="473" r:id="rId52"/>
    <p:sldId id="474" r:id="rId53"/>
    <p:sldId id="471" r:id="rId54"/>
    <p:sldId id="475" r:id="rId55"/>
    <p:sldId id="478" r:id="rId56"/>
    <p:sldId id="479" r:id="rId57"/>
    <p:sldId id="480" r:id="rId58"/>
    <p:sldId id="452" r:id="rId59"/>
    <p:sldId id="454" r:id="rId60"/>
    <p:sldId id="453" r:id="rId61"/>
    <p:sldId id="455" r:id="rId62"/>
    <p:sldId id="456" r:id="rId63"/>
    <p:sldId id="457" r:id="rId64"/>
    <p:sldId id="499" r:id="rId65"/>
    <p:sldId id="459" r:id="rId66"/>
    <p:sldId id="460" r:id="rId67"/>
    <p:sldId id="461" r:id="rId68"/>
    <p:sldId id="463" r:id="rId69"/>
    <p:sldId id="458" r:id="rId70"/>
    <p:sldId id="500" r:id="rId71"/>
    <p:sldId id="501" r:id="rId72"/>
    <p:sldId id="503" r:id="rId73"/>
    <p:sldId id="504" r:id="rId74"/>
    <p:sldId id="505" r:id="rId75"/>
    <p:sldId id="506" r:id="rId76"/>
    <p:sldId id="507" r:id="rId77"/>
  </p:sldIdLst>
  <p:sldSz cx="9144000" cy="6858000" type="screen4x3"/>
  <p:notesSz cx="7102475" cy="10233025"/>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0000"/>
    <a:srgbClr val="EAEAEA"/>
    <a:srgbClr val="FFFF99"/>
    <a:srgbClr val="00CC99"/>
    <a:srgbClr val="00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574" autoAdjust="0"/>
    <p:restoredTop sz="95630" autoAdjust="0"/>
  </p:normalViewPr>
  <p:slideViewPr>
    <p:cSldViewPr>
      <p:cViewPr varScale="1">
        <p:scale>
          <a:sx n="66" d="100"/>
          <a:sy n="66" d="100"/>
        </p:scale>
        <p:origin x="-17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77739" cy="511651"/>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defRPr sz="1300"/>
            </a:lvl1pPr>
          </a:lstStyle>
          <a:p>
            <a:pPr>
              <a:defRPr/>
            </a:pPr>
            <a:endParaRPr lang="fr-FR"/>
          </a:p>
        </p:txBody>
      </p:sp>
      <p:sp>
        <p:nvSpPr>
          <p:cNvPr id="151555" name="Rectangle 3"/>
          <p:cNvSpPr>
            <a:spLocks noGrp="1" noChangeArrowheads="1"/>
          </p:cNvSpPr>
          <p:nvPr>
            <p:ph type="dt" idx="1"/>
          </p:nvPr>
        </p:nvSpPr>
        <p:spPr bwMode="auto">
          <a:xfrm>
            <a:off x="4024736" y="0"/>
            <a:ext cx="3077739" cy="511651"/>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algn="r">
              <a:defRPr sz="1300"/>
            </a:lvl1pPr>
          </a:lstStyle>
          <a:p>
            <a:pPr>
              <a:defRPr/>
            </a:pPr>
            <a:endParaRPr lang="fr-FR"/>
          </a:p>
        </p:txBody>
      </p:sp>
      <p:sp>
        <p:nvSpPr>
          <p:cNvPr id="64516" name="Rectangle 4"/>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p:spPr>
      </p:sp>
      <p:sp>
        <p:nvSpPr>
          <p:cNvPr id="151557" name="Rectangle 5"/>
          <p:cNvSpPr>
            <a:spLocks noGrp="1" noChangeArrowheads="1"/>
          </p:cNvSpPr>
          <p:nvPr>
            <p:ph type="body" sz="quarter" idx="3"/>
          </p:nvPr>
        </p:nvSpPr>
        <p:spPr bwMode="auto">
          <a:xfrm>
            <a:off x="946997" y="4860687"/>
            <a:ext cx="5208482" cy="4604861"/>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51558" name="Rectangle 6"/>
          <p:cNvSpPr>
            <a:spLocks noGrp="1" noChangeArrowheads="1"/>
          </p:cNvSpPr>
          <p:nvPr>
            <p:ph type="ftr" sz="quarter" idx="4"/>
          </p:nvPr>
        </p:nvSpPr>
        <p:spPr bwMode="auto">
          <a:xfrm>
            <a:off x="0" y="9721374"/>
            <a:ext cx="3077739" cy="511651"/>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defRPr sz="1300"/>
            </a:lvl1pPr>
          </a:lstStyle>
          <a:p>
            <a:pPr>
              <a:defRPr/>
            </a:pPr>
            <a:endParaRPr lang="fr-FR"/>
          </a:p>
        </p:txBody>
      </p:sp>
      <p:sp>
        <p:nvSpPr>
          <p:cNvPr id="151559" name="Rectangle 7"/>
          <p:cNvSpPr>
            <a:spLocks noGrp="1" noChangeArrowheads="1"/>
          </p:cNvSpPr>
          <p:nvPr>
            <p:ph type="sldNum" sz="quarter" idx="5"/>
          </p:nvPr>
        </p:nvSpPr>
        <p:spPr bwMode="auto">
          <a:xfrm>
            <a:off x="4024736" y="9721374"/>
            <a:ext cx="3077739" cy="511651"/>
          </a:xfrm>
          <a:prstGeom prst="rect">
            <a:avLst/>
          </a:prstGeom>
          <a:noFill/>
          <a:ln w="9525">
            <a:noFill/>
            <a:miter lim="800000"/>
            <a:headEnd/>
            <a:tailEnd/>
          </a:ln>
          <a:effectLst/>
        </p:spPr>
        <p:txBody>
          <a:bodyPr vert="horz" wrap="square" lIns="99057" tIns="49528" rIns="99057" bIns="49528" numCol="1" anchor="b" anchorCtr="0" compatLnSpc="1">
            <a:prstTxWarp prst="textNoShape">
              <a:avLst/>
            </a:prstTxWarp>
          </a:bodyPr>
          <a:lstStyle>
            <a:lvl1pPr algn="r">
              <a:defRPr sz="1300"/>
            </a:lvl1pPr>
          </a:lstStyle>
          <a:p>
            <a:pPr>
              <a:defRPr/>
            </a:pPr>
            <a:fld id="{A9A8152A-ACB0-4315-9445-3C39EAEBA818}" type="slidenum">
              <a:rPr lang="fr-FR"/>
              <a:pPr>
                <a:defRPr/>
              </a:pPr>
              <a:t>‹N°›</a:t>
            </a:fld>
            <a:endParaRPr lang="fr-FR"/>
          </a:p>
        </p:txBody>
      </p:sp>
    </p:spTree>
    <p:extLst>
      <p:ext uri="{BB962C8B-B14F-4D97-AF65-F5344CB8AC3E}">
        <p14:creationId xmlns:p14="http://schemas.microsoft.com/office/powerpoint/2010/main" xmlns="" val="2082893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fr-FR"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fr-FR"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fr-FR"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fr-FR"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endParaRPr>
              </a:p>
            </p:txBody>
          </p:sp>
        </p:grpSp>
      </p:grpSp>
      <p:sp>
        <p:nvSpPr>
          <p:cNvPr id="7272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fr-FR"/>
              <a:t>Cliquez pour modifier le style du titre</a:t>
            </a:r>
          </a:p>
        </p:txBody>
      </p:sp>
      <p:sp>
        <p:nvSpPr>
          <p:cNvPr id="7272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fr-FR"/>
              <a:t>Cliquez pour modifier le style des sous-titres du masque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fr-FR"/>
          </a:p>
        </p:txBody>
      </p:sp>
      <p:sp>
        <p:nvSpPr>
          <p:cNvPr id="19" name="Rectangle 17"/>
          <p:cNvSpPr>
            <a:spLocks noGrp="1" noChangeArrowheads="1"/>
          </p:cNvSpPr>
          <p:nvPr>
            <p:ph type="ftr" sz="quarter" idx="11"/>
          </p:nvPr>
        </p:nvSpPr>
        <p:spPr/>
        <p:txBody>
          <a:bodyPr/>
          <a:lstStyle>
            <a:lvl1pPr>
              <a:defRPr/>
            </a:lvl1pPr>
          </a:lstStyle>
          <a:p>
            <a:pPr>
              <a:defRPr/>
            </a:pPr>
            <a:endParaRPr lang="fr-FR"/>
          </a:p>
        </p:txBody>
      </p:sp>
      <p:sp>
        <p:nvSpPr>
          <p:cNvPr id="20" name="Rectangle 18"/>
          <p:cNvSpPr>
            <a:spLocks noGrp="1" noChangeArrowheads="1"/>
          </p:cNvSpPr>
          <p:nvPr>
            <p:ph type="sldNum" sz="quarter" idx="12"/>
          </p:nvPr>
        </p:nvSpPr>
        <p:spPr/>
        <p:txBody>
          <a:bodyPr/>
          <a:lstStyle>
            <a:lvl1pPr>
              <a:defRPr/>
            </a:lvl1pPr>
          </a:lstStyle>
          <a:p>
            <a:pPr>
              <a:defRPr/>
            </a:pPr>
            <a:fld id="{D2F899DF-C389-4CB3-A2C8-A0F8B5108C41}"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32094BC1-D759-4520-8CCE-9AA5C27E1A73}"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A11B4B67-40B6-4573-833C-B17F5F592DBF}"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2F3AA059-4D72-4047-8946-1BCF87FA5A96}"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3488DCD1-6E20-4F7F-B190-EE3DFBA2A210}"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F3581A1D-10E4-48E7-8413-2E9D5AE3A741}"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ftr" sz="quarter"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32A5E071-C6DE-4078-8BF1-9EEFD5AA3F54}" type="slidenum">
              <a:rPr lang="fr-FR"/>
              <a:pPr>
                <a:defRPr/>
              </a:pPr>
              <a:t>‹N°›</a:t>
            </a:fld>
            <a:endParaRPr lang="fr-FR"/>
          </a:p>
        </p:txBody>
      </p:sp>
      <p:sp>
        <p:nvSpPr>
          <p:cNvPr id="9"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2C1ABB7A-41DD-4690-AFF5-DCDCD5BDACF8}" type="slidenum">
              <a:rPr lang="fr-FR"/>
              <a:pPr>
                <a:defRPr/>
              </a:pPr>
              <a:t>‹N°›</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DC32A254-CF0F-493E-9E47-07A9BC618B70}" type="slidenum">
              <a:rPr lang="fr-FR"/>
              <a:pPr>
                <a:defRPr/>
              </a:pPr>
              <a:t>‹N°›</a:t>
            </a:fld>
            <a:endParaRPr lang="fr-FR"/>
          </a:p>
        </p:txBody>
      </p:sp>
      <p:sp>
        <p:nvSpPr>
          <p:cNvPr id="4"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FE4C6DE6-AA88-4BCC-AE54-A156AC1FF65D}"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C6BF1E0C-9B2D-448D-8771-2AD6D1A1364A}"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fr-FR"/>
          </a:p>
        </p:txBody>
      </p:sp>
      <p:sp>
        <p:nvSpPr>
          <p:cNvPr id="7168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EF80000A-5C76-4FB2-8FAF-C8FB386F0481}" type="slidenum">
              <a:rPr lang="fr-FR"/>
              <a:pPr>
                <a:defRPr/>
              </a:pPr>
              <a:t>‹N°›</a:t>
            </a:fld>
            <a:endParaRPr lang="fr-FR"/>
          </a:p>
        </p:txBody>
      </p:sp>
      <p:grpSp>
        <p:nvGrpSpPr>
          <p:cNvPr id="1028" name="Group 4"/>
          <p:cNvGrpSpPr>
            <a:grpSpLocks/>
          </p:cNvGrpSpPr>
          <p:nvPr/>
        </p:nvGrpSpPr>
        <p:grpSpPr bwMode="auto">
          <a:xfrm>
            <a:off x="0" y="0"/>
            <a:ext cx="9144000" cy="546100"/>
            <a:chOff x="0" y="0"/>
            <a:chExt cx="5760" cy="344"/>
          </a:xfrm>
        </p:grpSpPr>
        <p:sp>
          <p:nvSpPr>
            <p:cNvPr id="7168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fr-FR" sz="2400">
                <a:latin typeface="Times New Roman" pitchFamily="18" charset="0"/>
              </a:endParaRPr>
            </a:p>
          </p:txBody>
        </p:sp>
        <p:sp>
          <p:nvSpPr>
            <p:cNvPr id="7168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fr-FR" sz="2400">
                <a:latin typeface="Times New Roman" pitchFamily="18" charset="0"/>
              </a:endParaRPr>
            </a:p>
          </p:txBody>
        </p:sp>
        <p:sp>
          <p:nvSpPr>
            <p:cNvPr id="7168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fr-FR">
                <a:solidFill>
                  <a:schemeClr val="hlink"/>
                </a:solidFill>
              </a:endParaRPr>
            </a:p>
          </p:txBody>
        </p:sp>
        <p:sp>
          <p:nvSpPr>
            <p:cNvPr id="7168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fr-FR">
                <a:solidFill>
                  <a:schemeClr val="hlink"/>
                </a:solidFill>
              </a:endParaRPr>
            </a:p>
          </p:txBody>
        </p:sp>
        <p:sp>
          <p:nvSpPr>
            <p:cNvPr id="7168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fr-FR">
                <a:solidFill>
                  <a:schemeClr val="accent2"/>
                </a:solidFill>
              </a:endParaRPr>
            </a:p>
          </p:txBody>
        </p:sp>
        <p:sp>
          <p:nvSpPr>
            <p:cNvPr id="7169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fr-FR">
                <a:solidFill>
                  <a:schemeClr val="hlink"/>
                </a:solidFill>
              </a:endParaRPr>
            </a:p>
          </p:txBody>
        </p:sp>
        <p:sp>
          <p:nvSpPr>
            <p:cNvPr id="7169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fr-FR" sz="2400">
                <a:latin typeface="Times New Roman" pitchFamily="18" charset="0"/>
              </a:endParaRPr>
            </a:p>
          </p:txBody>
        </p:sp>
        <p:sp>
          <p:nvSpPr>
            <p:cNvPr id="7169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fr-FR">
                <a:solidFill>
                  <a:schemeClr val="accent2"/>
                </a:solidFill>
              </a:endParaRPr>
            </a:p>
          </p:txBody>
        </p:sp>
        <p:sp>
          <p:nvSpPr>
            <p:cNvPr id="7169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fr-FR">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169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3783"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eveloper.android.com/sdk/installing/adding-packages.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eveloper.android.com/sdk/index.html#win-bundl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28860" y="1714488"/>
            <a:ext cx="6715140" cy="2209800"/>
          </a:xfrm>
        </p:spPr>
        <p:txBody>
          <a:bodyPr/>
          <a:lstStyle/>
          <a:p>
            <a:pPr algn="ctr" eaLnBrk="1" hangingPunct="1"/>
            <a:r>
              <a:rPr lang="fr-FR"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Environnement de développement pour             « la plate-forme </a:t>
            </a:r>
            <a:r>
              <a:rPr lang="fr-FR" sz="4000" b="1" spc="50" dirty="0" smtClean="0">
                <a:ln w="13500">
                  <a:solidFill>
                    <a:schemeClr val="accent1">
                      <a:shade val="2500"/>
                      <a:alpha val="6500"/>
                    </a:schemeClr>
                  </a:solidFill>
                  <a:prstDash val="solid"/>
                </a:ln>
                <a:solidFill>
                  <a:srgbClr val="FFFF00"/>
                </a:solidFill>
                <a:effectLst>
                  <a:innerShdw blurRad="50900" dist="38500" dir="13500000">
                    <a:srgbClr val="000000">
                      <a:alpha val="60000"/>
                    </a:srgbClr>
                  </a:innerShdw>
                </a:effectLst>
              </a:rPr>
              <a:t>Android</a:t>
            </a:r>
            <a:r>
              <a:rPr lang="fr-FR"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endParaRPr lang="fr-FR" sz="4400" dirty="0" smtClean="0">
              <a:effectLst>
                <a:outerShdw blurRad="50800" dist="38100" dir="8100000" algn="tr" rotWithShape="0">
                  <a:srgbClr val="00B050">
                    <a:alpha val="83000"/>
                  </a:srgbClr>
                </a:outerShdw>
                <a:reflection blurRad="6350" stA="55000" endA="300" endPos="45500" dir="5400000" sy="-100000" algn="bl" rotWithShape="0"/>
              </a:effectLst>
            </a:endParaRPr>
          </a:p>
        </p:txBody>
      </p:sp>
      <p:sp>
        <p:nvSpPr>
          <p:cNvPr id="3075" name="Text Box 6"/>
          <p:cNvSpPr txBox="1">
            <a:spLocks noChangeArrowheads="1"/>
          </p:cNvSpPr>
          <p:nvPr/>
        </p:nvSpPr>
        <p:spPr bwMode="auto">
          <a:xfrm>
            <a:off x="6588946" y="4214818"/>
            <a:ext cx="2500426" cy="461665"/>
          </a:xfrm>
          <a:prstGeom prst="rect">
            <a:avLst/>
          </a:prstGeom>
          <a:noFill/>
          <a:ln w="9525">
            <a:noFill/>
            <a:miter lim="800000"/>
            <a:headEnd/>
            <a:tailEnd/>
          </a:ln>
        </p:spPr>
        <p:txBody>
          <a:bodyPr wrap="square">
            <a:spAutoFit/>
          </a:bodyPr>
          <a:lstStyle/>
          <a:p>
            <a:pPr algn="ctr">
              <a:spcBef>
                <a:spcPct val="50000"/>
              </a:spcBef>
              <a:defRPr/>
            </a:pPr>
            <a:r>
              <a:rPr lang="fr-FR" sz="2400" dirty="0" smtClean="0">
                <a:ln w="12700">
                  <a:solidFill>
                    <a:schemeClr val="tx2">
                      <a:satMod val="155000"/>
                    </a:schemeClr>
                  </a:solidFill>
                  <a:prstDash val="solid"/>
                </a:ln>
                <a:latin typeface="Segoe UI" pitchFamily="34" charset="0"/>
                <a:cs typeface="Segoe UI" pitchFamily="34" charset="0"/>
              </a:rPr>
              <a:t>3L Informatique </a:t>
            </a:r>
            <a:endParaRPr lang="fr-FR" sz="2400" dirty="0">
              <a:ln w="12700">
                <a:solidFill>
                  <a:schemeClr val="tx2">
                    <a:satMod val="155000"/>
                  </a:schemeClr>
                </a:solidFill>
                <a:prstDash val="solid"/>
              </a:ln>
              <a:latin typeface="Segoe UI" pitchFamily="34" charset="0"/>
              <a:cs typeface="Segoe UI" pitchFamily="34" charset="0"/>
            </a:endParaRPr>
          </a:p>
        </p:txBody>
      </p:sp>
      <p:sp>
        <p:nvSpPr>
          <p:cNvPr id="3076" name="Text Box 9"/>
          <p:cNvSpPr txBox="1">
            <a:spLocks noChangeArrowheads="1"/>
          </p:cNvSpPr>
          <p:nvPr/>
        </p:nvSpPr>
        <p:spPr bwMode="auto">
          <a:xfrm>
            <a:off x="2124075" y="0"/>
            <a:ext cx="7019925" cy="830263"/>
          </a:xfrm>
          <a:prstGeom prst="rect">
            <a:avLst/>
          </a:prstGeom>
          <a:solidFill>
            <a:schemeClr val="folHlink"/>
          </a:solidFill>
          <a:ln w="9525">
            <a:noFill/>
            <a:miter lim="800000"/>
            <a:headEnd/>
            <a:tailEnd/>
          </a:ln>
        </p:spPr>
        <p:txBody>
          <a:bodyPr>
            <a:spAutoFit/>
          </a:bodyPr>
          <a:lstStyle/>
          <a:p>
            <a:pPr algn="ctr">
              <a:spcBef>
                <a:spcPct val="50000"/>
              </a:spcBef>
            </a:pPr>
            <a:r>
              <a:rPr lang="fr-FR" sz="2400" b="1" dirty="0">
                <a:solidFill>
                  <a:schemeClr val="bg2"/>
                </a:solidFill>
              </a:rPr>
              <a:t>Université, </a:t>
            </a:r>
            <a:r>
              <a:rPr lang="fr-FR" sz="2400" b="1" dirty="0" err="1">
                <a:solidFill>
                  <a:schemeClr val="bg2"/>
                </a:solidFill>
              </a:rPr>
              <a:t>chahid</a:t>
            </a:r>
            <a:r>
              <a:rPr lang="fr-FR" sz="2400" b="1">
                <a:solidFill>
                  <a:schemeClr val="bg2"/>
                </a:solidFill>
              </a:rPr>
              <a:t> Hamma Lakhdar d’El Oued</a:t>
            </a:r>
            <a:br>
              <a:rPr lang="fr-FR" sz="2400" b="1">
                <a:solidFill>
                  <a:schemeClr val="bg2"/>
                </a:solidFill>
              </a:rPr>
            </a:br>
            <a:r>
              <a:rPr lang="fr-FR" sz="2400" b="1">
                <a:solidFill>
                  <a:schemeClr val="bg2"/>
                </a:solidFill>
              </a:rPr>
              <a:t> Département d'Informatique</a:t>
            </a:r>
          </a:p>
        </p:txBody>
      </p:sp>
      <p:sp>
        <p:nvSpPr>
          <p:cNvPr id="3077" name="Text Box 10"/>
          <p:cNvSpPr txBox="1">
            <a:spLocks noChangeArrowheads="1"/>
          </p:cNvSpPr>
          <p:nvPr/>
        </p:nvSpPr>
        <p:spPr bwMode="auto">
          <a:xfrm>
            <a:off x="2736609" y="6474154"/>
            <a:ext cx="6392877" cy="369332"/>
          </a:xfrm>
          <a:prstGeom prst="rect">
            <a:avLst/>
          </a:prstGeom>
          <a:noFill/>
          <a:ln w="9525">
            <a:noFill/>
            <a:miter lim="800000"/>
            <a:headEnd/>
            <a:tailEnd/>
          </a:ln>
        </p:spPr>
        <p:txBody>
          <a:bodyPr wrap="square">
            <a:spAutoFit/>
          </a:bodyPr>
          <a:lstStyle/>
          <a:p>
            <a:pPr algn="r">
              <a:spcBef>
                <a:spcPct val="50000"/>
              </a:spcBef>
            </a:pPr>
            <a:r>
              <a:rPr lang="fr-FR" b="1" dirty="0" smtClean="0">
                <a:solidFill>
                  <a:schemeClr val="bg2"/>
                </a:solidFill>
              </a:rPr>
              <a:t>2017-2018                            </a:t>
            </a:r>
            <a:r>
              <a:rPr lang="fr-FR" b="1" dirty="0" smtClean="0">
                <a:latin typeface="Times New Roman" pitchFamily="18" charset="0"/>
                <a:cs typeface="Times New Roman" pitchFamily="18" charset="0"/>
              </a:rPr>
              <a:t>Mr</a:t>
            </a:r>
            <a:r>
              <a:rPr lang="fr-FR" b="1" dirty="0">
                <a:latin typeface="Times New Roman" pitchFamily="18" charset="0"/>
                <a:cs typeface="Times New Roman" pitchFamily="18" charset="0"/>
              </a:rPr>
              <a:t>.  K. </a:t>
            </a:r>
            <a:r>
              <a:rPr lang="fr-FR" b="1" dirty="0" err="1">
                <a:latin typeface="Times New Roman" pitchFamily="18" charset="0"/>
                <a:cs typeface="Times New Roman" pitchFamily="18" charset="0"/>
              </a:rPr>
              <a:t>Mohib</a:t>
            </a:r>
            <a:r>
              <a:rPr lang="fr-FR" b="1" dirty="0">
                <a:latin typeface="Times New Roman" pitchFamily="18" charset="0"/>
                <a:cs typeface="Times New Roman" pitchFamily="18" charset="0"/>
              </a:rPr>
              <a:t> </a:t>
            </a:r>
            <a:r>
              <a:rPr lang="fr-FR" b="1" dirty="0" smtClean="0">
                <a:latin typeface="Times New Roman" pitchFamily="18" charset="0"/>
                <a:cs typeface="Times New Roman" pitchFamily="18" charset="0"/>
              </a:rPr>
              <a:t>Eddine</a:t>
            </a:r>
            <a:endParaRPr lang="es-ES" b="1" dirty="0">
              <a:latin typeface="Times New Roman" pitchFamily="18" charset="0"/>
              <a:cs typeface="Times New Roman" pitchFamily="18" charset="0"/>
            </a:endParaRPr>
          </a:p>
        </p:txBody>
      </p:sp>
      <p:pic>
        <p:nvPicPr>
          <p:cNvPr id="7" name="Image 6" descr="logo.png"/>
          <p:cNvPicPr>
            <a:picLocks noChangeAspect="1"/>
          </p:cNvPicPr>
          <p:nvPr/>
        </p:nvPicPr>
        <p:blipFill>
          <a:blip r:embed="rId2"/>
          <a:stretch>
            <a:fillRect/>
          </a:stretch>
        </p:blipFill>
        <p:spPr>
          <a:xfrm>
            <a:off x="285749" y="214313"/>
            <a:ext cx="1425751" cy="13572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3388846" y="942052"/>
            <a:ext cx="5214974" cy="707886"/>
          </a:xfrm>
          <a:prstGeom prst="rect">
            <a:avLst/>
          </a:prstGeom>
        </p:spPr>
        <p:txBody>
          <a:bodyPr wrap="square">
            <a:spAutoFit/>
          </a:bodyPr>
          <a:lstStyle/>
          <a:p>
            <a:pPr algn="ctr">
              <a:spcBef>
                <a:spcPct val="50000"/>
              </a:spcBef>
              <a:defRPr/>
            </a:pPr>
            <a:r>
              <a:rPr lang="fr-FR" sz="4000" b="1" dirty="0">
                <a:ln w="900" cmpd="sng">
                  <a:solidFill>
                    <a:srgbClr val="FFFF99">
                      <a:alpha val="55000"/>
                    </a:srgbClr>
                  </a:solidFill>
                  <a:prstDash val="solid"/>
                </a:ln>
                <a:effectLst>
                  <a:innerShdw blurRad="101600" dist="76200" dir="5400000">
                    <a:schemeClr val="accent1">
                      <a:satMod val="190000"/>
                      <a:tint val="100000"/>
                      <a:alpha val="74000"/>
                    </a:schemeClr>
                  </a:innerShdw>
                </a:effectLst>
                <a:latin typeface="Segoe UI" pitchFamily="34" charset="0"/>
                <a:cs typeface="Segoe UI" pitchFamily="34" charset="0"/>
              </a:rPr>
              <a:t>A</a:t>
            </a:r>
            <a:r>
              <a:rPr lang="fr-FR" sz="4000" b="1" dirty="0">
                <a:ln w="900" cmpd="sng">
                  <a:solidFill>
                    <a:srgbClr val="FFFF99">
                      <a:alpha val="55000"/>
                    </a:srgbClr>
                  </a:solidFill>
                  <a:prstDash val="solid"/>
                </a:ln>
                <a:solidFill>
                  <a:srgbClr val="00CC99"/>
                </a:solidFill>
                <a:effectLst>
                  <a:innerShdw blurRad="101600" dist="76200" dir="5400000">
                    <a:schemeClr val="accent1">
                      <a:satMod val="190000"/>
                      <a:tint val="100000"/>
                      <a:alpha val="74000"/>
                    </a:schemeClr>
                  </a:innerShdw>
                </a:effectLst>
                <a:latin typeface="Segoe UI" pitchFamily="34" charset="0"/>
                <a:cs typeface="Segoe UI" pitchFamily="34" charset="0"/>
              </a:rPr>
              <a:t>pplications</a:t>
            </a:r>
            <a:r>
              <a:rPr lang="fr-FR" sz="4000" b="1" dirty="0">
                <a:ln w="900" cmpd="sng">
                  <a:solidFill>
                    <a:srgbClr val="FFFF99">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egoe UI" pitchFamily="34" charset="0"/>
                <a:cs typeface="Segoe UI" pitchFamily="34" charset="0"/>
              </a:rPr>
              <a:t> </a:t>
            </a:r>
            <a:r>
              <a:rPr lang="fr-FR" sz="4000" b="1" dirty="0">
                <a:ln w="900" cmpd="sng">
                  <a:solidFill>
                    <a:srgbClr val="FFFF99">
                      <a:alpha val="55000"/>
                    </a:srgbClr>
                  </a:solidFill>
                  <a:prstDash val="solid"/>
                </a:ln>
                <a:effectLst>
                  <a:innerShdw blurRad="101600" dist="76200" dir="5400000">
                    <a:schemeClr val="accent1">
                      <a:satMod val="190000"/>
                      <a:tint val="100000"/>
                      <a:alpha val="74000"/>
                    </a:schemeClr>
                  </a:innerShdw>
                </a:effectLst>
                <a:latin typeface="Segoe UI" pitchFamily="34" charset="0"/>
                <a:cs typeface="Segoe UI" pitchFamily="34" charset="0"/>
              </a:rPr>
              <a:t>M</a:t>
            </a:r>
            <a:r>
              <a:rPr lang="fr-FR" sz="4000" b="1" dirty="0">
                <a:ln w="900" cmpd="sng">
                  <a:solidFill>
                    <a:srgbClr val="FFFF99">
                      <a:alpha val="55000"/>
                    </a:srgbClr>
                  </a:solidFill>
                  <a:prstDash val="solid"/>
                </a:ln>
                <a:solidFill>
                  <a:srgbClr val="00CC99"/>
                </a:solidFill>
                <a:effectLst>
                  <a:innerShdw blurRad="101600" dist="76200" dir="5400000">
                    <a:schemeClr val="accent1">
                      <a:satMod val="190000"/>
                      <a:tint val="100000"/>
                      <a:alpha val="74000"/>
                    </a:schemeClr>
                  </a:innerShdw>
                </a:effectLst>
                <a:latin typeface="Segoe UI" pitchFamily="34" charset="0"/>
                <a:cs typeface="Segoe UI" pitchFamily="34" charset="0"/>
              </a:rPr>
              <a:t>obiles</a:t>
            </a:r>
            <a:endParaRPr lang="fr-FR" sz="4000" b="1" u="sng" dirty="0">
              <a:ln w="900" cmpd="sng">
                <a:solidFill>
                  <a:srgbClr val="FFFF99">
                    <a:alpha val="55000"/>
                  </a:srgbClr>
                </a:solidFill>
                <a:prstDash val="solid"/>
              </a:ln>
              <a:solidFill>
                <a:srgbClr val="00CC99"/>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5201592" cy="928670"/>
          </a:xfrm>
        </p:spPr>
        <p:txBody>
          <a:bodyPr/>
          <a:lstStyle/>
          <a:p>
            <a:pPr>
              <a:defRPr/>
            </a:pPr>
            <a:r>
              <a:rPr lang="fr-FR" sz="3400" b="1" kern="1200" dirty="0" smtClean="0">
                <a:solidFill>
                  <a:srgbClr val="0070C0"/>
                </a:solidFill>
                <a:latin typeface="Times New Roman" pitchFamily="18" charset="0"/>
                <a:cs typeface="Times New Roman" pitchFamily="18" charset="0"/>
              </a:rPr>
              <a:t>Configurer le SDK</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10</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Content Placeholder 2"/>
          <p:cNvSpPr>
            <a:spLocks noGrp="1"/>
          </p:cNvSpPr>
          <p:nvPr>
            <p:ph idx="1"/>
          </p:nvPr>
        </p:nvSpPr>
        <p:spPr>
          <a:xfrm>
            <a:off x="142844" y="1357298"/>
            <a:ext cx="8786874" cy="4373108"/>
          </a:xfrm>
        </p:spPr>
        <p:txBody>
          <a:bodyPr>
            <a:normAutofit/>
          </a:bodyPr>
          <a:lstStyle/>
          <a:p>
            <a:pPr marL="0" indent="0" algn="just">
              <a:buNone/>
            </a:pPr>
            <a:r>
              <a:rPr lang="fr-FR" sz="2400" dirty="0" smtClean="0"/>
              <a:t>Compléter votre SDK en suivant ce lien </a:t>
            </a:r>
          </a:p>
          <a:p>
            <a:pPr marL="0" indent="0">
              <a:buNone/>
            </a:pPr>
            <a:r>
              <a:rPr lang="fr-FR" sz="2400" dirty="0" smtClean="0">
                <a:hlinkClick r:id="rId3"/>
              </a:rPr>
              <a:t>http://developer.android.com/sdk/installing/adding-packages.html</a:t>
            </a:r>
            <a:endParaRPr lang="fr-FR" sz="2400" dirty="0" smtClean="0"/>
          </a:p>
          <a:p>
            <a:pPr marL="0" indent="0">
              <a:buNone/>
            </a:pPr>
            <a:endParaRPr lang="fr-FR" sz="2400" dirty="0"/>
          </a:p>
          <a:p>
            <a:pPr marL="0" indent="0" algn="just">
              <a:buNone/>
            </a:pPr>
            <a:r>
              <a:rPr lang="fr-FR" sz="2200" b="1" dirty="0" smtClean="0"/>
              <a:t>N.B</a:t>
            </a:r>
            <a:r>
              <a:rPr lang="fr-FR" sz="2200" dirty="0" smtClean="0"/>
              <a:t>: Le temps d’exécution de cette étape dépend des options que vous aurez coché dans l’écran qui apparait, si vous voulez toutes les versions d’Android alors cochez tout, sinon choisissez une des plus récents</a:t>
            </a:r>
            <a:endParaRPr lang="fr-FR" sz="2200" dirty="0"/>
          </a:p>
          <a:p>
            <a:pPr marL="0" indent="0">
              <a:buNone/>
            </a:pPr>
            <a:endParaRPr lang="fr-FR" sz="2400" dirty="0"/>
          </a:p>
          <a:p>
            <a:pPr marL="0" indent="0">
              <a:buNone/>
            </a:pPr>
            <a:endParaRPr lang="fr-FR"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ésultat de recherche d'images pour &quot;photo clip art ensignat&quot;"/>
          <p:cNvPicPr>
            <a:picLocks noChangeAspect="1" noChangeArrowheads="1"/>
          </p:cNvPicPr>
          <p:nvPr/>
        </p:nvPicPr>
        <p:blipFill>
          <a:blip r:embed="rId2"/>
          <a:srcRect/>
          <a:stretch>
            <a:fillRect/>
          </a:stretch>
        </p:blipFill>
        <p:spPr bwMode="auto">
          <a:xfrm>
            <a:off x="7715272" y="2428868"/>
            <a:ext cx="1428728" cy="1428760"/>
          </a:xfrm>
          <a:prstGeom prst="rect">
            <a:avLst/>
          </a:prstGeom>
          <a:noFill/>
        </p:spPr>
      </p:pic>
      <p:sp>
        <p:nvSpPr>
          <p:cNvPr id="154626" name="Rectangle 2"/>
          <p:cNvSpPr>
            <a:spLocks noGrp="1" noChangeArrowheads="1"/>
          </p:cNvSpPr>
          <p:nvPr>
            <p:ph type="title"/>
          </p:nvPr>
        </p:nvSpPr>
        <p:spPr>
          <a:xfrm>
            <a:off x="727730" y="116112"/>
            <a:ext cx="8416270" cy="928670"/>
          </a:xfrm>
        </p:spPr>
        <p:txBody>
          <a:bodyPr/>
          <a:lstStyle/>
          <a:p>
            <a:r>
              <a:rPr lang="fr-FR" sz="3400" b="1" kern="1200" dirty="0" smtClean="0">
                <a:solidFill>
                  <a:srgbClr val="0070C0"/>
                </a:solidFill>
                <a:latin typeface="Times New Roman" pitchFamily="18" charset="0"/>
                <a:cs typeface="Times New Roman" pitchFamily="18" charset="0"/>
              </a:rPr>
              <a:t>Configurer un « appareil virtuel Android »</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11</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3"/>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0" y="1097805"/>
            <a:ext cx="9144000" cy="769441"/>
          </a:xfrm>
          <a:prstGeom prst="rect">
            <a:avLst/>
          </a:prstGeom>
        </p:spPr>
        <p:txBody>
          <a:bodyPr wrap="square">
            <a:spAutoFit/>
          </a:bodyPr>
          <a:lstStyle/>
          <a:p>
            <a:pPr>
              <a:buFont typeface="Arial" pitchFamily="34" charset="0"/>
              <a:buChar char="•"/>
            </a:pPr>
            <a:r>
              <a:rPr lang="fr-FR" sz="2200" dirty="0" smtClean="0"/>
              <a:t> </a:t>
            </a:r>
            <a:r>
              <a:rPr lang="fr-FR" sz="2200" b="1" dirty="0" smtClean="0"/>
              <a:t>Avant de procéder au développement</a:t>
            </a:r>
            <a:r>
              <a:rPr lang="fr-FR" sz="2200" dirty="0" smtClean="0"/>
              <a:t>, il faut au moins avoir un </a:t>
            </a:r>
            <a:r>
              <a:rPr lang="fr-FR" sz="2200" b="1" dirty="0" smtClean="0"/>
              <a:t>appareil physique </a:t>
            </a:r>
            <a:r>
              <a:rPr lang="fr-FR" sz="2200" dirty="0" smtClean="0"/>
              <a:t>pour tester l’application à développer </a:t>
            </a:r>
          </a:p>
        </p:txBody>
      </p:sp>
      <p:sp>
        <p:nvSpPr>
          <p:cNvPr id="16" name="Rectangle 15"/>
          <p:cNvSpPr/>
          <p:nvPr/>
        </p:nvSpPr>
        <p:spPr>
          <a:xfrm>
            <a:off x="0" y="2000240"/>
            <a:ext cx="9144000" cy="1107996"/>
          </a:xfrm>
          <a:prstGeom prst="rect">
            <a:avLst/>
          </a:prstGeom>
        </p:spPr>
        <p:txBody>
          <a:bodyPr wrap="square">
            <a:spAutoFit/>
          </a:bodyPr>
          <a:lstStyle/>
          <a:p>
            <a:pPr algn="just">
              <a:buFont typeface="Arial" pitchFamily="34" charset="0"/>
              <a:buChar char="•"/>
            </a:pPr>
            <a:r>
              <a:rPr lang="fr-FR" sz="2200" dirty="0" smtClean="0"/>
              <a:t> en cas d’absence d’un </a:t>
            </a:r>
            <a:r>
              <a:rPr lang="fr-FR" sz="2200" b="1" dirty="0" smtClean="0"/>
              <a:t>appareil physique       l’émulateur </a:t>
            </a:r>
            <a:r>
              <a:rPr lang="fr-FR" sz="2200" dirty="0" smtClean="0"/>
              <a:t>représente la meilleure façon </a:t>
            </a:r>
            <a:r>
              <a:rPr lang="fr-FR" sz="2200" b="1" dirty="0" smtClean="0"/>
              <a:t>de tester </a:t>
            </a:r>
            <a:r>
              <a:rPr lang="fr-FR" sz="2200" dirty="0" smtClean="0"/>
              <a:t>les applications. </a:t>
            </a:r>
          </a:p>
          <a:p>
            <a:pPr algn="just"/>
            <a:endParaRPr lang="fr-FR" sz="2200" dirty="0" smtClean="0"/>
          </a:p>
        </p:txBody>
      </p:sp>
      <p:sp>
        <p:nvSpPr>
          <p:cNvPr id="17" name="Rectangle 16"/>
          <p:cNvSpPr/>
          <p:nvPr/>
        </p:nvSpPr>
        <p:spPr>
          <a:xfrm>
            <a:off x="99116" y="3071810"/>
            <a:ext cx="8929718" cy="3293209"/>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u="sng" dirty="0" smtClean="0"/>
              <a:t>A</a:t>
            </a:r>
            <a:r>
              <a:rPr lang="en-US" sz="2400" b="1" dirty="0" smtClean="0"/>
              <a:t>ndroid </a:t>
            </a:r>
            <a:r>
              <a:rPr lang="en-US" sz="2400" b="1" u="sng" dirty="0" smtClean="0"/>
              <a:t>V</a:t>
            </a:r>
            <a:r>
              <a:rPr lang="en-US" sz="2400" b="1" dirty="0" smtClean="0"/>
              <a:t>irtual </a:t>
            </a:r>
            <a:r>
              <a:rPr lang="en-US" sz="2400" b="1" u="sng" dirty="0" smtClean="0"/>
              <a:t>D</a:t>
            </a:r>
            <a:r>
              <a:rPr lang="en-US" sz="2400" b="1" dirty="0" smtClean="0"/>
              <a:t>evice</a:t>
            </a:r>
            <a:r>
              <a:rPr lang="en-US" sz="2400" dirty="0" smtClean="0"/>
              <a:t> </a:t>
            </a:r>
          </a:p>
          <a:p>
            <a:pPr algn="just">
              <a:buFont typeface="Arial" pitchFamily="34" charset="0"/>
              <a:buChar char="•"/>
            </a:pPr>
            <a:r>
              <a:rPr lang="fr-FR" sz="2400" dirty="0" smtClean="0"/>
              <a:t> </a:t>
            </a:r>
            <a:r>
              <a:rPr lang="fr-FR" sz="2400" dirty="0" err="1" smtClean="0"/>
              <a:t>AVDs</a:t>
            </a:r>
            <a:r>
              <a:rPr lang="fr-FR" sz="2400" dirty="0" smtClean="0"/>
              <a:t> permet de simuler l'exécution d'un appareil Android sur un ordinateur</a:t>
            </a:r>
          </a:p>
          <a:p>
            <a:pPr algn="just">
              <a:buFont typeface="Arial" pitchFamily="34" charset="0"/>
              <a:buChar char="•"/>
            </a:pPr>
            <a:endParaRPr lang="fr-FR" sz="1600" dirty="0" smtClean="0"/>
          </a:p>
          <a:p>
            <a:pPr algn="just"/>
            <a:r>
              <a:rPr lang="fr-FR" sz="2000" dirty="0" smtClean="0"/>
              <a:t>    - création d’un </a:t>
            </a:r>
            <a:r>
              <a:rPr lang="fr-FR" sz="2000" b="1" dirty="0" smtClean="0"/>
              <a:t>profil</a:t>
            </a:r>
            <a:r>
              <a:rPr lang="fr-FR" sz="2000" dirty="0" smtClean="0"/>
              <a:t> d’appareil de test en </a:t>
            </a:r>
            <a:r>
              <a:rPr lang="fr-FR" sz="2000" b="1" dirty="0" smtClean="0"/>
              <a:t>personnalisant</a:t>
            </a:r>
            <a:r>
              <a:rPr lang="fr-FR" sz="2000" dirty="0" smtClean="0"/>
              <a:t>:                          version Android, modèle CPU, Mémoire…</a:t>
            </a:r>
          </a:p>
          <a:p>
            <a:pPr algn="just">
              <a:buFont typeface="Arial" pitchFamily="34" charset="0"/>
              <a:buChar char="•"/>
            </a:pPr>
            <a:endParaRPr lang="fr-FR" sz="1200" dirty="0" smtClean="0"/>
          </a:p>
          <a:p>
            <a:pPr algn="just"/>
            <a:r>
              <a:rPr lang="fr-FR" sz="2000" dirty="0" smtClean="0"/>
              <a:t>    - </a:t>
            </a:r>
            <a:r>
              <a:rPr lang="fr-FR" sz="2000" b="1" dirty="0" smtClean="0"/>
              <a:t>émulation</a:t>
            </a:r>
            <a:r>
              <a:rPr lang="fr-FR" sz="2000" dirty="0" smtClean="0"/>
              <a:t> les différents </a:t>
            </a:r>
            <a:r>
              <a:rPr lang="fr-FR" sz="2000" b="1" dirty="0" smtClean="0"/>
              <a:t>périphériques</a:t>
            </a:r>
            <a:r>
              <a:rPr lang="fr-FR" sz="2000" dirty="0" smtClean="0"/>
              <a:t> disponibles sur l’appareil choisi</a:t>
            </a:r>
          </a:p>
          <a:p>
            <a:pPr algn="just"/>
            <a:endParaRPr lang="fr-FR" sz="800" dirty="0" smtClean="0"/>
          </a:p>
          <a:p>
            <a:pPr algn="just"/>
            <a:r>
              <a:rPr lang="fr-FR" sz="2000" dirty="0" smtClean="0"/>
              <a:t>    - facilitant le </a:t>
            </a:r>
            <a:r>
              <a:rPr lang="fr-FR" sz="2000" b="1" dirty="0" smtClean="0"/>
              <a:t>développement</a:t>
            </a:r>
            <a:r>
              <a:rPr lang="fr-FR" sz="2000" dirty="0" smtClean="0"/>
              <a:t>, le </a:t>
            </a:r>
            <a:r>
              <a:rPr lang="fr-FR" sz="2000" b="1" dirty="0" smtClean="0"/>
              <a:t>déploiement</a:t>
            </a:r>
            <a:r>
              <a:rPr lang="fr-FR" sz="2000" dirty="0" smtClean="0"/>
              <a:t> et l’</a:t>
            </a:r>
            <a:r>
              <a:rPr lang="fr-FR" sz="2000" b="1" dirty="0" smtClean="0"/>
              <a:t>exécution d</a:t>
            </a:r>
            <a:r>
              <a:rPr lang="fr-FR" sz="2000" dirty="0" smtClean="0"/>
              <a:t>es </a:t>
            </a:r>
            <a:r>
              <a:rPr lang="fr-FR" sz="2000" b="1" dirty="0" smtClean="0"/>
              <a:t>applications mobiles développées</a:t>
            </a:r>
            <a:r>
              <a:rPr lang="fr-FR" sz="2000" dirty="0" smtClean="0"/>
              <a:t>.</a:t>
            </a:r>
          </a:p>
        </p:txBody>
      </p:sp>
      <p:sp>
        <p:nvSpPr>
          <p:cNvPr id="12" name="Flèche droite 11"/>
          <p:cNvSpPr/>
          <p:nvPr/>
        </p:nvSpPr>
        <p:spPr>
          <a:xfrm>
            <a:off x="5572132" y="2143116"/>
            <a:ext cx="500066" cy="21431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r>
              <a:rPr lang="fr-FR" sz="3400" b="1" kern="1200" dirty="0" smtClean="0">
                <a:solidFill>
                  <a:srgbClr val="0070C0"/>
                </a:solidFill>
                <a:latin typeface="Times New Roman" pitchFamily="18" charset="0"/>
                <a:cs typeface="Times New Roman" pitchFamily="18" charset="0"/>
              </a:rPr>
              <a:t>Configurer un « appareil virtuel Android »</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12</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2052" name="Picture 4"/>
          <p:cNvPicPr>
            <a:picLocks noChangeAspect="1" noChangeArrowheads="1"/>
          </p:cNvPicPr>
          <p:nvPr/>
        </p:nvPicPr>
        <p:blipFill>
          <a:blip r:embed="rId3"/>
          <a:srcRect/>
          <a:stretch>
            <a:fillRect/>
          </a:stretch>
        </p:blipFill>
        <p:spPr bwMode="auto">
          <a:xfrm>
            <a:off x="513889" y="1376860"/>
            <a:ext cx="8072494" cy="5141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ZoneTexte 17"/>
          <p:cNvSpPr txBox="1"/>
          <p:nvPr/>
        </p:nvSpPr>
        <p:spPr>
          <a:xfrm>
            <a:off x="2500298" y="857232"/>
            <a:ext cx="4000528" cy="461665"/>
          </a:xfrm>
          <a:prstGeom prst="rect">
            <a:avLst/>
          </a:prstGeom>
          <a:noFill/>
        </p:spPr>
        <p:txBody>
          <a:bodyPr wrap="square" rtlCol="0">
            <a:spAutoFit/>
          </a:bodyPr>
          <a:lstStyle/>
          <a:p>
            <a:r>
              <a:rPr lang="fr-FR" sz="2400" b="1" dirty="0" smtClean="0">
                <a:ln w="19050">
                  <a:solidFill>
                    <a:schemeClr val="accent5">
                      <a:lumMod val="10000"/>
                    </a:schemeClr>
                  </a:solidFill>
                  <a:prstDash val="solid"/>
                </a:ln>
                <a:solidFill>
                  <a:schemeClr val="accent4">
                    <a:lumMod val="95000"/>
                    <a:lumOff val="5000"/>
                  </a:schemeClr>
                </a:solidFill>
                <a:effectLst>
                  <a:outerShdw blurRad="50000" dist="50800" dir="7500000" algn="tl">
                    <a:srgbClr val="000000">
                      <a:shade val="5000"/>
                      <a:alpha val="35000"/>
                    </a:srgbClr>
                  </a:outerShdw>
                </a:effectLst>
                <a:latin typeface="Agency FB" pitchFamily="34" charset="0"/>
              </a:rPr>
              <a:t>AVD Manger + Emulateur de l’ADT</a:t>
            </a:r>
            <a:endParaRPr lang="fr-FR" sz="2400" b="1" dirty="0">
              <a:ln w="19050">
                <a:solidFill>
                  <a:schemeClr val="accent5">
                    <a:lumMod val="10000"/>
                  </a:schemeClr>
                </a:solidFill>
                <a:prstDash val="solid"/>
              </a:ln>
              <a:solidFill>
                <a:schemeClr val="accent4">
                  <a:lumMod val="95000"/>
                  <a:lumOff val="5000"/>
                </a:schemeClr>
              </a:solidFill>
              <a:effectLst>
                <a:outerShdw blurRad="50000" dist="50800" dir="7500000" algn="tl">
                  <a:srgbClr val="000000">
                    <a:shade val="5000"/>
                    <a:alpha val="35000"/>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r>
              <a:rPr lang="fr-FR" sz="3400" b="1" kern="1200" dirty="0" smtClean="0">
                <a:solidFill>
                  <a:srgbClr val="0070C0"/>
                </a:solidFill>
                <a:latin typeface="Times New Roman" pitchFamily="18" charset="0"/>
                <a:cs typeface="Times New Roman" pitchFamily="18" charset="0"/>
              </a:rPr>
              <a:t>Configurer un « appareil virtuel Android »</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13</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8" name="ZoneTexte 17"/>
          <p:cNvSpPr txBox="1"/>
          <p:nvPr/>
        </p:nvSpPr>
        <p:spPr>
          <a:xfrm>
            <a:off x="2500298" y="857232"/>
            <a:ext cx="4857784" cy="461665"/>
          </a:xfrm>
          <a:prstGeom prst="rect">
            <a:avLst/>
          </a:prstGeom>
          <a:noFill/>
        </p:spPr>
        <p:txBody>
          <a:bodyPr wrap="square" rtlCol="0">
            <a:spAutoFit/>
          </a:bodyPr>
          <a:lstStyle/>
          <a:p>
            <a:r>
              <a:rPr lang="fr-FR" sz="2400" b="1" dirty="0" smtClean="0">
                <a:ln w="19050">
                  <a:solidFill>
                    <a:schemeClr val="accent5">
                      <a:lumMod val="10000"/>
                    </a:schemeClr>
                  </a:solidFill>
                  <a:prstDash val="solid"/>
                </a:ln>
                <a:solidFill>
                  <a:schemeClr val="accent4">
                    <a:lumMod val="95000"/>
                    <a:lumOff val="5000"/>
                  </a:schemeClr>
                </a:solidFill>
                <a:effectLst>
                  <a:outerShdw blurRad="50000" dist="50800" dir="7500000" algn="tl">
                    <a:srgbClr val="000000">
                      <a:shade val="5000"/>
                      <a:alpha val="35000"/>
                    </a:srgbClr>
                  </a:outerShdw>
                </a:effectLst>
                <a:latin typeface="Agency FB" pitchFamily="34" charset="0"/>
              </a:rPr>
              <a:t>AVD Manger + Emulateur de Android Studio</a:t>
            </a:r>
            <a:endParaRPr lang="fr-FR" sz="2400" b="1" dirty="0">
              <a:ln w="19050">
                <a:solidFill>
                  <a:schemeClr val="accent5">
                    <a:lumMod val="10000"/>
                  </a:schemeClr>
                </a:solidFill>
                <a:prstDash val="solid"/>
              </a:ln>
              <a:solidFill>
                <a:schemeClr val="accent4">
                  <a:lumMod val="95000"/>
                  <a:lumOff val="5000"/>
                </a:schemeClr>
              </a:solidFill>
              <a:effectLst>
                <a:outerShdw blurRad="50000" dist="50800" dir="7500000" algn="tl">
                  <a:srgbClr val="000000">
                    <a:shade val="5000"/>
                    <a:alpha val="35000"/>
                  </a:srgbClr>
                </a:outerShdw>
              </a:effectLst>
              <a:latin typeface="Agency FB" pitchFamily="34" charset="0"/>
            </a:endParaRPr>
          </a:p>
        </p:txBody>
      </p:sp>
      <p:pic>
        <p:nvPicPr>
          <p:cNvPr id="3074" name="Picture 2"/>
          <p:cNvPicPr>
            <a:picLocks noChangeAspect="1" noChangeArrowheads="1"/>
          </p:cNvPicPr>
          <p:nvPr/>
        </p:nvPicPr>
        <p:blipFill>
          <a:blip r:embed="rId3"/>
          <a:srcRect/>
          <a:stretch>
            <a:fillRect/>
          </a:stretch>
        </p:blipFill>
        <p:spPr bwMode="auto">
          <a:xfrm>
            <a:off x="0" y="1357298"/>
            <a:ext cx="5572132" cy="4071966"/>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5500694" y="3214686"/>
            <a:ext cx="3643306"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r>
              <a:rPr lang="fr-FR" sz="3400" b="1" kern="1200" dirty="0" smtClean="0">
                <a:solidFill>
                  <a:srgbClr val="0070C0"/>
                </a:solidFill>
                <a:latin typeface="Times New Roman" pitchFamily="18" charset="0"/>
                <a:cs typeface="Times New Roman" pitchFamily="18" charset="0"/>
              </a:rPr>
              <a:t>Configurer un « appareil virtuel Android »</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14</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2050" name="Picture 2"/>
          <p:cNvPicPr>
            <a:picLocks noChangeAspect="1" noChangeArrowheads="1"/>
          </p:cNvPicPr>
          <p:nvPr/>
        </p:nvPicPr>
        <p:blipFill>
          <a:blip r:embed="rId3"/>
          <a:srcRect/>
          <a:stretch>
            <a:fillRect/>
          </a:stretch>
        </p:blipFill>
        <p:spPr bwMode="auto">
          <a:xfrm>
            <a:off x="142844" y="1643050"/>
            <a:ext cx="8799211" cy="4714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p:cNvPicPr>
            <a:picLocks noChangeAspect="1" noChangeArrowheads="1"/>
          </p:cNvPicPr>
          <p:nvPr/>
        </p:nvPicPr>
        <p:blipFill>
          <a:blip r:embed="rId4"/>
          <a:srcRect/>
          <a:stretch>
            <a:fillRect/>
          </a:stretch>
        </p:blipFill>
        <p:spPr bwMode="auto">
          <a:xfrm>
            <a:off x="3000364" y="1000108"/>
            <a:ext cx="3286148" cy="554043"/>
          </a:xfrm>
          <a:prstGeom prst="rect">
            <a:avLst/>
          </a:prstGeom>
          <a:noFill/>
          <a:ln w="9525">
            <a:noFill/>
            <a:miter lim="800000"/>
            <a:headEnd/>
            <a:tailEnd/>
          </a:ln>
          <a:effectLst/>
        </p:spPr>
      </p:pic>
      <p:sp>
        <p:nvSpPr>
          <p:cNvPr id="14" name="ZoneTexte 13"/>
          <p:cNvSpPr txBox="1"/>
          <p:nvPr/>
        </p:nvSpPr>
        <p:spPr>
          <a:xfrm>
            <a:off x="6357950" y="1071546"/>
            <a:ext cx="2428892" cy="461665"/>
          </a:xfrm>
          <a:prstGeom prst="rect">
            <a:avLst/>
          </a:prstGeom>
          <a:noFill/>
        </p:spPr>
        <p:txBody>
          <a:bodyPr wrap="square" rtlCol="0">
            <a:spAutoFit/>
          </a:bodyPr>
          <a:lstStyle/>
          <a:p>
            <a:r>
              <a:rPr lang="fr-FR" sz="2400" b="1" dirty="0" smtClean="0">
                <a:ln w="19050">
                  <a:solidFill>
                    <a:schemeClr val="accent5">
                      <a:lumMod val="10000"/>
                    </a:schemeClr>
                  </a:solidFill>
                  <a:prstDash val="solid"/>
                </a:ln>
                <a:solidFill>
                  <a:schemeClr val="accent4">
                    <a:lumMod val="95000"/>
                    <a:lumOff val="5000"/>
                  </a:schemeClr>
                </a:solidFill>
                <a:effectLst>
                  <a:outerShdw blurRad="50000" dist="50800" dir="7500000" algn="tl">
                    <a:srgbClr val="000000">
                      <a:shade val="5000"/>
                      <a:alpha val="35000"/>
                    </a:srgbClr>
                  </a:outerShdw>
                </a:effectLst>
                <a:latin typeface="Agency FB" pitchFamily="34" charset="0"/>
              </a:rPr>
              <a:t>Autre possibilité</a:t>
            </a:r>
            <a:endParaRPr lang="fr-FR" sz="2400" b="1" dirty="0">
              <a:ln w="19050">
                <a:solidFill>
                  <a:schemeClr val="accent5">
                    <a:lumMod val="10000"/>
                  </a:schemeClr>
                </a:solidFill>
                <a:prstDash val="solid"/>
              </a:ln>
              <a:solidFill>
                <a:schemeClr val="accent4">
                  <a:lumMod val="95000"/>
                  <a:lumOff val="5000"/>
                </a:schemeClr>
              </a:solidFill>
              <a:effectLst>
                <a:outerShdw blurRad="50000" dist="50800" dir="7500000" algn="tl">
                  <a:srgbClr val="000000">
                    <a:shade val="5000"/>
                    <a:alpha val="35000"/>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15</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p:cNvPicPr>
            <a:picLocks noChangeAspect="1" noChangeArrowheads="1"/>
          </p:cNvPicPr>
          <p:nvPr/>
        </p:nvPicPr>
        <p:blipFill>
          <a:blip r:embed="rId3"/>
          <a:srcRect/>
          <a:stretch>
            <a:fillRect/>
          </a:stretch>
        </p:blipFill>
        <p:spPr bwMode="auto">
          <a:xfrm>
            <a:off x="0" y="1071546"/>
            <a:ext cx="9144000"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16</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p:cNvPicPr>
            <a:picLocks noChangeAspect="1" noChangeArrowheads="1"/>
          </p:cNvPicPr>
          <p:nvPr/>
        </p:nvPicPr>
        <p:blipFill>
          <a:blip r:embed="rId3"/>
          <a:srcRect/>
          <a:stretch>
            <a:fillRect/>
          </a:stretch>
        </p:blipFill>
        <p:spPr bwMode="auto">
          <a:xfrm>
            <a:off x="142876" y="1857364"/>
            <a:ext cx="8858280" cy="4570930"/>
          </a:xfrm>
          <a:prstGeom prst="rect">
            <a:avLst/>
          </a:prstGeom>
          <a:noFill/>
          <a:ln w="9525">
            <a:noFill/>
            <a:miter lim="800000"/>
            <a:headEnd/>
            <a:tailEnd/>
          </a:ln>
          <a:effectLst/>
        </p:spPr>
      </p:pic>
      <p:sp>
        <p:nvSpPr>
          <p:cNvPr id="11" name="Rectangle 10"/>
          <p:cNvSpPr/>
          <p:nvPr/>
        </p:nvSpPr>
        <p:spPr>
          <a:xfrm>
            <a:off x="0" y="1000108"/>
            <a:ext cx="9144000" cy="769441"/>
          </a:xfrm>
          <a:prstGeom prst="rect">
            <a:avLst/>
          </a:prstGeom>
        </p:spPr>
        <p:txBody>
          <a:bodyPr wrap="square">
            <a:spAutoFit/>
          </a:bodyPr>
          <a:lstStyle/>
          <a:p>
            <a:pPr algn="just">
              <a:buFont typeface="Arial" pitchFamily="34" charset="0"/>
              <a:buChar char="•"/>
            </a:pPr>
            <a:r>
              <a:rPr lang="fr-FR" sz="2200" dirty="0" smtClean="0">
                <a:latin typeface="+mj-lt"/>
                <a:cs typeface="Times New Roman" pitchFamily="18" charset="0"/>
              </a:rPr>
              <a:t> Une application Android est un assemblage de composants liés grâce à un fichier de configuration. </a:t>
            </a:r>
            <a:endParaRPr lang="fr-FR" sz="2200" dirty="0">
              <a:latin typeface="+mj-lt"/>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17</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64" y="4214818"/>
            <a:ext cx="9144064" cy="1169551"/>
          </a:xfrm>
          <a:prstGeom prst="rect">
            <a:avLst/>
          </a:prstGeom>
        </p:spPr>
        <p:txBody>
          <a:bodyPr wrap="square">
            <a:spAutoFit/>
          </a:bodyPr>
          <a:lstStyle/>
          <a:p>
            <a:pPr algn="just">
              <a:buFont typeface="Arial" pitchFamily="34" charset="0"/>
              <a:buChar char="•"/>
            </a:pPr>
            <a:r>
              <a:rPr lang="fr-FR" sz="2200" dirty="0" smtClean="0">
                <a:latin typeface="+mj-lt"/>
                <a:cs typeface="Times New Roman" pitchFamily="18" charset="0"/>
              </a:rPr>
              <a:t> L’arborescence du projet est découpée en plusieurs éléments</a:t>
            </a:r>
          </a:p>
          <a:p>
            <a:pPr algn="just">
              <a:buFont typeface="Arial" pitchFamily="34" charset="0"/>
              <a:buChar char="•"/>
            </a:pPr>
            <a:endParaRPr lang="fr-FR" sz="1400" dirty="0" smtClean="0">
              <a:latin typeface="+mj-lt"/>
              <a:cs typeface="Times New Roman" pitchFamily="18" charset="0"/>
            </a:endParaRPr>
          </a:p>
          <a:p>
            <a:pPr algn="just"/>
            <a:r>
              <a:rPr lang="fr-FR" sz="2200" dirty="0" smtClean="0">
                <a:latin typeface="+mj-lt"/>
                <a:cs typeface="Times New Roman" pitchFamily="18" charset="0"/>
              </a:rPr>
              <a:t>     - Tous les fichiers sources iront dans le répertoire </a:t>
            </a:r>
            <a:r>
              <a:rPr lang="fr-FR" sz="2200" b="1" dirty="0" err="1" smtClean="0">
                <a:solidFill>
                  <a:srgbClr val="A80000"/>
                </a:solidFill>
                <a:latin typeface="+mj-lt"/>
                <a:cs typeface="Times New Roman" pitchFamily="18" charset="0"/>
              </a:rPr>
              <a:t>src</a:t>
            </a:r>
            <a:r>
              <a:rPr lang="fr-FR" sz="2200" dirty="0" smtClean="0">
                <a:latin typeface="+mj-lt"/>
                <a:cs typeface="Times New Roman" pitchFamily="18" charset="0"/>
              </a:rPr>
              <a:t>. </a:t>
            </a:r>
          </a:p>
          <a:p>
            <a:pPr algn="just"/>
            <a:endParaRPr lang="fr-FR" sz="1200" dirty="0" smtClean="0">
              <a:latin typeface="+mj-lt"/>
              <a:cs typeface="Times New Roman" pitchFamily="18" charset="0"/>
            </a:endParaRPr>
          </a:p>
        </p:txBody>
      </p:sp>
      <p:sp>
        <p:nvSpPr>
          <p:cNvPr id="12" name="Rectangle 11"/>
          <p:cNvSpPr/>
          <p:nvPr/>
        </p:nvSpPr>
        <p:spPr>
          <a:xfrm>
            <a:off x="0" y="1142984"/>
            <a:ext cx="9144000" cy="1685846"/>
          </a:xfrm>
          <a:prstGeom prst="rect">
            <a:avLst/>
          </a:prstGeom>
        </p:spPr>
        <p:txBody>
          <a:bodyPr wrap="square">
            <a:spAutoFit/>
          </a:bodyPr>
          <a:lstStyle/>
          <a:p>
            <a:pPr algn="just">
              <a:lnSpc>
                <a:spcPct val="150000"/>
              </a:lnSpc>
              <a:buFont typeface="Arial" pitchFamily="34" charset="0"/>
              <a:buChar char="•"/>
            </a:pPr>
            <a:r>
              <a:rPr lang="fr-FR" sz="2400" dirty="0" smtClean="0">
                <a:latin typeface="+mj-lt"/>
                <a:cs typeface="Times New Roman" pitchFamily="18" charset="0"/>
              </a:rPr>
              <a:t> Après avoir cliqué sur l’icône de création de projet Android (ou </a:t>
            </a:r>
            <a:r>
              <a:rPr lang="fr-FR" sz="2400" b="1" dirty="0" smtClean="0">
                <a:latin typeface="+mj-lt"/>
                <a:cs typeface="Times New Roman" pitchFamily="18" charset="0"/>
              </a:rPr>
              <a:t>File &gt; New &gt; Android Projec</a:t>
            </a:r>
            <a:r>
              <a:rPr lang="fr-FR" sz="2400" dirty="0" smtClean="0">
                <a:latin typeface="+mj-lt"/>
                <a:cs typeface="Times New Roman" pitchFamily="18" charset="0"/>
              </a:rPr>
              <a:t>t), la fenêtre d’assistant s’ouvre pour vous proposer de renseigner les différents paramètres du projet.</a:t>
            </a:r>
            <a:endParaRPr lang="fr-FR" sz="2400" dirty="0">
              <a:latin typeface="+mj-lt"/>
              <a:cs typeface="Times New Roman" pitchFamily="18" charset="0"/>
            </a:endParaRPr>
          </a:p>
        </p:txBody>
      </p:sp>
      <p:sp>
        <p:nvSpPr>
          <p:cNvPr id="14" name="Rectangle 13"/>
          <p:cNvSpPr/>
          <p:nvPr/>
        </p:nvSpPr>
        <p:spPr>
          <a:xfrm>
            <a:off x="0" y="3143248"/>
            <a:ext cx="9144000" cy="769441"/>
          </a:xfrm>
          <a:prstGeom prst="rect">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sz="2200" dirty="0" smtClean="0">
                <a:solidFill>
                  <a:srgbClr val="002060"/>
                </a:solidFill>
                <a:latin typeface="Times New Roman" pitchFamily="18" charset="0"/>
                <a:cs typeface="Times New Roman" pitchFamily="18" charset="0"/>
              </a:rPr>
              <a:t> En cliquant sur </a:t>
            </a:r>
            <a:r>
              <a:rPr lang="fr-FR" sz="2200" b="1" dirty="0" smtClean="0">
                <a:solidFill>
                  <a:srgbClr val="002060"/>
                </a:solidFill>
                <a:latin typeface="Times New Roman" pitchFamily="18" charset="0"/>
                <a:cs typeface="Times New Roman" pitchFamily="18" charset="0"/>
              </a:rPr>
              <a:t>Finish</a:t>
            </a:r>
            <a:r>
              <a:rPr lang="fr-FR" sz="2200" dirty="0" smtClean="0">
                <a:solidFill>
                  <a:srgbClr val="002060"/>
                </a:solidFill>
                <a:latin typeface="Times New Roman" pitchFamily="18" charset="0"/>
                <a:cs typeface="Times New Roman" pitchFamily="18" charset="0"/>
              </a:rPr>
              <a:t>, ADT crée pour vous la structure du projet dans Eclipse.</a:t>
            </a:r>
            <a:r>
              <a:rPr lang="fr-FR" sz="2200" dirty="0" smtClean="0">
                <a:solidFill>
                  <a:srgbClr val="002060"/>
                </a:solidFill>
              </a:rPr>
              <a:t> </a:t>
            </a:r>
            <a:r>
              <a:rPr lang="fr-FR" sz="2200" dirty="0" smtClean="0">
                <a:solidFill>
                  <a:srgbClr val="002060"/>
                </a:solidFill>
                <a:latin typeface="Times New Roman" pitchFamily="18" charset="0"/>
                <a:cs typeface="Times New Roman" pitchFamily="18" charset="0"/>
              </a:rPr>
              <a:t>Un projet d’une application Android possède une arborescence spécifique.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18</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6" name="Picture 2"/>
          <p:cNvPicPr>
            <a:picLocks noChangeAspect="1" noChangeArrowheads="1"/>
          </p:cNvPicPr>
          <p:nvPr/>
        </p:nvPicPr>
        <p:blipFill>
          <a:blip r:embed="rId3"/>
          <a:srcRect/>
          <a:stretch>
            <a:fillRect/>
          </a:stretch>
        </p:blipFill>
        <p:spPr bwMode="auto">
          <a:xfrm>
            <a:off x="142844" y="1571612"/>
            <a:ext cx="8763000" cy="4929222"/>
          </a:xfrm>
          <a:prstGeom prst="rect">
            <a:avLst/>
          </a:prstGeom>
          <a:noFill/>
          <a:ln w="9525">
            <a:noFill/>
            <a:miter lim="800000"/>
            <a:headEnd/>
            <a:tailEnd/>
          </a:ln>
          <a:effectLst/>
        </p:spPr>
      </p:pic>
      <p:sp>
        <p:nvSpPr>
          <p:cNvPr id="17" name="Rectangle 16"/>
          <p:cNvSpPr/>
          <p:nvPr/>
        </p:nvSpPr>
        <p:spPr>
          <a:xfrm>
            <a:off x="0" y="1071546"/>
            <a:ext cx="8858280" cy="461665"/>
          </a:xfrm>
          <a:prstGeom prst="rect">
            <a:avLst/>
          </a:prstGeom>
        </p:spPr>
        <p:txBody>
          <a:bodyPr wrap="square">
            <a:spAutoFit/>
          </a:bodyPr>
          <a:lstStyle/>
          <a:p>
            <a:r>
              <a:rPr lang="fr-FR" sz="2400" dirty="0" smtClean="0">
                <a:latin typeface="+mj-lt"/>
              </a:rPr>
              <a:t>Un projet d’une application Android possède une arborescence </a:t>
            </a:r>
            <a:endParaRPr lang="fr-FR" sz="2400" dirty="0">
              <a:latin typeface="+mj-lt"/>
            </a:endParaRPr>
          </a:p>
        </p:txBody>
      </p:sp>
      <p:sp>
        <p:nvSpPr>
          <p:cNvPr id="10" name="ZoneTexte 9"/>
          <p:cNvSpPr txBox="1"/>
          <p:nvPr/>
        </p:nvSpPr>
        <p:spPr>
          <a:xfrm>
            <a:off x="6429388" y="1714488"/>
            <a:ext cx="235745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b="1" dirty="0" smtClean="0">
                <a:ln w="12700">
                  <a:solidFill>
                    <a:schemeClr val="tx2">
                      <a:satMod val="155000"/>
                    </a:schemeClr>
                  </a:solidFill>
                  <a:prstDash val="solid"/>
                </a:ln>
                <a:solidFill>
                  <a:sysClr val="windowText" lastClr="000000"/>
                </a:solidFill>
              </a:rPr>
              <a:t>Sous ADT+Eclipse</a:t>
            </a:r>
            <a:endParaRPr lang="fr-FR" b="1" dirty="0">
              <a:ln w="12700">
                <a:solidFill>
                  <a:schemeClr val="tx2">
                    <a:satMod val="155000"/>
                  </a:schemeClr>
                </a:solidFill>
                <a:prstDash val="solid"/>
              </a:ln>
              <a:solidFill>
                <a:sysClr val="windowText" lastClr="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19</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7" name="Rectangle 16"/>
          <p:cNvSpPr/>
          <p:nvPr/>
        </p:nvSpPr>
        <p:spPr>
          <a:xfrm>
            <a:off x="0" y="1071546"/>
            <a:ext cx="8858280" cy="461665"/>
          </a:xfrm>
          <a:prstGeom prst="rect">
            <a:avLst/>
          </a:prstGeom>
        </p:spPr>
        <p:txBody>
          <a:bodyPr wrap="square">
            <a:spAutoFit/>
          </a:bodyPr>
          <a:lstStyle/>
          <a:p>
            <a:r>
              <a:rPr lang="fr-FR" sz="2400" dirty="0" smtClean="0">
                <a:latin typeface="+mj-lt"/>
              </a:rPr>
              <a:t>Un projet d’une application Android possède une arborescence </a:t>
            </a:r>
            <a:endParaRPr lang="fr-FR" sz="2400" dirty="0">
              <a:latin typeface="+mj-lt"/>
            </a:endParaRPr>
          </a:p>
        </p:txBody>
      </p:sp>
      <p:pic>
        <p:nvPicPr>
          <p:cNvPr id="10" name="Picture 2"/>
          <p:cNvPicPr>
            <a:picLocks noChangeAspect="1" noChangeArrowheads="1"/>
          </p:cNvPicPr>
          <p:nvPr/>
        </p:nvPicPr>
        <p:blipFill>
          <a:blip r:embed="rId3"/>
          <a:srcRect/>
          <a:stretch>
            <a:fillRect/>
          </a:stretch>
        </p:blipFill>
        <p:spPr bwMode="auto">
          <a:xfrm>
            <a:off x="357158" y="1500174"/>
            <a:ext cx="8429684" cy="5000660"/>
          </a:xfrm>
          <a:prstGeom prst="rect">
            <a:avLst/>
          </a:prstGeom>
          <a:noFill/>
          <a:ln w="9525">
            <a:noFill/>
            <a:miter lim="800000"/>
            <a:headEnd/>
            <a:tailEnd/>
          </a:ln>
          <a:effectLst/>
        </p:spPr>
      </p:pic>
      <p:sp>
        <p:nvSpPr>
          <p:cNvPr id="11" name="ZoneTexte 10"/>
          <p:cNvSpPr txBox="1"/>
          <p:nvPr/>
        </p:nvSpPr>
        <p:spPr>
          <a:xfrm>
            <a:off x="6572264" y="1571612"/>
            <a:ext cx="257173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b="1" dirty="0" smtClean="0">
                <a:ln w="12700">
                  <a:solidFill>
                    <a:schemeClr val="tx2">
                      <a:satMod val="155000"/>
                    </a:schemeClr>
                  </a:solidFill>
                  <a:prstDash val="solid"/>
                </a:ln>
                <a:solidFill>
                  <a:sysClr val="windowText" lastClr="000000"/>
                </a:solidFill>
              </a:rPr>
              <a:t>Sous Android studio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400" b="1" kern="1200" dirty="0" smtClean="0">
                <a:solidFill>
                  <a:srgbClr val="0070C0"/>
                </a:solidFill>
                <a:latin typeface="Times New Roman" pitchFamily="18" charset="0"/>
                <a:cs typeface="Times New Roman" pitchFamily="18" charset="0"/>
              </a:rPr>
              <a:t>Environnement de Développement Android</a:t>
            </a:r>
            <a:endParaRPr lang="fr-FR" sz="34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2</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0" y="1120392"/>
            <a:ext cx="9144000" cy="4308872"/>
          </a:xfrm>
          <a:prstGeom prst="rect">
            <a:avLst/>
          </a:prstGeom>
        </p:spPr>
        <p:txBody>
          <a:bodyPr wrap="square">
            <a:spAutoFit/>
          </a:bodyPr>
          <a:lstStyle/>
          <a:p>
            <a:pPr algn="just"/>
            <a:r>
              <a:rPr lang="fr-FR" sz="2400" b="1" dirty="0" smtClean="0">
                <a:latin typeface="+mj-lt"/>
              </a:rPr>
              <a:t>Android</a:t>
            </a:r>
            <a:r>
              <a:rPr lang="fr-FR" sz="2400" dirty="0" smtClean="0">
                <a:latin typeface="+mj-lt"/>
              </a:rPr>
              <a:t> est: </a:t>
            </a:r>
          </a:p>
          <a:p>
            <a:pPr algn="just"/>
            <a:endParaRPr lang="fr-FR" sz="2400" dirty="0" smtClean="0">
              <a:latin typeface="+mj-lt"/>
            </a:endParaRPr>
          </a:p>
          <a:p>
            <a:pPr algn="just"/>
            <a:r>
              <a:rPr lang="fr-FR" sz="2400" dirty="0" smtClean="0">
                <a:latin typeface="+mj-lt"/>
              </a:rPr>
              <a:t>•  Une combinaison de trois éléments: </a:t>
            </a:r>
          </a:p>
          <a:p>
            <a:pPr algn="just"/>
            <a:endParaRPr lang="fr-FR" sz="2400" dirty="0" smtClean="0">
              <a:latin typeface="+mj-lt"/>
            </a:endParaRPr>
          </a:p>
          <a:p>
            <a:pPr marL="174625" algn="just"/>
            <a:r>
              <a:rPr lang="fr-FR" sz="2400" dirty="0" smtClean="0">
                <a:latin typeface="+mj-lt"/>
              </a:rPr>
              <a:t>-</a:t>
            </a:r>
            <a:r>
              <a:rPr lang="fr-FR" sz="2200" dirty="0" smtClean="0">
                <a:latin typeface="+mj-lt"/>
              </a:rPr>
              <a:t> Un système d’exploitation </a:t>
            </a:r>
            <a:r>
              <a:rPr lang="fr-FR" sz="2200" b="1" dirty="0" smtClean="0">
                <a:latin typeface="+mj-lt"/>
              </a:rPr>
              <a:t>open source </a:t>
            </a:r>
            <a:r>
              <a:rPr lang="fr-FR" sz="2200" dirty="0" smtClean="0">
                <a:latin typeface="+mj-lt"/>
              </a:rPr>
              <a:t>pour terminaux mobiles </a:t>
            </a:r>
          </a:p>
          <a:p>
            <a:pPr marL="174625" algn="just"/>
            <a:endParaRPr lang="fr-FR" sz="2200" dirty="0" smtClean="0">
              <a:latin typeface="+mj-lt"/>
            </a:endParaRPr>
          </a:p>
          <a:p>
            <a:pPr marL="174625" algn="just"/>
            <a:r>
              <a:rPr lang="fr-FR" sz="2200" dirty="0" smtClean="0">
                <a:latin typeface="+mj-lt"/>
              </a:rPr>
              <a:t>- Une plateforme de développement </a:t>
            </a:r>
            <a:r>
              <a:rPr lang="fr-FR" sz="2200" b="1" dirty="0" smtClean="0">
                <a:latin typeface="+mj-lt"/>
              </a:rPr>
              <a:t>open source </a:t>
            </a:r>
            <a:r>
              <a:rPr lang="fr-FR" sz="2200" dirty="0" smtClean="0">
                <a:latin typeface="+mj-lt"/>
              </a:rPr>
              <a:t>pour créer des applications mobiles </a:t>
            </a:r>
          </a:p>
          <a:p>
            <a:pPr marL="174625" algn="just"/>
            <a:endParaRPr lang="fr-FR" sz="2200" dirty="0" smtClean="0">
              <a:latin typeface="+mj-lt"/>
            </a:endParaRPr>
          </a:p>
          <a:p>
            <a:pPr marL="174625" algn="just"/>
            <a:r>
              <a:rPr lang="fr-FR" sz="2200" dirty="0" smtClean="0">
                <a:latin typeface="+mj-lt"/>
              </a:rPr>
              <a:t>- Terminaux, particulièrement téléphones mobiles, qui exécutent le système d’exploitation </a:t>
            </a:r>
            <a:r>
              <a:rPr lang="fr-FR" sz="2200" b="1" dirty="0" smtClean="0">
                <a:latin typeface="+mj-lt"/>
              </a:rPr>
              <a:t>Android</a:t>
            </a:r>
            <a:r>
              <a:rPr lang="fr-FR" sz="2200" dirty="0" smtClean="0">
                <a:latin typeface="+mj-lt"/>
              </a:rPr>
              <a:t> et les applications mobiles conçues pour ce système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20</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p:cNvPicPr>
            <a:picLocks noChangeAspect="1" noChangeArrowheads="1"/>
          </p:cNvPicPr>
          <p:nvPr/>
        </p:nvPicPr>
        <p:blipFill>
          <a:blip r:embed="rId3"/>
          <a:srcRect/>
          <a:stretch>
            <a:fillRect/>
          </a:stretch>
        </p:blipFill>
        <p:spPr bwMode="auto">
          <a:xfrm>
            <a:off x="571472" y="1071545"/>
            <a:ext cx="8001056" cy="53853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21</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p:cNvPicPr>
            <a:picLocks noChangeAspect="1" noChangeArrowheads="1"/>
          </p:cNvPicPr>
          <p:nvPr/>
        </p:nvPicPr>
        <p:blipFill>
          <a:blip r:embed="rId3"/>
          <a:srcRect/>
          <a:stretch>
            <a:fillRect/>
          </a:stretch>
        </p:blipFill>
        <p:spPr bwMode="auto">
          <a:xfrm>
            <a:off x="428596" y="1643050"/>
            <a:ext cx="8244250"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200" b="1" kern="1200" dirty="0" smtClean="0">
                <a:solidFill>
                  <a:srgbClr val="0070C0"/>
                </a:solidFill>
                <a:latin typeface="Times New Roman" pitchFamily="18" charset="0"/>
                <a:cs typeface="Times New Roman" pitchFamily="18" charset="0"/>
              </a:rPr>
              <a:t>Application Android : composition</a:t>
            </a:r>
            <a:endParaRPr lang="fr-FR" sz="32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22</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0" y="1071546"/>
            <a:ext cx="9144000" cy="5663089"/>
          </a:xfrm>
          <a:prstGeom prst="rect">
            <a:avLst/>
          </a:prstGeom>
        </p:spPr>
        <p:txBody>
          <a:bodyPr wrap="square">
            <a:spAutoFit/>
          </a:bodyPr>
          <a:lstStyle/>
          <a:p>
            <a:pPr algn="just"/>
            <a:r>
              <a:rPr lang="fr-FR" sz="2400" b="1" dirty="0" smtClean="0">
                <a:solidFill>
                  <a:schemeClr val="bg2"/>
                </a:solidFill>
                <a:latin typeface="+mj-lt"/>
                <a:cs typeface="Times New Roman" pitchFamily="18" charset="0"/>
              </a:rPr>
              <a:t>Composants d’application mobile Android </a:t>
            </a:r>
          </a:p>
          <a:p>
            <a:pPr algn="just"/>
            <a:endParaRPr lang="fr-FR" sz="2400" b="1" dirty="0" smtClean="0">
              <a:solidFill>
                <a:schemeClr val="bg2"/>
              </a:solidFill>
              <a:latin typeface="+mj-lt"/>
              <a:cs typeface="Times New Roman" pitchFamily="18" charset="0"/>
            </a:endParaRPr>
          </a:p>
          <a:p>
            <a:pPr algn="just"/>
            <a:r>
              <a:rPr lang="fr-FR" sz="2400" dirty="0" smtClean="0">
                <a:latin typeface="+mj-lt"/>
              </a:rPr>
              <a:t>•  Une application Android est formée d’un </a:t>
            </a:r>
            <a:r>
              <a:rPr lang="fr-FR" sz="2400" b="1" dirty="0" smtClean="0">
                <a:latin typeface="+mj-lt"/>
              </a:rPr>
              <a:t>ensemble de composants</a:t>
            </a:r>
            <a:r>
              <a:rPr lang="fr-FR" sz="2400" dirty="0" smtClean="0">
                <a:latin typeface="+mj-lt"/>
              </a:rPr>
              <a:t> déclarés dans le </a:t>
            </a:r>
            <a:r>
              <a:rPr lang="fr-FR" sz="2400" b="1" dirty="0" smtClean="0">
                <a:latin typeface="+mj-lt"/>
              </a:rPr>
              <a:t>Manifeste</a:t>
            </a:r>
          </a:p>
          <a:p>
            <a:pPr algn="just"/>
            <a:endParaRPr lang="fr-FR" sz="2400" dirty="0" smtClean="0">
              <a:latin typeface="+mj-lt"/>
            </a:endParaRPr>
          </a:p>
          <a:p>
            <a:pPr algn="just"/>
            <a:r>
              <a:rPr lang="fr-FR" sz="2400" dirty="0" smtClean="0">
                <a:latin typeface="+mj-lt"/>
              </a:rPr>
              <a:t>•  Un composant peut être: </a:t>
            </a:r>
          </a:p>
          <a:p>
            <a:pPr algn="just"/>
            <a:endParaRPr lang="fr-FR" dirty="0" smtClean="0">
              <a:latin typeface="+mj-lt"/>
            </a:endParaRPr>
          </a:p>
          <a:p>
            <a:pPr marL="449263" algn="just"/>
            <a:r>
              <a:rPr lang="fr-FR" sz="2400" dirty="0" smtClean="0">
                <a:latin typeface="+mj-lt"/>
              </a:rPr>
              <a:t>•  </a:t>
            </a:r>
            <a:r>
              <a:rPr lang="fr-FR" sz="2400" b="1" dirty="0" err="1" smtClean="0">
                <a:latin typeface="+mj-lt"/>
              </a:rPr>
              <a:t>Activity</a:t>
            </a:r>
            <a:r>
              <a:rPr lang="fr-FR" sz="2400" b="1" dirty="0" smtClean="0">
                <a:latin typeface="+mj-lt"/>
              </a:rPr>
              <a:t>: </a:t>
            </a:r>
            <a:r>
              <a:rPr lang="fr-FR" sz="2400" dirty="0" smtClean="0">
                <a:latin typeface="+mj-lt"/>
              </a:rPr>
              <a:t>les différents écrans de l'application</a:t>
            </a:r>
          </a:p>
          <a:p>
            <a:pPr marL="449263" algn="just"/>
            <a:endParaRPr lang="fr-FR" sz="1200" dirty="0" smtClean="0">
              <a:latin typeface="+mj-lt"/>
            </a:endParaRPr>
          </a:p>
          <a:p>
            <a:pPr marL="449263" algn="just">
              <a:buFont typeface="Arial" pitchFamily="34" charset="0"/>
              <a:buChar char="•"/>
            </a:pPr>
            <a:r>
              <a:rPr lang="fr-FR" sz="2400" dirty="0" smtClean="0"/>
              <a:t> </a:t>
            </a:r>
            <a:r>
              <a:rPr lang="fr-FR" sz="2400" b="1" dirty="0" smtClean="0"/>
              <a:t> Service</a:t>
            </a:r>
            <a:r>
              <a:rPr lang="fr-FR" sz="2400" dirty="0" smtClean="0"/>
              <a:t>: un composant qui s'exécute en tâche de fond</a:t>
            </a:r>
          </a:p>
          <a:p>
            <a:pPr marL="449263" algn="just">
              <a:buFont typeface="Arial" pitchFamily="34" charset="0"/>
              <a:buChar char="•"/>
            </a:pPr>
            <a:endParaRPr lang="fr-FR" sz="1600" b="1" dirty="0" smtClean="0">
              <a:latin typeface="+mj-lt"/>
            </a:endParaRPr>
          </a:p>
          <a:p>
            <a:pPr marL="449263" algn="just"/>
            <a:r>
              <a:rPr lang="fr-FR" sz="2400" dirty="0" smtClean="0">
                <a:latin typeface="+mj-lt"/>
              </a:rPr>
              <a:t>•  </a:t>
            </a:r>
            <a:r>
              <a:rPr lang="fr-FR" sz="2400" b="1" dirty="0" err="1" smtClean="0">
                <a:latin typeface="+mj-lt"/>
              </a:rPr>
              <a:t>Broadcast</a:t>
            </a:r>
            <a:r>
              <a:rPr lang="fr-FR" sz="2400" b="1" dirty="0" smtClean="0">
                <a:latin typeface="+mj-lt"/>
              </a:rPr>
              <a:t> </a:t>
            </a:r>
            <a:r>
              <a:rPr lang="fr-FR" sz="2400" b="1" dirty="0" err="1" smtClean="0">
                <a:latin typeface="+mj-lt"/>
              </a:rPr>
              <a:t>Receiver</a:t>
            </a:r>
            <a:r>
              <a:rPr lang="fr-FR" sz="2400" dirty="0" smtClean="0">
                <a:latin typeface="+mj-lt"/>
              </a:rPr>
              <a:t>: réception de notifications</a:t>
            </a:r>
          </a:p>
          <a:p>
            <a:pPr marL="449263" algn="just"/>
            <a:endParaRPr lang="fr-FR" sz="1600" dirty="0" smtClean="0">
              <a:latin typeface="+mj-lt"/>
            </a:endParaRPr>
          </a:p>
          <a:p>
            <a:pPr marL="449263" algn="just"/>
            <a:r>
              <a:rPr lang="fr-FR" sz="2400" dirty="0" smtClean="0">
                <a:latin typeface="+mj-lt"/>
              </a:rPr>
              <a:t>•  </a:t>
            </a:r>
            <a:r>
              <a:rPr lang="fr-FR" sz="2400" b="1" dirty="0" smtClean="0">
                <a:latin typeface="+mj-lt"/>
              </a:rPr>
              <a:t>Content Provider</a:t>
            </a:r>
            <a:r>
              <a:rPr lang="fr-FR" sz="2400" dirty="0" smtClean="0">
                <a:latin typeface="+mj-lt"/>
              </a:rPr>
              <a:t>: Fournisseur de contenu : gestion et partage des données</a:t>
            </a:r>
          </a:p>
          <a:p>
            <a:pPr algn="just"/>
            <a:endParaRPr lang="fr-FR" sz="2400"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23</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2" name="Rectangle 2"/>
          <p:cNvSpPr>
            <a:spLocks noGrp="1" noChangeArrowheads="1"/>
          </p:cNvSpPr>
          <p:nvPr>
            <p:ph type="title"/>
          </p:nvPr>
        </p:nvSpPr>
        <p:spPr>
          <a:xfrm>
            <a:off x="727730" y="116112"/>
            <a:ext cx="8416270" cy="928670"/>
          </a:xfrm>
        </p:spPr>
        <p:txBody>
          <a:bodyPr/>
          <a:lstStyle/>
          <a:p>
            <a:pPr>
              <a:defRPr/>
            </a:pPr>
            <a:r>
              <a:rPr lang="fr-FR" sz="3200" b="1" kern="1200" dirty="0" smtClean="0">
                <a:solidFill>
                  <a:srgbClr val="0070C0"/>
                </a:solidFill>
                <a:latin typeface="Times New Roman" pitchFamily="18" charset="0"/>
                <a:cs typeface="Times New Roman" pitchFamily="18" charset="0"/>
              </a:rPr>
              <a:t>Application Android : composition</a:t>
            </a:r>
            <a:r>
              <a:rPr lang="fr-FR" sz="3200" b="1" dirty="0" smtClean="0">
                <a:solidFill>
                  <a:schemeClr val="bg2"/>
                </a:solidFill>
                <a:cs typeface="Times New Roman" pitchFamily="18" charset="0"/>
              </a:rPr>
              <a:t> </a:t>
            </a:r>
            <a:r>
              <a:rPr lang="fr-FR" sz="3200" b="1" kern="1200" dirty="0" smtClean="0">
                <a:solidFill>
                  <a:schemeClr val="accent5">
                    <a:lumMod val="10000"/>
                  </a:schemeClr>
                </a:solidFill>
                <a:latin typeface="Times New Roman" pitchFamily="18" charset="0"/>
                <a:cs typeface="Times New Roman" pitchFamily="18" charset="0"/>
              </a:rPr>
              <a:t>(Manifeste)</a:t>
            </a:r>
            <a:endParaRPr lang="fr-FR" sz="3200" b="1" kern="1200" dirty="0">
              <a:solidFill>
                <a:schemeClr val="accent5">
                  <a:lumMod val="10000"/>
                </a:schemeClr>
              </a:solidFill>
              <a:latin typeface="Times New Roman" pitchFamily="18" charset="0"/>
              <a:cs typeface="Times New Roman" pitchFamily="18" charset="0"/>
            </a:endParaRPr>
          </a:p>
        </p:txBody>
      </p:sp>
      <p:sp>
        <p:nvSpPr>
          <p:cNvPr id="14" name="Rectangle 13"/>
          <p:cNvSpPr/>
          <p:nvPr/>
        </p:nvSpPr>
        <p:spPr>
          <a:xfrm>
            <a:off x="0" y="1500174"/>
            <a:ext cx="9144000" cy="5355312"/>
          </a:xfrm>
          <a:prstGeom prst="rect">
            <a:avLst/>
          </a:prstGeom>
        </p:spPr>
        <p:txBody>
          <a:bodyPr wrap="square">
            <a:spAutoFit/>
          </a:bodyPr>
          <a:lstStyle/>
          <a:p>
            <a:pPr algn="just">
              <a:buFontTx/>
              <a:buChar char="-"/>
            </a:pPr>
            <a:r>
              <a:rPr lang="fr-FR" sz="2400" dirty="0" smtClean="0"/>
              <a:t> Le </a:t>
            </a:r>
            <a:r>
              <a:rPr lang="fr-FR" sz="2400" b="1" dirty="0" smtClean="0"/>
              <a:t>point de départ </a:t>
            </a:r>
            <a:r>
              <a:rPr lang="fr-FR" sz="2400" dirty="0" smtClean="0"/>
              <a:t>de toute application Android qui se trouve à la racine du </a:t>
            </a:r>
            <a:r>
              <a:rPr lang="fr-FR" sz="2400" dirty="0" smtClean="0"/>
              <a:t>projet </a:t>
            </a:r>
          </a:p>
          <a:p>
            <a:pPr algn="just">
              <a:buFontTx/>
              <a:buChar char="-"/>
            </a:pPr>
            <a:endParaRPr lang="fr-FR" sz="1100" dirty="0" smtClean="0"/>
          </a:p>
          <a:p>
            <a:pPr algn="just">
              <a:buFontTx/>
              <a:buChar char="-"/>
            </a:pPr>
            <a:r>
              <a:rPr lang="fr-FR" sz="2400" dirty="0" smtClean="0"/>
              <a:t> présente des </a:t>
            </a:r>
            <a:r>
              <a:rPr lang="fr-FR" sz="2400" b="1" dirty="0" smtClean="0"/>
              <a:t>informations essentielles </a:t>
            </a:r>
            <a:r>
              <a:rPr lang="fr-FR" sz="2400" dirty="0" smtClean="0"/>
              <a:t>sur l'application au </a:t>
            </a:r>
            <a:r>
              <a:rPr lang="fr-FR" sz="2400" b="1" dirty="0" smtClean="0"/>
              <a:t>système Android </a:t>
            </a:r>
            <a:r>
              <a:rPr lang="fr-FR" sz="2400" dirty="0" smtClean="0"/>
              <a:t>avant de pouvoir exécuter </a:t>
            </a:r>
            <a:r>
              <a:rPr lang="fr-FR" sz="2400" dirty="0" smtClean="0"/>
              <a:t>code </a:t>
            </a:r>
            <a:r>
              <a:rPr lang="fr-FR" sz="2400" dirty="0" smtClean="0"/>
              <a:t>de l'application.</a:t>
            </a:r>
            <a:endParaRPr lang="fr-FR" sz="2400" dirty="0" smtClean="0"/>
          </a:p>
          <a:p>
            <a:pPr algn="just">
              <a:buFontTx/>
              <a:buChar char="-"/>
            </a:pPr>
            <a:endParaRPr lang="fr-FR" sz="1100" dirty="0" smtClean="0"/>
          </a:p>
          <a:p>
            <a:pPr algn="just">
              <a:buFontTx/>
              <a:buChar char="-"/>
            </a:pPr>
            <a:r>
              <a:rPr lang="fr-FR" sz="2400" dirty="0" smtClean="0"/>
              <a:t> déclare ce que </a:t>
            </a:r>
            <a:r>
              <a:rPr lang="fr-FR" sz="2400" b="1" dirty="0" smtClean="0"/>
              <a:t>contiendra l’application </a:t>
            </a:r>
            <a:r>
              <a:rPr lang="fr-FR" sz="2400" dirty="0" smtClean="0"/>
              <a:t>(activités, services, </a:t>
            </a:r>
            <a:r>
              <a:rPr lang="fr-FR" sz="2400" dirty="0" err="1" smtClean="0"/>
              <a:t>etc</a:t>
            </a:r>
            <a:r>
              <a:rPr lang="fr-FR" sz="2400" dirty="0" smtClean="0"/>
              <a:t>)</a:t>
            </a:r>
          </a:p>
          <a:p>
            <a:pPr algn="just">
              <a:buFontTx/>
              <a:buChar char="-"/>
            </a:pPr>
            <a:endParaRPr lang="fr-FR" sz="1200" dirty="0" smtClean="0"/>
          </a:p>
          <a:p>
            <a:pPr algn="just">
              <a:buFontTx/>
              <a:buChar char="-"/>
            </a:pPr>
            <a:r>
              <a:rPr lang="fr-FR" sz="2400" dirty="0" smtClean="0"/>
              <a:t> Spécifie </a:t>
            </a:r>
            <a:r>
              <a:rPr lang="fr-FR" sz="2400" b="1" dirty="0" smtClean="0"/>
              <a:t>comment les composants sont liés à Android </a:t>
            </a:r>
            <a:r>
              <a:rPr lang="fr-FR" sz="2400" dirty="0" smtClean="0"/>
              <a:t>(par exemple: l’activité </a:t>
            </a:r>
            <a:r>
              <a:rPr lang="fr-FR" sz="2400" dirty="0" smtClean="0"/>
              <a:t>qui doit </a:t>
            </a:r>
            <a:r>
              <a:rPr lang="fr-FR" sz="2400" dirty="0" smtClean="0"/>
              <a:t>apparaître dans le menu principal du terminal (appelé "</a:t>
            </a:r>
            <a:r>
              <a:rPr lang="fr-FR" sz="2400" b="1" dirty="0" smtClean="0"/>
              <a:t>lanceur</a:t>
            </a:r>
            <a:r>
              <a:rPr lang="fr-FR" sz="2400" dirty="0" smtClean="0"/>
              <a:t>" ou "</a:t>
            </a:r>
            <a:r>
              <a:rPr lang="fr-FR" sz="2400" b="1" dirty="0" err="1" smtClean="0"/>
              <a:t>launcher</a:t>
            </a:r>
            <a:r>
              <a:rPr lang="fr-FR" sz="2400" dirty="0" smtClean="0"/>
              <a:t>").</a:t>
            </a:r>
          </a:p>
          <a:p>
            <a:pPr algn="just">
              <a:buFontTx/>
              <a:buChar char="-"/>
            </a:pPr>
            <a:endParaRPr lang="en-US" sz="1200" dirty="0" smtClean="0"/>
          </a:p>
          <a:p>
            <a:pPr algn="just"/>
            <a:r>
              <a:rPr lang="fr-FR" sz="2400" dirty="0" smtClean="0"/>
              <a:t>- indique </a:t>
            </a:r>
            <a:r>
              <a:rPr lang="fr-FR" sz="2400" b="1" dirty="0" smtClean="0"/>
              <a:t>les permissions </a:t>
            </a:r>
            <a:r>
              <a:rPr lang="fr-FR" sz="2400" dirty="0" smtClean="0"/>
              <a:t>dont a besoin l’application (les activités ou les services) pour fonctionner correctement </a:t>
            </a:r>
            <a:r>
              <a:rPr lang="en-US" sz="2400" dirty="0" smtClean="0"/>
              <a:t>(e.g. webcam, network, location, access, ...)</a:t>
            </a:r>
            <a:endParaRPr lang="fr-FR" sz="2400" dirty="0"/>
          </a:p>
        </p:txBody>
      </p:sp>
      <p:sp>
        <p:nvSpPr>
          <p:cNvPr id="15" name="Rectangle 14"/>
          <p:cNvSpPr/>
          <p:nvPr/>
        </p:nvSpPr>
        <p:spPr>
          <a:xfrm>
            <a:off x="214282" y="928670"/>
            <a:ext cx="4572000" cy="461665"/>
          </a:xfrm>
          <a:prstGeom prst="rect">
            <a:avLst/>
          </a:prstGeom>
        </p:spPr>
        <p:txBody>
          <a:bodyPr>
            <a:spAutoFit/>
          </a:bodyPr>
          <a:lstStyle/>
          <a:p>
            <a:r>
              <a:rPr lang="fr-FR" sz="2400" b="1" dirty="0" smtClean="0">
                <a:solidFill>
                  <a:schemeClr val="bg2"/>
                </a:solidFill>
                <a:latin typeface="+mj-lt"/>
                <a:cs typeface="Times New Roman" pitchFamily="18" charset="0"/>
              </a:rPr>
              <a:t>AndroidManifest.xml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200" b="1" kern="1200" dirty="0" smtClean="0">
                <a:solidFill>
                  <a:srgbClr val="0070C0"/>
                </a:solidFill>
                <a:latin typeface="Times New Roman" pitchFamily="18" charset="0"/>
                <a:cs typeface="Times New Roman" pitchFamily="18" charset="0"/>
              </a:rPr>
              <a:t>Application Android : composition</a:t>
            </a:r>
            <a:r>
              <a:rPr lang="fr-FR" sz="3200" b="1" dirty="0" smtClean="0">
                <a:solidFill>
                  <a:schemeClr val="bg2"/>
                </a:solidFill>
                <a:cs typeface="Times New Roman" pitchFamily="18" charset="0"/>
              </a:rPr>
              <a:t> </a:t>
            </a:r>
            <a:r>
              <a:rPr lang="fr-FR" sz="3200" b="1" kern="1200" dirty="0" smtClean="0">
                <a:solidFill>
                  <a:schemeClr val="accent5">
                    <a:lumMod val="10000"/>
                  </a:schemeClr>
                </a:solidFill>
                <a:latin typeface="Times New Roman" pitchFamily="18" charset="0"/>
                <a:cs typeface="Times New Roman" pitchFamily="18" charset="0"/>
              </a:rPr>
              <a:t>(Manifeste)</a:t>
            </a:r>
            <a:endParaRPr lang="fr-FR" sz="3200" b="1" kern="1200" dirty="0">
              <a:solidFill>
                <a:schemeClr val="accent5">
                  <a:lumMod val="10000"/>
                </a:schemeClr>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24</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0" y="1000108"/>
            <a:ext cx="9144000" cy="830997"/>
          </a:xfrm>
          <a:prstGeom prst="rect">
            <a:avLst/>
          </a:prstGeom>
        </p:spPr>
        <p:txBody>
          <a:bodyPr wrap="square">
            <a:spAutoFit/>
          </a:bodyPr>
          <a:lstStyle/>
          <a:p>
            <a:pPr algn="just"/>
            <a:r>
              <a:rPr lang="fr-FR" sz="2400" b="1" dirty="0" smtClean="0">
                <a:solidFill>
                  <a:schemeClr val="bg2"/>
                </a:solidFill>
                <a:latin typeface="+mj-lt"/>
                <a:cs typeface="Times New Roman" pitchFamily="18" charset="0"/>
              </a:rPr>
              <a:t>Fichier Manifeste d'une application</a:t>
            </a:r>
          </a:p>
          <a:p>
            <a:pPr algn="just"/>
            <a:endParaRPr lang="fr-FR" sz="2400" b="1" dirty="0" smtClean="0">
              <a:solidFill>
                <a:schemeClr val="bg2"/>
              </a:solidFill>
              <a:latin typeface="+mj-lt"/>
              <a:cs typeface="Times New Roman" pitchFamily="18" charset="0"/>
            </a:endParaRPr>
          </a:p>
        </p:txBody>
      </p:sp>
      <p:pic>
        <p:nvPicPr>
          <p:cNvPr id="4098" name="Picture 2"/>
          <p:cNvPicPr>
            <a:picLocks noChangeAspect="1" noChangeArrowheads="1"/>
          </p:cNvPicPr>
          <p:nvPr/>
        </p:nvPicPr>
        <p:blipFill>
          <a:blip r:embed="rId3"/>
          <a:srcRect/>
          <a:stretch>
            <a:fillRect/>
          </a:stretch>
        </p:blipFill>
        <p:spPr bwMode="auto">
          <a:xfrm>
            <a:off x="214282" y="1500174"/>
            <a:ext cx="8215370" cy="49126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200" b="1" kern="1200" dirty="0" smtClean="0">
                <a:solidFill>
                  <a:srgbClr val="0070C0"/>
                </a:solidFill>
                <a:latin typeface="Times New Roman" pitchFamily="18" charset="0"/>
                <a:cs typeface="Times New Roman" pitchFamily="18" charset="0"/>
              </a:rPr>
              <a:t>Application Android : composition</a:t>
            </a:r>
            <a:r>
              <a:rPr lang="fr-FR" sz="3200" b="1" dirty="0" smtClean="0">
                <a:solidFill>
                  <a:schemeClr val="bg2"/>
                </a:solidFill>
                <a:cs typeface="Times New Roman" pitchFamily="18" charset="0"/>
              </a:rPr>
              <a:t> </a:t>
            </a:r>
            <a:r>
              <a:rPr lang="fr-FR" sz="3200" b="1" kern="1200" dirty="0" smtClean="0">
                <a:solidFill>
                  <a:schemeClr val="accent5">
                    <a:lumMod val="10000"/>
                  </a:schemeClr>
                </a:solidFill>
                <a:latin typeface="Times New Roman" pitchFamily="18" charset="0"/>
                <a:cs typeface="Times New Roman" pitchFamily="18" charset="0"/>
              </a:rPr>
              <a:t>(Manifeste)</a:t>
            </a:r>
            <a:endParaRPr lang="fr-FR" sz="3200" b="1" kern="1200" dirty="0">
              <a:solidFill>
                <a:schemeClr val="accent5">
                  <a:lumMod val="10000"/>
                </a:schemeClr>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25</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5" name="Rectangle 14"/>
          <p:cNvSpPr/>
          <p:nvPr/>
        </p:nvSpPr>
        <p:spPr>
          <a:xfrm>
            <a:off x="214282" y="928670"/>
            <a:ext cx="5715040" cy="461665"/>
          </a:xfrm>
          <a:prstGeom prst="rect">
            <a:avLst/>
          </a:prstGeom>
        </p:spPr>
        <p:txBody>
          <a:bodyPr wrap="square">
            <a:spAutoFit/>
          </a:bodyPr>
          <a:lstStyle/>
          <a:p>
            <a:r>
              <a:rPr lang="fr-FR" sz="2400" b="1" dirty="0" smtClean="0">
                <a:solidFill>
                  <a:schemeClr val="bg2"/>
                </a:solidFill>
                <a:latin typeface="+mj-lt"/>
                <a:cs typeface="Times New Roman" pitchFamily="18" charset="0"/>
              </a:rPr>
              <a:t>AndroidManifest.xml (</a:t>
            </a:r>
            <a:r>
              <a:rPr lang="fr-FR" sz="2400" dirty="0" smtClean="0">
                <a:solidFill>
                  <a:srgbClr val="800000"/>
                </a:solidFill>
                <a:latin typeface="+mj-lt"/>
                <a:cs typeface="Times New Roman" pitchFamily="18" charset="0"/>
              </a:rPr>
              <a:t>Conventions</a:t>
            </a:r>
            <a:r>
              <a:rPr lang="fr-FR" sz="2400" b="1" dirty="0" smtClean="0">
                <a:solidFill>
                  <a:schemeClr val="bg2"/>
                </a:solidFill>
                <a:latin typeface="+mj-lt"/>
                <a:cs typeface="Times New Roman" pitchFamily="18" charset="0"/>
              </a:rPr>
              <a:t>) </a:t>
            </a:r>
            <a:endParaRPr lang="fr-FR" sz="2400" b="1" dirty="0" smtClean="0">
              <a:solidFill>
                <a:schemeClr val="bg2"/>
              </a:solidFill>
              <a:latin typeface="+mj-lt"/>
              <a:cs typeface="Times New Roman" pitchFamily="18" charset="0"/>
            </a:endParaRPr>
          </a:p>
        </p:txBody>
      </p:sp>
      <p:sp>
        <p:nvSpPr>
          <p:cNvPr id="17" name="Rectangle 16"/>
          <p:cNvSpPr/>
          <p:nvPr/>
        </p:nvSpPr>
        <p:spPr>
          <a:xfrm>
            <a:off x="0" y="1357298"/>
            <a:ext cx="9144000" cy="5670783"/>
          </a:xfrm>
          <a:prstGeom prst="rect">
            <a:avLst/>
          </a:prstGeom>
        </p:spPr>
        <p:txBody>
          <a:bodyPr wrap="square">
            <a:spAutoFit/>
          </a:bodyPr>
          <a:lstStyle/>
          <a:p>
            <a:pPr algn="just">
              <a:buFontTx/>
              <a:buChar char="-"/>
            </a:pPr>
            <a:r>
              <a:rPr lang="fr-FR" sz="2000" dirty="0" smtClean="0"/>
              <a:t>Il </a:t>
            </a:r>
            <a:r>
              <a:rPr lang="fr-FR" sz="2000" dirty="0" smtClean="0"/>
              <a:t>nomme le </a:t>
            </a:r>
            <a:r>
              <a:rPr lang="fr-FR" sz="2000" b="1" dirty="0" smtClean="0"/>
              <a:t>package Java </a:t>
            </a:r>
            <a:r>
              <a:rPr lang="fr-FR" sz="2000" b="1" dirty="0" smtClean="0"/>
              <a:t>de </a:t>
            </a:r>
            <a:r>
              <a:rPr lang="fr-FR" sz="2000" b="1" dirty="0" smtClean="0"/>
              <a:t>l'application </a:t>
            </a:r>
            <a:r>
              <a:rPr lang="fr-FR" sz="2000" dirty="0" smtClean="0"/>
              <a:t>(</a:t>
            </a:r>
            <a:r>
              <a:rPr lang="fr-FR" sz="2000" b="1" dirty="0" smtClean="0"/>
              <a:t>l'identifiant unique </a:t>
            </a:r>
            <a:r>
              <a:rPr lang="fr-FR" sz="2000" dirty="0" smtClean="0"/>
              <a:t>du package </a:t>
            </a:r>
            <a:r>
              <a:rPr lang="fr-FR" sz="2000" dirty="0" smtClean="0"/>
              <a:t>pour l'application)</a:t>
            </a:r>
          </a:p>
          <a:p>
            <a:pPr algn="just">
              <a:buFontTx/>
              <a:buChar char="-"/>
            </a:pPr>
            <a:endParaRPr lang="fr-FR" sz="1200" dirty="0" smtClean="0"/>
          </a:p>
          <a:p>
            <a:pPr algn="just"/>
            <a:r>
              <a:rPr lang="fr-FR" sz="2000" dirty="0" smtClean="0"/>
              <a:t>- Il </a:t>
            </a:r>
            <a:r>
              <a:rPr lang="fr-FR" sz="2000" dirty="0" smtClean="0"/>
              <a:t>déclare le </a:t>
            </a:r>
            <a:r>
              <a:rPr lang="fr-FR" sz="2000" b="1" dirty="0" smtClean="0"/>
              <a:t>niveau minimum </a:t>
            </a:r>
            <a:r>
              <a:rPr lang="fr-FR" sz="2000" dirty="0" smtClean="0"/>
              <a:t>de l'</a:t>
            </a:r>
            <a:r>
              <a:rPr lang="fr-FR" sz="2000" b="1" dirty="0" smtClean="0"/>
              <a:t>API </a:t>
            </a:r>
            <a:r>
              <a:rPr lang="fr-FR" sz="2000" b="1" dirty="0" smtClean="0"/>
              <a:t> Android (SDK) </a:t>
            </a:r>
            <a:r>
              <a:rPr lang="fr-FR" sz="2000" dirty="0" smtClean="0"/>
              <a:t>que l'application nécessite</a:t>
            </a:r>
          </a:p>
          <a:p>
            <a:pPr algn="just"/>
            <a:endParaRPr lang="fr-FR" sz="1200" dirty="0" smtClean="0"/>
          </a:p>
          <a:p>
            <a:pPr algn="just">
              <a:buFontTx/>
              <a:buChar char="-"/>
            </a:pPr>
            <a:r>
              <a:rPr lang="fr-FR" sz="2000" dirty="0" smtClean="0"/>
              <a:t>Il </a:t>
            </a:r>
            <a:r>
              <a:rPr lang="fr-FR" sz="2000" dirty="0" smtClean="0"/>
              <a:t>répertorie les bibliothèques auxquelles l'application doit être </a:t>
            </a:r>
            <a:r>
              <a:rPr lang="fr-FR" sz="2000" dirty="0" smtClean="0"/>
              <a:t>liée</a:t>
            </a:r>
          </a:p>
          <a:p>
            <a:pPr algn="just">
              <a:buFontTx/>
              <a:buChar char="-"/>
            </a:pPr>
            <a:endParaRPr lang="fr-FR" sz="1200" dirty="0" smtClean="0"/>
          </a:p>
          <a:p>
            <a:r>
              <a:rPr lang="fr-FR" sz="2000" dirty="0" smtClean="0"/>
              <a:t>- Seulement  deux éléments sont requis:</a:t>
            </a:r>
          </a:p>
          <a:p>
            <a:pPr marL="261938" algn="just">
              <a:buFont typeface="Arial" pitchFamily="34" charset="0"/>
              <a:buChar char="•"/>
            </a:pPr>
            <a:r>
              <a:rPr lang="en-US" sz="2000" dirty="0" smtClean="0"/>
              <a:t>   </a:t>
            </a:r>
            <a:r>
              <a:rPr lang="en-US" sz="2000" b="1" dirty="0" smtClean="0">
                <a:solidFill>
                  <a:schemeClr val="bg2">
                    <a:lumMod val="60000"/>
                    <a:lumOff val="40000"/>
                  </a:schemeClr>
                </a:solidFill>
              </a:rPr>
              <a:t>&lt;manifest&gt;: </a:t>
            </a:r>
            <a:r>
              <a:rPr lang="en-US" sz="2000" dirty="0" smtClean="0"/>
              <a:t>contains </a:t>
            </a:r>
            <a:r>
              <a:rPr lang="en-US" sz="2000" b="1" dirty="0" smtClean="0"/>
              <a:t>the package</a:t>
            </a:r>
            <a:r>
              <a:rPr lang="en-US" sz="2000" dirty="0" smtClean="0"/>
              <a:t>, the </a:t>
            </a:r>
            <a:r>
              <a:rPr lang="en-US" sz="2000" b="1" dirty="0" smtClean="0"/>
              <a:t>version</a:t>
            </a:r>
            <a:r>
              <a:rPr lang="en-US" sz="2000" dirty="0" smtClean="0"/>
              <a:t>... this root </a:t>
            </a:r>
            <a:r>
              <a:rPr lang="en-US" sz="2000" dirty="0" err="1" smtClean="0"/>
              <a:t>englobes</a:t>
            </a:r>
            <a:r>
              <a:rPr lang="en-US" sz="2000" dirty="0" smtClean="0"/>
              <a:t> the whole manifest</a:t>
            </a:r>
          </a:p>
          <a:p>
            <a:pPr marL="261938" algn="just">
              <a:buFont typeface="Arial" pitchFamily="34" charset="0"/>
              <a:buChar char="•"/>
            </a:pPr>
            <a:r>
              <a:rPr lang="en-US" sz="2000" dirty="0" smtClean="0"/>
              <a:t>  </a:t>
            </a:r>
            <a:r>
              <a:rPr lang="en-US" sz="2000" b="1" dirty="0" smtClean="0">
                <a:solidFill>
                  <a:schemeClr val="bg2">
                    <a:lumMod val="60000"/>
                    <a:lumOff val="40000"/>
                  </a:schemeClr>
                </a:solidFill>
              </a:rPr>
              <a:t>&lt;application&gt;: </a:t>
            </a:r>
            <a:r>
              <a:rPr lang="en-US" sz="2000" dirty="0" smtClean="0"/>
              <a:t>describes </a:t>
            </a:r>
            <a:r>
              <a:rPr lang="en-US" sz="2000" b="1" dirty="0" smtClean="0"/>
              <a:t>the application </a:t>
            </a:r>
            <a:r>
              <a:rPr lang="en-US" sz="2000" dirty="0" smtClean="0"/>
              <a:t>and contains the list of </a:t>
            </a:r>
            <a:r>
              <a:rPr lang="en-US" sz="2000" dirty="0" smtClean="0"/>
              <a:t>                     </a:t>
            </a:r>
            <a:r>
              <a:rPr lang="en-US" sz="2000" b="1" dirty="0" smtClean="0"/>
              <a:t>its </a:t>
            </a:r>
            <a:r>
              <a:rPr lang="en-US" sz="2000" b="1" dirty="0" smtClean="0"/>
              <a:t>components</a:t>
            </a:r>
          </a:p>
          <a:p>
            <a:pPr algn="just">
              <a:buFontTx/>
              <a:buChar char="-"/>
            </a:pPr>
            <a:endParaRPr lang="fr-FR" sz="1100" dirty="0" smtClean="0"/>
          </a:p>
          <a:p>
            <a:pPr algn="just">
              <a:buFontTx/>
              <a:buChar char="-"/>
            </a:pPr>
            <a:r>
              <a:rPr lang="fr-FR" sz="2000" dirty="0" smtClean="0"/>
              <a:t> </a:t>
            </a:r>
            <a:r>
              <a:rPr lang="fr-FR" sz="2000" dirty="0" smtClean="0"/>
              <a:t>dans ces éléments</a:t>
            </a:r>
          </a:p>
          <a:p>
            <a:pPr algn="just">
              <a:buFontTx/>
              <a:buChar char="-"/>
            </a:pPr>
            <a:endParaRPr lang="fr-FR" sz="600" dirty="0" smtClean="0"/>
          </a:p>
          <a:p>
            <a:pPr marL="623888" indent="-174625" algn="just">
              <a:buFont typeface="Wingdings" pitchFamily="2" charset="2"/>
              <a:buChar char="§"/>
            </a:pPr>
            <a:r>
              <a:rPr lang="fr-FR" sz="2000" dirty="0" smtClean="0"/>
              <a:t> Toutes </a:t>
            </a:r>
            <a:r>
              <a:rPr lang="fr-FR" sz="2000" b="1" dirty="0" smtClean="0"/>
              <a:t>les valeurs </a:t>
            </a:r>
            <a:r>
              <a:rPr lang="fr-FR" sz="2000" dirty="0" smtClean="0"/>
              <a:t>sont </a:t>
            </a:r>
            <a:r>
              <a:rPr lang="fr-FR" sz="2000" b="1" dirty="0" smtClean="0"/>
              <a:t>définies</a:t>
            </a:r>
            <a:r>
              <a:rPr lang="fr-FR" sz="2000" dirty="0" smtClean="0"/>
              <a:t> par des </a:t>
            </a:r>
            <a:r>
              <a:rPr lang="fr-FR" sz="2000" b="1" dirty="0" smtClean="0"/>
              <a:t>attributs</a:t>
            </a:r>
          </a:p>
          <a:p>
            <a:pPr marL="623888" indent="-174625" algn="just">
              <a:buFont typeface="Wingdings" pitchFamily="2" charset="2"/>
              <a:buChar char="§"/>
            </a:pPr>
            <a:r>
              <a:rPr lang="fr-FR" sz="2000" dirty="0" smtClean="0"/>
              <a:t>Tous les </a:t>
            </a:r>
            <a:r>
              <a:rPr lang="fr-FR" sz="2000" b="1" dirty="0" smtClean="0"/>
              <a:t>noms d'attribut commencent</a:t>
            </a:r>
            <a:r>
              <a:rPr lang="fr-FR" sz="2000" dirty="0" smtClean="0"/>
              <a:t> par </a:t>
            </a:r>
            <a:r>
              <a:rPr lang="fr-FR" sz="2000" dirty="0" smtClean="0"/>
              <a:t> </a:t>
            </a:r>
            <a:r>
              <a:rPr lang="fr-FR" sz="2000" b="1" dirty="0" err="1" smtClean="0">
                <a:solidFill>
                  <a:schemeClr val="bg2">
                    <a:lumMod val="60000"/>
                    <a:lumOff val="40000"/>
                  </a:schemeClr>
                </a:solidFill>
              </a:rPr>
              <a:t>android:prefix</a:t>
            </a:r>
            <a:endParaRPr lang="fr-FR" sz="2000" b="1" dirty="0" smtClean="0">
              <a:solidFill>
                <a:schemeClr val="bg2">
                  <a:lumMod val="60000"/>
                  <a:lumOff val="40000"/>
                </a:schemeClr>
              </a:solidFill>
            </a:endParaRPr>
          </a:p>
          <a:p>
            <a:pPr marL="1436688" indent="-449263" algn="just">
              <a:buFont typeface="Wingdings" pitchFamily="2" charset="2"/>
              <a:buChar char="§"/>
            </a:pPr>
            <a:r>
              <a:rPr lang="fr-FR" sz="2000" b="1" dirty="0" smtClean="0">
                <a:solidFill>
                  <a:schemeClr val="bg2">
                    <a:lumMod val="60000"/>
                    <a:lumOff val="40000"/>
                  </a:schemeClr>
                </a:solidFill>
              </a:rPr>
              <a:t>sauf</a:t>
            </a:r>
            <a:r>
              <a:rPr lang="fr-FR" sz="2000" dirty="0" smtClean="0"/>
              <a:t> </a:t>
            </a:r>
            <a:r>
              <a:rPr lang="fr-FR" sz="2000" dirty="0" smtClean="0"/>
              <a:t>pour certains attributs de </a:t>
            </a:r>
            <a:r>
              <a:rPr lang="fr-FR" sz="2000" b="1" dirty="0" smtClean="0"/>
              <a:t>l'élément racine &lt;</a:t>
            </a:r>
            <a:r>
              <a:rPr lang="fr-FR" sz="2000" b="1" dirty="0" err="1" smtClean="0"/>
              <a:t>manifest</a:t>
            </a:r>
            <a:r>
              <a:rPr lang="fr-FR" sz="2000" b="1" dirty="0" smtClean="0"/>
              <a:t>&gt;</a:t>
            </a:r>
            <a:endParaRPr lang="fr-FR" sz="2000" b="1" dirty="0" smtClean="0"/>
          </a:p>
          <a:p>
            <a:pPr marL="623888" indent="-174625" algn="just">
              <a:buFont typeface="Wingdings" pitchFamily="2" charset="2"/>
              <a:buChar char="§"/>
            </a:pPr>
            <a:endParaRPr lang="fr-FR" sz="2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200" b="1" kern="1200" dirty="0" smtClean="0">
                <a:solidFill>
                  <a:srgbClr val="0070C0"/>
                </a:solidFill>
                <a:latin typeface="Times New Roman" pitchFamily="18" charset="0"/>
                <a:cs typeface="Times New Roman" pitchFamily="18" charset="0"/>
              </a:rPr>
              <a:t>Application Android : composition</a:t>
            </a:r>
            <a:r>
              <a:rPr lang="fr-FR" sz="3200" b="1" dirty="0" smtClean="0">
                <a:solidFill>
                  <a:schemeClr val="bg2"/>
                </a:solidFill>
                <a:cs typeface="Times New Roman" pitchFamily="18" charset="0"/>
              </a:rPr>
              <a:t> </a:t>
            </a:r>
            <a:r>
              <a:rPr lang="fr-FR" sz="3200" b="1" kern="1200" dirty="0" smtClean="0">
                <a:solidFill>
                  <a:schemeClr val="accent5">
                    <a:lumMod val="10000"/>
                  </a:schemeClr>
                </a:solidFill>
                <a:latin typeface="Times New Roman" pitchFamily="18" charset="0"/>
                <a:cs typeface="Times New Roman" pitchFamily="18" charset="0"/>
              </a:rPr>
              <a:t>(Manifeste)</a:t>
            </a:r>
            <a:endParaRPr lang="fr-FR" sz="3200" b="1" kern="1200" dirty="0">
              <a:solidFill>
                <a:schemeClr val="accent5">
                  <a:lumMod val="10000"/>
                </a:schemeClr>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26</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7" name="Rectangle 16"/>
          <p:cNvSpPr/>
          <p:nvPr/>
        </p:nvSpPr>
        <p:spPr>
          <a:xfrm>
            <a:off x="214282" y="928670"/>
            <a:ext cx="4572000" cy="461665"/>
          </a:xfrm>
          <a:prstGeom prst="rect">
            <a:avLst/>
          </a:prstGeom>
        </p:spPr>
        <p:txBody>
          <a:bodyPr>
            <a:spAutoFit/>
          </a:bodyPr>
          <a:lstStyle/>
          <a:p>
            <a:r>
              <a:rPr lang="fr-FR" sz="2400" b="1" dirty="0" smtClean="0">
                <a:solidFill>
                  <a:schemeClr val="bg2"/>
                </a:solidFill>
                <a:latin typeface="+mj-lt"/>
                <a:cs typeface="Times New Roman" pitchFamily="18" charset="0"/>
              </a:rPr>
              <a:t>AndroidManifest.xml </a:t>
            </a:r>
          </a:p>
        </p:txBody>
      </p:sp>
      <p:pic>
        <p:nvPicPr>
          <p:cNvPr id="2050" name="Picture 2"/>
          <p:cNvPicPr>
            <a:picLocks noChangeAspect="1" noChangeArrowheads="1"/>
          </p:cNvPicPr>
          <p:nvPr/>
        </p:nvPicPr>
        <p:blipFill>
          <a:blip r:embed="rId3"/>
          <a:srcRect/>
          <a:stretch>
            <a:fillRect/>
          </a:stretch>
        </p:blipFill>
        <p:spPr bwMode="auto">
          <a:xfrm>
            <a:off x="0" y="3000372"/>
            <a:ext cx="9144000" cy="3571900"/>
          </a:xfrm>
          <a:prstGeom prst="rect">
            <a:avLst/>
          </a:prstGeom>
          <a:noFill/>
          <a:ln w="9525">
            <a:noFill/>
            <a:miter lim="800000"/>
            <a:headEnd/>
            <a:tailEnd/>
          </a:ln>
          <a:effectLst/>
        </p:spPr>
      </p:pic>
      <p:sp>
        <p:nvSpPr>
          <p:cNvPr id="12" name="Rectangle 11"/>
          <p:cNvSpPr/>
          <p:nvPr/>
        </p:nvSpPr>
        <p:spPr>
          <a:xfrm>
            <a:off x="928662" y="3429000"/>
            <a:ext cx="7572428" cy="642942"/>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857224" y="5929330"/>
            <a:ext cx="7643866" cy="285752"/>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1" name="Picture 3"/>
          <p:cNvPicPr>
            <a:picLocks noChangeAspect="1" noChangeArrowheads="1"/>
          </p:cNvPicPr>
          <p:nvPr/>
        </p:nvPicPr>
        <p:blipFill>
          <a:blip r:embed="rId4"/>
          <a:srcRect/>
          <a:stretch>
            <a:fillRect/>
          </a:stretch>
        </p:blipFill>
        <p:spPr bwMode="auto">
          <a:xfrm>
            <a:off x="642910" y="1500174"/>
            <a:ext cx="2065490" cy="35719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1000100" y="1928802"/>
            <a:ext cx="2041086" cy="285752"/>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642910" y="2357430"/>
            <a:ext cx="2214578" cy="540769"/>
          </a:xfrm>
          <a:prstGeom prst="rect">
            <a:avLst/>
          </a:prstGeom>
          <a:noFill/>
          <a:ln w="9525">
            <a:noFill/>
            <a:miter lim="800000"/>
            <a:headEnd/>
            <a:tailEnd/>
          </a:ln>
          <a:effectLst/>
        </p:spPr>
      </p:pic>
      <p:sp>
        <p:nvSpPr>
          <p:cNvPr id="19" name="ZoneTexte 18"/>
          <p:cNvSpPr txBox="1"/>
          <p:nvPr/>
        </p:nvSpPr>
        <p:spPr>
          <a:xfrm>
            <a:off x="5045302" y="5900302"/>
            <a:ext cx="4000528" cy="307777"/>
          </a:xfrm>
          <a:prstGeom prst="rect">
            <a:avLst/>
          </a:prstGeom>
          <a:noFill/>
        </p:spPr>
        <p:txBody>
          <a:bodyPr wrap="square" rtlCol="0">
            <a:spAutoFit/>
          </a:bodyPr>
          <a:lstStyle/>
          <a:p>
            <a:r>
              <a:rPr lang="en-US" sz="1400" b="1" dirty="0" smtClean="0"/>
              <a:t>minimum </a:t>
            </a:r>
            <a:r>
              <a:rPr lang="en-US" sz="1400" b="1" dirty="0" smtClean="0"/>
              <a:t>level of the Android API</a:t>
            </a:r>
            <a:endParaRPr lang="fr-FR" sz="1400" b="1" dirty="0"/>
          </a:p>
        </p:txBody>
      </p:sp>
      <p:sp>
        <p:nvSpPr>
          <p:cNvPr id="20" name="ZoneTexte 19"/>
          <p:cNvSpPr txBox="1"/>
          <p:nvPr/>
        </p:nvSpPr>
        <p:spPr>
          <a:xfrm>
            <a:off x="4643438" y="3643314"/>
            <a:ext cx="3393878" cy="307777"/>
          </a:xfrm>
          <a:prstGeom prst="rect">
            <a:avLst/>
          </a:prstGeom>
          <a:noFill/>
        </p:spPr>
        <p:txBody>
          <a:bodyPr wrap="none" rtlCol="0">
            <a:spAutoFit/>
          </a:bodyPr>
          <a:lstStyle/>
          <a:p>
            <a:r>
              <a:rPr lang="en-US" sz="1400" b="1" dirty="0" smtClean="0"/>
              <a:t>Name of the </a:t>
            </a:r>
            <a:r>
              <a:rPr lang="en-US" sz="1400" b="1" dirty="0" smtClean="0"/>
              <a:t>Java package for the app</a:t>
            </a:r>
            <a:endParaRPr lang="fr-FR" sz="1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200" b="1" kern="1200" dirty="0" smtClean="0">
                <a:solidFill>
                  <a:srgbClr val="0070C0"/>
                </a:solidFill>
                <a:latin typeface="Times New Roman" pitchFamily="18" charset="0"/>
                <a:cs typeface="Times New Roman" pitchFamily="18" charset="0"/>
              </a:rPr>
              <a:t>Application Android : composition</a:t>
            </a:r>
            <a:r>
              <a:rPr lang="fr-FR" sz="3200" b="1" dirty="0" smtClean="0">
                <a:solidFill>
                  <a:schemeClr val="bg2"/>
                </a:solidFill>
                <a:cs typeface="Times New Roman" pitchFamily="18" charset="0"/>
              </a:rPr>
              <a:t> </a:t>
            </a:r>
            <a:r>
              <a:rPr lang="fr-FR" sz="3200" b="1" kern="1200" dirty="0" smtClean="0">
                <a:solidFill>
                  <a:schemeClr val="accent5">
                    <a:lumMod val="10000"/>
                  </a:schemeClr>
                </a:solidFill>
                <a:latin typeface="Times New Roman" pitchFamily="18" charset="0"/>
                <a:cs typeface="Times New Roman" pitchFamily="18" charset="0"/>
              </a:rPr>
              <a:t>(Manifeste)</a:t>
            </a:r>
            <a:endParaRPr lang="fr-FR" sz="3200" b="1" kern="1200" dirty="0">
              <a:solidFill>
                <a:schemeClr val="accent5">
                  <a:lumMod val="10000"/>
                </a:schemeClr>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27</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6" name="Rectangle 15"/>
          <p:cNvSpPr/>
          <p:nvPr/>
        </p:nvSpPr>
        <p:spPr>
          <a:xfrm>
            <a:off x="0" y="3718679"/>
            <a:ext cx="9144000" cy="1677382"/>
          </a:xfrm>
          <a:prstGeom prst="rect">
            <a:avLst/>
          </a:prstGeom>
        </p:spPr>
        <p:txBody>
          <a:bodyPr wrap="square">
            <a:spAutoFit/>
          </a:bodyPr>
          <a:lstStyle/>
          <a:p>
            <a:pPr>
              <a:buFontTx/>
              <a:buChar char="-"/>
            </a:pPr>
            <a:r>
              <a:rPr lang="fr-FR" sz="2400" dirty="0" smtClean="0"/>
              <a:t>Il </a:t>
            </a:r>
            <a:r>
              <a:rPr lang="fr-FR" sz="2400" dirty="0" smtClean="0"/>
              <a:t>existe plusieurs </a:t>
            </a:r>
            <a:r>
              <a:rPr lang="fr-FR" sz="2400" b="1" dirty="0" smtClean="0"/>
              <a:t>autorisations</a:t>
            </a:r>
            <a:r>
              <a:rPr lang="fr-FR" sz="2400" dirty="0" smtClean="0"/>
              <a:t> </a:t>
            </a:r>
            <a:r>
              <a:rPr lang="fr-FR" sz="2400" b="1" dirty="0" smtClean="0"/>
              <a:t>standard</a:t>
            </a:r>
            <a:r>
              <a:rPr lang="fr-FR" sz="2400" dirty="0" smtClean="0"/>
              <a:t>:</a:t>
            </a:r>
          </a:p>
          <a:p>
            <a:pPr>
              <a:buFontTx/>
              <a:buChar char="-"/>
            </a:pPr>
            <a:endParaRPr lang="fr-FR" sz="700" dirty="0" smtClean="0"/>
          </a:p>
          <a:p>
            <a:pPr marL="449263">
              <a:buFont typeface="Wingdings" pitchFamily="2" charset="2"/>
              <a:buChar char="§"/>
            </a:pPr>
            <a:r>
              <a:rPr lang="en-US" dirty="0" smtClean="0"/>
              <a:t> </a:t>
            </a:r>
            <a:r>
              <a:rPr lang="en-US" dirty="0" smtClean="0"/>
              <a:t> </a:t>
            </a:r>
            <a:r>
              <a:rPr lang="en-US" dirty="0" err="1" smtClean="0">
                <a:solidFill>
                  <a:schemeClr val="bg2">
                    <a:lumMod val="75000"/>
                  </a:schemeClr>
                </a:solidFill>
                <a:latin typeface="Arial Unicode MS" pitchFamily="34" charset="-128"/>
                <a:ea typeface="Arial Unicode MS" pitchFamily="34" charset="-128"/>
                <a:cs typeface="Arial Unicode MS" pitchFamily="34" charset="-128"/>
              </a:rPr>
              <a:t>android.permission.CALL_EMERGENCY_NUMBERS</a:t>
            </a:r>
            <a:endParaRPr lang="en-US" dirty="0" smtClean="0">
              <a:solidFill>
                <a:schemeClr val="bg2">
                  <a:lumMod val="75000"/>
                </a:schemeClr>
              </a:solidFill>
              <a:latin typeface="Arial Unicode MS" pitchFamily="34" charset="-128"/>
              <a:ea typeface="Arial Unicode MS" pitchFamily="34" charset="-128"/>
              <a:cs typeface="Arial Unicode MS" pitchFamily="34" charset="-128"/>
            </a:endParaRPr>
          </a:p>
          <a:p>
            <a:pPr marL="449263">
              <a:buFont typeface="Wingdings" pitchFamily="2" charset="2"/>
              <a:buChar char="§"/>
            </a:pPr>
            <a:r>
              <a:rPr lang="en-US" dirty="0" smtClean="0">
                <a:solidFill>
                  <a:schemeClr val="bg2">
                    <a:lumMod val="75000"/>
                  </a:schemeClr>
                </a:solidFill>
                <a:latin typeface="Arial Unicode MS" pitchFamily="34" charset="-128"/>
                <a:ea typeface="Arial Unicode MS" pitchFamily="34" charset="-128"/>
                <a:cs typeface="Arial Unicode MS" pitchFamily="34" charset="-128"/>
              </a:rPr>
              <a:t> </a:t>
            </a:r>
            <a:r>
              <a:rPr lang="en-US" dirty="0" smtClean="0">
                <a:solidFill>
                  <a:schemeClr val="bg2">
                    <a:lumMod val="75000"/>
                  </a:schemeClr>
                </a:solidFill>
                <a:latin typeface="Arial Unicode MS" pitchFamily="34" charset="-128"/>
                <a:ea typeface="Arial Unicode MS" pitchFamily="34" charset="-128"/>
                <a:cs typeface="Arial Unicode MS" pitchFamily="34" charset="-128"/>
              </a:rPr>
              <a:t> </a:t>
            </a:r>
            <a:r>
              <a:rPr lang="en-US" dirty="0" err="1" smtClean="0">
                <a:solidFill>
                  <a:schemeClr val="bg2">
                    <a:lumMod val="75000"/>
                  </a:schemeClr>
                </a:solidFill>
                <a:latin typeface="Arial Unicode MS" pitchFamily="34" charset="-128"/>
                <a:ea typeface="Arial Unicode MS" pitchFamily="34" charset="-128"/>
                <a:cs typeface="Arial Unicode MS" pitchFamily="34" charset="-128"/>
              </a:rPr>
              <a:t>android.permission.READ_OWNER_DATA</a:t>
            </a:r>
            <a:endParaRPr lang="en-US" dirty="0" smtClean="0">
              <a:solidFill>
                <a:schemeClr val="bg2">
                  <a:lumMod val="75000"/>
                </a:schemeClr>
              </a:solidFill>
              <a:latin typeface="Arial Unicode MS" pitchFamily="34" charset="-128"/>
              <a:ea typeface="Arial Unicode MS" pitchFamily="34" charset="-128"/>
              <a:cs typeface="Arial Unicode MS" pitchFamily="34" charset="-128"/>
            </a:endParaRPr>
          </a:p>
          <a:p>
            <a:pPr marL="449263">
              <a:buFont typeface="Wingdings" pitchFamily="2" charset="2"/>
              <a:buChar char="§"/>
            </a:pPr>
            <a:r>
              <a:rPr lang="en-US" dirty="0" smtClean="0">
                <a:solidFill>
                  <a:schemeClr val="bg2">
                    <a:lumMod val="75000"/>
                  </a:schemeClr>
                </a:solidFill>
                <a:latin typeface="Arial Unicode MS" pitchFamily="34" charset="-128"/>
                <a:ea typeface="Arial Unicode MS" pitchFamily="34" charset="-128"/>
                <a:cs typeface="Arial Unicode MS" pitchFamily="34" charset="-128"/>
              </a:rPr>
              <a:t>  </a:t>
            </a:r>
            <a:r>
              <a:rPr lang="en-US" dirty="0" err="1" smtClean="0">
                <a:solidFill>
                  <a:schemeClr val="bg2">
                    <a:lumMod val="75000"/>
                  </a:schemeClr>
                </a:solidFill>
                <a:latin typeface="Arial Unicode MS" pitchFamily="34" charset="-128"/>
                <a:ea typeface="Arial Unicode MS" pitchFamily="34" charset="-128"/>
                <a:cs typeface="Arial Unicode MS" pitchFamily="34" charset="-128"/>
              </a:rPr>
              <a:t>android.permission.SET_WALLPAPER</a:t>
            </a:r>
            <a:endParaRPr lang="en-US" dirty="0" smtClean="0">
              <a:solidFill>
                <a:schemeClr val="bg2">
                  <a:lumMod val="75000"/>
                </a:schemeClr>
              </a:solidFill>
              <a:latin typeface="Arial Unicode MS" pitchFamily="34" charset="-128"/>
              <a:ea typeface="Arial Unicode MS" pitchFamily="34" charset="-128"/>
              <a:cs typeface="Arial Unicode MS" pitchFamily="34" charset="-128"/>
            </a:endParaRPr>
          </a:p>
          <a:p>
            <a:pPr marL="449263">
              <a:buFont typeface="Wingdings" pitchFamily="2" charset="2"/>
              <a:buChar char="§"/>
            </a:pPr>
            <a:r>
              <a:rPr lang="en-US" dirty="0" smtClean="0">
                <a:solidFill>
                  <a:schemeClr val="bg2">
                    <a:lumMod val="75000"/>
                  </a:schemeClr>
                </a:solidFill>
                <a:latin typeface="Arial Unicode MS" pitchFamily="34" charset="-128"/>
                <a:ea typeface="Arial Unicode MS" pitchFamily="34" charset="-128"/>
                <a:cs typeface="Arial Unicode MS" pitchFamily="34" charset="-128"/>
              </a:rPr>
              <a:t> </a:t>
            </a:r>
            <a:r>
              <a:rPr lang="en-US" dirty="0" smtClean="0">
                <a:solidFill>
                  <a:schemeClr val="bg2">
                    <a:lumMod val="75000"/>
                  </a:schemeClr>
                </a:solidFill>
                <a:latin typeface="Arial Unicode MS" pitchFamily="34" charset="-128"/>
                <a:ea typeface="Arial Unicode MS" pitchFamily="34" charset="-128"/>
                <a:cs typeface="Arial Unicode MS" pitchFamily="34" charset="-128"/>
              </a:rPr>
              <a:t> </a:t>
            </a:r>
            <a:r>
              <a:rPr lang="en-US" dirty="0" err="1" smtClean="0">
                <a:solidFill>
                  <a:schemeClr val="bg2">
                    <a:lumMod val="75000"/>
                  </a:schemeClr>
                </a:solidFill>
                <a:latin typeface="Arial Unicode MS" pitchFamily="34" charset="-128"/>
                <a:ea typeface="Arial Unicode MS" pitchFamily="34" charset="-128"/>
                <a:cs typeface="Arial Unicode MS" pitchFamily="34" charset="-128"/>
              </a:rPr>
              <a:t>android.permission.DEVICE_POWER</a:t>
            </a:r>
            <a:endParaRPr lang="en-US" dirty="0" smtClean="0">
              <a:solidFill>
                <a:schemeClr val="bg2">
                  <a:lumMod val="75000"/>
                </a:schemeClr>
              </a:solidFill>
              <a:latin typeface="Arial Unicode MS" pitchFamily="34" charset="-128"/>
              <a:ea typeface="Arial Unicode MS" pitchFamily="34" charset="-128"/>
              <a:cs typeface="Arial Unicode MS" pitchFamily="34" charset="-128"/>
            </a:endParaRPr>
          </a:p>
        </p:txBody>
      </p:sp>
      <p:sp>
        <p:nvSpPr>
          <p:cNvPr id="17" name="Rectangle 16"/>
          <p:cNvSpPr/>
          <p:nvPr/>
        </p:nvSpPr>
        <p:spPr>
          <a:xfrm>
            <a:off x="214282" y="928670"/>
            <a:ext cx="7358114" cy="461665"/>
          </a:xfrm>
          <a:prstGeom prst="rect">
            <a:avLst/>
          </a:prstGeom>
        </p:spPr>
        <p:txBody>
          <a:bodyPr wrap="square">
            <a:spAutoFit/>
          </a:bodyPr>
          <a:lstStyle/>
          <a:p>
            <a:r>
              <a:rPr lang="fr-FR" sz="2400" b="1" dirty="0" smtClean="0">
                <a:solidFill>
                  <a:schemeClr val="bg2"/>
                </a:solidFill>
                <a:latin typeface="+mj-lt"/>
                <a:cs typeface="Times New Roman" pitchFamily="18" charset="0"/>
              </a:rPr>
              <a:t>AndroidManifest.xml (</a:t>
            </a:r>
            <a:r>
              <a:rPr lang="en-US" sz="2400" dirty="0" smtClean="0">
                <a:solidFill>
                  <a:srgbClr val="800000"/>
                </a:solidFill>
              </a:rPr>
              <a:t>Permissions</a:t>
            </a:r>
            <a:r>
              <a:rPr lang="en-US" sz="2400" b="1" dirty="0" smtClean="0">
                <a:solidFill>
                  <a:schemeClr val="bg2"/>
                </a:solidFill>
                <a:latin typeface="+mj-lt"/>
                <a:cs typeface="Times New Roman" pitchFamily="18" charset="0"/>
              </a:rPr>
              <a:t>)</a:t>
            </a:r>
            <a:r>
              <a:rPr lang="fr-FR" sz="2400" b="1" dirty="0" smtClean="0">
                <a:solidFill>
                  <a:schemeClr val="bg2"/>
                </a:solidFill>
                <a:latin typeface="+mj-lt"/>
                <a:cs typeface="Times New Roman" pitchFamily="18" charset="0"/>
              </a:rPr>
              <a:t> </a:t>
            </a:r>
          </a:p>
        </p:txBody>
      </p:sp>
      <p:sp>
        <p:nvSpPr>
          <p:cNvPr id="18" name="Rectangle 17"/>
          <p:cNvSpPr/>
          <p:nvPr/>
        </p:nvSpPr>
        <p:spPr>
          <a:xfrm>
            <a:off x="0" y="1514291"/>
            <a:ext cx="9144000" cy="2215991"/>
          </a:xfrm>
          <a:prstGeom prst="rect">
            <a:avLst/>
          </a:prstGeom>
        </p:spPr>
        <p:txBody>
          <a:bodyPr wrap="square">
            <a:spAutoFit/>
          </a:bodyPr>
          <a:lstStyle/>
          <a:p>
            <a:pPr algn="just"/>
            <a:r>
              <a:rPr lang="fr-FR" sz="2400" dirty="0" smtClean="0"/>
              <a:t>- Si </a:t>
            </a:r>
            <a:r>
              <a:rPr lang="fr-FR" sz="2400" dirty="0" smtClean="0"/>
              <a:t>une application a besoin d'accéder à </a:t>
            </a:r>
            <a:r>
              <a:rPr lang="fr-FR" sz="2400" b="1" dirty="0" smtClean="0"/>
              <a:t>une fonctionnalité protégée</a:t>
            </a:r>
            <a:r>
              <a:rPr lang="fr-FR" sz="2400" dirty="0" smtClean="0"/>
              <a:t> par </a:t>
            </a:r>
            <a:r>
              <a:rPr lang="fr-FR" sz="2400" b="1" dirty="0" smtClean="0"/>
              <a:t>une </a:t>
            </a:r>
            <a:r>
              <a:rPr lang="fr-FR" sz="2400" b="1" dirty="0" smtClean="0"/>
              <a:t>autorisation</a:t>
            </a:r>
            <a:endParaRPr lang="fr-FR" sz="2400" b="1" dirty="0" smtClean="0"/>
          </a:p>
          <a:p>
            <a:pPr marL="363538" algn="just">
              <a:buFont typeface="Arial" pitchFamily="34" charset="0"/>
              <a:buChar char="•"/>
            </a:pPr>
            <a:r>
              <a:rPr lang="fr-FR" sz="2400" dirty="0" smtClean="0"/>
              <a:t> accéder  </a:t>
            </a:r>
            <a:r>
              <a:rPr lang="fr-FR" sz="2400" dirty="0" smtClean="0"/>
              <a:t>aux </a:t>
            </a:r>
            <a:r>
              <a:rPr lang="fr-FR" sz="2400" b="1" dirty="0" smtClean="0"/>
              <a:t>parties protégées de l'API </a:t>
            </a:r>
            <a:r>
              <a:rPr lang="fr-FR" sz="2400" dirty="0" smtClean="0"/>
              <a:t>(GPS, Internet, etc</a:t>
            </a:r>
            <a:r>
              <a:rPr lang="fr-FR" sz="2400" dirty="0" smtClean="0"/>
              <a:t>.)</a:t>
            </a:r>
          </a:p>
          <a:p>
            <a:pPr marL="363538" algn="just">
              <a:buFont typeface="Arial" pitchFamily="34" charset="0"/>
              <a:buChar char="•"/>
            </a:pPr>
            <a:endParaRPr lang="fr-FR" sz="1600" dirty="0" smtClean="0"/>
          </a:p>
          <a:p>
            <a:pPr algn="just"/>
            <a:r>
              <a:rPr lang="fr-FR" sz="2400" dirty="0" smtClean="0"/>
              <a:t>- elle </a:t>
            </a:r>
            <a:r>
              <a:rPr lang="fr-FR" sz="2400" dirty="0" smtClean="0"/>
              <a:t>doit </a:t>
            </a:r>
            <a:r>
              <a:rPr lang="fr-FR" sz="2400" dirty="0" smtClean="0"/>
              <a:t>spécifier </a:t>
            </a:r>
            <a:r>
              <a:rPr lang="fr-FR" sz="2400" dirty="0" smtClean="0"/>
              <a:t>l'autorisation avec un élément </a:t>
            </a:r>
            <a:r>
              <a:rPr lang="fr-FR" sz="2400" dirty="0" smtClean="0"/>
              <a:t>                          </a:t>
            </a:r>
            <a:r>
              <a:rPr lang="fr-FR" sz="2400" dirty="0" smtClean="0">
                <a:solidFill>
                  <a:schemeClr val="bg2">
                    <a:lumMod val="60000"/>
                    <a:lumOff val="40000"/>
                  </a:schemeClr>
                </a:solidFill>
              </a:rPr>
              <a:t>&lt;</a:t>
            </a:r>
            <a:r>
              <a:rPr lang="fr-FR" sz="2400" dirty="0" smtClean="0">
                <a:solidFill>
                  <a:schemeClr val="bg2">
                    <a:lumMod val="60000"/>
                    <a:lumOff val="40000"/>
                  </a:schemeClr>
                </a:solidFill>
              </a:rPr>
              <a:t>uses-permission&gt;</a:t>
            </a:r>
            <a:r>
              <a:rPr lang="fr-FR" sz="2400" dirty="0" smtClean="0"/>
              <a:t> dans le </a:t>
            </a:r>
            <a:r>
              <a:rPr lang="fr-FR" sz="2400" dirty="0" smtClean="0"/>
              <a:t>manifeste</a:t>
            </a:r>
            <a:endParaRPr lang="fr-FR" sz="2400" dirty="0" smtClean="0"/>
          </a:p>
        </p:txBody>
      </p:sp>
      <p:sp>
        <p:nvSpPr>
          <p:cNvPr id="19" name="Rectangle 18"/>
          <p:cNvSpPr/>
          <p:nvPr/>
        </p:nvSpPr>
        <p:spPr>
          <a:xfrm>
            <a:off x="0" y="5572140"/>
            <a:ext cx="9144000" cy="461665"/>
          </a:xfrm>
          <a:prstGeom prst="rect">
            <a:avLst/>
          </a:prstGeom>
        </p:spPr>
        <p:txBody>
          <a:bodyPr wrap="square">
            <a:spAutoFit/>
          </a:bodyPr>
          <a:lstStyle/>
          <a:p>
            <a:r>
              <a:rPr lang="fr-FR" sz="2400" dirty="0" smtClean="0"/>
              <a:t>- Il </a:t>
            </a:r>
            <a:r>
              <a:rPr lang="fr-FR" sz="2400" dirty="0" smtClean="0"/>
              <a:t>est également possible de définir </a:t>
            </a:r>
            <a:r>
              <a:rPr lang="fr-FR" sz="2400" dirty="0" smtClean="0"/>
              <a:t> des </a:t>
            </a:r>
            <a:r>
              <a:rPr lang="fr-FR" sz="2400" b="1" dirty="0" smtClean="0"/>
              <a:t>propres autorisations</a:t>
            </a:r>
            <a:endParaRPr lang="fr-FR"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200" b="1" kern="1200" dirty="0" smtClean="0">
                <a:solidFill>
                  <a:srgbClr val="0070C0"/>
                </a:solidFill>
                <a:latin typeface="Times New Roman" pitchFamily="18" charset="0"/>
                <a:cs typeface="Times New Roman" pitchFamily="18" charset="0"/>
              </a:rPr>
              <a:t>Application Android : composition</a:t>
            </a:r>
            <a:r>
              <a:rPr lang="fr-FR" sz="3200" b="1" dirty="0" smtClean="0">
                <a:solidFill>
                  <a:schemeClr val="bg2"/>
                </a:solidFill>
                <a:cs typeface="Times New Roman" pitchFamily="18" charset="0"/>
              </a:rPr>
              <a:t> </a:t>
            </a:r>
            <a:r>
              <a:rPr lang="fr-FR" sz="3200" b="1" kern="1200" dirty="0" smtClean="0">
                <a:solidFill>
                  <a:schemeClr val="accent5">
                    <a:lumMod val="10000"/>
                  </a:schemeClr>
                </a:solidFill>
                <a:latin typeface="Times New Roman" pitchFamily="18" charset="0"/>
                <a:cs typeface="Times New Roman" pitchFamily="18" charset="0"/>
              </a:rPr>
              <a:t>(Manifeste)</a:t>
            </a:r>
            <a:endParaRPr lang="fr-FR" sz="3200" b="1" kern="1200" dirty="0">
              <a:solidFill>
                <a:schemeClr val="accent5">
                  <a:lumMod val="10000"/>
                </a:schemeClr>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28</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7" name="Rectangle 16"/>
          <p:cNvSpPr/>
          <p:nvPr/>
        </p:nvSpPr>
        <p:spPr>
          <a:xfrm>
            <a:off x="214282" y="928670"/>
            <a:ext cx="4572000" cy="461665"/>
          </a:xfrm>
          <a:prstGeom prst="rect">
            <a:avLst/>
          </a:prstGeom>
        </p:spPr>
        <p:txBody>
          <a:bodyPr>
            <a:spAutoFit/>
          </a:bodyPr>
          <a:lstStyle/>
          <a:p>
            <a:r>
              <a:rPr lang="fr-FR" sz="2400" b="1" dirty="0" smtClean="0">
                <a:solidFill>
                  <a:schemeClr val="bg2"/>
                </a:solidFill>
                <a:latin typeface="+mj-lt"/>
                <a:cs typeface="Times New Roman" pitchFamily="18" charset="0"/>
              </a:rPr>
              <a:t>AndroidManifest.xml </a:t>
            </a:r>
          </a:p>
        </p:txBody>
      </p:sp>
      <p:pic>
        <p:nvPicPr>
          <p:cNvPr id="1026" name="Picture 2"/>
          <p:cNvPicPr>
            <a:picLocks noChangeAspect="1" noChangeArrowheads="1"/>
          </p:cNvPicPr>
          <p:nvPr/>
        </p:nvPicPr>
        <p:blipFill>
          <a:blip r:embed="rId3"/>
          <a:srcRect/>
          <a:stretch>
            <a:fillRect/>
          </a:stretch>
        </p:blipFill>
        <p:spPr bwMode="auto">
          <a:xfrm>
            <a:off x="214282" y="2071678"/>
            <a:ext cx="8312617" cy="3214710"/>
          </a:xfrm>
          <a:prstGeom prst="rect">
            <a:avLst/>
          </a:prstGeom>
          <a:noFill/>
          <a:ln w="9525">
            <a:noFill/>
            <a:miter lim="800000"/>
            <a:headEnd/>
            <a:tailEnd/>
          </a:ln>
          <a:effectLst/>
        </p:spPr>
      </p:pic>
      <p:sp>
        <p:nvSpPr>
          <p:cNvPr id="10" name="Rectangle 9"/>
          <p:cNvSpPr/>
          <p:nvPr/>
        </p:nvSpPr>
        <p:spPr>
          <a:xfrm>
            <a:off x="1000100" y="2357430"/>
            <a:ext cx="7572428" cy="642942"/>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2500298" y="3643314"/>
            <a:ext cx="5929354" cy="285752"/>
          </a:xfrm>
          <a:prstGeom prst="rect">
            <a:avLst/>
          </a:prstGeom>
          <a:no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2300" b="1" kern="1200" dirty="0" smtClean="0">
                <a:solidFill>
                  <a:srgbClr val="0070C0"/>
                </a:solidFill>
                <a:latin typeface="Times New Roman" pitchFamily="18" charset="0"/>
                <a:cs typeface="Times New Roman" pitchFamily="18" charset="0"/>
              </a:rPr>
              <a:t>Application Android: composition (</a:t>
            </a:r>
            <a:r>
              <a:rPr lang="fr-FR" sz="2300" b="1" kern="1200" dirty="0" err="1" smtClean="0">
                <a:solidFill>
                  <a:schemeClr val="accent5">
                    <a:lumMod val="10000"/>
                  </a:schemeClr>
                </a:solidFill>
                <a:latin typeface="Times New Roman" pitchFamily="18" charset="0"/>
                <a:cs typeface="Times New Roman" pitchFamily="18" charset="0"/>
              </a:rPr>
              <a:t>Broadcast</a:t>
            </a:r>
            <a:r>
              <a:rPr lang="fr-FR" sz="2300" b="1" kern="1200" dirty="0" smtClean="0">
                <a:solidFill>
                  <a:schemeClr val="accent5">
                    <a:lumMod val="10000"/>
                  </a:schemeClr>
                </a:solidFill>
                <a:latin typeface="Times New Roman" pitchFamily="18" charset="0"/>
                <a:cs typeface="Times New Roman" pitchFamily="18" charset="0"/>
              </a:rPr>
              <a:t> </a:t>
            </a:r>
            <a:r>
              <a:rPr lang="fr-FR" sz="2300" b="1" kern="1200" dirty="0" err="1" smtClean="0">
                <a:solidFill>
                  <a:schemeClr val="accent5">
                    <a:lumMod val="10000"/>
                  </a:schemeClr>
                </a:solidFill>
                <a:latin typeface="Times New Roman" pitchFamily="18" charset="0"/>
                <a:cs typeface="Times New Roman" pitchFamily="18" charset="0"/>
              </a:rPr>
              <a:t>Receiver</a:t>
            </a:r>
            <a:r>
              <a:rPr lang="fr-FR" sz="2300" b="1" kern="1200" dirty="0" smtClean="0">
                <a:solidFill>
                  <a:srgbClr val="0070C0"/>
                </a:solidFill>
                <a:latin typeface="Times New Roman" pitchFamily="18" charset="0"/>
                <a:cs typeface="Times New Roman" pitchFamily="18" charset="0"/>
              </a:rPr>
              <a:t>)</a:t>
            </a:r>
            <a:endParaRPr lang="fr-FR" sz="23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29</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5" name="Rectangle 14"/>
          <p:cNvSpPr/>
          <p:nvPr/>
        </p:nvSpPr>
        <p:spPr>
          <a:xfrm>
            <a:off x="0" y="1000108"/>
            <a:ext cx="9144000" cy="1107996"/>
          </a:xfrm>
          <a:prstGeom prst="rect">
            <a:avLst/>
          </a:prstGeom>
        </p:spPr>
        <p:txBody>
          <a:bodyPr wrap="square">
            <a:spAutoFit/>
          </a:bodyPr>
          <a:lstStyle/>
          <a:p>
            <a:pPr algn="just">
              <a:buFont typeface="Arial" pitchFamily="34" charset="0"/>
              <a:buChar char="•"/>
            </a:pPr>
            <a:r>
              <a:rPr lang="fr-FR" sz="2200" dirty="0" smtClean="0"/>
              <a:t> Un </a:t>
            </a:r>
            <a:r>
              <a:rPr lang="fr-FR" sz="2200" dirty="0" err="1" smtClean="0"/>
              <a:t>Intent</a:t>
            </a:r>
            <a:r>
              <a:rPr lang="fr-FR" sz="2200" dirty="0" smtClean="0"/>
              <a:t> peut être diffusé à l’ensemble des applications du système pour fournir des informations sur l’environnement (appel entrant, réseau </a:t>
            </a:r>
            <a:r>
              <a:rPr lang="fr-FR" sz="2200" dirty="0" err="1" smtClean="0"/>
              <a:t>Wi-Fi</a:t>
            </a:r>
            <a:r>
              <a:rPr lang="fr-FR" sz="2200" dirty="0" smtClean="0"/>
              <a:t> connecté, etc.) à destination des autres applications, </a:t>
            </a:r>
            <a:endParaRPr lang="fr-FR" sz="2200" dirty="0"/>
          </a:p>
        </p:txBody>
      </p:sp>
      <p:sp>
        <p:nvSpPr>
          <p:cNvPr id="16" name="Rectangle 15"/>
          <p:cNvSpPr/>
          <p:nvPr/>
        </p:nvSpPr>
        <p:spPr>
          <a:xfrm>
            <a:off x="0" y="2214554"/>
            <a:ext cx="8929718" cy="707886"/>
          </a:xfrm>
          <a:prstGeom prst="rect">
            <a:avLst/>
          </a:prstGeom>
        </p:spPr>
        <p:txBody>
          <a:bodyPr wrap="square">
            <a:spAutoFit/>
          </a:bodyPr>
          <a:lstStyle/>
          <a:p>
            <a:pPr algn="just"/>
            <a:r>
              <a:rPr lang="fr-FR" sz="2000" dirty="0" smtClean="0"/>
              <a:t>- ces </a:t>
            </a:r>
            <a:r>
              <a:rPr lang="fr-FR" sz="2000" dirty="0" err="1" smtClean="0"/>
              <a:t>Intents</a:t>
            </a:r>
            <a:r>
              <a:rPr lang="fr-FR" sz="2000" dirty="0" smtClean="0"/>
              <a:t> sont appelés des </a:t>
            </a:r>
            <a:r>
              <a:rPr lang="fr-FR" sz="2000" b="1" dirty="0" err="1" smtClean="0"/>
              <a:t>Broadcast</a:t>
            </a:r>
            <a:r>
              <a:rPr lang="fr-FR" sz="2000" b="1" dirty="0" smtClean="0"/>
              <a:t> </a:t>
            </a:r>
            <a:r>
              <a:rPr lang="fr-FR" sz="2000" b="1" dirty="0" err="1" smtClean="0"/>
              <a:t>Intents</a:t>
            </a:r>
            <a:r>
              <a:rPr lang="fr-FR" sz="2000" b="1" dirty="0" smtClean="0"/>
              <a:t> </a:t>
            </a:r>
            <a:r>
              <a:rPr lang="fr-FR" sz="2000" dirty="0" smtClean="0"/>
              <a:t>alors ses récepteurs sont appelés les </a:t>
            </a:r>
            <a:r>
              <a:rPr lang="fr-FR" sz="2000" b="1" dirty="0" err="1" smtClean="0"/>
              <a:t>Broadcast</a:t>
            </a:r>
            <a:r>
              <a:rPr lang="fr-FR" sz="2000" b="1" dirty="0" smtClean="0"/>
              <a:t> </a:t>
            </a:r>
            <a:r>
              <a:rPr lang="fr-FR" sz="2000" b="1" dirty="0" err="1" smtClean="0"/>
              <a:t>Receiver</a:t>
            </a:r>
            <a:r>
              <a:rPr lang="fr-FR" sz="2000" b="1" dirty="0" smtClean="0"/>
              <a:t> </a:t>
            </a:r>
            <a:r>
              <a:rPr lang="fr-FR" sz="2000" dirty="0" smtClean="0"/>
              <a:t>ou « </a:t>
            </a:r>
            <a:r>
              <a:rPr lang="fr-FR" sz="2000" b="1" dirty="0" smtClean="0"/>
              <a:t>récepteurs d’</a:t>
            </a:r>
            <a:r>
              <a:rPr lang="fr-FR" sz="2000" b="1" dirty="0" err="1" smtClean="0"/>
              <a:t>Intents</a:t>
            </a:r>
            <a:r>
              <a:rPr lang="fr-FR" sz="2000" b="1" dirty="0" smtClean="0"/>
              <a:t> </a:t>
            </a:r>
            <a:r>
              <a:rPr lang="fr-FR" sz="2000" dirty="0" smtClean="0"/>
              <a:t>».</a:t>
            </a:r>
            <a:endParaRPr lang="fr-FR" sz="2000" dirty="0"/>
          </a:p>
        </p:txBody>
      </p:sp>
      <p:sp>
        <p:nvSpPr>
          <p:cNvPr id="17" name="Rectangle 16"/>
          <p:cNvSpPr/>
          <p:nvPr/>
        </p:nvSpPr>
        <p:spPr>
          <a:xfrm>
            <a:off x="214282" y="3000372"/>
            <a:ext cx="8929718" cy="707886"/>
          </a:xfrm>
          <a:prstGeom prst="rect">
            <a:avLst/>
          </a:prstGeom>
        </p:spPr>
        <p:txBody>
          <a:bodyPr wrap="square">
            <a:spAutoFit/>
          </a:bodyPr>
          <a:lstStyle/>
          <a:p>
            <a:pPr algn="just"/>
            <a:r>
              <a:rPr lang="fr-FR" sz="2000" dirty="0" smtClean="0"/>
              <a:t>- La première étape pour cette diffusion consiste à envoyer un </a:t>
            </a:r>
            <a:r>
              <a:rPr lang="fr-FR" sz="2000" dirty="0" err="1" smtClean="0"/>
              <a:t>Intent</a:t>
            </a:r>
            <a:r>
              <a:rPr lang="fr-FR" sz="2000" dirty="0" smtClean="0"/>
              <a:t> au système grâce à la méthode </a:t>
            </a:r>
            <a:r>
              <a:rPr lang="fr-FR" sz="2000" b="1" dirty="0" err="1" smtClean="0"/>
              <a:t>sendBroadcast</a:t>
            </a:r>
            <a:r>
              <a:rPr lang="fr-FR" sz="2000" b="1" dirty="0" smtClean="0"/>
              <a:t>()</a:t>
            </a:r>
            <a:r>
              <a:rPr lang="fr-FR" sz="2000" dirty="0" smtClean="0"/>
              <a:t> d’une activité</a:t>
            </a:r>
            <a:endParaRPr lang="fr-FR" sz="2000" dirty="0"/>
          </a:p>
        </p:txBody>
      </p:sp>
      <p:sp>
        <p:nvSpPr>
          <p:cNvPr id="18" name="Rectangle 17"/>
          <p:cNvSpPr/>
          <p:nvPr/>
        </p:nvSpPr>
        <p:spPr>
          <a:xfrm>
            <a:off x="214314" y="3857628"/>
            <a:ext cx="8929718" cy="2154436"/>
          </a:xfrm>
          <a:prstGeom prst="rect">
            <a:avLst/>
          </a:prstGeom>
        </p:spPr>
        <p:txBody>
          <a:bodyPr wrap="square">
            <a:spAutoFit/>
          </a:bodyPr>
          <a:lstStyle/>
          <a:p>
            <a:pPr algn="just">
              <a:buFontTx/>
              <a:buChar char="-"/>
            </a:pPr>
            <a:r>
              <a:rPr lang="fr-FR" sz="2000" dirty="0" smtClean="0"/>
              <a:t>La seconde étape consiste à définir un filtre d’</a:t>
            </a:r>
            <a:r>
              <a:rPr lang="fr-FR" sz="2000" dirty="0" err="1" smtClean="0"/>
              <a:t>Intents</a:t>
            </a:r>
            <a:r>
              <a:rPr lang="fr-FR" sz="2000" dirty="0" smtClean="0"/>
              <a:t> dans le fichier de configuration de l’application </a:t>
            </a:r>
          </a:p>
          <a:p>
            <a:pPr algn="just">
              <a:buFontTx/>
              <a:buChar char="-"/>
            </a:pPr>
            <a:endParaRPr lang="fr-FR" sz="2000" dirty="0" smtClean="0"/>
          </a:p>
          <a:p>
            <a:pPr algn="just">
              <a:buFontTx/>
              <a:buChar char="-"/>
            </a:pPr>
            <a:r>
              <a:rPr lang="fr-FR" sz="2000" dirty="0" smtClean="0"/>
              <a:t>puis à écouter le flux de messages grâce à un objet </a:t>
            </a:r>
            <a:r>
              <a:rPr lang="fr-FR" sz="2000" b="1" dirty="0" err="1" smtClean="0"/>
              <a:t>BroadcastReceiver</a:t>
            </a:r>
            <a:r>
              <a:rPr lang="fr-FR" sz="2000" b="1" dirty="0" smtClean="0"/>
              <a:t>.</a:t>
            </a:r>
          </a:p>
          <a:p>
            <a:pPr algn="just">
              <a:buFontTx/>
              <a:buChar char="-"/>
            </a:pPr>
            <a:endParaRPr lang="fr-FR" sz="1200" b="1" dirty="0" smtClean="0"/>
          </a:p>
          <a:p>
            <a:pPr marL="360363" algn="just">
              <a:buFont typeface="Arial" pitchFamily="34" charset="0"/>
              <a:buChar char="•"/>
            </a:pPr>
            <a:r>
              <a:rPr lang="fr-FR" sz="2000" dirty="0" smtClean="0"/>
              <a:t> À chaque fois que cet écouteur recevra un message, le système appellera sa méthode </a:t>
            </a:r>
            <a:r>
              <a:rPr lang="fr-FR" sz="2000" b="1" dirty="0" err="1" smtClean="0"/>
              <a:t>onReceive</a:t>
            </a:r>
            <a:r>
              <a:rPr lang="fr-FR" sz="2000" b="1" dirty="0" smtClean="0"/>
              <a:t>()</a:t>
            </a:r>
            <a:r>
              <a:rPr lang="fr-FR" sz="2000" dirty="0" smtClean="0"/>
              <a:t>.</a:t>
            </a:r>
            <a:endParaRPr lang="fr-F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400" b="1" kern="1200" dirty="0" smtClean="0">
                <a:solidFill>
                  <a:srgbClr val="0070C0"/>
                </a:solidFill>
                <a:latin typeface="Times New Roman" pitchFamily="18" charset="0"/>
                <a:cs typeface="Times New Roman" pitchFamily="18" charset="0"/>
              </a:rPr>
              <a:t>Environnement de Développement Android</a:t>
            </a:r>
            <a:endParaRPr lang="fr-FR" sz="34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3</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357158" y="1000108"/>
            <a:ext cx="7858180" cy="492443"/>
          </a:xfrm>
          <a:prstGeom prst="rect">
            <a:avLst/>
          </a:prstGeom>
        </p:spPr>
        <p:txBody>
          <a:bodyPr wrap="square">
            <a:spAutoFit/>
          </a:bodyPr>
          <a:lstStyle/>
          <a:p>
            <a:r>
              <a:rPr lang="en-US" sz="2600" b="1" dirty="0" smtClean="0">
                <a:solidFill>
                  <a:srgbClr val="002060"/>
                </a:solidFill>
                <a:latin typeface="+mj-lt"/>
                <a:cs typeface="Times New Roman" pitchFamily="18" charset="0"/>
              </a:rPr>
              <a:t>Android Platforms: More and more equipments</a:t>
            </a:r>
            <a:endParaRPr lang="fr-FR" sz="2600" b="1" dirty="0" smtClean="0">
              <a:solidFill>
                <a:srgbClr val="002060"/>
              </a:solidFill>
              <a:latin typeface="+mj-lt"/>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214282" y="1571612"/>
            <a:ext cx="8715436" cy="46771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2300" b="1" kern="1200" dirty="0" smtClean="0">
                <a:solidFill>
                  <a:srgbClr val="0070C0"/>
                </a:solidFill>
                <a:latin typeface="Times New Roman" pitchFamily="18" charset="0"/>
                <a:cs typeface="Times New Roman" pitchFamily="18" charset="0"/>
              </a:rPr>
              <a:t>Application Android: composition (</a:t>
            </a:r>
            <a:r>
              <a:rPr lang="fr-FR" sz="2300" b="1" kern="1200" dirty="0" err="1" smtClean="0">
                <a:solidFill>
                  <a:schemeClr val="accent5">
                    <a:lumMod val="10000"/>
                  </a:schemeClr>
                </a:solidFill>
                <a:latin typeface="Times New Roman" pitchFamily="18" charset="0"/>
                <a:cs typeface="Times New Roman" pitchFamily="18" charset="0"/>
              </a:rPr>
              <a:t>Broadcast</a:t>
            </a:r>
            <a:r>
              <a:rPr lang="fr-FR" sz="2300" b="1" kern="1200" dirty="0" smtClean="0">
                <a:solidFill>
                  <a:schemeClr val="accent5">
                    <a:lumMod val="10000"/>
                  </a:schemeClr>
                </a:solidFill>
                <a:latin typeface="Times New Roman" pitchFamily="18" charset="0"/>
                <a:cs typeface="Times New Roman" pitchFamily="18" charset="0"/>
              </a:rPr>
              <a:t> </a:t>
            </a:r>
            <a:r>
              <a:rPr lang="fr-FR" sz="2300" b="1" kern="1200" dirty="0" err="1" smtClean="0">
                <a:solidFill>
                  <a:schemeClr val="accent5">
                    <a:lumMod val="10000"/>
                  </a:schemeClr>
                </a:solidFill>
                <a:latin typeface="Times New Roman" pitchFamily="18" charset="0"/>
                <a:cs typeface="Times New Roman" pitchFamily="18" charset="0"/>
              </a:rPr>
              <a:t>Receiver</a:t>
            </a:r>
            <a:r>
              <a:rPr lang="fr-FR" sz="2300" b="1" kern="1200" dirty="0" smtClean="0">
                <a:solidFill>
                  <a:srgbClr val="0070C0"/>
                </a:solidFill>
                <a:latin typeface="Times New Roman" pitchFamily="18" charset="0"/>
                <a:cs typeface="Times New Roman" pitchFamily="18" charset="0"/>
              </a:rPr>
              <a:t>)</a:t>
            </a:r>
            <a:endParaRPr lang="fr-FR" sz="23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30</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3074" name="Picture 2"/>
          <p:cNvPicPr>
            <a:picLocks noChangeAspect="1" noChangeArrowheads="1"/>
          </p:cNvPicPr>
          <p:nvPr/>
        </p:nvPicPr>
        <p:blipFill>
          <a:blip r:embed="rId3"/>
          <a:srcRect/>
          <a:stretch>
            <a:fillRect/>
          </a:stretch>
        </p:blipFill>
        <p:spPr bwMode="auto">
          <a:xfrm>
            <a:off x="357158" y="3929066"/>
            <a:ext cx="7500990" cy="23241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357158" y="1142984"/>
            <a:ext cx="7858180"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2300" b="1" kern="1200" dirty="0" smtClean="0">
                <a:solidFill>
                  <a:srgbClr val="0070C0"/>
                </a:solidFill>
                <a:latin typeface="Times New Roman" pitchFamily="18" charset="0"/>
                <a:cs typeface="Times New Roman" pitchFamily="18" charset="0"/>
              </a:rPr>
              <a:t>Application Android: composition (</a:t>
            </a:r>
            <a:r>
              <a:rPr lang="fr-FR" sz="2300" b="1" kern="1200" dirty="0" smtClean="0">
                <a:solidFill>
                  <a:schemeClr val="accent5">
                    <a:lumMod val="10000"/>
                  </a:schemeClr>
                </a:solidFill>
                <a:latin typeface="Times New Roman" pitchFamily="18" charset="0"/>
                <a:cs typeface="Times New Roman" pitchFamily="18" charset="0"/>
              </a:rPr>
              <a:t>Service</a:t>
            </a:r>
            <a:r>
              <a:rPr lang="fr-FR" sz="2300" b="1" kern="1200" dirty="0" smtClean="0">
                <a:solidFill>
                  <a:srgbClr val="0070C0"/>
                </a:solidFill>
                <a:latin typeface="Times New Roman" pitchFamily="18" charset="0"/>
                <a:cs typeface="Times New Roman" pitchFamily="18" charset="0"/>
              </a:rPr>
              <a:t> )</a:t>
            </a:r>
            <a:endParaRPr lang="fr-FR" sz="23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31</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142844" y="1023541"/>
            <a:ext cx="8786842" cy="5262979"/>
          </a:xfrm>
          <a:prstGeom prst="rect">
            <a:avLst/>
          </a:prstGeom>
        </p:spPr>
        <p:txBody>
          <a:bodyPr wrap="square">
            <a:spAutoFit/>
          </a:bodyPr>
          <a:lstStyle/>
          <a:p>
            <a:pPr algn="just"/>
            <a:r>
              <a:rPr lang="fr-FR" sz="2400" dirty="0" smtClean="0"/>
              <a:t>Processus qui tourne en arrière plan et n’a pas d’interface </a:t>
            </a:r>
          </a:p>
          <a:p>
            <a:pPr algn="just"/>
            <a:r>
              <a:rPr lang="fr-FR" sz="2400" dirty="0" smtClean="0"/>
              <a:t>•  Peut être démarré et géré à partir d’activités, de </a:t>
            </a:r>
            <a:r>
              <a:rPr lang="fr-FR" sz="2400" dirty="0" err="1" smtClean="0"/>
              <a:t>Broadcast</a:t>
            </a:r>
            <a:r>
              <a:rPr lang="fr-FR" sz="2400" dirty="0" smtClean="0"/>
              <a:t> </a:t>
            </a:r>
            <a:r>
              <a:rPr lang="fr-FR" sz="2400" dirty="0" err="1" smtClean="0"/>
              <a:t>Receivers</a:t>
            </a:r>
            <a:r>
              <a:rPr lang="fr-FR" sz="2400" dirty="0" smtClean="0"/>
              <a:t> ou autres services </a:t>
            </a:r>
          </a:p>
          <a:p>
            <a:pPr algn="just"/>
            <a:r>
              <a:rPr lang="fr-FR" sz="2400" dirty="0" smtClean="0"/>
              <a:t>•  Idéal pour des situations où une application a besoin de continuer à réaliser des tâches sans avoir besoin d’une interface visible pour l’utilisateur </a:t>
            </a:r>
          </a:p>
          <a:p>
            <a:pPr algn="just"/>
            <a:r>
              <a:rPr lang="fr-FR" sz="2400" dirty="0" smtClean="0"/>
              <a:t>•  Peut notifier les utilisateurs d’évènements grâce aux notifications et toasts </a:t>
            </a:r>
          </a:p>
          <a:p>
            <a:pPr algn="just"/>
            <a:r>
              <a:rPr lang="fr-FR" sz="2400" dirty="0" smtClean="0"/>
              <a:t>•  Peut lancer des </a:t>
            </a:r>
            <a:r>
              <a:rPr lang="fr-FR" sz="2400" dirty="0" err="1" smtClean="0"/>
              <a:t>Intents</a:t>
            </a:r>
            <a:endParaRPr lang="fr-FR" sz="2400" dirty="0" smtClean="0"/>
          </a:p>
          <a:p>
            <a:pPr algn="just"/>
            <a:r>
              <a:rPr lang="fr-FR" sz="2400" dirty="0" smtClean="0"/>
              <a:t>•  Services ont une plus forte priorité que les autres processus et sont terminés en dernier par le système, s’il a besoin de ressources </a:t>
            </a:r>
          </a:p>
          <a:p>
            <a:pPr algn="just"/>
            <a:r>
              <a:rPr lang="fr-FR" sz="2400" dirty="0" smtClean="0"/>
              <a:t>•  Le service sera redémarré automatiquement dès que les ressources nécessaires sont disponibles à nouveau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2800" b="1" kern="1200" dirty="0" smtClean="0">
                <a:solidFill>
                  <a:srgbClr val="0070C0"/>
                </a:solidFill>
                <a:latin typeface="Times New Roman" pitchFamily="18" charset="0"/>
                <a:cs typeface="Times New Roman" pitchFamily="18" charset="0"/>
              </a:rPr>
              <a:t>Fonctionnalités à disposer</a:t>
            </a:r>
            <a:endParaRPr lang="fr-FR" sz="28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32</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0" y="1000108"/>
            <a:ext cx="9144000" cy="830997"/>
          </a:xfrm>
          <a:prstGeom prst="rect">
            <a:avLst/>
          </a:prstGeom>
        </p:spPr>
        <p:txBody>
          <a:bodyPr wrap="square">
            <a:spAutoFit/>
          </a:bodyPr>
          <a:lstStyle/>
          <a:p>
            <a:r>
              <a:rPr lang="fr-FR" sz="2400" dirty="0" smtClean="0"/>
              <a:t>Android fournit un certain nombre de fonctionnalités pour aider à développer des applications. </a:t>
            </a:r>
          </a:p>
        </p:txBody>
      </p:sp>
      <p:sp>
        <p:nvSpPr>
          <p:cNvPr id="12" name="Rectangle 11"/>
          <p:cNvSpPr/>
          <p:nvPr/>
        </p:nvSpPr>
        <p:spPr>
          <a:xfrm>
            <a:off x="214282" y="1928802"/>
            <a:ext cx="8715436" cy="2185214"/>
          </a:xfrm>
          <a:prstGeom prst="rect">
            <a:avLst/>
          </a:prstGeom>
        </p:spPr>
        <p:txBody>
          <a:bodyPr wrap="square">
            <a:spAutoFit/>
          </a:bodyPr>
          <a:lstStyle/>
          <a:p>
            <a:pPr algn="just"/>
            <a:r>
              <a:rPr lang="fr-FR" sz="2800" b="1" dirty="0" smtClean="0">
                <a:solidFill>
                  <a:schemeClr val="bg2"/>
                </a:solidFill>
                <a:latin typeface="+mj-lt"/>
                <a:cs typeface="Times New Roman" pitchFamily="18" charset="0"/>
              </a:rPr>
              <a:t>Stockage</a:t>
            </a:r>
            <a:r>
              <a:rPr lang="fr-FR" sz="2000" dirty="0" smtClean="0"/>
              <a:t> </a:t>
            </a:r>
          </a:p>
          <a:p>
            <a:pPr algn="just"/>
            <a:endParaRPr lang="fr-FR" sz="1400" dirty="0" smtClean="0"/>
          </a:p>
          <a:p>
            <a:pPr algn="just">
              <a:buFontTx/>
              <a:buChar char="-"/>
            </a:pPr>
            <a:r>
              <a:rPr lang="fr-FR" sz="2000" dirty="0" smtClean="0"/>
              <a:t> empaqueter (packager) des fichiers de données dans une application</a:t>
            </a:r>
          </a:p>
          <a:p>
            <a:pPr algn="just">
              <a:buFontTx/>
              <a:buChar char="-"/>
            </a:pPr>
            <a:endParaRPr lang="fr-FR" sz="1400" dirty="0" smtClean="0"/>
          </a:p>
          <a:p>
            <a:pPr algn="just"/>
            <a:r>
              <a:rPr lang="fr-FR" sz="2000" dirty="0" smtClean="0"/>
              <a:t>- réserver un petit emplacement sur le terminal lui-même ou une carte SD, pour y stocker une base de données ou des fichiers contenant des informations nécessaires à  l’application.</a:t>
            </a:r>
            <a:endParaRPr lang="fr-FR" sz="2000" dirty="0"/>
          </a:p>
        </p:txBody>
      </p:sp>
      <p:sp>
        <p:nvSpPr>
          <p:cNvPr id="14" name="Rectangle 13"/>
          <p:cNvSpPr/>
          <p:nvPr/>
        </p:nvSpPr>
        <p:spPr>
          <a:xfrm>
            <a:off x="285720" y="5072074"/>
            <a:ext cx="8501122" cy="707886"/>
          </a:xfrm>
          <a:prstGeom prst="rect">
            <a:avLst/>
          </a:prstGeom>
        </p:spPr>
        <p:txBody>
          <a:bodyPr wrap="square">
            <a:spAutoFit/>
          </a:bodyPr>
          <a:lstStyle/>
          <a:p>
            <a:pPr algn="just"/>
            <a:r>
              <a:rPr lang="fr-FR" sz="2000" dirty="0" smtClean="0"/>
              <a:t>- tirer parti de l’accès à Internet via un support de communication quelconque</a:t>
            </a:r>
            <a:endParaRPr lang="fr-FR" sz="2000" dirty="0"/>
          </a:p>
        </p:txBody>
      </p:sp>
      <p:sp>
        <p:nvSpPr>
          <p:cNvPr id="15" name="Rectangle 14"/>
          <p:cNvSpPr/>
          <p:nvPr/>
        </p:nvSpPr>
        <p:spPr>
          <a:xfrm>
            <a:off x="357158" y="4286256"/>
            <a:ext cx="1465466" cy="523220"/>
          </a:xfrm>
          <a:prstGeom prst="rect">
            <a:avLst/>
          </a:prstGeom>
        </p:spPr>
        <p:txBody>
          <a:bodyPr wrap="none">
            <a:spAutoFit/>
          </a:bodyPr>
          <a:lstStyle/>
          <a:p>
            <a:pPr algn="just"/>
            <a:r>
              <a:rPr lang="fr-FR" sz="2800" b="1" dirty="0" smtClean="0">
                <a:solidFill>
                  <a:schemeClr val="bg2"/>
                </a:solidFill>
                <a:latin typeface="+mj-lt"/>
                <a:cs typeface="Times New Roman" pitchFamily="18" charset="0"/>
              </a:rPr>
              <a:t>Réseau</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2800" b="1" kern="1200" dirty="0" smtClean="0">
                <a:solidFill>
                  <a:srgbClr val="0070C0"/>
                </a:solidFill>
                <a:latin typeface="Times New Roman" pitchFamily="18" charset="0"/>
                <a:cs typeface="Times New Roman" pitchFamily="18" charset="0"/>
              </a:rPr>
              <a:t>Fonctionnalités à disposer</a:t>
            </a:r>
            <a:endParaRPr lang="fr-FR" sz="28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33</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0" y="1000108"/>
            <a:ext cx="8715436" cy="1569660"/>
          </a:xfrm>
          <a:prstGeom prst="rect">
            <a:avLst/>
          </a:prstGeom>
        </p:spPr>
        <p:txBody>
          <a:bodyPr wrap="square">
            <a:spAutoFit/>
          </a:bodyPr>
          <a:lstStyle/>
          <a:p>
            <a:pPr algn="just"/>
            <a:r>
              <a:rPr lang="fr-FR" sz="2800" b="1" dirty="0" smtClean="0">
                <a:solidFill>
                  <a:schemeClr val="bg2"/>
                </a:solidFill>
                <a:latin typeface="+mj-lt"/>
                <a:cs typeface="Times New Roman" pitchFamily="18" charset="0"/>
              </a:rPr>
              <a:t>Multimédia </a:t>
            </a:r>
            <a:r>
              <a:rPr lang="fr-FR" sz="2000" dirty="0" smtClean="0"/>
              <a:t> </a:t>
            </a:r>
          </a:p>
          <a:p>
            <a:pPr algn="just"/>
            <a:endParaRPr lang="fr-FR" sz="1400" dirty="0" smtClean="0"/>
          </a:p>
          <a:p>
            <a:pPr algn="just">
              <a:buFontTx/>
              <a:buChar char="-"/>
            </a:pPr>
            <a:r>
              <a:rPr lang="fr-FR" sz="2000" dirty="0" smtClean="0"/>
              <a:t> enregistrer et jouer de la musique et de la vidéo</a:t>
            </a:r>
          </a:p>
          <a:p>
            <a:pPr algn="just">
              <a:buFontTx/>
              <a:buChar char="-"/>
            </a:pPr>
            <a:endParaRPr lang="fr-FR" sz="1400" dirty="0" smtClean="0"/>
          </a:p>
          <a:p>
            <a:pPr algn="just"/>
            <a:r>
              <a:rPr lang="fr-FR" sz="2000" dirty="0" smtClean="0"/>
              <a:t>- prendre des photos ou enregistrer des mémos vocaux. </a:t>
            </a:r>
            <a:endParaRPr lang="fr-FR" sz="2000" dirty="0"/>
          </a:p>
        </p:txBody>
      </p:sp>
      <p:sp>
        <p:nvSpPr>
          <p:cNvPr id="14" name="Rectangle 13"/>
          <p:cNvSpPr/>
          <p:nvPr/>
        </p:nvSpPr>
        <p:spPr>
          <a:xfrm>
            <a:off x="0" y="3357562"/>
            <a:ext cx="9144000" cy="707886"/>
          </a:xfrm>
          <a:prstGeom prst="rect">
            <a:avLst/>
          </a:prstGeom>
        </p:spPr>
        <p:txBody>
          <a:bodyPr wrap="square">
            <a:spAutoFit/>
          </a:bodyPr>
          <a:lstStyle/>
          <a:p>
            <a:pPr algn="just"/>
            <a:r>
              <a:rPr lang="fr-FR" sz="2000" dirty="0" smtClean="0"/>
              <a:t>- indiquer aux applications où se trouve le terminal par Les fournisseurs de positionnement (cartes, données géographiques, trace du terminal)</a:t>
            </a:r>
            <a:endParaRPr lang="fr-FR" sz="2000" dirty="0"/>
          </a:p>
        </p:txBody>
      </p:sp>
      <p:sp>
        <p:nvSpPr>
          <p:cNvPr id="15" name="Rectangle 14"/>
          <p:cNvSpPr/>
          <p:nvPr/>
        </p:nvSpPr>
        <p:spPr>
          <a:xfrm>
            <a:off x="0" y="2714620"/>
            <a:ext cx="941283" cy="523220"/>
          </a:xfrm>
          <a:prstGeom prst="rect">
            <a:avLst/>
          </a:prstGeom>
        </p:spPr>
        <p:txBody>
          <a:bodyPr wrap="none">
            <a:spAutoFit/>
          </a:bodyPr>
          <a:lstStyle/>
          <a:p>
            <a:pPr algn="just"/>
            <a:r>
              <a:rPr lang="fr-FR" sz="2800" b="1" dirty="0" smtClean="0">
                <a:solidFill>
                  <a:schemeClr val="bg2"/>
                </a:solidFill>
                <a:latin typeface="+mj-lt"/>
                <a:cs typeface="Times New Roman" pitchFamily="18" charset="0"/>
              </a:rPr>
              <a:t>GPS</a:t>
            </a:r>
          </a:p>
        </p:txBody>
      </p:sp>
      <p:sp>
        <p:nvSpPr>
          <p:cNvPr id="16" name="Rectangle 15"/>
          <p:cNvSpPr/>
          <p:nvPr/>
        </p:nvSpPr>
        <p:spPr>
          <a:xfrm>
            <a:off x="0" y="4286256"/>
            <a:ext cx="4201791" cy="523220"/>
          </a:xfrm>
          <a:prstGeom prst="rect">
            <a:avLst/>
          </a:prstGeom>
        </p:spPr>
        <p:txBody>
          <a:bodyPr wrap="none">
            <a:spAutoFit/>
          </a:bodyPr>
          <a:lstStyle/>
          <a:p>
            <a:r>
              <a:rPr lang="fr-FR" sz="2800" b="1" dirty="0" smtClean="0">
                <a:solidFill>
                  <a:schemeClr val="bg2"/>
                </a:solidFill>
                <a:latin typeface="+mj-lt"/>
                <a:cs typeface="Times New Roman" pitchFamily="18" charset="0"/>
              </a:rPr>
              <a:t>Services téléphoniques</a:t>
            </a:r>
          </a:p>
        </p:txBody>
      </p:sp>
      <p:sp>
        <p:nvSpPr>
          <p:cNvPr id="17" name="Rectangle 16"/>
          <p:cNvSpPr/>
          <p:nvPr/>
        </p:nvSpPr>
        <p:spPr>
          <a:xfrm>
            <a:off x="0" y="4864254"/>
            <a:ext cx="9144000" cy="707886"/>
          </a:xfrm>
          <a:prstGeom prst="rect">
            <a:avLst/>
          </a:prstGeom>
        </p:spPr>
        <p:txBody>
          <a:bodyPr wrap="square">
            <a:spAutoFit/>
          </a:bodyPr>
          <a:lstStyle/>
          <a:p>
            <a:r>
              <a:rPr lang="fr-FR" sz="2000" dirty="0" smtClean="0"/>
              <a:t>- passer des appels, envoyer et de recevoir des SMS (technologie téléphonique moderne)</a:t>
            </a:r>
            <a:endParaRPr lang="fr-F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34</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p:cNvPicPr>
            <a:picLocks noChangeAspect="1" noChangeArrowheads="1"/>
          </p:cNvPicPr>
          <p:nvPr/>
        </p:nvPicPr>
        <p:blipFill>
          <a:blip r:embed="rId3"/>
          <a:srcRect/>
          <a:stretch>
            <a:fillRect/>
          </a:stretch>
        </p:blipFill>
        <p:spPr bwMode="auto">
          <a:xfrm>
            <a:off x="0" y="1142984"/>
            <a:ext cx="9144000"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35</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p:cNvPicPr>
            <a:picLocks noChangeAspect="1" noChangeArrowheads="1"/>
          </p:cNvPicPr>
          <p:nvPr/>
        </p:nvPicPr>
        <p:blipFill>
          <a:blip r:embed="rId3"/>
          <a:srcRect/>
          <a:stretch>
            <a:fillRect/>
          </a:stretch>
        </p:blipFill>
        <p:spPr bwMode="auto">
          <a:xfrm>
            <a:off x="0" y="1142984"/>
            <a:ext cx="9144000"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36</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p:cNvPicPr>
            <a:picLocks noChangeAspect="1" noChangeArrowheads="1"/>
          </p:cNvPicPr>
          <p:nvPr/>
        </p:nvPicPr>
        <p:blipFill>
          <a:blip r:embed="rId3"/>
          <a:srcRect/>
          <a:stretch>
            <a:fillRect/>
          </a:stretch>
        </p:blipFill>
        <p:spPr bwMode="auto">
          <a:xfrm>
            <a:off x="141706" y="1032769"/>
            <a:ext cx="8822782" cy="4631400"/>
          </a:xfrm>
          <a:prstGeom prst="rect">
            <a:avLst/>
          </a:prstGeom>
          <a:noFill/>
          <a:ln w="9525">
            <a:noFill/>
            <a:miter lim="800000"/>
            <a:headEnd/>
            <a:tailEnd/>
          </a:ln>
          <a:effectLst/>
        </p:spPr>
      </p:pic>
      <p:sp>
        <p:nvSpPr>
          <p:cNvPr id="2" name="Rectangle 1"/>
          <p:cNvSpPr/>
          <p:nvPr/>
        </p:nvSpPr>
        <p:spPr>
          <a:xfrm>
            <a:off x="123253" y="5664169"/>
            <a:ext cx="8615607" cy="707886"/>
          </a:xfrm>
          <a:prstGeom prst="rect">
            <a:avLst/>
          </a:prstGeom>
        </p:spPr>
        <p:txBody>
          <a:bodyPr wrap="square">
            <a:spAutoFit/>
          </a:bodyPr>
          <a:lstStyle/>
          <a:p>
            <a:pPr marL="354013" indent="88900" algn="just"/>
            <a:r>
              <a:rPr lang="fr-FR" sz="2000" dirty="0">
                <a:cs typeface="Times New Roman" pitchFamily="18" charset="0"/>
              </a:rPr>
              <a:t>- Une fois le projet </a:t>
            </a:r>
            <a:r>
              <a:rPr lang="fr-FR" sz="2000" dirty="0" smtClean="0">
                <a:cs typeface="Times New Roman" pitchFamily="18" charset="0"/>
              </a:rPr>
              <a:t>est compilé</a:t>
            </a:r>
            <a:r>
              <a:rPr lang="fr-FR" sz="2000" dirty="0">
                <a:cs typeface="Times New Roman" pitchFamily="18" charset="0"/>
              </a:rPr>
              <a:t>, </a:t>
            </a:r>
            <a:r>
              <a:rPr lang="fr-FR" sz="2000" dirty="0" smtClean="0">
                <a:cs typeface="Times New Roman" pitchFamily="18" charset="0"/>
              </a:rPr>
              <a:t>le fichier </a:t>
            </a:r>
            <a:r>
              <a:rPr lang="fr-FR" sz="2000" b="1" dirty="0" smtClean="0">
                <a:solidFill>
                  <a:srgbClr val="A80000"/>
                </a:solidFill>
                <a:cs typeface="Times New Roman" pitchFamily="18" charset="0"/>
              </a:rPr>
              <a:t>R.java </a:t>
            </a:r>
            <a:r>
              <a:rPr lang="fr-FR" sz="2000" dirty="0" smtClean="0">
                <a:cs typeface="Times New Roman" pitchFamily="18" charset="0"/>
              </a:rPr>
              <a:t>sera ajouté dans le répertoire</a:t>
            </a:r>
            <a:r>
              <a:rPr lang="fr-FR" sz="2000" b="1" dirty="0" smtClean="0">
                <a:solidFill>
                  <a:srgbClr val="A80000"/>
                </a:solidFill>
                <a:cs typeface="Times New Roman" pitchFamily="18" charset="0"/>
              </a:rPr>
              <a:t> </a:t>
            </a:r>
            <a:r>
              <a:rPr lang="fr-FR" sz="2000" b="1" dirty="0" err="1" smtClean="0">
                <a:solidFill>
                  <a:srgbClr val="A80000"/>
                </a:solidFill>
                <a:cs typeface="Times New Roman" pitchFamily="18" charset="0"/>
              </a:rPr>
              <a:t>gen</a:t>
            </a:r>
            <a:endParaRPr lang="fr-FR" sz="2000" b="1" dirty="0" smtClean="0">
              <a:solidFill>
                <a:srgbClr val="A80000"/>
              </a:solidFill>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37</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p:cNvPicPr>
            <a:picLocks noChangeAspect="1" noChangeArrowheads="1"/>
          </p:cNvPicPr>
          <p:nvPr/>
        </p:nvPicPr>
        <p:blipFill>
          <a:blip r:embed="rId3"/>
          <a:srcRect/>
          <a:stretch>
            <a:fillRect/>
          </a:stretch>
        </p:blipFill>
        <p:spPr bwMode="auto">
          <a:xfrm>
            <a:off x="500676" y="1626911"/>
            <a:ext cx="8463812" cy="4928776"/>
          </a:xfrm>
          <a:prstGeom prst="rect">
            <a:avLst/>
          </a:prstGeom>
          <a:noFill/>
          <a:ln w="9525">
            <a:noFill/>
            <a:miter lim="800000"/>
            <a:headEnd/>
            <a:tailEnd/>
          </a:ln>
          <a:effectLst/>
        </p:spPr>
      </p:pic>
      <p:sp>
        <p:nvSpPr>
          <p:cNvPr id="2" name="Rectangle 1"/>
          <p:cNvSpPr/>
          <p:nvPr/>
        </p:nvSpPr>
        <p:spPr>
          <a:xfrm>
            <a:off x="35496" y="920914"/>
            <a:ext cx="8928992" cy="707886"/>
          </a:xfrm>
          <a:prstGeom prst="rect">
            <a:avLst/>
          </a:prstGeom>
        </p:spPr>
        <p:txBody>
          <a:bodyPr wrap="square">
            <a:spAutoFit/>
          </a:bodyPr>
          <a:lstStyle/>
          <a:p>
            <a:pPr marL="354013" indent="88900" algn="just"/>
            <a:r>
              <a:rPr lang="fr-FR" sz="2000" dirty="0" smtClean="0">
                <a:cs typeface="Times New Roman" pitchFamily="18" charset="0"/>
              </a:rPr>
              <a:t>Le fichier </a:t>
            </a:r>
            <a:r>
              <a:rPr lang="fr-FR" sz="2000" b="1" dirty="0" smtClean="0">
                <a:solidFill>
                  <a:srgbClr val="C00000"/>
                </a:solidFill>
                <a:cs typeface="Times New Roman" pitchFamily="18" charset="0"/>
              </a:rPr>
              <a:t>R.java</a:t>
            </a:r>
            <a:r>
              <a:rPr lang="fr-FR" sz="2000" dirty="0" smtClean="0">
                <a:cs typeface="Times New Roman" pitchFamily="18" charset="0"/>
              </a:rPr>
              <a:t> fourni toutes </a:t>
            </a:r>
            <a:r>
              <a:rPr lang="fr-FR" sz="2000" dirty="0">
                <a:solidFill>
                  <a:srgbClr val="C00000"/>
                </a:solidFill>
                <a:cs typeface="Times New Roman" pitchFamily="18" charset="0"/>
              </a:rPr>
              <a:t>les références </a:t>
            </a:r>
            <a:r>
              <a:rPr lang="fr-FR" sz="2000" dirty="0">
                <a:cs typeface="Times New Roman" pitchFamily="18" charset="0"/>
              </a:rPr>
              <a:t>des ressources incluses dans le répertoire</a:t>
            </a:r>
            <a:r>
              <a:rPr lang="fr-FR" sz="2000" b="1" dirty="0">
                <a:solidFill>
                  <a:srgbClr val="A80000"/>
                </a:solidFill>
                <a:cs typeface="Times New Roman" pitchFamily="18" charset="0"/>
              </a:rPr>
              <a:t> </a:t>
            </a:r>
            <a:r>
              <a:rPr lang="fr-FR" sz="2000" b="1" dirty="0" err="1">
                <a:solidFill>
                  <a:srgbClr val="A80000"/>
                </a:solidFill>
                <a:cs typeface="Times New Roman" pitchFamily="18" charset="0"/>
              </a:rPr>
              <a:t>res</a:t>
            </a:r>
            <a:endParaRPr lang="fr-FR" sz="2000" b="1" dirty="0">
              <a:solidFill>
                <a:srgbClr val="A80000"/>
              </a:solidFill>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38</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p:cNvPicPr>
            <a:picLocks noChangeAspect="1" noChangeArrowheads="1"/>
          </p:cNvPicPr>
          <p:nvPr/>
        </p:nvPicPr>
        <p:blipFill>
          <a:blip r:embed="rId3"/>
          <a:srcRect/>
          <a:stretch>
            <a:fillRect/>
          </a:stretch>
        </p:blipFill>
        <p:spPr bwMode="auto">
          <a:xfrm>
            <a:off x="0" y="1285861"/>
            <a:ext cx="9144000"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39</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p:cNvPicPr>
            <a:picLocks noChangeAspect="1" noChangeArrowheads="1"/>
          </p:cNvPicPr>
          <p:nvPr/>
        </p:nvPicPr>
        <p:blipFill>
          <a:blip r:embed="rId3"/>
          <a:srcRect/>
          <a:stretch>
            <a:fillRect/>
          </a:stretch>
        </p:blipFill>
        <p:spPr bwMode="auto">
          <a:xfrm>
            <a:off x="0" y="2000240"/>
            <a:ext cx="9144000" cy="4429156"/>
          </a:xfrm>
          <a:prstGeom prst="rect">
            <a:avLst/>
          </a:prstGeom>
          <a:noFill/>
          <a:ln w="9525">
            <a:noFill/>
            <a:miter lim="800000"/>
            <a:headEnd/>
            <a:tailEnd/>
          </a:ln>
          <a:effectLst/>
        </p:spPr>
      </p:pic>
      <p:sp>
        <p:nvSpPr>
          <p:cNvPr id="12" name="Rectangle 11"/>
          <p:cNvSpPr/>
          <p:nvPr/>
        </p:nvSpPr>
        <p:spPr>
          <a:xfrm>
            <a:off x="0" y="1142984"/>
            <a:ext cx="9144000" cy="830997"/>
          </a:xfrm>
          <a:prstGeom prst="rect">
            <a:avLst/>
          </a:prstGeom>
        </p:spPr>
        <p:txBody>
          <a:bodyPr wrap="square">
            <a:spAutoFit/>
          </a:bodyPr>
          <a:lstStyle/>
          <a:p>
            <a:pPr algn="ctr"/>
            <a:r>
              <a:rPr lang="fr-FR" sz="2400" dirty="0" smtClean="0">
                <a:latin typeface="+mj-lt"/>
                <a:cs typeface="Times New Roman" pitchFamily="18" charset="0"/>
              </a:rPr>
              <a:t>toutes les chaînes de caractères doivent être définies dans le fichier </a:t>
            </a:r>
            <a:r>
              <a:rPr lang="fr-FR" sz="2400" dirty="0" err="1" smtClean="0">
                <a:solidFill>
                  <a:srgbClr val="C00000"/>
                </a:solidFill>
                <a:latin typeface="+mj-lt"/>
                <a:cs typeface="Times New Roman" pitchFamily="18" charset="0"/>
              </a:rPr>
              <a:t>res</a:t>
            </a:r>
            <a:r>
              <a:rPr lang="fr-FR" sz="2400" dirty="0" smtClean="0">
                <a:solidFill>
                  <a:srgbClr val="C00000"/>
                </a:solidFill>
                <a:latin typeface="+mj-lt"/>
                <a:cs typeface="Times New Roman" pitchFamily="18" charset="0"/>
              </a:rPr>
              <a:t>/values/strings.xml</a:t>
            </a:r>
            <a:endParaRPr lang="fr-FR" sz="2400" dirty="0">
              <a:solidFill>
                <a:srgbClr val="C00000"/>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400" b="1" kern="1200" dirty="0" smtClean="0">
                <a:solidFill>
                  <a:srgbClr val="0070C0"/>
                </a:solidFill>
                <a:latin typeface="Times New Roman" pitchFamily="18" charset="0"/>
                <a:cs typeface="Times New Roman" pitchFamily="18" charset="0"/>
              </a:rPr>
              <a:t>Environnement de Développement Android</a:t>
            </a:r>
            <a:endParaRPr lang="fr-FR" sz="34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4</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0" y="1214422"/>
            <a:ext cx="9144000" cy="4031873"/>
          </a:xfrm>
          <a:prstGeom prst="rect">
            <a:avLst/>
          </a:prstGeom>
        </p:spPr>
        <p:txBody>
          <a:bodyPr wrap="square">
            <a:spAutoFit/>
          </a:bodyPr>
          <a:lstStyle/>
          <a:p>
            <a:pPr algn="just">
              <a:buFont typeface="Wingdings" pitchFamily="2" charset="2"/>
              <a:buChar char="v"/>
            </a:pPr>
            <a:r>
              <a:rPr lang="fr-FR" sz="2600" b="1" dirty="0" smtClean="0">
                <a:solidFill>
                  <a:srgbClr val="002060"/>
                </a:solidFill>
                <a:latin typeface="+mj-lt"/>
                <a:cs typeface="Times New Roman" pitchFamily="18" charset="0"/>
              </a:rPr>
              <a:t>Langages De Développement: </a:t>
            </a:r>
          </a:p>
          <a:p>
            <a:pPr algn="just"/>
            <a:endParaRPr lang="fr-FR" sz="1600" b="1" dirty="0" smtClean="0">
              <a:solidFill>
                <a:srgbClr val="002060"/>
              </a:solidFill>
              <a:effectLst>
                <a:outerShdw blurRad="38100" dist="38100" dir="2700000" algn="tl">
                  <a:srgbClr val="000000">
                    <a:alpha val="43137"/>
                  </a:srgbClr>
                </a:outerShdw>
              </a:effectLst>
              <a:latin typeface="+mj-lt"/>
              <a:cs typeface="Times New Roman" pitchFamily="18" charset="0"/>
            </a:endParaRPr>
          </a:p>
          <a:p>
            <a:pPr algn="just"/>
            <a:r>
              <a:rPr lang="fr-FR" sz="2400" dirty="0" smtClean="0">
                <a:latin typeface="+mj-lt"/>
                <a:cs typeface="Times New Roman" pitchFamily="18" charset="0"/>
              </a:rPr>
              <a:t>     •  Langage </a:t>
            </a:r>
            <a:r>
              <a:rPr lang="fr-FR" sz="2400" b="1" dirty="0" smtClean="0">
                <a:solidFill>
                  <a:srgbClr val="C00000"/>
                </a:solidFill>
                <a:latin typeface="+mj-lt"/>
                <a:cs typeface="Times New Roman" pitchFamily="18" charset="0"/>
              </a:rPr>
              <a:t>Java</a:t>
            </a:r>
            <a:r>
              <a:rPr lang="fr-FR" sz="2400" dirty="0" smtClean="0">
                <a:latin typeface="+mj-lt"/>
                <a:cs typeface="Times New Roman" pitchFamily="18" charset="0"/>
              </a:rPr>
              <a:t> avec </a:t>
            </a:r>
            <a:r>
              <a:rPr lang="fr-FR" sz="2400" b="1" dirty="0" smtClean="0">
                <a:solidFill>
                  <a:srgbClr val="C00000"/>
                </a:solidFill>
                <a:latin typeface="+mj-lt"/>
                <a:cs typeface="Times New Roman" pitchFamily="18" charset="0"/>
              </a:rPr>
              <a:t>Android SDK </a:t>
            </a:r>
            <a:r>
              <a:rPr lang="fr-FR" sz="2400" dirty="0" smtClean="0">
                <a:latin typeface="+mj-lt"/>
                <a:cs typeface="Times New Roman" pitchFamily="18" charset="0"/>
              </a:rPr>
              <a:t>(Software </a:t>
            </a:r>
            <a:r>
              <a:rPr lang="fr-FR" sz="2400" dirty="0" err="1" smtClean="0">
                <a:latin typeface="+mj-lt"/>
                <a:cs typeface="Times New Roman" pitchFamily="18" charset="0"/>
              </a:rPr>
              <a:t>Dev</a:t>
            </a:r>
            <a:r>
              <a:rPr lang="fr-FR" sz="2400" dirty="0" smtClean="0">
                <a:latin typeface="+mj-lt"/>
                <a:cs typeface="Times New Roman" pitchFamily="18" charset="0"/>
              </a:rPr>
              <a:t>. Kit) </a:t>
            </a:r>
          </a:p>
          <a:p>
            <a:pPr algn="just"/>
            <a:r>
              <a:rPr lang="fr-FR" sz="2400" dirty="0" smtClean="0">
                <a:latin typeface="+mj-lt"/>
                <a:cs typeface="Times New Roman" pitchFamily="18" charset="0"/>
              </a:rPr>
              <a:t>     •  Langage </a:t>
            </a:r>
            <a:r>
              <a:rPr lang="fr-FR" sz="2400" b="1" dirty="0" smtClean="0">
                <a:solidFill>
                  <a:srgbClr val="C00000"/>
                </a:solidFill>
                <a:latin typeface="+mj-lt"/>
                <a:cs typeface="Times New Roman" pitchFamily="18" charset="0"/>
              </a:rPr>
              <a:t>C++ </a:t>
            </a:r>
            <a:r>
              <a:rPr lang="fr-FR" sz="2400" dirty="0" smtClean="0">
                <a:latin typeface="+mj-lt"/>
                <a:cs typeface="Times New Roman" pitchFamily="18" charset="0"/>
              </a:rPr>
              <a:t>avec </a:t>
            </a:r>
            <a:r>
              <a:rPr lang="fr-FR" sz="2400" b="1" dirty="0" smtClean="0">
                <a:solidFill>
                  <a:srgbClr val="C00000"/>
                </a:solidFill>
                <a:latin typeface="+mj-lt"/>
                <a:cs typeface="Times New Roman" pitchFamily="18" charset="0"/>
              </a:rPr>
              <a:t>Android NDK </a:t>
            </a:r>
            <a:r>
              <a:rPr lang="fr-FR" sz="2400" dirty="0" smtClean="0">
                <a:latin typeface="+mj-lt"/>
                <a:cs typeface="Times New Roman" pitchFamily="18" charset="0"/>
              </a:rPr>
              <a:t>(Native </a:t>
            </a:r>
            <a:r>
              <a:rPr lang="fr-FR" sz="2400" dirty="0" err="1" smtClean="0">
                <a:latin typeface="+mj-lt"/>
                <a:cs typeface="Times New Roman" pitchFamily="18" charset="0"/>
              </a:rPr>
              <a:t>Dev</a:t>
            </a:r>
            <a:r>
              <a:rPr lang="fr-FR" sz="2400" dirty="0" smtClean="0">
                <a:latin typeface="+mj-lt"/>
                <a:cs typeface="Times New Roman" pitchFamily="18" charset="0"/>
              </a:rPr>
              <a:t>. Kit) </a:t>
            </a:r>
          </a:p>
          <a:p>
            <a:pPr algn="just"/>
            <a:endParaRPr lang="fr-FR" sz="2400" dirty="0" smtClean="0">
              <a:latin typeface="+mj-lt"/>
              <a:cs typeface="Times New Roman" pitchFamily="18" charset="0"/>
            </a:endParaRPr>
          </a:p>
          <a:p>
            <a:pPr algn="just">
              <a:buFont typeface="Wingdings" pitchFamily="2" charset="2"/>
              <a:buChar char="v"/>
            </a:pPr>
            <a:r>
              <a:rPr lang="fr-FR" sz="2400" dirty="0" smtClean="0">
                <a:latin typeface="+mj-lt"/>
                <a:cs typeface="Times New Roman" pitchFamily="18" charset="0"/>
              </a:rPr>
              <a:t> </a:t>
            </a:r>
            <a:r>
              <a:rPr lang="fr-FR" sz="2600" b="1" dirty="0" smtClean="0">
                <a:solidFill>
                  <a:srgbClr val="002060"/>
                </a:solidFill>
                <a:latin typeface="+mj-lt"/>
                <a:cs typeface="Times New Roman" pitchFamily="18" charset="0"/>
              </a:rPr>
              <a:t>Utilisation d'un IDE (</a:t>
            </a:r>
            <a:r>
              <a:rPr lang="en-US" sz="2000" b="1" u="sng" dirty="0" smtClean="0">
                <a:solidFill>
                  <a:srgbClr val="002060"/>
                </a:solidFill>
                <a:latin typeface="+mj-lt"/>
                <a:cs typeface="Times New Roman" pitchFamily="18" charset="0"/>
              </a:rPr>
              <a:t>I</a:t>
            </a:r>
            <a:r>
              <a:rPr lang="en-US" sz="2000" b="1" dirty="0" smtClean="0">
                <a:solidFill>
                  <a:srgbClr val="002060"/>
                </a:solidFill>
                <a:latin typeface="+mj-lt"/>
                <a:cs typeface="Times New Roman" pitchFamily="18" charset="0"/>
              </a:rPr>
              <a:t>ntegrated </a:t>
            </a:r>
            <a:r>
              <a:rPr lang="en-US" sz="2000" b="1" u="sng" dirty="0" smtClean="0">
                <a:solidFill>
                  <a:srgbClr val="002060"/>
                </a:solidFill>
                <a:latin typeface="+mj-lt"/>
                <a:cs typeface="Times New Roman" pitchFamily="18" charset="0"/>
              </a:rPr>
              <a:t>D</a:t>
            </a:r>
            <a:r>
              <a:rPr lang="en-US" sz="2000" b="1" dirty="0" smtClean="0">
                <a:solidFill>
                  <a:srgbClr val="002060"/>
                </a:solidFill>
                <a:latin typeface="+mj-lt"/>
                <a:cs typeface="Times New Roman" pitchFamily="18" charset="0"/>
              </a:rPr>
              <a:t>evelopment </a:t>
            </a:r>
            <a:r>
              <a:rPr lang="en-US" sz="2000" b="1" u="sng" dirty="0" smtClean="0">
                <a:solidFill>
                  <a:srgbClr val="002060"/>
                </a:solidFill>
                <a:latin typeface="+mj-lt"/>
                <a:cs typeface="Times New Roman" pitchFamily="18" charset="0"/>
              </a:rPr>
              <a:t>E</a:t>
            </a:r>
            <a:r>
              <a:rPr lang="en-US" sz="2000" b="1" dirty="0" smtClean="0">
                <a:solidFill>
                  <a:srgbClr val="002060"/>
                </a:solidFill>
                <a:latin typeface="+mj-lt"/>
                <a:cs typeface="Times New Roman" pitchFamily="18" charset="0"/>
              </a:rPr>
              <a:t>nvironment</a:t>
            </a:r>
            <a:r>
              <a:rPr lang="fr-FR" sz="2000" b="1" dirty="0" smtClean="0">
                <a:solidFill>
                  <a:srgbClr val="002060"/>
                </a:solidFill>
                <a:latin typeface="+mj-lt"/>
                <a:cs typeface="Times New Roman" pitchFamily="18" charset="0"/>
              </a:rPr>
              <a:t>)</a:t>
            </a:r>
            <a:r>
              <a:rPr lang="fr-FR" sz="2600" b="1" dirty="0" smtClean="0">
                <a:solidFill>
                  <a:srgbClr val="002060"/>
                </a:solidFill>
                <a:latin typeface="+mj-lt"/>
                <a:cs typeface="Times New Roman" pitchFamily="18" charset="0"/>
              </a:rPr>
              <a:t>                  est recommandée </a:t>
            </a:r>
          </a:p>
          <a:p>
            <a:pPr algn="just"/>
            <a:endParaRPr lang="fr-FR" b="1" dirty="0" smtClean="0">
              <a:solidFill>
                <a:srgbClr val="002060"/>
              </a:solidFill>
              <a:effectLst>
                <a:outerShdw blurRad="38100" dist="38100" dir="2700000" algn="tl">
                  <a:srgbClr val="000000">
                    <a:alpha val="43137"/>
                  </a:srgbClr>
                </a:outerShdw>
              </a:effectLst>
              <a:latin typeface="+mj-lt"/>
              <a:cs typeface="Times New Roman" pitchFamily="18" charset="0"/>
            </a:endParaRPr>
          </a:p>
          <a:p>
            <a:pPr marL="179388" algn="just"/>
            <a:r>
              <a:rPr lang="fr-FR" sz="2400" dirty="0" smtClean="0">
                <a:latin typeface="+mj-lt"/>
                <a:cs typeface="Times New Roman" pitchFamily="18" charset="0"/>
              </a:rPr>
              <a:t>•  </a:t>
            </a:r>
            <a:r>
              <a:rPr lang="fr-FR" sz="2400" b="1" dirty="0" smtClean="0">
                <a:latin typeface="+mj-lt"/>
                <a:cs typeface="Times New Roman" pitchFamily="18" charset="0"/>
              </a:rPr>
              <a:t>Android Studio </a:t>
            </a:r>
            <a:r>
              <a:rPr lang="fr-FR" sz="2400" dirty="0" smtClean="0">
                <a:latin typeface="+mj-lt"/>
                <a:cs typeface="Times New Roman" pitchFamily="18" charset="0"/>
              </a:rPr>
              <a:t>(</a:t>
            </a:r>
            <a:r>
              <a:rPr lang="fr-FR" sz="2400" b="1" dirty="0" err="1" smtClean="0">
                <a:latin typeface="+mj-lt"/>
                <a:cs typeface="Times New Roman" pitchFamily="18" charset="0"/>
              </a:rPr>
              <a:t>IntelliJ</a:t>
            </a:r>
            <a:r>
              <a:rPr lang="fr-FR" sz="2400" b="1" dirty="0" smtClean="0">
                <a:latin typeface="+mj-lt"/>
                <a:cs typeface="Times New Roman" pitchFamily="18" charset="0"/>
              </a:rPr>
              <a:t>-IDEA </a:t>
            </a:r>
            <a:r>
              <a:rPr lang="fr-FR" sz="2400" dirty="0" smtClean="0">
                <a:latin typeface="+mj-lt"/>
                <a:cs typeface="Times New Roman" pitchFamily="18" charset="0"/>
              </a:rPr>
              <a:t>adapté pour Android) </a:t>
            </a:r>
          </a:p>
          <a:p>
            <a:pPr marL="179388" algn="just"/>
            <a:r>
              <a:rPr lang="fr-FR" sz="2400" dirty="0" smtClean="0">
                <a:latin typeface="+mj-lt"/>
                <a:cs typeface="Times New Roman" pitchFamily="18" charset="0"/>
              </a:rPr>
              <a:t>•  </a:t>
            </a:r>
            <a:r>
              <a:rPr lang="fr-FR" sz="2400" b="1" dirty="0" smtClean="0">
                <a:latin typeface="+mj-lt"/>
                <a:cs typeface="Times New Roman" pitchFamily="18" charset="0"/>
              </a:rPr>
              <a:t>Eclipse</a:t>
            </a:r>
            <a:r>
              <a:rPr lang="fr-FR" sz="2400" dirty="0" smtClean="0">
                <a:latin typeface="+mj-lt"/>
                <a:cs typeface="Times New Roman" pitchFamily="18" charset="0"/>
              </a:rPr>
              <a:t> (avec le plugin </a:t>
            </a:r>
            <a:r>
              <a:rPr lang="fr-FR" sz="2400" b="1" dirty="0" smtClean="0">
                <a:latin typeface="+mj-lt"/>
                <a:cs typeface="Times New Roman" pitchFamily="18" charset="0"/>
              </a:rPr>
              <a:t>ADT</a:t>
            </a:r>
            <a:r>
              <a:rPr lang="fr-FR" sz="2400" dirty="0" smtClean="0">
                <a:latin typeface="+mj-lt"/>
                <a:cs typeface="Times New Roman" pitchFamily="18" charset="0"/>
              </a:rPr>
              <a:t>) </a:t>
            </a:r>
          </a:p>
          <a:p>
            <a:pPr marL="179388" algn="just"/>
            <a:r>
              <a:rPr lang="fr-FR" sz="2400" dirty="0" smtClean="0">
                <a:latin typeface="+mj-lt"/>
                <a:cs typeface="Times New Roman" pitchFamily="18" charset="0"/>
              </a:rPr>
              <a:t>•  Autres IDE peuvent être utilisés tels que </a:t>
            </a:r>
            <a:r>
              <a:rPr lang="fr-FR" sz="2400" b="1" dirty="0" err="1" smtClean="0">
                <a:solidFill>
                  <a:srgbClr val="C00000"/>
                </a:solidFill>
                <a:latin typeface="+mj-lt"/>
                <a:cs typeface="Times New Roman" pitchFamily="18" charset="0"/>
              </a:rPr>
              <a:t>NetBeans</a:t>
            </a:r>
            <a:endParaRPr lang="fr-FR" sz="2400" b="1" dirty="0">
              <a:solidFill>
                <a:srgbClr val="C00000"/>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40</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p:cNvPicPr>
            <a:picLocks noChangeAspect="1" noChangeArrowheads="1"/>
          </p:cNvPicPr>
          <p:nvPr/>
        </p:nvPicPr>
        <p:blipFill>
          <a:blip r:embed="rId3"/>
          <a:srcRect/>
          <a:stretch>
            <a:fillRect/>
          </a:stretch>
        </p:blipFill>
        <p:spPr bwMode="auto">
          <a:xfrm>
            <a:off x="571472" y="1285860"/>
            <a:ext cx="8143932" cy="48129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41</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p:cNvPicPr>
            <a:picLocks noChangeAspect="1" noChangeArrowheads="1"/>
          </p:cNvPicPr>
          <p:nvPr/>
        </p:nvPicPr>
        <p:blipFill>
          <a:blip r:embed="rId3"/>
          <a:srcRect/>
          <a:stretch>
            <a:fillRect/>
          </a:stretch>
        </p:blipFill>
        <p:spPr bwMode="auto">
          <a:xfrm>
            <a:off x="0" y="1142984"/>
            <a:ext cx="9144000" cy="5214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premier projet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42</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Picture 2"/>
          <p:cNvPicPr>
            <a:picLocks noChangeAspect="1" noChangeArrowheads="1"/>
          </p:cNvPicPr>
          <p:nvPr/>
        </p:nvPicPr>
        <p:blipFill>
          <a:blip r:embed="rId3"/>
          <a:srcRect/>
          <a:stretch>
            <a:fillRect/>
          </a:stretch>
        </p:blipFill>
        <p:spPr bwMode="auto">
          <a:xfrm>
            <a:off x="0" y="1285860"/>
            <a:ext cx="9144000"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Déboguer une application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43</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Rectangle 1"/>
          <p:cNvSpPr>
            <a:spLocks noChangeArrowheads="1"/>
          </p:cNvSpPr>
          <p:nvPr/>
        </p:nvSpPr>
        <p:spPr bwMode="auto">
          <a:xfrm>
            <a:off x="0" y="2428868"/>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mj-lt"/>
                <a:ea typeface="Times New Roman" pitchFamily="18" charset="0"/>
                <a:cs typeface="Times New Roman" pitchFamily="18" charset="0"/>
              </a:rPr>
              <a:t>Quand on veut déboguer en Java, sans passer par le débogueur, on </a:t>
            </a:r>
            <a:r>
              <a:rPr lang="fr-FR" sz="2400" dirty="0" smtClean="0">
                <a:solidFill>
                  <a:srgbClr val="000000"/>
                </a:solidFill>
                <a:latin typeface="+mj-lt"/>
                <a:ea typeface="Times New Roman" pitchFamily="18" charset="0"/>
                <a:cs typeface="Times New Roman" pitchFamily="18" charset="0"/>
              </a:rPr>
              <a:t>utilise souvent </a:t>
            </a:r>
            <a:r>
              <a:rPr kumimoji="0" lang="fr-FR" sz="2400" i="0" u="none" strike="noStrike" cap="none" normalizeH="0" baseline="0" dirty="0" smtClean="0">
                <a:ln>
                  <a:noFill/>
                </a:ln>
                <a:solidFill>
                  <a:srgbClr val="C00000"/>
                </a:solidFill>
                <a:effectLst/>
                <a:latin typeface="+mj-lt"/>
                <a:ea typeface="Times New Roman" pitchFamily="18" charset="0"/>
                <a:cs typeface="Courier New" pitchFamily="49" charset="0"/>
              </a:rPr>
              <a:t>System.out.println</a:t>
            </a:r>
            <a:r>
              <a:rPr kumimoji="0" lang="fr-FR" sz="2400" b="0" i="0" u="none" strike="noStrike" cap="none" normalizeH="0" baseline="0" dirty="0" smtClean="0">
                <a:ln>
                  <a:noFill/>
                </a:ln>
                <a:solidFill>
                  <a:srgbClr val="000000"/>
                </a:solidFill>
                <a:effectLst/>
                <a:latin typeface="+mj-lt"/>
                <a:ea typeface="Times New Roman" pitchFamily="18" charset="0"/>
                <a:cs typeface="Arial" pitchFamily="34" charset="0"/>
              </a:rPr>
              <a:t> </a:t>
            </a:r>
            <a:r>
              <a:rPr lang="fr-FR" sz="2400" dirty="0" smtClean="0">
                <a:solidFill>
                  <a:srgbClr val="000000"/>
                </a:solidFill>
                <a:latin typeface="+mj-lt"/>
                <a:ea typeface="Times New Roman" pitchFamily="18" charset="0"/>
                <a:cs typeface="Times New Roman" pitchFamily="18" charset="0"/>
              </a:rPr>
              <a:t>afin d'afficher des valeurs et des messages dans la console. </a:t>
            </a:r>
          </a:p>
          <a:p>
            <a:pPr marL="0" marR="0" lvl="0" indent="0" algn="just" defTabSz="914400" rtl="0" eaLnBrk="0" fontAlgn="base" latinLnBrk="0" hangingPunct="0">
              <a:lnSpc>
                <a:spcPct val="100000"/>
              </a:lnSpc>
              <a:spcBef>
                <a:spcPct val="0"/>
              </a:spcBef>
              <a:spcAft>
                <a:spcPct val="0"/>
              </a:spcAft>
              <a:buClrTx/>
              <a:buSzTx/>
              <a:buFontTx/>
              <a:buNone/>
              <a:tabLst/>
            </a:pPr>
            <a:endParaRPr lang="fr-FR" sz="2400" dirty="0" smtClean="0">
              <a:solidFill>
                <a:srgbClr val="000000"/>
              </a:solidFill>
              <a:latin typeface="+mj-lt"/>
              <a:ea typeface="Times New Roman" pitchFamily="18" charset="0"/>
              <a:cs typeface="Arial" pitchFamily="34" charset="0"/>
            </a:endParaRPr>
          </a:p>
          <a:p>
            <a:pPr lvl="0" algn="just" eaLnBrk="0" hangingPunct="0"/>
            <a:r>
              <a:rPr lang="fr-FR" sz="2400" dirty="0" smtClean="0">
                <a:latin typeface="+mj-lt"/>
                <a:cs typeface="Arial" pitchFamily="34" charset="0"/>
              </a:rPr>
              <a:t>le module ADT permet aussi le débogage de l’application</a:t>
            </a:r>
          </a:p>
          <a:p>
            <a:pPr lvl="0" algn="just" eaLnBrk="0" hangingPunct="0"/>
            <a:r>
              <a:rPr lang="fr-FR" sz="2400" dirty="0" smtClean="0">
                <a:latin typeface="+mj-lt"/>
                <a:cs typeface="Arial" pitchFamily="34" charset="0"/>
              </a:rPr>
              <a:t>de la même façon qu’avec n’importe quelle autre application Java.</a:t>
            </a:r>
          </a:p>
        </p:txBody>
      </p:sp>
      <p:sp>
        <p:nvSpPr>
          <p:cNvPr id="12" name="Rectangle 11"/>
          <p:cNvSpPr/>
          <p:nvPr/>
        </p:nvSpPr>
        <p:spPr>
          <a:xfrm>
            <a:off x="0" y="1285860"/>
            <a:ext cx="9144000" cy="830997"/>
          </a:xfrm>
          <a:prstGeom prst="rect">
            <a:avLst/>
          </a:prstGeom>
        </p:spPr>
        <p:txBody>
          <a:bodyPr wrap="square">
            <a:spAutoFit/>
          </a:bodyPr>
          <a:lstStyle/>
          <a:p>
            <a:pPr algn="just">
              <a:buFont typeface="Arial" pitchFamily="34" charset="0"/>
              <a:buChar char="•"/>
            </a:pPr>
            <a:r>
              <a:rPr lang="fr-FR" sz="2400" dirty="0" smtClean="0"/>
              <a:t> Le débogage est une étape essentielle dans le cycle de vie du développement d’une application.</a:t>
            </a:r>
            <a:endParaRPr lang="fr-FR"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Déboguer une application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44</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0" y="1000108"/>
            <a:ext cx="9144000" cy="1692771"/>
          </a:xfrm>
          <a:prstGeom prst="rect">
            <a:avLst/>
          </a:prstGeom>
        </p:spPr>
        <p:txBody>
          <a:bodyPr wrap="square">
            <a:spAutoFit/>
          </a:bodyPr>
          <a:lstStyle/>
          <a:p>
            <a:pPr algn="just"/>
            <a:r>
              <a:rPr lang="fr-FR" sz="2200" dirty="0" smtClean="0">
                <a:latin typeface="+mj-lt"/>
              </a:rPr>
              <a:t>Pour déboguer un code, il est utile d’ajouter </a:t>
            </a:r>
            <a:r>
              <a:rPr lang="fr-FR" sz="2200" b="1" dirty="0" smtClean="0">
                <a:latin typeface="+mj-lt"/>
              </a:rPr>
              <a:t>des points d’arrêt </a:t>
            </a:r>
            <a:r>
              <a:rPr lang="fr-FR" sz="2200" dirty="0" smtClean="0">
                <a:latin typeface="+mj-lt"/>
              </a:rPr>
              <a:t>dans le code pour stopper momentanément l’exécution de l’application </a:t>
            </a:r>
          </a:p>
          <a:p>
            <a:pPr algn="just"/>
            <a:endParaRPr lang="fr-FR" sz="1400" dirty="0" smtClean="0">
              <a:latin typeface="+mj-lt"/>
            </a:endParaRPr>
          </a:p>
          <a:p>
            <a:pPr algn="just"/>
            <a:r>
              <a:rPr lang="fr-FR" sz="2200" dirty="0" smtClean="0">
                <a:latin typeface="+mj-lt"/>
              </a:rPr>
              <a:t>Pour ajouter un point d’arrêt à votre code, utiliser le menu </a:t>
            </a:r>
            <a:r>
              <a:rPr lang="fr-FR" sz="2200" dirty="0" err="1" smtClean="0">
                <a:solidFill>
                  <a:srgbClr val="000000"/>
                </a:solidFill>
                <a:latin typeface="Courier New" pitchFamily="49" charset="0"/>
                <a:ea typeface="Times New Roman" pitchFamily="18" charset="0"/>
                <a:cs typeface="Courier New" pitchFamily="49" charset="0"/>
              </a:rPr>
              <a:t>Run</a:t>
            </a:r>
            <a:r>
              <a:rPr lang="fr-FR" sz="2200" dirty="0" smtClean="0">
                <a:solidFill>
                  <a:srgbClr val="000000"/>
                </a:solidFill>
                <a:latin typeface="Courier New" pitchFamily="49" charset="0"/>
                <a:ea typeface="Times New Roman" pitchFamily="18" charset="0"/>
                <a:cs typeface="Courier New" pitchFamily="49" charset="0"/>
              </a:rPr>
              <a:t> &gt;</a:t>
            </a:r>
          </a:p>
          <a:p>
            <a:pPr algn="just"/>
            <a:r>
              <a:rPr lang="fr-FR" sz="2200" dirty="0" err="1" smtClean="0">
                <a:solidFill>
                  <a:srgbClr val="000000"/>
                </a:solidFill>
                <a:latin typeface="Courier New" pitchFamily="49" charset="0"/>
                <a:ea typeface="Times New Roman" pitchFamily="18" charset="0"/>
                <a:cs typeface="Courier New" pitchFamily="49" charset="0"/>
              </a:rPr>
              <a:t>Toggle</a:t>
            </a:r>
            <a:r>
              <a:rPr lang="fr-FR" sz="2200" dirty="0" smtClean="0">
                <a:solidFill>
                  <a:srgbClr val="000000"/>
                </a:solidFill>
                <a:latin typeface="Courier New" pitchFamily="49" charset="0"/>
                <a:ea typeface="Times New Roman" pitchFamily="18" charset="0"/>
                <a:cs typeface="Courier New" pitchFamily="49" charset="0"/>
              </a:rPr>
              <a:t> </a:t>
            </a:r>
            <a:r>
              <a:rPr lang="fr-FR" sz="2200" dirty="0" err="1" smtClean="0">
                <a:solidFill>
                  <a:srgbClr val="000000"/>
                </a:solidFill>
                <a:latin typeface="Courier New" pitchFamily="49" charset="0"/>
                <a:ea typeface="Times New Roman" pitchFamily="18" charset="0"/>
                <a:cs typeface="Courier New" pitchFamily="49" charset="0"/>
              </a:rPr>
              <a:t>Breakpoint</a:t>
            </a:r>
            <a:endParaRPr lang="fr-FR" sz="2200" dirty="0" smtClean="0">
              <a:solidFill>
                <a:srgbClr val="000000"/>
              </a:solidFill>
              <a:latin typeface="Courier New" pitchFamily="49" charset="0"/>
              <a:ea typeface="Times New Roman" pitchFamily="18" charset="0"/>
              <a:cs typeface="Courier New" pitchFamily="49" charset="0"/>
            </a:endParaRPr>
          </a:p>
        </p:txBody>
      </p:sp>
      <p:grpSp>
        <p:nvGrpSpPr>
          <p:cNvPr id="14" name="Groupe 13"/>
          <p:cNvGrpSpPr/>
          <p:nvPr/>
        </p:nvGrpSpPr>
        <p:grpSpPr>
          <a:xfrm>
            <a:off x="214282" y="2643182"/>
            <a:ext cx="3286148" cy="1643074"/>
            <a:chOff x="2857488" y="3500438"/>
            <a:chExt cx="2886075" cy="962028"/>
          </a:xfrm>
        </p:grpSpPr>
        <p:pic>
          <p:nvPicPr>
            <p:cNvPr id="1026" name="Picture 2"/>
            <p:cNvPicPr>
              <a:picLocks noChangeAspect="1" noChangeArrowheads="1"/>
            </p:cNvPicPr>
            <p:nvPr/>
          </p:nvPicPr>
          <p:blipFill>
            <a:blip r:embed="rId3"/>
            <a:srcRect/>
            <a:stretch>
              <a:fillRect/>
            </a:stretch>
          </p:blipFill>
          <p:spPr bwMode="auto">
            <a:xfrm>
              <a:off x="2857488" y="3500438"/>
              <a:ext cx="2886075" cy="400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2857488" y="3929066"/>
              <a:ext cx="2867025" cy="533400"/>
            </a:xfrm>
            <a:prstGeom prst="rect">
              <a:avLst/>
            </a:prstGeom>
            <a:noFill/>
            <a:ln w="9525">
              <a:noFill/>
              <a:miter lim="800000"/>
              <a:headEnd/>
              <a:tailEnd/>
            </a:ln>
            <a:effectLst/>
          </p:spPr>
        </p:pic>
      </p:grpSp>
      <p:pic>
        <p:nvPicPr>
          <p:cNvPr id="1028" name="Picture 4"/>
          <p:cNvPicPr>
            <a:picLocks noChangeAspect="1" noChangeArrowheads="1"/>
          </p:cNvPicPr>
          <p:nvPr/>
        </p:nvPicPr>
        <p:blipFill>
          <a:blip r:embed="rId5"/>
          <a:srcRect/>
          <a:stretch>
            <a:fillRect/>
          </a:stretch>
        </p:blipFill>
        <p:spPr bwMode="auto">
          <a:xfrm>
            <a:off x="3640129" y="2500306"/>
            <a:ext cx="5503871" cy="178595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0" y="4786322"/>
            <a:ext cx="9144000" cy="430887"/>
          </a:xfrm>
          <a:prstGeom prst="rect">
            <a:avLst/>
          </a:prstGeom>
        </p:spPr>
        <p:txBody>
          <a:bodyPr wrap="square">
            <a:spAutoFit/>
          </a:bodyPr>
          <a:lstStyle/>
          <a:p>
            <a:pPr>
              <a:buFont typeface="Arial" pitchFamily="34" charset="0"/>
              <a:buChar char="•"/>
            </a:pPr>
            <a:r>
              <a:rPr lang="fr-FR" sz="2200" dirty="0" smtClean="0"/>
              <a:t>les touches usuelles pour déboguer une application sont les suivantes :</a:t>
            </a:r>
            <a:endParaRPr lang="fr-FR" sz="2200" dirty="0"/>
          </a:p>
        </p:txBody>
      </p:sp>
      <p:pic>
        <p:nvPicPr>
          <p:cNvPr id="1029" name="Picture 5"/>
          <p:cNvPicPr>
            <a:picLocks noChangeAspect="1" noChangeArrowheads="1"/>
          </p:cNvPicPr>
          <p:nvPr/>
        </p:nvPicPr>
        <p:blipFill>
          <a:blip r:embed="rId6"/>
          <a:srcRect/>
          <a:stretch>
            <a:fillRect/>
          </a:stretch>
        </p:blipFill>
        <p:spPr bwMode="auto">
          <a:xfrm>
            <a:off x="785786" y="5214950"/>
            <a:ext cx="7215238" cy="1285884"/>
          </a:xfrm>
          <a:prstGeom prst="rect">
            <a:avLst/>
          </a:prstGeom>
          <a:noFill/>
          <a:ln w="9525">
            <a:noFill/>
            <a:miter lim="800000"/>
            <a:headEnd/>
            <a:tailEnd/>
          </a:ln>
          <a:effectLst/>
        </p:spPr>
      </p:pic>
      <p:sp>
        <p:nvSpPr>
          <p:cNvPr id="17" name="Rectangle 16"/>
          <p:cNvSpPr/>
          <p:nvPr/>
        </p:nvSpPr>
        <p:spPr>
          <a:xfrm>
            <a:off x="0" y="4357694"/>
            <a:ext cx="4556055" cy="430887"/>
          </a:xfrm>
          <a:prstGeom prst="rect">
            <a:avLst/>
          </a:prstGeom>
        </p:spPr>
        <p:txBody>
          <a:bodyPr wrap="none">
            <a:spAutoFit/>
          </a:bodyPr>
          <a:lstStyle/>
          <a:p>
            <a:pPr>
              <a:buFont typeface="Arial" pitchFamily="34" charset="0"/>
              <a:buChar char="•"/>
            </a:pPr>
            <a:r>
              <a:rPr lang="fr-FR" sz="2200" dirty="0" smtClean="0"/>
              <a:t>cliquer sur le bouton de débogage</a:t>
            </a:r>
            <a:endParaRPr lang="fr-FR" sz="2200" dirty="0"/>
          </a:p>
        </p:txBody>
      </p:sp>
      <p:pic>
        <p:nvPicPr>
          <p:cNvPr id="1030" name="Picture 6"/>
          <p:cNvPicPr>
            <a:picLocks noChangeAspect="1" noChangeArrowheads="1"/>
          </p:cNvPicPr>
          <p:nvPr/>
        </p:nvPicPr>
        <p:blipFill>
          <a:blip r:embed="rId7"/>
          <a:srcRect/>
          <a:stretch>
            <a:fillRect/>
          </a:stretch>
        </p:blipFill>
        <p:spPr bwMode="auto">
          <a:xfrm>
            <a:off x="4572000" y="4429131"/>
            <a:ext cx="1357322" cy="4358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Déboguer une application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45</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Rectangle 1"/>
          <p:cNvSpPr>
            <a:spLocks noChangeArrowheads="1"/>
          </p:cNvSpPr>
          <p:nvPr/>
        </p:nvSpPr>
        <p:spPr bwMode="auto">
          <a:xfrm>
            <a:off x="0" y="1071546"/>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mj-lt"/>
                <a:ea typeface="Times New Roman" pitchFamily="18" charset="0"/>
                <a:cs typeface="Times New Roman" pitchFamily="18" charset="0"/>
              </a:rPr>
              <a:t>le </a:t>
            </a:r>
            <a:r>
              <a:rPr kumimoji="0" lang="fr-FR" sz="2400" b="1" i="0" u="none" strike="noStrike" cap="none" normalizeH="0" baseline="0" dirty="0" err="1" smtClean="0">
                <a:ln>
                  <a:noFill/>
                </a:ln>
                <a:solidFill>
                  <a:srgbClr val="000000"/>
                </a:solidFill>
                <a:effectLst/>
                <a:latin typeface="+mj-lt"/>
                <a:ea typeface="Times New Roman" pitchFamily="18" charset="0"/>
                <a:cs typeface="Times New Roman" pitchFamily="18" charset="0"/>
              </a:rPr>
              <a:t>Logcat</a:t>
            </a:r>
            <a:r>
              <a:rPr kumimoji="0" lang="fr-FR" sz="2400" b="0" i="0" u="none" strike="noStrike" cap="none" normalizeH="0" baseline="0" dirty="0" smtClean="0">
                <a:ln>
                  <a:noFill/>
                </a:ln>
                <a:solidFill>
                  <a:srgbClr val="000000"/>
                </a:solidFill>
                <a:effectLst/>
                <a:latin typeface="+mj-lt"/>
                <a:ea typeface="Times New Roman" pitchFamily="18" charset="0"/>
                <a:cs typeface="Times New Roman" pitchFamily="18" charset="0"/>
              </a:rPr>
              <a:t> est un outil de l'ADT, une sorte de journal qui permet de lire des entrées, mais surtout d'en écrire. </a:t>
            </a:r>
            <a:endParaRPr kumimoji="0" lang="fr-FR" sz="2400" b="0" i="0" u="none" strike="noStrike" cap="none" normalizeH="0" baseline="0" dirty="0" smtClean="0">
              <a:ln>
                <a:noFill/>
              </a:ln>
              <a:solidFill>
                <a:schemeClr val="tx1"/>
              </a:solidFill>
              <a:effectLst/>
              <a:latin typeface="+mj-lt"/>
              <a:cs typeface="Times New Roman" pitchFamily="18" charset="0"/>
            </a:endParaRPr>
          </a:p>
        </p:txBody>
      </p:sp>
      <p:sp>
        <p:nvSpPr>
          <p:cNvPr id="11" name="Rectangle 1"/>
          <p:cNvSpPr>
            <a:spLocks noChangeArrowheads="1"/>
          </p:cNvSpPr>
          <p:nvPr/>
        </p:nvSpPr>
        <p:spPr bwMode="auto">
          <a:xfrm>
            <a:off x="0" y="1928802"/>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fr-FR" sz="2400" dirty="0" smtClean="0">
                <a:solidFill>
                  <a:srgbClr val="000000"/>
                </a:solidFill>
                <a:latin typeface="Times New Roman" pitchFamily="18" charset="0"/>
                <a:ea typeface="Times New Roman" pitchFamily="18" charset="0"/>
                <a:cs typeface="Times New Roman" pitchFamily="18" charset="0"/>
              </a:rPr>
              <a:t> </a:t>
            </a:r>
            <a:r>
              <a:rPr kumimoji="0" lang="fr-FR" sz="2400" b="0" i="0" u="none" strike="noStrike" cap="none" normalizeH="0" baseline="0" dirty="0" smtClean="0">
                <a:ln>
                  <a:noFill/>
                </a:ln>
                <a:solidFill>
                  <a:srgbClr val="000000"/>
                </a:solidFill>
                <a:effectLst/>
                <a:latin typeface="+mj-lt"/>
                <a:ea typeface="Times New Roman" pitchFamily="18" charset="0"/>
                <a:cs typeface="Times New Roman" pitchFamily="18" charset="0"/>
              </a:rPr>
              <a:t>Dans Eclipse, allez dans </a:t>
            </a:r>
            <a:r>
              <a:rPr kumimoji="0" lang="fr-FR" sz="24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Window</a:t>
            </a:r>
            <a:r>
              <a:rPr kumimoji="0" lang="fr-FR" sz="2400" b="0" i="0" u="none" strike="noStrike" cap="none" normalizeH="0" baseline="0" dirty="0" smtClean="0">
                <a:ln>
                  <a:noFill/>
                </a:ln>
                <a:solidFill>
                  <a:srgbClr val="000000"/>
                </a:solidFill>
                <a:effectLst/>
                <a:latin typeface="Calibri"/>
                <a:ea typeface="Times New Roman" pitchFamily="18" charset="0"/>
                <a:cs typeface="Courier New" pitchFamily="49" charset="0"/>
              </a:rPr>
              <a:t> </a:t>
            </a:r>
            <a:r>
              <a:rPr kumimoji="0" lang="fr-FR" sz="24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&gt;</a:t>
            </a:r>
            <a:r>
              <a:rPr kumimoji="0" lang="fr-FR" sz="2400" b="0" i="0" u="none" strike="noStrike" cap="none" normalizeH="0" baseline="0" dirty="0" smtClean="0">
                <a:ln>
                  <a:noFill/>
                </a:ln>
                <a:solidFill>
                  <a:srgbClr val="000000"/>
                </a:solidFill>
                <a:effectLst/>
                <a:latin typeface="Calibri"/>
                <a:ea typeface="Times New Roman" pitchFamily="18" charset="0"/>
                <a:cs typeface="Courier New" pitchFamily="49" charset="0"/>
              </a:rPr>
              <a:t> </a:t>
            </a:r>
            <a:r>
              <a:rPr kumimoji="0" lang="fr-FR" sz="24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Show</a:t>
            </a:r>
            <a:r>
              <a:rPr kumimoji="0" lang="fr-FR" sz="2400" b="0" i="0" u="none" strike="noStrike" cap="none" normalizeH="0" baseline="0" dirty="0" smtClean="0">
                <a:ln>
                  <a:noFill/>
                </a:ln>
                <a:solidFill>
                  <a:srgbClr val="000000"/>
                </a:solidFill>
                <a:effectLst/>
                <a:latin typeface="Calibri"/>
                <a:ea typeface="Times New Roman" pitchFamily="18" charset="0"/>
                <a:cs typeface="Courier New" pitchFamily="49" charset="0"/>
              </a:rPr>
              <a:t> </a:t>
            </a:r>
            <a:r>
              <a:rPr kumimoji="0" lang="fr-FR" sz="24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View</a:t>
            </a:r>
            <a:r>
              <a:rPr kumimoji="0" lang="fr-FR" sz="2400" b="0" i="0" u="none" strike="noStrike" cap="none" normalizeH="0" baseline="0" dirty="0" smtClean="0">
                <a:ln>
                  <a:noFill/>
                </a:ln>
                <a:solidFill>
                  <a:srgbClr val="000000"/>
                </a:solidFill>
                <a:effectLst/>
                <a:latin typeface="Calibri"/>
                <a:ea typeface="Times New Roman" pitchFamily="18" charset="0"/>
                <a:cs typeface="Courier New" pitchFamily="49" charset="0"/>
              </a:rPr>
              <a:t> </a:t>
            </a:r>
            <a:r>
              <a:rPr kumimoji="0" lang="fr-FR" sz="24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&gt;</a:t>
            </a:r>
            <a:r>
              <a:rPr kumimoji="0" lang="fr-FR" sz="2400" b="0" i="0" u="none" strike="noStrike" cap="none" normalizeH="0" baseline="0" dirty="0" smtClean="0">
                <a:ln>
                  <a:noFill/>
                </a:ln>
                <a:solidFill>
                  <a:srgbClr val="000000"/>
                </a:solidFill>
                <a:effectLst/>
                <a:latin typeface="Calibri"/>
                <a:ea typeface="Times New Roman" pitchFamily="18" charset="0"/>
                <a:cs typeface="Courier New" pitchFamily="49" charset="0"/>
              </a:rPr>
              <a:t> </a:t>
            </a:r>
            <a:r>
              <a:rPr kumimoji="0" lang="fr-FR" sz="24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Logcat</a:t>
            </a:r>
            <a:r>
              <a:rPr kumimoji="0" lang="fr-FR" sz="2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lang="fr-FR" sz="2400" dirty="0" smtClean="0">
                <a:solidFill>
                  <a:srgbClr val="000000"/>
                </a:solidFill>
                <a:latin typeface="+mj-lt"/>
                <a:ea typeface="Times New Roman" pitchFamily="18" charset="0"/>
                <a:cs typeface="Times New Roman" pitchFamily="18" charset="0"/>
              </a:rPr>
              <a:t>Normalement, il s'affichera en bas de la fenêtre, dans la partie visible à la figure suivante.</a:t>
            </a:r>
          </a:p>
        </p:txBody>
      </p:sp>
      <p:pic>
        <p:nvPicPr>
          <p:cNvPr id="14" name="r-2031388" descr="Le Logcast est ouvert"/>
          <p:cNvPicPr/>
          <p:nvPr/>
        </p:nvPicPr>
        <p:blipFill>
          <a:blip r:embed="rId3"/>
          <a:srcRect/>
          <a:stretch>
            <a:fillRect/>
          </a:stretch>
        </p:blipFill>
        <p:spPr bwMode="auto">
          <a:xfrm>
            <a:off x="785786" y="3071810"/>
            <a:ext cx="7429552" cy="2428892"/>
          </a:xfrm>
          <a:prstGeom prst="rect">
            <a:avLst/>
          </a:prstGeom>
          <a:noFill/>
          <a:ln w="9525">
            <a:noFill/>
            <a:miter lim="800000"/>
            <a:headEnd/>
            <a:tailEnd/>
          </a:ln>
        </p:spPr>
      </p:pic>
      <p:sp>
        <p:nvSpPr>
          <p:cNvPr id="15" name="Rectangle 14"/>
          <p:cNvSpPr/>
          <p:nvPr/>
        </p:nvSpPr>
        <p:spPr>
          <a:xfrm>
            <a:off x="0" y="5429264"/>
            <a:ext cx="9144000" cy="830997"/>
          </a:xfrm>
          <a:prstGeom prst="rect">
            <a:avLst/>
          </a:prstGeom>
        </p:spPr>
        <p:txBody>
          <a:bodyPr wrap="square">
            <a:spAutoFit/>
          </a:bodyPr>
          <a:lstStyle/>
          <a:p>
            <a:pPr algn="just">
              <a:buFont typeface="Arial" pitchFamily="34" charset="0"/>
              <a:buChar char="•"/>
            </a:pPr>
            <a:r>
              <a:rPr lang="fr-FR" sz="2400" dirty="0" smtClean="0">
                <a:latin typeface="+mj-lt"/>
                <a:cs typeface="Times New Roman" pitchFamily="18" charset="0"/>
              </a:rPr>
              <a:t> La première chose à faire, c'est de cliquer sur le troisième bouton en haut à droite </a:t>
            </a:r>
            <a:endParaRPr lang="fr-FR" sz="2400" dirty="0">
              <a:latin typeface="+mj-lt"/>
              <a:cs typeface="Times New Roman" pitchFamily="18" charset="0"/>
            </a:endParaRPr>
          </a:p>
        </p:txBody>
      </p:sp>
      <p:pic>
        <p:nvPicPr>
          <p:cNvPr id="16" name="r-2031392" descr="Cliquez sur le troisième bouton"/>
          <p:cNvPicPr/>
          <p:nvPr/>
        </p:nvPicPr>
        <p:blipFill>
          <a:blip r:embed="rId4"/>
          <a:srcRect/>
          <a:stretch>
            <a:fillRect/>
          </a:stretch>
        </p:blipFill>
        <p:spPr bwMode="auto">
          <a:xfrm>
            <a:off x="3500430" y="5786454"/>
            <a:ext cx="2000264" cy="714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Déboguer une application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46</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7" name="Rectangle 2"/>
          <p:cNvSpPr>
            <a:spLocks noChangeArrowheads="1"/>
          </p:cNvSpPr>
          <p:nvPr/>
        </p:nvSpPr>
        <p:spPr bwMode="auto">
          <a:xfrm>
            <a:off x="0" y="1214422"/>
            <a:ext cx="821533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Vous pouvez ensuite filtrer les messages que vous souhaitez afficher dans le</a:t>
            </a: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fr-FR"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Logcat</a:t>
            </a: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à l'aide de la liste déroulante visible à la figure suivante.</a:t>
            </a:r>
            <a:endParaRPr kumimoji="0" lang="fr-FR"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8" name="r-2031409" descr="Cette liste déroulante permet d'afficher dans le Logcat les messages que vous souhaitez"/>
          <p:cNvPicPr>
            <a:picLocks noChangeAspect="1" noChangeArrowheads="1"/>
          </p:cNvPicPr>
          <p:nvPr/>
        </p:nvPicPr>
        <p:blipFill>
          <a:blip r:embed="rId3"/>
          <a:srcRect/>
          <a:stretch>
            <a:fillRect/>
          </a:stretch>
        </p:blipFill>
        <p:spPr bwMode="auto">
          <a:xfrm>
            <a:off x="8172450" y="1214422"/>
            <a:ext cx="971550" cy="1257299"/>
          </a:xfrm>
          <a:prstGeom prst="rect">
            <a:avLst/>
          </a:prstGeom>
          <a:noFill/>
        </p:spPr>
      </p:pic>
      <p:sp>
        <p:nvSpPr>
          <p:cNvPr id="19" name="Rectangle 3"/>
          <p:cNvSpPr>
            <a:spLocks noChangeArrowheads="1"/>
          </p:cNvSpPr>
          <p:nvPr/>
        </p:nvSpPr>
        <p:spPr bwMode="auto">
          <a:xfrm>
            <a:off x="0" y="2285992"/>
            <a:ext cx="9144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Pour ajouter des entrées manuellement dans le</a:t>
            </a:r>
            <a:r>
              <a:rPr kumimoji="0" lang="fr-FR"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fr-FR"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Logcat</a:t>
            </a:r>
            <a:r>
              <a:rPr kumimoji="0" lang="fr-FR"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vous devez tout d'abord importer </a:t>
            </a:r>
            <a:r>
              <a:rPr kumimoji="0" lang="fr-FR" sz="24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android.util.Log</a:t>
            </a:r>
            <a:r>
              <a:rPr kumimoji="0" lang="fr-FR" sz="2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lang="fr-FR" sz="2400" dirty="0" smtClean="0">
                <a:solidFill>
                  <a:srgbClr val="000000"/>
                </a:solidFill>
                <a:latin typeface="Times New Roman" pitchFamily="18" charset="0"/>
                <a:ea typeface="Times New Roman" pitchFamily="18" charset="0"/>
                <a:cs typeface="Times New Roman" pitchFamily="18" charset="0"/>
              </a:rPr>
              <a:t>dans votre code.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fr-FR" sz="2400" dirty="0" smtClean="0">
                <a:solidFill>
                  <a:srgbClr val="000000"/>
                </a:solidFill>
                <a:latin typeface="Times New Roman" pitchFamily="18" charset="0"/>
                <a:ea typeface="Times New Roman" pitchFamily="18" charset="0"/>
                <a:cs typeface="Times New Roman" pitchFamily="18" charset="0"/>
              </a:rPr>
              <a:t> Vous pouvez ensuite écrire des messages à l'aide de plusieurs méthodes</a:t>
            </a:r>
          </a:p>
          <a:p>
            <a:pPr marL="0" marR="0" lvl="0" indent="0" algn="l" defTabSz="914400" rtl="0" eaLnBrk="1" fontAlgn="base" latinLnBrk="0" hangingPunct="1">
              <a:lnSpc>
                <a:spcPct val="100000"/>
              </a:lnSpc>
              <a:spcBef>
                <a:spcPct val="0"/>
              </a:spcBef>
              <a:spcAft>
                <a:spcPct val="0"/>
              </a:spcAft>
              <a:buClrTx/>
              <a:buSzTx/>
              <a:buFontTx/>
              <a:buNone/>
              <a:tabLst/>
            </a:pPr>
            <a:endParaRPr lang="fr-FR" dirty="0" smtClean="0">
              <a:solidFill>
                <a:srgbClr val="00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fr-FR" sz="20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Log.v</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fr-FR" sz="2000" b="0" i="0" u="none" strike="noStrike" cap="none" normalizeH="0" baseline="0" dirty="0" smtClean="0">
                <a:ln>
                  <a:noFill/>
                </a:ln>
                <a:solidFill>
                  <a:srgbClr val="000000"/>
                </a:solidFill>
                <a:effectLst/>
                <a:latin typeface="Calibri"/>
                <a:ea typeface="Times New Roman" pitchFamily="18" charset="0"/>
                <a:cs typeface="Courier New" pitchFamily="49" charset="0"/>
              </a:rPr>
              <a:t>É</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tiquette", "Message </a:t>
            </a:r>
            <a:r>
              <a:rPr kumimoji="0" lang="fr-FR" sz="2000" b="0" i="0" u="none" strike="noStrike" cap="none" normalizeH="0" baseline="0" dirty="0" smtClean="0">
                <a:ln>
                  <a:noFill/>
                </a:ln>
                <a:solidFill>
                  <a:srgbClr val="000000"/>
                </a:solidFill>
                <a:effectLst/>
                <a:latin typeface="Calibri"/>
                <a:ea typeface="Times New Roman" pitchFamily="18" charset="0"/>
                <a:cs typeface="Courier New" pitchFamily="49" charset="0"/>
              </a:rPr>
              <a:t>à </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envoyer")</a:t>
            </a:r>
            <a:r>
              <a:rPr kumimoji="0" lang="fr-FR" sz="20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pour vos messages communs.</a:t>
            </a:r>
            <a:endParaRPr kumimoji="0" lang="fr-FR" sz="2000" b="1" i="0" u="none" strike="noStrike" cap="none" normalizeH="0" baseline="0" dirty="0" smtClean="0">
              <a:ln>
                <a:noFill/>
              </a:ln>
              <a:solidFill>
                <a:srgbClr val="000000"/>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sz="20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Log.d</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fr-FR" sz="2000" b="0" i="0" u="none" strike="noStrike" cap="none" normalizeH="0" baseline="0" dirty="0" smtClean="0">
                <a:ln>
                  <a:noFill/>
                </a:ln>
                <a:solidFill>
                  <a:srgbClr val="000000"/>
                </a:solidFill>
                <a:effectLst/>
                <a:latin typeface="Calibri"/>
                <a:ea typeface="Times New Roman" pitchFamily="18" charset="0"/>
                <a:cs typeface="Courier New" pitchFamily="49" charset="0"/>
              </a:rPr>
              <a:t>É</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tiquette", "Message </a:t>
            </a:r>
            <a:r>
              <a:rPr kumimoji="0" lang="fr-FR" sz="2000" b="0" i="0" u="none" strike="noStrike" cap="none" normalizeH="0" baseline="0" dirty="0" smtClean="0">
                <a:ln>
                  <a:noFill/>
                </a:ln>
                <a:solidFill>
                  <a:srgbClr val="000000"/>
                </a:solidFill>
                <a:effectLst/>
                <a:latin typeface="Calibri"/>
                <a:ea typeface="Times New Roman" pitchFamily="18" charset="0"/>
                <a:cs typeface="Courier New" pitchFamily="49" charset="0"/>
              </a:rPr>
              <a:t>à</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envoyer")</a:t>
            </a:r>
            <a:r>
              <a:rPr kumimoji="0" lang="fr-FR" sz="20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pour vos messages </a:t>
            </a:r>
            <a:r>
              <a:rPr lang="fr-FR" b="1" dirty="0" smtClean="0">
                <a:solidFill>
                  <a:srgbClr val="000000"/>
                </a:solidFill>
                <a:latin typeface="Calibri" pitchFamily="34" charset="0"/>
                <a:ea typeface="Times New Roman" pitchFamily="18" charset="0"/>
                <a:cs typeface="Arial" pitchFamily="34" charset="0"/>
              </a:rPr>
              <a:t>de </a:t>
            </a:r>
            <a:r>
              <a:rPr lang="fr-FR" b="1" dirty="0" err="1" smtClean="0">
                <a:solidFill>
                  <a:srgbClr val="000000"/>
                </a:solidFill>
                <a:latin typeface="Calibri" pitchFamily="34" charset="0"/>
                <a:ea typeface="Times New Roman" pitchFamily="18" charset="0"/>
                <a:cs typeface="Arial" pitchFamily="34" charset="0"/>
              </a:rPr>
              <a:t>debug</a:t>
            </a:r>
            <a:r>
              <a:rPr lang="fr-FR" b="1" dirty="0" smtClean="0">
                <a:solidFill>
                  <a:srgbClr val="000000"/>
                </a:solidFill>
                <a:latin typeface="Calibri" pitchFamily="34" charset="0"/>
                <a:ea typeface="Times New Roman" pitchFamily="18" charset="0"/>
                <a:cs typeface="Arial" pitchFamily="34" charset="0"/>
              </a:rPr>
              <a:t>.</a:t>
            </a:r>
            <a:endParaRPr lang="fr-FR" sz="2000" b="1" dirty="0" smtClean="0">
              <a:solidFill>
                <a:srgbClr val="000000"/>
              </a:solidFill>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sz="20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Log.i</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fr-FR" sz="2000" b="0" i="0" u="none" strike="noStrike" cap="none" normalizeH="0" baseline="0" dirty="0" smtClean="0">
                <a:ln>
                  <a:noFill/>
                </a:ln>
                <a:solidFill>
                  <a:srgbClr val="000000"/>
                </a:solidFill>
                <a:effectLst/>
                <a:latin typeface="Calibri"/>
                <a:ea typeface="Times New Roman" pitchFamily="18" charset="0"/>
                <a:cs typeface="Courier New" pitchFamily="49" charset="0"/>
              </a:rPr>
              <a:t>É</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tiquette", "Message </a:t>
            </a:r>
            <a:r>
              <a:rPr kumimoji="0" lang="fr-FR" sz="2000" b="0" i="0" u="none" strike="noStrike" cap="none" normalizeH="0" baseline="0" dirty="0" smtClean="0">
                <a:ln>
                  <a:noFill/>
                </a:ln>
                <a:solidFill>
                  <a:srgbClr val="000000"/>
                </a:solidFill>
                <a:effectLst/>
                <a:latin typeface="Calibri"/>
                <a:ea typeface="Times New Roman" pitchFamily="18" charset="0"/>
                <a:cs typeface="Courier New" pitchFamily="49" charset="0"/>
              </a:rPr>
              <a:t>à</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envoyer")</a:t>
            </a:r>
            <a:r>
              <a:rPr kumimoji="0" lang="fr-FR" sz="20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fr-FR"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pour vos messages à </a:t>
            </a:r>
            <a:r>
              <a:rPr lang="fr-FR" b="1" dirty="0" smtClean="0">
                <a:solidFill>
                  <a:srgbClr val="000000"/>
                </a:solidFill>
                <a:latin typeface="Calibri" pitchFamily="34" charset="0"/>
                <a:ea typeface="Times New Roman" pitchFamily="18" charset="0"/>
                <a:cs typeface="Arial" pitchFamily="34" charset="0"/>
              </a:rPr>
              <a:t>caractère informatif.</a:t>
            </a:r>
            <a:endParaRPr lang="fr-FR" sz="2000" b="1" dirty="0" smtClean="0">
              <a:solidFill>
                <a:srgbClr val="000000"/>
              </a:solidFill>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sz="20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Log.w</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fr-FR" sz="2000" b="0" i="0" u="none" strike="noStrike" cap="none" normalizeH="0" baseline="0" dirty="0" smtClean="0">
                <a:ln>
                  <a:noFill/>
                </a:ln>
                <a:solidFill>
                  <a:srgbClr val="000000"/>
                </a:solidFill>
                <a:effectLst/>
                <a:latin typeface="Calibri"/>
                <a:ea typeface="Times New Roman" pitchFamily="18" charset="0"/>
                <a:cs typeface="Courier New" pitchFamily="49" charset="0"/>
              </a:rPr>
              <a:t>É</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tiquette", "Message </a:t>
            </a:r>
            <a:r>
              <a:rPr kumimoji="0" lang="fr-FR" sz="2000" b="0" i="0" u="none" strike="noStrike" cap="none" normalizeH="0" baseline="0" dirty="0" smtClean="0">
                <a:ln>
                  <a:noFill/>
                </a:ln>
                <a:solidFill>
                  <a:srgbClr val="000000"/>
                </a:solidFill>
                <a:effectLst/>
                <a:latin typeface="Calibri"/>
                <a:ea typeface="Times New Roman" pitchFamily="18" charset="0"/>
                <a:cs typeface="Courier New" pitchFamily="49" charset="0"/>
              </a:rPr>
              <a:t>à</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envoyer")</a:t>
            </a:r>
            <a:r>
              <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pour vos avertissements.</a:t>
            </a:r>
            <a:endParaRPr kumimoji="0" lang="fr-FR" sz="2000" b="1" i="0" u="none" strike="noStrike" cap="none" normalizeH="0" baseline="0" dirty="0" smtClean="0">
              <a:ln>
                <a:noFill/>
              </a:ln>
              <a:solidFill>
                <a:srgbClr val="000000"/>
              </a:solidFill>
              <a:effectLst/>
              <a:latin typeface="Calibri"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sz="20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Log.e</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fr-FR" sz="2000" b="0" i="0" u="none" strike="noStrike" cap="none" normalizeH="0" baseline="0" dirty="0" smtClean="0">
                <a:ln>
                  <a:noFill/>
                </a:ln>
                <a:solidFill>
                  <a:srgbClr val="000000"/>
                </a:solidFill>
                <a:effectLst/>
                <a:latin typeface="Calibri"/>
                <a:ea typeface="Times New Roman" pitchFamily="18" charset="0"/>
                <a:cs typeface="Courier New" pitchFamily="49" charset="0"/>
              </a:rPr>
              <a:t>É</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tiquette", "Message </a:t>
            </a:r>
            <a:r>
              <a:rPr kumimoji="0" lang="fr-FR" sz="2000" b="0" i="0" u="none" strike="noStrike" cap="none" normalizeH="0" baseline="0" dirty="0" smtClean="0">
                <a:ln>
                  <a:noFill/>
                </a:ln>
                <a:solidFill>
                  <a:srgbClr val="000000"/>
                </a:solidFill>
                <a:effectLst/>
                <a:latin typeface="Calibri"/>
                <a:ea typeface="Times New Roman" pitchFamily="18" charset="0"/>
                <a:cs typeface="Courier New" pitchFamily="49" charset="0"/>
              </a:rPr>
              <a:t>à</a:t>
            </a:r>
            <a:r>
              <a:rPr kumimoji="0" lang="fr-FR" sz="2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envoyer")</a:t>
            </a:r>
            <a:r>
              <a:rPr kumimoji="0" lang="fr-FR" sz="20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r>
              <a:rPr kumimoji="0" lang="fr-FR" sz="20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pour vos erreurs.</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Déboguer une application Android</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47</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r-2031418" descr="Une liste d'erreurs s'affiche"/>
          <p:cNvPicPr>
            <a:picLocks noChangeAspect="1" noChangeArrowheads="1"/>
          </p:cNvPicPr>
          <p:nvPr/>
        </p:nvPicPr>
        <p:blipFill>
          <a:blip r:embed="rId3"/>
          <a:srcRect/>
          <a:stretch>
            <a:fillRect/>
          </a:stretch>
        </p:blipFill>
        <p:spPr bwMode="auto">
          <a:xfrm>
            <a:off x="714348" y="2786058"/>
            <a:ext cx="7286676" cy="3143272"/>
          </a:xfrm>
          <a:prstGeom prst="rect">
            <a:avLst/>
          </a:prstGeom>
          <a:noFill/>
        </p:spPr>
      </p:pic>
      <p:sp>
        <p:nvSpPr>
          <p:cNvPr id="12" name="Rectangle 3"/>
          <p:cNvSpPr>
            <a:spLocks noChangeArrowheads="1"/>
          </p:cNvSpPr>
          <p:nvPr/>
        </p:nvSpPr>
        <p:spPr bwMode="auto">
          <a:xfrm>
            <a:off x="0" y="1000108"/>
            <a:ext cx="885828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400" b="0" i="0" u="none" strike="noStrike" cap="none" normalizeH="0" baseline="0" dirty="0" smtClean="0">
                <a:ln>
                  <a:noFill/>
                </a:ln>
                <a:solidFill>
                  <a:srgbClr val="000000"/>
                </a:solidFill>
                <a:effectLst/>
                <a:latin typeface="+mj-lt"/>
                <a:ea typeface="Times New Roman" pitchFamily="18" charset="0"/>
                <a:cs typeface="Arial" pitchFamily="34" charset="0"/>
              </a:rPr>
              <a:t>Par exemple avec le code :</a:t>
            </a:r>
            <a:endParaRPr kumimoji="0" lang="fr-FR" b="0" i="0" u="none" strike="noStrike" cap="none" normalizeH="0" baseline="0" dirty="0" smtClean="0">
              <a:ln>
                <a:noFill/>
              </a:ln>
              <a:solidFill>
                <a:schemeClr val="tx1"/>
              </a:solidFill>
              <a:effectLst/>
              <a:latin typeface="+mj-lt"/>
              <a:cs typeface="Arial" pitchFamily="34" charset="0"/>
            </a:endParaRPr>
          </a:p>
          <a:p>
            <a:pPr marL="2244725" marR="0" lvl="0"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000" b="0" i="0" u="none" strike="noStrike" cap="none" normalizeH="0" baseline="0" dirty="0" err="1" smtClean="0">
                <a:ln>
                  <a:noFill/>
                </a:ln>
                <a:solidFill>
                  <a:srgbClr val="002060"/>
                </a:solidFill>
                <a:effectLst/>
                <a:latin typeface="+mj-lt"/>
                <a:ea typeface="Times New Roman" pitchFamily="18" charset="0"/>
                <a:cs typeface="Courier New" pitchFamily="49" charset="0"/>
              </a:rPr>
              <a:t>Log.d</a:t>
            </a:r>
            <a:r>
              <a:rPr kumimoji="0" lang="fr-FR" sz="2000" b="0" i="0" u="none" strike="noStrike" cap="none" normalizeH="0" baseline="0" dirty="0" smtClean="0">
                <a:ln>
                  <a:noFill/>
                </a:ln>
                <a:solidFill>
                  <a:srgbClr val="002060"/>
                </a:solidFill>
                <a:effectLst/>
                <a:latin typeface="+mj-lt"/>
                <a:ea typeface="Times New Roman" pitchFamily="18" charset="0"/>
                <a:cs typeface="Courier New" pitchFamily="49" charset="0"/>
              </a:rPr>
              <a:t>("Essai", "Coucou les Zéros !");</a:t>
            </a:r>
            <a:endParaRPr kumimoji="0" lang="fr-FR" b="0" i="0" u="none" strike="noStrike" cap="none" normalizeH="0" baseline="0" dirty="0" smtClean="0">
              <a:ln>
                <a:noFill/>
              </a:ln>
              <a:solidFill>
                <a:srgbClr val="002060"/>
              </a:solidFill>
              <a:effectLst/>
              <a:latin typeface="+mj-lt"/>
              <a:cs typeface="Arial" pitchFamily="34" charset="0"/>
            </a:endParaRPr>
          </a:p>
          <a:p>
            <a:pPr marL="2244725" marR="0" lvl="0"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000" b="0" i="0" u="none" strike="noStrike" cap="none" normalizeH="0" baseline="0" dirty="0" err="1" smtClean="0">
                <a:ln>
                  <a:noFill/>
                </a:ln>
                <a:solidFill>
                  <a:srgbClr val="002060"/>
                </a:solidFill>
                <a:effectLst/>
                <a:latin typeface="+mj-lt"/>
                <a:ea typeface="Times New Roman" pitchFamily="18" charset="0"/>
                <a:cs typeface="Courier New" pitchFamily="49" charset="0"/>
              </a:rPr>
              <a:t>TextView</a:t>
            </a:r>
            <a:r>
              <a:rPr kumimoji="0" lang="fr-FR" sz="2000" b="0" i="0" u="none" strike="noStrike" cap="none" normalizeH="0" baseline="0" dirty="0" smtClean="0">
                <a:ln>
                  <a:noFill/>
                </a:ln>
                <a:solidFill>
                  <a:srgbClr val="002060"/>
                </a:solidFill>
                <a:effectLst/>
                <a:latin typeface="+mj-lt"/>
                <a:ea typeface="Times New Roman" pitchFamily="18" charset="0"/>
                <a:cs typeface="Courier New" pitchFamily="49" charset="0"/>
              </a:rPr>
              <a:t> x = </a:t>
            </a:r>
            <a:r>
              <a:rPr kumimoji="0" lang="fr-FR" sz="2000" b="0" i="0" u="none" strike="noStrike" cap="none" normalizeH="0" baseline="0" dirty="0" err="1" smtClean="0">
                <a:ln>
                  <a:noFill/>
                </a:ln>
                <a:solidFill>
                  <a:srgbClr val="002060"/>
                </a:solidFill>
                <a:effectLst/>
                <a:latin typeface="+mj-lt"/>
                <a:ea typeface="Times New Roman" pitchFamily="18" charset="0"/>
                <a:cs typeface="Courier New" pitchFamily="49" charset="0"/>
              </a:rPr>
              <a:t>null</a:t>
            </a:r>
            <a:r>
              <a:rPr kumimoji="0" lang="fr-FR" sz="2000" b="0" i="0" u="none" strike="noStrike" cap="none" normalizeH="0" baseline="0" dirty="0" smtClean="0">
                <a:ln>
                  <a:noFill/>
                </a:ln>
                <a:solidFill>
                  <a:srgbClr val="002060"/>
                </a:solidFill>
                <a:effectLst/>
                <a:latin typeface="+mj-lt"/>
                <a:ea typeface="Times New Roman" pitchFamily="18" charset="0"/>
                <a:cs typeface="Courier New" pitchFamily="49" charset="0"/>
              </a:rPr>
              <a:t>;</a:t>
            </a:r>
            <a:endParaRPr kumimoji="0" lang="fr-FR" b="0" i="0" u="none" strike="noStrike" cap="none" normalizeH="0" baseline="0" dirty="0" smtClean="0">
              <a:ln>
                <a:noFill/>
              </a:ln>
              <a:solidFill>
                <a:srgbClr val="002060"/>
              </a:solidFill>
              <a:effectLst/>
              <a:latin typeface="+mj-lt"/>
              <a:cs typeface="Arial" pitchFamily="34" charset="0"/>
            </a:endParaRPr>
          </a:p>
          <a:p>
            <a:pPr marL="2244725" marR="0" lvl="0"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000" b="0" i="0" u="none" strike="noStrike" cap="none" normalizeH="0" baseline="0" dirty="0" err="1" smtClean="0">
                <a:ln>
                  <a:noFill/>
                </a:ln>
                <a:solidFill>
                  <a:srgbClr val="002060"/>
                </a:solidFill>
                <a:effectLst/>
                <a:latin typeface="+mj-lt"/>
                <a:ea typeface="Times New Roman" pitchFamily="18" charset="0"/>
                <a:cs typeface="Courier New" pitchFamily="49" charset="0"/>
              </a:rPr>
              <a:t>x.setText</a:t>
            </a:r>
            <a:r>
              <a:rPr kumimoji="0" lang="fr-FR" sz="2000" b="0" i="0" u="none" strike="noStrike" cap="none" normalizeH="0" baseline="0" dirty="0" smtClean="0">
                <a:ln>
                  <a:noFill/>
                </a:ln>
                <a:solidFill>
                  <a:srgbClr val="002060"/>
                </a:solidFill>
                <a:effectLst/>
                <a:latin typeface="+mj-lt"/>
                <a:ea typeface="Times New Roman" pitchFamily="18" charset="0"/>
                <a:cs typeface="Courier New" pitchFamily="49" charset="0"/>
              </a:rPr>
              <a:t>("Va planter");</a:t>
            </a:r>
            <a:endParaRPr kumimoji="0" lang="fr-FR" b="0" i="0" u="none" strike="noStrike" cap="none" normalizeH="0" baseline="0" dirty="0" smtClean="0">
              <a:ln>
                <a:noFill/>
              </a:ln>
              <a:solidFill>
                <a:srgbClr val="00206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fr-FR" sz="2400" b="0" i="0" u="none" strike="noStrike" cap="none" normalizeH="0" baseline="0" dirty="0" smtClean="0">
                <a:ln>
                  <a:noFill/>
                </a:ln>
                <a:solidFill>
                  <a:srgbClr val="000000"/>
                </a:solidFill>
                <a:effectLst/>
                <a:latin typeface="+mj-lt"/>
                <a:ea typeface="Times New Roman" pitchFamily="18" charset="0"/>
                <a:cs typeface="Arial" pitchFamily="34" charset="0"/>
              </a:rPr>
              <a:t>On obtient la figure suivante.</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fr-FR" sz="4800" b="0" i="0" u="none" strike="noStrike" cap="none" normalizeH="0" baseline="0" dirty="0" smtClean="0">
              <a:ln>
                <a:noFill/>
              </a:ln>
              <a:solidFill>
                <a:schemeClr val="tx1"/>
              </a:solidFill>
              <a:effectLst/>
              <a:latin typeface="+mj-lt"/>
              <a:cs typeface="Arial" pitchFamily="34" charset="0"/>
            </a:endParaRPr>
          </a:p>
        </p:txBody>
      </p:sp>
      <p:sp>
        <p:nvSpPr>
          <p:cNvPr id="14" name="Rectangle 4"/>
          <p:cNvSpPr>
            <a:spLocks noChangeArrowheads="1"/>
          </p:cNvSpPr>
          <p:nvPr/>
        </p:nvSpPr>
        <p:spPr bwMode="auto">
          <a:xfrm>
            <a:off x="-64" y="5967731"/>
            <a:ext cx="914406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000000"/>
                </a:solidFill>
                <a:effectLst/>
                <a:latin typeface="+mj-lt"/>
                <a:ea typeface="Times New Roman" pitchFamily="18" charset="0"/>
                <a:cs typeface="Arial" pitchFamily="34" charset="0"/>
              </a:rPr>
              <a:t>À la figure suivante, on peut voir le message que j'avais inséré.</a:t>
            </a:r>
            <a:endParaRPr kumimoji="0" lang="fr-FR" sz="24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message « Toasts »</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48</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5" name="Rectangle 14"/>
          <p:cNvSpPr/>
          <p:nvPr/>
        </p:nvSpPr>
        <p:spPr>
          <a:xfrm>
            <a:off x="0" y="1000108"/>
            <a:ext cx="9144000" cy="1200329"/>
          </a:xfrm>
          <a:prstGeom prst="rect">
            <a:avLst/>
          </a:prstGeom>
        </p:spPr>
        <p:txBody>
          <a:bodyPr wrap="square">
            <a:spAutoFit/>
          </a:bodyPr>
          <a:lstStyle/>
          <a:p>
            <a:pPr algn="just"/>
            <a:r>
              <a:rPr lang="fr-FR" sz="2400" dirty="0" smtClean="0">
                <a:latin typeface="+mj-lt"/>
                <a:cs typeface="Times New Roman" pitchFamily="18" charset="0"/>
              </a:rPr>
              <a:t>Un </a:t>
            </a:r>
            <a:r>
              <a:rPr lang="fr-FR" sz="2400" b="1" dirty="0" smtClean="0">
                <a:latin typeface="+mj-lt"/>
                <a:cs typeface="Times New Roman" pitchFamily="18" charset="0"/>
              </a:rPr>
              <a:t>toast</a:t>
            </a:r>
            <a:r>
              <a:rPr lang="fr-FR" sz="2400" dirty="0" smtClean="0">
                <a:latin typeface="+mj-lt"/>
                <a:cs typeface="Times New Roman" pitchFamily="18" charset="0"/>
              </a:rPr>
              <a:t> fournit un </a:t>
            </a:r>
            <a:r>
              <a:rPr lang="fr-FR" sz="2400" b="1" dirty="0" smtClean="0">
                <a:latin typeface="+mj-lt"/>
                <a:cs typeface="Times New Roman" pitchFamily="18" charset="0"/>
              </a:rPr>
              <a:t>message simple de feedback</a:t>
            </a:r>
            <a:r>
              <a:rPr lang="fr-FR" sz="2400" dirty="0" smtClean="0">
                <a:latin typeface="+mj-lt"/>
                <a:cs typeface="Times New Roman" pitchFamily="18" charset="0"/>
              </a:rPr>
              <a:t>, d'une opération dans un « </a:t>
            </a:r>
            <a:r>
              <a:rPr lang="fr-FR" sz="2400" b="1" dirty="0" err="1" smtClean="0">
                <a:latin typeface="+mj-lt"/>
                <a:cs typeface="Times New Roman" pitchFamily="18" charset="0"/>
              </a:rPr>
              <a:t>popup</a:t>
            </a:r>
            <a:r>
              <a:rPr lang="fr-FR" sz="2400" b="1" dirty="0" smtClean="0">
                <a:latin typeface="+mj-lt"/>
                <a:cs typeface="Times New Roman" pitchFamily="18" charset="0"/>
              </a:rPr>
              <a:t> » </a:t>
            </a:r>
            <a:r>
              <a:rPr lang="fr-FR" sz="2400" dirty="0" smtClean="0">
                <a:latin typeface="+mj-lt"/>
                <a:cs typeface="Times New Roman" pitchFamily="18" charset="0"/>
              </a:rPr>
              <a:t>durant</a:t>
            </a:r>
            <a:r>
              <a:rPr lang="fr-FR" sz="2400" b="1" dirty="0" smtClean="0">
                <a:latin typeface="+mj-lt"/>
                <a:cs typeface="Times New Roman" pitchFamily="18" charset="0"/>
              </a:rPr>
              <a:t> une période « </a:t>
            </a:r>
            <a:r>
              <a:rPr lang="fr-FR" sz="2400" dirty="0" smtClean="0"/>
              <a:t>timeout » </a:t>
            </a:r>
            <a:r>
              <a:rPr lang="fr-FR" sz="2400" b="1" dirty="0" smtClean="0">
                <a:latin typeface="+mj-lt"/>
                <a:cs typeface="Times New Roman" pitchFamily="18" charset="0"/>
              </a:rPr>
              <a:t>définie</a:t>
            </a:r>
            <a:endParaRPr lang="fr-FR" sz="2400" b="1" dirty="0">
              <a:latin typeface="+mj-lt"/>
              <a:cs typeface="Times New Roman" pitchFamily="18" charset="0"/>
            </a:endParaRPr>
          </a:p>
        </p:txBody>
      </p:sp>
      <p:pic>
        <p:nvPicPr>
          <p:cNvPr id="16" name="Picture 2" descr="http://developer.android.com/images/toast.png"/>
          <p:cNvPicPr>
            <a:picLocks noChangeAspect="1" noChangeArrowheads="1"/>
          </p:cNvPicPr>
          <p:nvPr/>
        </p:nvPicPr>
        <p:blipFill>
          <a:blip r:embed="rId3"/>
          <a:srcRect/>
          <a:stretch>
            <a:fillRect/>
          </a:stretch>
        </p:blipFill>
        <p:spPr bwMode="auto">
          <a:xfrm>
            <a:off x="5857884" y="1785926"/>
            <a:ext cx="3600349" cy="2428892"/>
          </a:xfrm>
          <a:prstGeom prst="rect">
            <a:avLst/>
          </a:prstGeom>
          <a:noFill/>
        </p:spPr>
      </p:pic>
      <p:sp>
        <p:nvSpPr>
          <p:cNvPr id="17" name="Rectangle 16"/>
          <p:cNvSpPr/>
          <p:nvPr/>
        </p:nvSpPr>
        <p:spPr>
          <a:xfrm>
            <a:off x="285720" y="2202412"/>
            <a:ext cx="4044697" cy="923330"/>
          </a:xfrm>
          <a:prstGeom prst="rect">
            <a:avLst/>
          </a:prstGeom>
          <a:solidFill>
            <a:schemeClr val="bg1">
              <a:lumMod val="95000"/>
            </a:schemeClr>
          </a:solidFill>
        </p:spPr>
        <p:txBody>
          <a:bodyPr wrap="none">
            <a:spAutoFit/>
          </a:bodyPr>
          <a:lstStyle/>
          <a:p>
            <a:r>
              <a:rPr lang="fr-FR" b="1" dirty="0" smtClean="0">
                <a:solidFill>
                  <a:srgbClr val="000000"/>
                </a:solidFill>
                <a:latin typeface="Courier New" pitchFamily="49" charset="0"/>
                <a:ea typeface="Times New Roman" pitchFamily="18" charset="0"/>
                <a:cs typeface="Courier New" pitchFamily="49" charset="0"/>
              </a:rPr>
              <a:t>import </a:t>
            </a:r>
            <a:r>
              <a:rPr lang="fr-FR" b="1" dirty="0" err="1" smtClean="0">
                <a:solidFill>
                  <a:srgbClr val="000000"/>
                </a:solidFill>
                <a:latin typeface="Courier New" pitchFamily="49" charset="0"/>
                <a:ea typeface="Times New Roman" pitchFamily="18" charset="0"/>
                <a:cs typeface="Courier New" pitchFamily="49" charset="0"/>
              </a:rPr>
              <a:t>android.widget.Toast</a:t>
            </a:r>
            <a:r>
              <a:rPr lang="fr-FR" dirty="0" smtClean="0"/>
              <a:t>;</a:t>
            </a:r>
          </a:p>
          <a:p>
            <a:r>
              <a:rPr lang="fr-FR" b="1" dirty="0" smtClean="0">
                <a:solidFill>
                  <a:srgbClr val="000000"/>
                </a:solidFill>
                <a:latin typeface="Courier New" pitchFamily="49" charset="0"/>
                <a:ea typeface="Times New Roman" pitchFamily="18" charset="0"/>
                <a:cs typeface="Courier New" pitchFamily="49" charset="0"/>
              </a:rPr>
              <a:t>import </a:t>
            </a:r>
            <a:r>
              <a:rPr lang="fr-FR" b="1" dirty="0" err="1" smtClean="0">
                <a:solidFill>
                  <a:srgbClr val="000000"/>
                </a:solidFill>
                <a:latin typeface="Courier New" pitchFamily="49" charset="0"/>
                <a:ea typeface="Times New Roman" pitchFamily="18" charset="0"/>
                <a:cs typeface="Courier New" pitchFamily="49" charset="0"/>
              </a:rPr>
              <a:t>android.view.View</a:t>
            </a:r>
            <a:r>
              <a:rPr lang="fr-FR" b="1" dirty="0" smtClean="0">
                <a:solidFill>
                  <a:srgbClr val="000000"/>
                </a:solidFill>
                <a:latin typeface="Courier New" pitchFamily="49" charset="0"/>
                <a:ea typeface="Times New Roman" pitchFamily="18" charset="0"/>
                <a:cs typeface="Courier New" pitchFamily="49" charset="0"/>
              </a:rPr>
              <a:t>;</a:t>
            </a:r>
          </a:p>
          <a:p>
            <a:r>
              <a:rPr lang="fr-FR" b="1" dirty="0" err="1" smtClean="0">
                <a:solidFill>
                  <a:srgbClr val="000000"/>
                </a:solidFill>
                <a:latin typeface="Courier New" pitchFamily="49" charset="0"/>
                <a:ea typeface="Times New Roman" pitchFamily="18" charset="0"/>
                <a:cs typeface="Courier New" pitchFamily="49" charset="0"/>
              </a:rPr>
              <a:t>makeText</a:t>
            </a:r>
            <a:r>
              <a:rPr lang="fr-FR" b="1" dirty="0" smtClean="0">
                <a:solidFill>
                  <a:srgbClr val="000000"/>
                </a:solidFill>
                <a:latin typeface="Courier New" pitchFamily="49" charset="0"/>
                <a:ea typeface="Times New Roman" pitchFamily="18" charset="0"/>
                <a:cs typeface="Courier New" pitchFamily="49" charset="0"/>
              </a:rPr>
              <a:t>(</a:t>
            </a:r>
            <a:r>
              <a:rPr lang="fr-FR" b="1" dirty="0" err="1" smtClean="0">
                <a:solidFill>
                  <a:srgbClr val="000000"/>
                </a:solidFill>
                <a:latin typeface="Courier New" pitchFamily="49" charset="0"/>
                <a:ea typeface="Times New Roman" pitchFamily="18" charset="0"/>
                <a:cs typeface="Courier New" pitchFamily="49" charset="0"/>
              </a:rPr>
              <a:t>Context,text,</a:t>
            </a:r>
            <a:r>
              <a:rPr lang="fr-FR" b="1" dirty="0" err="1" smtClean="0">
                <a:solidFill>
                  <a:schemeClr val="bg2">
                    <a:lumMod val="60000"/>
                    <a:lumOff val="40000"/>
                  </a:schemeClr>
                </a:solidFill>
                <a:latin typeface="Courier New" pitchFamily="49" charset="0"/>
                <a:ea typeface="Times New Roman" pitchFamily="18" charset="0"/>
                <a:cs typeface="Courier New" pitchFamily="49" charset="0"/>
              </a:rPr>
              <a:t>time</a:t>
            </a:r>
            <a:r>
              <a:rPr lang="fr-FR" b="1" dirty="0" smtClean="0">
                <a:solidFill>
                  <a:srgbClr val="000000"/>
                </a:solidFill>
                <a:latin typeface="Courier New" pitchFamily="49" charset="0"/>
                <a:ea typeface="Times New Roman" pitchFamily="18" charset="0"/>
                <a:cs typeface="Courier New" pitchFamily="49" charset="0"/>
              </a:rPr>
              <a:t>);</a:t>
            </a:r>
            <a:endParaRPr lang="fr-FR" dirty="0" smtClean="0">
              <a:solidFill>
                <a:srgbClr val="000000"/>
              </a:solidFill>
              <a:latin typeface="Courier New" pitchFamily="49" charset="0"/>
              <a:ea typeface="Times New Roman" pitchFamily="18" charset="0"/>
              <a:cs typeface="Courier New" pitchFamily="49" charset="0"/>
            </a:endParaRPr>
          </a:p>
        </p:txBody>
      </p:sp>
      <p:sp>
        <p:nvSpPr>
          <p:cNvPr id="20" name="Rectangle 4"/>
          <p:cNvSpPr>
            <a:spLocks noChangeArrowheads="1"/>
          </p:cNvSpPr>
          <p:nvPr/>
        </p:nvSpPr>
        <p:spPr bwMode="auto">
          <a:xfrm>
            <a:off x="5429256" y="5143512"/>
            <a:ext cx="3571900" cy="400110"/>
          </a:xfrm>
          <a:prstGeom prst="rect">
            <a:avLst/>
          </a:prstGeom>
          <a:solidFill>
            <a:schemeClr val="bg1">
              <a:lumMod val="9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i="0" strike="noStrike" cap="none" normalizeH="0" baseline="0" dirty="0" smtClean="0">
                <a:ln>
                  <a:noFill/>
                </a:ln>
                <a:solidFill>
                  <a:sysClr val="windowText" lastClr="000000"/>
                </a:solidFill>
                <a:effectLst/>
                <a:latin typeface="Roboto"/>
                <a:cs typeface="Arial" pitchFamily="34" charset="0"/>
              </a:rPr>
              <a:t> </a:t>
            </a:r>
            <a:r>
              <a:rPr kumimoji="0" lang="fr-FR" i="0" strike="noStrike" cap="none" normalizeH="0" baseline="0" dirty="0" err="1" smtClean="0">
                <a:ln>
                  <a:noFill/>
                </a:ln>
                <a:solidFill>
                  <a:schemeClr val="bg2">
                    <a:lumMod val="60000"/>
                    <a:lumOff val="40000"/>
                  </a:schemeClr>
                </a:solidFill>
                <a:effectLst/>
                <a:latin typeface="Consolas" pitchFamily="49" charset="0"/>
                <a:cs typeface="Arial" pitchFamily="34" charset="0"/>
              </a:rPr>
              <a:t>setGravity</a:t>
            </a:r>
            <a:r>
              <a:rPr kumimoji="0" lang="fr-FR" i="0" strike="noStrike" cap="none" normalizeH="0" baseline="0" dirty="0" smtClean="0">
                <a:ln>
                  <a:noFill/>
                </a:ln>
                <a:solidFill>
                  <a:schemeClr val="bg2">
                    <a:lumMod val="60000"/>
                    <a:lumOff val="40000"/>
                  </a:schemeClr>
                </a:solidFill>
                <a:effectLst/>
                <a:latin typeface="Consolas" pitchFamily="49" charset="0"/>
                <a:cs typeface="Arial" pitchFamily="34" charset="0"/>
              </a:rPr>
              <a:t>(</a:t>
            </a:r>
            <a:r>
              <a:rPr kumimoji="0" lang="fr-FR" i="0" strike="noStrike" cap="none" normalizeH="0" baseline="0" dirty="0" err="1" smtClean="0">
                <a:ln>
                  <a:noFill/>
                </a:ln>
                <a:solidFill>
                  <a:schemeClr val="bg2">
                    <a:lumMod val="60000"/>
                    <a:lumOff val="40000"/>
                  </a:schemeClr>
                </a:solidFill>
                <a:effectLst/>
                <a:latin typeface="Consolas" pitchFamily="49" charset="0"/>
                <a:cs typeface="Arial" pitchFamily="34" charset="0"/>
              </a:rPr>
              <a:t>int</a:t>
            </a:r>
            <a:r>
              <a:rPr kumimoji="0" lang="fr-FR" i="0" strike="noStrike" cap="none" normalizeH="0" baseline="0" dirty="0" smtClean="0">
                <a:ln>
                  <a:noFill/>
                </a:ln>
                <a:solidFill>
                  <a:schemeClr val="bg2">
                    <a:lumMod val="60000"/>
                    <a:lumOff val="40000"/>
                  </a:schemeClr>
                </a:solidFill>
                <a:effectLst/>
                <a:latin typeface="Consolas" pitchFamily="49" charset="0"/>
                <a:cs typeface="Arial" pitchFamily="34" charset="0"/>
              </a:rPr>
              <a:t>, </a:t>
            </a:r>
            <a:r>
              <a:rPr kumimoji="0" lang="fr-FR" i="0" strike="noStrike" cap="none" normalizeH="0" baseline="0" dirty="0" err="1" smtClean="0">
                <a:ln>
                  <a:noFill/>
                </a:ln>
                <a:solidFill>
                  <a:schemeClr val="bg2">
                    <a:lumMod val="60000"/>
                    <a:lumOff val="40000"/>
                  </a:schemeClr>
                </a:solidFill>
                <a:effectLst/>
                <a:latin typeface="Consolas" pitchFamily="49" charset="0"/>
                <a:cs typeface="Arial" pitchFamily="34" charset="0"/>
              </a:rPr>
              <a:t>int</a:t>
            </a:r>
            <a:r>
              <a:rPr kumimoji="0" lang="fr-FR" i="0" strike="noStrike" cap="none" normalizeH="0" baseline="0" dirty="0" smtClean="0">
                <a:ln>
                  <a:noFill/>
                </a:ln>
                <a:solidFill>
                  <a:schemeClr val="bg2">
                    <a:lumMod val="60000"/>
                    <a:lumOff val="40000"/>
                  </a:schemeClr>
                </a:solidFill>
                <a:effectLst/>
                <a:latin typeface="Consolas" pitchFamily="49" charset="0"/>
                <a:cs typeface="Arial" pitchFamily="34" charset="0"/>
              </a:rPr>
              <a:t>, </a:t>
            </a:r>
            <a:r>
              <a:rPr kumimoji="0" lang="fr-FR" i="0" strike="noStrike" cap="none" normalizeH="0" baseline="0" dirty="0" err="1" smtClean="0">
                <a:ln>
                  <a:noFill/>
                </a:ln>
                <a:solidFill>
                  <a:schemeClr val="bg2">
                    <a:lumMod val="60000"/>
                    <a:lumOff val="40000"/>
                  </a:schemeClr>
                </a:solidFill>
                <a:effectLst/>
                <a:latin typeface="Consolas" pitchFamily="49" charset="0"/>
                <a:cs typeface="Arial" pitchFamily="34" charset="0"/>
              </a:rPr>
              <a:t>int</a:t>
            </a:r>
            <a:r>
              <a:rPr kumimoji="0" lang="fr-FR" i="0" strike="noStrike" cap="none" normalizeH="0" baseline="0" dirty="0" smtClean="0">
                <a:ln>
                  <a:noFill/>
                </a:ln>
                <a:solidFill>
                  <a:schemeClr val="bg2">
                    <a:lumMod val="60000"/>
                    <a:lumOff val="40000"/>
                  </a:schemeClr>
                </a:solidFill>
                <a:effectLst/>
                <a:latin typeface="Consolas" pitchFamily="49" charset="0"/>
                <a:cs typeface="Arial" pitchFamily="34" charset="0"/>
              </a:rPr>
              <a:t>)</a:t>
            </a:r>
            <a:r>
              <a:rPr kumimoji="0" lang="fr-FR" sz="2000" i="0" strike="noStrike" cap="none" normalizeH="0" baseline="0" dirty="0" smtClean="0">
                <a:ln>
                  <a:noFill/>
                </a:ln>
                <a:solidFill>
                  <a:sysClr val="windowText" lastClr="000000"/>
                </a:solidFill>
                <a:effectLst/>
                <a:latin typeface="Roboto"/>
                <a:cs typeface="Arial" pitchFamily="34" charset="0"/>
              </a:rPr>
              <a:t> </a:t>
            </a:r>
            <a:endParaRPr kumimoji="0" lang="fr-FR" sz="4400" i="0" strike="noStrike" cap="none" normalizeH="0" baseline="0" dirty="0" smtClean="0">
              <a:ln>
                <a:noFill/>
              </a:ln>
              <a:solidFill>
                <a:sysClr val="windowText" lastClr="000000"/>
              </a:solidFill>
              <a:effectLst/>
              <a:latin typeface="Arial" pitchFamily="34" charset="0"/>
              <a:cs typeface="Arial" pitchFamily="34" charset="0"/>
            </a:endParaRPr>
          </a:p>
        </p:txBody>
      </p:sp>
      <p:sp>
        <p:nvSpPr>
          <p:cNvPr id="21" name="Rectangle 20"/>
          <p:cNvSpPr/>
          <p:nvPr/>
        </p:nvSpPr>
        <p:spPr>
          <a:xfrm>
            <a:off x="142844" y="5143512"/>
            <a:ext cx="5456943" cy="400110"/>
          </a:xfrm>
          <a:prstGeom prst="rect">
            <a:avLst/>
          </a:prstGeom>
        </p:spPr>
        <p:txBody>
          <a:bodyPr wrap="none">
            <a:spAutoFit/>
          </a:bodyPr>
          <a:lstStyle/>
          <a:p>
            <a:pPr>
              <a:buFont typeface="Arial" pitchFamily="34" charset="0"/>
              <a:buChar char="•"/>
            </a:pPr>
            <a:r>
              <a:rPr lang="fr-FR" sz="2000" dirty="0" smtClean="0">
                <a:latin typeface="+mj-lt"/>
                <a:cs typeface="Times New Roman" pitchFamily="18" charset="0"/>
              </a:rPr>
              <a:t> Changer la position de toast par la méthode: </a:t>
            </a:r>
            <a:endParaRPr lang="fr-FR" sz="2000" dirty="0">
              <a:latin typeface="+mj-lt"/>
              <a:cs typeface="Times New Roman" pitchFamily="18" charset="0"/>
            </a:endParaRPr>
          </a:p>
        </p:txBody>
      </p:sp>
      <p:sp>
        <p:nvSpPr>
          <p:cNvPr id="22" name="Rectangle 5"/>
          <p:cNvSpPr>
            <a:spLocks noChangeArrowheads="1"/>
          </p:cNvSpPr>
          <p:nvPr/>
        </p:nvSpPr>
        <p:spPr bwMode="auto">
          <a:xfrm>
            <a:off x="571472" y="5786454"/>
            <a:ext cx="7929618" cy="437249"/>
          </a:xfrm>
          <a:prstGeom prst="rect">
            <a:avLst/>
          </a:prstGeom>
          <a:solidFill>
            <a:schemeClr val="bg1">
              <a:lumMod val="85000"/>
            </a:schemeClr>
          </a:solidFill>
          <a:ln w="9525">
            <a:noFill/>
            <a:miter lim="800000"/>
            <a:headEnd/>
            <a:tailEnd/>
          </a:ln>
          <a:effectLst/>
        </p:spPr>
        <p:txBody>
          <a:bodyPr vert="horz" wrap="square" lIns="0" tIns="0" rIns="0" bIns="15870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Consolas" pitchFamily="49" charset="0"/>
                <a:cs typeface="Arial" pitchFamily="34" charset="0"/>
              </a:rPr>
              <a:t>Exemple: </a:t>
            </a:r>
            <a:r>
              <a:rPr kumimoji="0" lang="fr-FR" i="0" u="none" strike="noStrike" cap="none" normalizeH="0" baseline="0" dirty="0" err="1" smtClean="0">
                <a:ln>
                  <a:noFill/>
                </a:ln>
                <a:solidFill>
                  <a:srgbClr val="000000"/>
                </a:solidFill>
                <a:effectLst/>
                <a:latin typeface="Consolas" pitchFamily="49" charset="0"/>
                <a:cs typeface="Arial" pitchFamily="34" charset="0"/>
              </a:rPr>
              <a:t>toast</a:t>
            </a:r>
            <a:r>
              <a:rPr kumimoji="0" lang="fr-FR" i="0" u="none" strike="noStrike" cap="none" normalizeH="0" baseline="0" dirty="0" err="1" smtClean="0">
                <a:ln>
                  <a:noFill/>
                </a:ln>
                <a:solidFill>
                  <a:srgbClr val="666600"/>
                </a:solidFill>
                <a:effectLst/>
                <a:latin typeface="Consolas" pitchFamily="49" charset="0"/>
                <a:cs typeface="Arial" pitchFamily="34" charset="0"/>
              </a:rPr>
              <a:t>.</a:t>
            </a:r>
            <a:r>
              <a:rPr kumimoji="0" lang="fr-FR" i="0" u="none" strike="noStrike" cap="none" normalizeH="0" baseline="0" dirty="0" err="1" smtClean="0">
                <a:ln>
                  <a:noFill/>
                </a:ln>
                <a:solidFill>
                  <a:schemeClr val="bg2">
                    <a:lumMod val="60000"/>
                    <a:lumOff val="40000"/>
                  </a:schemeClr>
                </a:solidFill>
                <a:effectLst/>
                <a:latin typeface="Consolas" pitchFamily="49" charset="0"/>
                <a:cs typeface="Arial" pitchFamily="34" charset="0"/>
              </a:rPr>
              <a:t>setGravity</a:t>
            </a:r>
            <a:r>
              <a:rPr kumimoji="0" lang="fr-FR" i="0" u="none" strike="noStrike" cap="none" normalizeH="0" baseline="0" dirty="0" smtClean="0">
                <a:ln>
                  <a:noFill/>
                </a:ln>
                <a:solidFill>
                  <a:srgbClr val="666600"/>
                </a:solidFill>
                <a:effectLst/>
                <a:latin typeface="Consolas" pitchFamily="49" charset="0"/>
                <a:cs typeface="Arial" pitchFamily="34" charset="0"/>
              </a:rPr>
              <a:t>(</a:t>
            </a:r>
            <a:r>
              <a:rPr kumimoji="0" lang="fr-FR" i="0" u="none" strike="noStrike" cap="none" normalizeH="0" baseline="0" dirty="0" smtClean="0">
                <a:ln>
                  <a:noFill/>
                </a:ln>
                <a:solidFill>
                  <a:schemeClr val="accent5">
                    <a:lumMod val="25000"/>
                  </a:schemeClr>
                </a:solidFill>
                <a:effectLst/>
                <a:latin typeface="Consolas" pitchFamily="49" charset="0"/>
                <a:cs typeface="Arial" pitchFamily="34" charset="0"/>
              </a:rPr>
              <a:t>Gravity.TOP</a:t>
            </a:r>
            <a:r>
              <a:rPr kumimoji="0" lang="fr-FR" i="0" u="none" strike="noStrike" cap="none" normalizeH="0" baseline="0" dirty="0" smtClean="0">
                <a:ln>
                  <a:noFill/>
                </a:ln>
                <a:solidFill>
                  <a:srgbClr val="666600"/>
                </a:solidFill>
                <a:effectLst/>
                <a:latin typeface="Consolas" pitchFamily="49" charset="0"/>
                <a:cs typeface="Arial" pitchFamily="34" charset="0"/>
              </a:rPr>
              <a:t>|</a:t>
            </a:r>
            <a:r>
              <a:rPr kumimoji="0" lang="fr-FR" i="0" u="none" strike="noStrike" cap="none" normalizeH="0" baseline="0" dirty="0" err="1" smtClean="0">
                <a:ln>
                  <a:noFill/>
                </a:ln>
                <a:solidFill>
                  <a:schemeClr val="accent5">
                    <a:lumMod val="25000"/>
                  </a:schemeClr>
                </a:solidFill>
                <a:effectLst/>
                <a:latin typeface="Consolas" pitchFamily="49" charset="0"/>
                <a:cs typeface="Arial" pitchFamily="34" charset="0"/>
              </a:rPr>
              <a:t>Gravity.LEFT</a:t>
            </a:r>
            <a:r>
              <a:rPr kumimoji="0" lang="fr-FR" i="0" u="none" strike="noStrike" cap="none" normalizeH="0" baseline="0" dirty="0" smtClean="0">
                <a:ln>
                  <a:noFill/>
                </a:ln>
                <a:solidFill>
                  <a:srgbClr val="666600"/>
                </a:solidFill>
                <a:effectLst/>
                <a:latin typeface="Consolas" pitchFamily="49" charset="0"/>
                <a:cs typeface="Arial" pitchFamily="34" charset="0"/>
              </a:rPr>
              <a:t>,</a:t>
            </a:r>
            <a:r>
              <a:rPr kumimoji="0" lang="fr-FR" i="0" u="none" strike="noStrike" cap="none" normalizeH="0" baseline="0" dirty="0" smtClean="0">
                <a:ln>
                  <a:noFill/>
                </a:ln>
                <a:solidFill>
                  <a:srgbClr val="000000"/>
                </a:solidFill>
                <a:effectLst/>
                <a:latin typeface="Consolas" pitchFamily="49" charset="0"/>
                <a:cs typeface="Arial" pitchFamily="34" charset="0"/>
              </a:rPr>
              <a:t> </a:t>
            </a:r>
            <a:r>
              <a:rPr kumimoji="0" lang="fr-FR" i="0" u="none" strike="noStrike" cap="none" normalizeH="0" baseline="0" dirty="0" smtClean="0">
                <a:ln>
                  <a:noFill/>
                </a:ln>
                <a:solidFill>
                  <a:srgbClr val="006666"/>
                </a:solidFill>
                <a:effectLst/>
                <a:latin typeface="Consolas" pitchFamily="49" charset="0"/>
                <a:cs typeface="Arial" pitchFamily="34" charset="0"/>
              </a:rPr>
              <a:t>0</a:t>
            </a:r>
            <a:r>
              <a:rPr kumimoji="0" lang="fr-FR" i="0" u="none" strike="noStrike" cap="none" normalizeH="0" baseline="0" dirty="0" smtClean="0">
                <a:ln>
                  <a:noFill/>
                </a:ln>
                <a:solidFill>
                  <a:srgbClr val="666600"/>
                </a:solidFill>
                <a:effectLst/>
                <a:latin typeface="Consolas" pitchFamily="49" charset="0"/>
                <a:cs typeface="Arial" pitchFamily="34" charset="0"/>
              </a:rPr>
              <a:t>,</a:t>
            </a:r>
            <a:r>
              <a:rPr kumimoji="0" lang="fr-FR" i="0" u="none" strike="noStrike" cap="none" normalizeH="0" baseline="0" dirty="0" smtClean="0">
                <a:ln>
                  <a:noFill/>
                </a:ln>
                <a:solidFill>
                  <a:srgbClr val="000000"/>
                </a:solidFill>
                <a:effectLst/>
                <a:latin typeface="Consolas" pitchFamily="49" charset="0"/>
                <a:cs typeface="Arial" pitchFamily="34" charset="0"/>
              </a:rPr>
              <a:t> </a:t>
            </a:r>
            <a:r>
              <a:rPr kumimoji="0" lang="fr-FR" i="0" u="none" strike="noStrike" cap="none" normalizeH="0" baseline="0" dirty="0" smtClean="0">
                <a:ln>
                  <a:noFill/>
                </a:ln>
                <a:solidFill>
                  <a:srgbClr val="006666"/>
                </a:solidFill>
                <a:effectLst/>
                <a:latin typeface="Consolas" pitchFamily="49" charset="0"/>
                <a:cs typeface="Arial" pitchFamily="34" charset="0"/>
              </a:rPr>
              <a:t>0</a:t>
            </a:r>
            <a:r>
              <a:rPr kumimoji="0" lang="fr-FR" i="0" u="none" strike="noStrike" cap="none" normalizeH="0" baseline="0" dirty="0" smtClean="0">
                <a:ln>
                  <a:noFill/>
                </a:ln>
                <a:solidFill>
                  <a:srgbClr val="666600"/>
                </a:solidFill>
                <a:effectLst/>
                <a:latin typeface="Consolas" pitchFamily="49" charset="0"/>
                <a:cs typeface="Arial" pitchFamily="34" charset="0"/>
              </a:rPr>
              <a:t>);</a:t>
            </a:r>
            <a:r>
              <a:rPr kumimoji="0" lang="fr-FR" sz="1600" i="0" u="none" strike="noStrike" cap="none" normalizeH="0" baseline="0" dirty="0" smtClean="0">
                <a:ln>
                  <a:noFill/>
                </a:ln>
                <a:solidFill>
                  <a:schemeClr val="tx1"/>
                </a:solidFill>
                <a:effectLst/>
                <a:latin typeface="Arial" pitchFamily="34" charset="0"/>
                <a:cs typeface="Arial" pitchFamily="34" charset="0"/>
              </a:rPr>
              <a:t> </a:t>
            </a:r>
            <a:endParaRPr kumimoji="0" lang="fr-FR" sz="440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3"/>
          <p:cNvSpPr/>
          <p:nvPr/>
        </p:nvSpPr>
        <p:spPr>
          <a:xfrm>
            <a:off x="857224" y="3500438"/>
            <a:ext cx="2210862" cy="369332"/>
          </a:xfrm>
          <a:prstGeom prst="rect">
            <a:avLst/>
          </a:prstGeom>
        </p:spPr>
        <p:txBody>
          <a:bodyPr wrap="none">
            <a:spAutoFit/>
          </a:bodyPr>
          <a:lstStyle/>
          <a:p>
            <a:r>
              <a:rPr lang="fr-FR" b="1" dirty="0" smtClean="0"/>
              <a:t>LENGTH_SHORT </a:t>
            </a:r>
            <a:endParaRPr lang="fr-FR" b="1" dirty="0"/>
          </a:p>
        </p:txBody>
      </p:sp>
      <p:sp>
        <p:nvSpPr>
          <p:cNvPr id="25" name="Rectangle 24"/>
          <p:cNvSpPr/>
          <p:nvPr/>
        </p:nvSpPr>
        <p:spPr>
          <a:xfrm>
            <a:off x="3857620" y="3643314"/>
            <a:ext cx="1928733" cy="369332"/>
          </a:xfrm>
          <a:prstGeom prst="rect">
            <a:avLst/>
          </a:prstGeom>
        </p:spPr>
        <p:txBody>
          <a:bodyPr wrap="none">
            <a:spAutoFit/>
          </a:bodyPr>
          <a:lstStyle/>
          <a:p>
            <a:r>
              <a:rPr lang="fr-FR" b="1" dirty="0" smtClean="0"/>
              <a:t>LENGTH_LONG</a:t>
            </a:r>
            <a:endParaRPr lang="fr-FR" b="1" dirty="0"/>
          </a:p>
        </p:txBody>
      </p:sp>
      <p:sp>
        <p:nvSpPr>
          <p:cNvPr id="27" name="Rectangle 26"/>
          <p:cNvSpPr/>
          <p:nvPr/>
        </p:nvSpPr>
        <p:spPr>
          <a:xfrm>
            <a:off x="357158" y="4071942"/>
            <a:ext cx="4871847" cy="369332"/>
          </a:xfrm>
          <a:prstGeom prst="rect">
            <a:avLst/>
          </a:prstGeom>
          <a:solidFill>
            <a:schemeClr val="bg1">
              <a:lumMod val="95000"/>
            </a:schemeClr>
          </a:solidFill>
        </p:spPr>
        <p:txBody>
          <a:bodyPr wrap="none">
            <a:spAutoFit/>
          </a:bodyPr>
          <a:lstStyle/>
          <a:p>
            <a:r>
              <a:rPr lang="fr-FR" b="1" dirty="0" smtClean="0">
                <a:solidFill>
                  <a:srgbClr val="000000"/>
                </a:solidFill>
                <a:latin typeface="Courier New" pitchFamily="49" charset="0"/>
                <a:ea typeface="Times New Roman" pitchFamily="18" charset="0"/>
                <a:cs typeface="Courier New" pitchFamily="49" charset="0"/>
              </a:rPr>
              <a:t>show();// pour afficher le message</a:t>
            </a:r>
          </a:p>
        </p:txBody>
      </p:sp>
      <p:sp>
        <p:nvSpPr>
          <p:cNvPr id="28" name="Rectangle 5"/>
          <p:cNvSpPr>
            <a:spLocks noChangeArrowheads="1"/>
          </p:cNvSpPr>
          <p:nvPr/>
        </p:nvSpPr>
        <p:spPr bwMode="auto">
          <a:xfrm>
            <a:off x="500034" y="4572008"/>
            <a:ext cx="7929618" cy="437249"/>
          </a:xfrm>
          <a:prstGeom prst="rect">
            <a:avLst/>
          </a:prstGeom>
          <a:solidFill>
            <a:schemeClr val="bg1">
              <a:lumMod val="85000"/>
            </a:schemeClr>
          </a:solidFill>
          <a:ln w="9525">
            <a:noFill/>
            <a:miter lim="800000"/>
            <a:headEnd/>
            <a:tailEnd/>
          </a:ln>
          <a:effectLst/>
        </p:spPr>
        <p:txBody>
          <a:bodyPr vert="horz" wrap="square" lIns="0" tIns="0" rIns="0" bIns="158700" numCol="1" anchor="ctr" anchorCtr="0" compatLnSpc="1">
            <a:prstTxWarp prst="textNoShape">
              <a:avLst/>
            </a:prstTxWarp>
            <a:spAutoFit/>
          </a:bodyPr>
          <a:lstStyle/>
          <a:p>
            <a:r>
              <a:rPr kumimoji="0" lang="fr-FR" b="1" i="0" u="none" strike="noStrike" cap="none" normalizeH="0" baseline="0" dirty="0" smtClean="0">
                <a:ln>
                  <a:noFill/>
                </a:ln>
                <a:solidFill>
                  <a:srgbClr val="000000"/>
                </a:solidFill>
                <a:effectLst/>
                <a:latin typeface="Consolas" pitchFamily="49" charset="0"/>
                <a:cs typeface="Arial" pitchFamily="34" charset="0"/>
              </a:rPr>
              <a:t>Exemple: </a:t>
            </a:r>
            <a:r>
              <a:rPr lang="fr-FR" b="1" dirty="0" err="1" smtClean="0">
                <a:latin typeface="Consolas" pitchFamily="49" charset="0"/>
                <a:cs typeface="Arial" pitchFamily="34" charset="0"/>
              </a:rPr>
              <a:t>Toast</a:t>
            </a:r>
            <a:r>
              <a:rPr lang="fr-FR" dirty="0" err="1" smtClean="0">
                <a:solidFill>
                  <a:srgbClr val="666600"/>
                </a:solidFill>
                <a:latin typeface="Consolas" pitchFamily="49" charset="0"/>
                <a:cs typeface="Arial" pitchFamily="34" charset="0"/>
              </a:rPr>
              <a:t>.</a:t>
            </a:r>
            <a:r>
              <a:rPr lang="fr-FR" dirty="0" err="1" smtClean="0">
                <a:solidFill>
                  <a:schemeClr val="bg2">
                    <a:lumMod val="60000"/>
                    <a:lumOff val="40000"/>
                  </a:schemeClr>
                </a:solidFill>
                <a:latin typeface="Consolas" pitchFamily="49" charset="0"/>
                <a:cs typeface="Arial" pitchFamily="34" charset="0"/>
              </a:rPr>
              <a:t>makeText</a:t>
            </a:r>
            <a:r>
              <a:rPr lang="fr-FR" dirty="0" smtClean="0">
                <a:solidFill>
                  <a:srgbClr val="666600"/>
                </a:solidFill>
                <a:latin typeface="Consolas" pitchFamily="49" charset="0"/>
                <a:cs typeface="Arial" pitchFamily="34" charset="0"/>
              </a:rPr>
              <a:t>(</a:t>
            </a:r>
            <a:r>
              <a:rPr lang="fr-FR" dirty="0" err="1" smtClean="0">
                <a:solidFill>
                  <a:srgbClr val="000000"/>
                </a:solidFill>
                <a:latin typeface="Consolas" pitchFamily="49" charset="0"/>
                <a:cs typeface="Arial" pitchFamily="34" charset="0"/>
              </a:rPr>
              <a:t>context</a:t>
            </a:r>
            <a:r>
              <a:rPr lang="fr-FR" dirty="0" smtClean="0">
                <a:solidFill>
                  <a:srgbClr val="666600"/>
                </a:solidFill>
                <a:latin typeface="Consolas" pitchFamily="49" charset="0"/>
                <a:cs typeface="Arial" pitchFamily="34" charset="0"/>
              </a:rPr>
              <a:t>,</a:t>
            </a:r>
            <a:r>
              <a:rPr lang="fr-FR" dirty="0" smtClean="0">
                <a:solidFill>
                  <a:srgbClr val="000000"/>
                </a:solidFill>
                <a:latin typeface="Consolas" pitchFamily="49" charset="0"/>
                <a:cs typeface="Arial" pitchFamily="34" charset="0"/>
              </a:rPr>
              <a:t> </a:t>
            </a:r>
            <a:r>
              <a:rPr lang="fr-FR" dirty="0" err="1" smtClean="0">
                <a:solidFill>
                  <a:srgbClr val="000000"/>
                </a:solidFill>
                <a:latin typeface="Consolas" pitchFamily="49" charset="0"/>
                <a:cs typeface="Arial" pitchFamily="34" charset="0"/>
              </a:rPr>
              <a:t>text</a:t>
            </a:r>
            <a:r>
              <a:rPr lang="fr-FR" dirty="0" smtClean="0">
                <a:solidFill>
                  <a:srgbClr val="666600"/>
                </a:solidFill>
                <a:latin typeface="Consolas" pitchFamily="49" charset="0"/>
                <a:cs typeface="Arial" pitchFamily="34" charset="0"/>
              </a:rPr>
              <a:t>,</a:t>
            </a:r>
            <a:r>
              <a:rPr lang="fr-FR" dirty="0" smtClean="0">
                <a:solidFill>
                  <a:srgbClr val="000000"/>
                </a:solidFill>
                <a:latin typeface="Consolas" pitchFamily="49" charset="0"/>
                <a:cs typeface="Arial" pitchFamily="34" charset="0"/>
              </a:rPr>
              <a:t> </a:t>
            </a:r>
            <a:r>
              <a:rPr lang="fr-FR" dirty="0" err="1" smtClean="0">
                <a:solidFill>
                  <a:srgbClr val="000000"/>
                </a:solidFill>
                <a:latin typeface="Consolas" pitchFamily="49" charset="0"/>
                <a:cs typeface="Arial" pitchFamily="34" charset="0"/>
              </a:rPr>
              <a:t>duration</a:t>
            </a:r>
            <a:r>
              <a:rPr lang="fr-FR" dirty="0" smtClean="0">
                <a:solidFill>
                  <a:srgbClr val="666600"/>
                </a:solidFill>
                <a:latin typeface="Consolas" pitchFamily="49" charset="0"/>
                <a:cs typeface="Arial" pitchFamily="34" charset="0"/>
              </a:rPr>
              <a:t>).</a:t>
            </a:r>
            <a:r>
              <a:rPr lang="fr-FR" dirty="0" smtClean="0">
                <a:solidFill>
                  <a:schemeClr val="bg2">
                    <a:lumMod val="60000"/>
                    <a:lumOff val="40000"/>
                  </a:schemeClr>
                </a:solidFill>
                <a:latin typeface="Consolas" pitchFamily="49" charset="0"/>
                <a:cs typeface="Arial" pitchFamily="34" charset="0"/>
              </a:rPr>
              <a:t>show();</a:t>
            </a:r>
            <a:r>
              <a:rPr lang="fr-FR" dirty="0" smtClean="0">
                <a:solidFill>
                  <a:schemeClr val="bg2">
                    <a:lumMod val="60000"/>
                    <a:lumOff val="40000"/>
                  </a:schemeClr>
                </a:solidFill>
                <a:latin typeface="Arial" pitchFamily="34" charset="0"/>
                <a:cs typeface="Arial" pitchFamily="34" charset="0"/>
              </a:rPr>
              <a:t> </a:t>
            </a:r>
          </a:p>
        </p:txBody>
      </p:sp>
      <p:cxnSp>
        <p:nvCxnSpPr>
          <p:cNvPr id="30" name="Connecteur droit avec flèche 29"/>
          <p:cNvCxnSpPr/>
          <p:nvPr/>
        </p:nvCxnSpPr>
        <p:spPr>
          <a:xfrm rot="10800000" flipV="1">
            <a:off x="2714612" y="3143248"/>
            <a:ext cx="714380"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Connecteur droit avec flèche 30"/>
          <p:cNvCxnSpPr/>
          <p:nvPr/>
        </p:nvCxnSpPr>
        <p:spPr>
          <a:xfrm rot="16200000" flipH="1">
            <a:off x="3857620" y="3214686"/>
            <a:ext cx="357190" cy="3571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Connecteur droit 28"/>
          <p:cNvCxnSpPr/>
          <p:nvPr/>
        </p:nvCxnSpPr>
        <p:spPr>
          <a:xfrm>
            <a:off x="3428992" y="3071810"/>
            <a:ext cx="500066"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message « Toasts »: exemple</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49</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28" name="Rectangle 27"/>
          <p:cNvSpPr/>
          <p:nvPr/>
        </p:nvSpPr>
        <p:spPr>
          <a:xfrm>
            <a:off x="0" y="1857364"/>
            <a:ext cx="8643966" cy="4524315"/>
          </a:xfrm>
          <a:prstGeom prst="rect">
            <a:avLst/>
          </a:prstGeom>
          <a:solidFill>
            <a:schemeClr val="bg1">
              <a:lumMod val="95000"/>
            </a:schemeClr>
          </a:solidFill>
        </p:spPr>
        <p:txBody>
          <a:bodyPr wrap="square">
            <a:spAutoFit/>
          </a:bodyPr>
          <a:lstStyle/>
          <a:p>
            <a:r>
              <a:rPr lang="fr-FR" b="1" dirty="0" smtClean="0">
                <a:solidFill>
                  <a:srgbClr val="000000"/>
                </a:solidFill>
                <a:latin typeface="Courier New" pitchFamily="49" charset="0"/>
                <a:ea typeface="Times New Roman" pitchFamily="18" charset="0"/>
                <a:cs typeface="Courier New" pitchFamily="49" charset="0"/>
              </a:rPr>
              <a:t>package com.</a:t>
            </a:r>
            <a:r>
              <a:rPr lang="fr-FR" b="1" dirty="0" err="1" smtClean="0">
                <a:solidFill>
                  <a:srgbClr val="000000"/>
                </a:solidFill>
                <a:latin typeface="Courier New" pitchFamily="49" charset="0"/>
                <a:ea typeface="Times New Roman" pitchFamily="18" charset="0"/>
                <a:cs typeface="Courier New" pitchFamily="49" charset="0"/>
              </a:rPr>
              <a:t>exemple.myApplication</a:t>
            </a:r>
            <a:r>
              <a:rPr lang="fr-FR" b="1" dirty="0" smtClean="0">
                <a:solidFill>
                  <a:srgbClr val="000000"/>
                </a:solidFill>
                <a:latin typeface="Courier New" pitchFamily="49" charset="0"/>
                <a:ea typeface="Times New Roman" pitchFamily="18" charset="0"/>
                <a:cs typeface="Courier New" pitchFamily="49" charset="0"/>
              </a:rPr>
              <a:t>;</a:t>
            </a:r>
          </a:p>
          <a:p>
            <a:r>
              <a:rPr lang="fr-FR" b="1" dirty="0" smtClean="0">
                <a:solidFill>
                  <a:srgbClr val="000000"/>
                </a:solidFill>
                <a:latin typeface="Courier New" pitchFamily="49" charset="0"/>
                <a:ea typeface="Times New Roman" pitchFamily="18" charset="0"/>
                <a:cs typeface="Courier New" pitchFamily="49" charset="0"/>
              </a:rPr>
              <a:t>import android.app.Activity;</a:t>
            </a:r>
          </a:p>
          <a:p>
            <a:r>
              <a:rPr lang="fr-FR" b="1" dirty="0" smtClean="0">
                <a:solidFill>
                  <a:srgbClr val="000000"/>
                </a:solidFill>
                <a:latin typeface="Courier New" pitchFamily="49" charset="0"/>
                <a:ea typeface="Times New Roman" pitchFamily="18" charset="0"/>
                <a:cs typeface="Courier New" pitchFamily="49" charset="0"/>
              </a:rPr>
              <a:t>import </a:t>
            </a:r>
            <a:r>
              <a:rPr lang="fr-FR" b="1" dirty="0" err="1" smtClean="0">
                <a:solidFill>
                  <a:srgbClr val="000000"/>
                </a:solidFill>
                <a:latin typeface="Courier New" pitchFamily="49" charset="0"/>
                <a:ea typeface="Times New Roman" pitchFamily="18" charset="0"/>
                <a:cs typeface="Courier New" pitchFamily="49" charset="0"/>
              </a:rPr>
              <a:t>android.os.Bundle</a:t>
            </a:r>
            <a:r>
              <a:rPr lang="fr-FR" b="1" dirty="0" smtClean="0">
                <a:solidFill>
                  <a:srgbClr val="000000"/>
                </a:solidFill>
                <a:latin typeface="Courier New" pitchFamily="49" charset="0"/>
                <a:ea typeface="Times New Roman" pitchFamily="18" charset="0"/>
                <a:cs typeface="Courier New" pitchFamily="49" charset="0"/>
              </a:rPr>
              <a:t>;</a:t>
            </a:r>
          </a:p>
          <a:p>
            <a:r>
              <a:rPr lang="fr-FR" b="1" dirty="0" smtClean="0">
                <a:solidFill>
                  <a:srgbClr val="C00000"/>
                </a:solidFill>
                <a:latin typeface="Courier New" pitchFamily="49" charset="0"/>
                <a:ea typeface="Times New Roman" pitchFamily="18" charset="0"/>
                <a:cs typeface="Courier New" pitchFamily="49" charset="0"/>
              </a:rPr>
              <a:t>import </a:t>
            </a:r>
            <a:r>
              <a:rPr lang="fr-FR" b="1" dirty="0" err="1" smtClean="0">
                <a:solidFill>
                  <a:srgbClr val="C00000"/>
                </a:solidFill>
                <a:latin typeface="Courier New" pitchFamily="49" charset="0"/>
                <a:ea typeface="Times New Roman" pitchFamily="18" charset="0"/>
                <a:cs typeface="Courier New" pitchFamily="49" charset="0"/>
              </a:rPr>
              <a:t>android.widget.Toast</a:t>
            </a:r>
            <a:r>
              <a:rPr lang="fr-FR" b="1" dirty="0" smtClean="0">
                <a:solidFill>
                  <a:srgbClr val="C00000"/>
                </a:solidFill>
                <a:latin typeface="Courier New" pitchFamily="49" charset="0"/>
                <a:ea typeface="Times New Roman" pitchFamily="18" charset="0"/>
                <a:cs typeface="Courier New" pitchFamily="49" charset="0"/>
              </a:rPr>
              <a:t>;</a:t>
            </a:r>
          </a:p>
          <a:p>
            <a:r>
              <a:rPr lang="fr-FR" b="1" dirty="0" smtClean="0">
                <a:solidFill>
                  <a:srgbClr val="C00000"/>
                </a:solidFill>
                <a:latin typeface="Courier New" pitchFamily="49" charset="0"/>
                <a:ea typeface="Times New Roman" pitchFamily="18" charset="0"/>
                <a:cs typeface="Courier New" pitchFamily="49" charset="0"/>
              </a:rPr>
              <a:t>import </a:t>
            </a:r>
            <a:r>
              <a:rPr lang="fr-FR" b="1" dirty="0" err="1" smtClean="0">
                <a:solidFill>
                  <a:srgbClr val="C00000"/>
                </a:solidFill>
                <a:latin typeface="Courier New" pitchFamily="49" charset="0"/>
                <a:ea typeface="Times New Roman" pitchFamily="18" charset="0"/>
                <a:cs typeface="Courier New" pitchFamily="49" charset="0"/>
              </a:rPr>
              <a:t>android.view.View</a:t>
            </a:r>
            <a:r>
              <a:rPr lang="fr-FR" b="1" dirty="0" smtClean="0">
                <a:solidFill>
                  <a:srgbClr val="C00000"/>
                </a:solidFill>
                <a:latin typeface="Courier New" pitchFamily="49" charset="0"/>
                <a:ea typeface="Times New Roman" pitchFamily="18" charset="0"/>
                <a:cs typeface="Courier New" pitchFamily="49" charset="0"/>
              </a:rPr>
              <a:t>;</a:t>
            </a:r>
          </a:p>
          <a:p>
            <a:r>
              <a:rPr lang="fr-FR" b="1" dirty="0" smtClean="0">
                <a:solidFill>
                  <a:srgbClr val="000000"/>
                </a:solidFill>
                <a:latin typeface="Courier New" pitchFamily="49" charset="0"/>
                <a:ea typeface="Times New Roman" pitchFamily="18" charset="0"/>
                <a:cs typeface="Courier New" pitchFamily="49" charset="0"/>
              </a:rPr>
              <a:t>public class </a:t>
            </a:r>
            <a:r>
              <a:rPr lang="fr-FR" b="1" dirty="0" err="1" smtClean="0">
                <a:solidFill>
                  <a:srgbClr val="000000"/>
                </a:solidFill>
                <a:latin typeface="Courier New" pitchFamily="49" charset="0"/>
                <a:ea typeface="Times New Roman" pitchFamily="18" charset="0"/>
                <a:cs typeface="Courier New" pitchFamily="49" charset="0"/>
              </a:rPr>
              <a:t>myActivity</a:t>
            </a:r>
            <a:r>
              <a:rPr lang="fr-FR" b="1" dirty="0" smtClean="0">
                <a:solidFill>
                  <a:srgbClr val="000000"/>
                </a:solidFill>
                <a:latin typeface="Courier New" pitchFamily="49" charset="0"/>
                <a:ea typeface="Times New Roman" pitchFamily="18" charset="0"/>
                <a:cs typeface="Courier New" pitchFamily="49" charset="0"/>
              </a:rPr>
              <a:t> </a:t>
            </a:r>
            <a:r>
              <a:rPr lang="fr-FR" b="1" dirty="0" err="1" smtClean="0">
                <a:solidFill>
                  <a:srgbClr val="000000"/>
                </a:solidFill>
                <a:latin typeface="Courier New" pitchFamily="49" charset="0"/>
                <a:ea typeface="Times New Roman" pitchFamily="18" charset="0"/>
                <a:cs typeface="Courier New" pitchFamily="49" charset="0"/>
              </a:rPr>
              <a:t>extends</a:t>
            </a:r>
            <a:r>
              <a:rPr lang="fr-FR" b="1" dirty="0" smtClean="0">
                <a:solidFill>
                  <a:srgbClr val="000000"/>
                </a:solidFill>
                <a:latin typeface="Courier New" pitchFamily="49" charset="0"/>
                <a:ea typeface="Times New Roman" pitchFamily="18" charset="0"/>
                <a:cs typeface="Courier New" pitchFamily="49" charset="0"/>
              </a:rPr>
              <a:t> </a:t>
            </a:r>
            <a:r>
              <a:rPr lang="fr-FR" b="1" dirty="0" err="1" smtClean="0">
                <a:solidFill>
                  <a:srgbClr val="000000"/>
                </a:solidFill>
                <a:latin typeface="Courier New" pitchFamily="49" charset="0"/>
                <a:ea typeface="Times New Roman" pitchFamily="18" charset="0"/>
                <a:cs typeface="Courier New" pitchFamily="49" charset="0"/>
              </a:rPr>
              <a:t>Activity</a:t>
            </a:r>
            <a:endParaRPr lang="fr-FR" b="1" dirty="0" smtClean="0">
              <a:solidFill>
                <a:srgbClr val="000000"/>
              </a:solidFill>
              <a:latin typeface="Courier New" pitchFamily="49" charset="0"/>
              <a:ea typeface="Times New Roman" pitchFamily="18" charset="0"/>
              <a:cs typeface="Courier New" pitchFamily="49" charset="0"/>
            </a:endParaRPr>
          </a:p>
          <a:p>
            <a:r>
              <a:rPr lang="fr-FR" b="1" dirty="0" smtClean="0">
                <a:solidFill>
                  <a:srgbClr val="000000"/>
                </a:solidFill>
                <a:latin typeface="Courier New" pitchFamily="49" charset="0"/>
                <a:ea typeface="Times New Roman" pitchFamily="18" charset="0"/>
                <a:cs typeface="Courier New" pitchFamily="49" charset="0"/>
              </a:rPr>
              <a:t>{</a:t>
            </a:r>
          </a:p>
          <a:p>
            <a:r>
              <a:rPr lang="fr-FR" b="1" dirty="0" smtClean="0">
                <a:solidFill>
                  <a:srgbClr val="000000"/>
                </a:solidFill>
                <a:latin typeface="Courier New" pitchFamily="49" charset="0"/>
                <a:ea typeface="Times New Roman" pitchFamily="18" charset="0"/>
                <a:cs typeface="Courier New" pitchFamily="49" charset="0"/>
              </a:rPr>
              <a:t>    @</a:t>
            </a:r>
            <a:r>
              <a:rPr lang="fr-FR" b="1" dirty="0" err="1" smtClean="0">
                <a:solidFill>
                  <a:srgbClr val="000000"/>
                </a:solidFill>
                <a:latin typeface="Courier New" pitchFamily="49" charset="0"/>
                <a:ea typeface="Times New Roman" pitchFamily="18" charset="0"/>
                <a:cs typeface="Courier New" pitchFamily="49" charset="0"/>
              </a:rPr>
              <a:t>Override</a:t>
            </a:r>
            <a:endParaRPr lang="fr-FR" b="1" dirty="0" smtClean="0">
              <a:solidFill>
                <a:srgbClr val="000000"/>
              </a:solidFill>
              <a:latin typeface="Courier New" pitchFamily="49" charset="0"/>
              <a:ea typeface="Times New Roman" pitchFamily="18" charset="0"/>
              <a:cs typeface="Courier New" pitchFamily="49" charset="0"/>
            </a:endParaRPr>
          </a:p>
          <a:p>
            <a:r>
              <a:rPr lang="fr-FR" b="1" dirty="0" smtClean="0">
                <a:solidFill>
                  <a:srgbClr val="000000"/>
                </a:solidFill>
                <a:latin typeface="Courier New" pitchFamily="49" charset="0"/>
                <a:ea typeface="Times New Roman" pitchFamily="18" charset="0"/>
                <a:cs typeface="Courier New" pitchFamily="49" charset="0"/>
              </a:rPr>
              <a:t>    public </a:t>
            </a:r>
            <a:r>
              <a:rPr lang="fr-FR" b="1" dirty="0" err="1" smtClean="0">
                <a:solidFill>
                  <a:srgbClr val="000000"/>
                </a:solidFill>
                <a:latin typeface="Courier New" pitchFamily="49" charset="0"/>
                <a:ea typeface="Times New Roman" pitchFamily="18" charset="0"/>
                <a:cs typeface="Courier New" pitchFamily="49" charset="0"/>
              </a:rPr>
              <a:t>void</a:t>
            </a:r>
            <a:r>
              <a:rPr lang="fr-FR" b="1" dirty="0" smtClean="0">
                <a:solidFill>
                  <a:srgbClr val="000000"/>
                </a:solidFill>
                <a:latin typeface="Courier New" pitchFamily="49" charset="0"/>
                <a:ea typeface="Times New Roman" pitchFamily="18" charset="0"/>
                <a:cs typeface="Courier New" pitchFamily="49" charset="0"/>
              </a:rPr>
              <a:t> </a:t>
            </a:r>
            <a:r>
              <a:rPr lang="fr-FR" b="1" dirty="0" err="1" smtClean="0">
                <a:solidFill>
                  <a:srgbClr val="000000"/>
                </a:solidFill>
                <a:latin typeface="Courier New" pitchFamily="49" charset="0"/>
                <a:ea typeface="Times New Roman" pitchFamily="18" charset="0"/>
                <a:cs typeface="Courier New" pitchFamily="49" charset="0"/>
              </a:rPr>
              <a:t>onCreate</a:t>
            </a:r>
            <a:r>
              <a:rPr lang="fr-FR" b="1" dirty="0" smtClean="0">
                <a:solidFill>
                  <a:srgbClr val="000000"/>
                </a:solidFill>
                <a:latin typeface="Courier New" pitchFamily="49" charset="0"/>
                <a:ea typeface="Times New Roman" pitchFamily="18" charset="0"/>
                <a:cs typeface="Courier New" pitchFamily="49" charset="0"/>
              </a:rPr>
              <a:t>(Bundle </a:t>
            </a:r>
            <a:r>
              <a:rPr lang="fr-FR" b="1" dirty="0" err="1" smtClean="0">
                <a:solidFill>
                  <a:srgbClr val="000000"/>
                </a:solidFill>
                <a:latin typeface="Courier New" pitchFamily="49" charset="0"/>
                <a:ea typeface="Times New Roman" pitchFamily="18" charset="0"/>
                <a:cs typeface="Courier New" pitchFamily="49" charset="0"/>
              </a:rPr>
              <a:t>savedInstanceState</a:t>
            </a:r>
            <a:r>
              <a:rPr lang="fr-FR" b="1" dirty="0" smtClean="0">
                <a:solidFill>
                  <a:srgbClr val="000000"/>
                </a:solidFill>
                <a:latin typeface="Courier New" pitchFamily="49" charset="0"/>
                <a:ea typeface="Times New Roman" pitchFamily="18" charset="0"/>
                <a:cs typeface="Courier New" pitchFamily="49" charset="0"/>
              </a:rPr>
              <a:t>)</a:t>
            </a:r>
          </a:p>
          <a:p>
            <a:r>
              <a:rPr lang="fr-FR" b="1" dirty="0" smtClean="0">
                <a:solidFill>
                  <a:srgbClr val="000000"/>
                </a:solidFill>
                <a:latin typeface="Courier New" pitchFamily="49" charset="0"/>
                <a:ea typeface="Times New Roman" pitchFamily="18" charset="0"/>
                <a:cs typeface="Courier New" pitchFamily="49" charset="0"/>
              </a:rPr>
              <a:t>    {</a:t>
            </a:r>
          </a:p>
          <a:p>
            <a:r>
              <a:rPr lang="fr-FR" b="1" dirty="0" smtClean="0">
                <a:solidFill>
                  <a:srgbClr val="000000"/>
                </a:solidFill>
                <a:latin typeface="Courier New" pitchFamily="49" charset="0"/>
                <a:ea typeface="Times New Roman" pitchFamily="18" charset="0"/>
                <a:cs typeface="Courier New" pitchFamily="49" charset="0"/>
              </a:rPr>
              <a:t>        </a:t>
            </a:r>
            <a:r>
              <a:rPr lang="fr-FR" b="1" dirty="0" err="1" smtClean="0">
                <a:solidFill>
                  <a:srgbClr val="000000"/>
                </a:solidFill>
                <a:latin typeface="Courier New" pitchFamily="49" charset="0"/>
                <a:ea typeface="Times New Roman" pitchFamily="18" charset="0"/>
                <a:cs typeface="Courier New" pitchFamily="49" charset="0"/>
              </a:rPr>
              <a:t>super.onCreate</a:t>
            </a:r>
            <a:r>
              <a:rPr lang="fr-FR" b="1" dirty="0" smtClean="0">
                <a:solidFill>
                  <a:srgbClr val="000000"/>
                </a:solidFill>
                <a:latin typeface="Courier New" pitchFamily="49" charset="0"/>
                <a:ea typeface="Times New Roman" pitchFamily="18" charset="0"/>
                <a:cs typeface="Courier New" pitchFamily="49" charset="0"/>
              </a:rPr>
              <a:t>(</a:t>
            </a:r>
            <a:r>
              <a:rPr lang="fr-FR" b="1" dirty="0" err="1" smtClean="0">
                <a:solidFill>
                  <a:srgbClr val="000000"/>
                </a:solidFill>
                <a:latin typeface="Courier New" pitchFamily="49" charset="0"/>
                <a:ea typeface="Times New Roman" pitchFamily="18" charset="0"/>
                <a:cs typeface="Courier New" pitchFamily="49" charset="0"/>
              </a:rPr>
              <a:t>savedInstanceState</a:t>
            </a:r>
            <a:r>
              <a:rPr lang="fr-FR" b="1" dirty="0" smtClean="0">
                <a:solidFill>
                  <a:srgbClr val="000000"/>
                </a:solidFill>
                <a:latin typeface="Courier New" pitchFamily="49" charset="0"/>
                <a:ea typeface="Times New Roman" pitchFamily="18" charset="0"/>
                <a:cs typeface="Courier New" pitchFamily="49" charset="0"/>
              </a:rPr>
              <a:t>);</a:t>
            </a:r>
          </a:p>
          <a:p>
            <a:r>
              <a:rPr lang="fr-FR" b="1" dirty="0" smtClean="0">
                <a:solidFill>
                  <a:srgbClr val="000000"/>
                </a:solidFill>
                <a:latin typeface="Courier New" pitchFamily="49" charset="0"/>
                <a:ea typeface="Times New Roman" pitchFamily="18" charset="0"/>
                <a:cs typeface="Courier New" pitchFamily="49" charset="0"/>
              </a:rPr>
              <a:t>        </a:t>
            </a:r>
            <a:r>
              <a:rPr lang="fr-FR" b="1" dirty="0" err="1" smtClean="0">
                <a:solidFill>
                  <a:srgbClr val="000000"/>
                </a:solidFill>
                <a:latin typeface="Courier New" pitchFamily="49" charset="0"/>
                <a:ea typeface="Times New Roman" pitchFamily="18" charset="0"/>
                <a:cs typeface="Courier New" pitchFamily="49" charset="0"/>
              </a:rPr>
              <a:t>setContentView</a:t>
            </a:r>
            <a:r>
              <a:rPr lang="fr-FR" b="1" dirty="0" smtClean="0">
                <a:solidFill>
                  <a:srgbClr val="000000"/>
                </a:solidFill>
                <a:latin typeface="Courier New" pitchFamily="49" charset="0"/>
                <a:ea typeface="Times New Roman" pitchFamily="18" charset="0"/>
                <a:cs typeface="Courier New" pitchFamily="49" charset="0"/>
              </a:rPr>
              <a:t>(</a:t>
            </a:r>
            <a:r>
              <a:rPr lang="fr-FR" b="1" dirty="0" err="1" smtClean="0">
                <a:solidFill>
                  <a:srgbClr val="000000"/>
                </a:solidFill>
                <a:latin typeface="Courier New" pitchFamily="49" charset="0"/>
                <a:ea typeface="Times New Roman" pitchFamily="18" charset="0"/>
                <a:cs typeface="Courier New" pitchFamily="49" charset="0"/>
              </a:rPr>
              <a:t>R.layout.main</a:t>
            </a:r>
            <a:r>
              <a:rPr lang="fr-FR" b="1" dirty="0" smtClean="0">
                <a:solidFill>
                  <a:srgbClr val="000000"/>
                </a:solidFill>
                <a:latin typeface="Courier New" pitchFamily="49" charset="0"/>
                <a:ea typeface="Times New Roman" pitchFamily="18" charset="0"/>
                <a:cs typeface="Courier New" pitchFamily="49" charset="0"/>
              </a:rPr>
              <a:t>);</a:t>
            </a:r>
          </a:p>
          <a:p>
            <a:r>
              <a:rPr lang="fr-FR" b="1" dirty="0" err="1" smtClean="0">
                <a:solidFill>
                  <a:srgbClr val="000000"/>
                </a:solidFill>
                <a:latin typeface="Courier New" pitchFamily="49" charset="0"/>
                <a:ea typeface="Times New Roman" pitchFamily="18" charset="0"/>
                <a:cs typeface="Courier New" pitchFamily="49" charset="0"/>
              </a:rPr>
              <a:t>this.setTitle</a:t>
            </a:r>
            <a:r>
              <a:rPr lang="fr-FR" b="1" dirty="0" smtClean="0">
                <a:solidFill>
                  <a:srgbClr val="000000"/>
                </a:solidFill>
                <a:latin typeface="Courier New" pitchFamily="49" charset="0"/>
                <a:ea typeface="Times New Roman" pitchFamily="18" charset="0"/>
                <a:cs typeface="Courier New" pitchFamily="49" charset="0"/>
              </a:rPr>
              <a:t>("</a:t>
            </a:r>
            <a:r>
              <a:rPr lang="fr-FR" b="1" dirty="0" err="1" smtClean="0">
                <a:solidFill>
                  <a:srgbClr val="000000"/>
                </a:solidFill>
                <a:latin typeface="Courier New" pitchFamily="49" charset="0"/>
                <a:ea typeface="Times New Roman" pitchFamily="18" charset="0"/>
                <a:cs typeface="Courier New" pitchFamily="49" charset="0"/>
              </a:rPr>
              <a:t>activity_toast</a:t>
            </a:r>
            <a:r>
              <a:rPr lang="fr-FR" b="1" dirty="0" smtClean="0">
                <a:solidFill>
                  <a:srgbClr val="000000"/>
                </a:solidFill>
                <a:latin typeface="Courier New" pitchFamily="49" charset="0"/>
                <a:ea typeface="Times New Roman" pitchFamily="18" charset="0"/>
                <a:cs typeface="Courier New" pitchFamily="49" charset="0"/>
              </a:rPr>
              <a:t>");</a:t>
            </a:r>
          </a:p>
          <a:p>
            <a:r>
              <a:rPr lang="fr-FR" b="1" dirty="0" err="1" smtClean="0">
                <a:solidFill>
                  <a:srgbClr val="C00000"/>
                </a:solidFill>
                <a:latin typeface="Courier New" pitchFamily="49" charset="0"/>
                <a:ea typeface="Times New Roman" pitchFamily="18" charset="0"/>
                <a:cs typeface="Courier New" pitchFamily="49" charset="0"/>
              </a:rPr>
              <a:t>Toast.makeText</a:t>
            </a:r>
            <a:r>
              <a:rPr lang="fr-FR" b="1" dirty="0" smtClean="0">
                <a:solidFill>
                  <a:srgbClr val="C00000"/>
                </a:solidFill>
                <a:latin typeface="Courier New" pitchFamily="49" charset="0"/>
                <a:ea typeface="Times New Roman" pitchFamily="18" charset="0"/>
                <a:cs typeface="Courier New" pitchFamily="49" charset="0"/>
              </a:rPr>
              <a:t>(</a:t>
            </a:r>
            <a:r>
              <a:rPr lang="fr-FR" b="1" dirty="0" err="1" smtClean="0">
                <a:solidFill>
                  <a:srgbClr val="C00000"/>
                </a:solidFill>
                <a:latin typeface="Courier New" pitchFamily="49" charset="0"/>
                <a:ea typeface="Times New Roman" pitchFamily="18" charset="0"/>
                <a:cs typeface="Courier New" pitchFamily="49" charset="0"/>
              </a:rPr>
              <a:t>myActivity.this</a:t>
            </a:r>
            <a:r>
              <a:rPr lang="fr-FR" b="1" dirty="0" smtClean="0">
                <a:solidFill>
                  <a:srgbClr val="C00000"/>
                </a:solidFill>
                <a:latin typeface="Courier New" pitchFamily="49" charset="0"/>
                <a:ea typeface="Times New Roman" pitchFamily="18" charset="0"/>
                <a:cs typeface="Courier New" pitchFamily="49" charset="0"/>
              </a:rPr>
              <a:t>,"</a:t>
            </a:r>
            <a:r>
              <a:rPr lang="fr-FR" b="1" dirty="0" err="1" smtClean="0">
                <a:solidFill>
                  <a:srgbClr val="C00000"/>
                </a:solidFill>
                <a:latin typeface="Courier New" pitchFamily="49" charset="0"/>
                <a:ea typeface="Times New Roman" pitchFamily="18" charset="0"/>
                <a:cs typeface="Courier New" pitchFamily="49" charset="0"/>
              </a:rPr>
              <a:t>marhaban</a:t>
            </a:r>
            <a:r>
              <a:rPr lang="fr-FR" b="1" dirty="0" smtClean="0">
                <a:solidFill>
                  <a:srgbClr val="C00000"/>
                </a:solidFill>
                <a:latin typeface="Courier New" pitchFamily="49" charset="0"/>
                <a:ea typeface="Times New Roman" pitchFamily="18" charset="0"/>
                <a:cs typeface="Courier New" pitchFamily="49" charset="0"/>
              </a:rPr>
              <a:t> </a:t>
            </a:r>
            <a:r>
              <a:rPr lang="fr-FR" b="1" dirty="0" err="1" smtClean="0">
                <a:solidFill>
                  <a:srgbClr val="C00000"/>
                </a:solidFill>
                <a:latin typeface="Courier New" pitchFamily="49" charset="0"/>
                <a:ea typeface="Times New Roman" pitchFamily="18" charset="0"/>
                <a:cs typeface="Courier New" pitchFamily="49" charset="0"/>
              </a:rPr>
              <a:t>bikoum</a:t>
            </a:r>
            <a:r>
              <a:rPr lang="fr-FR" b="1" dirty="0" smtClean="0">
                <a:solidFill>
                  <a:srgbClr val="C00000"/>
                </a:solidFill>
                <a:latin typeface="Courier New" pitchFamily="49" charset="0"/>
                <a:ea typeface="Times New Roman" pitchFamily="18" charset="0"/>
                <a:cs typeface="Courier New" pitchFamily="49" charset="0"/>
              </a:rPr>
              <a:t> ",0).show();</a:t>
            </a:r>
          </a:p>
          <a:p>
            <a:r>
              <a:rPr lang="fr-FR" b="1" dirty="0" smtClean="0">
                <a:solidFill>
                  <a:srgbClr val="000000"/>
                </a:solidFill>
                <a:latin typeface="Courier New" pitchFamily="49" charset="0"/>
                <a:ea typeface="Times New Roman" pitchFamily="18" charset="0"/>
                <a:cs typeface="Courier New" pitchFamily="49" charset="0"/>
              </a:rPr>
              <a:t>    }</a:t>
            </a:r>
          </a:p>
          <a:p>
            <a:r>
              <a:rPr lang="fr-FR" b="1" dirty="0" smtClean="0">
                <a:solidFill>
                  <a:srgbClr val="000000"/>
                </a:solidFill>
                <a:latin typeface="Courier New" pitchFamily="49" charset="0"/>
                <a:ea typeface="Times New Roman" pitchFamily="18" charset="0"/>
                <a:cs typeface="Courier New" pitchFamily="49" charset="0"/>
              </a:rPr>
              <a:t>}</a:t>
            </a:r>
          </a:p>
        </p:txBody>
      </p:sp>
      <p:pic>
        <p:nvPicPr>
          <p:cNvPr id="29" name="Picture 2"/>
          <p:cNvPicPr>
            <a:picLocks noChangeAspect="1" noChangeArrowheads="1"/>
          </p:cNvPicPr>
          <p:nvPr/>
        </p:nvPicPr>
        <p:blipFill>
          <a:blip r:embed="rId3"/>
          <a:srcRect/>
          <a:stretch>
            <a:fillRect/>
          </a:stretch>
        </p:blipFill>
        <p:spPr bwMode="auto">
          <a:xfrm>
            <a:off x="5929322" y="1071546"/>
            <a:ext cx="3214678"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400" b="1" kern="1200" dirty="0" smtClean="0">
                <a:solidFill>
                  <a:srgbClr val="0070C0"/>
                </a:solidFill>
                <a:latin typeface="Times New Roman" pitchFamily="18" charset="0"/>
                <a:cs typeface="Times New Roman" pitchFamily="18" charset="0"/>
              </a:rPr>
              <a:t>Environnement de Développement Android</a:t>
            </a:r>
            <a:endParaRPr lang="fr-FR" sz="34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5</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p:cNvPicPr>
            <a:picLocks noChangeAspect="1" noChangeArrowheads="1"/>
          </p:cNvPicPr>
          <p:nvPr/>
        </p:nvPicPr>
        <p:blipFill>
          <a:blip r:embed="rId3"/>
          <a:srcRect/>
          <a:stretch>
            <a:fillRect/>
          </a:stretch>
        </p:blipFill>
        <p:spPr bwMode="auto">
          <a:xfrm>
            <a:off x="0" y="1643050"/>
            <a:ext cx="5929322" cy="48577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5857884" y="1643050"/>
            <a:ext cx="3286116" cy="2148832"/>
          </a:xfrm>
          <a:prstGeom prst="rect">
            <a:avLst/>
          </a:prstGeom>
          <a:noFill/>
          <a:ln w="9525">
            <a:noFill/>
            <a:miter lim="800000"/>
            <a:headEnd/>
            <a:tailEnd/>
          </a:ln>
          <a:effectLst/>
        </p:spPr>
      </p:pic>
      <p:sp>
        <p:nvSpPr>
          <p:cNvPr id="11" name="ZoneTexte 10"/>
          <p:cNvSpPr txBox="1"/>
          <p:nvPr/>
        </p:nvSpPr>
        <p:spPr>
          <a:xfrm>
            <a:off x="7358082" y="1142984"/>
            <a:ext cx="714380" cy="461665"/>
          </a:xfrm>
          <a:prstGeom prst="rect">
            <a:avLst/>
          </a:prstGeom>
          <a:noFill/>
        </p:spPr>
        <p:txBody>
          <a:bodyPr wrap="square" rtlCol="0">
            <a:spAutoFit/>
          </a:bodyPr>
          <a:lstStyle/>
          <a:p>
            <a:r>
              <a:rPr lang="fr-FR" sz="2400" b="1" dirty="0" smtClean="0">
                <a:ln w="19050">
                  <a:solidFill>
                    <a:schemeClr val="accent5">
                      <a:lumMod val="10000"/>
                    </a:schemeClr>
                  </a:solidFill>
                  <a:prstDash val="solid"/>
                </a:ln>
                <a:solidFill>
                  <a:schemeClr val="accent4">
                    <a:lumMod val="95000"/>
                    <a:lumOff val="5000"/>
                  </a:schemeClr>
                </a:solidFill>
                <a:effectLst>
                  <a:outerShdw blurRad="50000" dist="50800" dir="7500000" algn="tl">
                    <a:srgbClr val="000000">
                      <a:shade val="5000"/>
                      <a:alpha val="35000"/>
                    </a:srgbClr>
                  </a:outerShdw>
                </a:effectLst>
                <a:latin typeface="Agency FB" pitchFamily="34" charset="0"/>
              </a:rPr>
              <a:t>ADT</a:t>
            </a:r>
            <a:endParaRPr lang="fr-FR" sz="2400" b="1" dirty="0">
              <a:ln w="19050">
                <a:solidFill>
                  <a:schemeClr val="accent5">
                    <a:lumMod val="10000"/>
                  </a:schemeClr>
                </a:solidFill>
                <a:prstDash val="solid"/>
              </a:ln>
              <a:solidFill>
                <a:schemeClr val="accent4">
                  <a:lumMod val="95000"/>
                  <a:lumOff val="5000"/>
                </a:schemeClr>
              </a:solidFill>
              <a:effectLst>
                <a:outerShdw blurRad="50000" dist="50800" dir="7500000" algn="tl">
                  <a:srgbClr val="000000">
                    <a:shade val="5000"/>
                    <a:alpha val="35000"/>
                  </a:srgbClr>
                </a:outerShdw>
              </a:effectLst>
              <a:latin typeface="Agency FB"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 Boites de dialogue</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50</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Rectangle 1"/>
          <p:cNvSpPr>
            <a:spLocks noChangeArrowheads="1"/>
          </p:cNvSpPr>
          <p:nvPr/>
        </p:nvSpPr>
        <p:spPr bwMode="auto">
          <a:xfrm>
            <a:off x="785786" y="2500306"/>
            <a:ext cx="7358114" cy="784830"/>
          </a:xfrm>
          <a:prstGeom prst="rect">
            <a:avLst/>
          </a:prstGeom>
          <a:solidFill>
            <a:schemeClr val="bg1">
              <a:lumMod val="95000"/>
            </a:schemeClr>
          </a:solid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400" b="1" dirty="0" smtClean="0">
                <a:solidFill>
                  <a:srgbClr val="000000"/>
                </a:solidFill>
                <a:latin typeface="Courier New" pitchFamily="49" charset="0"/>
                <a:ea typeface="Times New Roman" pitchFamily="18" charset="0"/>
                <a:cs typeface="Courier New" pitchFamily="49" charset="0"/>
              </a:rPr>
              <a:t>import android.app.AlertDialog;</a:t>
            </a:r>
          </a:p>
          <a:p>
            <a:pPr marL="0" marR="0" lvl="0" indent="0" algn="l" defTabSz="914400" rtl="0" eaLnBrk="1" fontAlgn="base" latinLnBrk="0" hangingPunct="1">
              <a:lnSpc>
                <a:spcPct val="100000"/>
              </a:lnSpc>
              <a:spcBef>
                <a:spcPct val="0"/>
              </a:spcBef>
              <a:spcAft>
                <a:spcPct val="0"/>
              </a:spcAft>
              <a:buClrTx/>
              <a:buSzTx/>
              <a:buFontTx/>
              <a:buNone/>
              <a:tabLst/>
            </a:pPr>
            <a:r>
              <a:rPr lang="fr-FR" sz="2400" b="1" dirty="0" smtClean="0">
                <a:solidFill>
                  <a:srgbClr val="000000"/>
                </a:solidFill>
                <a:latin typeface="Courier New" pitchFamily="49" charset="0"/>
                <a:ea typeface="Times New Roman" pitchFamily="18" charset="0"/>
                <a:cs typeface="Courier New" pitchFamily="49" charset="0"/>
              </a:rPr>
              <a:t>import android.app.AlertDialog.Builder; </a:t>
            </a:r>
          </a:p>
        </p:txBody>
      </p:sp>
      <p:sp>
        <p:nvSpPr>
          <p:cNvPr id="11" name="Rectangle 2"/>
          <p:cNvSpPr>
            <a:spLocks noChangeArrowheads="1"/>
          </p:cNvSpPr>
          <p:nvPr/>
        </p:nvSpPr>
        <p:spPr bwMode="auto">
          <a:xfrm>
            <a:off x="0" y="128586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 typeface="Arial" pitchFamily="34" charset="0"/>
              <a:buChar char="•"/>
              <a:tabLst/>
            </a:pPr>
            <a:r>
              <a:rPr kumimoji="0" lang="fr-FR" sz="2400" b="0" i="0" u="none" strike="noStrike" cap="none" normalizeH="0" baseline="0" dirty="0" smtClean="0">
                <a:ln>
                  <a:noFill/>
                </a:ln>
                <a:solidFill>
                  <a:srgbClr val="000000"/>
                </a:solidFill>
                <a:effectLst/>
                <a:latin typeface="+mj-lt"/>
                <a:ea typeface="Times New Roman" pitchFamily="18" charset="0"/>
                <a:cs typeface="Arial" pitchFamily="34" charset="0"/>
              </a:rPr>
              <a:t> Dans le code de votre activité,</a:t>
            </a:r>
            <a:r>
              <a:rPr kumimoji="0" lang="fr-FR" sz="2400" b="0" i="0" u="none" strike="noStrike" cap="none" normalizeH="0" dirty="0" smtClean="0">
                <a:ln>
                  <a:noFill/>
                </a:ln>
                <a:solidFill>
                  <a:srgbClr val="000000"/>
                </a:solidFill>
                <a:effectLst/>
                <a:latin typeface="+mj-lt"/>
                <a:ea typeface="Times New Roman" pitchFamily="18" charset="0"/>
                <a:cs typeface="Arial" pitchFamily="34" charset="0"/>
              </a:rPr>
              <a:t> il est nécessaire d’importer les API suivantes</a:t>
            </a:r>
            <a:r>
              <a:rPr kumimoji="0" lang="fr-FR" sz="2400" b="0" i="0" u="none" strike="noStrike" cap="none" normalizeH="0" baseline="0" dirty="0" smtClean="0">
                <a:ln>
                  <a:noFill/>
                </a:ln>
                <a:solidFill>
                  <a:srgbClr val="000000"/>
                </a:solidFill>
                <a:effectLst/>
                <a:latin typeface="+mj-lt"/>
                <a:ea typeface="Times New Roman" pitchFamily="18" charset="0"/>
                <a:cs typeface="Arial" pitchFamily="34" charset="0"/>
              </a:rPr>
              <a:t> :</a:t>
            </a:r>
            <a:endParaRPr kumimoji="0" lang="fr-FR" sz="5400" b="0" i="0" u="none" strike="noStrike" cap="none" normalizeH="0" baseline="0" dirty="0" smtClean="0">
              <a:ln>
                <a:noFill/>
              </a:ln>
              <a:solidFill>
                <a:schemeClr val="tx1"/>
              </a:solidFill>
              <a:effectLst/>
              <a:latin typeface="+mj-lt"/>
              <a:cs typeface="Arial" pitchFamily="34" charset="0"/>
            </a:endParaRPr>
          </a:p>
        </p:txBody>
      </p:sp>
      <p:sp>
        <p:nvSpPr>
          <p:cNvPr id="12" name="Rectangle 11"/>
          <p:cNvSpPr/>
          <p:nvPr/>
        </p:nvSpPr>
        <p:spPr>
          <a:xfrm>
            <a:off x="142876" y="3500438"/>
            <a:ext cx="8929718" cy="1292662"/>
          </a:xfrm>
          <a:prstGeom prst="rect">
            <a:avLst/>
          </a:prstGeom>
          <a:solidFill>
            <a:schemeClr val="bg1">
              <a:lumMod val="95000"/>
            </a:schemeClr>
          </a:solidFill>
        </p:spPr>
        <p:txBody>
          <a:bodyPr wrap="square">
            <a:spAutoFit/>
          </a:bodyPr>
          <a:lstStyle/>
          <a:p>
            <a:r>
              <a:rPr lang="fr-FR" b="1" dirty="0" err="1" smtClean="0">
                <a:solidFill>
                  <a:srgbClr val="000000"/>
                </a:solidFill>
                <a:latin typeface="Courier New" pitchFamily="49" charset="0"/>
                <a:ea typeface="Times New Roman" pitchFamily="18" charset="0"/>
                <a:cs typeface="Courier New" pitchFamily="49" charset="0"/>
              </a:rPr>
              <a:t>AlertDialog.Builder</a:t>
            </a:r>
            <a:r>
              <a:rPr lang="fr-FR" b="1" dirty="0" smtClean="0">
                <a:solidFill>
                  <a:srgbClr val="000000"/>
                </a:solidFill>
                <a:latin typeface="Courier New" pitchFamily="49" charset="0"/>
                <a:ea typeface="Times New Roman" pitchFamily="18" charset="0"/>
                <a:cs typeface="Courier New" pitchFamily="49" charset="0"/>
              </a:rPr>
              <a:t> </a:t>
            </a:r>
            <a:r>
              <a:rPr lang="fr-FR" b="1" dirty="0" err="1" smtClean="0">
                <a:solidFill>
                  <a:srgbClr val="000000"/>
                </a:solidFill>
                <a:latin typeface="Courier New" pitchFamily="49" charset="0"/>
                <a:ea typeface="Times New Roman" pitchFamily="18" charset="0"/>
                <a:cs typeface="Courier New" pitchFamily="49" charset="0"/>
              </a:rPr>
              <a:t>alertbuild</a:t>
            </a:r>
            <a:r>
              <a:rPr lang="fr-FR" b="1" dirty="0" smtClean="0">
                <a:solidFill>
                  <a:srgbClr val="000000"/>
                </a:solidFill>
                <a:latin typeface="Courier New" pitchFamily="49" charset="0"/>
                <a:ea typeface="Times New Roman" pitchFamily="18" charset="0"/>
                <a:cs typeface="Courier New" pitchFamily="49" charset="0"/>
              </a:rPr>
              <a:t> = new </a:t>
            </a:r>
            <a:r>
              <a:rPr lang="fr-FR" b="1" dirty="0" err="1" smtClean="0">
                <a:solidFill>
                  <a:srgbClr val="000000"/>
                </a:solidFill>
                <a:latin typeface="Courier New" pitchFamily="49" charset="0"/>
                <a:ea typeface="Times New Roman" pitchFamily="18" charset="0"/>
                <a:cs typeface="Courier New" pitchFamily="49" charset="0"/>
              </a:rPr>
              <a:t>AlertDialog.Builder</a:t>
            </a:r>
            <a:r>
              <a:rPr lang="fr-FR" b="1" dirty="0" smtClean="0">
                <a:solidFill>
                  <a:srgbClr val="000000"/>
                </a:solidFill>
                <a:latin typeface="Courier New" pitchFamily="49" charset="0"/>
                <a:ea typeface="Times New Roman" pitchFamily="18" charset="0"/>
                <a:cs typeface="Courier New" pitchFamily="49" charset="0"/>
              </a:rPr>
              <a:t>(</a:t>
            </a:r>
            <a:r>
              <a:rPr lang="fr-FR" b="1" dirty="0" err="1" smtClean="0">
                <a:solidFill>
                  <a:srgbClr val="000000"/>
                </a:solidFill>
                <a:latin typeface="Courier New" pitchFamily="49" charset="0"/>
                <a:ea typeface="Times New Roman" pitchFamily="18" charset="0"/>
                <a:cs typeface="Courier New" pitchFamily="49" charset="0"/>
              </a:rPr>
              <a:t>this</a:t>
            </a:r>
            <a:r>
              <a:rPr lang="fr-FR" b="1" dirty="0" smtClean="0">
                <a:solidFill>
                  <a:srgbClr val="000000"/>
                </a:solidFill>
                <a:latin typeface="Courier New" pitchFamily="49" charset="0"/>
                <a:ea typeface="Times New Roman" pitchFamily="18" charset="0"/>
                <a:cs typeface="Courier New" pitchFamily="49" charset="0"/>
              </a:rPr>
              <a:t>);</a:t>
            </a:r>
          </a:p>
          <a:p>
            <a:r>
              <a:rPr lang="fr-FR" sz="2000" b="1" dirty="0" err="1" smtClean="0">
                <a:solidFill>
                  <a:srgbClr val="000000"/>
                </a:solidFill>
                <a:latin typeface="Courier New" pitchFamily="49" charset="0"/>
                <a:ea typeface="Times New Roman" pitchFamily="18" charset="0"/>
                <a:cs typeface="Courier New" pitchFamily="49" charset="0"/>
              </a:rPr>
              <a:t>alertbuild.setTitle</a:t>
            </a:r>
            <a:r>
              <a:rPr lang="fr-FR" sz="2000" b="1" dirty="0" smtClean="0">
                <a:solidFill>
                  <a:srgbClr val="000000"/>
                </a:solidFill>
                <a:latin typeface="Courier New" pitchFamily="49" charset="0"/>
                <a:ea typeface="Times New Roman" pitchFamily="18" charset="0"/>
                <a:cs typeface="Courier New" pitchFamily="49" charset="0"/>
              </a:rPr>
              <a:t>("</a:t>
            </a:r>
            <a:r>
              <a:rPr lang="fr-FR" sz="2000" b="1" dirty="0" err="1" smtClean="0">
                <a:solidFill>
                  <a:srgbClr val="000000"/>
                </a:solidFill>
                <a:latin typeface="Courier New" pitchFamily="49" charset="0"/>
                <a:ea typeface="Times New Roman" pitchFamily="18" charset="0"/>
                <a:cs typeface="Courier New" pitchFamily="49" charset="0"/>
              </a:rPr>
              <a:t>dialog</a:t>
            </a:r>
            <a:r>
              <a:rPr lang="fr-FR" sz="2000" b="1" dirty="0" smtClean="0">
                <a:solidFill>
                  <a:srgbClr val="000000"/>
                </a:solidFill>
                <a:latin typeface="Courier New" pitchFamily="49" charset="0"/>
                <a:ea typeface="Times New Roman" pitchFamily="18" charset="0"/>
                <a:cs typeface="Courier New" pitchFamily="49" charset="0"/>
              </a:rPr>
              <a:t> </a:t>
            </a:r>
            <a:r>
              <a:rPr lang="fr-FR" sz="2000" b="1" dirty="0" err="1" smtClean="0">
                <a:solidFill>
                  <a:srgbClr val="000000"/>
                </a:solidFill>
                <a:latin typeface="Courier New" pitchFamily="49" charset="0"/>
                <a:ea typeface="Times New Roman" pitchFamily="18" charset="0"/>
                <a:cs typeface="Courier New" pitchFamily="49" charset="0"/>
              </a:rPr>
              <a:t>title</a:t>
            </a:r>
            <a:r>
              <a:rPr lang="fr-FR" sz="2000" b="1" dirty="0" smtClean="0">
                <a:solidFill>
                  <a:srgbClr val="000000"/>
                </a:solidFill>
                <a:latin typeface="Courier New" pitchFamily="49" charset="0"/>
                <a:ea typeface="Times New Roman" pitchFamily="18" charset="0"/>
                <a:cs typeface="Courier New" pitchFamily="49" charset="0"/>
              </a:rPr>
              <a:t> !");</a:t>
            </a:r>
          </a:p>
          <a:p>
            <a:r>
              <a:rPr lang="fr-FR" sz="2000" b="1" dirty="0" err="1" smtClean="0">
                <a:solidFill>
                  <a:srgbClr val="000000"/>
                </a:solidFill>
                <a:latin typeface="Courier New" pitchFamily="49" charset="0"/>
                <a:ea typeface="Times New Roman" pitchFamily="18" charset="0"/>
                <a:cs typeface="Courier New" pitchFamily="49" charset="0"/>
              </a:rPr>
              <a:t>alertbuild.setMessage</a:t>
            </a:r>
            <a:r>
              <a:rPr lang="fr-FR" sz="2000" b="1" dirty="0" smtClean="0">
                <a:solidFill>
                  <a:srgbClr val="000000"/>
                </a:solidFill>
                <a:latin typeface="Courier New" pitchFamily="49" charset="0"/>
                <a:ea typeface="Times New Roman" pitchFamily="18" charset="0"/>
                <a:cs typeface="Courier New" pitchFamily="49" charset="0"/>
              </a:rPr>
              <a:t>("</a:t>
            </a:r>
            <a:r>
              <a:rPr lang="fr-FR" sz="2000" b="1" dirty="0" err="1" smtClean="0">
                <a:solidFill>
                  <a:srgbClr val="000000"/>
                </a:solidFill>
                <a:latin typeface="Courier New" pitchFamily="49" charset="0"/>
                <a:ea typeface="Times New Roman" pitchFamily="18" charset="0"/>
                <a:cs typeface="Courier New" pitchFamily="49" charset="0"/>
              </a:rPr>
              <a:t>alert</a:t>
            </a:r>
            <a:r>
              <a:rPr lang="fr-FR" sz="2000" b="1" dirty="0" smtClean="0">
                <a:solidFill>
                  <a:srgbClr val="000000"/>
                </a:solidFill>
                <a:latin typeface="Courier New" pitchFamily="49" charset="0"/>
                <a:ea typeface="Times New Roman" pitchFamily="18" charset="0"/>
                <a:cs typeface="Courier New" pitchFamily="49" charset="0"/>
              </a:rPr>
              <a:t> dialogue </a:t>
            </a:r>
            <a:r>
              <a:rPr lang="fr-FR" sz="2000" b="1" dirty="0" err="1" smtClean="0">
                <a:solidFill>
                  <a:srgbClr val="000000"/>
                </a:solidFill>
                <a:latin typeface="Courier New" pitchFamily="49" charset="0"/>
                <a:ea typeface="Times New Roman" pitchFamily="18" charset="0"/>
                <a:cs typeface="Courier New" pitchFamily="49" charset="0"/>
              </a:rPr>
              <a:t>example</a:t>
            </a:r>
            <a:r>
              <a:rPr lang="fr-FR" sz="2000" b="1" dirty="0" smtClean="0">
                <a:solidFill>
                  <a:srgbClr val="000000"/>
                </a:solidFill>
                <a:latin typeface="Courier New" pitchFamily="49" charset="0"/>
                <a:ea typeface="Times New Roman" pitchFamily="18" charset="0"/>
                <a:cs typeface="Courier New" pitchFamily="49" charset="0"/>
              </a:rPr>
              <a:t>!");</a:t>
            </a:r>
          </a:p>
          <a:p>
            <a:r>
              <a:rPr lang="fr-FR" sz="2000" b="1" dirty="0" err="1" smtClean="0">
                <a:solidFill>
                  <a:srgbClr val="000000"/>
                </a:solidFill>
                <a:latin typeface="Courier New" pitchFamily="49" charset="0"/>
                <a:ea typeface="Times New Roman" pitchFamily="18" charset="0"/>
                <a:cs typeface="Courier New" pitchFamily="49" charset="0"/>
              </a:rPr>
              <a:t>alertbuild.show</a:t>
            </a:r>
            <a:r>
              <a:rPr lang="fr-FR" sz="2000" b="1" dirty="0" smtClean="0">
                <a:solidFill>
                  <a:srgbClr val="000000"/>
                </a:solidFill>
                <a:latin typeface="Courier New" pitchFamily="49" charset="0"/>
                <a:ea typeface="Times New Roman" pitchFamily="18" charset="0"/>
                <a:cs typeface="Courier New" pitchFamily="49" charset="0"/>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r>
              <a:rPr lang="fr-FR" sz="2800" b="1" kern="1200" dirty="0" smtClean="0">
                <a:solidFill>
                  <a:srgbClr val="0070C0"/>
                </a:solidFill>
                <a:latin typeface="Times New Roman" pitchFamily="18" charset="0"/>
                <a:cs typeface="Times New Roman" pitchFamily="18" charset="0"/>
              </a:rPr>
              <a:t>Communication entre applications : la classe </a:t>
            </a:r>
            <a:r>
              <a:rPr lang="fr-FR" sz="2800" b="1" kern="1200" dirty="0" err="1" smtClean="0">
                <a:solidFill>
                  <a:srgbClr val="0070C0"/>
                </a:solidFill>
                <a:latin typeface="Times New Roman" pitchFamily="18" charset="0"/>
                <a:cs typeface="Times New Roman" pitchFamily="18" charset="0"/>
              </a:rPr>
              <a:t>Intent</a:t>
            </a:r>
            <a:endParaRPr lang="fr-FR" sz="2800" b="1" kern="1200" dirty="0" smtClean="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51</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0" y="2500306"/>
            <a:ext cx="9144000" cy="1200329"/>
          </a:xfrm>
          <a:prstGeom prst="rect">
            <a:avLst/>
          </a:prstGeom>
        </p:spPr>
        <p:txBody>
          <a:bodyPr wrap="square">
            <a:spAutoFit/>
          </a:bodyPr>
          <a:lstStyle/>
          <a:p>
            <a:pPr algn="just">
              <a:buFont typeface="Arial" pitchFamily="34" charset="0"/>
              <a:buChar char="•"/>
            </a:pPr>
            <a:r>
              <a:rPr lang="fr-FR" sz="2400" dirty="0" smtClean="0"/>
              <a:t> Ces messages assurent l’interaction entre les différents composants du système , applications installées sur l’appareil ou avec l’utilisateur via L’objet </a:t>
            </a:r>
            <a:r>
              <a:rPr lang="fr-FR" sz="2400" b="1" dirty="0" err="1" smtClean="0"/>
              <a:t>Intent</a:t>
            </a:r>
            <a:endParaRPr lang="fr-FR" sz="2400" b="1" dirty="0"/>
          </a:p>
        </p:txBody>
      </p:sp>
      <p:sp>
        <p:nvSpPr>
          <p:cNvPr id="15" name="Rectangle 14"/>
          <p:cNvSpPr/>
          <p:nvPr/>
        </p:nvSpPr>
        <p:spPr>
          <a:xfrm>
            <a:off x="-32" y="1071546"/>
            <a:ext cx="9144032" cy="1200329"/>
          </a:xfrm>
          <a:prstGeom prst="rect">
            <a:avLst/>
          </a:prstGeom>
        </p:spPr>
        <p:txBody>
          <a:bodyPr wrap="square">
            <a:spAutoFit/>
          </a:bodyPr>
          <a:lstStyle/>
          <a:p>
            <a:pPr algn="just">
              <a:buFont typeface="Arial" pitchFamily="34" charset="0"/>
              <a:buChar char="•"/>
            </a:pPr>
            <a:r>
              <a:rPr lang="fr-FR" sz="2400" dirty="0" smtClean="0"/>
              <a:t> La communication interne du système Android est basée sur l’</a:t>
            </a:r>
            <a:r>
              <a:rPr lang="fr-FR" sz="2400" b="1" dirty="0" smtClean="0"/>
              <a:t>envoi</a:t>
            </a:r>
            <a:r>
              <a:rPr lang="fr-FR" sz="2400" dirty="0" smtClean="0"/>
              <a:t> et la </a:t>
            </a:r>
            <a:r>
              <a:rPr lang="fr-FR" sz="2400" b="1" dirty="0" smtClean="0"/>
              <a:t>réception de messages </a:t>
            </a:r>
            <a:r>
              <a:rPr lang="fr-FR" sz="2400" dirty="0" smtClean="0"/>
              <a:t>exprimant </a:t>
            </a:r>
            <a:r>
              <a:rPr lang="fr-FR" sz="2400" b="1" dirty="0" smtClean="0"/>
              <a:t>l’intention d’une action</a:t>
            </a:r>
            <a:endParaRPr lang="fr-FR" sz="2400" b="1" dirty="0"/>
          </a:p>
        </p:txBody>
      </p:sp>
      <p:sp>
        <p:nvSpPr>
          <p:cNvPr id="16" name="Rectangle 15"/>
          <p:cNvSpPr/>
          <p:nvPr/>
        </p:nvSpPr>
        <p:spPr>
          <a:xfrm>
            <a:off x="357158" y="4714884"/>
            <a:ext cx="8501122" cy="1200329"/>
          </a:xfrm>
          <a:prstGeom prst="rect">
            <a:avLst/>
          </a:prstGeom>
          <a:solidFill>
            <a:schemeClr val="bg1">
              <a:lumMod val="95000"/>
            </a:schemeClr>
          </a:solidFill>
          <a:ln>
            <a:solidFill>
              <a:srgbClr val="002060"/>
            </a:solidFill>
          </a:ln>
        </p:spPr>
        <p:txBody>
          <a:bodyPr wrap="square">
            <a:spAutoFit/>
          </a:bodyPr>
          <a:lstStyle/>
          <a:p>
            <a:pPr algn="just"/>
            <a:r>
              <a:rPr lang="fr-FR" sz="2400" b="1" dirty="0" smtClean="0">
                <a:latin typeface="+mj-lt"/>
                <a:cs typeface="Times New Roman" pitchFamily="18" charset="0"/>
              </a:rPr>
              <a:t>Les intentions « </a:t>
            </a:r>
            <a:r>
              <a:rPr lang="fr-FR" sz="2400" b="1" dirty="0" err="1" smtClean="0">
                <a:latin typeface="+mj-lt"/>
                <a:cs typeface="Times New Roman" pitchFamily="18" charset="0"/>
              </a:rPr>
              <a:t>Intent</a:t>
            </a:r>
            <a:r>
              <a:rPr lang="fr-FR" sz="2400" b="1" dirty="0" smtClean="0">
                <a:latin typeface="+mj-lt"/>
                <a:cs typeface="Times New Roman" pitchFamily="18" charset="0"/>
              </a:rPr>
              <a:t> »: </a:t>
            </a:r>
            <a:r>
              <a:rPr lang="fr-FR" sz="2400" dirty="0" smtClean="0">
                <a:latin typeface="+mj-lt"/>
                <a:cs typeface="Times New Roman" pitchFamily="18" charset="0"/>
              </a:rPr>
              <a:t>Un message asynchrone qui permet à un composant d'une application de demander une fonctionnalité à partir d'un autre composant Android.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r>
              <a:rPr lang="fr-FR" sz="2800" b="1" kern="1200" dirty="0" smtClean="0">
                <a:solidFill>
                  <a:srgbClr val="0070C0"/>
                </a:solidFill>
                <a:latin typeface="Times New Roman" pitchFamily="18" charset="0"/>
                <a:cs typeface="Times New Roman" pitchFamily="18" charset="0"/>
              </a:rPr>
              <a:t>Communication entre applications : la classe </a:t>
            </a:r>
            <a:r>
              <a:rPr lang="fr-FR" sz="2800" b="1" kern="1200" dirty="0" err="1" smtClean="0">
                <a:solidFill>
                  <a:srgbClr val="0070C0"/>
                </a:solidFill>
                <a:latin typeface="Times New Roman" pitchFamily="18" charset="0"/>
                <a:cs typeface="Times New Roman" pitchFamily="18" charset="0"/>
              </a:rPr>
              <a:t>Intent</a:t>
            </a:r>
            <a:endParaRPr lang="fr-FR" sz="2800" b="1" kern="1200" dirty="0" smtClean="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52</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0" y="1000108"/>
            <a:ext cx="9001156" cy="3016210"/>
          </a:xfrm>
          <a:prstGeom prst="rect">
            <a:avLst/>
          </a:prstGeom>
        </p:spPr>
        <p:txBody>
          <a:bodyPr wrap="square">
            <a:spAutoFit/>
          </a:bodyPr>
          <a:lstStyle/>
          <a:p>
            <a:pPr algn="just"/>
            <a:r>
              <a:rPr lang="fr-FR" sz="2400" dirty="0" smtClean="0">
                <a:latin typeface="+mj-lt"/>
              </a:rPr>
              <a:t>objet de la classe « </a:t>
            </a:r>
            <a:r>
              <a:rPr lang="fr-FR" sz="2400" b="1" dirty="0" err="1" smtClean="0">
                <a:latin typeface="+mj-lt"/>
              </a:rPr>
              <a:t>Intent</a:t>
            </a:r>
            <a:r>
              <a:rPr lang="fr-FR" sz="2400" dirty="0" smtClean="0">
                <a:latin typeface="+mj-lt"/>
              </a:rPr>
              <a:t> », ce message peut contenir toutes les informations nécessaires à la réalisation de l’action :</a:t>
            </a:r>
          </a:p>
          <a:p>
            <a:pPr algn="just"/>
            <a:endParaRPr lang="fr-FR" sz="1600" dirty="0" smtClean="0">
              <a:latin typeface="+mj-lt"/>
            </a:endParaRPr>
          </a:p>
          <a:p>
            <a:pPr marL="263525" algn="just"/>
            <a:r>
              <a:rPr lang="fr-FR" sz="2400" dirty="0" smtClean="0">
                <a:latin typeface="+mj-lt"/>
              </a:rPr>
              <a:t>• </a:t>
            </a:r>
            <a:r>
              <a:rPr lang="fr-FR" sz="2200" dirty="0" smtClean="0">
                <a:latin typeface="+mj-lt"/>
              </a:rPr>
              <a:t>informations à destination du composant qui le réceptionnera (action à effectuer et les données avec lesquelles agir) ;</a:t>
            </a:r>
          </a:p>
          <a:p>
            <a:pPr marL="263525" algn="just"/>
            <a:endParaRPr lang="fr-FR" sz="1200" dirty="0" smtClean="0">
              <a:latin typeface="+mj-lt"/>
            </a:endParaRPr>
          </a:p>
          <a:p>
            <a:pPr marL="263525" algn="just"/>
            <a:r>
              <a:rPr lang="fr-FR" sz="2200" dirty="0" smtClean="0">
                <a:latin typeface="+mj-lt"/>
              </a:rPr>
              <a:t>• informations nécessaires au système pour son traitement (catégorie du composant cible du message et instructions d’exécution de l’action).</a:t>
            </a:r>
            <a:endParaRPr lang="fr-FR" sz="2200" dirty="0">
              <a:latin typeface="+mj-lt"/>
            </a:endParaRPr>
          </a:p>
        </p:txBody>
      </p:sp>
      <p:pic>
        <p:nvPicPr>
          <p:cNvPr id="12" name="Image 11"/>
          <p:cNvPicPr>
            <a:picLocks noChangeAspect="1"/>
          </p:cNvPicPr>
          <p:nvPr/>
        </p:nvPicPr>
        <p:blipFill>
          <a:blip r:embed="rId3"/>
          <a:stretch>
            <a:fillRect/>
          </a:stretch>
        </p:blipFill>
        <p:spPr>
          <a:xfrm>
            <a:off x="1857356" y="4560495"/>
            <a:ext cx="3143272" cy="1714512"/>
          </a:xfrm>
          <a:prstGeom prst="rect">
            <a:avLst/>
          </a:prstGeom>
        </p:spPr>
      </p:pic>
      <p:pic>
        <p:nvPicPr>
          <p:cNvPr id="17"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14744" y="4631933"/>
            <a:ext cx="857256" cy="85725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Image 17"/>
          <p:cNvPicPr>
            <a:picLocks noChangeAspect="1"/>
          </p:cNvPicPr>
          <p:nvPr/>
        </p:nvPicPr>
        <p:blipFill>
          <a:blip r:embed="rId5"/>
          <a:stretch>
            <a:fillRect/>
          </a:stretch>
        </p:blipFill>
        <p:spPr>
          <a:xfrm>
            <a:off x="5000628" y="4346181"/>
            <a:ext cx="1143008" cy="2226091"/>
          </a:xfrm>
          <a:prstGeom prst="rect">
            <a:avLst/>
          </a:prstGeom>
        </p:spPr>
      </p:pic>
      <p:pic>
        <p:nvPicPr>
          <p:cNvPr id="19" name="Picture 4" descr="Afficher l'image d'origin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72066" y="3774677"/>
            <a:ext cx="821106" cy="821106"/>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Légende encadrée 2 19"/>
          <p:cNvSpPr/>
          <p:nvPr/>
        </p:nvSpPr>
        <p:spPr>
          <a:xfrm>
            <a:off x="7143768" y="3917553"/>
            <a:ext cx="1652377" cy="416223"/>
          </a:xfrm>
          <a:prstGeom prst="borderCallout2">
            <a:avLst>
              <a:gd name="adj1" fmla="val 18750"/>
              <a:gd name="adj2" fmla="val -8333"/>
              <a:gd name="adj3" fmla="val 18750"/>
              <a:gd name="adj4" fmla="val -16667"/>
              <a:gd name="adj5" fmla="val 80945"/>
              <a:gd name="adj6" fmla="val -7702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smtClean="0"/>
              <a:t>Valeur de clé</a:t>
            </a:r>
            <a:endParaRPr lang="fr-FR"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Une application : plusieurs activités</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53</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0" y="1357298"/>
            <a:ext cx="9144000" cy="5601533"/>
          </a:xfrm>
          <a:prstGeom prst="rect">
            <a:avLst/>
          </a:prstGeom>
        </p:spPr>
        <p:txBody>
          <a:bodyPr wrap="square">
            <a:spAutoFit/>
          </a:bodyPr>
          <a:lstStyle/>
          <a:p>
            <a:pPr algn="just"/>
            <a:r>
              <a:rPr lang="fr-FR" sz="2400" b="1" dirty="0" smtClean="0">
                <a:latin typeface="Times New Roman" pitchFamily="18" charset="0"/>
                <a:cs typeface="Times New Roman" pitchFamily="18" charset="0"/>
              </a:rPr>
              <a:t>Plusieurs activités</a:t>
            </a:r>
          </a:p>
          <a:p>
            <a:pPr algn="just"/>
            <a:endParaRPr lang="fr-FR" sz="1100" b="1" dirty="0" smtClean="0">
              <a:latin typeface="Times New Roman" pitchFamily="18" charset="0"/>
              <a:cs typeface="Times New Roman" pitchFamily="18" charset="0"/>
            </a:endParaRPr>
          </a:p>
          <a:p>
            <a:pPr algn="just">
              <a:buFont typeface="Arial" pitchFamily="34" charset="0"/>
              <a:buChar char="•"/>
            </a:pPr>
            <a:r>
              <a:rPr lang="fr-FR" sz="2400" dirty="0" smtClean="0">
                <a:latin typeface="+mj-lt"/>
                <a:cs typeface="Times New Roman" pitchFamily="18" charset="0"/>
              </a:rPr>
              <a:t> Une application est souvent composée de plusieurs écrans qui s’enchaînent les uns à la suite des autres en fonction de l’utilisateur</a:t>
            </a:r>
          </a:p>
          <a:p>
            <a:pPr algn="just">
              <a:buFont typeface="Arial" pitchFamily="34" charset="0"/>
              <a:buChar char="•"/>
            </a:pPr>
            <a:endParaRPr lang="fr-FR" sz="1200" dirty="0" smtClean="0">
              <a:latin typeface="+mj-lt"/>
              <a:cs typeface="Times New Roman" pitchFamily="18" charset="0"/>
            </a:endParaRPr>
          </a:p>
          <a:p>
            <a:pPr marL="263525" algn="just">
              <a:buFont typeface="Arial" pitchFamily="34" charset="0"/>
              <a:buChar char="•"/>
            </a:pPr>
            <a:r>
              <a:rPr lang="fr-FR" sz="2400" dirty="0" smtClean="0">
                <a:latin typeface="Times New Roman" pitchFamily="18" charset="0"/>
                <a:cs typeface="Times New Roman" pitchFamily="18" charset="0"/>
              </a:rPr>
              <a:t> </a:t>
            </a:r>
            <a:r>
              <a:rPr lang="fr-FR" sz="2200" dirty="0" smtClean="0">
                <a:latin typeface="+mj-lt"/>
                <a:cs typeface="Times New Roman" pitchFamily="18" charset="0"/>
              </a:rPr>
              <a:t>chaque écran est représenté par une activité définissant son interface utilisateur et sa logique</a:t>
            </a:r>
          </a:p>
          <a:p>
            <a:pPr marL="263525" algn="just">
              <a:buFont typeface="Arial" pitchFamily="34" charset="0"/>
              <a:buChar char="•"/>
            </a:pPr>
            <a:endParaRPr lang="fr-FR" sz="900" b="1" dirty="0" smtClean="0">
              <a:latin typeface="+mj-lt"/>
              <a:cs typeface="Times New Roman" pitchFamily="18" charset="0"/>
            </a:endParaRPr>
          </a:p>
          <a:p>
            <a:pPr marL="263525" algn="just"/>
            <a:endParaRPr lang="fr-FR" sz="800" b="1" dirty="0" smtClean="0">
              <a:latin typeface="Times New Roman" pitchFamily="18" charset="0"/>
              <a:cs typeface="Times New Roman" pitchFamily="18" charset="0"/>
            </a:endParaRPr>
          </a:p>
          <a:p>
            <a:pPr marL="263525" algn="just">
              <a:buFont typeface="Arial" pitchFamily="34" charset="0"/>
              <a:buChar char="•"/>
            </a:pPr>
            <a:r>
              <a:rPr lang="fr-FR" sz="2400" dirty="0" smtClean="0">
                <a:latin typeface="Times New Roman" pitchFamily="18" charset="0"/>
                <a:cs typeface="Times New Roman" pitchFamily="18" charset="0"/>
              </a:rPr>
              <a:t> </a:t>
            </a:r>
            <a:r>
              <a:rPr lang="fr-FR" sz="2200" dirty="0" smtClean="0">
                <a:latin typeface="+mj-lt"/>
                <a:cs typeface="Times New Roman" pitchFamily="18" charset="0"/>
              </a:rPr>
              <a:t>On a vu : l’activité principale (celle ouverte directement par l’utilisateur).</a:t>
            </a:r>
          </a:p>
          <a:p>
            <a:pPr marL="263525" algn="just">
              <a:buFont typeface="Arial" pitchFamily="34" charset="0"/>
              <a:buChar char="•"/>
            </a:pPr>
            <a:endParaRPr lang="fr-FR" sz="1100" dirty="0" smtClean="0">
              <a:latin typeface="Times New Roman" pitchFamily="18" charset="0"/>
              <a:cs typeface="Times New Roman" pitchFamily="18" charset="0"/>
            </a:endParaRPr>
          </a:p>
          <a:p>
            <a:pPr marL="263525" algn="just">
              <a:buFont typeface="Arial" pitchFamily="34" charset="0"/>
              <a:buChar char="•"/>
            </a:pPr>
            <a:r>
              <a:rPr lang="fr-FR" sz="2200" dirty="0" smtClean="0">
                <a:latin typeface="+mj-lt"/>
                <a:cs typeface="Times New Roman" pitchFamily="18" charset="0"/>
              </a:rPr>
              <a:t> Souvent on a besoin d’activités indépendantes (options, aide, menu ...).</a:t>
            </a:r>
          </a:p>
          <a:p>
            <a:pPr marL="263525" algn="just">
              <a:buFont typeface="Arial" pitchFamily="34" charset="0"/>
              <a:buChar char="•"/>
            </a:pPr>
            <a:endParaRPr lang="fr-FR" dirty="0" smtClean="0">
              <a:latin typeface="+mj-lt"/>
              <a:cs typeface="Times New Roman" pitchFamily="18" charset="0"/>
            </a:endParaRPr>
          </a:p>
          <a:p>
            <a:pPr marL="263525" algn="just">
              <a:buFont typeface="Arial" pitchFamily="34" charset="0"/>
              <a:buChar char="•"/>
            </a:pPr>
            <a:r>
              <a:rPr lang="fr-FR" sz="2200" dirty="0" smtClean="0">
                <a:latin typeface="+mj-lt"/>
                <a:cs typeface="Times New Roman" pitchFamily="18" charset="0"/>
              </a:rPr>
              <a:t> l’enchainement de ces activités est assuré par l’objet </a:t>
            </a:r>
            <a:r>
              <a:rPr lang="fr-FR" sz="2200" b="1" dirty="0" err="1" smtClean="0">
                <a:latin typeface="+mj-lt"/>
                <a:cs typeface="Times New Roman" pitchFamily="18" charset="0"/>
              </a:rPr>
              <a:t>Intent</a:t>
            </a:r>
            <a:endParaRPr lang="fr-FR" sz="2200" b="1" dirty="0" smtClean="0">
              <a:latin typeface="+mj-lt"/>
              <a:cs typeface="Times New Roman" pitchFamily="18" charset="0"/>
            </a:endParaRPr>
          </a:p>
          <a:p>
            <a:pPr algn="just">
              <a:buFont typeface="Arial" pitchFamily="34" charset="0"/>
              <a:buChar char="•"/>
            </a:pPr>
            <a:endParaRPr lang="fr-FR" sz="700" dirty="0" smtClean="0">
              <a:latin typeface="Times New Roman" pitchFamily="18" charset="0"/>
              <a:cs typeface="Times New Roman" pitchFamily="18" charset="0"/>
            </a:endParaRPr>
          </a:p>
          <a:p>
            <a:pPr algn="just"/>
            <a:endParaRPr lang="fr-FR" sz="2200" dirty="0" smtClean="0">
              <a:latin typeface="+mj-lt"/>
              <a:cs typeface="Times New Roman" pitchFamily="18" charset="0"/>
            </a:endParaRPr>
          </a:p>
        </p:txBody>
      </p:sp>
      <p:sp>
        <p:nvSpPr>
          <p:cNvPr id="17" name="Rectangle 16"/>
          <p:cNvSpPr/>
          <p:nvPr/>
        </p:nvSpPr>
        <p:spPr>
          <a:xfrm>
            <a:off x="2643174" y="928670"/>
            <a:ext cx="5857948" cy="461665"/>
          </a:xfrm>
          <a:prstGeom prst="rect">
            <a:avLst/>
          </a:prstGeom>
        </p:spPr>
        <p:txBody>
          <a:bodyPr wrap="square">
            <a:spAutoFit/>
          </a:bodyPr>
          <a:lstStyle/>
          <a:p>
            <a:r>
              <a:rPr lang="fr-FR" sz="2400" b="1" dirty="0" smtClean="0">
                <a:solidFill>
                  <a:srgbClr val="002060"/>
                </a:solidFill>
                <a:latin typeface="Times New Roman" pitchFamily="18" charset="0"/>
                <a:ea typeface="+mj-ea"/>
                <a:cs typeface="Times New Roman" pitchFamily="18" charset="0"/>
              </a:rPr>
              <a:t>Enchaînement des Activités via les </a:t>
            </a:r>
            <a:r>
              <a:rPr lang="fr-FR" sz="2400" b="1" dirty="0" err="1" smtClean="0">
                <a:solidFill>
                  <a:srgbClr val="002060"/>
                </a:solidFill>
                <a:latin typeface="Times New Roman" pitchFamily="18" charset="0"/>
                <a:ea typeface="+mj-ea"/>
                <a:cs typeface="Times New Roman" pitchFamily="18" charset="0"/>
              </a:rPr>
              <a:t>Intents</a:t>
            </a:r>
            <a:endParaRPr lang="fr-FR" sz="2400" b="1" dirty="0" smtClean="0">
              <a:solidFill>
                <a:srgbClr val="002060"/>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Une application : plusieurs activités</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54</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7" name="Rectangle 16"/>
          <p:cNvSpPr/>
          <p:nvPr/>
        </p:nvSpPr>
        <p:spPr>
          <a:xfrm>
            <a:off x="2643174" y="928670"/>
            <a:ext cx="5857948" cy="461665"/>
          </a:xfrm>
          <a:prstGeom prst="rect">
            <a:avLst/>
          </a:prstGeom>
        </p:spPr>
        <p:txBody>
          <a:bodyPr wrap="square">
            <a:spAutoFit/>
          </a:bodyPr>
          <a:lstStyle/>
          <a:p>
            <a:r>
              <a:rPr lang="fr-FR" sz="2400" b="1" dirty="0" smtClean="0">
                <a:solidFill>
                  <a:srgbClr val="002060"/>
                </a:solidFill>
                <a:latin typeface="Times New Roman" pitchFamily="18" charset="0"/>
                <a:ea typeface="+mj-ea"/>
                <a:cs typeface="Times New Roman" pitchFamily="18" charset="0"/>
              </a:rPr>
              <a:t>Enchaînement des Activités via les </a:t>
            </a:r>
            <a:r>
              <a:rPr lang="fr-FR" sz="2400" b="1" dirty="0" err="1" smtClean="0">
                <a:solidFill>
                  <a:srgbClr val="002060"/>
                </a:solidFill>
                <a:latin typeface="Times New Roman" pitchFamily="18" charset="0"/>
                <a:ea typeface="+mj-ea"/>
                <a:cs typeface="Times New Roman" pitchFamily="18" charset="0"/>
              </a:rPr>
              <a:t>Intents</a:t>
            </a:r>
            <a:endParaRPr lang="fr-FR" sz="2400" b="1" dirty="0" smtClean="0">
              <a:solidFill>
                <a:srgbClr val="002060"/>
              </a:solidFill>
              <a:latin typeface="Times New Roman" pitchFamily="18" charset="0"/>
              <a:ea typeface="+mj-ea"/>
              <a:cs typeface="Times New Roman" pitchFamily="18" charset="0"/>
            </a:endParaRPr>
          </a:p>
        </p:txBody>
      </p:sp>
      <p:pic>
        <p:nvPicPr>
          <p:cNvPr id="18" name="Picture 2"/>
          <p:cNvPicPr>
            <a:picLocks noChangeAspect="1" noChangeArrowheads="1"/>
          </p:cNvPicPr>
          <p:nvPr/>
        </p:nvPicPr>
        <p:blipFill>
          <a:blip r:embed="rId3"/>
          <a:srcRect/>
          <a:stretch>
            <a:fillRect/>
          </a:stretch>
        </p:blipFill>
        <p:spPr bwMode="auto">
          <a:xfrm>
            <a:off x="214282" y="1357298"/>
            <a:ext cx="8715436"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Une application : plusieurs activités</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55</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7" name="Rectangle 16"/>
          <p:cNvSpPr/>
          <p:nvPr/>
        </p:nvSpPr>
        <p:spPr>
          <a:xfrm>
            <a:off x="2643174" y="857232"/>
            <a:ext cx="5857948" cy="461665"/>
          </a:xfrm>
          <a:prstGeom prst="rect">
            <a:avLst/>
          </a:prstGeom>
        </p:spPr>
        <p:txBody>
          <a:bodyPr wrap="square">
            <a:spAutoFit/>
          </a:bodyPr>
          <a:lstStyle/>
          <a:p>
            <a:r>
              <a:rPr lang="fr-FR" sz="2400" b="1" dirty="0" smtClean="0">
                <a:solidFill>
                  <a:srgbClr val="002060"/>
                </a:solidFill>
                <a:latin typeface="Times New Roman" pitchFamily="18" charset="0"/>
                <a:ea typeface="+mj-ea"/>
                <a:cs typeface="Times New Roman" pitchFamily="18" charset="0"/>
              </a:rPr>
              <a:t>Enchaînement des Activités via les </a:t>
            </a:r>
            <a:r>
              <a:rPr lang="fr-FR" sz="2400" b="1" dirty="0" err="1" smtClean="0">
                <a:solidFill>
                  <a:srgbClr val="002060"/>
                </a:solidFill>
                <a:latin typeface="Times New Roman" pitchFamily="18" charset="0"/>
                <a:ea typeface="+mj-ea"/>
                <a:cs typeface="Times New Roman" pitchFamily="18" charset="0"/>
              </a:rPr>
              <a:t>Intents</a:t>
            </a:r>
            <a:endParaRPr lang="fr-FR" sz="2400" b="1" dirty="0" smtClean="0">
              <a:solidFill>
                <a:srgbClr val="002060"/>
              </a:solidFill>
              <a:latin typeface="Times New Roman" pitchFamily="18" charset="0"/>
              <a:ea typeface="+mj-ea"/>
              <a:cs typeface="Times New Roman" pitchFamily="18" charset="0"/>
            </a:endParaRPr>
          </a:p>
        </p:txBody>
      </p:sp>
      <p:sp>
        <p:nvSpPr>
          <p:cNvPr id="10" name="Rectangle 9"/>
          <p:cNvSpPr/>
          <p:nvPr/>
        </p:nvSpPr>
        <p:spPr>
          <a:xfrm>
            <a:off x="-71470" y="1214422"/>
            <a:ext cx="9144000" cy="4001095"/>
          </a:xfrm>
          <a:prstGeom prst="rect">
            <a:avLst/>
          </a:prstGeom>
        </p:spPr>
        <p:txBody>
          <a:bodyPr wrap="square">
            <a:spAutoFit/>
          </a:bodyPr>
          <a:lstStyle/>
          <a:p>
            <a:pPr marL="179388" indent="-179388">
              <a:buFont typeface="Arial" pitchFamily="34" charset="0"/>
              <a:buChar char="•"/>
            </a:pPr>
            <a:r>
              <a:rPr lang="fr-FR" sz="2400" dirty="0" smtClean="0"/>
              <a:t>Pour mettre en place le passage d’une activité à une autre il faut mettre dans le code de l’activité appelante:</a:t>
            </a:r>
          </a:p>
          <a:p>
            <a:pPr marL="360363" indent="-179388"/>
            <a:r>
              <a:rPr lang="fr-FR" sz="1100" i="1" dirty="0" smtClean="0"/>
              <a:t/>
            </a:r>
            <a:br>
              <a:rPr lang="fr-FR" sz="1100" i="1" dirty="0" smtClean="0"/>
            </a:br>
            <a:r>
              <a:rPr lang="fr-FR" sz="2400" dirty="0" smtClean="0"/>
              <a:t>• On crée un objet </a:t>
            </a:r>
            <a:r>
              <a:rPr lang="fr-FR" sz="2400" b="1" dirty="0" err="1" smtClean="0"/>
              <a:t>Intent</a:t>
            </a:r>
            <a:endParaRPr lang="fr-FR" sz="2400" b="1" dirty="0" smtClean="0"/>
          </a:p>
          <a:p>
            <a:pPr marL="803275" indent="82550" algn="just">
              <a:buFont typeface="Arial" pitchFamily="34" charset="0"/>
              <a:buChar char="•"/>
            </a:pPr>
            <a:r>
              <a:rPr lang="fr-FR" sz="2200" dirty="0" smtClean="0"/>
              <a:t> Le premier argument représente </a:t>
            </a:r>
            <a:r>
              <a:rPr lang="fr-FR" sz="2200" b="1" dirty="0" smtClean="0"/>
              <a:t>le contexte </a:t>
            </a:r>
            <a:r>
              <a:rPr lang="fr-FR" sz="2200" dirty="0" smtClean="0"/>
              <a:t>et le second représente </a:t>
            </a:r>
            <a:r>
              <a:rPr lang="fr-FR" sz="2200" b="1" dirty="0" smtClean="0"/>
              <a:t>l’activité d’arrivée (</a:t>
            </a:r>
            <a:r>
              <a:rPr lang="fr-FR" sz="2200" dirty="0" smtClean="0">
                <a:latin typeface="Times New Roman" pitchFamily="18" charset="0"/>
                <a:cs typeface="Times New Roman" pitchFamily="18" charset="0"/>
              </a:rPr>
              <a:t>souhaite démarrer)</a:t>
            </a:r>
            <a:r>
              <a:rPr lang="fr-FR" sz="2200" dirty="0" smtClean="0"/>
              <a:t>. </a:t>
            </a:r>
            <a:endParaRPr lang="fr-FR" sz="2400" dirty="0" smtClean="0"/>
          </a:p>
          <a:p>
            <a:pPr marL="539750" indent="-179388" algn="just">
              <a:buFont typeface="Arial" pitchFamily="34" charset="0"/>
              <a:buChar char="•"/>
            </a:pPr>
            <a:r>
              <a:rPr lang="fr-FR" sz="2400" dirty="0" smtClean="0"/>
              <a:t>Puis on utilise la méthode </a:t>
            </a:r>
            <a:r>
              <a:rPr lang="fr-FR" sz="2400" b="1" dirty="0" err="1" smtClean="0">
                <a:latin typeface="Times New Roman" pitchFamily="18" charset="0"/>
                <a:cs typeface="Times New Roman" pitchFamily="18" charset="0"/>
              </a:rPr>
              <a:t>startActivity</a:t>
            </a:r>
            <a:r>
              <a:rPr lang="fr-FR" sz="2400" b="1" dirty="0" smtClean="0">
                <a:latin typeface="Times New Roman" pitchFamily="18" charset="0"/>
                <a:cs typeface="Times New Roman" pitchFamily="18" charset="0"/>
              </a:rPr>
              <a:t>() </a:t>
            </a:r>
            <a:r>
              <a:rPr lang="fr-FR" sz="2400" dirty="0" smtClean="0"/>
              <a:t>avec comme argument l’</a:t>
            </a:r>
            <a:r>
              <a:rPr lang="fr-FR" sz="2400" b="1" dirty="0" err="1" smtClean="0"/>
              <a:t>intent</a:t>
            </a:r>
            <a:r>
              <a:rPr lang="fr-FR" sz="2400" dirty="0" smtClean="0"/>
              <a:t> crée.</a:t>
            </a:r>
          </a:p>
          <a:p>
            <a:pPr marL="539750" indent="-179388" algn="just"/>
            <a:r>
              <a:rPr lang="fr-FR" sz="2400" dirty="0" smtClean="0"/>
              <a:t> </a:t>
            </a:r>
            <a:br>
              <a:rPr lang="fr-FR" sz="2400" dirty="0" smtClean="0"/>
            </a:br>
            <a:r>
              <a:rPr lang="fr-FR" sz="2400" dirty="0" smtClean="0"/>
              <a:t/>
            </a:r>
            <a:br>
              <a:rPr lang="fr-FR" sz="2400" dirty="0" smtClean="0"/>
            </a:br>
            <a:endParaRPr lang="fr-FR" sz="2400" dirty="0"/>
          </a:p>
        </p:txBody>
      </p:sp>
      <p:sp>
        <p:nvSpPr>
          <p:cNvPr id="11" name="Rectangle 10"/>
          <p:cNvSpPr/>
          <p:nvPr/>
        </p:nvSpPr>
        <p:spPr>
          <a:xfrm>
            <a:off x="0" y="4929198"/>
            <a:ext cx="9144000" cy="1477328"/>
          </a:xfrm>
          <a:prstGeom prst="rect">
            <a:avLst/>
          </a:prstGeom>
          <a:solidFill>
            <a:schemeClr val="bg1">
              <a:lumMod val="95000"/>
            </a:schemeClr>
          </a:solidFill>
        </p:spPr>
        <p:txBody>
          <a:bodyPr wrap="square">
            <a:spAutoFit/>
          </a:bodyPr>
          <a:lstStyle/>
          <a:p>
            <a:pPr algn="just"/>
            <a:r>
              <a:rPr lang="fr-FR" dirty="0" smtClean="0"/>
              <a:t>Avant de pouvoir démarrer l’activité, il faut au préalable la déclarer dans le fichier de configuration AndroidManifest.xml de l’application. </a:t>
            </a:r>
          </a:p>
          <a:p>
            <a:pPr algn="just"/>
            <a:endParaRPr lang="fr-FR" dirty="0" smtClean="0"/>
          </a:p>
          <a:p>
            <a:pPr algn="just"/>
            <a:endParaRPr lang="fr-FR" dirty="0" smtClean="0"/>
          </a:p>
          <a:p>
            <a:pPr algn="just"/>
            <a:endParaRPr lang="fr-FR" dirty="0"/>
          </a:p>
        </p:txBody>
      </p:sp>
      <p:sp>
        <p:nvSpPr>
          <p:cNvPr id="12" name="Rectangle 11"/>
          <p:cNvSpPr/>
          <p:nvPr/>
        </p:nvSpPr>
        <p:spPr>
          <a:xfrm>
            <a:off x="1142976" y="4071942"/>
            <a:ext cx="7000924" cy="646331"/>
          </a:xfrm>
          <a:prstGeom prst="rect">
            <a:avLst/>
          </a:prstGeom>
          <a:solidFill>
            <a:schemeClr val="bg1">
              <a:lumMod val="95000"/>
            </a:schemeClr>
          </a:solidFill>
        </p:spPr>
        <p:txBody>
          <a:bodyPr wrap="square">
            <a:spAutoFit/>
          </a:bodyPr>
          <a:lstStyle/>
          <a:p>
            <a:r>
              <a:rPr lang="fr-FR" dirty="0" smtClean="0">
                <a:latin typeface="Segoe UI Semibold" pitchFamily="34" charset="0"/>
              </a:rPr>
              <a:t> </a:t>
            </a:r>
            <a:r>
              <a:rPr lang="fr-FR" dirty="0" err="1" smtClean="0">
                <a:latin typeface="Segoe UI Semibold" pitchFamily="34" charset="0"/>
              </a:rPr>
              <a:t>Intent</a:t>
            </a:r>
            <a:r>
              <a:rPr lang="fr-FR" dirty="0" smtClean="0">
                <a:latin typeface="Segoe UI Semibold" pitchFamily="34" charset="0"/>
              </a:rPr>
              <a:t> </a:t>
            </a:r>
            <a:r>
              <a:rPr lang="fr-FR" dirty="0" err="1" smtClean="0">
                <a:solidFill>
                  <a:srgbClr val="C00000"/>
                </a:solidFill>
                <a:latin typeface="Segoe UI Semibold" pitchFamily="34" charset="0"/>
              </a:rPr>
              <a:t>myIntent</a:t>
            </a:r>
            <a:r>
              <a:rPr lang="fr-FR" dirty="0" smtClean="0">
                <a:latin typeface="Segoe UI Semibold" pitchFamily="34" charset="0"/>
              </a:rPr>
              <a:t>= new </a:t>
            </a:r>
            <a:r>
              <a:rPr lang="fr-FR" dirty="0" err="1" smtClean="0">
                <a:latin typeface="Segoe UI Semibold" pitchFamily="34" charset="0"/>
              </a:rPr>
              <a:t>Intent</a:t>
            </a:r>
            <a:r>
              <a:rPr lang="fr-FR" dirty="0" smtClean="0">
                <a:latin typeface="Segoe UI Semibold" pitchFamily="34" charset="0"/>
              </a:rPr>
              <a:t> (</a:t>
            </a:r>
            <a:r>
              <a:rPr lang="fr-FR" dirty="0" err="1" smtClean="0">
                <a:latin typeface="Segoe UI Semibold" pitchFamily="34" charset="0"/>
              </a:rPr>
              <a:t>this</a:t>
            </a:r>
            <a:r>
              <a:rPr lang="fr-FR" dirty="0" smtClean="0">
                <a:latin typeface="Segoe UI Semibold" pitchFamily="34" charset="0"/>
              </a:rPr>
              <a:t>, </a:t>
            </a:r>
            <a:r>
              <a:rPr lang="fr-FR" dirty="0" err="1" smtClean="0">
                <a:solidFill>
                  <a:srgbClr val="C00000"/>
                </a:solidFill>
                <a:latin typeface="Segoe UI Semibold" pitchFamily="34" charset="0"/>
              </a:rPr>
              <a:t>nom_Activity_appelée.class</a:t>
            </a:r>
            <a:r>
              <a:rPr lang="fr-FR" dirty="0" smtClean="0">
                <a:latin typeface="Segoe UI Semibold" pitchFamily="34" charset="0"/>
              </a:rPr>
              <a:t>); </a:t>
            </a:r>
          </a:p>
          <a:p>
            <a:r>
              <a:rPr lang="fr-FR" dirty="0" err="1" smtClean="0">
                <a:latin typeface="Segoe UI Semibold" pitchFamily="34" charset="0"/>
              </a:rPr>
              <a:t>startActivity</a:t>
            </a:r>
            <a:r>
              <a:rPr lang="fr-FR" dirty="0" smtClean="0">
                <a:latin typeface="Segoe UI Semibold" pitchFamily="34" charset="0"/>
              </a:rPr>
              <a:t>(</a:t>
            </a:r>
            <a:r>
              <a:rPr lang="fr-FR" dirty="0" err="1" smtClean="0">
                <a:solidFill>
                  <a:srgbClr val="C00000"/>
                </a:solidFill>
                <a:latin typeface="Segoe UI Semibold" pitchFamily="34" charset="0"/>
              </a:rPr>
              <a:t>myIntent</a:t>
            </a:r>
            <a:r>
              <a:rPr lang="fr-FR" dirty="0" smtClean="0">
                <a:latin typeface="Segoe UI Semibold" pitchFamily="34" charset="0"/>
              </a:rPr>
              <a:t>); </a:t>
            </a:r>
            <a:endParaRPr lang="fr-FR" dirty="0"/>
          </a:p>
        </p:txBody>
      </p:sp>
      <p:pic>
        <p:nvPicPr>
          <p:cNvPr id="1026" name="Picture 2"/>
          <p:cNvPicPr>
            <a:picLocks noChangeAspect="1" noChangeArrowheads="1"/>
          </p:cNvPicPr>
          <p:nvPr/>
        </p:nvPicPr>
        <p:blipFill>
          <a:blip r:embed="rId3"/>
          <a:srcRect/>
          <a:stretch>
            <a:fillRect/>
          </a:stretch>
        </p:blipFill>
        <p:spPr bwMode="auto">
          <a:xfrm>
            <a:off x="1214414" y="5572140"/>
            <a:ext cx="6000792" cy="785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Une application : plusieurs activités</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56</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7" name="Rectangle 16"/>
          <p:cNvSpPr/>
          <p:nvPr/>
        </p:nvSpPr>
        <p:spPr>
          <a:xfrm>
            <a:off x="2643174" y="857232"/>
            <a:ext cx="5857948" cy="461665"/>
          </a:xfrm>
          <a:prstGeom prst="rect">
            <a:avLst/>
          </a:prstGeom>
        </p:spPr>
        <p:txBody>
          <a:bodyPr wrap="square">
            <a:spAutoFit/>
          </a:bodyPr>
          <a:lstStyle/>
          <a:p>
            <a:r>
              <a:rPr lang="fr-FR" sz="2400" b="1" dirty="0" smtClean="0">
                <a:solidFill>
                  <a:srgbClr val="002060"/>
                </a:solidFill>
                <a:latin typeface="Times New Roman" pitchFamily="18" charset="0"/>
                <a:ea typeface="+mj-ea"/>
                <a:cs typeface="Times New Roman" pitchFamily="18" charset="0"/>
              </a:rPr>
              <a:t>Enchaînement des Activités via les </a:t>
            </a:r>
            <a:r>
              <a:rPr lang="fr-FR" sz="2400" b="1" dirty="0" err="1" smtClean="0">
                <a:solidFill>
                  <a:srgbClr val="002060"/>
                </a:solidFill>
                <a:latin typeface="Times New Roman" pitchFamily="18" charset="0"/>
                <a:ea typeface="+mj-ea"/>
                <a:cs typeface="Times New Roman" pitchFamily="18" charset="0"/>
              </a:rPr>
              <a:t>Intents</a:t>
            </a:r>
            <a:endParaRPr lang="fr-FR" sz="2400" b="1" dirty="0" smtClean="0">
              <a:solidFill>
                <a:srgbClr val="002060"/>
              </a:solidFill>
              <a:latin typeface="Times New Roman" pitchFamily="18" charset="0"/>
              <a:ea typeface="+mj-ea"/>
              <a:cs typeface="Times New Roman" pitchFamily="18" charset="0"/>
            </a:endParaRPr>
          </a:p>
        </p:txBody>
      </p:sp>
      <p:sp>
        <p:nvSpPr>
          <p:cNvPr id="14" name="Rectangle 13"/>
          <p:cNvSpPr/>
          <p:nvPr/>
        </p:nvSpPr>
        <p:spPr>
          <a:xfrm>
            <a:off x="0" y="1287836"/>
            <a:ext cx="9144000" cy="1723549"/>
          </a:xfrm>
          <a:prstGeom prst="rect">
            <a:avLst/>
          </a:prstGeom>
        </p:spPr>
        <p:txBody>
          <a:bodyPr wrap="square">
            <a:spAutoFit/>
          </a:bodyPr>
          <a:lstStyle/>
          <a:p>
            <a:pPr algn="just">
              <a:buFont typeface="Arial" pitchFamily="34" charset="0"/>
              <a:buChar char="•"/>
            </a:pPr>
            <a:r>
              <a:rPr lang="fr-FR" sz="2400" dirty="0" smtClean="0">
                <a:latin typeface="+mj-lt"/>
                <a:cs typeface="Times New Roman" pitchFamily="18" charset="0"/>
              </a:rPr>
              <a:t> Dans certains cas, les activités réceptrices ont besoins de données supplémentaires</a:t>
            </a:r>
          </a:p>
          <a:p>
            <a:pPr algn="just">
              <a:buFont typeface="Arial" pitchFamily="34" charset="0"/>
              <a:buChar char="•"/>
            </a:pPr>
            <a:endParaRPr lang="fr-FR" sz="1200" dirty="0" smtClean="0">
              <a:latin typeface="+mj-lt"/>
              <a:cs typeface="Times New Roman" pitchFamily="18" charset="0"/>
            </a:endParaRPr>
          </a:p>
          <a:p>
            <a:pPr marL="179388" algn="just">
              <a:buFont typeface="Arial" pitchFamily="34" charset="0"/>
              <a:buChar char="•"/>
            </a:pPr>
            <a:r>
              <a:rPr lang="fr-FR" sz="2400" dirty="0" smtClean="0"/>
              <a:t> </a:t>
            </a:r>
            <a:r>
              <a:rPr lang="fr-FR" sz="2200" dirty="0" smtClean="0"/>
              <a:t>la classe </a:t>
            </a:r>
            <a:r>
              <a:rPr lang="fr-FR" sz="2200" dirty="0" err="1" smtClean="0"/>
              <a:t>Intent</a:t>
            </a:r>
            <a:r>
              <a:rPr lang="fr-FR" sz="2200" dirty="0" smtClean="0"/>
              <a:t> dispose de méthodes où un objet de type </a:t>
            </a:r>
            <a:r>
              <a:rPr lang="fr-FR" sz="2200" b="1" dirty="0" smtClean="0"/>
              <a:t>Bundle</a:t>
            </a:r>
            <a:r>
              <a:rPr lang="fr-FR" sz="2200" dirty="0" smtClean="0"/>
              <a:t> véhiculera les données d’une activité à une autre.</a:t>
            </a:r>
            <a:r>
              <a:rPr lang="fr-FR" sz="2200" dirty="0" smtClean="0">
                <a:latin typeface="+mj-lt"/>
                <a:cs typeface="Times New Roman" pitchFamily="18" charset="0"/>
              </a:rPr>
              <a:t>.</a:t>
            </a:r>
            <a:endParaRPr lang="fr-FR" sz="2200" dirty="0">
              <a:latin typeface="+mj-lt"/>
              <a:cs typeface="Times New Roman" pitchFamily="18" charset="0"/>
            </a:endParaRPr>
          </a:p>
        </p:txBody>
      </p:sp>
      <p:sp>
        <p:nvSpPr>
          <p:cNvPr id="15" name="Rectangle 14"/>
          <p:cNvSpPr/>
          <p:nvPr/>
        </p:nvSpPr>
        <p:spPr>
          <a:xfrm>
            <a:off x="357190" y="3143248"/>
            <a:ext cx="8786842" cy="707886"/>
          </a:xfrm>
          <a:prstGeom prst="rect">
            <a:avLst/>
          </a:prstGeom>
        </p:spPr>
        <p:txBody>
          <a:bodyPr wrap="square">
            <a:spAutoFit/>
          </a:bodyPr>
          <a:lstStyle/>
          <a:p>
            <a:pPr algn="just"/>
            <a:r>
              <a:rPr lang="fr-FR" sz="2000" dirty="0" smtClean="0"/>
              <a:t>- L’échange des données se fait par l’association d’une clé (représentée par une chaîne de caractères) à une donnée à échanger</a:t>
            </a:r>
            <a:endParaRPr lang="fr-FR" sz="2000" dirty="0"/>
          </a:p>
        </p:txBody>
      </p:sp>
      <p:sp>
        <p:nvSpPr>
          <p:cNvPr id="16" name="Rectangle 15"/>
          <p:cNvSpPr/>
          <p:nvPr/>
        </p:nvSpPr>
        <p:spPr>
          <a:xfrm>
            <a:off x="285720" y="3929066"/>
            <a:ext cx="8858280" cy="707886"/>
          </a:xfrm>
          <a:prstGeom prst="rect">
            <a:avLst/>
          </a:prstGeom>
        </p:spPr>
        <p:txBody>
          <a:bodyPr wrap="square">
            <a:spAutoFit/>
          </a:bodyPr>
          <a:lstStyle/>
          <a:p>
            <a:pPr algn="just"/>
            <a:r>
              <a:rPr lang="fr-FR" sz="2000" dirty="0" smtClean="0"/>
              <a:t>- Pour ajouter chaque donnée à échanger, il faut appeler la méthode </a:t>
            </a:r>
            <a:r>
              <a:rPr lang="fr-FR" sz="2000" dirty="0" err="1" smtClean="0"/>
              <a:t>putExtra</a:t>
            </a:r>
            <a:r>
              <a:rPr lang="fr-FR" sz="2000" dirty="0" smtClean="0"/>
              <a:t> avec la clé et la donnée à échanger</a:t>
            </a:r>
            <a:endParaRPr lang="fr-FR" sz="2000" dirty="0"/>
          </a:p>
        </p:txBody>
      </p:sp>
      <p:sp>
        <p:nvSpPr>
          <p:cNvPr id="18" name="Rectangle 17"/>
          <p:cNvSpPr/>
          <p:nvPr/>
        </p:nvSpPr>
        <p:spPr>
          <a:xfrm>
            <a:off x="214314" y="4714884"/>
            <a:ext cx="8929718" cy="1938992"/>
          </a:xfrm>
          <a:prstGeom prst="rect">
            <a:avLst/>
          </a:prstGeom>
        </p:spPr>
        <p:txBody>
          <a:bodyPr wrap="square">
            <a:spAutoFit/>
          </a:bodyPr>
          <a:lstStyle/>
          <a:p>
            <a:pPr algn="just"/>
            <a:r>
              <a:rPr lang="fr-FR" sz="2000" dirty="0" smtClean="0"/>
              <a:t>- Pour récupérer les données contenues dans l’objet Bundle transmis à l’aide de la méthode </a:t>
            </a:r>
            <a:r>
              <a:rPr lang="fr-FR" sz="2000" dirty="0" err="1" smtClean="0"/>
              <a:t>getExtras</a:t>
            </a:r>
            <a:r>
              <a:rPr lang="fr-FR" sz="2000" dirty="0" smtClean="0"/>
              <a:t>. </a:t>
            </a:r>
          </a:p>
          <a:p>
            <a:pPr algn="just"/>
            <a:r>
              <a:rPr lang="fr-FR" sz="2000" dirty="0" smtClean="0"/>
              <a:t>- Une fois l’objet Bundle récupéré, on </a:t>
            </a:r>
            <a:r>
              <a:rPr lang="fr-FR" sz="2000" dirty="0" err="1" smtClean="0"/>
              <a:t>appele</a:t>
            </a:r>
            <a:r>
              <a:rPr lang="fr-FR" sz="2000" dirty="0" smtClean="0"/>
              <a:t> l’une des méthodes </a:t>
            </a:r>
            <a:r>
              <a:rPr lang="fr-FR" sz="2000" dirty="0" err="1" smtClean="0"/>
              <a:t>getXXX</a:t>
            </a:r>
            <a:r>
              <a:rPr lang="fr-FR" sz="2000" dirty="0" smtClean="0"/>
              <a:t> correspondant au type de la donnée recherchée (</a:t>
            </a:r>
            <a:r>
              <a:rPr lang="fr-FR" sz="2000" dirty="0" err="1" smtClean="0"/>
              <a:t>getString</a:t>
            </a:r>
            <a:r>
              <a:rPr lang="fr-FR" sz="2000" dirty="0" smtClean="0"/>
              <a:t> type String, </a:t>
            </a:r>
            <a:r>
              <a:rPr lang="fr-FR" sz="2000" dirty="0" err="1" smtClean="0"/>
              <a:t>getInt</a:t>
            </a:r>
            <a:r>
              <a:rPr lang="fr-FR" sz="2000" dirty="0" smtClean="0"/>
              <a:t>  type Int, etc.) en spécifiant le nom de la clé associée pour récupérer les informations.</a:t>
            </a:r>
            <a:endParaRPr lang="fr-FR"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7559046" cy="928670"/>
          </a:xfrm>
        </p:spPr>
        <p:txBody>
          <a:bodyPr/>
          <a:lstStyle/>
          <a:p>
            <a:r>
              <a:rPr lang="fr-FR" sz="3400" b="1" kern="1200" dirty="0" smtClean="0">
                <a:solidFill>
                  <a:srgbClr val="0070C0"/>
                </a:solidFill>
                <a:latin typeface="Times New Roman" pitchFamily="18" charset="0"/>
                <a:cs typeface="Times New Roman" pitchFamily="18" charset="0"/>
              </a:rPr>
              <a:t>Une application : plusieurs activités</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57</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7" name="Rectangle 16"/>
          <p:cNvSpPr/>
          <p:nvPr/>
        </p:nvSpPr>
        <p:spPr>
          <a:xfrm>
            <a:off x="2643174" y="857232"/>
            <a:ext cx="5857948" cy="461665"/>
          </a:xfrm>
          <a:prstGeom prst="rect">
            <a:avLst/>
          </a:prstGeom>
        </p:spPr>
        <p:txBody>
          <a:bodyPr wrap="square">
            <a:spAutoFit/>
          </a:bodyPr>
          <a:lstStyle/>
          <a:p>
            <a:r>
              <a:rPr lang="fr-FR" sz="2400" b="1" dirty="0" smtClean="0">
                <a:solidFill>
                  <a:srgbClr val="002060"/>
                </a:solidFill>
                <a:latin typeface="Times New Roman" pitchFamily="18" charset="0"/>
                <a:ea typeface="+mj-ea"/>
                <a:cs typeface="Times New Roman" pitchFamily="18" charset="0"/>
              </a:rPr>
              <a:t>Enchaînement des Activités via les </a:t>
            </a:r>
            <a:r>
              <a:rPr lang="fr-FR" sz="2400" b="1" dirty="0" err="1" smtClean="0">
                <a:solidFill>
                  <a:srgbClr val="002060"/>
                </a:solidFill>
                <a:latin typeface="Times New Roman" pitchFamily="18" charset="0"/>
                <a:ea typeface="+mj-ea"/>
                <a:cs typeface="Times New Roman" pitchFamily="18" charset="0"/>
              </a:rPr>
              <a:t>Intents</a:t>
            </a:r>
            <a:endParaRPr lang="fr-FR" sz="2400" b="1" dirty="0" smtClean="0">
              <a:solidFill>
                <a:srgbClr val="002060"/>
              </a:solidFill>
              <a:latin typeface="Times New Roman" pitchFamily="18" charset="0"/>
              <a:ea typeface="+mj-ea"/>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571472" y="4500570"/>
            <a:ext cx="7858180" cy="19335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642910" y="2214554"/>
            <a:ext cx="6357982" cy="1500198"/>
          </a:xfrm>
          <a:prstGeom prst="rect">
            <a:avLst/>
          </a:prstGeom>
          <a:noFill/>
          <a:ln w="9525">
            <a:noFill/>
            <a:miter lim="800000"/>
            <a:headEnd/>
            <a:tailEnd/>
          </a:ln>
          <a:effectLst/>
        </p:spPr>
      </p:pic>
      <p:sp>
        <p:nvSpPr>
          <p:cNvPr id="19" name="Rectangle 18"/>
          <p:cNvSpPr/>
          <p:nvPr/>
        </p:nvSpPr>
        <p:spPr>
          <a:xfrm>
            <a:off x="500034" y="3857628"/>
            <a:ext cx="7786742" cy="461665"/>
          </a:xfrm>
          <a:prstGeom prst="rect">
            <a:avLst/>
          </a:prstGeom>
        </p:spPr>
        <p:txBody>
          <a:bodyPr wrap="square">
            <a:spAutoFit/>
          </a:bodyPr>
          <a:lstStyle/>
          <a:p>
            <a:r>
              <a:rPr lang="fr-FR" sz="2400" dirty="0" smtClean="0"/>
              <a:t>•  </a:t>
            </a:r>
            <a:r>
              <a:rPr lang="fr-FR" sz="2400" dirty="0" smtClean="0">
                <a:latin typeface="Times New Roman" pitchFamily="18" charset="0"/>
                <a:cs typeface="Times New Roman" pitchFamily="18" charset="0"/>
              </a:rPr>
              <a:t>Pour récupérer le contenu des variable depuis l’</a:t>
            </a:r>
            <a:r>
              <a:rPr lang="fr-FR" sz="2400" dirty="0" err="1" smtClean="0">
                <a:latin typeface="Times New Roman" pitchFamily="18" charset="0"/>
                <a:cs typeface="Times New Roman" pitchFamily="18" charset="0"/>
              </a:rPr>
              <a:t>Intent</a:t>
            </a:r>
            <a:r>
              <a:rPr lang="fr-FR" sz="2400" dirty="0" smtClean="0">
                <a:latin typeface="Times New Roman" pitchFamily="18" charset="0"/>
                <a:cs typeface="Times New Roman" pitchFamily="18" charset="0"/>
              </a:rPr>
              <a:t>: </a:t>
            </a:r>
          </a:p>
        </p:txBody>
      </p:sp>
      <p:sp>
        <p:nvSpPr>
          <p:cNvPr id="20" name="Rectangle 19"/>
          <p:cNvSpPr/>
          <p:nvPr/>
        </p:nvSpPr>
        <p:spPr>
          <a:xfrm>
            <a:off x="571472" y="1571612"/>
            <a:ext cx="7786742" cy="461665"/>
          </a:xfrm>
          <a:prstGeom prst="rect">
            <a:avLst/>
          </a:prstGeom>
        </p:spPr>
        <p:txBody>
          <a:bodyPr wrap="square">
            <a:spAutoFit/>
          </a:bodyPr>
          <a:lstStyle/>
          <a:p>
            <a:r>
              <a:rPr lang="fr-FR" sz="2400" dirty="0" smtClean="0"/>
              <a:t>•  Pour ajouter donnée à échanger via l’</a:t>
            </a:r>
            <a:r>
              <a:rPr lang="fr-FR" sz="2400" dirty="0" err="1" smtClean="0"/>
              <a:t>Intent</a:t>
            </a:r>
            <a:r>
              <a:rPr lang="fr-FR" sz="2400" dirty="0" smtClean="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200" b="1" kern="1200" dirty="0" smtClean="0">
                <a:solidFill>
                  <a:srgbClr val="0070C0"/>
                </a:solidFill>
                <a:latin typeface="Times New Roman" pitchFamily="18" charset="0"/>
                <a:cs typeface="Times New Roman" pitchFamily="18" charset="0"/>
              </a:rPr>
              <a:t>Utiliser le concepteur graphique dans Eclipse</a:t>
            </a:r>
            <a:endParaRPr lang="fr-FR" sz="32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58</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0" y="1071546"/>
            <a:ext cx="9144000" cy="830997"/>
          </a:xfrm>
          <a:prstGeom prst="rect">
            <a:avLst/>
          </a:prstGeom>
        </p:spPr>
        <p:txBody>
          <a:bodyPr wrap="square">
            <a:spAutoFit/>
          </a:bodyPr>
          <a:lstStyle/>
          <a:p>
            <a:pPr algn="just">
              <a:buFont typeface="Arial" pitchFamily="34" charset="0"/>
              <a:buChar char="•"/>
            </a:pPr>
            <a:r>
              <a:rPr lang="fr-FR" sz="2400" dirty="0" smtClean="0">
                <a:latin typeface="+mj-lt"/>
                <a:cs typeface="Times New Roman" pitchFamily="18" charset="0"/>
              </a:rPr>
              <a:t> pour réaliser des interfaces graphiques, on peut utiliser </a:t>
            </a:r>
            <a:r>
              <a:rPr lang="fr-FR" sz="2400" b="1" dirty="0" smtClean="0">
                <a:latin typeface="+mj-lt"/>
                <a:cs typeface="Times New Roman" pitchFamily="18" charset="0"/>
              </a:rPr>
              <a:t>le concepteur graphique dans Eclipse  </a:t>
            </a:r>
            <a:endParaRPr lang="fr-FR" sz="2400" b="1" dirty="0">
              <a:latin typeface="+mj-lt"/>
              <a:cs typeface="Times New Roman" pitchFamily="18" charset="0"/>
            </a:endParaRPr>
          </a:p>
        </p:txBody>
      </p:sp>
      <p:sp>
        <p:nvSpPr>
          <p:cNvPr id="14" name="Rectangle 13"/>
          <p:cNvSpPr/>
          <p:nvPr/>
        </p:nvSpPr>
        <p:spPr>
          <a:xfrm>
            <a:off x="357158" y="2000240"/>
            <a:ext cx="8786842" cy="2462213"/>
          </a:xfrm>
          <a:prstGeom prst="rect">
            <a:avLst/>
          </a:prstGeom>
        </p:spPr>
        <p:txBody>
          <a:bodyPr wrap="square">
            <a:spAutoFit/>
          </a:bodyPr>
          <a:lstStyle/>
          <a:p>
            <a:pPr algn="just">
              <a:buFont typeface="Arial" pitchFamily="34" charset="0"/>
              <a:buChar char="•"/>
            </a:pPr>
            <a:r>
              <a:rPr lang="fr-FR" sz="2200" dirty="0" smtClean="0">
                <a:latin typeface="Times New Roman" pitchFamily="18" charset="0"/>
                <a:cs typeface="Times New Roman" pitchFamily="18" charset="0"/>
              </a:rPr>
              <a:t> </a:t>
            </a:r>
            <a:r>
              <a:rPr lang="fr-FR" sz="2200" dirty="0" smtClean="0">
                <a:latin typeface="+mj-lt"/>
                <a:cs typeface="Times New Roman" pitchFamily="18" charset="0"/>
              </a:rPr>
              <a:t>Le module ADT (Android </a:t>
            </a:r>
            <a:r>
              <a:rPr lang="fr-FR" sz="2200" dirty="0" err="1" smtClean="0">
                <a:latin typeface="+mj-lt"/>
                <a:cs typeface="Times New Roman" pitchFamily="18" charset="0"/>
              </a:rPr>
              <a:t>Developement</a:t>
            </a:r>
            <a:r>
              <a:rPr lang="fr-FR" sz="2200" dirty="0" smtClean="0">
                <a:latin typeface="+mj-lt"/>
                <a:cs typeface="Times New Roman" pitchFamily="18" charset="0"/>
              </a:rPr>
              <a:t> Tools) d’Eclipse fournit un grand nombre d’outils au niveau de l’édition, de la structure du projet, de la compilation, du débogage ou des différentes fenêtres de génération. </a:t>
            </a:r>
          </a:p>
          <a:p>
            <a:pPr algn="just"/>
            <a:endParaRPr lang="fr-FR" sz="2200" dirty="0" smtClean="0">
              <a:latin typeface="+mj-lt"/>
              <a:cs typeface="Times New Roman" pitchFamily="18" charset="0"/>
            </a:endParaRPr>
          </a:p>
          <a:p>
            <a:pPr algn="just">
              <a:buFont typeface="Arial" pitchFamily="34" charset="0"/>
              <a:buChar char="•"/>
            </a:pPr>
            <a:r>
              <a:rPr lang="fr-FR" sz="2200" dirty="0" smtClean="0">
                <a:latin typeface="+mj-lt"/>
                <a:cs typeface="Times New Roman" pitchFamily="18" charset="0"/>
              </a:rPr>
              <a:t> Parmi ces outils, il en existe un qui permettant de visualiser et d’éditer l’interface utilisateur des activités désirées.</a:t>
            </a:r>
            <a:endParaRPr lang="fr-FR" sz="2200" dirty="0">
              <a:latin typeface="+mj-lt"/>
              <a:cs typeface="Times New Roman" pitchFamily="18" charset="0"/>
            </a:endParaRPr>
          </a:p>
        </p:txBody>
      </p:sp>
      <p:sp>
        <p:nvSpPr>
          <p:cNvPr id="15" name="Rectangle 14"/>
          <p:cNvSpPr/>
          <p:nvPr/>
        </p:nvSpPr>
        <p:spPr>
          <a:xfrm>
            <a:off x="357158" y="4678458"/>
            <a:ext cx="8786842" cy="1107996"/>
          </a:xfrm>
          <a:prstGeom prst="rect">
            <a:avLst/>
          </a:prstGeom>
        </p:spPr>
        <p:txBody>
          <a:bodyPr wrap="square">
            <a:spAutoFit/>
          </a:bodyPr>
          <a:lstStyle/>
          <a:p>
            <a:pPr algn="just">
              <a:buFont typeface="Arial" pitchFamily="34" charset="0"/>
              <a:buChar char="•"/>
            </a:pPr>
            <a:r>
              <a:rPr lang="fr-FR" sz="2200" dirty="0" smtClean="0">
                <a:latin typeface="Times New Roman" pitchFamily="18" charset="0"/>
                <a:cs typeface="Times New Roman" pitchFamily="18" charset="0"/>
              </a:rPr>
              <a:t> </a:t>
            </a:r>
            <a:r>
              <a:rPr lang="fr-FR" sz="2200" dirty="0" smtClean="0">
                <a:latin typeface="+mj-lt"/>
                <a:cs typeface="Times New Roman" pitchFamily="18" charset="0"/>
              </a:rPr>
              <a:t>Cet outil, nommé </a:t>
            </a:r>
            <a:r>
              <a:rPr lang="fr-FR" sz="2200" b="1" dirty="0" smtClean="0">
                <a:latin typeface="+mj-lt"/>
                <a:cs typeface="Times New Roman" pitchFamily="18" charset="0"/>
              </a:rPr>
              <a:t>concepteur</a:t>
            </a:r>
            <a:r>
              <a:rPr lang="fr-FR" sz="2200" dirty="0" smtClean="0">
                <a:latin typeface="+mj-lt"/>
                <a:cs typeface="Times New Roman" pitchFamily="18" charset="0"/>
              </a:rPr>
              <a:t> est disponible lorsque vous éditez une </a:t>
            </a:r>
            <a:r>
              <a:rPr lang="fr-FR" sz="2200" b="1" dirty="0" smtClean="0">
                <a:latin typeface="+mj-lt"/>
                <a:cs typeface="Times New Roman" pitchFamily="18" charset="0"/>
              </a:rPr>
              <a:t>déclaration d’interface utilisateur</a:t>
            </a:r>
            <a:r>
              <a:rPr lang="fr-FR" sz="2200" dirty="0" smtClean="0">
                <a:latin typeface="+mj-lt"/>
                <a:cs typeface="Times New Roman" pitchFamily="18" charset="0"/>
              </a:rPr>
              <a:t>, c’est à dire un fichier </a:t>
            </a:r>
            <a:r>
              <a:rPr lang="fr-FR" sz="2200" b="1" dirty="0" smtClean="0">
                <a:latin typeface="+mj-lt"/>
                <a:cs typeface="Times New Roman" pitchFamily="18" charset="0"/>
              </a:rPr>
              <a:t>XML</a:t>
            </a:r>
            <a:r>
              <a:rPr lang="fr-FR" sz="2200" dirty="0" smtClean="0">
                <a:latin typeface="+mj-lt"/>
                <a:cs typeface="Times New Roman" pitchFamily="18" charset="0"/>
              </a:rPr>
              <a:t> localisé dans </a:t>
            </a:r>
            <a:r>
              <a:rPr lang="fr-FR" sz="2200" dirty="0" smtClean="0">
                <a:solidFill>
                  <a:srgbClr val="C00000"/>
                </a:solidFill>
                <a:latin typeface="+mj-lt"/>
                <a:cs typeface="Times New Roman" pitchFamily="18" charset="0"/>
              </a:rPr>
              <a:t>/</a:t>
            </a:r>
            <a:r>
              <a:rPr lang="fr-FR" sz="2200" dirty="0" err="1" smtClean="0">
                <a:solidFill>
                  <a:srgbClr val="C00000"/>
                </a:solidFill>
                <a:latin typeface="+mj-lt"/>
                <a:cs typeface="Times New Roman" pitchFamily="18" charset="0"/>
              </a:rPr>
              <a:t>res</a:t>
            </a:r>
            <a:r>
              <a:rPr lang="fr-FR" sz="2200" dirty="0" smtClean="0">
                <a:solidFill>
                  <a:srgbClr val="C00000"/>
                </a:solidFill>
                <a:latin typeface="+mj-lt"/>
                <a:cs typeface="Times New Roman" pitchFamily="18" charset="0"/>
              </a:rPr>
              <a:t>/</a:t>
            </a:r>
            <a:r>
              <a:rPr lang="fr-FR" sz="2200" dirty="0" err="1" smtClean="0">
                <a:solidFill>
                  <a:srgbClr val="C00000"/>
                </a:solidFill>
                <a:latin typeface="+mj-lt"/>
                <a:cs typeface="Times New Roman" pitchFamily="18" charset="0"/>
              </a:rPr>
              <a:t>layout</a:t>
            </a:r>
            <a:r>
              <a:rPr lang="fr-FR" sz="2200" dirty="0" smtClean="0">
                <a:solidFill>
                  <a:srgbClr val="C00000"/>
                </a:solidFill>
                <a:latin typeface="+mj-lt"/>
                <a:cs typeface="Times New Roman" pitchFamily="18" charset="0"/>
              </a:rPr>
              <a:t> </a:t>
            </a:r>
            <a:r>
              <a:rPr lang="fr-FR" sz="2200" dirty="0" smtClean="0">
                <a:latin typeface="+mj-lt"/>
                <a:cs typeface="Times New Roman" pitchFamily="18" charset="0"/>
              </a:rPr>
              <a:t>de votre projet.</a:t>
            </a:r>
            <a:endParaRPr lang="fr-FR" sz="2200" dirty="0">
              <a:latin typeface="+mj-lt"/>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200" b="1" kern="1200" dirty="0" smtClean="0">
                <a:solidFill>
                  <a:srgbClr val="0070C0"/>
                </a:solidFill>
                <a:latin typeface="Times New Roman" pitchFamily="18" charset="0"/>
                <a:cs typeface="Times New Roman" pitchFamily="18" charset="0"/>
              </a:rPr>
              <a:t>Utiliser le concepteur graphique dans Eclipse</a:t>
            </a:r>
            <a:endParaRPr lang="fr-FR" sz="32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59</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0" y="1285860"/>
            <a:ext cx="9144000" cy="830997"/>
          </a:xfrm>
          <a:prstGeom prst="rect">
            <a:avLst/>
          </a:prstGeom>
        </p:spPr>
        <p:txBody>
          <a:bodyPr wrap="square">
            <a:spAutoFit/>
          </a:bodyPr>
          <a:lstStyle/>
          <a:p>
            <a:pPr algn="just">
              <a:buFont typeface="Arial" pitchFamily="34" charset="0"/>
              <a:buChar char="•"/>
            </a:pPr>
            <a:r>
              <a:rPr lang="fr-FR" sz="2400" dirty="0" smtClean="0">
                <a:latin typeface="+mj-lt"/>
                <a:cs typeface="Times New Roman" pitchFamily="18" charset="0"/>
              </a:rPr>
              <a:t> Sélectionnez l’onglet </a:t>
            </a:r>
            <a:r>
              <a:rPr lang="fr-FR" sz="2400" b="1" dirty="0" err="1" smtClean="0">
                <a:solidFill>
                  <a:srgbClr val="0070C0"/>
                </a:solidFill>
                <a:latin typeface="+mj-lt"/>
                <a:cs typeface="Times New Roman" pitchFamily="18" charset="0"/>
              </a:rPr>
              <a:t>Layout</a:t>
            </a:r>
            <a:r>
              <a:rPr lang="fr-FR" sz="2400" dirty="0" smtClean="0">
                <a:latin typeface="+mj-lt"/>
                <a:cs typeface="Times New Roman" pitchFamily="18" charset="0"/>
              </a:rPr>
              <a:t> et non </a:t>
            </a:r>
            <a:r>
              <a:rPr lang="fr-FR" sz="2400" dirty="0" smtClean="0">
                <a:solidFill>
                  <a:srgbClr val="C00000"/>
                </a:solidFill>
                <a:latin typeface="+mj-lt"/>
                <a:cs typeface="Times New Roman" pitchFamily="18" charset="0"/>
              </a:rPr>
              <a:t>&lt;</a:t>
            </a:r>
            <a:r>
              <a:rPr lang="fr-FR" sz="2400" dirty="0" err="1" smtClean="0">
                <a:solidFill>
                  <a:srgbClr val="C00000"/>
                </a:solidFill>
                <a:latin typeface="+mj-lt"/>
                <a:cs typeface="Times New Roman" pitchFamily="18" charset="0"/>
              </a:rPr>
              <a:t>nom_layout</a:t>
            </a:r>
            <a:r>
              <a:rPr lang="fr-FR" sz="2400" dirty="0" smtClean="0">
                <a:solidFill>
                  <a:srgbClr val="C00000"/>
                </a:solidFill>
                <a:latin typeface="+mj-lt"/>
                <a:cs typeface="Times New Roman" pitchFamily="18" charset="0"/>
              </a:rPr>
              <a:t>&gt;.</a:t>
            </a:r>
            <a:r>
              <a:rPr lang="fr-FR" sz="2400" dirty="0" err="1" smtClean="0">
                <a:solidFill>
                  <a:srgbClr val="C00000"/>
                </a:solidFill>
                <a:latin typeface="+mj-lt"/>
                <a:cs typeface="Times New Roman" pitchFamily="18" charset="0"/>
              </a:rPr>
              <a:t>xml</a:t>
            </a:r>
            <a:r>
              <a:rPr lang="fr-FR" sz="2400" dirty="0" smtClean="0">
                <a:solidFill>
                  <a:srgbClr val="C00000"/>
                </a:solidFill>
                <a:latin typeface="+mj-lt"/>
                <a:cs typeface="Times New Roman" pitchFamily="18" charset="0"/>
              </a:rPr>
              <a:t> </a:t>
            </a:r>
            <a:r>
              <a:rPr lang="fr-FR" sz="2400" dirty="0" smtClean="0">
                <a:latin typeface="+mj-lt"/>
                <a:cs typeface="Times New Roman" pitchFamily="18" charset="0"/>
              </a:rPr>
              <a:t>en bas de </a:t>
            </a:r>
            <a:r>
              <a:rPr lang="fr-FR" sz="2400" b="1" dirty="0" smtClean="0">
                <a:latin typeface="+mj-lt"/>
                <a:cs typeface="Times New Roman" pitchFamily="18" charset="0"/>
              </a:rPr>
              <a:t>la vue d’édition </a:t>
            </a:r>
            <a:r>
              <a:rPr lang="fr-FR" sz="2400" dirty="0" smtClean="0">
                <a:latin typeface="+mj-lt"/>
                <a:cs typeface="Times New Roman" pitchFamily="18" charset="0"/>
              </a:rPr>
              <a:t>pour disposer de l’aperçu en temps réel.</a:t>
            </a:r>
            <a:endParaRPr lang="fr-FR" sz="2400" dirty="0">
              <a:latin typeface="+mj-lt"/>
              <a:cs typeface="Times New Roman" pitchFamily="18" charset="0"/>
            </a:endParaRPr>
          </a:p>
        </p:txBody>
      </p:sp>
      <p:pic>
        <p:nvPicPr>
          <p:cNvPr id="16" name="Picture 2"/>
          <p:cNvPicPr>
            <a:picLocks noChangeAspect="1" noChangeArrowheads="1"/>
          </p:cNvPicPr>
          <p:nvPr/>
        </p:nvPicPr>
        <p:blipFill>
          <a:blip r:embed="rId3"/>
          <a:srcRect/>
          <a:stretch>
            <a:fillRect/>
          </a:stretch>
        </p:blipFill>
        <p:spPr bwMode="auto">
          <a:xfrm>
            <a:off x="142844" y="2143116"/>
            <a:ext cx="9001156" cy="4214842"/>
          </a:xfrm>
          <a:prstGeom prst="rect">
            <a:avLst/>
          </a:prstGeom>
          <a:noFill/>
          <a:ln w="9525">
            <a:noFill/>
            <a:miter lim="800000"/>
            <a:headEnd/>
            <a:tailEnd/>
          </a:ln>
          <a:effectLst/>
        </p:spPr>
      </p:pic>
      <p:sp>
        <p:nvSpPr>
          <p:cNvPr id="17" name="Rectangle 16"/>
          <p:cNvSpPr/>
          <p:nvPr/>
        </p:nvSpPr>
        <p:spPr>
          <a:xfrm>
            <a:off x="2728260" y="5041580"/>
            <a:ext cx="500066"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lvl="0">
              <a:defRPr/>
            </a:pPr>
            <a:r>
              <a:rPr lang="fr-FR" sz="3400" b="1" kern="1200" dirty="0" smtClean="0">
                <a:solidFill>
                  <a:srgbClr val="0070C0"/>
                </a:solidFill>
                <a:latin typeface="Times New Roman" pitchFamily="18" charset="0"/>
                <a:cs typeface="Times New Roman" pitchFamily="18" charset="0"/>
              </a:rPr>
              <a:t>Variable d’environnement</a:t>
            </a:r>
            <a:endParaRPr lang="fr-FR" sz="34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6</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1638699"/>
            <a:ext cx="3005972" cy="2860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1" name="Straight Arrow Connector 5"/>
          <p:cNvCxnSpPr/>
          <p:nvPr/>
        </p:nvCxnSpPr>
        <p:spPr>
          <a:xfrm flipV="1">
            <a:off x="2987824" y="2503928"/>
            <a:ext cx="1224136" cy="16451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11959" y="1196752"/>
            <a:ext cx="1438275"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6" descr="Screen Clippi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156176" y="1206878"/>
            <a:ext cx="2350654" cy="2632070"/>
          </a:xfrm>
          <a:prstGeom prst="rect">
            <a:avLst/>
          </a:prstGeom>
        </p:spPr>
      </p:pic>
      <p:cxnSp>
        <p:nvCxnSpPr>
          <p:cNvPr id="16" name="Straight Arrow Connector 8"/>
          <p:cNvCxnSpPr/>
          <p:nvPr/>
        </p:nvCxnSpPr>
        <p:spPr>
          <a:xfrm>
            <a:off x="5292080" y="2481963"/>
            <a:ext cx="2520280" cy="9060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2"/>
          <p:cNvCxnSpPr/>
          <p:nvPr/>
        </p:nvCxnSpPr>
        <p:spPr>
          <a:xfrm flipH="1">
            <a:off x="6804248" y="3388050"/>
            <a:ext cx="1152128" cy="2273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156176" y="4005064"/>
            <a:ext cx="2162175"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13" descr="Screen Clippi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258860" y="4653136"/>
            <a:ext cx="3391374" cy="1495634"/>
          </a:xfrm>
          <a:prstGeom prst="rect">
            <a:avLst/>
          </a:prstGeom>
        </p:spPr>
      </p:pic>
      <p:cxnSp>
        <p:nvCxnSpPr>
          <p:cNvPr id="20" name="Straight Arrow Connector 15"/>
          <p:cNvCxnSpPr>
            <a:endCxn id="19" idx="3"/>
          </p:cNvCxnSpPr>
          <p:nvPr/>
        </p:nvCxnSpPr>
        <p:spPr>
          <a:xfrm flipH="1" flipV="1">
            <a:off x="5650234" y="5400953"/>
            <a:ext cx="1730078" cy="6203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16"/>
          <p:cNvSpPr txBox="1"/>
          <p:nvPr/>
        </p:nvSpPr>
        <p:spPr>
          <a:xfrm>
            <a:off x="0" y="4643446"/>
            <a:ext cx="2285984" cy="1815882"/>
          </a:xfrm>
          <a:prstGeom prst="rect">
            <a:avLst/>
          </a:prstGeom>
          <a:noFill/>
        </p:spPr>
        <p:txBody>
          <a:bodyPr wrap="square" rtlCol="0">
            <a:spAutoFit/>
          </a:bodyPr>
          <a:lstStyle/>
          <a:p>
            <a:r>
              <a:rPr lang="fr-FR" sz="1600" b="1" dirty="0" smtClean="0"/>
              <a:t>Placer le curseur  A la fin du champs  puis ajouter un ; ensuite ajouter le chemin De votre </a:t>
            </a:r>
            <a:r>
              <a:rPr lang="fr-FR" sz="1600" b="1" dirty="0" err="1" smtClean="0"/>
              <a:t>jdk</a:t>
            </a:r>
            <a:r>
              <a:rPr lang="fr-FR" sz="1600" b="1" dirty="0" smtClean="0"/>
              <a:t>! Finalement appuyer sur OK!</a:t>
            </a:r>
            <a:endParaRPr lang="fr-FR" sz="1600" b="1" dirty="0"/>
          </a:p>
        </p:txBody>
      </p:sp>
      <p:sp>
        <p:nvSpPr>
          <p:cNvPr id="22" name="Rectangle 21"/>
          <p:cNvSpPr/>
          <p:nvPr/>
        </p:nvSpPr>
        <p:spPr>
          <a:xfrm>
            <a:off x="0" y="928670"/>
            <a:ext cx="4572000" cy="646331"/>
          </a:xfrm>
          <a:prstGeom prst="rect">
            <a:avLst/>
          </a:prstGeom>
        </p:spPr>
        <p:txBody>
          <a:bodyPr>
            <a:spAutoFit/>
          </a:bodyPr>
          <a:lstStyle/>
          <a:p>
            <a:r>
              <a:rPr lang="fr-FR" b="1" dirty="0" smtClean="0"/>
              <a:t>Installer et configurer l’environnement d’exécution Java</a:t>
            </a:r>
            <a:endParaRPr lang="fr-FR" b="1" dirty="0"/>
          </a:p>
        </p:txBody>
      </p:sp>
      <p:sp>
        <p:nvSpPr>
          <p:cNvPr id="23" name="Rectangle 22"/>
          <p:cNvSpPr/>
          <p:nvPr/>
        </p:nvSpPr>
        <p:spPr>
          <a:xfrm>
            <a:off x="2143108" y="2928934"/>
            <a:ext cx="571504" cy="2143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2571736" y="4000504"/>
            <a:ext cx="928694" cy="1428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avec flèche 25"/>
          <p:cNvCxnSpPr/>
          <p:nvPr/>
        </p:nvCxnSpPr>
        <p:spPr>
          <a:xfrm>
            <a:off x="1857356" y="5357826"/>
            <a:ext cx="1571636"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200" b="1" kern="1200" dirty="0" smtClean="0">
                <a:solidFill>
                  <a:srgbClr val="0070C0"/>
                </a:solidFill>
                <a:latin typeface="Times New Roman" pitchFamily="18" charset="0"/>
                <a:cs typeface="Times New Roman" pitchFamily="18" charset="0"/>
              </a:rPr>
              <a:t>Naviguer dans le concepteur d’interfaces</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60</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8" name="Rectangle 17"/>
          <p:cNvSpPr/>
          <p:nvPr/>
        </p:nvSpPr>
        <p:spPr>
          <a:xfrm>
            <a:off x="3000492" y="1357298"/>
            <a:ext cx="6143508" cy="4585871"/>
          </a:xfrm>
          <a:prstGeom prst="rect">
            <a:avLst/>
          </a:prstGeom>
        </p:spPr>
        <p:txBody>
          <a:bodyPr wrap="square">
            <a:spAutoFit/>
          </a:bodyPr>
          <a:lstStyle/>
          <a:p>
            <a:pPr algn="just"/>
            <a:r>
              <a:rPr lang="fr-FR" sz="2600" b="1" dirty="0" smtClean="0">
                <a:solidFill>
                  <a:srgbClr val="002060"/>
                </a:solidFill>
                <a:latin typeface="+mj-lt"/>
                <a:cs typeface="Times New Roman" pitchFamily="18" charset="0"/>
              </a:rPr>
              <a:t>Dans la partie supérieure gauche:</a:t>
            </a:r>
          </a:p>
          <a:p>
            <a:pPr algn="just"/>
            <a:r>
              <a:rPr lang="fr-FR" sz="2400" dirty="0" smtClean="0">
                <a:latin typeface="+mj-lt"/>
                <a:cs typeface="Times New Roman" pitchFamily="18" charset="0"/>
              </a:rPr>
              <a:t>vous trouverez tous les types de </a:t>
            </a:r>
            <a:r>
              <a:rPr lang="fr-FR" sz="2400" b="1" dirty="0" smtClean="0">
                <a:latin typeface="+mj-lt"/>
                <a:cs typeface="Times New Roman" pitchFamily="18" charset="0"/>
              </a:rPr>
              <a:t>gabarits</a:t>
            </a:r>
          </a:p>
          <a:p>
            <a:pPr algn="just"/>
            <a:r>
              <a:rPr lang="fr-FR" sz="2400" b="1" dirty="0" smtClean="0">
                <a:latin typeface="+mj-lt"/>
                <a:cs typeface="Times New Roman" pitchFamily="18" charset="0"/>
              </a:rPr>
              <a:t> de mise en page</a:t>
            </a:r>
            <a:r>
              <a:rPr lang="fr-FR" sz="2400" dirty="0" smtClean="0">
                <a:latin typeface="+mj-lt"/>
                <a:cs typeface="Times New Roman" pitchFamily="18" charset="0"/>
              </a:rPr>
              <a:t> (</a:t>
            </a:r>
            <a:r>
              <a:rPr lang="fr-FR" sz="2400" b="1" dirty="0" err="1" smtClean="0">
                <a:latin typeface="+mj-lt"/>
                <a:cs typeface="Times New Roman" pitchFamily="18" charset="0"/>
              </a:rPr>
              <a:t>layouts</a:t>
            </a:r>
            <a:r>
              <a:rPr lang="fr-FR" sz="2400" dirty="0" smtClean="0">
                <a:latin typeface="+mj-lt"/>
                <a:cs typeface="Times New Roman" pitchFamily="18" charset="0"/>
              </a:rPr>
              <a:t>) disponibles que vous  pourrez intégrer dans votre interface. </a:t>
            </a:r>
          </a:p>
          <a:p>
            <a:pPr algn="just"/>
            <a:endParaRPr lang="fr-FR" sz="2400" dirty="0" smtClean="0">
              <a:latin typeface="+mj-lt"/>
              <a:cs typeface="Times New Roman" pitchFamily="18" charset="0"/>
            </a:endParaRPr>
          </a:p>
          <a:p>
            <a:pPr algn="just"/>
            <a:endParaRPr lang="fr-FR" sz="2400" dirty="0" smtClean="0">
              <a:latin typeface="+mj-lt"/>
              <a:cs typeface="Times New Roman" pitchFamily="18" charset="0"/>
            </a:endParaRPr>
          </a:p>
          <a:p>
            <a:pPr algn="just"/>
            <a:endParaRPr lang="fr-FR" sz="2400" dirty="0" smtClean="0">
              <a:latin typeface="+mj-lt"/>
              <a:cs typeface="Times New Roman" pitchFamily="18" charset="0"/>
            </a:endParaRPr>
          </a:p>
          <a:p>
            <a:pPr algn="just"/>
            <a:r>
              <a:rPr lang="fr-FR" sz="2600" b="1" dirty="0" smtClean="0">
                <a:solidFill>
                  <a:srgbClr val="002060"/>
                </a:solidFill>
                <a:latin typeface="+mj-lt"/>
                <a:cs typeface="Times New Roman" pitchFamily="18" charset="0"/>
              </a:rPr>
              <a:t>Dans la partie inférieure gauche:</a:t>
            </a:r>
          </a:p>
          <a:p>
            <a:pPr algn="just"/>
            <a:r>
              <a:rPr lang="fr-FR" sz="2400" dirty="0" smtClean="0">
                <a:latin typeface="+mj-lt"/>
                <a:cs typeface="Times New Roman" pitchFamily="18" charset="0"/>
              </a:rPr>
              <a:t> vous trouverez tous les </a:t>
            </a:r>
            <a:r>
              <a:rPr lang="fr-FR" sz="2400" b="1" dirty="0" smtClean="0">
                <a:latin typeface="+mj-lt"/>
                <a:cs typeface="Times New Roman" pitchFamily="18" charset="0"/>
              </a:rPr>
              <a:t>types de vues(</a:t>
            </a:r>
            <a:r>
              <a:rPr lang="fr-FR" sz="2400" b="1" dirty="0" err="1" smtClean="0">
                <a:latin typeface="+mj-lt"/>
                <a:cs typeface="Times New Roman" pitchFamily="18" charset="0"/>
              </a:rPr>
              <a:t>views</a:t>
            </a:r>
            <a:r>
              <a:rPr lang="fr-FR" sz="2400" b="1" dirty="0" smtClean="0">
                <a:latin typeface="+mj-lt"/>
                <a:cs typeface="Times New Roman" pitchFamily="18" charset="0"/>
              </a:rPr>
              <a:t>) q</a:t>
            </a:r>
            <a:r>
              <a:rPr lang="fr-FR" sz="2400" dirty="0" smtClean="0">
                <a:latin typeface="+mj-lt"/>
                <a:cs typeface="Times New Roman" pitchFamily="18" charset="0"/>
              </a:rPr>
              <a:t>ue vous pouvez intégrer dans votre interface.</a:t>
            </a:r>
            <a:endParaRPr lang="fr-FR" sz="2400" dirty="0">
              <a:latin typeface="+mj-lt"/>
              <a:cs typeface="Times New Roman" pitchFamily="18" charset="0"/>
            </a:endParaRPr>
          </a:p>
        </p:txBody>
      </p:sp>
      <p:pic>
        <p:nvPicPr>
          <p:cNvPr id="19" name="Picture 2"/>
          <p:cNvPicPr>
            <a:picLocks noChangeAspect="1" noChangeArrowheads="1"/>
          </p:cNvPicPr>
          <p:nvPr/>
        </p:nvPicPr>
        <p:blipFill>
          <a:blip r:embed="rId3"/>
          <a:srcRect/>
          <a:stretch>
            <a:fillRect/>
          </a:stretch>
        </p:blipFill>
        <p:spPr bwMode="auto">
          <a:xfrm>
            <a:off x="0" y="1285860"/>
            <a:ext cx="2857488" cy="185738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3"/>
          <p:cNvPicPr>
            <a:picLocks noChangeAspect="1" noChangeArrowheads="1"/>
          </p:cNvPicPr>
          <p:nvPr/>
        </p:nvPicPr>
        <p:blipFill>
          <a:blip r:embed="rId4"/>
          <a:srcRect/>
          <a:stretch>
            <a:fillRect/>
          </a:stretch>
        </p:blipFill>
        <p:spPr bwMode="auto">
          <a:xfrm>
            <a:off x="0" y="4286256"/>
            <a:ext cx="2857488" cy="1500198"/>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200" b="1" kern="1200" dirty="0" smtClean="0">
                <a:solidFill>
                  <a:srgbClr val="0070C0"/>
                </a:solidFill>
                <a:latin typeface="Times New Roman" pitchFamily="18" charset="0"/>
                <a:cs typeface="Times New Roman" pitchFamily="18" charset="0"/>
              </a:rPr>
              <a:t>Naviguer dans le concepteur d’interfaces</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61</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0" y="1214422"/>
            <a:ext cx="5857884" cy="2954655"/>
          </a:xfrm>
          <a:prstGeom prst="rect">
            <a:avLst/>
          </a:prstGeom>
        </p:spPr>
        <p:txBody>
          <a:bodyPr wrap="square">
            <a:spAutoFit/>
          </a:bodyPr>
          <a:lstStyle/>
          <a:p>
            <a:r>
              <a:rPr lang="fr-FR" sz="2400" dirty="0" smtClean="0">
                <a:ln w="18415" cmpd="sng">
                  <a:solidFill>
                    <a:srgbClr val="A80000"/>
                  </a:solidFill>
                  <a:prstDash val="solid"/>
                </a:ln>
                <a:solidFill>
                  <a:srgbClr val="A80000"/>
                </a:solidFill>
              </a:rPr>
              <a:t>Sur la droite se trouve la fenêtre </a:t>
            </a:r>
            <a:r>
              <a:rPr lang="fr-FR" sz="2400" dirty="0" err="1" smtClean="0">
                <a:ln w="18415" cmpd="sng">
                  <a:solidFill>
                    <a:srgbClr val="A80000"/>
                  </a:solidFill>
                  <a:prstDash val="solid"/>
                </a:ln>
                <a:solidFill>
                  <a:srgbClr val="A80000"/>
                </a:solidFill>
              </a:rPr>
              <a:t>Outline</a:t>
            </a:r>
            <a:r>
              <a:rPr lang="fr-FR" sz="2400" dirty="0" smtClean="0">
                <a:ln w="18415" cmpd="sng">
                  <a:solidFill>
                    <a:srgbClr val="A80000"/>
                  </a:solidFill>
                  <a:prstDash val="solid"/>
                </a:ln>
                <a:solidFill>
                  <a:srgbClr val="A80000"/>
                </a:solidFill>
              </a:rPr>
              <a:t> </a:t>
            </a:r>
          </a:p>
          <a:p>
            <a:endParaRPr lang="fr-FR" sz="1200" dirty="0" smtClean="0"/>
          </a:p>
          <a:p>
            <a:r>
              <a:rPr lang="fr-FR" sz="2400" dirty="0" smtClean="0">
                <a:latin typeface="Times New Roman" pitchFamily="18" charset="0"/>
                <a:cs typeface="Times New Roman" pitchFamily="18" charset="0"/>
              </a:rPr>
              <a:t>qui est un aperçu de notre schéma XML.</a:t>
            </a:r>
          </a:p>
          <a:p>
            <a:r>
              <a:rPr lang="fr-FR" sz="2400" dirty="0" smtClean="0">
                <a:latin typeface="Times New Roman" pitchFamily="18" charset="0"/>
                <a:cs typeface="Times New Roman" pitchFamily="18" charset="0"/>
              </a:rPr>
              <a:t>Cette fenêtre fournie par Eclipse est très importante car dans certains cas elle vous permettra d’accéder à des éléments de votre interface qui ne le seront pas via la zone centrale </a:t>
            </a:r>
            <a:endParaRPr lang="fr-FR" sz="2400" dirty="0">
              <a:latin typeface="Times New Roman" pitchFamily="18" charset="0"/>
              <a:cs typeface="Times New Roman" pitchFamily="18" charset="0"/>
            </a:endParaRPr>
          </a:p>
        </p:txBody>
      </p:sp>
      <p:sp>
        <p:nvSpPr>
          <p:cNvPr id="12" name="Rectangle 11"/>
          <p:cNvSpPr/>
          <p:nvPr/>
        </p:nvSpPr>
        <p:spPr>
          <a:xfrm>
            <a:off x="0" y="4098201"/>
            <a:ext cx="9001188" cy="830997"/>
          </a:xfrm>
          <a:prstGeom prst="rect">
            <a:avLst/>
          </a:prstGeom>
        </p:spPr>
        <p:txBody>
          <a:bodyPr wrap="square">
            <a:spAutoFit/>
          </a:bodyPr>
          <a:lstStyle/>
          <a:p>
            <a:pPr algn="just"/>
            <a:r>
              <a:rPr lang="fr-FR" sz="2400" dirty="0" smtClean="0">
                <a:ln w="18415" cmpd="sng">
                  <a:solidFill>
                    <a:srgbClr val="A80000"/>
                  </a:solidFill>
                  <a:prstDash val="solid"/>
                </a:ln>
                <a:solidFill>
                  <a:srgbClr val="A80000"/>
                </a:solidFill>
              </a:rPr>
              <a:t>En bas de la fenêtre</a:t>
            </a:r>
            <a:r>
              <a:rPr lang="fr-FR" dirty="0" smtClean="0"/>
              <a:t>, </a:t>
            </a:r>
            <a:r>
              <a:rPr lang="fr-FR" sz="2400" dirty="0" smtClean="0">
                <a:latin typeface="Times New Roman" pitchFamily="18" charset="0"/>
                <a:cs typeface="Times New Roman" pitchFamily="18" charset="0"/>
              </a:rPr>
              <a:t>vous trouverez la liste des propriétés de l’élément sélectionné dans votre interface. </a:t>
            </a:r>
            <a:endParaRPr lang="fr-FR" sz="2400" dirty="0">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a:srcRect/>
          <a:stretch>
            <a:fillRect/>
          </a:stretch>
        </p:blipFill>
        <p:spPr bwMode="auto">
          <a:xfrm>
            <a:off x="5572132" y="1428736"/>
            <a:ext cx="3571868" cy="2357454"/>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3"/>
          <p:cNvPicPr>
            <a:picLocks noChangeAspect="1" noChangeArrowheads="1"/>
          </p:cNvPicPr>
          <p:nvPr/>
        </p:nvPicPr>
        <p:blipFill>
          <a:blip r:embed="rId4"/>
          <a:srcRect/>
          <a:stretch>
            <a:fillRect/>
          </a:stretch>
        </p:blipFill>
        <p:spPr bwMode="auto">
          <a:xfrm>
            <a:off x="642910" y="4857760"/>
            <a:ext cx="7072362" cy="14954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200" b="1" kern="1200" dirty="0" smtClean="0">
                <a:solidFill>
                  <a:srgbClr val="0070C0"/>
                </a:solidFill>
                <a:latin typeface="Times New Roman" pitchFamily="18" charset="0"/>
                <a:cs typeface="Times New Roman" pitchFamily="18" charset="0"/>
              </a:rPr>
              <a:t>Naviguer dans le concepteur d’interfaces</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62</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6" name="Rectangle 15"/>
          <p:cNvSpPr/>
          <p:nvPr/>
        </p:nvSpPr>
        <p:spPr>
          <a:xfrm>
            <a:off x="0" y="1357298"/>
            <a:ext cx="9144000" cy="830997"/>
          </a:xfrm>
          <a:prstGeom prst="rect">
            <a:avLst/>
          </a:prstGeom>
        </p:spPr>
        <p:txBody>
          <a:bodyPr wrap="square">
            <a:spAutoFit/>
          </a:bodyPr>
          <a:lstStyle/>
          <a:p>
            <a:pPr algn="just"/>
            <a:r>
              <a:rPr lang="fr-FR" sz="2400" dirty="0" smtClean="0">
                <a:latin typeface="Times New Roman" pitchFamily="18" charset="0"/>
                <a:cs typeface="Times New Roman" pitchFamily="18" charset="0"/>
              </a:rPr>
              <a:t>Cet affichage est également très important car il vous permettra de voir toutes </a:t>
            </a:r>
            <a:r>
              <a:rPr lang="fr-FR" sz="2400" b="1" dirty="0" smtClean="0">
                <a:latin typeface="Times New Roman" pitchFamily="18" charset="0"/>
                <a:cs typeface="Times New Roman" pitchFamily="18" charset="0"/>
              </a:rPr>
              <a:t>les propriétés </a:t>
            </a:r>
            <a:r>
              <a:rPr lang="fr-FR" sz="2400" dirty="0" smtClean="0">
                <a:latin typeface="Times New Roman" pitchFamily="18" charset="0"/>
                <a:cs typeface="Times New Roman" pitchFamily="18" charset="0"/>
              </a:rPr>
              <a:t>disponibles pour l’élément sélectionné.</a:t>
            </a:r>
            <a:endParaRPr lang="fr-FR" sz="2400" dirty="0">
              <a:latin typeface="Times New Roman" pitchFamily="18" charset="0"/>
              <a:cs typeface="Times New Roman" pitchFamily="18" charset="0"/>
            </a:endParaRPr>
          </a:p>
        </p:txBody>
      </p:sp>
      <p:sp>
        <p:nvSpPr>
          <p:cNvPr id="17" name="Rectangle 16"/>
          <p:cNvSpPr/>
          <p:nvPr/>
        </p:nvSpPr>
        <p:spPr>
          <a:xfrm>
            <a:off x="0" y="2571744"/>
            <a:ext cx="3000364" cy="2677656"/>
          </a:xfrm>
          <a:prstGeom prst="rect">
            <a:avLst/>
          </a:prstGeom>
        </p:spPr>
        <p:txBody>
          <a:bodyPr wrap="square">
            <a:spAutoFit/>
          </a:bodyPr>
          <a:lstStyle/>
          <a:p>
            <a:r>
              <a:rPr lang="fr-FR" sz="2400" b="1" dirty="0" smtClean="0">
                <a:solidFill>
                  <a:srgbClr val="0070C0"/>
                </a:solidFill>
                <a:latin typeface="Times New Roman" pitchFamily="18" charset="0"/>
                <a:cs typeface="Times New Roman" pitchFamily="18" charset="0"/>
              </a:rPr>
              <a:t>Par exemple,</a:t>
            </a:r>
          </a:p>
          <a:p>
            <a:r>
              <a:rPr lang="fr-FR" sz="2400" dirty="0" smtClean="0">
                <a:latin typeface="Times New Roman" pitchFamily="18" charset="0"/>
                <a:cs typeface="Times New Roman" pitchFamily="18" charset="0"/>
              </a:rPr>
              <a:t> en sélectionnant </a:t>
            </a:r>
          </a:p>
          <a:p>
            <a:r>
              <a:rPr lang="fr-FR" sz="2400" dirty="0" smtClean="0">
                <a:latin typeface="Times New Roman" pitchFamily="18" charset="0"/>
                <a:cs typeface="Times New Roman" pitchFamily="18" charset="0"/>
              </a:rPr>
              <a:t>le </a:t>
            </a:r>
            <a:r>
              <a:rPr lang="fr-FR" sz="2400" b="1" dirty="0" err="1" smtClean="0">
                <a:latin typeface="Times New Roman" pitchFamily="18" charset="0"/>
                <a:cs typeface="Times New Roman" pitchFamily="18" charset="0"/>
              </a:rPr>
              <a:t>Linear</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Layout</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à </a:t>
            </a:r>
          </a:p>
          <a:p>
            <a:r>
              <a:rPr lang="fr-FR" sz="2400" dirty="0" smtClean="0">
                <a:latin typeface="Times New Roman" pitchFamily="18" charset="0"/>
                <a:cs typeface="Times New Roman" pitchFamily="18" charset="0"/>
              </a:rPr>
              <a:t>droite, nous pouvons</a:t>
            </a:r>
          </a:p>
          <a:p>
            <a:r>
              <a:rPr lang="fr-FR" sz="2400" dirty="0" smtClean="0">
                <a:latin typeface="Times New Roman" pitchFamily="18" charset="0"/>
                <a:cs typeface="Times New Roman" pitchFamily="18" charset="0"/>
              </a:rPr>
              <a:t> voir toutes les</a:t>
            </a:r>
          </a:p>
          <a:p>
            <a:r>
              <a:rPr lang="fr-FR" sz="2400" dirty="0" smtClean="0">
                <a:latin typeface="Times New Roman" pitchFamily="18" charset="0"/>
                <a:cs typeface="Times New Roman" pitchFamily="18" charset="0"/>
              </a:rPr>
              <a:t> propriétés modifiables</a:t>
            </a:r>
          </a:p>
          <a:p>
            <a:r>
              <a:rPr lang="fr-FR" sz="2400" dirty="0" smtClean="0">
                <a:latin typeface="Times New Roman" pitchFamily="18" charset="0"/>
                <a:cs typeface="Times New Roman" pitchFamily="18" charset="0"/>
              </a:rPr>
              <a:t> pour cet élément.</a:t>
            </a:r>
            <a:endParaRPr lang="fr-FR" sz="2400" dirty="0">
              <a:latin typeface="Times New Roman" pitchFamily="18" charset="0"/>
              <a:cs typeface="Times New Roman" pitchFamily="18" charset="0"/>
            </a:endParaRPr>
          </a:p>
        </p:txBody>
      </p:sp>
      <p:pic>
        <p:nvPicPr>
          <p:cNvPr id="18" name="Picture 2"/>
          <p:cNvPicPr>
            <a:picLocks noChangeAspect="1" noChangeArrowheads="1"/>
          </p:cNvPicPr>
          <p:nvPr/>
        </p:nvPicPr>
        <p:blipFill>
          <a:blip r:embed="rId3"/>
          <a:srcRect/>
          <a:stretch>
            <a:fillRect/>
          </a:stretch>
        </p:blipFill>
        <p:spPr bwMode="auto">
          <a:xfrm>
            <a:off x="2876550" y="2143116"/>
            <a:ext cx="6267450" cy="421481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100" b="1" kern="1200" dirty="0" smtClean="0">
                <a:solidFill>
                  <a:srgbClr val="0070C0"/>
                </a:solidFill>
                <a:latin typeface="Times New Roman" pitchFamily="18" charset="0"/>
                <a:cs typeface="Times New Roman" pitchFamily="18" charset="0"/>
              </a:rPr>
              <a:t>Modifier les propriétés des éléments graphiques</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63</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0" y="1357298"/>
            <a:ext cx="9144000" cy="830997"/>
          </a:xfrm>
          <a:prstGeom prst="rect">
            <a:avLst/>
          </a:prstGeom>
        </p:spPr>
        <p:txBody>
          <a:bodyPr wrap="square">
            <a:spAutoFit/>
          </a:bodyPr>
          <a:lstStyle/>
          <a:p>
            <a:pPr algn="just"/>
            <a:r>
              <a:rPr lang="fr-FR" sz="2400" dirty="0" smtClean="0">
                <a:latin typeface="Times New Roman" pitchFamily="18" charset="0"/>
                <a:cs typeface="Times New Roman" pitchFamily="18" charset="0"/>
              </a:rPr>
              <a:t>En passant la souris sur une des propriétés, une </a:t>
            </a:r>
            <a:r>
              <a:rPr lang="fr-FR" sz="2400" b="1" dirty="0" err="1" smtClean="0">
                <a:latin typeface="Times New Roman" pitchFamily="18" charset="0"/>
                <a:cs typeface="Times New Roman" pitchFamily="18" charset="0"/>
              </a:rPr>
              <a:t>infobulle</a:t>
            </a:r>
            <a:r>
              <a:rPr lang="fr-FR" sz="2400" dirty="0" smtClean="0">
                <a:latin typeface="Times New Roman" pitchFamily="18" charset="0"/>
                <a:cs typeface="Times New Roman" pitchFamily="18" charset="0"/>
              </a:rPr>
              <a:t> descriptive s’affiche..</a:t>
            </a:r>
            <a:endParaRPr lang="fr-FR" sz="2400"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3"/>
          <a:srcRect/>
          <a:stretch>
            <a:fillRect/>
          </a:stretch>
        </p:blipFill>
        <p:spPr bwMode="auto">
          <a:xfrm>
            <a:off x="500034" y="2143116"/>
            <a:ext cx="8486775" cy="32861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100" b="1" kern="1200" dirty="0" smtClean="0">
                <a:solidFill>
                  <a:srgbClr val="0070C0"/>
                </a:solidFill>
                <a:latin typeface="Times New Roman" pitchFamily="18" charset="0"/>
                <a:cs typeface="Times New Roman" pitchFamily="18" charset="0"/>
              </a:rPr>
              <a:t>Créer une interface grâce au concepteur</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64</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0" y="1357298"/>
            <a:ext cx="9144000" cy="830997"/>
          </a:xfrm>
          <a:prstGeom prst="rect">
            <a:avLst/>
          </a:prstGeom>
        </p:spPr>
        <p:txBody>
          <a:bodyPr wrap="square">
            <a:spAutoFit/>
          </a:bodyPr>
          <a:lstStyle/>
          <a:p>
            <a:pPr algn="just"/>
            <a:r>
              <a:rPr lang="fr-FR" sz="2400" dirty="0" smtClean="0">
                <a:latin typeface="Times New Roman" pitchFamily="18" charset="0"/>
                <a:cs typeface="Times New Roman" pitchFamily="18" charset="0"/>
              </a:rPr>
              <a:t>Pour ajouter un </a:t>
            </a:r>
            <a:r>
              <a:rPr lang="fr-FR" sz="2400" b="1" dirty="0" err="1" smtClean="0">
                <a:latin typeface="Times New Roman" pitchFamily="18" charset="0"/>
                <a:cs typeface="Times New Roman" pitchFamily="18" charset="0"/>
              </a:rPr>
              <a:t>EditText</a:t>
            </a:r>
            <a:r>
              <a:rPr lang="fr-FR" sz="2400" dirty="0" smtClean="0">
                <a:latin typeface="Times New Roman" pitchFamily="18" charset="0"/>
                <a:cs typeface="Times New Roman" pitchFamily="18" charset="0"/>
              </a:rPr>
              <a:t>, sélectionnez-le sur la gauche dans la liste des </a:t>
            </a:r>
            <a:r>
              <a:rPr lang="fr-FR" sz="2400" b="1" dirty="0" err="1" smtClean="0">
                <a:latin typeface="Times New Roman" pitchFamily="18" charset="0"/>
                <a:cs typeface="Times New Roman" pitchFamily="18" charset="0"/>
              </a:rPr>
              <a:t>Views</a:t>
            </a:r>
            <a:r>
              <a:rPr lang="fr-FR" sz="2400" dirty="0" smtClean="0">
                <a:latin typeface="Times New Roman" pitchFamily="18" charset="0"/>
                <a:cs typeface="Times New Roman" pitchFamily="18" charset="0"/>
              </a:rPr>
              <a:t> et faites le glisser sur la zone noire centrale.</a:t>
            </a:r>
            <a:endParaRPr lang="fr-FR" sz="2400" dirty="0">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a:srcRect/>
          <a:stretch>
            <a:fillRect/>
          </a:stretch>
        </p:blipFill>
        <p:spPr bwMode="auto">
          <a:xfrm>
            <a:off x="214282" y="2214554"/>
            <a:ext cx="8501122" cy="4071966"/>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100" b="1" kern="1200" dirty="0" smtClean="0">
                <a:solidFill>
                  <a:srgbClr val="0070C0"/>
                </a:solidFill>
                <a:latin typeface="Times New Roman" pitchFamily="18" charset="0"/>
                <a:cs typeface="Times New Roman" pitchFamily="18" charset="0"/>
              </a:rPr>
              <a:t>Créer une interface grâce au concepteur</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65</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0" y="1000108"/>
            <a:ext cx="9144000" cy="830997"/>
          </a:xfrm>
          <a:prstGeom prst="rect">
            <a:avLst/>
          </a:prstGeom>
        </p:spPr>
        <p:txBody>
          <a:bodyPr wrap="square">
            <a:spAutoFit/>
          </a:bodyPr>
          <a:lstStyle/>
          <a:p>
            <a:pPr algn="just"/>
            <a:r>
              <a:rPr lang="fr-FR" sz="2400" dirty="0" smtClean="0">
                <a:latin typeface="Times New Roman" pitchFamily="18" charset="0"/>
                <a:cs typeface="Times New Roman" pitchFamily="18" charset="0"/>
              </a:rPr>
              <a:t>Ajoutez maintenant un bouton de la même façon. Sélectionnez </a:t>
            </a:r>
            <a:r>
              <a:rPr lang="fr-FR" sz="2400" b="1" dirty="0" err="1" smtClean="0">
                <a:latin typeface="Times New Roman" pitchFamily="18" charset="0"/>
                <a:cs typeface="Times New Roman" pitchFamily="18" charset="0"/>
              </a:rPr>
              <a:t>Button</a:t>
            </a:r>
            <a:r>
              <a:rPr lang="fr-FR" sz="2400" dirty="0" smtClean="0">
                <a:latin typeface="Times New Roman" pitchFamily="18" charset="0"/>
                <a:cs typeface="Times New Roman" pitchFamily="18" charset="0"/>
              </a:rPr>
              <a:t> dans la liste des </a:t>
            </a:r>
            <a:r>
              <a:rPr lang="fr-FR" sz="2400" b="1" dirty="0" smtClean="0">
                <a:latin typeface="Times New Roman" pitchFamily="18" charset="0"/>
                <a:cs typeface="Times New Roman" pitchFamily="18" charset="0"/>
              </a:rPr>
              <a:t>vues</a:t>
            </a:r>
            <a:r>
              <a:rPr lang="fr-FR" sz="2400" dirty="0" smtClean="0">
                <a:latin typeface="Times New Roman" pitchFamily="18" charset="0"/>
                <a:cs typeface="Times New Roman" pitchFamily="18" charset="0"/>
              </a:rPr>
              <a:t> et faite le glisser sur la zone centrale.</a:t>
            </a:r>
            <a:endParaRPr lang="fr-FR" sz="2400" dirty="0">
              <a:latin typeface="Times New Roman" pitchFamily="18" charset="0"/>
              <a:cs typeface="Times New Roman" pitchFamily="18" charset="0"/>
            </a:endParaRPr>
          </a:p>
        </p:txBody>
      </p:sp>
      <p:pic>
        <p:nvPicPr>
          <p:cNvPr id="12" name="Picture 2"/>
          <p:cNvPicPr>
            <a:picLocks noChangeAspect="1" noChangeArrowheads="1"/>
          </p:cNvPicPr>
          <p:nvPr/>
        </p:nvPicPr>
        <p:blipFill>
          <a:blip r:embed="rId3"/>
          <a:srcRect/>
          <a:stretch>
            <a:fillRect/>
          </a:stretch>
        </p:blipFill>
        <p:spPr bwMode="auto">
          <a:xfrm>
            <a:off x="1000100" y="1928802"/>
            <a:ext cx="7154889" cy="364333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15" name="Rectangle 14"/>
          <p:cNvSpPr/>
          <p:nvPr/>
        </p:nvSpPr>
        <p:spPr>
          <a:xfrm>
            <a:off x="1428728" y="5715016"/>
            <a:ext cx="6643734" cy="430887"/>
          </a:xfrm>
          <a:prstGeom prst="rect">
            <a:avLst/>
          </a:prstGeom>
          <a:solidFill>
            <a:schemeClr val="bg1">
              <a:lumMod val="95000"/>
            </a:schemeClr>
          </a:solidFill>
          <a:ln>
            <a:solidFill>
              <a:srgbClr val="002060"/>
            </a:solidFill>
          </a:ln>
        </p:spPr>
        <p:txBody>
          <a:bodyPr wrap="square">
            <a:spAutoFit/>
          </a:bodyPr>
          <a:lstStyle/>
          <a:p>
            <a:pPr algn="just"/>
            <a:r>
              <a:rPr lang="fr-FR" sz="2200" dirty="0" smtClean="0">
                <a:latin typeface="+mj-lt"/>
                <a:cs typeface="Times New Roman" pitchFamily="18" charset="0"/>
              </a:rPr>
              <a:t>Ces deux éléments s’affichent l’un à côté de l’autre.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100" b="1" kern="1200" dirty="0" smtClean="0">
                <a:solidFill>
                  <a:srgbClr val="0070C0"/>
                </a:solidFill>
                <a:latin typeface="Times New Roman" pitchFamily="18" charset="0"/>
                <a:cs typeface="Times New Roman" pitchFamily="18" charset="0"/>
              </a:rPr>
              <a:t>Créer une interface grâce au concepteur</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66</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0" y="928670"/>
            <a:ext cx="9144000" cy="461665"/>
          </a:xfrm>
          <a:prstGeom prst="rect">
            <a:avLst/>
          </a:prstGeom>
        </p:spPr>
        <p:txBody>
          <a:bodyPr wrap="square">
            <a:spAutoFit/>
          </a:bodyPr>
          <a:lstStyle/>
          <a:p>
            <a:pPr algn="just"/>
            <a:r>
              <a:rPr lang="fr-FR" sz="2400" dirty="0" smtClean="0">
                <a:latin typeface="+mj-lt"/>
                <a:cs typeface="Times New Roman" pitchFamily="18" charset="0"/>
              </a:rPr>
              <a:t>Si vous souhaitez changer </a:t>
            </a:r>
            <a:r>
              <a:rPr lang="fr-FR" sz="2400" b="1" dirty="0" smtClean="0">
                <a:latin typeface="+mj-lt"/>
                <a:cs typeface="Times New Roman" pitchFamily="18" charset="0"/>
              </a:rPr>
              <a:t>l’orientation</a:t>
            </a:r>
            <a:r>
              <a:rPr lang="fr-FR" sz="2400" dirty="0" smtClean="0">
                <a:latin typeface="+mj-lt"/>
                <a:cs typeface="Times New Roman" pitchFamily="18" charset="0"/>
              </a:rPr>
              <a:t> de ces deux éléments.</a:t>
            </a:r>
            <a:endParaRPr lang="fr-FR" sz="2400" dirty="0">
              <a:latin typeface="+mj-lt"/>
              <a:cs typeface="Times New Roman" pitchFamily="18" charset="0"/>
            </a:endParaRPr>
          </a:p>
        </p:txBody>
      </p:sp>
      <p:sp>
        <p:nvSpPr>
          <p:cNvPr id="14" name="Rectangle 13"/>
          <p:cNvSpPr/>
          <p:nvPr/>
        </p:nvSpPr>
        <p:spPr>
          <a:xfrm>
            <a:off x="142876" y="1428736"/>
            <a:ext cx="9001124" cy="923330"/>
          </a:xfrm>
          <a:prstGeom prst="rect">
            <a:avLst/>
          </a:prstGeom>
        </p:spPr>
        <p:txBody>
          <a:bodyPr wrap="square">
            <a:spAutoFit/>
          </a:bodyPr>
          <a:lstStyle/>
          <a:p>
            <a:pPr algn="just">
              <a:buFontTx/>
              <a:buChar char="-"/>
            </a:pPr>
            <a:r>
              <a:rPr lang="fr-FR" dirty="0" smtClean="0">
                <a:latin typeface="+mj-lt"/>
                <a:cs typeface="Times New Roman" pitchFamily="18" charset="0"/>
              </a:rPr>
              <a:t>Sélectionnez le fond noir ou bien</a:t>
            </a:r>
          </a:p>
          <a:p>
            <a:pPr algn="just">
              <a:buFontTx/>
              <a:buChar char="-"/>
            </a:pPr>
            <a:r>
              <a:rPr lang="fr-FR" dirty="0" smtClean="0">
                <a:latin typeface="+mj-lt"/>
                <a:cs typeface="Times New Roman" pitchFamily="18" charset="0"/>
              </a:rPr>
              <a:t> sur la droite dans la  fenêtre </a:t>
            </a:r>
            <a:r>
              <a:rPr lang="fr-FR" b="1" dirty="0" err="1" smtClean="0">
                <a:latin typeface="+mj-lt"/>
                <a:cs typeface="Times New Roman" pitchFamily="18" charset="0"/>
              </a:rPr>
              <a:t>Outline</a:t>
            </a:r>
            <a:r>
              <a:rPr lang="fr-FR" dirty="0" smtClean="0">
                <a:latin typeface="+mj-lt"/>
                <a:cs typeface="Times New Roman" pitchFamily="18" charset="0"/>
              </a:rPr>
              <a:t>, sélectionnez le </a:t>
            </a:r>
            <a:r>
              <a:rPr lang="fr-FR" b="1" dirty="0" err="1" smtClean="0">
                <a:latin typeface="+mj-lt"/>
                <a:cs typeface="Times New Roman" pitchFamily="18" charset="0"/>
              </a:rPr>
              <a:t>Linear</a:t>
            </a:r>
            <a:r>
              <a:rPr lang="fr-FR" b="1" dirty="0" smtClean="0">
                <a:latin typeface="+mj-lt"/>
                <a:cs typeface="Times New Roman" pitchFamily="18" charset="0"/>
              </a:rPr>
              <a:t> </a:t>
            </a:r>
            <a:r>
              <a:rPr lang="fr-FR" b="1" dirty="0" err="1" smtClean="0">
                <a:latin typeface="+mj-lt"/>
                <a:cs typeface="Times New Roman" pitchFamily="18" charset="0"/>
              </a:rPr>
              <a:t>Layout</a:t>
            </a:r>
            <a:r>
              <a:rPr lang="fr-FR" b="1" dirty="0" smtClean="0">
                <a:latin typeface="+mj-lt"/>
                <a:cs typeface="Times New Roman" pitchFamily="18" charset="0"/>
              </a:rPr>
              <a:t> </a:t>
            </a:r>
            <a:r>
              <a:rPr lang="fr-FR" dirty="0" smtClean="0">
                <a:latin typeface="+mj-lt"/>
                <a:cs typeface="Times New Roman" pitchFamily="18" charset="0"/>
              </a:rPr>
              <a:t>qui se trouve à la base de notre arborescence.</a:t>
            </a:r>
            <a:endParaRPr lang="fr-FR" dirty="0">
              <a:latin typeface="+mj-lt"/>
              <a:cs typeface="Times New Roman" pitchFamily="18" charset="0"/>
            </a:endParaRPr>
          </a:p>
        </p:txBody>
      </p:sp>
      <p:pic>
        <p:nvPicPr>
          <p:cNvPr id="15" name="Picture 2"/>
          <p:cNvPicPr>
            <a:picLocks noChangeAspect="1" noChangeArrowheads="1"/>
          </p:cNvPicPr>
          <p:nvPr/>
        </p:nvPicPr>
        <p:blipFill>
          <a:blip r:embed="rId3"/>
          <a:srcRect/>
          <a:stretch>
            <a:fillRect/>
          </a:stretch>
        </p:blipFill>
        <p:spPr bwMode="auto">
          <a:xfrm>
            <a:off x="1500166" y="2327557"/>
            <a:ext cx="5572164" cy="253280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p:cNvSpPr/>
          <p:nvPr/>
        </p:nvSpPr>
        <p:spPr>
          <a:xfrm>
            <a:off x="857256" y="4885470"/>
            <a:ext cx="7286644" cy="369332"/>
          </a:xfrm>
          <a:prstGeom prst="rect">
            <a:avLst/>
          </a:prstGeom>
        </p:spPr>
        <p:txBody>
          <a:bodyPr wrap="square">
            <a:spAutoFit/>
          </a:bodyPr>
          <a:lstStyle/>
          <a:p>
            <a:pPr algn="just">
              <a:buFont typeface="Arial" pitchFamily="34" charset="0"/>
              <a:buChar char="•"/>
            </a:pPr>
            <a:r>
              <a:rPr lang="fr-FR" dirty="0" smtClean="0">
                <a:cs typeface="Times New Roman" pitchFamily="18" charset="0"/>
              </a:rPr>
              <a:t> Deux choix sont alors à votre disposition : </a:t>
            </a:r>
            <a:r>
              <a:rPr lang="fr-FR" b="1" dirty="0" smtClean="0">
                <a:cs typeface="Times New Roman" pitchFamily="18" charset="0"/>
              </a:rPr>
              <a:t>Horizontal </a:t>
            </a:r>
            <a:r>
              <a:rPr lang="fr-FR" dirty="0" smtClean="0">
                <a:cs typeface="Times New Roman" pitchFamily="18" charset="0"/>
              </a:rPr>
              <a:t>et </a:t>
            </a:r>
            <a:r>
              <a:rPr lang="fr-FR" b="1" dirty="0" smtClean="0">
                <a:cs typeface="Times New Roman" pitchFamily="18" charset="0"/>
              </a:rPr>
              <a:t>Vertical</a:t>
            </a:r>
            <a:r>
              <a:rPr lang="fr-FR" dirty="0" smtClean="0">
                <a:cs typeface="Times New Roman" pitchFamily="18" charset="0"/>
              </a:rPr>
              <a:t>.</a:t>
            </a:r>
          </a:p>
        </p:txBody>
      </p:sp>
      <p:pic>
        <p:nvPicPr>
          <p:cNvPr id="18" name="Picture 2"/>
          <p:cNvPicPr>
            <a:picLocks noChangeAspect="1" noChangeArrowheads="1"/>
          </p:cNvPicPr>
          <p:nvPr/>
        </p:nvPicPr>
        <p:blipFill>
          <a:blip r:embed="rId4"/>
          <a:srcRect/>
          <a:stretch>
            <a:fillRect/>
          </a:stretch>
        </p:blipFill>
        <p:spPr bwMode="auto">
          <a:xfrm>
            <a:off x="956372" y="5311935"/>
            <a:ext cx="6715172" cy="120329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9" name="Rectangle 18"/>
          <p:cNvSpPr/>
          <p:nvPr/>
        </p:nvSpPr>
        <p:spPr>
          <a:xfrm>
            <a:off x="5072066" y="2571744"/>
            <a:ext cx="150019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100" b="1" kern="1200" dirty="0" smtClean="0">
                <a:solidFill>
                  <a:srgbClr val="0070C0"/>
                </a:solidFill>
                <a:latin typeface="Times New Roman" pitchFamily="18" charset="0"/>
                <a:cs typeface="Times New Roman" pitchFamily="18" charset="0"/>
              </a:rPr>
              <a:t>Créer une interface grâce au concepteur</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67</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0" y="2214554"/>
            <a:ext cx="9144000" cy="707886"/>
          </a:xfrm>
          <a:prstGeom prst="rect">
            <a:avLst/>
          </a:prstGeom>
        </p:spPr>
        <p:txBody>
          <a:bodyPr wrap="square">
            <a:spAutoFit/>
          </a:bodyPr>
          <a:lstStyle/>
          <a:p>
            <a:pPr algn="just">
              <a:buFont typeface="Arial" pitchFamily="34" charset="0"/>
              <a:buChar char="•"/>
            </a:pPr>
            <a:r>
              <a:rPr lang="fr-FR" sz="2000" dirty="0" smtClean="0">
                <a:latin typeface="+mj-lt"/>
                <a:cs typeface="Times New Roman" pitchFamily="18" charset="0"/>
              </a:rPr>
              <a:t> Sélectionnez </a:t>
            </a:r>
            <a:r>
              <a:rPr lang="fr-FR" sz="2000" b="1" dirty="0" smtClean="0">
                <a:latin typeface="+mj-lt"/>
                <a:cs typeface="Times New Roman" pitchFamily="18" charset="0"/>
              </a:rPr>
              <a:t>Vertical</a:t>
            </a:r>
            <a:r>
              <a:rPr lang="fr-FR" sz="2000" dirty="0" smtClean="0">
                <a:latin typeface="+mj-lt"/>
                <a:cs typeface="Times New Roman" pitchFamily="18" charset="0"/>
              </a:rPr>
              <a:t> afin d’afficher les vues enfants les unes en dessous des autres. </a:t>
            </a:r>
            <a:endParaRPr lang="fr-FR" sz="2000" dirty="0">
              <a:latin typeface="+mj-lt"/>
              <a:cs typeface="Times New Roman" pitchFamily="18" charset="0"/>
            </a:endParaRPr>
          </a:p>
        </p:txBody>
      </p:sp>
      <p:pic>
        <p:nvPicPr>
          <p:cNvPr id="17" name="Picture 2"/>
          <p:cNvPicPr>
            <a:picLocks noChangeAspect="1" noChangeArrowheads="1"/>
          </p:cNvPicPr>
          <p:nvPr/>
        </p:nvPicPr>
        <p:blipFill>
          <a:blip r:embed="rId3"/>
          <a:srcRect/>
          <a:stretch>
            <a:fillRect/>
          </a:stretch>
        </p:blipFill>
        <p:spPr bwMode="auto">
          <a:xfrm>
            <a:off x="2071670" y="2786058"/>
            <a:ext cx="4286280" cy="3185217"/>
          </a:xfrm>
          <a:prstGeom prst="rect">
            <a:avLst/>
          </a:prstGeom>
          <a:noFill/>
          <a:ln w="9525">
            <a:noFill/>
            <a:miter lim="800000"/>
            <a:headEnd/>
            <a:tailEnd/>
          </a:ln>
          <a:effectLst/>
        </p:spPr>
      </p:pic>
      <p:sp>
        <p:nvSpPr>
          <p:cNvPr id="19" name="Rectangle 18"/>
          <p:cNvSpPr/>
          <p:nvPr/>
        </p:nvSpPr>
        <p:spPr>
          <a:xfrm>
            <a:off x="0" y="1000108"/>
            <a:ext cx="9144000" cy="1200329"/>
          </a:xfrm>
          <a:prstGeom prst="rect">
            <a:avLst/>
          </a:prstGeom>
        </p:spPr>
        <p:txBody>
          <a:bodyPr wrap="square">
            <a:spAutoFit/>
          </a:bodyPr>
          <a:lstStyle/>
          <a:p>
            <a:pPr algn="just">
              <a:buFont typeface="Arial" pitchFamily="34" charset="0"/>
              <a:buChar char="•"/>
            </a:pPr>
            <a:r>
              <a:rPr lang="fr-FR" sz="2400" dirty="0" smtClean="0">
                <a:cs typeface="Times New Roman" pitchFamily="18" charset="0"/>
              </a:rPr>
              <a:t> Si vous souhaitez les afficher l’un au dessus de l’autre, vous devrez changer </a:t>
            </a:r>
            <a:r>
              <a:rPr lang="fr-FR" sz="2400" b="1" dirty="0" smtClean="0">
                <a:cs typeface="Times New Roman" pitchFamily="18" charset="0"/>
              </a:rPr>
              <a:t>l’orientation</a:t>
            </a:r>
            <a:r>
              <a:rPr lang="fr-FR" sz="2400" dirty="0" smtClean="0">
                <a:cs typeface="Times New Roman" pitchFamily="18" charset="0"/>
              </a:rPr>
              <a:t> du </a:t>
            </a:r>
            <a:r>
              <a:rPr lang="fr-FR" sz="2400" b="1" dirty="0" err="1" smtClean="0">
                <a:cs typeface="Times New Roman" pitchFamily="18" charset="0"/>
              </a:rPr>
              <a:t>Linear</a:t>
            </a:r>
            <a:r>
              <a:rPr lang="fr-FR" sz="2400" b="1" dirty="0" smtClean="0">
                <a:cs typeface="Times New Roman" pitchFamily="18" charset="0"/>
              </a:rPr>
              <a:t> </a:t>
            </a:r>
            <a:r>
              <a:rPr lang="fr-FR" sz="2400" b="1" dirty="0" err="1" smtClean="0">
                <a:cs typeface="Times New Roman" pitchFamily="18" charset="0"/>
              </a:rPr>
              <a:t>Layout</a:t>
            </a:r>
            <a:r>
              <a:rPr lang="fr-FR" sz="2400" b="1" dirty="0" smtClean="0">
                <a:cs typeface="Times New Roman" pitchFamily="18" charset="0"/>
              </a:rPr>
              <a:t> </a:t>
            </a:r>
            <a:r>
              <a:rPr lang="fr-FR" sz="2400" dirty="0" smtClean="0">
                <a:cs typeface="Times New Roman" pitchFamily="18" charset="0"/>
              </a:rPr>
              <a:t>parent de ces deux éléments.</a:t>
            </a:r>
            <a:endParaRPr lang="fr-FR" sz="2400" dirty="0"/>
          </a:p>
        </p:txBody>
      </p:sp>
      <p:sp>
        <p:nvSpPr>
          <p:cNvPr id="20" name="Rectangle 19"/>
          <p:cNvSpPr/>
          <p:nvPr/>
        </p:nvSpPr>
        <p:spPr>
          <a:xfrm>
            <a:off x="571472" y="6072206"/>
            <a:ext cx="7643866" cy="400110"/>
          </a:xfrm>
          <a:prstGeom prst="rect">
            <a:avLst/>
          </a:prstGeom>
          <a:solidFill>
            <a:schemeClr val="bg1">
              <a:lumMod val="95000"/>
            </a:schemeClr>
          </a:solidFill>
          <a:ln>
            <a:solidFill>
              <a:srgbClr val="002060"/>
            </a:solidFill>
          </a:ln>
        </p:spPr>
        <p:txBody>
          <a:bodyPr wrap="square">
            <a:spAutoFit/>
          </a:bodyPr>
          <a:lstStyle/>
          <a:p>
            <a:r>
              <a:rPr lang="fr-FR" sz="2000" dirty="0" smtClean="0">
                <a:cs typeface="Times New Roman" pitchFamily="18" charset="0"/>
              </a:rPr>
              <a:t> Par défaut </a:t>
            </a:r>
            <a:r>
              <a:rPr lang="fr-FR" sz="2000" b="1" dirty="0" err="1" smtClean="0">
                <a:cs typeface="Times New Roman" pitchFamily="18" charset="0"/>
              </a:rPr>
              <a:t>Linear</a:t>
            </a:r>
            <a:r>
              <a:rPr lang="fr-FR" sz="2000" b="1" dirty="0" smtClean="0">
                <a:cs typeface="Times New Roman" pitchFamily="18" charset="0"/>
              </a:rPr>
              <a:t> </a:t>
            </a:r>
            <a:r>
              <a:rPr lang="fr-FR" sz="2000" b="1" dirty="0" err="1" smtClean="0">
                <a:cs typeface="Times New Roman" pitchFamily="18" charset="0"/>
              </a:rPr>
              <a:t>Layout</a:t>
            </a:r>
            <a:r>
              <a:rPr lang="fr-FR" sz="2000" b="1" dirty="0" smtClean="0">
                <a:cs typeface="Times New Roman" pitchFamily="18" charset="0"/>
              </a:rPr>
              <a:t> </a:t>
            </a:r>
            <a:r>
              <a:rPr lang="fr-FR" sz="2000" dirty="0" smtClean="0">
                <a:cs typeface="Times New Roman" pitchFamily="18" charset="0"/>
              </a:rPr>
              <a:t>dispose les éléments à</a:t>
            </a:r>
            <a:r>
              <a:rPr lang="fr-FR" sz="2000" b="1" dirty="0" smtClean="0">
                <a:cs typeface="Times New Roman" pitchFamily="18" charset="0"/>
              </a:rPr>
              <a:t> l’horizontal</a:t>
            </a:r>
            <a:endParaRPr lang="fr-FR" sz="20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100" b="1" kern="1200" dirty="0" smtClean="0">
                <a:solidFill>
                  <a:srgbClr val="0070C0"/>
                </a:solidFill>
                <a:latin typeface="Times New Roman" pitchFamily="18" charset="0"/>
                <a:cs typeface="Times New Roman" pitchFamily="18" charset="0"/>
              </a:rPr>
              <a:t>Créer une interface grâce au concepteur</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68</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0" y="1000108"/>
            <a:ext cx="9144000" cy="769441"/>
          </a:xfrm>
          <a:prstGeom prst="rect">
            <a:avLst/>
          </a:prstGeom>
        </p:spPr>
        <p:txBody>
          <a:bodyPr wrap="square">
            <a:spAutoFit/>
          </a:bodyPr>
          <a:lstStyle/>
          <a:p>
            <a:pPr algn="just">
              <a:buFont typeface="Arial" pitchFamily="34" charset="0"/>
              <a:buChar char="•"/>
            </a:pPr>
            <a:r>
              <a:rPr lang="fr-FR" sz="2200" dirty="0" smtClean="0">
                <a:latin typeface="+mj-lt"/>
                <a:cs typeface="Times New Roman" pitchFamily="18" charset="0"/>
              </a:rPr>
              <a:t> Vous pouvez à tout moment consulter et modifier manuellement le </a:t>
            </a:r>
            <a:r>
              <a:rPr lang="fr-FR" sz="2200" b="1" dirty="0" smtClean="0">
                <a:latin typeface="+mj-lt"/>
                <a:cs typeface="Times New Roman" pitchFamily="18" charset="0"/>
              </a:rPr>
              <a:t>XML</a:t>
            </a:r>
            <a:r>
              <a:rPr lang="fr-FR" sz="2200" dirty="0" smtClean="0">
                <a:latin typeface="+mj-lt"/>
                <a:cs typeface="Times New Roman" pitchFamily="18" charset="0"/>
              </a:rPr>
              <a:t> en </a:t>
            </a:r>
            <a:r>
              <a:rPr lang="fr-FR" sz="2200" b="1" dirty="0" smtClean="0">
                <a:latin typeface="+mj-lt"/>
                <a:cs typeface="Times New Roman" pitchFamily="18" charset="0"/>
              </a:rPr>
              <a:t>mode texte </a:t>
            </a:r>
            <a:r>
              <a:rPr lang="fr-FR" sz="2200" dirty="0" smtClean="0">
                <a:latin typeface="+mj-lt"/>
                <a:cs typeface="Times New Roman" pitchFamily="18" charset="0"/>
              </a:rPr>
              <a:t>en cliquant sur l’onglet en dessous de l’aperçu</a:t>
            </a:r>
            <a:endParaRPr lang="fr-FR" sz="2200" dirty="0">
              <a:latin typeface="+mj-lt"/>
              <a:cs typeface="Times New Roman" pitchFamily="18" charset="0"/>
            </a:endParaRPr>
          </a:p>
        </p:txBody>
      </p:sp>
      <p:sp>
        <p:nvSpPr>
          <p:cNvPr id="11" name="Rectangle 10"/>
          <p:cNvSpPr/>
          <p:nvPr/>
        </p:nvSpPr>
        <p:spPr>
          <a:xfrm>
            <a:off x="0" y="1857364"/>
            <a:ext cx="9144000" cy="1107996"/>
          </a:xfrm>
          <a:prstGeom prst="rect">
            <a:avLst/>
          </a:prstGeom>
        </p:spPr>
        <p:txBody>
          <a:bodyPr wrap="square">
            <a:spAutoFit/>
          </a:bodyPr>
          <a:lstStyle/>
          <a:p>
            <a:pPr algn="just">
              <a:buFont typeface="Arial" pitchFamily="34" charset="0"/>
              <a:buChar char="•"/>
            </a:pPr>
            <a:r>
              <a:rPr lang="fr-FR" sz="2200" dirty="0" smtClean="0">
                <a:latin typeface="+mj-lt"/>
                <a:cs typeface="Times New Roman" pitchFamily="18" charset="0"/>
              </a:rPr>
              <a:t> De cette façon, vous pourrez basculer à tout moment sur le </a:t>
            </a:r>
            <a:r>
              <a:rPr lang="fr-FR" sz="2200" b="1" dirty="0" smtClean="0">
                <a:latin typeface="+mj-lt"/>
                <a:cs typeface="Times New Roman" pitchFamily="18" charset="0"/>
              </a:rPr>
              <a:t>concepteur graphique </a:t>
            </a:r>
            <a:r>
              <a:rPr lang="fr-FR" sz="2200" dirty="0" smtClean="0">
                <a:latin typeface="+mj-lt"/>
                <a:cs typeface="Times New Roman" pitchFamily="18" charset="0"/>
              </a:rPr>
              <a:t>en cliquant sur </a:t>
            </a:r>
            <a:r>
              <a:rPr lang="fr-FR" sz="2200" b="1" dirty="0" err="1" smtClean="0">
                <a:latin typeface="+mj-lt"/>
                <a:cs typeface="Times New Roman" pitchFamily="18" charset="0"/>
              </a:rPr>
              <a:t>Layout</a:t>
            </a:r>
            <a:r>
              <a:rPr lang="fr-FR" sz="2200" b="1" dirty="0" smtClean="0">
                <a:latin typeface="+mj-lt"/>
                <a:cs typeface="Times New Roman" pitchFamily="18" charset="0"/>
              </a:rPr>
              <a:t> </a:t>
            </a:r>
            <a:r>
              <a:rPr lang="fr-FR" sz="2200" dirty="0" smtClean="0">
                <a:latin typeface="+mj-lt"/>
                <a:cs typeface="Times New Roman" pitchFamily="18" charset="0"/>
              </a:rPr>
              <a:t>et voir l’aperçu des changements effectués dans le XML.</a:t>
            </a:r>
            <a:endParaRPr lang="fr-FR" sz="2200" dirty="0">
              <a:latin typeface="+mj-lt"/>
              <a:cs typeface="Times New Roman" pitchFamily="18" charset="0"/>
            </a:endParaRPr>
          </a:p>
        </p:txBody>
      </p:sp>
      <p:pic>
        <p:nvPicPr>
          <p:cNvPr id="12" name="Picture 2"/>
          <p:cNvPicPr>
            <a:picLocks noChangeAspect="1" noChangeArrowheads="1"/>
          </p:cNvPicPr>
          <p:nvPr/>
        </p:nvPicPr>
        <p:blipFill>
          <a:blip r:embed="rId3"/>
          <a:srcRect/>
          <a:stretch>
            <a:fillRect/>
          </a:stretch>
        </p:blipFill>
        <p:spPr bwMode="auto">
          <a:xfrm>
            <a:off x="500034" y="3071810"/>
            <a:ext cx="7858180" cy="342902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100" b="1" kern="1200" dirty="0" smtClean="0">
                <a:solidFill>
                  <a:srgbClr val="0070C0"/>
                </a:solidFill>
                <a:latin typeface="Times New Roman" pitchFamily="18" charset="0"/>
                <a:cs typeface="Times New Roman" pitchFamily="18" charset="0"/>
              </a:rPr>
              <a:t>Créer une interface grâce au concepteur</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69</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3074" name="Picture 2"/>
          <p:cNvPicPr>
            <a:picLocks noChangeAspect="1" noChangeArrowheads="1"/>
          </p:cNvPicPr>
          <p:nvPr/>
        </p:nvPicPr>
        <p:blipFill>
          <a:blip r:embed="rId3"/>
          <a:srcRect/>
          <a:stretch>
            <a:fillRect/>
          </a:stretch>
        </p:blipFill>
        <p:spPr bwMode="auto">
          <a:xfrm>
            <a:off x="0" y="1000108"/>
            <a:ext cx="9144000" cy="4071966"/>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0" y="5143512"/>
            <a:ext cx="4714876" cy="1428760"/>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4714876" y="5072074"/>
            <a:ext cx="4429124" cy="1428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059112" cy="928670"/>
          </a:xfrm>
        </p:spPr>
        <p:txBody>
          <a:bodyPr/>
          <a:lstStyle/>
          <a:p>
            <a:pPr lvl="0">
              <a:defRPr/>
            </a:pPr>
            <a:r>
              <a:rPr lang="fr-FR" sz="3400" b="1" kern="1200" dirty="0" smtClean="0">
                <a:solidFill>
                  <a:srgbClr val="0070C0"/>
                </a:solidFill>
                <a:latin typeface="Times New Roman" pitchFamily="18" charset="0"/>
                <a:cs typeface="Times New Roman" pitchFamily="18" charset="0"/>
              </a:rPr>
              <a:t>Deux options pour le SDK (cas de ADT)</a:t>
            </a:r>
            <a:endParaRPr lang="fr-FR" sz="3400" b="1" kern="1200" dirty="0">
              <a:solidFill>
                <a:srgbClr val="0070C0"/>
              </a:solidFill>
              <a:latin typeface="Times New Roman" pitchFamily="18" charset="0"/>
              <a:cs typeface="Times New Roman" pitchFamily="18" charset="0"/>
            </a:endParaRP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7</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22" name="Content Placeholder 2"/>
          <p:cNvSpPr txBox="1">
            <a:spLocks/>
          </p:cNvSpPr>
          <p:nvPr/>
        </p:nvSpPr>
        <p:spPr bwMode="auto">
          <a:xfrm>
            <a:off x="500034" y="1357298"/>
            <a:ext cx="8429684" cy="41879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just" defTabSz="914400" rtl="0" eaLnBrk="1" fontAlgn="base" latinLnBrk="0" hangingPunct="1">
              <a:lnSpc>
                <a:spcPct val="100000"/>
              </a:lnSpc>
              <a:spcBef>
                <a:spcPct val="20000"/>
              </a:spcBef>
              <a:spcAft>
                <a:spcPct val="0"/>
              </a:spcAft>
              <a:buClrTx/>
              <a:buSzTx/>
              <a:buFontTx/>
              <a:buAutoNum type="arabicPeriod"/>
              <a:tabLst/>
              <a:defRPr/>
            </a:pPr>
            <a:r>
              <a:rPr kumimoji="0" lang="fr-FR" sz="2400" b="0" i="0" u="none" strike="noStrike" kern="0" cap="none" spc="0" normalizeH="0" baseline="0" noProof="0" dirty="0" smtClean="0">
                <a:ln>
                  <a:noFill/>
                </a:ln>
                <a:solidFill>
                  <a:schemeClr val="tx1"/>
                </a:solidFill>
                <a:effectLst/>
                <a:uLnTx/>
                <a:uFillTx/>
                <a:latin typeface="+mn-lt"/>
                <a:ea typeface="+mn-ea"/>
                <a:cs typeface="+mn-cs"/>
              </a:rPr>
              <a:t>Télécharger </a:t>
            </a:r>
            <a:r>
              <a:rPr kumimoji="0" lang="fr-FR" sz="2400" b="1" i="0" u="none" strike="noStrike" kern="0" cap="none" spc="0" normalizeH="0" baseline="0" noProof="0" dirty="0" smtClean="0">
                <a:ln>
                  <a:noFill/>
                </a:ln>
                <a:solidFill>
                  <a:schemeClr val="tx1"/>
                </a:solidFill>
                <a:effectLst/>
                <a:uLnTx/>
                <a:uFillTx/>
                <a:latin typeface="+mn-lt"/>
                <a:ea typeface="+mn-ea"/>
                <a:cs typeface="+mn-cs"/>
              </a:rPr>
              <a:t>éclipse</a:t>
            </a:r>
            <a:r>
              <a:rPr kumimoji="0" lang="fr-FR" sz="2400" b="0" i="0" u="none" strike="noStrike" kern="0" cap="none" spc="0" normalizeH="0" baseline="0" noProof="0" dirty="0" smtClean="0">
                <a:ln>
                  <a:noFill/>
                </a:ln>
                <a:solidFill>
                  <a:schemeClr val="tx1"/>
                </a:solidFill>
                <a:effectLst/>
                <a:uLnTx/>
                <a:uFillTx/>
                <a:latin typeface="+mn-lt"/>
                <a:ea typeface="+mn-ea"/>
                <a:cs typeface="+mn-cs"/>
              </a:rPr>
              <a:t>, </a:t>
            </a:r>
            <a:r>
              <a:rPr kumimoji="0" lang="fr-FR" sz="2400" b="1" i="0" u="none" strike="noStrike" kern="0" cap="none" spc="0" normalizeH="0" baseline="0" noProof="0" dirty="0" smtClean="0">
                <a:ln>
                  <a:noFill/>
                </a:ln>
                <a:solidFill>
                  <a:schemeClr val="tx1"/>
                </a:solidFill>
                <a:effectLst/>
                <a:uLnTx/>
                <a:uFillTx/>
                <a:latin typeface="+mn-lt"/>
                <a:ea typeface="+mn-ea"/>
                <a:cs typeface="+mn-cs"/>
              </a:rPr>
              <a:t>le SDK</a:t>
            </a:r>
            <a:r>
              <a:rPr kumimoji="0" lang="fr-FR" sz="2400" b="0" i="0" u="none" strike="noStrike" kern="0" cap="none" spc="0" normalizeH="0" baseline="0" noProof="0" dirty="0" smtClean="0">
                <a:ln>
                  <a:noFill/>
                </a:ln>
                <a:solidFill>
                  <a:schemeClr val="tx1"/>
                </a:solidFill>
                <a:effectLst/>
                <a:uLnTx/>
                <a:uFillTx/>
                <a:latin typeface="+mn-lt"/>
                <a:ea typeface="+mn-ea"/>
                <a:cs typeface="+mn-cs"/>
              </a:rPr>
              <a:t>, et le </a:t>
            </a:r>
            <a:r>
              <a:rPr kumimoji="0" lang="fr-FR" sz="2400" b="1" i="0" u="none" strike="noStrike" kern="0" cap="none" spc="0" normalizeH="0" baseline="0" noProof="0" dirty="0" smtClean="0">
                <a:ln>
                  <a:noFill/>
                </a:ln>
                <a:solidFill>
                  <a:schemeClr val="tx1"/>
                </a:solidFill>
                <a:effectLst/>
                <a:uLnTx/>
                <a:uFillTx/>
                <a:latin typeface="+mn-lt"/>
                <a:ea typeface="+mn-ea"/>
                <a:cs typeface="+mn-cs"/>
              </a:rPr>
              <a:t>ADT</a:t>
            </a:r>
            <a:r>
              <a:rPr kumimoji="0" lang="fr-FR" sz="2400" b="0" i="0" u="none" strike="noStrike" kern="0" cap="none" spc="0" normalizeH="0" baseline="0" noProof="0" dirty="0" smtClean="0">
                <a:ln>
                  <a:noFill/>
                </a:ln>
                <a:solidFill>
                  <a:schemeClr val="tx1"/>
                </a:solidFill>
                <a:effectLst/>
                <a:uLnTx/>
                <a:uFillTx/>
                <a:latin typeface="+mn-lt"/>
                <a:ea typeface="+mn-ea"/>
                <a:cs typeface="+mn-cs"/>
              </a:rPr>
              <a:t> séparément </a:t>
            </a:r>
          </a:p>
          <a:p>
            <a:pPr marL="514350" marR="0" lvl="0" indent="-514350" algn="just" defTabSz="914400" rtl="0" eaLnBrk="1" fontAlgn="base" latinLnBrk="0" hangingPunct="1">
              <a:lnSpc>
                <a:spcPct val="100000"/>
              </a:lnSpc>
              <a:spcBef>
                <a:spcPct val="20000"/>
              </a:spcBef>
              <a:spcAft>
                <a:spcPct val="0"/>
              </a:spcAft>
              <a:buClrTx/>
              <a:buSzTx/>
              <a:buFontTx/>
              <a:buAutoNum type="arabicPeriod"/>
              <a:tabLst/>
              <a:defRPr/>
            </a:pPr>
            <a:endParaRPr kumimoji="0" lang="fr-FR" sz="2400" b="0"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just" defTabSz="914400" rtl="0" eaLnBrk="1" fontAlgn="base" latinLnBrk="0" hangingPunct="1">
              <a:lnSpc>
                <a:spcPct val="100000"/>
              </a:lnSpc>
              <a:spcBef>
                <a:spcPct val="20000"/>
              </a:spcBef>
              <a:spcAft>
                <a:spcPct val="0"/>
              </a:spcAft>
              <a:buClrTx/>
              <a:buSzTx/>
              <a:buFontTx/>
              <a:buAutoNum type="arabicPeriod"/>
              <a:tabLst/>
              <a:defRPr/>
            </a:pPr>
            <a:r>
              <a:rPr kumimoji="0" lang="fr-FR" sz="2400" b="0" i="0" u="none" strike="noStrike" kern="0" cap="none" spc="0" normalizeH="0" baseline="0" noProof="0" dirty="0" smtClean="0">
                <a:ln>
                  <a:noFill/>
                </a:ln>
                <a:solidFill>
                  <a:schemeClr val="tx1"/>
                </a:solidFill>
                <a:effectLst/>
                <a:uLnTx/>
                <a:uFillTx/>
                <a:latin typeface="+mn-lt"/>
                <a:ea typeface="+mn-ea"/>
                <a:cs typeface="+mn-cs"/>
              </a:rPr>
              <a:t>Télécharger le </a:t>
            </a:r>
            <a:r>
              <a:rPr kumimoji="0" lang="fr-FR" sz="2400" b="1" i="0" u="none" strike="noStrike" kern="0" cap="none" spc="0" normalizeH="0" baseline="0" noProof="0" dirty="0" smtClean="0">
                <a:ln>
                  <a:noFill/>
                </a:ln>
                <a:solidFill>
                  <a:schemeClr val="tx1"/>
                </a:solidFill>
                <a:effectLst/>
                <a:uLnTx/>
                <a:uFillTx/>
                <a:latin typeface="+mn-lt"/>
                <a:ea typeface="+mn-ea"/>
                <a:cs typeface="+mn-cs"/>
              </a:rPr>
              <a:t>ADT</a:t>
            </a:r>
            <a:r>
              <a:rPr kumimoji="0" lang="fr-FR" sz="2400" b="0" i="0" u="none" strike="noStrike" kern="0" cap="none" spc="0" normalizeH="0" baseline="0" noProof="0" dirty="0" smtClean="0">
                <a:ln>
                  <a:noFill/>
                </a:ln>
                <a:solidFill>
                  <a:schemeClr val="tx1"/>
                </a:solidFill>
                <a:effectLst/>
                <a:uLnTx/>
                <a:uFillTx/>
                <a:latin typeface="+mn-lt"/>
                <a:ea typeface="+mn-ea"/>
                <a:cs typeface="+mn-cs"/>
              </a:rPr>
              <a:t> Bundle « All In One » qui inclut éclipse, le SDK (</a:t>
            </a:r>
            <a:r>
              <a:rPr kumimoji="0" lang="fr-FR" sz="2400" b="0" i="0" u="none" strike="noStrike" kern="0" cap="none" spc="0" normalizeH="0" baseline="0" noProof="0" dirty="0" err="1" smtClean="0">
                <a:ln>
                  <a:noFill/>
                </a:ln>
                <a:solidFill>
                  <a:schemeClr val="tx1"/>
                </a:solidFill>
                <a:effectLst/>
                <a:uLnTx/>
                <a:uFillTx/>
                <a:latin typeface="+mn-lt"/>
                <a:ea typeface="+mn-ea"/>
                <a:cs typeface="+mn-cs"/>
              </a:rPr>
              <a:t>core</a:t>
            </a:r>
            <a:r>
              <a:rPr kumimoji="0" lang="fr-FR" sz="2400" b="0" i="0" u="none" strike="noStrike" kern="0" cap="none" spc="0" normalizeH="0" baseline="0" noProof="0" dirty="0" smtClean="0">
                <a:ln>
                  <a:noFill/>
                </a:ln>
                <a:solidFill>
                  <a:schemeClr val="tx1"/>
                </a:solidFill>
                <a:effectLst/>
                <a:uLnTx/>
                <a:uFillTx/>
                <a:latin typeface="+mn-lt"/>
                <a:ea typeface="+mn-ea"/>
                <a:cs typeface="+mn-cs"/>
              </a:rPr>
              <a:t>) et le plugin ADT</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fr-FR"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23" name="Rectangle 22"/>
          <p:cNvSpPr/>
          <p:nvPr/>
        </p:nvSpPr>
        <p:spPr>
          <a:xfrm>
            <a:off x="214282" y="3786190"/>
            <a:ext cx="8715436" cy="830997"/>
          </a:xfrm>
          <a:prstGeom prst="rect">
            <a:avLst/>
          </a:prstGeom>
          <a:solidFill>
            <a:srgbClr val="EAEAEA"/>
          </a:solidFill>
        </p:spPr>
        <p:style>
          <a:lnRef idx="1">
            <a:schemeClr val="dk1"/>
          </a:lnRef>
          <a:fillRef idx="2">
            <a:schemeClr val="dk1"/>
          </a:fillRef>
          <a:effectRef idx="1">
            <a:schemeClr val="dk1"/>
          </a:effectRef>
          <a:fontRef idx="minor">
            <a:schemeClr val="dk1"/>
          </a:fontRef>
        </p:style>
        <p:txBody>
          <a:bodyPr wrap="square">
            <a:spAutoFit/>
          </a:bodyPr>
          <a:lstStyle/>
          <a:p>
            <a:pPr marL="342900" lvl="0" indent="-342900" algn="just">
              <a:spcBef>
                <a:spcPct val="20000"/>
              </a:spcBef>
              <a:defRPr/>
            </a:pPr>
            <a:r>
              <a:rPr lang="fr-FR" sz="2400" b="1" kern="0" dirty="0" smtClean="0"/>
              <a:t>NB</a:t>
            </a:r>
            <a:r>
              <a:rPr lang="fr-FR" sz="2400" kern="0" dirty="0" smtClean="0"/>
              <a:t>: ADT: </a:t>
            </a:r>
            <a:r>
              <a:rPr lang="fr-FR" sz="2400" b="1" kern="0" dirty="0" smtClean="0"/>
              <a:t>A</a:t>
            </a:r>
            <a:r>
              <a:rPr lang="fr-FR" sz="2400" kern="0" dirty="0" smtClean="0"/>
              <a:t>ndroid</a:t>
            </a:r>
            <a:r>
              <a:rPr lang="fr-FR" sz="2400" b="1" kern="0" dirty="0" smtClean="0"/>
              <a:t> D</a:t>
            </a:r>
            <a:r>
              <a:rPr lang="fr-FR" sz="2400" kern="0" dirty="0" smtClean="0"/>
              <a:t>éveloppement</a:t>
            </a:r>
            <a:r>
              <a:rPr lang="fr-FR" sz="2400" b="1" kern="0" dirty="0" smtClean="0"/>
              <a:t> </a:t>
            </a:r>
            <a:r>
              <a:rPr lang="fr-FR" sz="2400" kern="0" dirty="0" smtClean="0"/>
              <a:t>Kit est le plugin qui permet de développer des projets Android avec éclipse </a:t>
            </a:r>
            <a:endParaRPr lang="fr-FR" sz="2400" kern="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100" b="1" kern="1200" dirty="0" smtClean="0">
                <a:solidFill>
                  <a:srgbClr val="0070C0"/>
                </a:solidFill>
                <a:latin typeface="Times New Roman" pitchFamily="18" charset="0"/>
                <a:cs typeface="Times New Roman" pitchFamily="18" charset="0"/>
              </a:rPr>
              <a:t>Créer une interface grâce au concepteur</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70</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3074" name="Picture 2"/>
          <p:cNvPicPr>
            <a:picLocks noChangeAspect="1" noChangeArrowheads="1"/>
          </p:cNvPicPr>
          <p:nvPr/>
        </p:nvPicPr>
        <p:blipFill>
          <a:blip r:embed="rId3"/>
          <a:srcRect/>
          <a:stretch>
            <a:fillRect/>
          </a:stretch>
        </p:blipFill>
        <p:spPr bwMode="auto">
          <a:xfrm>
            <a:off x="0" y="1000108"/>
            <a:ext cx="9144000" cy="4071966"/>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0" y="5214950"/>
            <a:ext cx="4357686" cy="1285884"/>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a:stretch>
            <a:fillRect/>
          </a:stretch>
        </p:blipFill>
        <p:spPr bwMode="auto">
          <a:xfrm>
            <a:off x="4357686" y="5072074"/>
            <a:ext cx="4786314"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100" b="1" kern="1200" dirty="0" smtClean="0">
                <a:solidFill>
                  <a:srgbClr val="0070C0"/>
                </a:solidFill>
                <a:latin typeface="Times New Roman" pitchFamily="18" charset="0"/>
                <a:cs typeface="Times New Roman" pitchFamily="18" charset="0"/>
              </a:rPr>
              <a:t>Créer une interface grâce au concepteur</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71</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285720" y="1142984"/>
            <a:ext cx="7985135" cy="461665"/>
          </a:xfrm>
          <a:prstGeom prst="rect">
            <a:avLst/>
          </a:prstGeom>
        </p:spPr>
        <p:txBody>
          <a:bodyPr wrap="none">
            <a:spAutoFit/>
          </a:bodyPr>
          <a:lstStyle/>
          <a:p>
            <a:r>
              <a:rPr lang="en-US" sz="2400" dirty="0" smtClean="0">
                <a:solidFill>
                  <a:schemeClr val="bg2">
                    <a:lumMod val="75000"/>
                  </a:schemeClr>
                </a:solidFill>
              </a:rPr>
              <a:t>Integrate Layouts in Your </a:t>
            </a:r>
            <a:r>
              <a:rPr lang="en-US" sz="2400" dirty="0" smtClean="0">
                <a:solidFill>
                  <a:schemeClr val="bg2">
                    <a:lumMod val="75000"/>
                  </a:schemeClr>
                </a:solidFill>
              </a:rPr>
              <a:t>App (</a:t>
            </a:r>
            <a:r>
              <a:rPr lang="en-US" sz="2400" b="1" dirty="0" smtClean="0"/>
              <a:t>Eclipse with ADT </a:t>
            </a:r>
            <a:r>
              <a:rPr lang="en-US" sz="2400" b="1" dirty="0" err="1" smtClean="0"/>
              <a:t>plugin</a:t>
            </a:r>
            <a:r>
              <a:rPr lang="en-US" sz="2400" b="1" dirty="0" smtClean="0"/>
              <a:t>)</a:t>
            </a:r>
            <a:endParaRPr lang="fr-FR" sz="2400" dirty="0">
              <a:solidFill>
                <a:schemeClr val="bg2">
                  <a:lumMod val="75000"/>
                </a:schemeClr>
              </a:solidFill>
            </a:endParaRPr>
          </a:p>
        </p:txBody>
      </p:sp>
      <p:sp>
        <p:nvSpPr>
          <p:cNvPr id="12" name="Rectangle 11"/>
          <p:cNvSpPr/>
          <p:nvPr/>
        </p:nvSpPr>
        <p:spPr>
          <a:xfrm>
            <a:off x="0" y="1714488"/>
            <a:ext cx="9144000" cy="3170099"/>
          </a:xfrm>
          <a:prstGeom prst="rect">
            <a:avLst/>
          </a:prstGeom>
        </p:spPr>
        <p:txBody>
          <a:bodyPr wrap="square">
            <a:spAutoFit/>
          </a:bodyPr>
          <a:lstStyle/>
          <a:p>
            <a:r>
              <a:rPr lang="en-US" sz="2400" b="1" dirty="0" smtClean="0">
                <a:solidFill>
                  <a:schemeClr val="bg2">
                    <a:lumMod val="75000"/>
                  </a:schemeClr>
                </a:solidFill>
              </a:rPr>
              <a:t>Steps</a:t>
            </a:r>
          </a:p>
          <a:p>
            <a:pPr>
              <a:buFont typeface="Arial" pitchFamily="34" charset="0"/>
              <a:buChar char="•"/>
            </a:pPr>
            <a:r>
              <a:rPr lang="en-US" sz="2400" b="1" dirty="0" smtClean="0"/>
              <a:t> In XML </a:t>
            </a:r>
            <a:r>
              <a:rPr lang="en-US" sz="2400" b="1" dirty="0" smtClean="0"/>
              <a:t>editor </a:t>
            </a:r>
            <a:r>
              <a:rPr lang="en-US" sz="2400" b="1" dirty="0" smtClean="0"/>
              <a:t>:</a:t>
            </a:r>
          </a:p>
          <a:p>
            <a:pPr>
              <a:buFont typeface="Arial" pitchFamily="34" charset="0"/>
              <a:buChar char="•"/>
            </a:pPr>
            <a:endParaRPr lang="en-US" b="1" dirty="0" smtClean="0"/>
          </a:p>
          <a:p>
            <a:pPr marL="906462" indent="-457200">
              <a:buAutoNum type="arabicPeriod"/>
            </a:pPr>
            <a:r>
              <a:rPr lang="en-US" sz="2400" dirty="0" smtClean="0"/>
              <a:t>Create </a:t>
            </a:r>
            <a:r>
              <a:rPr lang="en-US" sz="2400" dirty="0" smtClean="0"/>
              <a:t>an XML layout </a:t>
            </a:r>
            <a:r>
              <a:rPr lang="en-US" sz="2400" dirty="0" smtClean="0"/>
              <a:t>(attention </a:t>
            </a:r>
            <a:r>
              <a:rPr lang="en-US" sz="2400" dirty="0" smtClean="0"/>
              <a:t>to the views’ ids</a:t>
            </a:r>
            <a:r>
              <a:rPr lang="en-US" sz="2400" dirty="0" smtClean="0"/>
              <a:t>)</a:t>
            </a:r>
          </a:p>
          <a:p>
            <a:pPr marL="906462" indent="-457200">
              <a:buAutoNum type="arabicPeriod"/>
            </a:pPr>
            <a:endParaRPr lang="en-US" sz="1400" dirty="0" smtClean="0"/>
          </a:p>
          <a:p>
            <a:pPr>
              <a:buFont typeface="Arial" pitchFamily="34" charset="0"/>
              <a:buChar char="•"/>
            </a:pPr>
            <a:r>
              <a:rPr lang="en-US" sz="2400" b="1" dirty="0" smtClean="0"/>
              <a:t> </a:t>
            </a:r>
            <a:r>
              <a:rPr lang="en-US" sz="2400" b="1" dirty="0" err="1" smtClean="0"/>
              <a:t>Dans</a:t>
            </a:r>
            <a:r>
              <a:rPr lang="en-US" sz="2400" b="1" dirty="0" smtClean="0"/>
              <a:t> </a:t>
            </a:r>
            <a:r>
              <a:rPr lang="en-US" sz="2400" b="1" dirty="0" smtClean="0"/>
              <a:t>le </a:t>
            </a:r>
            <a:r>
              <a:rPr lang="en-US" sz="2400" b="1" dirty="0" err="1" smtClean="0"/>
              <a:t>programme</a:t>
            </a:r>
            <a:r>
              <a:rPr lang="en-US" sz="2400" b="1" dirty="0" smtClean="0"/>
              <a:t> </a:t>
            </a:r>
            <a:r>
              <a:rPr lang="en-US" sz="2400" b="1" dirty="0" smtClean="0"/>
              <a:t>Java (Activity code):</a:t>
            </a:r>
          </a:p>
          <a:p>
            <a:pPr>
              <a:buFont typeface="Arial" pitchFamily="34" charset="0"/>
              <a:buChar char="•"/>
            </a:pPr>
            <a:endParaRPr lang="en-US" b="1" dirty="0" smtClean="0"/>
          </a:p>
          <a:p>
            <a:pPr marL="449263"/>
            <a:r>
              <a:rPr lang="en-US" sz="2400" dirty="0" smtClean="0"/>
              <a:t>2. Load the layout</a:t>
            </a:r>
          </a:p>
          <a:p>
            <a:pPr marL="363538" indent="85725"/>
            <a:r>
              <a:rPr lang="en-US" sz="2400" dirty="0" smtClean="0"/>
              <a:t>3. Instantiate the views upon which your want to act</a:t>
            </a:r>
            <a:endParaRPr lang="fr-FR"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100" b="1" kern="1200" dirty="0" smtClean="0">
                <a:solidFill>
                  <a:srgbClr val="0070C0"/>
                </a:solidFill>
                <a:latin typeface="Times New Roman" pitchFamily="18" charset="0"/>
                <a:cs typeface="Times New Roman" pitchFamily="18" charset="0"/>
              </a:rPr>
              <a:t>Créer une interface grâce au concepteur</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72</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214282" y="1000108"/>
            <a:ext cx="7985135" cy="461665"/>
          </a:xfrm>
          <a:prstGeom prst="rect">
            <a:avLst/>
          </a:prstGeom>
        </p:spPr>
        <p:txBody>
          <a:bodyPr wrap="none">
            <a:spAutoFit/>
          </a:bodyPr>
          <a:lstStyle/>
          <a:p>
            <a:r>
              <a:rPr lang="en-US" sz="2400" dirty="0" smtClean="0">
                <a:solidFill>
                  <a:schemeClr val="bg2">
                    <a:lumMod val="75000"/>
                  </a:schemeClr>
                </a:solidFill>
              </a:rPr>
              <a:t>Integrate Layouts in Your </a:t>
            </a:r>
            <a:r>
              <a:rPr lang="en-US" sz="2400" dirty="0" smtClean="0">
                <a:solidFill>
                  <a:schemeClr val="bg2">
                    <a:lumMod val="75000"/>
                  </a:schemeClr>
                </a:solidFill>
              </a:rPr>
              <a:t>App (</a:t>
            </a:r>
            <a:r>
              <a:rPr lang="en-US" sz="2400" b="1" dirty="0" smtClean="0"/>
              <a:t>Eclipse with ADT </a:t>
            </a:r>
            <a:r>
              <a:rPr lang="en-US" sz="2400" b="1" dirty="0" err="1" smtClean="0"/>
              <a:t>plugin</a:t>
            </a:r>
            <a:r>
              <a:rPr lang="en-US" sz="2400" b="1" dirty="0" smtClean="0"/>
              <a:t>)</a:t>
            </a:r>
            <a:endParaRPr lang="fr-FR" sz="2400" dirty="0">
              <a:solidFill>
                <a:schemeClr val="bg2">
                  <a:lumMod val="75000"/>
                </a:schemeClr>
              </a:solidFill>
            </a:endParaRPr>
          </a:p>
        </p:txBody>
      </p:sp>
      <p:sp>
        <p:nvSpPr>
          <p:cNvPr id="10" name="Rectangle 9"/>
          <p:cNvSpPr/>
          <p:nvPr/>
        </p:nvSpPr>
        <p:spPr>
          <a:xfrm>
            <a:off x="285720" y="1428736"/>
            <a:ext cx="3769815" cy="461665"/>
          </a:xfrm>
          <a:prstGeom prst="rect">
            <a:avLst/>
          </a:prstGeom>
        </p:spPr>
        <p:txBody>
          <a:bodyPr wrap="none">
            <a:spAutoFit/>
          </a:bodyPr>
          <a:lstStyle/>
          <a:p>
            <a:r>
              <a:rPr lang="en-US" sz="2400" b="1" dirty="0" smtClean="0">
                <a:solidFill>
                  <a:schemeClr val="bg2">
                    <a:lumMod val="75000"/>
                  </a:schemeClr>
                </a:solidFill>
              </a:rPr>
              <a:t>(1) Create an XML layout</a:t>
            </a:r>
            <a:endParaRPr lang="fr-FR" sz="2400" b="1" dirty="0">
              <a:solidFill>
                <a:schemeClr val="bg2">
                  <a:lumMod val="75000"/>
                </a:schemeClr>
              </a:solidFill>
            </a:endParaRPr>
          </a:p>
        </p:txBody>
      </p:sp>
      <p:sp>
        <p:nvSpPr>
          <p:cNvPr id="14" name="Rectangle 13"/>
          <p:cNvSpPr/>
          <p:nvPr/>
        </p:nvSpPr>
        <p:spPr>
          <a:xfrm>
            <a:off x="642910" y="1928802"/>
            <a:ext cx="2595582" cy="461665"/>
          </a:xfrm>
          <a:prstGeom prst="rect">
            <a:avLst/>
          </a:prstGeom>
        </p:spPr>
        <p:txBody>
          <a:bodyPr wrap="none">
            <a:spAutoFit/>
          </a:bodyPr>
          <a:lstStyle/>
          <a:p>
            <a:pPr>
              <a:buFont typeface="Wingdings" pitchFamily="2" charset="2"/>
              <a:buChar char="§"/>
            </a:pPr>
            <a:r>
              <a:rPr lang="fr-FR" sz="2400" b="1" dirty="0" smtClean="0"/>
              <a:t> </a:t>
            </a:r>
            <a:r>
              <a:rPr lang="fr-FR" sz="2400" b="1" dirty="0" err="1" smtClean="0"/>
              <a:t>Manual</a:t>
            </a:r>
            <a:r>
              <a:rPr lang="fr-FR" sz="2400" b="1" dirty="0" smtClean="0"/>
              <a:t> </a:t>
            </a:r>
            <a:r>
              <a:rPr lang="fr-FR" sz="2400" b="1" dirty="0" smtClean="0"/>
              <a:t>Edition</a:t>
            </a:r>
            <a:endParaRPr lang="fr-FR" sz="2400" b="1" dirty="0"/>
          </a:p>
        </p:txBody>
      </p:sp>
      <p:sp>
        <p:nvSpPr>
          <p:cNvPr id="15" name="Rectangle 14"/>
          <p:cNvSpPr/>
          <p:nvPr/>
        </p:nvSpPr>
        <p:spPr>
          <a:xfrm>
            <a:off x="857224" y="2428868"/>
            <a:ext cx="6858048" cy="707886"/>
          </a:xfrm>
          <a:prstGeom prst="rect">
            <a:avLst/>
          </a:prstGeom>
        </p:spPr>
        <p:txBody>
          <a:bodyPr wrap="square">
            <a:spAutoFit/>
          </a:bodyPr>
          <a:lstStyle/>
          <a:p>
            <a:pPr algn="just">
              <a:buFont typeface="Arial" pitchFamily="34" charset="0"/>
              <a:buChar char="•"/>
            </a:pPr>
            <a:r>
              <a:rPr lang="en-US" sz="2000" dirty="0" smtClean="0"/>
              <a:t> Create </a:t>
            </a:r>
            <a:r>
              <a:rPr lang="en-US" sz="2000" dirty="0" smtClean="0"/>
              <a:t>a new .xml file in the directory res/layout</a:t>
            </a:r>
          </a:p>
          <a:p>
            <a:pPr algn="just">
              <a:buFont typeface="Arial" pitchFamily="34" charset="0"/>
              <a:buChar char="•"/>
            </a:pPr>
            <a:r>
              <a:rPr lang="en-US" sz="2000" dirty="0" smtClean="0"/>
              <a:t> Edit </a:t>
            </a:r>
            <a:r>
              <a:rPr lang="en-US" sz="2000" dirty="0" smtClean="0"/>
              <a:t>the layout with an XML editor</a:t>
            </a:r>
            <a:endParaRPr lang="fr-FR" sz="2000" dirty="0"/>
          </a:p>
        </p:txBody>
      </p:sp>
      <p:sp>
        <p:nvSpPr>
          <p:cNvPr id="16" name="Rectangle 15"/>
          <p:cNvSpPr/>
          <p:nvPr/>
        </p:nvSpPr>
        <p:spPr>
          <a:xfrm>
            <a:off x="1000100" y="3143248"/>
            <a:ext cx="8143900" cy="2893100"/>
          </a:xfrm>
          <a:prstGeom prst="rect">
            <a:avLst/>
          </a:prstGeom>
        </p:spPr>
        <p:txBody>
          <a:bodyPr wrap="square">
            <a:spAutoFit/>
          </a:bodyPr>
          <a:lstStyle/>
          <a:p>
            <a:pPr algn="just"/>
            <a:r>
              <a:rPr lang="en-US" sz="2000" b="1" dirty="0" smtClean="0"/>
              <a:t>(</a:t>
            </a:r>
            <a:r>
              <a:rPr lang="en-US" sz="2000" b="1" dirty="0" smtClean="0"/>
              <a:t>1.1) </a:t>
            </a:r>
            <a:r>
              <a:rPr lang="en-US" sz="2000" b="1" dirty="0" smtClean="0"/>
              <a:t>Choosing a </a:t>
            </a:r>
            <a:r>
              <a:rPr lang="en-US" sz="2000" b="1" dirty="0" smtClean="0"/>
              <a:t>Layout</a:t>
            </a:r>
          </a:p>
          <a:p>
            <a:pPr algn="just"/>
            <a:endParaRPr lang="en-US" sz="1400" dirty="0" smtClean="0"/>
          </a:p>
          <a:p>
            <a:pPr algn="just"/>
            <a:r>
              <a:rPr lang="en-US" b="1" dirty="0" err="1" smtClean="0">
                <a:solidFill>
                  <a:schemeClr val="bg2">
                    <a:lumMod val="75000"/>
                  </a:schemeClr>
                </a:solidFill>
              </a:rPr>
              <a:t>LinearLayout</a:t>
            </a:r>
            <a:r>
              <a:rPr lang="en-US" dirty="0" smtClean="0"/>
              <a:t>: arranges its children in a </a:t>
            </a:r>
            <a:r>
              <a:rPr lang="en-US" b="1" dirty="0" smtClean="0"/>
              <a:t>single column </a:t>
            </a:r>
            <a:r>
              <a:rPr lang="en-US" dirty="0" smtClean="0"/>
              <a:t>or a </a:t>
            </a:r>
            <a:r>
              <a:rPr lang="en-US" b="1" dirty="0" smtClean="0"/>
              <a:t>single row</a:t>
            </a:r>
          </a:p>
          <a:p>
            <a:pPr algn="just"/>
            <a:r>
              <a:rPr lang="en-US" b="1" dirty="0" err="1" smtClean="0">
                <a:solidFill>
                  <a:schemeClr val="bg2">
                    <a:lumMod val="75000"/>
                  </a:schemeClr>
                </a:solidFill>
              </a:rPr>
              <a:t>AbsoluteLayout</a:t>
            </a:r>
            <a:r>
              <a:rPr lang="en-US" dirty="0" smtClean="0"/>
              <a:t> : lets you </a:t>
            </a:r>
            <a:r>
              <a:rPr lang="en-US" b="1" dirty="0" smtClean="0"/>
              <a:t>specify exact locations </a:t>
            </a:r>
            <a:r>
              <a:rPr lang="en-US" dirty="0" smtClean="0"/>
              <a:t>(x/y coordinates) </a:t>
            </a:r>
            <a:r>
              <a:rPr lang="en-US" dirty="0" smtClean="0"/>
              <a:t>of its </a:t>
            </a:r>
            <a:r>
              <a:rPr lang="en-US" dirty="0" smtClean="0"/>
              <a:t>children</a:t>
            </a:r>
          </a:p>
          <a:p>
            <a:pPr algn="just"/>
            <a:r>
              <a:rPr lang="en-US" b="1" dirty="0" err="1" smtClean="0">
                <a:solidFill>
                  <a:schemeClr val="bg2">
                    <a:lumMod val="75000"/>
                  </a:schemeClr>
                </a:solidFill>
              </a:rPr>
              <a:t>RelativeLayout</a:t>
            </a:r>
            <a:r>
              <a:rPr lang="en-US" dirty="0" smtClean="0"/>
              <a:t> : the </a:t>
            </a:r>
            <a:r>
              <a:rPr lang="en-US" b="1" dirty="0" smtClean="0"/>
              <a:t>positions of the children </a:t>
            </a:r>
            <a:r>
              <a:rPr lang="en-US" dirty="0" smtClean="0"/>
              <a:t>can be described </a:t>
            </a:r>
            <a:r>
              <a:rPr lang="en-US" dirty="0" smtClean="0"/>
              <a:t>in </a:t>
            </a:r>
            <a:r>
              <a:rPr lang="en-US" b="1" dirty="0" smtClean="0"/>
              <a:t>relation </a:t>
            </a:r>
            <a:r>
              <a:rPr lang="en-US" b="1" dirty="0" smtClean="0"/>
              <a:t>to each other or to the parent</a:t>
            </a:r>
          </a:p>
          <a:p>
            <a:pPr algn="just"/>
            <a:r>
              <a:rPr lang="en-US" b="1" dirty="0" err="1" smtClean="0">
                <a:solidFill>
                  <a:schemeClr val="bg2">
                    <a:lumMod val="75000"/>
                  </a:schemeClr>
                </a:solidFill>
              </a:rPr>
              <a:t>TableLayout</a:t>
            </a:r>
            <a:r>
              <a:rPr lang="en-US" dirty="0" smtClean="0"/>
              <a:t> : </a:t>
            </a:r>
            <a:r>
              <a:rPr lang="en-US" b="1" dirty="0" smtClean="0"/>
              <a:t>arranges</a:t>
            </a:r>
            <a:r>
              <a:rPr lang="en-US" dirty="0" smtClean="0"/>
              <a:t> its children </a:t>
            </a:r>
            <a:r>
              <a:rPr lang="en-US" b="1" dirty="0" smtClean="0"/>
              <a:t>into rows and </a:t>
            </a:r>
            <a:r>
              <a:rPr lang="en-US" b="1" dirty="0" smtClean="0"/>
              <a:t>columns</a:t>
            </a:r>
          </a:p>
          <a:p>
            <a:pPr algn="just"/>
            <a:endParaRPr lang="en-US" sz="2000" dirty="0" smtClean="0"/>
          </a:p>
          <a:p>
            <a:pPr algn="just"/>
            <a:r>
              <a:rPr lang="en-US" sz="2000" b="1" dirty="0" smtClean="0"/>
              <a:t>(</a:t>
            </a:r>
            <a:r>
              <a:rPr lang="en-US" sz="2000" b="1" dirty="0" smtClean="0"/>
              <a:t>1.2) </a:t>
            </a:r>
            <a:r>
              <a:rPr lang="en-US" sz="2000" b="1" dirty="0" smtClean="0"/>
              <a:t>Choosing and </a:t>
            </a:r>
            <a:r>
              <a:rPr lang="en-US" sz="2000" b="1" dirty="0" err="1" smtClean="0"/>
              <a:t>Positionning</a:t>
            </a:r>
            <a:r>
              <a:rPr lang="en-US" sz="2000" b="1" dirty="0" smtClean="0"/>
              <a:t> the Views</a:t>
            </a:r>
            <a:endParaRPr lang="fr-FR" sz="2000"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100" b="1" kern="1200" dirty="0" smtClean="0">
                <a:solidFill>
                  <a:srgbClr val="0070C0"/>
                </a:solidFill>
                <a:latin typeface="Times New Roman" pitchFamily="18" charset="0"/>
                <a:cs typeface="Times New Roman" pitchFamily="18" charset="0"/>
              </a:rPr>
              <a:t>Créer une interface grâce au concepteur</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73</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214282" y="1000108"/>
            <a:ext cx="7985135" cy="461665"/>
          </a:xfrm>
          <a:prstGeom prst="rect">
            <a:avLst/>
          </a:prstGeom>
        </p:spPr>
        <p:txBody>
          <a:bodyPr wrap="none">
            <a:spAutoFit/>
          </a:bodyPr>
          <a:lstStyle/>
          <a:p>
            <a:r>
              <a:rPr lang="en-US" sz="2400" dirty="0" smtClean="0">
                <a:solidFill>
                  <a:schemeClr val="bg2">
                    <a:lumMod val="75000"/>
                  </a:schemeClr>
                </a:solidFill>
              </a:rPr>
              <a:t>Integrate Layouts in Your </a:t>
            </a:r>
            <a:r>
              <a:rPr lang="en-US" sz="2400" dirty="0" smtClean="0">
                <a:solidFill>
                  <a:schemeClr val="bg2">
                    <a:lumMod val="75000"/>
                  </a:schemeClr>
                </a:solidFill>
              </a:rPr>
              <a:t>App (</a:t>
            </a:r>
            <a:r>
              <a:rPr lang="en-US" sz="2400" b="1" dirty="0" smtClean="0"/>
              <a:t>Eclipse with ADT </a:t>
            </a:r>
            <a:r>
              <a:rPr lang="en-US" sz="2400" b="1" dirty="0" err="1" smtClean="0"/>
              <a:t>plugin</a:t>
            </a:r>
            <a:r>
              <a:rPr lang="en-US" sz="2400" b="1" dirty="0" smtClean="0"/>
              <a:t>)</a:t>
            </a:r>
            <a:endParaRPr lang="fr-FR" sz="2400" dirty="0">
              <a:solidFill>
                <a:schemeClr val="bg2">
                  <a:lumMod val="75000"/>
                </a:schemeClr>
              </a:solidFill>
            </a:endParaRPr>
          </a:p>
        </p:txBody>
      </p:sp>
      <p:sp>
        <p:nvSpPr>
          <p:cNvPr id="10" name="Rectangle 9"/>
          <p:cNvSpPr/>
          <p:nvPr/>
        </p:nvSpPr>
        <p:spPr>
          <a:xfrm>
            <a:off x="285720" y="1428736"/>
            <a:ext cx="3769815" cy="461665"/>
          </a:xfrm>
          <a:prstGeom prst="rect">
            <a:avLst/>
          </a:prstGeom>
        </p:spPr>
        <p:txBody>
          <a:bodyPr wrap="none">
            <a:spAutoFit/>
          </a:bodyPr>
          <a:lstStyle/>
          <a:p>
            <a:r>
              <a:rPr lang="en-US" sz="2400" b="1" dirty="0" smtClean="0">
                <a:solidFill>
                  <a:schemeClr val="bg2">
                    <a:lumMod val="75000"/>
                  </a:schemeClr>
                </a:solidFill>
              </a:rPr>
              <a:t>(1) Create an XML layout</a:t>
            </a:r>
            <a:endParaRPr lang="fr-FR" sz="2400" b="1" dirty="0">
              <a:solidFill>
                <a:schemeClr val="bg2">
                  <a:lumMod val="75000"/>
                </a:schemeClr>
              </a:solidFill>
            </a:endParaRPr>
          </a:p>
        </p:txBody>
      </p:sp>
      <p:sp>
        <p:nvSpPr>
          <p:cNvPr id="14" name="Rectangle 13"/>
          <p:cNvSpPr/>
          <p:nvPr/>
        </p:nvSpPr>
        <p:spPr>
          <a:xfrm>
            <a:off x="642910" y="1928802"/>
            <a:ext cx="2595582" cy="461665"/>
          </a:xfrm>
          <a:prstGeom prst="rect">
            <a:avLst/>
          </a:prstGeom>
        </p:spPr>
        <p:txBody>
          <a:bodyPr wrap="none">
            <a:spAutoFit/>
          </a:bodyPr>
          <a:lstStyle/>
          <a:p>
            <a:pPr>
              <a:buFont typeface="Wingdings" pitchFamily="2" charset="2"/>
              <a:buChar char="§"/>
            </a:pPr>
            <a:r>
              <a:rPr lang="fr-FR" sz="2400" b="1" dirty="0" smtClean="0"/>
              <a:t> </a:t>
            </a:r>
            <a:r>
              <a:rPr lang="fr-FR" sz="2400" b="1" dirty="0" err="1" smtClean="0"/>
              <a:t>Manual</a:t>
            </a:r>
            <a:r>
              <a:rPr lang="fr-FR" sz="2400" b="1" dirty="0" smtClean="0"/>
              <a:t> </a:t>
            </a:r>
            <a:r>
              <a:rPr lang="fr-FR" sz="2400" b="1" dirty="0" smtClean="0"/>
              <a:t>Edition</a:t>
            </a:r>
            <a:endParaRPr lang="fr-FR" sz="2400" b="1" dirty="0"/>
          </a:p>
        </p:txBody>
      </p:sp>
      <p:sp>
        <p:nvSpPr>
          <p:cNvPr id="15" name="Rectangle 14"/>
          <p:cNvSpPr/>
          <p:nvPr/>
        </p:nvSpPr>
        <p:spPr>
          <a:xfrm>
            <a:off x="857224" y="2428868"/>
            <a:ext cx="6858048" cy="707886"/>
          </a:xfrm>
          <a:prstGeom prst="rect">
            <a:avLst/>
          </a:prstGeom>
        </p:spPr>
        <p:txBody>
          <a:bodyPr wrap="square">
            <a:spAutoFit/>
          </a:bodyPr>
          <a:lstStyle/>
          <a:p>
            <a:pPr algn="just">
              <a:buFont typeface="Arial" pitchFamily="34" charset="0"/>
              <a:buChar char="•"/>
            </a:pPr>
            <a:r>
              <a:rPr lang="en-US" sz="2000" dirty="0" smtClean="0"/>
              <a:t> Create </a:t>
            </a:r>
            <a:r>
              <a:rPr lang="en-US" sz="2000" dirty="0" smtClean="0"/>
              <a:t>a new .xml file in the directory res/layout</a:t>
            </a:r>
          </a:p>
          <a:p>
            <a:pPr algn="just">
              <a:buFont typeface="Arial" pitchFamily="34" charset="0"/>
              <a:buChar char="•"/>
            </a:pPr>
            <a:r>
              <a:rPr lang="en-US" sz="2000" dirty="0" smtClean="0"/>
              <a:t> Edit </a:t>
            </a:r>
            <a:r>
              <a:rPr lang="en-US" sz="2000" dirty="0" smtClean="0"/>
              <a:t>the layout with an XML editor</a:t>
            </a:r>
            <a:endParaRPr lang="fr-FR" sz="2000" dirty="0"/>
          </a:p>
        </p:txBody>
      </p:sp>
      <p:pic>
        <p:nvPicPr>
          <p:cNvPr id="5122" name="Picture 2"/>
          <p:cNvPicPr>
            <a:picLocks noChangeAspect="1" noChangeArrowheads="1"/>
          </p:cNvPicPr>
          <p:nvPr/>
        </p:nvPicPr>
        <p:blipFill>
          <a:blip r:embed="rId3"/>
          <a:srcRect/>
          <a:stretch>
            <a:fillRect/>
          </a:stretch>
        </p:blipFill>
        <p:spPr bwMode="auto">
          <a:xfrm>
            <a:off x="428596" y="3143248"/>
            <a:ext cx="8321499"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100" b="1" kern="1200" dirty="0" smtClean="0">
                <a:solidFill>
                  <a:srgbClr val="0070C0"/>
                </a:solidFill>
                <a:latin typeface="Times New Roman" pitchFamily="18" charset="0"/>
                <a:cs typeface="Times New Roman" pitchFamily="18" charset="0"/>
              </a:rPr>
              <a:t>Créer une interface grâce au concepteur</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74</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214282" y="1000108"/>
            <a:ext cx="7985135" cy="461665"/>
          </a:xfrm>
          <a:prstGeom prst="rect">
            <a:avLst/>
          </a:prstGeom>
        </p:spPr>
        <p:txBody>
          <a:bodyPr wrap="none">
            <a:spAutoFit/>
          </a:bodyPr>
          <a:lstStyle/>
          <a:p>
            <a:r>
              <a:rPr lang="en-US" sz="2400" dirty="0" smtClean="0">
                <a:solidFill>
                  <a:schemeClr val="bg2">
                    <a:lumMod val="75000"/>
                  </a:schemeClr>
                </a:solidFill>
              </a:rPr>
              <a:t>Integrate Layouts in Your </a:t>
            </a:r>
            <a:r>
              <a:rPr lang="en-US" sz="2400" dirty="0" smtClean="0">
                <a:solidFill>
                  <a:schemeClr val="bg2">
                    <a:lumMod val="75000"/>
                  </a:schemeClr>
                </a:solidFill>
              </a:rPr>
              <a:t>App (</a:t>
            </a:r>
            <a:r>
              <a:rPr lang="en-US" sz="2400" b="1" dirty="0" smtClean="0"/>
              <a:t>Eclipse with ADT </a:t>
            </a:r>
            <a:r>
              <a:rPr lang="en-US" sz="2400" b="1" dirty="0" err="1" smtClean="0"/>
              <a:t>plugin</a:t>
            </a:r>
            <a:r>
              <a:rPr lang="en-US" sz="2400" b="1" dirty="0" smtClean="0"/>
              <a:t>)</a:t>
            </a:r>
            <a:endParaRPr lang="fr-FR" sz="2400" dirty="0">
              <a:solidFill>
                <a:schemeClr val="bg2">
                  <a:lumMod val="75000"/>
                </a:schemeClr>
              </a:solidFill>
            </a:endParaRPr>
          </a:p>
        </p:txBody>
      </p:sp>
      <p:sp>
        <p:nvSpPr>
          <p:cNvPr id="10" name="Rectangle 9"/>
          <p:cNvSpPr/>
          <p:nvPr/>
        </p:nvSpPr>
        <p:spPr>
          <a:xfrm>
            <a:off x="285720" y="1428736"/>
            <a:ext cx="3769815" cy="461665"/>
          </a:xfrm>
          <a:prstGeom prst="rect">
            <a:avLst/>
          </a:prstGeom>
        </p:spPr>
        <p:txBody>
          <a:bodyPr wrap="none">
            <a:spAutoFit/>
          </a:bodyPr>
          <a:lstStyle/>
          <a:p>
            <a:r>
              <a:rPr lang="en-US" sz="2400" b="1" dirty="0" smtClean="0">
                <a:solidFill>
                  <a:schemeClr val="bg2">
                    <a:lumMod val="75000"/>
                  </a:schemeClr>
                </a:solidFill>
              </a:rPr>
              <a:t>(1) Create an XML layout</a:t>
            </a:r>
            <a:endParaRPr lang="fr-FR" sz="2400" b="1" dirty="0">
              <a:solidFill>
                <a:schemeClr val="bg2">
                  <a:lumMod val="75000"/>
                </a:schemeClr>
              </a:solidFill>
            </a:endParaRPr>
          </a:p>
        </p:txBody>
      </p:sp>
      <p:sp>
        <p:nvSpPr>
          <p:cNvPr id="14" name="Rectangle 13"/>
          <p:cNvSpPr/>
          <p:nvPr/>
        </p:nvSpPr>
        <p:spPr>
          <a:xfrm>
            <a:off x="642910" y="1857364"/>
            <a:ext cx="5232330" cy="461665"/>
          </a:xfrm>
          <a:prstGeom prst="rect">
            <a:avLst/>
          </a:prstGeom>
        </p:spPr>
        <p:txBody>
          <a:bodyPr wrap="none">
            <a:spAutoFit/>
          </a:bodyPr>
          <a:lstStyle/>
          <a:p>
            <a:pPr>
              <a:buFont typeface="Wingdings" pitchFamily="2" charset="2"/>
              <a:buChar char="§"/>
            </a:pPr>
            <a:r>
              <a:rPr lang="fr-FR" sz="2400" b="1" dirty="0" smtClean="0"/>
              <a:t> </a:t>
            </a:r>
            <a:r>
              <a:rPr lang="en-US" sz="2400" b="1" dirty="0" smtClean="0"/>
              <a:t>Creation with Eclipse ADT </a:t>
            </a:r>
            <a:r>
              <a:rPr lang="en-US" sz="2400" b="1" dirty="0" err="1" smtClean="0"/>
              <a:t>plugin</a:t>
            </a:r>
            <a:endParaRPr lang="fr-FR" sz="2400" b="1" dirty="0"/>
          </a:p>
        </p:txBody>
      </p:sp>
      <p:pic>
        <p:nvPicPr>
          <p:cNvPr id="6146" name="Picture 2"/>
          <p:cNvPicPr>
            <a:picLocks noChangeAspect="1" noChangeArrowheads="1"/>
          </p:cNvPicPr>
          <p:nvPr/>
        </p:nvPicPr>
        <p:blipFill>
          <a:blip r:embed="rId3"/>
          <a:srcRect/>
          <a:stretch>
            <a:fillRect/>
          </a:stretch>
        </p:blipFill>
        <p:spPr bwMode="auto">
          <a:xfrm>
            <a:off x="500034" y="2285992"/>
            <a:ext cx="8001056" cy="432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100" b="1" kern="1200" dirty="0" smtClean="0">
                <a:solidFill>
                  <a:srgbClr val="0070C0"/>
                </a:solidFill>
                <a:latin typeface="Times New Roman" pitchFamily="18" charset="0"/>
                <a:cs typeface="Times New Roman" pitchFamily="18" charset="0"/>
              </a:rPr>
              <a:t>Créer une interface grâce au concepteur</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75</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214282" y="1000108"/>
            <a:ext cx="7985135" cy="461665"/>
          </a:xfrm>
          <a:prstGeom prst="rect">
            <a:avLst/>
          </a:prstGeom>
        </p:spPr>
        <p:txBody>
          <a:bodyPr wrap="none">
            <a:spAutoFit/>
          </a:bodyPr>
          <a:lstStyle/>
          <a:p>
            <a:r>
              <a:rPr lang="en-US" sz="2400" dirty="0" smtClean="0">
                <a:solidFill>
                  <a:schemeClr val="bg2">
                    <a:lumMod val="75000"/>
                  </a:schemeClr>
                </a:solidFill>
              </a:rPr>
              <a:t>Integrate Layouts in Your </a:t>
            </a:r>
            <a:r>
              <a:rPr lang="en-US" sz="2400" dirty="0" smtClean="0">
                <a:solidFill>
                  <a:schemeClr val="bg2">
                    <a:lumMod val="75000"/>
                  </a:schemeClr>
                </a:solidFill>
              </a:rPr>
              <a:t>App (</a:t>
            </a:r>
            <a:r>
              <a:rPr lang="en-US" sz="2400" b="1" dirty="0" smtClean="0"/>
              <a:t>Eclipse with ADT </a:t>
            </a:r>
            <a:r>
              <a:rPr lang="en-US" sz="2400" b="1" dirty="0" err="1" smtClean="0"/>
              <a:t>plugin</a:t>
            </a:r>
            <a:r>
              <a:rPr lang="en-US" sz="2400" b="1" dirty="0" smtClean="0"/>
              <a:t>)</a:t>
            </a:r>
            <a:endParaRPr lang="fr-FR" sz="2400" dirty="0">
              <a:solidFill>
                <a:schemeClr val="bg2">
                  <a:lumMod val="75000"/>
                </a:schemeClr>
              </a:solidFill>
            </a:endParaRPr>
          </a:p>
        </p:txBody>
      </p:sp>
      <p:sp>
        <p:nvSpPr>
          <p:cNvPr id="10" name="Rectangle 9"/>
          <p:cNvSpPr/>
          <p:nvPr/>
        </p:nvSpPr>
        <p:spPr>
          <a:xfrm>
            <a:off x="285720" y="1428736"/>
            <a:ext cx="3020379" cy="461665"/>
          </a:xfrm>
          <a:prstGeom prst="rect">
            <a:avLst/>
          </a:prstGeom>
        </p:spPr>
        <p:txBody>
          <a:bodyPr wrap="none">
            <a:spAutoFit/>
          </a:bodyPr>
          <a:lstStyle/>
          <a:p>
            <a:r>
              <a:rPr lang="en-US" sz="2400" b="1" dirty="0" smtClean="0">
                <a:solidFill>
                  <a:schemeClr val="bg2">
                    <a:lumMod val="75000"/>
                  </a:schemeClr>
                </a:solidFill>
              </a:rPr>
              <a:t>(2) </a:t>
            </a:r>
            <a:r>
              <a:rPr lang="en-US" sz="2400" b="1" dirty="0" smtClean="0">
                <a:solidFill>
                  <a:schemeClr val="bg2">
                    <a:lumMod val="75000"/>
                  </a:schemeClr>
                </a:solidFill>
              </a:rPr>
              <a:t>Load the Layout</a:t>
            </a:r>
            <a:endParaRPr lang="fr-FR" sz="2400" b="1" dirty="0">
              <a:solidFill>
                <a:schemeClr val="bg2">
                  <a:lumMod val="75000"/>
                </a:schemeClr>
              </a:solidFill>
            </a:endParaRPr>
          </a:p>
        </p:txBody>
      </p:sp>
      <p:sp>
        <p:nvSpPr>
          <p:cNvPr id="12" name="Rectangle 11"/>
          <p:cNvSpPr/>
          <p:nvPr/>
        </p:nvSpPr>
        <p:spPr>
          <a:xfrm>
            <a:off x="571472" y="1928802"/>
            <a:ext cx="8572528" cy="4555093"/>
          </a:xfrm>
          <a:prstGeom prst="rect">
            <a:avLst/>
          </a:prstGeom>
        </p:spPr>
        <p:txBody>
          <a:bodyPr wrap="square">
            <a:spAutoFit/>
          </a:bodyPr>
          <a:lstStyle/>
          <a:p>
            <a:pPr algn="just">
              <a:buFont typeface="Wingdings" pitchFamily="2" charset="2"/>
              <a:buChar char="§"/>
            </a:pPr>
            <a:r>
              <a:rPr lang="en-US" sz="2400" b="1" dirty="0" smtClean="0"/>
              <a:t> Linking </a:t>
            </a:r>
            <a:r>
              <a:rPr lang="en-US" sz="2400" b="1" dirty="0" smtClean="0"/>
              <a:t>Java </a:t>
            </a:r>
            <a:r>
              <a:rPr lang="en-US" sz="2400" b="1" dirty="0" smtClean="0"/>
              <a:t>Code (activity) </a:t>
            </a:r>
            <a:r>
              <a:rPr lang="en-US" sz="2400" b="1" dirty="0" smtClean="0"/>
              <a:t>and </a:t>
            </a:r>
            <a:r>
              <a:rPr lang="en-US" sz="2400" b="1" dirty="0" smtClean="0"/>
              <a:t>Layouts (resource)</a:t>
            </a:r>
          </a:p>
          <a:p>
            <a:pPr algn="just">
              <a:buFont typeface="Wingdings" pitchFamily="2" charset="2"/>
              <a:buChar char="§"/>
            </a:pPr>
            <a:endParaRPr lang="en-US" sz="1100" b="1" dirty="0" smtClean="0"/>
          </a:p>
          <a:p>
            <a:pPr marL="261938" indent="-87313" algn="just">
              <a:buFont typeface="Arial" pitchFamily="34" charset="0"/>
              <a:buChar char="•"/>
            </a:pPr>
            <a:r>
              <a:rPr lang="en-US" dirty="0" smtClean="0"/>
              <a:t> </a:t>
            </a:r>
            <a:r>
              <a:rPr lang="en-US" sz="2300" dirty="0" smtClean="0"/>
              <a:t>When </a:t>
            </a:r>
            <a:r>
              <a:rPr lang="en-US" sz="2300" dirty="0" smtClean="0"/>
              <a:t>the app is compiled, each XML layout is compiled as a </a:t>
            </a:r>
            <a:r>
              <a:rPr lang="en-US" sz="2300" dirty="0" smtClean="0"/>
              <a:t>View resource</a:t>
            </a:r>
          </a:p>
          <a:p>
            <a:pPr marL="261938" indent="-87313" algn="just">
              <a:buFont typeface="Arial" pitchFamily="34" charset="0"/>
              <a:buChar char="•"/>
            </a:pPr>
            <a:endParaRPr lang="en-US" sz="900" dirty="0" smtClean="0"/>
          </a:p>
          <a:p>
            <a:pPr marL="261938" indent="-87313" algn="just">
              <a:buFont typeface="Arial" pitchFamily="34" charset="0"/>
              <a:buChar char="•"/>
            </a:pPr>
            <a:r>
              <a:rPr lang="en-US" sz="2300" dirty="0" smtClean="0"/>
              <a:t> The </a:t>
            </a:r>
            <a:r>
              <a:rPr lang="en-US" sz="2300" dirty="0" smtClean="0"/>
              <a:t>application code must load the layout in the </a:t>
            </a:r>
            <a:r>
              <a:rPr lang="en-US" sz="2300" b="1" dirty="0" err="1" smtClean="0"/>
              <a:t>onCreate</a:t>
            </a:r>
            <a:r>
              <a:rPr lang="en-US" sz="2300" b="1" dirty="0" smtClean="0"/>
              <a:t>() </a:t>
            </a:r>
            <a:r>
              <a:rPr lang="en-US" sz="2300" dirty="0" smtClean="0"/>
              <a:t>method of </a:t>
            </a:r>
            <a:r>
              <a:rPr lang="en-US" sz="2300" dirty="0" smtClean="0"/>
              <a:t>the activity </a:t>
            </a:r>
            <a:endParaRPr lang="en-US" sz="2300" dirty="0" smtClean="0"/>
          </a:p>
          <a:p>
            <a:pPr marL="261938" indent="-87313" algn="just">
              <a:buFont typeface="Arial" pitchFamily="34" charset="0"/>
              <a:buChar char="•"/>
            </a:pPr>
            <a:endParaRPr lang="en-US" sz="1600" dirty="0" smtClean="0"/>
          </a:p>
          <a:p>
            <a:pPr marL="1074738" indent="449263" algn="just">
              <a:buFont typeface="Wingdings" pitchFamily="2" charset="2"/>
              <a:buChar char="Ø"/>
            </a:pPr>
            <a:r>
              <a:rPr lang="en-US" sz="2300" dirty="0" smtClean="0"/>
              <a:t>calling </a:t>
            </a:r>
            <a:r>
              <a:rPr lang="en-US" sz="2300" dirty="0" smtClean="0"/>
              <a:t>the </a:t>
            </a:r>
            <a:r>
              <a:rPr lang="en-US" sz="2300" b="1" dirty="0" err="1" smtClean="0"/>
              <a:t>setContentView</a:t>
            </a:r>
            <a:r>
              <a:rPr lang="en-US" sz="2300" b="1" dirty="0" smtClean="0"/>
              <a:t>() </a:t>
            </a:r>
            <a:r>
              <a:rPr lang="en-US" sz="2300" dirty="0" smtClean="0"/>
              <a:t>method </a:t>
            </a:r>
          </a:p>
          <a:p>
            <a:pPr marL="261938" indent="-87313" algn="just"/>
            <a:endParaRPr lang="en-US" sz="2300" dirty="0" smtClean="0"/>
          </a:p>
          <a:p>
            <a:pPr marL="261938" indent="-87313" algn="just"/>
            <a:endParaRPr lang="en-US" sz="2300" dirty="0" smtClean="0"/>
          </a:p>
          <a:p>
            <a:pPr marL="261938" indent="-87313" algn="just"/>
            <a:endParaRPr lang="en-US" sz="2300" dirty="0" smtClean="0"/>
          </a:p>
          <a:p>
            <a:pPr marL="261938" indent="-87313" algn="just">
              <a:buFont typeface="Arial" pitchFamily="34" charset="0"/>
              <a:buChar char="•"/>
            </a:pPr>
            <a:r>
              <a:rPr lang="en-US" sz="2300" dirty="0" smtClean="0"/>
              <a:t> The </a:t>
            </a:r>
            <a:r>
              <a:rPr lang="en-US" sz="2300" b="1" dirty="0" err="1" smtClean="0"/>
              <a:t>setContentView</a:t>
            </a:r>
            <a:r>
              <a:rPr lang="en-US" sz="2300" b="1" dirty="0" smtClean="0"/>
              <a:t>() </a:t>
            </a:r>
            <a:r>
              <a:rPr lang="en-US" sz="2300" dirty="0" smtClean="0"/>
              <a:t>method takes as </a:t>
            </a:r>
            <a:r>
              <a:rPr lang="en-US" sz="2300" b="1" dirty="0" smtClean="0"/>
              <a:t>input</a:t>
            </a:r>
            <a:r>
              <a:rPr lang="en-US" sz="2300" dirty="0" smtClean="0"/>
              <a:t> </a:t>
            </a:r>
            <a:r>
              <a:rPr lang="en-US" sz="2300" i="1" dirty="0" smtClean="0"/>
              <a:t>the </a:t>
            </a:r>
            <a:r>
              <a:rPr lang="en-US" sz="2300" i="1" dirty="0" err="1" smtClean="0"/>
              <a:t>rerefence</a:t>
            </a:r>
            <a:r>
              <a:rPr lang="en-US" sz="2300" i="1" dirty="0" smtClean="0"/>
              <a:t> of </a:t>
            </a:r>
            <a:r>
              <a:rPr lang="en-US" sz="2300" i="1" dirty="0" smtClean="0"/>
              <a:t>the layout</a:t>
            </a:r>
            <a:r>
              <a:rPr lang="en-US" sz="2300" dirty="0" smtClean="0"/>
              <a:t> </a:t>
            </a:r>
            <a:r>
              <a:rPr lang="en-US" sz="2300" dirty="0" smtClean="0"/>
              <a:t>(its id) , e.g. </a:t>
            </a:r>
            <a:r>
              <a:rPr lang="en-US" sz="2300" b="1" dirty="0" smtClean="0"/>
              <a:t>R.layout.layout1</a:t>
            </a:r>
            <a:endParaRPr lang="fr-FR" sz="2300" b="1" dirty="0"/>
          </a:p>
        </p:txBody>
      </p:sp>
      <p:pic>
        <p:nvPicPr>
          <p:cNvPr id="7170" name="Picture 2"/>
          <p:cNvPicPr>
            <a:picLocks noChangeAspect="1" noChangeArrowheads="1"/>
          </p:cNvPicPr>
          <p:nvPr/>
        </p:nvPicPr>
        <p:blipFill>
          <a:blip r:embed="rId3"/>
          <a:srcRect/>
          <a:stretch>
            <a:fillRect/>
          </a:stretch>
        </p:blipFill>
        <p:spPr bwMode="auto">
          <a:xfrm>
            <a:off x="1643042" y="4714884"/>
            <a:ext cx="6072230" cy="843254"/>
          </a:xfrm>
          <a:prstGeom prst="rect">
            <a:avLst/>
          </a:prstGeom>
          <a:ln w="3175" cap="sq">
            <a:noFill/>
            <a:prstDash val="solid"/>
            <a:miter lim="800000"/>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8416270" cy="928670"/>
          </a:xfrm>
        </p:spPr>
        <p:txBody>
          <a:bodyPr/>
          <a:lstStyle/>
          <a:p>
            <a:pPr>
              <a:defRPr/>
            </a:pPr>
            <a:r>
              <a:rPr lang="fr-FR" sz="3100" b="1" kern="1200" dirty="0" smtClean="0">
                <a:solidFill>
                  <a:srgbClr val="0070C0"/>
                </a:solidFill>
                <a:latin typeface="Times New Roman" pitchFamily="18" charset="0"/>
                <a:cs typeface="Times New Roman" pitchFamily="18" charset="0"/>
              </a:rPr>
              <a:t>Créer une interface grâce au concepteur</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76</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214282" y="928670"/>
            <a:ext cx="7985135" cy="461665"/>
          </a:xfrm>
          <a:prstGeom prst="rect">
            <a:avLst/>
          </a:prstGeom>
        </p:spPr>
        <p:txBody>
          <a:bodyPr wrap="none">
            <a:spAutoFit/>
          </a:bodyPr>
          <a:lstStyle/>
          <a:p>
            <a:r>
              <a:rPr lang="en-US" sz="2400" dirty="0" smtClean="0">
                <a:solidFill>
                  <a:schemeClr val="bg2">
                    <a:lumMod val="75000"/>
                  </a:schemeClr>
                </a:solidFill>
              </a:rPr>
              <a:t>Integrate Layouts in Your </a:t>
            </a:r>
            <a:r>
              <a:rPr lang="en-US" sz="2400" dirty="0" smtClean="0">
                <a:solidFill>
                  <a:schemeClr val="bg2">
                    <a:lumMod val="75000"/>
                  </a:schemeClr>
                </a:solidFill>
              </a:rPr>
              <a:t>App (</a:t>
            </a:r>
            <a:r>
              <a:rPr lang="en-US" sz="2400" b="1" dirty="0" smtClean="0"/>
              <a:t>Eclipse with ADT </a:t>
            </a:r>
            <a:r>
              <a:rPr lang="en-US" sz="2400" b="1" dirty="0" err="1" smtClean="0"/>
              <a:t>plugin</a:t>
            </a:r>
            <a:r>
              <a:rPr lang="en-US" sz="2400" b="1" dirty="0" smtClean="0"/>
              <a:t>)</a:t>
            </a:r>
            <a:endParaRPr lang="fr-FR" sz="2400" dirty="0">
              <a:solidFill>
                <a:schemeClr val="bg2">
                  <a:lumMod val="75000"/>
                </a:schemeClr>
              </a:solidFill>
            </a:endParaRPr>
          </a:p>
        </p:txBody>
      </p:sp>
      <p:sp>
        <p:nvSpPr>
          <p:cNvPr id="10" name="Rectangle 9"/>
          <p:cNvSpPr/>
          <p:nvPr/>
        </p:nvSpPr>
        <p:spPr>
          <a:xfrm>
            <a:off x="285720" y="1357298"/>
            <a:ext cx="3683252" cy="461665"/>
          </a:xfrm>
          <a:prstGeom prst="rect">
            <a:avLst/>
          </a:prstGeom>
        </p:spPr>
        <p:txBody>
          <a:bodyPr wrap="none">
            <a:spAutoFit/>
          </a:bodyPr>
          <a:lstStyle/>
          <a:p>
            <a:r>
              <a:rPr lang="en-US" sz="2400" b="1" dirty="0" smtClean="0">
                <a:solidFill>
                  <a:schemeClr val="bg2">
                    <a:lumMod val="75000"/>
                  </a:schemeClr>
                </a:solidFill>
              </a:rPr>
              <a:t>(</a:t>
            </a:r>
            <a:r>
              <a:rPr lang="en-US" sz="2400" b="1" dirty="0" smtClean="0">
                <a:solidFill>
                  <a:schemeClr val="bg2">
                    <a:lumMod val="75000"/>
                  </a:schemeClr>
                </a:solidFill>
              </a:rPr>
              <a:t>3) Instantiate the </a:t>
            </a:r>
            <a:r>
              <a:rPr lang="en-US" sz="2400" b="1" dirty="0" smtClean="0">
                <a:solidFill>
                  <a:schemeClr val="bg2">
                    <a:lumMod val="75000"/>
                  </a:schemeClr>
                </a:solidFill>
              </a:rPr>
              <a:t>Views</a:t>
            </a:r>
            <a:endParaRPr lang="en-US" sz="2400" b="1" dirty="0" smtClean="0">
              <a:solidFill>
                <a:schemeClr val="bg2">
                  <a:lumMod val="75000"/>
                </a:schemeClr>
              </a:solidFill>
            </a:endParaRPr>
          </a:p>
        </p:txBody>
      </p:sp>
      <p:sp>
        <p:nvSpPr>
          <p:cNvPr id="12" name="Rectangle 11"/>
          <p:cNvSpPr/>
          <p:nvPr/>
        </p:nvSpPr>
        <p:spPr>
          <a:xfrm>
            <a:off x="571472" y="1785926"/>
            <a:ext cx="8572528" cy="630942"/>
          </a:xfrm>
          <a:prstGeom prst="rect">
            <a:avLst/>
          </a:prstGeom>
        </p:spPr>
        <p:txBody>
          <a:bodyPr wrap="square">
            <a:spAutoFit/>
          </a:bodyPr>
          <a:lstStyle/>
          <a:p>
            <a:pPr algn="just">
              <a:buFont typeface="Wingdings" pitchFamily="2" charset="2"/>
              <a:buChar char="§"/>
            </a:pPr>
            <a:r>
              <a:rPr lang="en-US" sz="2400" b="1" dirty="0" smtClean="0"/>
              <a:t>Manipulating </a:t>
            </a:r>
            <a:r>
              <a:rPr lang="en-US" sz="2400" b="1" dirty="0" smtClean="0"/>
              <a:t>views by </a:t>
            </a:r>
            <a:r>
              <a:rPr lang="en-US" sz="2400" b="1" dirty="0" smtClean="0"/>
              <a:t>id</a:t>
            </a:r>
          </a:p>
          <a:p>
            <a:pPr algn="just"/>
            <a:endParaRPr lang="en-US" sz="1100" b="1" dirty="0" smtClean="0"/>
          </a:p>
        </p:txBody>
      </p:sp>
      <p:sp>
        <p:nvSpPr>
          <p:cNvPr id="14" name="Rectangle 13"/>
          <p:cNvSpPr/>
          <p:nvPr/>
        </p:nvSpPr>
        <p:spPr>
          <a:xfrm>
            <a:off x="714348" y="2285992"/>
            <a:ext cx="8429652" cy="2646878"/>
          </a:xfrm>
          <a:prstGeom prst="rect">
            <a:avLst/>
          </a:prstGeom>
        </p:spPr>
        <p:txBody>
          <a:bodyPr wrap="square">
            <a:spAutoFit/>
          </a:bodyPr>
          <a:lstStyle/>
          <a:p>
            <a:pPr algn="just">
              <a:buFont typeface="Arial" pitchFamily="34" charset="0"/>
              <a:buChar char="•"/>
            </a:pPr>
            <a:r>
              <a:rPr lang="en-US" sz="2300" dirty="0" smtClean="0"/>
              <a:t> Create </a:t>
            </a:r>
            <a:r>
              <a:rPr lang="en-US" sz="2300" dirty="0" smtClean="0"/>
              <a:t>an instance of each object on which you want to add a</a:t>
            </a:r>
          </a:p>
          <a:p>
            <a:pPr algn="just"/>
            <a:r>
              <a:rPr lang="en-US" sz="2300" dirty="0" smtClean="0"/>
              <a:t>handler in the </a:t>
            </a:r>
            <a:r>
              <a:rPr lang="en-US" sz="2300" b="1" dirty="0" err="1" smtClean="0">
                <a:solidFill>
                  <a:schemeClr val="bg2">
                    <a:lumMod val="60000"/>
                    <a:lumOff val="40000"/>
                  </a:schemeClr>
                </a:solidFill>
              </a:rPr>
              <a:t>onCreate</a:t>
            </a:r>
            <a:r>
              <a:rPr lang="en-US" sz="2300" b="1" dirty="0" smtClean="0">
                <a:solidFill>
                  <a:schemeClr val="bg2">
                    <a:lumMod val="60000"/>
                    <a:lumOff val="40000"/>
                  </a:schemeClr>
                </a:solidFill>
              </a:rPr>
              <a:t>() </a:t>
            </a:r>
            <a:r>
              <a:rPr lang="en-US" sz="2300" dirty="0" smtClean="0"/>
              <a:t>method of your </a:t>
            </a:r>
            <a:r>
              <a:rPr lang="en-US" sz="2300" dirty="0" smtClean="0"/>
              <a:t>activity</a:t>
            </a:r>
          </a:p>
          <a:p>
            <a:pPr algn="just"/>
            <a:endParaRPr lang="en-US" sz="1600" dirty="0" smtClean="0"/>
          </a:p>
          <a:p>
            <a:pPr algn="just">
              <a:buFont typeface="Arial" pitchFamily="34" charset="0"/>
              <a:buChar char="•"/>
            </a:pPr>
            <a:r>
              <a:rPr lang="en-US" sz="2300" dirty="0" smtClean="0"/>
              <a:t> Use </a:t>
            </a:r>
            <a:r>
              <a:rPr lang="en-US" sz="2300" dirty="0" smtClean="0"/>
              <a:t>the </a:t>
            </a:r>
            <a:r>
              <a:rPr lang="en-US" sz="2300" b="1" dirty="0" err="1" smtClean="0">
                <a:solidFill>
                  <a:schemeClr val="bg2">
                    <a:lumMod val="60000"/>
                    <a:lumOff val="40000"/>
                  </a:schemeClr>
                </a:solidFill>
              </a:rPr>
              <a:t>findViewById</a:t>
            </a:r>
            <a:r>
              <a:rPr lang="en-US" sz="2300" b="1" dirty="0" smtClean="0">
                <a:solidFill>
                  <a:schemeClr val="bg2">
                    <a:lumMod val="60000"/>
                    <a:lumOff val="40000"/>
                  </a:schemeClr>
                </a:solidFill>
              </a:rPr>
              <a:t>() </a:t>
            </a:r>
            <a:r>
              <a:rPr lang="en-US" sz="2300" dirty="0" smtClean="0"/>
              <a:t>to get the instance for your view (using the </a:t>
            </a:r>
            <a:r>
              <a:rPr lang="en-US" sz="2300" dirty="0" smtClean="0"/>
              <a:t>id defined </a:t>
            </a:r>
            <a:r>
              <a:rPr lang="en-US" sz="2300" dirty="0" smtClean="0"/>
              <a:t>in the XML layout</a:t>
            </a:r>
            <a:r>
              <a:rPr lang="en-US" sz="2300" dirty="0" smtClean="0"/>
              <a:t>)</a:t>
            </a:r>
          </a:p>
          <a:p>
            <a:pPr algn="just">
              <a:buFont typeface="Arial" pitchFamily="34" charset="0"/>
              <a:buChar char="•"/>
            </a:pPr>
            <a:endParaRPr lang="en-US" sz="1200" dirty="0" smtClean="0"/>
          </a:p>
          <a:p>
            <a:pPr algn="just">
              <a:buFont typeface="Arial" pitchFamily="34" charset="0"/>
              <a:buChar char="•"/>
            </a:pPr>
            <a:r>
              <a:rPr lang="en-US" sz="2300" dirty="0" smtClean="0"/>
              <a:t> Manipulate </a:t>
            </a:r>
            <a:r>
              <a:rPr lang="en-US" sz="2300" dirty="0" smtClean="0"/>
              <a:t>your view (e.g. add an event listener for a button, get </a:t>
            </a:r>
            <a:r>
              <a:rPr lang="en-US" sz="2300" dirty="0" smtClean="0"/>
              <a:t>the content </a:t>
            </a:r>
            <a:r>
              <a:rPr lang="en-US" sz="2300" dirty="0" smtClean="0"/>
              <a:t>of an editable text field)</a:t>
            </a:r>
            <a:endParaRPr lang="fr-FR" sz="2300" dirty="0" smtClean="0"/>
          </a:p>
        </p:txBody>
      </p:sp>
      <p:pic>
        <p:nvPicPr>
          <p:cNvPr id="8194" name="Picture 2"/>
          <p:cNvPicPr>
            <a:picLocks noChangeAspect="1" noChangeArrowheads="1"/>
          </p:cNvPicPr>
          <p:nvPr/>
        </p:nvPicPr>
        <p:blipFill>
          <a:blip r:embed="rId3"/>
          <a:srcRect/>
          <a:stretch>
            <a:fillRect/>
          </a:stretch>
        </p:blipFill>
        <p:spPr bwMode="auto">
          <a:xfrm>
            <a:off x="1571604" y="4929198"/>
            <a:ext cx="6286544" cy="1643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5201592" cy="928670"/>
          </a:xfrm>
        </p:spPr>
        <p:txBody>
          <a:bodyPr/>
          <a:lstStyle/>
          <a:p>
            <a:pPr>
              <a:defRPr/>
            </a:pPr>
            <a:r>
              <a:rPr lang="fr-FR" sz="3400" b="1" kern="1200" dirty="0" smtClean="0">
                <a:solidFill>
                  <a:srgbClr val="0070C0"/>
                </a:solidFill>
                <a:latin typeface="Times New Roman" pitchFamily="18" charset="0"/>
                <a:cs typeface="Times New Roman" pitchFamily="18" charset="0"/>
              </a:rPr>
              <a:t>Choix 2</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8</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ontent Placeholder 2"/>
          <p:cNvSpPr txBox="1">
            <a:spLocks/>
          </p:cNvSpPr>
          <p:nvPr/>
        </p:nvSpPr>
        <p:spPr bwMode="auto">
          <a:xfrm>
            <a:off x="428596" y="1357298"/>
            <a:ext cx="8429684" cy="41879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kern="0" cap="none" spc="0" normalizeH="0" baseline="0" noProof="0" dirty="0" smtClean="0">
                <a:ln>
                  <a:noFill/>
                </a:ln>
                <a:solidFill>
                  <a:schemeClr val="tx1"/>
                </a:solidFill>
                <a:effectLst/>
                <a:uLnTx/>
                <a:uFillTx/>
                <a:latin typeface="+mn-lt"/>
                <a:ea typeface="+mn-ea"/>
                <a:cs typeface="+mn-cs"/>
              </a:rPr>
              <a:t>Télécharger Android </a:t>
            </a:r>
            <a:r>
              <a:rPr kumimoji="0" lang="fr-FR" sz="2400" b="0" i="0" u="none" strike="noStrike" kern="0" cap="none" spc="0" normalizeH="0" baseline="0" noProof="0" dirty="0" err="1" smtClean="0">
                <a:ln>
                  <a:noFill/>
                </a:ln>
                <a:solidFill>
                  <a:schemeClr val="tx1"/>
                </a:solidFill>
                <a:effectLst/>
                <a:uLnTx/>
                <a:uFillTx/>
                <a:latin typeface="+mn-lt"/>
                <a:ea typeface="+mn-ea"/>
                <a:cs typeface="+mn-cs"/>
              </a:rPr>
              <a:t>Adt</a:t>
            </a:r>
            <a:r>
              <a:rPr kumimoji="0" lang="fr-FR" sz="2400" b="0" i="0" u="none" strike="noStrike" kern="0" cap="none" spc="0" normalizeH="0" baseline="0" noProof="0" dirty="0" smtClean="0">
                <a:ln>
                  <a:noFill/>
                </a:ln>
                <a:solidFill>
                  <a:schemeClr val="tx1"/>
                </a:solidFill>
                <a:effectLst/>
                <a:uLnTx/>
                <a:uFillTx/>
                <a:latin typeface="+mn-lt"/>
                <a:ea typeface="+mn-ea"/>
                <a:cs typeface="+mn-cs"/>
              </a:rPr>
              <a:t> Bundle </a:t>
            </a:r>
            <a:r>
              <a:rPr kumimoji="0" lang="fr-FR" sz="2400" b="0" i="0" u="none" strike="noStrike" kern="0" cap="none" spc="0" normalizeH="0" baseline="0" noProof="0" dirty="0" smtClean="0">
                <a:ln>
                  <a:noFill/>
                </a:ln>
                <a:solidFill>
                  <a:schemeClr val="tx1"/>
                </a:solidFill>
                <a:effectLst/>
                <a:uLnTx/>
                <a:uFillTx/>
                <a:latin typeface="+mn-lt"/>
                <a:ea typeface="+mn-ea"/>
                <a:cs typeface="+mn-cs"/>
                <a:sym typeface="Wingdings" panose="05000000000000000000" pitchFamily="2" charset="2"/>
              </a:rPr>
              <a:t> éclipse + SDK + ADT (moins de configuration à faire) </a:t>
            </a: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fr-FR" sz="2400" b="0" i="0" u="none" strike="noStrike" kern="0" cap="none" spc="0" normalizeH="0" baseline="0" noProof="0" dirty="0" smtClean="0">
              <a:ln>
                <a:noFill/>
              </a:ln>
              <a:solidFill>
                <a:schemeClr val="tx1"/>
              </a:solidFill>
              <a:effectLst/>
              <a:uLnTx/>
              <a:uFillTx/>
              <a:latin typeface="+mn-lt"/>
              <a:ea typeface="+mn-ea"/>
              <a:cs typeface="+mn-cs"/>
              <a:sym typeface="Wingdings" panose="05000000000000000000" pitchFamily="2" charset="2"/>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fr-FR"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1" name="Picture 3" descr="Screen Clippi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2910" y="2428868"/>
            <a:ext cx="8072494" cy="3714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727730" y="116112"/>
            <a:ext cx="5201592" cy="928670"/>
          </a:xfrm>
        </p:spPr>
        <p:txBody>
          <a:bodyPr/>
          <a:lstStyle/>
          <a:p>
            <a:pPr>
              <a:defRPr/>
            </a:pPr>
            <a:r>
              <a:rPr lang="fr-FR" sz="3400" b="1" kern="1200" dirty="0" smtClean="0">
                <a:solidFill>
                  <a:srgbClr val="0070C0"/>
                </a:solidFill>
                <a:latin typeface="Times New Roman" pitchFamily="18" charset="0"/>
                <a:cs typeface="Times New Roman" pitchFamily="18" charset="0"/>
              </a:rPr>
              <a:t>ADT Bundle</a:t>
            </a:r>
          </a:p>
        </p:txBody>
      </p:sp>
      <p:sp>
        <p:nvSpPr>
          <p:cNvPr id="6147" name="Espace réservé de la date 3"/>
          <p:cNvSpPr>
            <a:spLocks noGrp="1"/>
          </p:cNvSpPr>
          <p:nvPr>
            <p:ph type="dt" sz="quarter" idx="12"/>
          </p:nvPr>
        </p:nvSpPr>
        <p:spPr>
          <a:xfrm>
            <a:off x="457200" y="6363837"/>
            <a:ext cx="2133600" cy="476250"/>
          </a:xfrm>
          <a:noFill/>
        </p:spPr>
        <p:txBody>
          <a:bodyPr/>
          <a:lstStyle/>
          <a:p>
            <a:pPr algn="ctr"/>
            <a:fld id="{D3802215-22F2-4812-AD51-A5F3C1A53C6F}" type="datetime1">
              <a:rPr lang="fr-FR" b="1" smtClean="0">
                <a:solidFill>
                  <a:sysClr val="windowText" lastClr="000000"/>
                </a:solidFill>
              </a:rPr>
              <a:pPr algn="ctr"/>
              <a:t>09/02/2018</a:t>
            </a:fld>
            <a:endParaRPr lang="es-ES" b="1" dirty="0" smtClean="0">
              <a:solidFill>
                <a:sysClr val="windowText" lastClr="000000"/>
              </a:solidFill>
            </a:endParaRPr>
          </a:p>
        </p:txBody>
      </p:sp>
      <p:sp>
        <p:nvSpPr>
          <p:cNvPr id="6148" name="Espace réservé du numéro de diapositive 4"/>
          <p:cNvSpPr>
            <a:spLocks noGrp="1"/>
          </p:cNvSpPr>
          <p:nvPr>
            <p:ph type="sldNum" sz="quarter" idx="11"/>
          </p:nvPr>
        </p:nvSpPr>
        <p:spPr>
          <a:xfrm>
            <a:off x="6553200" y="6363837"/>
            <a:ext cx="2133600" cy="476250"/>
          </a:xfrm>
          <a:noFill/>
        </p:spPr>
        <p:txBody>
          <a:bodyPr/>
          <a:lstStyle/>
          <a:p>
            <a:pPr algn="l"/>
            <a:fld id="{7A785DC7-3FBB-4234-87B7-C1F2C5DDD19F}" type="slidenum">
              <a:rPr lang="es-ES" b="1" smtClean="0">
                <a:solidFill>
                  <a:sysClr val="windowText" lastClr="000000"/>
                </a:solidFill>
                <a:latin typeface="Arial" charset="0"/>
              </a:rPr>
              <a:pPr algn="l"/>
              <a:t>9</a:t>
            </a:fld>
            <a:endParaRPr lang="es-ES" b="1" dirty="0" smtClean="0">
              <a:solidFill>
                <a:sysClr val="windowText" lastClr="000000"/>
              </a:solidFill>
              <a:latin typeface="Arial" charset="0"/>
            </a:endParaRPr>
          </a:p>
        </p:txBody>
      </p:sp>
      <p:sp>
        <p:nvSpPr>
          <p:cNvPr id="6149" name="Espace réservé du pied de page 5"/>
          <p:cNvSpPr>
            <a:spLocks noGrp="1"/>
          </p:cNvSpPr>
          <p:nvPr>
            <p:ph type="ftr" sz="quarter" idx="10"/>
          </p:nvPr>
        </p:nvSpPr>
        <p:spPr>
          <a:xfrm>
            <a:off x="3124200" y="6363837"/>
            <a:ext cx="2895600" cy="476250"/>
          </a:xfrm>
          <a:noFill/>
        </p:spPr>
        <p:txBody>
          <a:bodyPr/>
          <a:lstStyle/>
          <a:p>
            <a:pPr algn="r"/>
            <a:r>
              <a:rPr lang="es-ES" b="1" dirty="0" err="1" smtClean="0">
                <a:solidFill>
                  <a:sysClr val="windowText" lastClr="000000"/>
                </a:solidFill>
                <a:latin typeface="Arial Black" pitchFamily="34" charset="0"/>
              </a:rPr>
              <a:t>Applications</a:t>
            </a:r>
            <a:r>
              <a:rPr lang="es-ES" b="1" dirty="0" smtClean="0">
                <a:solidFill>
                  <a:sysClr val="windowText" lastClr="000000"/>
                </a:solidFill>
                <a:latin typeface="Arial Black" pitchFamily="34" charset="0"/>
              </a:rPr>
              <a:t> </a:t>
            </a:r>
            <a:r>
              <a:rPr lang="es-ES" b="1" dirty="0" err="1" smtClean="0">
                <a:solidFill>
                  <a:sysClr val="windowText" lastClr="000000"/>
                </a:solidFill>
                <a:latin typeface="Arial Black" pitchFamily="34" charset="0"/>
              </a:rPr>
              <a:t>Mobiles</a:t>
            </a:r>
            <a:endParaRPr lang="es-ES" b="1" dirty="0" smtClean="0">
              <a:solidFill>
                <a:sysClr val="windowText" lastClr="000000"/>
              </a:solidFill>
              <a:latin typeface="Arial Black" pitchFamily="34" charset="0"/>
            </a:endParaRPr>
          </a:p>
        </p:txBody>
      </p:sp>
      <p:cxnSp>
        <p:nvCxnSpPr>
          <p:cNvPr id="13" name="Connecteur droit 12"/>
          <p:cNvCxnSpPr/>
          <p:nvPr/>
        </p:nvCxnSpPr>
        <p:spPr>
          <a:xfrm flipV="1">
            <a:off x="500034" y="857232"/>
            <a:ext cx="6357950" cy="17"/>
          </a:xfrm>
          <a:prstGeom prst="line">
            <a:avLst/>
          </a:prstGeom>
        </p:spPr>
        <p:style>
          <a:lnRef idx="2">
            <a:schemeClr val="accent4"/>
          </a:lnRef>
          <a:fillRef idx="0">
            <a:schemeClr val="accent4"/>
          </a:fillRef>
          <a:effectRef idx="1">
            <a:schemeClr val="accent4"/>
          </a:effectRef>
          <a:fontRef idx="minor">
            <a:schemeClr val="tx1"/>
          </a:fontRef>
        </p:style>
      </p:cxnSp>
      <p:pic>
        <p:nvPicPr>
          <p:cNvPr id="9" name="Image 8" descr="logo.png"/>
          <p:cNvPicPr>
            <a:picLocks noChangeAspect="1"/>
          </p:cNvPicPr>
          <p:nvPr/>
        </p:nvPicPr>
        <p:blipFill>
          <a:blip r:embed="rId2"/>
          <a:stretch>
            <a:fillRect/>
          </a:stretch>
        </p:blipFill>
        <p:spPr>
          <a:xfrm>
            <a:off x="0" y="214290"/>
            <a:ext cx="714348" cy="679586"/>
          </a:xfrm>
          <a:prstGeom prst="ellipse">
            <a:avLst/>
          </a:prstGeom>
          <a:ln w="3175" cap="rnd">
            <a:solidFill>
              <a:srgbClr val="002060"/>
            </a:solidFill>
          </a:ln>
          <a:effectLst>
            <a:glow rad="101600">
              <a:schemeClr val="accent3">
                <a:satMod val="175000"/>
                <a:alpha val="40000"/>
              </a:schemeClr>
            </a:glow>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2" name="Content Placeholder 2"/>
          <p:cNvSpPr>
            <a:spLocks noGrp="1"/>
          </p:cNvSpPr>
          <p:nvPr>
            <p:ph idx="1"/>
          </p:nvPr>
        </p:nvSpPr>
        <p:spPr>
          <a:xfrm>
            <a:off x="214282" y="1484784"/>
            <a:ext cx="8929718" cy="4187952"/>
          </a:xfrm>
        </p:spPr>
        <p:txBody>
          <a:bodyPr>
            <a:normAutofit/>
          </a:bodyPr>
          <a:lstStyle/>
          <a:p>
            <a:pPr marL="0" indent="0">
              <a:buNone/>
            </a:pPr>
            <a:r>
              <a:rPr lang="fr-FR" sz="2400" dirty="0" smtClean="0">
                <a:sym typeface="Wingdings" panose="05000000000000000000" pitchFamily="2" charset="2"/>
              </a:rPr>
              <a:t> Téléchargez </a:t>
            </a:r>
            <a:r>
              <a:rPr lang="fr-FR" sz="2400" dirty="0">
                <a:sym typeface="Wingdings" panose="05000000000000000000" pitchFamily="2" charset="2"/>
              </a:rPr>
              <a:t>le ici </a:t>
            </a:r>
            <a:r>
              <a:rPr lang="fr-FR" sz="2400" dirty="0" smtClean="0">
                <a:sym typeface="Wingdings" panose="05000000000000000000" pitchFamily="2" charset="2"/>
              </a:rPr>
              <a:t>:</a:t>
            </a:r>
          </a:p>
          <a:p>
            <a:pPr marL="0" indent="0">
              <a:buNone/>
            </a:pPr>
            <a:r>
              <a:rPr lang="fr-FR" sz="2400" dirty="0" smtClean="0">
                <a:sym typeface="Wingdings" panose="05000000000000000000" pitchFamily="2" charset="2"/>
                <a:hlinkClick r:id="rId3"/>
              </a:rPr>
              <a:t>http</a:t>
            </a:r>
            <a:r>
              <a:rPr lang="fr-FR" sz="2400" dirty="0">
                <a:sym typeface="Wingdings" panose="05000000000000000000" pitchFamily="2" charset="2"/>
                <a:hlinkClick r:id="rId3"/>
              </a:rPr>
              <a:t>://</a:t>
            </a:r>
            <a:r>
              <a:rPr lang="fr-FR" sz="2400" dirty="0" smtClean="0">
                <a:sym typeface="Wingdings" panose="05000000000000000000" pitchFamily="2" charset="2"/>
                <a:hlinkClick r:id="rId3"/>
              </a:rPr>
              <a:t>developer.android.com/sdk/index.html#win-bundle</a:t>
            </a:r>
            <a:endParaRPr lang="fr-FR" sz="2400" dirty="0" smtClean="0">
              <a:sym typeface="Wingdings" panose="05000000000000000000" pitchFamily="2" charset="2"/>
            </a:endParaRPr>
          </a:p>
          <a:p>
            <a:pPr marL="0" indent="0">
              <a:buNone/>
            </a:pPr>
            <a:endParaRPr lang="fr-FR" sz="2400" dirty="0" smtClean="0">
              <a:sym typeface="Wingdings" panose="05000000000000000000" pitchFamily="2" charset="2"/>
            </a:endParaRPr>
          </a:p>
          <a:p>
            <a:pPr marL="0" indent="0">
              <a:buNone/>
            </a:pPr>
            <a:r>
              <a:rPr lang="fr-FR" sz="2400" dirty="0" smtClean="0">
                <a:sym typeface="Wingdings" panose="05000000000000000000" pitchFamily="2" charset="2"/>
              </a:rPr>
              <a:t> Décompressez le dossier téléchargé dans un répertoire de votre choix sur votre ordinateur!</a:t>
            </a:r>
          </a:p>
          <a:p>
            <a:pPr marL="0" indent="0">
              <a:buNone/>
            </a:pPr>
            <a:endParaRPr lang="fr-FR" sz="2400" dirty="0" smtClean="0">
              <a:sym typeface="Wingdings" panose="05000000000000000000" pitchFamily="2" charset="2"/>
            </a:endParaRPr>
          </a:p>
          <a:p>
            <a:pPr marL="0" indent="0">
              <a:buNone/>
            </a:pPr>
            <a:endParaRPr lang="fr-FR" sz="2400" dirty="0">
              <a:sym typeface="Wingdings" panose="05000000000000000000" pitchFamily="2" charset="2"/>
            </a:endParaRPr>
          </a:p>
          <a:p>
            <a:pPr marL="0" indent="0">
              <a:buNone/>
            </a:pPr>
            <a:endParaRPr lang="fr-FR" sz="2400" dirty="0" smtClean="0"/>
          </a:p>
        </p:txBody>
      </p:sp>
      <p:sp>
        <p:nvSpPr>
          <p:cNvPr id="10" name="Rectangle 9"/>
          <p:cNvSpPr/>
          <p:nvPr/>
        </p:nvSpPr>
        <p:spPr>
          <a:xfrm>
            <a:off x="285720" y="5143512"/>
            <a:ext cx="8858280"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0" indent="0">
              <a:buNone/>
            </a:pPr>
            <a:r>
              <a:rPr lang="fr-FR" sz="2400" dirty="0" smtClean="0">
                <a:sym typeface="Wingdings" panose="05000000000000000000" pitchFamily="2" charset="2"/>
              </a:rPr>
              <a:t>P.S: De préférence, mettez tous dans un même dossier dédié à Android (C:\Android)</a:t>
            </a:r>
            <a:endParaRPr lang="fr-FR" sz="2400" dirty="0">
              <a:sym typeface="Wingdings" panose="05000000000000000000" pitchFamily="2" charset="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6849</TotalTime>
  <Words>3453</Words>
  <Application>Microsoft Office PowerPoint</Application>
  <PresentationFormat>Affichage à l'écran (4:3)</PresentationFormat>
  <Paragraphs>657</Paragraphs>
  <Slides>76</Slides>
  <Notes>0</Notes>
  <HiddenSlides>0</HiddenSlides>
  <MMClips>0</MMClips>
  <ScaleCrop>false</ScaleCrop>
  <HeadingPairs>
    <vt:vector size="4" baseType="variant">
      <vt:variant>
        <vt:lpstr>Thème</vt:lpstr>
      </vt:variant>
      <vt:variant>
        <vt:i4>1</vt:i4>
      </vt:variant>
      <vt:variant>
        <vt:lpstr>Titres des diapositives</vt:lpstr>
      </vt:variant>
      <vt:variant>
        <vt:i4>76</vt:i4>
      </vt:variant>
    </vt:vector>
  </HeadingPairs>
  <TitlesOfParts>
    <vt:vector size="77" baseType="lpstr">
      <vt:lpstr>Pixel</vt:lpstr>
      <vt:lpstr>Environnement de développement pour             « la plate-forme Android »</vt:lpstr>
      <vt:lpstr>Environnement de Développement Android</vt:lpstr>
      <vt:lpstr>Environnement de Développement Android</vt:lpstr>
      <vt:lpstr>Environnement de Développement Android</vt:lpstr>
      <vt:lpstr>Environnement de Développement Android</vt:lpstr>
      <vt:lpstr>Variable d’environnement</vt:lpstr>
      <vt:lpstr>Deux options pour le SDK (cas de ADT)</vt:lpstr>
      <vt:lpstr>Choix 2</vt:lpstr>
      <vt:lpstr>ADT Bundle</vt:lpstr>
      <vt:lpstr>Configurer le SDK</vt:lpstr>
      <vt:lpstr>Configurer un « appareil virtuel Android »</vt:lpstr>
      <vt:lpstr>Configurer un « appareil virtuel Android »</vt:lpstr>
      <vt:lpstr>Configurer un « appareil virtuel Android »</vt:lpstr>
      <vt:lpstr>Configurer un « appareil virtuel Android »</vt:lpstr>
      <vt:lpstr>premier projet Android</vt:lpstr>
      <vt:lpstr>premier projet Android</vt:lpstr>
      <vt:lpstr>premier projet Android</vt:lpstr>
      <vt:lpstr>premier projet Android</vt:lpstr>
      <vt:lpstr>premier projet Android</vt:lpstr>
      <vt:lpstr>premier projet Android</vt:lpstr>
      <vt:lpstr>premier projet Android</vt:lpstr>
      <vt:lpstr>Application Android : composition</vt:lpstr>
      <vt:lpstr>Application Android : composition (Manifeste)</vt:lpstr>
      <vt:lpstr>Application Android : composition (Manifeste)</vt:lpstr>
      <vt:lpstr>Application Android : composition (Manifeste)</vt:lpstr>
      <vt:lpstr>Application Android : composition (Manifeste)</vt:lpstr>
      <vt:lpstr>Application Android : composition (Manifeste)</vt:lpstr>
      <vt:lpstr>Application Android : composition (Manifeste)</vt:lpstr>
      <vt:lpstr>Application Android: composition (Broadcast Receiver)</vt:lpstr>
      <vt:lpstr>Application Android: composition (Broadcast Receiver)</vt:lpstr>
      <vt:lpstr>Application Android: composition (Service )</vt:lpstr>
      <vt:lpstr>Fonctionnalités à disposer</vt:lpstr>
      <vt:lpstr>Fonctionnalités à disposer</vt:lpstr>
      <vt:lpstr>premier projet Android</vt:lpstr>
      <vt:lpstr>premier projet Android</vt:lpstr>
      <vt:lpstr>premier projet Android</vt:lpstr>
      <vt:lpstr>premier projet Android</vt:lpstr>
      <vt:lpstr>premier projet Android</vt:lpstr>
      <vt:lpstr>premier projet Android</vt:lpstr>
      <vt:lpstr>premier projet Android</vt:lpstr>
      <vt:lpstr>premier projet Android</vt:lpstr>
      <vt:lpstr>premier projet Android</vt:lpstr>
      <vt:lpstr>Déboguer une application Android</vt:lpstr>
      <vt:lpstr>Déboguer une application Android</vt:lpstr>
      <vt:lpstr>Déboguer une application Android</vt:lpstr>
      <vt:lpstr>Déboguer une application Android</vt:lpstr>
      <vt:lpstr>Déboguer une application Android</vt:lpstr>
      <vt:lpstr>message « Toasts »</vt:lpstr>
      <vt:lpstr>message « Toasts »: exemple</vt:lpstr>
      <vt:lpstr> Boites de dialogue</vt:lpstr>
      <vt:lpstr>Communication entre applications : la classe Intent</vt:lpstr>
      <vt:lpstr>Communication entre applications : la classe Intent</vt:lpstr>
      <vt:lpstr>Une application : plusieurs activités</vt:lpstr>
      <vt:lpstr>Une application : plusieurs activités</vt:lpstr>
      <vt:lpstr>Une application : plusieurs activités</vt:lpstr>
      <vt:lpstr>Une application : plusieurs activités</vt:lpstr>
      <vt:lpstr>Une application : plusieurs activités</vt:lpstr>
      <vt:lpstr>Utiliser le concepteur graphique dans Eclipse</vt:lpstr>
      <vt:lpstr>Utiliser le concepteur graphique dans Eclipse</vt:lpstr>
      <vt:lpstr>Naviguer dans le concepteur d’interfaces</vt:lpstr>
      <vt:lpstr>Naviguer dans le concepteur d’interfaces</vt:lpstr>
      <vt:lpstr>Naviguer dans le concepteur d’interfaces</vt:lpstr>
      <vt:lpstr>Modifier les propriétés des éléments graphiques</vt:lpstr>
      <vt:lpstr>Créer une interface grâce au concepteur</vt:lpstr>
      <vt:lpstr>Créer une interface grâce au concepteur</vt:lpstr>
      <vt:lpstr>Créer une interface grâce au concepteur</vt:lpstr>
      <vt:lpstr>Créer une interface grâce au concepteur</vt:lpstr>
      <vt:lpstr>Créer une interface grâce au concepteur</vt:lpstr>
      <vt:lpstr>Créer une interface grâce au concepteur</vt:lpstr>
      <vt:lpstr>Créer une interface grâce au concepteur</vt:lpstr>
      <vt:lpstr>Créer une interface grâce au concepteur</vt:lpstr>
      <vt:lpstr>Créer une interface grâce au concepteur</vt:lpstr>
      <vt:lpstr>Créer une interface grâce au concepteur</vt:lpstr>
      <vt:lpstr>Créer une interface grâce au concepteur</vt:lpstr>
      <vt:lpstr>Créer une interface grâce au concepteur</vt:lpstr>
      <vt:lpstr>Créer une interface grâce au concepteur</vt:lpstr>
    </vt:vector>
  </TitlesOfParts>
  <Company>viky 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SPANNING-TREE</dc:title>
  <dc:creator>viky</dc:creator>
  <cp:lastModifiedBy>sam</cp:lastModifiedBy>
  <cp:revision>743</cp:revision>
  <dcterms:created xsi:type="dcterms:W3CDTF">2007-11-14T18:28:34Z</dcterms:created>
  <dcterms:modified xsi:type="dcterms:W3CDTF">2018-02-09T15:55:19Z</dcterms:modified>
</cp:coreProperties>
</file>