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8" r:id="rId4"/>
    <p:sldId id="259" r:id="rId5"/>
    <p:sldId id="257" r:id="rId6"/>
    <p:sldId id="260" r:id="rId7"/>
    <p:sldId id="261" r:id="rId8"/>
    <p:sldId id="262" r:id="rId9"/>
    <p:sldId id="263" r:id="rId10"/>
    <p:sldId id="264" r:id="rId11"/>
    <p:sldId id="265" r:id="rId12"/>
    <p:sldId id="267" r:id="rId13"/>
    <p:sldId id="268" r:id="rId14"/>
    <p:sldId id="278" r:id="rId15"/>
    <p:sldId id="269" r:id="rId16"/>
    <p:sldId id="272" r:id="rId17"/>
    <p:sldId id="270" r:id="rId18"/>
    <p:sldId id="271" r:id="rId19"/>
    <p:sldId id="280" r:id="rId20"/>
    <p:sldId id="274" r:id="rId21"/>
    <p:sldId id="279" r:id="rId22"/>
    <p:sldId id="273" r:id="rId23"/>
    <p:sldId id="276" r:id="rId24"/>
    <p:sldId id="282" r:id="rId25"/>
    <p:sldId id="281"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FF"/>
    <a:srgbClr val="00FFFF"/>
    <a:srgbClr val="FF6600"/>
    <a:srgbClr val="CC3300"/>
    <a:srgbClr val="A50021"/>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74" autoAdjust="0"/>
    <p:restoredTop sz="94660" autoAdjust="0"/>
  </p:normalViewPr>
  <p:slideViewPr>
    <p:cSldViewPr snapToGrid="0">
      <p:cViewPr varScale="1">
        <p:scale>
          <a:sx n="73" d="100"/>
          <a:sy n="73" d="100"/>
        </p:scale>
        <p:origin x="-618" y="-102"/>
      </p:cViewPr>
      <p:guideLst>
        <p:guide orient="horz" pos="2160"/>
        <p:guide pos="3840"/>
      </p:guideLst>
    </p:cSldViewPr>
  </p:slideViewPr>
  <p:outlineViewPr>
    <p:cViewPr>
      <p:scale>
        <a:sx n="33" d="100"/>
        <a:sy n="33" d="100"/>
      </p:scale>
      <p:origin x="66" y="141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B4142-A635-4210-8E93-5F5A8D9EA648}" type="doc">
      <dgm:prSet loTypeId="urn:microsoft.com/office/officeart/2005/8/layout/venn1" loCatId="relationship" qsTypeId="urn:microsoft.com/office/officeart/2005/8/quickstyle/simple1" qsCatId="simple" csTypeId="urn:microsoft.com/office/officeart/2005/8/colors/accent3_2" csCatId="accent3" phldr="1"/>
      <dgm:spPr/>
      <dgm:t>
        <a:bodyPr/>
        <a:lstStyle/>
        <a:p>
          <a:endParaRPr lang="en-GB"/>
        </a:p>
      </dgm:t>
    </dgm:pt>
    <dgm:pt modelId="{2191B3CC-D8E2-47B2-957A-BC12D0E409DB}" type="pres">
      <dgm:prSet presAssocID="{8FEB4142-A635-4210-8E93-5F5A8D9EA648}" presName="compositeShape" presStyleCnt="0">
        <dgm:presLayoutVars>
          <dgm:chMax val="7"/>
          <dgm:dir/>
          <dgm:resizeHandles val="exact"/>
        </dgm:presLayoutVars>
      </dgm:prSet>
      <dgm:spPr/>
      <dgm:t>
        <a:bodyPr/>
        <a:lstStyle/>
        <a:p>
          <a:endParaRPr lang="en-GB"/>
        </a:p>
      </dgm:t>
    </dgm:pt>
  </dgm:ptLst>
  <dgm:cxnLst>
    <dgm:cxn modelId="{C4DFD1FA-0FBC-4320-8DCA-02DEC9BA5C54}" type="presOf" srcId="{8FEB4142-A635-4210-8E93-5F5A8D9EA648}" destId="{2191B3CC-D8E2-47B2-957A-BC12D0E409DB}"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9D416-1EA4-4E1E-B7BA-D86AA59EDF8F}" type="doc">
      <dgm:prSet loTypeId="urn:microsoft.com/office/officeart/2005/8/layout/venn1" loCatId="relationship" qsTypeId="urn:microsoft.com/office/officeart/2005/8/quickstyle/3d3" qsCatId="3D" csTypeId="urn:microsoft.com/office/officeart/2005/8/colors/accent1_2" csCatId="accent1" phldr="1"/>
      <dgm:spPr/>
    </dgm:pt>
    <dgm:pt modelId="{214ACFA0-C9C7-4BFB-BECB-72E1A7263C88}">
      <dgm:prSet phldrT="[Texte]" custT="1"/>
      <dgm:spPr/>
      <dgm:t>
        <a:bodyPr/>
        <a:lstStyle/>
        <a:p>
          <a:r>
            <a:rPr lang="en-GB" sz="2800" dirty="0" smtClean="0">
              <a:latin typeface="Lucida Calligraphy" pitchFamily="66" charset="0"/>
            </a:rPr>
            <a:t>Innateness </a:t>
          </a:r>
          <a:endParaRPr lang="en-GB" sz="2800" dirty="0">
            <a:latin typeface="Lucida Calligraphy" pitchFamily="66" charset="0"/>
          </a:endParaRPr>
        </a:p>
      </dgm:t>
    </dgm:pt>
    <dgm:pt modelId="{ED2BDB24-C6D2-4D9D-A79D-2ADFE117FF78}" type="parTrans" cxnId="{B2455966-C1DA-4CB6-9CF7-A9BBB38F59C1}">
      <dgm:prSet/>
      <dgm:spPr/>
      <dgm:t>
        <a:bodyPr/>
        <a:lstStyle/>
        <a:p>
          <a:endParaRPr lang="en-GB"/>
        </a:p>
      </dgm:t>
    </dgm:pt>
    <dgm:pt modelId="{B63BB067-6BD1-44E3-ADE7-3EE2529A7ECC}" type="sibTrans" cxnId="{B2455966-C1DA-4CB6-9CF7-A9BBB38F59C1}">
      <dgm:prSet/>
      <dgm:spPr/>
      <dgm:t>
        <a:bodyPr/>
        <a:lstStyle/>
        <a:p>
          <a:endParaRPr lang="en-GB"/>
        </a:p>
      </dgm:t>
    </dgm:pt>
    <dgm:pt modelId="{B61CE438-6866-4D96-85F4-34DBC849547C}">
      <dgm:prSet phldrT="[Texte]" custT="1"/>
      <dgm:spPr/>
      <dgm:t>
        <a:bodyPr/>
        <a:lstStyle/>
        <a:p>
          <a:r>
            <a:rPr lang="en-GB" sz="2400" dirty="0" err="1" smtClean="0">
              <a:latin typeface="Lucida Calligraphy" pitchFamily="66" charset="0"/>
              <a:cs typeface="Calibri" pitchFamily="34" charset="0"/>
            </a:rPr>
            <a:t>Interactionism</a:t>
          </a:r>
          <a:r>
            <a:rPr lang="en-GB" sz="2400" dirty="0" smtClean="0">
              <a:latin typeface="Lucida Calligraphy" pitchFamily="66" charset="0"/>
              <a:cs typeface="Calibri" pitchFamily="34" charset="0"/>
            </a:rPr>
            <a:t> </a:t>
          </a:r>
          <a:endParaRPr lang="en-GB" sz="2400" dirty="0">
            <a:latin typeface="Lucida Calligraphy" pitchFamily="66" charset="0"/>
            <a:cs typeface="Calibri" pitchFamily="34" charset="0"/>
          </a:endParaRPr>
        </a:p>
      </dgm:t>
    </dgm:pt>
    <dgm:pt modelId="{81670656-E3A7-4631-8523-5BC6338C6AC6}" type="parTrans" cxnId="{6872DD37-A130-45FA-A61F-C5CE67223186}">
      <dgm:prSet/>
      <dgm:spPr/>
      <dgm:t>
        <a:bodyPr/>
        <a:lstStyle/>
        <a:p>
          <a:endParaRPr lang="en-GB"/>
        </a:p>
      </dgm:t>
    </dgm:pt>
    <dgm:pt modelId="{7488AF4D-3F40-495C-8468-181F432AE6D0}" type="sibTrans" cxnId="{6872DD37-A130-45FA-A61F-C5CE67223186}">
      <dgm:prSet/>
      <dgm:spPr/>
      <dgm:t>
        <a:bodyPr/>
        <a:lstStyle/>
        <a:p>
          <a:endParaRPr lang="en-GB"/>
        </a:p>
      </dgm:t>
    </dgm:pt>
    <dgm:pt modelId="{D90E1F9C-900B-4D05-882F-5EC830F2D656}">
      <dgm:prSet phldrT="[Texte]" custT="1"/>
      <dgm:spPr/>
      <dgm:t>
        <a:bodyPr/>
        <a:lstStyle/>
        <a:p>
          <a:r>
            <a:rPr lang="en-GB" sz="2400" dirty="0" smtClean="0">
              <a:latin typeface="Lucida Calligraphy" pitchFamily="66" charset="0"/>
            </a:rPr>
            <a:t>Behaviourism</a:t>
          </a:r>
          <a:r>
            <a:rPr lang="en-GB" sz="1800" dirty="0" smtClean="0"/>
            <a:t> </a:t>
          </a:r>
          <a:endParaRPr lang="en-GB" sz="1800" dirty="0"/>
        </a:p>
      </dgm:t>
    </dgm:pt>
    <dgm:pt modelId="{79AB77FA-234A-49EA-B35B-0321AF39C898}" type="parTrans" cxnId="{24DE820C-8186-4F54-8662-429CF96F61AF}">
      <dgm:prSet/>
      <dgm:spPr/>
      <dgm:t>
        <a:bodyPr/>
        <a:lstStyle/>
        <a:p>
          <a:endParaRPr lang="en-GB"/>
        </a:p>
      </dgm:t>
    </dgm:pt>
    <dgm:pt modelId="{43D03114-A6CD-40BB-BC0A-A4D2531BD8CE}" type="sibTrans" cxnId="{24DE820C-8186-4F54-8662-429CF96F61AF}">
      <dgm:prSet/>
      <dgm:spPr/>
      <dgm:t>
        <a:bodyPr/>
        <a:lstStyle/>
        <a:p>
          <a:endParaRPr lang="en-GB"/>
        </a:p>
      </dgm:t>
    </dgm:pt>
    <dgm:pt modelId="{2058E161-92EE-40D6-B619-3B0FA3E4BF33}" type="pres">
      <dgm:prSet presAssocID="{6599D416-1EA4-4E1E-B7BA-D86AA59EDF8F}" presName="compositeShape" presStyleCnt="0">
        <dgm:presLayoutVars>
          <dgm:chMax val="7"/>
          <dgm:dir/>
          <dgm:resizeHandles val="exact"/>
        </dgm:presLayoutVars>
      </dgm:prSet>
      <dgm:spPr/>
    </dgm:pt>
    <dgm:pt modelId="{920983A7-D1F4-420E-B540-4978D2E430E4}" type="pres">
      <dgm:prSet presAssocID="{214ACFA0-C9C7-4BFB-BECB-72E1A7263C88}" presName="circ1" presStyleLbl="vennNode1" presStyleIdx="0" presStyleCnt="3" custScaleX="125492" custLinFactNeighborX="-16099" custLinFactNeighborY="-2236"/>
      <dgm:spPr/>
      <dgm:t>
        <a:bodyPr/>
        <a:lstStyle/>
        <a:p>
          <a:endParaRPr lang="en-GB"/>
        </a:p>
      </dgm:t>
    </dgm:pt>
    <dgm:pt modelId="{0557FFF9-4E1E-4162-B1AB-9A1116223D43}" type="pres">
      <dgm:prSet presAssocID="{214ACFA0-C9C7-4BFB-BECB-72E1A7263C88}" presName="circ1Tx" presStyleLbl="revTx" presStyleIdx="0" presStyleCnt="0">
        <dgm:presLayoutVars>
          <dgm:chMax val="0"/>
          <dgm:chPref val="0"/>
          <dgm:bulletEnabled val="1"/>
        </dgm:presLayoutVars>
      </dgm:prSet>
      <dgm:spPr/>
      <dgm:t>
        <a:bodyPr/>
        <a:lstStyle/>
        <a:p>
          <a:endParaRPr lang="en-GB"/>
        </a:p>
      </dgm:t>
    </dgm:pt>
    <dgm:pt modelId="{0B2B76C2-BE0F-4654-B317-29B807EC1116}" type="pres">
      <dgm:prSet presAssocID="{B61CE438-6866-4D96-85F4-34DBC849547C}" presName="circ2" presStyleLbl="vennNode1" presStyleIdx="1" presStyleCnt="3" custScaleX="138193" custScaleY="122188"/>
      <dgm:spPr/>
      <dgm:t>
        <a:bodyPr/>
        <a:lstStyle/>
        <a:p>
          <a:endParaRPr lang="en-GB"/>
        </a:p>
      </dgm:t>
    </dgm:pt>
    <dgm:pt modelId="{251A16E4-C025-42BB-B17E-A51B8AF86354}" type="pres">
      <dgm:prSet presAssocID="{B61CE438-6866-4D96-85F4-34DBC849547C}" presName="circ2Tx" presStyleLbl="revTx" presStyleIdx="0" presStyleCnt="0">
        <dgm:presLayoutVars>
          <dgm:chMax val="0"/>
          <dgm:chPref val="0"/>
          <dgm:bulletEnabled val="1"/>
        </dgm:presLayoutVars>
      </dgm:prSet>
      <dgm:spPr/>
      <dgm:t>
        <a:bodyPr/>
        <a:lstStyle/>
        <a:p>
          <a:endParaRPr lang="en-GB"/>
        </a:p>
      </dgm:t>
    </dgm:pt>
    <dgm:pt modelId="{151B9F27-FB3B-4A93-8952-2DC737830057}" type="pres">
      <dgm:prSet presAssocID="{D90E1F9C-900B-4D05-882F-5EC830F2D656}" presName="circ3" presStyleLbl="vennNode1" presStyleIdx="2" presStyleCnt="3" custScaleX="130581" custLinFactNeighborX="-18335" custLinFactNeighborY="-447"/>
      <dgm:spPr/>
      <dgm:t>
        <a:bodyPr/>
        <a:lstStyle/>
        <a:p>
          <a:endParaRPr lang="en-GB"/>
        </a:p>
      </dgm:t>
    </dgm:pt>
    <dgm:pt modelId="{E2985D90-130C-40D6-A023-64B3F160A6A7}" type="pres">
      <dgm:prSet presAssocID="{D90E1F9C-900B-4D05-882F-5EC830F2D656}" presName="circ3Tx" presStyleLbl="revTx" presStyleIdx="0" presStyleCnt="0">
        <dgm:presLayoutVars>
          <dgm:chMax val="0"/>
          <dgm:chPref val="0"/>
          <dgm:bulletEnabled val="1"/>
        </dgm:presLayoutVars>
      </dgm:prSet>
      <dgm:spPr/>
      <dgm:t>
        <a:bodyPr/>
        <a:lstStyle/>
        <a:p>
          <a:endParaRPr lang="en-GB"/>
        </a:p>
      </dgm:t>
    </dgm:pt>
  </dgm:ptLst>
  <dgm:cxnLst>
    <dgm:cxn modelId="{B2455966-C1DA-4CB6-9CF7-A9BBB38F59C1}" srcId="{6599D416-1EA4-4E1E-B7BA-D86AA59EDF8F}" destId="{214ACFA0-C9C7-4BFB-BECB-72E1A7263C88}" srcOrd="0" destOrd="0" parTransId="{ED2BDB24-C6D2-4D9D-A79D-2ADFE117FF78}" sibTransId="{B63BB067-6BD1-44E3-ADE7-3EE2529A7ECC}"/>
    <dgm:cxn modelId="{4FB97E0B-2B92-4603-BE90-E3C61A8E3FA0}" type="presOf" srcId="{6599D416-1EA4-4E1E-B7BA-D86AA59EDF8F}" destId="{2058E161-92EE-40D6-B619-3B0FA3E4BF33}" srcOrd="0" destOrd="0" presId="urn:microsoft.com/office/officeart/2005/8/layout/venn1"/>
    <dgm:cxn modelId="{96330424-B44B-4731-A0EA-B4C458EDCF0C}" type="presOf" srcId="{B61CE438-6866-4D96-85F4-34DBC849547C}" destId="{251A16E4-C025-42BB-B17E-A51B8AF86354}" srcOrd="1" destOrd="0" presId="urn:microsoft.com/office/officeart/2005/8/layout/venn1"/>
    <dgm:cxn modelId="{C8B560BA-1B1B-42F0-9622-D2FFDBDCAF44}" type="presOf" srcId="{D90E1F9C-900B-4D05-882F-5EC830F2D656}" destId="{E2985D90-130C-40D6-A023-64B3F160A6A7}" srcOrd="1" destOrd="0" presId="urn:microsoft.com/office/officeart/2005/8/layout/venn1"/>
    <dgm:cxn modelId="{6F5D909B-2CC6-4DFA-94BA-4B40C85939F3}" type="presOf" srcId="{214ACFA0-C9C7-4BFB-BECB-72E1A7263C88}" destId="{0557FFF9-4E1E-4162-B1AB-9A1116223D43}" srcOrd="1" destOrd="0" presId="urn:microsoft.com/office/officeart/2005/8/layout/venn1"/>
    <dgm:cxn modelId="{24DE820C-8186-4F54-8662-429CF96F61AF}" srcId="{6599D416-1EA4-4E1E-B7BA-D86AA59EDF8F}" destId="{D90E1F9C-900B-4D05-882F-5EC830F2D656}" srcOrd="2" destOrd="0" parTransId="{79AB77FA-234A-49EA-B35B-0321AF39C898}" sibTransId="{43D03114-A6CD-40BB-BC0A-A4D2531BD8CE}"/>
    <dgm:cxn modelId="{633D1489-7671-42A7-AF71-A5E9415AB595}" type="presOf" srcId="{D90E1F9C-900B-4D05-882F-5EC830F2D656}" destId="{151B9F27-FB3B-4A93-8952-2DC737830057}" srcOrd="0" destOrd="0" presId="urn:microsoft.com/office/officeart/2005/8/layout/venn1"/>
    <dgm:cxn modelId="{B3532D05-EBD7-40E4-8BD8-CEBB5E712D37}" type="presOf" srcId="{B61CE438-6866-4D96-85F4-34DBC849547C}" destId="{0B2B76C2-BE0F-4654-B317-29B807EC1116}" srcOrd="0" destOrd="0" presId="urn:microsoft.com/office/officeart/2005/8/layout/venn1"/>
    <dgm:cxn modelId="{6872DD37-A130-45FA-A61F-C5CE67223186}" srcId="{6599D416-1EA4-4E1E-B7BA-D86AA59EDF8F}" destId="{B61CE438-6866-4D96-85F4-34DBC849547C}" srcOrd="1" destOrd="0" parTransId="{81670656-E3A7-4631-8523-5BC6338C6AC6}" sibTransId="{7488AF4D-3F40-495C-8468-181F432AE6D0}"/>
    <dgm:cxn modelId="{6BE857A6-FF83-4EC1-B86C-5F6ACD3C5AC8}" type="presOf" srcId="{214ACFA0-C9C7-4BFB-BECB-72E1A7263C88}" destId="{920983A7-D1F4-420E-B540-4978D2E430E4}" srcOrd="0" destOrd="0" presId="urn:microsoft.com/office/officeart/2005/8/layout/venn1"/>
    <dgm:cxn modelId="{51EB7AF7-9031-4840-A420-81F63D1CA8F7}" type="presParOf" srcId="{2058E161-92EE-40D6-B619-3B0FA3E4BF33}" destId="{920983A7-D1F4-420E-B540-4978D2E430E4}" srcOrd="0" destOrd="0" presId="urn:microsoft.com/office/officeart/2005/8/layout/venn1"/>
    <dgm:cxn modelId="{0BC684E7-B19E-4D1A-96D2-43F9F6231F0B}" type="presParOf" srcId="{2058E161-92EE-40D6-B619-3B0FA3E4BF33}" destId="{0557FFF9-4E1E-4162-B1AB-9A1116223D43}" srcOrd="1" destOrd="0" presId="urn:microsoft.com/office/officeart/2005/8/layout/venn1"/>
    <dgm:cxn modelId="{FD7F68D2-DEEB-4BC6-A479-8B7029CB04F9}" type="presParOf" srcId="{2058E161-92EE-40D6-B619-3B0FA3E4BF33}" destId="{0B2B76C2-BE0F-4654-B317-29B807EC1116}" srcOrd="2" destOrd="0" presId="urn:microsoft.com/office/officeart/2005/8/layout/venn1"/>
    <dgm:cxn modelId="{4B01E1C6-301E-4154-8739-6DAF04A07F61}" type="presParOf" srcId="{2058E161-92EE-40D6-B619-3B0FA3E4BF33}" destId="{251A16E4-C025-42BB-B17E-A51B8AF86354}" srcOrd="3" destOrd="0" presId="urn:microsoft.com/office/officeart/2005/8/layout/venn1"/>
    <dgm:cxn modelId="{D287BDD3-1105-4591-896E-185EE763904E}" type="presParOf" srcId="{2058E161-92EE-40D6-B619-3B0FA3E4BF33}" destId="{151B9F27-FB3B-4A93-8952-2DC737830057}" srcOrd="4" destOrd="0" presId="urn:microsoft.com/office/officeart/2005/8/layout/venn1"/>
    <dgm:cxn modelId="{64669895-A13D-4B18-A6AC-F637EAD99AD2}" type="presParOf" srcId="{2058E161-92EE-40D6-B619-3B0FA3E4BF33}" destId="{E2985D90-130C-40D6-A023-64B3F160A6A7}" srcOrd="5"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732B23CA-96FD-463D-A828-4910CE2EFB9F}" type="doc">
      <dgm:prSet loTypeId="urn:microsoft.com/office/officeart/2005/8/layout/gear1" loCatId="process" qsTypeId="urn:microsoft.com/office/officeart/2005/8/quickstyle/simple1" qsCatId="simple" csTypeId="urn:microsoft.com/office/officeart/2005/8/colors/accent0_3" csCatId="mainScheme" phldr="1"/>
      <dgm:spPr/>
    </dgm:pt>
    <dgm:pt modelId="{5A9B4F62-C05E-4FFF-94B1-A893E61B1502}">
      <dgm:prSet phldrT="[Texte]" custT="1"/>
      <dgm:spPr>
        <a:solidFill>
          <a:srgbClr val="FF00FF"/>
        </a:solidFill>
      </dgm:spPr>
      <dgm:t>
        <a:bodyPr/>
        <a:lstStyle/>
        <a:p>
          <a:r>
            <a:rPr lang="en-GB" sz="2400" b="1" dirty="0" smtClean="0">
              <a:solidFill>
                <a:schemeClr val="tx1"/>
              </a:solidFill>
            </a:rPr>
            <a:t>Language Acquisition</a:t>
          </a:r>
          <a:endParaRPr lang="en-GB" sz="2400" b="1" dirty="0">
            <a:solidFill>
              <a:schemeClr val="tx1"/>
            </a:solidFill>
          </a:endParaRPr>
        </a:p>
      </dgm:t>
    </dgm:pt>
    <dgm:pt modelId="{506A9437-BF80-43A5-8C37-16728F195AE8}" type="parTrans" cxnId="{11EE79B8-9A84-4F35-9B95-3933C2A77A33}">
      <dgm:prSet/>
      <dgm:spPr/>
      <dgm:t>
        <a:bodyPr/>
        <a:lstStyle/>
        <a:p>
          <a:endParaRPr lang="en-GB"/>
        </a:p>
      </dgm:t>
    </dgm:pt>
    <dgm:pt modelId="{A4A6E30B-F37F-45E5-86AD-8CFE95906E86}" type="sibTrans" cxnId="{11EE79B8-9A84-4F35-9B95-3933C2A77A33}">
      <dgm:prSet/>
      <dgm:spPr/>
      <dgm:t>
        <a:bodyPr/>
        <a:lstStyle/>
        <a:p>
          <a:endParaRPr lang="en-GB"/>
        </a:p>
      </dgm:t>
    </dgm:pt>
    <dgm:pt modelId="{576816B9-8FB9-4451-BDBE-399B1B87ECF4}">
      <dgm:prSet phldrT="[Texte]"/>
      <dgm:spPr>
        <a:solidFill>
          <a:srgbClr val="00FFFF"/>
        </a:solidFill>
      </dgm:spPr>
      <dgm:t>
        <a:bodyPr/>
        <a:lstStyle/>
        <a:p>
          <a:r>
            <a:rPr lang="en-GB" b="1" dirty="0" smtClean="0">
              <a:solidFill>
                <a:schemeClr val="tx1"/>
              </a:solidFill>
            </a:rPr>
            <a:t>Social factors/ nurture</a:t>
          </a:r>
          <a:endParaRPr lang="en-GB" b="1" dirty="0">
            <a:solidFill>
              <a:schemeClr val="tx1"/>
            </a:solidFill>
          </a:endParaRPr>
        </a:p>
      </dgm:t>
    </dgm:pt>
    <dgm:pt modelId="{886AD4A4-CBF7-4263-86EB-88CDD58A7589}" type="parTrans" cxnId="{5E0FE532-AF73-4754-BFCF-414E7AB95986}">
      <dgm:prSet/>
      <dgm:spPr/>
      <dgm:t>
        <a:bodyPr/>
        <a:lstStyle/>
        <a:p>
          <a:endParaRPr lang="en-GB"/>
        </a:p>
      </dgm:t>
    </dgm:pt>
    <dgm:pt modelId="{0CEF4013-959B-4420-A90B-AF30A40B8F58}" type="sibTrans" cxnId="{5E0FE532-AF73-4754-BFCF-414E7AB95986}">
      <dgm:prSet/>
      <dgm:spPr/>
      <dgm:t>
        <a:bodyPr/>
        <a:lstStyle/>
        <a:p>
          <a:endParaRPr lang="en-GB"/>
        </a:p>
      </dgm:t>
    </dgm:pt>
    <dgm:pt modelId="{FA979CDD-1034-4BAA-8E84-97E44080E125}">
      <dgm:prSet phldrT="[Texte]"/>
      <dgm:spPr>
        <a:solidFill>
          <a:srgbClr val="00B0F0"/>
        </a:solidFill>
      </dgm:spPr>
      <dgm:t>
        <a:bodyPr/>
        <a:lstStyle/>
        <a:p>
          <a:r>
            <a:rPr lang="en-GB" b="1" dirty="0" smtClean="0">
              <a:solidFill>
                <a:schemeClr val="tx1"/>
              </a:solidFill>
            </a:rPr>
            <a:t>Biological factors/ nature</a:t>
          </a:r>
          <a:endParaRPr lang="en-GB" b="1" dirty="0">
            <a:solidFill>
              <a:schemeClr val="tx1"/>
            </a:solidFill>
          </a:endParaRPr>
        </a:p>
      </dgm:t>
    </dgm:pt>
    <dgm:pt modelId="{CE91A8F2-4CD2-4A22-A27C-57777403CACB}" type="parTrans" cxnId="{53296D8D-BC98-4F87-91E9-EF7789E99443}">
      <dgm:prSet/>
      <dgm:spPr/>
      <dgm:t>
        <a:bodyPr/>
        <a:lstStyle/>
        <a:p>
          <a:endParaRPr lang="en-GB"/>
        </a:p>
      </dgm:t>
    </dgm:pt>
    <dgm:pt modelId="{60481F61-6ED7-45AF-B678-4065F7C33B64}" type="sibTrans" cxnId="{53296D8D-BC98-4F87-91E9-EF7789E99443}">
      <dgm:prSet/>
      <dgm:spPr/>
      <dgm:t>
        <a:bodyPr/>
        <a:lstStyle/>
        <a:p>
          <a:endParaRPr lang="en-GB"/>
        </a:p>
      </dgm:t>
    </dgm:pt>
    <dgm:pt modelId="{D1A74465-C884-4E34-B170-0D44ED4B9F75}" type="pres">
      <dgm:prSet presAssocID="{732B23CA-96FD-463D-A828-4910CE2EFB9F}" presName="composite" presStyleCnt="0">
        <dgm:presLayoutVars>
          <dgm:chMax val="3"/>
          <dgm:animLvl val="lvl"/>
          <dgm:resizeHandles val="exact"/>
        </dgm:presLayoutVars>
      </dgm:prSet>
      <dgm:spPr/>
    </dgm:pt>
    <dgm:pt modelId="{F3D038EE-9857-4878-9200-2E8419F5AE37}" type="pres">
      <dgm:prSet presAssocID="{5A9B4F62-C05E-4FFF-94B1-A893E61B1502}" presName="gear1" presStyleLbl="node1" presStyleIdx="0" presStyleCnt="3" custScaleX="104186" custLinFactNeighborX="13020" custLinFactNeighborY="13948">
        <dgm:presLayoutVars>
          <dgm:chMax val="1"/>
          <dgm:bulletEnabled val="1"/>
        </dgm:presLayoutVars>
      </dgm:prSet>
      <dgm:spPr/>
      <dgm:t>
        <a:bodyPr/>
        <a:lstStyle/>
        <a:p>
          <a:endParaRPr lang="en-GB"/>
        </a:p>
      </dgm:t>
    </dgm:pt>
    <dgm:pt modelId="{32A0A2BF-B702-43DC-9436-58CB7AF9F913}" type="pres">
      <dgm:prSet presAssocID="{5A9B4F62-C05E-4FFF-94B1-A893E61B1502}" presName="gear1srcNode" presStyleLbl="node1" presStyleIdx="0" presStyleCnt="3"/>
      <dgm:spPr/>
      <dgm:t>
        <a:bodyPr/>
        <a:lstStyle/>
        <a:p>
          <a:endParaRPr lang="en-GB"/>
        </a:p>
      </dgm:t>
    </dgm:pt>
    <dgm:pt modelId="{FF02775A-2C1B-449C-AD4A-3D47B6D66C20}" type="pres">
      <dgm:prSet presAssocID="{5A9B4F62-C05E-4FFF-94B1-A893E61B1502}" presName="gear1dstNode" presStyleLbl="node1" presStyleIdx="0" presStyleCnt="3"/>
      <dgm:spPr/>
      <dgm:t>
        <a:bodyPr/>
        <a:lstStyle/>
        <a:p>
          <a:endParaRPr lang="en-GB"/>
        </a:p>
      </dgm:t>
    </dgm:pt>
    <dgm:pt modelId="{3B543A49-E765-484F-9490-11C6D9D8EE91}" type="pres">
      <dgm:prSet presAssocID="{576816B9-8FB9-4451-BDBE-399B1B87ECF4}" presName="gear2" presStyleLbl="node1" presStyleIdx="1" presStyleCnt="3" custScaleX="129834" custScaleY="115953" custLinFactNeighborX="-10230" custLinFactNeighborY="12788">
        <dgm:presLayoutVars>
          <dgm:chMax val="1"/>
          <dgm:bulletEnabled val="1"/>
        </dgm:presLayoutVars>
      </dgm:prSet>
      <dgm:spPr/>
      <dgm:t>
        <a:bodyPr/>
        <a:lstStyle/>
        <a:p>
          <a:endParaRPr lang="en-GB"/>
        </a:p>
      </dgm:t>
    </dgm:pt>
    <dgm:pt modelId="{01FFD658-D37F-4B69-B295-733A68809BD4}" type="pres">
      <dgm:prSet presAssocID="{576816B9-8FB9-4451-BDBE-399B1B87ECF4}" presName="gear2srcNode" presStyleLbl="node1" presStyleIdx="1" presStyleCnt="3"/>
      <dgm:spPr/>
      <dgm:t>
        <a:bodyPr/>
        <a:lstStyle/>
        <a:p>
          <a:endParaRPr lang="en-GB"/>
        </a:p>
      </dgm:t>
    </dgm:pt>
    <dgm:pt modelId="{FEC90DD8-84F9-4018-9972-A01A284BED1F}" type="pres">
      <dgm:prSet presAssocID="{576816B9-8FB9-4451-BDBE-399B1B87ECF4}" presName="gear2dstNode" presStyleLbl="node1" presStyleIdx="1" presStyleCnt="3"/>
      <dgm:spPr/>
      <dgm:t>
        <a:bodyPr/>
        <a:lstStyle/>
        <a:p>
          <a:endParaRPr lang="en-GB"/>
        </a:p>
      </dgm:t>
    </dgm:pt>
    <dgm:pt modelId="{98F4E8E1-A8CC-47B6-972A-BD0417DE437E}" type="pres">
      <dgm:prSet presAssocID="{FA979CDD-1034-4BAA-8E84-97E44080E125}" presName="gear3" presStyleLbl="node1" presStyleIdx="2" presStyleCnt="3" custScaleX="114179" custScaleY="119192" custLinFactNeighborX="5861" custLinFactNeighborY="-9591"/>
      <dgm:spPr/>
      <dgm:t>
        <a:bodyPr/>
        <a:lstStyle/>
        <a:p>
          <a:endParaRPr lang="en-GB"/>
        </a:p>
      </dgm:t>
    </dgm:pt>
    <dgm:pt modelId="{390AA627-C77F-45AE-B86A-D832AD26CF4D}" type="pres">
      <dgm:prSet presAssocID="{FA979CDD-1034-4BAA-8E84-97E44080E125}" presName="gear3tx" presStyleLbl="node1" presStyleIdx="2" presStyleCnt="3">
        <dgm:presLayoutVars>
          <dgm:chMax val="1"/>
          <dgm:bulletEnabled val="1"/>
        </dgm:presLayoutVars>
      </dgm:prSet>
      <dgm:spPr/>
      <dgm:t>
        <a:bodyPr/>
        <a:lstStyle/>
        <a:p>
          <a:endParaRPr lang="en-GB"/>
        </a:p>
      </dgm:t>
    </dgm:pt>
    <dgm:pt modelId="{F71C428D-2D46-4A63-A693-3833F405A769}" type="pres">
      <dgm:prSet presAssocID="{FA979CDD-1034-4BAA-8E84-97E44080E125}" presName="gear3srcNode" presStyleLbl="node1" presStyleIdx="2" presStyleCnt="3"/>
      <dgm:spPr/>
      <dgm:t>
        <a:bodyPr/>
        <a:lstStyle/>
        <a:p>
          <a:endParaRPr lang="en-GB"/>
        </a:p>
      </dgm:t>
    </dgm:pt>
    <dgm:pt modelId="{34D5F6A2-676D-4A86-B431-819E804635EE}" type="pres">
      <dgm:prSet presAssocID="{FA979CDD-1034-4BAA-8E84-97E44080E125}" presName="gear3dstNode" presStyleLbl="node1" presStyleIdx="2" presStyleCnt="3"/>
      <dgm:spPr/>
      <dgm:t>
        <a:bodyPr/>
        <a:lstStyle/>
        <a:p>
          <a:endParaRPr lang="en-GB"/>
        </a:p>
      </dgm:t>
    </dgm:pt>
    <dgm:pt modelId="{B52255AA-4A44-4D86-B33F-8E09D8F432D3}" type="pres">
      <dgm:prSet presAssocID="{A4A6E30B-F37F-45E5-86AD-8CFE95906E86}" presName="connector1" presStyleLbl="sibTrans2D1" presStyleIdx="0" presStyleCnt="3" custLinFactNeighborX="11625" custLinFactNeighborY="-3633"/>
      <dgm:spPr/>
      <dgm:t>
        <a:bodyPr/>
        <a:lstStyle/>
        <a:p>
          <a:endParaRPr lang="en-GB"/>
        </a:p>
      </dgm:t>
    </dgm:pt>
    <dgm:pt modelId="{3E29B953-EF5F-473D-AA49-E7B5273F1BFC}" type="pres">
      <dgm:prSet presAssocID="{0CEF4013-959B-4420-A90B-AF30A40B8F58}" presName="connector2" presStyleLbl="sibTrans2D1" presStyleIdx="1" presStyleCnt="3" custLinFactNeighborX="-20500" custLinFactNeighborY="8000"/>
      <dgm:spPr/>
      <dgm:t>
        <a:bodyPr/>
        <a:lstStyle/>
        <a:p>
          <a:endParaRPr lang="en-GB"/>
        </a:p>
      </dgm:t>
    </dgm:pt>
    <dgm:pt modelId="{C4127043-5AA2-4B93-A2FF-ADB65803640B}" type="pres">
      <dgm:prSet presAssocID="{60481F61-6ED7-45AF-B678-4065F7C33B64}" presName="connector3" presStyleLbl="sibTrans2D1" presStyleIdx="2" presStyleCnt="3" custLinFactNeighborX="1391" custLinFactNeighborY="-6029"/>
      <dgm:spPr/>
      <dgm:t>
        <a:bodyPr/>
        <a:lstStyle/>
        <a:p>
          <a:endParaRPr lang="en-GB"/>
        </a:p>
      </dgm:t>
    </dgm:pt>
  </dgm:ptLst>
  <dgm:cxnLst>
    <dgm:cxn modelId="{90EFEE74-FBE2-4075-997C-ACA435D0DCBF}" type="presOf" srcId="{5A9B4F62-C05E-4FFF-94B1-A893E61B1502}" destId="{F3D038EE-9857-4878-9200-2E8419F5AE37}" srcOrd="0" destOrd="0" presId="urn:microsoft.com/office/officeart/2005/8/layout/gear1"/>
    <dgm:cxn modelId="{EFC5AA4D-67CC-4347-B4B5-F90945D448F3}" type="presOf" srcId="{576816B9-8FB9-4451-BDBE-399B1B87ECF4}" destId="{01FFD658-D37F-4B69-B295-733A68809BD4}" srcOrd="1" destOrd="0" presId="urn:microsoft.com/office/officeart/2005/8/layout/gear1"/>
    <dgm:cxn modelId="{C404230D-649C-4192-A5F0-91021769FC31}" type="presOf" srcId="{FA979CDD-1034-4BAA-8E84-97E44080E125}" destId="{F71C428D-2D46-4A63-A693-3833F405A769}" srcOrd="2" destOrd="0" presId="urn:microsoft.com/office/officeart/2005/8/layout/gear1"/>
    <dgm:cxn modelId="{5B5DC971-C678-492F-A74E-F4BA2C6F62A9}" type="presOf" srcId="{FA979CDD-1034-4BAA-8E84-97E44080E125}" destId="{390AA627-C77F-45AE-B86A-D832AD26CF4D}" srcOrd="1" destOrd="0" presId="urn:microsoft.com/office/officeart/2005/8/layout/gear1"/>
    <dgm:cxn modelId="{11EE79B8-9A84-4F35-9B95-3933C2A77A33}" srcId="{732B23CA-96FD-463D-A828-4910CE2EFB9F}" destId="{5A9B4F62-C05E-4FFF-94B1-A893E61B1502}" srcOrd="0" destOrd="0" parTransId="{506A9437-BF80-43A5-8C37-16728F195AE8}" sibTransId="{A4A6E30B-F37F-45E5-86AD-8CFE95906E86}"/>
    <dgm:cxn modelId="{51894E90-9886-4C46-8C12-5044E1949F77}" type="presOf" srcId="{A4A6E30B-F37F-45E5-86AD-8CFE95906E86}" destId="{B52255AA-4A44-4D86-B33F-8E09D8F432D3}" srcOrd="0" destOrd="0" presId="urn:microsoft.com/office/officeart/2005/8/layout/gear1"/>
    <dgm:cxn modelId="{450B4BAF-CAEF-4563-AD06-1DEF2E7D6270}" type="presOf" srcId="{732B23CA-96FD-463D-A828-4910CE2EFB9F}" destId="{D1A74465-C884-4E34-B170-0D44ED4B9F75}" srcOrd="0" destOrd="0" presId="urn:microsoft.com/office/officeart/2005/8/layout/gear1"/>
    <dgm:cxn modelId="{5E0FE532-AF73-4754-BFCF-414E7AB95986}" srcId="{732B23CA-96FD-463D-A828-4910CE2EFB9F}" destId="{576816B9-8FB9-4451-BDBE-399B1B87ECF4}" srcOrd="1" destOrd="0" parTransId="{886AD4A4-CBF7-4263-86EB-88CDD58A7589}" sibTransId="{0CEF4013-959B-4420-A90B-AF30A40B8F58}"/>
    <dgm:cxn modelId="{DA298925-9367-45A5-9F50-2A19DEAFE542}" type="presOf" srcId="{0CEF4013-959B-4420-A90B-AF30A40B8F58}" destId="{3E29B953-EF5F-473D-AA49-E7B5273F1BFC}" srcOrd="0" destOrd="0" presId="urn:microsoft.com/office/officeart/2005/8/layout/gear1"/>
    <dgm:cxn modelId="{53296D8D-BC98-4F87-91E9-EF7789E99443}" srcId="{732B23CA-96FD-463D-A828-4910CE2EFB9F}" destId="{FA979CDD-1034-4BAA-8E84-97E44080E125}" srcOrd="2" destOrd="0" parTransId="{CE91A8F2-4CD2-4A22-A27C-57777403CACB}" sibTransId="{60481F61-6ED7-45AF-B678-4065F7C33B64}"/>
    <dgm:cxn modelId="{CC1B66A8-E74B-44A4-98FE-63A8C3636CB6}" type="presOf" srcId="{FA979CDD-1034-4BAA-8E84-97E44080E125}" destId="{34D5F6A2-676D-4A86-B431-819E804635EE}" srcOrd="3" destOrd="0" presId="urn:microsoft.com/office/officeart/2005/8/layout/gear1"/>
    <dgm:cxn modelId="{DA232626-3C14-45B9-8A73-9D433102DF03}" type="presOf" srcId="{5A9B4F62-C05E-4FFF-94B1-A893E61B1502}" destId="{FF02775A-2C1B-449C-AD4A-3D47B6D66C20}" srcOrd="2" destOrd="0" presId="urn:microsoft.com/office/officeart/2005/8/layout/gear1"/>
    <dgm:cxn modelId="{E85D9F6C-4B11-4383-B5B6-825DE143BB0D}" type="presOf" srcId="{576816B9-8FB9-4451-BDBE-399B1B87ECF4}" destId="{FEC90DD8-84F9-4018-9972-A01A284BED1F}" srcOrd="2" destOrd="0" presId="urn:microsoft.com/office/officeart/2005/8/layout/gear1"/>
    <dgm:cxn modelId="{524A58F0-186B-484B-B012-6CF606A7B2FD}" type="presOf" srcId="{5A9B4F62-C05E-4FFF-94B1-A893E61B1502}" destId="{32A0A2BF-B702-43DC-9436-58CB7AF9F913}" srcOrd="1" destOrd="0" presId="urn:microsoft.com/office/officeart/2005/8/layout/gear1"/>
    <dgm:cxn modelId="{86BA7777-27A5-4BC4-857A-30887D387C4D}" type="presOf" srcId="{60481F61-6ED7-45AF-B678-4065F7C33B64}" destId="{C4127043-5AA2-4B93-A2FF-ADB65803640B}" srcOrd="0" destOrd="0" presId="urn:microsoft.com/office/officeart/2005/8/layout/gear1"/>
    <dgm:cxn modelId="{FAD3C51A-A119-4BAA-A7CD-6C8281156F00}" type="presOf" srcId="{FA979CDD-1034-4BAA-8E84-97E44080E125}" destId="{98F4E8E1-A8CC-47B6-972A-BD0417DE437E}" srcOrd="0" destOrd="0" presId="urn:microsoft.com/office/officeart/2005/8/layout/gear1"/>
    <dgm:cxn modelId="{FCBB4359-75F7-4511-A528-4DADD2AF9A89}" type="presOf" srcId="{576816B9-8FB9-4451-BDBE-399B1B87ECF4}" destId="{3B543A49-E765-484F-9490-11C6D9D8EE91}" srcOrd="0" destOrd="0" presId="urn:microsoft.com/office/officeart/2005/8/layout/gear1"/>
    <dgm:cxn modelId="{5EF89261-DB51-4408-9385-90B987E19848}" type="presParOf" srcId="{D1A74465-C884-4E34-B170-0D44ED4B9F75}" destId="{F3D038EE-9857-4878-9200-2E8419F5AE37}" srcOrd="0" destOrd="0" presId="urn:microsoft.com/office/officeart/2005/8/layout/gear1"/>
    <dgm:cxn modelId="{FA4AF958-CC89-436B-9837-DB210361C058}" type="presParOf" srcId="{D1A74465-C884-4E34-B170-0D44ED4B9F75}" destId="{32A0A2BF-B702-43DC-9436-58CB7AF9F913}" srcOrd="1" destOrd="0" presId="urn:microsoft.com/office/officeart/2005/8/layout/gear1"/>
    <dgm:cxn modelId="{06FCFCD5-A7E3-434B-AEDB-B8620EF17F9F}" type="presParOf" srcId="{D1A74465-C884-4E34-B170-0D44ED4B9F75}" destId="{FF02775A-2C1B-449C-AD4A-3D47B6D66C20}" srcOrd="2" destOrd="0" presId="urn:microsoft.com/office/officeart/2005/8/layout/gear1"/>
    <dgm:cxn modelId="{A1277BAA-062E-4421-A054-F729CBC38BC4}" type="presParOf" srcId="{D1A74465-C884-4E34-B170-0D44ED4B9F75}" destId="{3B543A49-E765-484F-9490-11C6D9D8EE91}" srcOrd="3" destOrd="0" presId="urn:microsoft.com/office/officeart/2005/8/layout/gear1"/>
    <dgm:cxn modelId="{82E10035-164D-4611-B49E-F22ACE5D7CBE}" type="presParOf" srcId="{D1A74465-C884-4E34-B170-0D44ED4B9F75}" destId="{01FFD658-D37F-4B69-B295-733A68809BD4}" srcOrd="4" destOrd="0" presId="urn:microsoft.com/office/officeart/2005/8/layout/gear1"/>
    <dgm:cxn modelId="{A57BD413-1C24-41FE-94DC-73FE47ADCEC2}" type="presParOf" srcId="{D1A74465-C884-4E34-B170-0D44ED4B9F75}" destId="{FEC90DD8-84F9-4018-9972-A01A284BED1F}" srcOrd="5" destOrd="0" presId="urn:microsoft.com/office/officeart/2005/8/layout/gear1"/>
    <dgm:cxn modelId="{EF04D7BA-14DE-4640-93E8-E8300F7A2CCD}" type="presParOf" srcId="{D1A74465-C884-4E34-B170-0D44ED4B9F75}" destId="{98F4E8E1-A8CC-47B6-972A-BD0417DE437E}" srcOrd="6" destOrd="0" presId="urn:microsoft.com/office/officeart/2005/8/layout/gear1"/>
    <dgm:cxn modelId="{8FE9B622-2C40-4491-893F-38D86EA0898B}" type="presParOf" srcId="{D1A74465-C884-4E34-B170-0D44ED4B9F75}" destId="{390AA627-C77F-45AE-B86A-D832AD26CF4D}" srcOrd="7" destOrd="0" presId="urn:microsoft.com/office/officeart/2005/8/layout/gear1"/>
    <dgm:cxn modelId="{7E7F3E35-500F-48F6-B441-2E29AA5272AC}" type="presParOf" srcId="{D1A74465-C884-4E34-B170-0D44ED4B9F75}" destId="{F71C428D-2D46-4A63-A693-3833F405A769}" srcOrd="8" destOrd="0" presId="urn:microsoft.com/office/officeart/2005/8/layout/gear1"/>
    <dgm:cxn modelId="{CD679E06-7238-42F9-8327-ECC024A4F4F0}" type="presParOf" srcId="{D1A74465-C884-4E34-B170-0D44ED4B9F75}" destId="{34D5F6A2-676D-4A86-B431-819E804635EE}" srcOrd="9" destOrd="0" presId="urn:microsoft.com/office/officeart/2005/8/layout/gear1"/>
    <dgm:cxn modelId="{08584225-998C-4B91-8CCD-CC085D691C73}" type="presParOf" srcId="{D1A74465-C884-4E34-B170-0D44ED4B9F75}" destId="{B52255AA-4A44-4D86-B33F-8E09D8F432D3}" srcOrd="10" destOrd="0" presId="urn:microsoft.com/office/officeart/2005/8/layout/gear1"/>
    <dgm:cxn modelId="{BA016344-EFAF-4429-9523-032F57991134}" type="presParOf" srcId="{D1A74465-C884-4E34-B170-0D44ED4B9F75}" destId="{3E29B953-EF5F-473D-AA49-E7B5273F1BFC}" srcOrd="11" destOrd="0" presId="urn:microsoft.com/office/officeart/2005/8/layout/gear1"/>
    <dgm:cxn modelId="{DA0AA906-D624-42E8-B5E7-04BCB01755B2}" type="presParOf" srcId="{D1A74465-C884-4E34-B170-0D44ED4B9F75}" destId="{C4127043-5AA2-4B93-A2FF-ADB65803640B}" srcOrd="12" destOrd="0" presId="urn:microsoft.com/office/officeart/2005/8/layout/gear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2D11-309E-4597-A83E-7732F39DBC13}">
      <dsp:nvSpPr>
        <dsp:cNvPr id="0" name=""/>
        <dsp:cNvSpPr/>
      </dsp:nvSpPr>
      <dsp:spPr>
        <a:xfrm rot="16200000">
          <a:off x="577605" y="3358"/>
          <a:ext cx="4185870" cy="4185870"/>
        </a:xfrm>
        <a:prstGeom prst="upArrow">
          <a:avLst>
            <a:gd name="adj1" fmla="val 50000"/>
            <a:gd name="adj2" fmla="val 35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b="1" kern="1200" dirty="0"/>
            <a:t>Behaviourist Theory </a:t>
          </a:r>
        </a:p>
      </dsp:txBody>
      <dsp:txXfrm rot="5400000">
        <a:off x="1310132" y="1049825"/>
        <a:ext cx="3453343" cy="2092935"/>
      </dsp:txXfrm>
    </dsp:sp>
    <dsp:sp modelId="{50228B98-3237-413C-836F-ACA2226317AE}">
      <dsp:nvSpPr>
        <dsp:cNvPr id="0" name=""/>
        <dsp:cNvSpPr/>
      </dsp:nvSpPr>
      <dsp:spPr>
        <a:xfrm rot="5400000">
          <a:off x="6034717" y="0"/>
          <a:ext cx="4185870" cy="4185870"/>
        </a:xfrm>
        <a:prstGeom prst="upArrow">
          <a:avLst>
            <a:gd name="adj1" fmla="val 50000"/>
            <a:gd name="adj2" fmla="val 35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b="1" kern="1200" dirty="0"/>
            <a:t>Nativist Theory </a:t>
          </a:r>
        </a:p>
      </dsp:txBody>
      <dsp:txXfrm rot="-5400000">
        <a:off x="6034717" y="1046468"/>
        <a:ext cx="3453343" cy="20929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pPr/>
              <a:t>Thursday, December 18, 2014</a:t>
            </a:fld>
            <a:endParaRPr lang="en-US"/>
          </a:p>
        </p:txBody>
      </p:sp>
      <p:sp>
        <p:nvSpPr>
          <p:cNvPr id="5" name="Footer Placeholder 4">
            <a:extLst>
              <a:ext uri="{FF2B5EF4-FFF2-40B4-BE49-F238E27FC236}">
                <a16:creationId xmlns=""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26477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pPr/>
              <a:t>Thursday, December 18, 2014</a:t>
            </a:fld>
            <a:endParaRPr lang="en-US"/>
          </a:p>
        </p:txBody>
      </p:sp>
      <p:sp>
        <p:nvSpPr>
          <p:cNvPr id="5" name="Footer Placeholder 4">
            <a:extLst>
              <a:ext uri="{FF2B5EF4-FFF2-40B4-BE49-F238E27FC236}">
                <a16:creationId xmlns=""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386094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pPr/>
              <a:t>Thursday, December 18, 2014</a:t>
            </a:fld>
            <a:endParaRPr lang="en-US"/>
          </a:p>
        </p:txBody>
      </p:sp>
      <p:sp>
        <p:nvSpPr>
          <p:cNvPr id="5" name="Footer Placeholder 4">
            <a:extLst>
              <a:ext uri="{FF2B5EF4-FFF2-40B4-BE49-F238E27FC236}">
                <a16:creationId xmlns=""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37357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pPr/>
              <a:t>Thursday, December 18, 2014</a:t>
            </a:fld>
            <a:endParaRPr lang="en-US"/>
          </a:p>
        </p:txBody>
      </p:sp>
      <p:sp>
        <p:nvSpPr>
          <p:cNvPr id="5" name="Footer Placeholder 4">
            <a:extLst>
              <a:ext uri="{FF2B5EF4-FFF2-40B4-BE49-F238E27FC236}">
                <a16:creationId xmlns=""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277071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pPr/>
              <a:t>Thursday, December 18, 2014</a:t>
            </a:fld>
            <a:endParaRPr lang="en-US"/>
          </a:p>
        </p:txBody>
      </p:sp>
      <p:sp>
        <p:nvSpPr>
          <p:cNvPr id="5" name="Footer Placeholder 4">
            <a:extLst>
              <a:ext uri="{FF2B5EF4-FFF2-40B4-BE49-F238E27FC236}">
                <a16:creationId xmlns=""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112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pPr/>
              <a:t>Thursday, December 18, 2014</a:t>
            </a:fld>
            <a:endParaRPr lang="en-US"/>
          </a:p>
        </p:txBody>
      </p:sp>
      <p:sp>
        <p:nvSpPr>
          <p:cNvPr id="6" name="Footer Placeholder 5">
            <a:extLst>
              <a:ext uri="{FF2B5EF4-FFF2-40B4-BE49-F238E27FC236}">
                <a16:creationId xmlns=""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5796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pPr/>
              <a:t>Thursday, December 18, 2014</a:t>
            </a:fld>
            <a:endParaRPr lang="en-US"/>
          </a:p>
        </p:txBody>
      </p:sp>
      <p:sp>
        <p:nvSpPr>
          <p:cNvPr id="8" name="Footer Placeholder 7">
            <a:extLst>
              <a:ext uri="{FF2B5EF4-FFF2-40B4-BE49-F238E27FC236}">
                <a16:creationId xmlns=""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pPr/>
              <a:t>‹N°›</a:t>
            </a:fld>
            <a:endParaRPr lang="en-US"/>
          </a:p>
        </p:txBody>
      </p:sp>
      <p:sp>
        <p:nvSpPr>
          <p:cNvPr id="10" name="Title 9">
            <a:extLst>
              <a:ext uri="{FF2B5EF4-FFF2-40B4-BE49-F238E27FC236}">
                <a16:creationId xmlns=""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 xmlns:p14="http://schemas.microsoft.com/office/powerpoint/2010/main" val="123190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pPr/>
              <a:t>Thursday, December 18, 2014</a:t>
            </a:fld>
            <a:endParaRPr lang="en-US"/>
          </a:p>
        </p:txBody>
      </p:sp>
      <p:sp>
        <p:nvSpPr>
          <p:cNvPr id="4" name="Footer Placeholder 3">
            <a:extLst>
              <a:ext uri="{FF2B5EF4-FFF2-40B4-BE49-F238E27FC236}">
                <a16:creationId xmlns=""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129581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pPr/>
              <a:t>Thursday, December 18, 2014</a:t>
            </a:fld>
            <a:endParaRPr lang="en-US"/>
          </a:p>
        </p:txBody>
      </p:sp>
      <p:sp>
        <p:nvSpPr>
          <p:cNvPr id="3" name="Footer Placeholder 2">
            <a:extLst>
              <a:ext uri="{FF2B5EF4-FFF2-40B4-BE49-F238E27FC236}">
                <a16:creationId xmlns=""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390750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pPr/>
              <a:t>Thursday, December 18, 2014</a:t>
            </a:fld>
            <a:endParaRPr lang="en-US"/>
          </a:p>
        </p:txBody>
      </p:sp>
      <p:sp>
        <p:nvSpPr>
          <p:cNvPr id="6" name="Footer Placeholder 5">
            <a:extLst>
              <a:ext uri="{FF2B5EF4-FFF2-40B4-BE49-F238E27FC236}">
                <a16:creationId xmlns=""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71837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pPr/>
              <a:t>Thursday, December 18, 2014</a:t>
            </a:fld>
            <a:endParaRPr lang="en-US"/>
          </a:p>
        </p:txBody>
      </p:sp>
      <p:sp>
        <p:nvSpPr>
          <p:cNvPr id="6" name="Footer Placeholder 5">
            <a:extLst>
              <a:ext uri="{FF2B5EF4-FFF2-40B4-BE49-F238E27FC236}">
                <a16:creationId xmlns=""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pPr/>
              <a:t>‹N°›</a:t>
            </a:fld>
            <a:endParaRPr lang="en-US"/>
          </a:p>
        </p:txBody>
      </p:sp>
    </p:spTree>
    <p:extLst>
      <p:ext uri="{BB962C8B-B14F-4D97-AF65-F5344CB8AC3E}">
        <p14:creationId xmlns="" xmlns:p14="http://schemas.microsoft.com/office/powerpoint/2010/main" val="128641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December 18, 2014</a:t>
            </a:fld>
            <a:endParaRPr lang="en-US" cap="all" dirty="0"/>
          </a:p>
        </p:txBody>
      </p:sp>
      <p:sp>
        <p:nvSpPr>
          <p:cNvPr id="5" name="Footer Placeholder 4">
            <a:extLst>
              <a:ext uri="{FF2B5EF4-FFF2-40B4-BE49-F238E27FC236}">
                <a16:creationId xmlns=""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‹N°›</a:t>
            </a:fld>
            <a:endParaRPr lang="en-US" sz="800" dirty="0"/>
          </a:p>
        </p:txBody>
      </p:sp>
    </p:spTree>
    <p:extLst>
      <p:ext uri="{BB962C8B-B14F-4D97-AF65-F5344CB8AC3E}">
        <p14:creationId xmlns="" xmlns:p14="http://schemas.microsoft.com/office/powerpoint/2010/main" val="414947270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4D896123-1B32-4CB1-B2ED-E34BBC26B4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wooden cubes with one orange cube suspended in mid-air">
            <a:extLst>
              <a:ext uri="{FF2B5EF4-FFF2-40B4-BE49-F238E27FC236}">
                <a16:creationId xmlns="" xmlns:a16="http://schemas.microsoft.com/office/drawing/2014/main" id="{5CB7B92F-0485-4A5B-993F-510DC5270448}"/>
              </a:ext>
            </a:extLst>
          </p:cNvPr>
          <p:cNvPicPr>
            <a:picLocks noChangeAspect="1"/>
          </p:cNvPicPr>
          <p:nvPr/>
        </p:nvPicPr>
        <p:blipFill rotWithShape="1">
          <a:blip r:embed="rId2"/>
          <a:srcRect b="15736"/>
          <a:stretch/>
        </p:blipFill>
        <p:spPr>
          <a:xfrm>
            <a:off x="20" y="429"/>
            <a:ext cx="12191980" cy="6857571"/>
          </a:xfrm>
          <a:prstGeom prst="rect">
            <a:avLst/>
          </a:prstGeom>
        </p:spPr>
      </p:pic>
      <p:sp>
        <p:nvSpPr>
          <p:cNvPr id="24" name="Rectangle 23">
            <a:extLst>
              <a:ext uri="{FF2B5EF4-FFF2-40B4-BE49-F238E27FC236}">
                <a16:creationId xmlns="" xmlns:a16="http://schemas.microsoft.com/office/drawing/2014/main" id="{019FDB4D-987D-4C87-A179-9D4616AB24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598FF2B-2210-43A7-858D-536E7B1FC25F}"/>
              </a:ext>
            </a:extLst>
          </p:cNvPr>
          <p:cNvSpPr>
            <a:spLocks noGrp="1"/>
          </p:cNvSpPr>
          <p:nvPr>
            <p:ph type="ctrTitle"/>
          </p:nvPr>
        </p:nvSpPr>
        <p:spPr>
          <a:xfrm>
            <a:off x="246673" y="378997"/>
            <a:ext cx="9023935" cy="2143282"/>
          </a:xfrm>
        </p:spPr>
        <p:txBody>
          <a:bodyPr anchor="b">
            <a:normAutofit/>
          </a:bodyPr>
          <a:lstStyle/>
          <a:p>
            <a:r>
              <a:rPr lang="en-GB" sz="5400" dirty="0"/>
              <a:t>Language acquisition</a:t>
            </a:r>
          </a:p>
        </p:txBody>
      </p:sp>
      <p:sp>
        <p:nvSpPr>
          <p:cNvPr id="3" name="Subtitle 2">
            <a:extLst>
              <a:ext uri="{FF2B5EF4-FFF2-40B4-BE49-F238E27FC236}">
                <a16:creationId xmlns="" xmlns:a16="http://schemas.microsoft.com/office/drawing/2014/main" id="{62D69CF8-F40D-4CF6-A5E5-238739CAA4F9}"/>
              </a:ext>
            </a:extLst>
          </p:cNvPr>
          <p:cNvSpPr>
            <a:spLocks noGrp="1"/>
          </p:cNvSpPr>
          <p:nvPr>
            <p:ph type="subTitle" idx="1"/>
          </p:nvPr>
        </p:nvSpPr>
        <p:spPr>
          <a:xfrm>
            <a:off x="7863839" y="5387925"/>
            <a:ext cx="4192173" cy="1350500"/>
          </a:xfrm>
        </p:spPr>
        <p:txBody>
          <a:bodyPr anchor="t">
            <a:normAutofit/>
          </a:bodyPr>
          <a:lstStyle/>
          <a:p>
            <a:r>
              <a:rPr lang="en-GB" sz="2400" b="1" dirty="0" err="1">
                <a:latin typeface="+mj-lt"/>
              </a:rPr>
              <a:t>Dr.</a:t>
            </a:r>
            <a:r>
              <a:rPr lang="en-GB" sz="2400" b="1" dirty="0">
                <a:latin typeface="+mj-lt"/>
              </a:rPr>
              <a:t> Nour toumi</a:t>
            </a:r>
          </a:p>
        </p:txBody>
      </p:sp>
    </p:spTree>
    <p:extLst>
      <p:ext uri="{BB962C8B-B14F-4D97-AF65-F5344CB8AC3E}">
        <p14:creationId xmlns="" xmlns:p14="http://schemas.microsoft.com/office/powerpoint/2010/main" val="38734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2E9D78-6430-4162-9A01-1A9E09287FC9}"/>
              </a:ext>
            </a:extLst>
          </p:cNvPr>
          <p:cNvSpPr>
            <a:spLocks noGrp="1"/>
          </p:cNvSpPr>
          <p:nvPr>
            <p:ph type="title"/>
          </p:nvPr>
        </p:nvSpPr>
        <p:spPr>
          <a:xfrm>
            <a:off x="1413803" y="335213"/>
            <a:ext cx="10241280" cy="566124"/>
          </a:xfrm>
        </p:spPr>
        <p:txBody>
          <a:bodyPr/>
          <a:lstStyle/>
          <a:p>
            <a:r>
              <a:rPr lang="en-GB" dirty="0"/>
              <a:t>Behaviourism main beliefs </a:t>
            </a:r>
          </a:p>
        </p:txBody>
      </p:sp>
      <p:sp>
        <p:nvSpPr>
          <p:cNvPr id="7" name="Content Placeholder 6">
            <a:extLst>
              <a:ext uri="{FF2B5EF4-FFF2-40B4-BE49-F238E27FC236}">
                <a16:creationId xmlns="" xmlns:a16="http://schemas.microsoft.com/office/drawing/2014/main" id="{CC0CFA3F-8D5D-42AC-83E3-7A2670E5F7E7}"/>
              </a:ext>
            </a:extLst>
          </p:cNvPr>
          <p:cNvSpPr>
            <a:spLocks noGrp="1"/>
          </p:cNvSpPr>
          <p:nvPr>
            <p:ph idx="1"/>
          </p:nvPr>
        </p:nvSpPr>
        <p:spPr>
          <a:xfrm>
            <a:off x="661182" y="1214846"/>
            <a:ext cx="11291332" cy="4856770"/>
          </a:xfrm>
        </p:spPr>
        <p:txBody>
          <a:bodyPr>
            <a:noAutofit/>
          </a:bodyPr>
          <a:lstStyle/>
          <a:p>
            <a:pPr>
              <a:lnSpc>
                <a:spcPct val="150000"/>
              </a:lnSpc>
              <a:buFont typeface="Wingdings" panose="05000000000000000000" pitchFamily="2" charset="2"/>
              <a:buChar char="Ø"/>
            </a:pPr>
            <a:r>
              <a:rPr lang="en-GB" sz="3200" dirty="0"/>
              <a:t> </a:t>
            </a:r>
            <a:r>
              <a:rPr lang="en-GB" sz="3200" dirty="0" smtClean="0"/>
              <a:t>Behaviourists hypothesised that children learned their first language through </a:t>
            </a:r>
            <a:r>
              <a:rPr lang="en-GB" sz="3200" dirty="0" smtClean="0">
                <a:solidFill>
                  <a:srgbClr val="FF0000"/>
                </a:solidFill>
              </a:rPr>
              <a:t>stimulus, response</a:t>
            </a:r>
            <a:r>
              <a:rPr lang="en-GB" sz="3200" dirty="0" smtClean="0"/>
              <a:t>, and</a:t>
            </a:r>
            <a:r>
              <a:rPr lang="en-GB" sz="3200" dirty="0" smtClean="0">
                <a:solidFill>
                  <a:srgbClr val="FF0000"/>
                </a:solidFill>
              </a:rPr>
              <a:t> reinforcement</a:t>
            </a:r>
            <a:r>
              <a:rPr lang="en-GB" sz="3200" dirty="0" smtClean="0"/>
              <a:t>, postulating </a:t>
            </a:r>
            <a:r>
              <a:rPr lang="en-GB" sz="3200" dirty="0" smtClean="0">
                <a:solidFill>
                  <a:srgbClr val="FF0000"/>
                </a:solidFill>
              </a:rPr>
              <a:t>imitation</a:t>
            </a:r>
            <a:r>
              <a:rPr lang="en-GB" sz="3200" dirty="0" smtClean="0"/>
              <a:t> and </a:t>
            </a:r>
            <a:r>
              <a:rPr lang="en-GB" sz="3200" dirty="0" smtClean="0">
                <a:solidFill>
                  <a:srgbClr val="FF0000"/>
                </a:solidFill>
              </a:rPr>
              <a:t>association</a:t>
            </a:r>
            <a:r>
              <a:rPr lang="en-GB" sz="3200" dirty="0" smtClean="0"/>
              <a:t> as important processes.</a:t>
            </a:r>
            <a:endParaRPr lang="en-GB" sz="3200" dirty="0"/>
          </a:p>
          <a:p>
            <a:pPr>
              <a:lnSpc>
                <a:spcPct val="150000"/>
              </a:lnSpc>
              <a:buFont typeface="Wingdings" panose="05000000000000000000" pitchFamily="2" charset="2"/>
              <a:buChar char="Ø"/>
            </a:pPr>
            <a:r>
              <a:rPr lang="en-GB" sz="3200" dirty="0"/>
              <a:t> Children start out as </a:t>
            </a:r>
            <a:r>
              <a:rPr lang="en-GB" sz="3200" dirty="0">
                <a:solidFill>
                  <a:srgbClr val="FF0000"/>
                </a:solidFill>
              </a:rPr>
              <a:t>clean </a:t>
            </a:r>
            <a:r>
              <a:rPr lang="en-GB" sz="3200" dirty="0" smtClean="0">
                <a:solidFill>
                  <a:srgbClr val="FF0000"/>
                </a:solidFill>
              </a:rPr>
              <a:t>slates </a:t>
            </a:r>
            <a:r>
              <a:rPr lang="en-GB" sz="3200" dirty="0" smtClean="0"/>
              <a:t>(tabula rasa) </a:t>
            </a:r>
            <a:r>
              <a:rPr lang="en-GB" sz="3200" dirty="0"/>
              <a:t>and language learning is </a:t>
            </a:r>
            <a:r>
              <a:rPr lang="en-GB" sz="3200" dirty="0" smtClean="0"/>
              <a:t>the process </a:t>
            </a:r>
            <a:r>
              <a:rPr lang="en-GB" sz="3200" dirty="0"/>
              <a:t>of getting linguistic habits printed on these slates.</a:t>
            </a:r>
          </a:p>
        </p:txBody>
      </p:sp>
    </p:spTree>
    <p:extLst>
      <p:ext uri="{BB962C8B-B14F-4D97-AF65-F5344CB8AC3E}">
        <p14:creationId xmlns="" xmlns:p14="http://schemas.microsoft.com/office/powerpoint/2010/main" val="410760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C343E24-FCEF-4F55-AFA0-93D860B5EFBE}"/>
              </a:ext>
            </a:extLst>
          </p:cNvPr>
          <p:cNvSpPr>
            <a:spLocks noGrp="1"/>
          </p:cNvSpPr>
          <p:nvPr>
            <p:ph idx="1"/>
          </p:nvPr>
        </p:nvSpPr>
        <p:spPr>
          <a:xfrm>
            <a:off x="661182" y="478302"/>
            <a:ext cx="10951698" cy="5593314"/>
          </a:xfrm>
        </p:spPr>
        <p:txBody>
          <a:bodyPr>
            <a:normAutofit fontScale="92500" lnSpcReduction="10000"/>
          </a:bodyPr>
          <a:lstStyle/>
          <a:p>
            <a:pPr>
              <a:lnSpc>
                <a:spcPct val="150000"/>
              </a:lnSpc>
              <a:buFont typeface="Wingdings" panose="05000000000000000000" pitchFamily="2" charset="2"/>
              <a:buChar char="Ø"/>
            </a:pPr>
            <a:r>
              <a:rPr lang="en-GB" sz="3200" dirty="0" smtClean="0"/>
              <a:t>The quantity and quality of the language children hear, as well as the consistency of the reinforcement offered by others in the environment would shape the child's language behaviour.</a:t>
            </a:r>
            <a:endParaRPr lang="en-GB" sz="3200" dirty="0"/>
          </a:p>
          <a:p>
            <a:pPr>
              <a:lnSpc>
                <a:spcPct val="150000"/>
              </a:lnSpc>
              <a:buFont typeface="Wingdings" panose="05000000000000000000" pitchFamily="2" charset="2"/>
              <a:buChar char="Ø"/>
            </a:pPr>
            <a:r>
              <a:rPr lang="en-GB" sz="3200" dirty="0" smtClean="0"/>
              <a:t>Children </a:t>
            </a:r>
            <a:r>
              <a:rPr lang="en-GB" sz="3200" dirty="0" smtClean="0">
                <a:solidFill>
                  <a:srgbClr val="FF0000"/>
                </a:solidFill>
              </a:rPr>
              <a:t>imitate</a:t>
            </a:r>
            <a:r>
              <a:rPr lang="en-GB" sz="3200" dirty="0" smtClean="0"/>
              <a:t> the language of their parents or caregivers. Successful attempts are rewarded because an adult who recognises a word spoken by a child will praise the child by giving it what it is asking for. Successful attempts are rewarded while unsuccessful ones are forgotten.</a:t>
            </a:r>
            <a:endParaRPr lang="en-GB" sz="3200" dirty="0"/>
          </a:p>
          <a:p>
            <a:endParaRPr lang="en-GB" dirty="0"/>
          </a:p>
        </p:txBody>
      </p:sp>
    </p:spTree>
    <p:extLst>
      <p:ext uri="{BB962C8B-B14F-4D97-AF65-F5344CB8AC3E}">
        <p14:creationId xmlns="" xmlns:p14="http://schemas.microsoft.com/office/powerpoint/2010/main" val="251931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349DAC-6934-4138-9901-BD10547D20FE}"/>
              </a:ext>
            </a:extLst>
          </p:cNvPr>
          <p:cNvSpPr>
            <a:spLocks noGrp="1"/>
          </p:cNvSpPr>
          <p:nvPr>
            <p:ph type="title"/>
          </p:nvPr>
        </p:nvSpPr>
        <p:spPr/>
        <p:txBody>
          <a:bodyPr/>
          <a:lstStyle/>
          <a:p>
            <a:endParaRPr lang="en-GB"/>
          </a:p>
        </p:txBody>
      </p:sp>
      <p:pic>
        <p:nvPicPr>
          <p:cNvPr id="5" name="Content Placeholder 4" descr="Timeline&#10;&#10;Description automatically generated">
            <a:extLst>
              <a:ext uri="{FF2B5EF4-FFF2-40B4-BE49-F238E27FC236}">
                <a16:creationId xmlns="" xmlns:a16="http://schemas.microsoft.com/office/drawing/2014/main" id="{5AD2BC6A-4175-4364-8EAB-845FC6762CA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116114"/>
            <a:ext cx="12192000" cy="6633029"/>
          </a:xfrm>
        </p:spPr>
      </p:pic>
    </p:spTree>
    <p:extLst>
      <p:ext uri="{BB962C8B-B14F-4D97-AF65-F5344CB8AC3E}">
        <p14:creationId xmlns="" xmlns:p14="http://schemas.microsoft.com/office/powerpoint/2010/main" val="216607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B74270-00F1-45DB-80CE-6BD2B73C1425}"/>
              </a:ext>
            </a:extLst>
          </p:cNvPr>
          <p:cNvSpPr>
            <a:spLocks noGrp="1"/>
          </p:cNvSpPr>
          <p:nvPr>
            <p:ph type="title"/>
          </p:nvPr>
        </p:nvSpPr>
        <p:spPr>
          <a:xfrm>
            <a:off x="449943" y="118728"/>
            <a:ext cx="11162937" cy="1129502"/>
          </a:xfrm>
        </p:spPr>
        <p:txBody>
          <a:bodyPr>
            <a:normAutofit/>
          </a:bodyPr>
          <a:lstStyle/>
          <a:p>
            <a:pPr algn="ctr"/>
            <a:r>
              <a:rPr lang="en-GB" sz="3200"/>
              <a:t>Chomsky’s criticism to behaviourism</a:t>
            </a:r>
            <a:endParaRPr lang="en-GB" sz="3200" dirty="0"/>
          </a:p>
        </p:txBody>
      </p:sp>
      <p:sp>
        <p:nvSpPr>
          <p:cNvPr id="3" name="Content Placeholder 2">
            <a:extLst>
              <a:ext uri="{FF2B5EF4-FFF2-40B4-BE49-F238E27FC236}">
                <a16:creationId xmlns="" xmlns:a16="http://schemas.microsoft.com/office/drawing/2014/main" id="{6DABA1D9-12FF-43F7-BF78-A04B18C91D48}"/>
              </a:ext>
            </a:extLst>
          </p:cNvPr>
          <p:cNvSpPr>
            <a:spLocks noGrp="1"/>
          </p:cNvSpPr>
          <p:nvPr>
            <p:ph idx="1"/>
          </p:nvPr>
        </p:nvSpPr>
        <p:spPr>
          <a:xfrm>
            <a:off x="449943" y="1364566"/>
            <a:ext cx="11553371" cy="5275385"/>
          </a:xfrm>
        </p:spPr>
        <p:txBody>
          <a:bodyPr>
            <a:normAutofit lnSpcReduction="10000"/>
          </a:bodyPr>
          <a:lstStyle/>
          <a:p>
            <a:pPr>
              <a:lnSpc>
                <a:spcPct val="160000"/>
              </a:lnSpc>
              <a:buFont typeface="Wingdings" pitchFamily="2" charset="2"/>
              <a:buChar char="Ø"/>
            </a:pPr>
            <a:r>
              <a:rPr lang="en-GB" sz="3200" dirty="0">
                <a:latin typeface="Calibri" panose="020F0502020204030204" pitchFamily="34" charset="0"/>
                <a:cs typeface="Calibri" panose="020F0502020204030204" pitchFamily="34" charset="0"/>
              </a:rPr>
              <a:t>Children seem unable to exactly imitate adult grammatical constructions, consider the following example, David McNeill (1933)</a:t>
            </a:r>
          </a:p>
          <a:p>
            <a:pPr marL="801688" indent="182563">
              <a:buNone/>
            </a:pPr>
            <a:r>
              <a:rPr lang="en-GB" sz="2800" dirty="0">
                <a:latin typeface="Calibri" panose="020F0502020204030204" pitchFamily="34" charset="0"/>
                <a:cs typeface="Calibri" panose="020F0502020204030204" pitchFamily="34" charset="0"/>
              </a:rPr>
              <a:t>Child : Nobody don’t like me.</a:t>
            </a:r>
          </a:p>
          <a:p>
            <a:pPr marL="801688" indent="182563">
              <a:buNone/>
            </a:pPr>
            <a:r>
              <a:rPr lang="en-GB" sz="2800" dirty="0">
                <a:latin typeface="Calibri" panose="020F0502020204030204" pitchFamily="34" charset="0"/>
                <a:cs typeface="Calibri" panose="020F0502020204030204" pitchFamily="34" charset="0"/>
              </a:rPr>
              <a:t>Mother :No, say no body likes me. </a:t>
            </a:r>
          </a:p>
          <a:p>
            <a:pPr marL="801688" indent="182563">
              <a:buNone/>
            </a:pPr>
            <a:r>
              <a:rPr lang="en-GB" sz="2800" dirty="0">
                <a:latin typeface="Calibri" panose="020F0502020204030204" pitchFamily="34" charset="0"/>
                <a:cs typeface="Calibri" panose="020F0502020204030204" pitchFamily="34" charset="0"/>
              </a:rPr>
              <a:t>Child : Nobody don’t like me (eight repetitions of this sentence).</a:t>
            </a:r>
          </a:p>
          <a:p>
            <a:pPr marL="801688" indent="182563">
              <a:buNone/>
            </a:pPr>
            <a:r>
              <a:rPr lang="en-GB" sz="2800" dirty="0">
                <a:latin typeface="Calibri" panose="020F0502020204030204" pitchFamily="34" charset="0"/>
                <a:cs typeface="Calibri" panose="020F0502020204030204" pitchFamily="34" charset="0"/>
              </a:rPr>
              <a:t>Mother : No, now listen carefully : say no body likes me.</a:t>
            </a:r>
          </a:p>
          <a:p>
            <a:pPr marL="801688" indent="182563">
              <a:buNone/>
            </a:pPr>
            <a:r>
              <a:rPr lang="en-GB" sz="2800" dirty="0">
                <a:latin typeface="Calibri" panose="020F0502020204030204" pitchFamily="34" charset="0"/>
                <a:cs typeface="Calibri" panose="020F0502020204030204" pitchFamily="34" charset="0"/>
              </a:rPr>
              <a:t>Child : Oh ! No body don’t likes me </a:t>
            </a:r>
          </a:p>
          <a:p>
            <a:pPr marL="801688" indent="182563">
              <a:buNone/>
            </a:pPr>
            <a:r>
              <a:rPr lang="en-GB" sz="2800" dirty="0">
                <a:latin typeface="Calibri" panose="020F0502020204030204" pitchFamily="34" charset="0"/>
                <a:cs typeface="Calibri" panose="020F0502020204030204" pitchFamily="34" charset="0"/>
              </a:rPr>
              <a:t> </a:t>
            </a:r>
          </a:p>
          <a:p>
            <a:pPr marL="801688" indent="182563">
              <a:buNone/>
            </a:pPr>
            <a:endParaRPr lang="en-GB" sz="2800" dirty="0">
              <a:latin typeface="Calibri" panose="020F0502020204030204" pitchFamily="34" charset="0"/>
              <a:cs typeface="Calibri" panose="020F0502020204030204" pitchFamily="34" charset="0"/>
            </a:endParaRP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 xmlns:p14="http://schemas.microsoft.com/office/powerpoint/2010/main" val="320294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DABA1D9-12FF-43F7-BF78-A04B18C91D48}"/>
              </a:ext>
            </a:extLst>
          </p:cNvPr>
          <p:cNvSpPr>
            <a:spLocks noGrp="1"/>
          </p:cNvSpPr>
          <p:nvPr>
            <p:ph idx="1"/>
          </p:nvPr>
        </p:nvSpPr>
        <p:spPr>
          <a:xfrm>
            <a:off x="449943" y="339634"/>
            <a:ext cx="11553371" cy="6300317"/>
          </a:xfrm>
        </p:spPr>
        <p:txBody>
          <a:bodyPr>
            <a:normAutofit/>
          </a:bodyPr>
          <a:lstStyle/>
          <a:p>
            <a:pPr>
              <a:lnSpc>
                <a:spcPct val="160000"/>
              </a:lnSpc>
            </a:pPr>
            <a:r>
              <a:rPr lang="en-GB" sz="3200" dirty="0" smtClean="0">
                <a:latin typeface="Calibri" panose="020F0502020204030204" pitchFamily="34" charset="0"/>
                <a:cs typeface="Calibri" panose="020F0502020204030204" pitchFamily="34" charset="0"/>
              </a:rPr>
              <a:t>Over-generalisation (intelligent mistakes/ virtuous errors)</a:t>
            </a:r>
            <a:endParaRPr lang="en-GB" sz="3200" dirty="0">
              <a:latin typeface="Calibri" panose="020F0502020204030204" pitchFamily="34" charset="0"/>
              <a:cs typeface="Calibri" panose="020F0502020204030204" pitchFamily="34" charset="0"/>
            </a:endParaRPr>
          </a:p>
          <a:p>
            <a:pPr>
              <a:lnSpc>
                <a:spcPct val="160000"/>
              </a:lnSpc>
            </a:pPr>
            <a:r>
              <a:rPr lang="en-GB" sz="3200" dirty="0" smtClean="0">
                <a:latin typeface="Calibri" panose="020F0502020204030204" pitchFamily="34" charset="0"/>
                <a:cs typeface="Calibri" panose="020F0502020204030204" pitchFamily="34" charset="0"/>
              </a:rPr>
              <a:t>The vast majority of children go through the same stages of language acquisition. </a:t>
            </a:r>
          </a:p>
          <a:p>
            <a:pPr>
              <a:lnSpc>
                <a:spcPct val="160000"/>
              </a:lnSpc>
            </a:pPr>
            <a:r>
              <a:rPr lang="en-GB" sz="3200" dirty="0" smtClean="0">
                <a:latin typeface="Calibri" panose="020F0502020204030204" pitchFamily="34" charset="0"/>
                <a:cs typeface="Calibri" panose="020F0502020204030204" pitchFamily="34" charset="0"/>
              </a:rPr>
              <a:t>There is evidence for critical period for language acquisition</a:t>
            </a:r>
            <a:r>
              <a:rPr lang="en-GB" sz="3200" dirty="0" smtClean="0">
                <a:latin typeface="Calibri" panose="020F0502020204030204" pitchFamily="34" charset="0"/>
                <a:cs typeface="Calibri" panose="020F0502020204030204" pitchFamily="34" charset="0"/>
              </a:rPr>
              <a:t>.</a:t>
            </a:r>
          </a:p>
          <a:p>
            <a:pPr>
              <a:lnSpc>
                <a:spcPct val="160000"/>
              </a:lnSpc>
            </a:pPr>
            <a:r>
              <a:rPr lang="en-GB" sz="3200" dirty="0" smtClean="0">
                <a:latin typeface="Calibri" panose="020F0502020204030204" pitchFamily="34" charset="0"/>
                <a:cs typeface="Calibri" panose="020F0502020204030204" pitchFamily="34" charset="0"/>
              </a:rPr>
              <a:t>Language acquisition is more </a:t>
            </a:r>
            <a:r>
              <a:rPr lang="en-GB" sz="3200" dirty="0" smtClean="0">
                <a:latin typeface="Calibri" panose="020F0502020204030204" pitchFamily="34" charset="0"/>
                <a:cs typeface="Calibri" panose="020F0502020204030204" pitchFamily="34" charset="0"/>
              </a:rPr>
              <a:t>a matter of maturation than imitation. </a:t>
            </a:r>
            <a:r>
              <a:rPr lang="en-GB" sz="2800" dirty="0" smtClean="0">
                <a:latin typeface="Calibri" panose="020F0502020204030204" pitchFamily="34"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a:p>
            <a:pPr marL="801688" indent="182563">
              <a:buNone/>
            </a:pPr>
            <a:r>
              <a:rPr lang="en-GB" sz="2800" dirty="0">
                <a:latin typeface="Calibri" panose="020F0502020204030204" pitchFamily="34" charset="0"/>
                <a:cs typeface="Calibri" panose="020F0502020204030204" pitchFamily="34" charset="0"/>
              </a:rPr>
              <a:t> </a:t>
            </a:r>
          </a:p>
          <a:p>
            <a:pPr marL="801688" indent="182563">
              <a:buNone/>
            </a:pPr>
            <a:endParaRPr lang="en-GB" sz="2800" dirty="0">
              <a:latin typeface="Calibri" panose="020F0502020204030204" pitchFamily="34" charset="0"/>
              <a:cs typeface="Calibri" panose="020F0502020204030204" pitchFamily="34" charset="0"/>
            </a:endParaRP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 xmlns:p14="http://schemas.microsoft.com/office/powerpoint/2010/main" val="320294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14D1A1-221B-48E0-A00F-CE55EDF781D1}"/>
              </a:ext>
            </a:extLst>
          </p:cNvPr>
          <p:cNvSpPr>
            <a:spLocks noGrp="1"/>
          </p:cNvSpPr>
          <p:nvPr>
            <p:ph idx="1"/>
          </p:nvPr>
        </p:nvSpPr>
        <p:spPr>
          <a:xfrm>
            <a:off x="478302" y="249701"/>
            <a:ext cx="11526128" cy="6358597"/>
          </a:xfrm>
        </p:spPr>
        <p:txBody>
          <a:bodyPr>
            <a:normAutofit/>
          </a:bodyPr>
          <a:lstStyle/>
          <a:p>
            <a:pPr>
              <a:lnSpc>
                <a:spcPct val="150000"/>
              </a:lnSpc>
            </a:pPr>
            <a:r>
              <a:rPr lang="en-GB" sz="3200" dirty="0" smtClean="0">
                <a:latin typeface="Calibri" panose="020F0502020204030204" pitchFamily="34" charset="0"/>
                <a:cs typeface="Calibri" panose="020F0502020204030204" pitchFamily="34" charset="0"/>
              </a:rPr>
              <a:t>Deaf </a:t>
            </a:r>
            <a:r>
              <a:rPr lang="en-GB" sz="3200" dirty="0">
                <a:latin typeface="Calibri" panose="020F0502020204030204" pitchFamily="34" charset="0"/>
                <a:cs typeface="Calibri" panose="020F0502020204030204" pitchFamily="34" charset="0"/>
              </a:rPr>
              <a:t>children who have not been exposed to a language may make up their own language. These new languages resemble </a:t>
            </a:r>
            <a:r>
              <a:rPr lang="en-GB" sz="3200" dirty="0" smtClean="0">
                <a:latin typeface="Calibri" panose="020F0502020204030204" pitchFamily="34" charset="0"/>
                <a:cs typeface="Calibri" panose="020F0502020204030204" pitchFamily="34" charset="0"/>
              </a:rPr>
              <a:t>each other </a:t>
            </a:r>
            <a:r>
              <a:rPr lang="en-GB" sz="3200" dirty="0">
                <a:latin typeface="Calibri" panose="020F0502020204030204" pitchFamily="34" charset="0"/>
                <a:cs typeface="Calibri" panose="020F0502020204030204" pitchFamily="34" charset="0"/>
              </a:rPr>
              <a:t>in sentence structure, even when they are created in different cultures.</a:t>
            </a:r>
          </a:p>
          <a:p>
            <a:pPr>
              <a:lnSpc>
                <a:spcPct val="150000"/>
              </a:lnSpc>
            </a:pPr>
            <a:r>
              <a:rPr lang="en-GB" sz="3200" dirty="0">
                <a:latin typeface="Calibri" panose="020F0502020204030204" pitchFamily="34" charset="0"/>
                <a:cs typeface="Calibri" panose="020F0502020204030204" pitchFamily="34" charset="0"/>
              </a:rPr>
              <a:t>The primary linguistic data which is the data children are exposed to while they  are learning their native language will not be sufficient  to cover all aspects of how sentences could be constructed, </a:t>
            </a:r>
          </a:p>
        </p:txBody>
      </p:sp>
    </p:spTree>
    <p:extLst>
      <p:ext uri="{BB962C8B-B14F-4D97-AF65-F5344CB8AC3E}">
        <p14:creationId xmlns="" xmlns:p14="http://schemas.microsoft.com/office/powerpoint/2010/main" val="274563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AA6602-3A31-44C1-98F7-11CBE5673B94}"/>
              </a:ext>
            </a:extLst>
          </p:cNvPr>
          <p:cNvSpPr>
            <a:spLocks noGrp="1"/>
          </p:cNvSpPr>
          <p:nvPr>
            <p:ph idx="1"/>
          </p:nvPr>
        </p:nvSpPr>
        <p:spPr>
          <a:xfrm>
            <a:off x="450167" y="337625"/>
            <a:ext cx="11324492" cy="5733991"/>
          </a:xfrm>
        </p:spPr>
        <p:txBody>
          <a:bodyPr/>
          <a:lstStyle/>
          <a:p>
            <a:pPr marL="266700" indent="-266700">
              <a:lnSpc>
                <a:spcPct val="150000"/>
              </a:lnSpc>
              <a:buNone/>
            </a:pPr>
            <a:r>
              <a:rPr lang="en-GB" sz="3200" dirty="0">
                <a:latin typeface="Calibri" panose="020F0502020204030204" pitchFamily="34" charset="0"/>
                <a:cs typeface="Calibri" panose="020F0502020204030204" pitchFamily="34" charset="0"/>
              </a:rPr>
              <a:t>   and that </a:t>
            </a:r>
            <a:r>
              <a:rPr lang="en-GB" sz="3200" dirty="0" smtClean="0">
                <a:latin typeface="Calibri" panose="020F0502020204030204" pitchFamily="34" charset="0"/>
                <a:cs typeface="Calibri" panose="020F0502020204030204" pitchFamily="34" charset="0"/>
              </a:rPr>
              <a:t>humans, therefore, </a:t>
            </a:r>
            <a:r>
              <a:rPr lang="en-GB" sz="3200" dirty="0">
                <a:latin typeface="Calibri" panose="020F0502020204030204" pitchFamily="34" charset="0"/>
                <a:cs typeface="Calibri" panose="020F0502020204030204" pitchFamily="34" charset="0"/>
              </a:rPr>
              <a:t>have some other form of aid in their       process of acquiring their native language (</a:t>
            </a:r>
            <a:r>
              <a:rPr lang="en-GB" sz="3200" dirty="0">
                <a:solidFill>
                  <a:srgbClr val="FF0000"/>
                </a:solidFill>
                <a:latin typeface="Calibri" panose="020F0502020204030204" pitchFamily="34" charset="0"/>
                <a:cs typeface="Calibri" panose="020F0502020204030204" pitchFamily="34" charset="0"/>
              </a:rPr>
              <a:t>poverty of stimulus</a:t>
            </a:r>
            <a:r>
              <a:rPr lang="en-GB" sz="3200" dirty="0">
                <a:latin typeface="Calibri" panose="020F0502020204030204" pitchFamily="34" charset="0"/>
                <a:cs typeface="Calibri" panose="020F0502020204030204" pitchFamily="34" charset="0"/>
              </a:rPr>
              <a:t>). </a:t>
            </a:r>
          </a:p>
          <a:p>
            <a:pPr indent="-46038">
              <a:lnSpc>
                <a:spcPct val="150000"/>
              </a:lnSpc>
            </a:pPr>
            <a:r>
              <a:rPr lang="en-GB" sz="3200" dirty="0">
                <a:latin typeface="Calibri" panose="020F0502020204030204" pitchFamily="34" charset="0"/>
                <a:cs typeface="Calibri" panose="020F0502020204030204" pitchFamily="34" charset="0"/>
              </a:rPr>
              <a:t>  Language is creative.</a:t>
            </a:r>
          </a:p>
          <a:p>
            <a:pPr indent="-46038">
              <a:lnSpc>
                <a:spcPct val="150000"/>
              </a:lnSpc>
            </a:pPr>
            <a:r>
              <a:rPr lang="en-GB" sz="3200" dirty="0">
                <a:latin typeface="Calibri" panose="020F0502020204030204" pitchFamily="34" charset="0"/>
                <a:cs typeface="Calibri" panose="020F0502020204030204" pitchFamily="34" charset="0"/>
              </a:rPr>
              <a:t>  Creativity is not explicable if language is learnt just from the environment.</a:t>
            </a:r>
          </a:p>
          <a:p>
            <a:endParaRPr lang="en-GB" dirty="0"/>
          </a:p>
        </p:txBody>
      </p:sp>
    </p:spTree>
    <p:extLst>
      <p:ext uri="{BB962C8B-B14F-4D97-AF65-F5344CB8AC3E}">
        <p14:creationId xmlns="" xmlns:p14="http://schemas.microsoft.com/office/powerpoint/2010/main" val="243343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 xmlns:a16="http://schemas.microsoft.com/office/drawing/2014/main" id="{8BFCC535-F368-497D-9E47-898F8F0DD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chat or text message&#10;&#10;Description automatically generated">
            <a:extLst>
              <a:ext uri="{FF2B5EF4-FFF2-40B4-BE49-F238E27FC236}">
                <a16:creationId xmlns="" xmlns:a16="http://schemas.microsoft.com/office/drawing/2014/main" id="{9B3F5B65-17DE-4CAE-A534-336AA19A9695}"/>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r="1779" b="1"/>
          <a:stretch/>
        </p:blipFill>
        <p:spPr>
          <a:xfrm>
            <a:off x="20" y="10"/>
            <a:ext cx="12191979" cy="6857990"/>
          </a:xfrm>
          <a:prstGeom prst="rect">
            <a:avLst/>
          </a:prstGeom>
        </p:spPr>
      </p:pic>
    </p:spTree>
    <p:extLst>
      <p:ext uri="{BB962C8B-B14F-4D97-AF65-F5344CB8AC3E}">
        <p14:creationId xmlns="" xmlns:p14="http://schemas.microsoft.com/office/powerpoint/2010/main" val="192448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96BF4B4-C298-479D-9617-EE78E732E8B3}"/>
              </a:ext>
            </a:extLst>
          </p:cNvPr>
          <p:cNvSpPr>
            <a:spLocks noGrp="1"/>
          </p:cNvSpPr>
          <p:nvPr>
            <p:ph idx="1"/>
          </p:nvPr>
        </p:nvSpPr>
        <p:spPr>
          <a:xfrm>
            <a:off x="493486" y="609600"/>
            <a:ext cx="11306628" cy="5462016"/>
          </a:xfrm>
        </p:spPr>
        <p:txBody>
          <a:bodyPr>
            <a:normAutofit/>
          </a:bodyPr>
          <a:lstStyle/>
          <a:p>
            <a:pPr marL="365125" indent="0" algn="ctr">
              <a:lnSpc>
                <a:spcPct val="150000"/>
              </a:lnSpc>
              <a:buNone/>
            </a:pPr>
            <a:r>
              <a:rPr lang="en-GB" sz="4000" b="1" dirty="0" smtClean="0">
                <a:latin typeface="Lucida Calligraphy" pitchFamily="66" charset="0"/>
                <a:cs typeface="Calibri" panose="020F0502020204030204" pitchFamily="34" charset="0"/>
              </a:rPr>
              <a:t>Language acquisition could only be accounted for by an innate, biological </a:t>
            </a:r>
            <a:r>
              <a:rPr lang="en-GB" sz="4000" b="1" dirty="0" smtClean="0">
                <a:solidFill>
                  <a:srgbClr val="FF0000"/>
                </a:solidFill>
                <a:latin typeface="Lucida Calligraphy" pitchFamily="66" charset="0"/>
                <a:cs typeface="Calibri" panose="020F0502020204030204" pitchFamily="34" charset="0"/>
              </a:rPr>
              <a:t>L</a:t>
            </a:r>
            <a:r>
              <a:rPr lang="en-GB" sz="4000" b="1" dirty="0" smtClean="0">
                <a:latin typeface="Lucida Calligraphy" pitchFamily="66" charset="0"/>
                <a:cs typeface="Calibri" panose="020F0502020204030204" pitchFamily="34" charset="0"/>
              </a:rPr>
              <a:t>anguage </a:t>
            </a:r>
            <a:r>
              <a:rPr lang="en-GB" sz="4000" b="1" dirty="0" smtClean="0">
                <a:solidFill>
                  <a:srgbClr val="FF0000"/>
                </a:solidFill>
                <a:latin typeface="Lucida Calligraphy" pitchFamily="66" charset="0"/>
                <a:cs typeface="Calibri" panose="020F0502020204030204" pitchFamily="34" charset="0"/>
              </a:rPr>
              <a:t>A</a:t>
            </a:r>
            <a:r>
              <a:rPr lang="en-GB" sz="4000" b="1" dirty="0" smtClean="0">
                <a:latin typeface="Lucida Calligraphy" pitchFamily="66" charset="0"/>
                <a:cs typeface="Calibri" panose="020F0502020204030204" pitchFamily="34" charset="0"/>
              </a:rPr>
              <a:t>cquisition </a:t>
            </a:r>
            <a:r>
              <a:rPr lang="en-GB" sz="4000" b="1" dirty="0" smtClean="0">
                <a:solidFill>
                  <a:srgbClr val="FF0000"/>
                </a:solidFill>
                <a:latin typeface="Lucida Calligraphy" pitchFamily="66" charset="0"/>
                <a:cs typeface="Calibri" panose="020F0502020204030204" pitchFamily="34" charset="0"/>
              </a:rPr>
              <a:t>D</a:t>
            </a:r>
            <a:r>
              <a:rPr lang="en-GB" sz="4000" b="1" dirty="0" smtClean="0">
                <a:latin typeface="Lucida Calligraphy" pitchFamily="66" charset="0"/>
                <a:cs typeface="Calibri" panose="020F0502020204030204" pitchFamily="34" charset="0"/>
              </a:rPr>
              <a:t>evise (LAD) or system </a:t>
            </a:r>
            <a:endParaRPr lang="en-GB" sz="4000" b="1" dirty="0">
              <a:latin typeface="Lucida Calligraphy" pitchFamily="66" charset="0"/>
              <a:cs typeface="Calibri" panose="020F0502020204030204" pitchFamily="34" charset="0"/>
            </a:endParaRPr>
          </a:p>
          <a:p>
            <a:pPr marL="365125" indent="0">
              <a:lnSpc>
                <a:spcPct val="150000"/>
              </a:lnSpc>
              <a:buNone/>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26535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96BF4B4-C298-479D-9617-EE78E732E8B3}"/>
              </a:ext>
            </a:extLst>
          </p:cNvPr>
          <p:cNvSpPr>
            <a:spLocks noGrp="1"/>
          </p:cNvSpPr>
          <p:nvPr>
            <p:ph idx="1"/>
          </p:nvPr>
        </p:nvSpPr>
        <p:spPr>
          <a:xfrm>
            <a:off x="493486" y="609600"/>
            <a:ext cx="11306628" cy="5462016"/>
          </a:xfrm>
        </p:spPr>
        <p:txBody>
          <a:bodyPr>
            <a:normAutofit lnSpcReduction="10000"/>
          </a:bodyPr>
          <a:lstStyle/>
          <a:p>
            <a:pPr marL="365125" indent="0">
              <a:lnSpc>
                <a:spcPct val="150000"/>
              </a:lnSpc>
              <a:buNone/>
            </a:pPr>
            <a:r>
              <a:rPr lang="en-GB" sz="3200" dirty="0">
                <a:latin typeface="Calibri" panose="020F0502020204030204" pitchFamily="34" charset="0"/>
                <a:cs typeface="Calibri" panose="020F0502020204030204" pitchFamily="34" charset="0"/>
              </a:rPr>
              <a:t>Limitations of </a:t>
            </a:r>
            <a:r>
              <a:rPr lang="en-GB" sz="3200" dirty="0" smtClean="0">
                <a:latin typeface="Calibri" panose="020F0502020204030204" pitchFamily="34" charset="0"/>
                <a:cs typeface="Calibri" panose="020F0502020204030204" pitchFamily="34" charset="0"/>
              </a:rPr>
              <a:t>the behaviourist </a:t>
            </a:r>
            <a:r>
              <a:rPr lang="en-GB" sz="3200" dirty="0">
                <a:latin typeface="Calibri" panose="020F0502020204030204" pitchFamily="34" charset="0"/>
                <a:cs typeface="Calibri" panose="020F0502020204030204" pitchFamily="34" charset="0"/>
              </a:rPr>
              <a:t>view of language led in 1960’s to the  alternative “generative” account of language.</a:t>
            </a:r>
          </a:p>
          <a:p>
            <a:pPr marL="174625" indent="190500">
              <a:lnSpc>
                <a:spcPct val="150000"/>
              </a:lnSpc>
              <a:buNone/>
            </a:pPr>
            <a:r>
              <a:rPr lang="en-GB" sz="3200" dirty="0">
                <a:latin typeface="Calibri" panose="020F0502020204030204" pitchFamily="34" charset="0"/>
                <a:cs typeface="Calibri" panose="020F0502020204030204" pitchFamily="34" charset="0"/>
              </a:rPr>
              <a:t>Main Arguments: </a:t>
            </a:r>
          </a:p>
          <a:p>
            <a:pPr marL="879475" indent="-514350">
              <a:lnSpc>
                <a:spcPct val="150000"/>
              </a:lnSpc>
              <a:buFont typeface="+mj-lt"/>
              <a:buAutoNum type="arabicPeriod"/>
            </a:pPr>
            <a:r>
              <a:rPr lang="en-GB" sz="3200" dirty="0">
                <a:latin typeface="Calibri" panose="020F0502020204030204" pitchFamily="34" charset="0"/>
                <a:cs typeface="Calibri" panose="020F0502020204030204" pitchFamily="34" charset="0"/>
              </a:rPr>
              <a:t>Children must be born with an innate capacity for language development.</a:t>
            </a:r>
          </a:p>
          <a:p>
            <a:pPr marL="879475" indent="-514350">
              <a:lnSpc>
                <a:spcPct val="150000"/>
              </a:lnSpc>
              <a:buFont typeface="+mj-lt"/>
              <a:buAutoNum type="arabicPeriod"/>
            </a:pPr>
            <a:r>
              <a:rPr lang="en-GB" sz="3200" dirty="0">
                <a:latin typeface="Calibri" panose="020F0502020204030204" pitchFamily="34" charset="0"/>
                <a:cs typeface="Calibri" panose="020F0502020204030204" pitchFamily="34" charset="0"/>
              </a:rPr>
              <a:t>Children can acquire language in a relatively short period of time.</a:t>
            </a:r>
          </a:p>
          <a:p>
            <a:pPr marL="365125" indent="0">
              <a:lnSpc>
                <a:spcPct val="150000"/>
              </a:lnSpc>
              <a:buNone/>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2653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D687DD0F-A147-49CC-B2B6-C6F4FBC607FB}"/>
              </a:ext>
            </a:extLst>
          </p:cNvPr>
          <p:cNvSpPr>
            <a:spLocks noGrp="1"/>
          </p:cNvSpPr>
          <p:nvPr>
            <p:ph type="title"/>
          </p:nvPr>
        </p:nvSpPr>
        <p:spPr>
          <a:xfrm>
            <a:off x="6400801" y="169817"/>
            <a:ext cx="5334000" cy="587830"/>
          </a:xfrm>
        </p:spPr>
        <p:txBody>
          <a:bodyPr anchor="b">
            <a:normAutofit/>
          </a:bodyPr>
          <a:lstStyle/>
          <a:p>
            <a:pPr algn="ctr"/>
            <a:r>
              <a:rPr lang="en-GB" sz="3200" dirty="0"/>
              <a:t>Outline</a:t>
            </a:r>
            <a:r>
              <a:rPr lang="en-GB" sz="2800" dirty="0"/>
              <a:t> </a:t>
            </a:r>
          </a:p>
        </p:txBody>
      </p:sp>
      <p:pic>
        <p:nvPicPr>
          <p:cNvPr id="4" name="Picture 3" descr="3D wooden cubes with one orange cube suspended in mid-air">
            <a:extLst>
              <a:ext uri="{FF2B5EF4-FFF2-40B4-BE49-F238E27FC236}">
                <a16:creationId xmlns="" xmlns:a16="http://schemas.microsoft.com/office/drawing/2014/main" id="{5CB7B92F-0485-4A5B-993F-510DC5270448}"/>
              </a:ext>
            </a:extLst>
          </p:cNvPr>
          <p:cNvPicPr>
            <a:picLocks noChangeAspect="1"/>
          </p:cNvPicPr>
          <p:nvPr/>
        </p:nvPicPr>
        <p:blipFill rotWithShape="1">
          <a:blip r:embed="rId2"/>
          <a:srcRect l="15470" r="-1" b="-1"/>
          <a:stretch/>
        </p:blipFill>
        <p:spPr>
          <a:xfrm>
            <a:off x="41726" y="0"/>
            <a:ext cx="6054272" cy="6038137"/>
          </a:xfrm>
          <a:prstGeom prst="rect">
            <a:avLst/>
          </a:prstGeom>
        </p:spPr>
      </p:pic>
      <p:sp>
        <p:nvSpPr>
          <p:cNvPr id="6" name="Content Placeholder 5">
            <a:extLst>
              <a:ext uri="{FF2B5EF4-FFF2-40B4-BE49-F238E27FC236}">
                <a16:creationId xmlns="" xmlns:a16="http://schemas.microsoft.com/office/drawing/2014/main" id="{981CE312-9D0F-492D-97F2-37D647658298}"/>
              </a:ext>
            </a:extLst>
          </p:cNvPr>
          <p:cNvSpPr>
            <a:spLocks noGrp="1"/>
          </p:cNvSpPr>
          <p:nvPr>
            <p:ph idx="1"/>
          </p:nvPr>
        </p:nvSpPr>
        <p:spPr>
          <a:xfrm>
            <a:off x="6246054" y="888274"/>
            <a:ext cx="5904219" cy="5287443"/>
          </a:xfrm>
        </p:spPr>
        <p:txBody>
          <a:bodyPr>
            <a:normAutofit fontScale="92500" lnSpcReduction="10000"/>
          </a:bodyPr>
          <a:lstStyle/>
          <a:p>
            <a:pPr marL="457200" indent="-457200">
              <a:buAutoNum type="arabicPeriod"/>
            </a:pPr>
            <a:r>
              <a:rPr lang="en-GB" sz="2800" dirty="0"/>
              <a:t>Defining language acquisition</a:t>
            </a:r>
          </a:p>
          <a:p>
            <a:pPr marL="457200" indent="-457200">
              <a:buAutoNum type="arabicPeriod"/>
            </a:pPr>
            <a:r>
              <a:rPr lang="en-GB" sz="2800" dirty="0"/>
              <a:t>Stages of language acquisition </a:t>
            </a:r>
          </a:p>
          <a:p>
            <a:pPr marL="457200" indent="-457200">
              <a:buAutoNum type="arabicPeriod"/>
            </a:pPr>
            <a:r>
              <a:rPr lang="en-GB" sz="2800" dirty="0"/>
              <a:t>Theories of language acquisition</a:t>
            </a:r>
          </a:p>
          <a:p>
            <a:pPr marL="457200" indent="-457200">
              <a:buAutoNum type="arabicPeriod"/>
            </a:pPr>
            <a:r>
              <a:rPr lang="en-GB" sz="2800" dirty="0"/>
              <a:t>Behaviourist theory</a:t>
            </a:r>
          </a:p>
          <a:p>
            <a:pPr marL="457200" indent="-457200">
              <a:buAutoNum type="arabicPeriod"/>
            </a:pPr>
            <a:r>
              <a:rPr lang="en-GB" sz="2800" dirty="0"/>
              <a:t>Chomsky critique to behaviourism</a:t>
            </a:r>
          </a:p>
          <a:p>
            <a:pPr marL="457200" indent="-457200">
              <a:buAutoNum type="arabicPeriod"/>
            </a:pPr>
            <a:r>
              <a:rPr lang="en-GB" sz="2800" dirty="0"/>
              <a:t>Nativist Theory </a:t>
            </a:r>
          </a:p>
          <a:p>
            <a:pPr marL="457200" indent="-457200">
              <a:buAutoNum type="arabicPeriod"/>
            </a:pPr>
            <a:r>
              <a:rPr lang="en-GB" sz="2800" dirty="0"/>
              <a:t>Criticism of </a:t>
            </a:r>
            <a:r>
              <a:rPr lang="en-GB" sz="2800" dirty="0" err="1" smtClean="0"/>
              <a:t>Nativism</a:t>
            </a:r>
            <a:endParaRPr lang="en-GB" sz="2800" dirty="0" smtClean="0"/>
          </a:p>
          <a:p>
            <a:pPr marL="457200" indent="-457200">
              <a:buAutoNum type="arabicPeriod"/>
            </a:pPr>
            <a:r>
              <a:rPr lang="en-GB" sz="2800" dirty="0" err="1" smtClean="0"/>
              <a:t>Interactionist</a:t>
            </a:r>
            <a:r>
              <a:rPr lang="en-GB" sz="2800" dirty="0" smtClean="0"/>
              <a:t> theory </a:t>
            </a:r>
          </a:p>
          <a:p>
            <a:pPr marL="457200" indent="-457200">
              <a:buAutoNum type="arabicPeriod"/>
            </a:pPr>
            <a:r>
              <a:rPr lang="en-GB" sz="2800" dirty="0" smtClean="0"/>
              <a:t>Limitations of </a:t>
            </a:r>
            <a:r>
              <a:rPr lang="en-GB" sz="2800" dirty="0" err="1" smtClean="0"/>
              <a:t>interactionism</a:t>
            </a:r>
            <a:r>
              <a:rPr lang="en-GB" sz="2800" dirty="0" smtClean="0"/>
              <a:t> </a:t>
            </a:r>
            <a:endParaRPr lang="en-GB" sz="2800" dirty="0"/>
          </a:p>
          <a:p>
            <a:pPr marL="0" indent="0">
              <a:buNone/>
            </a:pPr>
            <a:endParaRPr lang="en-GB" sz="2400" dirty="0"/>
          </a:p>
        </p:txBody>
      </p:sp>
      <p:sp>
        <p:nvSpPr>
          <p:cNvPr id="13" name="Rectangle 12">
            <a:extLst>
              <a:ext uri="{FF2B5EF4-FFF2-40B4-BE49-F238E27FC236}">
                <a16:creationId xmlns=""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082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66678BD-B6DF-4625-BDB5-5815D898461E}"/>
              </a:ext>
            </a:extLst>
          </p:cNvPr>
          <p:cNvSpPr>
            <a:spLocks noGrp="1"/>
          </p:cNvSpPr>
          <p:nvPr>
            <p:ph idx="1"/>
          </p:nvPr>
        </p:nvSpPr>
        <p:spPr>
          <a:xfrm>
            <a:off x="590843" y="478302"/>
            <a:ext cx="11022037" cy="5593314"/>
          </a:xfrm>
        </p:spPr>
        <p:txBody>
          <a:bodyPr>
            <a:normAutofit/>
          </a:bodyPr>
          <a:lstStyle/>
          <a:p>
            <a:pPr marL="514350" indent="-514350">
              <a:lnSpc>
                <a:spcPct val="150000"/>
              </a:lnSpc>
              <a:buFont typeface="+mj-lt"/>
              <a:buAutoNum type="arabicPeriod" startAt="3"/>
            </a:pPr>
            <a:r>
              <a:rPr lang="en-GB" sz="3200" dirty="0">
                <a:latin typeface="Calibri" panose="020F0502020204030204" pitchFamily="34" charset="0"/>
                <a:cs typeface="Calibri" panose="020F0502020204030204" pitchFamily="34" charset="0"/>
              </a:rPr>
              <a:t>A child does not have to be formally taught to acquire language and reinforcement has a very small role in acquisition</a:t>
            </a:r>
          </a:p>
          <a:p>
            <a:pPr marL="514350" indent="-514350">
              <a:lnSpc>
                <a:spcPct val="150000"/>
              </a:lnSpc>
              <a:buFont typeface="+mj-lt"/>
              <a:buAutoNum type="arabicPeriod" startAt="3"/>
            </a:pPr>
            <a:r>
              <a:rPr lang="en-GB" sz="3200" dirty="0">
                <a:latin typeface="Calibri" panose="020F0502020204030204" pitchFamily="34" charset="0"/>
                <a:cs typeface="Calibri" panose="020F0502020204030204" pitchFamily="34" charset="0"/>
              </a:rPr>
              <a:t>Children discover the system of language from unsystematic and small amount of data. </a:t>
            </a:r>
          </a:p>
        </p:txBody>
      </p:sp>
    </p:spTree>
    <p:extLst>
      <p:ext uri="{BB962C8B-B14F-4D97-AF65-F5344CB8AC3E}">
        <p14:creationId xmlns="" xmlns:p14="http://schemas.microsoft.com/office/powerpoint/2010/main" val="218275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66678BD-B6DF-4625-BDB5-5815D898461E}"/>
              </a:ext>
            </a:extLst>
          </p:cNvPr>
          <p:cNvSpPr>
            <a:spLocks noGrp="1"/>
          </p:cNvSpPr>
          <p:nvPr>
            <p:ph idx="1"/>
          </p:nvPr>
        </p:nvSpPr>
        <p:spPr>
          <a:xfrm>
            <a:off x="590843" y="478302"/>
            <a:ext cx="11244106" cy="5896372"/>
          </a:xfrm>
        </p:spPr>
        <p:txBody>
          <a:bodyPr>
            <a:normAutofit lnSpcReduction="10000"/>
          </a:bodyPr>
          <a:lstStyle/>
          <a:p>
            <a:pPr marL="514350" indent="-514350">
              <a:lnSpc>
                <a:spcPct val="150000"/>
              </a:lnSpc>
            </a:pPr>
            <a:r>
              <a:rPr lang="en-GB" sz="3200" dirty="0" smtClean="0">
                <a:latin typeface="Calibri" panose="020F0502020204030204" pitchFamily="34" charset="0"/>
                <a:cs typeface="Calibri" panose="020F0502020204030204" pitchFamily="34" charset="0"/>
              </a:rPr>
              <a:t>The biological basis for the innateness position is the Critical Period Hypothesis (CPH). It is a specific and limited time period for the LAD to work successfully. </a:t>
            </a:r>
          </a:p>
          <a:p>
            <a:pPr marL="514350" indent="-514350">
              <a:lnSpc>
                <a:spcPct val="150000"/>
              </a:lnSpc>
            </a:pPr>
            <a:r>
              <a:rPr lang="en-GB" sz="3200" dirty="0" smtClean="0">
                <a:latin typeface="Calibri" panose="020F0502020204030204" pitchFamily="34" charset="0"/>
                <a:cs typeface="Calibri" panose="020F0502020204030204" pitchFamily="34" charset="0"/>
              </a:rPr>
              <a:t>The CPH states that an individual must acquire a language by a critical period (before the age </a:t>
            </a:r>
            <a:r>
              <a:rPr lang="en-GB" sz="3200" dirty="0" smtClean="0">
                <a:latin typeface="Calibri" panose="020F0502020204030204" pitchFamily="34" charset="0"/>
                <a:cs typeface="Calibri" panose="020F0502020204030204" pitchFamily="34" charset="0"/>
              </a:rPr>
              <a:t>of 13) </a:t>
            </a:r>
            <a:r>
              <a:rPr lang="en-GB" sz="3200" dirty="0" smtClean="0">
                <a:latin typeface="Calibri" panose="020F0502020204030204" pitchFamily="34" charset="0"/>
                <a:cs typeface="Calibri" panose="020F0502020204030204" pitchFamily="34" charset="0"/>
              </a:rPr>
              <a:t>otherwise it will be difficult to acquire a language naturally.</a:t>
            </a:r>
            <a:r>
              <a:rPr lang="en-GB" sz="3200" dirty="0">
                <a:latin typeface="Calibri" panose="020F0502020204030204" pitchFamily="34" charset="0"/>
                <a:cs typeface="Calibri" panose="020F0502020204030204" pitchFamily="34" charset="0"/>
              </a:rPr>
              <a:t> </a:t>
            </a:r>
            <a:r>
              <a:rPr lang="en-GB" sz="3200" dirty="0" smtClean="0">
                <a:latin typeface="Calibri" panose="020F0502020204030204" pitchFamily="34" charset="0"/>
                <a:cs typeface="Calibri" panose="020F0502020204030204" pitchFamily="34" charset="0"/>
              </a:rPr>
              <a:t>The main advantage to learning a language when younger is that the individual is able to acquire a native-like accent.</a:t>
            </a:r>
          </a:p>
        </p:txBody>
      </p:sp>
    </p:spTree>
    <p:extLst>
      <p:ext uri="{BB962C8B-B14F-4D97-AF65-F5344CB8AC3E}">
        <p14:creationId xmlns="" xmlns:p14="http://schemas.microsoft.com/office/powerpoint/2010/main" val="218275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 xmlns:a16="http://schemas.microsoft.com/office/drawing/2014/main" id="{58277E02-8052-4DAB-9140-864FC3F81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 xmlns:a16="http://schemas.microsoft.com/office/drawing/2014/main" id="{FC182C31-E882-43A4-9C11-6D715F04589F}"/>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t="8061" b="7834"/>
          <a:stretch/>
        </p:blipFill>
        <p:spPr>
          <a:xfrm>
            <a:off x="-1" y="1"/>
            <a:ext cx="12192002" cy="6408742"/>
          </a:xfrm>
          <a:prstGeom prst="rect">
            <a:avLst/>
          </a:prstGeom>
        </p:spPr>
      </p:pic>
      <p:sp>
        <p:nvSpPr>
          <p:cNvPr id="16" name="Rectangle 15">
            <a:extLst>
              <a:ext uri="{FF2B5EF4-FFF2-40B4-BE49-F238E27FC236}">
                <a16:creationId xmlns="" xmlns:a16="http://schemas.microsoft.com/office/drawing/2014/main" id="{F7A8738A-7386-464C-98EF-9EB4F856E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C4A98402-3932-4318-B57D-2E10D76DDF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0587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2DA9A0-E3FB-40E8-AD29-F2611C62CE64}"/>
              </a:ext>
            </a:extLst>
          </p:cNvPr>
          <p:cNvSpPr>
            <a:spLocks noGrp="1"/>
          </p:cNvSpPr>
          <p:nvPr>
            <p:ph type="title"/>
          </p:nvPr>
        </p:nvSpPr>
        <p:spPr>
          <a:xfrm>
            <a:off x="1371600" y="795527"/>
            <a:ext cx="10241280" cy="2397615"/>
          </a:xfrm>
        </p:spPr>
        <p:txBody>
          <a:bodyPr/>
          <a:lstStyle/>
          <a:p>
            <a:r>
              <a:rPr lang="en-GB" dirty="0"/>
              <a:t>What do you think the limitations of nativism are?</a:t>
            </a:r>
          </a:p>
        </p:txBody>
      </p:sp>
    </p:spTree>
    <p:extLst>
      <p:ext uri="{BB962C8B-B14F-4D97-AF65-F5344CB8AC3E}">
        <p14:creationId xmlns="" xmlns:p14="http://schemas.microsoft.com/office/powerpoint/2010/main" val="366588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731520"/>
            <a:ext cx="10241280" cy="5340096"/>
          </a:xfrm>
        </p:spPr>
        <p:txBody>
          <a:bodyPr/>
          <a:lstStyle/>
          <a:p>
            <a:pPr algn="ctr">
              <a:buNone/>
            </a:pPr>
            <a:r>
              <a:rPr lang="en-GB" sz="3600" b="1" dirty="0" smtClean="0">
                <a:latin typeface="Lucida Calligraphy" pitchFamily="66" charset="0"/>
              </a:rPr>
              <a:t>“While the principle of grammar may indeed be acquired with little help from parents or other caretakers, adults are needed to help children build a rich vocabulary, master the rules of discourse” </a:t>
            </a:r>
            <a:r>
              <a:rPr lang="en-GB" dirty="0" smtClean="0">
                <a:latin typeface="Lucida Calligraphy" pitchFamily="66" charset="0"/>
              </a:rPr>
              <a:t>Gardner 1995 </a:t>
            </a:r>
            <a:endParaRPr lang="en-GB" dirty="0">
              <a:latin typeface="Lucida Calligraphy"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2DA9A0-E3FB-40E8-AD29-F2611C62CE64}"/>
              </a:ext>
            </a:extLst>
          </p:cNvPr>
          <p:cNvSpPr>
            <a:spLocks noGrp="1"/>
          </p:cNvSpPr>
          <p:nvPr>
            <p:ph type="title"/>
          </p:nvPr>
        </p:nvSpPr>
        <p:spPr>
          <a:xfrm>
            <a:off x="1136469" y="299140"/>
            <a:ext cx="10241280" cy="628324"/>
          </a:xfrm>
        </p:spPr>
        <p:txBody>
          <a:bodyPr/>
          <a:lstStyle/>
          <a:p>
            <a:pPr algn="ctr"/>
            <a:r>
              <a:rPr lang="en-GB" b="0" cap="none" dirty="0" smtClean="0">
                <a:latin typeface="Calibri" pitchFamily="34" charset="0"/>
                <a:cs typeface="Calibri" pitchFamily="34" charset="0"/>
              </a:rPr>
              <a:t>Limitations of Innateness Theory </a:t>
            </a:r>
            <a:endParaRPr lang="en-GB" b="0" dirty="0">
              <a:latin typeface="Calibri" pitchFamily="34" charset="0"/>
              <a:cs typeface="Calibri" pitchFamily="34" charset="0"/>
            </a:endParaRPr>
          </a:p>
        </p:txBody>
      </p:sp>
      <p:sp>
        <p:nvSpPr>
          <p:cNvPr id="3" name="Espace réservé du contenu 2"/>
          <p:cNvSpPr>
            <a:spLocks noGrp="1"/>
          </p:cNvSpPr>
          <p:nvPr>
            <p:ph idx="1"/>
          </p:nvPr>
        </p:nvSpPr>
        <p:spPr>
          <a:xfrm>
            <a:off x="561703" y="1345474"/>
            <a:ext cx="11273245" cy="4872446"/>
          </a:xfrm>
        </p:spPr>
        <p:txBody>
          <a:bodyPr>
            <a:noAutofit/>
          </a:bodyPr>
          <a:lstStyle/>
          <a:p>
            <a:r>
              <a:rPr lang="en-GB" sz="3200" dirty="0" smtClean="0">
                <a:latin typeface="Calibri" pitchFamily="34" charset="0"/>
                <a:cs typeface="Calibri" pitchFamily="34" charset="0"/>
              </a:rPr>
              <a:t>Chomsky's</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work</a:t>
            </a:r>
            <a:r>
              <a:rPr lang="fr-FR" sz="3200" dirty="0" smtClean="0">
                <a:latin typeface="Calibri" pitchFamily="34" charset="0"/>
                <a:cs typeface="Calibri" pitchFamily="34" charset="0"/>
              </a:rPr>
              <a:t>  on </a:t>
            </a:r>
            <a:r>
              <a:rPr lang="fr-FR" sz="3200" dirty="0" err="1" smtClean="0">
                <a:latin typeface="Calibri" pitchFamily="34" charset="0"/>
                <a:cs typeface="Calibri" pitchFamily="34" charset="0"/>
              </a:rPr>
              <a:t>language</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was</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theoretical</a:t>
            </a:r>
            <a:r>
              <a:rPr lang="fr-FR" sz="3200" dirty="0" smtClean="0">
                <a:latin typeface="Calibri" pitchFamily="34" charset="0"/>
                <a:cs typeface="Calibri" pitchFamily="34" charset="0"/>
              </a:rPr>
              <a:t>. He </a:t>
            </a:r>
            <a:r>
              <a:rPr lang="fr-FR" sz="3200" dirty="0" err="1" smtClean="0">
                <a:latin typeface="Calibri" pitchFamily="34" charset="0"/>
                <a:cs typeface="Calibri" pitchFamily="34" charset="0"/>
              </a:rPr>
              <a:t>was</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interested</a:t>
            </a:r>
            <a:r>
              <a:rPr lang="fr-FR" sz="3200" dirty="0" smtClean="0">
                <a:latin typeface="Calibri" pitchFamily="34" charset="0"/>
                <a:cs typeface="Calibri" pitchFamily="34" charset="0"/>
              </a:rPr>
              <a:t> in </a:t>
            </a:r>
            <a:r>
              <a:rPr lang="fr-FR" sz="3200" dirty="0" err="1" smtClean="0">
                <a:latin typeface="Calibri" pitchFamily="34" charset="0"/>
                <a:cs typeface="Calibri" pitchFamily="34" charset="0"/>
              </a:rPr>
              <a:t>grammar</a:t>
            </a:r>
            <a:r>
              <a:rPr lang="fr-FR" sz="3200" dirty="0" smtClean="0">
                <a:latin typeface="Calibri" pitchFamily="34" charset="0"/>
                <a:cs typeface="Calibri" pitchFamily="34" charset="0"/>
              </a:rPr>
              <a:t> and </a:t>
            </a:r>
            <a:r>
              <a:rPr lang="fr-FR" sz="3200" dirty="0" err="1" smtClean="0">
                <a:latin typeface="Calibri" pitchFamily="34" charset="0"/>
                <a:cs typeface="Calibri" pitchFamily="34" charset="0"/>
              </a:rPr>
              <a:t>much</a:t>
            </a:r>
            <a:r>
              <a:rPr lang="fr-FR" sz="3200" dirty="0" smtClean="0">
                <a:latin typeface="Calibri" pitchFamily="34" charset="0"/>
                <a:cs typeface="Calibri" pitchFamily="34" charset="0"/>
              </a:rPr>
              <a:t> of </a:t>
            </a:r>
            <a:r>
              <a:rPr lang="fr-FR" sz="3200" dirty="0" err="1" smtClean="0">
                <a:latin typeface="Calibri" pitchFamily="34" charset="0"/>
                <a:cs typeface="Calibri" pitchFamily="34" charset="0"/>
              </a:rPr>
              <a:t>his</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work</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consisted</a:t>
            </a:r>
            <a:r>
              <a:rPr lang="fr-FR" sz="3200" dirty="0" smtClean="0">
                <a:latin typeface="Calibri" pitchFamily="34" charset="0"/>
                <a:cs typeface="Calibri" pitchFamily="34" charset="0"/>
              </a:rPr>
              <a:t> </a:t>
            </a:r>
            <a:r>
              <a:rPr lang="fr-FR" sz="3200" dirty="0" smtClean="0">
                <a:latin typeface="Calibri" pitchFamily="34" charset="0"/>
                <a:cs typeface="Calibri" pitchFamily="34" charset="0"/>
              </a:rPr>
              <a:t>of </a:t>
            </a:r>
            <a:r>
              <a:rPr lang="fr-FR" sz="3200" dirty="0" err="1" smtClean="0">
                <a:latin typeface="Calibri" pitchFamily="34" charset="0"/>
                <a:cs typeface="Calibri" pitchFamily="34" charset="0"/>
              </a:rPr>
              <a:t>complex</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explanation</a:t>
            </a:r>
            <a:r>
              <a:rPr lang="fr-FR" sz="3200" dirty="0" smtClean="0">
                <a:latin typeface="Calibri" pitchFamily="34" charset="0"/>
                <a:cs typeface="Calibri" pitchFamily="34" charset="0"/>
              </a:rPr>
              <a:t> of grammatical </a:t>
            </a:r>
            <a:r>
              <a:rPr lang="fr-FR" sz="3200" dirty="0" err="1" smtClean="0">
                <a:latin typeface="Calibri" pitchFamily="34" charset="0"/>
                <a:cs typeface="Calibri" pitchFamily="34" charset="0"/>
              </a:rPr>
              <a:t>rules</a:t>
            </a:r>
            <a:r>
              <a:rPr lang="fr-FR" sz="3200" dirty="0" smtClean="0">
                <a:latin typeface="Calibri" pitchFamily="34" charset="0"/>
                <a:cs typeface="Calibri" pitchFamily="34" charset="0"/>
              </a:rPr>
              <a:t>. He </a:t>
            </a:r>
            <a:r>
              <a:rPr lang="fr-FR" sz="3200" dirty="0" err="1" smtClean="0">
                <a:latin typeface="Calibri" pitchFamily="34" charset="0"/>
                <a:cs typeface="Calibri" pitchFamily="34" charset="0"/>
              </a:rPr>
              <a:t>did</a:t>
            </a:r>
            <a:r>
              <a:rPr lang="fr-FR" sz="3200" dirty="0" smtClean="0">
                <a:latin typeface="Calibri" pitchFamily="34" charset="0"/>
                <a:cs typeface="Calibri" pitchFamily="34" charset="0"/>
              </a:rPr>
              <a:t> not </a:t>
            </a:r>
            <a:r>
              <a:rPr lang="fr-FR" sz="3200" dirty="0" err="1" smtClean="0">
                <a:latin typeface="Calibri" pitchFamily="34" charset="0"/>
                <a:cs typeface="Calibri" pitchFamily="34" charset="0"/>
              </a:rPr>
              <a:t>study</a:t>
            </a:r>
            <a:r>
              <a:rPr lang="fr-FR" sz="3200" dirty="0" smtClean="0">
                <a:latin typeface="Calibri" pitchFamily="34" charset="0"/>
                <a:cs typeface="Calibri" pitchFamily="34" charset="0"/>
              </a:rPr>
              <a:t> </a:t>
            </a:r>
            <a:r>
              <a:rPr lang="en-US" sz="3200" dirty="0" smtClean="0">
                <a:latin typeface="Calibri" pitchFamily="34" charset="0"/>
                <a:cs typeface="Calibri" pitchFamily="34" charset="0"/>
              </a:rPr>
              <a:t>real</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children</a:t>
            </a:r>
            <a:r>
              <a:rPr lang="fr-FR" sz="3200" dirty="0" smtClean="0">
                <a:latin typeface="Calibri" pitchFamily="34" charset="0"/>
                <a:cs typeface="Calibri" pitchFamily="34" charset="0"/>
              </a:rPr>
              <a:t>.</a:t>
            </a:r>
          </a:p>
          <a:p>
            <a:r>
              <a:rPr lang="fr-FR" sz="3200" dirty="0" smtClean="0">
                <a:latin typeface="Calibri" pitchFamily="34" charset="0"/>
                <a:cs typeface="Calibri" pitchFamily="34" charset="0"/>
              </a:rPr>
              <a:t>The </a:t>
            </a:r>
            <a:r>
              <a:rPr lang="fr-FR" sz="3200" dirty="0" err="1" smtClean="0">
                <a:latin typeface="Calibri" pitchFamily="34" charset="0"/>
                <a:cs typeface="Calibri" pitchFamily="34" charset="0"/>
              </a:rPr>
              <a:t>theory</a:t>
            </a:r>
            <a:r>
              <a:rPr lang="fr-FR" sz="3200" dirty="0" smtClean="0">
                <a:latin typeface="Calibri" pitchFamily="34" charset="0"/>
                <a:cs typeface="Calibri" pitchFamily="34" charset="0"/>
              </a:rPr>
              <a:t> relies on </a:t>
            </a:r>
            <a:r>
              <a:rPr lang="fr-FR" sz="3200" dirty="0" err="1" smtClean="0">
                <a:latin typeface="Calibri" pitchFamily="34" charset="0"/>
                <a:cs typeface="Calibri" pitchFamily="34" charset="0"/>
              </a:rPr>
              <a:t>children</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being</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exposed</a:t>
            </a:r>
            <a:r>
              <a:rPr lang="fr-FR" sz="3200" dirty="0" smtClean="0">
                <a:latin typeface="Calibri" pitchFamily="34" charset="0"/>
                <a:cs typeface="Calibri" pitchFamily="34" charset="0"/>
              </a:rPr>
              <a:t> to </a:t>
            </a:r>
            <a:r>
              <a:rPr lang="fr-FR" sz="3200" dirty="0" err="1" smtClean="0">
                <a:latin typeface="Calibri" pitchFamily="34" charset="0"/>
                <a:cs typeface="Calibri" pitchFamily="34" charset="0"/>
              </a:rPr>
              <a:t>language</a:t>
            </a:r>
            <a:r>
              <a:rPr lang="fr-FR" sz="3200" dirty="0" smtClean="0">
                <a:latin typeface="Calibri" pitchFamily="34" charset="0"/>
                <a:cs typeface="Calibri" pitchFamily="34" charset="0"/>
              </a:rPr>
              <a:t> but </a:t>
            </a:r>
            <a:r>
              <a:rPr lang="fr-FR" sz="3200" dirty="0" err="1" smtClean="0">
                <a:latin typeface="Calibri" pitchFamily="34" charset="0"/>
                <a:cs typeface="Calibri" pitchFamily="34" charset="0"/>
              </a:rPr>
              <a:t>takes</a:t>
            </a:r>
            <a:r>
              <a:rPr lang="fr-FR" sz="3200" dirty="0" smtClean="0">
                <a:latin typeface="Calibri" pitchFamily="34" charset="0"/>
                <a:cs typeface="Calibri" pitchFamily="34" charset="0"/>
              </a:rPr>
              <a:t> no </a:t>
            </a:r>
            <a:r>
              <a:rPr lang="fr-FR" sz="3200" dirty="0" err="1" smtClean="0">
                <a:latin typeface="Calibri" pitchFamily="34" charset="0"/>
                <a:cs typeface="Calibri" pitchFamily="34" charset="0"/>
              </a:rPr>
              <a:t>account</a:t>
            </a:r>
            <a:r>
              <a:rPr lang="fr-FR" sz="3200" dirty="0" smtClean="0">
                <a:latin typeface="Calibri" pitchFamily="34" charset="0"/>
                <a:cs typeface="Calibri" pitchFamily="34" charset="0"/>
              </a:rPr>
              <a:t> of the interaction </a:t>
            </a:r>
            <a:r>
              <a:rPr lang="fr-FR" sz="3200" dirty="0" err="1" smtClean="0">
                <a:latin typeface="Calibri" pitchFamily="34" charset="0"/>
                <a:cs typeface="Calibri" pitchFamily="34" charset="0"/>
              </a:rPr>
              <a:t>between</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children</a:t>
            </a:r>
            <a:r>
              <a:rPr lang="fr-FR" sz="3200" dirty="0" smtClean="0">
                <a:latin typeface="Calibri" pitchFamily="34" charset="0"/>
                <a:cs typeface="Calibri" pitchFamily="34" charset="0"/>
              </a:rPr>
              <a:t> and </a:t>
            </a:r>
            <a:r>
              <a:rPr lang="fr-FR" sz="3200" dirty="0" err="1" smtClean="0">
                <a:latin typeface="Calibri" pitchFamily="34" charset="0"/>
                <a:cs typeface="Calibri" pitchFamily="34" charset="0"/>
              </a:rPr>
              <a:t>their</a:t>
            </a:r>
            <a:r>
              <a:rPr lang="fr-FR" sz="3200" dirty="0" smtClean="0">
                <a:latin typeface="Calibri" pitchFamily="34" charset="0"/>
                <a:cs typeface="Calibri" pitchFamily="34" charset="0"/>
              </a:rPr>
              <a:t> </a:t>
            </a:r>
            <a:r>
              <a:rPr lang="fr-FR" sz="3200" dirty="0" err="1" smtClean="0">
                <a:latin typeface="Calibri" pitchFamily="34" charset="0"/>
                <a:cs typeface="Calibri" pitchFamily="34" charset="0"/>
              </a:rPr>
              <a:t>caregivers</a:t>
            </a:r>
            <a:r>
              <a:rPr lang="fr-FR" sz="3200" dirty="0" smtClean="0">
                <a:latin typeface="Calibri" pitchFamily="34" charset="0"/>
                <a:cs typeface="Calibri" pitchFamily="34" charset="0"/>
              </a:rPr>
              <a:t> </a:t>
            </a:r>
          </a:p>
          <a:p>
            <a:r>
              <a:rPr lang="fr-FR" sz="3200" dirty="0" smtClean="0">
                <a:latin typeface="Calibri" pitchFamily="34" charset="0"/>
                <a:cs typeface="Calibri" pitchFamily="34" charset="0"/>
              </a:rPr>
              <a:t>The case of the </a:t>
            </a:r>
            <a:r>
              <a:rPr lang="fr-FR" sz="3200" dirty="0" err="1" smtClean="0">
                <a:latin typeface="Calibri" pitchFamily="34" charset="0"/>
                <a:cs typeface="Calibri" pitchFamily="34" charset="0"/>
              </a:rPr>
              <a:t>child</a:t>
            </a:r>
            <a:r>
              <a:rPr lang="fr-FR" sz="3200" dirty="0" smtClean="0">
                <a:latin typeface="Calibri" pitchFamily="34" charset="0"/>
                <a:cs typeface="Calibri" pitchFamily="34" charset="0"/>
              </a:rPr>
              <a:t> </a:t>
            </a:r>
            <a:r>
              <a:rPr lang="fr-FR" sz="3200" dirty="0" smtClean="0">
                <a:solidFill>
                  <a:srgbClr val="FF0000"/>
                </a:solidFill>
                <a:latin typeface="Calibri" pitchFamily="34" charset="0"/>
                <a:cs typeface="Calibri" pitchFamily="34" charset="0"/>
              </a:rPr>
              <a:t>JIM</a:t>
            </a:r>
            <a:endParaRPr lang="fr-FR" sz="3200" dirty="0">
              <a:solidFill>
                <a:srgbClr val="FF0000"/>
              </a:solidFill>
              <a:latin typeface="Calibri" pitchFamily="34" charset="0"/>
              <a:cs typeface="Calibri" pitchFamily="34" charset="0"/>
            </a:endParaRPr>
          </a:p>
        </p:txBody>
      </p:sp>
    </p:spTree>
    <p:extLst>
      <p:ext uri="{BB962C8B-B14F-4D97-AF65-F5344CB8AC3E}">
        <p14:creationId xmlns="" xmlns:p14="http://schemas.microsoft.com/office/powerpoint/2010/main" val="366588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22070"/>
            <a:ext cx="10241280" cy="731520"/>
          </a:xfrm>
        </p:spPr>
        <p:txBody>
          <a:bodyPr>
            <a:normAutofit/>
          </a:bodyPr>
          <a:lstStyle/>
          <a:p>
            <a:r>
              <a:rPr lang="en-GB" dirty="0" err="1" smtClean="0"/>
              <a:t>Interactionist</a:t>
            </a:r>
            <a:r>
              <a:rPr lang="en-GB" dirty="0" smtClean="0"/>
              <a:t> theory </a:t>
            </a:r>
            <a:endParaRPr lang="en-GB" dirty="0"/>
          </a:p>
        </p:txBody>
      </p:sp>
      <p:graphicFrame>
        <p:nvGraphicFramePr>
          <p:cNvPr id="4" name="Espace réservé du contenu 3"/>
          <p:cNvGraphicFramePr>
            <a:graphicFrameLocks noGrp="1"/>
          </p:cNvGraphicFramePr>
          <p:nvPr>
            <p:ph idx="1"/>
          </p:nvPr>
        </p:nvGraphicFramePr>
        <p:xfrm>
          <a:off x="1136468" y="1240973"/>
          <a:ext cx="10476411" cy="510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890" y="404949"/>
            <a:ext cx="11351623" cy="6021977"/>
          </a:xfrm>
        </p:spPr>
        <p:txBody>
          <a:bodyPr>
            <a:normAutofit lnSpcReduction="10000"/>
          </a:bodyPr>
          <a:lstStyle/>
          <a:p>
            <a:pPr>
              <a:buFont typeface="Wingdings" pitchFamily="2" charset="2"/>
              <a:buChar char="Ø"/>
            </a:pPr>
            <a:r>
              <a:rPr lang="en-GB" sz="3200" dirty="0" smtClean="0">
                <a:latin typeface="Calibri" pitchFamily="34" charset="0"/>
                <a:cs typeface="Calibri" pitchFamily="34" charset="0"/>
              </a:rPr>
              <a:t>Language develops as a result of the interplay between </a:t>
            </a:r>
            <a:r>
              <a:rPr lang="en-GB" sz="3200" dirty="0" smtClean="0">
                <a:solidFill>
                  <a:srgbClr val="FF0000"/>
                </a:solidFill>
                <a:latin typeface="Calibri" pitchFamily="34" charset="0"/>
                <a:cs typeface="Calibri" pitchFamily="34" charset="0"/>
              </a:rPr>
              <a:t>the child (human innate biological capabilities)</a:t>
            </a:r>
            <a:r>
              <a:rPr lang="en-GB" sz="3200" dirty="0" smtClean="0">
                <a:latin typeface="Calibri" pitchFamily="34" charset="0"/>
                <a:cs typeface="Calibri" pitchFamily="34" charset="0"/>
              </a:rPr>
              <a:t> and the </a:t>
            </a:r>
            <a:r>
              <a:rPr lang="en-GB" sz="3200" dirty="0" smtClean="0">
                <a:solidFill>
                  <a:srgbClr val="FF0000"/>
                </a:solidFill>
                <a:latin typeface="Calibri" pitchFamily="34" charset="0"/>
                <a:cs typeface="Calibri" pitchFamily="34" charset="0"/>
              </a:rPr>
              <a:t>social environment </a:t>
            </a:r>
            <a:r>
              <a:rPr lang="en-GB" sz="3200" dirty="0" smtClean="0">
                <a:latin typeface="Calibri" pitchFamily="34" charset="0"/>
                <a:cs typeface="Calibri" pitchFamily="34" charset="0"/>
              </a:rPr>
              <a:t>in which the child develops.</a:t>
            </a:r>
          </a:p>
          <a:p>
            <a:pPr>
              <a:buFont typeface="Wingdings" pitchFamily="2" charset="2"/>
              <a:buChar char="Ø"/>
            </a:pPr>
            <a:r>
              <a:rPr lang="en-GB" sz="3200" dirty="0" smtClean="0">
                <a:latin typeface="Calibri" pitchFamily="34" charset="0"/>
                <a:cs typeface="Calibri" pitchFamily="34" charset="0"/>
              </a:rPr>
              <a:t>The </a:t>
            </a:r>
            <a:r>
              <a:rPr lang="en-GB" sz="3200" dirty="0" err="1" smtClean="0">
                <a:latin typeface="Calibri" pitchFamily="34" charset="0"/>
                <a:cs typeface="Calibri" pitchFamily="34" charset="0"/>
              </a:rPr>
              <a:t>interactionists</a:t>
            </a:r>
            <a:r>
              <a:rPr lang="en-GB" sz="3200" dirty="0" smtClean="0">
                <a:latin typeface="Calibri" pitchFamily="34" charset="0"/>
                <a:cs typeface="Calibri" pitchFamily="34" charset="0"/>
              </a:rPr>
              <a:t> recognise </a:t>
            </a:r>
            <a:r>
              <a:rPr lang="en-GB" sz="3200" dirty="0" smtClean="0">
                <a:latin typeface="Calibri" pitchFamily="34" charset="0"/>
                <a:cs typeface="Calibri" pitchFamily="34" charset="0"/>
              </a:rPr>
              <a:t>the existence of a powerful learning </a:t>
            </a:r>
            <a:r>
              <a:rPr lang="en-GB" sz="3200" dirty="0" smtClean="0">
                <a:latin typeface="Calibri" pitchFamily="34" charset="0"/>
                <a:cs typeface="Calibri" pitchFamily="34" charset="0"/>
              </a:rPr>
              <a:t>mechanism </a:t>
            </a:r>
            <a:r>
              <a:rPr lang="en-GB" sz="3200" dirty="0" smtClean="0">
                <a:latin typeface="Calibri" pitchFamily="34" charset="0"/>
                <a:cs typeface="Calibri" pitchFamily="34" charset="0"/>
              </a:rPr>
              <a:t>in the human </a:t>
            </a:r>
            <a:r>
              <a:rPr lang="en-GB" sz="3200" dirty="0" smtClean="0">
                <a:latin typeface="Calibri" pitchFamily="34" charset="0"/>
                <a:cs typeface="Calibri" pitchFamily="34" charset="0"/>
              </a:rPr>
              <a:t>brain, </a:t>
            </a:r>
            <a:r>
              <a:rPr lang="en-GB" sz="3200" dirty="0" smtClean="0">
                <a:latin typeface="Calibri" pitchFamily="34" charset="0"/>
                <a:cs typeface="Calibri" pitchFamily="34" charset="0"/>
              </a:rPr>
              <a:t>but they give much more importance to the environment then the </a:t>
            </a:r>
            <a:r>
              <a:rPr lang="en-GB" sz="3200" dirty="0" err="1" smtClean="0">
                <a:latin typeface="Calibri" pitchFamily="34" charset="0"/>
                <a:cs typeface="Calibri" pitchFamily="34" charset="0"/>
              </a:rPr>
              <a:t>innatists</a:t>
            </a:r>
            <a:r>
              <a:rPr lang="en-GB" sz="3200" dirty="0" smtClean="0">
                <a:latin typeface="Calibri" pitchFamily="34" charset="0"/>
                <a:cs typeface="Calibri" pitchFamily="34" charset="0"/>
              </a:rPr>
              <a:t> do.</a:t>
            </a:r>
          </a:p>
          <a:p>
            <a:pPr>
              <a:buFont typeface="Wingdings" pitchFamily="2" charset="2"/>
              <a:buChar char="Ø"/>
            </a:pPr>
            <a:r>
              <a:rPr lang="en-GB" sz="3200" dirty="0" err="1" smtClean="0">
                <a:latin typeface="Calibri" pitchFamily="34" charset="0"/>
                <a:cs typeface="Calibri" pitchFamily="34" charset="0"/>
              </a:rPr>
              <a:t>Interactionists</a:t>
            </a:r>
            <a:r>
              <a:rPr lang="en-GB" sz="3200" dirty="0" smtClean="0">
                <a:latin typeface="Calibri" pitchFamily="34" charset="0"/>
                <a:cs typeface="Calibri" pitchFamily="34" charset="0"/>
              </a:rPr>
              <a:t> study the </a:t>
            </a:r>
            <a:r>
              <a:rPr lang="en-GB" sz="3200" dirty="0" smtClean="0">
                <a:solidFill>
                  <a:srgbClr val="FF0000"/>
                </a:solidFill>
                <a:latin typeface="Calibri" pitchFamily="34" charset="0"/>
                <a:cs typeface="Calibri" pitchFamily="34" charset="0"/>
              </a:rPr>
              <a:t>language mothers and other caregivers </a:t>
            </a:r>
            <a:r>
              <a:rPr lang="en-GB" sz="3200" dirty="0" smtClean="0">
                <a:latin typeface="Calibri" pitchFamily="34" charset="0"/>
                <a:cs typeface="Calibri" pitchFamily="34" charset="0"/>
              </a:rPr>
              <a:t>use when caring for young children, with special attention to </a:t>
            </a:r>
            <a:r>
              <a:rPr lang="en-GB" sz="3200" dirty="0" smtClean="0">
                <a:solidFill>
                  <a:srgbClr val="FF0000"/>
                </a:solidFill>
                <a:latin typeface="Calibri" pitchFamily="34" charset="0"/>
                <a:cs typeface="Calibri" pitchFamily="34" charset="0"/>
              </a:rPr>
              <a:t>modifications</a:t>
            </a:r>
            <a:r>
              <a:rPr lang="en-GB" sz="3200" dirty="0" smtClean="0">
                <a:latin typeface="Calibri" pitchFamily="34" charset="0"/>
                <a:cs typeface="Calibri" pitchFamily="34" charset="0"/>
              </a:rPr>
              <a:t> they make during these social interactions to assist children to communicate.</a:t>
            </a:r>
          </a:p>
          <a:p>
            <a:endParaRPr lang="en-GB" dirty="0" smtClean="0"/>
          </a:p>
          <a:p>
            <a:endParaRPr lang="en-GB" dirty="0" smtClean="0"/>
          </a:p>
          <a:p>
            <a:endParaRPr lang="en-GB" dirty="0" smtClean="0"/>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514" y="496389"/>
            <a:ext cx="11338560" cy="5575227"/>
          </a:xfrm>
        </p:spPr>
        <p:txBody>
          <a:bodyPr>
            <a:normAutofit/>
          </a:bodyPr>
          <a:lstStyle/>
          <a:p>
            <a:pPr>
              <a:buFont typeface="Wingdings" pitchFamily="2" charset="2"/>
              <a:buChar char="Ø"/>
            </a:pPr>
            <a:r>
              <a:rPr lang="en-GB" sz="3200" dirty="0" smtClean="0">
                <a:solidFill>
                  <a:srgbClr val="FF0000"/>
                </a:solidFill>
                <a:latin typeface="Calibri" pitchFamily="34" charset="0"/>
                <a:cs typeface="Calibri" pitchFamily="34" charset="0"/>
              </a:rPr>
              <a:t>Caretakers speech </a:t>
            </a:r>
            <a:r>
              <a:rPr lang="en-GB" sz="3200" dirty="0" smtClean="0">
                <a:latin typeface="Calibri" pitchFamily="34" charset="0"/>
                <a:cs typeface="Calibri" pitchFamily="34" charset="0"/>
              </a:rPr>
              <a:t>is modified to suit the capacity of the child. This modified language is a crucial element in the language acquisition process.</a:t>
            </a:r>
          </a:p>
          <a:p>
            <a:pPr>
              <a:buFont typeface="Wingdings" pitchFamily="2" charset="2"/>
              <a:buChar char="Ø"/>
            </a:pPr>
            <a:r>
              <a:rPr lang="en-GB" sz="3200" dirty="0" err="1" smtClean="0">
                <a:latin typeface="Calibri" pitchFamily="34" charset="0"/>
                <a:cs typeface="Calibri" pitchFamily="34" charset="0"/>
              </a:rPr>
              <a:t>Interactionists</a:t>
            </a:r>
            <a:r>
              <a:rPr lang="en-GB" sz="3200" dirty="0" smtClean="0">
                <a:latin typeface="Calibri" pitchFamily="34" charset="0"/>
                <a:cs typeface="Calibri" pitchFamily="34" charset="0"/>
              </a:rPr>
              <a:t> such as </a:t>
            </a:r>
            <a:r>
              <a:rPr lang="en-GB" sz="3200" dirty="0" smtClean="0">
                <a:solidFill>
                  <a:srgbClr val="FF0000"/>
                </a:solidFill>
                <a:latin typeface="Calibri" pitchFamily="34" charset="0"/>
                <a:cs typeface="Calibri" pitchFamily="34" charset="0"/>
              </a:rPr>
              <a:t>Jerome Bruner </a:t>
            </a:r>
            <a:r>
              <a:rPr lang="en-GB" sz="3200" dirty="0" smtClean="0">
                <a:latin typeface="Calibri" pitchFamily="34" charset="0"/>
                <a:cs typeface="Calibri" pitchFamily="34" charset="0"/>
              </a:rPr>
              <a:t>suggest that the language behaviour of adults when talking to children </a:t>
            </a:r>
            <a:r>
              <a:rPr lang="en-GB" sz="3200" dirty="0" smtClean="0">
                <a:solidFill>
                  <a:srgbClr val="FF0000"/>
                </a:solidFill>
                <a:latin typeface="Calibri" pitchFamily="34" charset="0"/>
                <a:cs typeface="Calibri" pitchFamily="34" charset="0"/>
              </a:rPr>
              <a:t>(child-directed speech CDS) </a:t>
            </a:r>
            <a:r>
              <a:rPr lang="en-GB" sz="3200" dirty="0" smtClean="0">
                <a:latin typeface="Calibri" pitchFamily="34" charset="0"/>
                <a:cs typeface="Calibri" pitchFamily="34" charset="0"/>
              </a:rPr>
              <a:t>is specifically adapted to support the acquisition process; this support is often described as </a:t>
            </a:r>
            <a:r>
              <a:rPr lang="en-GB" sz="3200" dirty="0" smtClean="0">
                <a:solidFill>
                  <a:srgbClr val="FF0000"/>
                </a:solidFill>
                <a:latin typeface="Calibri" pitchFamily="34" charset="0"/>
                <a:cs typeface="Calibri" pitchFamily="34" charset="0"/>
              </a:rPr>
              <a:t>scaffolding</a:t>
            </a:r>
            <a:r>
              <a:rPr lang="en-GB" sz="3200" dirty="0" smtClean="0">
                <a:latin typeface="Calibri" pitchFamily="34" charset="0"/>
                <a:cs typeface="Calibri" pitchFamily="34" charset="0"/>
              </a:rPr>
              <a:t> for the child's language learning.</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7017" y="574766"/>
            <a:ext cx="10985863" cy="5496850"/>
          </a:xfrm>
        </p:spPr>
        <p:txBody>
          <a:bodyPr>
            <a:normAutofit/>
          </a:bodyPr>
          <a:lstStyle/>
          <a:p>
            <a:pPr>
              <a:buFont typeface="Wingdings" pitchFamily="2" charset="2"/>
              <a:buChar char="Ø"/>
            </a:pPr>
            <a:r>
              <a:rPr lang="en-GB" sz="3200" dirty="0" smtClean="0">
                <a:latin typeface="Calibri" pitchFamily="34" charset="0"/>
                <a:cs typeface="Calibri" pitchFamily="34" charset="0"/>
              </a:rPr>
              <a:t>Lev </a:t>
            </a:r>
            <a:r>
              <a:rPr lang="en-GB" sz="3200" dirty="0" err="1" smtClean="0">
                <a:latin typeface="Calibri" pitchFamily="34" charset="0"/>
                <a:cs typeface="Calibri" pitchFamily="34" charset="0"/>
              </a:rPr>
              <a:t>Vygotsky</a:t>
            </a:r>
            <a:r>
              <a:rPr lang="en-GB" sz="3200" dirty="0" smtClean="0">
                <a:latin typeface="Calibri" pitchFamily="34" charset="0"/>
                <a:cs typeface="Calibri" pitchFamily="34" charset="0"/>
              </a:rPr>
              <a:t> (1978): believed that language develops from social interaction. This social interaction leads to a higher level of knowledge and performance.</a:t>
            </a:r>
          </a:p>
          <a:p>
            <a:pPr>
              <a:buFont typeface="Wingdings" pitchFamily="2" charset="2"/>
              <a:buChar char="Ø"/>
            </a:pPr>
            <a:r>
              <a:rPr lang="en-GB" sz="3200" dirty="0" smtClean="0">
                <a:latin typeface="Calibri" pitchFamily="34" charset="0"/>
                <a:cs typeface="Calibri" pitchFamily="34" charset="0"/>
              </a:rPr>
              <a:t>Exposure to impersonal sources of language such as television and radio alone is not sufficient for children to learn the structure of a particular language. </a:t>
            </a:r>
          </a:p>
          <a:p>
            <a:endParaRPr lang="en-GB" sz="3200"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his hand on his chin&#10;&#10;Description automatically generated with low confidence">
            <a:extLst>
              <a:ext uri="{FF2B5EF4-FFF2-40B4-BE49-F238E27FC236}">
                <a16:creationId xmlns="" xmlns:a16="http://schemas.microsoft.com/office/drawing/2014/main" id="{C07F6ED1-91D0-49AC-9147-6AAC43C183B0}"/>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26579" r="23474"/>
          <a:stretch/>
        </p:blipFill>
        <p:spPr>
          <a:xfrm>
            <a:off x="485803" y="653143"/>
            <a:ext cx="3876165" cy="4338170"/>
          </a:xfrm>
          <a:prstGeom prst="rect">
            <a:avLst/>
          </a:prstGeom>
        </p:spPr>
      </p:pic>
      <p:sp>
        <p:nvSpPr>
          <p:cNvPr id="6" name="Content Placeholder 5">
            <a:extLst>
              <a:ext uri="{FF2B5EF4-FFF2-40B4-BE49-F238E27FC236}">
                <a16:creationId xmlns="" xmlns:a16="http://schemas.microsoft.com/office/drawing/2014/main" id="{AF3D4507-0EF2-4A40-A7D8-8F6EE1CD5ADE}"/>
              </a:ext>
            </a:extLst>
          </p:cNvPr>
          <p:cNvSpPr>
            <a:spLocks noGrp="1"/>
          </p:cNvSpPr>
          <p:nvPr>
            <p:ph sz="half" idx="4294967295"/>
          </p:nvPr>
        </p:nvSpPr>
        <p:spPr>
          <a:xfrm>
            <a:off x="4572001" y="377372"/>
            <a:ext cx="7387770" cy="5762172"/>
          </a:xfrm>
        </p:spPr>
        <p:txBody>
          <a:bodyPr vert="horz" lIns="0" tIns="0" rIns="0" bIns="0" rtlCol="0" anchor="t">
            <a:normAutofit fontScale="85000" lnSpcReduction="20000"/>
          </a:bodyPr>
          <a:lstStyle/>
          <a:p>
            <a:pPr marL="0" indent="0" algn="ctr">
              <a:buNone/>
            </a:pPr>
            <a:r>
              <a:rPr lang="en-US" sz="4200" dirty="0">
                <a:latin typeface="Calibri" panose="020F0502020204030204" pitchFamily="34" charset="0"/>
                <a:cs typeface="Calibri" panose="020F0502020204030204" pitchFamily="34" charset="0"/>
              </a:rPr>
              <a:t>“Language acquisition seems much like the growth of organs generally; it is something that happens to a child, not a child does. And while the environment plainly matters, the general course of development and the basic features of what emerges are predetermined by the initial state, a common human possession” Noam Chomsky</a:t>
            </a:r>
          </a:p>
          <a:p>
            <a:pPr marL="0"/>
            <a:endParaRPr lang="en-US" sz="1600" dirty="0"/>
          </a:p>
        </p:txBody>
      </p:sp>
      <p:sp>
        <p:nvSpPr>
          <p:cNvPr id="19" name="Rectangle 18">
            <a:extLst>
              <a:ext uri="{FF2B5EF4-FFF2-40B4-BE49-F238E27FC236}">
                <a16:creationId xmlns="" xmlns:a16="http://schemas.microsoft.com/office/drawing/2014/main" id="{57279BCC-714F-432D-B1E1-DD2CF75077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0D678D00-BED9-4B8A-8AE6-A1050EE5F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4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94824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0080" y="352697"/>
            <a:ext cx="11364686" cy="836023"/>
          </a:xfrm>
        </p:spPr>
        <p:txBody>
          <a:bodyPr>
            <a:noAutofit/>
          </a:bodyPr>
          <a:lstStyle/>
          <a:p>
            <a:pPr algn="ctr"/>
            <a:r>
              <a:rPr lang="en-GB" sz="3000" dirty="0" smtClean="0"/>
              <a:t>Limitations of the </a:t>
            </a:r>
            <a:r>
              <a:rPr lang="en-GB" sz="3000" dirty="0" err="1" smtClean="0"/>
              <a:t>interactionist</a:t>
            </a:r>
            <a:r>
              <a:rPr lang="en-GB" sz="3000" dirty="0" smtClean="0"/>
              <a:t> theory </a:t>
            </a:r>
            <a:endParaRPr lang="en-GB" sz="3000" dirty="0"/>
          </a:p>
        </p:txBody>
      </p:sp>
      <p:sp>
        <p:nvSpPr>
          <p:cNvPr id="3" name="Espace réservé du contenu 2"/>
          <p:cNvSpPr>
            <a:spLocks noGrp="1"/>
          </p:cNvSpPr>
          <p:nvPr>
            <p:ph idx="1"/>
          </p:nvPr>
        </p:nvSpPr>
        <p:spPr>
          <a:xfrm>
            <a:off x="718457" y="1358537"/>
            <a:ext cx="11207932" cy="5120640"/>
          </a:xfrm>
        </p:spPr>
        <p:txBody>
          <a:bodyPr>
            <a:normAutofit/>
          </a:bodyPr>
          <a:lstStyle/>
          <a:p>
            <a:pPr>
              <a:buFont typeface="Wingdings" pitchFamily="2" charset="2"/>
              <a:buChar char="Ø"/>
            </a:pPr>
            <a:r>
              <a:rPr lang="en-GB" sz="3200" dirty="0" smtClean="0">
                <a:latin typeface="Calibri" pitchFamily="34" charset="0"/>
                <a:cs typeface="Calibri" pitchFamily="34" charset="0"/>
              </a:rPr>
              <a:t>While </a:t>
            </a:r>
            <a:r>
              <a:rPr lang="en-GB" sz="3200" dirty="0" err="1" smtClean="0">
                <a:latin typeface="Calibri" pitchFamily="34" charset="0"/>
                <a:cs typeface="Calibri" pitchFamily="34" charset="0"/>
              </a:rPr>
              <a:t>interactionists</a:t>
            </a:r>
            <a:r>
              <a:rPr lang="en-GB" sz="3200" dirty="0" smtClean="0">
                <a:latin typeface="Calibri" pitchFamily="34" charset="0"/>
                <a:cs typeface="Calibri" pitchFamily="34" charset="0"/>
              </a:rPr>
              <a:t> might say that </a:t>
            </a:r>
            <a:r>
              <a:rPr lang="en-GB" sz="3200" dirty="0" err="1" smtClean="0">
                <a:latin typeface="Calibri" pitchFamily="34" charset="0"/>
                <a:cs typeface="Calibri" pitchFamily="34" charset="0"/>
              </a:rPr>
              <a:t>innatists</a:t>
            </a:r>
            <a:r>
              <a:rPr lang="en-GB" sz="3200" dirty="0" smtClean="0">
                <a:latin typeface="Calibri" pitchFamily="34" charset="0"/>
                <a:cs typeface="Calibri" pitchFamily="34" charset="0"/>
              </a:rPr>
              <a:t> ignore language use, </a:t>
            </a:r>
            <a:r>
              <a:rPr lang="en-GB" sz="3200" dirty="0" err="1" smtClean="0">
                <a:latin typeface="Calibri" pitchFamily="34" charset="0"/>
                <a:cs typeface="Calibri" pitchFamily="34" charset="0"/>
              </a:rPr>
              <a:t>innatists</a:t>
            </a:r>
            <a:r>
              <a:rPr lang="en-GB" sz="3200" dirty="0" smtClean="0">
                <a:latin typeface="Calibri" pitchFamily="34" charset="0"/>
                <a:cs typeface="Calibri" pitchFamily="34" charset="0"/>
              </a:rPr>
              <a:t> might say that </a:t>
            </a:r>
            <a:r>
              <a:rPr lang="en-GB" sz="3200" dirty="0" err="1" smtClean="0">
                <a:latin typeface="Calibri" pitchFamily="34" charset="0"/>
                <a:cs typeface="Calibri" pitchFamily="34" charset="0"/>
              </a:rPr>
              <a:t>interactionists</a:t>
            </a:r>
            <a:r>
              <a:rPr lang="en-GB" sz="3200" dirty="0" smtClean="0">
                <a:latin typeface="Calibri" pitchFamily="34" charset="0"/>
                <a:cs typeface="Calibri" pitchFamily="34" charset="0"/>
              </a:rPr>
              <a:t> rely on language use too </a:t>
            </a:r>
            <a:r>
              <a:rPr lang="en-GB" sz="3200" dirty="0" smtClean="0">
                <a:latin typeface="Calibri" pitchFamily="34" charset="0"/>
                <a:cs typeface="Calibri" pitchFamily="34" charset="0"/>
              </a:rPr>
              <a:t>much.</a:t>
            </a:r>
            <a:endParaRPr lang="en-GB" sz="3200" dirty="0" smtClean="0">
              <a:latin typeface="Calibri" pitchFamily="34" charset="0"/>
              <a:cs typeface="Calibri" pitchFamily="34" charset="0"/>
            </a:endParaRPr>
          </a:p>
          <a:p>
            <a:pPr>
              <a:buFont typeface="Wingdings" pitchFamily="2" charset="2"/>
              <a:buChar char="Ø"/>
            </a:pPr>
            <a:r>
              <a:rPr lang="en-GB" sz="3200" dirty="0" smtClean="0">
                <a:latin typeface="Calibri" pitchFamily="34" charset="0"/>
                <a:cs typeface="Calibri" pitchFamily="34" charset="0"/>
              </a:rPr>
              <a:t>Children in all </a:t>
            </a:r>
            <a:r>
              <a:rPr lang="en-GB" sz="3200" dirty="0" smtClean="0">
                <a:latin typeface="Calibri" pitchFamily="34" charset="0"/>
                <a:cs typeface="Calibri" pitchFamily="34" charset="0"/>
              </a:rPr>
              <a:t>cultures go </a:t>
            </a:r>
            <a:r>
              <a:rPr lang="en-GB" sz="3200" dirty="0" smtClean="0">
                <a:latin typeface="Calibri" pitchFamily="34" charset="0"/>
                <a:cs typeface="Calibri" pitchFamily="34" charset="0"/>
              </a:rPr>
              <a:t>through the same stages in acquiring </a:t>
            </a:r>
            <a:r>
              <a:rPr lang="en-GB" sz="3200" dirty="0" smtClean="0">
                <a:latin typeface="Calibri" pitchFamily="34" charset="0"/>
                <a:cs typeface="Calibri" pitchFamily="34" charset="0"/>
              </a:rPr>
              <a:t>their first language.</a:t>
            </a:r>
            <a:endParaRPr lang="en-GB" sz="3200" dirty="0" smtClean="0">
              <a:latin typeface="Calibri" pitchFamily="34" charset="0"/>
              <a:cs typeface="Calibri" pitchFamily="34" charset="0"/>
            </a:endParaRPr>
          </a:p>
          <a:p>
            <a:pPr>
              <a:buFont typeface="Wingdings" pitchFamily="2" charset="2"/>
              <a:buChar char="Ø"/>
            </a:pPr>
            <a:r>
              <a:rPr lang="en-GB" sz="3200" dirty="0" smtClean="0">
                <a:latin typeface="Calibri" pitchFamily="34" charset="0"/>
                <a:cs typeface="Calibri" pitchFamily="34" charset="0"/>
              </a:rPr>
              <a:t>There are cultures in which adults do not adopt special ways of </a:t>
            </a:r>
            <a:r>
              <a:rPr lang="en-GB" sz="3200" dirty="0" smtClean="0">
                <a:latin typeface="Calibri" pitchFamily="34" charset="0"/>
                <a:cs typeface="Calibri" pitchFamily="34" charset="0"/>
              </a:rPr>
              <a:t>talking </a:t>
            </a:r>
            <a:r>
              <a:rPr lang="en-GB" sz="3200" dirty="0" smtClean="0">
                <a:latin typeface="Calibri" pitchFamily="34" charset="0"/>
                <a:cs typeface="Calibri" pitchFamily="34" charset="0"/>
              </a:rPr>
              <a:t>to children, so CDS may be useful but seems not to be essential </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pPr algn="ctr">
              <a:buNone/>
            </a:pPr>
            <a:r>
              <a:rPr lang="en-GB" sz="4400" dirty="0" smtClean="0">
                <a:latin typeface="Lucida Calligraphy" pitchFamily="66" charset="0"/>
              </a:rPr>
              <a:t>Thank you </a:t>
            </a:r>
            <a:endParaRPr lang="en-GB" sz="4400" dirty="0">
              <a:latin typeface="Lucida Calligraphy"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 xmlns:a16="http://schemas.microsoft.com/office/drawing/2014/main" id="{1A1D71B8-83CF-4C1D-92C9-F4E4C2A19F4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157751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AB3EA-0CF7-4636-9C7C-61050300B98E}"/>
              </a:ext>
            </a:extLst>
          </p:cNvPr>
          <p:cNvSpPr>
            <a:spLocks noGrp="1"/>
          </p:cNvSpPr>
          <p:nvPr>
            <p:ph type="title"/>
          </p:nvPr>
        </p:nvSpPr>
        <p:spPr>
          <a:xfrm>
            <a:off x="1371600" y="294015"/>
            <a:ext cx="10241280" cy="901740"/>
          </a:xfrm>
        </p:spPr>
        <p:txBody>
          <a:bodyPr/>
          <a:lstStyle/>
          <a:p>
            <a:pPr algn="ctr"/>
            <a:r>
              <a:rPr lang="en-GB" dirty="0"/>
              <a:t>Language Acquisition </a:t>
            </a:r>
          </a:p>
        </p:txBody>
      </p:sp>
      <p:sp>
        <p:nvSpPr>
          <p:cNvPr id="3" name="Content Placeholder 2">
            <a:extLst>
              <a:ext uri="{FF2B5EF4-FFF2-40B4-BE49-F238E27FC236}">
                <a16:creationId xmlns="" xmlns:a16="http://schemas.microsoft.com/office/drawing/2014/main" id="{8F4974B5-2534-47B1-9F98-5280CBDD3F18}"/>
              </a:ext>
            </a:extLst>
          </p:cNvPr>
          <p:cNvSpPr>
            <a:spLocks noGrp="1"/>
          </p:cNvSpPr>
          <p:nvPr>
            <p:ph idx="1"/>
          </p:nvPr>
        </p:nvSpPr>
        <p:spPr>
          <a:xfrm>
            <a:off x="1117601" y="1553028"/>
            <a:ext cx="10726056" cy="4518587"/>
          </a:xfrm>
        </p:spPr>
        <p:txBody>
          <a:bodyPr>
            <a:normAutofit/>
          </a:bodyPr>
          <a:lstStyle/>
          <a:p>
            <a:pPr marL="0" indent="0">
              <a:lnSpc>
                <a:spcPct val="150000"/>
              </a:lnSpc>
              <a:buNone/>
            </a:pPr>
            <a:r>
              <a:rPr lang="en-GB" sz="3600" b="0" i="0" dirty="0">
                <a:effectLst/>
                <a:latin typeface="Calibri" panose="020F0502020204030204" pitchFamily="34" charset="0"/>
                <a:cs typeface="Calibri" panose="020F0502020204030204" pitchFamily="34" charset="0"/>
              </a:rPr>
              <a:t>Language acquisition is the process by which humans acquire the capacity to perceive language, as well as to produce and use words and sentences to communicate.</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96545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umbrella, person, child&#10;&#10;Description automatically generated">
            <a:extLst>
              <a:ext uri="{FF2B5EF4-FFF2-40B4-BE49-F238E27FC236}">
                <a16:creationId xmlns="" xmlns:a16="http://schemas.microsoft.com/office/drawing/2014/main" id="{94F4773B-0181-4DFA-A88A-3E43F216DE3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0"/>
            <a:ext cx="12192001" cy="6857999"/>
          </a:xfrm>
        </p:spPr>
      </p:pic>
      <p:sp>
        <p:nvSpPr>
          <p:cNvPr id="6" name="Rectangle 5">
            <a:extLst>
              <a:ext uri="{FF2B5EF4-FFF2-40B4-BE49-F238E27FC236}">
                <a16:creationId xmlns="" xmlns:a16="http://schemas.microsoft.com/office/drawing/2014/main" id="{30C949DD-F953-4791-AEB2-6D6F5633AA1A}"/>
              </a:ext>
            </a:extLst>
          </p:cNvPr>
          <p:cNvSpPr/>
          <p:nvPr/>
        </p:nvSpPr>
        <p:spPr>
          <a:xfrm>
            <a:off x="154743" y="2208627"/>
            <a:ext cx="4262511" cy="441725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GB" sz="5400" b="1" dirty="0">
                <a:solidFill>
                  <a:srgbClr val="FFFF00"/>
                </a:solidFill>
                <a:latin typeface="+mj-lt"/>
              </a:rPr>
              <a:t>Stages of child language acquisition </a:t>
            </a:r>
          </a:p>
        </p:txBody>
      </p:sp>
    </p:spTree>
    <p:extLst>
      <p:ext uri="{BB962C8B-B14F-4D97-AF65-F5344CB8AC3E}">
        <p14:creationId xmlns="" xmlns:p14="http://schemas.microsoft.com/office/powerpoint/2010/main" val="353991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 xmlns:a16="http://schemas.microsoft.com/office/drawing/2014/main" id="{C7C4965C-771E-4E1E-BE59-9E6F8357DB6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5943" y="116114"/>
            <a:ext cx="11800114" cy="6741886"/>
          </a:xfrm>
          <a:prstGeom prst="rect">
            <a:avLst/>
          </a:prstGeom>
        </p:spPr>
      </p:pic>
    </p:spTree>
    <p:extLst>
      <p:ext uri="{BB962C8B-B14F-4D97-AF65-F5344CB8AC3E}">
        <p14:creationId xmlns="" xmlns:p14="http://schemas.microsoft.com/office/powerpoint/2010/main" val="12545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E383CC5D-71E8-4CB2-8E4A-F1E4FF6DC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2DA5AC1-43C5-4243-9028-07DBB80D0C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8A4EDA1C-27A1-4C83-ACE4-6675EC924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1C2185E4-B584-4B9D-9440-DEA0FB9D9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FF33EC8A-EE0A-4395-97E2-DAD467CF73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FF85DA95-16A4-404E-9BFF-27F8E4FC78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AFF3B9F-8A79-4583-9791-22CC359DA42E}"/>
              </a:ext>
            </a:extLst>
          </p:cNvPr>
          <p:cNvSpPr>
            <a:spLocks noGrp="1"/>
          </p:cNvSpPr>
          <p:nvPr>
            <p:ph type="title"/>
          </p:nvPr>
        </p:nvSpPr>
        <p:spPr>
          <a:xfrm>
            <a:off x="1157084" y="374427"/>
            <a:ext cx="10374517" cy="971512"/>
          </a:xfrm>
        </p:spPr>
        <p:txBody>
          <a:bodyPr anchor="ctr">
            <a:noAutofit/>
          </a:bodyPr>
          <a:lstStyle/>
          <a:p>
            <a:pPr algn="ctr">
              <a:lnSpc>
                <a:spcPct val="90000"/>
              </a:lnSpc>
            </a:pPr>
            <a:r>
              <a:rPr lang="en-GB" sz="4400" dirty="0">
                <a:solidFill>
                  <a:srgbClr val="FFFF00"/>
                </a:solidFill>
              </a:rPr>
              <a:t>Theories of language acquisition </a:t>
            </a:r>
          </a:p>
        </p:txBody>
      </p:sp>
      <p:graphicFrame>
        <p:nvGraphicFramePr>
          <p:cNvPr id="4" name="Content Placeholder 3">
            <a:extLst>
              <a:ext uri="{FF2B5EF4-FFF2-40B4-BE49-F238E27FC236}">
                <a16:creationId xmlns="" xmlns:a16="http://schemas.microsoft.com/office/drawing/2014/main" id="{6777E05F-F2C3-43EF-A5A3-CCA77EFF81CC}"/>
              </a:ext>
            </a:extLst>
          </p:cNvPr>
          <p:cNvGraphicFramePr>
            <a:graphicFrameLocks noGrp="1"/>
          </p:cNvGraphicFramePr>
          <p:nvPr>
            <p:ph idx="1"/>
            <p:extLst>
              <p:ext uri="{D42A27DB-BD31-4B8C-83A1-F6EECF244321}">
                <p14:modId xmlns="" xmlns:p14="http://schemas.microsoft.com/office/powerpoint/2010/main" val="4005746131"/>
              </p:ext>
            </p:extLst>
          </p:nvPr>
        </p:nvGraphicFramePr>
        <p:xfrm>
          <a:off x="292091" y="2088841"/>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me 15"/>
          <p:cNvGraphicFramePr/>
          <p:nvPr/>
        </p:nvGraphicFramePr>
        <p:xfrm>
          <a:off x="1476103" y="1645920"/>
          <a:ext cx="9379131" cy="502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8580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 xmlns:a16="http://schemas.microsoft.com/office/drawing/2014/main" id="{1A132FCB-B5B4-417C-9E11-9813E11046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AF7614F1-58A8-4F51-BE9E-460C2D12B5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9A949972-ABE9-4305-8999-ABC76BCAA0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chat or text message&#10;&#10;Description automatically generated">
            <a:extLst>
              <a:ext uri="{FF2B5EF4-FFF2-40B4-BE49-F238E27FC236}">
                <a16:creationId xmlns="" xmlns:a16="http://schemas.microsoft.com/office/drawing/2014/main" id="{27804E05-9AEE-47A2-8D89-B6A3C77F32F4}"/>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t="7539"/>
          <a:stretch/>
        </p:blipFill>
        <p:spPr>
          <a:xfrm>
            <a:off x="457200" y="253218"/>
            <a:ext cx="11277600" cy="6091312"/>
          </a:xfrm>
          <a:prstGeom prst="rect">
            <a:avLst/>
          </a:prstGeom>
        </p:spPr>
      </p:pic>
    </p:spTree>
    <p:extLst>
      <p:ext uri="{BB962C8B-B14F-4D97-AF65-F5344CB8AC3E}">
        <p14:creationId xmlns="" xmlns:p14="http://schemas.microsoft.com/office/powerpoint/2010/main" val="1649960794"/>
      </p:ext>
    </p:extLst>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412E24"/>
      </a:dk2>
      <a:lt2>
        <a:srgbClr val="E8E5E2"/>
      </a:lt2>
      <a:accent1>
        <a:srgbClr val="85A5BD"/>
      </a:accent1>
      <a:accent2>
        <a:srgbClr val="75ACAC"/>
      </a:accent2>
      <a:accent3>
        <a:srgbClr val="81AA99"/>
      </a:accent3>
      <a:accent4>
        <a:srgbClr val="78AF81"/>
      </a:accent4>
      <a:accent5>
        <a:srgbClr val="8BAA80"/>
      </a:accent5>
      <a:accent6>
        <a:srgbClr val="96A873"/>
      </a:accent6>
      <a:hlink>
        <a:srgbClr val="A2785A"/>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1262</TotalTime>
  <Words>1092</Words>
  <Application>Microsoft Office PowerPoint</Application>
  <PresentationFormat>Personnalisé</PresentationFormat>
  <Paragraphs>84</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GradientRiseVTI</vt:lpstr>
      <vt:lpstr>Language acquisition</vt:lpstr>
      <vt:lpstr>Outline </vt:lpstr>
      <vt:lpstr>Diapositive 3</vt:lpstr>
      <vt:lpstr>Diapositive 4</vt:lpstr>
      <vt:lpstr>Language Acquisition </vt:lpstr>
      <vt:lpstr>Diapositive 6</vt:lpstr>
      <vt:lpstr>Diapositive 7</vt:lpstr>
      <vt:lpstr>Theories of language acquisition </vt:lpstr>
      <vt:lpstr>Diapositive 9</vt:lpstr>
      <vt:lpstr>Behaviourism main beliefs </vt:lpstr>
      <vt:lpstr>Diapositive 11</vt:lpstr>
      <vt:lpstr>Diapositive 12</vt:lpstr>
      <vt:lpstr>Chomsky’s criticism to behaviourism</vt:lpstr>
      <vt:lpstr>Diapositive 14</vt:lpstr>
      <vt:lpstr>Diapositive 15</vt:lpstr>
      <vt:lpstr>Diapositive 16</vt:lpstr>
      <vt:lpstr>Diapositive 17</vt:lpstr>
      <vt:lpstr>Diapositive 18</vt:lpstr>
      <vt:lpstr>Diapositive 19</vt:lpstr>
      <vt:lpstr>Diapositive 20</vt:lpstr>
      <vt:lpstr>Diapositive 21</vt:lpstr>
      <vt:lpstr>Diapositive 22</vt:lpstr>
      <vt:lpstr>What do you think the limitations of nativism are?</vt:lpstr>
      <vt:lpstr>Diapositive 24</vt:lpstr>
      <vt:lpstr>Limitations of Innateness Theory </vt:lpstr>
      <vt:lpstr>Interactionist theory </vt:lpstr>
      <vt:lpstr>Diapositive 27</vt:lpstr>
      <vt:lpstr>Diapositive 28</vt:lpstr>
      <vt:lpstr>Diapositive 29</vt:lpstr>
      <vt:lpstr>Limitations of the interactionist theory </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Chomsky and Language acquisition</dc:title>
  <dc:creator>Nour Elhouda Toumi</dc:creator>
  <cp:lastModifiedBy>ABS</cp:lastModifiedBy>
  <cp:revision>87</cp:revision>
  <dcterms:created xsi:type="dcterms:W3CDTF">2021-04-17T10:58:21Z</dcterms:created>
  <dcterms:modified xsi:type="dcterms:W3CDTF">2014-12-18T12:34:14Z</dcterms:modified>
</cp:coreProperties>
</file>