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37"/>
  </p:notesMasterIdLst>
  <p:sldIdLst>
    <p:sldId id="256" r:id="rId2"/>
    <p:sldId id="353" r:id="rId3"/>
    <p:sldId id="403" r:id="rId4"/>
    <p:sldId id="404" r:id="rId5"/>
    <p:sldId id="405" r:id="rId6"/>
    <p:sldId id="406" r:id="rId7"/>
    <p:sldId id="407" r:id="rId8"/>
    <p:sldId id="408" r:id="rId9"/>
    <p:sldId id="409" r:id="rId10"/>
    <p:sldId id="410" r:id="rId11"/>
    <p:sldId id="411" r:id="rId12"/>
    <p:sldId id="412" r:id="rId13"/>
    <p:sldId id="414" r:id="rId14"/>
    <p:sldId id="415" r:id="rId15"/>
    <p:sldId id="417" r:id="rId16"/>
    <p:sldId id="418" r:id="rId17"/>
    <p:sldId id="416" r:id="rId18"/>
    <p:sldId id="419" r:id="rId19"/>
    <p:sldId id="422" r:id="rId20"/>
    <p:sldId id="423" r:id="rId21"/>
    <p:sldId id="424" r:id="rId22"/>
    <p:sldId id="425" r:id="rId23"/>
    <p:sldId id="426" r:id="rId24"/>
    <p:sldId id="427" r:id="rId25"/>
    <p:sldId id="428" r:id="rId26"/>
    <p:sldId id="429" r:id="rId27"/>
    <p:sldId id="431" r:id="rId28"/>
    <p:sldId id="435" r:id="rId29"/>
    <p:sldId id="436" r:id="rId30"/>
    <p:sldId id="433" r:id="rId31"/>
    <p:sldId id="434" r:id="rId32"/>
    <p:sldId id="437" r:id="rId33"/>
    <p:sldId id="438" r:id="rId34"/>
    <p:sldId id="439" r:id="rId35"/>
    <p:sldId id="421" r:id="rId36"/>
  </p:sldIdLst>
  <p:sldSz cx="9144000" cy="6858000" type="screen4x3"/>
  <p:notesSz cx="7102475" cy="102330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EAEAEA"/>
    <a:srgbClr val="00CC99"/>
    <a:srgbClr val="800000"/>
    <a:srgbClr val="00666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574" autoAdjust="0"/>
    <p:restoredTop sz="95699" autoAdjust="0"/>
  </p:normalViewPr>
  <p:slideViewPr>
    <p:cSldViewPr>
      <p:cViewPr>
        <p:scale>
          <a:sx n="90" d="100"/>
          <a:sy n="90" d="100"/>
        </p:scale>
        <p:origin x="822" y="-12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736" y="0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1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997" y="4860687"/>
            <a:ext cx="5208482" cy="4604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374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51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736" y="9721374"/>
            <a:ext cx="3077739" cy="511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A9A8152A-ACB0-4315-9445-3C39EAEBA81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2893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fr-FR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7272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7272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899DF-C389-4CB3-A2C8-A0F8B5108C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94BC1-D759-4520-8CCE-9AA5C27E1A7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B4B67-40B6-4573-833C-B17F5F592D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AA059-4D72-4047-8946-1BCF87FA5A9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8DCD1-6E20-4F7F-B190-EE3DFBA2A2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81A1D-10E4-48E7-8413-2E9D5AE3A7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5E071-C6DE-4078-8BF1-9EEFD5AA3F5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1ABB7A-41DD-4690-AFF5-DCDCD5BDACF8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2A254-CF0F-493E-9E47-07A9BC618B7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C6DE6-AA88-4BCC-AE54-A156AC1FF65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F1E0C-9B2D-448D-8771-2AD6D1A136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EF80000A-5C76-4FB2-8FAF-C8FB386F048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716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8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8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8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8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7169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hlink"/>
                </a:solidFill>
              </a:endParaRPr>
            </a:p>
          </p:txBody>
        </p:sp>
        <p:sp>
          <p:nvSpPr>
            <p:cNvPr id="7169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 sz="2400">
                <a:latin typeface="Times New Roman" pitchFamily="18" charset="0"/>
              </a:endParaRPr>
            </a:p>
          </p:txBody>
        </p:sp>
        <p:sp>
          <p:nvSpPr>
            <p:cNvPr id="7169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  <p:sp>
          <p:nvSpPr>
            <p:cNvPr id="7169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>
                <a:solidFill>
                  <a:schemeClr val="accent2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7169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qlite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57390" y="2357430"/>
            <a:ext cx="6786610" cy="2000264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Stockage et accès aux données </a:t>
            </a:r>
            <a:b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pour application mobile</a:t>
            </a:r>
            <a:b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fr-FR" sz="4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endParaRPr lang="fr-FR" sz="4400" dirty="0" smtClean="0">
              <a:effectLst>
                <a:outerShdw blurRad="50800" dist="38100" dir="8100000" algn="tr" rotWithShape="0">
                  <a:srgbClr val="00B050">
                    <a:alpha val="83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6588946" y="4214818"/>
            <a:ext cx="25004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latin typeface="Segoe UI" pitchFamily="34" charset="0"/>
                <a:cs typeface="Segoe UI" pitchFamily="34" charset="0"/>
              </a:rPr>
              <a:t>3L Informatique </a:t>
            </a:r>
            <a:endParaRPr lang="fr-FR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2124075" y="0"/>
            <a:ext cx="7019925" cy="8302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sz="2400" b="1" dirty="0">
                <a:solidFill>
                  <a:schemeClr val="bg2"/>
                </a:solidFill>
              </a:rPr>
              <a:t>Université, </a:t>
            </a:r>
            <a:r>
              <a:rPr lang="fr-FR" sz="2400" b="1" dirty="0" err="1">
                <a:solidFill>
                  <a:schemeClr val="bg2"/>
                </a:solidFill>
              </a:rPr>
              <a:t>chahid</a:t>
            </a:r>
            <a:r>
              <a:rPr lang="fr-FR" sz="2400" b="1">
                <a:solidFill>
                  <a:schemeClr val="bg2"/>
                </a:solidFill>
              </a:rPr>
              <a:t> Hamma Lakhdar d’El Oued</a:t>
            </a:r>
            <a:br>
              <a:rPr lang="fr-FR" sz="2400" b="1">
                <a:solidFill>
                  <a:schemeClr val="bg2"/>
                </a:solidFill>
              </a:rPr>
            </a:br>
            <a:r>
              <a:rPr lang="fr-FR" sz="2400" b="1">
                <a:solidFill>
                  <a:schemeClr val="bg2"/>
                </a:solidFill>
              </a:rPr>
              <a:t> Département d'Informatique</a:t>
            </a:r>
          </a:p>
        </p:txBody>
      </p:sp>
      <p:sp>
        <p:nvSpPr>
          <p:cNvPr id="3077" name="Text Box 10"/>
          <p:cNvSpPr txBox="1">
            <a:spLocks noChangeArrowheads="1"/>
          </p:cNvSpPr>
          <p:nvPr/>
        </p:nvSpPr>
        <p:spPr bwMode="auto">
          <a:xfrm>
            <a:off x="2736609" y="6474154"/>
            <a:ext cx="63928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fr-FR" b="1" dirty="0">
                <a:solidFill>
                  <a:schemeClr val="bg2"/>
                </a:solidFill>
              </a:rPr>
              <a:t>2016-2017 </a:t>
            </a:r>
            <a:r>
              <a:rPr lang="fr-FR" b="1" dirty="0" smtClean="0">
                <a:solidFill>
                  <a:schemeClr val="bg2"/>
                </a:solidFill>
              </a:rPr>
              <a:t>                           </a:t>
            </a:r>
            <a:r>
              <a:rPr lang="fr-FR" b="1" dirty="0" smtClean="0"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.  K.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Mohib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b="1" dirty="0" err="1">
                <a:latin typeface="Times New Roman" pitchFamily="18" charset="0"/>
                <a:cs typeface="Times New Roman" pitchFamily="18" charset="0"/>
              </a:rPr>
              <a:t>eddine</a:t>
            </a:r>
            <a:endParaRPr lang="es-E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Image 6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49" y="214313"/>
            <a:ext cx="1425751" cy="13572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388846" y="942052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A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pplications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 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M</a:t>
            </a:r>
            <a:r>
              <a:rPr lang="fr-FR" sz="4000" b="1" dirty="0">
                <a:ln w="900" cmpd="sng">
                  <a:solidFill>
                    <a:srgbClr val="FFFF99">
                      <a:alpha val="55000"/>
                    </a:srgbClr>
                  </a:solidFill>
                  <a:prstDash val="solid"/>
                </a:ln>
                <a:solidFill>
                  <a:srgbClr val="00CC99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Segoe UI" pitchFamily="34" charset="0"/>
                <a:cs typeface="Segoe UI" pitchFamily="34" charset="0"/>
              </a:rPr>
              <a:t>obiles</a:t>
            </a:r>
            <a:endParaRPr lang="fr-FR" sz="4000" b="1" u="sng" dirty="0">
              <a:ln w="900" cmpd="sng">
                <a:solidFill>
                  <a:srgbClr val="FFFF99">
                    <a:alpha val="55000"/>
                  </a:srgbClr>
                </a:solidFill>
                <a:prstDash val="solid"/>
              </a:ln>
              <a:solidFill>
                <a:srgbClr val="00CC99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30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des fichiers: </a:t>
            </a:r>
            <a:r>
              <a:rPr lang="fr-FR" sz="2000" b="1" kern="1200" dirty="0" smtClean="0">
                <a:latin typeface="Times New Roman" pitchFamily="18" charset="0"/>
                <a:cs typeface="Times New Roman" pitchFamily="18" charset="0"/>
              </a:rPr>
              <a:t>stockage interne (</a:t>
            </a:r>
            <a:r>
              <a:rPr lang="fr-FR" sz="2000" b="1" kern="1200" dirty="0" err="1" smtClean="0">
                <a:latin typeface="Times New Roman" pitchFamily="18" charset="0"/>
                <a:cs typeface="Times New Roman" pitchFamily="18" charset="0"/>
              </a:rPr>
              <a:t>Internal</a:t>
            </a:r>
            <a:r>
              <a:rPr lang="fr-FR" sz="2000" b="1" kern="1200" dirty="0" smtClean="0">
                <a:latin typeface="Times New Roman" pitchFamily="18" charset="0"/>
                <a:cs typeface="Times New Roman" pitchFamily="18" charset="0"/>
              </a:rPr>
              <a:t> Storage) </a:t>
            </a:r>
            <a:endParaRPr lang="fr-FR" sz="2400" b="1" kern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72198" y="1000108"/>
            <a:ext cx="2165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Ecriture/lecture</a:t>
            </a:r>
            <a:endParaRPr lang="fr-FR" sz="2000" dirty="0"/>
          </a:p>
        </p:txBody>
      </p:sp>
      <p:sp>
        <p:nvSpPr>
          <p:cNvPr id="12" name="Rectangle 11"/>
          <p:cNvSpPr/>
          <p:nvPr/>
        </p:nvSpPr>
        <p:spPr>
          <a:xfrm>
            <a:off x="0" y="1285860"/>
            <a:ext cx="914400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Pour créer et écrire dans </a:t>
            </a:r>
            <a:r>
              <a:rPr lang="fr-FR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un fichier privé </a:t>
            </a:r>
            <a:r>
              <a:rPr lang="fr-FR" sz="24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en </a:t>
            </a:r>
            <a:r>
              <a:rPr lang="fr-FR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stockage interne </a:t>
            </a:r>
          </a:p>
          <a:p>
            <a:pPr algn="just">
              <a:buFont typeface="Arial" pitchFamily="34" charset="0"/>
              <a:buChar char="•"/>
            </a:pPr>
            <a:endParaRPr lang="fr-FR" sz="500" b="1" dirty="0" smtClean="0">
              <a:latin typeface="+mj-lt"/>
              <a:cs typeface="Times New Roman" pitchFamily="18" charset="0"/>
            </a:endParaRPr>
          </a:p>
          <a:p>
            <a:pPr marL="355600" indent="95250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Appeler </a:t>
            </a:r>
            <a:r>
              <a:rPr lang="fr-FR" sz="2400" b="1" dirty="0" err="1" smtClean="0">
                <a:solidFill>
                  <a:srgbClr val="C00000"/>
                </a:solidFill>
                <a:latin typeface="+mj-lt"/>
                <a:ea typeface="Segoe UI Symbol" pitchFamily="34" charset="0"/>
                <a:cs typeface="Times New Roman" pitchFamily="18" charset="0"/>
              </a:rPr>
              <a:t>openFileOutput</a:t>
            </a:r>
            <a:r>
              <a:rPr lang="fr-FR" sz="2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avec le nom du fichier et le mode opératoire (retourne un </a:t>
            </a:r>
            <a:r>
              <a:rPr lang="fr-FR" sz="2400" dirty="0" err="1" smtClean="0">
                <a:latin typeface="+mj-lt"/>
                <a:cs typeface="Times New Roman" pitchFamily="18" charset="0"/>
              </a:rPr>
              <a:t>FileOutputStream</a:t>
            </a:r>
            <a:r>
              <a:rPr lang="fr-FR" sz="2400" dirty="0" smtClean="0">
                <a:latin typeface="+mj-lt"/>
                <a:cs typeface="Times New Roman" pitchFamily="18" charset="0"/>
              </a:rPr>
              <a:t>) </a:t>
            </a:r>
          </a:p>
          <a:p>
            <a:pPr marL="531813" indent="-176213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 Utiliser </a:t>
            </a:r>
            <a:r>
              <a:rPr lang="fr-FR" sz="2400" b="1" dirty="0" err="1" smtClean="0">
                <a:solidFill>
                  <a:srgbClr val="C00000"/>
                </a:solidFill>
                <a:latin typeface="+mj-lt"/>
                <a:ea typeface="Segoe UI Symbol" pitchFamily="34" charset="0"/>
                <a:cs typeface="Times New Roman" pitchFamily="18" charset="0"/>
              </a:rPr>
              <a:t>write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  <a:ea typeface="Segoe UI Symbol" pitchFamily="34" charset="0"/>
                <a:cs typeface="Times New Roman" pitchFamily="18" charset="0"/>
              </a:rPr>
              <a:t>()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pour écrire dans le fichier </a:t>
            </a:r>
          </a:p>
          <a:p>
            <a:pPr marL="531813" indent="-176213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 Fermer le flux d’écriture avec 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  <a:ea typeface="Segoe UI Symbol" pitchFamily="34" charset="0"/>
                <a:cs typeface="Times New Roman" pitchFamily="18" charset="0"/>
              </a:rPr>
              <a:t>close() </a:t>
            </a:r>
          </a:p>
          <a:p>
            <a:pPr marL="531813" indent="-176213" algn="just">
              <a:buFont typeface="Wingdings" pitchFamily="2" charset="2"/>
              <a:buChar char="Ø"/>
            </a:pPr>
            <a:endParaRPr lang="fr-FR" sz="2400" b="1" dirty="0" smtClean="0">
              <a:latin typeface="+mj-lt"/>
              <a:ea typeface="Segoe UI Symbol" pitchFamily="34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143380"/>
            <a:ext cx="700089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298" y="4000504"/>
            <a:ext cx="207170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3357562"/>
            <a:ext cx="9144000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sz="1600" dirty="0" smtClean="0">
                <a:solidFill>
                  <a:schemeClr val="tx1"/>
                </a:solidFill>
                <a:cs typeface="Times New Roman" pitchFamily="18" charset="0"/>
              </a:rPr>
              <a:t> Les modes opératoires sont: </a:t>
            </a:r>
            <a:r>
              <a:rPr lang="fr-FR" sz="1600" b="1" dirty="0" smtClean="0">
                <a:solidFill>
                  <a:schemeClr val="tx1"/>
                </a:solidFill>
                <a:cs typeface="Times New Roman" pitchFamily="18" charset="0"/>
              </a:rPr>
              <a:t>MODE_PRIVATE, MODE_WORLD_READABLE, MODE_WORLD_WRITEABLE, MODE_APPEND</a:t>
            </a:r>
            <a:endParaRPr lang="fr-FR" sz="1600" dirty="0">
              <a:solidFill>
                <a:schemeClr val="tx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30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des fichiers: </a:t>
            </a:r>
            <a:r>
              <a:rPr lang="fr-FR" sz="2000" b="1" kern="1200" dirty="0" smtClean="0">
                <a:latin typeface="Times New Roman" pitchFamily="18" charset="0"/>
                <a:cs typeface="Times New Roman" pitchFamily="18" charset="0"/>
              </a:rPr>
              <a:t>stockage interne (</a:t>
            </a:r>
            <a:r>
              <a:rPr lang="fr-FR" sz="2000" b="1" kern="1200" dirty="0" err="1" smtClean="0">
                <a:latin typeface="Times New Roman" pitchFamily="18" charset="0"/>
                <a:cs typeface="Times New Roman" pitchFamily="18" charset="0"/>
              </a:rPr>
              <a:t>Internal</a:t>
            </a:r>
            <a:r>
              <a:rPr lang="fr-FR" sz="2000" b="1" kern="1200" dirty="0" smtClean="0">
                <a:latin typeface="Times New Roman" pitchFamily="18" charset="0"/>
                <a:cs typeface="Times New Roman" pitchFamily="18" charset="0"/>
              </a:rPr>
              <a:t> Storage) </a:t>
            </a:r>
            <a:endParaRPr lang="fr-FR" sz="2400" b="1" kern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72198" y="1000108"/>
            <a:ext cx="2165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Ecriture/lecture</a:t>
            </a:r>
            <a:endParaRPr lang="fr-FR" sz="2000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3857628"/>
            <a:ext cx="214310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142844" y="1500174"/>
            <a:ext cx="900115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Pour lire le contenu d’un fichier interne: </a:t>
            </a:r>
          </a:p>
          <a:p>
            <a:pPr algn="just">
              <a:buFont typeface="Arial" pitchFamily="34" charset="0"/>
              <a:buChar char="•"/>
            </a:pPr>
            <a:endParaRPr lang="fr-FR" sz="1400" dirty="0" smtClean="0">
              <a:latin typeface="+mj-lt"/>
              <a:cs typeface="Times New Roman" pitchFamily="18" charset="0"/>
            </a:endParaRPr>
          </a:p>
          <a:p>
            <a:pPr marL="450850" indent="-177800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Appeler </a:t>
            </a:r>
            <a:r>
              <a:rPr lang="fr-FR" sz="2400" b="1" dirty="0" err="1" smtClean="0">
                <a:solidFill>
                  <a:srgbClr val="C00000"/>
                </a:solidFill>
                <a:latin typeface="+mj-lt"/>
                <a:ea typeface="Segoe UI Symbol" pitchFamily="34" charset="0"/>
                <a:cs typeface="Times New Roman" pitchFamily="18" charset="0"/>
              </a:rPr>
              <a:t>openFileInput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avec le nom du fichier (retourne un </a:t>
            </a:r>
            <a:r>
              <a:rPr lang="fr-FR" sz="2400" b="1" dirty="0" err="1" smtClean="0">
                <a:latin typeface="+mj-lt"/>
                <a:ea typeface="Segoe UI Symbol" pitchFamily="34" charset="0"/>
                <a:cs typeface="Times New Roman" pitchFamily="18" charset="0"/>
              </a:rPr>
              <a:t>FileInputStream</a:t>
            </a:r>
            <a:r>
              <a:rPr lang="fr-FR" sz="2400" dirty="0" smtClean="0">
                <a:latin typeface="+mj-lt"/>
                <a:cs typeface="Times New Roman" pitchFamily="18" charset="0"/>
              </a:rPr>
              <a:t>)</a:t>
            </a:r>
            <a:r>
              <a:rPr lang="fr-FR" sz="2400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marL="355600" indent="-82550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 Utiliser </a:t>
            </a:r>
            <a:r>
              <a:rPr lang="fr-FR" sz="2400" b="1" dirty="0" err="1" smtClean="0">
                <a:solidFill>
                  <a:srgbClr val="C00000"/>
                </a:solidFill>
                <a:latin typeface="+mj-lt"/>
                <a:ea typeface="Segoe UI Symbol" pitchFamily="34" charset="0"/>
                <a:cs typeface="Times New Roman" pitchFamily="18" charset="0"/>
              </a:rPr>
              <a:t>read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  <a:ea typeface="Segoe UI Symbol" pitchFamily="34" charset="0"/>
                <a:cs typeface="Times New Roman" pitchFamily="18" charset="0"/>
              </a:rPr>
              <a:t>()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pour lire des </a:t>
            </a:r>
            <a:r>
              <a:rPr lang="fr-FR" sz="2400" dirty="0" err="1" smtClean="0">
                <a:latin typeface="+mj-lt"/>
                <a:cs typeface="Times New Roman" pitchFamily="18" charset="0"/>
              </a:rPr>
              <a:t>bytes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à partir du fichier </a:t>
            </a:r>
          </a:p>
          <a:p>
            <a:pPr marL="450850" indent="-177800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Fermer le flux d’écriture avec 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close() </a:t>
            </a:r>
            <a:endParaRPr lang="fr-FR" sz="2400" b="1" dirty="0">
              <a:solidFill>
                <a:srgbClr val="C0000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643314"/>
            <a:ext cx="6858016" cy="1728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298" y="5143512"/>
            <a:ext cx="3071834" cy="1343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30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des fichiers: </a:t>
            </a:r>
            <a:r>
              <a:rPr lang="fr-FR" sz="2000" b="1" kern="1200" dirty="0" smtClean="0">
                <a:latin typeface="Times New Roman" pitchFamily="18" charset="0"/>
                <a:cs typeface="Times New Roman" pitchFamily="18" charset="0"/>
              </a:rPr>
              <a:t>stockage interne (</a:t>
            </a:r>
            <a:r>
              <a:rPr lang="fr-FR" sz="2000" b="1" kern="1200" dirty="0" err="1" smtClean="0">
                <a:latin typeface="Times New Roman" pitchFamily="18" charset="0"/>
                <a:cs typeface="Times New Roman" pitchFamily="18" charset="0"/>
              </a:rPr>
              <a:t>Internal</a:t>
            </a:r>
            <a:r>
              <a:rPr lang="fr-FR" sz="2000" b="1" kern="1200" dirty="0" smtClean="0">
                <a:latin typeface="Times New Roman" pitchFamily="18" charset="0"/>
                <a:cs typeface="Times New Roman" pitchFamily="18" charset="0"/>
              </a:rPr>
              <a:t> Storage) </a:t>
            </a:r>
            <a:endParaRPr lang="fr-FR" sz="2400" b="1" kern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72198" y="1000108"/>
            <a:ext cx="3094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Visualiser les Fichiers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285860"/>
            <a:ext cx="9286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Pour visualiser les fichiers de votre application, ouvrir le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Android </a:t>
            </a:r>
            <a:r>
              <a:rPr lang="fr-FR" sz="2000" b="1" dirty="0" err="1" smtClean="0">
                <a:latin typeface="Times New Roman" pitchFamily="18" charset="0"/>
                <a:cs typeface="Times New Roman" pitchFamily="18" charset="0"/>
              </a:rPr>
              <a:t>DeviceMonitor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(  ) et choisir la tabulation File Explorer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000240"/>
            <a:ext cx="91440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des fichiers</a:t>
            </a:r>
            <a:r>
              <a:rPr lang="fr-FR" sz="2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1800" b="1" kern="1200" dirty="0" smtClean="0">
                <a:latin typeface="Times New Roman" pitchFamily="18" charset="0"/>
                <a:cs typeface="Times New Roman" pitchFamily="18" charset="0"/>
              </a:rPr>
              <a:t>stockage externe (EXTERNALSTORAGE) </a:t>
            </a:r>
          </a:p>
        </p:txBody>
      </p:sp>
      <p:sp>
        <p:nvSpPr>
          <p:cNvPr id="10" name="Rectangle 9"/>
          <p:cNvSpPr/>
          <p:nvPr/>
        </p:nvSpPr>
        <p:spPr>
          <a:xfrm>
            <a:off x="-32" y="1285860"/>
            <a:ext cx="91440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Tous  les  appareils  compatibles  Android  supportent  un  espace de stockage externe </a:t>
            </a:r>
          </a:p>
          <a:p>
            <a:pPr algn="just">
              <a:buFont typeface="Arial" pitchFamily="34" charset="0"/>
              <a:buChar char="•"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273050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 Peut être une SD </a:t>
            </a:r>
            <a:r>
              <a:rPr lang="fr-FR" sz="2400" dirty="0" err="1" smtClean="0">
                <a:latin typeface="+mj-lt"/>
                <a:cs typeface="Times New Roman" pitchFamily="18" charset="0"/>
              </a:rPr>
              <a:t>card</a:t>
            </a:r>
            <a:r>
              <a:rPr lang="fr-FR" sz="2400" dirty="0" smtClean="0">
                <a:latin typeface="+mj-lt"/>
                <a:cs typeface="Times New Roman" pitchFamily="18" charset="0"/>
              </a:rPr>
              <a:t>, ou un espace interne non-amovible </a:t>
            </a:r>
          </a:p>
          <a:p>
            <a:pPr marL="273050" algn="just">
              <a:buFont typeface="Wingdings" pitchFamily="2" charset="2"/>
              <a:buChar char="Ø"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•  Les fichiers sauvegardés dans un espace de stockage externe sont accessibles à toutes les applications en lecture </a:t>
            </a:r>
          </a:p>
          <a:p>
            <a:pPr algn="just"/>
            <a:endParaRPr lang="fr-FR" sz="24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•  Ils peuvent être modifiés par l’utilisateur si le « USB mass </a:t>
            </a:r>
            <a:r>
              <a:rPr lang="fr-FR" sz="2400" dirty="0" err="1" smtClean="0">
                <a:latin typeface="+mj-lt"/>
                <a:cs typeface="Times New Roman" pitchFamily="18" charset="0"/>
              </a:rPr>
              <a:t>storage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» est activé pour transférer les fichiers sur un ordinateur 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des fichiers</a:t>
            </a:r>
            <a:r>
              <a:rPr lang="fr-FR" sz="2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1800" b="1" kern="1200" dirty="0" smtClean="0">
                <a:latin typeface="Times New Roman" pitchFamily="18" charset="0"/>
                <a:cs typeface="Times New Roman" pitchFamily="18" charset="0"/>
              </a:rPr>
              <a:t>stockage externe (EXTERNALSTORAGE)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72198" y="1000108"/>
            <a:ext cx="276710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Etapes d’Utilisation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135729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+mj-lt"/>
              <a:buAutoNum type="arabicPeriod"/>
            </a:pPr>
            <a:r>
              <a:rPr lang="fr-FR" sz="2400" dirty="0" smtClean="0">
                <a:latin typeface="+mj-lt"/>
                <a:cs typeface="Times New Roman" pitchFamily="18" charset="0"/>
              </a:rPr>
              <a:t> Pour lire ou écrire des fichiers sur le stockage externe, l’application doit avoir les permissions: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READ_EXTERNAL_STORAGE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ou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WRITE_EXTERNAL_STORAGE</a:t>
            </a:r>
            <a:r>
              <a:rPr lang="fr-FR" sz="2200" dirty="0" smtClean="0">
                <a:latin typeface="+mj-lt"/>
                <a:cs typeface="Times New Roman" pitchFamily="18" charset="0"/>
              </a:rPr>
              <a:t> </a:t>
            </a:r>
            <a:endParaRPr lang="fr-FR" sz="2200" dirty="0">
              <a:latin typeface="+mj-lt"/>
              <a:cs typeface="Times New Roman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000379"/>
            <a:ext cx="8715436" cy="1214439"/>
          </a:xfrm>
          <a:prstGeom prst="rect">
            <a:avLst/>
          </a:prstGeom>
          <a:ln w="38100" cap="sq">
            <a:solidFill>
              <a:schemeClr val="bg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58424" y="2702478"/>
            <a:ext cx="2274982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dirty="0" smtClean="0"/>
              <a:t>AndroidManifest.xml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0" y="4492663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2. Vérifier la disponibilité du support de stockage grâce à la méthode </a:t>
            </a:r>
            <a:r>
              <a:rPr lang="fr-FR" sz="2400" b="1" dirty="0" err="1" smtClean="0">
                <a:latin typeface="+mj-lt"/>
                <a:ea typeface="Segoe UI Symbol" pitchFamily="34" charset="0"/>
                <a:cs typeface="Times New Roman" pitchFamily="18" charset="0"/>
              </a:rPr>
              <a:t>getExternalStorageState</a:t>
            </a:r>
            <a:endParaRPr lang="fr-FR" sz="2400" b="1" dirty="0" smtClean="0">
              <a:latin typeface="+mj-lt"/>
              <a:ea typeface="Segoe UI Symbol" pitchFamily="34" charset="0"/>
              <a:cs typeface="Times New Roman" pitchFamily="18" charset="0"/>
            </a:endParaRPr>
          </a:p>
          <a:p>
            <a:pPr algn="just"/>
            <a:endParaRPr lang="fr-FR" b="1" dirty="0" smtClean="0">
              <a:latin typeface="+mj-lt"/>
              <a:ea typeface="Segoe UI Symbol" pitchFamily="34" charset="0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3.  Sauvegarder vos fichiers 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des fichiers</a:t>
            </a:r>
            <a:r>
              <a:rPr lang="fr-FR" sz="2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1800" b="1" kern="1200" dirty="0" smtClean="0">
                <a:latin typeface="Times New Roman" pitchFamily="18" charset="0"/>
                <a:cs typeface="Times New Roman" pitchFamily="18" charset="0"/>
              </a:rPr>
              <a:t>stockage externe (EXTERNALSTORAGE)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72198" y="1000108"/>
            <a:ext cx="2165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Ecriture/lecture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1214422"/>
            <a:ext cx="1152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Ecriture</a:t>
            </a:r>
            <a:endParaRPr lang="fr-FR" sz="2000" b="1" dirty="0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9144000" cy="4912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des fichiers</a:t>
            </a:r>
            <a:r>
              <a:rPr lang="fr-FR" sz="2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1800" b="1" kern="1200" dirty="0" smtClean="0">
                <a:latin typeface="Times New Roman" pitchFamily="18" charset="0"/>
                <a:cs typeface="Times New Roman" pitchFamily="18" charset="0"/>
              </a:rPr>
              <a:t>stockage externe (EXTERNALSTORAGE)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72198" y="1000108"/>
            <a:ext cx="21659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Ecriture/lecture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14282" y="1214422"/>
            <a:ext cx="11112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/>
              <a:t>Lecture</a:t>
            </a:r>
            <a:endParaRPr lang="fr-FR" sz="2000" b="1" dirty="0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9144000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des fichiers</a:t>
            </a:r>
            <a:r>
              <a:rPr lang="fr-FR" sz="2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1800" b="1" kern="1200" dirty="0" smtClean="0">
                <a:latin typeface="Times New Roman" pitchFamily="18" charset="0"/>
                <a:cs typeface="Times New Roman" pitchFamily="18" charset="0"/>
              </a:rPr>
              <a:t>stockage externe (EXTERNALSTORAGE)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72198" y="1000108"/>
            <a:ext cx="30943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Visualiser les Fichiers 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36"/>
            <a:ext cx="9182100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 </a:t>
            </a:r>
            <a:r>
              <a:rPr lang="fr-FR" sz="27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071546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par rapport aux fichiers une base de données permet de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manipuler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et de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stocker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des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données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complexes et structurées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, </a:t>
            </a:r>
          </a:p>
          <a:p>
            <a:pPr algn="just"/>
            <a:endParaRPr lang="fr-FR" dirty="0" smtClean="0">
              <a:latin typeface="+mj-lt"/>
              <a:cs typeface="Times New Roman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Android fournit un support de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bases de données relationnelles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au travers de </a:t>
            </a:r>
            <a:r>
              <a:rPr lang="fr-FR" sz="2400" b="1" dirty="0" err="1" smtClean="0">
                <a:latin typeface="+mj-lt"/>
                <a:ea typeface="Segoe UI Symbol" pitchFamily="34" charset="0"/>
                <a:cs typeface="Times New Roman" pitchFamily="18" charset="0"/>
              </a:rPr>
              <a:t>SQLite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, très utilisée dans le domaine des appareils mobiles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4295855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Toutes les bases de données sont stockées, sous forme fichier, par défaut dans 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  <a:ea typeface="Segoe UI Symbol" pitchFamily="34" charset="0"/>
                <a:cs typeface="Times New Roman" pitchFamily="18" charset="0"/>
              </a:rPr>
              <a:t>/data/data/&lt;espace de noms&gt;/</a:t>
            </a:r>
            <a:r>
              <a:rPr lang="fr-FR" sz="2400" b="1" dirty="0" err="1" smtClean="0">
                <a:solidFill>
                  <a:srgbClr val="C00000"/>
                </a:solidFill>
                <a:latin typeface="+mj-lt"/>
                <a:ea typeface="Segoe UI Symbol" pitchFamily="34" charset="0"/>
                <a:cs typeface="Times New Roman" pitchFamily="18" charset="0"/>
              </a:rPr>
              <a:t>databases</a:t>
            </a:r>
            <a:r>
              <a:rPr lang="fr-FR" sz="2400" b="1" dirty="0" smtClean="0">
                <a:solidFill>
                  <a:srgbClr val="C00000"/>
                </a:solidFill>
                <a:latin typeface="+mj-lt"/>
                <a:ea typeface="Segoe UI Symbol" pitchFamily="34" charset="0"/>
                <a:cs typeface="Times New Roman" pitchFamily="18" charset="0"/>
              </a:rPr>
              <a:t> 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sur votre appareil. </a:t>
            </a:r>
          </a:p>
          <a:p>
            <a:pPr algn="just">
              <a:buFont typeface="Arial" pitchFamily="34" charset="0"/>
              <a:buChar char="•"/>
            </a:pPr>
            <a:endParaRPr lang="fr-FR" sz="1200" dirty="0" smtClean="0">
              <a:latin typeface="+mj-lt"/>
              <a:cs typeface="Times New Roman" pitchFamily="18" charset="0"/>
            </a:endParaRPr>
          </a:p>
          <a:p>
            <a:pPr marL="363538"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Le fichier de bases de données est automatiquement créé en </a:t>
            </a:r>
            <a:r>
              <a:rPr lang="fr-FR" sz="2000" b="1" dirty="0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MODE_PRIVATE 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(seulement l’application peut accéder à ce fichier).</a:t>
            </a:r>
            <a:endParaRPr lang="fr-FR" sz="2200" dirty="0">
              <a:latin typeface="+mj-lt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9920" y="3645024"/>
            <a:ext cx="8572560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b="1" dirty="0" err="1" smtClean="0">
                <a:ea typeface="Segoe UI Symbol" pitchFamily="34" charset="0"/>
                <a:cs typeface="Times New Roman" pitchFamily="18" charset="0"/>
              </a:rPr>
              <a:t>SQLite</a:t>
            </a:r>
            <a:r>
              <a:rPr lang="fr-FR" b="1" dirty="0" smtClean="0">
                <a:ea typeface="Segoe UI Symbol" pitchFamily="34" charset="0"/>
                <a:cs typeface="Times New Roman" pitchFamily="18" charset="0"/>
              </a:rPr>
              <a:t> 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http://www.sqlite.org</a:t>
            </a:r>
            <a:r>
              <a:rPr lang="fr-FR" dirty="0" smtClean="0">
                <a:latin typeface="Times New Roman" pitchFamily="18" charset="0"/>
                <a:cs typeface="Times New Roman" pitchFamily="18" charset="0"/>
              </a:rPr>
              <a:t>) est une base de données relationnelle légère, gratuite et Open Source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19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 </a:t>
            </a:r>
            <a:r>
              <a:rPr lang="fr-FR" sz="27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14546" y="928670"/>
            <a:ext cx="6755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Créer et mettre à jour une base de données </a:t>
            </a:r>
            <a:r>
              <a:rPr lang="fr-FR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SQLite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2071678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300" dirty="0" smtClean="0">
                <a:latin typeface="+mj-lt"/>
                <a:cs typeface="Times New Roman" pitchFamily="18" charset="0"/>
              </a:rPr>
              <a:t>le SDK Android offre une classe d’aide </a:t>
            </a:r>
            <a:r>
              <a:rPr lang="fr-FR" sz="23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FR" sz="2400" b="1" dirty="0" err="1" smtClean="0">
                <a:solidFill>
                  <a:srgbClr val="C00000"/>
                </a:solidFill>
                <a:latin typeface="Arial Narrow" pitchFamily="34" charset="0"/>
                <a:ea typeface="Segoe UI" pitchFamily="34" charset="0"/>
                <a:cs typeface="Times New Roman" pitchFamily="18" charset="0"/>
              </a:rPr>
              <a:t>SQLiteOpenHelper</a:t>
            </a:r>
            <a:r>
              <a:rPr lang="fr-FR" sz="2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pour créer des BDD </a:t>
            </a:r>
            <a:r>
              <a:rPr lang="fr-FR" sz="2400" dirty="0" err="1" smtClean="0">
                <a:latin typeface="+mj-lt"/>
                <a:cs typeface="Times New Roman" pitchFamily="18" charset="0"/>
              </a:rPr>
              <a:t>SQLite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2928934"/>
            <a:ext cx="91440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•  création de la base de données</a:t>
            </a:r>
            <a:r>
              <a:rPr lang="fr-FR" sz="2400" b="1" dirty="0" smtClean="0">
                <a:latin typeface="Arial Narrow" pitchFamily="34" charset="0"/>
              </a:rPr>
              <a:t>  (la représentation Java de la base de données)</a:t>
            </a:r>
          </a:p>
          <a:p>
            <a:pPr marL="355600" indent="95250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Créer une classe qui hérite de la classe « </a:t>
            </a:r>
            <a:r>
              <a:rPr lang="fr-FR" sz="2200" b="1" dirty="0" err="1" smtClean="0">
                <a:solidFill>
                  <a:srgbClr val="C00000"/>
                </a:solidFill>
                <a:latin typeface="+mj-lt"/>
                <a:ea typeface="Segoe UI" pitchFamily="34" charset="0"/>
                <a:cs typeface="Times New Roman" pitchFamily="18" charset="0"/>
              </a:rPr>
              <a:t>SQLiteOpenHelper</a:t>
            </a:r>
            <a:r>
              <a:rPr lang="fr-FR" sz="2200" b="1" dirty="0" smtClean="0">
                <a:solidFill>
                  <a:srgbClr val="C00000"/>
                </a:solidFill>
                <a:latin typeface="+mj-lt"/>
                <a:ea typeface="Segoe UI" pitchFamily="34" charset="0"/>
                <a:cs typeface="Times New Roman" pitchFamily="18" charset="0"/>
              </a:rPr>
              <a:t> »</a:t>
            </a:r>
          </a:p>
          <a:p>
            <a:pPr marL="355600" indent="95250" algn="just">
              <a:buFont typeface="Wingdings" pitchFamily="2" charset="2"/>
              <a:buChar char="Ø"/>
            </a:pPr>
            <a:endParaRPr lang="fr-FR" sz="800" b="1" dirty="0" smtClean="0">
              <a:solidFill>
                <a:srgbClr val="C00000"/>
              </a:solidFill>
              <a:latin typeface="+mj-lt"/>
              <a:ea typeface="Segoe UI" pitchFamily="34" charset="0"/>
              <a:cs typeface="Times New Roman" pitchFamily="18" charset="0"/>
            </a:endParaRPr>
          </a:p>
          <a:p>
            <a:pPr marL="812800" indent="-188913" algn="just">
              <a:buFont typeface="Arial" pitchFamily="34" charset="0"/>
              <a:buChar char="•"/>
            </a:pPr>
            <a:r>
              <a:rPr lang="fr-FR" sz="2200" dirty="0" smtClean="0">
                <a:latin typeface="+mj-lt"/>
                <a:cs typeface="Times New Roman" pitchFamily="18" charset="0"/>
              </a:rPr>
              <a:t>Implémenter le constructeur de la classe créée</a:t>
            </a:r>
          </a:p>
          <a:p>
            <a:pPr marL="1074738" algn="just">
              <a:buFont typeface="Wingdings" pitchFamily="2" charset="2"/>
              <a:buChar char="§"/>
            </a:pPr>
            <a:r>
              <a:rPr lang="fr-FR" sz="2000" dirty="0" smtClean="0">
                <a:latin typeface="+mj-lt"/>
              </a:rPr>
              <a:t>appelez la méthode super() de </a:t>
            </a:r>
            <a:r>
              <a:rPr lang="fr-FR" sz="2000" dirty="0" err="1" smtClean="0">
                <a:latin typeface="+mj-lt"/>
              </a:rPr>
              <a:t>SQLiteOpenHelper</a:t>
            </a:r>
            <a:r>
              <a:rPr lang="fr-FR" sz="2000" dirty="0" smtClean="0">
                <a:latin typeface="+mj-lt"/>
              </a:rPr>
              <a:t>, en précisant </a:t>
            </a:r>
            <a:r>
              <a:rPr lang="fr-FR" sz="2000" b="1" dirty="0" smtClean="0">
                <a:latin typeface="+mj-lt"/>
              </a:rPr>
              <a:t>le nom de la base de données </a:t>
            </a:r>
            <a:r>
              <a:rPr lang="fr-FR" sz="2000" dirty="0" smtClean="0">
                <a:latin typeface="+mj-lt"/>
              </a:rPr>
              <a:t>et </a:t>
            </a:r>
            <a:r>
              <a:rPr lang="fr-FR" sz="2000" b="1" dirty="0" smtClean="0">
                <a:latin typeface="+mj-lt"/>
              </a:rPr>
              <a:t>sa version </a:t>
            </a:r>
            <a:r>
              <a:rPr lang="fr-FR" sz="2000" dirty="0" smtClean="0">
                <a:latin typeface="+mj-lt"/>
              </a:rPr>
              <a:t>actuelle.</a:t>
            </a:r>
          </a:p>
          <a:p>
            <a:pPr marL="1074738" algn="just">
              <a:buFont typeface="Wingdings" pitchFamily="2" charset="2"/>
              <a:buChar char="§"/>
            </a:pPr>
            <a:endParaRPr lang="fr-FR" sz="600" dirty="0" smtClean="0">
              <a:latin typeface="+mj-lt"/>
            </a:endParaRPr>
          </a:p>
          <a:p>
            <a:pPr marL="812800" indent="-188913" algn="just">
              <a:buFont typeface="Arial" pitchFamily="34" charset="0"/>
              <a:buChar char="•"/>
            </a:pPr>
            <a:r>
              <a:rPr lang="fr-FR" sz="2200" dirty="0" smtClean="0">
                <a:latin typeface="+mj-lt"/>
                <a:cs typeface="Times New Roman" pitchFamily="18" charset="0"/>
              </a:rPr>
              <a:t>redéfinir les méthodes suivante</a:t>
            </a:r>
          </a:p>
          <a:p>
            <a:pPr marL="1074738" indent="-87313" algn="just">
              <a:buFont typeface="Wingdings" pitchFamily="2" charset="2"/>
              <a:buChar char="§"/>
            </a:pPr>
            <a:r>
              <a:rPr lang="fr-FR" sz="2200" dirty="0" smtClean="0">
                <a:latin typeface="+mj-lt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+mj-lt"/>
                <a:cs typeface="Times New Roman" pitchFamily="18" charset="0"/>
              </a:rPr>
              <a:t>onCreate</a:t>
            </a:r>
            <a:r>
              <a:rPr lang="fr-FR" sz="2000" dirty="0" smtClean="0">
                <a:latin typeface="+mj-lt"/>
                <a:cs typeface="Times New Roman" pitchFamily="18" charset="0"/>
              </a:rPr>
              <a:t>(): contient les opérations réalisées à la création de la base de données </a:t>
            </a:r>
          </a:p>
          <a:p>
            <a:pPr marL="1074738" indent="-87313" algn="just">
              <a:buFont typeface="Wingdings" pitchFamily="2" charset="2"/>
              <a:buChar char="§"/>
            </a:pPr>
            <a:r>
              <a:rPr lang="fr-FR" sz="2000" dirty="0" smtClean="0">
                <a:latin typeface="+mj-lt"/>
                <a:cs typeface="Times New Roman" pitchFamily="18" charset="0"/>
              </a:rPr>
              <a:t> </a:t>
            </a:r>
            <a:r>
              <a:rPr lang="fr-FR" sz="2000" dirty="0" err="1" smtClean="0">
                <a:latin typeface="+mj-lt"/>
                <a:cs typeface="Times New Roman" pitchFamily="18" charset="0"/>
              </a:rPr>
              <a:t>onUpgrade</a:t>
            </a:r>
            <a:r>
              <a:rPr lang="fr-FR" sz="2000" dirty="0" smtClean="0">
                <a:latin typeface="+mj-lt"/>
                <a:cs typeface="Times New Roman" pitchFamily="18" charset="0"/>
              </a:rPr>
              <a:t>(): opérations réalisées quand la base est mise à jour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1467137"/>
            <a:ext cx="92143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dirty="0" smtClean="0">
                <a:cs typeface="Times New Roman" pitchFamily="18" charset="0"/>
              </a:rPr>
              <a:t> Une base de données relationnelle est constituée par des tables</a:t>
            </a:r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6773228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Persistance des données</a:t>
            </a:r>
            <a:endParaRPr lang="fr-FR" sz="3600" b="1" kern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3" name="Rectangle 22"/>
          <p:cNvSpPr/>
          <p:nvPr/>
        </p:nvSpPr>
        <p:spPr>
          <a:xfrm>
            <a:off x="214282" y="2500306"/>
            <a:ext cx="8929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mécanisme responsable de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la sauvegarde et de la restauration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des données d’une application de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telle sort que</a:t>
            </a:r>
            <a:endParaRPr lang="fr-FR" sz="24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dirty="0" smtClean="0"/>
              <a:t>un programme puisse se terminer </a:t>
            </a:r>
            <a:r>
              <a:rPr lang="fr-FR" sz="2400" b="1" dirty="0" smtClean="0"/>
              <a:t>sans</a:t>
            </a:r>
            <a:r>
              <a:rPr lang="fr-FR" sz="2400" dirty="0" smtClean="0"/>
              <a:t> que </a:t>
            </a:r>
            <a:r>
              <a:rPr lang="fr-FR" sz="2400" b="1" dirty="0" smtClean="0"/>
              <a:t>ses données et son état d'exécution</a:t>
            </a:r>
            <a:r>
              <a:rPr lang="fr-FR" sz="2400" dirty="0" smtClean="0"/>
              <a:t> </a:t>
            </a:r>
            <a:r>
              <a:rPr lang="fr-FR" sz="2400" b="1" u="sng" dirty="0" smtClean="0"/>
              <a:t>ne soient perdus</a:t>
            </a:r>
            <a:r>
              <a:rPr lang="fr-FR" sz="2400" dirty="0" smtClean="0"/>
              <a:t>.</a:t>
            </a:r>
            <a:r>
              <a:rPr lang="fr-FR" sz="2400" dirty="0" smtClean="0">
                <a:latin typeface="+mj-lt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endParaRPr lang="fr-FR" sz="2400" dirty="0" smtClean="0">
              <a:latin typeface="+mj-lt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572000" y="1610013"/>
            <a:ext cx="3746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persistance</a:t>
            </a:r>
            <a:r>
              <a:rPr lang="fr-FR" sz="24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 des données</a:t>
            </a:r>
            <a:endParaRPr lang="fr-FR" sz="2400" b="1" dirty="0">
              <a:solidFill>
                <a:srgbClr val="0070C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5" name="Flèche droite 24"/>
          <p:cNvSpPr/>
          <p:nvPr/>
        </p:nvSpPr>
        <p:spPr>
          <a:xfrm>
            <a:off x="3857620" y="1643050"/>
            <a:ext cx="500066" cy="357190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/>
          <p:cNvSpPr/>
          <p:nvPr/>
        </p:nvSpPr>
        <p:spPr>
          <a:xfrm>
            <a:off x="0" y="1071546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Toute application doit pouvoir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charger et enregistrer des données et des traces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. 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9112" y="4783296"/>
            <a:ext cx="8825375" cy="138499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8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Ces informations de reprise peuvent être enregistrées sur </a:t>
            </a:r>
            <a:r>
              <a:rPr lang="fr-FR" sz="2800" b="1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disque</a:t>
            </a:r>
            <a:r>
              <a:rPr lang="fr-FR" sz="28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, ou sur un </a:t>
            </a:r>
            <a:r>
              <a:rPr lang="fr-FR" sz="2800" b="1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serveur distant </a:t>
            </a:r>
            <a:r>
              <a:rPr lang="fr-FR" sz="2800" dirty="0">
                <a:solidFill>
                  <a:schemeClr val="accent5">
                    <a:lumMod val="10000"/>
                  </a:schemeClr>
                </a:solidFill>
                <a:cs typeface="Times New Roman" pitchFamily="18" charset="0"/>
              </a:rPr>
              <a:t>(un serveur de bases de données, par exemple).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 </a:t>
            </a:r>
            <a:r>
              <a:rPr lang="fr-FR" sz="27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14546" y="928670"/>
            <a:ext cx="6755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Créer et mettre à jour une base de données </a:t>
            </a:r>
            <a:r>
              <a:rPr lang="fr-FR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SQLite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5720" y="1314378"/>
            <a:ext cx="8643998" cy="400110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 smtClean="0">
                <a:latin typeface="Arial Narrow" pitchFamily="34" charset="0"/>
              </a:rPr>
              <a:t>Code : Squelette de la classe</a:t>
            </a:r>
            <a:r>
              <a:rPr lang="fr-FR" sz="2000" dirty="0" smtClean="0"/>
              <a:t> </a:t>
            </a:r>
            <a:r>
              <a:rPr lang="fr-FR" sz="2000" b="1" dirty="0" smtClean="0">
                <a:latin typeface="Arial Narrow" pitchFamily="34" charset="0"/>
              </a:rPr>
              <a:t>représentant la base de données </a:t>
            </a:r>
            <a:r>
              <a:rPr lang="fr-FR" sz="2000" b="1" dirty="0" err="1" smtClean="0">
                <a:latin typeface="Arial Narrow" pitchFamily="34" charset="0"/>
              </a:rPr>
              <a:t>SQLite</a:t>
            </a:r>
            <a:endParaRPr lang="fr-FR" sz="2000" b="1" dirty="0" smtClean="0">
              <a:latin typeface="Arial Narrow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14488"/>
            <a:ext cx="9144000" cy="4643470"/>
          </a:xfrm>
          <a:prstGeom prst="rect">
            <a:avLst/>
          </a:prstGeom>
          <a:ln w="28575" cap="sq">
            <a:solidFill>
              <a:srgbClr val="5F5F5F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5072066" y="4357694"/>
            <a:ext cx="3643338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/>
              <a:t>Appeler pour créer la base qu’elle n’existe pas encore, </a:t>
            </a:r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5000628" y="5715016"/>
            <a:ext cx="4143372" cy="646331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dirty="0" smtClean="0">
                <a:solidFill>
                  <a:schemeClr val="tx1"/>
                </a:solidFill>
              </a:rPr>
              <a:t>Appeler Si la version de la base de données est changé, </a:t>
            </a:r>
            <a:endParaRPr lang="fr-F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 </a:t>
            </a:r>
            <a:r>
              <a:rPr lang="fr-FR" sz="27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14546" y="928670"/>
            <a:ext cx="6755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Créer et mettre à jour une base de données </a:t>
            </a:r>
            <a:r>
              <a:rPr lang="fr-FR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SQLite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596" y="2000240"/>
            <a:ext cx="86439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400" b="1" dirty="0" smtClean="0">
                <a:latin typeface="+mj-lt"/>
                <a:cs typeface="Times New Roman" pitchFamily="18" charset="0"/>
              </a:rPr>
              <a:t> une table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est créée par 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son nom 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t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ses attributs(champs)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571604" y="5715016"/>
            <a:ext cx="5857916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Une table peut être créée par une requête</a:t>
            </a:r>
            <a:r>
              <a:rPr lang="fr-FR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err="1" smtClean="0">
                <a:latin typeface="Times New Roman" pitchFamily="18" charset="0"/>
                <a:cs typeface="Times New Roman" pitchFamily="18" charset="0"/>
              </a:rPr>
              <a:t>sql</a:t>
            </a:r>
            <a:endParaRPr lang="fr-F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9132"/>
            <a:ext cx="881749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857224" y="2500306"/>
            <a:ext cx="828677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fr-FR" sz="2000" dirty="0" smtClean="0">
                <a:latin typeface="+mj-lt"/>
                <a:cs typeface="Times New Roman" pitchFamily="18" charset="0"/>
              </a:rPr>
              <a:t>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Pour chaque champ, on doit déclarer au moins deux informations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:</a:t>
            </a:r>
          </a:p>
          <a:p>
            <a:pPr marL="273050" lvl="0" algn="just" eaLnBrk="0" hangingPunct="0">
              <a:buFontTx/>
              <a:buChar char="•"/>
            </a:pPr>
            <a:r>
              <a:rPr lang="fr-FR" sz="20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22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Son nom (nom du champ)</a:t>
            </a: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, afin de pouvoir l'identifier ;</a:t>
            </a:r>
          </a:p>
          <a:p>
            <a:pPr marL="273050" lvl="0" algn="just" eaLnBrk="0" hangingPunct="0">
              <a:buFontTx/>
              <a:buChar char="•"/>
            </a:pP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2200" b="1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Son type de données</a:t>
            </a:r>
            <a:r>
              <a:rPr lang="fr-FR" sz="2200" dirty="0" smtClean="0">
                <a:solidFill>
                  <a:srgbClr val="000000"/>
                </a:solidFill>
                <a:latin typeface="+mj-lt"/>
                <a:cs typeface="Times New Roman" pitchFamily="18" charset="0"/>
              </a:rPr>
              <a:t>.</a:t>
            </a:r>
          </a:p>
          <a:p>
            <a:pPr marL="273050" lvl="0" algn="just" eaLnBrk="0" hangingPunct="0">
              <a:buFontTx/>
              <a:buChar char="•"/>
            </a:pPr>
            <a:r>
              <a:rPr lang="fr-FR" sz="2200" dirty="0" smtClean="0">
                <a:cs typeface="Times New Roman" pitchFamily="18" charset="0"/>
              </a:rPr>
              <a:t> il est aussi possible de déclarer </a:t>
            </a:r>
            <a:r>
              <a:rPr lang="fr-FR" sz="2200" b="1" dirty="0" smtClean="0">
                <a:cs typeface="Times New Roman" pitchFamily="18" charset="0"/>
              </a:rPr>
              <a:t>des contraintes </a:t>
            </a:r>
            <a:endParaRPr lang="fr-FR" sz="2200" dirty="0" smtClean="0">
              <a:solidFill>
                <a:srgbClr val="00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1500174"/>
            <a:ext cx="7422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400" b="1" dirty="0" smtClean="0">
                <a:solidFill>
                  <a:srgbClr val="002060"/>
                </a:solidFill>
                <a:cs typeface="Times New Roman" pitchFamily="18" charset="0"/>
              </a:rPr>
              <a:t> création des tables de la base de données créée</a:t>
            </a:r>
            <a:endParaRPr lang="fr-FR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 </a:t>
            </a:r>
            <a:r>
              <a:rPr lang="fr-FR" sz="27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14546" y="928670"/>
            <a:ext cx="6755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Créer et mettre à jour une base de données </a:t>
            </a:r>
            <a:r>
              <a:rPr lang="fr-FR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SQLite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600" y="5228598"/>
            <a:ext cx="7858180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Tableau 16"/>
          <p:cNvGraphicFramePr>
            <a:graphicFrameLocks noGrp="1"/>
          </p:cNvGraphicFramePr>
          <p:nvPr/>
        </p:nvGraphicFramePr>
        <p:xfrm>
          <a:off x="142844" y="1285860"/>
          <a:ext cx="8715436" cy="39039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429156"/>
                <a:gridCol w="428628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types de données 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contrainte</a:t>
                      </a:r>
                      <a:endParaRPr lang="fr-FR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NULL:</a:t>
                      </a:r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 pour les données NULL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PRIMARY KEY 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clé primaire sur un attribut </a:t>
                      </a:r>
                      <a:endParaRPr lang="fr-FR" sz="2000" dirty="0"/>
                    </a:p>
                  </a:txBody>
                  <a:tcPr/>
                </a:tc>
              </a:tr>
              <a:tr h="703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INTEGER</a:t>
                      </a:r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 :pour les entiers (sans virgule).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NOT NULL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pour indiquer que cet attribut ne peut valoir NULL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REAL:</a:t>
                      </a:r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 pour les nombres réels (avec virgule).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CHECK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afin de vérifier que la valeur de cet attribut est cohérente ;</a:t>
                      </a:r>
                    </a:p>
                    <a:p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TEXT </a:t>
                      </a:r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:pour les chaînes de caractères.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DEFAULT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sert à préciser une valeur par défaut</a:t>
                      </a:r>
                      <a:endParaRPr lang="fr-FR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BLOB</a:t>
                      </a:r>
                      <a:r>
                        <a:rPr lang="fr-F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 : pour les données brutes</a:t>
                      </a:r>
                      <a:endParaRPr lang="fr-FR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 </a:t>
            </a:r>
            <a:r>
              <a:rPr lang="fr-FR" sz="27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14546" y="928670"/>
            <a:ext cx="6755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Créer et mettre à jour une base de données </a:t>
            </a:r>
            <a:r>
              <a:rPr lang="fr-FR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SQLite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4282" y="1314378"/>
            <a:ext cx="8929718" cy="400110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 smtClean="0">
                <a:latin typeface="Arial Narrow" pitchFamily="34" charset="0"/>
              </a:rPr>
              <a:t>Code : Création d’une classe de construction de la base de données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758030"/>
            <a:ext cx="850112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 </a:t>
            </a:r>
            <a:r>
              <a:rPr lang="fr-FR" sz="27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71604" y="928670"/>
            <a:ext cx="74975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Ouvrir une base de données en lecture et lecture/écriture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285860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Pour ouvrir une base de données, </a:t>
            </a:r>
          </a:p>
          <a:p>
            <a:pPr marL="363538" indent="85725" algn="just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créer une instance de la classe héritée de la classe </a:t>
            </a:r>
            <a:r>
              <a:rPr lang="fr-FR" sz="2200" b="1" dirty="0" err="1" smtClean="0">
                <a:latin typeface="+mj-lt"/>
                <a:cs typeface="Times New Roman" pitchFamily="18" charset="0"/>
              </a:rPr>
              <a:t>SQLiteOpenHelper</a:t>
            </a:r>
            <a:r>
              <a:rPr lang="fr-FR" sz="2200" dirty="0" smtClean="0">
                <a:latin typeface="+mj-lt"/>
                <a:cs typeface="Times New Roman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endParaRPr lang="fr-FR" sz="600" dirty="0" smtClean="0">
              <a:latin typeface="Times New Roman" pitchFamily="18" charset="0"/>
              <a:cs typeface="Times New Roman" pitchFamily="18" charset="0"/>
            </a:endParaRPr>
          </a:p>
          <a:p>
            <a:pPr marL="363538" algn="just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Puis appeler les méthodes </a:t>
            </a:r>
            <a:r>
              <a:rPr lang="fr-FR" sz="2200" b="1" dirty="0" err="1" smtClean="0">
                <a:latin typeface="+mj-lt"/>
                <a:cs typeface="Times New Roman" pitchFamily="18" charset="0"/>
              </a:rPr>
              <a:t>getReadableDatabase</a:t>
            </a:r>
            <a:r>
              <a:rPr lang="fr-FR" sz="2200" dirty="0" smtClean="0">
                <a:latin typeface="+mj-lt"/>
                <a:cs typeface="Times New Roman" pitchFamily="18" charset="0"/>
              </a:rPr>
              <a:t> et </a:t>
            </a:r>
            <a:r>
              <a:rPr lang="fr-FR" sz="2200" b="1" dirty="0" err="1" smtClean="0">
                <a:latin typeface="+mj-lt"/>
                <a:cs typeface="Times New Roman" pitchFamily="18" charset="0"/>
              </a:rPr>
              <a:t>getWritableDatabase</a:t>
            </a:r>
            <a:r>
              <a:rPr lang="fr-FR" sz="2200" dirty="0" smtClean="0">
                <a:latin typeface="+mj-lt"/>
                <a:cs typeface="Times New Roman" pitchFamily="18" charset="0"/>
              </a:rPr>
              <a:t> de cette instance  </a:t>
            </a:r>
          </a:p>
          <a:p>
            <a:pPr marL="363538" algn="just">
              <a:buFont typeface="Arial" pitchFamily="34" charset="0"/>
              <a:buChar char="•"/>
            </a:pPr>
            <a:endParaRPr lang="fr-FR" sz="1200" dirty="0" smtClean="0">
              <a:latin typeface="+mj-lt"/>
              <a:cs typeface="Times New Roman" pitchFamily="18" charset="0"/>
            </a:endParaRPr>
          </a:p>
          <a:p>
            <a:pPr marL="1074738" algn="just"/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- </a:t>
            </a:r>
            <a:r>
              <a:rPr lang="fr-FR" sz="2100" dirty="0" smtClean="0">
                <a:latin typeface="+mj-lt"/>
                <a:cs typeface="Times New Roman" pitchFamily="18" charset="0"/>
              </a:rPr>
              <a:t>À l’appel des méthodes </a:t>
            </a:r>
            <a:r>
              <a:rPr lang="fr-FR" sz="2100" b="1" dirty="0" err="1" smtClean="0">
                <a:latin typeface="Arial Narrow" pitchFamily="34" charset="0"/>
                <a:cs typeface="Times New Roman" pitchFamily="18" charset="0"/>
              </a:rPr>
              <a:t>getReadableDatabase</a:t>
            </a:r>
            <a:r>
              <a:rPr lang="fr-FR" sz="2100" b="1" dirty="0" smtClean="0">
                <a:latin typeface="Arial Narrow" pitchFamily="34" charset="0"/>
                <a:cs typeface="Times New Roman" pitchFamily="18" charset="0"/>
              </a:rPr>
              <a:t>,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100" b="1" dirty="0" err="1" smtClean="0">
                <a:latin typeface="Arial Narrow" pitchFamily="34" charset="0"/>
                <a:cs typeface="Times New Roman" pitchFamily="18" charset="0"/>
              </a:rPr>
              <a:t>getWritableDatabase</a:t>
            </a:r>
            <a:r>
              <a:rPr lang="fr-FR" sz="21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sz="2100" dirty="0" smtClean="0">
                <a:latin typeface="+mj-lt"/>
                <a:cs typeface="Times New Roman" pitchFamily="18" charset="0"/>
              </a:rPr>
              <a:t>on obtient une instance de la base de données (en </a:t>
            </a:r>
            <a:r>
              <a:rPr lang="fr-FR" sz="2100" b="1" dirty="0" smtClean="0">
                <a:latin typeface="+mj-lt"/>
                <a:cs typeface="Times New Roman" pitchFamily="18" charset="0"/>
              </a:rPr>
              <a:t>lecture seule </a:t>
            </a:r>
            <a:r>
              <a:rPr lang="fr-FR" sz="2100" dirty="0" smtClean="0">
                <a:latin typeface="+mj-lt"/>
                <a:cs typeface="Times New Roman" pitchFamily="18" charset="0"/>
              </a:rPr>
              <a:t>ou </a:t>
            </a:r>
            <a:r>
              <a:rPr lang="fr-FR" sz="2100" b="1" dirty="0" smtClean="0">
                <a:latin typeface="+mj-lt"/>
                <a:cs typeface="Times New Roman" pitchFamily="18" charset="0"/>
              </a:rPr>
              <a:t>en lecture/écriture</a:t>
            </a:r>
            <a:r>
              <a:rPr lang="fr-FR" sz="2100" dirty="0" smtClean="0">
                <a:latin typeface="+mj-lt"/>
                <a:cs typeface="Times New Roman" pitchFamily="18" charset="0"/>
              </a:rPr>
              <a:t>) de la classe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100" b="1" dirty="0" err="1" smtClean="0">
                <a:latin typeface="Times New Roman" pitchFamily="18" charset="0"/>
                <a:cs typeface="Times New Roman" pitchFamily="18" charset="0"/>
              </a:rPr>
              <a:t>SQLiteDatabase</a:t>
            </a:r>
            <a:r>
              <a:rPr lang="fr-FR" sz="2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fr-F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72074"/>
            <a:ext cx="8643966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16"/>
          <p:cNvSpPr/>
          <p:nvPr/>
        </p:nvSpPr>
        <p:spPr>
          <a:xfrm>
            <a:off x="1000100" y="4643446"/>
            <a:ext cx="6858016" cy="400110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000" b="1" dirty="0" smtClean="0">
                <a:latin typeface="Arial Narrow" pitchFamily="34" charset="0"/>
              </a:rPr>
              <a:t>Code : Ouvrir une base de données en lecture et lecture/écriture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 </a:t>
            </a:r>
            <a:r>
              <a:rPr lang="fr-FR" sz="27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00562" y="928670"/>
            <a:ext cx="4277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35729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/>
              <a:t>Pour une bonne pratique d’accès aux sources de données, </a:t>
            </a:r>
            <a:r>
              <a:rPr lang="fr-FR" sz="2400" b="1" dirty="0" smtClean="0"/>
              <a:t>un modèle</a:t>
            </a:r>
            <a:r>
              <a:rPr lang="fr-FR" sz="2400" dirty="0" smtClean="0"/>
              <a:t> (classe) contient les données enregistrées dans la base de données, et affichées dans l'interface utilisateur </a:t>
            </a:r>
            <a:r>
              <a:rPr lang="fr-FR" sz="2400" b="1" dirty="0" smtClean="0"/>
              <a:t>sera créé (</a:t>
            </a:r>
            <a:r>
              <a:rPr lang="fr-FR" sz="1600" b="1" dirty="0" smtClean="0"/>
              <a:t>un autre fichier préféré)</a:t>
            </a:r>
            <a:r>
              <a:rPr lang="fr-FR" sz="2400" dirty="0" smtClean="0"/>
              <a:t>.</a:t>
            </a:r>
            <a:endParaRPr lang="fr-FR" sz="23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3084514"/>
            <a:ext cx="914400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public class </a:t>
            </a:r>
            <a:r>
              <a:rPr lang="fr-FR" b="1" dirty="0" err="1" smtClean="0">
                <a:latin typeface="Arial Narrow" pitchFamily="34" charset="0"/>
                <a:cs typeface="Times New Roman" pitchFamily="18" charset="0"/>
              </a:rPr>
              <a:t>nomclass</a:t>
            </a:r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 {</a:t>
            </a:r>
          </a:p>
          <a:p>
            <a:r>
              <a:rPr lang="fr-FR" b="1" dirty="0" err="1" smtClean="0">
                <a:latin typeface="Arial Narrow" pitchFamily="34" charset="0"/>
                <a:cs typeface="Times New Roman" pitchFamily="18" charset="0"/>
              </a:rPr>
              <a:t>private</a:t>
            </a:r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Arial Narrow" pitchFamily="34" charset="0"/>
                <a:cs typeface="Times New Roman" pitchFamily="18" charset="0"/>
              </a:rPr>
              <a:t>int</a:t>
            </a:r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 id;</a:t>
            </a:r>
          </a:p>
          <a:p>
            <a:r>
              <a:rPr lang="fr-FR" b="1" dirty="0" err="1" smtClean="0">
                <a:latin typeface="Arial Narrow" pitchFamily="34" charset="0"/>
                <a:cs typeface="Times New Roman" pitchFamily="18" charset="0"/>
              </a:rPr>
              <a:t>private</a:t>
            </a:r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 String nom;</a:t>
            </a:r>
          </a:p>
          <a:p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public </a:t>
            </a:r>
            <a:r>
              <a:rPr lang="fr-FR" b="1" dirty="0" err="1" smtClean="0">
                <a:latin typeface="Arial Narrow" pitchFamily="34" charset="0"/>
                <a:cs typeface="Times New Roman" pitchFamily="18" charset="0"/>
              </a:rPr>
              <a:t>nomclass</a:t>
            </a:r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() { }</a:t>
            </a:r>
          </a:p>
          <a:p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public </a:t>
            </a:r>
            <a:r>
              <a:rPr lang="fr-FR" b="1" dirty="0" err="1" smtClean="0">
                <a:latin typeface="Arial Narrow" pitchFamily="34" charset="0"/>
                <a:cs typeface="Times New Roman" pitchFamily="18" charset="0"/>
              </a:rPr>
              <a:t>nomclass</a:t>
            </a:r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(</a:t>
            </a:r>
            <a:r>
              <a:rPr lang="fr-FR" b="1" dirty="0" err="1" smtClean="0">
                <a:latin typeface="Arial Narrow" pitchFamily="34" charset="0"/>
                <a:cs typeface="Times New Roman" pitchFamily="18" charset="0"/>
              </a:rPr>
              <a:t>int</a:t>
            </a:r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 id, String nom)</a:t>
            </a:r>
          </a:p>
          <a:p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{ </a:t>
            </a:r>
            <a:r>
              <a:rPr lang="fr-FR" b="1" dirty="0" err="1" smtClean="0">
                <a:latin typeface="Arial Narrow" pitchFamily="34" charset="0"/>
                <a:cs typeface="Times New Roman" pitchFamily="18" charset="0"/>
              </a:rPr>
              <a:t>this</a:t>
            </a:r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. id = id; this.nom = nom; }</a:t>
            </a:r>
          </a:p>
          <a:p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public </a:t>
            </a:r>
            <a:r>
              <a:rPr lang="fr-FR" b="1" dirty="0" err="1" smtClean="0">
                <a:latin typeface="Arial Narrow" pitchFamily="34" charset="0"/>
                <a:cs typeface="Times New Roman" pitchFamily="18" charset="0"/>
              </a:rPr>
              <a:t>int</a:t>
            </a:r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Arial Narrow" pitchFamily="34" charset="0"/>
                <a:cs typeface="Times New Roman" pitchFamily="18" charset="0"/>
              </a:rPr>
              <a:t>getId</a:t>
            </a:r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() {</a:t>
            </a:r>
          </a:p>
          <a:p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return id;</a:t>
            </a:r>
          </a:p>
          <a:p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}</a:t>
            </a:r>
          </a:p>
          <a:p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public </a:t>
            </a:r>
            <a:r>
              <a:rPr lang="fr-FR" b="1" dirty="0" err="1" smtClean="0">
                <a:latin typeface="Arial Narrow" pitchFamily="34" charset="0"/>
                <a:cs typeface="Times New Roman" pitchFamily="18" charset="0"/>
              </a:rPr>
              <a:t>void</a:t>
            </a:r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fr-FR" b="1" dirty="0" err="1" smtClean="0">
                <a:latin typeface="Arial Narrow" pitchFamily="34" charset="0"/>
                <a:cs typeface="Times New Roman" pitchFamily="18" charset="0"/>
              </a:rPr>
              <a:t>setId</a:t>
            </a:r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(</a:t>
            </a:r>
            <a:r>
              <a:rPr lang="fr-FR" b="1" dirty="0" err="1" smtClean="0">
                <a:latin typeface="Arial Narrow" pitchFamily="34" charset="0"/>
                <a:cs typeface="Times New Roman" pitchFamily="18" charset="0"/>
              </a:rPr>
              <a:t>int</a:t>
            </a:r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 id) {</a:t>
            </a:r>
          </a:p>
          <a:p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this.id = id;</a:t>
            </a:r>
          </a:p>
          <a:p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}</a:t>
            </a:r>
            <a:endParaRPr lang="fr-FR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9" name="Accolade fermante 18"/>
          <p:cNvSpPr/>
          <p:nvPr/>
        </p:nvSpPr>
        <p:spPr>
          <a:xfrm>
            <a:off x="1928794" y="3429000"/>
            <a:ext cx="214314" cy="500066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/>
          <p:cNvSpPr/>
          <p:nvPr/>
        </p:nvSpPr>
        <p:spPr>
          <a:xfrm>
            <a:off x="2143108" y="3429000"/>
            <a:ext cx="7000892" cy="5715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Variables définis autant de  nombre des champs dans la table</a:t>
            </a:r>
            <a:endParaRPr lang="fr-FR" b="1" dirty="0"/>
          </a:p>
        </p:txBody>
      </p:sp>
      <p:sp>
        <p:nvSpPr>
          <p:cNvPr id="21" name="Accolade fermante 20"/>
          <p:cNvSpPr/>
          <p:nvPr/>
        </p:nvSpPr>
        <p:spPr>
          <a:xfrm>
            <a:off x="2285984" y="4857760"/>
            <a:ext cx="285752" cy="1357322"/>
          </a:xfrm>
          <a:prstGeom prst="rightBrac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/>
          <p:cNvSpPr/>
          <p:nvPr/>
        </p:nvSpPr>
        <p:spPr>
          <a:xfrm>
            <a:off x="2500266" y="5286388"/>
            <a:ext cx="6643734" cy="64294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Les méthodes </a:t>
            </a:r>
            <a:r>
              <a:rPr lang="fr-FR" b="1" dirty="0" err="1" smtClean="0"/>
              <a:t>get</a:t>
            </a:r>
            <a:r>
              <a:rPr lang="fr-FR" b="1" dirty="0" smtClean="0"/>
              <a:t>…() et set…() pour encapsuler les valeurs des champs dans la table dans l’objet instancié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 </a:t>
            </a:r>
            <a:r>
              <a:rPr lang="fr-FR" sz="27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00562" y="928670"/>
            <a:ext cx="4277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285860"/>
            <a:ext cx="5357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Effectuer une requête dans une base </a:t>
            </a:r>
            <a:r>
              <a:rPr lang="fr-FR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</a:t>
            </a:r>
            <a:endParaRPr lang="fr-FR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85720" y="3214686"/>
            <a:ext cx="885828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Toutes les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requêtes de sélection </a:t>
            </a:r>
            <a:r>
              <a:rPr lang="fr-FR" sz="2000" b="1" dirty="0" err="1" smtClean="0">
                <a:latin typeface="+mj-lt"/>
                <a:cs typeface="Times New Roman" pitchFamily="18" charset="0"/>
              </a:rPr>
              <a:t>SQLite</a:t>
            </a:r>
            <a:r>
              <a:rPr lang="fr-FR" sz="2000" dirty="0" smtClean="0">
                <a:latin typeface="+mj-lt"/>
                <a:cs typeface="Times New Roman" pitchFamily="18" charset="0"/>
              </a:rPr>
              <a:t> s’effectuent via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la méthode 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query</a:t>
            </a:r>
            <a:r>
              <a:rPr lang="fr-FR" sz="2000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d’une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endParaRPr lang="fr-FR" sz="1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929066"/>
            <a:ext cx="7429552" cy="97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Rectangle 26"/>
          <p:cNvSpPr/>
          <p:nvPr/>
        </p:nvSpPr>
        <p:spPr>
          <a:xfrm>
            <a:off x="285720" y="2500306"/>
            <a:ext cx="8858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latin typeface="+mj-lt"/>
                <a:cs typeface="Times New Roman" pitchFamily="18" charset="0"/>
              </a:rPr>
              <a:t> la méthode 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execSQL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()</a:t>
            </a:r>
            <a:r>
              <a:rPr lang="fr-FR" sz="2000" dirty="0" smtClean="0">
                <a:latin typeface="+mj-lt"/>
                <a:cs typeface="Times New Roman" pitchFamily="18" charset="0"/>
              </a:rPr>
              <a:t>, qui permet d'exécuter une instruction SQL directement</a:t>
            </a:r>
            <a:endParaRPr lang="fr-FR" sz="2000" dirty="0">
              <a:latin typeface="+mj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4929198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000" dirty="0" smtClean="0">
                <a:latin typeface="+mj-lt"/>
                <a:cs typeface="Times New Roman" pitchFamily="18" charset="0"/>
              </a:rPr>
              <a:t> Des requêtes peuvent être créées via la méthode 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rawQuery</a:t>
            </a:r>
            <a:r>
              <a:rPr lang="fr-FR" sz="20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()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qui accepte directement une requête SQL SELECT en entrée.</a:t>
            </a:r>
            <a:endParaRPr lang="fr-FR" sz="2000" dirty="0">
              <a:latin typeface="+mj-lt"/>
              <a:cs typeface="Times New Roman" pitchFamily="18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4">
            <a:lum/>
          </a:blip>
          <a:srcRect/>
          <a:stretch>
            <a:fillRect/>
          </a:stretch>
        </p:blipFill>
        <p:spPr bwMode="auto">
          <a:xfrm>
            <a:off x="928662" y="5572140"/>
            <a:ext cx="7429552" cy="9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ectangle 29"/>
          <p:cNvSpPr/>
          <p:nvPr/>
        </p:nvSpPr>
        <p:spPr>
          <a:xfrm>
            <a:off x="0" y="164305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b="1" dirty="0" smtClean="0">
                <a:latin typeface="+mj-lt"/>
                <a:cs typeface="Times New Roman" pitchFamily="18" charset="0"/>
              </a:rPr>
              <a:t>après l’ouverture de la base de données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, l’instance de </a:t>
            </a:r>
            <a:r>
              <a:rPr lang="fr-FR" sz="2400" b="1" dirty="0" err="1" smtClean="0">
                <a:latin typeface="Arial Narrow" pitchFamily="34" charset="0"/>
                <a:cs typeface="Times New Roman" pitchFamily="18" charset="0"/>
              </a:rPr>
              <a:t>SQLiteDatabase</a:t>
            </a:r>
            <a:r>
              <a:rPr lang="fr-FR" b="1" dirty="0" smtClean="0">
                <a:latin typeface="Arial Narrow" pitchFamily="34" charset="0"/>
                <a:cs typeface="Times New Roman" pitchFamily="18" charset="0"/>
              </a:rPr>
              <a:t> 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fournit des méthodes pour établir une requête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 </a:t>
            </a:r>
            <a:r>
              <a:rPr lang="fr-FR" sz="27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00562" y="928670"/>
            <a:ext cx="4277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202280"/>
            <a:ext cx="5357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Effectuer une requête dans une base </a:t>
            </a:r>
            <a:r>
              <a:rPr lang="fr-FR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</a:t>
            </a:r>
            <a:endParaRPr lang="fr-FR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357826"/>
            <a:ext cx="8643966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00440"/>
            <a:ext cx="8643966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Rectangle 22"/>
          <p:cNvSpPr/>
          <p:nvPr/>
        </p:nvSpPr>
        <p:spPr>
          <a:xfrm>
            <a:off x="2786050" y="1478149"/>
            <a:ext cx="63579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b="1" dirty="0" smtClean="0"/>
              <a:t>Paramètre de la méthode de requête de sélection </a:t>
            </a:r>
            <a:r>
              <a:rPr lang="fr-FR" sz="1600" b="1" dirty="0" err="1" smtClean="0"/>
              <a:t>query</a:t>
            </a:r>
            <a:r>
              <a:rPr lang="fr-FR" sz="1600" b="1" dirty="0" smtClean="0"/>
              <a:t>()</a:t>
            </a:r>
            <a:endParaRPr lang="fr-F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 </a:t>
            </a:r>
            <a:r>
              <a:rPr lang="fr-FR" sz="27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00562" y="928670"/>
            <a:ext cx="4277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285860"/>
            <a:ext cx="5357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Effectuer une requête dans une base </a:t>
            </a:r>
            <a:r>
              <a:rPr lang="fr-FR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</a:t>
            </a:r>
            <a:endParaRPr lang="fr-FR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643050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300" dirty="0" smtClean="0">
                <a:latin typeface="+mj-lt"/>
                <a:cs typeface="Times New Roman" pitchFamily="18" charset="0"/>
              </a:rPr>
              <a:t>  les méthodes </a:t>
            </a:r>
            <a:r>
              <a:rPr lang="fr-FR" sz="23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query</a:t>
            </a:r>
            <a:r>
              <a:rPr lang="fr-FR" sz="23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() et </a:t>
            </a:r>
            <a:r>
              <a:rPr lang="fr-FR" sz="24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rawQuery</a:t>
            </a:r>
            <a:r>
              <a:rPr lang="fr-FR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() </a:t>
            </a:r>
            <a:r>
              <a:rPr lang="fr-FR" sz="2300" dirty="0" smtClean="0">
                <a:latin typeface="+mj-lt"/>
                <a:cs typeface="Times New Roman" pitchFamily="18" charset="0"/>
              </a:rPr>
              <a:t>retourne un </a:t>
            </a:r>
            <a:r>
              <a:rPr lang="fr-FR" sz="2300" b="1" dirty="0" smtClean="0">
                <a:latin typeface="+mj-lt"/>
                <a:cs typeface="Times New Roman" pitchFamily="18" charset="0"/>
              </a:rPr>
              <a:t>curseur (</a:t>
            </a:r>
            <a:r>
              <a:rPr lang="fr-FR" sz="2300" dirty="0" smtClean="0">
                <a:latin typeface="+mj-lt"/>
                <a:cs typeface="Times New Roman" pitchFamily="18" charset="0"/>
              </a:rPr>
              <a:t>ou l’objet </a:t>
            </a:r>
            <a:r>
              <a:rPr lang="fr-FR" sz="23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Cursor</a:t>
            </a:r>
            <a:r>
              <a:rPr lang="fr-FR" sz="2300" b="1" dirty="0" smtClean="0">
                <a:latin typeface="+mj-lt"/>
                <a:cs typeface="Times New Roman" pitchFamily="18" charset="0"/>
              </a:rPr>
              <a:t>)</a:t>
            </a:r>
            <a:r>
              <a:rPr lang="fr-FR" sz="2300" dirty="0" smtClean="0">
                <a:latin typeface="+mj-lt"/>
                <a:cs typeface="Times New Roman" pitchFamily="18" charset="0"/>
              </a:rPr>
              <a:t> permettant ensuite de naviguer dans les résultats d’une requête de sélection</a:t>
            </a:r>
            <a:endParaRPr lang="fr-FR" sz="2300" dirty="0">
              <a:latin typeface="+mj-lt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1472" y="2857496"/>
            <a:ext cx="85725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300" dirty="0" smtClean="0">
                <a:latin typeface="Times New Roman" pitchFamily="18" charset="0"/>
                <a:cs typeface="Times New Roman" pitchFamily="18" charset="0"/>
              </a:rPr>
              <a:t> on peut déplacer en modifiant la position de celui-ci au sein des résultats retournés, via les méthodes fournies.</a:t>
            </a:r>
            <a:endParaRPr lang="fr-FR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000504"/>
            <a:ext cx="707236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1857356" y="3643314"/>
            <a:ext cx="5715040" cy="369332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dirty="0" smtClean="0"/>
              <a:t>Les méthodes de navigation de la classe </a:t>
            </a:r>
            <a:r>
              <a:rPr lang="fr-FR" dirty="0" err="1" smtClean="0"/>
              <a:t>Cursor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29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 </a:t>
            </a:r>
            <a:r>
              <a:rPr lang="fr-FR" sz="27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00562" y="928670"/>
            <a:ext cx="4277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285860"/>
            <a:ext cx="5357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Effectuer une requête dans une base </a:t>
            </a:r>
            <a:r>
              <a:rPr lang="fr-FR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</a:t>
            </a:r>
            <a:endParaRPr lang="fr-FR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643050"/>
            <a:ext cx="91440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300" dirty="0" smtClean="0">
                <a:latin typeface="+mj-lt"/>
                <a:cs typeface="Times New Roman" pitchFamily="18" charset="0"/>
              </a:rPr>
              <a:t>  les méthodes </a:t>
            </a:r>
            <a:r>
              <a:rPr lang="fr-FR" sz="23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query</a:t>
            </a:r>
            <a:r>
              <a:rPr lang="fr-FR" sz="23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() et </a:t>
            </a:r>
            <a:r>
              <a:rPr lang="fr-FR" sz="24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rawQuery</a:t>
            </a:r>
            <a:r>
              <a:rPr lang="fr-FR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() </a:t>
            </a:r>
            <a:r>
              <a:rPr lang="fr-FR" sz="2300" dirty="0" smtClean="0">
                <a:latin typeface="+mj-lt"/>
                <a:cs typeface="Times New Roman" pitchFamily="18" charset="0"/>
              </a:rPr>
              <a:t>retourne un </a:t>
            </a:r>
            <a:r>
              <a:rPr lang="fr-FR" sz="2300" b="1" dirty="0" smtClean="0">
                <a:latin typeface="+mj-lt"/>
                <a:cs typeface="Times New Roman" pitchFamily="18" charset="0"/>
              </a:rPr>
              <a:t>curseur (</a:t>
            </a:r>
            <a:r>
              <a:rPr lang="fr-FR" sz="2300" dirty="0" smtClean="0">
                <a:latin typeface="+mj-lt"/>
                <a:cs typeface="Times New Roman" pitchFamily="18" charset="0"/>
              </a:rPr>
              <a:t>ou l’objet </a:t>
            </a:r>
            <a:r>
              <a:rPr lang="fr-FR" sz="23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Cursor</a:t>
            </a:r>
            <a:r>
              <a:rPr lang="fr-FR" sz="2300" b="1" dirty="0" smtClean="0">
                <a:latin typeface="+mj-lt"/>
                <a:cs typeface="Times New Roman" pitchFamily="18" charset="0"/>
              </a:rPr>
              <a:t>)</a:t>
            </a:r>
            <a:r>
              <a:rPr lang="fr-FR" sz="2300" dirty="0" smtClean="0">
                <a:latin typeface="+mj-lt"/>
                <a:cs typeface="Times New Roman" pitchFamily="18" charset="0"/>
              </a:rPr>
              <a:t> permettant ensuite de naviguer dans les résultats d’une requête de sélection</a:t>
            </a:r>
            <a:endParaRPr lang="fr-FR" sz="2300" dirty="0">
              <a:latin typeface="+mj-lt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1472" y="2857496"/>
            <a:ext cx="857252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fr-FR" sz="2300" dirty="0" smtClean="0">
                <a:latin typeface="Times New Roman" pitchFamily="18" charset="0"/>
                <a:cs typeface="Times New Roman" pitchFamily="18" charset="0"/>
              </a:rPr>
              <a:t> on peut aussi récupérer les informations au sein des résultats retournés, via les méthodes fournies.</a:t>
            </a:r>
            <a:endParaRPr lang="fr-FR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286256"/>
            <a:ext cx="7786742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2071670" y="3857628"/>
            <a:ext cx="4643470" cy="369332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dirty="0" smtClean="0"/>
              <a:t>Méthodes d’information de la classe </a:t>
            </a:r>
            <a:r>
              <a:rPr lang="fr-FR" dirty="0" err="1" smtClean="0"/>
              <a:t>Cursor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770192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Persistance des données: techniques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0" y="1071546"/>
            <a:ext cx="9144000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just">
              <a:buFont typeface="Wingdings" pitchFamily="2" charset="2"/>
              <a:buChar char="§"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l’enregistrement du parcours de l’utilisateur dans l’application (persistance des activités):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</a:p>
          <a:p>
            <a:pPr marL="95250" algn="just">
              <a:buFont typeface="Wingdings" pitchFamily="2" charset="2"/>
              <a:buChar char="§"/>
            </a:pPr>
            <a:endParaRPr lang="fr-FR" sz="1200" dirty="0" smtClean="0">
              <a:latin typeface="+mj-lt"/>
              <a:cs typeface="Times New Roman" pitchFamily="18" charset="0"/>
            </a:endParaRPr>
          </a:p>
          <a:p>
            <a:pPr marL="627063" indent="-354013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conserver l’état de l’interface utilisateur (écrans rencontrés avec leur contexte) durant la navigation  dans application.</a:t>
            </a:r>
          </a:p>
          <a:p>
            <a:pPr marL="627063" indent="-354013" algn="just">
              <a:buFont typeface="Wingdings" pitchFamily="2" charset="2"/>
              <a:buChar char="Ø"/>
            </a:pPr>
            <a:endParaRPr lang="fr-FR" dirty="0" smtClean="0">
              <a:latin typeface="+mj-lt"/>
              <a:cs typeface="Times New Roman" pitchFamily="18" charset="0"/>
            </a:endParaRPr>
          </a:p>
          <a:p>
            <a:pPr marL="95250" algn="just">
              <a:buFont typeface="Wingdings" pitchFamily="2" charset="2"/>
              <a:buChar char="§"/>
            </a:pPr>
            <a:r>
              <a:rPr lang="fr-FR" sz="2400" b="1" dirty="0" smtClean="0">
                <a:latin typeface="+mj-lt"/>
                <a:cs typeface="Times New Roman" pitchFamily="18" charset="0"/>
              </a:rPr>
              <a:t> l’utilisation d’un système de fichiers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: </a:t>
            </a:r>
          </a:p>
          <a:p>
            <a:pPr marL="95250" algn="just">
              <a:buFont typeface="Wingdings" pitchFamily="2" charset="2"/>
              <a:buChar char="§"/>
            </a:pPr>
            <a:endParaRPr lang="fr-FR" sz="1200" dirty="0" smtClean="0">
              <a:latin typeface="+mj-lt"/>
              <a:cs typeface="Times New Roman" pitchFamily="18" charset="0"/>
            </a:endParaRPr>
          </a:p>
          <a:p>
            <a:pPr marL="355600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 stockage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des données brutes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sous forme d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es fichiers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dans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support de stockage interne (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Internal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Storage)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ou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externe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(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External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Storage)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d’Android ;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072074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5250" algn="just">
              <a:buFont typeface="Wingdings" pitchFamily="2" charset="2"/>
              <a:buChar char="§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l’utilisation d’une base de données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SQLite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: </a:t>
            </a:r>
          </a:p>
          <a:p>
            <a:pPr marL="95250" algn="just">
              <a:buFont typeface="Wingdings" pitchFamily="2" charset="2"/>
              <a:buChar char="§"/>
            </a:pPr>
            <a:endParaRPr lang="fr-FR" sz="1200" dirty="0" smtClean="0">
              <a:latin typeface="+mj-lt"/>
              <a:cs typeface="Times New Roman" pitchFamily="18" charset="0"/>
            </a:endParaRPr>
          </a:p>
          <a:p>
            <a:pPr marL="363538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 Les bases de données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SQLite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sont réservées pour le stockage et la manipulation des données structurées.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30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 </a:t>
            </a:r>
            <a:r>
              <a:rPr lang="fr-FR" sz="27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00562" y="928670"/>
            <a:ext cx="4277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285860"/>
            <a:ext cx="5357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Effectuer une requête dans une base </a:t>
            </a:r>
            <a:r>
              <a:rPr lang="fr-FR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</a:t>
            </a:r>
            <a:endParaRPr lang="fr-FR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00298" y="3214686"/>
            <a:ext cx="3786214" cy="369332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dirty="0" smtClean="0"/>
              <a:t>Extraction de valeurs d’un curseur</a:t>
            </a:r>
            <a:endParaRPr lang="fr-FR" b="1" dirty="0"/>
          </a:p>
        </p:txBody>
      </p:sp>
      <p:graphicFrame>
        <p:nvGraphicFramePr>
          <p:cNvPr id="21" name="Tableau 20"/>
          <p:cNvGraphicFramePr>
            <a:graphicFrameLocks noGrp="1"/>
          </p:cNvGraphicFramePr>
          <p:nvPr/>
        </p:nvGraphicFramePr>
        <p:xfrm>
          <a:off x="285720" y="3643314"/>
          <a:ext cx="8429652" cy="25958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14826"/>
                <a:gridCol w="4214826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Chaîne de caractères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curseur.getString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COLONNE_index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Entier 32 bits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curseur.getInt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fr-FR" dirty="0" err="1" smtClean="0">
                          <a:solidFill>
                            <a:schemeClr val="tx1"/>
                          </a:solidFill>
                        </a:rPr>
                        <a:t>COLONNE_index</a:t>
                      </a:r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Entier long 64 bits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curseur.getLong</a:t>
                      </a:r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COLONNE_index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Tableau de </a:t>
                      </a:r>
                      <a:r>
                        <a:rPr lang="fr-FR" b="1" dirty="0" err="1" smtClean="0">
                          <a:solidFill>
                            <a:schemeClr val="tx1"/>
                          </a:solidFill>
                        </a:rPr>
                        <a:t>bytes</a:t>
                      </a:r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curseur.getBlob</a:t>
                      </a:r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COLONNE_index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Nombre décimal flottant 32 bits.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curseur.getFloat</a:t>
                      </a:r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COLONNE_index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Nombre décimal flottant 64 bits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curseur.getDouble</a:t>
                      </a:r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COLONNE_index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chemeClr val="tx1"/>
                          </a:solidFill>
                        </a:rPr>
                        <a:t>Nombre entier court 16 bits</a:t>
                      </a:r>
                      <a:endParaRPr lang="fr-FR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curseur.getShort</a:t>
                      </a:r>
                      <a:r>
                        <a:rPr lang="fr-FR" dirty="0" smtClean="0"/>
                        <a:t>(</a:t>
                      </a:r>
                      <a:r>
                        <a:rPr lang="fr-FR" dirty="0" err="1" smtClean="0"/>
                        <a:t>COLONNE_index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2" name="Rectangle 21"/>
          <p:cNvSpPr/>
          <p:nvPr/>
        </p:nvSpPr>
        <p:spPr>
          <a:xfrm>
            <a:off x="0" y="1714488"/>
            <a:ext cx="9144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300" dirty="0" smtClean="0">
                <a:latin typeface="Times New Roman" pitchFamily="18" charset="0"/>
                <a:cs typeface="Times New Roman" pitchFamily="18" charset="0"/>
              </a:rPr>
              <a:t> Pour récupérer une valeur depuis un curseur, naviguez au sein de celui-ci, puis utilisez l’une des méthodes </a:t>
            </a:r>
            <a:r>
              <a:rPr lang="fr-FR" sz="2300" b="1" dirty="0" err="1" smtClean="0">
                <a:solidFill>
                  <a:srgbClr val="0070C0"/>
                </a:solidFill>
                <a:latin typeface="Arial Narrow" pitchFamily="34" charset="0"/>
                <a:cs typeface="Times New Roman" pitchFamily="18" charset="0"/>
              </a:rPr>
              <a:t>get</a:t>
            </a:r>
            <a:r>
              <a:rPr lang="fr-FR" sz="2300" dirty="0" smtClean="0">
                <a:latin typeface="Times New Roman" pitchFamily="18" charset="0"/>
                <a:cs typeface="Times New Roman" pitchFamily="18" charset="0"/>
              </a:rPr>
              <a:t> pour retrouver la valeur à partir de l’index de la colonne.</a:t>
            </a:r>
            <a:endParaRPr lang="fr-FR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31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 </a:t>
            </a:r>
            <a:r>
              <a:rPr lang="fr-FR" sz="27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00562" y="928670"/>
            <a:ext cx="4277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1285860"/>
            <a:ext cx="5357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Effectuer une requête dans une base </a:t>
            </a:r>
            <a:r>
              <a:rPr lang="fr-FR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</a:t>
            </a:r>
            <a:endParaRPr lang="fr-FR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7158" y="1785926"/>
            <a:ext cx="8286808" cy="369332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b="1" dirty="0" smtClean="0"/>
              <a:t>Code: Parcourir l’intégralité des lignes retournées par une requête </a:t>
            </a:r>
            <a:r>
              <a:rPr lang="fr-FR" b="1" dirty="0" err="1" smtClean="0"/>
              <a:t>SQLite</a:t>
            </a:r>
            <a:endParaRPr lang="fr-FR" b="1" dirty="0"/>
          </a:p>
        </p:txBody>
      </p:sp>
      <p:sp>
        <p:nvSpPr>
          <p:cNvPr id="14" name="Rectangle 13"/>
          <p:cNvSpPr/>
          <p:nvPr/>
        </p:nvSpPr>
        <p:spPr>
          <a:xfrm>
            <a:off x="0" y="2285992"/>
            <a:ext cx="9001124" cy="3693319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err="1" smtClean="0"/>
              <a:t>Cursor</a:t>
            </a:r>
            <a:r>
              <a:rPr lang="fr-FR" dirty="0" smtClean="0"/>
              <a:t> c = </a:t>
            </a:r>
            <a:r>
              <a:rPr lang="fr-FR" dirty="0" err="1" smtClean="0"/>
              <a:t>maBaseDeDonnees.query</a:t>
            </a:r>
            <a:r>
              <a:rPr lang="fr-FR" dirty="0" smtClean="0"/>
              <a:t>(..);</a:t>
            </a:r>
          </a:p>
          <a:p>
            <a:r>
              <a:rPr lang="fr-FR" dirty="0" smtClean="0"/>
              <a:t>// Si la requête ne renvoie pas de résultat.</a:t>
            </a:r>
          </a:p>
          <a:p>
            <a:r>
              <a:rPr lang="fr-FR" dirty="0" smtClean="0"/>
              <a:t>if (</a:t>
            </a:r>
            <a:r>
              <a:rPr lang="fr-FR" b="1" dirty="0" err="1" smtClean="0">
                <a:latin typeface="Arial Narrow" pitchFamily="34" charset="0"/>
              </a:rPr>
              <a:t>c.getCount</a:t>
            </a:r>
            <a:r>
              <a:rPr lang="fr-FR" b="1" dirty="0" smtClean="0">
                <a:latin typeface="Arial Narrow" pitchFamily="34" charset="0"/>
              </a:rPr>
              <a:t>()</a:t>
            </a:r>
            <a:r>
              <a:rPr lang="fr-FR" dirty="0" smtClean="0"/>
              <a:t>== 0)</a:t>
            </a:r>
          </a:p>
          <a:p>
            <a:r>
              <a:rPr lang="fr-FR" dirty="0" smtClean="0"/>
              <a:t>return </a:t>
            </a:r>
            <a:r>
              <a:rPr lang="fr-FR" dirty="0" err="1" smtClean="0"/>
              <a:t>null</a:t>
            </a:r>
            <a:r>
              <a:rPr lang="fr-FR" dirty="0" smtClean="0"/>
              <a:t>;</a:t>
            </a:r>
          </a:p>
          <a:p>
            <a:r>
              <a:rPr lang="fr-FR" dirty="0" smtClean="0"/>
              <a:t>// On place le curseur au début en vérifiant qu’il contient des résultats.</a:t>
            </a:r>
          </a:p>
          <a:p>
            <a:r>
              <a:rPr lang="fr-FR" dirty="0" smtClean="0"/>
              <a:t>if (</a:t>
            </a:r>
            <a:r>
              <a:rPr lang="fr-FR" b="1" dirty="0" err="1" smtClean="0">
                <a:latin typeface="Arial Narrow" pitchFamily="34" charset="0"/>
              </a:rPr>
              <a:t>c.moveToFirst</a:t>
            </a:r>
            <a:r>
              <a:rPr lang="fr-FR" b="1" dirty="0" smtClean="0">
                <a:latin typeface="Arial Narrow" pitchFamily="34" charset="0"/>
              </a:rPr>
              <a:t>()</a:t>
            </a:r>
            <a:r>
              <a:rPr lang="fr-FR" dirty="0" smtClean="0"/>
              <a:t>) {</a:t>
            </a:r>
          </a:p>
          <a:p>
            <a:r>
              <a:rPr lang="fr-FR" dirty="0" smtClean="0"/>
              <a:t>do {</a:t>
            </a:r>
          </a:p>
          <a:p>
            <a:r>
              <a:rPr lang="fr-FR" dirty="0" smtClean="0"/>
              <a:t>...</a:t>
            </a:r>
          </a:p>
          <a:p>
            <a:r>
              <a:rPr lang="fr-FR" dirty="0" err="1" smtClean="0"/>
              <a:t>int</a:t>
            </a:r>
            <a:r>
              <a:rPr lang="fr-FR" dirty="0" smtClean="0"/>
              <a:t> index = </a:t>
            </a:r>
            <a:r>
              <a:rPr lang="fr-FR" b="1" dirty="0" err="1" smtClean="0">
                <a:latin typeface="Arial Narrow" pitchFamily="34" charset="0"/>
              </a:rPr>
              <a:t>c.getInt</a:t>
            </a:r>
            <a:r>
              <a:rPr lang="fr-FR" b="1" dirty="0" smtClean="0">
                <a:latin typeface="Arial Narrow" pitchFamily="34" charset="0"/>
              </a:rPr>
              <a:t>(COLONNE_ID_ID);</a:t>
            </a:r>
          </a:p>
          <a:p>
            <a:r>
              <a:rPr lang="fr-FR" dirty="0" smtClean="0"/>
              <a:t>String nom = </a:t>
            </a:r>
            <a:r>
              <a:rPr lang="fr-FR" b="1" dirty="0" err="1" smtClean="0">
                <a:latin typeface="Arial Narrow" pitchFamily="34" charset="0"/>
              </a:rPr>
              <a:t>c.getString</a:t>
            </a:r>
            <a:r>
              <a:rPr lang="fr-FR" b="1" dirty="0" smtClean="0">
                <a:latin typeface="Arial Narrow" pitchFamily="34" charset="0"/>
              </a:rPr>
              <a:t>(COLONNE_NOM_ID);</a:t>
            </a:r>
          </a:p>
          <a:p>
            <a:r>
              <a:rPr lang="fr-FR" dirty="0" smtClean="0"/>
              <a:t>...</a:t>
            </a:r>
          </a:p>
          <a:p>
            <a:r>
              <a:rPr lang="fr-FR" dirty="0" smtClean="0"/>
              <a:t>} </a:t>
            </a:r>
            <a:r>
              <a:rPr lang="fr-FR" dirty="0" err="1" smtClean="0"/>
              <a:t>while</a:t>
            </a:r>
            <a:r>
              <a:rPr lang="fr-FR" dirty="0" smtClean="0"/>
              <a:t> (</a:t>
            </a:r>
            <a:r>
              <a:rPr lang="fr-FR" b="1" dirty="0" err="1" smtClean="0">
                <a:latin typeface="Arial Narrow" pitchFamily="34" charset="0"/>
              </a:rPr>
              <a:t>c.moveToNext</a:t>
            </a:r>
            <a:r>
              <a:rPr lang="fr-FR" b="1" dirty="0" smtClean="0">
                <a:latin typeface="Arial Narrow" pitchFamily="34" charset="0"/>
              </a:rPr>
              <a:t>()</a:t>
            </a:r>
            <a:r>
              <a:rPr lang="fr-FR" dirty="0" smtClean="0"/>
              <a:t>);</a:t>
            </a:r>
          </a:p>
          <a:p>
            <a:r>
              <a:rPr lang="fr-FR" dirty="0" smtClean="0"/>
              <a:t>}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32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 </a:t>
            </a:r>
            <a:r>
              <a:rPr lang="fr-FR" sz="27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00562" y="928670"/>
            <a:ext cx="4277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285860"/>
            <a:ext cx="5357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Insérer des données dans une base </a:t>
            </a:r>
            <a:r>
              <a:rPr lang="fr-FR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</a:t>
            </a:r>
            <a:endParaRPr lang="fr-FR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0" y="1643050"/>
            <a:ext cx="900115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pour Insérer des données dans une base </a:t>
            </a:r>
            <a:r>
              <a:rPr lang="fr-FR" sz="2400" dirty="0" err="1" smtClean="0">
                <a:latin typeface="+mj-lt"/>
                <a:cs typeface="Times New Roman" pitchFamily="18" charset="0"/>
              </a:rPr>
              <a:t>SQLite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repose sur l’utilisation de la méthode </a:t>
            </a:r>
            <a:r>
              <a:rPr lang="fr-FR" sz="24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insert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de la classe </a:t>
            </a:r>
            <a:r>
              <a:rPr lang="fr-FR" sz="24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SQLiteDatabase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. </a:t>
            </a:r>
          </a:p>
          <a:p>
            <a:pPr algn="just">
              <a:buFont typeface="Arial" pitchFamily="34" charset="0"/>
              <a:buChar char="•"/>
            </a:pPr>
            <a:endParaRPr lang="fr-FR" sz="1000" dirty="0" smtClean="0">
              <a:latin typeface="+mj-lt"/>
              <a:cs typeface="Times New Roman" pitchFamily="18" charset="0"/>
            </a:endParaRPr>
          </a:p>
          <a:p>
            <a:pPr marL="363538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la méthode accepte un objet de type </a:t>
            </a:r>
            <a:r>
              <a:rPr lang="fr-FR" sz="22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ContentValues</a:t>
            </a:r>
            <a:r>
              <a:rPr lang="fr-FR" sz="22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pour spécifier les valeurs de la ligne à insérer</a:t>
            </a:r>
          </a:p>
          <a:p>
            <a:pPr marL="711200" indent="-347663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Cet objet stocke les valeurs de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chaque colonne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de la ligne à insérer sous la forme d’une collection d’associations entre </a:t>
            </a:r>
            <a:r>
              <a:rPr lang="fr-FR" sz="2200" b="1" dirty="0" smtClean="0">
                <a:latin typeface="+mj-lt"/>
                <a:cs typeface="Times New Roman" pitchFamily="18" charset="0"/>
              </a:rPr>
              <a:t>le nom de la colonne et la valeur.</a:t>
            </a:r>
            <a:endParaRPr lang="fr-FR" sz="2200" b="1" dirty="0">
              <a:latin typeface="+mj-lt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57158" y="4857760"/>
            <a:ext cx="8215370" cy="1446550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200" b="1" dirty="0" err="1" smtClean="0">
                <a:latin typeface="Arial Narrow" pitchFamily="34" charset="0"/>
                <a:cs typeface="Times New Roman" pitchFamily="18" charset="0"/>
              </a:rPr>
              <a:t>ContentValues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 valeurs = </a:t>
            </a:r>
            <a:r>
              <a:rPr lang="fr-FR" sz="2200" b="1" dirty="0" smtClean="0">
                <a:latin typeface="Arial Narrow" pitchFamily="34" charset="0"/>
                <a:cs typeface="Times New Roman" pitchFamily="18" charset="0"/>
              </a:rPr>
              <a:t>new </a:t>
            </a:r>
            <a:r>
              <a:rPr lang="fr-FR" sz="2200" b="1" dirty="0" err="1" smtClean="0">
                <a:latin typeface="Arial Narrow" pitchFamily="34" charset="0"/>
                <a:cs typeface="Times New Roman" pitchFamily="18" charset="0"/>
              </a:rPr>
              <a:t>ContentValues</a:t>
            </a:r>
            <a:r>
              <a:rPr lang="fr-FR" sz="2200" b="1" dirty="0" smtClean="0">
                <a:latin typeface="Arial Narrow" pitchFamily="34" charset="0"/>
                <a:cs typeface="Times New Roman" pitchFamily="18" charset="0"/>
              </a:rPr>
              <a:t>();</a:t>
            </a:r>
          </a:p>
          <a:p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valeurs.put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(nom_COLONNE1, valeur);</a:t>
            </a:r>
          </a:p>
          <a:p>
            <a:r>
              <a:rPr lang="fr-FR" sz="2200" b="1" dirty="0" smtClean="0">
                <a:latin typeface="Times New Roman" pitchFamily="18" charset="0"/>
                <a:cs typeface="Times New Roman" pitchFamily="18" charset="0"/>
              </a:rPr>
              <a:t>valeurs.put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(nom_COLONNE2, valeur);</a:t>
            </a:r>
          </a:p>
          <a:p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return </a:t>
            </a:r>
            <a:r>
              <a:rPr lang="fr-FR" sz="2200" b="1" dirty="0" err="1" smtClean="0">
                <a:latin typeface="Times New Roman" pitchFamily="18" charset="0"/>
                <a:cs typeface="Times New Roman" pitchFamily="18" charset="0"/>
              </a:rPr>
              <a:t>maBaseDonnees.insert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nom_table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FR" sz="2200" dirty="0" err="1" smtClean="0">
                <a:latin typeface="Times New Roman" pitchFamily="18" charset="0"/>
                <a:cs typeface="Times New Roman" pitchFamily="18" charset="0"/>
              </a:rPr>
              <a:t>null</a:t>
            </a:r>
            <a:r>
              <a:rPr lang="fr-FR" sz="2200" dirty="0" smtClean="0">
                <a:latin typeface="Times New Roman" pitchFamily="18" charset="0"/>
                <a:cs typeface="Times New Roman" pitchFamily="18" charset="0"/>
              </a:rPr>
              <a:t>, valeurs);</a:t>
            </a:r>
            <a:endParaRPr lang="fr-FR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28728" y="4429132"/>
            <a:ext cx="5786478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>
                <a:latin typeface="Arial Narrow" pitchFamily="34" charset="0"/>
              </a:rPr>
              <a:t>Code: Insertion de données dans une base de données </a:t>
            </a:r>
            <a:r>
              <a:rPr lang="fr-FR" b="1" dirty="0" err="1" smtClean="0">
                <a:latin typeface="Arial Narrow" pitchFamily="34" charset="0"/>
              </a:rPr>
              <a:t>SQLite</a:t>
            </a:r>
            <a:endParaRPr lang="fr-FR" b="1" dirty="0">
              <a:latin typeface="Arial Narrow" pitchFamily="34" charset="0"/>
            </a:endParaRPr>
          </a:p>
        </p:txBody>
      </p:sp>
      <p:sp>
        <p:nvSpPr>
          <p:cNvPr id="21" name="Rectangle avec flèche vers le bas 20"/>
          <p:cNvSpPr/>
          <p:nvPr/>
        </p:nvSpPr>
        <p:spPr>
          <a:xfrm>
            <a:off x="5143504" y="5286388"/>
            <a:ext cx="2357454" cy="71438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Objet </a:t>
            </a:r>
            <a:r>
              <a:rPr lang="fr-FR" b="1" dirty="0" err="1" smtClean="0">
                <a:latin typeface="Arial Narrow" pitchFamily="34" charset="0"/>
                <a:cs typeface="Times New Roman" pitchFamily="18" charset="0"/>
              </a:rPr>
              <a:t>ContentValues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33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 </a:t>
            </a:r>
            <a:r>
              <a:rPr lang="fr-FR" sz="27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00562" y="928670"/>
            <a:ext cx="4277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285860"/>
            <a:ext cx="5357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Mettre à jour des données dans une base </a:t>
            </a:r>
            <a:r>
              <a:rPr lang="fr-FR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</a:t>
            </a:r>
            <a:endParaRPr lang="fr-FR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4697094"/>
            <a:ext cx="9144000" cy="1446550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200" b="1" dirty="0" err="1" smtClean="0">
                <a:latin typeface="Arial Narrow" pitchFamily="34" charset="0"/>
                <a:cs typeface="Times New Roman" pitchFamily="18" charset="0"/>
              </a:rPr>
              <a:t>ContentValues</a:t>
            </a:r>
            <a:r>
              <a:rPr lang="fr-FR" sz="2200" b="1" dirty="0" smtClean="0">
                <a:latin typeface="Arial Narrow" pitchFamily="34" charset="0"/>
                <a:cs typeface="Times New Roman" pitchFamily="18" charset="0"/>
              </a:rPr>
              <a:t> valeurs = new </a:t>
            </a:r>
            <a:r>
              <a:rPr lang="fr-FR" sz="2200" b="1" dirty="0" err="1" smtClean="0">
                <a:latin typeface="Arial Narrow" pitchFamily="34" charset="0"/>
                <a:cs typeface="Times New Roman" pitchFamily="18" charset="0"/>
              </a:rPr>
              <a:t>ContentValues</a:t>
            </a:r>
            <a:r>
              <a:rPr lang="fr-FR" sz="2200" b="1" dirty="0" smtClean="0">
                <a:latin typeface="Arial Narrow" pitchFamily="34" charset="0"/>
                <a:cs typeface="Times New Roman" pitchFamily="18" charset="0"/>
              </a:rPr>
              <a:t>();</a:t>
            </a:r>
          </a:p>
          <a:p>
            <a:r>
              <a:rPr lang="fr-FR" sz="2200" b="1" dirty="0" smtClean="0">
                <a:latin typeface="Arial Narrow" pitchFamily="34" charset="0"/>
                <a:cs typeface="Times New Roman" pitchFamily="18" charset="0"/>
              </a:rPr>
              <a:t>valeurs.put(nom_COLONNE1,valeurs);</a:t>
            </a:r>
          </a:p>
          <a:p>
            <a:r>
              <a:rPr lang="fr-FR" sz="2200" b="1" dirty="0" smtClean="0">
                <a:latin typeface="Arial Narrow" pitchFamily="34" charset="0"/>
                <a:cs typeface="Times New Roman" pitchFamily="18" charset="0"/>
              </a:rPr>
              <a:t>valeurs.put(nom_COLONNE2,valeurs);</a:t>
            </a:r>
          </a:p>
          <a:p>
            <a:r>
              <a:rPr lang="fr-FR" sz="2200" b="1" dirty="0" smtClean="0">
                <a:latin typeface="Arial Narrow" pitchFamily="34" charset="0"/>
                <a:cs typeface="Times New Roman" pitchFamily="18" charset="0"/>
              </a:rPr>
              <a:t>return </a:t>
            </a:r>
            <a:r>
              <a:rPr lang="fr-FR" sz="2100" b="1" dirty="0" err="1" smtClean="0">
                <a:latin typeface="Arial Narrow" pitchFamily="34" charset="0"/>
                <a:cs typeface="Times New Roman" pitchFamily="18" charset="0"/>
              </a:rPr>
              <a:t>maBaseDonnees.update</a:t>
            </a:r>
            <a:r>
              <a:rPr lang="fr-FR" sz="2100" b="1" dirty="0" smtClean="0">
                <a:latin typeface="Arial Narrow" pitchFamily="34" charset="0"/>
                <a:cs typeface="Times New Roman" pitchFamily="18" charset="0"/>
              </a:rPr>
              <a:t>(</a:t>
            </a:r>
            <a:r>
              <a:rPr lang="fr-FR" sz="2100" b="1" dirty="0" err="1" smtClean="0">
                <a:latin typeface="Arial Narrow" pitchFamily="34" charset="0"/>
                <a:cs typeface="Times New Roman" pitchFamily="18" charset="0"/>
              </a:rPr>
              <a:t>nom_table,valeurs</a:t>
            </a:r>
            <a:r>
              <a:rPr lang="fr-FR" sz="2100" b="1" dirty="0" smtClean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sz="2100" b="1" dirty="0" err="1" smtClean="0">
                <a:latin typeface="Arial Narrow" pitchFamily="34" charset="0"/>
                <a:cs typeface="Times New Roman" pitchFamily="18" charset="0"/>
              </a:rPr>
              <a:t>nom_colonne</a:t>
            </a:r>
            <a:r>
              <a:rPr lang="fr-FR" sz="2100" b="1" dirty="0" smtClean="0">
                <a:latin typeface="Arial Narrow" pitchFamily="34" charset="0"/>
                <a:cs typeface="Times New Roman" pitchFamily="18" charset="0"/>
              </a:rPr>
              <a:t> + " = " +  id, </a:t>
            </a:r>
            <a:r>
              <a:rPr lang="fr-FR" sz="2100" b="1" dirty="0" err="1" smtClean="0">
                <a:latin typeface="Arial Narrow" pitchFamily="34" charset="0"/>
                <a:cs typeface="Times New Roman" pitchFamily="18" charset="0"/>
              </a:rPr>
              <a:t>null</a:t>
            </a:r>
            <a:r>
              <a:rPr lang="fr-FR" sz="2100" b="1" dirty="0" smtClean="0">
                <a:latin typeface="Arial Narrow" pitchFamily="34" charset="0"/>
                <a:cs typeface="Times New Roman" pitchFamily="18" charset="0"/>
              </a:rPr>
              <a:t>);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28728" y="4274114"/>
            <a:ext cx="621510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>
                <a:latin typeface="Arial Narrow" pitchFamily="34" charset="0"/>
              </a:rPr>
              <a:t>Code: Mise à jour de données dans une base de données </a:t>
            </a:r>
            <a:r>
              <a:rPr lang="fr-FR" b="1" dirty="0" err="1" smtClean="0">
                <a:latin typeface="Arial Narrow" pitchFamily="34" charset="0"/>
              </a:rPr>
              <a:t>SQLite</a:t>
            </a:r>
            <a:endParaRPr lang="fr-FR" b="1" dirty="0"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0" y="1571612"/>
            <a:ext cx="914400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300" dirty="0" smtClean="0">
                <a:latin typeface="+mj-lt"/>
                <a:cs typeface="Times New Roman" pitchFamily="18" charset="0"/>
              </a:rPr>
              <a:t>Pour mettre à jour des données dans </a:t>
            </a:r>
            <a:r>
              <a:rPr lang="fr-FR" sz="2300" dirty="0" err="1" smtClean="0">
                <a:latin typeface="+mj-lt"/>
                <a:cs typeface="Times New Roman" pitchFamily="18" charset="0"/>
              </a:rPr>
              <a:t>SQLite</a:t>
            </a:r>
            <a:r>
              <a:rPr lang="fr-FR" sz="2300" dirty="0" smtClean="0">
                <a:latin typeface="+mj-lt"/>
                <a:cs typeface="Times New Roman" pitchFamily="18" charset="0"/>
              </a:rPr>
              <a:t>, utiliser la méthode </a:t>
            </a:r>
            <a:r>
              <a:rPr lang="fr-FR" sz="23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update</a:t>
            </a:r>
            <a:r>
              <a:rPr lang="fr-FR" sz="2300" dirty="0" smtClean="0">
                <a:latin typeface="+mj-lt"/>
                <a:cs typeface="Times New Roman" pitchFamily="18" charset="0"/>
              </a:rPr>
              <a:t> de la classe </a:t>
            </a:r>
            <a:r>
              <a:rPr lang="fr-FR" sz="2300" b="1" dirty="0" err="1" smtClean="0">
                <a:solidFill>
                  <a:srgbClr val="C00000"/>
                </a:solidFill>
                <a:latin typeface="+mj-lt"/>
                <a:cs typeface="Times New Roman" pitchFamily="18" charset="0"/>
              </a:rPr>
              <a:t>SQLiteDatabase</a:t>
            </a:r>
            <a:r>
              <a:rPr lang="fr-FR" sz="23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algn="just">
              <a:buFont typeface="Arial" pitchFamily="34" charset="0"/>
              <a:buChar char="•"/>
            </a:pPr>
            <a:endParaRPr lang="fr-FR" sz="1200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536575" algn="just">
              <a:buFont typeface="Wingdings" pitchFamily="2" charset="2"/>
              <a:buChar char="Ø"/>
            </a:pPr>
            <a:r>
              <a:rPr lang="fr-FR" sz="2300" dirty="0" smtClean="0">
                <a:latin typeface="+mj-lt"/>
                <a:cs typeface="Times New Roman" pitchFamily="18" charset="0"/>
              </a:rPr>
              <a:t>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en spécifiant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- un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objet </a:t>
            </a:r>
            <a:r>
              <a:rPr lang="fr-FR" sz="20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ContentValues</a:t>
            </a:r>
            <a:r>
              <a:rPr lang="fr-FR" sz="2000" dirty="0" smtClean="0">
                <a:latin typeface="+mj-lt"/>
                <a:cs typeface="Times New Roman" pitchFamily="18" charset="0"/>
              </a:rPr>
              <a:t> contenant les nouvelles valeurs </a:t>
            </a:r>
            <a:endParaRPr lang="fr-FR" sz="2000" dirty="0" smtClean="0">
              <a:latin typeface="+mj-lt"/>
              <a:cs typeface="Times New Roman" pitchFamily="18" charset="0"/>
            </a:endParaRPr>
          </a:p>
          <a:p>
            <a:pPr marL="536575" algn="just"/>
            <a:r>
              <a:rPr lang="fr-FR" sz="2000" b="1" dirty="0">
                <a:latin typeface="+mj-lt"/>
                <a:cs typeface="Times New Roman" pitchFamily="18" charset="0"/>
              </a:rPr>
              <a:t>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                         -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et </a:t>
            </a:r>
            <a:r>
              <a:rPr lang="fr-FR" sz="2000" b="1" dirty="0" smtClean="0">
                <a:latin typeface="+mj-lt"/>
                <a:cs typeface="Times New Roman" pitchFamily="18" charset="0"/>
              </a:rPr>
              <a:t>la valeur de la clause de condition</a:t>
            </a:r>
            <a:r>
              <a:rPr lang="fr-FR" sz="2000" dirty="0" smtClean="0">
                <a:latin typeface="+mj-lt"/>
                <a:cs typeface="Times New Roman" pitchFamily="18" charset="0"/>
              </a:rPr>
              <a:t>.</a:t>
            </a:r>
            <a:endParaRPr lang="fr-FR" sz="2300" dirty="0">
              <a:latin typeface="+mj-lt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85720" y="3292618"/>
            <a:ext cx="8643998" cy="7078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 la clause de condition 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permettant de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spécifier les éléments à mettre à jour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 Seuls </a:t>
            </a:r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les éléments répondant à cette condition seront modifiés</a:t>
            </a:r>
            <a:r>
              <a:rPr lang="fr-FR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FR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avec flèche vers le bas 24"/>
          <p:cNvSpPr/>
          <p:nvPr/>
        </p:nvSpPr>
        <p:spPr>
          <a:xfrm>
            <a:off x="5286380" y="5072074"/>
            <a:ext cx="2857520" cy="71438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Critères de mise à jour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 </a:t>
            </a:r>
            <a:r>
              <a:rPr lang="fr-FR" sz="27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00562" y="928670"/>
            <a:ext cx="42771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Accéder à une base de données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285860"/>
            <a:ext cx="53578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 Supprimer des données dans une base </a:t>
            </a:r>
            <a:r>
              <a:rPr lang="fr-FR" dirty="0" err="1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</a:rPr>
              <a:t>SQLite</a:t>
            </a:r>
            <a:endParaRPr lang="fr-FR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42876" y="5429264"/>
            <a:ext cx="8786842" cy="430887"/>
          </a:xfrm>
          <a:prstGeom prst="rect">
            <a:avLst/>
          </a:prstGeom>
          <a:ln>
            <a:solidFill>
              <a:srgbClr val="5F5F5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200" b="1" dirty="0" smtClean="0">
                <a:latin typeface="Arial Narrow" pitchFamily="34" charset="0"/>
                <a:cs typeface="Times New Roman" pitchFamily="18" charset="0"/>
              </a:rPr>
              <a:t>return </a:t>
            </a:r>
            <a:r>
              <a:rPr lang="fr-FR" sz="2200" b="1" dirty="0" err="1" smtClean="0">
                <a:latin typeface="Arial Narrow" pitchFamily="34" charset="0"/>
                <a:cs typeface="Times New Roman" pitchFamily="18" charset="0"/>
              </a:rPr>
              <a:t>maBaseDonnees.delete</a:t>
            </a:r>
            <a:r>
              <a:rPr lang="fr-FR" sz="2200" b="1" dirty="0" smtClean="0">
                <a:latin typeface="Arial Narrow" pitchFamily="34" charset="0"/>
                <a:cs typeface="Times New Roman" pitchFamily="18" charset="0"/>
              </a:rPr>
              <a:t>(</a:t>
            </a:r>
            <a:r>
              <a:rPr lang="fr-FR" sz="2200" b="1" dirty="0" err="1" smtClean="0">
                <a:latin typeface="Arial Narrow" pitchFamily="34" charset="0"/>
                <a:cs typeface="Times New Roman" pitchFamily="18" charset="0"/>
              </a:rPr>
              <a:t>nom_table</a:t>
            </a:r>
            <a:r>
              <a:rPr lang="fr-FR" sz="2200" b="1" dirty="0" smtClean="0">
                <a:latin typeface="Arial Narrow" pitchFamily="34" charset="0"/>
                <a:cs typeface="Times New Roman" pitchFamily="18" charset="0"/>
              </a:rPr>
              <a:t>, </a:t>
            </a:r>
            <a:r>
              <a:rPr lang="fr-FR" sz="2000" b="1" dirty="0" err="1" smtClean="0">
                <a:latin typeface="Arial Narrow" pitchFamily="34" charset="0"/>
                <a:cs typeface="Times New Roman" pitchFamily="18" charset="0"/>
              </a:rPr>
              <a:t>nom_colonne</a:t>
            </a:r>
            <a:r>
              <a:rPr lang="fr-FR" sz="2000" b="1" dirty="0" smtClean="0">
                <a:latin typeface="Arial Narrow" pitchFamily="34" charset="0"/>
                <a:cs typeface="Times New Roman" pitchFamily="18" charset="0"/>
              </a:rPr>
              <a:t> + " LIKE " + nom, </a:t>
            </a:r>
            <a:r>
              <a:rPr lang="fr-FR" sz="2000" b="1" dirty="0" err="1" smtClean="0">
                <a:latin typeface="Arial Narrow" pitchFamily="34" charset="0"/>
                <a:cs typeface="Times New Roman" pitchFamily="18" charset="0"/>
              </a:rPr>
              <a:t>null</a:t>
            </a:r>
            <a:r>
              <a:rPr lang="fr-FR" sz="2000" b="1" dirty="0" smtClean="0">
                <a:latin typeface="Arial Narrow" pitchFamily="34" charset="0"/>
                <a:cs typeface="Times New Roman" pitchFamily="18" charset="0"/>
              </a:rPr>
              <a:t>);</a:t>
            </a:r>
            <a:endParaRPr lang="fr-FR" sz="2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2976" y="4214818"/>
            <a:ext cx="642942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>
                <a:latin typeface="Arial Narrow" pitchFamily="34" charset="0"/>
              </a:rPr>
              <a:t>Code: Suppression de données dans une base de données </a:t>
            </a:r>
            <a:r>
              <a:rPr lang="fr-FR" b="1" dirty="0" err="1" smtClean="0">
                <a:latin typeface="Arial Narrow" pitchFamily="34" charset="0"/>
              </a:rPr>
              <a:t>SQLite</a:t>
            </a:r>
            <a:endParaRPr lang="fr-FR" b="1" dirty="0">
              <a:latin typeface="Arial Narrow" pitchFamily="34" charset="0"/>
            </a:endParaRPr>
          </a:p>
        </p:txBody>
      </p:sp>
      <p:sp>
        <p:nvSpPr>
          <p:cNvPr id="20" name="Rectangle avec flèche vers le bas 19"/>
          <p:cNvSpPr/>
          <p:nvPr/>
        </p:nvSpPr>
        <p:spPr>
          <a:xfrm>
            <a:off x="3714744" y="4786322"/>
            <a:ext cx="5000660" cy="714380"/>
          </a:xfrm>
          <a:prstGeom prst="downArrow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critère de sélection des lignes à supprimer</a:t>
            </a:r>
            <a:endParaRPr lang="fr-FR" b="1" dirty="0"/>
          </a:p>
        </p:txBody>
      </p:sp>
      <p:sp>
        <p:nvSpPr>
          <p:cNvPr id="21" name="Rectangle 20"/>
          <p:cNvSpPr/>
          <p:nvPr/>
        </p:nvSpPr>
        <p:spPr>
          <a:xfrm>
            <a:off x="0" y="1781266"/>
            <a:ext cx="9144000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300" dirty="0" smtClean="0">
                <a:latin typeface="+mj-lt"/>
                <a:cs typeface="Times New Roman" pitchFamily="18" charset="0"/>
              </a:rPr>
              <a:t>Pour supprimer des données d’une table, utiliser la méthode </a:t>
            </a:r>
            <a:r>
              <a:rPr lang="fr-FR" sz="2300" b="1" dirty="0" err="1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delete</a:t>
            </a:r>
            <a:r>
              <a:rPr lang="fr-FR" sz="2300" b="1" dirty="0" smtClean="0">
                <a:solidFill>
                  <a:srgbClr val="0070C0"/>
                </a:solidFill>
                <a:latin typeface="+mj-lt"/>
                <a:cs typeface="Times New Roman" pitchFamily="18" charset="0"/>
              </a:rPr>
              <a:t>()</a:t>
            </a:r>
            <a:r>
              <a:rPr lang="fr-FR" sz="2300" dirty="0" smtClean="0">
                <a:latin typeface="+mj-lt"/>
                <a:cs typeface="Times New Roman" pitchFamily="18" charset="0"/>
              </a:rPr>
              <a:t> de la classe </a:t>
            </a:r>
            <a:r>
              <a:rPr lang="fr-FR" sz="2300" b="1" dirty="0" err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SQLiteDatabase</a:t>
            </a:r>
            <a:r>
              <a:rPr lang="fr-FR" sz="2300" b="1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</a:t>
            </a:r>
          </a:p>
          <a:p>
            <a:pPr algn="just"/>
            <a:endParaRPr lang="fr-FR" sz="2300" b="1" dirty="0" smtClean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  <a:p>
            <a:pPr marL="174625" algn="just">
              <a:buFont typeface="Wingdings" pitchFamily="2" charset="2"/>
              <a:buChar char="Ø"/>
            </a:pPr>
            <a:r>
              <a:rPr lang="fr-FR" sz="2300" dirty="0" smtClean="0">
                <a:latin typeface="Times New Roman" pitchFamily="18" charset="0"/>
                <a:cs typeface="Times New Roman" pitchFamily="18" charset="0"/>
              </a:rPr>
              <a:t> en spécifiant </a:t>
            </a:r>
            <a:r>
              <a:rPr lang="fr-FR" sz="2300" b="1" dirty="0" smtClean="0">
                <a:latin typeface="Times New Roman" pitchFamily="18" charset="0"/>
                <a:cs typeface="Times New Roman" pitchFamily="18" charset="0"/>
              </a:rPr>
              <a:t>le nom de la table ciblée </a:t>
            </a:r>
            <a:r>
              <a:rPr lang="fr-FR" sz="2300" dirty="0" smtClean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300" b="1" dirty="0" smtClean="0">
                <a:latin typeface="Times New Roman" pitchFamily="18" charset="0"/>
                <a:cs typeface="Times New Roman" pitchFamily="18" charset="0"/>
              </a:rPr>
              <a:t>la critère</a:t>
            </a:r>
            <a:r>
              <a:rPr lang="fr-FR" sz="2300" dirty="0" smtClean="0">
                <a:latin typeface="Times New Roman" pitchFamily="18" charset="0"/>
                <a:cs typeface="Times New Roman" pitchFamily="18" charset="0"/>
              </a:rPr>
              <a:t> permettant à la base </a:t>
            </a:r>
            <a:r>
              <a:rPr lang="fr-FR" sz="2300" b="1" dirty="0" smtClean="0">
                <a:latin typeface="Times New Roman" pitchFamily="18" charset="0"/>
                <a:cs typeface="Times New Roman" pitchFamily="18" charset="0"/>
              </a:rPr>
              <a:t>d’identifier les éléments à supprimer</a:t>
            </a:r>
            <a:r>
              <a:rPr lang="fr-FR" sz="23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35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une base de données </a:t>
            </a:r>
            <a:r>
              <a:rPr lang="fr-FR" sz="2700" b="1" kern="1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SQLite</a:t>
            </a:r>
            <a:r>
              <a:rPr lang="fr-FR" sz="27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662835" y="928670"/>
            <a:ext cx="53383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fr-FR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Concevoir une base de données </a:t>
            </a:r>
            <a:r>
              <a:rPr lang="fr-FR" sz="2000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SQLite</a:t>
            </a:r>
            <a:endParaRPr lang="fr-FR" sz="20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278605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. </a:t>
            </a:r>
            <a:endParaRPr lang="fr-FR" dirty="0"/>
          </a:p>
        </p:txBody>
      </p:sp>
      <p:sp>
        <p:nvSpPr>
          <p:cNvPr id="14" name="Rectangle 13"/>
          <p:cNvSpPr/>
          <p:nvPr/>
        </p:nvSpPr>
        <p:spPr>
          <a:xfrm>
            <a:off x="0" y="2500306"/>
            <a:ext cx="913166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la conception des bases de données doit éviter de: </a:t>
            </a: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         → mettre des volumes de données importants dans les bases </a:t>
            </a: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         → effectuer des requêtes fréquentes</a:t>
            </a:r>
          </a:p>
          <a:p>
            <a:pPr algn="just"/>
            <a:endParaRPr lang="fr-FR" sz="24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         → enregistrer des données binaires (images, par exemple).</a:t>
            </a:r>
          </a:p>
          <a:p>
            <a:pPr algn="just"/>
            <a:endParaRPr lang="fr-FR" sz="500" dirty="0" smtClean="0">
              <a:latin typeface="+mj-lt"/>
              <a:cs typeface="Times New Roman" pitchFamily="18" charset="0"/>
            </a:endParaRPr>
          </a:p>
          <a:p>
            <a:pPr marL="1074738" indent="-87313" algn="just">
              <a:buFont typeface="Arial" pitchFamily="34" charset="0"/>
              <a:buChar char="•"/>
            </a:pPr>
            <a:r>
              <a:rPr lang="fr-FR" sz="2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dirty="0" smtClean="0">
                <a:latin typeface="+mj-lt"/>
                <a:cs typeface="Times New Roman" pitchFamily="18" charset="0"/>
              </a:rPr>
              <a:t>créer des fichiers sur le support de stockage et faites-y référence dans la base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1454995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les appareils mobiles sont caractérisés par la l’imitation d’espace de stockage, de mémoire vive et de puissance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2910" y="5857892"/>
            <a:ext cx="8215338" cy="4462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sz="23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Pour améliorer la performance de l’application mobile développée.</a:t>
            </a:r>
            <a:endParaRPr lang="fr-FR" sz="2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16112"/>
            <a:ext cx="7701922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Persistance des données: techniques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4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" name="Rectangle 9"/>
          <p:cNvSpPr/>
          <p:nvPr/>
        </p:nvSpPr>
        <p:spPr>
          <a:xfrm>
            <a:off x="0" y="1000108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Le choix de la solution idéale dépend des besoins spécifiques: </a:t>
            </a:r>
          </a:p>
          <a:p>
            <a:pPr algn="just">
              <a:buFont typeface="Arial" pitchFamily="34" charset="0"/>
              <a:buChar char="•"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177800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  Si les données doivent être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privées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ou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accessibles par d’autres applications</a:t>
            </a:r>
          </a:p>
          <a:p>
            <a:pPr marL="177800" algn="just"/>
            <a:r>
              <a:rPr lang="fr-FR" sz="2400" b="1" dirty="0" smtClean="0">
                <a:latin typeface="+mj-lt"/>
                <a:cs typeface="Times New Roman" pitchFamily="18" charset="0"/>
              </a:rPr>
              <a:t> </a:t>
            </a:r>
          </a:p>
          <a:p>
            <a:pPr marL="177800" indent="368300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Combien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d’espace disponible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est-il requis? </a:t>
            </a:r>
          </a:p>
          <a:p>
            <a:pPr marL="177800" indent="368300" algn="just">
              <a:buFont typeface="Wingdings" pitchFamily="2" charset="2"/>
              <a:buChar char="Ø"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marL="273050" indent="-95250" algn="just"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  Les données sont-elles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structurées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,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semi-structurées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ou               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pas structurées</a:t>
            </a:r>
            <a:r>
              <a:rPr lang="fr-FR" sz="2400" dirty="0" smtClean="0">
                <a:latin typeface="+mj-lt"/>
                <a:cs typeface="Times New Roman" pitchFamily="18" charset="0"/>
              </a:rPr>
              <a:t>?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634409"/>
            <a:ext cx="892971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cs typeface="Times New Roman" pitchFamily="18" charset="0"/>
              </a:rPr>
              <a:t>Android propose des méthodes, pour simplifier la manipulation des fichiers </a:t>
            </a:r>
          </a:p>
          <a:p>
            <a:pPr algn="just">
              <a:buFont typeface="Arial" pitchFamily="34" charset="0"/>
              <a:buChar char="•"/>
            </a:pPr>
            <a:endParaRPr lang="fr-FR" sz="1600" dirty="0" smtClean="0">
              <a:cs typeface="Times New Roman" pitchFamily="18" charset="0"/>
            </a:endParaRPr>
          </a:p>
          <a:p>
            <a:pPr marL="449263" algn="just">
              <a:buFont typeface="Wingdings" pitchFamily="2" charset="2"/>
              <a:buChar char="Ø"/>
            </a:pPr>
            <a:r>
              <a:rPr lang="fr-FR" sz="2000" dirty="0" smtClean="0">
                <a:cs typeface="Times New Roman" pitchFamily="18" charset="0"/>
              </a:rPr>
              <a:t> </a:t>
            </a:r>
            <a:r>
              <a:rPr lang="fr-FR" sz="2000" b="1" dirty="0" smtClean="0">
                <a:cs typeface="Times New Roman" pitchFamily="18" charset="0"/>
              </a:rPr>
              <a:t>ne prennent en charge que </a:t>
            </a:r>
            <a:r>
              <a:rPr lang="fr-FR" sz="2000" b="1" dirty="0" smtClean="0">
                <a:solidFill>
                  <a:srgbClr val="A80000"/>
                </a:solidFill>
                <a:cs typeface="Times New Roman" pitchFamily="18" charset="0"/>
              </a:rPr>
              <a:t>les noms de fichiers</a:t>
            </a:r>
            <a:r>
              <a:rPr lang="fr-FR" sz="2000" dirty="0" smtClean="0">
                <a:cs typeface="Times New Roman" pitchFamily="18" charset="0"/>
              </a:rPr>
              <a:t> localisés dans le répertoire de l’application.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4285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des fichiers: </a:t>
            </a:r>
            <a:r>
              <a:rPr lang="fr-FR" sz="2800" b="1" kern="1200" dirty="0" smtClean="0">
                <a:latin typeface="Times New Roman" pitchFamily="18" charset="0"/>
                <a:cs typeface="Times New Roman" pitchFamily="18" charset="0"/>
              </a:rPr>
              <a:t>opérations de base</a:t>
            </a:r>
          </a:p>
        </p:txBody>
      </p:sp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5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ectangle 10"/>
          <p:cNvSpPr/>
          <p:nvPr/>
        </p:nvSpPr>
        <p:spPr>
          <a:xfrm>
            <a:off x="3143208" y="928670"/>
            <a:ext cx="6000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Lire, écrire et supprimer dans le système de fichiers</a:t>
            </a:r>
            <a:endParaRPr lang="fr-FR" sz="2000" dirty="0"/>
          </a:p>
        </p:txBody>
      </p:sp>
      <p:sp>
        <p:nvSpPr>
          <p:cNvPr id="15" name="Rectangle 14"/>
          <p:cNvSpPr/>
          <p:nvPr/>
        </p:nvSpPr>
        <p:spPr>
          <a:xfrm>
            <a:off x="0" y="1785926"/>
            <a:ext cx="914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FR" sz="2400" dirty="0" smtClean="0">
                <a:latin typeface="+mj-lt"/>
                <a:cs typeface="Times New Roman" pitchFamily="18" charset="0"/>
              </a:rPr>
              <a:t> La méthode </a:t>
            </a:r>
            <a:r>
              <a:rPr lang="fr-FR" sz="2400" b="1" dirty="0" err="1" smtClean="0">
                <a:latin typeface="+mj-lt"/>
                <a:ea typeface="Segoe UI Symbol" pitchFamily="34" charset="0"/>
                <a:cs typeface="Times New Roman" pitchFamily="18" charset="0"/>
              </a:rPr>
              <a:t>openFileInput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permet d’ouvrir le fichier en lecture.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1285860"/>
            <a:ext cx="2428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3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Lire un fichier:</a:t>
            </a:r>
            <a:endParaRPr lang="fr-FR" sz="23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7158" y="2500306"/>
            <a:ext cx="8501090" cy="236988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dirty="0" err="1" smtClean="0">
                <a:latin typeface="Segoe UI Symbol" pitchFamily="34" charset="0"/>
                <a:ea typeface="Segoe UI Symbol" pitchFamily="34" charset="0"/>
              </a:rPr>
              <a:t>private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 </a:t>
            </a:r>
            <a:r>
              <a:rPr lang="fr-FR" sz="1600" dirty="0" err="1" smtClean="0">
                <a:latin typeface="Segoe UI Symbol" pitchFamily="34" charset="0"/>
                <a:ea typeface="Segoe UI Symbol" pitchFamily="34" charset="0"/>
              </a:rPr>
              <a:t>static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 final String </a:t>
            </a:r>
            <a:r>
              <a:rPr lang="fr-FR" sz="1600" b="1" dirty="0" smtClean="0">
                <a:solidFill>
                  <a:srgbClr val="0070C0"/>
                </a:solidFill>
                <a:latin typeface="Segoe UI Symbol" pitchFamily="34" charset="0"/>
                <a:ea typeface="Segoe UI Symbol" pitchFamily="34" charset="0"/>
              </a:rPr>
              <a:t>NOM_FICHIER</a:t>
            </a:r>
            <a:r>
              <a:rPr lang="fr-FR" sz="1600" dirty="0" smtClean="0">
                <a:solidFill>
                  <a:srgbClr val="0070C0"/>
                </a:solidFill>
                <a:latin typeface="Segoe UI Symbol" pitchFamily="34" charset="0"/>
                <a:ea typeface="Segoe UI Symbol" pitchFamily="34" charset="0"/>
              </a:rPr>
              <a:t> 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= "</a:t>
            </a:r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MonFichier.dat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";</a:t>
            </a:r>
          </a:p>
          <a:p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...</a:t>
            </a:r>
          </a:p>
          <a:p>
            <a:r>
              <a:rPr lang="fr-FR" sz="1600" b="1" dirty="0" err="1" smtClean="0">
                <a:latin typeface="Segoe UI Symbol" pitchFamily="34" charset="0"/>
                <a:ea typeface="Segoe UI Symbol" pitchFamily="34" charset="0"/>
              </a:rPr>
              <a:t>try</a:t>
            </a:r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 {</a:t>
            </a:r>
          </a:p>
          <a:p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// Crée un flux d’entrée depuis un fichier local.</a:t>
            </a:r>
          </a:p>
          <a:p>
            <a:r>
              <a:rPr lang="fr-FR" sz="1600" b="1" dirty="0" err="1" smtClean="0">
                <a:latin typeface="Segoe UI Symbol" pitchFamily="34" charset="0"/>
                <a:ea typeface="Segoe UI Symbol" pitchFamily="34" charset="0"/>
              </a:rPr>
              <a:t>FileInputStream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  </a:t>
            </a:r>
            <a:r>
              <a:rPr lang="fr-FR" sz="1600" dirty="0" err="1" smtClean="0">
                <a:latin typeface="Segoe UI Symbol" pitchFamily="34" charset="0"/>
                <a:ea typeface="Segoe UI Symbol" pitchFamily="34" charset="0"/>
              </a:rPr>
              <a:t>fluentr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 = </a:t>
            </a:r>
            <a:r>
              <a:rPr lang="fr-FR" sz="1600" b="1" dirty="0" err="1" smtClean="0">
                <a:solidFill>
                  <a:srgbClr val="C00000"/>
                </a:solidFill>
                <a:latin typeface="Segoe UI Symbol" pitchFamily="34" charset="0"/>
                <a:ea typeface="Segoe UI Symbol" pitchFamily="34" charset="0"/>
              </a:rPr>
              <a:t>openFileInput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(</a:t>
            </a:r>
            <a:r>
              <a:rPr lang="fr-FR" sz="1600" b="1" dirty="0" smtClean="0">
                <a:solidFill>
                  <a:srgbClr val="0070C0"/>
                </a:solidFill>
                <a:latin typeface="Segoe UI Symbol" pitchFamily="34" charset="0"/>
                <a:ea typeface="Segoe UI Symbol" pitchFamily="34" charset="0"/>
              </a:rPr>
              <a:t>NOM_FICHIER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);</a:t>
            </a:r>
          </a:p>
          <a:p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...</a:t>
            </a:r>
          </a:p>
          <a:p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} catch (</a:t>
            </a:r>
            <a:r>
              <a:rPr lang="fr-FR" sz="1600" b="1" dirty="0" err="1" smtClean="0">
                <a:latin typeface="Segoe UI Symbol" pitchFamily="34" charset="0"/>
                <a:ea typeface="Segoe UI Symbol" pitchFamily="34" charset="0"/>
              </a:rPr>
              <a:t>FileNotFoundException</a:t>
            </a:r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 e) {</a:t>
            </a:r>
          </a:p>
          <a:p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// Traitement des exceptions ...</a:t>
            </a:r>
          </a:p>
          <a:p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}</a:t>
            </a:r>
            <a:endParaRPr lang="fr-FR" sz="1600" b="1" dirty="0">
              <a:latin typeface="Segoe UI Symbol" pitchFamily="34" charset="0"/>
              <a:ea typeface="Segoe UI Symbo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983566" y="2214554"/>
            <a:ext cx="416043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Code: Ouverture d’un fichier en lecture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0" y="5500702"/>
            <a:ext cx="9144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300" dirty="0" smtClean="0">
                <a:latin typeface="+mj-lt"/>
                <a:cs typeface="Times New Roman" pitchFamily="18" charset="0"/>
              </a:rPr>
              <a:t> Pour supprimer un fichier du système de fichiers, utilisez la méthode </a:t>
            </a:r>
            <a:r>
              <a:rPr lang="fr-FR" sz="2300" b="1" dirty="0" err="1" smtClean="0">
                <a:latin typeface="+mj-lt"/>
                <a:ea typeface="Segoe UI Symbol" pitchFamily="34" charset="0"/>
                <a:cs typeface="Times New Roman" pitchFamily="18" charset="0"/>
              </a:rPr>
              <a:t>deleteFile</a:t>
            </a:r>
            <a:r>
              <a:rPr lang="fr-FR" sz="2300" dirty="0" smtClean="0">
                <a:latin typeface="+mj-lt"/>
                <a:cs typeface="Times New Roman" pitchFamily="18" charset="0"/>
              </a:rPr>
              <a:t> qui permet d’effacer un fichier à partir de son nom.</a:t>
            </a:r>
            <a:endParaRPr lang="fr-FR" sz="2300" dirty="0">
              <a:latin typeface="+mj-lt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982988"/>
            <a:ext cx="314324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3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supprimer un fichier:</a:t>
            </a:r>
            <a:endParaRPr lang="fr-FR" sz="23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6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Rectangle 16"/>
          <p:cNvSpPr/>
          <p:nvPr/>
        </p:nvSpPr>
        <p:spPr>
          <a:xfrm>
            <a:off x="0" y="1214422"/>
            <a:ext cx="3143240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300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écrire dans  un fichier:</a:t>
            </a:r>
            <a:endParaRPr lang="fr-FR" sz="2300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0" y="1643050"/>
            <a:ext cx="9144000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300" dirty="0" smtClean="0">
                <a:latin typeface="+mj-lt"/>
                <a:cs typeface="Times New Roman" pitchFamily="18" charset="0"/>
              </a:rPr>
              <a:t> La méthode </a:t>
            </a:r>
            <a:r>
              <a:rPr lang="fr-FR" sz="2300" b="1" dirty="0" err="1" smtClean="0">
                <a:latin typeface="+mj-lt"/>
                <a:ea typeface="Segoe UI Symbol" pitchFamily="34" charset="0"/>
                <a:cs typeface="Times New Roman" pitchFamily="18" charset="0"/>
              </a:rPr>
              <a:t>openFileOutpu</a:t>
            </a:r>
            <a:r>
              <a:rPr lang="fr-FR" sz="2300" dirty="0" err="1" smtClean="0">
                <a:latin typeface="+mj-lt"/>
                <a:cs typeface="Times New Roman" pitchFamily="18" charset="0"/>
              </a:rPr>
              <a:t>t</a:t>
            </a:r>
            <a:r>
              <a:rPr lang="fr-FR" sz="2300" dirty="0" smtClean="0">
                <a:latin typeface="+mj-lt"/>
                <a:cs typeface="Times New Roman" pitchFamily="18" charset="0"/>
              </a:rPr>
              <a:t> permet d’ouvrir le fichier en écriture ou de le créer s’il n’existe pas.</a:t>
            </a:r>
          </a:p>
          <a:p>
            <a:pPr algn="just"/>
            <a:endParaRPr lang="fr-FR" sz="1400" dirty="0" smtClean="0">
              <a:latin typeface="+mj-lt"/>
              <a:cs typeface="Times New Roman" pitchFamily="18" charset="0"/>
            </a:endParaRPr>
          </a:p>
          <a:p>
            <a:pPr marL="363538" algn="just">
              <a:buFont typeface="Wingdings" pitchFamily="2" charset="2"/>
              <a:buChar char="Ø"/>
            </a:pPr>
            <a:r>
              <a:rPr lang="fr-FR" sz="2300" dirty="0" smtClean="0">
                <a:latin typeface="+mj-lt"/>
                <a:cs typeface="Times New Roman" pitchFamily="18" charset="0"/>
              </a:rPr>
              <a:t>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Si le fichier existe, le comportement par défaut consiste à l’écraser.</a:t>
            </a:r>
          </a:p>
          <a:p>
            <a:pPr marL="363538" algn="just">
              <a:buFont typeface="Wingdings" pitchFamily="2" charset="2"/>
              <a:buChar char="Ø"/>
            </a:pPr>
            <a:r>
              <a:rPr lang="fr-FR" sz="2200" dirty="0" smtClean="0">
                <a:latin typeface="+mj-lt"/>
                <a:cs typeface="Times New Roman" pitchFamily="18" charset="0"/>
              </a:rPr>
              <a:t> Par défaut, les fichiers créés par la méthode </a:t>
            </a:r>
            <a:r>
              <a:rPr lang="fr-FR" sz="2200" b="1" dirty="0" err="1" smtClean="0">
                <a:latin typeface="+mj-lt"/>
                <a:ea typeface="Segoe UI Symbol" pitchFamily="34" charset="0"/>
                <a:cs typeface="Times New Roman" pitchFamily="18" charset="0"/>
              </a:rPr>
              <a:t>openFileOutput</a:t>
            </a:r>
            <a:r>
              <a:rPr lang="fr-FR" sz="2200" b="1" dirty="0" smtClean="0">
                <a:latin typeface="+mj-lt"/>
                <a:ea typeface="Segoe UI Symbol" pitchFamily="34" charset="0"/>
                <a:cs typeface="Times New Roman" pitchFamily="18" charset="0"/>
              </a:rPr>
              <a:t> </a:t>
            </a:r>
            <a:r>
              <a:rPr lang="fr-FR" sz="2200" dirty="0" smtClean="0">
                <a:latin typeface="+mj-lt"/>
                <a:cs typeface="Times New Roman" pitchFamily="18" charset="0"/>
              </a:rPr>
              <a:t>sont restreints à l’application</a:t>
            </a:r>
          </a:p>
        </p:txBody>
      </p:sp>
      <p:sp>
        <p:nvSpPr>
          <p:cNvPr id="21" name="Rectangle 20"/>
          <p:cNvSpPr/>
          <p:nvPr/>
        </p:nvSpPr>
        <p:spPr>
          <a:xfrm>
            <a:off x="-32" y="4214818"/>
            <a:ext cx="8143932" cy="233910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1600" dirty="0" err="1" smtClean="0">
                <a:latin typeface="Segoe UI Symbol" pitchFamily="34" charset="0"/>
                <a:ea typeface="Segoe UI Symbol" pitchFamily="34" charset="0"/>
              </a:rPr>
              <a:t>private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 </a:t>
            </a:r>
            <a:r>
              <a:rPr lang="fr-FR" sz="1600" dirty="0" err="1" smtClean="0">
                <a:latin typeface="Segoe UI Symbol" pitchFamily="34" charset="0"/>
                <a:ea typeface="Segoe UI Symbol" pitchFamily="34" charset="0"/>
              </a:rPr>
              <a:t>static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 final String </a:t>
            </a:r>
            <a:r>
              <a:rPr lang="fr-FR" sz="1600" b="1" dirty="0" smtClean="0">
                <a:solidFill>
                  <a:srgbClr val="0070C0"/>
                </a:solidFill>
                <a:latin typeface="Segoe UI Symbol" pitchFamily="34" charset="0"/>
                <a:ea typeface="Segoe UI Symbol" pitchFamily="34" charset="0"/>
              </a:rPr>
              <a:t>NOM_FICHIER 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= "</a:t>
            </a:r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MonFichier.dat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";</a:t>
            </a:r>
          </a:p>
          <a:p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...</a:t>
            </a:r>
          </a:p>
          <a:p>
            <a:r>
              <a:rPr lang="fr-FR" sz="1600" b="1" dirty="0" err="1" smtClean="0">
                <a:latin typeface="Segoe UI Symbol" pitchFamily="34" charset="0"/>
                <a:ea typeface="Segoe UI Symbol" pitchFamily="34" charset="0"/>
              </a:rPr>
              <a:t>try</a:t>
            </a:r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 {</a:t>
            </a:r>
          </a:p>
          <a:p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// Crée un flux de sortie vers un fichier local.</a:t>
            </a:r>
          </a:p>
          <a:p>
            <a:r>
              <a:rPr lang="fr-FR" sz="1600" b="1" dirty="0" err="1" smtClean="0">
                <a:latin typeface="Segoe UI Symbol" pitchFamily="34" charset="0"/>
                <a:ea typeface="Segoe UI Symbol" pitchFamily="34" charset="0"/>
              </a:rPr>
              <a:t>FileOutputStream</a:t>
            </a:r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 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 </a:t>
            </a:r>
            <a:r>
              <a:rPr lang="fr-FR" sz="1600" dirty="0" err="1" smtClean="0">
                <a:latin typeface="Segoe UI Symbol" pitchFamily="34" charset="0"/>
                <a:ea typeface="Segoe UI Symbol" pitchFamily="34" charset="0"/>
              </a:rPr>
              <a:t>flusort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= </a:t>
            </a:r>
            <a:r>
              <a:rPr lang="fr-FR" sz="1600" b="1" dirty="0" err="1" smtClean="0">
                <a:solidFill>
                  <a:srgbClr val="C00000"/>
                </a:solidFill>
                <a:latin typeface="Segoe UI Symbol" pitchFamily="34" charset="0"/>
                <a:ea typeface="Segoe UI Symbol" pitchFamily="34" charset="0"/>
              </a:rPr>
              <a:t>openFileOutput</a:t>
            </a:r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(</a:t>
            </a:r>
            <a:r>
              <a:rPr lang="fr-FR" sz="1600" b="1" dirty="0" smtClean="0">
                <a:solidFill>
                  <a:srgbClr val="0070C0"/>
                </a:solidFill>
                <a:latin typeface="Segoe UI Symbol" pitchFamily="34" charset="0"/>
                <a:ea typeface="Segoe UI Symbol" pitchFamily="34" charset="0"/>
              </a:rPr>
              <a:t>NOM_FICHIER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, </a:t>
            </a:r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MODE_PRIVATE</a:t>
            </a:r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);</a:t>
            </a:r>
          </a:p>
          <a:p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...</a:t>
            </a:r>
          </a:p>
          <a:p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} catch (</a:t>
            </a:r>
            <a:r>
              <a:rPr lang="fr-FR" sz="1600" b="1" dirty="0" err="1" smtClean="0">
                <a:latin typeface="Segoe UI Symbol" pitchFamily="34" charset="0"/>
                <a:ea typeface="Segoe UI Symbol" pitchFamily="34" charset="0"/>
              </a:rPr>
              <a:t>FileNotFoundException</a:t>
            </a:r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 e) {</a:t>
            </a:r>
          </a:p>
          <a:p>
            <a:r>
              <a:rPr lang="fr-FR" sz="1600" dirty="0" smtClean="0">
                <a:latin typeface="Segoe UI Symbol" pitchFamily="34" charset="0"/>
                <a:ea typeface="Segoe UI Symbol" pitchFamily="34" charset="0"/>
              </a:rPr>
              <a:t>// Traitement des exceptions ...</a:t>
            </a:r>
          </a:p>
          <a:p>
            <a:r>
              <a:rPr lang="fr-FR" sz="1600" b="1" dirty="0" smtClean="0">
                <a:latin typeface="Segoe UI Symbol" pitchFamily="34" charset="0"/>
                <a:ea typeface="Segoe UI Symbol" pitchFamily="34" charset="0"/>
              </a:rPr>
              <a:t>}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429124" y="4631304"/>
            <a:ext cx="450059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Code : Ouverture d’un fichier en écriture</a:t>
            </a:r>
          </a:p>
        </p:txBody>
      </p:sp>
      <p:sp>
        <p:nvSpPr>
          <p:cNvPr id="23" name="Rectangle avec flèche vers le haut 22"/>
          <p:cNvSpPr/>
          <p:nvPr/>
        </p:nvSpPr>
        <p:spPr>
          <a:xfrm>
            <a:off x="4143372" y="5429264"/>
            <a:ext cx="3214710" cy="571504"/>
          </a:xfrm>
          <a:prstGeom prst="upArrowCallou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Permission (mode) d’accès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4285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des fichiers: </a:t>
            </a:r>
            <a:r>
              <a:rPr lang="fr-FR" sz="2800" b="1" kern="1200" dirty="0" smtClean="0">
                <a:latin typeface="Times New Roman" pitchFamily="18" charset="0"/>
                <a:cs typeface="Times New Roman" pitchFamily="18" charset="0"/>
              </a:rPr>
              <a:t>opérations de base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143208" y="928670"/>
            <a:ext cx="60007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Lire, écrire et supprimer dans le système de fichiers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7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5261242" y="857232"/>
            <a:ext cx="22397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permission d’accès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1428736"/>
            <a:ext cx="91440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300" dirty="0" smtClean="0">
                <a:latin typeface="+mj-lt"/>
                <a:cs typeface="Times New Roman" pitchFamily="18" charset="0"/>
              </a:rPr>
              <a:t> </a:t>
            </a:r>
            <a:r>
              <a:rPr lang="fr-FR" sz="2300" b="1" dirty="0" smtClean="0">
                <a:latin typeface="+mj-lt"/>
                <a:cs typeface="Times New Roman" pitchFamily="18" charset="0"/>
              </a:rPr>
              <a:t>MODE_PRIVATE</a:t>
            </a:r>
            <a:r>
              <a:rPr lang="fr-FR" sz="2300" dirty="0" smtClean="0">
                <a:latin typeface="+mj-lt"/>
                <a:cs typeface="Times New Roman" pitchFamily="18" charset="0"/>
              </a:rPr>
              <a:t> est le mode par défaut et signifie que le fichier créé sera accessible uniquement à l’application l’ayant créé ;</a:t>
            </a:r>
          </a:p>
          <a:p>
            <a:pPr algn="just">
              <a:buFont typeface="Wingdings" pitchFamily="2" charset="2"/>
              <a:buChar char="Ø"/>
            </a:pPr>
            <a:endParaRPr lang="fr-FR" sz="1400" dirty="0" smtClean="0">
              <a:latin typeface="+mj-lt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300" dirty="0" smtClean="0">
                <a:latin typeface="+mj-lt"/>
                <a:cs typeface="Times New Roman" pitchFamily="18" charset="0"/>
              </a:rPr>
              <a:t> </a:t>
            </a:r>
            <a:r>
              <a:rPr lang="fr-FR" sz="2300" b="1" dirty="0" smtClean="0">
                <a:latin typeface="+mj-lt"/>
                <a:cs typeface="Times New Roman" pitchFamily="18" charset="0"/>
              </a:rPr>
              <a:t>MODE_APPEND</a:t>
            </a:r>
            <a:r>
              <a:rPr lang="fr-FR" sz="2300" dirty="0" smtClean="0">
                <a:latin typeface="+mj-lt"/>
                <a:cs typeface="Times New Roman" pitchFamily="18" charset="0"/>
              </a:rPr>
              <a:t> permet d’écrire les données en fin de fichier déjà existant au lieu de l’écraser. Il est possible de combiner ce mode avec un autre (par exemple, MODE_PRIVATE | MODE_APPEND).</a:t>
            </a:r>
            <a:endParaRPr lang="fr-FR" sz="2300" dirty="0">
              <a:latin typeface="+mj-lt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4492663"/>
            <a:ext cx="9144000" cy="17851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fr-FR" sz="2300" b="1" dirty="0" smtClean="0">
                <a:latin typeface="+mj-lt"/>
                <a:cs typeface="Times New Roman" pitchFamily="18" charset="0"/>
              </a:rPr>
              <a:t> MODE_WORLD_READABLE</a:t>
            </a:r>
            <a:r>
              <a:rPr lang="fr-FR" sz="2300" dirty="0" smtClean="0">
                <a:latin typeface="+mj-lt"/>
                <a:cs typeface="Times New Roman" pitchFamily="18" charset="0"/>
              </a:rPr>
              <a:t> permet aux autres applications de pouvoir lire le fichier mais pas de pouvoir le modifier ;</a:t>
            </a:r>
          </a:p>
          <a:p>
            <a:pPr algn="just">
              <a:buFont typeface="Wingdings" pitchFamily="2" charset="2"/>
              <a:buChar char="Ø"/>
            </a:pPr>
            <a:endParaRPr lang="fr-FR" dirty="0" smtClean="0">
              <a:latin typeface="+mj-lt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fr-FR" sz="2300" dirty="0" smtClean="0">
                <a:latin typeface="+mj-lt"/>
                <a:cs typeface="Times New Roman" pitchFamily="18" charset="0"/>
              </a:rPr>
              <a:t> </a:t>
            </a:r>
            <a:r>
              <a:rPr lang="fr-FR" sz="2300" b="1" dirty="0" smtClean="0">
                <a:latin typeface="+mj-lt"/>
                <a:cs typeface="Times New Roman" pitchFamily="18" charset="0"/>
              </a:rPr>
              <a:t>MODE_WORLD_WRITABLE</a:t>
            </a:r>
            <a:r>
              <a:rPr lang="fr-FR" sz="2300" dirty="0" smtClean="0">
                <a:latin typeface="+mj-lt"/>
                <a:cs typeface="Times New Roman" pitchFamily="18" charset="0"/>
              </a:rPr>
              <a:t> permet aux autres applications de pouvoir lire et également modifier le fichier ;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42910" y="4071942"/>
            <a:ext cx="742955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partager et accéder aux fichiers avec une autre application</a:t>
            </a:r>
            <a:endParaRPr lang="fr-FR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4285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des fichiers: </a:t>
            </a:r>
            <a:r>
              <a:rPr lang="fr-FR" sz="2800" b="1" kern="1200" dirty="0" smtClean="0">
                <a:latin typeface="Times New Roman" pitchFamily="18" charset="0"/>
                <a:cs typeface="Times New Roman" pitchFamily="18" charset="0"/>
              </a:rPr>
              <a:t>opérations de 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8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Rectangle 15"/>
          <p:cNvSpPr/>
          <p:nvPr/>
        </p:nvSpPr>
        <p:spPr>
          <a:xfrm>
            <a:off x="5807202" y="928670"/>
            <a:ext cx="2050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latin typeface="Times New Roman" pitchFamily="18" charset="0"/>
                <a:cs typeface="Times New Roman" pitchFamily="18" charset="0"/>
              </a:rPr>
              <a:t>Gérer les fichiers</a:t>
            </a:r>
          </a:p>
        </p:txBody>
      </p:sp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7730" y="142852"/>
            <a:ext cx="8416270" cy="928670"/>
          </a:xfrm>
        </p:spPr>
        <p:txBody>
          <a:bodyPr/>
          <a:lstStyle/>
          <a:p>
            <a:pPr>
              <a:defRPr/>
            </a:pPr>
            <a:r>
              <a:rPr lang="fr-FR" sz="36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des fichiers: </a:t>
            </a:r>
            <a:r>
              <a:rPr lang="fr-FR" sz="2800" b="1" kern="1200" dirty="0" smtClean="0">
                <a:latin typeface="Times New Roman" pitchFamily="18" charset="0"/>
                <a:cs typeface="Times New Roman" pitchFamily="18" charset="0"/>
              </a:rPr>
              <a:t>opérations de base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584316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• la méthode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fileList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 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liste tous les fichiers locaux de l’application ;</a:t>
            </a:r>
          </a:p>
          <a:p>
            <a:pPr algn="just"/>
            <a:endParaRPr lang="fr-FR" sz="2400" dirty="0" smtClean="0">
              <a:latin typeface="+mj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+mj-lt"/>
                <a:cs typeface="Times New Roman" pitchFamily="18" charset="0"/>
              </a:rPr>
              <a:t>• la méthode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getFileDir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permet d’obtenir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le chemin absolu </a:t>
            </a:r>
            <a:r>
              <a:rPr lang="fr-FR" sz="2400" dirty="0" smtClean="0">
                <a:latin typeface="+mj-lt"/>
                <a:cs typeface="Times New Roman" pitchFamily="18" charset="0"/>
              </a:rPr>
              <a:t>du répertoire dans le système de fichiers où tous les fichiers créés avec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openFileOutput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sont stockés ;</a:t>
            </a:r>
          </a:p>
          <a:p>
            <a:pPr algn="just"/>
            <a:endParaRPr lang="fr-FR" sz="2400" dirty="0" smtClean="0">
              <a:latin typeface="+mj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fr-FR" sz="2400" dirty="0" smtClean="0">
                <a:latin typeface="+mj-lt"/>
                <a:cs typeface="Times New Roman" pitchFamily="18" charset="0"/>
              </a:rPr>
              <a:t>• la méthode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getFileStreamStore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retourne le chemin absolu du répertoire dans le système de fichiers où est stocké le fichier créé avec </a:t>
            </a:r>
            <a:r>
              <a:rPr lang="fr-FR" sz="2400" b="1" dirty="0" err="1" smtClean="0">
                <a:latin typeface="+mj-lt"/>
                <a:cs typeface="Times New Roman" pitchFamily="18" charset="0"/>
              </a:rPr>
              <a:t>openFileOutpu</a:t>
            </a:r>
            <a:r>
              <a:rPr lang="fr-FR" sz="2400" dirty="0" err="1" smtClean="0">
                <a:latin typeface="+mj-lt"/>
                <a:cs typeface="Times New Roman" pitchFamily="18" charset="0"/>
              </a:rPr>
              <a:t>t</a:t>
            </a:r>
            <a:r>
              <a:rPr lang="fr-FR" sz="2400" dirty="0" smtClean="0">
                <a:latin typeface="+mj-lt"/>
                <a:cs typeface="Times New Roman" pitchFamily="18" charset="0"/>
              </a:rPr>
              <a:t> et </a:t>
            </a:r>
            <a:r>
              <a:rPr lang="fr-FR" sz="2400" b="1" dirty="0" smtClean="0">
                <a:latin typeface="+mj-lt"/>
                <a:cs typeface="Times New Roman" pitchFamily="18" charset="0"/>
              </a:rPr>
              <a:t>dont le nom est passé en paramètre</a:t>
            </a:r>
            <a:r>
              <a:rPr lang="fr-FR" sz="2400" dirty="0" smtClean="0">
                <a:latin typeface="+mj-lt"/>
                <a:cs typeface="Times New Roman" pitchFamily="18" charset="0"/>
              </a:rPr>
              <a:t>.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Espace réservé de la date 3"/>
          <p:cNvSpPr>
            <a:spLocks noGrp="1"/>
          </p:cNvSpPr>
          <p:nvPr>
            <p:ph type="dt" sz="quarter" idx="12"/>
          </p:nvPr>
        </p:nvSpPr>
        <p:spPr>
          <a:xfrm>
            <a:off x="457200" y="6363837"/>
            <a:ext cx="2133600" cy="476250"/>
          </a:xfrm>
          <a:noFill/>
        </p:spPr>
        <p:txBody>
          <a:bodyPr/>
          <a:lstStyle/>
          <a:p>
            <a:pPr algn="ctr"/>
            <a:fld id="{D3802215-22F2-4812-AD51-A5F3C1A53C6F}" type="datetime1">
              <a:rPr lang="fr-FR" b="1" smtClean="0">
                <a:solidFill>
                  <a:sysClr val="windowText" lastClr="000000"/>
                </a:solidFill>
              </a:rPr>
              <a:pPr algn="ctr"/>
              <a:t>01/05/2018</a:t>
            </a:fld>
            <a:endParaRPr lang="es-ES" b="1" dirty="0" smtClean="0">
              <a:solidFill>
                <a:sysClr val="windowText" lastClr="000000"/>
              </a:solidFill>
            </a:endParaRPr>
          </a:p>
        </p:txBody>
      </p:sp>
      <p:sp>
        <p:nvSpPr>
          <p:cNvPr id="6148" name="Espace réservé du numéro de diapositive 4"/>
          <p:cNvSpPr>
            <a:spLocks noGrp="1"/>
          </p:cNvSpPr>
          <p:nvPr>
            <p:ph type="sldNum" sz="quarter" idx="11"/>
          </p:nvPr>
        </p:nvSpPr>
        <p:spPr>
          <a:xfrm>
            <a:off x="6553200" y="6363837"/>
            <a:ext cx="2133600" cy="476250"/>
          </a:xfrm>
          <a:noFill/>
        </p:spPr>
        <p:txBody>
          <a:bodyPr/>
          <a:lstStyle/>
          <a:p>
            <a:pPr algn="l"/>
            <a:fld id="{7A785DC7-3FBB-4234-87B7-C1F2C5DDD19F}" type="slidenum">
              <a:rPr lang="es-ES" b="1" smtClean="0">
                <a:solidFill>
                  <a:sysClr val="windowText" lastClr="000000"/>
                </a:solidFill>
                <a:latin typeface="Arial" charset="0"/>
              </a:rPr>
              <a:pPr algn="l"/>
              <a:t>9</a:t>
            </a:fld>
            <a:endParaRPr lang="es-ES" b="1" dirty="0" smtClean="0">
              <a:solidFill>
                <a:sysClr val="windowText" lastClr="000000"/>
              </a:solidFill>
              <a:latin typeface="Arial" charset="0"/>
            </a:endParaRPr>
          </a:p>
        </p:txBody>
      </p:sp>
      <p:sp>
        <p:nvSpPr>
          <p:cNvPr id="6149" name="Espace réservé du pied de page 5"/>
          <p:cNvSpPr>
            <a:spLocks noGrp="1"/>
          </p:cNvSpPr>
          <p:nvPr>
            <p:ph type="ftr" sz="quarter" idx="10"/>
          </p:nvPr>
        </p:nvSpPr>
        <p:spPr>
          <a:xfrm>
            <a:off x="3124200" y="6363837"/>
            <a:ext cx="2895600" cy="476250"/>
          </a:xfrm>
          <a:noFill/>
        </p:spPr>
        <p:txBody>
          <a:bodyPr/>
          <a:lstStyle/>
          <a:p>
            <a:pPr algn="r"/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Applications</a:t>
            </a:r>
            <a:r>
              <a:rPr lang="es-ES" b="1" dirty="0" smtClean="0">
                <a:solidFill>
                  <a:sysClr val="windowText" lastClr="000000"/>
                </a:solidFill>
                <a:latin typeface="Arial Black" pitchFamily="34" charset="0"/>
              </a:rPr>
              <a:t> </a:t>
            </a:r>
            <a:r>
              <a:rPr lang="es-ES" b="1" dirty="0" err="1" smtClean="0">
                <a:solidFill>
                  <a:sysClr val="windowText" lastClr="000000"/>
                </a:solidFill>
                <a:latin typeface="Arial Black" pitchFamily="34" charset="0"/>
              </a:rPr>
              <a:t>Mobiles</a:t>
            </a:r>
            <a:endParaRPr lang="es-ES" b="1" dirty="0" smtClean="0">
              <a:solidFill>
                <a:sysClr val="windowText" lastClr="000000"/>
              </a:solidFill>
              <a:latin typeface="Arial Black" pitchFamily="34" charset="0"/>
            </a:endParaRPr>
          </a:p>
        </p:txBody>
      </p:sp>
      <p:cxnSp>
        <p:nvCxnSpPr>
          <p:cNvPr id="13" name="Connecteur droit 12"/>
          <p:cNvCxnSpPr/>
          <p:nvPr/>
        </p:nvCxnSpPr>
        <p:spPr>
          <a:xfrm flipV="1">
            <a:off x="500034" y="857232"/>
            <a:ext cx="6357950" cy="1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pic>
        <p:nvPicPr>
          <p:cNvPr id="9" name="Image 8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4290"/>
            <a:ext cx="714348" cy="679586"/>
          </a:xfrm>
          <a:prstGeom prst="ellipse">
            <a:avLst/>
          </a:prstGeom>
          <a:ln w="3175" cap="rnd">
            <a:solidFill>
              <a:srgbClr val="002060"/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142852"/>
            <a:ext cx="8501090" cy="928670"/>
          </a:xfrm>
        </p:spPr>
        <p:txBody>
          <a:bodyPr/>
          <a:lstStyle/>
          <a:p>
            <a:pPr>
              <a:defRPr/>
            </a:pPr>
            <a:r>
              <a:rPr lang="fr-FR" sz="3000" b="1" kern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Stockage dans des fichiers: </a:t>
            </a:r>
            <a:r>
              <a:rPr lang="fr-FR" sz="2000" b="1" kern="1200" dirty="0" smtClean="0">
                <a:latin typeface="Times New Roman" pitchFamily="18" charset="0"/>
                <a:cs typeface="Times New Roman" pitchFamily="18" charset="0"/>
              </a:rPr>
              <a:t>stockage interne (</a:t>
            </a:r>
            <a:r>
              <a:rPr lang="fr-FR" sz="2000" b="1" kern="1200" dirty="0" err="1" smtClean="0">
                <a:latin typeface="Times New Roman" pitchFamily="18" charset="0"/>
                <a:cs typeface="Times New Roman" pitchFamily="18" charset="0"/>
              </a:rPr>
              <a:t>Internal</a:t>
            </a:r>
            <a:r>
              <a:rPr lang="fr-FR" sz="2000" b="1" kern="1200" dirty="0" smtClean="0">
                <a:latin typeface="Times New Roman" pitchFamily="18" charset="0"/>
                <a:cs typeface="Times New Roman" pitchFamily="18" charset="0"/>
              </a:rPr>
              <a:t> Storage) </a:t>
            </a:r>
            <a:endParaRPr lang="fr-FR" sz="2400" b="1" kern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428736"/>
            <a:ext cx="8929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fr-FR" sz="2400" dirty="0" smtClean="0">
                <a:latin typeface="+mj-lt"/>
                <a:cs typeface="Times New Roman" pitchFamily="18" charset="0"/>
              </a:rPr>
              <a:t> Il est possible d’utiliser le stockage interne de téléphone portable pour stocker des fichiers </a:t>
            </a:r>
          </a:p>
          <a:p>
            <a:pPr algn="just">
              <a:buFont typeface="Arial" pitchFamily="34" charset="0"/>
              <a:buChar char="•"/>
            </a:pPr>
            <a:endParaRPr lang="fr-FR" sz="24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•  Par défaut, les fichiers sauvegardés dans le stockage interne sont privés à l’application (inaccessibles à partir d’autres applications) </a:t>
            </a:r>
          </a:p>
          <a:p>
            <a:pPr algn="just"/>
            <a:endParaRPr lang="fr-FR" sz="2400" dirty="0" smtClean="0">
              <a:latin typeface="+mj-lt"/>
              <a:cs typeface="Times New Roman" pitchFamily="18" charset="0"/>
            </a:endParaRPr>
          </a:p>
          <a:p>
            <a:pPr algn="just"/>
            <a:r>
              <a:rPr lang="fr-FR" sz="2400" dirty="0" smtClean="0">
                <a:latin typeface="+mj-lt"/>
                <a:cs typeface="Times New Roman" pitchFamily="18" charset="0"/>
              </a:rPr>
              <a:t>•  Quand l’utilisateur désinstalle l’application, les fichiers sont automatiquement supprimés </a:t>
            </a:r>
            <a:endParaRPr lang="fr-FR" sz="24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10697</TotalTime>
  <Words>2637</Words>
  <Application>Microsoft Office PowerPoint</Application>
  <PresentationFormat>Affichage à l'écran (4:3)</PresentationFormat>
  <Paragraphs>417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3" baseType="lpstr">
      <vt:lpstr>Arial</vt:lpstr>
      <vt:lpstr>Arial Black</vt:lpstr>
      <vt:lpstr>Arial Narrow</vt:lpstr>
      <vt:lpstr>Segoe UI</vt:lpstr>
      <vt:lpstr>Segoe UI Symbol</vt:lpstr>
      <vt:lpstr>Times New Roman</vt:lpstr>
      <vt:lpstr>Wingdings</vt:lpstr>
      <vt:lpstr>Pixel</vt:lpstr>
      <vt:lpstr> Stockage et accès aux données  pour application mobile  </vt:lpstr>
      <vt:lpstr>Persistance des données</vt:lpstr>
      <vt:lpstr>Persistance des données: techniques</vt:lpstr>
      <vt:lpstr>Persistance des données: techniques</vt:lpstr>
      <vt:lpstr>Stockage dans des fichiers: opérations de base</vt:lpstr>
      <vt:lpstr>Stockage dans des fichiers: opérations de base</vt:lpstr>
      <vt:lpstr>Stockage dans des fichiers: opérations de base</vt:lpstr>
      <vt:lpstr>Stockage dans des fichiers: opérations de base</vt:lpstr>
      <vt:lpstr>Stockage dans des fichiers: stockage interne (Internal Storage) </vt:lpstr>
      <vt:lpstr>Stockage dans des fichiers: stockage interne (Internal Storage) </vt:lpstr>
      <vt:lpstr>Stockage dans des fichiers: stockage interne (Internal Storage) </vt:lpstr>
      <vt:lpstr>Stockage dans des fichiers: stockage interne (Internal Storage) </vt:lpstr>
      <vt:lpstr>Stockage dans des fichiers: stockage externe (EXTERNALSTORAGE) </vt:lpstr>
      <vt:lpstr>Stockage dans des fichiers: stockage externe (EXTERNALSTORAGE) </vt:lpstr>
      <vt:lpstr>Stockage dans des fichiers: stockage externe (EXTERNALSTORAGE) </vt:lpstr>
      <vt:lpstr>Stockage dans des fichiers: stockage externe (EXTERNALSTORAGE) </vt:lpstr>
      <vt:lpstr>Stockage dans des fichiers: stockage externe (EXTERNALSTORAGE) </vt:lpstr>
      <vt:lpstr>Stockage dans une base de données SQLite </vt:lpstr>
      <vt:lpstr>Stockage dans une base de données SQLite </vt:lpstr>
      <vt:lpstr>Stockage dans une base de données SQLite </vt:lpstr>
      <vt:lpstr>Stockage dans une base de données SQLite </vt:lpstr>
      <vt:lpstr>Stockage dans une base de données SQLite </vt:lpstr>
      <vt:lpstr>Stockage dans une base de données SQLite </vt:lpstr>
      <vt:lpstr>Stockage dans une base de données SQLite </vt:lpstr>
      <vt:lpstr>Stockage dans une base de données SQLite </vt:lpstr>
      <vt:lpstr>Stockage dans une base de données SQLite </vt:lpstr>
      <vt:lpstr>Stockage dans une base de données SQLite </vt:lpstr>
      <vt:lpstr>Stockage dans une base de données SQLite </vt:lpstr>
      <vt:lpstr>Stockage dans une base de données SQLite </vt:lpstr>
      <vt:lpstr>Stockage dans une base de données SQLite </vt:lpstr>
      <vt:lpstr>Stockage dans une base de données SQLite </vt:lpstr>
      <vt:lpstr>Stockage dans une base de données SQLite </vt:lpstr>
      <vt:lpstr>Stockage dans une base de données SQLite </vt:lpstr>
      <vt:lpstr>Stockage dans une base de données SQLite </vt:lpstr>
      <vt:lpstr>Stockage dans une base de données SQLite </vt:lpstr>
    </vt:vector>
  </TitlesOfParts>
  <Company>viky 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SPANNING-TREE</dc:title>
  <dc:creator>viky</dc:creator>
  <cp:lastModifiedBy>sam</cp:lastModifiedBy>
  <cp:revision>1158</cp:revision>
  <dcterms:created xsi:type="dcterms:W3CDTF">2007-11-14T18:28:34Z</dcterms:created>
  <dcterms:modified xsi:type="dcterms:W3CDTF">2018-05-01T22:15:39Z</dcterms:modified>
</cp:coreProperties>
</file>